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44" r:id="rId2"/>
    <p:sldId id="353" r:id="rId3"/>
    <p:sldId id="564" r:id="rId4"/>
    <p:sldId id="581" r:id="rId5"/>
    <p:sldId id="579" r:id="rId6"/>
    <p:sldId id="583" r:id="rId7"/>
    <p:sldId id="584" r:id="rId8"/>
    <p:sldId id="586" r:id="rId9"/>
    <p:sldId id="585" r:id="rId10"/>
    <p:sldId id="601" r:id="rId11"/>
    <p:sldId id="596" r:id="rId12"/>
    <p:sldId id="594" r:id="rId13"/>
    <p:sldId id="600" r:id="rId14"/>
    <p:sldId id="440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99"/>
    <a:srgbClr val="0033CC"/>
    <a:srgbClr val="FFC000"/>
    <a:srgbClr val="66FFFF"/>
    <a:srgbClr val="C0C0C0"/>
    <a:srgbClr val="FFFFCC"/>
    <a:srgbClr val="AFE1FF"/>
    <a:srgbClr val="CCECFF"/>
    <a:srgbClr val="66CCFF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743" autoAdjust="0"/>
    <p:restoredTop sz="89762" autoAdjust="0"/>
  </p:normalViewPr>
  <p:slideViewPr>
    <p:cSldViewPr snapToObjects="1">
      <p:cViewPr varScale="1">
        <p:scale>
          <a:sx n="108" d="100"/>
          <a:sy n="108" d="100"/>
        </p:scale>
        <p:origin x="-17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8" d="100"/>
          <a:sy n="78" d="100"/>
        </p:scale>
        <p:origin x="-2070" y="-96"/>
      </p:cViewPr>
      <p:guideLst>
        <p:guide orient="horz" pos="2928"/>
        <p:guide pos="2208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C45A9A8-DF86-48B6-B0FB-DF9A595A6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3F10CB-7C3F-4BD7-A36C-7FA98441A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B4416-E06C-4AC7-8B7B-32B89A9465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147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CE8A0-E4B5-4944-9191-7A4A53B0C7C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8465C7-D494-4BFA-85EF-3042BE580D9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3F10CB-7C3F-4BD7-A36C-7FA98441A42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CE8A0-E4B5-4944-9191-7A4A53B0C7C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7459D-C56E-43B2-8696-65FC32FDFEA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7459D-C56E-43B2-8696-65FC32FDFEA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7459D-C56E-43B2-8696-65FC32FDFEA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7459D-C56E-43B2-8696-65FC32FDFEA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DCE8A0-E4B5-4944-9191-7A4A53B0C7C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839463"/>
            <a:ext cx="91408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6343286"/>
            <a:ext cx="9140825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8" name="Picture 22" descr="squamautocolo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0238" y="53708"/>
            <a:ext cx="7715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23"/>
          <p:cNvSpPr txBox="1">
            <a:spLocks noChangeArrowheads="1"/>
          </p:cNvSpPr>
          <p:nvPr userDrawn="1"/>
        </p:nvSpPr>
        <p:spPr bwMode="auto">
          <a:xfrm>
            <a:off x="232235" y="6347243"/>
            <a:ext cx="8789528" cy="2923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300" b="1" i="1" dirty="0" smtClean="0">
                <a:solidFill>
                  <a:schemeClr val="bg2"/>
                </a:solidFill>
              </a:rPr>
              <a:t>      </a:t>
            </a:r>
            <a:r>
              <a:rPr lang="en-US" sz="1200" b="1" i="1" dirty="0" smtClean="0">
                <a:solidFill>
                  <a:schemeClr val="bg2"/>
                </a:solidFill>
              </a:rPr>
              <a:t>Monitoring/Validation</a:t>
            </a:r>
            <a:r>
              <a:rPr lang="en-US" sz="1200" b="1" i="1" baseline="0" dirty="0" smtClean="0">
                <a:solidFill>
                  <a:schemeClr val="bg2"/>
                </a:solidFill>
              </a:rPr>
              <a:t> of HR SSTs in SQUAM </a:t>
            </a:r>
            <a:r>
              <a:rPr lang="en-US" sz="1200" b="1" i="1" dirty="0" smtClean="0">
                <a:solidFill>
                  <a:schemeClr val="bg2"/>
                </a:solidFill>
              </a:rPr>
              <a:t>               </a:t>
            </a:r>
            <a:r>
              <a:rPr lang="en-US" sz="1200" b="1" dirty="0" smtClean="0">
                <a:solidFill>
                  <a:srgbClr val="663300"/>
                </a:solidFill>
                <a:latin typeface="Calibri" pitchFamily="34" charset="0"/>
              </a:rPr>
              <a:t>GHRSST-XV,</a:t>
            </a:r>
            <a:r>
              <a:rPr lang="en-US" sz="1200" b="1" baseline="0" dirty="0" smtClean="0">
                <a:solidFill>
                  <a:srgbClr val="663300"/>
                </a:solidFill>
                <a:latin typeface="Calibri" pitchFamily="34" charset="0"/>
              </a:rPr>
              <a:t> 2-6 June 2014, Cape Town</a:t>
            </a:r>
            <a:r>
              <a:rPr lang="en-US" sz="1200" b="1" dirty="0" smtClean="0">
                <a:solidFill>
                  <a:srgbClr val="663300"/>
                </a:solidFill>
                <a:latin typeface="Calibri" pitchFamily="34" charset="0"/>
              </a:rPr>
              <a:t>, South Africa</a:t>
            </a:r>
            <a:r>
              <a:rPr lang="en-US" sz="1200" b="1" i="1" dirty="0" smtClean="0">
                <a:solidFill>
                  <a:srgbClr val="595959"/>
                </a:solidFill>
              </a:rPr>
              <a:t>      </a:t>
            </a:r>
            <a:fld id="{1DACB347-9145-4C81-B8AE-D9FF4E851A54}" type="slidenum">
              <a:rPr lang="en-US" sz="1200" b="1" i="1" smtClean="0">
                <a:solidFill>
                  <a:srgbClr val="595959"/>
                </a:solidFill>
              </a:rPr>
              <a:pPr eaLnBrk="1" hangingPunct="1">
                <a:defRPr/>
              </a:pPr>
              <a:t>‹#›</a:t>
            </a:fld>
            <a:endParaRPr lang="en-US" sz="1300" b="1" i="1" dirty="0" smtClean="0">
              <a:solidFill>
                <a:srgbClr val="595959"/>
              </a:solidFill>
            </a:endParaRPr>
          </a:p>
        </p:txBody>
      </p:sp>
      <p:pic>
        <p:nvPicPr>
          <p:cNvPr id="1030" name="Picture 24" descr="noaa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7475" y="14919"/>
            <a:ext cx="833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.nesdis.noaa.gov/sod/sst/iqua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2052" name="Rectangle 17"/>
          <p:cNvSpPr>
            <a:spLocks noChangeArrowheads="1"/>
          </p:cNvSpPr>
          <p:nvPr/>
        </p:nvSpPr>
        <p:spPr bwMode="auto">
          <a:xfrm>
            <a:off x="885825" y="109538"/>
            <a:ext cx="7372350" cy="65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solidFill>
                  <a:srgbClr val="663300"/>
                </a:solidFill>
              </a:rPr>
              <a:t>The 15</a:t>
            </a:r>
            <a:r>
              <a:rPr lang="en-US" sz="1600" b="1" baseline="30000" dirty="0" smtClean="0">
                <a:solidFill>
                  <a:srgbClr val="663300"/>
                </a:solidFill>
              </a:rPr>
              <a:t>th</a:t>
            </a:r>
            <a:r>
              <a:rPr lang="en-US" sz="1600" b="1" dirty="0" smtClean="0">
                <a:solidFill>
                  <a:srgbClr val="663300"/>
                </a:solidFill>
              </a:rPr>
              <a:t> GHRSST 2014 meeting, ST-VAL Breakout session</a:t>
            </a:r>
            <a:br>
              <a:rPr lang="en-US" sz="1600" b="1" dirty="0" smtClean="0">
                <a:solidFill>
                  <a:srgbClr val="663300"/>
                </a:solidFill>
              </a:rPr>
            </a:br>
            <a:r>
              <a:rPr lang="en-US" sz="1600" b="1" dirty="0" smtClean="0">
                <a:solidFill>
                  <a:srgbClr val="663300"/>
                </a:solidFill>
              </a:rPr>
              <a:t>2–6 Jun, 2014, Cape Town, South Africa</a:t>
            </a:r>
            <a:endParaRPr lang="en-US" sz="1600" b="1" dirty="0">
              <a:solidFill>
                <a:srgbClr val="663300"/>
              </a:solidFill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496660" y="1470345"/>
            <a:ext cx="5491915" cy="163121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1800" b="1" dirty="0" smtClean="0">
                <a:solidFill>
                  <a:srgbClr val="00AF00"/>
                </a:solidFill>
              </a:rPr>
              <a:t>Monitoring and validation of high-resolution Level 2 SSTs from AVHRR FRAC, MODIS, (A)ATSR and VIIRS in SQUAM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600" dirty="0" smtClean="0">
                <a:solidFill>
                  <a:srgbClr val="0000FF"/>
                </a:solidFill>
              </a:rPr>
              <a:t>http://www.star.nesdis.noaa.gov/sod/sst/squam/HR/</a:t>
            </a:r>
            <a:endParaRPr lang="en-US" sz="2000" b="1" i="1" dirty="0" smtClean="0">
              <a:solidFill>
                <a:srgbClr val="333333"/>
              </a:solidFill>
            </a:endParaRPr>
          </a:p>
        </p:txBody>
      </p:sp>
      <p:sp>
        <p:nvSpPr>
          <p:cNvPr id="2055" name="Text Box 19"/>
          <p:cNvSpPr txBox="1">
            <a:spLocks noChangeArrowheads="1"/>
          </p:cNvSpPr>
          <p:nvPr/>
        </p:nvSpPr>
        <p:spPr bwMode="auto">
          <a:xfrm>
            <a:off x="268833" y="4557057"/>
            <a:ext cx="4846320" cy="17373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5F5F5F"/>
                </a:solidFill>
              </a:rPr>
              <a:t>Prasanjit </a:t>
            </a:r>
            <a:r>
              <a:rPr lang="en-US" sz="1600" b="1" dirty="0">
                <a:solidFill>
                  <a:srgbClr val="5F5F5F"/>
                </a:solidFill>
              </a:rPr>
              <a:t>Dash</a:t>
            </a:r>
            <a:r>
              <a:rPr lang="en-US" sz="1600" b="1" baseline="30000" dirty="0">
                <a:solidFill>
                  <a:srgbClr val="5F5F5F"/>
                </a:solidFill>
              </a:rPr>
              <a:t>1,2</a:t>
            </a:r>
            <a:r>
              <a:rPr lang="en-US" sz="1600" b="1" dirty="0">
                <a:solidFill>
                  <a:srgbClr val="5F5F5F"/>
                </a:solidFill>
              </a:rPr>
              <a:t>, </a:t>
            </a:r>
            <a:r>
              <a:rPr lang="en-US" sz="1600" b="1" dirty="0" smtClean="0">
                <a:solidFill>
                  <a:srgbClr val="5F5F5F"/>
                </a:solidFill>
              </a:rPr>
              <a:t>Alex</a:t>
            </a:r>
            <a:r>
              <a:rPr lang="en-US" sz="1600" b="1" dirty="0" smtClean="0">
                <a:solidFill>
                  <a:srgbClr val="5F5F5F"/>
                </a:solidFill>
              </a:rPr>
              <a:t> Ignatov</a:t>
            </a:r>
            <a:r>
              <a:rPr lang="en-US" sz="1600" b="1" baseline="30000" dirty="0" smtClean="0">
                <a:solidFill>
                  <a:srgbClr val="5F5F5F"/>
                </a:solidFill>
              </a:rPr>
              <a:t>1</a:t>
            </a:r>
            <a:r>
              <a:rPr lang="en-US" sz="1600" b="1" dirty="0" smtClean="0">
                <a:solidFill>
                  <a:srgbClr val="5F5F5F"/>
                </a:solidFill>
              </a:rPr>
              <a:t>, Yuri Kihai</a:t>
            </a:r>
            <a:r>
              <a:rPr lang="en-US" sz="1600" b="1" baseline="30000" dirty="0" smtClean="0">
                <a:solidFill>
                  <a:srgbClr val="5F5F5F"/>
                </a:solidFill>
              </a:rPr>
              <a:t>1,3</a:t>
            </a:r>
            <a:r>
              <a:rPr lang="en-US" sz="1600" b="1" dirty="0" smtClean="0">
                <a:solidFill>
                  <a:srgbClr val="5F5F5F"/>
                </a:solidFill>
              </a:rPr>
              <a:t>, John Stroup</a:t>
            </a:r>
            <a:r>
              <a:rPr lang="en-US" sz="1600" b="1" baseline="30000" dirty="0" smtClean="0">
                <a:solidFill>
                  <a:srgbClr val="5F5F5F"/>
                </a:solidFill>
              </a:rPr>
              <a:t>1,4</a:t>
            </a:r>
            <a:r>
              <a:rPr lang="en-US" sz="1600" b="1" dirty="0" smtClean="0">
                <a:solidFill>
                  <a:srgbClr val="5F5F5F"/>
                </a:solidFill>
              </a:rPr>
              <a:t>, John </a:t>
            </a:r>
            <a:r>
              <a:rPr lang="en-US" sz="1600" b="1" dirty="0" smtClean="0">
                <a:solidFill>
                  <a:srgbClr val="5F5F5F"/>
                </a:solidFill>
              </a:rPr>
              <a:t>Sapper</a:t>
            </a:r>
            <a:r>
              <a:rPr lang="en-US" sz="1600" b="1" baseline="30000" dirty="0" smtClean="0">
                <a:solidFill>
                  <a:srgbClr val="5F5F5F"/>
                </a:solidFill>
              </a:rPr>
              <a:t>1</a:t>
            </a:r>
            <a:r>
              <a:rPr lang="en-US" sz="1600" b="1" dirty="0" smtClean="0">
                <a:solidFill>
                  <a:srgbClr val="5F5F5F"/>
                </a:solidFill>
              </a:rPr>
              <a:t>, </a:t>
            </a:r>
            <a:r>
              <a:rPr lang="en-US" sz="1600" b="1" dirty="0" smtClean="0">
                <a:solidFill>
                  <a:srgbClr val="5F5F5F"/>
                </a:solidFill>
              </a:rPr>
              <a:t>Boris </a:t>
            </a:r>
            <a:r>
              <a:rPr lang="en-US" sz="1600" b="1" dirty="0" smtClean="0">
                <a:solidFill>
                  <a:srgbClr val="5F5F5F"/>
                </a:solidFill>
              </a:rPr>
              <a:t>Petrenko</a:t>
            </a:r>
            <a:r>
              <a:rPr lang="en-US" sz="1600" b="1" baseline="30000" dirty="0" smtClean="0">
                <a:solidFill>
                  <a:srgbClr val="5F5F5F"/>
                </a:solidFill>
              </a:rPr>
              <a:t>1,3</a:t>
            </a:r>
            <a:endParaRPr lang="en-US" sz="1600" b="1" dirty="0" smtClean="0">
              <a:solidFill>
                <a:srgbClr val="5F5F5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200" b="1" baseline="30000" dirty="0" smtClean="0">
                <a:solidFill>
                  <a:srgbClr val="5F5F5F"/>
                </a:solidFill>
              </a:rPr>
              <a:t>1</a:t>
            </a:r>
            <a:r>
              <a:rPr lang="en-US" sz="1200" b="1" dirty="0" smtClean="0">
                <a:solidFill>
                  <a:srgbClr val="5F5F5F"/>
                </a:solidFill>
              </a:rPr>
              <a:t>NOAA NESDIS, NCWCP College Park, MD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baseline="30000" dirty="0" smtClean="0">
                <a:solidFill>
                  <a:srgbClr val="5F5F5F"/>
                </a:solidFill>
              </a:rPr>
              <a:t>2 </a:t>
            </a:r>
            <a:r>
              <a:rPr lang="en-US" sz="1200" b="1" dirty="0" smtClean="0">
                <a:solidFill>
                  <a:srgbClr val="5F5F5F"/>
                </a:solidFill>
              </a:rPr>
              <a:t>Colorado </a:t>
            </a:r>
            <a:r>
              <a:rPr lang="en-US" sz="1200" b="1" dirty="0">
                <a:solidFill>
                  <a:srgbClr val="5F5F5F"/>
                </a:solidFill>
              </a:rPr>
              <a:t>State </a:t>
            </a:r>
            <a:r>
              <a:rPr lang="en-US" sz="1200" b="1" dirty="0" smtClean="0">
                <a:solidFill>
                  <a:srgbClr val="5F5F5F"/>
                </a:solidFill>
              </a:rPr>
              <a:t>Univ, CIRA</a:t>
            </a:r>
            <a:endParaRPr lang="en-US" sz="1200" b="1" dirty="0">
              <a:solidFill>
                <a:srgbClr val="5F5F5F"/>
              </a:solidFill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baseline="30000" dirty="0" smtClean="0">
                <a:solidFill>
                  <a:srgbClr val="5F5F5F"/>
                </a:solidFill>
              </a:rPr>
              <a:t>3 </a:t>
            </a:r>
            <a:r>
              <a:rPr lang="en-US" sz="1200" b="1" dirty="0" smtClean="0">
                <a:solidFill>
                  <a:srgbClr val="5F5F5F"/>
                </a:solidFill>
              </a:rPr>
              <a:t>GST, Inc, MD, USA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baseline="30000" dirty="0" smtClean="0">
                <a:solidFill>
                  <a:srgbClr val="5F5F5F"/>
                </a:solidFill>
              </a:rPr>
              <a:t>4 </a:t>
            </a:r>
            <a:r>
              <a:rPr lang="en-US" sz="1200" b="1" dirty="0" smtClean="0">
                <a:solidFill>
                  <a:srgbClr val="5F5F5F"/>
                </a:solidFill>
              </a:rPr>
              <a:t>STG, Inc, VA, USA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5F5F5F"/>
                </a:solidFill>
              </a:rPr>
              <a:t>   (</a:t>
            </a:r>
            <a:r>
              <a:rPr lang="en-US" sz="1200" b="1" dirty="0">
                <a:solidFill>
                  <a:srgbClr val="5F5F5F"/>
                </a:solidFill>
              </a:rPr>
              <a:t>Emails: FirstName.LastName@noaa.gov)</a:t>
            </a:r>
          </a:p>
        </p:txBody>
      </p:sp>
      <p:sp>
        <p:nvSpPr>
          <p:cNvPr id="2056" name="Text Box 23"/>
          <p:cNvSpPr txBox="1">
            <a:spLocks noChangeArrowheads="1"/>
          </p:cNvSpPr>
          <p:nvPr/>
        </p:nvSpPr>
        <p:spPr bwMode="auto">
          <a:xfrm>
            <a:off x="411132" y="6399536"/>
            <a:ext cx="81549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rgbClr val="663300"/>
                </a:solidFill>
              </a:rPr>
              <a:t>SQUAM objective: A global, web-based, community, quasi NRT, monitor for SST producers &amp; users !</a:t>
            </a:r>
          </a:p>
        </p:txBody>
      </p:sp>
      <p:sp>
        <p:nvSpPr>
          <p:cNvPr id="19" name="L-Shape 18"/>
          <p:cNvSpPr/>
          <p:nvPr/>
        </p:nvSpPr>
        <p:spPr>
          <a:xfrm>
            <a:off x="3419850" y="1470345"/>
            <a:ext cx="5530320" cy="1728225"/>
          </a:xfrm>
          <a:prstGeom prst="corner">
            <a:avLst>
              <a:gd name="adj1" fmla="val 0"/>
              <a:gd name="adj2" fmla="val 0"/>
            </a:avLst>
          </a:prstGeom>
          <a:solidFill>
            <a:srgbClr val="00AF00"/>
          </a:solidFill>
          <a:ln>
            <a:solidFill>
              <a:srgbClr val="00AF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41625" y="2498137"/>
            <a:ext cx="2834640" cy="600164"/>
          </a:xfrm>
          <a:prstGeom prst="rect">
            <a:avLst/>
          </a:prstGeom>
          <a:ln w="12700"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1100" dirty="0" smtClean="0">
                <a:solidFill>
                  <a:srgbClr val="0033CC"/>
                </a:solidFill>
              </a:rPr>
              <a:t>ST VAL breakout</a:t>
            </a:r>
          </a:p>
          <a:p>
            <a:pPr algn="r">
              <a:defRPr/>
            </a:pPr>
            <a:r>
              <a:rPr lang="en-US" sz="1100" dirty="0" smtClean="0">
                <a:solidFill>
                  <a:srgbClr val="0033CC"/>
                </a:solidFill>
              </a:rPr>
              <a:t>GHRSST XV, 2014</a:t>
            </a:r>
          </a:p>
          <a:p>
            <a:pPr algn="r">
              <a:defRPr/>
            </a:pPr>
            <a:r>
              <a:rPr lang="en-US" sz="1100" b="1" dirty="0" smtClean="0">
                <a:solidFill>
                  <a:srgbClr val="0033CC"/>
                </a:solidFill>
              </a:rPr>
              <a:t>3 Jun 2014, </a:t>
            </a:r>
            <a:r>
              <a:rPr lang="en-US" sz="1100" b="1" dirty="0" smtClean="0">
                <a:solidFill>
                  <a:srgbClr val="FF0000"/>
                </a:solidFill>
              </a:rPr>
              <a:t>X:XX-X:XX AM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3. Validation (</a:t>
            </a:r>
            <a:r>
              <a:rPr lang="en-US" sz="2000" b="1" u="sng" dirty="0" smtClean="0">
                <a:solidFill>
                  <a:srgbClr val="0033CC"/>
                </a:solidFill>
              </a:rPr>
              <a:t>20 km 4 hr, Mar 2014</a:t>
            </a:r>
            <a:r>
              <a:rPr lang="en-US" sz="2000" b="1" dirty="0" smtClean="0">
                <a:solidFill>
                  <a:srgbClr val="663300"/>
                </a:solidFill>
              </a:rPr>
              <a:t>) : Summary**</a:t>
            </a:r>
            <a:endParaRPr lang="en-US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3830" y="894270"/>
          <a:ext cx="8833153" cy="4942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20985"/>
                <a:gridCol w="652885"/>
                <a:gridCol w="1497796"/>
                <a:gridCol w="1267365"/>
                <a:gridCol w="1420985"/>
                <a:gridCol w="1382580"/>
                <a:gridCol w="11905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~ECT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of matches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Min / Max </a:t>
                      </a:r>
                      <a:r>
                        <a:rPr lang="en-US" sz="1050" dirty="0" smtClean="0"/>
                        <a:t>(◦C)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Mean / Median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Std Dev / RSD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Skew / Kurt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ACSPO NPP</a:t>
                      </a:r>
                      <a:endParaRPr lang="en-US" sz="12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13:30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42917 (night)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42586 (day)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-2.61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5.92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-2.82  /  4.12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-0.03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0.04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0.06 /  0.06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0.39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0.25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0.42  /  0.33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 2.77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35.04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0.35  /  4.46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NAVO NPP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12912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10063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-2.58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2.20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-1.80  /  4.31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0.06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0.09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0.05  /  0.03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0.29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0.22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0.38  /  0.32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-0.97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7.51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0.58  /  5.89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IDPS NPP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48638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46208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-6.62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2.83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-8.04  /  6.43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-0.06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0.00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-0.07  /  0.02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0.42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0.26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0.65  /  0.42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-2.00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15.51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-1.68  /  11.23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ACSPO Aqua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40728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42083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-3.18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6.07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-3.18  /  3.91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0.05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0.06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0.12  /  0.10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0.41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0.28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0.44  /  0.38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 2.22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24.69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0.28  /   2.76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ACSPO Metop-A</a:t>
                      </a:r>
                      <a:endParaRPr lang="en-US" sz="12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9:30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52591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46594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-2.33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6.60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-2.43  /  4.99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0.03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0.04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0.00  /  0.01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0.44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0.28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0.42  /  0.37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 2.84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31.62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-0.10  /   2.91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OSISAF Metop-A</a:t>
                      </a:r>
                      <a:endParaRPr lang="en-US" sz="12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34215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40430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-4.24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5.60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-3.68  /  5.13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-0.08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-0.01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0.10  /  0.16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0.43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0.29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0.51  /  0.39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-1.19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10.79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-0.63  /   4.12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ACSPO Metop-B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9:30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48837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44574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-2.83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7.21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-2.39  /  4.71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0.05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0.06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0.03  /  0.04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0.42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0.29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0.43  /  0.38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 2.09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27.67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0.11  /   2.56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ACSPO Terra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10:30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40285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39385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-2.19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5.84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-2.29  /  4.46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0.06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0.06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0.06  /  0.06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0.41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0.28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0.45  /  0.41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 1.94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22.74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 0.28  /   3.54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ARC AATSR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10:00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AFE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5533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7446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-4.04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2.19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-3.93  /  2.28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-0.16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-0.12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-0.12  / -0.10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0.41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0.25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0.49  /  0.34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-1.89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14.16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-1.22  /   8.89</a:t>
                      </a:r>
                      <a:endParaRPr lang="en-US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ARC ATSR2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10:30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1591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1957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-3.11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1.63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-4.88  /  2.38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-0.11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-0.12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-0.18  / -0.16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0.36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0.27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0.52  /  0.39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  0.04</a:t>
                      </a:r>
                      <a:r>
                        <a:rPr lang="en-US" sz="1200" b="1" baseline="0" dirty="0" smtClean="0">
                          <a:solidFill>
                            <a:srgbClr val="0033CC"/>
                          </a:solidFill>
                        </a:rPr>
                        <a:t>  /  5.39</a:t>
                      </a:r>
                      <a:endParaRPr lang="en-US" sz="1200" b="1" dirty="0" smtClean="0">
                        <a:solidFill>
                          <a:srgbClr val="0033CC"/>
                        </a:solidFill>
                      </a:endParaRPr>
                    </a:p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 -0.74  /  6.17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40825" y="5812249"/>
            <a:ext cx="886968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200" b="1" dirty="0" smtClean="0"/>
              <a:t>* </a:t>
            </a:r>
            <a:r>
              <a:rPr lang="en-US" sz="1200" b="1" dirty="0" err="1" smtClean="0"/>
              <a:t>QC’ed</a:t>
            </a:r>
            <a:r>
              <a:rPr lang="en-US" sz="1200" b="1" dirty="0" smtClean="0"/>
              <a:t> drifters from iQuam: </a:t>
            </a:r>
            <a:r>
              <a:rPr lang="en-US" sz="1200" b="1" i="1" dirty="0" smtClean="0">
                <a:hlinkClick r:id="rId2"/>
              </a:rPr>
              <a:t>www.star.nesdis.noaa.gov/sod/sst/iquam/</a:t>
            </a:r>
            <a:r>
              <a:rPr lang="en-US" sz="1200" b="1" i="1" dirty="0" smtClean="0"/>
              <a:t>; outliers </a:t>
            </a:r>
            <a:r>
              <a:rPr lang="en-US" sz="1200" b="1" i="1" u="sng" dirty="0" smtClean="0"/>
              <a:t>not</a:t>
            </a:r>
            <a:r>
              <a:rPr lang="en-US" sz="1200" b="1" i="1" dirty="0" smtClean="0"/>
              <a:t> removed</a:t>
            </a:r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200" b="1" dirty="0" smtClean="0"/>
              <a:t>** All Data for Feb 2014, except: ARC AATSR (Feb 2012), ARC ATSR2 (Feb 2003); ARC ATSR1 not shown (sensor issues)</a:t>
            </a:r>
            <a:endParaRPr lang="en-US" sz="1200" b="1" i="1" dirty="0" smtClean="0"/>
          </a:p>
        </p:txBody>
      </p:sp>
      <p:sp>
        <p:nvSpPr>
          <p:cNvPr id="8" name="Oval 126"/>
          <p:cNvSpPr>
            <a:spLocks noChangeArrowheads="1"/>
          </p:cNvSpPr>
          <p:nvPr/>
        </p:nvSpPr>
        <p:spPr bwMode="auto">
          <a:xfrm>
            <a:off x="6261820" y="1201510"/>
            <a:ext cx="1344175" cy="1497795"/>
          </a:xfrm>
          <a:prstGeom prst="ellipse">
            <a:avLst/>
          </a:prstGeom>
          <a:noFill/>
          <a:ln w="25400" algn="ctr">
            <a:solidFill>
              <a:srgbClr val="006699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733925"/>
            <a:endParaRPr lang="en-US"/>
          </a:p>
        </p:txBody>
      </p:sp>
      <p:sp>
        <p:nvSpPr>
          <p:cNvPr id="9" name="Oval 126"/>
          <p:cNvSpPr>
            <a:spLocks noChangeArrowheads="1"/>
          </p:cNvSpPr>
          <p:nvPr/>
        </p:nvSpPr>
        <p:spPr bwMode="auto">
          <a:xfrm>
            <a:off x="6261820" y="3083355"/>
            <a:ext cx="1344175" cy="914400"/>
          </a:xfrm>
          <a:prstGeom prst="ellipse">
            <a:avLst/>
          </a:prstGeom>
          <a:noFill/>
          <a:ln w="25400" algn="ctr">
            <a:solidFill>
              <a:srgbClr val="006699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733925"/>
            <a:endParaRPr lang="en-US"/>
          </a:p>
        </p:txBody>
      </p:sp>
      <p:sp>
        <p:nvSpPr>
          <p:cNvPr id="10" name="Oval 126"/>
          <p:cNvSpPr>
            <a:spLocks noChangeArrowheads="1"/>
          </p:cNvSpPr>
          <p:nvPr/>
        </p:nvSpPr>
        <p:spPr bwMode="auto">
          <a:xfrm>
            <a:off x="1922055" y="3090675"/>
            <a:ext cx="1344175" cy="914400"/>
          </a:xfrm>
          <a:prstGeom prst="ellipse">
            <a:avLst/>
          </a:prstGeom>
          <a:noFill/>
          <a:ln w="25400" algn="ctr">
            <a:solidFill>
              <a:srgbClr val="006699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733925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335" y="4926795"/>
            <a:ext cx="8778240" cy="914400"/>
          </a:xfrm>
          <a:prstGeom prst="rect">
            <a:avLst/>
          </a:prstGeom>
          <a:noFill/>
          <a:ln w="63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26"/>
          <p:cNvSpPr>
            <a:spLocks noChangeArrowheads="1"/>
          </p:cNvSpPr>
          <p:nvPr/>
        </p:nvSpPr>
        <p:spPr bwMode="auto">
          <a:xfrm>
            <a:off x="1883650" y="1201510"/>
            <a:ext cx="1344175" cy="1497795"/>
          </a:xfrm>
          <a:prstGeom prst="ellipse">
            <a:avLst/>
          </a:prstGeom>
          <a:noFill/>
          <a:ln w="25400" algn="ctr">
            <a:solidFill>
              <a:srgbClr val="006699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733925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525" y="1073150"/>
            <a:ext cx="8362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306638" y="637962"/>
          <a:ext cx="457041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3"/>
                <a:gridCol w="960170"/>
                <a:gridCol w="998577"/>
                <a:gridCol w="1152204"/>
                <a:gridCol w="883357"/>
              </a:tblGrid>
              <a:tr h="274638"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Maps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Histograms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Time-series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Dependencies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Hovmöller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4"/>
          <p:cNvSpPr>
            <a:spLocks noChangeArrowheads="1"/>
          </p:cNvSpPr>
          <p:nvPr/>
        </p:nvSpPr>
        <p:spPr bwMode="auto">
          <a:xfrm>
            <a:off x="731838" y="1001118"/>
            <a:ext cx="7118350" cy="354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00" b="1" dirty="0" smtClean="0"/>
              <a:t>Day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700" b="1" dirty="0" smtClean="0">
                <a:solidFill>
                  <a:srgbClr val="FF0000"/>
                </a:solidFill>
              </a:rPr>
              <a:t>Metop-A (ACSPO) </a:t>
            </a:r>
            <a:r>
              <a:rPr lang="en-US" sz="17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minus</a:t>
            </a: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CMC </a:t>
            </a: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L4,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Apr-2014</a:t>
            </a:r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4. Persistent features (monthly aggregated)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5762" y="5759450"/>
            <a:ext cx="7132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Negative residuals possibly suggest cloud/aerosol leakages</a:t>
            </a:r>
          </a:p>
          <a:p>
            <a:pPr>
              <a:buFont typeface="Arial" charset="0"/>
              <a:buChar char="•"/>
              <a:defRPr/>
            </a:pP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43040" y="2814520"/>
            <a:ext cx="1036935" cy="7681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0525" y="1073150"/>
            <a:ext cx="83629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306638" y="637962"/>
          <a:ext cx="457041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3"/>
                <a:gridCol w="960170"/>
                <a:gridCol w="998577"/>
                <a:gridCol w="1152204"/>
                <a:gridCol w="883357"/>
              </a:tblGrid>
              <a:tr h="274638"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Maps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Histograms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Time-series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Dependencies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Hovmöller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4"/>
          <p:cNvSpPr>
            <a:spLocks noChangeArrowheads="1"/>
          </p:cNvSpPr>
          <p:nvPr/>
        </p:nvSpPr>
        <p:spPr bwMode="auto">
          <a:xfrm>
            <a:off x="731838" y="1001118"/>
            <a:ext cx="7118350" cy="354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00" b="1" dirty="0" smtClean="0"/>
              <a:t>Day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700" b="1" dirty="0" smtClean="0">
                <a:solidFill>
                  <a:srgbClr val="0033CC"/>
                </a:solidFill>
              </a:rPr>
              <a:t>Metop-A (OSISAF)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minus</a:t>
            </a: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CMC </a:t>
            </a: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L4, </a:t>
            </a:r>
            <a:r>
              <a:rPr lang="en-US" sz="17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Apr-2014</a:t>
            </a:r>
            <a:endParaRPr lang="en-US" sz="17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4. Persistent features (monthly aggregated)</a:t>
            </a:r>
            <a:endParaRPr lang="en-US" sz="2400" b="1" dirty="0">
              <a:solidFill>
                <a:srgbClr val="6633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43040" y="2814520"/>
            <a:ext cx="1036935" cy="7681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1838" y="2966920"/>
            <a:ext cx="1958317" cy="7681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69795" y="2966920"/>
            <a:ext cx="1780393" cy="7681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85762" y="5759450"/>
            <a:ext cx="71323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More negative residuals possibly suggesting more cloud/aerosol leakages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Coverage similar to ACSPO (at grid-level; # </a:t>
            </a:r>
            <a:r>
              <a:rPr lang="en-U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obs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different)</a:t>
            </a:r>
            <a:endParaRPr lang="en-US" sz="14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31500" y="126170"/>
            <a:ext cx="783462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5. Drifter error using Triple Collocation Method (TCM; O’Carroll et al., 2008) and correlation of residuals (Apr 2014)</a:t>
            </a:r>
            <a:endParaRPr lang="en-US" sz="2400" b="1" dirty="0">
              <a:solidFill>
                <a:srgbClr val="0033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7450" y="2392085"/>
          <a:ext cx="8609193" cy="38831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05770"/>
                <a:gridCol w="614480"/>
                <a:gridCol w="1036935"/>
                <a:gridCol w="652885"/>
                <a:gridCol w="729695"/>
                <a:gridCol w="768100"/>
                <a:gridCol w="768100"/>
                <a:gridCol w="883315"/>
                <a:gridCol w="883315"/>
                <a:gridCol w="966598"/>
              </a:tblGrid>
              <a:tr h="23469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Residuals</a:t>
                      </a:r>
                    </a:p>
                    <a:p>
                      <a:r>
                        <a:rPr lang="en-US" sz="1100" dirty="0" smtClean="0"/>
                        <a:t>(SST – Drifters)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~ECT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ACSPO </a:t>
                      </a:r>
                    </a:p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NPP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IDPS NPP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NAVO NPP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ACSPO Metop-A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OSISAF Metop-A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ACSPO Metop-B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ACSPO Terra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ACSPO Aqua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23469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ACSPO NPP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13:30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1.00 (Night)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1.00 (Day)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0.69 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0.67 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0.49 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0.41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0.24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0.21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0.13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0.22</a:t>
                      </a:r>
                      <a:endParaRPr lang="en-US" sz="11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0.20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0.27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0.21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0.36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0.38</a:t>
                      </a:r>
                      <a:endParaRPr lang="en-US" sz="1100" b="1" dirty="0"/>
                    </a:p>
                  </a:txBody>
                  <a:tcPr/>
                </a:tc>
              </a:tr>
              <a:tr h="234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IDPS NPP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1.00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0.54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0.37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0.21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0.20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0.17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0.28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0.25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0.31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0.32</a:t>
                      </a:r>
                      <a:endParaRPr lang="en-US" sz="1100" b="1" dirty="0"/>
                    </a:p>
                  </a:txBody>
                  <a:tcPr/>
                </a:tc>
              </a:tr>
              <a:tr h="23469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NAVO NPP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1.00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0.22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0.18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0.18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0.10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0.21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0.24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0.15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0.29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0.23</a:t>
                      </a:r>
                      <a:endParaRPr lang="en-US" sz="1100" b="1" dirty="0"/>
                    </a:p>
                  </a:txBody>
                  <a:tcPr/>
                </a:tc>
              </a:tr>
              <a:tr h="23469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ACSPO Metop-A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9:30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1.00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0.47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0.46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0.31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0.38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0.27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0.31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0.18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  <a:endParaRPr lang="en-US" sz="1100" b="1" dirty="0"/>
                    </a:p>
                  </a:txBody>
                  <a:tcPr/>
                </a:tc>
              </a:tr>
              <a:tr h="23469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OSISAF Metop-A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1.00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0.20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0.27</a:t>
                      </a:r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0.19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0.22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0.09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0.13</a:t>
                      </a:r>
                      <a:endParaRPr lang="en-US" sz="1100" b="1" dirty="0"/>
                    </a:p>
                  </a:txBody>
                  <a:tcPr/>
                </a:tc>
              </a:tr>
              <a:tr h="23469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ACSPO Metop-B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9:30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1.00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0.16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0.19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0.25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0.33</a:t>
                      </a:r>
                      <a:endParaRPr lang="en-US" sz="1100" b="1" dirty="0"/>
                    </a:p>
                  </a:txBody>
                  <a:tcPr/>
                </a:tc>
              </a:tr>
              <a:tr h="46939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ACSPO Terra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10:30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1.00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0.28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0.27</a:t>
                      </a:r>
                      <a:endParaRPr lang="en-US" sz="1100" b="1" dirty="0"/>
                    </a:p>
                  </a:txBody>
                  <a:tcPr/>
                </a:tc>
              </a:tr>
              <a:tr h="234697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ACSPO Aqua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13:30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0033CC"/>
                          </a:solidFill>
                        </a:rPr>
                        <a:t>1.00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1.00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2067" y="950665"/>
          <a:ext cx="5769103" cy="128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213"/>
                <a:gridCol w="2460890"/>
              </a:tblGrid>
              <a:tr h="32169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6699"/>
                          </a:solidFill>
                        </a:rPr>
                        <a:t>Combinations for TCM</a:t>
                      </a:r>
                      <a:endParaRPr lang="en-US" sz="1400" b="1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6699"/>
                          </a:solidFill>
                        </a:rPr>
                        <a:t>Avg. Error in Drifters*</a:t>
                      </a: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1x1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deg; may be an underestimate)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3317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OSISAF Metop-A, ACSPO</a:t>
                      </a:r>
                      <a:r>
                        <a:rPr lang="en-US" sz="1200" b="1" baseline="0" dirty="0" smtClean="0"/>
                        <a:t> Terra, Drifters</a:t>
                      </a:r>
                    </a:p>
                    <a:p>
                      <a:r>
                        <a:rPr lang="en-US" sz="1200" b="1" baseline="0" dirty="0" smtClean="0"/>
                        <a:t>ACSPO Metop-A, ACSPO Terra, Drifters</a:t>
                      </a:r>
                    </a:p>
                    <a:p>
                      <a:r>
                        <a:rPr lang="en-US" sz="1200" b="1" baseline="0" dirty="0" smtClean="0"/>
                        <a:t>OSISAF Metop-A, ACSPO Metop-B, Drifters</a:t>
                      </a:r>
                    </a:p>
                    <a:p>
                      <a:r>
                        <a:rPr lang="en-US" sz="1200" b="1" baseline="0" dirty="0" smtClean="0"/>
                        <a:t>NAVO VIIRS, ACSPO Aqua, Drifters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0.18 (Night) </a:t>
                      </a:r>
                      <a:r>
                        <a:rPr lang="en-US" sz="1200" b="1" dirty="0" smtClean="0"/>
                        <a:t>   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0.27 (Day)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0.19</a:t>
                      </a:r>
                      <a:r>
                        <a:rPr lang="en-US" sz="1200" b="1" dirty="0" smtClean="0"/>
                        <a:t>                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0.26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0.18 </a:t>
                      </a:r>
                      <a:r>
                        <a:rPr lang="en-US" sz="1200" b="1" dirty="0" smtClean="0"/>
                        <a:t>               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0.27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0033CC"/>
                          </a:solidFill>
                        </a:rPr>
                        <a:t>0.18 </a:t>
                      </a:r>
                      <a:r>
                        <a:rPr lang="en-US" sz="1200" b="1" dirty="0" smtClean="0"/>
                        <a:t>               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0.24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1171" y="984188"/>
            <a:ext cx="26469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33CC"/>
                </a:solidFill>
              </a:rPr>
              <a:t>* Drifter errors from different TCM combinations are close but not exactly same – may be due to some correlated errors. The table below shows correlation between residuals.</a:t>
            </a:r>
            <a:endParaRPr lang="en-US" sz="1300" b="1" dirty="0">
              <a:solidFill>
                <a:srgbClr val="0033CC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21320" y="4898156"/>
            <a:ext cx="295718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006699"/>
                </a:solidFill>
              </a:rPr>
              <a:t>Correlation higher for different       products from the same sensor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73470" y="3198570"/>
            <a:ext cx="0" cy="1699586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573470" y="3198570"/>
            <a:ext cx="537670" cy="1699586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73470" y="3621025"/>
            <a:ext cx="691290" cy="1277132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73470" y="4303768"/>
            <a:ext cx="1883065" cy="584622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80710" y="5781471"/>
            <a:ext cx="2957185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 smtClean="0">
                <a:solidFill>
                  <a:srgbClr val="00B050"/>
                </a:solidFill>
              </a:rPr>
              <a:t>Correlation lower for the same       product from different sensors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456535" y="4465936"/>
            <a:ext cx="1803815" cy="131553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77850" y="1009332"/>
            <a:ext cx="841057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indent="-461963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/>
              <a:t>Monitoring/Validation against L4 fields and </a:t>
            </a:r>
            <a:r>
              <a:rPr lang="en-US" dirty="0" err="1" smtClean="0"/>
              <a:t>QC’ed</a:t>
            </a:r>
            <a:r>
              <a:rPr lang="en-US" dirty="0" smtClean="0"/>
              <a:t> </a:t>
            </a:r>
            <a:r>
              <a:rPr lang="en-US" i="1" dirty="0" smtClean="0"/>
              <a:t>iQuam </a:t>
            </a:r>
            <a:r>
              <a:rPr lang="en-US" dirty="0" smtClean="0"/>
              <a:t>drifters shows:</a:t>
            </a:r>
          </a:p>
          <a:p>
            <a:pPr marL="919163" lvl="1" indent="-461963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Most products show comparable performance</a:t>
            </a:r>
          </a:p>
          <a:p>
            <a:pPr marL="919163" lvl="1" indent="-461963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In preparation for SLSTR, ARC AATSR (QF GE 3) retrievals are evaluated: Domain is ~6-9 smaller than from Metop, performance statistics comparable</a:t>
            </a:r>
          </a:p>
          <a:p>
            <a:pPr marL="919163" lvl="1" indent="-461963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NAVO VIIRS has better VAL stats than ACSPO, but in a ~1/3 retrieval domain</a:t>
            </a:r>
            <a:endParaRPr lang="en-US" dirty="0" smtClean="0"/>
          </a:p>
          <a:p>
            <a:pPr marL="919163" lvl="1" indent="-461963">
              <a:spcBef>
                <a:spcPts val="600"/>
              </a:spcBef>
              <a:buFont typeface="Courier New" pitchFamily="49" charset="0"/>
              <a:buChar char="o"/>
            </a:pPr>
            <a:endParaRPr lang="en-US" sz="600" dirty="0"/>
          </a:p>
          <a:p>
            <a:pPr marL="461963" indent="-461963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/>
              <a:t>Sensitivity to space-time window on monthly matchup shows:</a:t>
            </a:r>
          </a:p>
          <a:p>
            <a:pPr marL="919163" lvl="1" indent="-461963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At night, 20km/4hr, 10km/2hr, 5km/1hr, reduces # of matches but does not result in measurable improvements in VAL std dev</a:t>
            </a:r>
          </a:p>
          <a:p>
            <a:pPr marL="461963" indent="-461963">
              <a:spcBef>
                <a:spcPts val="600"/>
              </a:spcBef>
              <a:buFont typeface="Wingdings" pitchFamily="2" charset="2"/>
              <a:buChar char="q"/>
            </a:pPr>
            <a:endParaRPr lang="en-US" sz="600" dirty="0" smtClean="0"/>
          </a:p>
          <a:p>
            <a:pPr marL="461963" indent="-461963">
              <a:spcBef>
                <a:spcPts val="600"/>
              </a:spcBef>
              <a:buFont typeface="Wingdings" pitchFamily="2" charset="2"/>
              <a:buChar char="q"/>
            </a:pPr>
            <a:r>
              <a:rPr lang="en-US" dirty="0" smtClean="0"/>
              <a:t>Triple-Collocation analysis and residual correlation</a:t>
            </a:r>
          </a:p>
          <a:p>
            <a:pPr marL="919163" lvl="1" indent="-461963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Random errors in 1°×1° drifter data </a:t>
            </a:r>
            <a:r>
              <a:rPr lang="en-US" sz="1600" dirty="0" smtClean="0">
                <a:solidFill>
                  <a:srgbClr val="0033CC"/>
                </a:solidFill>
              </a:rPr>
              <a:t>~0.18°C(night)/</a:t>
            </a:r>
            <a:r>
              <a:rPr lang="en-US" sz="1600" dirty="0" smtClean="0">
                <a:solidFill>
                  <a:srgbClr val="FF0000"/>
                </a:solidFill>
              </a:rPr>
              <a:t>0.26°C(day)</a:t>
            </a:r>
            <a:r>
              <a:rPr lang="en-US" sz="1600" dirty="0" smtClean="0"/>
              <a:t>, globally</a:t>
            </a:r>
          </a:p>
          <a:p>
            <a:pPr marL="919163" lvl="1" indent="-461963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1600" dirty="0" smtClean="0"/>
              <a:t>Many products show a high degree of correlation in residuals (SST – drifters). The L4 producers may use this to minimize redundancy in input L2Ps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05188" y="5413235"/>
            <a:ext cx="178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THANK YOU!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6. Summary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4138" y="5535613"/>
          <a:ext cx="8955087" cy="735012"/>
        </p:xfrm>
        <a:graphic>
          <a:graphicData uri="http://schemas.openxmlformats.org/drawingml/2006/table">
            <a:tbl>
              <a:tblPr/>
              <a:tblGrid>
                <a:gridCol w="8955087"/>
              </a:tblGrid>
              <a:tr h="735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Major SST data providers: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</a:rPr>
                        <a:t>Projects and international group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Acknowledgments</a:t>
            </a:r>
            <a:endParaRPr lang="en-US" sz="1600" b="1" dirty="0">
              <a:solidFill>
                <a:srgbClr val="663300"/>
              </a:solidFill>
            </a:endParaRPr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923925" y="1009650"/>
            <a:ext cx="80010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100"/>
              </a:spcBef>
              <a:defRPr/>
            </a:pPr>
            <a:r>
              <a:rPr lang="en-US" sz="1200" b="1" dirty="0">
                <a:solidFill>
                  <a:srgbClr val="003300"/>
                </a:solidFill>
                <a:latin typeface="+mj-lt"/>
              </a:rPr>
              <a:t>Level-2 SST: VIIRS/AVHRR/MODIS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</a:rPr>
              <a:t>NESDIS SST Team         </a:t>
            </a:r>
            <a:r>
              <a:rPr lang="en-US" sz="1100" b="1" dirty="0">
                <a:latin typeface="+mj-lt"/>
              </a:rPr>
              <a:t>:</a:t>
            </a:r>
            <a:r>
              <a:rPr lang="en-US" sz="1100" dirty="0">
                <a:latin typeface="+mj-lt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</a:rPr>
              <a:t>ACSPO (GAC: 5 platforms, FRAC: Metop-A &amp; B, VIIRS: NPP, MODIS: Terra/Aqua)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</a:rPr>
              <a:t>P. LeBorgne, H. Roquet  </a:t>
            </a:r>
            <a:r>
              <a:rPr lang="en-US" sz="1100" b="1" dirty="0">
                <a:latin typeface="+mj-lt"/>
              </a:rPr>
              <a:t>:</a:t>
            </a:r>
            <a:r>
              <a:rPr lang="en-US" sz="1100" dirty="0">
                <a:latin typeface="+mj-lt"/>
              </a:rPr>
              <a:t>  </a:t>
            </a:r>
            <a:r>
              <a:rPr lang="en-US" sz="1100" i="1" dirty="0">
                <a:solidFill>
                  <a:srgbClr val="336600"/>
                </a:solidFill>
                <a:latin typeface="+mj-lt"/>
              </a:rPr>
              <a:t>O&amp;SI SAF Metop-A FRAC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</a:rPr>
              <a:t>D. May, B. McKenzie       </a:t>
            </a:r>
            <a:r>
              <a:rPr lang="en-US" sz="1100" b="1" dirty="0">
                <a:latin typeface="+mj-lt"/>
              </a:rPr>
              <a:t>: </a:t>
            </a:r>
            <a:r>
              <a:rPr lang="en-US" sz="1100" dirty="0">
                <a:latin typeface="+mj-lt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</a:rPr>
              <a:t>NAVO SEATEMP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</a:rPr>
              <a:t>S. Jackson                       </a:t>
            </a:r>
            <a:r>
              <a:rPr lang="en-US" sz="1100" b="1" dirty="0">
                <a:latin typeface="+mj-lt"/>
              </a:rPr>
              <a:t>:</a:t>
            </a:r>
            <a:r>
              <a:rPr lang="en-US" sz="1100" dirty="0">
                <a:latin typeface="+mj-lt"/>
              </a:rPr>
              <a:t>  </a:t>
            </a:r>
            <a:r>
              <a:rPr lang="en-US" sz="1100" i="1" dirty="0">
                <a:solidFill>
                  <a:srgbClr val="006600"/>
                </a:solidFill>
                <a:latin typeface="+mj-lt"/>
              </a:rPr>
              <a:t>IDPS (NPP</a:t>
            </a:r>
            <a:r>
              <a:rPr lang="en-US" sz="1100" i="1" dirty="0" smtClean="0">
                <a:solidFill>
                  <a:srgbClr val="006600"/>
                </a:solidFill>
                <a:latin typeface="+mj-lt"/>
              </a:rPr>
              <a:t>)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 smtClean="0"/>
              <a:t>C. Merchant, Owen Embury</a:t>
            </a:r>
            <a:r>
              <a:rPr lang="en-US" sz="1100" b="1" dirty="0" smtClean="0"/>
              <a:t>:</a:t>
            </a:r>
            <a:r>
              <a:rPr lang="en-US" sz="1100" dirty="0" smtClean="0"/>
              <a:t> </a:t>
            </a:r>
            <a:r>
              <a:rPr lang="en-US" sz="1100" i="1" dirty="0" smtClean="0"/>
              <a:t> </a:t>
            </a:r>
            <a:r>
              <a:rPr lang="en-US" sz="1200" i="1" dirty="0" smtClean="0">
                <a:solidFill>
                  <a:srgbClr val="006600"/>
                </a:solidFill>
              </a:rPr>
              <a:t>L2P ARC</a:t>
            </a:r>
            <a:r>
              <a:rPr lang="en-US" sz="1200" dirty="0" smtClean="0">
                <a:solidFill>
                  <a:srgbClr val="006600"/>
                </a:solidFill>
              </a:rPr>
              <a:t> (ongoing effort as a prep for Sentinel-3 </a:t>
            </a:r>
            <a:r>
              <a:rPr lang="en-US" sz="1200" dirty="0" err="1" smtClean="0">
                <a:solidFill>
                  <a:srgbClr val="006600"/>
                </a:solidFill>
              </a:rPr>
              <a:t>SLSTR</a:t>
            </a:r>
            <a:r>
              <a:rPr lang="en-US" sz="1200" dirty="0" smtClean="0">
                <a:solidFill>
                  <a:srgbClr val="006600"/>
                </a:solidFill>
              </a:rPr>
              <a:t>)</a:t>
            </a:r>
          </a:p>
          <a:p>
            <a:pPr marL="342900" indent="-342900">
              <a:spcBef>
                <a:spcPts val="100"/>
              </a:spcBef>
              <a:defRPr/>
            </a:pPr>
            <a:endParaRPr lang="en-US" sz="600" b="1" dirty="0">
              <a:solidFill>
                <a:srgbClr val="0033CC"/>
              </a:solidFill>
              <a:latin typeface="+mj-lt"/>
            </a:endParaRPr>
          </a:p>
          <a:p>
            <a:pPr marL="342900" indent="-342900">
              <a:spcBef>
                <a:spcPts val="100"/>
              </a:spcBef>
              <a:defRPr/>
            </a:pPr>
            <a:r>
              <a:rPr lang="en-US" sz="1200" b="1" dirty="0">
                <a:solidFill>
                  <a:srgbClr val="0033CC"/>
                </a:solidFill>
                <a:latin typeface="+mj-lt"/>
              </a:rPr>
              <a:t>Level-3 SST: AVHRR/(A)ATSR: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</a:rPr>
              <a:t>K. Casey, R. Evans, J. Vazquez, E. Armstrong</a:t>
            </a:r>
            <a:r>
              <a:rPr lang="en-US" sz="1100" b="1" dirty="0">
                <a:latin typeface="+mj-lt"/>
              </a:rPr>
              <a:t>:</a:t>
            </a:r>
            <a:r>
              <a:rPr lang="en-US" sz="1100" dirty="0">
                <a:latin typeface="+mj-lt"/>
              </a:rPr>
              <a:t>  </a:t>
            </a:r>
            <a:r>
              <a:rPr lang="en-US" sz="1100" i="1" dirty="0">
                <a:solidFill>
                  <a:srgbClr val="006600"/>
                </a:solidFill>
                <a:latin typeface="+mj-lt"/>
              </a:rPr>
              <a:t>PathFinder </a:t>
            </a:r>
            <a:r>
              <a:rPr lang="en-US" sz="1100" i="1" dirty="0" smtClean="0">
                <a:solidFill>
                  <a:srgbClr val="006600"/>
                </a:solidFill>
                <a:latin typeface="+mj-lt"/>
              </a:rPr>
              <a:t>v5.0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 smtClean="0"/>
              <a:t>C. Merchant, Owen Embury</a:t>
            </a:r>
            <a:r>
              <a:rPr lang="en-US" sz="1100" b="1" dirty="0" smtClean="0"/>
              <a:t>:</a:t>
            </a:r>
            <a:r>
              <a:rPr lang="en-US" sz="1100" dirty="0" smtClean="0"/>
              <a:t>  </a:t>
            </a:r>
            <a:r>
              <a:rPr lang="en-US" sz="1200" dirty="0" smtClean="0">
                <a:solidFill>
                  <a:srgbClr val="006600"/>
                </a:solidFill>
              </a:rPr>
              <a:t>L3 ARC (</a:t>
            </a:r>
            <a:r>
              <a:rPr lang="en-US" sz="1200" i="1" dirty="0" smtClean="0">
                <a:solidFill>
                  <a:srgbClr val="006600"/>
                </a:solidFill>
              </a:rPr>
              <a:t>future work</a:t>
            </a:r>
            <a:r>
              <a:rPr lang="en-US" sz="1200" dirty="0" smtClean="0">
                <a:solidFill>
                  <a:srgbClr val="006600"/>
                </a:solidFill>
              </a:rPr>
              <a:t>)</a:t>
            </a:r>
            <a:endParaRPr lang="en-US" sz="1100" i="1" dirty="0">
              <a:solidFill>
                <a:srgbClr val="006600"/>
              </a:solidFill>
              <a:latin typeface="+mj-lt"/>
            </a:endParaRPr>
          </a:p>
          <a:p>
            <a:pPr marL="342900" indent="-342900">
              <a:spcBef>
                <a:spcPts val="100"/>
              </a:spcBef>
              <a:defRPr/>
            </a:pPr>
            <a:endParaRPr lang="en-US" sz="600" b="1" dirty="0" smtClean="0">
              <a:solidFill>
                <a:srgbClr val="FF9999"/>
              </a:solidFill>
              <a:latin typeface="+mj-lt"/>
            </a:endParaRPr>
          </a:p>
          <a:p>
            <a:pPr marL="342900" indent="-342900">
              <a:spcBef>
                <a:spcPts val="100"/>
              </a:spcBef>
              <a:defRPr/>
            </a:pPr>
            <a:r>
              <a:rPr lang="en-US" sz="1200" b="1" dirty="0" smtClean="0">
                <a:solidFill>
                  <a:srgbClr val="FF9999"/>
                </a:solidFill>
                <a:latin typeface="+mj-lt"/>
              </a:rPr>
              <a:t>Level </a:t>
            </a:r>
            <a:r>
              <a:rPr lang="en-US" sz="1200" b="1" dirty="0">
                <a:solidFill>
                  <a:srgbClr val="FF9999"/>
                </a:solidFill>
                <a:latin typeface="+mj-lt"/>
              </a:rPr>
              <a:t>4 SSTs: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R. Grumbine, B. Katz            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RTG (Low-Res &amp; Hi-Res)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R. Reynolds, V. Banzon        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OISSTs (AVHRR &amp; AVHRR+AMSRE)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M. Martin, J. R. Jones           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OSTIA foundation, GHRSST  Median Product Ensemble, OSTIA Reanalysis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D. May, B. McKenzie            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NAVO K10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J.-F. Piollé, E. Autret             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ODYSSEA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E. Maturi, A. Harris, J. Mittaz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POES-GOES blended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B. Brasnett                            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Canadian Met. Centre, 0.2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  <a:sym typeface="Symbol" pitchFamily="18" charset="2"/>
              </a:rPr>
              <a:t>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 foundation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Y. Chao                                 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JPL G1SST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>
                <a:latin typeface="+mj-lt"/>
                <a:cs typeface="Times New Roman" pitchFamily="18" charset="0"/>
              </a:rPr>
              <a:t>H. Beggs                                  </a:t>
            </a:r>
            <a:r>
              <a:rPr lang="en-US" sz="1100" b="1" dirty="0">
                <a:latin typeface="+mj-lt"/>
                <a:cs typeface="Times New Roman" pitchFamily="18" charset="0"/>
              </a:rPr>
              <a:t>:</a:t>
            </a:r>
            <a:r>
              <a:rPr lang="en-US" sz="1100" dirty="0">
                <a:latin typeface="+mj-lt"/>
                <a:cs typeface="Times New Roman" pitchFamily="18" charset="0"/>
              </a:rPr>
              <a:t> </a:t>
            </a:r>
            <a:r>
              <a:rPr lang="en-US" sz="1100" i="1" dirty="0">
                <a:solidFill>
                  <a:srgbClr val="006600"/>
                </a:solidFill>
                <a:latin typeface="+mj-lt"/>
                <a:cs typeface="Times New Roman" pitchFamily="18" charset="0"/>
              </a:rPr>
              <a:t>ABOM GAMSSA</a:t>
            </a: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 smtClean="0">
                <a:cs typeface="Times New Roman" pitchFamily="18" charset="0"/>
              </a:rPr>
              <a:t>J Hoyer                                     </a:t>
            </a:r>
            <a:r>
              <a:rPr lang="en-US" sz="1100" b="1" dirty="0" smtClean="0">
                <a:cs typeface="Times New Roman" pitchFamily="18" charset="0"/>
              </a:rPr>
              <a:t>:</a:t>
            </a:r>
            <a:r>
              <a:rPr lang="en-US" sz="1100" dirty="0" smtClean="0">
                <a:cs typeface="Times New Roman" pitchFamily="18" charset="0"/>
              </a:rPr>
              <a:t>  </a:t>
            </a:r>
            <a:r>
              <a:rPr lang="en-US" sz="1100" i="1" dirty="0" smtClean="0">
                <a:solidFill>
                  <a:srgbClr val="006600"/>
                </a:solidFill>
                <a:cs typeface="Times New Roman" pitchFamily="18" charset="0"/>
              </a:rPr>
              <a:t>DMI OISST</a:t>
            </a:r>
            <a:endParaRPr lang="en-US" sz="1100" i="1" dirty="0" smtClean="0">
              <a:solidFill>
                <a:srgbClr val="006600"/>
              </a:solidFill>
              <a:latin typeface="+mj-lt"/>
              <a:cs typeface="Times New Roman" pitchFamily="18" charset="0"/>
            </a:endParaRPr>
          </a:p>
          <a:p>
            <a:pPr marL="742950" lvl="1" indent="-285750">
              <a:spcBef>
                <a:spcPts val="100"/>
              </a:spcBef>
              <a:buFontTx/>
              <a:buChar char="-"/>
              <a:defRPr/>
            </a:pPr>
            <a:r>
              <a:rPr lang="en-US" sz="1100" dirty="0" smtClean="0">
                <a:cs typeface="Times New Roman" pitchFamily="18" charset="0"/>
              </a:rPr>
              <a:t>M. T. Chin, J. Vazquez, E. Armstrong </a:t>
            </a:r>
            <a:r>
              <a:rPr lang="en-US" sz="1100" b="1" dirty="0" smtClean="0">
                <a:cs typeface="Times New Roman" pitchFamily="18" charset="0"/>
              </a:rPr>
              <a:t>:</a:t>
            </a:r>
            <a:r>
              <a:rPr lang="en-US" sz="1100" dirty="0" smtClean="0">
                <a:cs typeface="Times New Roman" pitchFamily="18" charset="0"/>
              </a:rPr>
              <a:t>  </a:t>
            </a:r>
            <a:r>
              <a:rPr lang="en-US" sz="1100" i="1" dirty="0" smtClean="0">
                <a:solidFill>
                  <a:srgbClr val="006600"/>
                </a:solidFill>
                <a:cs typeface="Times New Roman" pitchFamily="18" charset="0"/>
              </a:rPr>
              <a:t>JPL MUR</a:t>
            </a:r>
            <a:endParaRPr lang="en-US" sz="1100" i="1" dirty="0">
              <a:latin typeface="+mj-lt"/>
              <a:cs typeface="Times New Roman" pitchFamily="18" charset="0"/>
            </a:endParaRPr>
          </a:p>
          <a:p>
            <a:pPr marL="1200150" lvl="2" indent="-285750">
              <a:spcBef>
                <a:spcPts val="100"/>
              </a:spcBef>
              <a:defRPr/>
            </a:pPr>
            <a:endParaRPr lang="en-US" sz="400" b="1" i="1" dirty="0">
              <a:solidFill>
                <a:srgbClr val="003399"/>
              </a:solidFill>
              <a:latin typeface="+mj-lt"/>
              <a:cs typeface="Times New Roman" pitchFamily="18" charset="0"/>
            </a:endParaRPr>
          </a:p>
          <a:p>
            <a:pPr marL="342900" indent="-342900">
              <a:spcBef>
                <a:spcPts val="100"/>
              </a:spcBef>
              <a:defRPr/>
            </a:pPr>
            <a:r>
              <a:rPr lang="en-US" sz="1200" dirty="0" smtClean="0">
                <a:solidFill>
                  <a:srgbClr val="0033CC"/>
                </a:solidFill>
                <a:latin typeface="+mj-lt"/>
              </a:rPr>
              <a:t>GHRSST </a:t>
            </a:r>
            <a:r>
              <a:rPr lang="en-US" sz="1200" dirty="0">
                <a:solidFill>
                  <a:srgbClr val="0033CC"/>
                </a:solidFill>
                <a:latin typeface="+mj-lt"/>
              </a:rPr>
              <a:t>support</a:t>
            </a:r>
            <a:r>
              <a:rPr lang="en-US" sz="1200" i="1" dirty="0" smtClean="0">
                <a:solidFill>
                  <a:srgbClr val="0033CC"/>
                </a:solidFill>
                <a:latin typeface="+mj-lt"/>
              </a:rPr>
              <a:t>: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dirty="0">
                <a:latin typeface="+mj-lt"/>
              </a:rPr>
              <a:t>Peter Minnett, </a:t>
            </a:r>
            <a:r>
              <a:rPr lang="en-US" sz="1100" dirty="0" smtClean="0">
                <a:latin typeface="+mj-lt"/>
              </a:rPr>
              <a:t>Craig Donlon, Alexey </a:t>
            </a:r>
            <a:r>
              <a:rPr lang="en-US" sz="1100" dirty="0">
                <a:latin typeface="+mj-lt"/>
              </a:rPr>
              <a:t>Kaplan</a:t>
            </a:r>
            <a:endParaRPr lang="en-US" sz="1200" b="1" dirty="0">
              <a:latin typeface="+mj-lt"/>
            </a:endParaRPr>
          </a:p>
        </p:txBody>
      </p:sp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6146800" y="4633913"/>
            <a:ext cx="2879725" cy="830262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</a:rPr>
              <a:t>Definitions of levels:</a:t>
            </a:r>
          </a:p>
          <a:p>
            <a:pPr>
              <a:defRPr/>
            </a:pPr>
            <a:r>
              <a:rPr lang="en-US" sz="1200" dirty="0">
                <a:solidFill>
                  <a:srgbClr val="003300"/>
                </a:solidFill>
              </a:rPr>
              <a:t>L2: at observed pixels (satellite)</a:t>
            </a:r>
          </a:p>
          <a:p>
            <a:pPr>
              <a:defRPr/>
            </a:pPr>
            <a:r>
              <a:rPr lang="en-US" sz="1200" dirty="0">
                <a:solidFill>
                  <a:srgbClr val="0033CC"/>
                </a:solidFill>
              </a:rPr>
              <a:t>L3: gridded with gaps  (satellite)</a:t>
            </a:r>
            <a:endParaRPr lang="en-US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200" dirty="0">
                <a:solidFill>
                  <a:srgbClr val="FF7C80"/>
                </a:solidFill>
              </a:rPr>
              <a:t>L4: gap-free gridded, time-averaged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083" name="Group 23"/>
          <p:cNvGrpSpPr>
            <a:grpSpLocks/>
          </p:cNvGrpSpPr>
          <p:nvPr/>
        </p:nvGrpSpPr>
        <p:grpSpPr bwMode="auto">
          <a:xfrm>
            <a:off x="84138" y="5729288"/>
            <a:ext cx="8955087" cy="511175"/>
            <a:chOff x="84138" y="5729288"/>
            <a:chExt cx="8955087" cy="511175"/>
          </a:xfrm>
        </p:grpSpPr>
        <p:pic>
          <p:nvPicPr>
            <p:cNvPr id="3085" name="Picture 5" descr="D:\Documents\PRESENTATION\SQUAM_Other\EUMETSAT_Sep_2012\logos\resizedghrsst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59092" y="5742843"/>
              <a:ext cx="980133" cy="493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6" descr="D:\Documents\PRESENTATION\SQUAM_Other\EUMETSAT_Sep_2012\logos\resizednoaalog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138" y="5729288"/>
              <a:ext cx="509601" cy="50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7" descr="D:\Documents\PRESENTATION\SQUAM_Other\EUMETSAT_Sep_2012\logos\resizednasalogo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5254" y="5741565"/>
              <a:ext cx="574815" cy="47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8" descr="D:\Documents\PRESENTATION\SQUAM_Other\EUMETSAT_Sep_2012\logos\resizedjpss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3565" y="5737908"/>
              <a:ext cx="534326" cy="502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9" descr="D:\Documents\PRESENTATION\SQUAM_Other\EUMETSAT_Sep_2012\logos\resizednavoceanolog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25317" y="5745596"/>
              <a:ext cx="453886" cy="466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0" descr="D:\Documents\PRESENTATION\SQUAM_Other\EUMETSAT_Sep_2012\logos\resizedukmetofficelog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75311" y="5745596"/>
              <a:ext cx="457178" cy="45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11" descr="D:\Documents\PRESENTATION\SQUAM_Other\EUMETSAT_Sep_2012\logos\resizedosisaf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728918" y="5739565"/>
              <a:ext cx="484608" cy="484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2" descr="D:\Documents\PRESENTATION\SQUAM_Other\EUMETSAT_Sep_2012\logos\resizedcersatifremer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92043" y="5788003"/>
              <a:ext cx="731133" cy="383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3" name="Picture 13" descr="D:\Documents\PRESENTATION\SQUAM_Other\EUMETSAT_Sep_2012\logos\resizedabomlogo.gi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74061" y="5754083"/>
              <a:ext cx="457178" cy="45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4" name="Picture 14" descr="D:\Documents\PRESENTATION\SQUAM_Other\EUMETSAT_Sep_2012\logos\resizedrsmaslog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50722" y="5746527"/>
              <a:ext cx="489729" cy="475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5" name="Picture 15" descr="D:\Documents\PRESENTATION\SQUAM_Other\EUMETSAT_Sep_2012\logos\GOES-RLogo_Color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73907" y="5746527"/>
              <a:ext cx="687484" cy="456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Oval 18"/>
            <p:cNvSpPr/>
            <p:nvPr/>
          </p:nvSpPr>
          <p:spPr bwMode="auto">
            <a:xfrm>
              <a:off x="4532313" y="5749925"/>
              <a:ext cx="728662" cy="4572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>
                  <a:solidFill>
                    <a:srgbClr val="003300"/>
                  </a:solidFill>
                </a:rPr>
                <a:t>CMC</a:t>
              </a:r>
              <a:endParaRPr lang="en-US" sz="1400" b="1">
                <a:solidFill>
                  <a:srgbClr val="003300"/>
                </a:solidFill>
              </a:endParaRPr>
            </a:p>
          </p:txBody>
        </p:sp>
        <p:pic>
          <p:nvPicPr>
            <p:cNvPr id="3097" name="Picture 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377035" y="5745586"/>
              <a:ext cx="46579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6" name="Straight Connector 25"/>
          <p:cNvCxnSpPr/>
          <p:nvPr/>
        </p:nvCxnSpPr>
        <p:spPr>
          <a:xfrm>
            <a:off x="0" y="5586413"/>
            <a:ext cx="9144000" cy="0"/>
          </a:xfrm>
          <a:prstGeom prst="line">
            <a:avLst/>
          </a:prstGeom>
          <a:ln w="127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>
                <a:solidFill>
                  <a:srgbClr val="663300"/>
                </a:solidFill>
              </a:rPr>
              <a:t>Outline</a:t>
            </a:r>
            <a:endParaRPr lang="en-US" sz="2400" b="1" dirty="0">
              <a:solidFill>
                <a:srgbClr val="6633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5950" y="1009485"/>
          <a:ext cx="833422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9310"/>
                <a:gridCol w="844910"/>
              </a:tblGrid>
              <a:tr h="370840">
                <a:tc>
                  <a:txBody>
                    <a:bodyPr/>
                    <a:lstStyle/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>
                          <a:tab pos="631825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1. High-resolution (HR) </a:t>
                      </a:r>
                      <a:r>
                        <a:rPr lang="en-US" sz="1800" b="1" baseline="0" dirty="0" smtClean="0">
                          <a:solidFill>
                            <a:srgbClr val="1C1C1C"/>
                          </a:solidFill>
                        </a:rPr>
                        <a:t>SQUAM</a:t>
                      </a: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  <a:tabLst>
                          <a:tab pos="631825" algn="l"/>
                        </a:tabLst>
                        <a:defRPr/>
                      </a:pPr>
                      <a:endParaRPr lang="en-US" sz="1800" b="1" dirty="0" smtClean="0">
                        <a:solidFill>
                          <a:srgbClr val="1C1C1C"/>
                        </a:solidFill>
                      </a:endParaRP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2. Example</a:t>
                      </a:r>
                      <a:r>
                        <a:rPr lang="en-US" sz="1800" b="1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sz="1800" b="1" u="sng" baseline="0" dirty="0" smtClean="0">
                          <a:solidFill>
                            <a:srgbClr val="1C1C1C"/>
                          </a:solidFill>
                        </a:rPr>
                        <a:t>Monitoring</a:t>
                      </a:r>
                      <a:r>
                        <a:rPr lang="en-US" sz="1800" b="1" baseline="0" dirty="0" smtClean="0">
                          <a:solidFill>
                            <a:srgbClr val="1C1C1C"/>
                          </a:solidFill>
                        </a:rPr>
                        <a:t> of </a:t>
                      </a:r>
                      <a:r>
                        <a:rPr lang="en-US" sz="1800" b="1" baseline="0" dirty="0" err="1" smtClean="0">
                          <a:solidFill>
                            <a:srgbClr val="1C1C1C"/>
                          </a:solidFill>
                        </a:rPr>
                        <a:t>L2</a:t>
                      </a:r>
                      <a:r>
                        <a:rPr lang="en-US" sz="1800" b="1" baseline="0" dirty="0" smtClean="0">
                          <a:solidFill>
                            <a:srgbClr val="1C1C1C"/>
                          </a:solidFill>
                        </a:rPr>
                        <a:t> SST with SQUAM metric</a:t>
                      </a: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     Maps, Histograms, Time series</a:t>
                      </a:r>
                      <a:r>
                        <a:rPr lang="en-US" sz="1800" b="1" baseline="0" dirty="0" smtClean="0">
                          <a:solidFill>
                            <a:srgbClr val="1C1C1C"/>
                          </a:solidFill>
                        </a:rPr>
                        <a:t>, Dependence</a:t>
                      </a: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  <a:defRPr/>
                      </a:pPr>
                      <a:endParaRPr lang="en-US" sz="1800" b="1" dirty="0" smtClean="0">
                        <a:solidFill>
                          <a:srgbClr val="1C1C1C"/>
                        </a:solidFill>
                      </a:endParaRP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3. Time-series </a:t>
                      </a:r>
                      <a:r>
                        <a:rPr lang="en-US" sz="1800" b="1" u="sng" dirty="0" smtClean="0">
                          <a:solidFill>
                            <a:srgbClr val="1C1C1C"/>
                          </a:solidFill>
                        </a:rPr>
                        <a:t>Validation</a:t>
                      </a: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 against QC’ed drifters</a:t>
                      </a: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     3.1. Sensitivity to space-time window for monthly stats</a:t>
                      </a: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  <a:defRPr/>
                      </a:pPr>
                      <a:endParaRPr lang="en-US" sz="1800" b="1" dirty="0" smtClean="0">
                        <a:solidFill>
                          <a:srgbClr val="1C1C1C"/>
                        </a:solidFill>
                      </a:endParaRP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4. Persistent</a:t>
                      </a:r>
                      <a:r>
                        <a:rPr lang="en-US" sz="1800" b="1" baseline="0" dirty="0" smtClean="0">
                          <a:solidFill>
                            <a:srgbClr val="1C1C1C"/>
                          </a:solidFill>
                        </a:rPr>
                        <a:t> features in monthly maps</a:t>
                      </a:r>
                    </a:p>
                    <a:p>
                      <a:pPr marL="533400" indent="-533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1825" algn="l"/>
                        </a:tabLst>
                        <a:defRPr/>
                      </a:pPr>
                      <a:endParaRPr lang="en-US" sz="1800" b="1" baseline="0" dirty="0" smtClean="0">
                        <a:solidFill>
                          <a:srgbClr val="1C1C1C"/>
                        </a:solidFill>
                      </a:endParaRPr>
                    </a:p>
                    <a:p>
                      <a:pPr marL="233363" marR="0" indent="-233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1825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5. Drifter error from triple collocation method </a:t>
                      </a:r>
                      <a:r>
                        <a:rPr lang="en-US" sz="1800" b="1" i="1" dirty="0" smtClean="0">
                          <a:solidFill>
                            <a:srgbClr val="1C1C1C"/>
                          </a:solidFill>
                        </a:rPr>
                        <a:t>and</a:t>
                      </a: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/>
                      </a:r>
                      <a:br>
                        <a:rPr lang="en-US" sz="1800" b="1" dirty="0" smtClean="0">
                          <a:solidFill>
                            <a:srgbClr val="1C1C1C"/>
                          </a:solidFill>
                        </a:rPr>
                      </a:b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correlation between residuals (</a:t>
                      </a:r>
                      <a:r>
                        <a:rPr lang="en-US" sz="1800" b="1" i="1" dirty="0" smtClean="0">
                          <a:solidFill>
                            <a:srgbClr val="1C1C1C"/>
                          </a:solidFill>
                        </a:rPr>
                        <a:t>satellite</a:t>
                      </a:r>
                      <a:r>
                        <a:rPr lang="en-US" sz="1800" b="1" i="1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sz="1800" b="1" i="1" dirty="0" smtClean="0">
                          <a:solidFill>
                            <a:srgbClr val="1C1C1C"/>
                          </a:solidFill>
                        </a:rPr>
                        <a:t>SST minus Drifters</a:t>
                      </a: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)</a:t>
                      </a:r>
                    </a:p>
                    <a:p>
                      <a:pPr marL="533400" marR="0" indent="-533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1825" algn="l"/>
                        </a:tabLst>
                        <a:defRPr/>
                      </a:pPr>
                      <a:endParaRPr lang="en-US" sz="1800" b="1" dirty="0" smtClean="0">
                        <a:solidFill>
                          <a:srgbClr val="1C1C1C"/>
                        </a:solidFill>
                      </a:endParaRPr>
                    </a:p>
                    <a:p>
                      <a:pPr marL="533400" marR="0" indent="-5334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1825" algn="l"/>
                        </a:tabLst>
                        <a:defRPr/>
                      </a:pPr>
                      <a:r>
                        <a:rPr lang="en-US" sz="1800" b="1" dirty="0" smtClean="0">
                          <a:solidFill>
                            <a:srgbClr val="1C1C1C"/>
                          </a:solidFill>
                        </a:rPr>
                        <a:t>6. Summary and future work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p: 4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p: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p: 6-10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800" b="0" dirty="0" smtClean="0">
                          <a:solidFill>
                            <a:schemeClr val="tx1"/>
                          </a:solidFill>
                        </a:rPr>
                      </a:b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p: 11-12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p: 13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sng" dirty="0" smtClean="0">
                          <a:solidFill>
                            <a:schemeClr val="tx1"/>
                          </a:solidFill>
                        </a:rPr>
                        <a:t>p: 14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11 slides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Ohne-Tite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1501" y="912841"/>
            <a:ext cx="7680958" cy="538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15"/>
          <p:cNvSpPr txBox="1">
            <a:spLocks noChangeArrowheads="1"/>
          </p:cNvSpPr>
          <p:nvPr/>
        </p:nvSpPr>
        <p:spPr bwMode="auto">
          <a:xfrm>
            <a:off x="2767013" y="638175"/>
            <a:ext cx="393192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 dirty="0">
                <a:solidFill>
                  <a:srgbClr val="FF0000"/>
                </a:solidFill>
              </a:rPr>
              <a:t>Locate this website:  Google: “SST + </a:t>
            </a:r>
            <a:r>
              <a:rPr lang="en-US" sz="1200" b="1" i="1" dirty="0" smtClean="0">
                <a:solidFill>
                  <a:srgbClr val="FF0000"/>
                </a:solidFill>
              </a:rPr>
              <a:t>SQUAM + HR”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474823" y="5558703"/>
            <a:ext cx="1598930" cy="5078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900" b="1" i="1" dirty="0" err="1">
                <a:solidFill>
                  <a:srgbClr val="339933"/>
                </a:solidFill>
              </a:rPr>
              <a:t>L2</a:t>
            </a:r>
            <a:r>
              <a:rPr lang="en-US" sz="900" b="1" i="1" dirty="0">
                <a:solidFill>
                  <a:srgbClr val="339933"/>
                </a:solidFill>
              </a:rPr>
              <a:t>: The SST Quality Monitor (SQUAM)</a:t>
            </a:r>
            <a:r>
              <a:rPr lang="en-US" sz="900" b="1" dirty="0">
                <a:solidFill>
                  <a:srgbClr val="339933"/>
                </a:solidFill>
              </a:rPr>
              <a:t>, </a:t>
            </a:r>
            <a:r>
              <a:rPr lang="en-US" sz="900" b="1" dirty="0" err="1">
                <a:solidFill>
                  <a:srgbClr val="339933"/>
                </a:solidFill>
              </a:rPr>
              <a:t>J.Tech</a:t>
            </a:r>
            <a:r>
              <a:rPr lang="en-US" sz="900" b="1" dirty="0">
                <a:solidFill>
                  <a:srgbClr val="339933"/>
                </a:solidFill>
              </a:rPr>
              <a:t>, 27, 1899-1917, 2010</a:t>
            </a:r>
            <a:endParaRPr lang="en-US" sz="1200" b="1" dirty="0">
              <a:solidFill>
                <a:srgbClr val="339933"/>
              </a:solidFill>
            </a:endParaRPr>
          </a:p>
        </p:txBody>
      </p:sp>
      <p:pic>
        <p:nvPicPr>
          <p:cNvPr id="11" name="Picture 13" descr="Ohne-Titel-1.png"/>
          <p:cNvPicPr>
            <a:picLocks noChangeAspect="1"/>
          </p:cNvPicPr>
          <p:nvPr/>
        </p:nvPicPr>
        <p:blipFill>
          <a:blip r:embed="rId3" cstate="print"/>
          <a:srcRect l="4500" t="23727" r="64500" b="39155"/>
          <a:stretch>
            <a:fillRect/>
          </a:stretch>
        </p:blipFill>
        <p:spPr bwMode="auto">
          <a:xfrm>
            <a:off x="75958" y="1431940"/>
            <a:ext cx="4688067" cy="39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1. High-res (HR) SQUAM and SST products</a:t>
            </a:r>
            <a:endParaRPr lang="en-US" sz="2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1143000" y="1524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05" y="1073153"/>
            <a:ext cx="5943600" cy="338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306638" y="637962"/>
          <a:ext cx="457041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3"/>
                <a:gridCol w="960170"/>
                <a:gridCol w="998577"/>
                <a:gridCol w="1152204"/>
                <a:gridCol w="883357"/>
              </a:tblGrid>
              <a:tr h="274638"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Maps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Histograms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Time-series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Dependencies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Hovmöller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6" name="Rectangle 4"/>
          <p:cNvSpPr>
            <a:spLocks noChangeArrowheads="1"/>
          </p:cNvSpPr>
          <p:nvPr/>
        </p:nvSpPr>
        <p:spPr bwMode="auto">
          <a:xfrm>
            <a:off x="961930" y="1001118"/>
            <a:ext cx="3725285" cy="354012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700" b="1" dirty="0" smtClean="0">
                <a:solidFill>
                  <a:srgbClr val="FF0000"/>
                </a:solidFill>
              </a:rPr>
              <a:t>ACSPO Metop-A</a:t>
            </a:r>
            <a:r>
              <a:rPr lang="en-US" sz="1700" b="1" dirty="0" smtClean="0">
                <a:solidFill>
                  <a:srgbClr val="006600"/>
                </a:solidFill>
              </a:rPr>
              <a:t> </a:t>
            </a:r>
            <a:r>
              <a:rPr lang="en-US" sz="1700" b="1" dirty="0" smtClean="0"/>
              <a:t>– CMC L4</a:t>
            </a:r>
            <a:endParaRPr lang="en-US" sz="1700" b="1" dirty="0"/>
          </a:p>
        </p:txBody>
      </p:sp>
      <p:sp>
        <p:nvSpPr>
          <p:cNvPr id="11277" name="Text Box 8"/>
          <p:cNvSpPr txBox="1">
            <a:spLocks noChangeArrowheads="1"/>
          </p:cNvSpPr>
          <p:nvPr/>
        </p:nvSpPr>
        <p:spPr bwMode="auto">
          <a:xfrm>
            <a:off x="232235" y="5042010"/>
            <a:ext cx="5029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Some -</a:t>
            </a:r>
            <a:r>
              <a:rPr lang="en-US" sz="1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</a:t>
            </a: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residuals suggesting possible cloud leakages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Maps used to check cloud leakage, coverage, and other anomalous situations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2. Monitoring in HR-SQUAM (Example 15 May 2014, Night)</a:t>
            </a:r>
            <a:endParaRPr lang="en-US" sz="2400" b="1" dirty="0">
              <a:solidFill>
                <a:srgbClr val="6633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16910" y="3360160"/>
            <a:ext cx="3657600" cy="268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137429" y="3328771"/>
            <a:ext cx="2735931" cy="215444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</a:rPr>
              <a:t>ACSPO Metop-A</a:t>
            </a:r>
            <a:r>
              <a:rPr lang="en-US" sz="1400" b="1" dirty="0" smtClean="0">
                <a:solidFill>
                  <a:srgbClr val="006600"/>
                </a:solidFill>
              </a:rPr>
              <a:t> </a:t>
            </a:r>
            <a:r>
              <a:rPr lang="en-US" sz="1400" b="1" i="1" dirty="0" smtClean="0"/>
              <a:t>–</a:t>
            </a:r>
            <a:r>
              <a:rPr lang="en-US" sz="1400" b="1" dirty="0" smtClean="0"/>
              <a:t> CMC L4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Users\pdash\Documents\D Drive\Documents\PRESENTATION\GHRSST_All\GHRSST_Jun2013\PPT-GHRSST-14\SQUAM_Progress_Poster\idps\timeseries_diffhist_0_SST-OSTIA_STDV-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027" y="787262"/>
            <a:ext cx="462425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pdash\Documents\D Drive\Documents\PRESENTATION\GHRSST_All\GHRSST_Jun2013\PPT-GHRSST-14\SQUAM_Progress_Poster\idps\timeseries_diffhist_1_SST-OSTIA_STDV-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560" y="3519487"/>
            <a:ext cx="462425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306638" y="636884"/>
          <a:ext cx="457041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3"/>
                <a:gridCol w="960170"/>
                <a:gridCol w="998577"/>
                <a:gridCol w="1152204"/>
                <a:gridCol w="883357"/>
              </a:tblGrid>
              <a:tr h="274638"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Maps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Histograms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Time-series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Dependencies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Hovmöller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3. Monthly Nighttime VAL vs. iQuam Drifters </a:t>
            </a:r>
            <a:r>
              <a:rPr lang="en-US" sz="2000" b="1" dirty="0" smtClean="0">
                <a:solidFill>
                  <a:srgbClr val="0033CC"/>
                </a:solidFill>
              </a:rPr>
              <a:t>(</a:t>
            </a:r>
            <a:r>
              <a:rPr lang="en-US" sz="2000" b="1" u="sng" dirty="0" smtClean="0">
                <a:solidFill>
                  <a:srgbClr val="0033CC"/>
                </a:solidFill>
              </a:rPr>
              <a:t>20km × 4hr</a:t>
            </a:r>
            <a:r>
              <a:rPr lang="en-US" sz="2000" b="1" dirty="0" smtClean="0">
                <a:solidFill>
                  <a:srgbClr val="0033CC"/>
                </a:solidFill>
              </a:rPr>
              <a:t>)</a:t>
            </a:r>
            <a:endParaRPr lang="en-US" sz="2400" b="1" dirty="0">
              <a:solidFill>
                <a:srgbClr val="0033CC"/>
              </a:solidFill>
            </a:endParaRPr>
          </a:p>
        </p:txBody>
      </p:sp>
      <p:pic>
        <p:nvPicPr>
          <p:cNvPr id="10" name="Picture 9" descr="timeseries_diffhist_0_SST-IQ_DR_NOBS_monthly_myindex-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1570" y="791870"/>
            <a:ext cx="4624249" cy="25603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8105260" y="2328936"/>
            <a:ext cx="0" cy="2405834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7145136" y="4465935"/>
            <a:ext cx="1998864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006699"/>
                </a:solidFill>
              </a:rPr>
              <a:t>NAVO: </a:t>
            </a:r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006699"/>
                </a:solidFill>
              </a:rPr>
              <a:t>Smaller Domain</a:t>
            </a:r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006699"/>
                </a:solidFill>
              </a:rPr>
              <a:t>Improved Std Dev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49545" y="5279032"/>
            <a:ext cx="2995591" cy="0"/>
          </a:xfrm>
          <a:prstGeom prst="straightConnector1">
            <a:avLst/>
          </a:prstGeom>
          <a:ln w="38100">
            <a:solidFill>
              <a:srgbClr val="0066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306638" y="636884"/>
          <a:ext cx="457041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3"/>
                <a:gridCol w="960170"/>
                <a:gridCol w="998577"/>
                <a:gridCol w="1152204"/>
                <a:gridCol w="883357"/>
              </a:tblGrid>
              <a:tr h="274638"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Maps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Histograms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Time-series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Dependencies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Hovmöller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2" descr="C:\Users\pdash\Documents\D Drive\Documents\PRESENTATION\GHRSST_All\GHRSST_Jun2013\PPT-GHRSST-14\SQUAM_Progress_Poster\idps\timeseries_diffhist_0_SST-OSTIA_STDV-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745" y="791871"/>
            <a:ext cx="4624247" cy="25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pdash\Documents\D Drive\Documents\PRESENTATION\GHRSST_All\GHRSST_Jun2013\PPT-GHRSST-14\SQUAM_Progress_Poster\idps\timeseries_diffhist_1_SST-OSTIA_STDV-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25923" y="3518626"/>
            <a:ext cx="4624247" cy="25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meseries_diffhist_0_SST-IQ_DR_NOBS_monthly_myindex-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1571" y="801811"/>
            <a:ext cx="4624246" cy="2560317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9970" y="4197100"/>
            <a:ext cx="391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006600"/>
                </a:solidFill>
              </a:rPr>
              <a:t>Now including ARC (QF GE 3)</a:t>
            </a:r>
          </a:p>
        </p:txBody>
      </p:sp>
      <p:sp>
        <p:nvSpPr>
          <p:cNvPr id="14" name="Oval 126"/>
          <p:cNvSpPr>
            <a:spLocks noChangeArrowheads="1"/>
          </p:cNvSpPr>
          <p:nvPr/>
        </p:nvSpPr>
        <p:spPr bwMode="auto">
          <a:xfrm>
            <a:off x="923525" y="1892800"/>
            <a:ext cx="921720" cy="614480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733925"/>
            <a:endParaRPr lang="en-US"/>
          </a:p>
        </p:txBody>
      </p:sp>
      <p:sp>
        <p:nvSpPr>
          <p:cNvPr id="18" name="Oval 126"/>
          <p:cNvSpPr>
            <a:spLocks noChangeArrowheads="1"/>
          </p:cNvSpPr>
          <p:nvPr/>
        </p:nvSpPr>
        <p:spPr bwMode="auto">
          <a:xfrm>
            <a:off x="5340100" y="4389124"/>
            <a:ext cx="921720" cy="614481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733925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40812" y="2499116"/>
            <a:ext cx="1659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ATSR1 sensor issue</a:t>
            </a:r>
            <a:endParaRPr lang="en-US" b="1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3. Monthly Nighttime VAL vs. iQuam Drifters </a:t>
            </a:r>
            <a:r>
              <a:rPr lang="en-US" sz="2000" b="1" dirty="0" smtClean="0">
                <a:solidFill>
                  <a:srgbClr val="0033CC"/>
                </a:solidFill>
              </a:rPr>
              <a:t>(</a:t>
            </a:r>
            <a:r>
              <a:rPr lang="en-US" sz="2000" b="1" u="sng" dirty="0" smtClean="0">
                <a:solidFill>
                  <a:srgbClr val="0033CC"/>
                </a:solidFill>
              </a:rPr>
              <a:t>20km × 4hr</a:t>
            </a:r>
            <a:r>
              <a:rPr lang="en-US" sz="2000" b="1" dirty="0" smtClean="0">
                <a:solidFill>
                  <a:srgbClr val="0033CC"/>
                </a:solidFill>
              </a:rPr>
              <a:t>)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306638" y="636884"/>
          <a:ext cx="457041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3"/>
                <a:gridCol w="960170"/>
                <a:gridCol w="998577"/>
                <a:gridCol w="1152204"/>
                <a:gridCol w="883357"/>
              </a:tblGrid>
              <a:tr h="274638"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Maps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Histograms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Time-series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Dependencies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Hovmöller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2" descr="C:\Users\pdash\Documents\D Drive\Documents\PRESENTATION\GHRSST_All\GHRSST_Jun2013\PPT-GHRSST-14\SQUAM_Progress_Poster\idps\timeseries_diffhist_0_SST-OSTIA_STDV-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744" y="791871"/>
            <a:ext cx="4624249" cy="25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pdash\Documents\D Drive\Documents\PRESENTATION\GHRSST_All\GHRSST_Jun2013\PPT-GHRSST-14\SQUAM_Progress_Poster\idps\timeseries_diffhist_1_SST-OSTIA_STDV-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25921" y="3518626"/>
            <a:ext cx="4624249" cy="256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meseries_diffhist_0_SST-IQ_DR_NOBS_monthly_myindex-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1571" y="801811"/>
            <a:ext cx="4624247" cy="2560318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39192" y="4081885"/>
            <a:ext cx="390237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 smtClean="0"/>
              <a:t>Reduced window size ×½  space ×½ time</a:t>
            </a:r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endParaRPr lang="en-US" sz="1400" b="1" dirty="0" smtClean="0"/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 smtClean="0"/>
              <a:t>Sample size reduced by ×½ </a:t>
            </a:r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 smtClean="0"/>
              <a:t>Std Dev reduced but not significantly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3. Monthly Nighttime VAL vs. iQuam Drifters </a:t>
            </a:r>
            <a:r>
              <a:rPr lang="en-US" sz="2000" b="1" dirty="0" smtClean="0">
                <a:solidFill>
                  <a:srgbClr val="0033CC"/>
                </a:solidFill>
              </a:rPr>
              <a:t>(</a:t>
            </a:r>
            <a:r>
              <a:rPr lang="en-US" sz="2000" b="1" u="sng" dirty="0" smtClean="0">
                <a:solidFill>
                  <a:srgbClr val="0033CC"/>
                </a:solidFill>
              </a:rPr>
              <a:t>10km × 2hr</a:t>
            </a:r>
            <a:r>
              <a:rPr lang="en-US" sz="2000" b="1" dirty="0" smtClean="0">
                <a:solidFill>
                  <a:srgbClr val="0033CC"/>
                </a:solidFill>
              </a:rPr>
              <a:t>)</a:t>
            </a:r>
            <a:endParaRPr lang="en-US" sz="2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306638" y="636884"/>
          <a:ext cx="4570411" cy="274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103"/>
                <a:gridCol w="960170"/>
                <a:gridCol w="998577"/>
                <a:gridCol w="1152204"/>
                <a:gridCol w="883357"/>
              </a:tblGrid>
              <a:tr h="274638">
                <a:tc>
                  <a:txBody>
                    <a:bodyPr/>
                    <a:lstStyle/>
                    <a:p>
                      <a:r>
                        <a:rPr lang="en-US" sz="1200" b="0" baseline="0" dirty="0" smtClean="0"/>
                        <a:t>Maps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Histograms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Time-series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Dependencies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Hovmöller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44" marR="91444" marT="45773" marB="457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2" descr="C:\Users\pdash\Documents\D Drive\Documents\PRESENTATION\GHRSST_All\GHRSST_Jun2013\PPT-GHRSST-14\SQUAM_Progress_Poster\idps\timeseries_diffhist_0_SST-OSTIA_STDV-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744" y="791871"/>
            <a:ext cx="4624249" cy="25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pdash\Documents\D Drive\Documents\PRESENTATION\GHRSST_All\GHRSST_Jun2013\PPT-GHRSST-14\SQUAM_Progress_Poster\idps\timeseries_diffhist_1_SST-OSTIA_STDV-s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325921" y="3518626"/>
            <a:ext cx="4624249" cy="256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timeseries_diffhist_0_SST-IQ_DR_NOBS_monthly_myindex-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1571" y="801811"/>
            <a:ext cx="4624247" cy="2560317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30263" y="152400"/>
            <a:ext cx="7467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 dirty="0" smtClean="0">
                <a:solidFill>
                  <a:srgbClr val="663300"/>
                </a:solidFill>
              </a:rPr>
              <a:t>3. Monthly Nighttime VAL vs. iQuam Drifters </a:t>
            </a:r>
            <a:r>
              <a:rPr lang="en-US" sz="2000" b="1" dirty="0" smtClean="0">
                <a:solidFill>
                  <a:srgbClr val="0033CC"/>
                </a:solidFill>
              </a:rPr>
              <a:t>( </a:t>
            </a:r>
            <a:r>
              <a:rPr lang="en-US" sz="2000" b="1" u="sng" dirty="0" smtClean="0">
                <a:solidFill>
                  <a:srgbClr val="0033CC"/>
                </a:solidFill>
              </a:rPr>
              <a:t>5km × 1hr</a:t>
            </a:r>
            <a:r>
              <a:rPr lang="en-US" sz="2000" b="1" dirty="0" smtClean="0">
                <a:solidFill>
                  <a:srgbClr val="0033CC"/>
                </a:solidFill>
              </a:rPr>
              <a:t>)</a:t>
            </a:r>
            <a:endParaRPr lang="en-US" sz="2400" b="1" dirty="0">
              <a:solidFill>
                <a:srgbClr val="0033CC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39192" y="4081885"/>
            <a:ext cx="390237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 smtClean="0"/>
              <a:t>Reduced window size ×¼ space ×¼ time</a:t>
            </a:r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endParaRPr lang="en-US" sz="1400" b="1" dirty="0" smtClean="0"/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 smtClean="0"/>
              <a:t>Sample size reduced by ×¼  </a:t>
            </a:r>
          </a:p>
          <a:p>
            <a:pPr marL="117475" lvl="1" indent="-117475">
              <a:lnSpc>
                <a:spcPct val="110000"/>
              </a:lnSpc>
              <a:spcBef>
                <a:spcPct val="20000"/>
              </a:spcBef>
            </a:pPr>
            <a:r>
              <a:rPr lang="en-US" sz="1400" b="1" dirty="0" smtClean="0"/>
              <a:t>Std Dev reduced not significantly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17453</TotalTime>
  <Words>1631</Words>
  <Application>Microsoft Office PowerPoint</Application>
  <PresentationFormat>On-screen Show (4:3)</PresentationFormat>
  <Paragraphs>403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Monitoring and validation of high-resolution Level 2 SSTs from AVHRR FRAC, MODIS, (A)ATSR and VIIRS in SQUAM   http://www.star.nesdis.noaa.gov/sod/sst/squam/HR/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NOAA/NESDIS/STAR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GHRSST XV, 2014</dc:title>
  <dc:subject>HR SQUAM</dc:subject>
  <dc:creator>Prasanjit Dash</dc:creator>
  <cp:lastModifiedBy>pdash</cp:lastModifiedBy>
  <cp:revision>2327</cp:revision>
  <dcterms:created xsi:type="dcterms:W3CDTF">2007-01-17T19:21:32Z</dcterms:created>
  <dcterms:modified xsi:type="dcterms:W3CDTF">2014-05-29T21:31:22Z</dcterms:modified>
  <cp:category>ST_VAL BreakOut</cp:category>
</cp:coreProperties>
</file>