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28"/>
  </p:notesMasterIdLst>
  <p:handoutMasterIdLst>
    <p:handoutMasterId r:id="rId29"/>
  </p:handoutMasterIdLst>
  <p:sldIdLst>
    <p:sldId id="421" r:id="rId2"/>
    <p:sldId id="765" r:id="rId3"/>
    <p:sldId id="749" r:id="rId4"/>
    <p:sldId id="738" r:id="rId5"/>
    <p:sldId id="787" r:id="rId6"/>
    <p:sldId id="766" r:id="rId7"/>
    <p:sldId id="768" r:id="rId8"/>
    <p:sldId id="788" r:id="rId9"/>
    <p:sldId id="769" r:id="rId10"/>
    <p:sldId id="767" r:id="rId11"/>
    <p:sldId id="784" r:id="rId12"/>
    <p:sldId id="773" r:id="rId13"/>
    <p:sldId id="771" r:id="rId14"/>
    <p:sldId id="772" r:id="rId15"/>
    <p:sldId id="785" r:id="rId16"/>
    <p:sldId id="763" r:id="rId17"/>
    <p:sldId id="789" r:id="rId18"/>
    <p:sldId id="777" r:id="rId19"/>
    <p:sldId id="776" r:id="rId20"/>
    <p:sldId id="783" r:id="rId21"/>
    <p:sldId id="781" r:id="rId22"/>
    <p:sldId id="782" r:id="rId23"/>
    <p:sldId id="786" r:id="rId24"/>
    <p:sldId id="752" r:id="rId25"/>
    <p:sldId id="753" r:id="rId26"/>
    <p:sldId id="758" r:id="rId2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66"/>
    <a:srgbClr val="3333FF"/>
    <a:srgbClr val="003366"/>
    <a:srgbClr val="008080"/>
    <a:srgbClr val="3366FF"/>
    <a:srgbClr val="9900FF"/>
    <a:srgbClr val="333399"/>
    <a:srgbClr val="666699"/>
    <a:srgbClr val="66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3" autoAdjust="0"/>
    <p:restoredTop sz="94595" autoAdjust="0"/>
  </p:normalViewPr>
  <p:slideViewPr>
    <p:cSldViewPr>
      <p:cViewPr varScale="1">
        <p:scale>
          <a:sx n="87" d="100"/>
          <a:sy n="87" d="100"/>
        </p:scale>
        <p:origin x="-4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defTabSz="96670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algn="r" defTabSz="96670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defTabSz="96670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algn="r" defTabSz="966703">
              <a:defRPr sz="1300"/>
            </a:lvl1pPr>
          </a:lstStyle>
          <a:p>
            <a:pPr>
              <a:defRPr/>
            </a:pPr>
            <a:fld id="{E4402593-52F3-4F60-84C0-24B64D7B9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defTabSz="96670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algn="r" defTabSz="96670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defTabSz="96670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algn="r" defTabSz="966703">
              <a:defRPr sz="1300"/>
            </a:lvl1pPr>
          </a:lstStyle>
          <a:p>
            <a:pPr>
              <a:defRPr/>
            </a:pPr>
            <a:fld id="{D9254F02-1288-4DF4-883C-08F335200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4578EC2C-0F56-4005-8117-D11E4B7862E6}" type="slidenum">
              <a:rPr lang="en-US" smtClean="0">
                <a:ea typeface="ＭＳ Ｐゴシック" pitchFamily="34" charset="-128"/>
              </a:rPr>
              <a:pPr defTabSz="965200"/>
              <a:t>1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E9FDC734-1665-40B4-985B-CD81519A4C41}" type="slidenum">
              <a:rPr lang="en-US" smtClean="0"/>
              <a:pPr defTabSz="965200"/>
              <a:t>23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Specific for nesdis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11F-C9D4-4B7F-B995-0E5DA08EE24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A91A50-9A95-794E-AD48-747612D915F6}" type="slidenum">
              <a:rPr lang="en-US">
                <a:ea typeface="ＭＳ Ｐゴシック" pitchFamily="-84" charset="-128"/>
                <a:cs typeface="ＭＳ Ｐゴシック" pitchFamily="-84" charset="-128"/>
              </a:rPr>
              <a:pPr/>
              <a:t>26</a:t>
            </a:fld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Specific for nesdis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E9FDC734-1665-40B4-985B-CD81519A4C41}" type="slidenum">
              <a:rPr lang="en-US" smtClean="0"/>
              <a:pPr defTabSz="965200"/>
              <a:t>5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Specific for nesdis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254F02-1288-4DF4-883C-08F3352007A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E9FDC734-1665-40B4-985B-CD81519A4C41}" type="slidenum">
              <a:rPr lang="en-US" smtClean="0"/>
              <a:pPr defTabSz="965200"/>
              <a:t>8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Specific for nesdis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E9FDC734-1665-40B4-985B-CD81519A4C41}" type="slidenum">
              <a:rPr lang="en-US" smtClean="0"/>
              <a:pPr defTabSz="965200"/>
              <a:t>11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Specific for nesdis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254F02-1288-4DF4-883C-08F3352007A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254F02-1288-4DF4-883C-08F3352007A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E9FDC734-1665-40B4-985B-CD81519A4C41}" type="slidenum">
              <a:rPr lang="en-US" smtClean="0"/>
              <a:pPr defTabSz="965200"/>
              <a:t>15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Specific for nesdis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E9FDC734-1665-40B4-985B-CD81519A4C41}" type="slidenum">
              <a:rPr lang="en-US" smtClean="0"/>
              <a:pPr defTabSz="965200"/>
              <a:t>20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Specific for nesdis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231E5-0D2F-44DB-8B70-15C3B0A40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BC669-DF86-4F4F-AEB3-F7859EC5F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6CCA-59AD-4924-8EFE-6E962E47F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655AE-5B04-4AE5-86CC-B58EE9D59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80844-3596-47F4-B6E0-09C89DE19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81DD0-03D7-4200-9C0E-93B740B0F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D89E2-04F0-4EA8-BB1A-A6D544FFE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EE22F-25E0-44C7-9559-E5B72EEC1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2F399-F06D-4AE1-937B-538ADFD3E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C52C0-125F-4E0D-8F4D-CE40368BD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0893E-953A-48C4-83F8-6A3DADDC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942E1-F50F-47E2-8FFD-B48C11F2C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1F434A2-4892-459C-AF90-39457D490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.nesdis.noaa.gov/sod/sst/squam/GEO/" TargetMode="External"/><Relationship Id="rId2" Type="http://schemas.openxmlformats.org/officeDocument/2006/relationships/hyperlink" Target="ftp://ftp.star.nesdis.noaa.gov/pub/sod/sst/acspo_data/l2/ah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1"/>
          <p:cNvSpPr>
            <a:spLocks noChangeArrowheads="1"/>
          </p:cNvSpPr>
          <p:nvPr/>
        </p:nvSpPr>
        <p:spPr bwMode="auto">
          <a:xfrm>
            <a:off x="-152400" y="4038600"/>
            <a:ext cx="937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1400" i="1"/>
          </a:p>
          <a:p>
            <a:pPr algn="ctr">
              <a:spcBef>
                <a:spcPct val="20000"/>
              </a:spcBef>
            </a:pPr>
            <a:endParaRPr lang="en-US" sz="1400" i="1"/>
          </a:p>
          <a:p>
            <a:pPr algn="ctr">
              <a:spcBef>
                <a:spcPct val="20000"/>
              </a:spcBef>
            </a:pPr>
            <a:endParaRPr lang="en-US" sz="2000" i="1"/>
          </a:p>
          <a:p>
            <a:pPr algn="ctr">
              <a:spcBef>
                <a:spcPct val="20000"/>
              </a:spcBef>
            </a:pPr>
            <a:endParaRPr lang="en-US" sz="2000" i="1"/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228600" y="1524000"/>
            <a:ext cx="8610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800" b="1" dirty="0" smtClean="0">
                <a:solidFill>
                  <a:srgbClr val="006666"/>
                </a:solidFill>
                <a:ea typeface="宋体" pitchFamily="2" charset="-122"/>
              </a:rPr>
              <a:t>NOAA ACSPO Himawari-8 SST Product</a:t>
            </a:r>
            <a:endParaRPr lang="en-US" altLang="zh-CN" sz="2000" b="1" dirty="0" smtClean="0">
              <a:ea typeface="宋体" pitchFamily="2" charset="-122"/>
            </a:endParaRPr>
          </a:p>
          <a:p>
            <a:pPr algn="ctr"/>
            <a:endParaRPr lang="en-US" altLang="zh-CN" sz="2000" b="1" dirty="0">
              <a:ea typeface="宋体" pitchFamily="2" charset="-122"/>
            </a:endParaRPr>
          </a:p>
          <a:p>
            <a:pPr algn="ctr"/>
            <a:r>
              <a:rPr lang="en-US" altLang="zh-CN" sz="2000" dirty="0" smtClean="0">
                <a:ea typeface="宋体" pitchFamily="2" charset="-122"/>
              </a:rPr>
              <a:t>Sasha Ignatov</a:t>
            </a:r>
          </a:p>
          <a:p>
            <a:pPr algn="ctr"/>
            <a:endParaRPr lang="en-US" altLang="zh-CN" sz="2000" dirty="0" smtClean="0">
              <a:ea typeface="宋体" pitchFamily="2" charset="-122"/>
            </a:endParaRPr>
          </a:p>
          <a:p>
            <a:pPr algn="ctr"/>
            <a:r>
              <a:rPr lang="en-US" altLang="zh-CN" sz="1600" dirty="0" smtClean="0">
                <a:ea typeface="宋体" pitchFamily="2" charset="-122"/>
              </a:rPr>
              <a:t>Maxim Kramar, Boris Petrenko, Prasanjit Dash*, </a:t>
            </a:r>
          </a:p>
          <a:p>
            <a:pPr algn="ctr"/>
            <a:r>
              <a:rPr lang="en-US" altLang="zh-CN" sz="1600" dirty="0" smtClean="0">
                <a:ea typeface="宋体" pitchFamily="2" charset="-122"/>
              </a:rPr>
              <a:t>Yury Kihai, Irina Gladkova, Xingming Liang, Yanni Ding</a:t>
            </a:r>
          </a:p>
          <a:p>
            <a:pPr algn="ctr"/>
            <a:endParaRPr lang="en-US" altLang="zh-CN" sz="1600" u="sng" dirty="0" smtClean="0">
              <a:ea typeface="宋体" pitchFamily="2" charset="-122"/>
            </a:endParaRPr>
          </a:p>
          <a:p>
            <a:pPr algn="ctr"/>
            <a:r>
              <a:rPr lang="en-US" altLang="zh-CN" sz="1600" i="1" dirty="0" smtClean="0">
                <a:ea typeface="宋体" pitchFamily="2" charset="-122"/>
              </a:rPr>
              <a:t>NOAA; GST Inc; CCNY; CIRA (*now with EUMETSAT)</a:t>
            </a:r>
          </a:p>
          <a:p>
            <a:pPr algn="ctr"/>
            <a:endParaRPr lang="en-US" altLang="zh-CN" sz="1600" dirty="0" smtClean="0">
              <a:ea typeface="宋体" pitchFamily="2" charset="-122"/>
            </a:endParaRPr>
          </a:p>
          <a:p>
            <a:pPr algn="ctr"/>
            <a:endParaRPr lang="en-US" altLang="zh-CN" sz="1600" u="sng" dirty="0" smtClean="0">
              <a:ea typeface="宋体" pitchFamily="2" charset="-122"/>
            </a:endParaRPr>
          </a:p>
          <a:p>
            <a:pPr algn="ctr"/>
            <a:r>
              <a:rPr lang="en-US" altLang="zh-CN" sz="1400" i="1" dirty="0" smtClean="0">
                <a:ea typeface="宋体" pitchFamily="2" charset="-122"/>
              </a:rPr>
              <a:t>Support by US GOES-R and NOAA PSDI</a:t>
            </a:r>
          </a:p>
        </p:txBody>
      </p:sp>
      <p:pic>
        <p:nvPicPr>
          <p:cNvPr id="3080" name="Picture 4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79" y="0"/>
            <a:ext cx="973921" cy="98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Line 5"/>
          <p:cNvSpPr>
            <a:spLocks noChangeShapeType="1"/>
          </p:cNvSpPr>
          <p:nvPr/>
        </p:nvSpPr>
        <p:spPr bwMode="auto">
          <a:xfrm>
            <a:off x="1447800" y="762000"/>
            <a:ext cx="58674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6" name="Date Placeholder 2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6 June 2016</a:t>
            </a:r>
          </a:p>
        </p:txBody>
      </p:sp>
      <p:sp>
        <p:nvSpPr>
          <p:cNvPr id="3087" name="Footer Placeholder 2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NOAA ACSPO H8 SST</a:t>
            </a:r>
          </a:p>
        </p:txBody>
      </p:sp>
      <p:sp>
        <p:nvSpPr>
          <p:cNvPr id="3088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1F687D-6BB6-476B-BFB0-BF0F15B6326D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295400" y="76200"/>
            <a:ext cx="64008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i="1" dirty="0" smtClean="0">
                <a:solidFill>
                  <a:srgbClr val="0000FF"/>
                </a:solidFill>
              </a:rPr>
              <a:t>17</a:t>
            </a:r>
            <a:r>
              <a:rPr lang="en-US" sz="1400" i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i="1" dirty="0" smtClean="0">
                <a:solidFill>
                  <a:srgbClr val="0000FF"/>
                </a:solidFill>
              </a:rPr>
              <a:t> GHRSST Science Team Meeting</a:t>
            </a:r>
            <a:r>
              <a:rPr lang="en-US" sz="1400" i="1" dirty="0">
                <a:solidFill>
                  <a:srgbClr val="0000FF"/>
                </a:solidFill>
              </a:rPr>
              <a:t/>
            </a:r>
            <a:br>
              <a:rPr lang="en-US" sz="1400" i="1" dirty="0">
                <a:solidFill>
                  <a:srgbClr val="0000FF"/>
                </a:solidFill>
              </a:rPr>
            </a:br>
            <a:r>
              <a:rPr lang="en-US" sz="1300" i="1" dirty="0"/>
              <a:t> </a:t>
            </a:r>
            <a:r>
              <a:rPr lang="en-US" sz="1300" i="1" dirty="0" smtClean="0"/>
              <a:t>6-10 June 2016, Washington D.C., USA</a:t>
            </a:r>
            <a:endParaRPr lang="en-US" sz="1300" i="1" dirty="0"/>
          </a:p>
        </p:txBody>
      </p:sp>
      <p:pic>
        <p:nvPicPr>
          <p:cNvPr id="13" name="Picture 8" descr="GOES-R NOAA-NASA Approved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36512"/>
            <a:ext cx="1316038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80844-3596-47F4-B6E0-09C89DE19E5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 dirty="0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22312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bg1"/>
                </a:solidFill>
              </a:rPr>
              <a:t>AHI SST Algorithm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8200" y="4343400"/>
            <a:ext cx="7391400" cy="172354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Single SST equation is used for AHI (unlike polar algorithms, which use different equations at night and during the daytime)</a:t>
            </a: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This minimizes SST and clear-sky mask discontinuities in the terminator zone and facilitates analysis of the diurnal cycle</a:t>
            </a: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AHI 3.9 </a:t>
            </a:r>
            <a:r>
              <a:rPr lang="el-G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 band proved inefficient for SST retrievals and is not used in the SST algorithm (apparently, it was shifted back to 3.7 µm on ABI – need to verify)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85800" y="1143001"/>
            <a:ext cx="8001000" cy="304799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+ a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10.4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+ 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(T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10.4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– T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12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[a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(T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10.4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– T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8.6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(T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10.4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– T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11.2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)]S</a:t>
            </a:r>
            <a:r>
              <a:rPr kumimoji="0" lang="el-GR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θ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+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		+ [a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(T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10.4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– T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8.6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(T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10.4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– T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11.2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(T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10.4</a:t>
            </a:r>
            <a:r>
              <a:rPr kumimoji="0" lang="en-US" sz="180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T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12.4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)]T</a:t>
            </a:r>
            <a:r>
              <a:rPr kumimoji="0" lang="en-US" sz="180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</a:t>
            </a:r>
            <a:r>
              <a:rPr kumimoji="0" lang="en-US" sz="180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</a:t>
            </a:r>
            <a:endParaRPr kumimoji="0" lang="en-US" sz="1800" i="1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8.6</a:t>
            </a:r>
            <a:r>
              <a:rPr kumimoji="0" lang="en-US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0" lang="en-US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10.4</a:t>
            </a:r>
            <a:r>
              <a:rPr kumimoji="0" lang="en-US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11.2</a:t>
            </a: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T</a:t>
            </a:r>
            <a:r>
              <a:rPr kumimoji="0" lang="en-US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12.4</a:t>
            </a: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observed BTs at 8.6, 10.4, 11, and 12.4 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μ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</a:t>
            </a:r>
            <a:r>
              <a:rPr kumimoji="0" lang="el-GR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θ</a:t>
            </a: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=1/</a:t>
            </a:r>
            <a:r>
              <a:rPr kumimoji="0" lang="en-US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cos</a:t>
            </a: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l-GR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θ</a:t>
            </a: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 	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where </a:t>
            </a:r>
            <a:r>
              <a:rPr kumimoji="0" lang="el-GR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θ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is the satellite view zenith angle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</a:t>
            </a:r>
            <a:r>
              <a:rPr kumimoji="0" lang="en-US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	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	first guess SST (in °C) (CMC L4)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	</a:t>
            </a: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		regression coefficients (estimated from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matchups)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 ACSPO SST is anchored to buoys </a:t>
            </a:r>
            <a:r>
              <a:rPr kumimoji="0" lang="en-US" sz="1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kumimoji="0" lang="en-US" sz="1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it is </a:t>
            </a:r>
            <a:r>
              <a:rPr kumimoji="0" lang="en-US" sz="1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sub-skin (not biased -0.17K)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Currently, only SSTs with QL=5 are recommended to users and used in SQUAM.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(Per G16 recommendation, work is underway to revisit – see Petrenko et al. poster)</a:t>
            </a:r>
            <a:endParaRPr kumimoji="0" lang="en-US" sz="1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2"/>
          <p:cNvSpPr txBox="1">
            <a:spLocks noChangeArrowheads="1"/>
          </p:cNvSpPr>
          <p:nvPr/>
        </p:nvSpPr>
        <p:spPr bwMode="auto">
          <a:xfrm>
            <a:off x="1143000" y="1524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172" name="Rectangle 19"/>
          <p:cNvSpPr>
            <a:spLocks noChangeArrowheads="1"/>
          </p:cNvSpPr>
          <p:nvPr/>
        </p:nvSpPr>
        <p:spPr bwMode="auto">
          <a:xfrm>
            <a:off x="457200" y="2438400"/>
            <a:ext cx="8382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Evaluation of H8 SSTs in SQUAM</a:t>
            </a:r>
          </a:p>
          <a:p>
            <a:pPr algn="ctr"/>
            <a:endParaRPr lang="en-US" b="1" dirty="0" smtClean="0">
              <a:solidFill>
                <a:srgbClr val="006666"/>
              </a:solidFill>
            </a:endParaRPr>
          </a:p>
          <a:p>
            <a:pPr algn="ctr"/>
            <a:r>
              <a:rPr lang="en-US" sz="2800" b="1" i="1" dirty="0" smtClean="0">
                <a:solidFill>
                  <a:srgbClr val="0000FF"/>
                </a:solidFill>
              </a:rPr>
              <a:t>www.star.nesdis.noaa.gov/sod/sst/squam/GEO/    </a:t>
            </a:r>
            <a:endParaRPr lang="en-US" sz="36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 </a:t>
            </a:r>
          </a:p>
          <a:p>
            <a:pPr algn="ctr"/>
            <a:endParaRPr lang="en-US" sz="3600" b="1" dirty="0">
              <a:solidFill>
                <a:srgbClr val="006666"/>
              </a:solidFill>
            </a:endParaRPr>
          </a:p>
        </p:txBody>
      </p:sp>
      <p:sp>
        <p:nvSpPr>
          <p:cNvPr id="7173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 July 2015</a:t>
            </a:r>
          </a:p>
        </p:txBody>
      </p:sp>
      <p:sp>
        <p:nvSpPr>
          <p:cNvPr id="7174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93856C-775A-4CCC-906B-8E7EA513D94E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7175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SQUAM and iQuam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.ignatov\Documents\AIgnatov\GHRSST\GHRSST_Mtgs\2016_DC\ppt\figures\HIM_timeseries_diffhist_SST-IQ_DR_TM_MEAN-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824" y="1298448"/>
            <a:ext cx="6743700" cy="37338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80844-3596-47F4-B6E0-09C89DE19E5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19200" y="4953000"/>
            <a:ext cx="7010400" cy="10567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6538" indent="-236538">
              <a:spcBef>
                <a:spcPts val="4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Each data point: H8 = 10min L2P granule; H7 (ended 4 Dec 2015) = 1 hr</a:t>
            </a:r>
          </a:p>
          <a:p>
            <a:pPr marL="236538" indent="-236538">
              <a:spcBef>
                <a:spcPts val="4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ACSPO H8 SST is close to meeting JPSS and H8 specs. Tighter than H7 SST</a:t>
            </a:r>
          </a:p>
          <a:p>
            <a:pPr marL="236538" indent="-236538">
              <a:spcBef>
                <a:spcPts val="4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JAXA H8 SST is a skin product. -0.17K bias is expected. JAXA changed algorithm in Dec 2015. Remains biased ~-0.15K cold (on the top of the expected -0.17K bias)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8229600" cy="722312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bg1"/>
                </a:solidFill>
              </a:rPr>
              <a:t>VAL BIAS </a:t>
            </a:r>
            <a:r>
              <a:rPr lang="en-US" sz="2400" b="1" dirty="0" err="1" smtClean="0">
                <a:solidFill>
                  <a:schemeClr val="bg1"/>
                </a:solidFill>
              </a:rPr>
              <a:t>wrt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i="1" dirty="0" smtClean="0">
                <a:solidFill>
                  <a:schemeClr val="bg1"/>
                </a:solidFill>
              </a:rPr>
              <a:t>i</a:t>
            </a:r>
            <a:r>
              <a:rPr lang="en-US" sz="2400" b="1" dirty="0" smtClean="0">
                <a:solidFill>
                  <a:schemeClr val="bg1"/>
                </a:solidFill>
              </a:rPr>
              <a:t>Quam Drifters + Tropical Moorings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057400" y="2590800"/>
            <a:ext cx="5181600" cy="0"/>
          </a:xfrm>
          <a:prstGeom prst="line">
            <a:avLst/>
          </a:prstGeom>
          <a:ln w="38100">
            <a:solidFill>
              <a:srgbClr val="00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57400" y="3200400"/>
            <a:ext cx="5181600" cy="0"/>
          </a:xfrm>
          <a:prstGeom prst="line">
            <a:avLst/>
          </a:prstGeom>
          <a:ln w="38100">
            <a:solidFill>
              <a:srgbClr val="00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3276600" y="3299459"/>
            <a:ext cx="2362200" cy="434341"/>
          </a:xfrm>
        </p:spPr>
        <p:txBody>
          <a:bodyPr>
            <a:normAutofit fontScale="70000" lnSpcReduction="20000"/>
          </a:bodyPr>
          <a:lstStyle/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2400" b="1" dirty="0" smtClean="0">
                <a:solidFill>
                  <a:srgbClr val="006666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JPSS/H8 specs: ±0.2K</a:t>
            </a:r>
          </a:p>
        </p:txBody>
      </p:sp>
      <p:grpSp>
        <p:nvGrpSpPr>
          <p:cNvPr id="21" name="Group 17"/>
          <p:cNvGrpSpPr/>
          <p:nvPr/>
        </p:nvGrpSpPr>
        <p:grpSpPr>
          <a:xfrm>
            <a:off x="2057400" y="1865925"/>
            <a:ext cx="1981200" cy="801075"/>
            <a:chOff x="5257800" y="2971800"/>
            <a:chExt cx="1981200" cy="801075"/>
          </a:xfrm>
        </p:grpSpPr>
        <p:cxnSp>
          <p:nvCxnSpPr>
            <p:cNvPr id="24" name="Straight Connector 23"/>
            <p:cNvCxnSpPr>
              <a:stCxn id="25" idx="4"/>
            </p:cNvCxnSpPr>
            <p:nvPr/>
          </p:nvCxnSpPr>
          <p:spPr bwMode="auto">
            <a:xfrm flipH="1">
              <a:off x="6096000" y="3352800"/>
              <a:ext cx="165373" cy="420075"/>
            </a:xfrm>
            <a:prstGeom prst="line">
              <a:avLst/>
            </a:prstGeom>
            <a:ln w="63500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 bwMode="auto">
            <a:xfrm>
              <a:off x="5306151" y="2971800"/>
              <a:ext cx="1910443" cy="3810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635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5257800" y="3028950"/>
              <a:ext cx="1981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rgbClr val="FF6600"/>
                  </a:solidFill>
                </a:rPr>
                <a:t>NOAA Heritage H7</a:t>
              </a:r>
              <a:endParaRPr lang="en-US" sz="1200" b="1" i="1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27" name="Group 21"/>
          <p:cNvGrpSpPr/>
          <p:nvPr/>
        </p:nvGrpSpPr>
        <p:grpSpPr>
          <a:xfrm>
            <a:off x="5334000" y="1905000"/>
            <a:ext cx="1981200" cy="914400"/>
            <a:chOff x="2514600" y="2971800"/>
            <a:chExt cx="1981200" cy="914400"/>
          </a:xfrm>
        </p:grpSpPr>
        <p:cxnSp>
          <p:nvCxnSpPr>
            <p:cNvPr id="28" name="Straight Connector 27"/>
            <p:cNvCxnSpPr>
              <a:stCxn id="29" idx="4"/>
            </p:cNvCxnSpPr>
            <p:nvPr/>
          </p:nvCxnSpPr>
          <p:spPr bwMode="auto">
            <a:xfrm flipH="1">
              <a:off x="3352800" y="3352800"/>
              <a:ext cx="165373" cy="533400"/>
            </a:xfrm>
            <a:prstGeom prst="line">
              <a:avLst/>
            </a:prstGeom>
            <a:ln w="63500">
              <a:solidFill>
                <a:srgbClr val="33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 bwMode="auto">
            <a:xfrm>
              <a:off x="2562951" y="2971800"/>
              <a:ext cx="1910443" cy="3810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63500"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2514600" y="3034081"/>
              <a:ext cx="1981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rgbClr val="339933"/>
                  </a:solidFill>
                </a:rPr>
                <a:t>NOAA ACSPO H8</a:t>
              </a:r>
              <a:endParaRPr lang="en-US" sz="1200" b="1" i="1" dirty="0">
                <a:solidFill>
                  <a:srgbClr val="339933"/>
                </a:solidFill>
              </a:endParaRPr>
            </a:p>
          </p:txBody>
        </p:sp>
      </p:grpSp>
      <p:grpSp>
        <p:nvGrpSpPr>
          <p:cNvPr id="31" name="Group 32"/>
          <p:cNvGrpSpPr/>
          <p:nvPr/>
        </p:nvGrpSpPr>
        <p:grpSpPr>
          <a:xfrm>
            <a:off x="5334000" y="3352800"/>
            <a:ext cx="1981200" cy="838200"/>
            <a:chOff x="2514600" y="2514600"/>
            <a:chExt cx="1981200" cy="838200"/>
          </a:xfrm>
        </p:grpSpPr>
        <p:cxnSp>
          <p:nvCxnSpPr>
            <p:cNvPr id="32" name="Straight Connector 31"/>
            <p:cNvCxnSpPr>
              <a:stCxn id="33" idx="0"/>
            </p:cNvCxnSpPr>
            <p:nvPr/>
          </p:nvCxnSpPr>
          <p:spPr bwMode="auto">
            <a:xfrm flipV="1">
              <a:off x="3518173" y="2514600"/>
              <a:ext cx="215627" cy="457200"/>
            </a:xfrm>
            <a:prstGeom prst="line">
              <a:avLst/>
            </a:prstGeom>
            <a:ln w="63500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 bwMode="auto">
            <a:xfrm>
              <a:off x="2562951" y="2971800"/>
              <a:ext cx="1910443" cy="3810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6350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Text Box 8"/>
            <p:cNvSpPr txBox="1">
              <a:spLocks noChangeArrowheads="1"/>
            </p:cNvSpPr>
            <p:nvPr/>
          </p:nvSpPr>
          <p:spPr bwMode="auto">
            <a:xfrm>
              <a:off x="2514600" y="3034081"/>
              <a:ext cx="1981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rgbClr val="0066FF"/>
                  </a:solidFill>
                </a:rPr>
                <a:t>JAXA H8</a:t>
              </a:r>
              <a:endParaRPr lang="en-US" sz="1200" b="1" i="1" dirty="0">
                <a:solidFill>
                  <a:srgbClr val="0066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.ignatov\Documents\AIgnatov\GHRSST\GHRSST_Mtgs\2016_DC\ppt\figures\HIM_timeseries_diffhist_SST-IQ_DR_TM_STDV-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824" y="1298448"/>
            <a:ext cx="6743700" cy="37338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80844-3596-47F4-B6E0-09C89DE19E5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19200" y="4953000"/>
            <a:ext cx="7010400" cy="10567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SD smaller at night when skin SST closer to bulk buoy, and larger during daytime</a:t>
            </a:r>
          </a:p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H8 ACSPO SDs range from ~0.4K (Night) to ~0.6K (Day). Close to JPSS/H8 specs</a:t>
            </a:r>
          </a:p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SDs for H8 ACSPO are smaller than for the NOAA heritage H7 and H8 JAXA SSTs. Outliers in JAXA SSTs reduced in 2016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>
            <a:off x="2057400" y="3152775"/>
            <a:ext cx="5181600" cy="0"/>
          </a:xfrm>
          <a:prstGeom prst="line">
            <a:avLst/>
          </a:prstGeom>
          <a:ln w="38100">
            <a:solidFill>
              <a:srgbClr val="00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3429000" y="2819400"/>
            <a:ext cx="2133600" cy="381000"/>
          </a:xfrm>
        </p:spPr>
        <p:txBody>
          <a:bodyPr>
            <a:normAutofit fontScale="70000" lnSpcReduction="20000"/>
          </a:bodyPr>
          <a:lstStyle/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2400" b="1" dirty="0" smtClean="0">
                <a:solidFill>
                  <a:srgbClr val="006666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JPSS/H8 specs: 0.6K</a:t>
            </a: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8229600" cy="722312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bg1"/>
                </a:solidFill>
              </a:rPr>
              <a:t>VAL SD </a:t>
            </a:r>
            <a:r>
              <a:rPr lang="en-US" sz="2400" b="1" dirty="0" err="1" smtClean="0">
                <a:solidFill>
                  <a:schemeClr val="bg1"/>
                </a:solidFill>
              </a:rPr>
              <a:t>wrt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i="1" dirty="0" smtClean="0">
                <a:solidFill>
                  <a:schemeClr val="bg1"/>
                </a:solidFill>
              </a:rPr>
              <a:t>i</a:t>
            </a:r>
            <a:r>
              <a:rPr lang="en-US" sz="2400" b="1" dirty="0" smtClean="0">
                <a:solidFill>
                  <a:schemeClr val="bg1"/>
                </a:solidFill>
              </a:rPr>
              <a:t>Quam Drifters + Tropical Moorings</a:t>
            </a:r>
          </a:p>
        </p:txBody>
      </p:sp>
      <p:grpSp>
        <p:nvGrpSpPr>
          <p:cNvPr id="34" name="Group 31"/>
          <p:cNvGrpSpPr/>
          <p:nvPr/>
        </p:nvGrpSpPr>
        <p:grpSpPr>
          <a:xfrm>
            <a:off x="5334000" y="2971800"/>
            <a:ext cx="1981200" cy="1219200"/>
            <a:chOff x="2514600" y="2133600"/>
            <a:chExt cx="1981200" cy="1219200"/>
          </a:xfrm>
        </p:grpSpPr>
        <p:cxnSp>
          <p:nvCxnSpPr>
            <p:cNvPr id="35" name="Straight Connector 34"/>
            <p:cNvCxnSpPr>
              <a:stCxn id="36" idx="0"/>
            </p:cNvCxnSpPr>
            <p:nvPr/>
          </p:nvCxnSpPr>
          <p:spPr bwMode="auto">
            <a:xfrm flipV="1">
              <a:off x="3518173" y="2133600"/>
              <a:ext cx="368027" cy="838200"/>
            </a:xfrm>
            <a:prstGeom prst="line">
              <a:avLst/>
            </a:prstGeom>
            <a:ln w="63500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 bwMode="auto">
            <a:xfrm>
              <a:off x="2562951" y="2971800"/>
              <a:ext cx="1910443" cy="3810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6350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Text Box 8"/>
            <p:cNvSpPr txBox="1">
              <a:spLocks noChangeArrowheads="1"/>
            </p:cNvSpPr>
            <p:nvPr/>
          </p:nvSpPr>
          <p:spPr bwMode="auto">
            <a:xfrm>
              <a:off x="2514600" y="3034081"/>
              <a:ext cx="1981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rgbClr val="0066FF"/>
                  </a:solidFill>
                </a:rPr>
                <a:t>JAXA H8</a:t>
              </a:r>
              <a:endParaRPr lang="en-US" sz="1200" b="1" i="1" dirty="0">
                <a:solidFill>
                  <a:srgbClr val="0066FF"/>
                </a:solidFill>
              </a:endParaRPr>
            </a:p>
          </p:txBody>
        </p:sp>
      </p:grpSp>
      <p:grpSp>
        <p:nvGrpSpPr>
          <p:cNvPr id="38" name="Group 17"/>
          <p:cNvGrpSpPr/>
          <p:nvPr/>
        </p:nvGrpSpPr>
        <p:grpSpPr>
          <a:xfrm>
            <a:off x="2057400" y="1865925"/>
            <a:ext cx="1981200" cy="801075"/>
            <a:chOff x="5257800" y="2971800"/>
            <a:chExt cx="1981200" cy="801075"/>
          </a:xfrm>
        </p:grpSpPr>
        <p:cxnSp>
          <p:nvCxnSpPr>
            <p:cNvPr id="39" name="Straight Connector 38"/>
            <p:cNvCxnSpPr>
              <a:stCxn id="40" idx="4"/>
            </p:cNvCxnSpPr>
            <p:nvPr/>
          </p:nvCxnSpPr>
          <p:spPr bwMode="auto">
            <a:xfrm flipH="1">
              <a:off x="6096000" y="3352800"/>
              <a:ext cx="165373" cy="420075"/>
            </a:xfrm>
            <a:prstGeom prst="line">
              <a:avLst/>
            </a:prstGeom>
            <a:ln w="63500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 bwMode="auto">
            <a:xfrm>
              <a:off x="5306151" y="2971800"/>
              <a:ext cx="1910443" cy="3810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635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Text Box 8"/>
            <p:cNvSpPr txBox="1">
              <a:spLocks noChangeArrowheads="1"/>
            </p:cNvSpPr>
            <p:nvPr/>
          </p:nvSpPr>
          <p:spPr bwMode="auto">
            <a:xfrm>
              <a:off x="5257800" y="3028950"/>
              <a:ext cx="1981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rgbClr val="FF6600"/>
                  </a:solidFill>
                </a:rPr>
                <a:t>NOAA Heritage H7</a:t>
              </a:r>
              <a:endParaRPr lang="en-US" sz="1200" b="1" i="1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42" name="Group 21"/>
          <p:cNvGrpSpPr/>
          <p:nvPr/>
        </p:nvGrpSpPr>
        <p:grpSpPr>
          <a:xfrm>
            <a:off x="5334000" y="1905000"/>
            <a:ext cx="1981200" cy="1447800"/>
            <a:chOff x="2514600" y="2971800"/>
            <a:chExt cx="1981200" cy="1447800"/>
          </a:xfrm>
        </p:grpSpPr>
        <p:cxnSp>
          <p:nvCxnSpPr>
            <p:cNvPr id="43" name="Straight Connector 42"/>
            <p:cNvCxnSpPr>
              <a:stCxn id="44" idx="4"/>
            </p:cNvCxnSpPr>
            <p:nvPr/>
          </p:nvCxnSpPr>
          <p:spPr bwMode="auto">
            <a:xfrm flipH="1">
              <a:off x="3200400" y="3352800"/>
              <a:ext cx="317773" cy="1066800"/>
            </a:xfrm>
            <a:prstGeom prst="line">
              <a:avLst/>
            </a:prstGeom>
            <a:ln w="63500">
              <a:solidFill>
                <a:srgbClr val="33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 bwMode="auto">
            <a:xfrm>
              <a:off x="2562951" y="2971800"/>
              <a:ext cx="1910443" cy="3810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63500"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Text Box 8"/>
            <p:cNvSpPr txBox="1">
              <a:spLocks noChangeArrowheads="1"/>
            </p:cNvSpPr>
            <p:nvPr/>
          </p:nvSpPr>
          <p:spPr bwMode="auto">
            <a:xfrm>
              <a:off x="2514600" y="3034081"/>
              <a:ext cx="1981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rgbClr val="339933"/>
                  </a:solidFill>
                </a:rPr>
                <a:t>NOAA ACSPO H8</a:t>
              </a:r>
              <a:endParaRPr lang="en-US" sz="1200" b="1" i="1" dirty="0">
                <a:solidFill>
                  <a:srgbClr val="33993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ex.ignatov\Documents\AIgnatov\GHRSST\GHRSST_Mtgs\2016_DC\ppt\figures\HIM_timeseries_diffhist_SST-CMC_Clearsky_Coverage-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824" y="1298448"/>
            <a:ext cx="6743700" cy="37338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80844-3596-47F4-B6E0-09C89DE19E5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19200" y="4953000"/>
            <a:ext cx="7010400" cy="10567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H8 ACSPO Clear-Sky Coverage exceeds NOAA H7 and initial JAXA H8 </a:t>
            </a:r>
          </a:p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After fixes in Dec 2015, JAXA coverage is comparable to ACSPO</a:t>
            </a:r>
          </a:p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Large-scale variations in clear-sky fraction occur in sync in the three products, and are likely due to real changes in cloud coverage over the Himawari domain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8229600" cy="722312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bg1"/>
                </a:solidFill>
              </a:rPr>
              <a:t>Clear-Sky Coverage in the H7/H8 SST Products</a:t>
            </a:r>
          </a:p>
        </p:txBody>
      </p:sp>
      <p:grpSp>
        <p:nvGrpSpPr>
          <p:cNvPr id="17" name="Group 21"/>
          <p:cNvGrpSpPr/>
          <p:nvPr/>
        </p:nvGrpSpPr>
        <p:grpSpPr>
          <a:xfrm>
            <a:off x="1752600" y="3467100"/>
            <a:ext cx="1981200" cy="722925"/>
            <a:chOff x="5257800" y="2629875"/>
            <a:chExt cx="1981200" cy="722925"/>
          </a:xfrm>
        </p:grpSpPr>
        <p:cxnSp>
          <p:nvCxnSpPr>
            <p:cNvPr id="20" name="Straight Connector 19"/>
            <p:cNvCxnSpPr/>
            <p:nvPr/>
          </p:nvCxnSpPr>
          <p:spPr bwMode="auto">
            <a:xfrm flipV="1">
              <a:off x="6248401" y="2629875"/>
              <a:ext cx="76199" cy="304800"/>
            </a:xfrm>
            <a:prstGeom prst="line">
              <a:avLst/>
            </a:prstGeom>
            <a:ln w="63500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 bwMode="auto">
            <a:xfrm>
              <a:off x="5306151" y="2971800"/>
              <a:ext cx="1910443" cy="3810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635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5257800" y="3028950"/>
              <a:ext cx="1981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rgbClr val="FF6600"/>
                  </a:solidFill>
                </a:rPr>
                <a:t>NOAA Heritage H7</a:t>
              </a:r>
              <a:endParaRPr lang="en-US" sz="1200" b="1" i="1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23" name="Group 30"/>
          <p:cNvGrpSpPr/>
          <p:nvPr/>
        </p:nvGrpSpPr>
        <p:grpSpPr>
          <a:xfrm>
            <a:off x="5715000" y="2743200"/>
            <a:ext cx="1981200" cy="1447800"/>
            <a:chOff x="2514600" y="1905000"/>
            <a:chExt cx="1981200" cy="1447800"/>
          </a:xfrm>
        </p:grpSpPr>
        <p:cxnSp>
          <p:nvCxnSpPr>
            <p:cNvPr id="26" name="Straight Connector 25"/>
            <p:cNvCxnSpPr/>
            <p:nvPr/>
          </p:nvCxnSpPr>
          <p:spPr bwMode="auto">
            <a:xfrm flipV="1">
              <a:off x="3657600" y="1905000"/>
              <a:ext cx="457200" cy="990600"/>
            </a:xfrm>
            <a:prstGeom prst="line">
              <a:avLst/>
            </a:prstGeom>
            <a:ln w="63500">
              <a:solidFill>
                <a:srgbClr val="33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 bwMode="auto">
            <a:xfrm>
              <a:off x="2562951" y="2971800"/>
              <a:ext cx="1910443" cy="3810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63500"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2514600" y="3034081"/>
              <a:ext cx="1981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rgbClr val="339933"/>
                  </a:solidFill>
                </a:rPr>
                <a:t>NOAA ACSPO H8</a:t>
              </a:r>
              <a:endParaRPr lang="en-US" sz="1200" b="1" i="1" dirty="0">
                <a:solidFill>
                  <a:srgbClr val="339933"/>
                </a:solidFill>
              </a:endParaRPr>
            </a:p>
          </p:txBody>
        </p:sp>
      </p:grpSp>
      <p:grpSp>
        <p:nvGrpSpPr>
          <p:cNvPr id="31" name="Group 38"/>
          <p:cNvGrpSpPr/>
          <p:nvPr/>
        </p:nvGrpSpPr>
        <p:grpSpPr>
          <a:xfrm>
            <a:off x="3733800" y="3248025"/>
            <a:ext cx="1981200" cy="935895"/>
            <a:chOff x="2514600" y="2416905"/>
            <a:chExt cx="1981200" cy="935895"/>
          </a:xfrm>
        </p:grpSpPr>
        <p:cxnSp>
          <p:nvCxnSpPr>
            <p:cNvPr id="34" name="Straight Connector 33"/>
            <p:cNvCxnSpPr>
              <a:stCxn id="35" idx="0"/>
            </p:cNvCxnSpPr>
            <p:nvPr/>
          </p:nvCxnSpPr>
          <p:spPr bwMode="auto">
            <a:xfrm flipV="1">
              <a:off x="3518173" y="2416905"/>
              <a:ext cx="215627" cy="554895"/>
            </a:xfrm>
            <a:prstGeom prst="line">
              <a:avLst/>
            </a:prstGeom>
            <a:ln w="63500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 bwMode="auto">
            <a:xfrm>
              <a:off x="2562951" y="2971800"/>
              <a:ext cx="1910443" cy="3810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6350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Text Box 8"/>
            <p:cNvSpPr txBox="1">
              <a:spLocks noChangeArrowheads="1"/>
            </p:cNvSpPr>
            <p:nvPr/>
          </p:nvSpPr>
          <p:spPr bwMode="auto">
            <a:xfrm>
              <a:off x="2514600" y="3034081"/>
              <a:ext cx="1981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rgbClr val="0066FF"/>
                  </a:solidFill>
                </a:rPr>
                <a:t>JAXA H8</a:t>
              </a:r>
              <a:endParaRPr lang="en-US" sz="1200" b="1" i="1" dirty="0">
                <a:solidFill>
                  <a:srgbClr val="0066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2"/>
          <p:cNvSpPr txBox="1">
            <a:spLocks noChangeArrowheads="1"/>
          </p:cNvSpPr>
          <p:nvPr/>
        </p:nvSpPr>
        <p:spPr bwMode="auto">
          <a:xfrm>
            <a:off x="1143000" y="1524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172" name="Rectangle 19"/>
          <p:cNvSpPr>
            <a:spLocks noChangeArrowheads="1"/>
          </p:cNvSpPr>
          <p:nvPr/>
        </p:nvSpPr>
        <p:spPr bwMode="auto">
          <a:xfrm>
            <a:off x="304800" y="2209800"/>
            <a:ext cx="8534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Ongoing Work – 1: </a:t>
            </a:r>
          </a:p>
          <a:p>
            <a:pPr algn="ctr"/>
            <a:endParaRPr lang="en-US" sz="3600" b="1" dirty="0" smtClean="0">
              <a:solidFill>
                <a:srgbClr val="006666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Ensure Sensitivity to true SST = 1;</a:t>
            </a:r>
          </a:p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Accurately Resolve </a:t>
            </a:r>
          </a:p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Diurnal Cycle &amp; Spatial Gradients</a:t>
            </a:r>
            <a:endParaRPr lang="en-US" sz="3600" b="1" dirty="0">
              <a:solidFill>
                <a:srgbClr val="006666"/>
              </a:solidFill>
            </a:endParaRPr>
          </a:p>
        </p:txBody>
      </p:sp>
      <p:sp>
        <p:nvSpPr>
          <p:cNvPr id="7173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 July 2015</a:t>
            </a:r>
          </a:p>
        </p:txBody>
      </p:sp>
      <p:sp>
        <p:nvSpPr>
          <p:cNvPr id="7174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93856C-775A-4CCC-906B-8E7EA513D94E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7175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SQUAM and iQuam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lex.ignatov\Documents\AIgnatov\GHRSST\GHRSST_Mtgs\2016_DC\ppt\figures\plot_sst_solT_all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5520690" cy="394335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80844-3596-47F4-B6E0-09C89DE19E5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57200" y="4898572"/>
            <a:ext cx="7315200" cy="137473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The shape of the diurnal cycle: Similar between H8 ACSPO and JAXA, noisy in H7</a:t>
            </a:r>
          </a:p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ACSPO (&amp; H7) SSTs agree with CMC at night as expected, and deviate during daytime </a:t>
            </a:r>
            <a:endParaRPr lang="en-US" sz="1400" dirty="0">
              <a:solidFill>
                <a:srgbClr val="FFFF00"/>
              </a:solidFill>
            </a:endParaRPr>
          </a:p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At night, JAXA SST is biased -0.3K cold (-0.17K expected, -0.15K unexplained).</a:t>
            </a:r>
          </a:p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During daytime, JAXA and ACSPO are offset by -0.45K</a:t>
            </a:r>
          </a:p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Diurnal amplitudes are ~0.55K in ACSPO H8; ~0.35K in JAXA; 0.15K in H7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382000" cy="722312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bg1"/>
                </a:solidFill>
              </a:rPr>
              <a:t>Diurnal Cycle in Retrieved SST Averaged over FD</a:t>
            </a: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5791200" y="1447800"/>
            <a:ext cx="3124200" cy="3170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3366"/>
                </a:solidFill>
              </a:rPr>
              <a:t>Sensitivity to true SST (Merchant et al., GRL 2009) matters! </a:t>
            </a:r>
          </a:p>
          <a:p>
            <a:pPr marL="174625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3366"/>
                </a:solidFill>
              </a:rPr>
              <a:t>Should we output sensitivity in GDS2?</a:t>
            </a:r>
          </a:p>
          <a:p>
            <a:pPr marL="174625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3366"/>
                </a:solidFill>
              </a:rPr>
              <a:t>The ACSPO, JAXA, and H7 systems all run RTM, so the “sensitivity infrastructure” is there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80844-3596-47F4-B6E0-09C89DE19E5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57200" y="4898572"/>
            <a:ext cx="7315200" cy="137473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The shape of the diurnal cycle: Similar between H8 ACSPO and JAXA, noisy in H7</a:t>
            </a:r>
          </a:p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ACSPO (&amp; H7) SSTs agree with CMC at night as expected, and deviate during daytime </a:t>
            </a:r>
            <a:endParaRPr lang="en-US" sz="1400" dirty="0">
              <a:solidFill>
                <a:srgbClr val="FFFF00"/>
              </a:solidFill>
            </a:endParaRPr>
          </a:p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At night, JAXA SST is biased -0.3K cold (-0.17K expected, -0.15K unexplained).</a:t>
            </a:r>
          </a:p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During daytime, JAXA and ACSPO are offset by -0.45K</a:t>
            </a:r>
          </a:p>
          <a:p>
            <a:pPr marL="236538" indent="-236538">
              <a:spcBef>
                <a:spcPts val="4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Diurnal amplitudes are ~0.55K in ACSPO H8; ~0.35K in JAXA; 0.15K in H7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382000" cy="722312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bg1"/>
                </a:solidFill>
              </a:rPr>
              <a:t>Diurnal Cycle in Retrieved SST Averaged over FD</a:t>
            </a: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5791200" y="1447800"/>
            <a:ext cx="3124200" cy="3170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3366"/>
                </a:solidFill>
              </a:rPr>
              <a:t>Sensitivity to true SST (Merchant et al., GRL 2009) matters! </a:t>
            </a:r>
          </a:p>
          <a:p>
            <a:pPr marL="174625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3366"/>
                </a:solidFill>
              </a:rPr>
              <a:t>Should we output sensitivity in GDS2?</a:t>
            </a:r>
          </a:p>
          <a:p>
            <a:pPr marL="174625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3366"/>
                </a:solidFill>
              </a:rPr>
              <a:t>The ACSPO, JAXA, and H7 systems all run RTM, so the “sensitivity infrastructure” is there</a:t>
            </a:r>
          </a:p>
        </p:txBody>
      </p:sp>
      <p:pic>
        <p:nvPicPr>
          <p:cNvPr id="1026" name="Picture 2" descr="C:\Users\alex.ignatov\Documents\AIgnatov\GHRSST\GHRSST_Mtgs\2016_DC\ppt\figures\plot_sst_solT_all_e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69848"/>
            <a:ext cx="5520690" cy="394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CSPO-CMC_08_05_0.34_0.4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1030" y="1066800"/>
            <a:ext cx="4560570" cy="456057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229600" cy="762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OSTIA Diurnal and ACSPO wrt CMC,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Himawari-8 AHI, 8 January 2016, 5:00 UTC </a:t>
            </a:r>
            <a:r>
              <a:rPr lang="en-US" sz="2400" b="1" dirty="0" smtClean="0">
                <a:solidFill>
                  <a:srgbClr val="FF0000"/>
                </a:solidFill>
              </a:rPr>
              <a:t>(Day)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OSTIA_SKIN-CMC_08_05_0.10_0.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" y="1066800"/>
            <a:ext cx="4560570" cy="4560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094601"/>
            <a:ext cx="3581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OSTIA_SKIN – CMC:  Bias=0.10 K, SD=0.48 K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1094601"/>
            <a:ext cx="3962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ACSPO_SUBSKIN – CMC:  Bias=0.34 K, SD=0.48 K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5638800"/>
            <a:ext cx="8305800" cy="60016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 smtClean="0">
                <a:solidFill>
                  <a:srgbClr val="FFFF00"/>
                </a:solidFill>
              </a:rPr>
              <a:t>OSTIA_SKIN and ACSPO_SUBSKIN show different yet similar global biases with respect to CMC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solidFill>
                  <a:srgbClr val="FFFF00"/>
                </a:solidFill>
              </a:rPr>
              <a:t>OSTIA_SKIN is -0.24K colder (-0.17K comes from “skin”). Two products show close global SDs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80844-3596-47F4-B6E0-09C89DE19E5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943600" y="6320135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200" b="1" dirty="0" smtClean="0"/>
              <a:t>Thanks to UKMO James While, Matt Martin, </a:t>
            </a:r>
            <a:r>
              <a:rPr lang="en-US" sz="1200" b="1" dirty="0" err="1" smtClean="0"/>
              <a:t>Chongyuan</a:t>
            </a:r>
            <a:r>
              <a:rPr lang="en-US" sz="1200" b="1" dirty="0" smtClean="0"/>
              <a:t> Mao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 descr="SST-CM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942" y="1067343"/>
            <a:ext cx="8342858" cy="434285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762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Bias &amp; SD in OSTIA and ACSPO – CMC SST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Himawari-8 AHI, 1-15 January 2016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433536"/>
            <a:ext cx="8382000" cy="73866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Diurnal cycle in all products suppressed (function of UTC rather than local time). OSTIA_SKIN: Biased ~-0.17K cold </a:t>
            </a:r>
            <a:r>
              <a:rPr lang="en-US" sz="1400" dirty="0" err="1" smtClean="0">
                <a:solidFill>
                  <a:srgbClr val="FFFF00"/>
                </a:solidFill>
              </a:rPr>
              <a:t>wrt</a:t>
            </a:r>
            <a:r>
              <a:rPr lang="en-US" sz="1400" dirty="0" smtClean="0">
                <a:solidFill>
                  <a:srgbClr val="FFFF00"/>
                </a:solidFill>
              </a:rPr>
              <a:t> CMC, as expected. </a:t>
            </a:r>
            <a:r>
              <a:rPr lang="en-US" sz="1400" dirty="0" err="1" smtClean="0">
                <a:solidFill>
                  <a:srgbClr val="FFFF00"/>
                </a:solidFill>
              </a:rPr>
              <a:t>ACSPO_subsin</a:t>
            </a:r>
            <a:r>
              <a:rPr lang="en-US" sz="1400" dirty="0" smtClean="0">
                <a:solidFill>
                  <a:srgbClr val="FFFF00"/>
                </a:solidFill>
              </a:rPr>
              <a:t>: ~50% more diurnal warming than OSTIA_SKIN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ACSPO_DEPTH is closest to CMC at night and least affected by diurnal warming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80844-3596-47F4-B6E0-09C89DE19E5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257800" y="1273630"/>
            <a:ext cx="3886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(ACSPO_DEPTH = ACSPO_SUBSKIN – SSES bias)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943600" y="6320135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200" b="1" dirty="0" smtClean="0"/>
              <a:t>Thanks to UKMO James While, Matt Martin, </a:t>
            </a:r>
            <a:r>
              <a:rPr lang="en-US" sz="1200" b="1" dirty="0" err="1" smtClean="0"/>
              <a:t>Chongyuan</a:t>
            </a:r>
            <a:r>
              <a:rPr lang="en-US" sz="1200" b="1" dirty="0" smtClean="0"/>
              <a:t> Mao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6553200" cy="5105400"/>
          </a:xfrm>
        </p:spPr>
        <p:txBody>
          <a:bodyPr/>
          <a:lstStyle/>
          <a:p>
            <a:pPr lvl="1" eaLnBrk="1" hangingPunct="1">
              <a:spcBef>
                <a:spcPts val="1200"/>
              </a:spcBef>
            </a:pPr>
            <a:endParaRPr lang="en-US" sz="1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NOAA pioneered SST regression algorithms..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spcBef>
                <a:spcPts val="600"/>
              </a:spcBef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1970/80s: Multi-Channel SST (MCSST)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1990s: Non-Linear SST (NLSST)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.. and operational SST products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1981: Polar (from NOAA-7/AVHRR2)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1999: Geo (from GOES-8/Imager)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ts val="1800"/>
              </a:spcBef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Historically, the polar and geo SST systems at NOAA have evolved independently and diverged over time</a:t>
            </a:r>
          </a:p>
          <a:p>
            <a:pPr marL="0" indent="0" eaLnBrk="1" hangingPunct="1">
              <a:spcBef>
                <a:spcPts val="1800"/>
              </a:spcBef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Currently, NOAA is consolidating SST processing under the ACSPO (Advanced Clear-Sky Processor for Ocean) Enterprise System</a:t>
            </a:r>
          </a:p>
          <a:p>
            <a:pPr marL="0" indent="0" eaLnBrk="1" hangingPunct="1">
              <a:spcBef>
                <a:spcPts val="1800"/>
              </a:spcBef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objective is to facilitate data production (Management / Research &amp; Development / Operations/ Maintenance/ Cost), monitoring and use (unified formats/ performance/ archives/..)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80844-3596-47F4-B6E0-09C89DE19E5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 dirty="0"/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22312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bg1"/>
                </a:solidFill>
              </a:rPr>
              <a:t>NOAA SST Algorithms and Products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2"/>
          <p:cNvSpPr txBox="1">
            <a:spLocks noChangeArrowheads="1"/>
          </p:cNvSpPr>
          <p:nvPr/>
        </p:nvSpPr>
        <p:spPr bwMode="auto">
          <a:xfrm>
            <a:off x="1143000" y="1524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172" name="Rectangle 19"/>
          <p:cNvSpPr>
            <a:spLocks noChangeArrowheads="1"/>
          </p:cNvSpPr>
          <p:nvPr/>
        </p:nvSpPr>
        <p:spPr bwMode="auto">
          <a:xfrm>
            <a:off x="152400" y="2286000"/>
            <a:ext cx="8839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Ongoing Work – 2: </a:t>
            </a:r>
          </a:p>
          <a:p>
            <a:pPr algn="ctr"/>
            <a:endParaRPr lang="en-US" sz="3600" b="1" dirty="0" smtClean="0">
              <a:solidFill>
                <a:srgbClr val="006666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Use Pattern Recognition to </a:t>
            </a:r>
          </a:p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Improve Coverage in Dynamic Areas</a:t>
            </a:r>
          </a:p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and Derive Thermal Fronts</a:t>
            </a:r>
            <a:endParaRPr lang="en-US" sz="3600" b="1" dirty="0">
              <a:solidFill>
                <a:srgbClr val="006666"/>
              </a:solidFill>
            </a:endParaRPr>
          </a:p>
        </p:txBody>
      </p:sp>
      <p:sp>
        <p:nvSpPr>
          <p:cNvPr id="7173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 July 2015</a:t>
            </a:r>
          </a:p>
        </p:txBody>
      </p:sp>
      <p:sp>
        <p:nvSpPr>
          <p:cNvPr id="7174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93856C-775A-4CCC-906B-8E7EA513D94E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7175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SQUAM and iQuam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.ignatov\Documents\AIgnatov\GHRSST\GHRSST_Mtgs\2016_DC\ppt\figures\20160528161000-STAR-L2P_GHRSST-SSTskin-AHI_H08-ACSPO_V2.41b02-v02.0-fv01.0_night_KU_rend.hdf_sea_surface_temperature_mask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9848"/>
            <a:ext cx="7181850" cy="50673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231E5-0D2F-44DB-8B70-15C3B0A4031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 dirty="0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43865" y="1524000"/>
            <a:ext cx="5057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ACSPO Clear-Sky Mask overly conservative</a:t>
            </a:r>
            <a:endParaRPr kumimoji="0" lang="en-US" sz="1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691640" y="5257800"/>
            <a:ext cx="342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ts val="400"/>
              </a:spcBef>
              <a:buFont typeface="Wingdings" pitchFamily="-84" charset="2"/>
              <a:buNone/>
            </a:pPr>
            <a:r>
              <a:rPr lang="en-US" sz="1400" i="1" dirty="0" smtClean="0">
                <a:solidFill>
                  <a:schemeClr val="bg1"/>
                </a:solidFill>
              </a:rPr>
              <a:t>www.star.nesdis.noaa.gov/sod/sst/arms/    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162800" y="1219200"/>
            <a:ext cx="1981200" cy="31085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srgbClr val="003366"/>
                </a:solidFill>
              </a:rPr>
              <a:t>ACSPO Clear-Sky Mask is overly conservative</a:t>
            </a:r>
          </a:p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srgbClr val="003366"/>
                </a:solidFill>
              </a:rPr>
              <a:t>Future version of ACSPO will utilize pattern recognition to fix this for VIIRS</a:t>
            </a:r>
          </a:p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srgbClr val="003366"/>
                </a:solidFill>
              </a:rPr>
              <a:t>Next step will be implementation of pattern recognition to H8 SST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14400" y="152400"/>
            <a:ext cx="822960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H8 AHI SST, 28 May 2016 @16:10UTC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ex.ignatov\Documents\AIgnatov\GHRSST\GHRSST_Mtgs\2016_DC\ppt\figures\20160528161000-STAR-L2P_GHRSST-SSTskin-VIIRS_NPP-ACSPO_V2.40-v02.0-fv01.0_night_KU_rend.hdf_sea_surface_temperature_mask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9848"/>
            <a:ext cx="7181850" cy="50673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231E5-0D2F-44DB-8B70-15C3B0A4031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 dirty="0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914400" y="152400"/>
            <a:ext cx="822960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S-NPP VIIRS SST, 28 May 2016 @16:10UTC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43865" y="1524000"/>
            <a:ext cx="5057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ACSPO Clear-Sky Mask overly conservative</a:t>
            </a:r>
            <a:endParaRPr kumimoji="0" lang="en-US" sz="1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691640" y="5257800"/>
            <a:ext cx="342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ts val="400"/>
              </a:spcBef>
              <a:buFont typeface="Wingdings" pitchFamily="-84" charset="2"/>
              <a:buNone/>
            </a:pPr>
            <a:r>
              <a:rPr lang="en-US" sz="1400" i="1" dirty="0" smtClean="0">
                <a:solidFill>
                  <a:schemeClr val="bg1"/>
                </a:solidFill>
              </a:rPr>
              <a:t>www.star.nesdis.noaa.gov/sod/sst/arms/    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162800" y="1219200"/>
            <a:ext cx="1981200" cy="31085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srgbClr val="003366"/>
                </a:solidFill>
              </a:rPr>
              <a:t>ACSPO Clear-Sky Mask is overly conservative</a:t>
            </a:r>
          </a:p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srgbClr val="003366"/>
                </a:solidFill>
              </a:rPr>
              <a:t>Future version of ACSPO will utilize pattern recognition to fix this for VIIRS</a:t>
            </a:r>
          </a:p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srgbClr val="003366"/>
                </a:solidFill>
              </a:rPr>
              <a:t>Next step will be implementation of pattern recognition to H8 SST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2"/>
          <p:cNvSpPr txBox="1">
            <a:spLocks noChangeArrowheads="1"/>
          </p:cNvSpPr>
          <p:nvPr/>
        </p:nvSpPr>
        <p:spPr bwMode="auto">
          <a:xfrm>
            <a:off x="1143000" y="1524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172" name="Rectangle 19"/>
          <p:cNvSpPr>
            <a:spLocks noChangeArrowheads="1"/>
          </p:cNvSpPr>
          <p:nvPr/>
        </p:nvSpPr>
        <p:spPr bwMode="auto">
          <a:xfrm>
            <a:off x="381000" y="2209800"/>
            <a:ext cx="8458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Ongoing Work – 3:</a:t>
            </a:r>
          </a:p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Use Temporal Context to </a:t>
            </a:r>
          </a:p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Increase SST Domain, Reduce Noise,</a:t>
            </a:r>
          </a:p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and Generate L2C/L3C Product</a:t>
            </a:r>
            <a:endParaRPr lang="en-US" sz="3600" b="1" dirty="0">
              <a:solidFill>
                <a:srgbClr val="006666"/>
              </a:solidFill>
            </a:endParaRPr>
          </a:p>
        </p:txBody>
      </p:sp>
      <p:sp>
        <p:nvSpPr>
          <p:cNvPr id="7173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 July 2015</a:t>
            </a:r>
          </a:p>
        </p:txBody>
      </p:sp>
      <p:sp>
        <p:nvSpPr>
          <p:cNvPr id="7174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93856C-775A-4CCC-906B-8E7EA513D94E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7175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SQUAM and iQuam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ot_pixel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200150"/>
            <a:ext cx="8001000" cy="4895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7320" y="4108103"/>
            <a:ext cx="5196880" cy="49244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marL="1200150" indent="-1200150"/>
            <a:r>
              <a:rPr lang="en-US" sz="1300" dirty="0" smtClean="0"/>
              <a:t>White crosses:	ACSPO L2P SST clear-sky pixels</a:t>
            </a:r>
          </a:p>
          <a:p>
            <a:pPr marL="1200150" indent="-1200150"/>
            <a:r>
              <a:rPr lang="en-US" sz="1300" dirty="0" smtClean="0"/>
              <a:t>Yellow line:	Reconstructed SST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914400" y="152400"/>
            <a:ext cx="822960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L2C (“Collated in Time”) AHI SST Product: 1 hr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752600" y="32004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038350" y="29718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333625" y="27432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619375" y="25146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895600" y="23622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200400" y="22860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476625" y="23622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762375" y="25146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067175" y="26670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324350" y="28956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629150" y="31242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924425" y="33528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210175" y="34290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772150" y="33528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505450" y="34290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067425" y="32766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334125" y="32004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629400" y="30480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915150" y="30480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7210425" y="30480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7505700" y="30480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791450" y="31242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8077200" y="3124200"/>
            <a:ext cx="0" cy="762000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40" name="Footer Placeholder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80844-3596-47F4-B6E0-09C89DE19E5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737320" y="4648200"/>
            <a:ext cx="5196880" cy="292388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marL="1200150" indent="-1200150"/>
            <a:r>
              <a:rPr lang="en-US" sz="1300" dirty="0" smtClean="0"/>
              <a:t>Cyan arrows: 	The proposed L2C Product (1hr; collated in time)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g_cut_ani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42" y="1066800"/>
            <a:ext cx="5832158" cy="57083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43400" y="2861846"/>
            <a:ext cx="1447800" cy="33855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FF"/>
                </a:solidFill>
              </a:rPr>
              <a:t>L2C AHI SST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2861846"/>
            <a:ext cx="1447800" cy="33855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FF"/>
                </a:solidFill>
              </a:rPr>
              <a:t>L2P AHI SST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800" y="5715000"/>
            <a:ext cx="1447800" cy="33855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FF"/>
                </a:solidFill>
              </a:rPr>
              <a:t>L2C – L2P</a:t>
            </a: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914400" y="152400"/>
            <a:ext cx="822960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L2C “Collated” AHI SST Product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172200" y="1295400"/>
            <a:ext cx="2819400" cy="472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5888" indent="-115888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The users cannot use 10min data and the archives cannot archive, due to large size</a:t>
            </a:r>
          </a:p>
          <a:p>
            <a:pPr marL="115888" indent="-115888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L2C product </a:t>
            </a: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will reduce the data volume to ~6GB/day (from 45 GB/day in L2P)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15888" marR="0" lvl="0" indent="-1158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L2C: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in original swath projection but collated in time (reported @1hr not 10min)</a:t>
            </a:r>
          </a:p>
          <a:p>
            <a:pPr marL="115888" lvl="0" indent="-115888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The “temporal noise” will be reduced by fitting a smooth curve through cloud free data</a:t>
            </a:r>
            <a:endParaRPr lang="en-US" sz="1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115888" marR="0" lvl="0" indent="-1158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Many cloud gaps will be filled “from temporal context”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(but areas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with persistent cloud will still remain data void)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80844-3596-47F4-B6E0-09C89DE19E5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2"/>
          <p:cNvSpPr txBox="1">
            <a:spLocks noChangeArrowheads="1"/>
          </p:cNvSpPr>
          <p:nvPr/>
        </p:nvSpPr>
        <p:spPr bwMode="auto">
          <a:xfrm>
            <a:off x="1143000" y="1524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4" name="Rectangle 17"/>
          <p:cNvSpPr>
            <a:spLocks noChangeArrowheads="1"/>
          </p:cNvSpPr>
          <p:nvPr/>
        </p:nvSpPr>
        <p:spPr bwMode="auto">
          <a:xfrm>
            <a:off x="1143000" y="1295400"/>
            <a:ext cx="7239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ts val="600"/>
              </a:spcBef>
              <a:defRPr/>
            </a:pPr>
            <a:r>
              <a:rPr lang="en-US" sz="1600" b="1" kern="0" dirty="0" smtClean="0"/>
              <a:t>NOAA ACSPO H8 SST Product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Successfully replaced the H7 SST as input in geo-polar blended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Risk reduction exercise for GOES-R </a:t>
            </a:r>
          </a:p>
          <a:p>
            <a:pPr marL="342900" lvl="0" indent="-342900" eaLnBrk="0" hangingPunct="0">
              <a:spcBef>
                <a:spcPts val="600"/>
              </a:spcBef>
              <a:defRPr/>
            </a:pPr>
            <a:endParaRPr lang="en-US" sz="600" b="1" kern="0" dirty="0" smtClean="0"/>
          </a:p>
          <a:p>
            <a:pPr marL="342900" lvl="0" indent="-342900" eaLnBrk="0" hangingPunct="0">
              <a:spcBef>
                <a:spcPts val="600"/>
              </a:spcBef>
              <a:defRPr/>
            </a:pPr>
            <a:r>
              <a:rPr lang="en-US" sz="1600" b="1" kern="0" dirty="0" smtClean="0"/>
              <a:t>Product performance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Meets formal NOAA requirements for accuracy (±0.2K) and precision (0.6K)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Realistically resolves SST diurnal cycle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Improves upon NOAA heritage H7 SST (improved sensor, algorithms)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Compares favorably with JAXA H8 product</a:t>
            </a:r>
          </a:p>
          <a:p>
            <a:pPr marL="1149350" lvl="2" indent="-292100">
              <a:spcBef>
                <a:spcPts val="600"/>
              </a:spcBef>
              <a:buFontTx/>
              <a:buChar char="-"/>
            </a:pPr>
            <a:endParaRPr lang="en-US" sz="600" kern="0" dirty="0" smtClean="0"/>
          </a:p>
          <a:p>
            <a:pPr marL="342900" lvl="0" indent="-342900" eaLnBrk="0" hangingPunct="0">
              <a:spcBef>
                <a:spcPts val="600"/>
              </a:spcBef>
              <a:defRPr/>
            </a:pPr>
            <a:r>
              <a:rPr lang="en-US" sz="1600" b="1" kern="0" dirty="0" smtClean="0"/>
              <a:t>Work ahead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Derive L2C/L3C of reduced size &amp; archive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Revisit SST algorithm, ensure sensitivity to true SST = 1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Implement pattern recognition algorithms, derive thermal fronts</a:t>
            </a:r>
          </a:p>
          <a:p>
            <a:pPr marL="692150" lvl="1" indent="-292100">
              <a:spcBef>
                <a:spcPts val="600"/>
              </a:spcBef>
            </a:pPr>
            <a:endParaRPr lang="en-US" sz="1400" kern="0" dirty="0" smtClean="0"/>
          </a:p>
          <a:p>
            <a:pPr marL="692150" lvl="1" indent="-692150">
              <a:spcBef>
                <a:spcPts val="600"/>
              </a:spcBef>
            </a:pPr>
            <a:r>
              <a:rPr lang="en-US" sz="1600" b="1" kern="0" dirty="0" smtClean="0"/>
              <a:t>Support launch of GOES-R in October 2016</a:t>
            </a:r>
          </a:p>
        </p:txBody>
      </p:sp>
      <p:sp>
        <p:nvSpPr>
          <p:cNvPr id="15366" name="Date Placeholder 8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>
                <a:latin typeface="Arial" pitchFamily="-84" charset="0"/>
              </a:rPr>
              <a:t>6 June 2016</a:t>
            </a:r>
            <a:endParaRPr lang="en-US" dirty="0">
              <a:latin typeface="Arial" pitchFamily="-84" charset="0"/>
            </a:endParaRPr>
          </a:p>
        </p:txBody>
      </p:sp>
      <p:sp>
        <p:nvSpPr>
          <p:cNvPr id="15367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5B1545A-3164-B34B-A559-303DB36FEF08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15368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84" charset="0"/>
              </a:rPr>
              <a:t>NOAA ACSPO H8 SST</a:t>
            </a:r>
            <a:endParaRPr lang="en-US" dirty="0">
              <a:latin typeface="Arial" pitchFamily="-84" charset="0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-18288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822960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295400"/>
            <a:ext cx="4724400" cy="3200400"/>
          </a:xfrm>
        </p:spPr>
        <p:txBody>
          <a:bodyPr/>
          <a:lstStyle/>
          <a:p>
            <a:pPr marL="228600" indent="-228600" eaLnBrk="1" hangingPunct="1">
              <a:spcBef>
                <a:spcPts val="1200"/>
              </a:spcBef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Himawari-7 (MTSAT2) SST was produced by the NOAA heritage geo system</a:t>
            </a:r>
          </a:p>
          <a:p>
            <a:pPr marL="228600" indent="-228600" eaLnBrk="1" hangingPunct="1">
              <a:spcBef>
                <a:spcPts val="1200"/>
              </a:spcBef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At the same time, ACSPO Team worked on GOES-R SST Algorithm (will launch in Oct 2016)</a:t>
            </a:r>
          </a:p>
          <a:p>
            <a:pPr marL="228600" indent="-228600" eaLnBrk="1" hangingPunct="1">
              <a:spcBef>
                <a:spcPts val="1200"/>
              </a:spcBef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H8 launched in Oct 2014 with AHI sensor onboard  (AHI is a sister sensor to GOES-R ABI)</a:t>
            </a:r>
          </a:p>
          <a:p>
            <a:pPr marL="228600" indent="-228600" eaLnBrk="1" hangingPunct="1">
              <a:spcBef>
                <a:spcPts val="1200"/>
              </a:spcBef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NOAA management asked us to produce AHI SST using ACSPO system</a:t>
            </a:r>
          </a:p>
          <a:p>
            <a:pPr marL="628650" lvl="1" indent="-228600" eaLnBrk="1" hangingPunct="1">
              <a:spcBef>
                <a:spcPts val="600"/>
              </a:spcBef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to replace the H7 SST in the NOAA geo-polar blended</a:t>
            </a:r>
          </a:p>
          <a:p>
            <a:pPr marL="628650" lvl="1" indent="-228600" eaLnBrk="1" hangingPunct="1">
              <a:spcBef>
                <a:spcPts val="600"/>
              </a:spcBef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H8 SST was also viewed as GOES-R risk reduction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80844-3596-47F4-B6E0-09C89DE19E5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 dirty="0"/>
          </a:p>
        </p:txBody>
      </p:sp>
      <p:pic>
        <p:nvPicPr>
          <p:cNvPr id="3074" name="Picture 2" descr="C:\Users\alex.ignatov\Documents\AIgnatov\GHRSST\GHRSST_Mtgs\2015_Noordwijk\ppt\BoM\H-IIA_F22_launching_IGS-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772" y="1154176"/>
            <a:ext cx="3272028" cy="4941824"/>
          </a:xfrm>
          <a:prstGeom prst="rect">
            <a:avLst/>
          </a:prstGeom>
          <a:noFill/>
        </p:spPr>
      </p:pic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22312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bg1"/>
                </a:solidFill>
              </a:rPr>
              <a:t>ACSPO SST from Himawari-8 (H8) AHI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9906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Current Status 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6263" lvl="1" indent="-293688">
              <a:spcBef>
                <a:spcPts val="400"/>
              </a:spcBef>
              <a:buFontTx/>
              <a:buChar char="–"/>
              <a:defRPr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1 Jul 2015: Experimental ACSPO L2P SST (10min, swath projection) produced, 46 GB/day</a:t>
            </a:r>
          </a:p>
          <a:p>
            <a:pPr marL="576263" lvl="1" indent="-293688">
              <a:spcBef>
                <a:spcPts val="400"/>
              </a:spcBef>
              <a:buFontTx/>
              <a:buChar char="–"/>
              <a:defRPr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L2P files and AHI vs. VIIRS images available online </a:t>
            </a:r>
            <a:r>
              <a:rPr lang="en-US" sz="1600" kern="0" dirty="0" smtClean="0">
                <a:latin typeface="Times New Roman" pitchFamily="18" charset="0"/>
                <a:cs typeface="Times New Roman" pitchFamily="18" charset="0"/>
                <a:hlinkClick r:id="rId2"/>
              </a:rPr>
              <a:t>ftp://ftp.star.nesdis.noaa.gov/pub/sod/sst/acspo_data/l2/ahi/</a:t>
            </a: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576263" lvl="1" indent="-293688">
              <a:spcBef>
                <a:spcPts val="400"/>
              </a:spcBef>
              <a:buFontTx/>
              <a:buChar char="–"/>
              <a:defRPr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Data from 1 Apr 2015 monitored in SQUAM </a:t>
            </a:r>
            <a:r>
              <a:rPr lang="en-US" sz="1600" kern="0" dirty="0" smtClean="0">
                <a:latin typeface="Times New Roman" pitchFamily="18" charset="0"/>
                <a:cs typeface="Times New Roman" pitchFamily="18" charset="0"/>
                <a:hlinkClick r:id="rId3"/>
              </a:rPr>
              <a:t>www.star.nesdis.noaa.gov/sod/sst/squam/GEO/</a:t>
            </a: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 along with NOAA H7 and JAXA H8 SSTs </a:t>
            </a:r>
          </a:p>
          <a:p>
            <a:pPr marL="576263" marR="0" lvl="1" indent="-29368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 Dec 2015: AACSPO SST assimilated into geo-polar blended (hourly; 5/6 granules not used) 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endParaRPr lang="en-US" sz="1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endParaRPr kumimoji="0" lang="en-US" sz="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lvl="0" indent="-228600">
              <a:spcBef>
                <a:spcPts val="600"/>
              </a:spcBef>
              <a:buFontTx/>
              <a:buChar char="•"/>
              <a:defRPr/>
            </a:pPr>
            <a:r>
              <a:rPr lang="en-US" b="1" kern="0" dirty="0" smtClean="0">
                <a:latin typeface="Times New Roman" pitchFamily="18" charset="0"/>
                <a:cs typeface="Times New Roman" pitchFamily="18" charset="0"/>
              </a:rPr>
              <a:t>Ongoing Work</a:t>
            </a:r>
          </a:p>
          <a:p>
            <a:pPr marL="576263" lvl="1" indent="-293688">
              <a:spcBef>
                <a:spcPts val="400"/>
              </a:spcBef>
              <a:buFontTx/>
              <a:buChar char="–"/>
              <a:defRPr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Generate 1hr H8 L2C/L3C (4-6GB/day) and archive</a:t>
            </a:r>
          </a:p>
          <a:p>
            <a:pPr marL="576263" lvl="1" indent="-293688">
              <a:spcBef>
                <a:spcPts val="400"/>
              </a:spcBef>
              <a:buFontTx/>
              <a:buChar char="–"/>
              <a:defRPr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Improve clear-sky mask based on pattern recognition and generate thermal fronts product</a:t>
            </a:r>
          </a:p>
          <a:p>
            <a:pPr marL="576263" lvl="1" indent="-293688">
              <a:spcBef>
                <a:spcPts val="400"/>
              </a:spcBef>
              <a:buFontTx/>
              <a:buChar char="–"/>
              <a:defRPr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Revisit SST algorithm, ensure  sensitivity = 1</a:t>
            </a:r>
          </a:p>
          <a:p>
            <a:pPr marL="576263" lvl="1" indent="-293688">
              <a:spcBef>
                <a:spcPts val="400"/>
              </a:spcBef>
              <a:buFontTx/>
              <a:buChar char="–"/>
              <a:defRPr/>
            </a:pPr>
            <a:r>
              <a:rPr lang="en-US" sz="1600" kern="0" dirty="0" smtClean="0">
                <a:latin typeface="Times New Roman" pitchFamily="18" charset="0"/>
                <a:cs typeface="Times New Roman" pitchFamily="18" charset="0"/>
              </a:rPr>
              <a:t>Support GOES-R Algorithm &amp; Cal/Val (Oct’2016)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80844-3596-47F4-B6E0-09C89DE19E5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22312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bg1"/>
                </a:solidFill>
              </a:rPr>
              <a:t>ACSPO H8 SST</a:t>
            </a:r>
          </a:p>
        </p:txBody>
      </p:sp>
      <p:pic>
        <p:nvPicPr>
          <p:cNvPr id="1026" name="Picture 2" descr="C:\Users\alex.ignatov\Documents\AIgnatov\GHRSST\GHRSST_Mtgs\2016_DC\ppt\2016-05-24_SST_N_AH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509712"/>
            <a:ext cx="3929063" cy="435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2"/>
          <p:cNvSpPr txBox="1">
            <a:spLocks noChangeArrowheads="1"/>
          </p:cNvSpPr>
          <p:nvPr/>
        </p:nvSpPr>
        <p:spPr bwMode="auto">
          <a:xfrm>
            <a:off x="1143000" y="1524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172" name="Rectangle 19"/>
          <p:cNvSpPr>
            <a:spLocks noChangeArrowheads="1"/>
          </p:cNvSpPr>
          <p:nvPr/>
        </p:nvSpPr>
        <p:spPr bwMode="auto">
          <a:xfrm>
            <a:off x="609600" y="2782669"/>
            <a:ext cx="7543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AHI/ABI Bands</a:t>
            </a:r>
            <a:endParaRPr lang="en-US" sz="3600" b="1" dirty="0">
              <a:solidFill>
                <a:srgbClr val="006666"/>
              </a:solidFill>
            </a:endParaRPr>
          </a:p>
        </p:txBody>
      </p:sp>
      <p:sp>
        <p:nvSpPr>
          <p:cNvPr id="7173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 July 2015</a:t>
            </a:r>
          </a:p>
        </p:txBody>
      </p:sp>
      <p:sp>
        <p:nvSpPr>
          <p:cNvPr id="7174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93856C-775A-4CCC-906B-8E7EA513D94E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175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SQUAM and iQuam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80844-3596-47F4-B6E0-09C89DE19E5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 dirty="0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22312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bg1"/>
                </a:solidFill>
              </a:rPr>
              <a:t>GOES-R/ABI Himawari/AHI SST Bands 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85797" y="1295400"/>
          <a:ext cx="7772402" cy="4180938"/>
        </p:xfrm>
        <a:graphic>
          <a:graphicData uri="http://schemas.openxmlformats.org/drawingml/2006/table">
            <a:tbl>
              <a:tblPr/>
              <a:tblGrid>
                <a:gridCol w="609603"/>
                <a:gridCol w="483391"/>
                <a:gridCol w="735809"/>
                <a:gridCol w="1207291"/>
                <a:gridCol w="546497"/>
                <a:gridCol w="608412"/>
                <a:gridCol w="1175462"/>
                <a:gridCol w="546497"/>
                <a:gridCol w="640241"/>
                <a:gridCol w="1219199"/>
              </a:tblGrid>
              <a:tr h="38979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Band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AHI/ABI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VIIRS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MODIS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46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B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CW (µm)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SR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(µm)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B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CW (µm)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SR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(µm)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B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CW (µm)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SR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(µm)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403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IR37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7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3.85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3.59-4.11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M12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3.70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3.66-3.84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20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3.75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3.66-3.84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403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IR86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11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8.60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8.12-9.07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M14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8.58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8.40-8.70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29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8.55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8.40-8.70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403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IR10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13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10.45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9.90-10.96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403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IR11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14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11.20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10.31-12.18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M15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10.73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10.26-11.26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31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11.03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10.78-11.28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403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IR12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15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12.35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11.17-13.66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M16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11.85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11.54-12.49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32</a:t>
                      </a:r>
                      <a:endParaRPr lang="en-US" sz="1600" b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12.02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Times New Roman"/>
                        </a:rPr>
                        <a:t>11.77-12.27</a:t>
                      </a:r>
                      <a:endParaRPr lang="en-US" sz="1600" b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4648200" y="5562600"/>
            <a:ext cx="3810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r">
              <a:spcBef>
                <a:spcPts val="400"/>
              </a:spcBef>
              <a:buFont typeface="Wingdings" pitchFamily="-84" charset="2"/>
              <a:buNone/>
            </a:pPr>
            <a:r>
              <a:rPr lang="en-US" sz="1400" i="1" dirty="0" smtClean="0"/>
              <a:t>Temporal AHI Sampling: 10min</a:t>
            </a:r>
          </a:p>
          <a:p>
            <a:pPr marL="285750" indent="-285750" algn="r">
              <a:spcBef>
                <a:spcPts val="400"/>
              </a:spcBef>
              <a:buFont typeface="Wingdings" pitchFamily="-84" charset="2"/>
              <a:buNone/>
            </a:pPr>
            <a:r>
              <a:rPr lang="en-US" sz="1400" i="1" dirty="0" smtClean="0"/>
              <a:t>Spatial resolution in IR bands (at nadir): 2 km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742950" y="5655930"/>
            <a:ext cx="7334250" cy="592470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228600" lvl="0" indent="-174625">
              <a:spcBef>
                <a:spcPts val="3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Three bands in the longwave IR (vs. 2 on polar sensors) + 8.6 µm band</a:t>
            </a:r>
          </a:p>
          <a:p>
            <a:pPr marL="228600" lvl="0" indent="-174625">
              <a:spcBef>
                <a:spcPts val="3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3.9 band is shifted to longwave and covers two N2O absorption lines</a:t>
            </a:r>
            <a:endParaRPr dirty="0">
              <a:solidFill>
                <a:schemeClr val="bg1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109" name="image4.png" descr="IR12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787847" y="3375660"/>
            <a:ext cx="3017522" cy="2263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age3.png" descr="IR1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84880" y="3356503"/>
            <a:ext cx="3017522" cy="2263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2.png" descr="IR86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787847" y="1094353"/>
            <a:ext cx="3017522" cy="2263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1.png" descr="IR37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996578" y="1114773"/>
            <a:ext cx="3017522" cy="226314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231E5-0D2F-44DB-8B70-15C3B0A4031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/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457200" y="152400"/>
            <a:ext cx="822960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ABI/AHI SST Bands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3200400" y="19812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r">
              <a:spcBef>
                <a:spcPts val="400"/>
              </a:spcBef>
              <a:buFont typeface="Wingdings" pitchFamily="-84" charset="2"/>
              <a:buNone/>
            </a:pPr>
            <a:r>
              <a:rPr lang="en-US" b="1" dirty="0" smtClean="0">
                <a:solidFill>
                  <a:srgbClr val="003366"/>
                </a:solidFill>
              </a:rPr>
              <a:t>IR37</a:t>
            </a:r>
            <a:endParaRPr lang="en-US" b="1" dirty="0">
              <a:solidFill>
                <a:srgbClr val="003366"/>
              </a:solidFill>
            </a:endParaRP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5257800" y="19812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r">
              <a:spcBef>
                <a:spcPts val="400"/>
              </a:spcBef>
              <a:buFont typeface="Wingdings" pitchFamily="-84" charset="2"/>
              <a:buNone/>
            </a:pPr>
            <a:r>
              <a:rPr lang="en-US" b="1" dirty="0" smtClean="0">
                <a:solidFill>
                  <a:srgbClr val="003366"/>
                </a:solidFill>
              </a:rPr>
              <a:t>IR86</a:t>
            </a:r>
            <a:endParaRPr lang="en-US" b="1" dirty="0">
              <a:solidFill>
                <a:srgbClr val="003366"/>
              </a:solidFill>
            </a:endParaRP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1371600" y="41910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r">
              <a:spcBef>
                <a:spcPts val="400"/>
              </a:spcBef>
              <a:buFont typeface="Wingdings" pitchFamily="-84" charset="2"/>
              <a:buNone/>
            </a:pPr>
            <a:r>
              <a:rPr lang="en-US" b="1" dirty="0" smtClean="0">
                <a:solidFill>
                  <a:srgbClr val="003366"/>
                </a:solidFill>
              </a:rPr>
              <a:t>IR10</a:t>
            </a:r>
            <a:endParaRPr lang="en-US" b="1" dirty="0">
              <a:solidFill>
                <a:srgbClr val="003366"/>
              </a:solidFill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1360714" y="44196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r">
              <a:spcBef>
                <a:spcPts val="400"/>
              </a:spcBef>
              <a:buFont typeface="Wingdings" pitchFamily="-84" charset="2"/>
              <a:buNone/>
            </a:pPr>
            <a:r>
              <a:rPr lang="en-US" b="1" dirty="0" smtClean="0">
                <a:solidFill>
                  <a:srgbClr val="003366"/>
                </a:solidFill>
              </a:rPr>
              <a:t>IR11</a:t>
            </a:r>
            <a:endParaRPr lang="en-US" b="1" dirty="0">
              <a:solidFill>
                <a:srgbClr val="003366"/>
              </a:solidFill>
            </a:endParaRP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5181600" y="47244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 algn="r">
              <a:spcBef>
                <a:spcPts val="400"/>
              </a:spcBef>
              <a:buFont typeface="Wingdings" pitchFamily="-84" charset="2"/>
              <a:buNone/>
            </a:pPr>
            <a:r>
              <a:rPr lang="en-US" b="1" dirty="0" smtClean="0">
                <a:solidFill>
                  <a:srgbClr val="003366"/>
                </a:solidFill>
              </a:rPr>
              <a:t>IR12</a:t>
            </a:r>
            <a:endParaRPr lang="en-US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2"/>
          <p:cNvSpPr txBox="1">
            <a:spLocks noChangeArrowheads="1"/>
          </p:cNvSpPr>
          <p:nvPr/>
        </p:nvSpPr>
        <p:spPr bwMode="auto">
          <a:xfrm>
            <a:off x="1143000" y="1524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172" name="Rectangle 19"/>
          <p:cNvSpPr>
            <a:spLocks noChangeArrowheads="1"/>
          </p:cNvSpPr>
          <p:nvPr/>
        </p:nvSpPr>
        <p:spPr bwMode="auto">
          <a:xfrm>
            <a:off x="609600" y="2782669"/>
            <a:ext cx="7543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6666"/>
                </a:solidFill>
              </a:rPr>
              <a:t>ACSPO Algorithms</a:t>
            </a:r>
            <a:endParaRPr lang="en-US" sz="3600" b="1" dirty="0">
              <a:solidFill>
                <a:srgbClr val="006666"/>
              </a:solidFill>
            </a:endParaRPr>
          </a:p>
        </p:txBody>
      </p:sp>
      <p:sp>
        <p:nvSpPr>
          <p:cNvPr id="7173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20 July 2015</a:t>
            </a:r>
          </a:p>
        </p:txBody>
      </p:sp>
      <p:sp>
        <p:nvSpPr>
          <p:cNvPr id="7174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93856C-775A-4CCC-906B-8E7EA513D94E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7175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SQUAM and iQuam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 June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80844-3596-47F4-B6E0-09C89DE19E5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ACSPO H8 SST</a:t>
            </a:r>
            <a:endParaRPr lang="en-US" dirty="0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31" y="32304"/>
            <a:ext cx="958296" cy="9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22312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bg1"/>
                </a:solidFill>
              </a:rPr>
              <a:t>ACSPO AHI Algorithms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1066800" y="1143000"/>
            <a:ext cx="716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ts val="600"/>
              </a:spcBef>
              <a:defRPr/>
            </a:pPr>
            <a:r>
              <a:rPr lang="en-US" sz="1400" b="1" kern="0" dirty="0" smtClean="0">
                <a:solidFill>
                  <a:srgbClr val="0000FF"/>
                </a:solidFill>
              </a:rPr>
              <a:t>ACSPO Clear-Sky Mask (Petrenko et al., JTECH, 2010)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Current ACSM is “in-pixel” (with the exception of spatial uniformity test)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Somewhat overly conservative (especially in dynamic and coastal areas)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Analyses of spatial / temporal context underway to improve coverage</a:t>
            </a:r>
          </a:p>
          <a:p>
            <a:pPr marL="342900" lvl="0" indent="-342900" eaLnBrk="0" hangingPunct="0">
              <a:spcBef>
                <a:spcPts val="600"/>
              </a:spcBef>
              <a:defRPr/>
            </a:pPr>
            <a:endParaRPr lang="en-US" sz="600" b="1" kern="0" dirty="0" smtClean="0"/>
          </a:p>
          <a:p>
            <a:pPr marL="342900" lvl="0" indent="-342900" eaLnBrk="0" hangingPunct="0">
              <a:spcBef>
                <a:spcPts val="600"/>
              </a:spcBef>
              <a:defRPr/>
            </a:pPr>
            <a:r>
              <a:rPr lang="en-US" sz="1400" b="1" kern="0" dirty="0" smtClean="0">
                <a:solidFill>
                  <a:srgbClr val="0000FF"/>
                </a:solidFill>
              </a:rPr>
              <a:t>ACSPO Single-Sensor Error  Statistics (SSES; Petrenko et al, JTECH, 2016)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SSES derived against </a:t>
            </a:r>
            <a:r>
              <a:rPr lang="en-US" sz="1400" i="1" kern="0" dirty="0" smtClean="0"/>
              <a:t>in situ</a:t>
            </a:r>
            <a:r>
              <a:rPr lang="en-US" sz="1400" kern="0" dirty="0" smtClean="0"/>
              <a:t> data with piece-wise regressions as a function of Fisher distance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Correction for SSES biases improves consistency with </a:t>
            </a:r>
            <a:r>
              <a:rPr lang="en-US" sz="1400" i="1" kern="0" dirty="0" smtClean="0"/>
              <a:t>in situ </a:t>
            </a:r>
            <a:r>
              <a:rPr lang="en-US" sz="1400" kern="0" dirty="0" smtClean="0"/>
              <a:t>data                  (NB: monitored in SQUAM and shown here are </a:t>
            </a:r>
            <a:r>
              <a:rPr lang="en-US" sz="1400" u="sng" kern="0" dirty="0" smtClean="0"/>
              <a:t>non</a:t>
            </a:r>
            <a:r>
              <a:rPr lang="en-US" sz="1400" kern="0" dirty="0" smtClean="0"/>
              <a:t>-SSES bias corrected)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We recommend to SSES-bias correct for the use in L4s blending with </a:t>
            </a:r>
            <a:r>
              <a:rPr lang="en-US" sz="1400" i="1" kern="0" dirty="0" smtClean="0"/>
              <a:t>in situ</a:t>
            </a:r>
            <a:r>
              <a:rPr lang="en-US" sz="1400" kern="0" dirty="0" smtClean="0"/>
              <a:t>    and aiming at foundation SST (e.g., CMC, OSTIA, GAMSSA, Reynolds)</a:t>
            </a:r>
          </a:p>
          <a:p>
            <a:pPr marL="1149350" lvl="2" indent="-292100">
              <a:spcBef>
                <a:spcPts val="600"/>
              </a:spcBef>
              <a:buFontTx/>
              <a:buChar char="-"/>
            </a:pPr>
            <a:endParaRPr lang="en-US" sz="600" kern="0" dirty="0" smtClean="0"/>
          </a:p>
          <a:p>
            <a:pPr marL="342900" lvl="0" indent="-342900" eaLnBrk="0" hangingPunct="0">
              <a:spcBef>
                <a:spcPts val="600"/>
              </a:spcBef>
              <a:defRPr/>
            </a:pPr>
            <a:r>
              <a:rPr lang="en-US" sz="1400" b="1" kern="0" dirty="0" smtClean="0">
                <a:solidFill>
                  <a:srgbClr val="0000FF"/>
                </a:solidFill>
              </a:rPr>
              <a:t>SST algorithm: Regression vs. Drifters/Trop. Moorings (Petrenko et al, JGR 2014)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OSI-SAF-like algorithms (which focus on VZA dependencies) are employed in ACSPO, as opposed to MODIS/PF-like (which focus on water-vapor correction)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Unlike polar algorithms (stratified by day/night), one H8 algorithm is used</a:t>
            </a:r>
          </a:p>
          <a:p>
            <a:pPr marL="692150" lvl="1" indent="-292100">
              <a:spcBef>
                <a:spcPts val="600"/>
              </a:spcBef>
              <a:buFont typeface="Wingdings" pitchFamily="-84" charset="2"/>
              <a:buChar char="ü"/>
            </a:pPr>
            <a:r>
              <a:rPr lang="en-US" sz="1400" kern="0" dirty="0" smtClean="0"/>
              <a:t>The shortwave 3.9 µm band is not used in the regression</a:t>
            </a:r>
            <a:endParaRPr lang="en-US" sz="1600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LVAL">
  <a:themeElements>
    <a:clrScheme name="CALV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V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LV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LV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LV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LV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LV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LV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V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V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V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V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V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V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28215</TotalTime>
  <Words>2067</Words>
  <Application>Microsoft Office PowerPoint</Application>
  <PresentationFormat>On-screen Show (4:3)</PresentationFormat>
  <Paragraphs>360</Paragraphs>
  <Slides>26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CALVAL</vt:lpstr>
      <vt:lpstr>Slide 1</vt:lpstr>
      <vt:lpstr>NOAA SST Algorithms and Products</vt:lpstr>
      <vt:lpstr>ACSPO SST from Himawari-8 (H8) AHI </vt:lpstr>
      <vt:lpstr>ACSPO H8 SST</vt:lpstr>
      <vt:lpstr>Slide 5</vt:lpstr>
      <vt:lpstr>GOES-R/ABI Himawari/AHI SST Bands </vt:lpstr>
      <vt:lpstr>Slide 7</vt:lpstr>
      <vt:lpstr>Slide 8</vt:lpstr>
      <vt:lpstr>ACSPO AHI Algorithms</vt:lpstr>
      <vt:lpstr>AHI SST Algorithm</vt:lpstr>
      <vt:lpstr>Slide 11</vt:lpstr>
      <vt:lpstr>VAL BIAS wrt. iQuam Drifters + Tropical Moorings</vt:lpstr>
      <vt:lpstr>VAL SD wrt. iQuam Drifters + Tropical Moorings</vt:lpstr>
      <vt:lpstr>Clear-Sky Coverage in the H7/H8 SST Products</vt:lpstr>
      <vt:lpstr>Slide 15</vt:lpstr>
      <vt:lpstr>Diurnal Cycle in Retrieved SST Averaged over FD</vt:lpstr>
      <vt:lpstr>Diurnal Cycle in Retrieved SST Averaged over FD</vt:lpstr>
      <vt:lpstr>OSTIA Diurnal and ACSPO wrt CMC, Himawari-8 AHI, 8 January 2016, 5:00 UTC (Day)</vt:lpstr>
      <vt:lpstr>Bias &amp; SD in OSTIA and ACSPO – CMC SST Himawari-8 AHI, 1-15 January 2016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of IR Clear-sky Radiances over  Oceans for SST (MICROS):  Towards Establishing Cross-Calibration Links Between AVHRRs Onboard NOAA-16, -17, -18, -19 and MetOp-A</dc:title>
  <dc:creator>xliang</dc:creator>
  <cp:lastModifiedBy>Alexander Ignatov</cp:lastModifiedBy>
  <cp:revision>2626</cp:revision>
  <dcterms:created xsi:type="dcterms:W3CDTF">2009-06-25T16:40:27Z</dcterms:created>
  <dcterms:modified xsi:type="dcterms:W3CDTF">2016-06-05T22:45:33Z</dcterms:modified>
</cp:coreProperties>
</file>