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6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0" r:id="rId1"/>
  </p:sldMasterIdLst>
  <p:notesMasterIdLst>
    <p:notesMasterId r:id="rId26"/>
  </p:notesMasterIdLst>
  <p:handoutMasterIdLst>
    <p:handoutMasterId r:id="rId27"/>
  </p:handoutMasterIdLst>
  <p:sldIdLst>
    <p:sldId id="421" r:id="rId2"/>
    <p:sldId id="764" r:id="rId3"/>
    <p:sldId id="772" r:id="rId4"/>
    <p:sldId id="763" r:id="rId5"/>
    <p:sldId id="762" r:id="rId6"/>
    <p:sldId id="732" r:id="rId7"/>
    <p:sldId id="759" r:id="rId8"/>
    <p:sldId id="733" r:id="rId9"/>
    <p:sldId id="760" r:id="rId10"/>
    <p:sldId id="758" r:id="rId11"/>
    <p:sldId id="773" r:id="rId12"/>
    <p:sldId id="765" r:id="rId13"/>
    <p:sldId id="766" r:id="rId14"/>
    <p:sldId id="767" r:id="rId15"/>
    <p:sldId id="768" r:id="rId16"/>
    <p:sldId id="769" r:id="rId17"/>
    <p:sldId id="770" r:id="rId18"/>
    <p:sldId id="774" r:id="rId19"/>
    <p:sldId id="775" r:id="rId20"/>
    <p:sldId id="776" r:id="rId21"/>
    <p:sldId id="777" r:id="rId22"/>
    <p:sldId id="778" r:id="rId23"/>
    <p:sldId id="779" r:id="rId24"/>
    <p:sldId id="780" r:id="rId25"/>
  </p:sldIdLst>
  <p:sldSz cx="9144000" cy="6858000" type="screen4x3"/>
  <p:notesSz cx="7315200" cy="96012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FF"/>
    <a:srgbClr val="0000FF"/>
    <a:srgbClr val="00FF00"/>
    <a:srgbClr val="CCFFCC"/>
    <a:srgbClr val="CCECFF"/>
    <a:srgbClr val="99FF99"/>
    <a:srgbClr val="66CCFF"/>
    <a:srgbClr val="008000"/>
    <a:srgbClr val="33CC33"/>
    <a:srgbClr val="006666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763" autoAdjust="0"/>
    <p:restoredTop sz="94595" autoAdjust="0"/>
  </p:normalViewPr>
  <p:slideViewPr>
    <p:cSldViewPr>
      <p:cViewPr varScale="1">
        <p:scale>
          <a:sx n="87" d="100"/>
          <a:sy n="87" d="100"/>
        </p:scale>
        <p:origin x="-101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8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59" tIns="48330" rIns="96659" bIns="48330" numCol="1" anchor="t" anchorCtr="0" compatLnSpc="1">
            <a:prstTxWarp prst="textNoShape">
              <a:avLst/>
            </a:prstTxWarp>
          </a:bodyPr>
          <a:lstStyle>
            <a:lvl1pPr defTabSz="966703">
              <a:defRPr sz="13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861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43375" y="0"/>
            <a:ext cx="3170238" cy="48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59" tIns="48330" rIns="96659" bIns="48330" numCol="1" anchor="t" anchorCtr="0" compatLnSpc="1">
            <a:prstTxWarp prst="textNoShape">
              <a:avLst/>
            </a:prstTxWarp>
          </a:bodyPr>
          <a:lstStyle>
            <a:lvl1pPr algn="r" defTabSz="966703">
              <a:defRPr sz="13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861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18600"/>
            <a:ext cx="3170238" cy="48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59" tIns="48330" rIns="96659" bIns="48330" numCol="1" anchor="b" anchorCtr="0" compatLnSpc="1">
            <a:prstTxWarp prst="textNoShape">
              <a:avLst/>
            </a:prstTxWarp>
          </a:bodyPr>
          <a:lstStyle>
            <a:lvl1pPr defTabSz="966703">
              <a:defRPr sz="13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861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43375" y="9118600"/>
            <a:ext cx="3170238" cy="48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59" tIns="48330" rIns="96659" bIns="48330" numCol="1" anchor="b" anchorCtr="0" compatLnSpc="1">
            <a:prstTxWarp prst="textNoShape">
              <a:avLst/>
            </a:prstTxWarp>
          </a:bodyPr>
          <a:lstStyle>
            <a:lvl1pPr algn="r" defTabSz="966703">
              <a:defRPr sz="1300"/>
            </a:lvl1pPr>
          </a:lstStyle>
          <a:p>
            <a:pPr>
              <a:defRPr/>
            </a:pPr>
            <a:fld id="{E4402593-52F3-4F60-84C0-24B64D7B963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8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59" tIns="48330" rIns="96659" bIns="48330" numCol="1" anchor="t" anchorCtr="0" compatLnSpc="1">
            <a:prstTxWarp prst="textNoShape">
              <a:avLst/>
            </a:prstTxWarp>
          </a:bodyPr>
          <a:lstStyle>
            <a:lvl1pPr defTabSz="966703">
              <a:defRPr sz="13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758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3375" y="0"/>
            <a:ext cx="3170238" cy="48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59" tIns="48330" rIns="96659" bIns="48330" numCol="1" anchor="t" anchorCtr="0" compatLnSpc="1">
            <a:prstTxWarp prst="textNoShape">
              <a:avLst/>
            </a:prstTxWarp>
          </a:bodyPr>
          <a:lstStyle>
            <a:lvl1pPr algn="r" defTabSz="966703">
              <a:defRPr sz="13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403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7300" y="719138"/>
            <a:ext cx="4800600" cy="3600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758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31838" y="4560888"/>
            <a:ext cx="5851525" cy="432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59" tIns="48330" rIns="96659" bIns="4833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759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18600"/>
            <a:ext cx="3170238" cy="48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59" tIns="48330" rIns="96659" bIns="48330" numCol="1" anchor="b" anchorCtr="0" compatLnSpc="1">
            <a:prstTxWarp prst="textNoShape">
              <a:avLst/>
            </a:prstTxWarp>
          </a:bodyPr>
          <a:lstStyle>
            <a:lvl1pPr defTabSz="966703">
              <a:defRPr sz="13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759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3375" y="9118600"/>
            <a:ext cx="3170238" cy="48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59" tIns="48330" rIns="96659" bIns="48330" numCol="1" anchor="b" anchorCtr="0" compatLnSpc="1">
            <a:prstTxWarp prst="textNoShape">
              <a:avLst/>
            </a:prstTxWarp>
          </a:bodyPr>
          <a:lstStyle>
            <a:lvl1pPr algn="r" defTabSz="966703">
              <a:defRPr sz="1300"/>
            </a:lvl1pPr>
          </a:lstStyle>
          <a:p>
            <a:pPr>
              <a:defRPr/>
            </a:pPr>
            <a:fld id="{D9254F02-1288-4DF4-883C-08F3352007A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505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ea typeface="ＭＳ Ｐゴシック" pitchFamily="34" charset="-128"/>
            </a:endParaRPr>
          </a:p>
        </p:txBody>
      </p:sp>
      <p:sp>
        <p:nvSpPr>
          <p:cNvPr id="4506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65200"/>
            <a:fld id="{4578EC2C-0F56-4005-8117-D11E4B7862E6}" type="slidenum">
              <a:rPr lang="en-US" smtClean="0">
                <a:ea typeface="ＭＳ Ｐゴシック" pitchFamily="34" charset="-128"/>
              </a:rPr>
              <a:pPr defTabSz="965200"/>
              <a:t>1</a:t>
            </a:fld>
            <a:endParaRPr 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0A91A50-9A95-794E-AD48-747612D915F6}" type="slidenum">
              <a:rPr lang="en-US">
                <a:ea typeface="ＭＳ Ｐゴシック" pitchFamily="-84" charset="-128"/>
                <a:cs typeface="ＭＳ Ｐゴシック" pitchFamily="-84" charset="-128"/>
              </a:rPr>
              <a:pPr/>
              <a:t>2</a:t>
            </a:fld>
            <a:endParaRPr lang="en-US">
              <a:ea typeface="ＭＳ Ｐゴシック" pitchFamily="-84" charset="-128"/>
              <a:cs typeface="ＭＳ Ｐゴシック" pitchFamily="-84" charset="-128"/>
            </a:endParaRPr>
          </a:p>
        </p:txBody>
      </p:sp>
      <p:sp>
        <p:nvSpPr>
          <p:cNvPr id="30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>
                <a:latin typeface="Arial" pitchFamily="-84" charset="0"/>
                <a:ea typeface="ＭＳ Ｐゴシック" pitchFamily="-84" charset="-128"/>
                <a:cs typeface="ＭＳ Ｐゴシック" pitchFamily="-84" charset="-128"/>
              </a:rPr>
              <a:t>Specific for nesdis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65200"/>
            <a:fld id="{E9FDC734-1665-40B4-985B-CD81519A4C41}" type="slidenum">
              <a:rPr lang="en-US" smtClean="0"/>
              <a:pPr defTabSz="965200"/>
              <a:t>3</a:t>
            </a:fld>
            <a:endParaRPr lang="en-US" smtClean="0"/>
          </a:p>
        </p:txBody>
      </p:sp>
      <p:sp>
        <p:nvSpPr>
          <p:cNvPr id="44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smtClean="0"/>
              <a:t>Specific for nesdis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0A91A50-9A95-794E-AD48-747612D915F6}" type="slidenum">
              <a:rPr lang="en-US">
                <a:ea typeface="ＭＳ Ｐゴシック" pitchFamily="-84" charset="-128"/>
                <a:cs typeface="ＭＳ Ｐゴシック" pitchFamily="-84" charset="-128"/>
              </a:rPr>
              <a:pPr/>
              <a:t>10</a:t>
            </a:fld>
            <a:endParaRPr lang="en-US">
              <a:ea typeface="ＭＳ Ｐゴシック" pitchFamily="-84" charset="-128"/>
              <a:cs typeface="ＭＳ Ｐゴシック" pitchFamily="-84" charset="-128"/>
            </a:endParaRPr>
          </a:p>
        </p:txBody>
      </p:sp>
      <p:sp>
        <p:nvSpPr>
          <p:cNvPr id="30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>
                <a:latin typeface="Arial" pitchFamily="-84" charset="0"/>
                <a:ea typeface="ＭＳ Ｐゴシック" pitchFamily="-84" charset="-128"/>
                <a:cs typeface="ＭＳ Ｐゴシック" pitchFamily="-84" charset="-128"/>
              </a:rPr>
              <a:t>Specific for nesdis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65200"/>
            <a:fld id="{E9FDC734-1665-40B4-985B-CD81519A4C41}" type="slidenum">
              <a:rPr lang="en-US" smtClean="0"/>
              <a:pPr defTabSz="965200"/>
              <a:t>11</a:t>
            </a:fld>
            <a:endParaRPr lang="en-US" smtClean="0"/>
          </a:p>
        </p:txBody>
      </p:sp>
      <p:sp>
        <p:nvSpPr>
          <p:cNvPr id="44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smtClean="0"/>
              <a:t>Specific for nesdis</a:t>
            </a: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65200"/>
            <a:fld id="{E9FDC734-1665-40B4-985B-CD81519A4C41}" type="slidenum">
              <a:rPr lang="en-US" smtClean="0"/>
              <a:pPr defTabSz="965200"/>
              <a:t>18</a:t>
            </a:fld>
            <a:endParaRPr lang="en-US" smtClean="0"/>
          </a:p>
        </p:txBody>
      </p:sp>
      <p:sp>
        <p:nvSpPr>
          <p:cNvPr id="44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smtClean="0"/>
              <a:t>Specific for nesdis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7 June 2016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3 AVHRR CDRs (Night)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2231E5-0D2F-44DB-8B70-15C3B0A4031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7 June 2016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3 AVHRR CDRs (Night)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DBC669-DF86-4F4F-AEB3-F7859EC5FD5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7 June 2016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3 AVHRR CDRs (Night)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C26CCA-59AD-4924-8EFE-6E962E47FA0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7 June 2016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3 AVHRR CDRs (Night)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2655AE-5B04-4AE5-86CC-B58EE9D5958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7 June 2016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3 AVHRR CDRs (Night)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680844-3596-47F4-B6E0-09C89DE19E5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7 June 2016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3 AVHRR CDRs (Night)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181DD0-03D7-4200-9C0E-93B740B0FFC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7 June 2016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3 AVHRR CDRs (Night)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8D89E2-04F0-4EA8-BB1A-A6D544FFE99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7 June 2016</a:t>
            </a: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3 AVHRR CDRs (Night)</a:t>
            </a: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FEE22F-25E0-44C7-9559-E5B72EEC14E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7 June 2016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3 AVHRR CDRs (Night)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F2F399-F06D-4AE1-937B-538ADFD3E82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7 June 2016</a:t>
            </a: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3 AVHRR CDRs (Night)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2C52C0-125F-4E0D-8F4D-CE40368BD60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7 June 2016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3 AVHRR CDRs (Night)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F0893E-953A-48C4-83F8-6A3DADDC960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7 June 2016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3 AVHRR CDRs (Night)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F942E1-F50F-47E2-8FFD-B48C11F2C08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608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r>
              <a:rPr lang="en-US" smtClean="0"/>
              <a:t>7 June 2016</a:t>
            </a:r>
            <a:endParaRPr lang="en-US"/>
          </a:p>
        </p:txBody>
      </p:sp>
      <p:sp>
        <p:nvSpPr>
          <p:cNvPr id="4608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r>
              <a:rPr lang="en-US" smtClean="0"/>
              <a:t>3 AVHRR CDRs (Night)</a:t>
            </a:r>
            <a:endParaRPr lang="en-US"/>
          </a:p>
        </p:txBody>
      </p:sp>
      <p:sp>
        <p:nvSpPr>
          <p:cNvPr id="4608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D1F434A2-4892-459C-AF90-39457D49025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1" r:id="rId3"/>
    <p:sldLayoutId id="2147483702" r:id="rId4"/>
    <p:sldLayoutId id="2147483703" r:id="rId5"/>
    <p:sldLayoutId id="2147483704" r:id="rId6"/>
    <p:sldLayoutId id="2147483705" r:id="rId7"/>
    <p:sldLayoutId id="2147483706" r:id="rId8"/>
    <p:sldLayoutId id="2147483707" r:id="rId9"/>
    <p:sldLayoutId id="2147483708" r:id="rId10"/>
    <p:sldLayoutId id="2147483709" r:id="rId11"/>
    <p:sldLayoutId id="2147483710" r:id="rId12"/>
  </p:sldLayoutIdLst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11"/>
          <p:cNvSpPr>
            <a:spLocks noChangeArrowheads="1"/>
          </p:cNvSpPr>
          <p:nvPr/>
        </p:nvSpPr>
        <p:spPr bwMode="auto">
          <a:xfrm>
            <a:off x="-152400" y="4038600"/>
            <a:ext cx="9372600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</a:pPr>
            <a:endParaRPr lang="en-US" sz="1400" i="1"/>
          </a:p>
          <a:p>
            <a:pPr algn="ctr">
              <a:spcBef>
                <a:spcPct val="20000"/>
              </a:spcBef>
            </a:pPr>
            <a:endParaRPr lang="en-US" sz="1400" i="1"/>
          </a:p>
          <a:p>
            <a:pPr algn="ctr">
              <a:spcBef>
                <a:spcPct val="20000"/>
              </a:spcBef>
            </a:pPr>
            <a:endParaRPr lang="en-US" sz="2000" i="1"/>
          </a:p>
          <a:p>
            <a:pPr algn="ctr">
              <a:spcBef>
                <a:spcPct val="20000"/>
              </a:spcBef>
            </a:pPr>
            <a:endParaRPr lang="en-US" sz="2000" i="1"/>
          </a:p>
        </p:txBody>
      </p:sp>
      <p:sp>
        <p:nvSpPr>
          <p:cNvPr id="3078" name="Rectangle 10"/>
          <p:cNvSpPr>
            <a:spLocks noChangeArrowheads="1"/>
          </p:cNvSpPr>
          <p:nvPr/>
        </p:nvSpPr>
        <p:spPr bwMode="auto">
          <a:xfrm>
            <a:off x="304800" y="1295400"/>
            <a:ext cx="86106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altLang="zh-CN" sz="2800" b="1" dirty="0" smtClean="0">
                <a:solidFill>
                  <a:srgbClr val="006666"/>
                </a:solidFill>
                <a:ea typeface="宋体" pitchFamily="2" charset="-122"/>
              </a:rPr>
              <a:t>Three AVHRR “CDRs” from 2002-2015:</a:t>
            </a:r>
          </a:p>
          <a:p>
            <a:pPr algn="ctr"/>
            <a:r>
              <a:rPr lang="en-US" altLang="zh-CN" sz="2800" b="1" dirty="0" smtClean="0">
                <a:solidFill>
                  <a:srgbClr val="006666"/>
                </a:solidFill>
                <a:ea typeface="宋体" pitchFamily="2" charset="-122"/>
              </a:rPr>
              <a:t>Initial Comparisons </a:t>
            </a:r>
            <a:r>
              <a:rPr lang="en-US" altLang="zh-CN" sz="2800" b="1" dirty="0" smtClean="0">
                <a:solidFill>
                  <a:srgbClr val="006666"/>
                </a:solidFill>
                <a:ea typeface="宋体" pitchFamily="2" charset="-122"/>
              </a:rPr>
              <a:t>with </a:t>
            </a:r>
            <a:r>
              <a:rPr lang="en-US" altLang="zh-CN" sz="2800" b="1" i="1" dirty="0" smtClean="0">
                <a:solidFill>
                  <a:srgbClr val="006666"/>
                </a:solidFill>
                <a:ea typeface="宋体" pitchFamily="2" charset="-122"/>
              </a:rPr>
              <a:t>i</a:t>
            </a:r>
            <a:r>
              <a:rPr lang="en-US" altLang="zh-CN" sz="2800" b="1" dirty="0" smtClean="0">
                <a:solidFill>
                  <a:srgbClr val="006666"/>
                </a:solidFill>
                <a:ea typeface="宋体" pitchFamily="2" charset="-122"/>
              </a:rPr>
              <a:t>Quam </a:t>
            </a:r>
            <a:r>
              <a:rPr lang="en-US" altLang="zh-CN" sz="2800" b="1" dirty="0" smtClean="0">
                <a:solidFill>
                  <a:srgbClr val="006666"/>
                </a:solidFill>
                <a:ea typeface="宋体" pitchFamily="2" charset="-122"/>
              </a:rPr>
              <a:t>(Night)</a:t>
            </a:r>
            <a:endParaRPr lang="en-US" altLang="zh-CN" sz="2000" b="1" dirty="0" smtClean="0">
              <a:ea typeface="宋体" pitchFamily="2" charset="-122"/>
            </a:endParaRPr>
          </a:p>
          <a:p>
            <a:pPr algn="ctr"/>
            <a:endParaRPr lang="en-US" altLang="zh-CN" sz="2000" b="1" dirty="0">
              <a:ea typeface="宋体" pitchFamily="2" charset="-122"/>
            </a:endParaRPr>
          </a:p>
          <a:p>
            <a:pPr algn="ctr"/>
            <a:r>
              <a:rPr lang="en-US" altLang="zh-CN" sz="2000" dirty="0" smtClean="0">
                <a:ea typeface="宋体" pitchFamily="2" charset="-122"/>
              </a:rPr>
              <a:t>Sasha Ignatov and Xinjia Zhou</a:t>
            </a:r>
          </a:p>
          <a:p>
            <a:pPr algn="ctr"/>
            <a:endParaRPr lang="en-US" altLang="zh-CN" sz="1600" u="sng" dirty="0" smtClean="0">
              <a:ea typeface="宋体" pitchFamily="2" charset="-122"/>
            </a:endParaRPr>
          </a:p>
          <a:p>
            <a:pPr algn="ctr"/>
            <a:r>
              <a:rPr lang="en-US" altLang="zh-CN" sz="1600" i="1" dirty="0" smtClean="0">
                <a:ea typeface="宋体" pitchFamily="2" charset="-122"/>
              </a:rPr>
              <a:t>NOAA STAR and CSU CIRA</a:t>
            </a:r>
            <a:endParaRPr lang="en-US" altLang="zh-CN" sz="1600" dirty="0" smtClean="0">
              <a:ea typeface="宋体" pitchFamily="2" charset="-122"/>
            </a:endParaRPr>
          </a:p>
          <a:p>
            <a:pPr algn="ctr"/>
            <a:endParaRPr lang="en-US" altLang="zh-CN" sz="1600" u="sng" dirty="0" smtClean="0">
              <a:ea typeface="宋体" pitchFamily="2" charset="-122"/>
            </a:endParaRPr>
          </a:p>
          <a:p>
            <a:pPr algn="ctr"/>
            <a:endParaRPr lang="en-US" altLang="zh-CN" sz="1600" u="sng" dirty="0" smtClean="0">
              <a:ea typeface="宋体" pitchFamily="2" charset="-122"/>
            </a:endParaRPr>
          </a:p>
          <a:p>
            <a:pPr algn="ctr"/>
            <a:r>
              <a:rPr lang="en-US" altLang="zh-CN" sz="1400" i="1" dirty="0" smtClean="0">
                <a:ea typeface="宋体" pitchFamily="2" charset="-122"/>
              </a:rPr>
              <a:t>Support by NOAA ORS Program</a:t>
            </a:r>
          </a:p>
          <a:p>
            <a:pPr algn="ctr"/>
            <a:endParaRPr lang="en-US" altLang="zh-CN" sz="1400" i="1" dirty="0" smtClean="0">
              <a:ea typeface="宋体" pitchFamily="2" charset="-122"/>
            </a:endParaRPr>
          </a:p>
          <a:p>
            <a:pPr algn="ctr"/>
            <a:r>
              <a:rPr lang="en-US" altLang="zh-CN" sz="1400" i="1" dirty="0" smtClean="0">
                <a:ea typeface="宋体" pitchFamily="2" charset="-122"/>
              </a:rPr>
              <a:t>Thanks to Prasanjit </a:t>
            </a:r>
            <a:r>
              <a:rPr lang="en-US" altLang="zh-CN" sz="1400" i="1" dirty="0" smtClean="0">
                <a:ea typeface="宋体" pitchFamily="2" charset="-122"/>
              </a:rPr>
              <a:t>Dash</a:t>
            </a:r>
            <a:endParaRPr lang="en-US" altLang="zh-CN" sz="1400" i="1" dirty="0" smtClean="0">
              <a:ea typeface="宋体" pitchFamily="2" charset="-122"/>
            </a:endParaRPr>
          </a:p>
        </p:txBody>
      </p:sp>
      <p:pic>
        <p:nvPicPr>
          <p:cNvPr id="3080" name="Picture 4" descr="NOA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152400"/>
            <a:ext cx="973921" cy="9830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85" name="Line 5"/>
          <p:cNvSpPr>
            <a:spLocks noChangeShapeType="1"/>
          </p:cNvSpPr>
          <p:nvPr/>
        </p:nvSpPr>
        <p:spPr bwMode="auto">
          <a:xfrm>
            <a:off x="1447800" y="762000"/>
            <a:ext cx="5867400" cy="0"/>
          </a:xfrm>
          <a:prstGeom prst="line">
            <a:avLst/>
          </a:prstGeom>
          <a:noFill/>
          <a:ln w="38100" cmpd="dbl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86" name="Date Placeholder 25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7 June 2016</a:t>
            </a:r>
          </a:p>
        </p:txBody>
      </p:sp>
      <p:sp>
        <p:nvSpPr>
          <p:cNvPr id="3087" name="Footer Placeholder 26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3 AVHRR CDRs (Night)</a:t>
            </a:r>
          </a:p>
        </p:txBody>
      </p:sp>
      <p:sp>
        <p:nvSpPr>
          <p:cNvPr id="3088" name="Slide Number Placeholder 27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4E1F687D-6BB6-476B-BFB0-BF0F15B6326D}" type="slidenum">
              <a:rPr lang="en-US" smtClean="0"/>
              <a:pPr/>
              <a:t>1</a:t>
            </a:fld>
            <a:endParaRPr lang="en-US" dirty="0" smtClean="0"/>
          </a:p>
        </p:txBody>
      </p:sp>
      <p:sp>
        <p:nvSpPr>
          <p:cNvPr id="12" name="Rectangle 8"/>
          <p:cNvSpPr>
            <a:spLocks noChangeArrowheads="1"/>
          </p:cNvSpPr>
          <p:nvPr/>
        </p:nvSpPr>
        <p:spPr bwMode="auto">
          <a:xfrm>
            <a:off x="1295400" y="76200"/>
            <a:ext cx="6400800" cy="59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1400" i="1" dirty="0" smtClean="0">
                <a:solidFill>
                  <a:srgbClr val="0000FF"/>
                </a:solidFill>
              </a:rPr>
              <a:t>17</a:t>
            </a:r>
            <a:r>
              <a:rPr lang="en-US" sz="1400" i="1" baseline="30000" dirty="0" smtClean="0">
                <a:solidFill>
                  <a:srgbClr val="0000FF"/>
                </a:solidFill>
              </a:rPr>
              <a:t>th</a:t>
            </a:r>
            <a:r>
              <a:rPr lang="en-US" sz="1400" i="1" dirty="0" smtClean="0">
                <a:solidFill>
                  <a:srgbClr val="0000FF"/>
                </a:solidFill>
              </a:rPr>
              <a:t> GHRSST Science Team Meeting</a:t>
            </a:r>
            <a:r>
              <a:rPr lang="en-US" sz="1400" i="1" dirty="0">
                <a:solidFill>
                  <a:srgbClr val="0000FF"/>
                </a:solidFill>
              </a:rPr>
              <a:t/>
            </a:r>
            <a:br>
              <a:rPr lang="en-US" sz="1400" i="1" dirty="0">
                <a:solidFill>
                  <a:srgbClr val="0000FF"/>
                </a:solidFill>
              </a:rPr>
            </a:br>
            <a:r>
              <a:rPr lang="en-US" sz="1300" i="1" dirty="0"/>
              <a:t> </a:t>
            </a:r>
            <a:r>
              <a:rPr lang="en-US" sz="1300" i="1" dirty="0" smtClean="0"/>
              <a:t>6-10 June 2016, Washington D.C., USA</a:t>
            </a:r>
            <a:endParaRPr lang="en-US" sz="1300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Text Box 12"/>
          <p:cNvSpPr txBox="1">
            <a:spLocks noChangeArrowheads="1"/>
          </p:cNvSpPr>
          <p:nvPr/>
        </p:nvSpPr>
        <p:spPr bwMode="auto">
          <a:xfrm>
            <a:off x="1143000" y="1524000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5364" name="Rectangle 17"/>
          <p:cNvSpPr>
            <a:spLocks noChangeArrowheads="1"/>
          </p:cNvSpPr>
          <p:nvPr/>
        </p:nvSpPr>
        <p:spPr bwMode="auto">
          <a:xfrm>
            <a:off x="685800" y="1066800"/>
            <a:ext cx="7772400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marL="342900" lvl="0" indent="-342900" eaLnBrk="0" hangingPunct="0">
              <a:spcBef>
                <a:spcPts val="600"/>
              </a:spcBef>
              <a:defRPr/>
            </a:pPr>
            <a:r>
              <a:rPr lang="en-US" sz="1600" b="1" kern="0" dirty="0" smtClean="0"/>
              <a:t>SQUAM can support CDAF</a:t>
            </a:r>
          </a:p>
          <a:p>
            <a:pPr marL="692150" lvl="1" indent="-292100">
              <a:spcBef>
                <a:spcPts val="600"/>
              </a:spcBef>
              <a:buFont typeface="Wingdings" pitchFamily="-84" charset="2"/>
              <a:buChar char="ü"/>
            </a:pPr>
            <a:r>
              <a:rPr lang="en-US" sz="1600" kern="0" dirty="0" smtClean="0"/>
              <a:t>NOAA </a:t>
            </a:r>
            <a:r>
              <a:rPr lang="en-US" sz="1600" kern="0" dirty="0" smtClean="0"/>
              <a:t>match-up codes and SQUAM processing capability are in place</a:t>
            </a:r>
          </a:p>
          <a:p>
            <a:pPr marL="692150" lvl="1" indent="-292100">
              <a:spcBef>
                <a:spcPts val="600"/>
              </a:spcBef>
              <a:buFont typeface="Wingdings" pitchFamily="-84" charset="2"/>
              <a:buChar char="ü"/>
            </a:pPr>
            <a:r>
              <a:rPr lang="en-US" sz="1600" kern="0" dirty="0" smtClean="0"/>
              <a:t>Currently, we </a:t>
            </a:r>
            <a:r>
              <a:rPr lang="en-US" sz="1600" kern="0" dirty="0" smtClean="0"/>
              <a:t>are </a:t>
            </a:r>
            <a:r>
              <a:rPr lang="en-US" sz="1600" kern="0" dirty="0" smtClean="0"/>
              <a:t>understaffed </a:t>
            </a:r>
            <a:r>
              <a:rPr lang="en-US" sz="1600" kern="0" dirty="0" smtClean="0"/>
              <a:t>&amp; overwhelmed </a:t>
            </a:r>
            <a:r>
              <a:rPr lang="en-US" sz="1600" kern="0" dirty="0" smtClean="0"/>
              <a:t>w/JPSS </a:t>
            </a:r>
            <a:r>
              <a:rPr lang="en-US" sz="1600" kern="0" dirty="0" smtClean="0"/>
              <a:t>and </a:t>
            </a:r>
            <a:r>
              <a:rPr lang="en-US" sz="1600" kern="0" dirty="0" smtClean="0"/>
              <a:t>H8 </a:t>
            </a:r>
            <a:r>
              <a:rPr lang="en-US" sz="1600" kern="0" dirty="0" smtClean="0"/>
              <a:t>projects</a:t>
            </a:r>
          </a:p>
          <a:p>
            <a:pPr marL="692150" lvl="1" indent="-292100">
              <a:spcBef>
                <a:spcPts val="600"/>
              </a:spcBef>
              <a:buFont typeface="Wingdings" pitchFamily="-84" charset="2"/>
              <a:buChar char="ü"/>
            </a:pPr>
            <a:r>
              <a:rPr lang="en-US" sz="1600" kern="0" dirty="0" smtClean="0"/>
              <a:t>Work load will increase with launch of GOES-R (Oct’2016) &amp; J1 </a:t>
            </a:r>
            <a:r>
              <a:rPr lang="en-US" sz="1600" kern="0" dirty="0" smtClean="0"/>
              <a:t>(Jan’2017)</a:t>
            </a:r>
            <a:endParaRPr lang="en-US" sz="1600" kern="0" dirty="0" smtClean="0"/>
          </a:p>
          <a:p>
            <a:pPr marL="692150" lvl="1" indent="-292100">
              <a:spcBef>
                <a:spcPts val="600"/>
              </a:spcBef>
              <a:buFont typeface="Wingdings" pitchFamily="-84" charset="2"/>
              <a:buChar char="ü"/>
            </a:pPr>
            <a:r>
              <a:rPr lang="en-US" sz="1600" kern="0" dirty="0" smtClean="0"/>
              <a:t>Our GHRSST/CDAF involvement is “best effort”, </a:t>
            </a:r>
            <a:r>
              <a:rPr lang="en-US" sz="1600" kern="0" dirty="0" smtClean="0"/>
              <a:t>cannot </a:t>
            </a:r>
            <a:r>
              <a:rPr lang="en-US" sz="1600" kern="0" dirty="0" smtClean="0"/>
              <a:t>commit to any deliverables and/or deadlines</a:t>
            </a:r>
          </a:p>
          <a:p>
            <a:pPr marL="342900" lvl="0" indent="-342900" eaLnBrk="0" hangingPunct="0">
              <a:spcBef>
                <a:spcPts val="600"/>
              </a:spcBef>
              <a:defRPr/>
            </a:pPr>
            <a:endParaRPr lang="en-US" sz="700" b="1" kern="0" dirty="0" smtClean="0"/>
          </a:p>
          <a:p>
            <a:pPr marL="342900" lvl="0" indent="-342900" eaLnBrk="0" hangingPunct="0">
              <a:spcBef>
                <a:spcPts val="600"/>
              </a:spcBef>
              <a:defRPr/>
            </a:pPr>
            <a:r>
              <a:rPr lang="en-US" sz="1600" b="1" kern="0" dirty="0" smtClean="0"/>
              <a:t>Ongoing ACSPO RAN1 work </a:t>
            </a:r>
          </a:p>
          <a:p>
            <a:pPr marL="692150" lvl="1" indent="-292100">
              <a:spcBef>
                <a:spcPts val="600"/>
              </a:spcBef>
              <a:buFont typeface="Wingdings" pitchFamily="-84" charset="2"/>
              <a:buChar char="ü"/>
            </a:pPr>
            <a:r>
              <a:rPr lang="en-US" sz="1600" kern="0" dirty="0" smtClean="0"/>
              <a:t>Work is underway to generate RAN2 (using AVHRR/2 data from 1994-pr)</a:t>
            </a:r>
          </a:p>
          <a:p>
            <a:pPr marL="692150" lvl="1" indent="-292100">
              <a:spcBef>
                <a:spcPts val="600"/>
              </a:spcBef>
              <a:buFont typeface="Wingdings" pitchFamily="-84" charset="2"/>
              <a:buChar char="ü"/>
            </a:pPr>
            <a:r>
              <a:rPr lang="en-US" sz="1600" kern="0" dirty="0" smtClean="0"/>
              <a:t>RAN2 will be compared with PFV5.2 and CCI for this more complete period</a:t>
            </a:r>
            <a:endParaRPr lang="en-US" sz="700" kern="0" dirty="0" smtClean="0"/>
          </a:p>
          <a:p>
            <a:pPr marL="342900" lvl="0" indent="-342900" eaLnBrk="0" hangingPunct="0">
              <a:spcBef>
                <a:spcPts val="600"/>
              </a:spcBef>
              <a:defRPr/>
            </a:pPr>
            <a:endParaRPr lang="en-US" sz="700" b="1" kern="0" dirty="0" smtClean="0"/>
          </a:p>
          <a:p>
            <a:pPr marL="1149350" lvl="2" indent="-292100">
              <a:spcBef>
                <a:spcPts val="600"/>
              </a:spcBef>
              <a:buFontTx/>
              <a:buChar char="-"/>
            </a:pPr>
            <a:endParaRPr lang="en-US" sz="1600" kern="0" dirty="0" smtClean="0"/>
          </a:p>
          <a:p>
            <a:pPr marL="1149350" lvl="2" indent="-292100">
              <a:spcBef>
                <a:spcPts val="600"/>
              </a:spcBef>
              <a:buFontTx/>
              <a:buChar char="-"/>
            </a:pPr>
            <a:endParaRPr lang="en-US" sz="1600" kern="0" dirty="0" smtClean="0"/>
          </a:p>
        </p:txBody>
      </p:sp>
      <p:sp>
        <p:nvSpPr>
          <p:cNvPr id="15366" name="Date Placeholder 8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>
                <a:latin typeface="Arial" pitchFamily="-84" charset="0"/>
              </a:rPr>
              <a:t>7 June 2016</a:t>
            </a:r>
            <a:endParaRPr lang="en-US" dirty="0">
              <a:latin typeface="Arial" pitchFamily="-84" charset="0"/>
            </a:endParaRPr>
          </a:p>
        </p:txBody>
      </p:sp>
      <p:sp>
        <p:nvSpPr>
          <p:cNvPr id="15367" name="Slide Number Placeholder 9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E5B1545A-3164-B34B-A559-303DB36FEF08}" type="slidenum">
              <a:rPr lang="en-US"/>
              <a:pPr/>
              <a:t>10</a:t>
            </a:fld>
            <a:endParaRPr lang="en-US" dirty="0"/>
          </a:p>
        </p:txBody>
      </p:sp>
      <p:sp>
        <p:nvSpPr>
          <p:cNvPr id="15368" name="Footer Placeholder 10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>
                <a:latin typeface="Arial" pitchFamily="-84" charset="0"/>
              </a:rPr>
              <a:t>3 AVHRR CDRs (Night)</a:t>
            </a:r>
            <a:endParaRPr lang="en-US" dirty="0">
              <a:latin typeface="Arial" pitchFamily="-84" charset="0"/>
            </a:endParaRPr>
          </a:p>
        </p:txBody>
      </p:sp>
      <p:sp>
        <p:nvSpPr>
          <p:cNvPr id="9" name="Rectangle 22"/>
          <p:cNvSpPr>
            <a:spLocks noChangeArrowheads="1"/>
          </p:cNvSpPr>
          <p:nvPr/>
        </p:nvSpPr>
        <p:spPr bwMode="auto">
          <a:xfrm>
            <a:off x="-18288" y="-13855"/>
            <a:ext cx="9162288" cy="1066800"/>
          </a:xfrm>
          <a:prstGeom prst="rect">
            <a:avLst/>
          </a:prstGeom>
          <a:gradFill flip="none" rotWithShape="1">
            <a:gsLst>
              <a:gs pos="47000">
                <a:srgbClr val="2661AA"/>
              </a:gs>
              <a:gs pos="0">
                <a:srgbClr val="FFFFFF"/>
              </a:gs>
            </a:gsLst>
            <a:lin ang="17820000" scaled="0"/>
            <a:tileRect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 dirty="0">
              <a:solidFill>
                <a:prstClr val="black"/>
              </a:solidFill>
              <a:latin typeface="Times New Roman" panose="02020603050405020304" pitchFamily="18" charset="0"/>
              <a:ea typeface="ＭＳ Ｐゴシック" pitchFamily="-108" charset="-128"/>
              <a:cs typeface="Times New Roman" panose="02020603050405020304" pitchFamily="18" charset="0"/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231" y="32304"/>
            <a:ext cx="958296" cy="958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" rotWithShape="0">
              <a:prstClr val="black">
                <a:alpha val="43000"/>
              </a:prstClr>
            </a:outerShdw>
          </a:effectLst>
        </p:spPr>
      </p:pic>
      <p:sp>
        <p:nvSpPr>
          <p:cNvPr id="11" name="Rectangle 2"/>
          <p:cNvSpPr txBox="1">
            <a:spLocks noChangeArrowheads="1"/>
          </p:cNvSpPr>
          <p:nvPr/>
        </p:nvSpPr>
        <p:spPr bwMode="auto">
          <a:xfrm>
            <a:off x="533400" y="152400"/>
            <a:ext cx="8229600" cy="722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Points to note </a:t>
            </a:r>
            <a:endParaRPr kumimoji="0" lang="en-US" sz="2400" b="1" i="0" u="none" strike="noStrike" kern="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Text Box 12"/>
          <p:cNvSpPr txBox="1">
            <a:spLocks noChangeArrowheads="1"/>
          </p:cNvSpPr>
          <p:nvPr/>
        </p:nvSpPr>
        <p:spPr bwMode="auto">
          <a:xfrm>
            <a:off x="1143000" y="1524000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7172" name="Rectangle 19"/>
          <p:cNvSpPr>
            <a:spLocks noChangeArrowheads="1"/>
          </p:cNvSpPr>
          <p:nvPr/>
        </p:nvSpPr>
        <p:spPr bwMode="auto">
          <a:xfrm>
            <a:off x="152400" y="2286000"/>
            <a:ext cx="8839200" cy="2862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006666"/>
                </a:solidFill>
              </a:rPr>
              <a:t>W</a:t>
            </a:r>
            <a:r>
              <a:rPr lang="en-US" sz="3600" b="1" dirty="0" smtClean="0">
                <a:solidFill>
                  <a:srgbClr val="006666"/>
                </a:solidFill>
              </a:rPr>
              <a:t>ith respect to </a:t>
            </a:r>
          </a:p>
          <a:p>
            <a:pPr algn="ctr"/>
            <a:r>
              <a:rPr lang="en-US" sz="3600" b="1" dirty="0" smtClean="0">
                <a:solidFill>
                  <a:srgbClr val="006666"/>
                </a:solidFill>
              </a:rPr>
              <a:t>Argo Floats</a:t>
            </a:r>
          </a:p>
          <a:p>
            <a:pPr algn="ctr"/>
            <a:endParaRPr lang="en-US" sz="3600" b="1" dirty="0" smtClean="0">
              <a:solidFill>
                <a:srgbClr val="006666"/>
              </a:solidFill>
            </a:endParaRPr>
          </a:p>
          <a:p>
            <a:pPr algn="ctr"/>
            <a:r>
              <a:rPr lang="en-US" sz="3600" b="1" dirty="0" smtClean="0">
                <a:solidFill>
                  <a:srgbClr val="006666"/>
                </a:solidFill>
              </a:rPr>
              <a:t>RAN1 </a:t>
            </a:r>
            <a:r>
              <a:rPr lang="en-US" sz="3600" b="1" dirty="0" err="1" smtClean="0">
                <a:solidFill>
                  <a:srgbClr val="006666"/>
                </a:solidFill>
              </a:rPr>
              <a:t>SST_depth</a:t>
            </a:r>
            <a:endParaRPr lang="en-US" sz="3600" b="1" dirty="0" smtClean="0">
              <a:solidFill>
                <a:srgbClr val="006666"/>
              </a:solidFill>
            </a:endParaRPr>
          </a:p>
          <a:p>
            <a:pPr algn="ctr"/>
            <a:r>
              <a:rPr lang="en-US" sz="3600" b="1" dirty="0" smtClean="0">
                <a:solidFill>
                  <a:srgbClr val="006666"/>
                </a:solidFill>
              </a:rPr>
              <a:t>(SSES bias corrected)</a:t>
            </a:r>
            <a:endParaRPr lang="en-US" sz="3600" b="1" dirty="0">
              <a:solidFill>
                <a:srgbClr val="006666"/>
              </a:solidFill>
            </a:endParaRPr>
          </a:p>
        </p:txBody>
      </p:sp>
      <p:sp>
        <p:nvSpPr>
          <p:cNvPr id="7173" name="Date Placeholder 7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20 July 2015</a:t>
            </a:r>
          </a:p>
        </p:txBody>
      </p:sp>
      <p:sp>
        <p:nvSpPr>
          <p:cNvPr id="7174" name="Slide Number Placeholder 8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3A93856C-775A-4CCC-906B-8E7EA513D94E}" type="slidenum">
              <a:rPr lang="en-US" smtClean="0"/>
              <a:pPr/>
              <a:t>11</a:t>
            </a:fld>
            <a:endParaRPr lang="en-US" smtClean="0"/>
          </a:p>
        </p:txBody>
      </p:sp>
      <p:sp>
        <p:nvSpPr>
          <p:cNvPr id="7175" name="Footer Placeholder 9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SQUAM and iQuam</a:t>
            </a:r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-9144" y="-13855"/>
            <a:ext cx="9162288" cy="1066800"/>
          </a:xfrm>
          <a:prstGeom prst="rect">
            <a:avLst/>
          </a:prstGeom>
          <a:gradFill flip="none" rotWithShape="1">
            <a:gsLst>
              <a:gs pos="47000">
                <a:srgbClr val="2661AA"/>
              </a:gs>
              <a:gs pos="0">
                <a:srgbClr val="FFFFFF"/>
              </a:gs>
            </a:gsLst>
            <a:lin ang="17820000" scaled="0"/>
            <a:tileRect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 dirty="0">
              <a:solidFill>
                <a:prstClr val="black"/>
              </a:solidFill>
              <a:latin typeface="Times New Roman" panose="02020603050405020304" pitchFamily="18" charset="0"/>
              <a:ea typeface="ＭＳ Ｐゴシック" pitchFamily="-108" charset="-128"/>
              <a:cs typeface="Times New Roman" panose="02020603050405020304" pitchFamily="18" charset="0"/>
            </a:endParaRP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231" y="32304"/>
            <a:ext cx="958296" cy="958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" rotWithShape="0">
              <a:prstClr val="black">
                <a:alpha val="43000"/>
              </a:prst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7 June 2016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E680844-3596-47F4-B6E0-09C89DE19E5F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3 AVHRR CDRs (Night)</a:t>
            </a:r>
            <a:endParaRPr lang="en-US"/>
          </a:p>
        </p:txBody>
      </p:sp>
      <p:sp>
        <p:nvSpPr>
          <p:cNvPr id="10" name="Text Box 8"/>
          <p:cNvSpPr txBox="1">
            <a:spLocks noChangeArrowheads="1"/>
          </p:cNvSpPr>
          <p:nvPr/>
        </p:nvSpPr>
        <p:spPr bwMode="auto">
          <a:xfrm>
            <a:off x="1524000" y="4953000"/>
            <a:ext cx="6019800" cy="1323439"/>
          </a:xfrm>
          <a:prstGeom prst="rect">
            <a:avLst/>
          </a:prstGeom>
          <a:solidFill>
            <a:srgbClr val="0000FF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88925" indent="-288925">
              <a:spcBef>
                <a:spcPts val="300"/>
              </a:spcBef>
              <a:buFont typeface="Arial" charset="0"/>
              <a:buChar char="•"/>
            </a:pPr>
            <a:r>
              <a:rPr lang="en-US" sz="1400" dirty="0" smtClean="0">
                <a:solidFill>
                  <a:schemeClr val="bg1"/>
                </a:solidFill>
              </a:rPr>
              <a:t>RAN1 reported from 2 satellites (PM &amp; mid-AM)  vs. one in PFV5.2</a:t>
            </a:r>
          </a:p>
          <a:p>
            <a:pPr marL="288925" indent="-288925">
              <a:spcBef>
                <a:spcPts val="300"/>
              </a:spcBef>
              <a:buFont typeface="Arial" charset="0"/>
              <a:buChar char="•"/>
            </a:pPr>
            <a:r>
              <a:rPr lang="en-US" sz="1400" dirty="0" smtClean="0">
                <a:solidFill>
                  <a:schemeClr val="bg1"/>
                </a:solidFill>
              </a:rPr>
              <a:t>PFV5.2 is only produced through Dec’2012</a:t>
            </a:r>
          </a:p>
          <a:p>
            <a:pPr marL="288925" indent="-288925">
              <a:spcBef>
                <a:spcPts val="300"/>
              </a:spcBef>
              <a:buFont typeface="Arial" charset="0"/>
              <a:buChar char="•"/>
            </a:pPr>
            <a:r>
              <a:rPr lang="en-US" sz="1400" dirty="0" smtClean="0">
                <a:solidFill>
                  <a:schemeClr val="bg1"/>
                </a:solidFill>
              </a:rPr>
              <a:t>Number of retrievals with QL=5 is factor of 2 larger in RAN1 </a:t>
            </a:r>
          </a:p>
          <a:p>
            <a:pPr marL="288925" indent="-288925">
              <a:spcBef>
                <a:spcPts val="300"/>
              </a:spcBef>
              <a:buFont typeface="Arial" charset="0"/>
              <a:buChar char="•"/>
            </a:pPr>
            <a:r>
              <a:rPr lang="en-US" sz="1400" dirty="0" smtClean="0">
                <a:solidFill>
                  <a:schemeClr val="bg1"/>
                </a:solidFill>
              </a:rPr>
              <a:t>RAN1 is a L2 and PF is a L3 (0.04º) product</a:t>
            </a:r>
          </a:p>
          <a:p>
            <a:pPr marL="288925" indent="-288925">
              <a:spcBef>
                <a:spcPts val="300"/>
              </a:spcBef>
              <a:buFont typeface="Arial" charset="0"/>
              <a:buChar char="•"/>
            </a:pPr>
            <a:r>
              <a:rPr lang="en-US" sz="1400" dirty="0" smtClean="0">
                <a:solidFill>
                  <a:schemeClr val="bg1"/>
                </a:solidFill>
              </a:rPr>
              <a:t>RAN1: QL=5 retrievals made in full swath (PF: only within VZA&lt;55º)</a:t>
            </a:r>
          </a:p>
        </p:txBody>
      </p:sp>
      <p:sp>
        <p:nvSpPr>
          <p:cNvPr id="12" name="Rectangle 22"/>
          <p:cNvSpPr>
            <a:spLocks noChangeArrowheads="1"/>
          </p:cNvSpPr>
          <p:nvPr/>
        </p:nvSpPr>
        <p:spPr bwMode="auto">
          <a:xfrm>
            <a:off x="-18288" y="-13855"/>
            <a:ext cx="9162288" cy="1066800"/>
          </a:xfrm>
          <a:prstGeom prst="rect">
            <a:avLst/>
          </a:prstGeom>
          <a:gradFill flip="none" rotWithShape="1">
            <a:gsLst>
              <a:gs pos="47000">
                <a:srgbClr val="2661AA"/>
              </a:gs>
              <a:gs pos="0">
                <a:srgbClr val="FFFFFF"/>
              </a:gs>
            </a:gsLst>
            <a:lin ang="17820000" scaled="0"/>
            <a:tileRect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 dirty="0">
              <a:solidFill>
                <a:prstClr val="black"/>
              </a:solidFill>
              <a:latin typeface="Times New Roman" panose="02020603050405020304" pitchFamily="18" charset="0"/>
              <a:ea typeface="ＭＳ Ｐゴシック" pitchFamily="-108" charset="-128"/>
              <a:cs typeface="Times New Roman" panose="02020603050405020304" pitchFamily="18" charset="0"/>
            </a:endParaRPr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231" y="32304"/>
            <a:ext cx="958296" cy="958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" rotWithShape="0">
              <a:prstClr val="black">
                <a:alpha val="43000"/>
              </a:prstClr>
            </a:outerShdw>
          </a:effectLst>
        </p:spPr>
      </p:pic>
      <p:sp>
        <p:nvSpPr>
          <p:cNvPr id="19" name="Rectangle 2"/>
          <p:cNvSpPr txBox="1">
            <a:spLocks noChangeArrowheads="1"/>
          </p:cNvSpPr>
          <p:nvPr/>
        </p:nvSpPr>
        <p:spPr bwMode="auto">
          <a:xfrm>
            <a:off x="685800" y="152400"/>
            <a:ext cx="8229600" cy="722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AVHRR RAN1 and PFV5.2: </a:t>
            </a:r>
            <a:endParaRPr kumimoji="0" lang="en-US" sz="2400" b="1" i="0" u="none" strike="noStrike" kern="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Number</a:t>
            </a:r>
            <a:r>
              <a:rPr kumimoji="0" lang="en-US" sz="2400" b="1" i="0" u="none" strike="noStrike" kern="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2400" b="1" i="0" u="none" strike="noStrike" kern="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of </a:t>
            </a:r>
            <a:r>
              <a:rPr kumimoji="0" lang="en-US" sz="2400" b="1" i="0" u="none" strike="noStrike" kern="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Matchups </a:t>
            </a: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against </a:t>
            </a:r>
            <a:r>
              <a:rPr kumimoji="0" lang="en-US" sz="2400" b="1" i="1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i</a:t>
            </a: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Quam </a:t>
            </a: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Argo Floats</a:t>
            </a:r>
            <a:endParaRPr kumimoji="0" lang="en-US" sz="2400" b="1" i="0" u="none" strike="noStrike" kern="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026" name="Picture 2" descr="C:\Users\alex.ignatov\Documents\AIgnatov\GHRSST\GHRSST_Mtgs\2016_DC\ppt\figures\SSES_Argo\timeseries_ACSPO_V_TWO_debiased-IQ2_AG_NOBS_night_monthly_with_pf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77824" y="1216152"/>
            <a:ext cx="6743700" cy="3733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7 June 2016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E680844-3596-47F4-B6E0-09C89DE19E5F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3 AVHRR CDRs (Night)</a:t>
            </a:r>
            <a:endParaRPr lang="en-US"/>
          </a:p>
        </p:txBody>
      </p:sp>
      <p:sp>
        <p:nvSpPr>
          <p:cNvPr id="12" name="Rectangle 22"/>
          <p:cNvSpPr>
            <a:spLocks noChangeArrowheads="1"/>
          </p:cNvSpPr>
          <p:nvPr/>
        </p:nvSpPr>
        <p:spPr bwMode="auto">
          <a:xfrm>
            <a:off x="-18288" y="-13855"/>
            <a:ext cx="9162288" cy="1066800"/>
          </a:xfrm>
          <a:prstGeom prst="rect">
            <a:avLst/>
          </a:prstGeom>
          <a:gradFill flip="none" rotWithShape="1">
            <a:gsLst>
              <a:gs pos="47000">
                <a:srgbClr val="2661AA"/>
              </a:gs>
              <a:gs pos="0">
                <a:srgbClr val="FFFFFF"/>
              </a:gs>
            </a:gsLst>
            <a:lin ang="17820000" scaled="0"/>
            <a:tileRect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 dirty="0">
              <a:solidFill>
                <a:prstClr val="black"/>
              </a:solidFill>
              <a:latin typeface="Times New Roman" panose="02020603050405020304" pitchFamily="18" charset="0"/>
              <a:ea typeface="ＭＳ Ｐゴシック" pitchFamily="-108" charset="-128"/>
              <a:cs typeface="Times New Roman" panose="02020603050405020304" pitchFamily="18" charset="0"/>
            </a:endParaRPr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231" y="32304"/>
            <a:ext cx="958296" cy="958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" rotWithShape="0">
              <a:prstClr val="black">
                <a:alpha val="43000"/>
              </a:prstClr>
            </a:outerShdw>
          </a:effectLst>
        </p:spPr>
      </p:pic>
      <p:sp>
        <p:nvSpPr>
          <p:cNvPr id="16" name="Rectangle 2"/>
          <p:cNvSpPr txBox="1">
            <a:spLocks noChangeArrowheads="1"/>
          </p:cNvSpPr>
          <p:nvPr/>
        </p:nvSpPr>
        <p:spPr bwMode="auto">
          <a:xfrm>
            <a:off x="685800" y="152400"/>
            <a:ext cx="8229600" cy="722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AVHRR RAN1 and </a:t>
            </a: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CCI: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Number </a:t>
            </a: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of </a:t>
            </a: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Matchups against </a:t>
            </a:r>
            <a:r>
              <a:rPr kumimoji="0" lang="en-US" sz="2400" b="1" i="1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i</a:t>
            </a: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Quam </a:t>
            </a: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Argo Floats</a:t>
            </a:r>
            <a:endParaRPr kumimoji="0" lang="en-US" sz="2400" b="1" i="0" u="none" strike="noStrike" kern="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1" name="Text Box 8"/>
          <p:cNvSpPr txBox="1">
            <a:spLocks noChangeArrowheads="1"/>
          </p:cNvSpPr>
          <p:nvPr/>
        </p:nvSpPr>
        <p:spPr bwMode="auto">
          <a:xfrm>
            <a:off x="1524000" y="4953000"/>
            <a:ext cx="6019800" cy="1323439"/>
          </a:xfrm>
          <a:prstGeom prst="rect">
            <a:avLst/>
          </a:prstGeom>
          <a:solidFill>
            <a:srgbClr val="0000FF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88925" indent="-288925">
              <a:spcBef>
                <a:spcPts val="300"/>
              </a:spcBef>
              <a:buFont typeface="Arial" charset="0"/>
              <a:buChar char="•"/>
            </a:pPr>
            <a:r>
              <a:rPr lang="en-US" sz="1400" dirty="0" smtClean="0">
                <a:solidFill>
                  <a:schemeClr val="bg1"/>
                </a:solidFill>
              </a:rPr>
              <a:t>CCI is a L2 product , only produced through Dec’2010</a:t>
            </a:r>
          </a:p>
          <a:p>
            <a:pPr marL="288925" indent="-288925">
              <a:spcBef>
                <a:spcPts val="300"/>
              </a:spcBef>
              <a:buFont typeface="Arial" charset="0"/>
              <a:buChar char="•"/>
            </a:pPr>
            <a:r>
              <a:rPr lang="en-US" sz="1400" dirty="0" smtClean="0">
                <a:solidFill>
                  <a:schemeClr val="bg1"/>
                </a:solidFill>
              </a:rPr>
              <a:t>Reported from all available satellites (up to 3-4 satellites at a time)</a:t>
            </a:r>
          </a:p>
          <a:p>
            <a:pPr marL="288925" indent="-288925">
              <a:spcBef>
                <a:spcPts val="300"/>
              </a:spcBef>
              <a:buFont typeface="Arial" charset="0"/>
              <a:buChar char="•"/>
            </a:pPr>
            <a:r>
              <a:rPr lang="en-US" sz="1400" dirty="0" smtClean="0">
                <a:solidFill>
                  <a:schemeClr val="bg1"/>
                </a:solidFill>
              </a:rPr>
              <a:t>Several months of N15 in 2002 and 1 month of N17 in 2010 omitted</a:t>
            </a:r>
          </a:p>
          <a:p>
            <a:pPr marL="288925" indent="-288925">
              <a:spcBef>
                <a:spcPts val="300"/>
              </a:spcBef>
              <a:buFont typeface="Arial" charset="0"/>
              <a:buChar char="•"/>
            </a:pPr>
            <a:r>
              <a:rPr lang="en-US" sz="1400" dirty="0" smtClean="0">
                <a:solidFill>
                  <a:schemeClr val="bg1"/>
                </a:solidFill>
              </a:rPr>
              <a:t>Number of CCI QL=5 retrievals is comparable with PFV5.2</a:t>
            </a:r>
          </a:p>
          <a:p>
            <a:pPr marL="288925" indent="-288925">
              <a:spcBef>
                <a:spcPts val="300"/>
              </a:spcBef>
              <a:buFont typeface="Arial" charset="0"/>
              <a:buChar char="•"/>
            </a:pPr>
            <a:r>
              <a:rPr lang="en-US" sz="1400" dirty="0" smtClean="0">
                <a:solidFill>
                  <a:schemeClr val="bg1"/>
                </a:solidFill>
              </a:rPr>
              <a:t>QL=5 retrievals made within VZA&lt;55º as in PFV5.2</a:t>
            </a:r>
          </a:p>
        </p:txBody>
      </p:sp>
      <p:pic>
        <p:nvPicPr>
          <p:cNvPr id="2050" name="Picture 2" descr="C:\Users\alex.ignatov\Documents\AIgnatov\GHRSST\GHRSST_Mtgs\2016_DC\ppt\figures\SSES_Argo\timeseries_ACSPO_V_TWO_debiased-IQ2_AG_NOBS_night_monthly_with_cci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77824" y="1216152"/>
            <a:ext cx="6743700" cy="3733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7 June 2016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E680844-3596-47F4-B6E0-09C89DE19E5F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3 AVHRR CDRs (Night)</a:t>
            </a:r>
            <a:endParaRPr lang="en-US"/>
          </a:p>
        </p:txBody>
      </p:sp>
      <p:sp>
        <p:nvSpPr>
          <p:cNvPr id="10" name="Text Box 8"/>
          <p:cNvSpPr txBox="1">
            <a:spLocks noChangeArrowheads="1"/>
          </p:cNvSpPr>
          <p:nvPr/>
        </p:nvSpPr>
        <p:spPr bwMode="auto">
          <a:xfrm>
            <a:off x="1524000" y="4953000"/>
            <a:ext cx="6019800" cy="815608"/>
          </a:xfrm>
          <a:prstGeom prst="rect">
            <a:avLst/>
          </a:prstGeom>
          <a:solidFill>
            <a:srgbClr val="0000FF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88925" indent="-288925">
              <a:spcBef>
                <a:spcPts val="300"/>
              </a:spcBef>
              <a:buFont typeface="Arial" charset="0"/>
              <a:buChar char="•"/>
            </a:pPr>
            <a:r>
              <a:rPr lang="en-US" sz="1400" dirty="0" smtClean="0">
                <a:solidFill>
                  <a:schemeClr val="bg1"/>
                </a:solidFill>
              </a:rPr>
              <a:t>RAN1 regression coefficients smoothed using moving ±45day window</a:t>
            </a:r>
          </a:p>
          <a:p>
            <a:pPr marL="288925" indent="-288925">
              <a:spcBef>
                <a:spcPts val="300"/>
              </a:spcBef>
              <a:buFont typeface="Arial" charset="0"/>
              <a:buChar char="•"/>
            </a:pPr>
            <a:r>
              <a:rPr lang="en-US" sz="1400" dirty="0" smtClean="0">
                <a:solidFill>
                  <a:schemeClr val="bg1"/>
                </a:solidFill>
              </a:rPr>
              <a:t>RAN1 SST is SSES-bias corrected (Petrenko et al, JTECH 2016)</a:t>
            </a:r>
          </a:p>
          <a:p>
            <a:pPr marL="288925" indent="-288925">
              <a:spcBef>
                <a:spcPts val="300"/>
              </a:spcBef>
              <a:buFont typeface="Arial" charset="0"/>
              <a:buChar char="•"/>
            </a:pPr>
            <a:r>
              <a:rPr lang="en-US" sz="1400" dirty="0" smtClean="0">
                <a:solidFill>
                  <a:schemeClr val="bg1"/>
                </a:solidFill>
              </a:rPr>
              <a:t>PFV5.2 is a “skin product”: -0.17K bias is expected</a:t>
            </a:r>
          </a:p>
        </p:txBody>
      </p:sp>
      <p:sp>
        <p:nvSpPr>
          <p:cNvPr id="12" name="Rectangle 22"/>
          <p:cNvSpPr>
            <a:spLocks noChangeArrowheads="1"/>
          </p:cNvSpPr>
          <p:nvPr/>
        </p:nvSpPr>
        <p:spPr bwMode="auto">
          <a:xfrm>
            <a:off x="-18288" y="-13855"/>
            <a:ext cx="9162288" cy="1066800"/>
          </a:xfrm>
          <a:prstGeom prst="rect">
            <a:avLst/>
          </a:prstGeom>
          <a:gradFill flip="none" rotWithShape="1">
            <a:gsLst>
              <a:gs pos="47000">
                <a:srgbClr val="2661AA"/>
              </a:gs>
              <a:gs pos="0">
                <a:srgbClr val="FFFFFF"/>
              </a:gs>
            </a:gsLst>
            <a:lin ang="17820000" scaled="0"/>
            <a:tileRect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 dirty="0">
              <a:solidFill>
                <a:prstClr val="black"/>
              </a:solidFill>
              <a:latin typeface="Times New Roman" panose="02020603050405020304" pitchFamily="18" charset="0"/>
              <a:ea typeface="ＭＳ Ｐゴシック" pitchFamily="-108" charset="-128"/>
              <a:cs typeface="Times New Roman" panose="02020603050405020304" pitchFamily="18" charset="0"/>
            </a:endParaRPr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231" y="32304"/>
            <a:ext cx="958296" cy="958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" rotWithShape="0">
              <a:prstClr val="black">
                <a:alpha val="43000"/>
              </a:prstClr>
            </a:outerShdw>
          </a:effectLst>
        </p:spPr>
      </p:pic>
      <p:sp>
        <p:nvSpPr>
          <p:cNvPr id="19" name="Rectangle 2"/>
          <p:cNvSpPr txBox="1">
            <a:spLocks noChangeArrowheads="1"/>
          </p:cNvSpPr>
          <p:nvPr/>
        </p:nvSpPr>
        <p:spPr bwMode="auto">
          <a:xfrm>
            <a:off x="685800" y="152400"/>
            <a:ext cx="8229600" cy="722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AVHRR RAN1 and </a:t>
            </a: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PFV5.2: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Mean Bias against </a:t>
            </a:r>
            <a:r>
              <a:rPr kumimoji="0" lang="en-US" sz="2400" b="1" i="1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i</a:t>
            </a: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Quam </a:t>
            </a:r>
            <a:r>
              <a:rPr lang="en-US" sz="2400" b="1" kern="0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Argo Floats</a:t>
            </a:r>
            <a:endParaRPr kumimoji="0" lang="en-US" sz="2400" b="1" i="0" u="none" strike="noStrike" kern="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3074" name="Picture 2" descr="C:\Users\alex.ignatov\Documents\AIgnatov\GHRSST\GHRSST_Mtgs\2016_DC\ppt\figures\SSES_Argo\timeseries_ACSPO_V_TWO_debiased-IQ2_AG_MEAN_night_monthly_with_pf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77824" y="1216152"/>
            <a:ext cx="6743700" cy="3733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7 June 2016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E680844-3596-47F4-B6E0-09C89DE19E5F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3 AVHRR CDRs (Night)</a:t>
            </a:r>
            <a:endParaRPr lang="en-US"/>
          </a:p>
        </p:txBody>
      </p:sp>
      <p:sp>
        <p:nvSpPr>
          <p:cNvPr id="12" name="Rectangle 22"/>
          <p:cNvSpPr>
            <a:spLocks noChangeArrowheads="1"/>
          </p:cNvSpPr>
          <p:nvPr/>
        </p:nvSpPr>
        <p:spPr bwMode="auto">
          <a:xfrm>
            <a:off x="-18288" y="-13855"/>
            <a:ext cx="9162288" cy="1066800"/>
          </a:xfrm>
          <a:prstGeom prst="rect">
            <a:avLst/>
          </a:prstGeom>
          <a:gradFill flip="none" rotWithShape="1">
            <a:gsLst>
              <a:gs pos="47000">
                <a:srgbClr val="2661AA"/>
              </a:gs>
              <a:gs pos="0">
                <a:srgbClr val="FFFFFF"/>
              </a:gs>
            </a:gsLst>
            <a:lin ang="17820000" scaled="0"/>
            <a:tileRect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 dirty="0">
              <a:solidFill>
                <a:prstClr val="black"/>
              </a:solidFill>
              <a:latin typeface="Times New Roman" panose="02020603050405020304" pitchFamily="18" charset="0"/>
              <a:ea typeface="ＭＳ Ｐゴシック" pitchFamily="-108" charset="-128"/>
              <a:cs typeface="Times New Roman" panose="02020603050405020304" pitchFamily="18" charset="0"/>
            </a:endParaRPr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231" y="32304"/>
            <a:ext cx="958296" cy="958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" rotWithShape="0">
              <a:prstClr val="black">
                <a:alpha val="43000"/>
              </a:prstClr>
            </a:outerShdw>
          </a:effectLst>
        </p:spPr>
      </p:pic>
      <p:sp>
        <p:nvSpPr>
          <p:cNvPr id="16" name="Rectangle 2"/>
          <p:cNvSpPr txBox="1">
            <a:spLocks noChangeArrowheads="1"/>
          </p:cNvSpPr>
          <p:nvPr/>
        </p:nvSpPr>
        <p:spPr bwMode="auto">
          <a:xfrm>
            <a:off x="685800" y="152400"/>
            <a:ext cx="8229600" cy="722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AVHRR RAN1 and </a:t>
            </a: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CCI: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Mean Bias against </a:t>
            </a:r>
            <a:r>
              <a:rPr kumimoji="0" lang="en-US" sz="2400" b="1" i="1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i</a:t>
            </a: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Quam </a:t>
            </a: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Argo Floats</a:t>
            </a:r>
            <a:endParaRPr kumimoji="0" lang="en-US" sz="2400" b="1" i="0" u="none" strike="noStrike" kern="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7" name="Text Box 8"/>
          <p:cNvSpPr txBox="1">
            <a:spLocks noChangeArrowheads="1"/>
          </p:cNvSpPr>
          <p:nvPr/>
        </p:nvSpPr>
        <p:spPr bwMode="auto">
          <a:xfrm>
            <a:off x="1524000" y="4953000"/>
            <a:ext cx="6019800" cy="1031051"/>
          </a:xfrm>
          <a:prstGeom prst="rect">
            <a:avLst/>
          </a:prstGeom>
          <a:solidFill>
            <a:srgbClr val="0000FF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88925" indent="-288925">
              <a:spcBef>
                <a:spcPts val="300"/>
              </a:spcBef>
              <a:buFont typeface="Arial" charset="0"/>
              <a:buChar char="•"/>
            </a:pPr>
            <a:r>
              <a:rPr lang="en-US" sz="1400" dirty="0" smtClean="0">
                <a:solidFill>
                  <a:schemeClr val="bg1"/>
                </a:solidFill>
              </a:rPr>
              <a:t>CCI is a “skin product”: -0.17K bias is expected</a:t>
            </a:r>
          </a:p>
          <a:p>
            <a:pPr marL="288925" indent="-288925">
              <a:spcBef>
                <a:spcPts val="300"/>
              </a:spcBef>
              <a:buFont typeface="Arial" charset="0"/>
              <a:buChar char="•"/>
            </a:pPr>
            <a:r>
              <a:rPr lang="en-US" sz="1400" dirty="0" smtClean="0">
                <a:solidFill>
                  <a:schemeClr val="bg1"/>
                </a:solidFill>
              </a:rPr>
              <a:t>PM and mid-AM platforms are offset by 0.10-0.15K..  Is that larger than expected from diurnal cycle between 9:30pm – 2am? </a:t>
            </a:r>
          </a:p>
          <a:p>
            <a:pPr marL="288925" indent="-288925">
              <a:spcBef>
                <a:spcPts val="300"/>
              </a:spcBef>
              <a:buFont typeface="Arial" charset="0"/>
              <a:buChar char="•"/>
            </a:pPr>
            <a:r>
              <a:rPr lang="en-US" sz="1400" dirty="0" smtClean="0">
                <a:solidFill>
                  <a:schemeClr val="bg1"/>
                </a:solidFill>
              </a:rPr>
              <a:t>CCI shows more variations in time than RAN1</a:t>
            </a:r>
          </a:p>
        </p:txBody>
      </p:sp>
      <p:pic>
        <p:nvPicPr>
          <p:cNvPr id="4098" name="Picture 2" descr="C:\Users\alex.ignatov\Documents\AIgnatov\GHRSST\GHRSST_Mtgs\2016_DC\ppt\figures\SSES_Argo\timeseries_ACSPO_V_TWO_debiased-IQ2_AG_MEAN_night_monthly_with_cci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77824" y="1216152"/>
            <a:ext cx="6743700" cy="3733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7 June 2016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E680844-3596-47F4-B6E0-09C89DE19E5F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3 AVHRR CDRs (Night)</a:t>
            </a:r>
            <a:endParaRPr lang="en-US"/>
          </a:p>
        </p:txBody>
      </p:sp>
      <p:sp>
        <p:nvSpPr>
          <p:cNvPr id="15" name="Text Box 8"/>
          <p:cNvSpPr txBox="1">
            <a:spLocks noChangeArrowheads="1"/>
          </p:cNvSpPr>
          <p:nvPr/>
        </p:nvSpPr>
        <p:spPr bwMode="auto">
          <a:xfrm>
            <a:off x="1524000" y="4953000"/>
            <a:ext cx="6019800" cy="815608"/>
          </a:xfrm>
          <a:prstGeom prst="rect">
            <a:avLst/>
          </a:prstGeom>
          <a:solidFill>
            <a:srgbClr val="0000FF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88925" indent="-288925">
              <a:spcBef>
                <a:spcPts val="300"/>
              </a:spcBef>
              <a:buFont typeface="Arial" charset="0"/>
              <a:buChar char="•"/>
            </a:pPr>
            <a:r>
              <a:rPr lang="en-US" sz="1400" dirty="0" smtClean="0">
                <a:solidFill>
                  <a:schemeClr val="bg1"/>
                </a:solidFill>
              </a:rPr>
              <a:t>Typically, RAN1 validates to within SD~0.30±0.04K</a:t>
            </a:r>
            <a:endParaRPr lang="en-US" sz="1400" dirty="0">
              <a:solidFill>
                <a:schemeClr val="bg1"/>
              </a:solidFill>
            </a:endParaRPr>
          </a:p>
          <a:p>
            <a:pPr marL="288925" indent="-288925">
              <a:spcBef>
                <a:spcPts val="300"/>
              </a:spcBef>
              <a:buFont typeface="Arial" charset="0"/>
              <a:buChar char="•"/>
            </a:pPr>
            <a:r>
              <a:rPr lang="en-US" sz="1400" dirty="0" smtClean="0">
                <a:solidFill>
                  <a:schemeClr val="bg1"/>
                </a:solidFill>
              </a:rPr>
              <a:t>PFV5.2 validates with SD~0.4-0.6K</a:t>
            </a:r>
          </a:p>
          <a:p>
            <a:pPr marL="288925" indent="-288925">
              <a:spcBef>
                <a:spcPts val="300"/>
              </a:spcBef>
              <a:buFont typeface="Arial" charset="0"/>
              <a:buChar char="•"/>
            </a:pPr>
            <a:r>
              <a:rPr lang="en-US" sz="1400" dirty="0" smtClean="0">
                <a:solidFill>
                  <a:schemeClr val="bg1"/>
                </a:solidFill>
              </a:rPr>
              <a:t>N19 in PFV5.2 is somewhat out of family</a:t>
            </a:r>
          </a:p>
        </p:txBody>
      </p:sp>
      <p:sp>
        <p:nvSpPr>
          <p:cNvPr id="10" name="Rectangle 22"/>
          <p:cNvSpPr>
            <a:spLocks noChangeArrowheads="1"/>
          </p:cNvSpPr>
          <p:nvPr/>
        </p:nvSpPr>
        <p:spPr bwMode="auto">
          <a:xfrm>
            <a:off x="-18288" y="-13855"/>
            <a:ext cx="9162288" cy="1066800"/>
          </a:xfrm>
          <a:prstGeom prst="rect">
            <a:avLst/>
          </a:prstGeom>
          <a:gradFill flip="none" rotWithShape="1">
            <a:gsLst>
              <a:gs pos="47000">
                <a:srgbClr val="2661AA"/>
              </a:gs>
              <a:gs pos="0">
                <a:srgbClr val="FFFFFF"/>
              </a:gs>
            </a:gsLst>
            <a:lin ang="17820000" scaled="0"/>
            <a:tileRect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 dirty="0">
              <a:solidFill>
                <a:prstClr val="black"/>
              </a:solidFill>
              <a:latin typeface="Times New Roman" panose="02020603050405020304" pitchFamily="18" charset="0"/>
              <a:ea typeface="ＭＳ Ｐゴシック" pitchFamily="-108" charset="-128"/>
              <a:cs typeface="Times New Roman" panose="02020603050405020304" pitchFamily="18" charset="0"/>
            </a:endParaRP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231" y="32304"/>
            <a:ext cx="958296" cy="958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" rotWithShape="0">
              <a:prstClr val="black">
                <a:alpha val="43000"/>
              </a:prstClr>
            </a:outerShdw>
          </a:effectLst>
        </p:spPr>
      </p:pic>
      <p:sp>
        <p:nvSpPr>
          <p:cNvPr id="12" name="Rectangle 2"/>
          <p:cNvSpPr txBox="1">
            <a:spLocks noChangeArrowheads="1"/>
          </p:cNvSpPr>
          <p:nvPr/>
        </p:nvSpPr>
        <p:spPr bwMode="auto">
          <a:xfrm>
            <a:off x="685800" y="152400"/>
            <a:ext cx="8229600" cy="722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AVHRR RAN1 and </a:t>
            </a: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PFV5.2: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Std</a:t>
            </a: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. </a:t>
            </a:r>
            <a:r>
              <a:rPr kumimoji="0" lang="en-US" sz="2400" b="1" i="0" u="none" strike="noStrike" kern="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Dev</a:t>
            </a:r>
            <a:r>
              <a:rPr kumimoji="0" lang="en-US" sz="2400" b="1" i="0" u="none" strike="noStrike" kern="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. </a:t>
            </a: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against </a:t>
            </a:r>
            <a:r>
              <a:rPr kumimoji="0" lang="en-US" sz="2400" b="1" i="1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i</a:t>
            </a: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Quam </a:t>
            </a:r>
            <a:r>
              <a:rPr lang="en-US" sz="2400" b="1" kern="0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Argo Floats</a:t>
            </a:r>
            <a:endParaRPr kumimoji="0" lang="en-US" sz="2400" b="1" i="0" u="none" strike="noStrike" kern="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5122" name="Picture 2" descr="C:\Users\alex.ignatov\Documents\AIgnatov\GHRSST\GHRSST_Mtgs\2016_DC\ppt\figures\SSES_Argo\timeseries_ACSPO_V_TWO_debiased-IQ2_AG_SD_night_monthly_with_pf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77824" y="1216152"/>
            <a:ext cx="6743700" cy="3733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7 June 2016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E680844-3596-47F4-B6E0-09C89DE19E5F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3 AVHRR CDRs (Night)</a:t>
            </a:r>
            <a:endParaRPr lang="en-US"/>
          </a:p>
        </p:txBody>
      </p:sp>
      <p:sp>
        <p:nvSpPr>
          <p:cNvPr id="15" name="Text Box 8"/>
          <p:cNvSpPr txBox="1">
            <a:spLocks noChangeArrowheads="1"/>
          </p:cNvSpPr>
          <p:nvPr/>
        </p:nvSpPr>
        <p:spPr bwMode="auto">
          <a:xfrm>
            <a:off x="1524000" y="4953000"/>
            <a:ext cx="6019800" cy="1031051"/>
          </a:xfrm>
          <a:prstGeom prst="rect">
            <a:avLst/>
          </a:prstGeom>
          <a:solidFill>
            <a:srgbClr val="0000FF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88925" indent="-288925">
              <a:spcBef>
                <a:spcPts val="300"/>
              </a:spcBef>
              <a:buFont typeface="Arial" charset="0"/>
              <a:buChar char="•"/>
            </a:pPr>
            <a:r>
              <a:rPr lang="en-US" sz="1400" dirty="0" smtClean="0">
                <a:solidFill>
                  <a:schemeClr val="bg1"/>
                </a:solidFill>
              </a:rPr>
              <a:t>CCI validates with SD~0.35-0.45K (between PFV5.2 and RAN1)</a:t>
            </a:r>
            <a:endParaRPr lang="en-US" sz="1400" dirty="0">
              <a:solidFill>
                <a:schemeClr val="bg1"/>
              </a:solidFill>
            </a:endParaRPr>
          </a:p>
          <a:p>
            <a:pPr marL="288925" indent="-288925">
              <a:spcBef>
                <a:spcPts val="300"/>
              </a:spcBef>
              <a:buFont typeface="Arial" charset="0"/>
              <a:buChar char="•"/>
            </a:pPr>
            <a:r>
              <a:rPr lang="en-US" sz="1400" dirty="0" smtClean="0">
                <a:solidFill>
                  <a:schemeClr val="bg1"/>
                </a:solidFill>
              </a:rPr>
              <a:t>Before 2006, SD for N16 larger than for N17 – counterintuitive?</a:t>
            </a:r>
          </a:p>
          <a:p>
            <a:pPr marL="288925" indent="-288925">
              <a:spcBef>
                <a:spcPts val="300"/>
              </a:spcBef>
              <a:buFont typeface="Arial" charset="0"/>
              <a:buChar char="•"/>
            </a:pPr>
            <a:r>
              <a:rPr lang="en-US" sz="1400" dirty="0" smtClean="0">
                <a:solidFill>
                  <a:schemeClr val="bg1"/>
                </a:solidFill>
              </a:rPr>
              <a:t>N18 initially had smaller SDs than N17 – as expected. But then increased and became larger than for mid-AM N17 and Metop-A</a:t>
            </a:r>
          </a:p>
        </p:txBody>
      </p:sp>
      <p:sp>
        <p:nvSpPr>
          <p:cNvPr id="10" name="Rectangle 22"/>
          <p:cNvSpPr>
            <a:spLocks noChangeArrowheads="1"/>
          </p:cNvSpPr>
          <p:nvPr/>
        </p:nvSpPr>
        <p:spPr bwMode="auto">
          <a:xfrm>
            <a:off x="-18288" y="-13855"/>
            <a:ext cx="9162288" cy="1066800"/>
          </a:xfrm>
          <a:prstGeom prst="rect">
            <a:avLst/>
          </a:prstGeom>
          <a:gradFill flip="none" rotWithShape="1">
            <a:gsLst>
              <a:gs pos="47000">
                <a:srgbClr val="2661AA"/>
              </a:gs>
              <a:gs pos="0">
                <a:srgbClr val="FFFFFF"/>
              </a:gs>
            </a:gsLst>
            <a:lin ang="17820000" scaled="0"/>
            <a:tileRect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 dirty="0">
              <a:solidFill>
                <a:prstClr val="black"/>
              </a:solidFill>
              <a:latin typeface="Times New Roman" panose="02020603050405020304" pitchFamily="18" charset="0"/>
              <a:ea typeface="ＭＳ Ｐゴシック" pitchFamily="-108" charset="-128"/>
              <a:cs typeface="Times New Roman" panose="02020603050405020304" pitchFamily="18" charset="0"/>
            </a:endParaRP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231" y="32304"/>
            <a:ext cx="958296" cy="958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" rotWithShape="0">
              <a:prstClr val="black">
                <a:alpha val="43000"/>
              </a:prstClr>
            </a:outerShdw>
          </a:effectLst>
        </p:spPr>
      </p:pic>
      <p:sp>
        <p:nvSpPr>
          <p:cNvPr id="13" name="Rectangle 2"/>
          <p:cNvSpPr txBox="1">
            <a:spLocks noChangeArrowheads="1"/>
          </p:cNvSpPr>
          <p:nvPr/>
        </p:nvSpPr>
        <p:spPr bwMode="auto">
          <a:xfrm>
            <a:off x="685800" y="152400"/>
            <a:ext cx="8229600" cy="722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AVHRR RAN1 and CCI: Std. </a:t>
            </a:r>
            <a:r>
              <a:rPr kumimoji="0" lang="en-US" sz="2400" b="1" i="0" u="none" strike="noStrike" kern="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Dev.</a:t>
            </a:r>
            <a:endParaRPr kumimoji="0" lang="en-US" sz="2400" b="1" i="0" u="none" strike="noStrike" kern="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against </a:t>
            </a:r>
            <a:r>
              <a:rPr kumimoji="0" lang="en-US" sz="2400" b="1" i="1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i</a:t>
            </a: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Quam (Drifters + Tropical Moorings) </a:t>
            </a:r>
          </a:p>
        </p:txBody>
      </p:sp>
      <p:pic>
        <p:nvPicPr>
          <p:cNvPr id="6146" name="Picture 2" descr="C:\Users\alex.ignatov\Documents\AIgnatov\GHRSST\GHRSST_Mtgs\2016_DC\ppt\figures\SSES_Argo\timeseries_ACSPO_V_TWO_debiased-IQ2_AG_SD_night_monthly_with_cci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77824" y="1216152"/>
            <a:ext cx="6743700" cy="3733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Text Box 12"/>
          <p:cNvSpPr txBox="1">
            <a:spLocks noChangeArrowheads="1"/>
          </p:cNvSpPr>
          <p:nvPr/>
        </p:nvSpPr>
        <p:spPr bwMode="auto">
          <a:xfrm>
            <a:off x="1143000" y="1524000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7172" name="Rectangle 19"/>
          <p:cNvSpPr>
            <a:spLocks noChangeArrowheads="1"/>
          </p:cNvSpPr>
          <p:nvPr/>
        </p:nvSpPr>
        <p:spPr bwMode="auto">
          <a:xfrm>
            <a:off x="152400" y="2286000"/>
            <a:ext cx="8839200" cy="2862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006666"/>
                </a:solidFill>
              </a:rPr>
              <a:t>W</a:t>
            </a:r>
            <a:r>
              <a:rPr lang="en-US" sz="3600" b="1" dirty="0" smtClean="0">
                <a:solidFill>
                  <a:srgbClr val="006666"/>
                </a:solidFill>
              </a:rPr>
              <a:t>ith respect to </a:t>
            </a:r>
          </a:p>
          <a:p>
            <a:pPr algn="ctr"/>
            <a:r>
              <a:rPr lang="en-US" sz="3600" b="1" dirty="0" smtClean="0">
                <a:solidFill>
                  <a:srgbClr val="006666"/>
                </a:solidFill>
              </a:rPr>
              <a:t>Drifters and Tropical Moorings</a:t>
            </a:r>
          </a:p>
          <a:p>
            <a:pPr algn="ctr"/>
            <a:endParaRPr lang="en-US" sz="3600" b="1" dirty="0" smtClean="0">
              <a:solidFill>
                <a:srgbClr val="006666"/>
              </a:solidFill>
            </a:endParaRPr>
          </a:p>
          <a:p>
            <a:pPr algn="ctr"/>
            <a:r>
              <a:rPr lang="en-US" sz="3600" b="1" dirty="0" smtClean="0">
                <a:solidFill>
                  <a:srgbClr val="006666"/>
                </a:solidFill>
              </a:rPr>
              <a:t>RAN1 </a:t>
            </a:r>
            <a:r>
              <a:rPr lang="en-US" sz="3600" b="1" dirty="0" err="1" smtClean="0">
                <a:solidFill>
                  <a:srgbClr val="006666"/>
                </a:solidFill>
              </a:rPr>
              <a:t>SST_subskin</a:t>
            </a:r>
            <a:endParaRPr lang="en-US" sz="3600" b="1" dirty="0" smtClean="0">
              <a:solidFill>
                <a:srgbClr val="006666"/>
              </a:solidFill>
            </a:endParaRPr>
          </a:p>
          <a:p>
            <a:pPr algn="ctr"/>
            <a:r>
              <a:rPr lang="en-US" sz="3600" b="1" dirty="0" smtClean="0">
                <a:solidFill>
                  <a:srgbClr val="006666"/>
                </a:solidFill>
              </a:rPr>
              <a:t>(Regression SST)</a:t>
            </a:r>
            <a:endParaRPr lang="en-US" sz="3600" b="1" dirty="0">
              <a:solidFill>
                <a:srgbClr val="006666"/>
              </a:solidFill>
            </a:endParaRPr>
          </a:p>
        </p:txBody>
      </p:sp>
      <p:sp>
        <p:nvSpPr>
          <p:cNvPr id="7173" name="Date Placeholder 7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20 July 2015</a:t>
            </a:r>
          </a:p>
        </p:txBody>
      </p:sp>
      <p:sp>
        <p:nvSpPr>
          <p:cNvPr id="7174" name="Slide Number Placeholder 8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3A93856C-775A-4CCC-906B-8E7EA513D94E}" type="slidenum">
              <a:rPr lang="en-US" smtClean="0"/>
              <a:pPr/>
              <a:t>18</a:t>
            </a:fld>
            <a:endParaRPr lang="en-US" smtClean="0"/>
          </a:p>
        </p:txBody>
      </p:sp>
      <p:sp>
        <p:nvSpPr>
          <p:cNvPr id="7175" name="Footer Placeholder 9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SQUAM and iQuam</a:t>
            </a:r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-9144" y="-13855"/>
            <a:ext cx="9162288" cy="1066800"/>
          </a:xfrm>
          <a:prstGeom prst="rect">
            <a:avLst/>
          </a:prstGeom>
          <a:gradFill flip="none" rotWithShape="1">
            <a:gsLst>
              <a:gs pos="47000">
                <a:srgbClr val="2661AA"/>
              </a:gs>
              <a:gs pos="0">
                <a:srgbClr val="FFFFFF"/>
              </a:gs>
            </a:gsLst>
            <a:lin ang="17820000" scaled="0"/>
            <a:tileRect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 dirty="0">
              <a:solidFill>
                <a:prstClr val="black"/>
              </a:solidFill>
              <a:latin typeface="Times New Roman" panose="02020603050405020304" pitchFamily="18" charset="0"/>
              <a:ea typeface="ＭＳ Ｐゴシック" pitchFamily="-108" charset="-128"/>
              <a:cs typeface="Times New Roman" panose="02020603050405020304" pitchFamily="18" charset="0"/>
            </a:endParaRP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231" y="32304"/>
            <a:ext cx="958296" cy="958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" rotWithShape="0">
              <a:prstClr val="black">
                <a:alpha val="43000"/>
              </a:prst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7 June 2016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E680844-3596-47F4-B6E0-09C89DE19E5F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3 AVHRR CDRs (Night)</a:t>
            </a:r>
            <a:endParaRPr lang="en-US"/>
          </a:p>
        </p:txBody>
      </p:sp>
      <p:sp>
        <p:nvSpPr>
          <p:cNvPr id="10" name="Text Box 8"/>
          <p:cNvSpPr txBox="1">
            <a:spLocks noChangeArrowheads="1"/>
          </p:cNvSpPr>
          <p:nvPr/>
        </p:nvSpPr>
        <p:spPr bwMode="auto">
          <a:xfrm>
            <a:off x="1524000" y="4953000"/>
            <a:ext cx="6019800" cy="1323439"/>
          </a:xfrm>
          <a:prstGeom prst="rect">
            <a:avLst/>
          </a:prstGeom>
          <a:solidFill>
            <a:srgbClr val="0000FF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88925" indent="-288925">
              <a:spcBef>
                <a:spcPts val="300"/>
              </a:spcBef>
              <a:buFont typeface="Arial" charset="0"/>
              <a:buChar char="•"/>
            </a:pPr>
            <a:r>
              <a:rPr lang="en-US" sz="1400" dirty="0" smtClean="0">
                <a:solidFill>
                  <a:schemeClr val="bg1"/>
                </a:solidFill>
              </a:rPr>
              <a:t>RAN1 reported from 2 satellites (PM &amp; mid-AM)  vs. one in PFV5.2</a:t>
            </a:r>
          </a:p>
          <a:p>
            <a:pPr marL="288925" indent="-288925">
              <a:spcBef>
                <a:spcPts val="300"/>
              </a:spcBef>
              <a:buFont typeface="Arial" charset="0"/>
              <a:buChar char="•"/>
            </a:pPr>
            <a:r>
              <a:rPr lang="en-US" sz="1400" dirty="0" smtClean="0">
                <a:solidFill>
                  <a:schemeClr val="bg1"/>
                </a:solidFill>
              </a:rPr>
              <a:t>PFV5.2 is only produced through Dec’2012</a:t>
            </a:r>
          </a:p>
          <a:p>
            <a:pPr marL="288925" indent="-288925">
              <a:spcBef>
                <a:spcPts val="300"/>
              </a:spcBef>
              <a:buFont typeface="Arial" charset="0"/>
              <a:buChar char="•"/>
            </a:pPr>
            <a:r>
              <a:rPr lang="en-US" sz="1400" dirty="0" smtClean="0">
                <a:solidFill>
                  <a:schemeClr val="bg1"/>
                </a:solidFill>
              </a:rPr>
              <a:t>Number of retrievals with QL=5 is factor of 2 larger in RAN1 </a:t>
            </a:r>
          </a:p>
          <a:p>
            <a:pPr marL="288925" indent="-288925">
              <a:spcBef>
                <a:spcPts val="300"/>
              </a:spcBef>
              <a:buFont typeface="Arial" charset="0"/>
              <a:buChar char="•"/>
            </a:pPr>
            <a:r>
              <a:rPr lang="en-US" sz="1400" dirty="0" smtClean="0">
                <a:solidFill>
                  <a:schemeClr val="bg1"/>
                </a:solidFill>
              </a:rPr>
              <a:t>RAN1 is a L2 and PF is a L3 (0.04º) product</a:t>
            </a:r>
          </a:p>
          <a:p>
            <a:pPr marL="288925" indent="-288925">
              <a:spcBef>
                <a:spcPts val="300"/>
              </a:spcBef>
              <a:buFont typeface="Arial" charset="0"/>
              <a:buChar char="•"/>
            </a:pPr>
            <a:r>
              <a:rPr lang="en-US" sz="1400" dirty="0" smtClean="0">
                <a:solidFill>
                  <a:schemeClr val="bg1"/>
                </a:solidFill>
              </a:rPr>
              <a:t>RAN1: QL=5 retrievals made in full swath (PF: only within VZA&lt;55º)</a:t>
            </a:r>
          </a:p>
        </p:txBody>
      </p:sp>
      <p:sp>
        <p:nvSpPr>
          <p:cNvPr id="12" name="Rectangle 22"/>
          <p:cNvSpPr>
            <a:spLocks noChangeArrowheads="1"/>
          </p:cNvSpPr>
          <p:nvPr/>
        </p:nvSpPr>
        <p:spPr bwMode="auto">
          <a:xfrm>
            <a:off x="-18288" y="-13855"/>
            <a:ext cx="9162288" cy="1066800"/>
          </a:xfrm>
          <a:prstGeom prst="rect">
            <a:avLst/>
          </a:prstGeom>
          <a:gradFill flip="none" rotWithShape="1">
            <a:gsLst>
              <a:gs pos="47000">
                <a:srgbClr val="2661AA"/>
              </a:gs>
              <a:gs pos="0">
                <a:srgbClr val="FFFFFF"/>
              </a:gs>
            </a:gsLst>
            <a:lin ang="17820000" scaled="0"/>
            <a:tileRect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 dirty="0">
              <a:solidFill>
                <a:prstClr val="black"/>
              </a:solidFill>
              <a:latin typeface="Times New Roman" panose="02020603050405020304" pitchFamily="18" charset="0"/>
              <a:ea typeface="ＭＳ Ｐゴシック" pitchFamily="-108" charset="-128"/>
              <a:cs typeface="Times New Roman" panose="02020603050405020304" pitchFamily="18" charset="0"/>
            </a:endParaRPr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231" y="32304"/>
            <a:ext cx="958296" cy="958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" rotWithShape="0">
              <a:prstClr val="black">
                <a:alpha val="43000"/>
              </a:prstClr>
            </a:outerShdw>
          </a:effectLst>
        </p:spPr>
      </p:pic>
      <p:sp>
        <p:nvSpPr>
          <p:cNvPr id="19" name="Rectangle 2"/>
          <p:cNvSpPr txBox="1">
            <a:spLocks noChangeArrowheads="1"/>
          </p:cNvSpPr>
          <p:nvPr/>
        </p:nvSpPr>
        <p:spPr bwMode="auto">
          <a:xfrm>
            <a:off x="685800" y="152400"/>
            <a:ext cx="8229600" cy="722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AVHRR RAN1 and PFV5.2: Number</a:t>
            </a:r>
            <a:r>
              <a:rPr kumimoji="0" lang="en-US" sz="2400" b="1" i="0" u="none" strike="noStrike" kern="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of Matchups</a:t>
            </a:r>
            <a:endParaRPr kumimoji="0" lang="en-US" sz="2400" b="1" i="0" u="none" strike="noStrike" kern="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against </a:t>
            </a:r>
            <a:r>
              <a:rPr kumimoji="0" lang="en-US" sz="2400" b="1" i="1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i</a:t>
            </a: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Quam (Drifters + Tropical Moorings) </a:t>
            </a:r>
          </a:p>
        </p:txBody>
      </p:sp>
      <p:pic>
        <p:nvPicPr>
          <p:cNvPr id="7170" name="Picture 2" descr="C:\Users\alex.ignatov\Documents\AIgnatov\GHRSST\GHRSST_Mtgs\2016_DC\ppt\figures\Reg_Drifters\timeseries_ACSPO_V_TWO_regression-IQ2_DR_TM_NOBS_night_monthly_with_pf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77824" y="1216152"/>
            <a:ext cx="6743700" cy="3733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Text Box 12"/>
          <p:cNvSpPr txBox="1">
            <a:spLocks noChangeArrowheads="1"/>
          </p:cNvSpPr>
          <p:nvPr/>
        </p:nvSpPr>
        <p:spPr bwMode="auto">
          <a:xfrm>
            <a:off x="1143000" y="1524000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5364" name="Rectangle 17"/>
          <p:cNvSpPr>
            <a:spLocks noChangeArrowheads="1"/>
          </p:cNvSpPr>
          <p:nvPr/>
        </p:nvSpPr>
        <p:spPr bwMode="auto">
          <a:xfrm>
            <a:off x="1143000" y="1143000"/>
            <a:ext cx="7239000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marL="342900" lvl="0" indent="-342900" eaLnBrk="0" hangingPunct="0">
              <a:spcBef>
                <a:spcPts val="600"/>
              </a:spcBef>
              <a:defRPr/>
            </a:pPr>
            <a:r>
              <a:rPr lang="en-US" sz="1600" b="1" kern="0" dirty="0" smtClean="0"/>
              <a:t>Pathfinder V5.2 (PFV5.2)</a:t>
            </a:r>
            <a:endParaRPr lang="en-US" sz="1600" b="1" kern="0" dirty="0" smtClean="0"/>
          </a:p>
          <a:p>
            <a:pPr marL="692150" lvl="1" indent="-292100">
              <a:spcBef>
                <a:spcPts val="600"/>
              </a:spcBef>
              <a:buFont typeface="Wingdings" pitchFamily="-84" charset="2"/>
              <a:buChar char="ü"/>
            </a:pPr>
            <a:r>
              <a:rPr lang="en-US" sz="1400" kern="0" dirty="0" smtClean="0"/>
              <a:t>Data available from 1981 – 2012</a:t>
            </a:r>
          </a:p>
          <a:p>
            <a:pPr marL="692150" lvl="1" indent="-292100">
              <a:spcBef>
                <a:spcPts val="600"/>
              </a:spcBef>
              <a:buFont typeface="Wingdings" pitchFamily="-84" charset="2"/>
              <a:buChar char="ü"/>
            </a:pPr>
            <a:r>
              <a:rPr lang="en-US" sz="1400" kern="0" dirty="0" smtClean="0"/>
              <a:t>Skin SST (a -0.17K bias is expected)</a:t>
            </a:r>
          </a:p>
          <a:p>
            <a:pPr marL="692150" lvl="1" indent="-292100">
              <a:spcBef>
                <a:spcPts val="600"/>
              </a:spcBef>
              <a:buFont typeface="Wingdings" pitchFamily="-84" charset="2"/>
              <a:buChar char="ü"/>
            </a:pPr>
            <a:r>
              <a:rPr lang="en-US" sz="1400" kern="0" dirty="0" smtClean="0"/>
              <a:t>Kilpatrick et al, JGR, 2001; Casey et al, 2010; Kilpatrick, CATBD, 2013; </a:t>
            </a:r>
            <a:endParaRPr lang="en-US" sz="1400" kern="0" dirty="0" smtClean="0"/>
          </a:p>
          <a:p>
            <a:pPr marL="342900" lvl="0" indent="-342900" eaLnBrk="0" hangingPunct="0">
              <a:spcBef>
                <a:spcPts val="600"/>
              </a:spcBef>
              <a:defRPr/>
            </a:pPr>
            <a:endParaRPr lang="en-US" sz="600" b="1" kern="0" dirty="0" smtClean="0"/>
          </a:p>
          <a:p>
            <a:pPr marL="342900" lvl="0" indent="-342900" eaLnBrk="0" hangingPunct="0">
              <a:spcBef>
                <a:spcPts val="600"/>
              </a:spcBef>
              <a:defRPr/>
            </a:pPr>
            <a:r>
              <a:rPr lang="en-US" sz="1600" b="1" kern="0" dirty="0" smtClean="0"/>
              <a:t>CCI </a:t>
            </a:r>
            <a:endParaRPr lang="en-US" sz="1600" b="1" kern="0" dirty="0" smtClean="0"/>
          </a:p>
          <a:p>
            <a:pPr marL="692150" lvl="1" indent="-292100">
              <a:spcBef>
                <a:spcPts val="600"/>
              </a:spcBef>
              <a:buFont typeface="Wingdings" pitchFamily="-84" charset="2"/>
              <a:buChar char="ü"/>
            </a:pPr>
            <a:r>
              <a:rPr lang="en-US" sz="1400" kern="0" dirty="0" smtClean="0"/>
              <a:t>Data available from 1991 – 2010 </a:t>
            </a:r>
            <a:endParaRPr lang="en-US" sz="1400" kern="0" dirty="0" smtClean="0"/>
          </a:p>
          <a:p>
            <a:pPr marL="692150" lvl="1" indent="-292100">
              <a:spcBef>
                <a:spcPts val="600"/>
              </a:spcBef>
              <a:buFont typeface="Wingdings" pitchFamily="-84" charset="2"/>
              <a:buChar char="ü"/>
            </a:pPr>
            <a:r>
              <a:rPr lang="en-US" sz="1400" kern="0" dirty="0" smtClean="0"/>
              <a:t>Skin SST (a -0.17K bias is expected)</a:t>
            </a:r>
            <a:endParaRPr lang="en-US" sz="1400" kern="0" dirty="0" smtClean="0"/>
          </a:p>
          <a:p>
            <a:pPr marL="692150" lvl="1" indent="-292100">
              <a:spcBef>
                <a:spcPts val="600"/>
              </a:spcBef>
              <a:buFont typeface="Wingdings" pitchFamily="-84" charset="2"/>
              <a:buChar char="ü"/>
            </a:pPr>
            <a:r>
              <a:rPr lang="en-US" sz="1400" kern="0" dirty="0" smtClean="0"/>
              <a:t>Merchant et al, Geosci Data J., 2014</a:t>
            </a:r>
            <a:endParaRPr lang="en-US" sz="1400" kern="0" dirty="0" smtClean="0"/>
          </a:p>
          <a:p>
            <a:pPr marL="1149350" lvl="2" indent="-292100">
              <a:spcBef>
                <a:spcPts val="600"/>
              </a:spcBef>
              <a:buFontTx/>
              <a:buChar char="-"/>
            </a:pPr>
            <a:endParaRPr lang="en-US" sz="600" kern="0" dirty="0" smtClean="0"/>
          </a:p>
          <a:p>
            <a:pPr marL="342900" lvl="0" indent="-342900" eaLnBrk="0" hangingPunct="0">
              <a:spcBef>
                <a:spcPts val="600"/>
              </a:spcBef>
              <a:defRPr/>
            </a:pPr>
            <a:r>
              <a:rPr lang="en-US" sz="1600" b="1" kern="0" dirty="0" smtClean="0"/>
              <a:t>AVHRR RAN1</a:t>
            </a:r>
            <a:endParaRPr lang="en-US" sz="1600" b="1" kern="0" dirty="0" smtClean="0"/>
          </a:p>
          <a:p>
            <a:pPr marL="692150" lvl="1" indent="-292100">
              <a:spcBef>
                <a:spcPts val="600"/>
              </a:spcBef>
              <a:buFont typeface="Wingdings" pitchFamily="-84" charset="2"/>
              <a:buChar char="ü"/>
            </a:pPr>
            <a:r>
              <a:rPr lang="en-US" sz="1400" kern="0" dirty="0" smtClean="0"/>
              <a:t>Data available from Jul’2002 – Dec’2015</a:t>
            </a:r>
            <a:endParaRPr lang="en-US" sz="1400" kern="0" dirty="0" smtClean="0"/>
          </a:p>
          <a:p>
            <a:pPr marL="692150" lvl="1" indent="-292100">
              <a:spcBef>
                <a:spcPts val="600"/>
              </a:spcBef>
              <a:buFont typeface="Wingdings" pitchFamily="-84" charset="2"/>
              <a:buChar char="ü"/>
            </a:pPr>
            <a:r>
              <a:rPr lang="en-US" sz="1400" kern="0" dirty="0" smtClean="0"/>
              <a:t>Sub-skin SST (no bias </a:t>
            </a:r>
            <a:r>
              <a:rPr lang="en-US" sz="1400" kern="0" dirty="0" err="1" smtClean="0"/>
              <a:t>wrt</a:t>
            </a:r>
            <a:r>
              <a:rPr lang="en-US" sz="1400" kern="0" dirty="0" smtClean="0"/>
              <a:t> in situ expected)</a:t>
            </a:r>
          </a:p>
          <a:p>
            <a:pPr marL="692150" lvl="1" indent="-292100">
              <a:spcBef>
                <a:spcPts val="600"/>
              </a:spcBef>
              <a:buFont typeface="Wingdings" pitchFamily="-84" charset="2"/>
              <a:buChar char="ü"/>
            </a:pPr>
            <a:r>
              <a:rPr lang="en-US" sz="1400" kern="0" dirty="0" smtClean="0"/>
              <a:t>Shown below are SSES bias corrected</a:t>
            </a:r>
          </a:p>
          <a:p>
            <a:pPr marL="692150" lvl="1" indent="-292100">
              <a:spcBef>
                <a:spcPts val="600"/>
              </a:spcBef>
            </a:pPr>
            <a:r>
              <a:rPr lang="en-US" sz="1400" kern="0" dirty="0" smtClean="0"/>
              <a:t>	</a:t>
            </a:r>
            <a:r>
              <a:rPr lang="en-US" sz="1400" kern="0" dirty="0" smtClean="0"/>
              <a:t>(Petrenko et al , JTECH 2016; better proxy for “depth” SST)</a:t>
            </a:r>
            <a:endParaRPr lang="en-US" sz="1400" kern="0" dirty="0" smtClean="0"/>
          </a:p>
          <a:p>
            <a:pPr marL="692150" lvl="1" indent="-292100">
              <a:spcBef>
                <a:spcPts val="600"/>
              </a:spcBef>
              <a:buFont typeface="Wingdings" pitchFamily="-84" charset="2"/>
              <a:buChar char="ü"/>
            </a:pPr>
            <a:r>
              <a:rPr lang="en-US" sz="1400" kern="0" dirty="0" smtClean="0"/>
              <a:t>Ignatov et al, Remote Sens., 2016</a:t>
            </a:r>
            <a:endParaRPr lang="en-US" sz="1400" kern="0" dirty="0" smtClean="0"/>
          </a:p>
          <a:p>
            <a:pPr marL="692150" lvl="1" indent="-292100">
              <a:spcBef>
                <a:spcPts val="600"/>
              </a:spcBef>
            </a:pPr>
            <a:endParaRPr lang="en-US" sz="600" kern="0" dirty="0" smtClean="0"/>
          </a:p>
          <a:p>
            <a:pPr marL="692150" lvl="1" indent="-692150">
              <a:spcBef>
                <a:spcPts val="600"/>
              </a:spcBef>
            </a:pPr>
            <a:r>
              <a:rPr lang="en-US" sz="1600" b="1" kern="0" dirty="0" smtClean="0"/>
              <a:t>Comparison only done for Night, QL=5, from Jul’2002 – Dec’2015</a:t>
            </a:r>
            <a:endParaRPr lang="en-US" sz="1600" b="1" kern="0" dirty="0" smtClean="0"/>
          </a:p>
        </p:txBody>
      </p:sp>
      <p:sp>
        <p:nvSpPr>
          <p:cNvPr id="15366" name="Date Placeholder 8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dirty="0" smtClean="0">
                <a:latin typeface="Arial" pitchFamily="-84" charset="0"/>
              </a:rPr>
              <a:t>6 June 2016</a:t>
            </a:r>
            <a:endParaRPr lang="en-US" dirty="0">
              <a:latin typeface="Arial" pitchFamily="-84" charset="0"/>
            </a:endParaRPr>
          </a:p>
        </p:txBody>
      </p:sp>
      <p:sp>
        <p:nvSpPr>
          <p:cNvPr id="15367" name="Slide Number Placeholder 9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E5B1545A-3164-B34B-A559-303DB36FEF08}" type="slidenum">
              <a:rPr lang="en-US"/>
              <a:pPr/>
              <a:t>2</a:t>
            </a:fld>
            <a:endParaRPr lang="en-US" dirty="0"/>
          </a:p>
        </p:txBody>
      </p:sp>
      <p:sp>
        <p:nvSpPr>
          <p:cNvPr id="15368" name="Footer Placeholder 10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>
                <a:latin typeface="Arial" pitchFamily="-84" charset="0"/>
              </a:rPr>
              <a:t>NOAA ACSPO H8 SST</a:t>
            </a:r>
            <a:endParaRPr lang="en-US" dirty="0">
              <a:latin typeface="Arial" pitchFamily="-84" charset="0"/>
            </a:endParaRPr>
          </a:p>
        </p:txBody>
      </p:sp>
      <p:sp>
        <p:nvSpPr>
          <p:cNvPr id="9" name="Rectangle 22"/>
          <p:cNvSpPr>
            <a:spLocks noChangeArrowheads="1"/>
          </p:cNvSpPr>
          <p:nvPr/>
        </p:nvSpPr>
        <p:spPr bwMode="auto">
          <a:xfrm>
            <a:off x="-18288" y="-13855"/>
            <a:ext cx="9162288" cy="1066800"/>
          </a:xfrm>
          <a:prstGeom prst="rect">
            <a:avLst/>
          </a:prstGeom>
          <a:gradFill flip="none" rotWithShape="1">
            <a:gsLst>
              <a:gs pos="47000">
                <a:srgbClr val="2661AA"/>
              </a:gs>
              <a:gs pos="0">
                <a:srgbClr val="FFFFFF"/>
              </a:gs>
            </a:gsLst>
            <a:lin ang="17820000" scaled="0"/>
            <a:tileRect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 dirty="0">
              <a:solidFill>
                <a:prstClr val="black"/>
              </a:solidFill>
              <a:latin typeface="Times New Roman" panose="02020603050405020304" pitchFamily="18" charset="0"/>
              <a:ea typeface="ＭＳ Ｐゴシック" pitchFamily="-108" charset="-128"/>
              <a:cs typeface="Times New Roman" panose="02020603050405020304" pitchFamily="18" charset="0"/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231" y="32304"/>
            <a:ext cx="958296" cy="958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" rotWithShape="0">
              <a:prstClr val="black">
                <a:alpha val="43000"/>
              </a:prstClr>
            </a:outerShdw>
          </a:effectLst>
        </p:spPr>
      </p:pic>
      <p:sp>
        <p:nvSpPr>
          <p:cNvPr id="11" name="Rectangle 2"/>
          <p:cNvSpPr txBox="1">
            <a:spLocks noChangeArrowheads="1"/>
          </p:cNvSpPr>
          <p:nvPr/>
        </p:nvSpPr>
        <p:spPr bwMode="auto">
          <a:xfrm>
            <a:off x="533400" y="152400"/>
            <a:ext cx="8229600" cy="722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3 </a:t>
            </a:r>
            <a:r>
              <a:rPr lang="en-US" sz="2400" b="1" kern="0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long-term </a:t>
            </a: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AVHRR SST Products</a:t>
            </a:r>
            <a:endParaRPr kumimoji="0" lang="en-US" sz="2400" b="1" i="0" u="none" strike="noStrike" kern="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7 June 2016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E680844-3596-47F4-B6E0-09C89DE19E5F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3 AVHRR CDRs (Night)</a:t>
            </a:r>
            <a:endParaRPr lang="en-US"/>
          </a:p>
        </p:txBody>
      </p:sp>
      <p:sp>
        <p:nvSpPr>
          <p:cNvPr id="12" name="Rectangle 22"/>
          <p:cNvSpPr>
            <a:spLocks noChangeArrowheads="1"/>
          </p:cNvSpPr>
          <p:nvPr/>
        </p:nvSpPr>
        <p:spPr bwMode="auto">
          <a:xfrm>
            <a:off x="-18288" y="-13855"/>
            <a:ext cx="9162288" cy="1066800"/>
          </a:xfrm>
          <a:prstGeom prst="rect">
            <a:avLst/>
          </a:prstGeom>
          <a:gradFill flip="none" rotWithShape="1">
            <a:gsLst>
              <a:gs pos="47000">
                <a:srgbClr val="2661AA"/>
              </a:gs>
              <a:gs pos="0">
                <a:srgbClr val="FFFFFF"/>
              </a:gs>
            </a:gsLst>
            <a:lin ang="17820000" scaled="0"/>
            <a:tileRect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 dirty="0">
              <a:solidFill>
                <a:prstClr val="black"/>
              </a:solidFill>
              <a:latin typeface="Times New Roman" panose="02020603050405020304" pitchFamily="18" charset="0"/>
              <a:ea typeface="ＭＳ Ｐゴシック" pitchFamily="-108" charset="-128"/>
              <a:cs typeface="Times New Roman" panose="02020603050405020304" pitchFamily="18" charset="0"/>
            </a:endParaRPr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231" y="32304"/>
            <a:ext cx="958296" cy="958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" rotWithShape="0">
              <a:prstClr val="black">
                <a:alpha val="43000"/>
              </a:prstClr>
            </a:outerShdw>
          </a:effectLst>
        </p:spPr>
      </p:pic>
      <p:sp>
        <p:nvSpPr>
          <p:cNvPr id="16" name="Rectangle 2"/>
          <p:cNvSpPr txBox="1">
            <a:spLocks noChangeArrowheads="1"/>
          </p:cNvSpPr>
          <p:nvPr/>
        </p:nvSpPr>
        <p:spPr bwMode="auto">
          <a:xfrm>
            <a:off x="685800" y="152400"/>
            <a:ext cx="8229600" cy="722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AVHRR RAN1 and CCI: Number of Matchups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against </a:t>
            </a:r>
            <a:r>
              <a:rPr kumimoji="0" lang="en-US" sz="2400" b="1" i="1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i</a:t>
            </a: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Quam (Drifters + Tropical Moorings) </a:t>
            </a:r>
          </a:p>
        </p:txBody>
      </p:sp>
      <p:sp>
        <p:nvSpPr>
          <p:cNvPr id="11" name="Text Box 8"/>
          <p:cNvSpPr txBox="1">
            <a:spLocks noChangeArrowheads="1"/>
          </p:cNvSpPr>
          <p:nvPr/>
        </p:nvSpPr>
        <p:spPr bwMode="auto">
          <a:xfrm>
            <a:off x="1524000" y="4953000"/>
            <a:ext cx="6019800" cy="1323439"/>
          </a:xfrm>
          <a:prstGeom prst="rect">
            <a:avLst/>
          </a:prstGeom>
          <a:solidFill>
            <a:srgbClr val="0000FF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88925" indent="-288925">
              <a:spcBef>
                <a:spcPts val="300"/>
              </a:spcBef>
              <a:buFont typeface="Arial" charset="0"/>
              <a:buChar char="•"/>
            </a:pPr>
            <a:r>
              <a:rPr lang="en-US" sz="1400" dirty="0" smtClean="0">
                <a:solidFill>
                  <a:schemeClr val="bg1"/>
                </a:solidFill>
              </a:rPr>
              <a:t>CCI is a L2 product , only produced through Dec’2010</a:t>
            </a:r>
          </a:p>
          <a:p>
            <a:pPr marL="288925" indent="-288925">
              <a:spcBef>
                <a:spcPts val="300"/>
              </a:spcBef>
              <a:buFont typeface="Arial" charset="0"/>
              <a:buChar char="•"/>
            </a:pPr>
            <a:r>
              <a:rPr lang="en-US" sz="1400" dirty="0" smtClean="0">
                <a:solidFill>
                  <a:schemeClr val="bg1"/>
                </a:solidFill>
              </a:rPr>
              <a:t>Reported from all available satellites (up to 3-4 satellites at a time)</a:t>
            </a:r>
          </a:p>
          <a:p>
            <a:pPr marL="288925" indent="-288925">
              <a:spcBef>
                <a:spcPts val="300"/>
              </a:spcBef>
              <a:buFont typeface="Arial" charset="0"/>
              <a:buChar char="•"/>
            </a:pPr>
            <a:r>
              <a:rPr lang="en-US" sz="1400" dirty="0" smtClean="0">
                <a:solidFill>
                  <a:schemeClr val="bg1"/>
                </a:solidFill>
              </a:rPr>
              <a:t>Several months of N15 in 2002 and 1 month of N17 in 2010 omitted</a:t>
            </a:r>
          </a:p>
          <a:p>
            <a:pPr marL="288925" indent="-288925">
              <a:spcBef>
                <a:spcPts val="300"/>
              </a:spcBef>
              <a:buFont typeface="Arial" charset="0"/>
              <a:buChar char="•"/>
            </a:pPr>
            <a:r>
              <a:rPr lang="en-US" sz="1400" dirty="0" smtClean="0">
                <a:solidFill>
                  <a:schemeClr val="bg1"/>
                </a:solidFill>
              </a:rPr>
              <a:t>Number of CCI QL=5 retrievals is comparable with PFV5.2</a:t>
            </a:r>
          </a:p>
          <a:p>
            <a:pPr marL="288925" indent="-288925">
              <a:spcBef>
                <a:spcPts val="300"/>
              </a:spcBef>
              <a:buFont typeface="Arial" charset="0"/>
              <a:buChar char="•"/>
            </a:pPr>
            <a:r>
              <a:rPr lang="en-US" sz="1400" dirty="0" smtClean="0">
                <a:solidFill>
                  <a:schemeClr val="bg1"/>
                </a:solidFill>
              </a:rPr>
              <a:t>QL=5 retrievals made within VZA&lt;55º as in PFV5.2</a:t>
            </a:r>
          </a:p>
        </p:txBody>
      </p:sp>
      <p:pic>
        <p:nvPicPr>
          <p:cNvPr id="8194" name="Picture 2" descr="C:\Users\alex.ignatov\Documents\AIgnatov\GHRSST\GHRSST_Mtgs\2016_DC\ppt\figures\Reg_Drifters\timeseries_ACSPO_V_TWO_regression-IQ2_DR_TM_NOBS_night_monthly_with_cci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77824" y="1216152"/>
            <a:ext cx="6743700" cy="3733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7 June 2016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E680844-3596-47F4-B6E0-09C89DE19E5F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3 AVHRR CDRs (Night)</a:t>
            </a:r>
            <a:endParaRPr lang="en-US"/>
          </a:p>
        </p:txBody>
      </p:sp>
      <p:sp>
        <p:nvSpPr>
          <p:cNvPr id="10" name="Text Box 8"/>
          <p:cNvSpPr txBox="1">
            <a:spLocks noChangeArrowheads="1"/>
          </p:cNvSpPr>
          <p:nvPr/>
        </p:nvSpPr>
        <p:spPr bwMode="auto">
          <a:xfrm>
            <a:off x="1524000" y="4953000"/>
            <a:ext cx="6019800" cy="815608"/>
          </a:xfrm>
          <a:prstGeom prst="rect">
            <a:avLst/>
          </a:prstGeom>
          <a:solidFill>
            <a:srgbClr val="0000FF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88925" indent="-288925">
              <a:spcBef>
                <a:spcPts val="300"/>
              </a:spcBef>
              <a:buFont typeface="Arial" charset="0"/>
              <a:buChar char="•"/>
            </a:pPr>
            <a:r>
              <a:rPr lang="en-US" sz="1400" dirty="0" smtClean="0">
                <a:solidFill>
                  <a:schemeClr val="bg1"/>
                </a:solidFill>
              </a:rPr>
              <a:t>RAN1 regression coefficients smoothed using moving ±45day window</a:t>
            </a:r>
          </a:p>
          <a:p>
            <a:pPr marL="288925" indent="-288925">
              <a:spcBef>
                <a:spcPts val="300"/>
              </a:spcBef>
              <a:buFont typeface="Arial" charset="0"/>
              <a:buChar char="•"/>
            </a:pPr>
            <a:r>
              <a:rPr lang="en-US" sz="1400" dirty="0" smtClean="0">
                <a:solidFill>
                  <a:schemeClr val="bg1"/>
                </a:solidFill>
              </a:rPr>
              <a:t>RAN1 SST is SSES-bias corrected (Petrenko et al, JTECH 2016)</a:t>
            </a:r>
          </a:p>
          <a:p>
            <a:pPr marL="288925" indent="-288925">
              <a:spcBef>
                <a:spcPts val="300"/>
              </a:spcBef>
              <a:buFont typeface="Arial" charset="0"/>
              <a:buChar char="•"/>
            </a:pPr>
            <a:r>
              <a:rPr lang="en-US" sz="1400" dirty="0" smtClean="0">
                <a:solidFill>
                  <a:schemeClr val="bg1"/>
                </a:solidFill>
              </a:rPr>
              <a:t>PFV5.2 is a “skin product”: -0.17K bias is expected</a:t>
            </a:r>
          </a:p>
        </p:txBody>
      </p:sp>
      <p:sp>
        <p:nvSpPr>
          <p:cNvPr id="12" name="Rectangle 22"/>
          <p:cNvSpPr>
            <a:spLocks noChangeArrowheads="1"/>
          </p:cNvSpPr>
          <p:nvPr/>
        </p:nvSpPr>
        <p:spPr bwMode="auto">
          <a:xfrm>
            <a:off x="-18288" y="-13855"/>
            <a:ext cx="9162288" cy="1066800"/>
          </a:xfrm>
          <a:prstGeom prst="rect">
            <a:avLst/>
          </a:prstGeom>
          <a:gradFill flip="none" rotWithShape="1">
            <a:gsLst>
              <a:gs pos="47000">
                <a:srgbClr val="2661AA"/>
              </a:gs>
              <a:gs pos="0">
                <a:srgbClr val="FFFFFF"/>
              </a:gs>
            </a:gsLst>
            <a:lin ang="17820000" scaled="0"/>
            <a:tileRect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 dirty="0">
              <a:solidFill>
                <a:prstClr val="black"/>
              </a:solidFill>
              <a:latin typeface="Times New Roman" panose="02020603050405020304" pitchFamily="18" charset="0"/>
              <a:ea typeface="ＭＳ Ｐゴシック" pitchFamily="-108" charset="-128"/>
              <a:cs typeface="Times New Roman" panose="02020603050405020304" pitchFamily="18" charset="0"/>
            </a:endParaRPr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231" y="32304"/>
            <a:ext cx="958296" cy="958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" rotWithShape="0">
              <a:prstClr val="black">
                <a:alpha val="43000"/>
              </a:prstClr>
            </a:outerShdw>
          </a:effectLst>
        </p:spPr>
      </p:pic>
      <p:sp>
        <p:nvSpPr>
          <p:cNvPr id="19" name="Rectangle 2"/>
          <p:cNvSpPr txBox="1">
            <a:spLocks noChangeArrowheads="1"/>
          </p:cNvSpPr>
          <p:nvPr/>
        </p:nvSpPr>
        <p:spPr bwMode="auto">
          <a:xfrm>
            <a:off x="685800" y="152400"/>
            <a:ext cx="8229600" cy="722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AVHRR RAN1 and PFV5.2: Mean Bias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against </a:t>
            </a:r>
            <a:r>
              <a:rPr kumimoji="0" lang="en-US" sz="2400" b="1" i="1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i</a:t>
            </a: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Quam (Drifters + Tropical Moorings) </a:t>
            </a:r>
          </a:p>
        </p:txBody>
      </p:sp>
      <p:pic>
        <p:nvPicPr>
          <p:cNvPr id="9218" name="Picture 2" descr="C:\Users\alex.ignatov\Documents\AIgnatov\GHRSST\GHRSST_Mtgs\2016_DC\ppt\figures\Reg_Drifters\timeseries_ACSPO_V_TWO_regression-IQ2_DR_TM_MEAN_night_monthly_with_pf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77824" y="1216152"/>
            <a:ext cx="6743700" cy="3733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7 June 2016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E680844-3596-47F4-B6E0-09C89DE19E5F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3 AVHRR CDRs (Night)</a:t>
            </a:r>
            <a:endParaRPr lang="en-US"/>
          </a:p>
        </p:txBody>
      </p:sp>
      <p:sp>
        <p:nvSpPr>
          <p:cNvPr id="12" name="Rectangle 22"/>
          <p:cNvSpPr>
            <a:spLocks noChangeArrowheads="1"/>
          </p:cNvSpPr>
          <p:nvPr/>
        </p:nvSpPr>
        <p:spPr bwMode="auto">
          <a:xfrm>
            <a:off x="-18288" y="-13855"/>
            <a:ext cx="9162288" cy="1066800"/>
          </a:xfrm>
          <a:prstGeom prst="rect">
            <a:avLst/>
          </a:prstGeom>
          <a:gradFill flip="none" rotWithShape="1">
            <a:gsLst>
              <a:gs pos="47000">
                <a:srgbClr val="2661AA"/>
              </a:gs>
              <a:gs pos="0">
                <a:srgbClr val="FFFFFF"/>
              </a:gs>
            </a:gsLst>
            <a:lin ang="17820000" scaled="0"/>
            <a:tileRect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 dirty="0">
              <a:solidFill>
                <a:prstClr val="black"/>
              </a:solidFill>
              <a:latin typeface="Times New Roman" panose="02020603050405020304" pitchFamily="18" charset="0"/>
              <a:ea typeface="ＭＳ Ｐゴシック" pitchFamily="-108" charset="-128"/>
              <a:cs typeface="Times New Roman" panose="02020603050405020304" pitchFamily="18" charset="0"/>
            </a:endParaRPr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231" y="32304"/>
            <a:ext cx="958296" cy="958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" rotWithShape="0">
              <a:prstClr val="black">
                <a:alpha val="43000"/>
              </a:prstClr>
            </a:outerShdw>
          </a:effectLst>
        </p:spPr>
      </p:pic>
      <p:sp>
        <p:nvSpPr>
          <p:cNvPr id="16" name="Rectangle 2"/>
          <p:cNvSpPr txBox="1">
            <a:spLocks noChangeArrowheads="1"/>
          </p:cNvSpPr>
          <p:nvPr/>
        </p:nvSpPr>
        <p:spPr bwMode="auto">
          <a:xfrm>
            <a:off x="685800" y="152400"/>
            <a:ext cx="8229600" cy="722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AVHRR RAN1 and CCI: Mean Bias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against </a:t>
            </a:r>
            <a:r>
              <a:rPr kumimoji="0" lang="en-US" sz="2400" b="1" i="1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i</a:t>
            </a: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Quam (Drifters + Tropical Moorings) </a:t>
            </a:r>
          </a:p>
        </p:txBody>
      </p:sp>
      <p:sp>
        <p:nvSpPr>
          <p:cNvPr id="17" name="Text Box 8"/>
          <p:cNvSpPr txBox="1">
            <a:spLocks noChangeArrowheads="1"/>
          </p:cNvSpPr>
          <p:nvPr/>
        </p:nvSpPr>
        <p:spPr bwMode="auto">
          <a:xfrm>
            <a:off x="1524000" y="4953000"/>
            <a:ext cx="6019800" cy="1031051"/>
          </a:xfrm>
          <a:prstGeom prst="rect">
            <a:avLst/>
          </a:prstGeom>
          <a:solidFill>
            <a:srgbClr val="0000FF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88925" indent="-288925">
              <a:spcBef>
                <a:spcPts val="300"/>
              </a:spcBef>
              <a:buFont typeface="Arial" charset="0"/>
              <a:buChar char="•"/>
            </a:pPr>
            <a:r>
              <a:rPr lang="en-US" sz="1400" dirty="0" smtClean="0">
                <a:solidFill>
                  <a:schemeClr val="bg1"/>
                </a:solidFill>
              </a:rPr>
              <a:t>CCI is a “skin product”: -0.17K bias is expected</a:t>
            </a:r>
          </a:p>
          <a:p>
            <a:pPr marL="288925" indent="-288925">
              <a:spcBef>
                <a:spcPts val="300"/>
              </a:spcBef>
              <a:buFont typeface="Arial" charset="0"/>
              <a:buChar char="•"/>
            </a:pPr>
            <a:r>
              <a:rPr lang="en-US" sz="1400" dirty="0" smtClean="0">
                <a:solidFill>
                  <a:schemeClr val="bg1"/>
                </a:solidFill>
              </a:rPr>
              <a:t>PM and mid-AM platforms are offset by 0.10-0.15K..  Is that larger than expected from diurnal cycle between 9:30pm – 2am? </a:t>
            </a:r>
          </a:p>
          <a:p>
            <a:pPr marL="288925" indent="-288925">
              <a:spcBef>
                <a:spcPts val="300"/>
              </a:spcBef>
              <a:buFont typeface="Arial" charset="0"/>
              <a:buChar char="•"/>
            </a:pPr>
            <a:r>
              <a:rPr lang="en-US" sz="1400" dirty="0" smtClean="0">
                <a:solidFill>
                  <a:schemeClr val="bg1"/>
                </a:solidFill>
              </a:rPr>
              <a:t>CCI shows more variations in time than RAN1</a:t>
            </a:r>
          </a:p>
        </p:txBody>
      </p:sp>
      <p:pic>
        <p:nvPicPr>
          <p:cNvPr id="10242" name="Picture 2" descr="C:\Users\alex.ignatov\Documents\AIgnatov\GHRSST\GHRSST_Mtgs\2016_DC\ppt\figures\Reg_Drifters\timeseries_ACSPO_V_TWO_regression-IQ2_DR_TM_MEAN_night_monthly_with_cci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77824" y="1216152"/>
            <a:ext cx="6743700" cy="3733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7 June 2016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E680844-3596-47F4-B6E0-09C89DE19E5F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3 AVHRR CDRs (Night)</a:t>
            </a:r>
            <a:endParaRPr lang="en-US"/>
          </a:p>
        </p:txBody>
      </p:sp>
      <p:sp>
        <p:nvSpPr>
          <p:cNvPr id="15" name="Text Box 8"/>
          <p:cNvSpPr txBox="1">
            <a:spLocks noChangeArrowheads="1"/>
          </p:cNvSpPr>
          <p:nvPr/>
        </p:nvSpPr>
        <p:spPr bwMode="auto">
          <a:xfrm>
            <a:off x="1524000" y="4953000"/>
            <a:ext cx="6019800" cy="815608"/>
          </a:xfrm>
          <a:prstGeom prst="rect">
            <a:avLst/>
          </a:prstGeom>
          <a:solidFill>
            <a:srgbClr val="0000FF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88925" indent="-288925">
              <a:spcBef>
                <a:spcPts val="300"/>
              </a:spcBef>
              <a:buFont typeface="Arial" charset="0"/>
              <a:buChar char="•"/>
            </a:pPr>
            <a:r>
              <a:rPr lang="en-US" sz="1400" dirty="0" smtClean="0">
                <a:solidFill>
                  <a:schemeClr val="bg1"/>
                </a:solidFill>
              </a:rPr>
              <a:t>Typically, RAN1 validates to within SD~0.30±0.04K</a:t>
            </a:r>
            <a:endParaRPr lang="en-US" sz="1400" dirty="0">
              <a:solidFill>
                <a:schemeClr val="bg1"/>
              </a:solidFill>
            </a:endParaRPr>
          </a:p>
          <a:p>
            <a:pPr marL="288925" indent="-288925">
              <a:spcBef>
                <a:spcPts val="300"/>
              </a:spcBef>
              <a:buFont typeface="Arial" charset="0"/>
              <a:buChar char="•"/>
            </a:pPr>
            <a:r>
              <a:rPr lang="en-US" sz="1400" dirty="0" smtClean="0">
                <a:solidFill>
                  <a:schemeClr val="bg1"/>
                </a:solidFill>
              </a:rPr>
              <a:t>PFV5.2 validates with SD~0.4-0.6K</a:t>
            </a:r>
          </a:p>
          <a:p>
            <a:pPr marL="288925" indent="-288925">
              <a:spcBef>
                <a:spcPts val="300"/>
              </a:spcBef>
              <a:buFont typeface="Arial" charset="0"/>
              <a:buChar char="•"/>
            </a:pPr>
            <a:r>
              <a:rPr lang="en-US" sz="1400" dirty="0" smtClean="0">
                <a:solidFill>
                  <a:schemeClr val="bg1"/>
                </a:solidFill>
              </a:rPr>
              <a:t>N19 in PFV5.2 is somewhat out of family</a:t>
            </a:r>
          </a:p>
        </p:txBody>
      </p:sp>
      <p:sp>
        <p:nvSpPr>
          <p:cNvPr id="10" name="Rectangle 22"/>
          <p:cNvSpPr>
            <a:spLocks noChangeArrowheads="1"/>
          </p:cNvSpPr>
          <p:nvPr/>
        </p:nvSpPr>
        <p:spPr bwMode="auto">
          <a:xfrm>
            <a:off x="-18288" y="-13855"/>
            <a:ext cx="9162288" cy="1066800"/>
          </a:xfrm>
          <a:prstGeom prst="rect">
            <a:avLst/>
          </a:prstGeom>
          <a:gradFill flip="none" rotWithShape="1">
            <a:gsLst>
              <a:gs pos="47000">
                <a:srgbClr val="2661AA"/>
              </a:gs>
              <a:gs pos="0">
                <a:srgbClr val="FFFFFF"/>
              </a:gs>
            </a:gsLst>
            <a:lin ang="17820000" scaled="0"/>
            <a:tileRect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 dirty="0">
              <a:solidFill>
                <a:prstClr val="black"/>
              </a:solidFill>
              <a:latin typeface="Times New Roman" panose="02020603050405020304" pitchFamily="18" charset="0"/>
              <a:ea typeface="ＭＳ Ｐゴシック" pitchFamily="-108" charset="-128"/>
              <a:cs typeface="Times New Roman" panose="02020603050405020304" pitchFamily="18" charset="0"/>
            </a:endParaRP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231" y="32304"/>
            <a:ext cx="958296" cy="958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" rotWithShape="0">
              <a:prstClr val="black">
                <a:alpha val="43000"/>
              </a:prstClr>
            </a:outerShdw>
          </a:effectLst>
        </p:spPr>
      </p:pic>
      <p:sp>
        <p:nvSpPr>
          <p:cNvPr id="12" name="Rectangle 2"/>
          <p:cNvSpPr txBox="1">
            <a:spLocks noChangeArrowheads="1"/>
          </p:cNvSpPr>
          <p:nvPr/>
        </p:nvSpPr>
        <p:spPr bwMode="auto">
          <a:xfrm>
            <a:off x="685800" y="152400"/>
            <a:ext cx="8229600" cy="722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AVHRR RAN1 and PFV5.2: Std. </a:t>
            </a:r>
            <a:r>
              <a:rPr kumimoji="0" lang="en-US" sz="2400" b="1" i="0" u="none" strike="noStrike" kern="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Dev.</a:t>
            </a:r>
            <a:endParaRPr kumimoji="0" lang="en-US" sz="2400" b="1" i="0" u="none" strike="noStrike" kern="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against </a:t>
            </a:r>
            <a:r>
              <a:rPr kumimoji="0" lang="en-US" sz="2400" b="1" i="1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i</a:t>
            </a: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Quam (Drifters + Tropical Moorings) </a:t>
            </a:r>
          </a:p>
        </p:txBody>
      </p:sp>
      <p:pic>
        <p:nvPicPr>
          <p:cNvPr id="11266" name="Picture 2" descr="C:\Users\alex.ignatov\Documents\AIgnatov\GHRSST\GHRSST_Mtgs\2016_DC\ppt\figures\Reg_Drifters\timeseries_ACSPO_V_TWO_regression-IQ2_DR_TM_SD_night_monthly_with_pf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77824" y="1216152"/>
            <a:ext cx="6743700" cy="3733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7 June 2016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E680844-3596-47F4-B6E0-09C89DE19E5F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3 AVHRR CDRs (Night)</a:t>
            </a:r>
            <a:endParaRPr lang="en-US"/>
          </a:p>
        </p:txBody>
      </p:sp>
      <p:sp>
        <p:nvSpPr>
          <p:cNvPr id="15" name="Text Box 8"/>
          <p:cNvSpPr txBox="1">
            <a:spLocks noChangeArrowheads="1"/>
          </p:cNvSpPr>
          <p:nvPr/>
        </p:nvSpPr>
        <p:spPr bwMode="auto">
          <a:xfrm>
            <a:off x="1524000" y="4953000"/>
            <a:ext cx="6019800" cy="1031051"/>
          </a:xfrm>
          <a:prstGeom prst="rect">
            <a:avLst/>
          </a:prstGeom>
          <a:solidFill>
            <a:srgbClr val="0000FF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88925" indent="-288925">
              <a:spcBef>
                <a:spcPts val="300"/>
              </a:spcBef>
              <a:buFont typeface="Arial" charset="0"/>
              <a:buChar char="•"/>
            </a:pPr>
            <a:r>
              <a:rPr lang="en-US" sz="1400" dirty="0" smtClean="0">
                <a:solidFill>
                  <a:schemeClr val="bg1"/>
                </a:solidFill>
              </a:rPr>
              <a:t>CCI validates with SD~0.35-0.45K (between PFV5.2 and RAN1)</a:t>
            </a:r>
            <a:endParaRPr lang="en-US" sz="1400" dirty="0">
              <a:solidFill>
                <a:schemeClr val="bg1"/>
              </a:solidFill>
            </a:endParaRPr>
          </a:p>
          <a:p>
            <a:pPr marL="288925" indent="-288925">
              <a:spcBef>
                <a:spcPts val="300"/>
              </a:spcBef>
              <a:buFont typeface="Arial" charset="0"/>
              <a:buChar char="•"/>
            </a:pPr>
            <a:r>
              <a:rPr lang="en-US" sz="1400" dirty="0" smtClean="0">
                <a:solidFill>
                  <a:schemeClr val="bg1"/>
                </a:solidFill>
              </a:rPr>
              <a:t>Before 2006, SD for N16 larger than for N17 – counterintuitive?</a:t>
            </a:r>
          </a:p>
          <a:p>
            <a:pPr marL="288925" indent="-288925">
              <a:spcBef>
                <a:spcPts val="300"/>
              </a:spcBef>
              <a:buFont typeface="Arial" charset="0"/>
              <a:buChar char="•"/>
            </a:pPr>
            <a:r>
              <a:rPr lang="en-US" sz="1400" dirty="0" smtClean="0">
                <a:solidFill>
                  <a:schemeClr val="bg1"/>
                </a:solidFill>
              </a:rPr>
              <a:t>N18 initially had smaller SDs than N17 – as expected. But then increased and became larger than for mid-AM N17 and Metop-A</a:t>
            </a:r>
          </a:p>
        </p:txBody>
      </p:sp>
      <p:sp>
        <p:nvSpPr>
          <p:cNvPr id="10" name="Rectangle 22"/>
          <p:cNvSpPr>
            <a:spLocks noChangeArrowheads="1"/>
          </p:cNvSpPr>
          <p:nvPr/>
        </p:nvSpPr>
        <p:spPr bwMode="auto">
          <a:xfrm>
            <a:off x="-18288" y="-13855"/>
            <a:ext cx="9162288" cy="1066800"/>
          </a:xfrm>
          <a:prstGeom prst="rect">
            <a:avLst/>
          </a:prstGeom>
          <a:gradFill flip="none" rotWithShape="1">
            <a:gsLst>
              <a:gs pos="47000">
                <a:srgbClr val="2661AA"/>
              </a:gs>
              <a:gs pos="0">
                <a:srgbClr val="FFFFFF"/>
              </a:gs>
            </a:gsLst>
            <a:lin ang="17820000" scaled="0"/>
            <a:tileRect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 dirty="0">
              <a:solidFill>
                <a:prstClr val="black"/>
              </a:solidFill>
              <a:latin typeface="Times New Roman" panose="02020603050405020304" pitchFamily="18" charset="0"/>
              <a:ea typeface="ＭＳ Ｐゴシック" pitchFamily="-108" charset="-128"/>
              <a:cs typeface="Times New Roman" panose="02020603050405020304" pitchFamily="18" charset="0"/>
            </a:endParaRP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231" y="32304"/>
            <a:ext cx="958296" cy="958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" rotWithShape="0">
              <a:prstClr val="black">
                <a:alpha val="43000"/>
              </a:prstClr>
            </a:outerShdw>
          </a:effectLst>
        </p:spPr>
      </p:pic>
      <p:sp>
        <p:nvSpPr>
          <p:cNvPr id="13" name="Rectangle 2"/>
          <p:cNvSpPr txBox="1">
            <a:spLocks noChangeArrowheads="1"/>
          </p:cNvSpPr>
          <p:nvPr/>
        </p:nvSpPr>
        <p:spPr bwMode="auto">
          <a:xfrm>
            <a:off x="685800" y="152400"/>
            <a:ext cx="8229600" cy="722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AVHRR RAN1 and CCI: Std. </a:t>
            </a:r>
            <a:r>
              <a:rPr kumimoji="0" lang="en-US" sz="2400" b="1" i="0" u="none" strike="noStrike" kern="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Dev.</a:t>
            </a:r>
            <a:endParaRPr kumimoji="0" lang="en-US" sz="2400" b="1" i="0" u="none" strike="noStrike" kern="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against </a:t>
            </a:r>
            <a:r>
              <a:rPr kumimoji="0" lang="en-US" sz="2400" b="1" i="1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i</a:t>
            </a: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Quam (Drifters + Tropical Moorings) </a:t>
            </a:r>
          </a:p>
        </p:txBody>
      </p:sp>
      <p:pic>
        <p:nvPicPr>
          <p:cNvPr id="12290" name="Picture 2" descr="C:\Users\alex.ignatov\Documents\AIgnatov\GHRSST\GHRSST_Mtgs\2016_DC\ppt\figures\Reg_Drifters\timeseries_ACSPO_V_TWO_regression-IQ2_DR_TM_SD_night_monthly_with_cci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77824" y="1216152"/>
            <a:ext cx="6743700" cy="3733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Text Box 12"/>
          <p:cNvSpPr txBox="1">
            <a:spLocks noChangeArrowheads="1"/>
          </p:cNvSpPr>
          <p:nvPr/>
        </p:nvSpPr>
        <p:spPr bwMode="auto">
          <a:xfrm>
            <a:off x="1143000" y="1524000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7172" name="Rectangle 19"/>
          <p:cNvSpPr>
            <a:spLocks noChangeArrowheads="1"/>
          </p:cNvSpPr>
          <p:nvPr/>
        </p:nvSpPr>
        <p:spPr bwMode="auto">
          <a:xfrm>
            <a:off x="152400" y="2286000"/>
            <a:ext cx="8839200" cy="2862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006666"/>
                </a:solidFill>
              </a:rPr>
              <a:t>W</a:t>
            </a:r>
            <a:r>
              <a:rPr lang="en-US" sz="3600" b="1" dirty="0" smtClean="0">
                <a:solidFill>
                  <a:srgbClr val="006666"/>
                </a:solidFill>
              </a:rPr>
              <a:t>ith respect to </a:t>
            </a:r>
          </a:p>
          <a:p>
            <a:pPr algn="ctr"/>
            <a:r>
              <a:rPr lang="en-US" sz="3600" b="1" dirty="0" smtClean="0">
                <a:solidFill>
                  <a:srgbClr val="006666"/>
                </a:solidFill>
              </a:rPr>
              <a:t>Drifters and Tropical Moorings</a:t>
            </a:r>
          </a:p>
          <a:p>
            <a:pPr algn="ctr"/>
            <a:endParaRPr lang="en-US" sz="3600" b="1" dirty="0" smtClean="0">
              <a:solidFill>
                <a:srgbClr val="006666"/>
              </a:solidFill>
            </a:endParaRPr>
          </a:p>
          <a:p>
            <a:pPr algn="ctr"/>
            <a:r>
              <a:rPr lang="en-US" sz="3600" b="1" dirty="0" smtClean="0">
                <a:solidFill>
                  <a:srgbClr val="006666"/>
                </a:solidFill>
              </a:rPr>
              <a:t>RAN1 </a:t>
            </a:r>
            <a:r>
              <a:rPr lang="en-US" sz="3600" b="1" dirty="0" err="1" smtClean="0">
                <a:solidFill>
                  <a:srgbClr val="006666"/>
                </a:solidFill>
              </a:rPr>
              <a:t>SST_depth</a:t>
            </a:r>
            <a:endParaRPr lang="en-US" sz="3600" b="1" dirty="0" smtClean="0">
              <a:solidFill>
                <a:srgbClr val="006666"/>
              </a:solidFill>
            </a:endParaRPr>
          </a:p>
          <a:p>
            <a:pPr algn="ctr"/>
            <a:r>
              <a:rPr lang="en-US" sz="3600" b="1" dirty="0" smtClean="0">
                <a:solidFill>
                  <a:srgbClr val="006666"/>
                </a:solidFill>
              </a:rPr>
              <a:t>(SSES bias corrected)</a:t>
            </a:r>
            <a:endParaRPr lang="en-US" sz="3600" b="1" dirty="0">
              <a:solidFill>
                <a:srgbClr val="006666"/>
              </a:solidFill>
            </a:endParaRPr>
          </a:p>
        </p:txBody>
      </p:sp>
      <p:sp>
        <p:nvSpPr>
          <p:cNvPr id="7173" name="Date Placeholder 7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20 July 2015</a:t>
            </a:r>
          </a:p>
        </p:txBody>
      </p:sp>
      <p:sp>
        <p:nvSpPr>
          <p:cNvPr id="7174" name="Slide Number Placeholder 8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3A93856C-775A-4CCC-906B-8E7EA513D94E}" type="slidenum">
              <a:rPr lang="en-US" smtClean="0"/>
              <a:pPr/>
              <a:t>3</a:t>
            </a:fld>
            <a:endParaRPr lang="en-US" smtClean="0"/>
          </a:p>
        </p:txBody>
      </p:sp>
      <p:sp>
        <p:nvSpPr>
          <p:cNvPr id="7175" name="Footer Placeholder 9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SQUAM and iQuam</a:t>
            </a:r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-9144" y="-13855"/>
            <a:ext cx="9162288" cy="1066800"/>
          </a:xfrm>
          <a:prstGeom prst="rect">
            <a:avLst/>
          </a:prstGeom>
          <a:gradFill flip="none" rotWithShape="1">
            <a:gsLst>
              <a:gs pos="47000">
                <a:srgbClr val="2661AA"/>
              </a:gs>
              <a:gs pos="0">
                <a:srgbClr val="FFFFFF"/>
              </a:gs>
            </a:gsLst>
            <a:lin ang="17820000" scaled="0"/>
            <a:tileRect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 dirty="0">
              <a:solidFill>
                <a:prstClr val="black"/>
              </a:solidFill>
              <a:latin typeface="Times New Roman" panose="02020603050405020304" pitchFamily="18" charset="0"/>
              <a:ea typeface="ＭＳ Ｐゴシック" pitchFamily="-108" charset="-128"/>
              <a:cs typeface="Times New Roman" panose="02020603050405020304" pitchFamily="18" charset="0"/>
            </a:endParaRP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231" y="32304"/>
            <a:ext cx="958296" cy="958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" rotWithShape="0">
              <a:prstClr val="black">
                <a:alpha val="43000"/>
              </a:prst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7 June 2016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E680844-3596-47F4-B6E0-09C89DE19E5F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3 AVHRR CDRs (Night)</a:t>
            </a:r>
            <a:endParaRPr lang="en-US"/>
          </a:p>
        </p:txBody>
      </p:sp>
      <p:sp>
        <p:nvSpPr>
          <p:cNvPr id="10" name="Text Box 8"/>
          <p:cNvSpPr txBox="1">
            <a:spLocks noChangeArrowheads="1"/>
          </p:cNvSpPr>
          <p:nvPr/>
        </p:nvSpPr>
        <p:spPr bwMode="auto">
          <a:xfrm>
            <a:off x="1524000" y="4953000"/>
            <a:ext cx="6019800" cy="1323439"/>
          </a:xfrm>
          <a:prstGeom prst="rect">
            <a:avLst/>
          </a:prstGeom>
          <a:solidFill>
            <a:srgbClr val="0000FF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88925" indent="-288925">
              <a:spcBef>
                <a:spcPts val="300"/>
              </a:spcBef>
              <a:buFont typeface="Arial" charset="0"/>
              <a:buChar char="•"/>
            </a:pPr>
            <a:r>
              <a:rPr lang="en-US" sz="1400" dirty="0" smtClean="0">
                <a:solidFill>
                  <a:schemeClr val="bg1"/>
                </a:solidFill>
              </a:rPr>
              <a:t>RAN1 reported from 2 satellites (PM &amp; mid-AM)  vs. one in PFV5.2</a:t>
            </a:r>
          </a:p>
          <a:p>
            <a:pPr marL="288925" indent="-288925">
              <a:spcBef>
                <a:spcPts val="300"/>
              </a:spcBef>
              <a:buFont typeface="Arial" charset="0"/>
              <a:buChar char="•"/>
            </a:pPr>
            <a:r>
              <a:rPr lang="en-US" sz="1400" dirty="0" smtClean="0">
                <a:solidFill>
                  <a:schemeClr val="bg1"/>
                </a:solidFill>
              </a:rPr>
              <a:t>PFV5.2 is only produced through Dec’2012</a:t>
            </a:r>
          </a:p>
          <a:p>
            <a:pPr marL="288925" indent="-288925">
              <a:spcBef>
                <a:spcPts val="300"/>
              </a:spcBef>
              <a:buFont typeface="Arial" charset="0"/>
              <a:buChar char="•"/>
            </a:pPr>
            <a:r>
              <a:rPr lang="en-US" sz="1400" dirty="0" smtClean="0">
                <a:solidFill>
                  <a:schemeClr val="bg1"/>
                </a:solidFill>
              </a:rPr>
              <a:t>Number of retrievals with QL=5 is factor of 2 larger in RAN1 </a:t>
            </a:r>
          </a:p>
          <a:p>
            <a:pPr marL="288925" indent="-288925">
              <a:spcBef>
                <a:spcPts val="300"/>
              </a:spcBef>
              <a:buFont typeface="Arial" charset="0"/>
              <a:buChar char="•"/>
            </a:pPr>
            <a:r>
              <a:rPr lang="en-US" sz="1400" dirty="0" smtClean="0">
                <a:solidFill>
                  <a:schemeClr val="bg1"/>
                </a:solidFill>
              </a:rPr>
              <a:t>RAN1 is a L2 and PF is a L3 (0.04º) product</a:t>
            </a:r>
          </a:p>
          <a:p>
            <a:pPr marL="288925" indent="-288925">
              <a:spcBef>
                <a:spcPts val="300"/>
              </a:spcBef>
              <a:buFont typeface="Arial" charset="0"/>
              <a:buChar char="•"/>
            </a:pPr>
            <a:r>
              <a:rPr lang="en-US" sz="1400" dirty="0" smtClean="0">
                <a:solidFill>
                  <a:schemeClr val="bg1"/>
                </a:solidFill>
              </a:rPr>
              <a:t>RAN1: QL=5 retrievals made in full swath (PF: only within VZA&lt;55º)</a:t>
            </a:r>
          </a:p>
        </p:txBody>
      </p:sp>
      <p:sp>
        <p:nvSpPr>
          <p:cNvPr id="12" name="Rectangle 22"/>
          <p:cNvSpPr>
            <a:spLocks noChangeArrowheads="1"/>
          </p:cNvSpPr>
          <p:nvPr/>
        </p:nvSpPr>
        <p:spPr bwMode="auto">
          <a:xfrm>
            <a:off x="-18288" y="-13855"/>
            <a:ext cx="9162288" cy="1066800"/>
          </a:xfrm>
          <a:prstGeom prst="rect">
            <a:avLst/>
          </a:prstGeom>
          <a:gradFill flip="none" rotWithShape="1">
            <a:gsLst>
              <a:gs pos="47000">
                <a:srgbClr val="2661AA"/>
              </a:gs>
              <a:gs pos="0">
                <a:srgbClr val="FFFFFF"/>
              </a:gs>
            </a:gsLst>
            <a:lin ang="17820000" scaled="0"/>
            <a:tileRect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 dirty="0">
              <a:solidFill>
                <a:prstClr val="black"/>
              </a:solidFill>
              <a:latin typeface="Times New Roman" panose="02020603050405020304" pitchFamily="18" charset="0"/>
              <a:ea typeface="ＭＳ Ｐゴシック" pitchFamily="-108" charset="-128"/>
              <a:cs typeface="Times New Roman" panose="02020603050405020304" pitchFamily="18" charset="0"/>
            </a:endParaRPr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231" y="32304"/>
            <a:ext cx="958296" cy="958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" rotWithShape="0">
              <a:prstClr val="black">
                <a:alpha val="43000"/>
              </a:prstClr>
            </a:outerShdw>
          </a:effectLst>
        </p:spPr>
      </p:pic>
      <p:sp>
        <p:nvSpPr>
          <p:cNvPr id="19" name="Rectangle 2"/>
          <p:cNvSpPr txBox="1">
            <a:spLocks noChangeArrowheads="1"/>
          </p:cNvSpPr>
          <p:nvPr/>
        </p:nvSpPr>
        <p:spPr bwMode="auto">
          <a:xfrm>
            <a:off x="685800" y="152400"/>
            <a:ext cx="8229600" cy="722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AVHRR RAN1 and PFV5.2: Number</a:t>
            </a:r>
            <a:r>
              <a:rPr kumimoji="0" lang="en-US" sz="2400" b="1" i="0" u="none" strike="noStrike" kern="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of Matchups</a:t>
            </a:r>
            <a:endParaRPr kumimoji="0" lang="en-US" sz="2400" b="1" i="0" u="none" strike="noStrike" kern="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against </a:t>
            </a:r>
            <a:r>
              <a:rPr kumimoji="0" lang="en-US" sz="2400" b="1" i="1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i</a:t>
            </a: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Quam (Drifters + Tropical Moorings) </a:t>
            </a:r>
          </a:p>
        </p:txBody>
      </p:sp>
      <p:pic>
        <p:nvPicPr>
          <p:cNvPr id="3074" name="Picture 2" descr="C:\Users\alex.ignatov\Documents\AIgnatov\GHRSST\GHRSST_Mtgs\2016_DC\ppt\figures\timeseries_ACSPO_V_TWO_debiased-IQ2_DR_TM_NOBS_night_monthly_with_pf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77824" y="1216152"/>
            <a:ext cx="6743700" cy="3733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7 June 2016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E680844-3596-47F4-B6E0-09C89DE19E5F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3 AVHRR CDRs (Night)</a:t>
            </a:r>
            <a:endParaRPr lang="en-US"/>
          </a:p>
        </p:txBody>
      </p:sp>
      <p:sp>
        <p:nvSpPr>
          <p:cNvPr id="12" name="Rectangle 22"/>
          <p:cNvSpPr>
            <a:spLocks noChangeArrowheads="1"/>
          </p:cNvSpPr>
          <p:nvPr/>
        </p:nvSpPr>
        <p:spPr bwMode="auto">
          <a:xfrm>
            <a:off x="-18288" y="-13855"/>
            <a:ext cx="9162288" cy="1066800"/>
          </a:xfrm>
          <a:prstGeom prst="rect">
            <a:avLst/>
          </a:prstGeom>
          <a:gradFill flip="none" rotWithShape="1">
            <a:gsLst>
              <a:gs pos="47000">
                <a:srgbClr val="2661AA"/>
              </a:gs>
              <a:gs pos="0">
                <a:srgbClr val="FFFFFF"/>
              </a:gs>
            </a:gsLst>
            <a:lin ang="17820000" scaled="0"/>
            <a:tileRect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 dirty="0">
              <a:solidFill>
                <a:prstClr val="black"/>
              </a:solidFill>
              <a:latin typeface="Times New Roman" panose="02020603050405020304" pitchFamily="18" charset="0"/>
              <a:ea typeface="ＭＳ Ｐゴシック" pitchFamily="-108" charset="-128"/>
              <a:cs typeface="Times New Roman" panose="02020603050405020304" pitchFamily="18" charset="0"/>
            </a:endParaRPr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231" y="32304"/>
            <a:ext cx="958296" cy="958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" rotWithShape="0">
              <a:prstClr val="black">
                <a:alpha val="43000"/>
              </a:prstClr>
            </a:outerShdw>
          </a:effectLst>
        </p:spPr>
      </p:pic>
      <p:sp>
        <p:nvSpPr>
          <p:cNvPr id="16" name="Rectangle 2"/>
          <p:cNvSpPr txBox="1">
            <a:spLocks noChangeArrowheads="1"/>
          </p:cNvSpPr>
          <p:nvPr/>
        </p:nvSpPr>
        <p:spPr bwMode="auto">
          <a:xfrm>
            <a:off x="685800" y="152400"/>
            <a:ext cx="8229600" cy="722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AVHRR RAN1 and CCI: Number of Matchups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against </a:t>
            </a:r>
            <a:r>
              <a:rPr kumimoji="0" lang="en-US" sz="2400" b="1" i="1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i</a:t>
            </a: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Quam (Drifters + Tropical Moorings) </a:t>
            </a:r>
          </a:p>
        </p:txBody>
      </p:sp>
      <p:pic>
        <p:nvPicPr>
          <p:cNvPr id="4098" name="Picture 2" descr="C:\Users\alex.ignatov\Documents\AIgnatov\GHRSST\GHRSST_Mtgs\2016_DC\ppt\figures\timeseries_ACSPO_V_TWO_debiased-IQ2_DR_TM_NOBS_night_monthly_with_cci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77824" y="1216152"/>
            <a:ext cx="6743700" cy="3733800"/>
          </a:xfrm>
          <a:prstGeom prst="rect">
            <a:avLst/>
          </a:prstGeom>
          <a:noFill/>
        </p:spPr>
      </p:pic>
      <p:sp>
        <p:nvSpPr>
          <p:cNvPr id="11" name="Text Box 8"/>
          <p:cNvSpPr txBox="1">
            <a:spLocks noChangeArrowheads="1"/>
          </p:cNvSpPr>
          <p:nvPr/>
        </p:nvSpPr>
        <p:spPr bwMode="auto">
          <a:xfrm>
            <a:off x="1524000" y="4953000"/>
            <a:ext cx="6019800" cy="1323439"/>
          </a:xfrm>
          <a:prstGeom prst="rect">
            <a:avLst/>
          </a:prstGeom>
          <a:solidFill>
            <a:srgbClr val="0000FF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88925" indent="-288925">
              <a:spcBef>
                <a:spcPts val="300"/>
              </a:spcBef>
              <a:buFont typeface="Arial" charset="0"/>
              <a:buChar char="•"/>
            </a:pPr>
            <a:r>
              <a:rPr lang="en-US" sz="1400" dirty="0" smtClean="0">
                <a:solidFill>
                  <a:schemeClr val="bg1"/>
                </a:solidFill>
              </a:rPr>
              <a:t>CCI is a L2 product , only produced through Dec’2010</a:t>
            </a:r>
          </a:p>
          <a:p>
            <a:pPr marL="288925" indent="-288925">
              <a:spcBef>
                <a:spcPts val="300"/>
              </a:spcBef>
              <a:buFont typeface="Arial" charset="0"/>
              <a:buChar char="•"/>
            </a:pPr>
            <a:r>
              <a:rPr lang="en-US" sz="1400" dirty="0" smtClean="0">
                <a:solidFill>
                  <a:schemeClr val="bg1"/>
                </a:solidFill>
              </a:rPr>
              <a:t>Reported from all available satellites (up to 3-4 satellites at a time)</a:t>
            </a:r>
          </a:p>
          <a:p>
            <a:pPr marL="288925" indent="-288925">
              <a:spcBef>
                <a:spcPts val="300"/>
              </a:spcBef>
              <a:buFont typeface="Arial" charset="0"/>
              <a:buChar char="•"/>
            </a:pPr>
            <a:r>
              <a:rPr lang="en-US" sz="1400" dirty="0" smtClean="0">
                <a:solidFill>
                  <a:schemeClr val="bg1"/>
                </a:solidFill>
              </a:rPr>
              <a:t>Several months of N15 in 2002 and 1 month of N17 in 2010 omitted</a:t>
            </a:r>
          </a:p>
          <a:p>
            <a:pPr marL="288925" indent="-288925">
              <a:spcBef>
                <a:spcPts val="300"/>
              </a:spcBef>
              <a:buFont typeface="Arial" charset="0"/>
              <a:buChar char="•"/>
            </a:pPr>
            <a:r>
              <a:rPr lang="en-US" sz="1400" dirty="0" smtClean="0">
                <a:solidFill>
                  <a:schemeClr val="bg1"/>
                </a:solidFill>
              </a:rPr>
              <a:t>Number of CCI QL=5 retrievals is comparable with PFV5.2</a:t>
            </a:r>
          </a:p>
          <a:p>
            <a:pPr marL="288925" indent="-288925">
              <a:spcBef>
                <a:spcPts val="300"/>
              </a:spcBef>
              <a:buFont typeface="Arial" charset="0"/>
              <a:buChar char="•"/>
            </a:pPr>
            <a:r>
              <a:rPr lang="en-US" sz="1400" dirty="0" smtClean="0">
                <a:solidFill>
                  <a:schemeClr val="bg1"/>
                </a:solidFill>
              </a:rPr>
              <a:t>QL=5 retrievals made within VZA&lt;55º as in PFV5.2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7 June 2016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E680844-3596-47F4-B6E0-09C89DE19E5F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3 AVHRR CDRs (Night)</a:t>
            </a:r>
            <a:endParaRPr lang="en-US"/>
          </a:p>
        </p:txBody>
      </p:sp>
      <p:sp>
        <p:nvSpPr>
          <p:cNvPr id="10" name="Text Box 8"/>
          <p:cNvSpPr txBox="1">
            <a:spLocks noChangeArrowheads="1"/>
          </p:cNvSpPr>
          <p:nvPr/>
        </p:nvSpPr>
        <p:spPr bwMode="auto">
          <a:xfrm>
            <a:off x="1524000" y="4953000"/>
            <a:ext cx="6019800" cy="815608"/>
          </a:xfrm>
          <a:prstGeom prst="rect">
            <a:avLst/>
          </a:prstGeom>
          <a:solidFill>
            <a:srgbClr val="0000FF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88925" indent="-288925">
              <a:spcBef>
                <a:spcPts val="300"/>
              </a:spcBef>
              <a:buFont typeface="Arial" charset="0"/>
              <a:buChar char="•"/>
            </a:pPr>
            <a:r>
              <a:rPr lang="en-US" sz="1400" dirty="0" smtClean="0">
                <a:solidFill>
                  <a:schemeClr val="bg1"/>
                </a:solidFill>
              </a:rPr>
              <a:t>RAN1 regression coefficients smoothed using moving ±45day window</a:t>
            </a:r>
          </a:p>
          <a:p>
            <a:pPr marL="288925" indent="-288925">
              <a:spcBef>
                <a:spcPts val="300"/>
              </a:spcBef>
              <a:buFont typeface="Arial" charset="0"/>
              <a:buChar char="•"/>
            </a:pPr>
            <a:r>
              <a:rPr lang="en-US" sz="1400" dirty="0" smtClean="0">
                <a:solidFill>
                  <a:schemeClr val="bg1"/>
                </a:solidFill>
              </a:rPr>
              <a:t>RAN1 SST is SSES-bias corrected (Petrenko et al, JTECH 2016)</a:t>
            </a:r>
          </a:p>
          <a:p>
            <a:pPr marL="288925" indent="-288925">
              <a:spcBef>
                <a:spcPts val="300"/>
              </a:spcBef>
              <a:buFont typeface="Arial" charset="0"/>
              <a:buChar char="•"/>
            </a:pPr>
            <a:r>
              <a:rPr lang="en-US" sz="1400" dirty="0" smtClean="0">
                <a:solidFill>
                  <a:schemeClr val="bg1"/>
                </a:solidFill>
              </a:rPr>
              <a:t>PFV5.2 is a “skin product”: -0.17K bias is expected</a:t>
            </a:r>
          </a:p>
        </p:txBody>
      </p:sp>
      <p:sp>
        <p:nvSpPr>
          <p:cNvPr id="12" name="Rectangle 22"/>
          <p:cNvSpPr>
            <a:spLocks noChangeArrowheads="1"/>
          </p:cNvSpPr>
          <p:nvPr/>
        </p:nvSpPr>
        <p:spPr bwMode="auto">
          <a:xfrm>
            <a:off x="-18288" y="-13855"/>
            <a:ext cx="9162288" cy="1066800"/>
          </a:xfrm>
          <a:prstGeom prst="rect">
            <a:avLst/>
          </a:prstGeom>
          <a:gradFill flip="none" rotWithShape="1">
            <a:gsLst>
              <a:gs pos="47000">
                <a:srgbClr val="2661AA"/>
              </a:gs>
              <a:gs pos="0">
                <a:srgbClr val="FFFFFF"/>
              </a:gs>
            </a:gsLst>
            <a:lin ang="17820000" scaled="0"/>
            <a:tileRect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 dirty="0">
              <a:solidFill>
                <a:prstClr val="black"/>
              </a:solidFill>
              <a:latin typeface="Times New Roman" panose="02020603050405020304" pitchFamily="18" charset="0"/>
              <a:ea typeface="ＭＳ Ｐゴシック" pitchFamily="-108" charset="-128"/>
              <a:cs typeface="Times New Roman" panose="02020603050405020304" pitchFamily="18" charset="0"/>
            </a:endParaRPr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231" y="32304"/>
            <a:ext cx="958296" cy="958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" rotWithShape="0">
              <a:prstClr val="black">
                <a:alpha val="43000"/>
              </a:prstClr>
            </a:outerShdw>
          </a:effectLst>
        </p:spPr>
      </p:pic>
      <p:pic>
        <p:nvPicPr>
          <p:cNvPr id="1026" name="Picture 2" descr="C:\Users\alex.ignatov\Documents\AIgnatov\GHRSST\GHRSST_Mtgs\2016_DC\ppt\figures\timeseries_ACSPO_V_TWO_debiased-IQ2_DR_TM_MEAN_night_monthly_with_pf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77824" y="1216152"/>
            <a:ext cx="6743700" cy="3733800"/>
          </a:xfrm>
          <a:prstGeom prst="rect">
            <a:avLst/>
          </a:prstGeom>
          <a:noFill/>
        </p:spPr>
      </p:pic>
      <p:sp>
        <p:nvSpPr>
          <p:cNvPr id="19" name="Rectangle 2"/>
          <p:cNvSpPr txBox="1">
            <a:spLocks noChangeArrowheads="1"/>
          </p:cNvSpPr>
          <p:nvPr/>
        </p:nvSpPr>
        <p:spPr bwMode="auto">
          <a:xfrm>
            <a:off x="685800" y="152400"/>
            <a:ext cx="8229600" cy="722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AVHRR RAN1 and PFV5.2: Mean Bias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against </a:t>
            </a:r>
            <a:r>
              <a:rPr kumimoji="0" lang="en-US" sz="2400" b="1" i="1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i</a:t>
            </a: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Quam (Drifters + Tropical Moorings)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7 June 2016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E680844-3596-47F4-B6E0-09C89DE19E5F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3 AVHRR CDRs (Night)</a:t>
            </a:r>
            <a:endParaRPr lang="en-US"/>
          </a:p>
        </p:txBody>
      </p:sp>
      <p:sp>
        <p:nvSpPr>
          <p:cNvPr id="12" name="Rectangle 22"/>
          <p:cNvSpPr>
            <a:spLocks noChangeArrowheads="1"/>
          </p:cNvSpPr>
          <p:nvPr/>
        </p:nvSpPr>
        <p:spPr bwMode="auto">
          <a:xfrm>
            <a:off x="-18288" y="-13855"/>
            <a:ext cx="9162288" cy="1066800"/>
          </a:xfrm>
          <a:prstGeom prst="rect">
            <a:avLst/>
          </a:prstGeom>
          <a:gradFill flip="none" rotWithShape="1">
            <a:gsLst>
              <a:gs pos="47000">
                <a:srgbClr val="2661AA"/>
              </a:gs>
              <a:gs pos="0">
                <a:srgbClr val="FFFFFF"/>
              </a:gs>
            </a:gsLst>
            <a:lin ang="17820000" scaled="0"/>
            <a:tileRect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 dirty="0">
              <a:solidFill>
                <a:prstClr val="black"/>
              </a:solidFill>
              <a:latin typeface="Times New Roman" panose="02020603050405020304" pitchFamily="18" charset="0"/>
              <a:ea typeface="ＭＳ Ｐゴシック" pitchFamily="-108" charset="-128"/>
              <a:cs typeface="Times New Roman" panose="02020603050405020304" pitchFamily="18" charset="0"/>
            </a:endParaRPr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231" y="32304"/>
            <a:ext cx="958296" cy="958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" rotWithShape="0">
              <a:prstClr val="black">
                <a:alpha val="43000"/>
              </a:prstClr>
            </a:outerShdw>
          </a:effectLst>
        </p:spPr>
      </p:pic>
      <p:pic>
        <p:nvPicPr>
          <p:cNvPr id="2" name="Picture 2" descr="C:\Users\alex.ignatov\Documents\AIgnatov\GHRSST\GHRSST_Mtgs\2016_DC\ppt\figures\timeseries_ACSPO_V_TWO_debiased-IQ2_DR_TM_MEAN_night_monthly_with_cci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77824" y="1216152"/>
            <a:ext cx="6743700" cy="3733800"/>
          </a:xfrm>
          <a:prstGeom prst="rect">
            <a:avLst/>
          </a:prstGeom>
          <a:noFill/>
        </p:spPr>
      </p:pic>
      <p:sp>
        <p:nvSpPr>
          <p:cNvPr id="16" name="Rectangle 2"/>
          <p:cNvSpPr txBox="1">
            <a:spLocks noChangeArrowheads="1"/>
          </p:cNvSpPr>
          <p:nvPr/>
        </p:nvSpPr>
        <p:spPr bwMode="auto">
          <a:xfrm>
            <a:off x="685800" y="152400"/>
            <a:ext cx="8229600" cy="722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AVHRR RAN1 and CCI: Mean Bias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against </a:t>
            </a:r>
            <a:r>
              <a:rPr kumimoji="0" lang="en-US" sz="2400" b="1" i="1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i</a:t>
            </a: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Quam (Drifters + Tropical Moorings) </a:t>
            </a:r>
          </a:p>
        </p:txBody>
      </p:sp>
      <p:sp>
        <p:nvSpPr>
          <p:cNvPr id="17" name="Text Box 8"/>
          <p:cNvSpPr txBox="1">
            <a:spLocks noChangeArrowheads="1"/>
          </p:cNvSpPr>
          <p:nvPr/>
        </p:nvSpPr>
        <p:spPr bwMode="auto">
          <a:xfrm>
            <a:off x="1524000" y="4953000"/>
            <a:ext cx="6019800" cy="1031051"/>
          </a:xfrm>
          <a:prstGeom prst="rect">
            <a:avLst/>
          </a:prstGeom>
          <a:solidFill>
            <a:srgbClr val="0000FF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88925" indent="-288925">
              <a:spcBef>
                <a:spcPts val="300"/>
              </a:spcBef>
              <a:buFont typeface="Arial" charset="0"/>
              <a:buChar char="•"/>
            </a:pPr>
            <a:r>
              <a:rPr lang="en-US" sz="1400" dirty="0" smtClean="0">
                <a:solidFill>
                  <a:schemeClr val="bg1"/>
                </a:solidFill>
              </a:rPr>
              <a:t>CCI is a “skin product”: -0.17K bias is expected</a:t>
            </a:r>
          </a:p>
          <a:p>
            <a:pPr marL="288925" indent="-288925">
              <a:spcBef>
                <a:spcPts val="300"/>
              </a:spcBef>
              <a:buFont typeface="Arial" charset="0"/>
              <a:buChar char="•"/>
            </a:pPr>
            <a:r>
              <a:rPr lang="en-US" sz="1400" dirty="0" smtClean="0">
                <a:solidFill>
                  <a:schemeClr val="bg1"/>
                </a:solidFill>
              </a:rPr>
              <a:t>PM and mid-AM platforms are offset by 0.10-0.15K..  Is that larger than expected from diurnal cycle between 9:30pm – 2am? </a:t>
            </a:r>
          </a:p>
          <a:p>
            <a:pPr marL="288925" indent="-288925">
              <a:spcBef>
                <a:spcPts val="300"/>
              </a:spcBef>
              <a:buFont typeface="Arial" charset="0"/>
              <a:buChar char="•"/>
            </a:pPr>
            <a:r>
              <a:rPr lang="en-US" sz="1400" dirty="0" smtClean="0">
                <a:solidFill>
                  <a:schemeClr val="bg1"/>
                </a:solidFill>
              </a:rPr>
              <a:t>CCI shows more variations in time than RAN1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7 June 2016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E680844-3596-47F4-B6E0-09C89DE19E5F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3 AVHRR CDRs (Night)</a:t>
            </a:r>
            <a:endParaRPr lang="en-US"/>
          </a:p>
        </p:txBody>
      </p:sp>
      <p:sp>
        <p:nvSpPr>
          <p:cNvPr id="15" name="Text Box 8"/>
          <p:cNvSpPr txBox="1">
            <a:spLocks noChangeArrowheads="1"/>
          </p:cNvSpPr>
          <p:nvPr/>
        </p:nvSpPr>
        <p:spPr bwMode="auto">
          <a:xfrm>
            <a:off x="1524000" y="4953000"/>
            <a:ext cx="6019800" cy="815608"/>
          </a:xfrm>
          <a:prstGeom prst="rect">
            <a:avLst/>
          </a:prstGeom>
          <a:solidFill>
            <a:srgbClr val="0000FF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88925" indent="-288925">
              <a:spcBef>
                <a:spcPts val="300"/>
              </a:spcBef>
              <a:buFont typeface="Arial" charset="0"/>
              <a:buChar char="•"/>
            </a:pPr>
            <a:r>
              <a:rPr lang="en-US" sz="1400" dirty="0" smtClean="0">
                <a:solidFill>
                  <a:schemeClr val="bg1"/>
                </a:solidFill>
              </a:rPr>
              <a:t>Typically, RAN1 validates to within SD~0.30±0.04K</a:t>
            </a:r>
            <a:endParaRPr lang="en-US" sz="1400" dirty="0">
              <a:solidFill>
                <a:schemeClr val="bg1"/>
              </a:solidFill>
            </a:endParaRPr>
          </a:p>
          <a:p>
            <a:pPr marL="288925" indent="-288925">
              <a:spcBef>
                <a:spcPts val="300"/>
              </a:spcBef>
              <a:buFont typeface="Arial" charset="0"/>
              <a:buChar char="•"/>
            </a:pPr>
            <a:r>
              <a:rPr lang="en-US" sz="1400" dirty="0" smtClean="0">
                <a:solidFill>
                  <a:schemeClr val="bg1"/>
                </a:solidFill>
              </a:rPr>
              <a:t>PFV5.2 validates with SD~0.4-0.6K</a:t>
            </a:r>
          </a:p>
          <a:p>
            <a:pPr marL="288925" indent="-288925">
              <a:spcBef>
                <a:spcPts val="300"/>
              </a:spcBef>
              <a:buFont typeface="Arial" charset="0"/>
              <a:buChar char="•"/>
            </a:pPr>
            <a:r>
              <a:rPr lang="en-US" sz="1400" dirty="0" smtClean="0">
                <a:solidFill>
                  <a:schemeClr val="bg1"/>
                </a:solidFill>
              </a:rPr>
              <a:t>N19 in PFV5.2 is somewhat out of family</a:t>
            </a:r>
          </a:p>
        </p:txBody>
      </p:sp>
      <p:sp>
        <p:nvSpPr>
          <p:cNvPr id="10" name="Rectangle 22"/>
          <p:cNvSpPr>
            <a:spLocks noChangeArrowheads="1"/>
          </p:cNvSpPr>
          <p:nvPr/>
        </p:nvSpPr>
        <p:spPr bwMode="auto">
          <a:xfrm>
            <a:off x="-18288" y="-13855"/>
            <a:ext cx="9162288" cy="1066800"/>
          </a:xfrm>
          <a:prstGeom prst="rect">
            <a:avLst/>
          </a:prstGeom>
          <a:gradFill flip="none" rotWithShape="1">
            <a:gsLst>
              <a:gs pos="47000">
                <a:srgbClr val="2661AA"/>
              </a:gs>
              <a:gs pos="0">
                <a:srgbClr val="FFFFFF"/>
              </a:gs>
            </a:gsLst>
            <a:lin ang="17820000" scaled="0"/>
            <a:tileRect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 dirty="0">
              <a:solidFill>
                <a:prstClr val="black"/>
              </a:solidFill>
              <a:latin typeface="Times New Roman" panose="02020603050405020304" pitchFamily="18" charset="0"/>
              <a:ea typeface="ＭＳ Ｐゴシック" pitchFamily="-108" charset="-128"/>
              <a:cs typeface="Times New Roman" panose="02020603050405020304" pitchFamily="18" charset="0"/>
            </a:endParaRP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231" y="32304"/>
            <a:ext cx="958296" cy="958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" rotWithShape="0">
              <a:prstClr val="black">
                <a:alpha val="43000"/>
              </a:prstClr>
            </a:outerShdw>
          </a:effectLst>
        </p:spPr>
      </p:pic>
      <p:sp>
        <p:nvSpPr>
          <p:cNvPr id="12" name="Rectangle 2"/>
          <p:cNvSpPr txBox="1">
            <a:spLocks noChangeArrowheads="1"/>
          </p:cNvSpPr>
          <p:nvPr/>
        </p:nvSpPr>
        <p:spPr bwMode="auto">
          <a:xfrm>
            <a:off x="685800" y="152400"/>
            <a:ext cx="8229600" cy="722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AVHRR RAN1 and PFV5.2: Std. </a:t>
            </a:r>
            <a:r>
              <a:rPr kumimoji="0" lang="en-US" sz="2400" b="1" i="0" u="none" strike="noStrike" kern="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Dev.</a:t>
            </a:r>
            <a:endParaRPr kumimoji="0" lang="en-US" sz="2400" b="1" i="0" u="none" strike="noStrike" kern="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against </a:t>
            </a:r>
            <a:r>
              <a:rPr kumimoji="0" lang="en-US" sz="2400" b="1" i="1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i</a:t>
            </a: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Quam (Drifters + Tropical Moorings) </a:t>
            </a:r>
          </a:p>
        </p:txBody>
      </p:sp>
      <p:pic>
        <p:nvPicPr>
          <p:cNvPr id="2050" name="Picture 2" descr="C:\Users\alex.ignatov\Documents\AIgnatov\GHRSST\GHRSST_Mtgs\2016_DC\ppt\figures\timeseries_ACSPO_V_TWO_debiased-IQ2_DR_TM_SD_night_monthly_with_pf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77824" y="1216152"/>
            <a:ext cx="6743700" cy="3733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7 June 2016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E680844-3596-47F4-B6E0-09C89DE19E5F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3 AVHRR CDRs (Night)</a:t>
            </a:r>
            <a:endParaRPr lang="en-US"/>
          </a:p>
        </p:txBody>
      </p:sp>
      <p:sp>
        <p:nvSpPr>
          <p:cNvPr id="15" name="Text Box 8"/>
          <p:cNvSpPr txBox="1">
            <a:spLocks noChangeArrowheads="1"/>
          </p:cNvSpPr>
          <p:nvPr/>
        </p:nvSpPr>
        <p:spPr bwMode="auto">
          <a:xfrm>
            <a:off x="1524000" y="4953000"/>
            <a:ext cx="6019800" cy="1031051"/>
          </a:xfrm>
          <a:prstGeom prst="rect">
            <a:avLst/>
          </a:prstGeom>
          <a:solidFill>
            <a:srgbClr val="0000FF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88925" indent="-288925">
              <a:spcBef>
                <a:spcPts val="300"/>
              </a:spcBef>
              <a:buFont typeface="Arial" charset="0"/>
              <a:buChar char="•"/>
            </a:pPr>
            <a:r>
              <a:rPr lang="en-US" sz="1400" dirty="0" smtClean="0">
                <a:solidFill>
                  <a:schemeClr val="bg1"/>
                </a:solidFill>
              </a:rPr>
              <a:t>CCI validates with SD~0.35-0.45K (between PFV5.2 and RAN1)</a:t>
            </a:r>
            <a:endParaRPr lang="en-US" sz="1400" dirty="0">
              <a:solidFill>
                <a:schemeClr val="bg1"/>
              </a:solidFill>
            </a:endParaRPr>
          </a:p>
          <a:p>
            <a:pPr marL="288925" indent="-288925">
              <a:spcBef>
                <a:spcPts val="300"/>
              </a:spcBef>
              <a:buFont typeface="Arial" charset="0"/>
              <a:buChar char="•"/>
            </a:pPr>
            <a:r>
              <a:rPr lang="en-US" sz="1400" dirty="0" smtClean="0">
                <a:solidFill>
                  <a:schemeClr val="bg1"/>
                </a:solidFill>
              </a:rPr>
              <a:t>Before 2006, SD for N16 larger than for N17 – counterintuitive?</a:t>
            </a:r>
          </a:p>
          <a:p>
            <a:pPr marL="288925" indent="-288925">
              <a:spcBef>
                <a:spcPts val="300"/>
              </a:spcBef>
              <a:buFont typeface="Arial" charset="0"/>
              <a:buChar char="•"/>
            </a:pPr>
            <a:r>
              <a:rPr lang="en-US" sz="1400" dirty="0" smtClean="0">
                <a:solidFill>
                  <a:schemeClr val="bg1"/>
                </a:solidFill>
              </a:rPr>
              <a:t>N18 initially had smaller SDs than N17 – as expected. But then increased and became larger than for mid-AM N17 and Metop-A</a:t>
            </a:r>
          </a:p>
        </p:txBody>
      </p:sp>
      <p:sp>
        <p:nvSpPr>
          <p:cNvPr id="10" name="Rectangle 22"/>
          <p:cNvSpPr>
            <a:spLocks noChangeArrowheads="1"/>
          </p:cNvSpPr>
          <p:nvPr/>
        </p:nvSpPr>
        <p:spPr bwMode="auto">
          <a:xfrm>
            <a:off x="-18288" y="-13855"/>
            <a:ext cx="9162288" cy="1066800"/>
          </a:xfrm>
          <a:prstGeom prst="rect">
            <a:avLst/>
          </a:prstGeom>
          <a:gradFill flip="none" rotWithShape="1">
            <a:gsLst>
              <a:gs pos="47000">
                <a:srgbClr val="2661AA"/>
              </a:gs>
              <a:gs pos="0">
                <a:srgbClr val="FFFFFF"/>
              </a:gs>
            </a:gsLst>
            <a:lin ang="17820000" scaled="0"/>
            <a:tileRect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 dirty="0">
              <a:solidFill>
                <a:prstClr val="black"/>
              </a:solidFill>
              <a:latin typeface="Times New Roman" panose="02020603050405020304" pitchFamily="18" charset="0"/>
              <a:ea typeface="ＭＳ Ｐゴシック" pitchFamily="-108" charset="-128"/>
              <a:cs typeface="Times New Roman" panose="02020603050405020304" pitchFamily="18" charset="0"/>
            </a:endParaRP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231" y="32304"/>
            <a:ext cx="958296" cy="958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" rotWithShape="0">
              <a:prstClr val="black">
                <a:alpha val="43000"/>
              </a:prstClr>
            </a:outerShdw>
          </a:effectLst>
        </p:spPr>
      </p:pic>
      <p:pic>
        <p:nvPicPr>
          <p:cNvPr id="2" name="Picture 2" descr="C:\Users\alex.ignatov\Documents\AIgnatov\GHRSST\GHRSST_Mtgs\2016_DC\ppt\figures\timeseries_ACSPO_V_TWO_debiased-IQ2_DR_TM_SD_night_monthly_with_cci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77824" y="1216152"/>
            <a:ext cx="6743700" cy="3733800"/>
          </a:xfrm>
          <a:prstGeom prst="rect">
            <a:avLst/>
          </a:prstGeom>
          <a:noFill/>
        </p:spPr>
      </p:pic>
      <p:sp>
        <p:nvSpPr>
          <p:cNvPr id="13" name="Rectangle 2"/>
          <p:cNvSpPr txBox="1">
            <a:spLocks noChangeArrowheads="1"/>
          </p:cNvSpPr>
          <p:nvPr/>
        </p:nvSpPr>
        <p:spPr bwMode="auto">
          <a:xfrm>
            <a:off x="685800" y="152400"/>
            <a:ext cx="8229600" cy="722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AVHRR RAN1 and CCI: Std. </a:t>
            </a:r>
            <a:r>
              <a:rPr kumimoji="0" lang="en-US" sz="2400" b="1" i="0" u="none" strike="noStrike" kern="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Dev.</a:t>
            </a:r>
            <a:endParaRPr kumimoji="0" lang="en-US" sz="2400" b="1" i="0" u="none" strike="noStrike" kern="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against </a:t>
            </a:r>
            <a:r>
              <a:rPr kumimoji="0" lang="en-US" sz="2400" b="1" i="1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i</a:t>
            </a: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Quam (Drifters + Tropical Moorings)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ALVAL">
  <a:themeElements>
    <a:clrScheme name="CALVAL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ALV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ALVAL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ALVAL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ALVAL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ALVAL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ALVAL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ALVAL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ALVAL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ALVAL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ALVAL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ALVAL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ALVAL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ALVAL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25544</TotalTime>
  <Words>1552</Words>
  <Application>Microsoft Office PowerPoint</Application>
  <PresentationFormat>On-screen Show (4:3)</PresentationFormat>
  <Paragraphs>244</Paragraphs>
  <Slides>24</Slides>
  <Notes>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CALVAL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</vt:vector>
  </TitlesOfParts>
  <Company>NOAA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Monitoring of IR Clear-sky Radiances over  Oceans for SST (MICROS):  Towards Establishing Cross-Calibration Links Between AVHRRs Onboard NOAA-16, -17, -18, -19 and MetOp-A</dc:title>
  <dc:creator>xliang</dc:creator>
  <cp:lastModifiedBy>Alexander Ignatov</cp:lastModifiedBy>
  <cp:revision>2545</cp:revision>
  <dcterms:created xsi:type="dcterms:W3CDTF">2009-06-25T16:40:27Z</dcterms:created>
  <dcterms:modified xsi:type="dcterms:W3CDTF">2016-06-06T00:02:01Z</dcterms:modified>
</cp:coreProperties>
</file>