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84" r:id="rId5"/>
    <p:sldId id="266" r:id="rId6"/>
    <p:sldId id="265" r:id="rId7"/>
    <p:sldId id="273" r:id="rId8"/>
    <p:sldId id="267" r:id="rId9"/>
    <p:sldId id="268" r:id="rId10"/>
    <p:sldId id="269" r:id="rId11"/>
    <p:sldId id="270" r:id="rId12"/>
    <p:sldId id="271" r:id="rId13"/>
    <p:sldId id="272" r:id="rId14"/>
    <p:sldId id="259" r:id="rId15"/>
    <p:sldId id="260" r:id="rId16"/>
    <p:sldId id="261" r:id="rId17"/>
    <p:sldId id="263" r:id="rId18"/>
    <p:sldId id="264" r:id="rId19"/>
    <p:sldId id="282" r:id="rId20"/>
    <p:sldId id="280" r:id="rId21"/>
    <p:sldId id="283" r:id="rId22"/>
    <p:sldId id="279" r:id="rId23"/>
    <p:sldId id="277" r:id="rId24"/>
    <p:sldId id="281"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0"/>
  </p:normalViewPr>
  <p:slideViewPr>
    <p:cSldViewPr snapToGrid="0">
      <p:cViewPr varScale="1">
        <p:scale>
          <a:sx n="65" d="100"/>
          <a:sy n="65" d="100"/>
        </p:scale>
        <p:origin x="700" y="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oligo_oci!$B$1</c:f>
              <c:strCache>
                <c:ptCount val="1"/>
                <c:pt idx="0">
                  <c:v> snpp</c:v>
                </c:pt>
              </c:strCache>
            </c:strRef>
          </c:tx>
          <c:spPr>
            <a:ln w="28575" cap="rnd">
              <a:solidFill>
                <a:schemeClr val="accent1"/>
              </a:solidFill>
              <a:round/>
            </a:ln>
            <a:effectLst/>
          </c:spPr>
          <c:marker>
            <c:symbol val="none"/>
          </c:marker>
          <c:cat>
            <c:numRef>
              <c:f>oligo_oci!$A$2:$A$566</c:f>
              <c:numCache>
                <c:formatCode>m/d/yyyy</c:formatCode>
                <c:ptCount val="565"/>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pt idx="364">
                  <c:v>43465</c:v>
                </c:pt>
                <c:pt idx="365">
                  <c:v>43466</c:v>
                </c:pt>
                <c:pt idx="366">
                  <c:v>43467</c:v>
                </c:pt>
                <c:pt idx="367">
                  <c:v>43468</c:v>
                </c:pt>
                <c:pt idx="368">
                  <c:v>43469</c:v>
                </c:pt>
                <c:pt idx="369">
                  <c:v>43470</c:v>
                </c:pt>
                <c:pt idx="370">
                  <c:v>43471</c:v>
                </c:pt>
                <c:pt idx="371">
                  <c:v>43472</c:v>
                </c:pt>
                <c:pt idx="372">
                  <c:v>43473</c:v>
                </c:pt>
                <c:pt idx="373">
                  <c:v>43474</c:v>
                </c:pt>
                <c:pt idx="374">
                  <c:v>43475</c:v>
                </c:pt>
                <c:pt idx="375">
                  <c:v>43476</c:v>
                </c:pt>
                <c:pt idx="376">
                  <c:v>43477</c:v>
                </c:pt>
                <c:pt idx="377">
                  <c:v>43478</c:v>
                </c:pt>
                <c:pt idx="378">
                  <c:v>43479</c:v>
                </c:pt>
                <c:pt idx="379">
                  <c:v>43480</c:v>
                </c:pt>
                <c:pt idx="380">
                  <c:v>43481</c:v>
                </c:pt>
                <c:pt idx="381">
                  <c:v>43482</c:v>
                </c:pt>
                <c:pt idx="382">
                  <c:v>43483</c:v>
                </c:pt>
                <c:pt idx="383">
                  <c:v>43484</c:v>
                </c:pt>
                <c:pt idx="384">
                  <c:v>43485</c:v>
                </c:pt>
                <c:pt idx="385">
                  <c:v>43486</c:v>
                </c:pt>
                <c:pt idx="386">
                  <c:v>43487</c:v>
                </c:pt>
                <c:pt idx="387">
                  <c:v>43488</c:v>
                </c:pt>
                <c:pt idx="388">
                  <c:v>43489</c:v>
                </c:pt>
                <c:pt idx="389">
                  <c:v>43490</c:v>
                </c:pt>
                <c:pt idx="390">
                  <c:v>43491</c:v>
                </c:pt>
                <c:pt idx="391">
                  <c:v>43492</c:v>
                </c:pt>
                <c:pt idx="392">
                  <c:v>43493</c:v>
                </c:pt>
                <c:pt idx="393">
                  <c:v>43494</c:v>
                </c:pt>
                <c:pt idx="394">
                  <c:v>43495</c:v>
                </c:pt>
                <c:pt idx="395">
                  <c:v>43496</c:v>
                </c:pt>
                <c:pt idx="396">
                  <c:v>43497</c:v>
                </c:pt>
                <c:pt idx="397">
                  <c:v>43498</c:v>
                </c:pt>
                <c:pt idx="398">
                  <c:v>43499</c:v>
                </c:pt>
                <c:pt idx="399">
                  <c:v>43500</c:v>
                </c:pt>
                <c:pt idx="400">
                  <c:v>43501</c:v>
                </c:pt>
                <c:pt idx="401">
                  <c:v>43502</c:v>
                </c:pt>
                <c:pt idx="402">
                  <c:v>43503</c:v>
                </c:pt>
                <c:pt idx="403">
                  <c:v>43504</c:v>
                </c:pt>
                <c:pt idx="404">
                  <c:v>43505</c:v>
                </c:pt>
                <c:pt idx="405">
                  <c:v>43506</c:v>
                </c:pt>
                <c:pt idx="406">
                  <c:v>43507</c:v>
                </c:pt>
                <c:pt idx="407">
                  <c:v>43508</c:v>
                </c:pt>
                <c:pt idx="408">
                  <c:v>43509</c:v>
                </c:pt>
                <c:pt idx="409">
                  <c:v>43510</c:v>
                </c:pt>
                <c:pt idx="410">
                  <c:v>43511</c:v>
                </c:pt>
                <c:pt idx="411">
                  <c:v>43512</c:v>
                </c:pt>
                <c:pt idx="412">
                  <c:v>43513</c:v>
                </c:pt>
                <c:pt idx="413">
                  <c:v>43514</c:v>
                </c:pt>
                <c:pt idx="414">
                  <c:v>43515</c:v>
                </c:pt>
                <c:pt idx="415">
                  <c:v>43516</c:v>
                </c:pt>
                <c:pt idx="416">
                  <c:v>43517</c:v>
                </c:pt>
                <c:pt idx="417">
                  <c:v>43518</c:v>
                </c:pt>
                <c:pt idx="418">
                  <c:v>43519</c:v>
                </c:pt>
                <c:pt idx="419">
                  <c:v>43520</c:v>
                </c:pt>
                <c:pt idx="420">
                  <c:v>43521</c:v>
                </c:pt>
                <c:pt idx="421">
                  <c:v>43522</c:v>
                </c:pt>
                <c:pt idx="422">
                  <c:v>43523</c:v>
                </c:pt>
                <c:pt idx="423">
                  <c:v>43524</c:v>
                </c:pt>
                <c:pt idx="424">
                  <c:v>43525</c:v>
                </c:pt>
                <c:pt idx="425">
                  <c:v>43526</c:v>
                </c:pt>
                <c:pt idx="426">
                  <c:v>43527</c:v>
                </c:pt>
                <c:pt idx="427">
                  <c:v>43528</c:v>
                </c:pt>
                <c:pt idx="428">
                  <c:v>43529</c:v>
                </c:pt>
                <c:pt idx="429">
                  <c:v>43530</c:v>
                </c:pt>
                <c:pt idx="430">
                  <c:v>43531</c:v>
                </c:pt>
                <c:pt idx="431">
                  <c:v>43532</c:v>
                </c:pt>
                <c:pt idx="432">
                  <c:v>43533</c:v>
                </c:pt>
                <c:pt idx="433">
                  <c:v>43534</c:v>
                </c:pt>
                <c:pt idx="434">
                  <c:v>43535</c:v>
                </c:pt>
                <c:pt idx="435">
                  <c:v>43536</c:v>
                </c:pt>
                <c:pt idx="436">
                  <c:v>43537</c:v>
                </c:pt>
                <c:pt idx="437">
                  <c:v>43538</c:v>
                </c:pt>
                <c:pt idx="438">
                  <c:v>43539</c:v>
                </c:pt>
                <c:pt idx="439">
                  <c:v>43540</c:v>
                </c:pt>
                <c:pt idx="440">
                  <c:v>43541</c:v>
                </c:pt>
                <c:pt idx="441">
                  <c:v>43542</c:v>
                </c:pt>
                <c:pt idx="442">
                  <c:v>43543</c:v>
                </c:pt>
                <c:pt idx="443">
                  <c:v>43544</c:v>
                </c:pt>
                <c:pt idx="444">
                  <c:v>43545</c:v>
                </c:pt>
                <c:pt idx="445">
                  <c:v>43546</c:v>
                </c:pt>
                <c:pt idx="446">
                  <c:v>43547</c:v>
                </c:pt>
                <c:pt idx="447">
                  <c:v>43548</c:v>
                </c:pt>
                <c:pt idx="448">
                  <c:v>43549</c:v>
                </c:pt>
                <c:pt idx="449">
                  <c:v>43550</c:v>
                </c:pt>
                <c:pt idx="450">
                  <c:v>43551</c:v>
                </c:pt>
                <c:pt idx="451">
                  <c:v>43552</c:v>
                </c:pt>
                <c:pt idx="452">
                  <c:v>43553</c:v>
                </c:pt>
                <c:pt idx="453">
                  <c:v>43554</c:v>
                </c:pt>
                <c:pt idx="454">
                  <c:v>43555</c:v>
                </c:pt>
                <c:pt idx="455">
                  <c:v>43556</c:v>
                </c:pt>
                <c:pt idx="456">
                  <c:v>43557</c:v>
                </c:pt>
                <c:pt idx="457">
                  <c:v>43558</c:v>
                </c:pt>
                <c:pt idx="458">
                  <c:v>43559</c:v>
                </c:pt>
                <c:pt idx="459">
                  <c:v>43560</c:v>
                </c:pt>
                <c:pt idx="460">
                  <c:v>43561</c:v>
                </c:pt>
                <c:pt idx="461">
                  <c:v>43562</c:v>
                </c:pt>
                <c:pt idx="462">
                  <c:v>43563</c:v>
                </c:pt>
                <c:pt idx="463">
                  <c:v>43564</c:v>
                </c:pt>
                <c:pt idx="464">
                  <c:v>43565</c:v>
                </c:pt>
                <c:pt idx="465">
                  <c:v>43566</c:v>
                </c:pt>
                <c:pt idx="466">
                  <c:v>43567</c:v>
                </c:pt>
                <c:pt idx="467">
                  <c:v>43568</c:v>
                </c:pt>
                <c:pt idx="468">
                  <c:v>43569</c:v>
                </c:pt>
                <c:pt idx="469">
                  <c:v>43570</c:v>
                </c:pt>
                <c:pt idx="470">
                  <c:v>43571</c:v>
                </c:pt>
                <c:pt idx="471">
                  <c:v>43572</c:v>
                </c:pt>
                <c:pt idx="472">
                  <c:v>43573</c:v>
                </c:pt>
                <c:pt idx="473">
                  <c:v>43574</c:v>
                </c:pt>
                <c:pt idx="474">
                  <c:v>43575</c:v>
                </c:pt>
                <c:pt idx="475">
                  <c:v>43576</c:v>
                </c:pt>
                <c:pt idx="476">
                  <c:v>43577</c:v>
                </c:pt>
                <c:pt idx="477">
                  <c:v>43578</c:v>
                </c:pt>
                <c:pt idx="478">
                  <c:v>43579</c:v>
                </c:pt>
                <c:pt idx="479">
                  <c:v>43580</c:v>
                </c:pt>
                <c:pt idx="480">
                  <c:v>43581</c:v>
                </c:pt>
                <c:pt idx="481">
                  <c:v>43582</c:v>
                </c:pt>
                <c:pt idx="482">
                  <c:v>43583</c:v>
                </c:pt>
                <c:pt idx="483">
                  <c:v>43584</c:v>
                </c:pt>
                <c:pt idx="484">
                  <c:v>43585</c:v>
                </c:pt>
                <c:pt idx="485">
                  <c:v>43586</c:v>
                </c:pt>
                <c:pt idx="486">
                  <c:v>43587</c:v>
                </c:pt>
                <c:pt idx="487">
                  <c:v>43588</c:v>
                </c:pt>
                <c:pt idx="488">
                  <c:v>43589</c:v>
                </c:pt>
                <c:pt idx="489">
                  <c:v>43590</c:v>
                </c:pt>
                <c:pt idx="490">
                  <c:v>43591</c:v>
                </c:pt>
                <c:pt idx="491">
                  <c:v>43592</c:v>
                </c:pt>
                <c:pt idx="492">
                  <c:v>43593</c:v>
                </c:pt>
                <c:pt idx="493">
                  <c:v>43594</c:v>
                </c:pt>
                <c:pt idx="494">
                  <c:v>43595</c:v>
                </c:pt>
                <c:pt idx="495">
                  <c:v>43596</c:v>
                </c:pt>
                <c:pt idx="496">
                  <c:v>43597</c:v>
                </c:pt>
                <c:pt idx="497">
                  <c:v>43598</c:v>
                </c:pt>
                <c:pt idx="498">
                  <c:v>43599</c:v>
                </c:pt>
                <c:pt idx="499">
                  <c:v>43600</c:v>
                </c:pt>
                <c:pt idx="500">
                  <c:v>43601</c:v>
                </c:pt>
                <c:pt idx="501">
                  <c:v>43602</c:v>
                </c:pt>
                <c:pt idx="502">
                  <c:v>43603</c:v>
                </c:pt>
                <c:pt idx="503">
                  <c:v>43604</c:v>
                </c:pt>
                <c:pt idx="504">
                  <c:v>43605</c:v>
                </c:pt>
                <c:pt idx="505">
                  <c:v>43606</c:v>
                </c:pt>
                <c:pt idx="506">
                  <c:v>43607</c:v>
                </c:pt>
                <c:pt idx="507">
                  <c:v>43608</c:v>
                </c:pt>
                <c:pt idx="508">
                  <c:v>43609</c:v>
                </c:pt>
                <c:pt idx="509">
                  <c:v>43610</c:v>
                </c:pt>
                <c:pt idx="510">
                  <c:v>43611</c:v>
                </c:pt>
                <c:pt idx="511">
                  <c:v>43612</c:v>
                </c:pt>
                <c:pt idx="512">
                  <c:v>43613</c:v>
                </c:pt>
                <c:pt idx="513">
                  <c:v>43614</c:v>
                </c:pt>
                <c:pt idx="514">
                  <c:v>43615</c:v>
                </c:pt>
                <c:pt idx="515">
                  <c:v>43616</c:v>
                </c:pt>
                <c:pt idx="516">
                  <c:v>43617</c:v>
                </c:pt>
                <c:pt idx="517">
                  <c:v>43618</c:v>
                </c:pt>
                <c:pt idx="518">
                  <c:v>43619</c:v>
                </c:pt>
                <c:pt idx="519">
                  <c:v>43620</c:v>
                </c:pt>
                <c:pt idx="520">
                  <c:v>43621</c:v>
                </c:pt>
                <c:pt idx="521">
                  <c:v>43622</c:v>
                </c:pt>
                <c:pt idx="522">
                  <c:v>43623</c:v>
                </c:pt>
                <c:pt idx="523">
                  <c:v>43624</c:v>
                </c:pt>
                <c:pt idx="524">
                  <c:v>43625</c:v>
                </c:pt>
                <c:pt idx="525">
                  <c:v>43626</c:v>
                </c:pt>
                <c:pt idx="526">
                  <c:v>43627</c:v>
                </c:pt>
                <c:pt idx="527">
                  <c:v>43628</c:v>
                </c:pt>
                <c:pt idx="528">
                  <c:v>43629</c:v>
                </c:pt>
                <c:pt idx="529">
                  <c:v>43630</c:v>
                </c:pt>
                <c:pt idx="530">
                  <c:v>43631</c:v>
                </c:pt>
                <c:pt idx="531">
                  <c:v>43632</c:v>
                </c:pt>
                <c:pt idx="532">
                  <c:v>43633</c:v>
                </c:pt>
                <c:pt idx="533">
                  <c:v>43634</c:v>
                </c:pt>
                <c:pt idx="534">
                  <c:v>43635</c:v>
                </c:pt>
                <c:pt idx="535">
                  <c:v>43636</c:v>
                </c:pt>
                <c:pt idx="536">
                  <c:v>43637</c:v>
                </c:pt>
                <c:pt idx="537">
                  <c:v>43638</c:v>
                </c:pt>
                <c:pt idx="538">
                  <c:v>43639</c:v>
                </c:pt>
                <c:pt idx="539">
                  <c:v>43640</c:v>
                </c:pt>
                <c:pt idx="540">
                  <c:v>43641</c:v>
                </c:pt>
                <c:pt idx="541">
                  <c:v>43642</c:v>
                </c:pt>
                <c:pt idx="542">
                  <c:v>43643</c:v>
                </c:pt>
                <c:pt idx="543">
                  <c:v>43644</c:v>
                </c:pt>
                <c:pt idx="544">
                  <c:v>43645</c:v>
                </c:pt>
                <c:pt idx="545">
                  <c:v>43646</c:v>
                </c:pt>
                <c:pt idx="546">
                  <c:v>43647</c:v>
                </c:pt>
                <c:pt idx="547">
                  <c:v>43648</c:v>
                </c:pt>
                <c:pt idx="548">
                  <c:v>43649</c:v>
                </c:pt>
                <c:pt idx="549">
                  <c:v>43650</c:v>
                </c:pt>
                <c:pt idx="550">
                  <c:v>43651</c:v>
                </c:pt>
                <c:pt idx="551">
                  <c:v>43652</c:v>
                </c:pt>
                <c:pt idx="552">
                  <c:v>43653</c:v>
                </c:pt>
                <c:pt idx="553">
                  <c:v>43654</c:v>
                </c:pt>
                <c:pt idx="554">
                  <c:v>43655</c:v>
                </c:pt>
                <c:pt idx="555">
                  <c:v>43656</c:v>
                </c:pt>
                <c:pt idx="556">
                  <c:v>43657</c:v>
                </c:pt>
                <c:pt idx="557">
                  <c:v>43658</c:v>
                </c:pt>
                <c:pt idx="558">
                  <c:v>43659</c:v>
                </c:pt>
                <c:pt idx="559">
                  <c:v>43660</c:v>
                </c:pt>
                <c:pt idx="560">
                  <c:v>43661</c:v>
                </c:pt>
                <c:pt idx="561">
                  <c:v>43662</c:v>
                </c:pt>
                <c:pt idx="562">
                  <c:v>43663</c:v>
                </c:pt>
                <c:pt idx="563">
                  <c:v>43664</c:v>
                </c:pt>
                <c:pt idx="564">
                  <c:v>43665</c:v>
                </c:pt>
              </c:numCache>
            </c:numRef>
          </c:cat>
          <c:val>
            <c:numRef>
              <c:f>oligo_oci!$B$2:$B$566</c:f>
              <c:numCache>
                <c:formatCode>General</c:formatCode>
                <c:ptCount val="565"/>
                <c:pt idx="0">
                  <c:v>6.2199999999999998E-2</c:v>
                </c:pt>
                <c:pt idx="1">
                  <c:v>6.1899999999999997E-2</c:v>
                </c:pt>
                <c:pt idx="2">
                  <c:v>6.3700000000000007E-2</c:v>
                </c:pt>
                <c:pt idx="3">
                  <c:v>6.2600000000000003E-2</c:v>
                </c:pt>
                <c:pt idx="4">
                  <c:v>6.2100000000000002E-2</c:v>
                </c:pt>
                <c:pt idx="5">
                  <c:v>5.9799999999999999E-2</c:v>
                </c:pt>
                <c:pt idx="6">
                  <c:v>5.8400000000000001E-2</c:v>
                </c:pt>
                <c:pt idx="7">
                  <c:v>6.1400000000000003E-2</c:v>
                </c:pt>
                <c:pt idx="8">
                  <c:v>6.0400000000000002E-2</c:v>
                </c:pt>
                <c:pt idx="9">
                  <c:v>5.9799999999999999E-2</c:v>
                </c:pt>
                <c:pt idx="10">
                  <c:v>5.7799999999999997E-2</c:v>
                </c:pt>
                <c:pt idx="11">
                  <c:v>5.7500000000000002E-2</c:v>
                </c:pt>
                <c:pt idx="12">
                  <c:v>5.8599999999999999E-2</c:v>
                </c:pt>
                <c:pt idx="13">
                  <c:v>6.1499999999999999E-2</c:v>
                </c:pt>
                <c:pt idx="14">
                  <c:v>5.9700000000000003E-2</c:v>
                </c:pt>
                <c:pt idx="15">
                  <c:v>5.74E-2</c:v>
                </c:pt>
                <c:pt idx="16">
                  <c:v>5.6500000000000002E-2</c:v>
                </c:pt>
                <c:pt idx="17">
                  <c:v>5.79E-2</c:v>
                </c:pt>
                <c:pt idx="18">
                  <c:v>5.9400000000000001E-2</c:v>
                </c:pt>
                <c:pt idx="19">
                  <c:v>5.7799999999999997E-2</c:v>
                </c:pt>
                <c:pt idx="20">
                  <c:v>6.0100000000000001E-2</c:v>
                </c:pt>
                <c:pt idx="21">
                  <c:v>0.06</c:v>
                </c:pt>
                <c:pt idx="22">
                  <c:v>5.9799999999999999E-2</c:v>
                </c:pt>
                <c:pt idx="23">
                  <c:v>5.8500000000000003E-2</c:v>
                </c:pt>
                <c:pt idx="24">
                  <c:v>5.6899999999999999E-2</c:v>
                </c:pt>
                <c:pt idx="25">
                  <c:v>5.5800000000000002E-2</c:v>
                </c:pt>
                <c:pt idx="26">
                  <c:v>5.4100000000000002E-2</c:v>
                </c:pt>
                <c:pt idx="27">
                  <c:v>5.6000000000000001E-2</c:v>
                </c:pt>
                <c:pt idx="28">
                  <c:v>5.7000000000000002E-2</c:v>
                </c:pt>
                <c:pt idx="29">
                  <c:v>6.0600000000000001E-2</c:v>
                </c:pt>
                <c:pt idx="30">
                  <c:v>6.0600000000000001E-2</c:v>
                </c:pt>
                <c:pt idx="31">
                  <c:v>6.0600000000000001E-2</c:v>
                </c:pt>
                <c:pt idx="32">
                  <c:v>6.0999999999999999E-2</c:v>
                </c:pt>
                <c:pt idx="33">
                  <c:v>5.9900000000000002E-2</c:v>
                </c:pt>
                <c:pt idx="34">
                  <c:v>6.13E-2</c:v>
                </c:pt>
                <c:pt idx="35">
                  <c:v>6.2199999999999998E-2</c:v>
                </c:pt>
                <c:pt idx="36">
                  <c:v>6.13E-2</c:v>
                </c:pt>
                <c:pt idx="37">
                  <c:v>6.4100000000000004E-2</c:v>
                </c:pt>
                <c:pt idx="38">
                  <c:v>6.3100000000000003E-2</c:v>
                </c:pt>
                <c:pt idx="39">
                  <c:v>6.2799999999999995E-2</c:v>
                </c:pt>
                <c:pt idx="40">
                  <c:v>6.4600000000000005E-2</c:v>
                </c:pt>
                <c:pt idx="41">
                  <c:v>6.3500000000000001E-2</c:v>
                </c:pt>
                <c:pt idx="42">
                  <c:v>6.0699999999999997E-2</c:v>
                </c:pt>
                <c:pt idx="43">
                  <c:v>5.9900000000000002E-2</c:v>
                </c:pt>
                <c:pt idx="44">
                  <c:v>6.0600000000000001E-2</c:v>
                </c:pt>
                <c:pt idx="45">
                  <c:v>6.1499999999999999E-2</c:v>
                </c:pt>
                <c:pt idx="46">
                  <c:v>6.0999999999999999E-2</c:v>
                </c:pt>
                <c:pt idx="47">
                  <c:v>5.7000000000000002E-2</c:v>
                </c:pt>
                <c:pt idx="48">
                  <c:v>5.8500000000000003E-2</c:v>
                </c:pt>
                <c:pt idx="49">
                  <c:v>6.0499999999999998E-2</c:v>
                </c:pt>
                <c:pt idx="50">
                  <c:v>6.4399999999999999E-2</c:v>
                </c:pt>
                <c:pt idx="51">
                  <c:v>6.3600000000000004E-2</c:v>
                </c:pt>
                <c:pt idx="52">
                  <c:v>6.2600000000000003E-2</c:v>
                </c:pt>
                <c:pt idx="53">
                  <c:v>5.6399999999999999E-2</c:v>
                </c:pt>
                <c:pt idx="54">
                  <c:v>5.9799999999999999E-2</c:v>
                </c:pt>
                <c:pt idx="55">
                  <c:v>6.5199999999999994E-2</c:v>
                </c:pt>
                <c:pt idx="56">
                  <c:v>5.33E-2</c:v>
                </c:pt>
                <c:pt idx="57">
                  <c:v>5.8000000000000003E-2</c:v>
                </c:pt>
                <c:pt idx="58">
                  <c:v>5.7599999999999998E-2</c:v>
                </c:pt>
                <c:pt idx="59">
                  <c:v>5.8400000000000001E-2</c:v>
                </c:pt>
                <c:pt idx="60">
                  <c:v>5.45E-2</c:v>
                </c:pt>
                <c:pt idx="61">
                  <c:v>5.7799999999999997E-2</c:v>
                </c:pt>
                <c:pt idx="62">
                  <c:v>5.67E-2</c:v>
                </c:pt>
                <c:pt idx="63">
                  <c:v>5.6500000000000002E-2</c:v>
                </c:pt>
                <c:pt idx="64">
                  <c:v>5.8799999999999998E-2</c:v>
                </c:pt>
                <c:pt idx="65">
                  <c:v>6.1199999999999997E-2</c:v>
                </c:pt>
                <c:pt idx="66">
                  <c:v>5.9700000000000003E-2</c:v>
                </c:pt>
                <c:pt idx="67">
                  <c:v>6.2E-2</c:v>
                </c:pt>
                <c:pt idx="68">
                  <c:v>6.0499999999999998E-2</c:v>
                </c:pt>
                <c:pt idx="69">
                  <c:v>5.7700000000000001E-2</c:v>
                </c:pt>
                <c:pt idx="70">
                  <c:v>5.8299999999999998E-2</c:v>
                </c:pt>
                <c:pt idx="71">
                  <c:v>5.7599999999999998E-2</c:v>
                </c:pt>
                <c:pt idx="72">
                  <c:v>5.67E-2</c:v>
                </c:pt>
                <c:pt idx="73">
                  <c:v>5.5E-2</c:v>
                </c:pt>
                <c:pt idx="74">
                  <c:v>5.5800000000000002E-2</c:v>
                </c:pt>
                <c:pt idx="75">
                  <c:v>5.2699999999999997E-2</c:v>
                </c:pt>
                <c:pt idx="76">
                  <c:v>5.4199999999999998E-2</c:v>
                </c:pt>
                <c:pt idx="77">
                  <c:v>5.4800000000000001E-2</c:v>
                </c:pt>
                <c:pt idx="78">
                  <c:v>5.5100000000000003E-2</c:v>
                </c:pt>
                <c:pt idx="79">
                  <c:v>5.5800000000000002E-2</c:v>
                </c:pt>
                <c:pt idx="80">
                  <c:v>5.5599999999999997E-2</c:v>
                </c:pt>
                <c:pt idx="81">
                  <c:v>5.4899999999999997E-2</c:v>
                </c:pt>
                <c:pt idx="82">
                  <c:v>5.4600000000000003E-2</c:v>
                </c:pt>
                <c:pt idx="83">
                  <c:v>5.3900000000000003E-2</c:v>
                </c:pt>
                <c:pt idx="84">
                  <c:v>5.4300000000000001E-2</c:v>
                </c:pt>
                <c:pt idx="85">
                  <c:v>5.4100000000000002E-2</c:v>
                </c:pt>
                <c:pt idx="86">
                  <c:v>5.4300000000000001E-2</c:v>
                </c:pt>
                <c:pt idx="87">
                  <c:v>5.5399999999999998E-2</c:v>
                </c:pt>
                <c:pt idx="88">
                  <c:v>5.45E-2</c:v>
                </c:pt>
                <c:pt idx="89">
                  <c:v>5.0999999999999997E-2</c:v>
                </c:pt>
                <c:pt idx="90">
                  <c:v>5.2699999999999997E-2</c:v>
                </c:pt>
                <c:pt idx="91">
                  <c:v>5.2900000000000003E-2</c:v>
                </c:pt>
                <c:pt idx="92">
                  <c:v>5.3999999999999999E-2</c:v>
                </c:pt>
                <c:pt idx="93">
                  <c:v>5.2999999999999999E-2</c:v>
                </c:pt>
                <c:pt idx="94">
                  <c:v>5.4699999999999999E-2</c:v>
                </c:pt>
                <c:pt idx="95">
                  <c:v>5.74E-2</c:v>
                </c:pt>
                <c:pt idx="96">
                  <c:v>5.9200000000000003E-2</c:v>
                </c:pt>
                <c:pt idx="97">
                  <c:v>5.7599999999999998E-2</c:v>
                </c:pt>
                <c:pt idx="98">
                  <c:v>5.7599999999999998E-2</c:v>
                </c:pt>
                <c:pt idx="99">
                  <c:v>5.7500000000000002E-2</c:v>
                </c:pt>
                <c:pt idx="100">
                  <c:v>5.8299999999999998E-2</c:v>
                </c:pt>
                <c:pt idx="101">
                  <c:v>5.8099999999999999E-2</c:v>
                </c:pt>
                <c:pt idx="102">
                  <c:v>5.7000000000000002E-2</c:v>
                </c:pt>
                <c:pt idx="103">
                  <c:v>5.7000000000000002E-2</c:v>
                </c:pt>
                <c:pt idx="104">
                  <c:v>5.8400000000000001E-2</c:v>
                </c:pt>
                <c:pt idx="105">
                  <c:v>6.0199999999999997E-2</c:v>
                </c:pt>
                <c:pt idx="106">
                  <c:v>5.7599999999999998E-2</c:v>
                </c:pt>
                <c:pt idx="107">
                  <c:v>5.6800000000000003E-2</c:v>
                </c:pt>
                <c:pt idx="108">
                  <c:v>5.67E-2</c:v>
                </c:pt>
                <c:pt idx="109">
                  <c:v>5.6300000000000003E-2</c:v>
                </c:pt>
                <c:pt idx="110">
                  <c:v>5.6300000000000003E-2</c:v>
                </c:pt>
                <c:pt idx="111">
                  <c:v>5.6399999999999999E-2</c:v>
                </c:pt>
                <c:pt idx="112">
                  <c:v>5.45E-2</c:v>
                </c:pt>
                <c:pt idx="113">
                  <c:v>5.5E-2</c:v>
                </c:pt>
                <c:pt idx="114">
                  <c:v>5.7200000000000001E-2</c:v>
                </c:pt>
                <c:pt idx="115">
                  <c:v>5.8799999999999998E-2</c:v>
                </c:pt>
                <c:pt idx="116">
                  <c:v>6.0100000000000001E-2</c:v>
                </c:pt>
                <c:pt idx="117">
                  <c:v>5.9700000000000003E-2</c:v>
                </c:pt>
                <c:pt idx="118">
                  <c:v>5.96E-2</c:v>
                </c:pt>
                <c:pt idx="119">
                  <c:v>5.96E-2</c:v>
                </c:pt>
                <c:pt idx="120">
                  <c:v>5.7500000000000002E-2</c:v>
                </c:pt>
                <c:pt idx="121">
                  <c:v>5.9400000000000001E-2</c:v>
                </c:pt>
                <c:pt idx="122">
                  <c:v>6.1100000000000002E-2</c:v>
                </c:pt>
                <c:pt idx="123">
                  <c:v>6.1100000000000002E-2</c:v>
                </c:pt>
                <c:pt idx="124">
                  <c:v>6.1899999999999997E-2</c:v>
                </c:pt>
                <c:pt idx="125">
                  <c:v>6.4399999999999999E-2</c:v>
                </c:pt>
                <c:pt idx="126">
                  <c:v>6.2600000000000003E-2</c:v>
                </c:pt>
                <c:pt idx="127">
                  <c:v>6.2600000000000003E-2</c:v>
                </c:pt>
                <c:pt idx="128">
                  <c:v>6.3100000000000003E-2</c:v>
                </c:pt>
                <c:pt idx="129">
                  <c:v>6.1800000000000001E-2</c:v>
                </c:pt>
                <c:pt idx="130">
                  <c:v>6.2E-2</c:v>
                </c:pt>
                <c:pt idx="131">
                  <c:v>6.4399999999999999E-2</c:v>
                </c:pt>
                <c:pt idx="132">
                  <c:v>6.3500000000000001E-2</c:v>
                </c:pt>
                <c:pt idx="133">
                  <c:v>6.2100000000000002E-2</c:v>
                </c:pt>
                <c:pt idx="134">
                  <c:v>6.3200000000000006E-2</c:v>
                </c:pt>
                <c:pt idx="135">
                  <c:v>6.4000000000000001E-2</c:v>
                </c:pt>
                <c:pt idx="136">
                  <c:v>6.2899999999999998E-2</c:v>
                </c:pt>
                <c:pt idx="137">
                  <c:v>6.2100000000000002E-2</c:v>
                </c:pt>
                <c:pt idx="138">
                  <c:v>6.25E-2</c:v>
                </c:pt>
                <c:pt idx="139">
                  <c:v>5.9499999999999997E-2</c:v>
                </c:pt>
                <c:pt idx="140">
                  <c:v>6.2300000000000001E-2</c:v>
                </c:pt>
                <c:pt idx="141">
                  <c:v>6.4500000000000002E-2</c:v>
                </c:pt>
                <c:pt idx="142">
                  <c:v>6.3299999999999995E-2</c:v>
                </c:pt>
                <c:pt idx="143">
                  <c:v>6.4000000000000001E-2</c:v>
                </c:pt>
                <c:pt idx="144">
                  <c:v>6.0100000000000001E-2</c:v>
                </c:pt>
                <c:pt idx="145">
                  <c:v>6.1800000000000001E-2</c:v>
                </c:pt>
                <c:pt idx="146">
                  <c:v>6.4500000000000002E-2</c:v>
                </c:pt>
                <c:pt idx="147">
                  <c:v>6.8900000000000003E-2</c:v>
                </c:pt>
                <c:pt idx="148">
                  <c:v>6.6500000000000004E-2</c:v>
                </c:pt>
                <c:pt idx="149">
                  <c:v>6.7500000000000004E-2</c:v>
                </c:pt>
                <c:pt idx="150">
                  <c:v>6.59E-2</c:v>
                </c:pt>
                <c:pt idx="151">
                  <c:v>6.5699999999999995E-2</c:v>
                </c:pt>
                <c:pt idx="152">
                  <c:v>6.9400000000000003E-2</c:v>
                </c:pt>
                <c:pt idx="153">
                  <c:v>6.9400000000000003E-2</c:v>
                </c:pt>
                <c:pt idx="154">
                  <c:v>7.0699999999999999E-2</c:v>
                </c:pt>
                <c:pt idx="155">
                  <c:v>7.0499999999999993E-2</c:v>
                </c:pt>
                <c:pt idx="156">
                  <c:v>7.0800000000000002E-2</c:v>
                </c:pt>
                <c:pt idx="157">
                  <c:v>6.7100000000000007E-2</c:v>
                </c:pt>
                <c:pt idx="158">
                  <c:v>6.4899999999999999E-2</c:v>
                </c:pt>
                <c:pt idx="159">
                  <c:v>6.6500000000000004E-2</c:v>
                </c:pt>
                <c:pt idx="160">
                  <c:v>6.93E-2</c:v>
                </c:pt>
                <c:pt idx="161">
                  <c:v>6.8099999999999994E-2</c:v>
                </c:pt>
                <c:pt idx="162">
                  <c:v>6.9599999999999995E-2</c:v>
                </c:pt>
                <c:pt idx="163">
                  <c:v>6.6699999999999995E-2</c:v>
                </c:pt>
                <c:pt idx="164">
                  <c:v>6.7500000000000004E-2</c:v>
                </c:pt>
                <c:pt idx="165">
                  <c:v>7.0400000000000004E-2</c:v>
                </c:pt>
                <c:pt idx="166">
                  <c:v>7.1099999999999997E-2</c:v>
                </c:pt>
                <c:pt idx="167">
                  <c:v>7.1599999999999997E-2</c:v>
                </c:pt>
                <c:pt idx="168">
                  <c:v>6.88E-2</c:v>
                </c:pt>
                <c:pt idx="169">
                  <c:v>6.9400000000000003E-2</c:v>
                </c:pt>
                <c:pt idx="170">
                  <c:v>7.1400000000000005E-2</c:v>
                </c:pt>
                <c:pt idx="171">
                  <c:v>7.0699999999999999E-2</c:v>
                </c:pt>
                <c:pt idx="172">
                  <c:v>7.17E-2</c:v>
                </c:pt>
                <c:pt idx="173">
                  <c:v>7.1999999999999995E-2</c:v>
                </c:pt>
                <c:pt idx="174">
                  <c:v>7.1499999999999994E-2</c:v>
                </c:pt>
                <c:pt idx="175">
                  <c:v>7.2400000000000006E-2</c:v>
                </c:pt>
                <c:pt idx="176">
                  <c:v>7.1499999999999994E-2</c:v>
                </c:pt>
                <c:pt idx="177">
                  <c:v>7.0499999999999993E-2</c:v>
                </c:pt>
                <c:pt idx="178">
                  <c:v>7.0300000000000001E-2</c:v>
                </c:pt>
                <c:pt idx="179">
                  <c:v>7.4899999999999994E-2</c:v>
                </c:pt>
                <c:pt idx="180">
                  <c:v>7.6799999999999993E-2</c:v>
                </c:pt>
                <c:pt idx="181">
                  <c:v>7.6999999999999999E-2</c:v>
                </c:pt>
                <c:pt idx="182">
                  <c:v>7.3999999999999996E-2</c:v>
                </c:pt>
                <c:pt idx="183">
                  <c:v>7.2099999999999997E-2</c:v>
                </c:pt>
                <c:pt idx="184">
                  <c:v>7.1300000000000002E-2</c:v>
                </c:pt>
                <c:pt idx="185">
                  <c:v>7.8399999999999997E-2</c:v>
                </c:pt>
                <c:pt idx="186">
                  <c:v>8.2500000000000004E-2</c:v>
                </c:pt>
                <c:pt idx="187">
                  <c:v>7.7200000000000005E-2</c:v>
                </c:pt>
                <c:pt idx="188">
                  <c:v>7.6499999999999999E-2</c:v>
                </c:pt>
                <c:pt idx="189">
                  <c:v>7.9100000000000004E-2</c:v>
                </c:pt>
                <c:pt idx="190">
                  <c:v>7.9399999999999998E-2</c:v>
                </c:pt>
                <c:pt idx="191">
                  <c:v>7.9100000000000004E-2</c:v>
                </c:pt>
                <c:pt idx="192">
                  <c:v>7.9200000000000007E-2</c:v>
                </c:pt>
                <c:pt idx="193">
                  <c:v>7.9399999999999998E-2</c:v>
                </c:pt>
                <c:pt idx="194">
                  <c:v>7.8899999999999998E-2</c:v>
                </c:pt>
                <c:pt idx="195">
                  <c:v>7.8700000000000006E-2</c:v>
                </c:pt>
                <c:pt idx="196">
                  <c:v>8.0699999999999994E-2</c:v>
                </c:pt>
                <c:pt idx="197">
                  <c:v>7.9799999999999996E-2</c:v>
                </c:pt>
                <c:pt idx="198">
                  <c:v>8.3799999999999999E-2</c:v>
                </c:pt>
                <c:pt idx="199">
                  <c:v>7.8899999999999998E-2</c:v>
                </c:pt>
                <c:pt idx="200">
                  <c:v>7.6899999999999996E-2</c:v>
                </c:pt>
                <c:pt idx="201">
                  <c:v>7.5800000000000006E-2</c:v>
                </c:pt>
                <c:pt idx="202">
                  <c:v>7.8700000000000006E-2</c:v>
                </c:pt>
                <c:pt idx="203">
                  <c:v>7.7499999999999999E-2</c:v>
                </c:pt>
                <c:pt idx="204">
                  <c:v>7.6399999999999996E-2</c:v>
                </c:pt>
                <c:pt idx="205">
                  <c:v>7.6899999999999996E-2</c:v>
                </c:pt>
                <c:pt idx="206">
                  <c:v>7.9299999999999995E-2</c:v>
                </c:pt>
                <c:pt idx="207">
                  <c:v>8.0299999999999996E-2</c:v>
                </c:pt>
                <c:pt idx="208">
                  <c:v>8.1100000000000005E-2</c:v>
                </c:pt>
                <c:pt idx="209">
                  <c:v>7.85E-2</c:v>
                </c:pt>
                <c:pt idx="210">
                  <c:v>7.8399999999999997E-2</c:v>
                </c:pt>
                <c:pt idx="211">
                  <c:v>8.0100000000000005E-2</c:v>
                </c:pt>
                <c:pt idx="212">
                  <c:v>7.8700000000000006E-2</c:v>
                </c:pt>
                <c:pt idx="213">
                  <c:v>7.6200000000000004E-2</c:v>
                </c:pt>
                <c:pt idx="214">
                  <c:v>7.9500000000000001E-2</c:v>
                </c:pt>
                <c:pt idx="215">
                  <c:v>7.9600000000000004E-2</c:v>
                </c:pt>
                <c:pt idx="216">
                  <c:v>7.9500000000000001E-2</c:v>
                </c:pt>
                <c:pt idx="217">
                  <c:v>8.0100000000000005E-2</c:v>
                </c:pt>
                <c:pt idx="218">
                  <c:v>8.2600000000000007E-2</c:v>
                </c:pt>
                <c:pt idx="219">
                  <c:v>8.1100000000000005E-2</c:v>
                </c:pt>
                <c:pt idx="220">
                  <c:v>7.7799999999999994E-2</c:v>
                </c:pt>
                <c:pt idx="221">
                  <c:v>7.7200000000000005E-2</c:v>
                </c:pt>
                <c:pt idx="222">
                  <c:v>7.9000000000000001E-2</c:v>
                </c:pt>
                <c:pt idx="223">
                  <c:v>7.8799999999999995E-2</c:v>
                </c:pt>
                <c:pt idx="224">
                  <c:v>7.7799999999999994E-2</c:v>
                </c:pt>
                <c:pt idx="225">
                  <c:v>7.6999999999999999E-2</c:v>
                </c:pt>
                <c:pt idx="226">
                  <c:v>8.0600000000000005E-2</c:v>
                </c:pt>
                <c:pt idx="227">
                  <c:v>8.2799999999999999E-2</c:v>
                </c:pt>
                <c:pt idx="228">
                  <c:v>8.1799999999999998E-2</c:v>
                </c:pt>
                <c:pt idx="229">
                  <c:v>7.9299999999999995E-2</c:v>
                </c:pt>
                <c:pt idx="230">
                  <c:v>7.7200000000000005E-2</c:v>
                </c:pt>
                <c:pt idx="231">
                  <c:v>7.3400000000000007E-2</c:v>
                </c:pt>
                <c:pt idx="232">
                  <c:v>7.2700000000000001E-2</c:v>
                </c:pt>
                <c:pt idx="233">
                  <c:v>7.4300000000000005E-2</c:v>
                </c:pt>
                <c:pt idx="234">
                  <c:v>7.1800000000000003E-2</c:v>
                </c:pt>
                <c:pt idx="235">
                  <c:v>7.2800000000000004E-2</c:v>
                </c:pt>
                <c:pt idx="236">
                  <c:v>7.1800000000000003E-2</c:v>
                </c:pt>
                <c:pt idx="237">
                  <c:v>7.0599999999999996E-2</c:v>
                </c:pt>
                <c:pt idx="238">
                  <c:v>7.1599999999999997E-2</c:v>
                </c:pt>
                <c:pt idx="239">
                  <c:v>7.0199999999999999E-2</c:v>
                </c:pt>
                <c:pt idx="240">
                  <c:v>7.17E-2</c:v>
                </c:pt>
                <c:pt idx="241">
                  <c:v>7.17E-2</c:v>
                </c:pt>
                <c:pt idx="242">
                  <c:v>7.8E-2</c:v>
                </c:pt>
                <c:pt idx="243">
                  <c:v>7.51E-2</c:v>
                </c:pt>
                <c:pt idx="244">
                  <c:v>7.1800000000000003E-2</c:v>
                </c:pt>
                <c:pt idx="245">
                  <c:v>7.2099999999999997E-2</c:v>
                </c:pt>
                <c:pt idx="246">
                  <c:v>7.2599999999999998E-2</c:v>
                </c:pt>
                <c:pt idx="247">
                  <c:v>7.0499999999999993E-2</c:v>
                </c:pt>
                <c:pt idx="248">
                  <c:v>7.1199999999999999E-2</c:v>
                </c:pt>
                <c:pt idx="249">
                  <c:v>7.1999999999999995E-2</c:v>
                </c:pt>
                <c:pt idx="250">
                  <c:v>7.1499999999999994E-2</c:v>
                </c:pt>
                <c:pt idx="251">
                  <c:v>7.0300000000000001E-2</c:v>
                </c:pt>
                <c:pt idx="252">
                  <c:v>7.1400000000000005E-2</c:v>
                </c:pt>
                <c:pt idx="253">
                  <c:v>7.2300000000000003E-2</c:v>
                </c:pt>
                <c:pt idx="254">
                  <c:v>6.9400000000000003E-2</c:v>
                </c:pt>
                <c:pt idx="255">
                  <c:v>6.8199999999999997E-2</c:v>
                </c:pt>
                <c:pt idx="256">
                  <c:v>7.0199999999999999E-2</c:v>
                </c:pt>
                <c:pt idx="257">
                  <c:v>7.0900000000000005E-2</c:v>
                </c:pt>
                <c:pt idx="258">
                  <c:v>6.8699999999999997E-2</c:v>
                </c:pt>
                <c:pt idx="259">
                  <c:v>6.6600000000000006E-2</c:v>
                </c:pt>
                <c:pt idx="260">
                  <c:v>6.7799999999999999E-2</c:v>
                </c:pt>
                <c:pt idx="261">
                  <c:v>6.83E-2</c:v>
                </c:pt>
                <c:pt idx="262">
                  <c:v>7.0800000000000002E-2</c:v>
                </c:pt>
                <c:pt idx="263">
                  <c:v>7.17E-2</c:v>
                </c:pt>
                <c:pt idx="264">
                  <c:v>7.2499999999999995E-2</c:v>
                </c:pt>
                <c:pt idx="265">
                  <c:v>7.0499999999999993E-2</c:v>
                </c:pt>
                <c:pt idx="266">
                  <c:v>7.0199999999999999E-2</c:v>
                </c:pt>
                <c:pt idx="267">
                  <c:v>6.8000000000000005E-2</c:v>
                </c:pt>
                <c:pt idx="268">
                  <c:v>6.7500000000000004E-2</c:v>
                </c:pt>
                <c:pt idx="269">
                  <c:v>7.0800000000000002E-2</c:v>
                </c:pt>
                <c:pt idx="270">
                  <c:v>6.8599999999999994E-2</c:v>
                </c:pt>
                <c:pt idx="271">
                  <c:v>6.7699999999999996E-2</c:v>
                </c:pt>
                <c:pt idx="272">
                  <c:v>6.6000000000000003E-2</c:v>
                </c:pt>
                <c:pt idx="273">
                  <c:v>6.5000000000000002E-2</c:v>
                </c:pt>
                <c:pt idx="274">
                  <c:v>6.3500000000000001E-2</c:v>
                </c:pt>
                <c:pt idx="275">
                  <c:v>6.3399999999999998E-2</c:v>
                </c:pt>
                <c:pt idx="276">
                  <c:v>6.4500000000000002E-2</c:v>
                </c:pt>
                <c:pt idx="277">
                  <c:v>6.2899999999999998E-2</c:v>
                </c:pt>
                <c:pt idx="278">
                  <c:v>6.0400000000000002E-2</c:v>
                </c:pt>
                <c:pt idx="279">
                  <c:v>6.1600000000000002E-2</c:v>
                </c:pt>
                <c:pt idx="280">
                  <c:v>6.2799999999999995E-2</c:v>
                </c:pt>
                <c:pt idx="281">
                  <c:v>6.0600000000000001E-2</c:v>
                </c:pt>
                <c:pt idx="282">
                  <c:v>6.0600000000000001E-2</c:v>
                </c:pt>
                <c:pt idx="283">
                  <c:v>6.1899999999999997E-2</c:v>
                </c:pt>
                <c:pt idx="284">
                  <c:v>6.1499999999999999E-2</c:v>
                </c:pt>
                <c:pt idx="285">
                  <c:v>5.8299999999999998E-2</c:v>
                </c:pt>
                <c:pt idx="286">
                  <c:v>0.06</c:v>
                </c:pt>
                <c:pt idx="287">
                  <c:v>5.9499999999999997E-2</c:v>
                </c:pt>
                <c:pt idx="288">
                  <c:v>5.8999999999999997E-2</c:v>
                </c:pt>
                <c:pt idx="289">
                  <c:v>5.9200000000000003E-2</c:v>
                </c:pt>
                <c:pt idx="290">
                  <c:v>5.8299999999999998E-2</c:v>
                </c:pt>
                <c:pt idx="291">
                  <c:v>5.9499999999999997E-2</c:v>
                </c:pt>
                <c:pt idx="292">
                  <c:v>5.6899999999999999E-2</c:v>
                </c:pt>
                <c:pt idx="293">
                  <c:v>5.8200000000000002E-2</c:v>
                </c:pt>
                <c:pt idx="294">
                  <c:v>5.8700000000000002E-2</c:v>
                </c:pt>
                <c:pt idx="295">
                  <c:v>5.9900000000000002E-2</c:v>
                </c:pt>
                <c:pt idx="296">
                  <c:v>5.8599999999999999E-2</c:v>
                </c:pt>
                <c:pt idx="297">
                  <c:v>5.8200000000000002E-2</c:v>
                </c:pt>
                <c:pt idx="298">
                  <c:v>5.8999999999999997E-2</c:v>
                </c:pt>
                <c:pt idx="299">
                  <c:v>5.8299999999999998E-2</c:v>
                </c:pt>
                <c:pt idx="300">
                  <c:v>5.9499999999999997E-2</c:v>
                </c:pt>
                <c:pt idx="301">
                  <c:v>5.8500000000000003E-2</c:v>
                </c:pt>
                <c:pt idx="302">
                  <c:v>5.7700000000000001E-2</c:v>
                </c:pt>
                <c:pt idx="303">
                  <c:v>5.7500000000000002E-2</c:v>
                </c:pt>
                <c:pt idx="304">
                  <c:v>5.7200000000000001E-2</c:v>
                </c:pt>
                <c:pt idx="305">
                  <c:v>5.7500000000000002E-2</c:v>
                </c:pt>
                <c:pt idx="306">
                  <c:v>5.8299999999999998E-2</c:v>
                </c:pt>
                <c:pt idx="307">
                  <c:v>5.62E-2</c:v>
                </c:pt>
                <c:pt idx="308">
                  <c:v>5.7000000000000002E-2</c:v>
                </c:pt>
                <c:pt idx="309">
                  <c:v>5.74E-2</c:v>
                </c:pt>
                <c:pt idx="310">
                  <c:v>5.7500000000000002E-2</c:v>
                </c:pt>
                <c:pt idx="311">
                  <c:v>5.8400000000000001E-2</c:v>
                </c:pt>
                <c:pt idx="312">
                  <c:v>5.7299999999999997E-2</c:v>
                </c:pt>
                <c:pt idx="313">
                  <c:v>5.7099999999999998E-2</c:v>
                </c:pt>
                <c:pt idx="314">
                  <c:v>5.8700000000000002E-2</c:v>
                </c:pt>
                <c:pt idx="315">
                  <c:v>5.8500000000000003E-2</c:v>
                </c:pt>
                <c:pt idx="316">
                  <c:v>5.74E-2</c:v>
                </c:pt>
                <c:pt idx="317">
                  <c:v>6.0199999999999997E-2</c:v>
                </c:pt>
                <c:pt idx="318">
                  <c:v>5.8099999999999999E-2</c:v>
                </c:pt>
                <c:pt idx="319">
                  <c:v>5.7299999999999997E-2</c:v>
                </c:pt>
                <c:pt idx="320">
                  <c:v>5.7099999999999998E-2</c:v>
                </c:pt>
                <c:pt idx="321">
                  <c:v>5.7000000000000002E-2</c:v>
                </c:pt>
                <c:pt idx="322">
                  <c:v>5.6000000000000001E-2</c:v>
                </c:pt>
                <c:pt idx="323">
                  <c:v>5.7099999999999998E-2</c:v>
                </c:pt>
                <c:pt idx="324">
                  <c:v>5.7099999999999998E-2</c:v>
                </c:pt>
                <c:pt idx="325">
                  <c:v>5.6599999999999998E-2</c:v>
                </c:pt>
                <c:pt idx="326">
                  <c:v>5.8900000000000001E-2</c:v>
                </c:pt>
                <c:pt idx="327">
                  <c:v>5.7500000000000002E-2</c:v>
                </c:pt>
                <c:pt idx="328">
                  <c:v>5.62E-2</c:v>
                </c:pt>
                <c:pt idx="329">
                  <c:v>5.8500000000000003E-2</c:v>
                </c:pt>
                <c:pt idx="330">
                  <c:v>5.9299999999999999E-2</c:v>
                </c:pt>
                <c:pt idx="331">
                  <c:v>5.8700000000000002E-2</c:v>
                </c:pt>
                <c:pt idx="332">
                  <c:v>5.8799999999999998E-2</c:v>
                </c:pt>
                <c:pt idx="333">
                  <c:v>5.7299999999999997E-2</c:v>
                </c:pt>
                <c:pt idx="334">
                  <c:v>5.7700000000000001E-2</c:v>
                </c:pt>
                <c:pt idx="335">
                  <c:v>6.1199999999999997E-2</c:v>
                </c:pt>
                <c:pt idx="336">
                  <c:v>6.0699999999999997E-2</c:v>
                </c:pt>
                <c:pt idx="337">
                  <c:v>6.2199999999999998E-2</c:v>
                </c:pt>
                <c:pt idx="338">
                  <c:v>6.0699999999999997E-2</c:v>
                </c:pt>
                <c:pt idx="339">
                  <c:v>6.2899999999999998E-2</c:v>
                </c:pt>
                <c:pt idx="340">
                  <c:v>6.1800000000000001E-2</c:v>
                </c:pt>
                <c:pt idx="341">
                  <c:v>6.2100000000000002E-2</c:v>
                </c:pt>
                <c:pt idx="342">
                  <c:v>6.0900000000000003E-2</c:v>
                </c:pt>
                <c:pt idx="343">
                  <c:v>5.8599999999999999E-2</c:v>
                </c:pt>
                <c:pt idx="344">
                  <c:v>5.7599999999999998E-2</c:v>
                </c:pt>
                <c:pt idx="345">
                  <c:v>5.8999999999999997E-2</c:v>
                </c:pt>
                <c:pt idx="346">
                  <c:v>5.9200000000000003E-2</c:v>
                </c:pt>
                <c:pt idx="347">
                  <c:v>6.2399999999999997E-2</c:v>
                </c:pt>
                <c:pt idx="348">
                  <c:v>6.1899999999999997E-2</c:v>
                </c:pt>
                <c:pt idx="349">
                  <c:v>6.3299999999999995E-2</c:v>
                </c:pt>
                <c:pt idx="350">
                  <c:v>6.2300000000000001E-2</c:v>
                </c:pt>
                <c:pt idx="351">
                  <c:v>5.9900000000000002E-2</c:v>
                </c:pt>
                <c:pt idx="352">
                  <c:v>5.9499999999999997E-2</c:v>
                </c:pt>
                <c:pt idx="353">
                  <c:v>6.0299999999999999E-2</c:v>
                </c:pt>
                <c:pt idx="354">
                  <c:v>5.8500000000000003E-2</c:v>
                </c:pt>
                <c:pt idx="355">
                  <c:v>6.0199999999999997E-2</c:v>
                </c:pt>
                <c:pt idx="356">
                  <c:v>5.9900000000000002E-2</c:v>
                </c:pt>
                <c:pt idx="357">
                  <c:v>5.9200000000000003E-2</c:v>
                </c:pt>
                <c:pt idx="358">
                  <c:v>6.1800000000000001E-2</c:v>
                </c:pt>
                <c:pt idx="359">
                  <c:v>5.9799999999999999E-2</c:v>
                </c:pt>
                <c:pt idx="360">
                  <c:v>5.8000000000000003E-2</c:v>
                </c:pt>
                <c:pt idx="361">
                  <c:v>5.67E-2</c:v>
                </c:pt>
                <c:pt idx="362">
                  <c:v>5.6800000000000003E-2</c:v>
                </c:pt>
                <c:pt idx="363">
                  <c:v>5.79E-2</c:v>
                </c:pt>
                <c:pt idx="364">
                  <c:v>5.8999999999999997E-2</c:v>
                </c:pt>
                <c:pt idx="365">
                  <c:v>6.2600000000000003E-2</c:v>
                </c:pt>
                <c:pt idx="366">
                  <c:v>6.5500000000000003E-2</c:v>
                </c:pt>
                <c:pt idx="367">
                  <c:v>6.3899999999999998E-2</c:v>
                </c:pt>
                <c:pt idx="368">
                  <c:v>6.2700000000000006E-2</c:v>
                </c:pt>
                <c:pt idx="369">
                  <c:v>6.5000000000000002E-2</c:v>
                </c:pt>
                <c:pt idx="370">
                  <c:v>6.7100000000000007E-2</c:v>
                </c:pt>
                <c:pt idx="371">
                  <c:v>6.2899999999999998E-2</c:v>
                </c:pt>
                <c:pt idx="372">
                  <c:v>6.3200000000000006E-2</c:v>
                </c:pt>
                <c:pt idx="373">
                  <c:v>6.3E-2</c:v>
                </c:pt>
                <c:pt idx="374">
                  <c:v>6.3799999999999996E-2</c:v>
                </c:pt>
                <c:pt idx="375">
                  <c:v>6.5500000000000003E-2</c:v>
                </c:pt>
                <c:pt idx="376">
                  <c:v>6.7699999999999996E-2</c:v>
                </c:pt>
                <c:pt idx="377">
                  <c:v>6.5299999999999997E-2</c:v>
                </c:pt>
                <c:pt idx="378">
                  <c:v>5.96E-2</c:v>
                </c:pt>
                <c:pt idx="379">
                  <c:v>6.1199999999999997E-2</c:v>
                </c:pt>
                <c:pt idx="380">
                  <c:v>6.2399999999999997E-2</c:v>
                </c:pt>
                <c:pt idx="381">
                  <c:v>6.1600000000000002E-2</c:v>
                </c:pt>
                <c:pt idx="382">
                  <c:v>6.13E-2</c:v>
                </c:pt>
                <c:pt idx="383">
                  <c:v>6.13E-2</c:v>
                </c:pt>
                <c:pt idx="384">
                  <c:v>6.0100000000000001E-2</c:v>
                </c:pt>
                <c:pt idx="385">
                  <c:v>5.9400000000000001E-2</c:v>
                </c:pt>
                <c:pt idx="386">
                  <c:v>5.8400000000000001E-2</c:v>
                </c:pt>
                <c:pt idx="387">
                  <c:v>5.7000000000000002E-2</c:v>
                </c:pt>
                <c:pt idx="388">
                  <c:v>5.6399999999999999E-2</c:v>
                </c:pt>
                <c:pt idx="389">
                  <c:v>5.5500000000000001E-2</c:v>
                </c:pt>
                <c:pt idx="390">
                  <c:v>5.6099999999999997E-2</c:v>
                </c:pt>
                <c:pt idx="391">
                  <c:v>5.8799999999999998E-2</c:v>
                </c:pt>
                <c:pt idx="392">
                  <c:v>6.1699999999999998E-2</c:v>
                </c:pt>
                <c:pt idx="393">
                  <c:v>6.2399999999999997E-2</c:v>
                </c:pt>
                <c:pt idx="394">
                  <c:v>6.08E-2</c:v>
                </c:pt>
                <c:pt idx="395">
                  <c:v>6.2300000000000001E-2</c:v>
                </c:pt>
                <c:pt idx="396">
                  <c:v>6.2399999999999997E-2</c:v>
                </c:pt>
                <c:pt idx="397">
                  <c:v>6.0999999999999999E-2</c:v>
                </c:pt>
                <c:pt idx="398">
                  <c:v>6.4000000000000001E-2</c:v>
                </c:pt>
                <c:pt idx="399">
                  <c:v>6.3899999999999998E-2</c:v>
                </c:pt>
                <c:pt idx="400">
                  <c:v>6.1800000000000001E-2</c:v>
                </c:pt>
                <c:pt idx="401">
                  <c:v>6.1699999999999998E-2</c:v>
                </c:pt>
                <c:pt idx="402">
                  <c:v>6.0100000000000001E-2</c:v>
                </c:pt>
                <c:pt idx="403">
                  <c:v>6.3799999999999996E-2</c:v>
                </c:pt>
                <c:pt idx="404">
                  <c:v>6.3700000000000007E-2</c:v>
                </c:pt>
                <c:pt idx="405">
                  <c:v>6.1800000000000001E-2</c:v>
                </c:pt>
                <c:pt idx="406">
                  <c:v>6.2100000000000002E-2</c:v>
                </c:pt>
                <c:pt idx="407">
                  <c:v>6.1699999999999998E-2</c:v>
                </c:pt>
                <c:pt idx="408">
                  <c:v>6.3500000000000001E-2</c:v>
                </c:pt>
                <c:pt idx="409">
                  <c:v>6.2600000000000003E-2</c:v>
                </c:pt>
                <c:pt idx="410">
                  <c:v>6.3E-2</c:v>
                </c:pt>
                <c:pt idx="411">
                  <c:v>5.9900000000000002E-2</c:v>
                </c:pt>
                <c:pt idx="412">
                  <c:v>5.9799999999999999E-2</c:v>
                </c:pt>
                <c:pt idx="413">
                  <c:v>5.8099999999999999E-2</c:v>
                </c:pt>
                <c:pt idx="414">
                  <c:v>5.8799999999999998E-2</c:v>
                </c:pt>
                <c:pt idx="415">
                  <c:v>5.9799999999999999E-2</c:v>
                </c:pt>
                <c:pt idx="416">
                  <c:v>6.4000000000000001E-2</c:v>
                </c:pt>
                <c:pt idx="417">
                  <c:v>6.3600000000000004E-2</c:v>
                </c:pt>
                <c:pt idx="418">
                  <c:v>6.1199999999999997E-2</c:v>
                </c:pt>
                <c:pt idx="419">
                  <c:v>6.2300000000000001E-2</c:v>
                </c:pt>
                <c:pt idx="420">
                  <c:v>6.0499999999999998E-2</c:v>
                </c:pt>
                <c:pt idx="421">
                  <c:v>5.9700000000000003E-2</c:v>
                </c:pt>
                <c:pt idx="422">
                  <c:v>6.0999999999999999E-2</c:v>
                </c:pt>
                <c:pt idx="423">
                  <c:v>6.0400000000000002E-2</c:v>
                </c:pt>
                <c:pt idx="424">
                  <c:v>5.8299999999999998E-2</c:v>
                </c:pt>
                <c:pt idx="425">
                  <c:v>5.9700000000000003E-2</c:v>
                </c:pt>
                <c:pt idx="426">
                  <c:v>5.7299999999999997E-2</c:v>
                </c:pt>
                <c:pt idx="427">
                  <c:v>5.79E-2</c:v>
                </c:pt>
                <c:pt idx="428">
                  <c:v>5.7799999999999997E-2</c:v>
                </c:pt>
                <c:pt idx="429">
                  <c:v>5.6800000000000003E-2</c:v>
                </c:pt>
                <c:pt idx="430">
                  <c:v>5.6800000000000003E-2</c:v>
                </c:pt>
                <c:pt idx="431">
                  <c:v>5.7299999999999997E-2</c:v>
                </c:pt>
                <c:pt idx="432">
                  <c:v>5.8000000000000003E-2</c:v>
                </c:pt>
                <c:pt idx="433">
                  <c:v>5.8200000000000002E-2</c:v>
                </c:pt>
                <c:pt idx="434">
                  <c:v>5.6599999999999998E-2</c:v>
                </c:pt>
                <c:pt idx="435">
                  <c:v>5.5500000000000001E-2</c:v>
                </c:pt>
                <c:pt idx="436">
                  <c:v>5.6899999999999999E-2</c:v>
                </c:pt>
                <c:pt idx="437">
                  <c:v>5.8099999999999999E-2</c:v>
                </c:pt>
                <c:pt idx="438">
                  <c:v>5.8000000000000003E-2</c:v>
                </c:pt>
                <c:pt idx="439">
                  <c:v>5.7799999999999997E-2</c:v>
                </c:pt>
                <c:pt idx="440">
                  <c:v>5.8099999999999999E-2</c:v>
                </c:pt>
                <c:pt idx="441">
                  <c:v>5.8799999999999998E-2</c:v>
                </c:pt>
                <c:pt idx="442">
                  <c:v>5.6599999999999998E-2</c:v>
                </c:pt>
                <c:pt idx="443">
                  <c:v>5.6599999999999998E-2</c:v>
                </c:pt>
                <c:pt idx="444">
                  <c:v>5.7299999999999997E-2</c:v>
                </c:pt>
                <c:pt idx="445">
                  <c:v>5.5E-2</c:v>
                </c:pt>
                <c:pt idx="446">
                  <c:v>5.4399999999999997E-2</c:v>
                </c:pt>
                <c:pt idx="447">
                  <c:v>5.2900000000000003E-2</c:v>
                </c:pt>
                <c:pt idx="448">
                  <c:v>5.57E-2</c:v>
                </c:pt>
                <c:pt idx="449">
                  <c:v>5.62E-2</c:v>
                </c:pt>
                <c:pt idx="450">
                  <c:v>5.5399999999999998E-2</c:v>
                </c:pt>
                <c:pt idx="451">
                  <c:v>5.6099999999999997E-2</c:v>
                </c:pt>
                <c:pt idx="452">
                  <c:v>5.6300000000000003E-2</c:v>
                </c:pt>
                <c:pt idx="453">
                  <c:v>5.5300000000000002E-2</c:v>
                </c:pt>
                <c:pt idx="454">
                  <c:v>5.6899999999999999E-2</c:v>
                </c:pt>
                <c:pt idx="455">
                  <c:v>5.6000000000000001E-2</c:v>
                </c:pt>
                <c:pt idx="456">
                  <c:v>5.6000000000000001E-2</c:v>
                </c:pt>
                <c:pt idx="457">
                  <c:v>5.6399999999999999E-2</c:v>
                </c:pt>
                <c:pt idx="458">
                  <c:v>5.5E-2</c:v>
                </c:pt>
                <c:pt idx="459">
                  <c:v>5.5399999999999998E-2</c:v>
                </c:pt>
                <c:pt idx="460">
                  <c:v>5.2600000000000001E-2</c:v>
                </c:pt>
                <c:pt idx="461">
                  <c:v>5.4199999999999998E-2</c:v>
                </c:pt>
                <c:pt idx="462">
                  <c:v>5.3900000000000003E-2</c:v>
                </c:pt>
                <c:pt idx="463">
                  <c:v>5.4399999999999997E-2</c:v>
                </c:pt>
                <c:pt idx="464">
                  <c:v>5.3900000000000003E-2</c:v>
                </c:pt>
                <c:pt idx="465">
                  <c:v>5.3800000000000001E-2</c:v>
                </c:pt>
                <c:pt idx="466">
                  <c:v>5.2600000000000001E-2</c:v>
                </c:pt>
                <c:pt idx="467">
                  <c:v>5.1700000000000003E-2</c:v>
                </c:pt>
                <c:pt idx="468">
                  <c:v>5.1700000000000003E-2</c:v>
                </c:pt>
                <c:pt idx="469">
                  <c:v>5.1999999999999998E-2</c:v>
                </c:pt>
                <c:pt idx="470">
                  <c:v>5.3999999999999999E-2</c:v>
                </c:pt>
                <c:pt idx="471">
                  <c:v>5.2299999999999999E-2</c:v>
                </c:pt>
                <c:pt idx="472">
                  <c:v>5.3699999999999998E-2</c:v>
                </c:pt>
                <c:pt idx="473">
                  <c:v>5.3400000000000003E-2</c:v>
                </c:pt>
                <c:pt idx="474">
                  <c:v>5.0900000000000001E-2</c:v>
                </c:pt>
                <c:pt idx="475">
                  <c:v>5.2999999999999999E-2</c:v>
                </c:pt>
                <c:pt idx="476">
                  <c:v>5.45E-2</c:v>
                </c:pt>
                <c:pt idx="477">
                  <c:v>5.57E-2</c:v>
                </c:pt>
                <c:pt idx="478">
                  <c:v>5.4699999999999999E-2</c:v>
                </c:pt>
                <c:pt idx="479">
                  <c:v>5.6000000000000001E-2</c:v>
                </c:pt>
                <c:pt idx="480">
                  <c:v>5.4800000000000001E-2</c:v>
                </c:pt>
                <c:pt idx="481">
                  <c:v>5.62E-2</c:v>
                </c:pt>
                <c:pt idx="482">
                  <c:v>5.5199999999999999E-2</c:v>
                </c:pt>
                <c:pt idx="483">
                  <c:v>5.6599999999999998E-2</c:v>
                </c:pt>
                <c:pt idx="484">
                  <c:v>5.74E-2</c:v>
                </c:pt>
                <c:pt idx="485">
                  <c:v>5.6500000000000002E-2</c:v>
                </c:pt>
                <c:pt idx="486">
                  <c:v>5.6899999999999999E-2</c:v>
                </c:pt>
                <c:pt idx="487">
                  <c:v>5.5599999999999997E-2</c:v>
                </c:pt>
                <c:pt idx="488">
                  <c:v>5.5E-2</c:v>
                </c:pt>
                <c:pt idx="489">
                  <c:v>5.4600000000000003E-2</c:v>
                </c:pt>
                <c:pt idx="490">
                  <c:v>5.4600000000000003E-2</c:v>
                </c:pt>
                <c:pt idx="491">
                  <c:v>5.2499999999999998E-2</c:v>
                </c:pt>
                <c:pt idx="492">
                  <c:v>5.6000000000000001E-2</c:v>
                </c:pt>
                <c:pt idx="493">
                  <c:v>5.67E-2</c:v>
                </c:pt>
                <c:pt idx="494">
                  <c:v>5.8700000000000002E-2</c:v>
                </c:pt>
                <c:pt idx="495">
                  <c:v>5.9700000000000003E-2</c:v>
                </c:pt>
                <c:pt idx="496">
                  <c:v>5.79E-2</c:v>
                </c:pt>
                <c:pt idx="497">
                  <c:v>5.9200000000000003E-2</c:v>
                </c:pt>
                <c:pt idx="498">
                  <c:v>5.8700000000000002E-2</c:v>
                </c:pt>
                <c:pt idx="499">
                  <c:v>5.8799999999999998E-2</c:v>
                </c:pt>
                <c:pt idx="500">
                  <c:v>5.7599999999999998E-2</c:v>
                </c:pt>
                <c:pt idx="501">
                  <c:v>5.8799999999999998E-2</c:v>
                </c:pt>
                <c:pt idx="502">
                  <c:v>5.8000000000000003E-2</c:v>
                </c:pt>
                <c:pt idx="503">
                  <c:v>6.1499999999999999E-2</c:v>
                </c:pt>
                <c:pt idx="504">
                  <c:v>6.13E-2</c:v>
                </c:pt>
                <c:pt idx="505">
                  <c:v>6.2799999999999995E-2</c:v>
                </c:pt>
                <c:pt idx="506">
                  <c:v>6.3E-2</c:v>
                </c:pt>
                <c:pt idx="507">
                  <c:v>6.2700000000000006E-2</c:v>
                </c:pt>
                <c:pt idx="508">
                  <c:v>6.3299999999999995E-2</c:v>
                </c:pt>
                <c:pt idx="509">
                  <c:v>6.4100000000000004E-2</c:v>
                </c:pt>
                <c:pt idx="510">
                  <c:v>6.3799999999999996E-2</c:v>
                </c:pt>
                <c:pt idx="511">
                  <c:v>6.3500000000000001E-2</c:v>
                </c:pt>
                <c:pt idx="512">
                  <c:v>6.1499999999999999E-2</c:v>
                </c:pt>
                <c:pt idx="513">
                  <c:v>6.25E-2</c:v>
                </c:pt>
                <c:pt idx="514">
                  <c:v>6.3299999999999995E-2</c:v>
                </c:pt>
                <c:pt idx="515">
                  <c:v>5.9499999999999997E-2</c:v>
                </c:pt>
                <c:pt idx="516">
                  <c:v>6.0499999999999998E-2</c:v>
                </c:pt>
                <c:pt idx="517">
                  <c:v>6.5000000000000002E-2</c:v>
                </c:pt>
                <c:pt idx="518">
                  <c:v>6.9000000000000006E-2</c:v>
                </c:pt>
                <c:pt idx="519">
                  <c:v>6.4100000000000004E-2</c:v>
                </c:pt>
                <c:pt idx="520">
                  <c:v>6.13E-2</c:v>
                </c:pt>
                <c:pt idx="521">
                  <c:v>6.2399999999999997E-2</c:v>
                </c:pt>
                <c:pt idx="522">
                  <c:v>6.2E-2</c:v>
                </c:pt>
                <c:pt idx="523">
                  <c:v>6.2399999999999997E-2</c:v>
                </c:pt>
                <c:pt idx="524">
                  <c:v>6.4799999999999996E-2</c:v>
                </c:pt>
                <c:pt idx="525">
                  <c:v>6.25E-2</c:v>
                </c:pt>
                <c:pt idx="526">
                  <c:v>6.3E-2</c:v>
                </c:pt>
                <c:pt idx="527">
                  <c:v>6.2700000000000006E-2</c:v>
                </c:pt>
                <c:pt idx="528">
                  <c:v>6.6500000000000004E-2</c:v>
                </c:pt>
                <c:pt idx="529">
                  <c:v>6.7299999999999999E-2</c:v>
                </c:pt>
                <c:pt idx="530">
                  <c:v>6.6500000000000004E-2</c:v>
                </c:pt>
                <c:pt idx="531">
                  <c:v>6.7699999999999996E-2</c:v>
                </c:pt>
                <c:pt idx="532">
                  <c:v>6.9099999999999995E-2</c:v>
                </c:pt>
                <c:pt idx="533">
                  <c:v>6.6699999999999995E-2</c:v>
                </c:pt>
                <c:pt idx="534">
                  <c:v>6.8099999999999994E-2</c:v>
                </c:pt>
                <c:pt idx="535">
                  <c:v>6.6199999999999995E-2</c:v>
                </c:pt>
                <c:pt idx="536">
                  <c:v>6.7699999999999996E-2</c:v>
                </c:pt>
                <c:pt idx="537">
                  <c:v>6.8900000000000003E-2</c:v>
                </c:pt>
                <c:pt idx="538">
                  <c:v>6.6600000000000006E-2</c:v>
                </c:pt>
                <c:pt idx="539">
                  <c:v>6.7599999999999993E-2</c:v>
                </c:pt>
                <c:pt idx="540">
                  <c:v>6.7500000000000004E-2</c:v>
                </c:pt>
                <c:pt idx="541">
                  <c:v>6.8000000000000005E-2</c:v>
                </c:pt>
                <c:pt idx="542">
                  <c:v>6.3399999999999998E-2</c:v>
                </c:pt>
                <c:pt idx="543">
                  <c:v>6.2899999999999998E-2</c:v>
                </c:pt>
                <c:pt idx="544">
                  <c:v>6.8199999999999997E-2</c:v>
                </c:pt>
                <c:pt idx="545">
                  <c:v>6.8699999999999997E-2</c:v>
                </c:pt>
                <c:pt idx="546">
                  <c:v>6.7500000000000004E-2</c:v>
                </c:pt>
                <c:pt idx="547">
                  <c:v>8.2500000000000004E-2</c:v>
                </c:pt>
                <c:pt idx="548">
                  <c:v>7.0400000000000004E-2</c:v>
                </c:pt>
                <c:pt idx="549">
                  <c:v>6.9500000000000006E-2</c:v>
                </c:pt>
                <c:pt idx="550">
                  <c:v>6.6900000000000001E-2</c:v>
                </c:pt>
                <c:pt idx="551">
                  <c:v>6.7400000000000002E-2</c:v>
                </c:pt>
                <c:pt idx="552">
                  <c:v>7.0199999999999999E-2</c:v>
                </c:pt>
                <c:pt idx="553">
                  <c:v>7.0099999999999996E-2</c:v>
                </c:pt>
                <c:pt idx="554">
                  <c:v>7.0800000000000002E-2</c:v>
                </c:pt>
                <c:pt idx="555">
                  <c:v>7.1900000000000006E-2</c:v>
                </c:pt>
                <c:pt idx="556">
                  <c:v>7.1400000000000005E-2</c:v>
                </c:pt>
                <c:pt idx="557">
                  <c:v>6.9699999999999998E-2</c:v>
                </c:pt>
                <c:pt idx="558">
                  <c:v>7.22E-2</c:v>
                </c:pt>
                <c:pt idx="559">
                  <c:v>7.0800000000000002E-2</c:v>
                </c:pt>
                <c:pt idx="560">
                  <c:v>6.9000000000000006E-2</c:v>
                </c:pt>
                <c:pt idx="561">
                  <c:v>6.9800000000000001E-2</c:v>
                </c:pt>
                <c:pt idx="562">
                  <c:v>6.6900000000000001E-2</c:v>
                </c:pt>
                <c:pt idx="563">
                  <c:v>6.8900000000000003E-2</c:v>
                </c:pt>
                <c:pt idx="564">
                  <c:v>7.0499999999999993E-2</c:v>
                </c:pt>
              </c:numCache>
            </c:numRef>
          </c:val>
          <c:smooth val="0"/>
          <c:extLst>
            <c:ext xmlns:c16="http://schemas.microsoft.com/office/drawing/2014/chart" uri="{C3380CC4-5D6E-409C-BE32-E72D297353CC}">
              <c16:uniqueId val="{00000000-1921-4F53-8215-79800C5BA62A}"/>
            </c:ext>
          </c:extLst>
        </c:ser>
        <c:ser>
          <c:idx val="1"/>
          <c:order val="1"/>
          <c:tx>
            <c:strRef>
              <c:f>oligo_oci!$C$1</c:f>
              <c:strCache>
                <c:ptCount val="1"/>
                <c:pt idx="0">
                  <c:v> noaa-20</c:v>
                </c:pt>
              </c:strCache>
            </c:strRef>
          </c:tx>
          <c:spPr>
            <a:ln w="28575" cap="rnd">
              <a:solidFill>
                <a:schemeClr val="accent2"/>
              </a:solidFill>
              <a:round/>
            </a:ln>
            <a:effectLst/>
          </c:spPr>
          <c:marker>
            <c:symbol val="none"/>
          </c:marker>
          <c:cat>
            <c:numRef>
              <c:f>oligo_oci!$A$2:$A$566</c:f>
              <c:numCache>
                <c:formatCode>m/d/yyyy</c:formatCode>
                <c:ptCount val="565"/>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pt idx="364">
                  <c:v>43465</c:v>
                </c:pt>
                <c:pt idx="365">
                  <c:v>43466</c:v>
                </c:pt>
                <c:pt idx="366">
                  <c:v>43467</c:v>
                </c:pt>
                <c:pt idx="367">
                  <c:v>43468</c:v>
                </c:pt>
                <c:pt idx="368">
                  <c:v>43469</c:v>
                </c:pt>
                <c:pt idx="369">
                  <c:v>43470</c:v>
                </c:pt>
                <c:pt idx="370">
                  <c:v>43471</c:v>
                </c:pt>
                <c:pt idx="371">
                  <c:v>43472</c:v>
                </c:pt>
                <c:pt idx="372">
                  <c:v>43473</c:v>
                </c:pt>
                <c:pt idx="373">
                  <c:v>43474</c:v>
                </c:pt>
                <c:pt idx="374">
                  <c:v>43475</c:v>
                </c:pt>
                <c:pt idx="375">
                  <c:v>43476</c:v>
                </c:pt>
                <c:pt idx="376">
                  <c:v>43477</c:v>
                </c:pt>
                <c:pt idx="377">
                  <c:v>43478</c:v>
                </c:pt>
                <c:pt idx="378">
                  <c:v>43479</c:v>
                </c:pt>
                <c:pt idx="379">
                  <c:v>43480</c:v>
                </c:pt>
                <c:pt idx="380">
                  <c:v>43481</c:v>
                </c:pt>
                <c:pt idx="381">
                  <c:v>43482</c:v>
                </c:pt>
                <c:pt idx="382">
                  <c:v>43483</c:v>
                </c:pt>
                <c:pt idx="383">
                  <c:v>43484</c:v>
                </c:pt>
                <c:pt idx="384">
                  <c:v>43485</c:v>
                </c:pt>
                <c:pt idx="385">
                  <c:v>43486</c:v>
                </c:pt>
                <c:pt idx="386">
                  <c:v>43487</c:v>
                </c:pt>
                <c:pt idx="387">
                  <c:v>43488</c:v>
                </c:pt>
                <c:pt idx="388">
                  <c:v>43489</c:v>
                </c:pt>
                <c:pt idx="389">
                  <c:v>43490</c:v>
                </c:pt>
                <c:pt idx="390">
                  <c:v>43491</c:v>
                </c:pt>
                <c:pt idx="391">
                  <c:v>43492</c:v>
                </c:pt>
                <c:pt idx="392">
                  <c:v>43493</c:v>
                </c:pt>
                <c:pt idx="393">
                  <c:v>43494</c:v>
                </c:pt>
                <c:pt idx="394">
                  <c:v>43495</c:v>
                </c:pt>
                <c:pt idx="395">
                  <c:v>43496</c:v>
                </c:pt>
                <c:pt idx="396">
                  <c:v>43497</c:v>
                </c:pt>
                <c:pt idx="397">
                  <c:v>43498</c:v>
                </c:pt>
                <c:pt idx="398">
                  <c:v>43499</c:v>
                </c:pt>
                <c:pt idx="399">
                  <c:v>43500</c:v>
                </c:pt>
                <c:pt idx="400">
                  <c:v>43501</c:v>
                </c:pt>
                <c:pt idx="401">
                  <c:v>43502</c:v>
                </c:pt>
                <c:pt idx="402">
                  <c:v>43503</c:v>
                </c:pt>
                <c:pt idx="403">
                  <c:v>43504</c:v>
                </c:pt>
                <c:pt idx="404">
                  <c:v>43505</c:v>
                </c:pt>
                <c:pt idx="405">
                  <c:v>43506</c:v>
                </c:pt>
                <c:pt idx="406">
                  <c:v>43507</c:v>
                </c:pt>
                <c:pt idx="407">
                  <c:v>43508</c:v>
                </c:pt>
                <c:pt idx="408">
                  <c:v>43509</c:v>
                </c:pt>
                <c:pt idx="409">
                  <c:v>43510</c:v>
                </c:pt>
                <c:pt idx="410">
                  <c:v>43511</c:v>
                </c:pt>
                <c:pt idx="411">
                  <c:v>43512</c:v>
                </c:pt>
                <c:pt idx="412">
                  <c:v>43513</c:v>
                </c:pt>
                <c:pt idx="413">
                  <c:v>43514</c:v>
                </c:pt>
                <c:pt idx="414">
                  <c:v>43515</c:v>
                </c:pt>
                <c:pt idx="415">
                  <c:v>43516</c:v>
                </c:pt>
                <c:pt idx="416">
                  <c:v>43517</c:v>
                </c:pt>
                <c:pt idx="417">
                  <c:v>43518</c:v>
                </c:pt>
                <c:pt idx="418">
                  <c:v>43519</c:v>
                </c:pt>
                <c:pt idx="419">
                  <c:v>43520</c:v>
                </c:pt>
                <c:pt idx="420">
                  <c:v>43521</c:v>
                </c:pt>
                <c:pt idx="421">
                  <c:v>43522</c:v>
                </c:pt>
                <c:pt idx="422">
                  <c:v>43523</c:v>
                </c:pt>
                <c:pt idx="423">
                  <c:v>43524</c:v>
                </c:pt>
                <c:pt idx="424">
                  <c:v>43525</c:v>
                </c:pt>
                <c:pt idx="425">
                  <c:v>43526</c:v>
                </c:pt>
                <c:pt idx="426">
                  <c:v>43527</c:v>
                </c:pt>
                <c:pt idx="427">
                  <c:v>43528</c:v>
                </c:pt>
                <c:pt idx="428">
                  <c:v>43529</c:v>
                </c:pt>
                <c:pt idx="429">
                  <c:v>43530</c:v>
                </c:pt>
                <c:pt idx="430">
                  <c:v>43531</c:v>
                </c:pt>
                <c:pt idx="431">
                  <c:v>43532</c:v>
                </c:pt>
                <c:pt idx="432">
                  <c:v>43533</c:v>
                </c:pt>
                <c:pt idx="433">
                  <c:v>43534</c:v>
                </c:pt>
                <c:pt idx="434">
                  <c:v>43535</c:v>
                </c:pt>
                <c:pt idx="435">
                  <c:v>43536</c:v>
                </c:pt>
                <c:pt idx="436">
                  <c:v>43537</c:v>
                </c:pt>
                <c:pt idx="437">
                  <c:v>43538</c:v>
                </c:pt>
                <c:pt idx="438">
                  <c:v>43539</c:v>
                </c:pt>
                <c:pt idx="439">
                  <c:v>43540</c:v>
                </c:pt>
                <c:pt idx="440">
                  <c:v>43541</c:v>
                </c:pt>
                <c:pt idx="441">
                  <c:v>43542</c:v>
                </c:pt>
                <c:pt idx="442">
                  <c:v>43543</c:v>
                </c:pt>
                <c:pt idx="443">
                  <c:v>43544</c:v>
                </c:pt>
                <c:pt idx="444">
                  <c:v>43545</c:v>
                </c:pt>
                <c:pt idx="445">
                  <c:v>43546</c:v>
                </c:pt>
                <c:pt idx="446">
                  <c:v>43547</c:v>
                </c:pt>
                <c:pt idx="447">
                  <c:v>43548</c:v>
                </c:pt>
                <c:pt idx="448">
                  <c:v>43549</c:v>
                </c:pt>
                <c:pt idx="449">
                  <c:v>43550</c:v>
                </c:pt>
                <c:pt idx="450">
                  <c:v>43551</c:v>
                </c:pt>
                <c:pt idx="451">
                  <c:v>43552</c:v>
                </c:pt>
                <c:pt idx="452">
                  <c:v>43553</c:v>
                </c:pt>
                <c:pt idx="453">
                  <c:v>43554</c:v>
                </c:pt>
                <c:pt idx="454">
                  <c:v>43555</c:v>
                </c:pt>
                <c:pt idx="455">
                  <c:v>43556</c:v>
                </c:pt>
                <c:pt idx="456">
                  <c:v>43557</c:v>
                </c:pt>
                <c:pt idx="457">
                  <c:v>43558</c:v>
                </c:pt>
                <c:pt idx="458">
                  <c:v>43559</c:v>
                </c:pt>
                <c:pt idx="459">
                  <c:v>43560</c:v>
                </c:pt>
                <c:pt idx="460">
                  <c:v>43561</c:v>
                </c:pt>
                <c:pt idx="461">
                  <c:v>43562</c:v>
                </c:pt>
                <c:pt idx="462">
                  <c:v>43563</c:v>
                </c:pt>
                <c:pt idx="463">
                  <c:v>43564</c:v>
                </c:pt>
                <c:pt idx="464">
                  <c:v>43565</c:v>
                </c:pt>
                <c:pt idx="465">
                  <c:v>43566</c:v>
                </c:pt>
                <c:pt idx="466">
                  <c:v>43567</c:v>
                </c:pt>
                <c:pt idx="467">
                  <c:v>43568</c:v>
                </c:pt>
                <c:pt idx="468">
                  <c:v>43569</c:v>
                </c:pt>
                <c:pt idx="469">
                  <c:v>43570</c:v>
                </c:pt>
                <c:pt idx="470">
                  <c:v>43571</c:v>
                </c:pt>
                <c:pt idx="471">
                  <c:v>43572</c:v>
                </c:pt>
                <c:pt idx="472">
                  <c:v>43573</c:v>
                </c:pt>
                <c:pt idx="473">
                  <c:v>43574</c:v>
                </c:pt>
                <c:pt idx="474">
                  <c:v>43575</c:v>
                </c:pt>
                <c:pt idx="475">
                  <c:v>43576</c:v>
                </c:pt>
                <c:pt idx="476">
                  <c:v>43577</c:v>
                </c:pt>
                <c:pt idx="477">
                  <c:v>43578</c:v>
                </c:pt>
                <c:pt idx="478">
                  <c:v>43579</c:v>
                </c:pt>
                <c:pt idx="479">
                  <c:v>43580</c:v>
                </c:pt>
                <c:pt idx="480">
                  <c:v>43581</c:v>
                </c:pt>
                <c:pt idx="481">
                  <c:v>43582</c:v>
                </c:pt>
                <c:pt idx="482">
                  <c:v>43583</c:v>
                </c:pt>
                <c:pt idx="483">
                  <c:v>43584</c:v>
                </c:pt>
                <c:pt idx="484">
                  <c:v>43585</c:v>
                </c:pt>
                <c:pt idx="485">
                  <c:v>43586</c:v>
                </c:pt>
                <c:pt idx="486">
                  <c:v>43587</c:v>
                </c:pt>
                <c:pt idx="487">
                  <c:v>43588</c:v>
                </c:pt>
                <c:pt idx="488">
                  <c:v>43589</c:v>
                </c:pt>
                <c:pt idx="489">
                  <c:v>43590</c:v>
                </c:pt>
                <c:pt idx="490">
                  <c:v>43591</c:v>
                </c:pt>
                <c:pt idx="491">
                  <c:v>43592</c:v>
                </c:pt>
                <c:pt idx="492">
                  <c:v>43593</c:v>
                </c:pt>
                <c:pt idx="493">
                  <c:v>43594</c:v>
                </c:pt>
                <c:pt idx="494">
                  <c:v>43595</c:v>
                </c:pt>
                <c:pt idx="495">
                  <c:v>43596</c:v>
                </c:pt>
                <c:pt idx="496">
                  <c:v>43597</c:v>
                </c:pt>
                <c:pt idx="497">
                  <c:v>43598</c:v>
                </c:pt>
                <c:pt idx="498">
                  <c:v>43599</c:v>
                </c:pt>
                <c:pt idx="499">
                  <c:v>43600</c:v>
                </c:pt>
                <c:pt idx="500">
                  <c:v>43601</c:v>
                </c:pt>
                <c:pt idx="501">
                  <c:v>43602</c:v>
                </c:pt>
                <c:pt idx="502">
                  <c:v>43603</c:v>
                </c:pt>
                <c:pt idx="503">
                  <c:v>43604</c:v>
                </c:pt>
                <c:pt idx="504">
                  <c:v>43605</c:v>
                </c:pt>
                <c:pt idx="505">
                  <c:v>43606</c:v>
                </c:pt>
                <c:pt idx="506">
                  <c:v>43607</c:v>
                </c:pt>
                <c:pt idx="507">
                  <c:v>43608</c:v>
                </c:pt>
                <c:pt idx="508">
                  <c:v>43609</c:v>
                </c:pt>
                <c:pt idx="509">
                  <c:v>43610</c:v>
                </c:pt>
                <c:pt idx="510">
                  <c:v>43611</c:v>
                </c:pt>
                <c:pt idx="511">
                  <c:v>43612</c:v>
                </c:pt>
                <c:pt idx="512">
                  <c:v>43613</c:v>
                </c:pt>
                <c:pt idx="513">
                  <c:v>43614</c:v>
                </c:pt>
                <c:pt idx="514">
                  <c:v>43615</c:v>
                </c:pt>
                <c:pt idx="515">
                  <c:v>43616</c:v>
                </c:pt>
                <c:pt idx="516">
                  <c:v>43617</c:v>
                </c:pt>
                <c:pt idx="517">
                  <c:v>43618</c:v>
                </c:pt>
                <c:pt idx="518">
                  <c:v>43619</c:v>
                </c:pt>
                <c:pt idx="519">
                  <c:v>43620</c:v>
                </c:pt>
                <c:pt idx="520">
                  <c:v>43621</c:v>
                </c:pt>
                <c:pt idx="521">
                  <c:v>43622</c:v>
                </c:pt>
                <c:pt idx="522">
                  <c:v>43623</c:v>
                </c:pt>
                <c:pt idx="523">
                  <c:v>43624</c:v>
                </c:pt>
                <c:pt idx="524">
                  <c:v>43625</c:v>
                </c:pt>
                <c:pt idx="525">
                  <c:v>43626</c:v>
                </c:pt>
                <c:pt idx="526">
                  <c:v>43627</c:v>
                </c:pt>
                <c:pt idx="527">
                  <c:v>43628</c:v>
                </c:pt>
                <c:pt idx="528">
                  <c:v>43629</c:v>
                </c:pt>
                <c:pt idx="529">
                  <c:v>43630</c:v>
                </c:pt>
                <c:pt idx="530">
                  <c:v>43631</c:v>
                </c:pt>
                <c:pt idx="531">
                  <c:v>43632</c:v>
                </c:pt>
                <c:pt idx="532">
                  <c:v>43633</c:v>
                </c:pt>
                <c:pt idx="533">
                  <c:v>43634</c:v>
                </c:pt>
                <c:pt idx="534">
                  <c:v>43635</c:v>
                </c:pt>
                <c:pt idx="535">
                  <c:v>43636</c:v>
                </c:pt>
                <c:pt idx="536">
                  <c:v>43637</c:v>
                </c:pt>
                <c:pt idx="537">
                  <c:v>43638</c:v>
                </c:pt>
                <c:pt idx="538">
                  <c:v>43639</c:v>
                </c:pt>
                <c:pt idx="539">
                  <c:v>43640</c:v>
                </c:pt>
                <c:pt idx="540">
                  <c:v>43641</c:v>
                </c:pt>
                <c:pt idx="541">
                  <c:v>43642</c:v>
                </c:pt>
                <c:pt idx="542">
                  <c:v>43643</c:v>
                </c:pt>
                <c:pt idx="543">
                  <c:v>43644</c:v>
                </c:pt>
                <c:pt idx="544">
                  <c:v>43645</c:v>
                </c:pt>
                <c:pt idx="545">
                  <c:v>43646</c:v>
                </c:pt>
                <c:pt idx="546">
                  <c:v>43647</c:v>
                </c:pt>
                <c:pt idx="547">
                  <c:v>43648</c:v>
                </c:pt>
                <c:pt idx="548">
                  <c:v>43649</c:v>
                </c:pt>
                <c:pt idx="549">
                  <c:v>43650</c:v>
                </c:pt>
                <c:pt idx="550">
                  <c:v>43651</c:v>
                </c:pt>
                <c:pt idx="551">
                  <c:v>43652</c:v>
                </c:pt>
                <c:pt idx="552">
                  <c:v>43653</c:v>
                </c:pt>
                <c:pt idx="553">
                  <c:v>43654</c:v>
                </c:pt>
                <c:pt idx="554">
                  <c:v>43655</c:v>
                </c:pt>
                <c:pt idx="555">
                  <c:v>43656</c:v>
                </c:pt>
                <c:pt idx="556">
                  <c:v>43657</c:v>
                </c:pt>
                <c:pt idx="557">
                  <c:v>43658</c:v>
                </c:pt>
                <c:pt idx="558">
                  <c:v>43659</c:v>
                </c:pt>
                <c:pt idx="559">
                  <c:v>43660</c:v>
                </c:pt>
                <c:pt idx="560">
                  <c:v>43661</c:v>
                </c:pt>
                <c:pt idx="561">
                  <c:v>43662</c:v>
                </c:pt>
                <c:pt idx="562">
                  <c:v>43663</c:v>
                </c:pt>
                <c:pt idx="563">
                  <c:v>43664</c:v>
                </c:pt>
                <c:pt idx="564">
                  <c:v>43665</c:v>
                </c:pt>
              </c:numCache>
            </c:numRef>
          </c:cat>
          <c:val>
            <c:numRef>
              <c:f>oligo_oci!$C$2:$C$566</c:f>
              <c:numCache>
                <c:formatCode>General</c:formatCode>
                <c:ptCount val="565"/>
                <c:pt idx="0">
                  <c:v>0.25840000000000002</c:v>
                </c:pt>
                <c:pt idx="1">
                  <c:v>0.28599999999999998</c:v>
                </c:pt>
                <c:pt idx="2">
                  <c:v>0.2172</c:v>
                </c:pt>
                <c:pt idx="3">
                  <c:v>4.3799999999999999E-2</c:v>
                </c:pt>
                <c:pt idx="4">
                  <c:v>5.4399999999999997E-2</c:v>
                </c:pt>
                <c:pt idx="5">
                  <c:v>5.21E-2</c:v>
                </c:pt>
                <c:pt idx="6">
                  <c:v>5.0099999999999999E-2</c:v>
                </c:pt>
                <c:pt idx="7">
                  <c:v>5.1799999999999999E-2</c:v>
                </c:pt>
                <c:pt idx="8">
                  <c:v>5.0999999999999997E-2</c:v>
                </c:pt>
                <c:pt idx="9">
                  <c:v>5.0700000000000002E-2</c:v>
                </c:pt>
                <c:pt idx="10">
                  <c:v>5.0200000000000002E-2</c:v>
                </c:pt>
                <c:pt idx="11">
                  <c:v>4.7300000000000002E-2</c:v>
                </c:pt>
                <c:pt idx="12">
                  <c:v>4.9299999999999997E-2</c:v>
                </c:pt>
                <c:pt idx="13">
                  <c:v>5.0900000000000001E-2</c:v>
                </c:pt>
                <c:pt idx="14">
                  <c:v>5.1799999999999999E-2</c:v>
                </c:pt>
                <c:pt idx="15">
                  <c:v>5.0299999999999997E-2</c:v>
                </c:pt>
                <c:pt idx="16">
                  <c:v>4.9200000000000001E-2</c:v>
                </c:pt>
                <c:pt idx="17">
                  <c:v>4.8300000000000003E-2</c:v>
                </c:pt>
                <c:pt idx="18">
                  <c:v>4.7699999999999999E-2</c:v>
                </c:pt>
                <c:pt idx="19">
                  <c:v>4.9200000000000001E-2</c:v>
                </c:pt>
                <c:pt idx="20">
                  <c:v>5.0900000000000001E-2</c:v>
                </c:pt>
                <c:pt idx="21">
                  <c:v>5.0500000000000003E-2</c:v>
                </c:pt>
                <c:pt idx="22">
                  <c:v>4.7699999999999999E-2</c:v>
                </c:pt>
                <c:pt idx="23">
                  <c:v>4.7399999999999998E-2</c:v>
                </c:pt>
                <c:pt idx="24">
                  <c:v>4.6399999999999997E-2</c:v>
                </c:pt>
                <c:pt idx="25">
                  <c:v>4.5199999999999997E-2</c:v>
                </c:pt>
                <c:pt idx="26">
                  <c:v>4.4600000000000001E-2</c:v>
                </c:pt>
                <c:pt idx="27">
                  <c:v>4.5499999999999999E-2</c:v>
                </c:pt>
                <c:pt idx="28">
                  <c:v>4.7300000000000002E-2</c:v>
                </c:pt>
                <c:pt idx="29">
                  <c:v>4.7300000000000002E-2</c:v>
                </c:pt>
                <c:pt idx="30">
                  <c:v>4.99E-2</c:v>
                </c:pt>
                <c:pt idx="31">
                  <c:v>4.8500000000000001E-2</c:v>
                </c:pt>
                <c:pt idx="32">
                  <c:v>4.7199999999999999E-2</c:v>
                </c:pt>
                <c:pt idx="33">
                  <c:v>4.65E-2</c:v>
                </c:pt>
                <c:pt idx="34">
                  <c:v>4.7699999999999999E-2</c:v>
                </c:pt>
                <c:pt idx="35">
                  <c:v>4.7300000000000002E-2</c:v>
                </c:pt>
                <c:pt idx="36">
                  <c:v>4.7100000000000003E-2</c:v>
                </c:pt>
                <c:pt idx="37">
                  <c:v>4.9599999999999998E-2</c:v>
                </c:pt>
                <c:pt idx="38">
                  <c:v>4.8399999999999999E-2</c:v>
                </c:pt>
                <c:pt idx="39">
                  <c:v>4.65E-2</c:v>
                </c:pt>
                <c:pt idx="40">
                  <c:v>4.8800000000000003E-2</c:v>
                </c:pt>
                <c:pt idx="41">
                  <c:v>4.99E-2</c:v>
                </c:pt>
                <c:pt idx="42">
                  <c:v>4.6699999999999998E-2</c:v>
                </c:pt>
                <c:pt idx="43">
                  <c:v>4.5600000000000002E-2</c:v>
                </c:pt>
                <c:pt idx="44">
                  <c:v>4.5100000000000001E-2</c:v>
                </c:pt>
                <c:pt idx="45">
                  <c:v>4.4900000000000002E-2</c:v>
                </c:pt>
                <c:pt idx="46">
                  <c:v>4.5199999999999997E-2</c:v>
                </c:pt>
                <c:pt idx="47">
                  <c:v>4.4600000000000001E-2</c:v>
                </c:pt>
                <c:pt idx="48">
                  <c:v>4.4699999999999997E-2</c:v>
                </c:pt>
                <c:pt idx="49">
                  <c:v>4.4699999999999997E-2</c:v>
                </c:pt>
                <c:pt idx="50">
                  <c:v>4.4600000000000001E-2</c:v>
                </c:pt>
                <c:pt idx="51">
                  <c:v>4.7600000000000003E-2</c:v>
                </c:pt>
                <c:pt idx="54">
                  <c:v>3.3599999999999998E-2</c:v>
                </c:pt>
                <c:pt idx="55">
                  <c:v>3.9899999999999998E-2</c:v>
                </c:pt>
                <c:pt idx="56">
                  <c:v>3.9699999999999999E-2</c:v>
                </c:pt>
                <c:pt idx="57">
                  <c:v>4.24E-2</c:v>
                </c:pt>
                <c:pt idx="58">
                  <c:v>4.1399999999999999E-2</c:v>
                </c:pt>
                <c:pt idx="59">
                  <c:v>4.2700000000000002E-2</c:v>
                </c:pt>
                <c:pt idx="60">
                  <c:v>3.8399999999999997E-2</c:v>
                </c:pt>
                <c:pt idx="61">
                  <c:v>4.0899999999999999E-2</c:v>
                </c:pt>
                <c:pt idx="62">
                  <c:v>0.04</c:v>
                </c:pt>
                <c:pt idx="63">
                  <c:v>4.0099999999999997E-2</c:v>
                </c:pt>
                <c:pt idx="64">
                  <c:v>4.1500000000000002E-2</c:v>
                </c:pt>
                <c:pt idx="65">
                  <c:v>4.3499999999999997E-2</c:v>
                </c:pt>
                <c:pt idx="66">
                  <c:v>4.19E-2</c:v>
                </c:pt>
                <c:pt idx="67">
                  <c:v>4.3499999999999997E-2</c:v>
                </c:pt>
                <c:pt idx="68">
                  <c:v>4.2200000000000001E-2</c:v>
                </c:pt>
                <c:pt idx="69">
                  <c:v>3.9800000000000002E-2</c:v>
                </c:pt>
                <c:pt idx="70">
                  <c:v>4.2000000000000003E-2</c:v>
                </c:pt>
                <c:pt idx="72">
                  <c:v>3.8199999999999998E-2</c:v>
                </c:pt>
                <c:pt idx="73">
                  <c:v>3.7600000000000001E-2</c:v>
                </c:pt>
                <c:pt idx="74">
                  <c:v>3.7699999999999997E-2</c:v>
                </c:pt>
                <c:pt idx="75">
                  <c:v>3.49E-2</c:v>
                </c:pt>
                <c:pt idx="76">
                  <c:v>3.5000000000000003E-2</c:v>
                </c:pt>
                <c:pt idx="77">
                  <c:v>3.5999999999999997E-2</c:v>
                </c:pt>
                <c:pt idx="78">
                  <c:v>3.73E-2</c:v>
                </c:pt>
                <c:pt idx="79">
                  <c:v>3.6900000000000002E-2</c:v>
                </c:pt>
                <c:pt idx="80">
                  <c:v>3.5999999999999997E-2</c:v>
                </c:pt>
                <c:pt idx="81">
                  <c:v>5.16E-2</c:v>
                </c:pt>
                <c:pt idx="82">
                  <c:v>6.13E-2</c:v>
                </c:pt>
                <c:pt idx="83">
                  <c:v>6.08E-2</c:v>
                </c:pt>
                <c:pt idx="84">
                  <c:v>6.1800000000000001E-2</c:v>
                </c:pt>
                <c:pt idx="85">
                  <c:v>6.1899999999999997E-2</c:v>
                </c:pt>
                <c:pt idx="86">
                  <c:v>6.0999999999999999E-2</c:v>
                </c:pt>
                <c:pt idx="87">
                  <c:v>6.1499999999999999E-2</c:v>
                </c:pt>
                <c:pt idx="88">
                  <c:v>6.25E-2</c:v>
                </c:pt>
                <c:pt idx="89">
                  <c:v>5.8900000000000001E-2</c:v>
                </c:pt>
                <c:pt idx="90">
                  <c:v>5.9299999999999999E-2</c:v>
                </c:pt>
                <c:pt idx="91">
                  <c:v>5.8400000000000001E-2</c:v>
                </c:pt>
                <c:pt idx="92">
                  <c:v>6.0199999999999997E-2</c:v>
                </c:pt>
                <c:pt idx="93">
                  <c:v>6.08E-2</c:v>
                </c:pt>
                <c:pt idx="94">
                  <c:v>6.1600000000000002E-2</c:v>
                </c:pt>
                <c:pt idx="95">
                  <c:v>6.3E-2</c:v>
                </c:pt>
                <c:pt idx="96">
                  <c:v>6.1699999999999998E-2</c:v>
                </c:pt>
                <c:pt idx="97">
                  <c:v>6.2700000000000006E-2</c:v>
                </c:pt>
                <c:pt idx="98">
                  <c:v>6.2100000000000002E-2</c:v>
                </c:pt>
                <c:pt idx="99">
                  <c:v>6.3200000000000006E-2</c:v>
                </c:pt>
                <c:pt idx="100">
                  <c:v>6.3200000000000006E-2</c:v>
                </c:pt>
                <c:pt idx="101">
                  <c:v>6.25E-2</c:v>
                </c:pt>
                <c:pt idx="102">
                  <c:v>6.0999999999999999E-2</c:v>
                </c:pt>
                <c:pt idx="103">
                  <c:v>6.3600000000000004E-2</c:v>
                </c:pt>
                <c:pt idx="104">
                  <c:v>6.3500000000000001E-2</c:v>
                </c:pt>
                <c:pt idx="105">
                  <c:v>6.4699999999999994E-2</c:v>
                </c:pt>
                <c:pt idx="106">
                  <c:v>6.2600000000000003E-2</c:v>
                </c:pt>
                <c:pt idx="107">
                  <c:v>6.2300000000000001E-2</c:v>
                </c:pt>
                <c:pt idx="108">
                  <c:v>6.0400000000000002E-2</c:v>
                </c:pt>
                <c:pt idx="109">
                  <c:v>6.0699999999999997E-2</c:v>
                </c:pt>
                <c:pt idx="110">
                  <c:v>6.1100000000000002E-2</c:v>
                </c:pt>
                <c:pt idx="111">
                  <c:v>6.1499999999999999E-2</c:v>
                </c:pt>
                <c:pt idx="112">
                  <c:v>5.9299999999999999E-2</c:v>
                </c:pt>
                <c:pt idx="113">
                  <c:v>5.96E-2</c:v>
                </c:pt>
                <c:pt idx="114">
                  <c:v>6.3E-2</c:v>
                </c:pt>
                <c:pt idx="115">
                  <c:v>6.5699999999999995E-2</c:v>
                </c:pt>
                <c:pt idx="116">
                  <c:v>6.2100000000000002E-2</c:v>
                </c:pt>
                <c:pt idx="117">
                  <c:v>5.8299999999999998E-2</c:v>
                </c:pt>
                <c:pt idx="118">
                  <c:v>5.7799999999999997E-2</c:v>
                </c:pt>
                <c:pt idx="119">
                  <c:v>5.8599999999999999E-2</c:v>
                </c:pt>
                <c:pt idx="120">
                  <c:v>5.7099999999999998E-2</c:v>
                </c:pt>
                <c:pt idx="121">
                  <c:v>5.7299999999999997E-2</c:v>
                </c:pt>
                <c:pt idx="122">
                  <c:v>5.8500000000000003E-2</c:v>
                </c:pt>
                <c:pt idx="123">
                  <c:v>5.8400000000000001E-2</c:v>
                </c:pt>
                <c:pt idx="124">
                  <c:v>5.8700000000000002E-2</c:v>
                </c:pt>
                <c:pt idx="125">
                  <c:v>6.13E-2</c:v>
                </c:pt>
                <c:pt idx="126">
                  <c:v>6.0299999999999999E-2</c:v>
                </c:pt>
                <c:pt idx="127">
                  <c:v>6.0999999999999999E-2</c:v>
                </c:pt>
                <c:pt idx="128">
                  <c:v>6.13E-2</c:v>
                </c:pt>
                <c:pt idx="129">
                  <c:v>6.0999999999999999E-2</c:v>
                </c:pt>
                <c:pt idx="130">
                  <c:v>6.0999999999999999E-2</c:v>
                </c:pt>
                <c:pt idx="131">
                  <c:v>6.1100000000000002E-2</c:v>
                </c:pt>
                <c:pt idx="132">
                  <c:v>6.0699999999999997E-2</c:v>
                </c:pt>
                <c:pt idx="133">
                  <c:v>6.2700000000000006E-2</c:v>
                </c:pt>
                <c:pt idx="134">
                  <c:v>6.5000000000000002E-2</c:v>
                </c:pt>
                <c:pt idx="135">
                  <c:v>6.2700000000000006E-2</c:v>
                </c:pt>
                <c:pt idx="136">
                  <c:v>6.1800000000000001E-2</c:v>
                </c:pt>
                <c:pt idx="137">
                  <c:v>6.0199999999999997E-2</c:v>
                </c:pt>
                <c:pt idx="138">
                  <c:v>6.1699999999999998E-2</c:v>
                </c:pt>
                <c:pt idx="139">
                  <c:v>6.2600000000000003E-2</c:v>
                </c:pt>
                <c:pt idx="140">
                  <c:v>6.3500000000000001E-2</c:v>
                </c:pt>
                <c:pt idx="141">
                  <c:v>6.1699999999999998E-2</c:v>
                </c:pt>
                <c:pt idx="142">
                  <c:v>6.3399999999999998E-2</c:v>
                </c:pt>
                <c:pt idx="143">
                  <c:v>6.2100000000000002E-2</c:v>
                </c:pt>
                <c:pt idx="144">
                  <c:v>5.8799999999999998E-2</c:v>
                </c:pt>
                <c:pt idx="145">
                  <c:v>5.8400000000000001E-2</c:v>
                </c:pt>
                <c:pt idx="146">
                  <c:v>6.2300000000000001E-2</c:v>
                </c:pt>
                <c:pt idx="147">
                  <c:v>6.9500000000000006E-2</c:v>
                </c:pt>
                <c:pt idx="148">
                  <c:v>6.7000000000000004E-2</c:v>
                </c:pt>
                <c:pt idx="149">
                  <c:v>6.83E-2</c:v>
                </c:pt>
                <c:pt idx="150">
                  <c:v>6.5199999999999994E-2</c:v>
                </c:pt>
                <c:pt idx="151">
                  <c:v>6.6699999999999995E-2</c:v>
                </c:pt>
                <c:pt idx="152">
                  <c:v>6.6100000000000006E-2</c:v>
                </c:pt>
                <c:pt idx="153">
                  <c:v>7.0199999999999999E-2</c:v>
                </c:pt>
                <c:pt idx="154">
                  <c:v>7.4999999999999997E-2</c:v>
                </c:pt>
                <c:pt idx="155">
                  <c:v>7.3300000000000004E-2</c:v>
                </c:pt>
                <c:pt idx="156">
                  <c:v>7.2499999999999995E-2</c:v>
                </c:pt>
                <c:pt idx="157">
                  <c:v>6.5299999999999997E-2</c:v>
                </c:pt>
                <c:pt idx="158">
                  <c:v>6.13E-2</c:v>
                </c:pt>
                <c:pt idx="159">
                  <c:v>6.5100000000000005E-2</c:v>
                </c:pt>
                <c:pt idx="160">
                  <c:v>6.8099999999999994E-2</c:v>
                </c:pt>
                <c:pt idx="161">
                  <c:v>6.83E-2</c:v>
                </c:pt>
                <c:pt idx="162">
                  <c:v>6.93E-2</c:v>
                </c:pt>
                <c:pt idx="163">
                  <c:v>6.4000000000000001E-2</c:v>
                </c:pt>
                <c:pt idx="164">
                  <c:v>6.5799999999999997E-2</c:v>
                </c:pt>
                <c:pt idx="165">
                  <c:v>6.5000000000000002E-2</c:v>
                </c:pt>
                <c:pt idx="166">
                  <c:v>7.0000000000000007E-2</c:v>
                </c:pt>
                <c:pt idx="167">
                  <c:v>6.6900000000000001E-2</c:v>
                </c:pt>
                <c:pt idx="168">
                  <c:v>6.6500000000000004E-2</c:v>
                </c:pt>
                <c:pt idx="169">
                  <c:v>6.54E-2</c:v>
                </c:pt>
                <c:pt idx="170">
                  <c:v>6.7100000000000007E-2</c:v>
                </c:pt>
                <c:pt idx="171">
                  <c:v>7.17E-2</c:v>
                </c:pt>
                <c:pt idx="172">
                  <c:v>7.3099999999999998E-2</c:v>
                </c:pt>
                <c:pt idx="173">
                  <c:v>7.0499999999999993E-2</c:v>
                </c:pt>
                <c:pt idx="174">
                  <c:v>6.93E-2</c:v>
                </c:pt>
                <c:pt idx="175">
                  <c:v>6.7400000000000002E-2</c:v>
                </c:pt>
                <c:pt idx="176">
                  <c:v>6.9599999999999995E-2</c:v>
                </c:pt>
                <c:pt idx="177">
                  <c:v>6.8599999999999994E-2</c:v>
                </c:pt>
                <c:pt idx="178">
                  <c:v>7.0699999999999999E-2</c:v>
                </c:pt>
                <c:pt idx="179">
                  <c:v>7.4700000000000003E-2</c:v>
                </c:pt>
                <c:pt idx="180">
                  <c:v>7.1400000000000005E-2</c:v>
                </c:pt>
                <c:pt idx="181">
                  <c:v>7.2900000000000006E-2</c:v>
                </c:pt>
                <c:pt idx="182">
                  <c:v>7.3499999999999996E-2</c:v>
                </c:pt>
                <c:pt idx="183">
                  <c:v>7.7299999999999994E-2</c:v>
                </c:pt>
                <c:pt idx="184">
                  <c:v>7.3099999999999998E-2</c:v>
                </c:pt>
                <c:pt idx="185">
                  <c:v>7.5899999999999995E-2</c:v>
                </c:pt>
                <c:pt idx="186">
                  <c:v>8.2199999999999995E-2</c:v>
                </c:pt>
                <c:pt idx="187">
                  <c:v>7.9299999999999995E-2</c:v>
                </c:pt>
                <c:pt idx="188">
                  <c:v>7.6200000000000004E-2</c:v>
                </c:pt>
                <c:pt idx="189">
                  <c:v>7.7799999999999994E-2</c:v>
                </c:pt>
                <c:pt idx="190">
                  <c:v>7.7299999999999994E-2</c:v>
                </c:pt>
                <c:pt idx="191">
                  <c:v>7.4899999999999994E-2</c:v>
                </c:pt>
                <c:pt idx="192">
                  <c:v>7.7600000000000002E-2</c:v>
                </c:pt>
                <c:pt idx="193">
                  <c:v>7.8600000000000003E-2</c:v>
                </c:pt>
                <c:pt idx="194">
                  <c:v>7.8799999999999995E-2</c:v>
                </c:pt>
                <c:pt idx="195">
                  <c:v>7.7100000000000002E-2</c:v>
                </c:pt>
                <c:pt idx="196">
                  <c:v>8.0699999999999994E-2</c:v>
                </c:pt>
                <c:pt idx="197">
                  <c:v>7.7399999999999997E-2</c:v>
                </c:pt>
                <c:pt idx="198">
                  <c:v>0.08</c:v>
                </c:pt>
                <c:pt idx="199">
                  <c:v>7.3899999999999993E-2</c:v>
                </c:pt>
                <c:pt idx="200">
                  <c:v>7.5200000000000003E-2</c:v>
                </c:pt>
                <c:pt idx="201">
                  <c:v>7.22E-2</c:v>
                </c:pt>
                <c:pt idx="202">
                  <c:v>7.3599999999999999E-2</c:v>
                </c:pt>
                <c:pt idx="203">
                  <c:v>7.4999999999999997E-2</c:v>
                </c:pt>
                <c:pt idx="204">
                  <c:v>7.5700000000000003E-2</c:v>
                </c:pt>
                <c:pt idx="205">
                  <c:v>7.2400000000000006E-2</c:v>
                </c:pt>
                <c:pt idx="206">
                  <c:v>7.3899999999999993E-2</c:v>
                </c:pt>
                <c:pt idx="207">
                  <c:v>7.6100000000000001E-2</c:v>
                </c:pt>
                <c:pt idx="208">
                  <c:v>7.7899999999999997E-2</c:v>
                </c:pt>
                <c:pt idx="209">
                  <c:v>7.9000000000000001E-2</c:v>
                </c:pt>
                <c:pt idx="210">
                  <c:v>7.6399999999999996E-2</c:v>
                </c:pt>
                <c:pt idx="211">
                  <c:v>7.7600000000000002E-2</c:v>
                </c:pt>
                <c:pt idx="212">
                  <c:v>7.4099999999999999E-2</c:v>
                </c:pt>
                <c:pt idx="213">
                  <c:v>7.7499999999999999E-2</c:v>
                </c:pt>
                <c:pt idx="214">
                  <c:v>7.8E-2</c:v>
                </c:pt>
                <c:pt idx="215">
                  <c:v>7.6899999999999996E-2</c:v>
                </c:pt>
                <c:pt idx="216">
                  <c:v>7.5499999999999998E-2</c:v>
                </c:pt>
                <c:pt idx="217">
                  <c:v>7.5300000000000006E-2</c:v>
                </c:pt>
                <c:pt idx="218">
                  <c:v>7.6999999999999999E-2</c:v>
                </c:pt>
                <c:pt idx="219">
                  <c:v>0.08</c:v>
                </c:pt>
                <c:pt idx="220">
                  <c:v>7.7299999999999994E-2</c:v>
                </c:pt>
                <c:pt idx="221">
                  <c:v>7.3499999999999996E-2</c:v>
                </c:pt>
                <c:pt idx="222">
                  <c:v>7.5499999999999998E-2</c:v>
                </c:pt>
                <c:pt idx="223">
                  <c:v>7.3999999999999996E-2</c:v>
                </c:pt>
                <c:pt idx="224">
                  <c:v>7.5300000000000006E-2</c:v>
                </c:pt>
                <c:pt idx="225">
                  <c:v>7.85E-2</c:v>
                </c:pt>
                <c:pt idx="226">
                  <c:v>8.0799999999999997E-2</c:v>
                </c:pt>
                <c:pt idx="227">
                  <c:v>7.9500000000000001E-2</c:v>
                </c:pt>
                <c:pt idx="228">
                  <c:v>7.8200000000000006E-2</c:v>
                </c:pt>
                <c:pt idx="229">
                  <c:v>7.5499999999999998E-2</c:v>
                </c:pt>
                <c:pt idx="230">
                  <c:v>7.6200000000000004E-2</c:v>
                </c:pt>
                <c:pt idx="231">
                  <c:v>7.2800000000000004E-2</c:v>
                </c:pt>
                <c:pt idx="232">
                  <c:v>6.9599999999999995E-2</c:v>
                </c:pt>
                <c:pt idx="233">
                  <c:v>7.0900000000000005E-2</c:v>
                </c:pt>
                <c:pt idx="234">
                  <c:v>6.7400000000000002E-2</c:v>
                </c:pt>
                <c:pt idx="235">
                  <c:v>7.17E-2</c:v>
                </c:pt>
                <c:pt idx="236">
                  <c:v>7.0400000000000004E-2</c:v>
                </c:pt>
                <c:pt idx="237">
                  <c:v>6.9599999999999995E-2</c:v>
                </c:pt>
                <c:pt idx="238">
                  <c:v>7.0599999999999996E-2</c:v>
                </c:pt>
                <c:pt idx="239">
                  <c:v>6.83E-2</c:v>
                </c:pt>
                <c:pt idx="240">
                  <c:v>6.9800000000000001E-2</c:v>
                </c:pt>
                <c:pt idx="241">
                  <c:v>7.0000000000000007E-2</c:v>
                </c:pt>
                <c:pt idx="242">
                  <c:v>7.5999999999999998E-2</c:v>
                </c:pt>
                <c:pt idx="243">
                  <c:v>7.2700000000000001E-2</c:v>
                </c:pt>
                <c:pt idx="244">
                  <c:v>6.9800000000000001E-2</c:v>
                </c:pt>
                <c:pt idx="245">
                  <c:v>7.0499999999999993E-2</c:v>
                </c:pt>
                <c:pt idx="246">
                  <c:v>7.1400000000000005E-2</c:v>
                </c:pt>
                <c:pt idx="247">
                  <c:v>7.0199999999999999E-2</c:v>
                </c:pt>
                <c:pt idx="248">
                  <c:v>6.9699999999999998E-2</c:v>
                </c:pt>
                <c:pt idx="249">
                  <c:v>7.0699999999999999E-2</c:v>
                </c:pt>
                <c:pt idx="250">
                  <c:v>7.0300000000000001E-2</c:v>
                </c:pt>
                <c:pt idx="251">
                  <c:v>7.0300000000000001E-2</c:v>
                </c:pt>
                <c:pt idx="252">
                  <c:v>7.0800000000000002E-2</c:v>
                </c:pt>
                <c:pt idx="253">
                  <c:v>7.1099999999999997E-2</c:v>
                </c:pt>
                <c:pt idx="254">
                  <c:v>6.7699999999999996E-2</c:v>
                </c:pt>
                <c:pt idx="255">
                  <c:v>7.0099999999999996E-2</c:v>
                </c:pt>
                <c:pt idx="256">
                  <c:v>7.0599999999999996E-2</c:v>
                </c:pt>
                <c:pt idx="257">
                  <c:v>7.0900000000000005E-2</c:v>
                </c:pt>
                <c:pt idx="258">
                  <c:v>6.9400000000000003E-2</c:v>
                </c:pt>
                <c:pt idx="259">
                  <c:v>6.5500000000000003E-2</c:v>
                </c:pt>
                <c:pt idx="260">
                  <c:v>6.6699999999999995E-2</c:v>
                </c:pt>
                <c:pt idx="261">
                  <c:v>6.7699999999999996E-2</c:v>
                </c:pt>
                <c:pt idx="262">
                  <c:v>7.0300000000000001E-2</c:v>
                </c:pt>
                <c:pt idx="263">
                  <c:v>7.0999999999999994E-2</c:v>
                </c:pt>
                <c:pt idx="264">
                  <c:v>7.0199999999999999E-2</c:v>
                </c:pt>
                <c:pt idx="265">
                  <c:v>6.7900000000000002E-2</c:v>
                </c:pt>
                <c:pt idx="266">
                  <c:v>7.0199999999999999E-2</c:v>
                </c:pt>
                <c:pt idx="267">
                  <c:v>6.8099999999999994E-2</c:v>
                </c:pt>
                <c:pt idx="268">
                  <c:v>6.83E-2</c:v>
                </c:pt>
                <c:pt idx="269">
                  <c:v>6.9599999999999995E-2</c:v>
                </c:pt>
                <c:pt idx="270">
                  <c:v>6.7299999999999999E-2</c:v>
                </c:pt>
                <c:pt idx="271">
                  <c:v>6.7100000000000007E-2</c:v>
                </c:pt>
                <c:pt idx="272">
                  <c:v>6.7100000000000007E-2</c:v>
                </c:pt>
                <c:pt idx="273">
                  <c:v>6.3500000000000001E-2</c:v>
                </c:pt>
                <c:pt idx="274">
                  <c:v>6.6000000000000003E-2</c:v>
                </c:pt>
                <c:pt idx="275">
                  <c:v>6.3899999999999998E-2</c:v>
                </c:pt>
                <c:pt idx="276">
                  <c:v>6.5500000000000003E-2</c:v>
                </c:pt>
                <c:pt idx="277">
                  <c:v>6.4100000000000004E-2</c:v>
                </c:pt>
                <c:pt idx="278">
                  <c:v>6.2600000000000003E-2</c:v>
                </c:pt>
                <c:pt idx="279">
                  <c:v>6.1600000000000002E-2</c:v>
                </c:pt>
                <c:pt idx="280">
                  <c:v>6.2899999999999998E-2</c:v>
                </c:pt>
                <c:pt idx="281">
                  <c:v>6.1699999999999998E-2</c:v>
                </c:pt>
                <c:pt idx="282">
                  <c:v>6.2199999999999998E-2</c:v>
                </c:pt>
                <c:pt idx="283">
                  <c:v>6.3700000000000007E-2</c:v>
                </c:pt>
                <c:pt idx="284">
                  <c:v>6.2700000000000006E-2</c:v>
                </c:pt>
                <c:pt idx="285">
                  <c:v>6.08E-2</c:v>
                </c:pt>
                <c:pt idx="286">
                  <c:v>6.0999999999999999E-2</c:v>
                </c:pt>
                <c:pt idx="287">
                  <c:v>6.1499999999999999E-2</c:v>
                </c:pt>
                <c:pt idx="288">
                  <c:v>6.2399999999999997E-2</c:v>
                </c:pt>
                <c:pt idx="289">
                  <c:v>6.2899999999999998E-2</c:v>
                </c:pt>
                <c:pt idx="290">
                  <c:v>6.3100000000000003E-2</c:v>
                </c:pt>
                <c:pt idx="291">
                  <c:v>6.1199999999999997E-2</c:v>
                </c:pt>
                <c:pt idx="292">
                  <c:v>6.1800000000000001E-2</c:v>
                </c:pt>
                <c:pt idx="293">
                  <c:v>6.0699999999999997E-2</c:v>
                </c:pt>
                <c:pt idx="294">
                  <c:v>6.2799999999999995E-2</c:v>
                </c:pt>
                <c:pt idx="295">
                  <c:v>6.3700000000000007E-2</c:v>
                </c:pt>
                <c:pt idx="296">
                  <c:v>6.25E-2</c:v>
                </c:pt>
                <c:pt idx="297">
                  <c:v>6.13E-2</c:v>
                </c:pt>
                <c:pt idx="298">
                  <c:v>6.2100000000000002E-2</c:v>
                </c:pt>
                <c:pt idx="299">
                  <c:v>6.25E-2</c:v>
                </c:pt>
                <c:pt idx="300">
                  <c:v>6.13E-2</c:v>
                </c:pt>
                <c:pt idx="301">
                  <c:v>0.06</c:v>
                </c:pt>
                <c:pt idx="302">
                  <c:v>0.06</c:v>
                </c:pt>
                <c:pt idx="303">
                  <c:v>6.0299999999999999E-2</c:v>
                </c:pt>
                <c:pt idx="304">
                  <c:v>6.08E-2</c:v>
                </c:pt>
                <c:pt idx="305">
                  <c:v>0.06</c:v>
                </c:pt>
                <c:pt idx="306">
                  <c:v>6.0499999999999998E-2</c:v>
                </c:pt>
                <c:pt idx="307">
                  <c:v>5.9400000000000001E-2</c:v>
                </c:pt>
                <c:pt idx="308">
                  <c:v>6.2399999999999997E-2</c:v>
                </c:pt>
                <c:pt idx="309">
                  <c:v>6.0600000000000001E-2</c:v>
                </c:pt>
                <c:pt idx="310">
                  <c:v>6.1400000000000003E-2</c:v>
                </c:pt>
                <c:pt idx="311">
                  <c:v>6.2899999999999998E-2</c:v>
                </c:pt>
                <c:pt idx="312">
                  <c:v>6.3500000000000001E-2</c:v>
                </c:pt>
                <c:pt idx="313">
                  <c:v>6.0900000000000003E-2</c:v>
                </c:pt>
                <c:pt idx="314">
                  <c:v>6.2700000000000006E-2</c:v>
                </c:pt>
                <c:pt idx="315">
                  <c:v>6.25E-2</c:v>
                </c:pt>
                <c:pt idx="316">
                  <c:v>6.1699999999999998E-2</c:v>
                </c:pt>
                <c:pt idx="317">
                  <c:v>6.3299999999999995E-2</c:v>
                </c:pt>
                <c:pt idx="318">
                  <c:v>6.4299999999999996E-2</c:v>
                </c:pt>
                <c:pt idx="319">
                  <c:v>6.2700000000000006E-2</c:v>
                </c:pt>
                <c:pt idx="320">
                  <c:v>6.1699999999999998E-2</c:v>
                </c:pt>
                <c:pt idx="321">
                  <c:v>6.1100000000000002E-2</c:v>
                </c:pt>
                <c:pt idx="322">
                  <c:v>6.1600000000000002E-2</c:v>
                </c:pt>
                <c:pt idx="323">
                  <c:v>6.0999999999999999E-2</c:v>
                </c:pt>
                <c:pt idx="324">
                  <c:v>6.3E-2</c:v>
                </c:pt>
                <c:pt idx="325">
                  <c:v>6.2E-2</c:v>
                </c:pt>
                <c:pt idx="326">
                  <c:v>6.5000000000000002E-2</c:v>
                </c:pt>
                <c:pt idx="327">
                  <c:v>6.3E-2</c:v>
                </c:pt>
                <c:pt idx="328">
                  <c:v>6.1800000000000001E-2</c:v>
                </c:pt>
                <c:pt idx="329">
                  <c:v>6.3E-2</c:v>
                </c:pt>
                <c:pt idx="330">
                  <c:v>6.59E-2</c:v>
                </c:pt>
                <c:pt idx="331">
                  <c:v>6.6000000000000003E-2</c:v>
                </c:pt>
                <c:pt idx="332">
                  <c:v>6.25E-2</c:v>
                </c:pt>
                <c:pt idx="333">
                  <c:v>6.0199999999999997E-2</c:v>
                </c:pt>
                <c:pt idx="334">
                  <c:v>6.3E-2</c:v>
                </c:pt>
                <c:pt idx="335">
                  <c:v>6.4500000000000002E-2</c:v>
                </c:pt>
                <c:pt idx="336">
                  <c:v>6.6900000000000001E-2</c:v>
                </c:pt>
                <c:pt idx="337">
                  <c:v>6.4299999999999996E-2</c:v>
                </c:pt>
                <c:pt idx="338">
                  <c:v>6.4699999999999994E-2</c:v>
                </c:pt>
                <c:pt idx="339">
                  <c:v>6.9199999999999998E-2</c:v>
                </c:pt>
                <c:pt idx="340">
                  <c:v>6.8199999999999997E-2</c:v>
                </c:pt>
                <c:pt idx="341">
                  <c:v>6.7699999999999996E-2</c:v>
                </c:pt>
                <c:pt idx="342">
                  <c:v>6.8500000000000005E-2</c:v>
                </c:pt>
                <c:pt idx="343">
                  <c:v>6.3E-2</c:v>
                </c:pt>
                <c:pt idx="344">
                  <c:v>6.1899999999999997E-2</c:v>
                </c:pt>
                <c:pt idx="345">
                  <c:v>6.6799999999999998E-2</c:v>
                </c:pt>
                <c:pt idx="346">
                  <c:v>6.3200000000000006E-2</c:v>
                </c:pt>
                <c:pt idx="347">
                  <c:v>6.9800000000000001E-2</c:v>
                </c:pt>
                <c:pt idx="348">
                  <c:v>6.5500000000000003E-2</c:v>
                </c:pt>
                <c:pt idx="349">
                  <c:v>6.9199999999999998E-2</c:v>
                </c:pt>
                <c:pt idx="350">
                  <c:v>6.7799999999999999E-2</c:v>
                </c:pt>
                <c:pt idx="351">
                  <c:v>6.5100000000000005E-2</c:v>
                </c:pt>
                <c:pt idx="352">
                  <c:v>6.5699999999999995E-2</c:v>
                </c:pt>
                <c:pt idx="353">
                  <c:v>6.7900000000000002E-2</c:v>
                </c:pt>
                <c:pt idx="354">
                  <c:v>6.5500000000000003E-2</c:v>
                </c:pt>
                <c:pt idx="355">
                  <c:v>6.5100000000000005E-2</c:v>
                </c:pt>
                <c:pt idx="356">
                  <c:v>6.4399999999999999E-2</c:v>
                </c:pt>
                <c:pt idx="357">
                  <c:v>6.5299999999999997E-2</c:v>
                </c:pt>
                <c:pt idx="358">
                  <c:v>6.4299999999999996E-2</c:v>
                </c:pt>
                <c:pt idx="359">
                  <c:v>6.3100000000000003E-2</c:v>
                </c:pt>
                <c:pt idx="360">
                  <c:v>6.1100000000000002E-2</c:v>
                </c:pt>
                <c:pt idx="361">
                  <c:v>5.8999999999999997E-2</c:v>
                </c:pt>
                <c:pt idx="362">
                  <c:v>6.3E-2</c:v>
                </c:pt>
                <c:pt idx="363">
                  <c:v>6.4500000000000002E-2</c:v>
                </c:pt>
                <c:pt idx="364">
                  <c:v>6.1199999999999997E-2</c:v>
                </c:pt>
                <c:pt idx="365">
                  <c:v>6.4799999999999996E-2</c:v>
                </c:pt>
                <c:pt idx="366">
                  <c:v>6.8900000000000003E-2</c:v>
                </c:pt>
                <c:pt idx="367">
                  <c:v>6.9099999999999995E-2</c:v>
                </c:pt>
                <c:pt idx="368">
                  <c:v>6.7799999999999999E-2</c:v>
                </c:pt>
                <c:pt idx="369">
                  <c:v>6.9599999999999995E-2</c:v>
                </c:pt>
                <c:pt idx="370">
                  <c:v>8.0199999999999994E-2</c:v>
                </c:pt>
                <c:pt idx="371">
                  <c:v>6.6600000000000006E-2</c:v>
                </c:pt>
                <c:pt idx="372">
                  <c:v>6.8900000000000003E-2</c:v>
                </c:pt>
                <c:pt idx="373">
                  <c:v>6.8099999999999994E-2</c:v>
                </c:pt>
                <c:pt idx="374">
                  <c:v>6.9900000000000004E-2</c:v>
                </c:pt>
                <c:pt idx="375">
                  <c:v>7.22E-2</c:v>
                </c:pt>
                <c:pt idx="376">
                  <c:v>7.3800000000000004E-2</c:v>
                </c:pt>
                <c:pt idx="377">
                  <c:v>7.0900000000000005E-2</c:v>
                </c:pt>
                <c:pt idx="378">
                  <c:v>6.7500000000000004E-2</c:v>
                </c:pt>
                <c:pt idx="379">
                  <c:v>6.6900000000000001E-2</c:v>
                </c:pt>
                <c:pt idx="380">
                  <c:v>6.6900000000000001E-2</c:v>
                </c:pt>
                <c:pt idx="381">
                  <c:v>6.4899999999999999E-2</c:v>
                </c:pt>
                <c:pt idx="382">
                  <c:v>6.3500000000000001E-2</c:v>
                </c:pt>
                <c:pt idx="383">
                  <c:v>6.4799999999999996E-2</c:v>
                </c:pt>
                <c:pt idx="384">
                  <c:v>6.4299999999999996E-2</c:v>
                </c:pt>
                <c:pt idx="385">
                  <c:v>6.59E-2</c:v>
                </c:pt>
                <c:pt idx="386">
                  <c:v>6.2399999999999997E-2</c:v>
                </c:pt>
                <c:pt idx="387">
                  <c:v>6.1899999999999997E-2</c:v>
                </c:pt>
                <c:pt idx="388">
                  <c:v>6.2899999999999998E-2</c:v>
                </c:pt>
                <c:pt idx="389">
                  <c:v>6.0499999999999998E-2</c:v>
                </c:pt>
                <c:pt idx="390">
                  <c:v>6.0600000000000001E-2</c:v>
                </c:pt>
                <c:pt idx="391">
                  <c:v>6.1899999999999997E-2</c:v>
                </c:pt>
                <c:pt idx="392">
                  <c:v>6.5299999999999997E-2</c:v>
                </c:pt>
                <c:pt idx="393">
                  <c:v>6.6100000000000006E-2</c:v>
                </c:pt>
                <c:pt idx="394">
                  <c:v>6.6400000000000001E-2</c:v>
                </c:pt>
                <c:pt idx="395">
                  <c:v>6.6799999999999998E-2</c:v>
                </c:pt>
                <c:pt idx="396">
                  <c:v>6.6500000000000004E-2</c:v>
                </c:pt>
                <c:pt idx="397">
                  <c:v>6.4299999999999996E-2</c:v>
                </c:pt>
                <c:pt idx="398">
                  <c:v>6.8500000000000005E-2</c:v>
                </c:pt>
                <c:pt idx="399">
                  <c:v>6.6900000000000001E-2</c:v>
                </c:pt>
                <c:pt idx="400">
                  <c:v>6.6199999999999995E-2</c:v>
                </c:pt>
                <c:pt idx="401">
                  <c:v>6.4600000000000005E-2</c:v>
                </c:pt>
                <c:pt idx="402">
                  <c:v>6.3E-2</c:v>
                </c:pt>
                <c:pt idx="403">
                  <c:v>6.7500000000000004E-2</c:v>
                </c:pt>
                <c:pt idx="404">
                  <c:v>6.7900000000000002E-2</c:v>
                </c:pt>
                <c:pt idx="405">
                  <c:v>6.4500000000000002E-2</c:v>
                </c:pt>
                <c:pt idx="406">
                  <c:v>6.4299999999999996E-2</c:v>
                </c:pt>
                <c:pt idx="407">
                  <c:v>6.3200000000000006E-2</c:v>
                </c:pt>
                <c:pt idx="408">
                  <c:v>6.4600000000000005E-2</c:v>
                </c:pt>
                <c:pt idx="409">
                  <c:v>6.4899999999999999E-2</c:v>
                </c:pt>
                <c:pt idx="410">
                  <c:v>6.5299999999999997E-2</c:v>
                </c:pt>
                <c:pt idx="411">
                  <c:v>6.2799999999999995E-2</c:v>
                </c:pt>
                <c:pt idx="412">
                  <c:v>6.2E-2</c:v>
                </c:pt>
                <c:pt idx="413">
                  <c:v>5.96E-2</c:v>
                </c:pt>
                <c:pt idx="414">
                  <c:v>6.2300000000000001E-2</c:v>
                </c:pt>
                <c:pt idx="415">
                  <c:v>6.5299999999999997E-2</c:v>
                </c:pt>
                <c:pt idx="416">
                  <c:v>6.5799999999999997E-2</c:v>
                </c:pt>
                <c:pt idx="417">
                  <c:v>6.6000000000000003E-2</c:v>
                </c:pt>
                <c:pt idx="418">
                  <c:v>6.4000000000000001E-2</c:v>
                </c:pt>
                <c:pt idx="419">
                  <c:v>6.5299999999999997E-2</c:v>
                </c:pt>
                <c:pt idx="420">
                  <c:v>6.4899999999999999E-2</c:v>
                </c:pt>
                <c:pt idx="421">
                  <c:v>6.25E-2</c:v>
                </c:pt>
                <c:pt idx="422">
                  <c:v>6.2199999999999998E-2</c:v>
                </c:pt>
                <c:pt idx="423">
                  <c:v>6.13E-2</c:v>
                </c:pt>
                <c:pt idx="424">
                  <c:v>6.2100000000000002E-2</c:v>
                </c:pt>
                <c:pt idx="425">
                  <c:v>6.2600000000000003E-2</c:v>
                </c:pt>
                <c:pt idx="426">
                  <c:v>5.9900000000000002E-2</c:v>
                </c:pt>
                <c:pt idx="427">
                  <c:v>6.0499999999999998E-2</c:v>
                </c:pt>
                <c:pt idx="428">
                  <c:v>6.0100000000000001E-2</c:v>
                </c:pt>
                <c:pt idx="429">
                  <c:v>5.8000000000000003E-2</c:v>
                </c:pt>
                <c:pt idx="430">
                  <c:v>5.9200000000000003E-2</c:v>
                </c:pt>
                <c:pt idx="431">
                  <c:v>6.0600000000000001E-2</c:v>
                </c:pt>
                <c:pt idx="432">
                  <c:v>5.9700000000000003E-2</c:v>
                </c:pt>
                <c:pt idx="433">
                  <c:v>6.2199999999999998E-2</c:v>
                </c:pt>
                <c:pt idx="434">
                  <c:v>5.6899999999999999E-2</c:v>
                </c:pt>
                <c:pt idx="435">
                  <c:v>5.8299999999999998E-2</c:v>
                </c:pt>
                <c:pt idx="436">
                  <c:v>6.1100000000000002E-2</c:v>
                </c:pt>
                <c:pt idx="437">
                  <c:v>6.0499999999999998E-2</c:v>
                </c:pt>
                <c:pt idx="438">
                  <c:v>5.8599999999999999E-2</c:v>
                </c:pt>
                <c:pt idx="439">
                  <c:v>5.8200000000000002E-2</c:v>
                </c:pt>
                <c:pt idx="440">
                  <c:v>6.0600000000000001E-2</c:v>
                </c:pt>
                <c:pt idx="441">
                  <c:v>6.2199999999999998E-2</c:v>
                </c:pt>
                <c:pt idx="442">
                  <c:v>5.8900000000000001E-2</c:v>
                </c:pt>
                <c:pt idx="443">
                  <c:v>5.7099999999999998E-2</c:v>
                </c:pt>
                <c:pt idx="444">
                  <c:v>5.8000000000000003E-2</c:v>
                </c:pt>
                <c:pt idx="445">
                  <c:v>5.6800000000000003E-2</c:v>
                </c:pt>
                <c:pt idx="446">
                  <c:v>5.6099999999999997E-2</c:v>
                </c:pt>
                <c:pt idx="447">
                  <c:v>5.5399999999999998E-2</c:v>
                </c:pt>
                <c:pt idx="448">
                  <c:v>5.7700000000000001E-2</c:v>
                </c:pt>
                <c:pt idx="449">
                  <c:v>5.62E-2</c:v>
                </c:pt>
                <c:pt idx="450">
                  <c:v>5.6300000000000003E-2</c:v>
                </c:pt>
                <c:pt idx="451">
                  <c:v>5.7799999999999997E-2</c:v>
                </c:pt>
                <c:pt idx="452">
                  <c:v>5.8900000000000001E-2</c:v>
                </c:pt>
                <c:pt idx="453">
                  <c:v>5.7799999999999997E-2</c:v>
                </c:pt>
                <c:pt idx="454">
                  <c:v>5.8700000000000002E-2</c:v>
                </c:pt>
                <c:pt idx="455">
                  <c:v>5.79E-2</c:v>
                </c:pt>
                <c:pt idx="456">
                  <c:v>5.79E-2</c:v>
                </c:pt>
                <c:pt idx="457">
                  <c:v>5.7799999999999997E-2</c:v>
                </c:pt>
                <c:pt idx="458">
                  <c:v>5.7500000000000002E-2</c:v>
                </c:pt>
                <c:pt idx="459">
                  <c:v>5.7000000000000002E-2</c:v>
                </c:pt>
                <c:pt idx="460">
                  <c:v>5.3499999999999999E-2</c:v>
                </c:pt>
                <c:pt idx="461">
                  <c:v>5.4699999999999999E-2</c:v>
                </c:pt>
                <c:pt idx="462">
                  <c:v>5.4699999999999999E-2</c:v>
                </c:pt>
                <c:pt idx="463">
                  <c:v>5.57E-2</c:v>
                </c:pt>
                <c:pt idx="464">
                  <c:v>5.5300000000000002E-2</c:v>
                </c:pt>
                <c:pt idx="465">
                  <c:v>5.4699999999999999E-2</c:v>
                </c:pt>
                <c:pt idx="466">
                  <c:v>5.2200000000000003E-2</c:v>
                </c:pt>
                <c:pt idx="467">
                  <c:v>5.2999999999999999E-2</c:v>
                </c:pt>
                <c:pt idx="468">
                  <c:v>5.3900000000000003E-2</c:v>
                </c:pt>
                <c:pt idx="469">
                  <c:v>5.3999999999999999E-2</c:v>
                </c:pt>
                <c:pt idx="470">
                  <c:v>5.4399999999999997E-2</c:v>
                </c:pt>
                <c:pt idx="471">
                  <c:v>5.3900000000000003E-2</c:v>
                </c:pt>
                <c:pt idx="472">
                  <c:v>5.67E-2</c:v>
                </c:pt>
                <c:pt idx="473">
                  <c:v>5.5E-2</c:v>
                </c:pt>
                <c:pt idx="474">
                  <c:v>5.2299999999999999E-2</c:v>
                </c:pt>
                <c:pt idx="475">
                  <c:v>5.3999999999999999E-2</c:v>
                </c:pt>
                <c:pt idx="476">
                  <c:v>5.7700000000000001E-2</c:v>
                </c:pt>
                <c:pt idx="477">
                  <c:v>5.7200000000000001E-2</c:v>
                </c:pt>
                <c:pt idx="478">
                  <c:v>5.7500000000000002E-2</c:v>
                </c:pt>
                <c:pt idx="479">
                  <c:v>5.6599999999999998E-2</c:v>
                </c:pt>
                <c:pt idx="480">
                  <c:v>5.7299999999999997E-2</c:v>
                </c:pt>
                <c:pt idx="481">
                  <c:v>5.8599999999999999E-2</c:v>
                </c:pt>
                <c:pt idx="482">
                  <c:v>5.8000000000000003E-2</c:v>
                </c:pt>
                <c:pt idx="483">
                  <c:v>5.8299999999999998E-2</c:v>
                </c:pt>
                <c:pt idx="484">
                  <c:v>6.0699999999999997E-2</c:v>
                </c:pt>
                <c:pt idx="485">
                  <c:v>5.6800000000000003E-2</c:v>
                </c:pt>
                <c:pt idx="486">
                  <c:v>5.9700000000000003E-2</c:v>
                </c:pt>
                <c:pt idx="487">
                  <c:v>5.67E-2</c:v>
                </c:pt>
                <c:pt idx="488">
                  <c:v>5.6399999999999999E-2</c:v>
                </c:pt>
                <c:pt idx="489">
                  <c:v>5.62E-2</c:v>
                </c:pt>
                <c:pt idx="490">
                  <c:v>5.6399999999999999E-2</c:v>
                </c:pt>
                <c:pt idx="491">
                  <c:v>5.5500000000000001E-2</c:v>
                </c:pt>
                <c:pt idx="492">
                  <c:v>5.8500000000000003E-2</c:v>
                </c:pt>
                <c:pt idx="493">
                  <c:v>5.91E-2</c:v>
                </c:pt>
                <c:pt idx="494">
                  <c:v>5.8200000000000002E-2</c:v>
                </c:pt>
                <c:pt idx="495">
                  <c:v>6.1699999999999998E-2</c:v>
                </c:pt>
                <c:pt idx="496">
                  <c:v>6.1600000000000002E-2</c:v>
                </c:pt>
                <c:pt idx="497">
                  <c:v>6.1199999999999997E-2</c:v>
                </c:pt>
                <c:pt idx="498">
                  <c:v>6.2399999999999997E-2</c:v>
                </c:pt>
                <c:pt idx="499">
                  <c:v>6.0499999999999998E-2</c:v>
                </c:pt>
                <c:pt idx="500">
                  <c:v>6.0299999999999999E-2</c:v>
                </c:pt>
                <c:pt idx="501">
                  <c:v>6.1699999999999998E-2</c:v>
                </c:pt>
                <c:pt idx="502">
                  <c:v>6.3500000000000001E-2</c:v>
                </c:pt>
                <c:pt idx="503">
                  <c:v>6.2899999999999998E-2</c:v>
                </c:pt>
                <c:pt idx="504">
                  <c:v>6.1699999999999998E-2</c:v>
                </c:pt>
                <c:pt idx="505">
                  <c:v>6.8199999999999997E-2</c:v>
                </c:pt>
                <c:pt idx="506">
                  <c:v>6.7500000000000004E-2</c:v>
                </c:pt>
                <c:pt idx="507">
                  <c:v>6.9599999999999995E-2</c:v>
                </c:pt>
                <c:pt idx="508">
                  <c:v>6.5600000000000006E-2</c:v>
                </c:pt>
                <c:pt idx="509">
                  <c:v>6.7799999999999999E-2</c:v>
                </c:pt>
                <c:pt idx="510">
                  <c:v>6.6299999999999998E-2</c:v>
                </c:pt>
                <c:pt idx="511">
                  <c:v>6.6799999999999998E-2</c:v>
                </c:pt>
                <c:pt idx="512">
                  <c:v>6.3200000000000006E-2</c:v>
                </c:pt>
                <c:pt idx="513">
                  <c:v>6.5199999999999994E-2</c:v>
                </c:pt>
                <c:pt idx="514">
                  <c:v>6.5600000000000006E-2</c:v>
                </c:pt>
                <c:pt idx="515">
                  <c:v>6.1699999999999998E-2</c:v>
                </c:pt>
                <c:pt idx="516">
                  <c:v>6.3600000000000004E-2</c:v>
                </c:pt>
                <c:pt idx="517">
                  <c:v>6.6799999999999998E-2</c:v>
                </c:pt>
                <c:pt idx="518">
                  <c:v>7.51E-2</c:v>
                </c:pt>
                <c:pt idx="519">
                  <c:v>6.9699999999999998E-2</c:v>
                </c:pt>
                <c:pt idx="520">
                  <c:v>6.4500000000000002E-2</c:v>
                </c:pt>
                <c:pt idx="522">
                  <c:v>6.6500000000000004E-2</c:v>
                </c:pt>
                <c:pt idx="523">
                  <c:v>5.3600000000000002E-2</c:v>
                </c:pt>
                <c:pt idx="524">
                  <c:v>6.6900000000000001E-2</c:v>
                </c:pt>
                <c:pt idx="525">
                  <c:v>6.3299999999999995E-2</c:v>
                </c:pt>
                <c:pt idx="526">
                  <c:v>7.0099999999999996E-2</c:v>
                </c:pt>
                <c:pt idx="527">
                  <c:v>6.6799999999999998E-2</c:v>
                </c:pt>
                <c:pt idx="528">
                  <c:v>6.9900000000000004E-2</c:v>
                </c:pt>
                <c:pt idx="529">
                  <c:v>7.0599999999999996E-2</c:v>
                </c:pt>
                <c:pt idx="530">
                  <c:v>6.7799999999999999E-2</c:v>
                </c:pt>
                <c:pt idx="531">
                  <c:v>7.1800000000000003E-2</c:v>
                </c:pt>
                <c:pt idx="532">
                  <c:v>7.2099999999999997E-2</c:v>
                </c:pt>
                <c:pt idx="533">
                  <c:v>6.8199999999999997E-2</c:v>
                </c:pt>
                <c:pt idx="534">
                  <c:v>7.0499999999999993E-2</c:v>
                </c:pt>
                <c:pt idx="535">
                  <c:v>6.7299999999999999E-2</c:v>
                </c:pt>
                <c:pt idx="536">
                  <c:v>6.4299999999999996E-2</c:v>
                </c:pt>
                <c:pt idx="537">
                  <c:v>6.8500000000000005E-2</c:v>
                </c:pt>
                <c:pt idx="538">
                  <c:v>7.2300000000000003E-2</c:v>
                </c:pt>
                <c:pt idx="539">
                  <c:v>6.83E-2</c:v>
                </c:pt>
                <c:pt idx="540">
                  <c:v>7.5700000000000003E-2</c:v>
                </c:pt>
                <c:pt idx="541">
                  <c:v>6.8599999999999994E-2</c:v>
                </c:pt>
                <c:pt idx="542">
                  <c:v>6.2799999999999995E-2</c:v>
                </c:pt>
                <c:pt idx="543">
                  <c:v>6.25E-2</c:v>
                </c:pt>
                <c:pt idx="544">
                  <c:v>6.8400000000000002E-2</c:v>
                </c:pt>
                <c:pt idx="545">
                  <c:v>6.9000000000000006E-2</c:v>
                </c:pt>
                <c:pt idx="546">
                  <c:v>6.9599999999999995E-2</c:v>
                </c:pt>
                <c:pt idx="547">
                  <c:v>6.8500000000000005E-2</c:v>
                </c:pt>
                <c:pt idx="548">
                  <c:v>7.1499999999999994E-2</c:v>
                </c:pt>
                <c:pt idx="549">
                  <c:v>7.1300000000000002E-2</c:v>
                </c:pt>
                <c:pt idx="550">
                  <c:v>7.0099999999999996E-2</c:v>
                </c:pt>
                <c:pt idx="551">
                  <c:v>7.0999999999999994E-2</c:v>
                </c:pt>
                <c:pt idx="552">
                  <c:v>7.1900000000000006E-2</c:v>
                </c:pt>
                <c:pt idx="553">
                  <c:v>7.1599999999999997E-2</c:v>
                </c:pt>
                <c:pt idx="554">
                  <c:v>7.0599999999999996E-2</c:v>
                </c:pt>
                <c:pt idx="555">
                  <c:v>7.4899999999999994E-2</c:v>
                </c:pt>
                <c:pt idx="556">
                  <c:v>7.1999999999999995E-2</c:v>
                </c:pt>
                <c:pt idx="557">
                  <c:v>7.1599999999999997E-2</c:v>
                </c:pt>
                <c:pt idx="558">
                  <c:v>7.22E-2</c:v>
                </c:pt>
                <c:pt idx="559">
                  <c:v>7.1300000000000002E-2</c:v>
                </c:pt>
                <c:pt idx="560">
                  <c:v>7.1800000000000003E-2</c:v>
                </c:pt>
                <c:pt idx="561">
                  <c:v>7.0699999999999999E-2</c:v>
                </c:pt>
                <c:pt idx="562">
                  <c:v>6.9199999999999998E-2</c:v>
                </c:pt>
                <c:pt idx="563">
                  <c:v>6.9400000000000003E-2</c:v>
                </c:pt>
                <c:pt idx="564">
                  <c:v>6.7000000000000004E-2</c:v>
                </c:pt>
              </c:numCache>
            </c:numRef>
          </c:val>
          <c:smooth val="0"/>
          <c:extLst>
            <c:ext xmlns:c16="http://schemas.microsoft.com/office/drawing/2014/chart" uri="{C3380CC4-5D6E-409C-BE32-E72D297353CC}">
              <c16:uniqueId val="{00000001-1921-4F53-8215-79800C5BA62A}"/>
            </c:ext>
          </c:extLst>
        </c:ser>
        <c:ser>
          <c:idx val="2"/>
          <c:order val="2"/>
          <c:tx>
            <c:strRef>
              <c:f>oligo_oci!$D$1</c:f>
              <c:strCache>
                <c:ptCount val="1"/>
                <c:pt idx="0">
                  <c:v> olci</c:v>
                </c:pt>
              </c:strCache>
            </c:strRef>
          </c:tx>
          <c:spPr>
            <a:ln w="28575" cap="rnd">
              <a:solidFill>
                <a:schemeClr val="accent3"/>
              </a:solidFill>
              <a:round/>
            </a:ln>
            <a:effectLst/>
          </c:spPr>
          <c:marker>
            <c:symbol val="none"/>
          </c:marker>
          <c:cat>
            <c:numRef>
              <c:f>oligo_oci!$A$2:$A$566</c:f>
              <c:numCache>
                <c:formatCode>m/d/yyyy</c:formatCode>
                <c:ptCount val="565"/>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pt idx="364">
                  <c:v>43465</c:v>
                </c:pt>
                <c:pt idx="365">
                  <c:v>43466</c:v>
                </c:pt>
                <c:pt idx="366">
                  <c:v>43467</c:v>
                </c:pt>
                <c:pt idx="367">
                  <c:v>43468</c:v>
                </c:pt>
                <c:pt idx="368">
                  <c:v>43469</c:v>
                </c:pt>
                <c:pt idx="369">
                  <c:v>43470</c:v>
                </c:pt>
                <c:pt idx="370">
                  <c:v>43471</c:v>
                </c:pt>
                <c:pt idx="371">
                  <c:v>43472</c:v>
                </c:pt>
                <c:pt idx="372">
                  <c:v>43473</c:v>
                </c:pt>
                <c:pt idx="373">
                  <c:v>43474</c:v>
                </c:pt>
                <c:pt idx="374">
                  <c:v>43475</c:v>
                </c:pt>
                <c:pt idx="375">
                  <c:v>43476</c:v>
                </c:pt>
                <c:pt idx="376">
                  <c:v>43477</c:v>
                </c:pt>
                <c:pt idx="377">
                  <c:v>43478</c:v>
                </c:pt>
                <c:pt idx="378">
                  <c:v>43479</c:v>
                </c:pt>
                <c:pt idx="379">
                  <c:v>43480</c:v>
                </c:pt>
                <c:pt idx="380">
                  <c:v>43481</c:v>
                </c:pt>
                <c:pt idx="381">
                  <c:v>43482</c:v>
                </c:pt>
                <c:pt idx="382">
                  <c:v>43483</c:v>
                </c:pt>
                <c:pt idx="383">
                  <c:v>43484</c:v>
                </c:pt>
                <c:pt idx="384">
                  <c:v>43485</c:v>
                </c:pt>
                <c:pt idx="385">
                  <c:v>43486</c:v>
                </c:pt>
                <c:pt idx="386">
                  <c:v>43487</c:v>
                </c:pt>
                <c:pt idx="387">
                  <c:v>43488</c:v>
                </c:pt>
                <c:pt idx="388">
                  <c:v>43489</c:v>
                </c:pt>
                <c:pt idx="389">
                  <c:v>43490</c:v>
                </c:pt>
                <c:pt idx="390">
                  <c:v>43491</c:v>
                </c:pt>
                <c:pt idx="391">
                  <c:v>43492</c:v>
                </c:pt>
                <c:pt idx="392">
                  <c:v>43493</c:v>
                </c:pt>
                <c:pt idx="393">
                  <c:v>43494</c:v>
                </c:pt>
                <c:pt idx="394">
                  <c:v>43495</c:v>
                </c:pt>
                <c:pt idx="395">
                  <c:v>43496</c:v>
                </c:pt>
                <c:pt idx="396">
                  <c:v>43497</c:v>
                </c:pt>
                <c:pt idx="397">
                  <c:v>43498</c:v>
                </c:pt>
                <c:pt idx="398">
                  <c:v>43499</c:v>
                </c:pt>
                <c:pt idx="399">
                  <c:v>43500</c:v>
                </c:pt>
                <c:pt idx="400">
                  <c:v>43501</c:v>
                </c:pt>
                <c:pt idx="401">
                  <c:v>43502</c:v>
                </c:pt>
                <c:pt idx="402">
                  <c:v>43503</c:v>
                </c:pt>
                <c:pt idx="403">
                  <c:v>43504</c:v>
                </c:pt>
                <c:pt idx="404">
                  <c:v>43505</c:v>
                </c:pt>
                <c:pt idx="405">
                  <c:v>43506</c:v>
                </c:pt>
                <c:pt idx="406">
                  <c:v>43507</c:v>
                </c:pt>
                <c:pt idx="407">
                  <c:v>43508</c:v>
                </c:pt>
                <c:pt idx="408">
                  <c:v>43509</c:v>
                </c:pt>
                <c:pt idx="409">
                  <c:v>43510</c:v>
                </c:pt>
                <c:pt idx="410">
                  <c:v>43511</c:v>
                </c:pt>
                <c:pt idx="411">
                  <c:v>43512</c:v>
                </c:pt>
                <c:pt idx="412">
                  <c:v>43513</c:v>
                </c:pt>
                <c:pt idx="413">
                  <c:v>43514</c:v>
                </c:pt>
                <c:pt idx="414">
                  <c:v>43515</c:v>
                </c:pt>
                <c:pt idx="415">
                  <c:v>43516</c:v>
                </c:pt>
                <c:pt idx="416">
                  <c:v>43517</c:v>
                </c:pt>
                <c:pt idx="417">
                  <c:v>43518</c:v>
                </c:pt>
                <c:pt idx="418">
                  <c:v>43519</c:v>
                </c:pt>
                <c:pt idx="419">
                  <c:v>43520</c:v>
                </c:pt>
                <c:pt idx="420">
                  <c:v>43521</c:v>
                </c:pt>
                <c:pt idx="421">
                  <c:v>43522</c:v>
                </c:pt>
                <c:pt idx="422">
                  <c:v>43523</c:v>
                </c:pt>
                <c:pt idx="423">
                  <c:v>43524</c:v>
                </c:pt>
                <c:pt idx="424">
                  <c:v>43525</c:v>
                </c:pt>
                <c:pt idx="425">
                  <c:v>43526</c:v>
                </c:pt>
                <c:pt idx="426">
                  <c:v>43527</c:v>
                </c:pt>
                <c:pt idx="427">
                  <c:v>43528</c:v>
                </c:pt>
                <c:pt idx="428">
                  <c:v>43529</c:v>
                </c:pt>
                <c:pt idx="429">
                  <c:v>43530</c:v>
                </c:pt>
                <c:pt idx="430">
                  <c:v>43531</c:v>
                </c:pt>
                <c:pt idx="431">
                  <c:v>43532</c:v>
                </c:pt>
                <c:pt idx="432">
                  <c:v>43533</c:v>
                </c:pt>
                <c:pt idx="433">
                  <c:v>43534</c:v>
                </c:pt>
                <c:pt idx="434">
                  <c:v>43535</c:v>
                </c:pt>
                <c:pt idx="435">
                  <c:v>43536</c:v>
                </c:pt>
                <c:pt idx="436">
                  <c:v>43537</c:v>
                </c:pt>
                <c:pt idx="437">
                  <c:v>43538</c:v>
                </c:pt>
                <c:pt idx="438">
                  <c:v>43539</c:v>
                </c:pt>
                <c:pt idx="439">
                  <c:v>43540</c:v>
                </c:pt>
                <c:pt idx="440">
                  <c:v>43541</c:v>
                </c:pt>
                <c:pt idx="441">
                  <c:v>43542</c:v>
                </c:pt>
                <c:pt idx="442">
                  <c:v>43543</c:v>
                </c:pt>
                <c:pt idx="443">
                  <c:v>43544</c:v>
                </c:pt>
                <c:pt idx="444">
                  <c:v>43545</c:v>
                </c:pt>
                <c:pt idx="445">
                  <c:v>43546</c:v>
                </c:pt>
                <c:pt idx="446">
                  <c:v>43547</c:v>
                </c:pt>
                <c:pt idx="447">
                  <c:v>43548</c:v>
                </c:pt>
                <c:pt idx="448">
                  <c:v>43549</c:v>
                </c:pt>
                <c:pt idx="449">
                  <c:v>43550</c:v>
                </c:pt>
                <c:pt idx="450">
                  <c:v>43551</c:v>
                </c:pt>
                <c:pt idx="451">
                  <c:v>43552</c:v>
                </c:pt>
                <c:pt idx="452">
                  <c:v>43553</c:v>
                </c:pt>
                <c:pt idx="453">
                  <c:v>43554</c:v>
                </c:pt>
                <c:pt idx="454">
                  <c:v>43555</c:v>
                </c:pt>
                <c:pt idx="455">
                  <c:v>43556</c:v>
                </c:pt>
                <c:pt idx="456">
                  <c:v>43557</c:v>
                </c:pt>
                <c:pt idx="457">
                  <c:v>43558</c:v>
                </c:pt>
                <c:pt idx="458">
                  <c:v>43559</c:v>
                </c:pt>
                <c:pt idx="459">
                  <c:v>43560</c:v>
                </c:pt>
                <c:pt idx="460">
                  <c:v>43561</c:v>
                </c:pt>
                <c:pt idx="461">
                  <c:v>43562</c:v>
                </c:pt>
                <c:pt idx="462">
                  <c:v>43563</c:v>
                </c:pt>
                <c:pt idx="463">
                  <c:v>43564</c:v>
                </c:pt>
                <c:pt idx="464">
                  <c:v>43565</c:v>
                </c:pt>
                <c:pt idx="465">
                  <c:v>43566</c:v>
                </c:pt>
                <c:pt idx="466">
                  <c:v>43567</c:v>
                </c:pt>
                <c:pt idx="467">
                  <c:v>43568</c:v>
                </c:pt>
                <c:pt idx="468">
                  <c:v>43569</c:v>
                </c:pt>
                <c:pt idx="469">
                  <c:v>43570</c:v>
                </c:pt>
                <c:pt idx="470">
                  <c:v>43571</c:v>
                </c:pt>
                <c:pt idx="471">
                  <c:v>43572</c:v>
                </c:pt>
                <c:pt idx="472">
                  <c:v>43573</c:v>
                </c:pt>
                <c:pt idx="473">
                  <c:v>43574</c:v>
                </c:pt>
                <c:pt idx="474">
                  <c:v>43575</c:v>
                </c:pt>
                <c:pt idx="475">
                  <c:v>43576</c:v>
                </c:pt>
                <c:pt idx="476">
                  <c:v>43577</c:v>
                </c:pt>
                <c:pt idx="477">
                  <c:v>43578</c:v>
                </c:pt>
                <c:pt idx="478">
                  <c:v>43579</c:v>
                </c:pt>
                <c:pt idx="479">
                  <c:v>43580</c:v>
                </c:pt>
                <c:pt idx="480">
                  <c:v>43581</c:v>
                </c:pt>
                <c:pt idx="481">
                  <c:v>43582</c:v>
                </c:pt>
                <c:pt idx="482">
                  <c:v>43583</c:v>
                </c:pt>
                <c:pt idx="483">
                  <c:v>43584</c:v>
                </c:pt>
                <c:pt idx="484">
                  <c:v>43585</c:v>
                </c:pt>
                <c:pt idx="485">
                  <c:v>43586</c:v>
                </c:pt>
                <c:pt idx="486">
                  <c:v>43587</c:v>
                </c:pt>
                <c:pt idx="487">
                  <c:v>43588</c:v>
                </c:pt>
                <c:pt idx="488">
                  <c:v>43589</c:v>
                </c:pt>
                <c:pt idx="489">
                  <c:v>43590</c:v>
                </c:pt>
                <c:pt idx="490">
                  <c:v>43591</c:v>
                </c:pt>
                <c:pt idx="491">
                  <c:v>43592</c:v>
                </c:pt>
                <c:pt idx="492">
                  <c:v>43593</c:v>
                </c:pt>
                <c:pt idx="493">
                  <c:v>43594</c:v>
                </c:pt>
                <c:pt idx="494">
                  <c:v>43595</c:v>
                </c:pt>
                <c:pt idx="495">
                  <c:v>43596</c:v>
                </c:pt>
                <c:pt idx="496">
                  <c:v>43597</c:v>
                </c:pt>
                <c:pt idx="497">
                  <c:v>43598</c:v>
                </c:pt>
                <c:pt idx="498">
                  <c:v>43599</c:v>
                </c:pt>
                <c:pt idx="499">
                  <c:v>43600</c:v>
                </c:pt>
                <c:pt idx="500">
                  <c:v>43601</c:v>
                </c:pt>
                <c:pt idx="501">
                  <c:v>43602</c:v>
                </c:pt>
                <c:pt idx="502">
                  <c:v>43603</c:v>
                </c:pt>
                <c:pt idx="503">
                  <c:v>43604</c:v>
                </c:pt>
                <c:pt idx="504">
                  <c:v>43605</c:v>
                </c:pt>
                <c:pt idx="505">
                  <c:v>43606</c:v>
                </c:pt>
                <c:pt idx="506">
                  <c:v>43607</c:v>
                </c:pt>
                <c:pt idx="507">
                  <c:v>43608</c:v>
                </c:pt>
                <c:pt idx="508">
                  <c:v>43609</c:v>
                </c:pt>
                <c:pt idx="509">
                  <c:v>43610</c:v>
                </c:pt>
                <c:pt idx="510">
                  <c:v>43611</c:v>
                </c:pt>
                <c:pt idx="511">
                  <c:v>43612</c:v>
                </c:pt>
                <c:pt idx="512">
                  <c:v>43613</c:v>
                </c:pt>
                <c:pt idx="513">
                  <c:v>43614</c:v>
                </c:pt>
                <c:pt idx="514">
                  <c:v>43615</c:v>
                </c:pt>
                <c:pt idx="515">
                  <c:v>43616</c:v>
                </c:pt>
                <c:pt idx="516">
                  <c:v>43617</c:v>
                </c:pt>
                <c:pt idx="517">
                  <c:v>43618</c:v>
                </c:pt>
                <c:pt idx="518">
                  <c:v>43619</c:v>
                </c:pt>
                <c:pt idx="519">
                  <c:v>43620</c:v>
                </c:pt>
                <c:pt idx="520">
                  <c:v>43621</c:v>
                </c:pt>
                <c:pt idx="521">
                  <c:v>43622</c:v>
                </c:pt>
                <c:pt idx="522">
                  <c:v>43623</c:v>
                </c:pt>
                <c:pt idx="523">
                  <c:v>43624</c:v>
                </c:pt>
                <c:pt idx="524">
                  <c:v>43625</c:v>
                </c:pt>
                <c:pt idx="525">
                  <c:v>43626</c:v>
                </c:pt>
                <c:pt idx="526">
                  <c:v>43627</c:v>
                </c:pt>
                <c:pt idx="527">
                  <c:v>43628</c:v>
                </c:pt>
                <c:pt idx="528">
                  <c:v>43629</c:v>
                </c:pt>
                <c:pt idx="529">
                  <c:v>43630</c:v>
                </c:pt>
                <c:pt idx="530">
                  <c:v>43631</c:v>
                </c:pt>
                <c:pt idx="531">
                  <c:v>43632</c:v>
                </c:pt>
                <c:pt idx="532">
                  <c:v>43633</c:v>
                </c:pt>
                <c:pt idx="533">
                  <c:v>43634</c:v>
                </c:pt>
                <c:pt idx="534">
                  <c:v>43635</c:v>
                </c:pt>
                <c:pt idx="535">
                  <c:v>43636</c:v>
                </c:pt>
                <c:pt idx="536">
                  <c:v>43637</c:v>
                </c:pt>
                <c:pt idx="537">
                  <c:v>43638</c:v>
                </c:pt>
                <c:pt idx="538">
                  <c:v>43639</c:v>
                </c:pt>
                <c:pt idx="539">
                  <c:v>43640</c:v>
                </c:pt>
                <c:pt idx="540">
                  <c:v>43641</c:v>
                </c:pt>
                <c:pt idx="541">
                  <c:v>43642</c:v>
                </c:pt>
                <c:pt idx="542">
                  <c:v>43643</c:v>
                </c:pt>
                <c:pt idx="543">
                  <c:v>43644</c:v>
                </c:pt>
                <c:pt idx="544">
                  <c:v>43645</c:v>
                </c:pt>
                <c:pt idx="545">
                  <c:v>43646</c:v>
                </c:pt>
                <c:pt idx="546">
                  <c:v>43647</c:v>
                </c:pt>
                <c:pt idx="547">
                  <c:v>43648</c:v>
                </c:pt>
                <c:pt idx="548">
                  <c:v>43649</c:v>
                </c:pt>
                <c:pt idx="549">
                  <c:v>43650</c:v>
                </c:pt>
                <c:pt idx="550">
                  <c:v>43651</c:v>
                </c:pt>
                <c:pt idx="551">
                  <c:v>43652</c:v>
                </c:pt>
                <c:pt idx="552">
                  <c:v>43653</c:v>
                </c:pt>
                <c:pt idx="553">
                  <c:v>43654</c:v>
                </c:pt>
                <c:pt idx="554">
                  <c:v>43655</c:v>
                </c:pt>
                <c:pt idx="555">
                  <c:v>43656</c:v>
                </c:pt>
                <c:pt idx="556">
                  <c:v>43657</c:v>
                </c:pt>
                <c:pt idx="557">
                  <c:v>43658</c:v>
                </c:pt>
                <c:pt idx="558">
                  <c:v>43659</c:v>
                </c:pt>
                <c:pt idx="559">
                  <c:v>43660</c:v>
                </c:pt>
                <c:pt idx="560">
                  <c:v>43661</c:v>
                </c:pt>
                <c:pt idx="561">
                  <c:v>43662</c:v>
                </c:pt>
                <c:pt idx="562">
                  <c:v>43663</c:v>
                </c:pt>
                <c:pt idx="563">
                  <c:v>43664</c:v>
                </c:pt>
                <c:pt idx="564">
                  <c:v>43665</c:v>
                </c:pt>
              </c:numCache>
            </c:numRef>
          </c:cat>
          <c:val>
            <c:numRef>
              <c:f>oligo_oci!$D$2:$D$566</c:f>
              <c:numCache>
                <c:formatCode>General</c:formatCode>
                <c:ptCount val="565"/>
                <c:pt idx="0">
                  <c:v>5.7500000000000002E-2</c:v>
                </c:pt>
                <c:pt idx="1">
                  <c:v>5.67E-2</c:v>
                </c:pt>
                <c:pt idx="2">
                  <c:v>5.8200000000000002E-2</c:v>
                </c:pt>
                <c:pt idx="3">
                  <c:v>5.6000000000000001E-2</c:v>
                </c:pt>
                <c:pt idx="4">
                  <c:v>5.74E-2</c:v>
                </c:pt>
                <c:pt idx="5">
                  <c:v>5.6599999999999998E-2</c:v>
                </c:pt>
                <c:pt idx="6">
                  <c:v>5.3400000000000003E-2</c:v>
                </c:pt>
                <c:pt idx="7">
                  <c:v>5.5100000000000003E-2</c:v>
                </c:pt>
                <c:pt idx="8">
                  <c:v>5.5800000000000002E-2</c:v>
                </c:pt>
                <c:pt idx="9">
                  <c:v>5.8200000000000002E-2</c:v>
                </c:pt>
                <c:pt idx="10">
                  <c:v>5.3499999999999999E-2</c:v>
                </c:pt>
                <c:pt idx="11">
                  <c:v>5.1999999999999998E-2</c:v>
                </c:pt>
                <c:pt idx="12">
                  <c:v>5.4600000000000003E-2</c:v>
                </c:pt>
                <c:pt idx="13">
                  <c:v>5.6899999999999999E-2</c:v>
                </c:pt>
                <c:pt idx="14">
                  <c:v>5.3600000000000002E-2</c:v>
                </c:pt>
                <c:pt idx="15">
                  <c:v>5.5E-2</c:v>
                </c:pt>
                <c:pt idx="16">
                  <c:v>5.2900000000000003E-2</c:v>
                </c:pt>
                <c:pt idx="17">
                  <c:v>5.4800000000000001E-2</c:v>
                </c:pt>
                <c:pt idx="18">
                  <c:v>5.4399999999999997E-2</c:v>
                </c:pt>
                <c:pt idx="19">
                  <c:v>5.4699999999999999E-2</c:v>
                </c:pt>
                <c:pt idx="20">
                  <c:v>5.8700000000000002E-2</c:v>
                </c:pt>
                <c:pt idx="21">
                  <c:v>5.8799999999999998E-2</c:v>
                </c:pt>
                <c:pt idx="22">
                  <c:v>5.4800000000000001E-2</c:v>
                </c:pt>
                <c:pt idx="23">
                  <c:v>5.4199999999999998E-2</c:v>
                </c:pt>
                <c:pt idx="24">
                  <c:v>5.7599999999999998E-2</c:v>
                </c:pt>
                <c:pt idx="25">
                  <c:v>5.5800000000000002E-2</c:v>
                </c:pt>
                <c:pt idx="26">
                  <c:v>4.9099999999999998E-2</c:v>
                </c:pt>
                <c:pt idx="27">
                  <c:v>5.3600000000000002E-2</c:v>
                </c:pt>
                <c:pt idx="28">
                  <c:v>5.8200000000000002E-2</c:v>
                </c:pt>
                <c:pt idx="29">
                  <c:v>5.7200000000000001E-2</c:v>
                </c:pt>
                <c:pt idx="30">
                  <c:v>5.3800000000000001E-2</c:v>
                </c:pt>
                <c:pt idx="31">
                  <c:v>5.6399999999999999E-2</c:v>
                </c:pt>
                <c:pt idx="32">
                  <c:v>5.8200000000000002E-2</c:v>
                </c:pt>
                <c:pt idx="33">
                  <c:v>5.5199999999999999E-2</c:v>
                </c:pt>
                <c:pt idx="34">
                  <c:v>5.8599999999999999E-2</c:v>
                </c:pt>
                <c:pt idx="35">
                  <c:v>6.0100000000000001E-2</c:v>
                </c:pt>
                <c:pt idx="36">
                  <c:v>5.8900000000000001E-2</c:v>
                </c:pt>
                <c:pt idx="37">
                  <c:v>6.0699999999999997E-2</c:v>
                </c:pt>
                <c:pt idx="38">
                  <c:v>5.8500000000000003E-2</c:v>
                </c:pt>
                <c:pt idx="39">
                  <c:v>5.9499999999999997E-2</c:v>
                </c:pt>
                <c:pt idx="40">
                  <c:v>6.2199999999999998E-2</c:v>
                </c:pt>
                <c:pt idx="41">
                  <c:v>5.8400000000000001E-2</c:v>
                </c:pt>
                <c:pt idx="42">
                  <c:v>5.8200000000000002E-2</c:v>
                </c:pt>
                <c:pt idx="43">
                  <c:v>6.0999999999999999E-2</c:v>
                </c:pt>
                <c:pt idx="44">
                  <c:v>5.8799999999999998E-2</c:v>
                </c:pt>
                <c:pt idx="45">
                  <c:v>5.8099999999999999E-2</c:v>
                </c:pt>
                <c:pt idx="46">
                  <c:v>5.7700000000000001E-2</c:v>
                </c:pt>
                <c:pt idx="47">
                  <c:v>5.8200000000000002E-2</c:v>
                </c:pt>
                <c:pt idx="48">
                  <c:v>5.8500000000000003E-2</c:v>
                </c:pt>
                <c:pt idx="49">
                  <c:v>5.6000000000000001E-2</c:v>
                </c:pt>
                <c:pt idx="50">
                  <c:v>0.06</c:v>
                </c:pt>
                <c:pt idx="51">
                  <c:v>6.0100000000000001E-2</c:v>
                </c:pt>
                <c:pt idx="52">
                  <c:v>5.7700000000000001E-2</c:v>
                </c:pt>
                <c:pt idx="53">
                  <c:v>5.4300000000000001E-2</c:v>
                </c:pt>
                <c:pt idx="54">
                  <c:v>5.4399999999999997E-2</c:v>
                </c:pt>
                <c:pt idx="55">
                  <c:v>5.6000000000000001E-2</c:v>
                </c:pt>
                <c:pt idx="56">
                  <c:v>5.2999999999999999E-2</c:v>
                </c:pt>
                <c:pt idx="57">
                  <c:v>5.1200000000000002E-2</c:v>
                </c:pt>
                <c:pt idx="58">
                  <c:v>5.4199999999999998E-2</c:v>
                </c:pt>
                <c:pt idx="59">
                  <c:v>5.8900000000000001E-2</c:v>
                </c:pt>
                <c:pt idx="60">
                  <c:v>5.2400000000000002E-2</c:v>
                </c:pt>
                <c:pt idx="61">
                  <c:v>5.3400000000000003E-2</c:v>
                </c:pt>
                <c:pt idx="62">
                  <c:v>5.5199999999999999E-2</c:v>
                </c:pt>
                <c:pt idx="63">
                  <c:v>5.62E-2</c:v>
                </c:pt>
                <c:pt idx="64">
                  <c:v>5.7200000000000001E-2</c:v>
                </c:pt>
                <c:pt idx="65">
                  <c:v>5.8299999999999998E-2</c:v>
                </c:pt>
                <c:pt idx="66">
                  <c:v>6.1199999999999997E-2</c:v>
                </c:pt>
                <c:pt idx="67">
                  <c:v>6.25E-2</c:v>
                </c:pt>
                <c:pt idx="68">
                  <c:v>5.5199999999999999E-2</c:v>
                </c:pt>
                <c:pt idx="69">
                  <c:v>5.5300000000000002E-2</c:v>
                </c:pt>
                <c:pt idx="70">
                  <c:v>5.3400000000000003E-2</c:v>
                </c:pt>
                <c:pt idx="71">
                  <c:v>5.74E-2</c:v>
                </c:pt>
                <c:pt idx="72">
                  <c:v>5.2400000000000002E-2</c:v>
                </c:pt>
                <c:pt idx="73">
                  <c:v>5.21E-2</c:v>
                </c:pt>
                <c:pt idx="74">
                  <c:v>5.7299999999999997E-2</c:v>
                </c:pt>
                <c:pt idx="75">
                  <c:v>5.1799999999999999E-2</c:v>
                </c:pt>
                <c:pt idx="76">
                  <c:v>5.0999999999999997E-2</c:v>
                </c:pt>
                <c:pt idx="77">
                  <c:v>5.4699999999999999E-2</c:v>
                </c:pt>
                <c:pt idx="78">
                  <c:v>5.1900000000000002E-2</c:v>
                </c:pt>
                <c:pt idx="79">
                  <c:v>5.4199999999999998E-2</c:v>
                </c:pt>
                <c:pt idx="80">
                  <c:v>5.6000000000000001E-2</c:v>
                </c:pt>
                <c:pt idx="81">
                  <c:v>4.9200000000000001E-2</c:v>
                </c:pt>
                <c:pt idx="82">
                  <c:v>4.8800000000000003E-2</c:v>
                </c:pt>
                <c:pt idx="83">
                  <c:v>5.3699999999999998E-2</c:v>
                </c:pt>
                <c:pt idx="84">
                  <c:v>4.9000000000000002E-2</c:v>
                </c:pt>
                <c:pt idx="85">
                  <c:v>5.5E-2</c:v>
                </c:pt>
                <c:pt idx="86">
                  <c:v>5.6099999999999997E-2</c:v>
                </c:pt>
                <c:pt idx="87">
                  <c:v>5.1200000000000002E-2</c:v>
                </c:pt>
                <c:pt idx="88">
                  <c:v>5.2900000000000003E-2</c:v>
                </c:pt>
                <c:pt idx="89">
                  <c:v>5.2299999999999999E-2</c:v>
                </c:pt>
                <c:pt idx="90">
                  <c:v>5.57E-2</c:v>
                </c:pt>
                <c:pt idx="91">
                  <c:v>5.2499999999999998E-2</c:v>
                </c:pt>
                <c:pt idx="92">
                  <c:v>5.1799999999999999E-2</c:v>
                </c:pt>
                <c:pt idx="93">
                  <c:v>5.11E-2</c:v>
                </c:pt>
                <c:pt idx="94">
                  <c:v>5.2999999999999999E-2</c:v>
                </c:pt>
                <c:pt idx="95">
                  <c:v>5.1900000000000002E-2</c:v>
                </c:pt>
                <c:pt idx="96">
                  <c:v>5.11E-2</c:v>
                </c:pt>
                <c:pt idx="97">
                  <c:v>5.4699999999999999E-2</c:v>
                </c:pt>
                <c:pt idx="98">
                  <c:v>5.4600000000000003E-2</c:v>
                </c:pt>
                <c:pt idx="99">
                  <c:v>5.2299999999999999E-2</c:v>
                </c:pt>
                <c:pt idx="100">
                  <c:v>5.16E-2</c:v>
                </c:pt>
                <c:pt idx="101">
                  <c:v>5.6500000000000002E-2</c:v>
                </c:pt>
                <c:pt idx="102">
                  <c:v>5.4800000000000001E-2</c:v>
                </c:pt>
                <c:pt idx="103">
                  <c:v>5.3199999999999997E-2</c:v>
                </c:pt>
                <c:pt idx="104">
                  <c:v>5.4699999999999999E-2</c:v>
                </c:pt>
                <c:pt idx="105">
                  <c:v>5.9400000000000001E-2</c:v>
                </c:pt>
                <c:pt idx="106">
                  <c:v>5.57E-2</c:v>
                </c:pt>
                <c:pt idx="107">
                  <c:v>5.2200000000000003E-2</c:v>
                </c:pt>
                <c:pt idx="108">
                  <c:v>5.3199999999999997E-2</c:v>
                </c:pt>
                <c:pt idx="109">
                  <c:v>5.2900000000000003E-2</c:v>
                </c:pt>
                <c:pt idx="110">
                  <c:v>5.1299999999999998E-2</c:v>
                </c:pt>
                <c:pt idx="111">
                  <c:v>5.1799999999999999E-2</c:v>
                </c:pt>
                <c:pt idx="112">
                  <c:v>5.1499999999999997E-2</c:v>
                </c:pt>
                <c:pt idx="113">
                  <c:v>5.0700000000000002E-2</c:v>
                </c:pt>
                <c:pt idx="114">
                  <c:v>5.1900000000000002E-2</c:v>
                </c:pt>
                <c:pt idx="115">
                  <c:v>5.4199999999999998E-2</c:v>
                </c:pt>
                <c:pt idx="116">
                  <c:v>5.7799999999999997E-2</c:v>
                </c:pt>
                <c:pt idx="117">
                  <c:v>5.7599999999999998E-2</c:v>
                </c:pt>
                <c:pt idx="118">
                  <c:v>5.45E-2</c:v>
                </c:pt>
                <c:pt idx="119">
                  <c:v>5.3400000000000003E-2</c:v>
                </c:pt>
                <c:pt idx="120">
                  <c:v>5.5199999999999999E-2</c:v>
                </c:pt>
                <c:pt idx="121">
                  <c:v>5.3100000000000001E-2</c:v>
                </c:pt>
                <c:pt idx="122">
                  <c:v>5.4899999999999997E-2</c:v>
                </c:pt>
                <c:pt idx="123">
                  <c:v>5.6899999999999999E-2</c:v>
                </c:pt>
                <c:pt idx="124">
                  <c:v>5.6500000000000002E-2</c:v>
                </c:pt>
                <c:pt idx="125">
                  <c:v>5.5899999999999998E-2</c:v>
                </c:pt>
                <c:pt idx="126">
                  <c:v>5.4800000000000001E-2</c:v>
                </c:pt>
                <c:pt idx="127">
                  <c:v>5.91E-2</c:v>
                </c:pt>
                <c:pt idx="128">
                  <c:v>5.7099999999999998E-2</c:v>
                </c:pt>
                <c:pt idx="129">
                  <c:v>5.7200000000000001E-2</c:v>
                </c:pt>
                <c:pt idx="130">
                  <c:v>5.7799999999999997E-2</c:v>
                </c:pt>
                <c:pt idx="131">
                  <c:v>6.1699999999999998E-2</c:v>
                </c:pt>
                <c:pt idx="132">
                  <c:v>5.8799999999999998E-2</c:v>
                </c:pt>
                <c:pt idx="133">
                  <c:v>5.8099999999999999E-2</c:v>
                </c:pt>
                <c:pt idx="134">
                  <c:v>5.7500000000000002E-2</c:v>
                </c:pt>
                <c:pt idx="135">
                  <c:v>5.7599999999999998E-2</c:v>
                </c:pt>
                <c:pt idx="136">
                  <c:v>5.5800000000000002E-2</c:v>
                </c:pt>
                <c:pt idx="137">
                  <c:v>5.6800000000000003E-2</c:v>
                </c:pt>
                <c:pt idx="138">
                  <c:v>5.6399999999999999E-2</c:v>
                </c:pt>
                <c:pt idx="139">
                  <c:v>5.5300000000000002E-2</c:v>
                </c:pt>
                <c:pt idx="140">
                  <c:v>5.7200000000000001E-2</c:v>
                </c:pt>
                <c:pt idx="141">
                  <c:v>5.6000000000000001E-2</c:v>
                </c:pt>
                <c:pt idx="142">
                  <c:v>6.0999999999999999E-2</c:v>
                </c:pt>
                <c:pt idx="143">
                  <c:v>6.3200000000000006E-2</c:v>
                </c:pt>
                <c:pt idx="144">
                  <c:v>5.4300000000000001E-2</c:v>
                </c:pt>
                <c:pt idx="145">
                  <c:v>5.6099999999999997E-2</c:v>
                </c:pt>
                <c:pt idx="146">
                  <c:v>5.7500000000000002E-2</c:v>
                </c:pt>
                <c:pt idx="147">
                  <c:v>6.2E-2</c:v>
                </c:pt>
                <c:pt idx="148">
                  <c:v>6.1400000000000003E-2</c:v>
                </c:pt>
                <c:pt idx="149">
                  <c:v>5.7799999999999997E-2</c:v>
                </c:pt>
                <c:pt idx="150">
                  <c:v>5.8400000000000001E-2</c:v>
                </c:pt>
                <c:pt idx="151">
                  <c:v>6.0699999999999997E-2</c:v>
                </c:pt>
                <c:pt idx="152">
                  <c:v>5.9200000000000003E-2</c:v>
                </c:pt>
                <c:pt idx="153">
                  <c:v>5.8299999999999998E-2</c:v>
                </c:pt>
                <c:pt idx="154">
                  <c:v>6.3899999999999998E-2</c:v>
                </c:pt>
                <c:pt idx="155">
                  <c:v>6.4000000000000001E-2</c:v>
                </c:pt>
                <c:pt idx="156">
                  <c:v>6.1400000000000003E-2</c:v>
                </c:pt>
                <c:pt idx="157">
                  <c:v>6.0699999999999997E-2</c:v>
                </c:pt>
                <c:pt idx="158">
                  <c:v>6.1600000000000002E-2</c:v>
                </c:pt>
                <c:pt idx="159">
                  <c:v>5.8200000000000002E-2</c:v>
                </c:pt>
                <c:pt idx="160">
                  <c:v>6.0600000000000001E-2</c:v>
                </c:pt>
                <c:pt idx="161">
                  <c:v>6.1800000000000001E-2</c:v>
                </c:pt>
                <c:pt idx="162">
                  <c:v>6.54E-2</c:v>
                </c:pt>
                <c:pt idx="163">
                  <c:v>5.8000000000000003E-2</c:v>
                </c:pt>
                <c:pt idx="164">
                  <c:v>5.4899999999999997E-2</c:v>
                </c:pt>
                <c:pt idx="165">
                  <c:v>6.0600000000000001E-2</c:v>
                </c:pt>
                <c:pt idx="166">
                  <c:v>6.9199999999999998E-2</c:v>
                </c:pt>
                <c:pt idx="168">
                  <c:v>5.5199999999999999E-2</c:v>
                </c:pt>
                <c:pt idx="169">
                  <c:v>6.1800000000000001E-2</c:v>
                </c:pt>
                <c:pt idx="170">
                  <c:v>6.2399999999999997E-2</c:v>
                </c:pt>
                <c:pt idx="171">
                  <c:v>6.93E-2</c:v>
                </c:pt>
                <c:pt idx="172">
                  <c:v>6.5799999999999997E-2</c:v>
                </c:pt>
                <c:pt idx="173">
                  <c:v>6.7199999999999996E-2</c:v>
                </c:pt>
                <c:pt idx="174">
                  <c:v>6.7799999999999999E-2</c:v>
                </c:pt>
                <c:pt idx="175">
                  <c:v>6.25E-2</c:v>
                </c:pt>
                <c:pt idx="176">
                  <c:v>6.13E-2</c:v>
                </c:pt>
                <c:pt idx="177">
                  <c:v>6.6000000000000003E-2</c:v>
                </c:pt>
                <c:pt idx="178">
                  <c:v>6.4100000000000004E-2</c:v>
                </c:pt>
                <c:pt idx="179">
                  <c:v>6.4500000000000002E-2</c:v>
                </c:pt>
                <c:pt idx="180">
                  <c:v>6.5299999999999997E-2</c:v>
                </c:pt>
                <c:pt idx="181">
                  <c:v>6.7000000000000004E-2</c:v>
                </c:pt>
                <c:pt idx="182">
                  <c:v>6.6199999999999995E-2</c:v>
                </c:pt>
                <c:pt idx="183">
                  <c:v>6.1699999999999998E-2</c:v>
                </c:pt>
                <c:pt idx="184">
                  <c:v>6.4500000000000002E-2</c:v>
                </c:pt>
                <c:pt idx="185">
                  <c:v>6.7000000000000004E-2</c:v>
                </c:pt>
                <c:pt idx="186">
                  <c:v>6.9800000000000001E-2</c:v>
                </c:pt>
                <c:pt idx="187">
                  <c:v>6.9199999999999998E-2</c:v>
                </c:pt>
                <c:pt idx="188">
                  <c:v>6.83E-2</c:v>
                </c:pt>
                <c:pt idx="189">
                  <c:v>7.2999999999999995E-2</c:v>
                </c:pt>
                <c:pt idx="190">
                  <c:v>7.0599999999999996E-2</c:v>
                </c:pt>
                <c:pt idx="191">
                  <c:v>6.5299999999999997E-2</c:v>
                </c:pt>
                <c:pt idx="192">
                  <c:v>6.9500000000000006E-2</c:v>
                </c:pt>
                <c:pt idx="193">
                  <c:v>7.2800000000000004E-2</c:v>
                </c:pt>
                <c:pt idx="194">
                  <c:v>6.6100000000000006E-2</c:v>
                </c:pt>
                <c:pt idx="195">
                  <c:v>6.6000000000000003E-2</c:v>
                </c:pt>
                <c:pt idx="196">
                  <c:v>7.4099999999999999E-2</c:v>
                </c:pt>
                <c:pt idx="197">
                  <c:v>7.2599999999999998E-2</c:v>
                </c:pt>
                <c:pt idx="198">
                  <c:v>7.9500000000000001E-2</c:v>
                </c:pt>
                <c:pt idx="199">
                  <c:v>7.3499999999999996E-2</c:v>
                </c:pt>
                <c:pt idx="200">
                  <c:v>6.8699999999999997E-2</c:v>
                </c:pt>
                <c:pt idx="201">
                  <c:v>7.0999999999999994E-2</c:v>
                </c:pt>
                <c:pt idx="202">
                  <c:v>7.2599999999999998E-2</c:v>
                </c:pt>
                <c:pt idx="203">
                  <c:v>7.0599999999999996E-2</c:v>
                </c:pt>
                <c:pt idx="204">
                  <c:v>7.2499999999999995E-2</c:v>
                </c:pt>
                <c:pt idx="205">
                  <c:v>7.0000000000000007E-2</c:v>
                </c:pt>
                <c:pt idx="206">
                  <c:v>7.2300000000000003E-2</c:v>
                </c:pt>
                <c:pt idx="207">
                  <c:v>6.9199999999999998E-2</c:v>
                </c:pt>
                <c:pt idx="208">
                  <c:v>6.3200000000000006E-2</c:v>
                </c:pt>
                <c:pt idx="209">
                  <c:v>7.4999999999999997E-2</c:v>
                </c:pt>
                <c:pt idx="210">
                  <c:v>6.9500000000000006E-2</c:v>
                </c:pt>
                <c:pt idx="211">
                  <c:v>6.8199999999999997E-2</c:v>
                </c:pt>
                <c:pt idx="212">
                  <c:v>7.5200000000000003E-2</c:v>
                </c:pt>
                <c:pt idx="213">
                  <c:v>6.3399999999999998E-2</c:v>
                </c:pt>
                <c:pt idx="214">
                  <c:v>7.0099999999999996E-2</c:v>
                </c:pt>
                <c:pt idx="215">
                  <c:v>7.4800000000000005E-2</c:v>
                </c:pt>
                <c:pt idx="216">
                  <c:v>6.3500000000000001E-2</c:v>
                </c:pt>
                <c:pt idx="217">
                  <c:v>7.4499999999999997E-2</c:v>
                </c:pt>
                <c:pt idx="218">
                  <c:v>7.2800000000000004E-2</c:v>
                </c:pt>
                <c:pt idx="219">
                  <c:v>7.2599999999999998E-2</c:v>
                </c:pt>
                <c:pt idx="220">
                  <c:v>7.4999999999999997E-2</c:v>
                </c:pt>
                <c:pt idx="221">
                  <c:v>7.3200000000000001E-2</c:v>
                </c:pt>
                <c:pt idx="222">
                  <c:v>8.09E-2</c:v>
                </c:pt>
                <c:pt idx="224">
                  <c:v>7.22E-2</c:v>
                </c:pt>
                <c:pt idx="225">
                  <c:v>6.8599999999999994E-2</c:v>
                </c:pt>
                <c:pt idx="226">
                  <c:v>7.22E-2</c:v>
                </c:pt>
                <c:pt idx="227">
                  <c:v>7.6799999999999993E-2</c:v>
                </c:pt>
                <c:pt idx="228">
                  <c:v>8.0299999999999996E-2</c:v>
                </c:pt>
                <c:pt idx="229">
                  <c:v>7.46E-2</c:v>
                </c:pt>
                <c:pt idx="230">
                  <c:v>6.7500000000000004E-2</c:v>
                </c:pt>
                <c:pt idx="231">
                  <c:v>7.2099999999999997E-2</c:v>
                </c:pt>
                <c:pt idx="232">
                  <c:v>7.3800000000000004E-2</c:v>
                </c:pt>
                <c:pt idx="233">
                  <c:v>6.7199999999999996E-2</c:v>
                </c:pt>
                <c:pt idx="234">
                  <c:v>7.0199999999999999E-2</c:v>
                </c:pt>
                <c:pt idx="235">
                  <c:v>6.9699999999999998E-2</c:v>
                </c:pt>
                <c:pt idx="236">
                  <c:v>6.6699999999999995E-2</c:v>
                </c:pt>
                <c:pt idx="237">
                  <c:v>6.6199999999999995E-2</c:v>
                </c:pt>
                <c:pt idx="238">
                  <c:v>6.5199999999999994E-2</c:v>
                </c:pt>
                <c:pt idx="239">
                  <c:v>6.3E-2</c:v>
                </c:pt>
                <c:pt idx="240">
                  <c:v>6.6699999999999995E-2</c:v>
                </c:pt>
                <c:pt idx="241">
                  <c:v>6.8400000000000002E-2</c:v>
                </c:pt>
                <c:pt idx="242">
                  <c:v>7.22E-2</c:v>
                </c:pt>
                <c:pt idx="243">
                  <c:v>7.0900000000000005E-2</c:v>
                </c:pt>
                <c:pt idx="244">
                  <c:v>6.8000000000000005E-2</c:v>
                </c:pt>
                <c:pt idx="245">
                  <c:v>7.3700000000000002E-2</c:v>
                </c:pt>
                <c:pt idx="246">
                  <c:v>6.7599999999999993E-2</c:v>
                </c:pt>
                <c:pt idx="247">
                  <c:v>7.0400000000000004E-2</c:v>
                </c:pt>
                <c:pt idx="248">
                  <c:v>6.6600000000000006E-2</c:v>
                </c:pt>
                <c:pt idx="249">
                  <c:v>6.3799999999999996E-2</c:v>
                </c:pt>
                <c:pt idx="250">
                  <c:v>6.6000000000000003E-2</c:v>
                </c:pt>
                <c:pt idx="251">
                  <c:v>6.6500000000000004E-2</c:v>
                </c:pt>
                <c:pt idx="252">
                  <c:v>6.9400000000000003E-2</c:v>
                </c:pt>
                <c:pt idx="253">
                  <c:v>7.0400000000000004E-2</c:v>
                </c:pt>
                <c:pt idx="254">
                  <c:v>6.8400000000000002E-2</c:v>
                </c:pt>
                <c:pt idx="255">
                  <c:v>6.7199999999999996E-2</c:v>
                </c:pt>
                <c:pt idx="256">
                  <c:v>6.9000000000000006E-2</c:v>
                </c:pt>
                <c:pt idx="257">
                  <c:v>6.9400000000000003E-2</c:v>
                </c:pt>
                <c:pt idx="258">
                  <c:v>6.9599999999999995E-2</c:v>
                </c:pt>
                <c:pt idx="259">
                  <c:v>6.5500000000000003E-2</c:v>
                </c:pt>
                <c:pt idx="260">
                  <c:v>6.1899999999999997E-2</c:v>
                </c:pt>
                <c:pt idx="261">
                  <c:v>6.59E-2</c:v>
                </c:pt>
                <c:pt idx="262">
                  <c:v>6.7199999999999996E-2</c:v>
                </c:pt>
                <c:pt idx="263">
                  <c:v>7.0800000000000002E-2</c:v>
                </c:pt>
                <c:pt idx="264">
                  <c:v>6.6600000000000006E-2</c:v>
                </c:pt>
                <c:pt idx="265">
                  <c:v>6.7400000000000002E-2</c:v>
                </c:pt>
                <c:pt idx="266">
                  <c:v>6.54E-2</c:v>
                </c:pt>
                <c:pt idx="267">
                  <c:v>6.3500000000000001E-2</c:v>
                </c:pt>
                <c:pt idx="268">
                  <c:v>6.5199999999999994E-2</c:v>
                </c:pt>
                <c:pt idx="269">
                  <c:v>6.9400000000000003E-2</c:v>
                </c:pt>
                <c:pt idx="270">
                  <c:v>6.6699999999999995E-2</c:v>
                </c:pt>
                <c:pt idx="271">
                  <c:v>6.6400000000000001E-2</c:v>
                </c:pt>
                <c:pt idx="272">
                  <c:v>7.4999999999999997E-2</c:v>
                </c:pt>
                <c:pt idx="273">
                  <c:v>6.4000000000000001E-2</c:v>
                </c:pt>
                <c:pt idx="274">
                  <c:v>6.8599999999999994E-2</c:v>
                </c:pt>
                <c:pt idx="275">
                  <c:v>6.7799999999999999E-2</c:v>
                </c:pt>
                <c:pt idx="276">
                  <c:v>6.3899999999999998E-2</c:v>
                </c:pt>
                <c:pt idx="277">
                  <c:v>6.3E-2</c:v>
                </c:pt>
                <c:pt idx="281">
                  <c:v>6.1199999999999997E-2</c:v>
                </c:pt>
                <c:pt idx="282">
                  <c:v>5.8299999999999998E-2</c:v>
                </c:pt>
                <c:pt idx="283">
                  <c:v>5.8999999999999997E-2</c:v>
                </c:pt>
                <c:pt idx="284">
                  <c:v>5.8900000000000001E-2</c:v>
                </c:pt>
                <c:pt idx="285">
                  <c:v>5.7500000000000002E-2</c:v>
                </c:pt>
                <c:pt idx="286">
                  <c:v>5.8799999999999998E-2</c:v>
                </c:pt>
                <c:pt idx="287">
                  <c:v>5.8400000000000001E-2</c:v>
                </c:pt>
                <c:pt idx="288">
                  <c:v>5.8700000000000002E-2</c:v>
                </c:pt>
                <c:pt idx="289">
                  <c:v>5.4899999999999997E-2</c:v>
                </c:pt>
                <c:pt idx="290">
                  <c:v>5.9200000000000003E-2</c:v>
                </c:pt>
                <c:pt idx="291">
                  <c:v>5.9700000000000003E-2</c:v>
                </c:pt>
                <c:pt idx="292">
                  <c:v>5.6899999999999999E-2</c:v>
                </c:pt>
                <c:pt idx="293">
                  <c:v>5.6599999999999998E-2</c:v>
                </c:pt>
                <c:pt idx="294">
                  <c:v>5.8500000000000003E-2</c:v>
                </c:pt>
                <c:pt idx="295">
                  <c:v>5.9299999999999999E-2</c:v>
                </c:pt>
                <c:pt idx="296">
                  <c:v>5.7000000000000002E-2</c:v>
                </c:pt>
                <c:pt idx="297">
                  <c:v>5.5899999999999998E-2</c:v>
                </c:pt>
                <c:pt idx="298">
                  <c:v>5.8999999999999997E-2</c:v>
                </c:pt>
                <c:pt idx="299">
                  <c:v>5.7200000000000001E-2</c:v>
                </c:pt>
                <c:pt idx="300">
                  <c:v>5.67E-2</c:v>
                </c:pt>
                <c:pt idx="301">
                  <c:v>5.6099999999999997E-2</c:v>
                </c:pt>
                <c:pt idx="302">
                  <c:v>5.4199999999999998E-2</c:v>
                </c:pt>
                <c:pt idx="303">
                  <c:v>5.3699999999999998E-2</c:v>
                </c:pt>
                <c:pt idx="304">
                  <c:v>5.4399999999999997E-2</c:v>
                </c:pt>
                <c:pt idx="305">
                  <c:v>5.4100000000000002E-2</c:v>
                </c:pt>
                <c:pt idx="306">
                  <c:v>5.6599999999999998E-2</c:v>
                </c:pt>
                <c:pt idx="307">
                  <c:v>5.5599999999999997E-2</c:v>
                </c:pt>
                <c:pt idx="308">
                  <c:v>5.3699999999999998E-2</c:v>
                </c:pt>
                <c:pt idx="309">
                  <c:v>5.7200000000000001E-2</c:v>
                </c:pt>
                <c:pt idx="310">
                  <c:v>5.8400000000000001E-2</c:v>
                </c:pt>
                <c:pt idx="311">
                  <c:v>5.67E-2</c:v>
                </c:pt>
                <c:pt idx="312">
                  <c:v>5.5100000000000003E-2</c:v>
                </c:pt>
                <c:pt idx="313">
                  <c:v>5.6300000000000003E-2</c:v>
                </c:pt>
                <c:pt idx="314">
                  <c:v>5.6399999999999999E-2</c:v>
                </c:pt>
                <c:pt idx="315">
                  <c:v>5.5399999999999998E-2</c:v>
                </c:pt>
                <c:pt idx="316">
                  <c:v>5.3699999999999998E-2</c:v>
                </c:pt>
                <c:pt idx="317">
                  <c:v>5.7299999999999997E-2</c:v>
                </c:pt>
                <c:pt idx="318">
                  <c:v>5.4399999999999997E-2</c:v>
                </c:pt>
                <c:pt idx="319">
                  <c:v>5.2900000000000003E-2</c:v>
                </c:pt>
                <c:pt idx="320">
                  <c:v>5.5500000000000001E-2</c:v>
                </c:pt>
                <c:pt idx="321">
                  <c:v>5.5100000000000003E-2</c:v>
                </c:pt>
                <c:pt idx="322">
                  <c:v>5.3499999999999999E-2</c:v>
                </c:pt>
                <c:pt idx="323">
                  <c:v>5.3499999999999999E-2</c:v>
                </c:pt>
                <c:pt idx="324">
                  <c:v>5.7200000000000001E-2</c:v>
                </c:pt>
                <c:pt idx="325">
                  <c:v>5.5E-2</c:v>
                </c:pt>
                <c:pt idx="327">
                  <c:v>5.4300000000000001E-2</c:v>
                </c:pt>
                <c:pt idx="328">
                  <c:v>5.5800000000000002E-2</c:v>
                </c:pt>
                <c:pt idx="329">
                  <c:v>5.5800000000000002E-2</c:v>
                </c:pt>
                <c:pt idx="330">
                  <c:v>5.5199999999999999E-2</c:v>
                </c:pt>
                <c:pt idx="331">
                  <c:v>5.7500000000000002E-2</c:v>
                </c:pt>
                <c:pt idx="332">
                  <c:v>5.8500000000000003E-2</c:v>
                </c:pt>
                <c:pt idx="333">
                  <c:v>4.48E-2</c:v>
                </c:pt>
                <c:pt idx="334">
                  <c:v>5.5E-2</c:v>
                </c:pt>
                <c:pt idx="335">
                  <c:v>5.5599999999999997E-2</c:v>
                </c:pt>
                <c:pt idx="336">
                  <c:v>5.8900000000000001E-2</c:v>
                </c:pt>
                <c:pt idx="337">
                  <c:v>5.7200000000000001E-2</c:v>
                </c:pt>
                <c:pt idx="338">
                  <c:v>5.5300000000000002E-2</c:v>
                </c:pt>
                <c:pt idx="339">
                  <c:v>5.6099999999999997E-2</c:v>
                </c:pt>
                <c:pt idx="340">
                  <c:v>5.8999999999999997E-2</c:v>
                </c:pt>
                <c:pt idx="341">
                  <c:v>5.9799999999999999E-2</c:v>
                </c:pt>
                <c:pt idx="342">
                  <c:v>5.7000000000000002E-2</c:v>
                </c:pt>
                <c:pt idx="343">
                  <c:v>5.8599999999999999E-2</c:v>
                </c:pt>
                <c:pt idx="344">
                  <c:v>5.7200000000000001E-2</c:v>
                </c:pt>
                <c:pt idx="345">
                  <c:v>6.0400000000000002E-2</c:v>
                </c:pt>
                <c:pt idx="346">
                  <c:v>5.6000000000000001E-2</c:v>
                </c:pt>
                <c:pt idx="347">
                  <c:v>6.2300000000000001E-2</c:v>
                </c:pt>
                <c:pt idx="348">
                  <c:v>5.9499999999999997E-2</c:v>
                </c:pt>
                <c:pt idx="349">
                  <c:v>5.9799999999999999E-2</c:v>
                </c:pt>
                <c:pt idx="350">
                  <c:v>5.8900000000000001E-2</c:v>
                </c:pt>
                <c:pt idx="351">
                  <c:v>5.9499999999999997E-2</c:v>
                </c:pt>
                <c:pt idx="352">
                  <c:v>6.1400000000000003E-2</c:v>
                </c:pt>
                <c:pt idx="353">
                  <c:v>5.6099999999999997E-2</c:v>
                </c:pt>
                <c:pt idx="354">
                  <c:v>5.6599999999999998E-2</c:v>
                </c:pt>
                <c:pt idx="355">
                  <c:v>6.08E-2</c:v>
                </c:pt>
                <c:pt idx="356">
                  <c:v>5.8400000000000001E-2</c:v>
                </c:pt>
                <c:pt idx="357">
                  <c:v>5.4399999999999997E-2</c:v>
                </c:pt>
                <c:pt idx="358">
                  <c:v>5.6399999999999999E-2</c:v>
                </c:pt>
                <c:pt idx="359">
                  <c:v>5.9499999999999997E-2</c:v>
                </c:pt>
                <c:pt idx="360">
                  <c:v>5.6800000000000003E-2</c:v>
                </c:pt>
                <c:pt idx="361">
                  <c:v>5.16E-2</c:v>
                </c:pt>
                <c:pt idx="362">
                  <c:v>5.5E-2</c:v>
                </c:pt>
                <c:pt idx="363">
                  <c:v>5.7000000000000002E-2</c:v>
                </c:pt>
                <c:pt idx="364">
                  <c:v>5.7099999999999998E-2</c:v>
                </c:pt>
                <c:pt idx="365">
                  <c:v>5.7500000000000002E-2</c:v>
                </c:pt>
                <c:pt idx="366">
                  <c:v>6.0900000000000003E-2</c:v>
                </c:pt>
                <c:pt idx="367">
                  <c:v>6.4500000000000002E-2</c:v>
                </c:pt>
                <c:pt idx="368">
                  <c:v>6.1800000000000001E-2</c:v>
                </c:pt>
                <c:pt idx="369">
                  <c:v>6.1800000000000001E-2</c:v>
                </c:pt>
                <c:pt idx="370">
                  <c:v>6.5000000000000002E-2</c:v>
                </c:pt>
                <c:pt idx="371">
                  <c:v>6.3200000000000006E-2</c:v>
                </c:pt>
                <c:pt idx="372">
                  <c:v>6.1100000000000002E-2</c:v>
                </c:pt>
                <c:pt idx="373">
                  <c:v>6.08E-2</c:v>
                </c:pt>
                <c:pt idx="374">
                  <c:v>6.1100000000000002E-2</c:v>
                </c:pt>
                <c:pt idx="375">
                  <c:v>6.3200000000000006E-2</c:v>
                </c:pt>
                <c:pt idx="376">
                  <c:v>6.4000000000000001E-2</c:v>
                </c:pt>
                <c:pt idx="377">
                  <c:v>6.3500000000000001E-2</c:v>
                </c:pt>
                <c:pt idx="378">
                  <c:v>5.9900000000000002E-2</c:v>
                </c:pt>
                <c:pt idx="379">
                  <c:v>5.8400000000000001E-2</c:v>
                </c:pt>
                <c:pt idx="380">
                  <c:v>6.0100000000000001E-2</c:v>
                </c:pt>
                <c:pt idx="381">
                  <c:v>6.0699999999999997E-2</c:v>
                </c:pt>
                <c:pt idx="382">
                  <c:v>6.1800000000000001E-2</c:v>
                </c:pt>
                <c:pt idx="383">
                  <c:v>6.1100000000000002E-2</c:v>
                </c:pt>
                <c:pt idx="384">
                  <c:v>5.8200000000000002E-2</c:v>
                </c:pt>
                <c:pt idx="385">
                  <c:v>5.8599999999999999E-2</c:v>
                </c:pt>
                <c:pt idx="386">
                  <c:v>5.96E-2</c:v>
                </c:pt>
                <c:pt idx="387">
                  <c:v>5.5199999999999999E-2</c:v>
                </c:pt>
                <c:pt idx="388">
                  <c:v>5.8299999999999998E-2</c:v>
                </c:pt>
                <c:pt idx="389">
                  <c:v>5.4699999999999999E-2</c:v>
                </c:pt>
                <c:pt idx="390">
                  <c:v>5.4399999999999997E-2</c:v>
                </c:pt>
                <c:pt idx="391">
                  <c:v>5.6800000000000003E-2</c:v>
                </c:pt>
                <c:pt idx="392">
                  <c:v>5.8299999999999998E-2</c:v>
                </c:pt>
                <c:pt idx="393">
                  <c:v>5.9200000000000003E-2</c:v>
                </c:pt>
                <c:pt idx="394">
                  <c:v>6.0199999999999997E-2</c:v>
                </c:pt>
                <c:pt idx="395">
                  <c:v>6.0100000000000001E-2</c:v>
                </c:pt>
                <c:pt idx="396">
                  <c:v>6.0600000000000001E-2</c:v>
                </c:pt>
                <c:pt idx="397">
                  <c:v>6.08E-2</c:v>
                </c:pt>
                <c:pt idx="398">
                  <c:v>6.3200000000000006E-2</c:v>
                </c:pt>
                <c:pt idx="399">
                  <c:v>6.1699999999999998E-2</c:v>
                </c:pt>
                <c:pt idx="400">
                  <c:v>5.91E-2</c:v>
                </c:pt>
                <c:pt idx="401">
                  <c:v>0.06</c:v>
                </c:pt>
                <c:pt idx="402">
                  <c:v>0.06</c:v>
                </c:pt>
                <c:pt idx="403">
                  <c:v>6.3200000000000006E-2</c:v>
                </c:pt>
                <c:pt idx="404">
                  <c:v>6.2700000000000006E-2</c:v>
                </c:pt>
                <c:pt idx="405">
                  <c:v>6.1199999999999997E-2</c:v>
                </c:pt>
                <c:pt idx="406">
                  <c:v>6.0400000000000002E-2</c:v>
                </c:pt>
                <c:pt idx="407">
                  <c:v>6.0699999999999997E-2</c:v>
                </c:pt>
                <c:pt idx="408">
                  <c:v>6.2300000000000001E-2</c:v>
                </c:pt>
                <c:pt idx="409">
                  <c:v>6.2300000000000001E-2</c:v>
                </c:pt>
                <c:pt idx="410">
                  <c:v>5.9200000000000003E-2</c:v>
                </c:pt>
                <c:pt idx="411">
                  <c:v>5.9400000000000001E-2</c:v>
                </c:pt>
                <c:pt idx="412">
                  <c:v>6.0400000000000002E-2</c:v>
                </c:pt>
                <c:pt idx="413">
                  <c:v>5.8900000000000001E-2</c:v>
                </c:pt>
                <c:pt idx="414">
                  <c:v>5.6899999999999999E-2</c:v>
                </c:pt>
                <c:pt idx="415">
                  <c:v>5.79E-2</c:v>
                </c:pt>
                <c:pt idx="416">
                  <c:v>5.8099999999999999E-2</c:v>
                </c:pt>
                <c:pt idx="417">
                  <c:v>6.3200000000000006E-2</c:v>
                </c:pt>
                <c:pt idx="418">
                  <c:v>6.3299999999999995E-2</c:v>
                </c:pt>
                <c:pt idx="419">
                  <c:v>6.0400000000000002E-2</c:v>
                </c:pt>
                <c:pt idx="420">
                  <c:v>5.9200000000000003E-2</c:v>
                </c:pt>
                <c:pt idx="421">
                  <c:v>6.4299999999999996E-2</c:v>
                </c:pt>
                <c:pt idx="422">
                  <c:v>5.8900000000000001E-2</c:v>
                </c:pt>
                <c:pt idx="423">
                  <c:v>5.5199999999999999E-2</c:v>
                </c:pt>
                <c:pt idx="424">
                  <c:v>0.06</c:v>
                </c:pt>
                <c:pt idx="425">
                  <c:v>6.1400000000000003E-2</c:v>
                </c:pt>
                <c:pt idx="426">
                  <c:v>5.74E-2</c:v>
                </c:pt>
                <c:pt idx="427">
                  <c:v>5.5300000000000002E-2</c:v>
                </c:pt>
                <c:pt idx="428">
                  <c:v>5.6000000000000001E-2</c:v>
                </c:pt>
                <c:pt idx="429">
                  <c:v>5.7299999999999997E-2</c:v>
                </c:pt>
                <c:pt idx="430">
                  <c:v>5.5599999999999997E-2</c:v>
                </c:pt>
                <c:pt idx="431">
                  <c:v>5.5899999999999998E-2</c:v>
                </c:pt>
                <c:pt idx="432">
                  <c:v>5.6099999999999997E-2</c:v>
                </c:pt>
                <c:pt idx="433">
                  <c:v>5.8099999999999999E-2</c:v>
                </c:pt>
                <c:pt idx="434">
                  <c:v>5.57E-2</c:v>
                </c:pt>
                <c:pt idx="435">
                  <c:v>5.3199999999999997E-2</c:v>
                </c:pt>
                <c:pt idx="436">
                  <c:v>5.5899999999999998E-2</c:v>
                </c:pt>
                <c:pt idx="437">
                  <c:v>5.9299999999999999E-2</c:v>
                </c:pt>
                <c:pt idx="438">
                  <c:v>5.45E-2</c:v>
                </c:pt>
                <c:pt idx="439">
                  <c:v>5.4300000000000001E-2</c:v>
                </c:pt>
                <c:pt idx="440">
                  <c:v>5.6500000000000002E-2</c:v>
                </c:pt>
                <c:pt idx="441">
                  <c:v>5.8200000000000002E-2</c:v>
                </c:pt>
                <c:pt idx="442">
                  <c:v>5.4199999999999998E-2</c:v>
                </c:pt>
                <c:pt idx="443">
                  <c:v>5.4600000000000003E-2</c:v>
                </c:pt>
                <c:pt idx="444">
                  <c:v>5.4600000000000003E-2</c:v>
                </c:pt>
                <c:pt idx="445">
                  <c:v>5.5599999999999997E-2</c:v>
                </c:pt>
                <c:pt idx="446">
                  <c:v>5.1299999999999998E-2</c:v>
                </c:pt>
                <c:pt idx="447">
                  <c:v>5.1200000000000002E-2</c:v>
                </c:pt>
                <c:pt idx="448">
                  <c:v>5.5100000000000003E-2</c:v>
                </c:pt>
                <c:pt idx="449">
                  <c:v>5.57E-2</c:v>
                </c:pt>
                <c:pt idx="450">
                  <c:v>5.3800000000000001E-2</c:v>
                </c:pt>
                <c:pt idx="451">
                  <c:v>5.4100000000000002E-2</c:v>
                </c:pt>
                <c:pt idx="452">
                  <c:v>5.5599999999999997E-2</c:v>
                </c:pt>
                <c:pt idx="453">
                  <c:v>5.6300000000000003E-2</c:v>
                </c:pt>
                <c:pt idx="454">
                  <c:v>5.4600000000000003E-2</c:v>
                </c:pt>
                <c:pt idx="455">
                  <c:v>5.5399999999999998E-2</c:v>
                </c:pt>
                <c:pt idx="456">
                  <c:v>5.7299999999999997E-2</c:v>
                </c:pt>
                <c:pt idx="457">
                  <c:v>5.5500000000000001E-2</c:v>
                </c:pt>
                <c:pt idx="458">
                  <c:v>5.2299999999999999E-2</c:v>
                </c:pt>
                <c:pt idx="459">
                  <c:v>5.5500000000000001E-2</c:v>
                </c:pt>
                <c:pt idx="460">
                  <c:v>5.2499999999999998E-2</c:v>
                </c:pt>
                <c:pt idx="461">
                  <c:v>5.16E-2</c:v>
                </c:pt>
                <c:pt idx="462">
                  <c:v>5.1400000000000001E-2</c:v>
                </c:pt>
                <c:pt idx="463">
                  <c:v>5.5199999999999999E-2</c:v>
                </c:pt>
                <c:pt idx="464">
                  <c:v>5.4100000000000002E-2</c:v>
                </c:pt>
                <c:pt idx="465">
                  <c:v>5.0500000000000003E-2</c:v>
                </c:pt>
                <c:pt idx="466">
                  <c:v>5.0700000000000002E-2</c:v>
                </c:pt>
                <c:pt idx="467">
                  <c:v>5.2699999999999997E-2</c:v>
                </c:pt>
                <c:pt idx="468">
                  <c:v>5.0999999999999997E-2</c:v>
                </c:pt>
                <c:pt idx="469">
                  <c:v>5.11E-2</c:v>
                </c:pt>
                <c:pt idx="470">
                  <c:v>5.1999999999999998E-2</c:v>
                </c:pt>
                <c:pt idx="471">
                  <c:v>5.33E-2</c:v>
                </c:pt>
                <c:pt idx="472">
                  <c:v>5.1400000000000001E-2</c:v>
                </c:pt>
                <c:pt idx="473">
                  <c:v>5.7000000000000002E-2</c:v>
                </c:pt>
                <c:pt idx="474">
                  <c:v>5.2699999999999997E-2</c:v>
                </c:pt>
                <c:pt idx="475">
                  <c:v>5.21E-2</c:v>
                </c:pt>
                <c:pt idx="476">
                  <c:v>5.3100000000000001E-2</c:v>
                </c:pt>
                <c:pt idx="477">
                  <c:v>5.3699999999999998E-2</c:v>
                </c:pt>
                <c:pt idx="478">
                  <c:v>5.2400000000000002E-2</c:v>
                </c:pt>
                <c:pt idx="479">
                  <c:v>5.4800000000000001E-2</c:v>
                </c:pt>
                <c:pt idx="480">
                  <c:v>5.4199999999999998E-2</c:v>
                </c:pt>
                <c:pt idx="481">
                  <c:v>5.2900000000000003E-2</c:v>
                </c:pt>
                <c:pt idx="482">
                  <c:v>5.4100000000000002E-2</c:v>
                </c:pt>
                <c:pt idx="483">
                  <c:v>5.6599999999999998E-2</c:v>
                </c:pt>
                <c:pt idx="484">
                  <c:v>5.4399999999999997E-2</c:v>
                </c:pt>
                <c:pt idx="485">
                  <c:v>5.4199999999999998E-2</c:v>
                </c:pt>
                <c:pt idx="486">
                  <c:v>5.5800000000000002E-2</c:v>
                </c:pt>
                <c:pt idx="487">
                  <c:v>5.4899999999999997E-2</c:v>
                </c:pt>
                <c:pt idx="488">
                  <c:v>5.3499999999999999E-2</c:v>
                </c:pt>
                <c:pt idx="489">
                  <c:v>5.3400000000000003E-2</c:v>
                </c:pt>
                <c:pt idx="490">
                  <c:v>5.3199999999999997E-2</c:v>
                </c:pt>
                <c:pt idx="491">
                  <c:v>5.21E-2</c:v>
                </c:pt>
                <c:pt idx="492">
                  <c:v>5.5E-2</c:v>
                </c:pt>
                <c:pt idx="493">
                  <c:v>5.45E-2</c:v>
                </c:pt>
                <c:pt idx="494">
                  <c:v>5.5E-2</c:v>
                </c:pt>
                <c:pt idx="495">
                  <c:v>5.7099999999999998E-2</c:v>
                </c:pt>
                <c:pt idx="496">
                  <c:v>5.67E-2</c:v>
                </c:pt>
                <c:pt idx="497">
                  <c:v>5.6500000000000002E-2</c:v>
                </c:pt>
                <c:pt idx="498">
                  <c:v>7.3999999999999996E-2</c:v>
                </c:pt>
                <c:pt idx="500">
                  <c:v>5.6899999999999999E-2</c:v>
                </c:pt>
                <c:pt idx="501">
                  <c:v>5.7500000000000002E-2</c:v>
                </c:pt>
                <c:pt idx="502">
                  <c:v>5.8099999999999999E-2</c:v>
                </c:pt>
                <c:pt idx="503">
                  <c:v>5.8099999999999999E-2</c:v>
                </c:pt>
                <c:pt idx="504">
                  <c:v>5.7799999999999997E-2</c:v>
                </c:pt>
                <c:pt idx="505">
                  <c:v>5.9200000000000003E-2</c:v>
                </c:pt>
                <c:pt idx="506">
                  <c:v>5.9900000000000002E-2</c:v>
                </c:pt>
                <c:pt idx="507">
                  <c:v>6.0100000000000001E-2</c:v>
                </c:pt>
                <c:pt idx="508">
                  <c:v>5.79E-2</c:v>
                </c:pt>
                <c:pt idx="509">
                  <c:v>5.96E-2</c:v>
                </c:pt>
                <c:pt idx="510">
                  <c:v>6.0900000000000003E-2</c:v>
                </c:pt>
                <c:pt idx="511">
                  <c:v>5.9499999999999997E-2</c:v>
                </c:pt>
                <c:pt idx="512">
                  <c:v>5.7700000000000001E-2</c:v>
                </c:pt>
                <c:pt idx="513">
                  <c:v>5.8999999999999997E-2</c:v>
                </c:pt>
                <c:pt idx="514">
                  <c:v>6.1699999999999998E-2</c:v>
                </c:pt>
                <c:pt idx="515">
                  <c:v>5.79E-2</c:v>
                </c:pt>
                <c:pt idx="516">
                  <c:v>5.6599999999999998E-2</c:v>
                </c:pt>
                <c:pt idx="517">
                  <c:v>5.9700000000000003E-2</c:v>
                </c:pt>
                <c:pt idx="518">
                  <c:v>6.2100000000000002E-2</c:v>
                </c:pt>
                <c:pt idx="519">
                  <c:v>5.9200000000000003E-2</c:v>
                </c:pt>
                <c:pt idx="520">
                  <c:v>5.67E-2</c:v>
                </c:pt>
                <c:pt idx="521">
                  <c:v>5.9499999999999997E-2</c:v>
                </c:pt>
                <c:pt idx="522">
                  <c:v>6.0499999999999998E-2</c:v>
                </c:pt>
                <c:pt idx="523">
                  <c:v>6.0100000000000001E-2</c:v>
                </c:pt>
                <c:pt idx="524">
                  <c:v>6.0699999999999997E-2</c:v>
                </c:pt>
                <c:pt idx="525">
                  <c:v>6.1899999999999997E-2</c:v>
                </c:pt>
                <c:pt idx="526">
                  <c:v>6.2100000000000002E-2</c:v>
                </c:pt>
                <c:pt idx="527">
                  <c:v>5.9799999999999999E-2</c:v>
                </c:pt>
                <c:pt idx="528">
                  <c:v>6.2700000000000006E-2</c:v>
                </c:pt>
                <c:pt idx="529">
                  <c:v>6.7000000000000004E-2</c:v>
                </c:pt>
                <c:pt idx="530">
                  <c:v>6.4100000000000004E-2</c:v>
                </c:pt>
                <c:pt idx="531">
                  <c:v>6.4699999999999994E-2</c:v>
                </c:pt>
                <c:pt idx="532">
                  <c:v>6.4699999999999994E-2</c:v>
                </c:pt>
                <c:pt idx="533">
                  <c:v>6.3700000000000007E-2</c:v>
                </c:pt>
                <c:pt idx="534">
                  <c:v>6.08E-2</c:v>
                </c:pt>
                <c:pt idx="535">
                  <c:v>6.3700000000000007E-2</c:v>
                </c:pt>
                <c:pt idx="536">
                  <c:v>6.3600000000000004E-2</c:v>
                </c:pt>
                <c:pt idx="537">
                  <c:v>6.6699999999999995E-2</c:v>
                </c:pt>
                <c:pt idx="538">
                  <c:v>6.2E-2</c:v>
                </c:pt>
                <c:pt idx="539">
                  <c:v>6.3100000000000003E-2</c:v>
                </c:pt>
                <c:pt idx="540">
                  <c:v>6.5000000000000002E-2</c:v>
                </c:pt>
                <c:pt idx="541">
                  <c:v>6.5000000000000002E-2</c:v>
                </c:pt>
                <c:pt idx="542">
                  <c:v>5.9900000000000002E-2</c:v>
                </c:pt>
                <c:pt idx="543">
                  <c:v>5.9400000000000001E-2</c:v>
                </c:pt>
                <c:pt idx="544">
                  <c:v>6.4500000000000002E-2</c:v>
                </c:pt>
                <c:pt idx="545">
                  <c:v>6.6199999999999995E-2</c:v>
                </c:pt>
                <c:pt idx="546">
                  <c:v>6.3799999999999996E-2</c:v>
                </c:pt>
                <c:pt idx="547">
                  <c:v>0.11409999999999999</c:v>
                </c:pt>
                <c:pt idx="548">
                  <c:v>6.7799999999999999E-2</c:v>
                </c:pt>
                <c:pt idx="549">
                  <c:v>6.4699999999999994E-2</c:v>
                </c:pt>
                <c:pt idx="550">
                  <c:v>6.0400000000000002E-2</c:v>
                </c:pt>
                <c:pt idx="551">
                  <c:v>6.3700000000000007E-2</c:v>
                </c:pt>
                <c:pt idx="552">
                  <c:v>6.8900000000000003E-2</c:v>
                </c:pt>
                <c:pt idx="553">
                  <c:v>6.2799999999999995E-2</c:v>
                </c:pt>
                <c:pt idx="554">
                  <c:v>6.3600000000000004E-2</c:v>
                </c:pt>
                <c:pt idx="555">
                  <c:v>6.6600000000000006E-2</c:v>
                </c:pt>
                <c:pt idx="556">
                  <c:v>6.9599999999999995E-2</c:v>
                </c:pt>
                <c:pt idx="557">
                  <c:v>6.8500000000000005E-2</c:v>
                </c:pt>
                <c:pt idx="558">
                  <c:v>6.6500000000000004E-2</c:v>
                </c:pt>
                <c:pt idx="559">
                  <c:v>6.6100000000000006E-2</c:v>
                </c:pt>
                <c:pt idx="560">
                  <c:v>7.0199999999999999E-2</c:v>
                </c:pt>
                <c:pt idx="561">
                  <c:v>6.4100000000000004E-2</c:v>
                </c:pt>
                <c:pt idx="562">
                  <c:v>6.3E-2</c:v>
                </c:pt>
                <c:pt idx="563">
                  <c:v>6.6199999999999995E-2</c:v>
                </c:pt>
                <c:pt idx="564">
                  <c:v>6.5600000000000006E-2</c:v>
                </c:pt>
              </c:numCache>
            </c:numRef>
          </c:val>
          <c:smooth val="0"/>
          <c:extLst>
            <c:ext xmlns:c16="http://schemas.microsoft.com/office/drawing/2014/chart" uri="{C3380CC4-5D6E-409C-BE32-E72D297353CC}">
              <c16:uniqueId val="{00000002-1921-4F53-8215-79800C5BA62A}"/>
            </c:ext>
          </c:extLst>
        </c:ser>
        <c:dLbls>
          <c:showLegendKey val="0"/>
          <c:showVal val="0"/>
          <c:showCatName val="0"/>
          <c:showSerName val="0"/>
          <c:showPercent val="0"/>
          <c:showBubbleSize val="0"/>
        </c:dLbls>
        <c:smooth val="0"/>
        <c:axId val="470891472"/>
        <c:axId val="470887728"/>
      </c:lineChart>
      <c:dateAx>
        <c:axId val="470891472"/>
        <c:scaling>
          <c:orientation val="minMax"/>
          <c:min val="43552"/>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887728"/>
        <c:crosses val="autoZero"/>
        <c:auto val="1"/>
        <c:lblOffset val="100"/>
        <c:baseTimeUnit val="days"/>
      </c:dateAx>
      <c:valAx>
        <c:axId val="470887728"/>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891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5C42E-1448-4835-BC46-D928C99FF17A}" type="datetimeFigureOut">
              <a:rPr lang="en-US" smtClean="0"/>
              <a:t>6/2/2020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65551-0E5C-42E9-8CE9-C98A0DF07447}" type="slidenum">
              <a:rPr lang="en-US" smtClean="0"/>
              <a:t>‹#›</a:t>
            </a:fld>
            <a:endParaRPr lang="en-US"/>
          </a:p>
        </p:txBody>
      </p:sp>
    </p:spTree>
    <p:extLst>
      <p:ext uri="{BB962C8B-B14F-4D97-AF65-F5344CB8AC3E}">
        <p14:creationId xmlns:p14="http://schemas.microsoft.com/office/powerpoint/2010/main" val="342933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165551-0E5C-42E9-8CE9-C98A0DF07447}" type="slidenum">
              <a:rPr lang="en-US" smtClean="0"/>
              <a:t>9</a:t>
            </a:fld>
            <a:endParaRPr lang="en-US"/>
          </a:p>
        </p:txBody>
      </p:sp>
    </p:spTree>
    <p:extLst>
      <p:ext uri="{BB962C8B-B14F-4D97-AF65-F5344CB8AC3E}">
        <p14:creationId xmlns:p14="http://schemas.microsoft.com/office/powerpoint/2010/main" val="124594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165551-0E5C-42E9-8CE9-C98A0DF07447}" type="slidenum">
              <a:rPr lang="en-US" smtClean="0"/>
              <a:t>15</a:t>
            </a:fld>
            <a:endParaRPr lang="en-US"/>
          </a:p>
        </p:txBody>
      </p:sp>
    </p:spTree>
    <p:extLst>
      <p:ext uri="{BB962C8B-B14F-4D97-AF65-F5344CB8AC3E}">
        <p14:creationId xmlns:p14="http://schemas.microsoft.com/office/powerpoint/2010/main" val="318038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165551-0E5C-42E9-8CE9-C98A0DF07447}" type="slidenum">
              <a:rPr lang="en-US" smtClean="0"/>
              <a:t>19</a:t>
            </a:fld>
            <a:endParaRPr lang="en-US"/>
          </a:p>
        </p:txBody>
      </p:sp>
    </p:spTree>
    <p:extLst>
      <p:ext uri="{BB962C8B-B14F-4D97-AF65-F5344CB8AC3E}">
        <p14:creationId xmlns:p14="http://schemas.microsoft.com/office/powerpoint/2010/main" val="538321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EC51CF-2094-449E-82E7-66DD479FB536}" type="datetime1">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3164537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0F977-C1B4-41E8-93F9-59672447774A}" type="datetime1">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2568183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1497D-0F34-4414-B9F6-A521BE34AD66}" type="datetime1">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196597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AF04BC-1146-4422-97C7-DD366AA40B1C}" type="datetime1">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4069471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0AB495-69F7-4B3F-985A-2AC710E47457}" type="datetime1">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2642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444B0A-D804-4607-8E39-09BAC1597843}" type="datetime1">
              <a:rPr lang="en-US" smtClean="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203316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1B2134-7D50-4CB0-ADD4-39DB1CACAC43}" type="datetime1">
              <a:rPr lang="en-US" smtClean="0"/>
              <a:t>6/2/2020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342933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A7ADB2-954F-4709-B5FA-FE553FA8515D}" type="datetime1">
              <a:rPr lang="en-US" smtClean="0"/>
              <a:t>6/2/2020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19881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1DA1F-DEAC-41CE-B342-6D04C6CF1CF7}" type="datetime1">
              <a:rPr lang="en-US" smtClean="0"/>
              <a:t>6/2/2020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25236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BE005A-81B8-4245-B611-E6C690EA195D}" type="datetime1">
              <a:rPr lang="en-US" smtClean="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3753962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5D4266-125E-42A9-B0D9-6250AA64769B}" type="datetime1">
              <a:rPr lang="en-US" smtClean="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2A982-E73B-4C10-860E-B10137A9EB51}" type="slidenum">
              <a:rPr lang="en-US" smtClean="0"/>
              <a:t>‹#›</a:t>
            </a:fld>
            <a:endParaRPr lang="en-US"/>
          </a:p>
        </p:txBody>
      </p:sp>
    </p:spTree>
    <p:extLst>
      <p:ext uri="{BB962C8B-B14F-4D97-AF65-F5344CB8AC3E}">
        <p14:creationId xmlns:p14="http://schemas.microsoft.com/office/powerpoint/2010/main" val="14869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2EABE-1FF5-471E-ADB6-60B36034B95F}" type="datetime1">
              <a:rPr lang="en-US" smtClean="0"/>
              <a:t>6/2/2020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2A982-E73B-4C10-860E-B10137A9EB51}" type="slidenum">
              <a:rPr lang="en-US" smtClean="0"/>
              <a:t>‹#›</a:t>
            </a:fld>
            <a:endParaRPr lang="en-US"/>
          </a:p>
        </p:txBody>
      </p:sp>
    </p:spTree>
    <p:extLst>
      <p:ext uri="{BB962C8B-B14F-4D97-AF65-F5344CB8AC3E}">
        <p14:creationId xmlns:p14="http://schemas.microsoft.com/office/powerpoint/2010/main" val="3528499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gif"/><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hyperlink" Target="https://dx.doi.org/10.3390/rs11020178"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2" Type="http://schemas.openxmlformats.org/officeDocument/2006/relationships/hyperlink" Target="https://doi.org/10.1109/TGRS.2020.2992912"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astwatch.noaa.gov/cw/index.html" TargetMode="External"/><Relationship Id="rId2" Type="http://schemas.openxmlformats.org/officeDocument/2006/relationships/hyperlink" Target="https://www.star.nesdis.noaa.gov/socd/mecb/color/index.php"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109/TGRS.2020.2992912"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tar.nesdis.noaa.gov/socd/mecb/color/ocview/ocview.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x.doi.org/10.3390/rs11020178" TargetMode="External"/><Relationship Id="rId2" Type="http://schemas.openxmlformats.org/officeDocument/2006/relationships/hyperlink" Target="https://dx.doi.org/10.1109/tgrs.2018.282042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4521" y="645951"/>
            <a:ext cx="10209402" cy="1463049"/>
          </a:xfrm>
        </p:spPr>
        <p:txBody>
          <a:bodyPr>
            <a:normAutofit/>
          </a:bodyPr>
          <a:lstStyle/>
          <a:p>
            <a:r>
              <a:rPr lang="en-US" sz="4000" b="1" dirty="0">
                <a:solidFill>
                  <a:srgbClr val="0070C0"/>
                </a:solidFill>
              </a:rPr>
              <a:t>Filling the Gaps of Missing Data in Global Ocean Color Product Using the DINEOF Method</a:t>
            </a:r>
          </a:p>
        </p:txBody>
      </p:sp>
      <p:sp>
        <p:nvSpPr>
          <p:cNvPr id="3" name="Subtitle 2"/>
          <p:cNvSpPr>
            <a:spLocks noGrp="1"/>
          </p:cNvSpPr>
          <p:nvPr>
            <p:ph type="subTitle" idx="1"/>
          </p:nvPr>
        </p:nvSpPr>
        <p:spPr>
          <a:xfrm>
            <a:off x="1507222" y="2687638"/>
            <a:ext cx="9144000" cy="1655762"/>
          </a:xfrm>
        </p:spPr>
        <p:txBody>
          <a:bodyPr>
            <a:normAutofit lnSpcReduction="10000"/>
          </a:bodyPr>
          <a:lstStyle/>
          <a:p>
            <a:r>
              <a:rPr lang="en-US" dirty="0"/>
              <a:t>Xiaoming Liu and </a:t>
            </a:r>
            <a:r>
              <a:rPr lang="en-US" dirty="0" err="1"/>
              <a:t>Menghua</a:t>
            </a:r>
            <a:r>
              <a:rPr lang="en-US" dirty="0"/>
              <a:t> Wang</a:t>
            </a:r>
          </a:p>
          <a:p>
            <a:r>
              <a:rPr lang="en-US" dirty="0"/>
              <a:t>Ocean Color Team</a:t>
            </a:r>
          </a:p>
          <a:p>
            <a:r>
              <a:rPr lang="en-US" dirty="0"/>
              <a:t>NOAA/NESDIS Center for Satellite Applications and Research (STAR)</a:t>
            </a:r>
          </a:p>
          <a:p>
            <a:r>
              <a:rPr lang="en-US" dirty="0"/>
              <a:t>NOCCG Seminar, June 3, 2020</a:t>
            </a:r>
          </a:p>
          <a:p>
            <a:endParaRPr lang="en-US" dirty="0"/>
          </a:p>
        </p:txBody>
      </p:sp>
      <p:pic>
        <p:nvPicPr>
          <p:cNvPr id="4" name="Picture 24" descr="noaa3c"/>
          <p:cNvPicPr>
            <a:picLocks noChangeAspect="1" noChangeArrowheads="1"/>
          </p:cNvPicPr>
          <p:nvPr/>
        </p:nvPicPr>
        <p:blipFill>
          <a:blip r:embed="rId2" cstate="print"/>
          <a:srcRect/>
          <a:stretch>
            <a:fillRect/>
          </a:stretch>
        </p:blipFill>
        <p:spPr bwMode="auto">
          <a:xfrm>
            <a:off x="5349697" y="4795876"/>
            <a:ext cx="1816153" cy="1813560"/>
          </a:xfrm>
          <a:prstGeom prst="rect">
            <a:avLst/>
          </a:prstGeom>
          <a:noFill/>
        </p:spPr>
      </p:pic>
      <p:pic>
        <p:nvPicPr>
          <p:cNvPr id="5" name="Picture 4" descr="JPSS Program Logo blue ring 3-24-16.png"/>
          <p:cNvPicPr>
            <a:picLocks noChangeAspect="1"/>
          </p:cNvPicPr>
          <p:nvPr/>
        </p:nvPicPr>
        <p:blipFill>
          <a:blip r:embed="rId3"/>
          <a:stretch>
            <a:fillRect/>
          </a:stretch>
        </p:blipFill>
        <p:spPr>
          <a:xfrm>
            <a:off x="7254697" y="4780641"/>
            <a:ext cx="1828800" cy="1828800"/>
          </a:xfrm>
          <a:prstGeom prst="rect">
            <a:avLst/>
          </a:prstGeom>
        </p:spPr>
      </p:pic>
      <p:pic>
        <p:nvPicPr>
          <p:cNvPr id="6" name="Picture 13" descr="star.png"/>
          <p:cNvPicPr>
            <a:picLocks noChangeAspect="1"/>
          </p:cNvPicPr>
          <p:nvPr/>
        </p:nvPicPr>
        <p:blipFill>
          <a:blip r:embed="rId4" cstate="print"/>
          <a:srcRect/>
          <a:stretch>
            <a:fillRect/>
          </a:stretch>
        </p:blipFill>
        <p:spPr bwMode="auto">
          <a:xfrm>
            <a:off x="3444697" y="4795876"/>
            <a:ext cx="1750739" cy="181356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1CA2A982-E73B-4C10-860E-B10137A9EB51}" type="slidenum">
              <a:rPr lang="en-US" smtClean="0"/>
              <a:t>1</a:t>
            </a:fld>
            <a:endParaRPr lang="en-US"/>
          </a:p>
        </p:txBody>
      </p:sp>
    </p:spTree>
    <p:extLst>
      <p:ext uri="{BB962C8B-B14F-4D97-AF65-F5344CB8AC3E}">
        <p14:creationId xmlns:p14="http://schemas.microsoft.com/office/powerpoint/2010/main" val="1296166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01" y="222138"/>
            <a:ext cx="10515600" cy="885001"/>
          </a:xfrm>
        </p:spPr>
        <p:txBody>
          <a:bodyPr>
            <a:normAutofit/>
          </a:bodyPr>
          <a:lstStyle/>
          <a:p>
            <a:pPr algn="ctr"/>
            <a:r>
              <a:rPr lang="en-US" sz="4000" b="1" dirty="0">
                <a:solidFill>
                  <a:srgbClr val="0432FF"/>
                </a:solidFill>
              </a:rPr>
              <a:t>Gap-filled Results Evaluation</a:t>
            </a:r>
            <a:endParaRPr lang="en-US" sz="4000" dirty="0"/>
          </a:p>
        </p:txBody>
      </p:sp>
      <p:sp>
        <p:nvSpPr>
          <p:cNvPr id="3" name="Slide Number Placeholder 2"/>
          <p:cNvSpPr>
            <a:spLocks noGrp="1"/>
          </p:cNvSpPr>
          <p:nvPr>
            <p:ph type="sldNum" sz="quarter" idx="12"/>
          </p:nvPr>
        </p:nvSpPr>
        <p:spPr>
          <a:xfrm>
            <a:off x="8610600" y="6346506"/>
            <a:ext cx="2895900" cy="374970"/>
          </a:xfrm>
        </p:spPr>
        <p:txBody>
          <a:bodyPr/>
          <a:lstStyle/>
          <a:p>
            <a:fld id="{1CA2A982-E73B-4C10-860E-B10137A9EB51}" type="slidenum">
              <a:rPr lang="en-US" smtClean="0"/>
              <a:t>10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345" y="3851717"/>
            <a:ext cx="2869758" cy="28697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966" y="3935599"/>
            <a:ext cx="2867224" cy="28672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967" y="1160602"/>
            <a:ext cx="2867224" cy="28672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639" y="1160468"/>
            <a:ext cx="2869758" cy="2869758"/>
          </a:xfrm>
          <a:prstGeom prst="rect">
            <a:avLst/>
          </a:prstGeom>
        </p:spPr>
      </p:pic>
      <p:cxnSp>
        <p:nvCxnSpPr>
          <p:cNvPr id="8" name="Straight Connector 7"/>
          <p:cNvCxnSpPr>
            <a:cxnSpLocks/>
          </p:cNvCxnSpPr>
          <p:nvPr/>
        </p:nvCxnSpPr>
        <p:spPr>
          <a:xfrm flipV="1">
            <a:off x="5290967" y="1890395"/>
            <a:ext cx="2051789" cy="1752600"/>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flipV="1">
            <a:off x="8567567" y="1890395"/>
            <a:ext cx="2057400" cy="1752600"/>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5242090" y="4633595"/>
            <a:ext cx="2100666" cy="1828800"/>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8528962" y="4557395"/>
            <a:ext cx="2096005" cy="1804036"/>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36803" y="3759162"/>
            <a:ext cx="699231" cy="268664"/>
          </a:xfrm>
          <a:prstGeom prst="rect">
            <a:avLst/>
          </a:prstGeom>
          <a:noFill/>
        </p:spPr>
        <p:txBody>
          <a:bodyPr wrap="square" rtlCol="0">
            <a:spAutoFit/>
          </a:bodyPr>
          <a:lstStyle/>
          <a:p>
            <a:r>
              <a:rPr lang="en-US" sz="1100" dirty="0"/>
              <a:t>Merged</a:t>
            </a:r>
          </a:p>
        </p:txBody>
      </p:sp>
      <p:sp>
        <p:nvSpPr>
          <p:cNvPr id="13" name="TextBox 12"/>
          <p:cNvSpPr txBox="1"/>
          <p:nvPr/>
        </p:nvSpPr>
        <p:spPr>
          <a:xfrm rot="16200000">
            <a:off x="4513975" y="2486490"/>
            <a:ext cx="810273" cy="261610"/>
          </a:xfrm>
          <a:prstGeom prst="rect">
            <a:avLst/>
          </a:prstGeom>
          <a:noFill/>
        </p:spPr>
        <p:txBody>
          <a:bodyPr wrap="square" rtlCol="0">
            <a:spAutoFit/>
          </a:bodyPr>
          <a:lstStyle/>
          <a:p>
            <a:r>
              <a:rPr lang="en-US" sz="1100" dirty="0"/>
              <a:t>Gap-filled</a:t>
            </a:r>
          </a:p>
        </p:txBody>
      </p:sp>
      <p:sp>
        <p:nvSpPr>
          <p:cNvPr id="14" name="TextBox 13"/>
          <p:cNvSpPr txBox="1"/>
          <p:nvPr/>
        </p:nvSpPr>
        <p:spPr>
          <a:xfrm rot="16200000">
            <a:off x="7852944" y="2514831"/>
            <a:ext cx="810273" cy="261610"/>
          </a:xfrm>
          <a:prstGeom prst="rect">
            <a:avLst/>
          </a:prstGeom>
          <a:noFill/>
        </p:spPr>
        <p:txBody>
          <a:bodyPr wrap="square" rtlCol="0">
            <a:spAutoFit/>
          </a:bodyPr>
          <a:lstStyle/>
          <a:p>
            <a:r>
              <a:rPr lang="en-US" sz="1100" dirty="0"/>
              <a:t>Gap-filled</a:t>
            </a:r>
          </a:p>
        </p:txBody>
      </p:sp>
      <p:sp>
        <p:nvSpPr>
          <p:cNvPr id="15" name="TextBox 14"/>
          <p:cNvSpPr txBox="1"/>
          <p:nvPr/>
        </p:nvSpPr>
        <p:spPr>
          <a:xfrm rot="16200000">
            <a:off x="4560989" y="5317969"/>
            <a:ext cx="810273" cy="261610"/>
          </a:xfrm>
          <a:prstGeom prst="rect">
            <a:avLst/>
          </a:prstGeom>
          <a:noFill/>
        </p:spPr>
        <p:txBody>
          <a:bodyPr wrap="square" rtlCol="0">
            <a:spAutoFit/>
          </a:bodyPr>
          <a:lstStyle/>
          <a:p>
            <a:r>
              <a:rPr lang="en-US" sz="1100" dirty="0"/>
              <a:t>Gap-filled</a:t>
            </a:r>
          </a:p>
        </p:txBody>
      </p:sp>
      <p:sp>
        <p:nvSpPr>
          <p:cNvPr id="16" name="TextBox 15"/>
          <p:cNvSpPr txBox="1"/>
          <p:nvPr/>
        </p:nvSpPr>
        <p:spPr>
          <a:xfrm rot="16200000">
            <a:off x="7852944" y="5115253"/>
            <a:ext cx="810273" cy="261610"/>
          </a:xfrm>
          <a:prstGeom prst="rect">
            <a:avLst/>
          </a:prstGeom>
          <a:noFill/>
        </p:spPr>
        <p:txBody>
          <a:bodyPr wrap="square" rtlCol="0">
            <a:spAutoFit/>
          </a:bodyPr>
          <a:lstStyle/>
          <a:p>
            <a:r>
              <a:rPr lang="en-US" sz="1100" dirty="0"/>
              <a:t>Gap-filled</a:t>
            </a:r>
          </a:p>
        </p:txBody>
      </p:sp>
      <p:sp>
        <p:nvSpPr>
          <p:cNvPr id="17" name="TextBox 16"/>
          <p:cNvSpPr txBox="1"/>
          <p:nvPr/>
        </p:nvSpPr>
        <p:spPr>
          <a:xfrm>
            <a:off x="9265086" y="3734375"/>
            <a:ext cx="699231" cy="268664"/>
          </a:xfrm>
          <a:prstGeom prst="rect">
            <a:avLst/>
          </a:prstGeom>
          <a:noFill/>
        </p:spPr>
        <p:txBody>
          <a:bodyPr wrap="square" rtlCol="0">
            <a:spAutoFit/>
          </a:bodyPr>
          <a:lstStyle/>
          <a:p>
            <a:r>
              <a:rPr lang="en-US" sz="1100" dirty="0"/>
              <a:t>Merged</a:t>
            </a:r>
          </a:p>
        </p:txBody>
      </p:sp>
      <p:sp>
        <p:nvSpPr>
          <p:cNvPr id="18" name="TextBox 17"/>
          <p:cNvSpPr txBox="1"/>
          <p:nvPr/>
        </p:nvSpPr>
        <p:spPr>
          <a:xfrm>
            <a:off x="5936802" y="6507690"/>
            <a:ext cx="699231" cy="268664"/>
          </a:xfrm>
          <a:prstGeom prst="rect">
            <a:avLst/>
          </a:prstGeom>
          <a:noFill/>
        </p:spPr>
        <p:txBody>
          <a:bodyPr wrap="square" rtlCol="0">
            <a:spAutoFit/>
          </a:bodyPr>
          <a:lstStyle/>
          <a:p>
            <a:r>
              <a:rPr lang="en-US" sz="1100" dirty="0"/>
              <a:t>Merged</a:t>
            </a:r>
          </a:p>
        </p:txBody>
      </p:sp>
      <p:sp>
        <p:nvSpPr>
          <p:cNvPr id="19" name="TextBox 18"/>
          <p:cNvSpPr txBox="1"/>
          <p:nvPr/>
        </p:nvSpPr>
        <p:spPr>
          <a:xfrm>
            <a:off x="9306044" y="6445109"/>
            <a:ext cx="699231" cy="268664"/>
          </a:xfrm>
          <a:prstGeom prst="rect">
            <a:avLst/>
          </a:prstGeom>
          <a:noFill/>
        </p:spPr>
        <p:txBody>
          <a:bodyPr wrap="square" rtlCol="0">
            <a:spAutoFit/>
          </a:bodyPr>
          <a:lstStyle/>
          <a:p>
            <a:r>
              <a:rPr lang="en-US" sz="1100" dirty="0"/>
              <a:t>Merged</a:t>
            </a:r>
          </a:p>
        </p:txBody>
      </p:sp>
      <p:sp>
        <p:nvSpPr>
          <p:cNvPr id="20" name="TextBox 19"/>
          <p:cNvSpPr txBox="1"/>
          <p:nvPr/>
        </p:nvSpPr>
        <p:spPr>
          <a:xfrm>
            <a:off x="5290967" y="1882927"/>
            <a:ext cx="374322" cy="284468"/>
          </a:xfrm>
          <a:prstGeom prst="rect">
            <a:avLst/>
          </a:prstGeom>
          <a:noFill/>
        </p:spPr>
        <p:txBody>
          <a:bodyPr wrap="square" rtlCol="0">
            <a:spAutoFit/>
          </a:bodyPr>
          <a:lstStyle/>
          <a:p>
            <a:r>
              <a:rPr lang="en-US" sz="1200" dirty="0"/>
              <a:t>All</a:t>
            </a:r>
          </a:p>
        </p:txBody>
      </p:sp>
      <p:sp>
        <p:nvSpPr>
          <p:cNvPr id="21" name="TextBox 20"/>
          <p:cNvSpPr txBox="1"/>
          <p:nvPr/>
        </p:nvSpPr>
        <p:spPr>
          <a:xfrm>
            <a:off x="8545273" y="1882926"/>
            <a:ext cx="1612090" cy="284468"/>
          </a:xfrm>
          <a:prstGeom prst="rect">
            <a:avLst/>
          </a:prstGeom>
          <a:noFill/>
        </p:spPr>
        <p:txBody>
          <a:bodyPr wrap="square" rtlCol="0">
            <a:spAutoFit/>
          </a:bodyPr>
          <a:lstStyle/>
          <a:p>
            <a:r>
              <a:rPr lang="en-US" sz="1200" dirty="0"/>
              <a:t>Oligotrophic Waters</a:t>
            </a:r>
          </a:p>
        </p:txBody>
      </p:sp>
      <p:sp>
        <p:nvSpPr>
          <p:cNvPr id="22" name="TextBox 21"/>
          <p:cNvSpPr txBox="1"/>
          <p:nvPr/>
        </p:nvSpPr>
        <p:spPr>
          <a:xfrm>
            <a:off x="5221796" y="4627157"/>
            <a:ext cx="1134880" cy="284468"/>
          </a:xfrm>
          <a:prstGeom prst="rect">
            <a:avLst/>
          </a:prstGeom>
          <a:noFill/>
        </p:spPr>
        <p:txBody>
          <a:bodyPr wrap="square" rtlCol="0">
            <a:spAutoFit/>
          </a:bodyPr>
          <a:lstStyle/>
          <a:p>
            <a:r>
              <a:rPr lang="en-US" sz="1200" dirty="0"/>
              <a:t>Deep Waters</a:t>
            </a:r>
          </a:p>
        </p:txBody>
      </p:sp>
      <p:sp>
        <p:nvSpPr>
          <p:cNvPr id="23" name="TextBox 22"/>
          <p:cNvSpPr txBox="1"/>
          <p:nvPr/>
        </p:nvSpPr>
        <p:spPr>
          <a:xfrm>
            <a:off x="8528962" y="4587792"/>
            <a:ext cx="1297334" cy="284468"/>
          </a:xfrm>
          <a:prstGeom prst="rect">
            <a:avLst/>
          </a:prstGeom>
          <a:noFill/>
        </p:spPr>
        <p:txBody>
          <a:bodyPr wrap="square" rtlCol="0">
            <a:spAutoFit/>
          </a:bodyPr>
          <a:lstStyle/>
          <a:p>
            <a:r>
              <a:rPr lang="en-US" sz="1200" dirty="0"/>
              <a:t>Coastal Waters</a:t>
            </a:r>
          </a:p>
        </p:txBody>
      </p:sp>
      <p:sp>
        <p:nvSpPr>
          <p:cNvPr id="24" name="TextBox 23"/>
          <p:cNvSpPr txBox="1"/>
          <p:nvPr/>
        </p:nvSpPr>
        <p:spPr>
          <a:xfrm>
            <a:off x="6506758" y="3213724"/>
            <a:ext cx="961528" cy="442505"/>
          </a:xfrm>
          <a:prstGeom prst="rect">
            <a:avLst/>
          </a:prstGeom>
          <a:noFill/>
        </p:spPr>
        <p:txBody>
          <a:bodyPr wrap="square" rtlCol="0">
            <a:spAutoFit/>
          </a:bodyPr>
          <a:lstStyle/>
          <a:p>
            <a:r>
              <a:rPr lang="en-US" sz="1100" dirty="0"/>
              <a:t>Mean: 1.007</a:t>
            </a:r>
          </a:p>
          <a:p>
            <a:r>
              <a:rPr lang="en-US" sz="1100" dirty="0"/>
              <a:t>STD:  0.191</a:t>
            </a:r>
          </a:p>
        </p:txBody>
      </p:sp>
      <p:sp>
        <p:nvSpPr>
          <p:cNvPr id="25" name="TextBox 24"/>
          <p:cNvSpPr txBox="1"/>
          <p:nvPr/>
        </p:nvSpPr>
        <p:spPr>
          <a:xfrm>
            <a:off x="9751671" y="3248631"/>
            <a:ext cx="961528" cy="442505"/>
          </a:xfrm>
          <a:prstGeom prst="rect">
            <a:avLst/>
          </a:prstGeom>
          <a:noFill/>
        </p:spPr>
        <p:txBody>
          <a:bodyPr wrap="square" rtlCol="0">
            <a:spAutoFit/>
          </a:bodyPr>
          <a:lstStyle/>
          <a:p>
            <a:r>
              <a:rPr lang="en-US" sz="1100" dirty="0"/>
              <a:t>Mean: 1.007</a:t>
            </a:r>
          </a:p>
          <a:p>
            <a:r>
              <a:rPr lang="en-US" sz="1100" dirty="0"/>
              <a:t>STD:  0.157</a:t>
            </a:r>
          </a:p>
        </p:txBody>
      </p:sp>
      <p:sp>
        <p:nvSpPr>
          <p:cNvPr id="26" name="TextBox 25"/>
          <p:cNvSpPr txBox="1"/>
          <p:nvPr/>
        </p:nvSpPr>
        <p:spPr>
          <a:xfrm>
            <a:off x="6442076" y="5995193"/>
            <a:ext cx="961528" cy="442505"/>
          </a:xfrm>
          <a:prstGeom prst="rect">
            <a:avLst/>
          </a:prstGeom>
          <a:noFill/>
        </p:spPr>
        <p:txBody>
          <a:bodyPr wrap="square" rtlCol="0">
            <a:spAutoFit/>
          </a:bodyPr>
          <a:lstStyle/>
          <a:p>
            <a:r>
              <a:rPr lang="en-US" sz="1100" dirty="0"/>
              <a:t>Mean: 1.010</a:t>
            </a:r>
          </a:p>
          <a:p>
            <a:r>
              <a:rPr lang="en-US" sz="1100" dirty="0"/>
              <a:t>STD:  0.171</a:t>
            </a:r>
          </a:p>
        </p:txBody>
      </p:sp>
      <p:sp>
        <p:nvSpPr>
          <p:cNvPr id="27" name="TextBox 26"/>
          <p:cNvSpPr txBox="1"/>
          <p:nvPr/>
        </p:nvSpPr>
        <p:spPr>
          <a:xfrm>
            <a:off x="9724287" y="5918926"/>
            <a:ext cx="961528" cy="442505"/>
          </a:xfrm>
          <a:prstGeom prst="rect">
            <a:avLst/>
          </a:prstGeom>
          <a:noFill/>
        </p:spPr>
        <p:txBody>
          <a:bodyPr wrap="square" rtlCol="0">
            <a:spAutoFit/>
          </a:bodyPr>
          <a:lstStyle/>
          <a:p>
            <a:r>
              <a:rPr lang="en-US" sz="1100" dirty="0"/>
              <a:t>Mean: 0.995</a:t>
            </a:r>
          </a:p>
          <a:p>
            <a:r>
              <a:rPr lang="en-US" sz="1100" dirty="0"/>
              <a:t>STD:  0.281</a:t>
            </a:r>
          </a:p>
        </p:txBody>
      </p:sp>
      <p:sp>
        <p:nvSpPr>
          <p:cNvPr id="28" name="TextBox 27"/>
          <p:cNvSpPr txBox="1"/>
          <p:nvPr/>
        </p:nvSpPr>
        <p:spPr>
          <a:xfrm>
            <a:off x="192502" y="1414529"/>
            <a:ext cx="4655950" cy="2462213"/>
          </a:xfrm>
          <a:prstGeom prst="rect">
            <a:avLst/>
          </a:prstGeom>
          <a:noFill/>
        </p:spPr>
        <p:txBody>
          <a:bodyPr wrap="square" rtlCol="0">
            <a:spAutoFit/>
          </a:bodyPr>
          <a:lstStyle/>
          <a:p>
            <a:r>
              <a:rPr lang="en-US" sz="2200" b="1" dirty="0"/>
              <a:t>Validation</a:t>
            </a:r>
            <a:r>
              <a:rPr lang="en-US" sz="2200" dirty="0"/>
              <a:t>: 5% of valid (non-missing) pixels in the original Level-3 data were randomly selected, and intentionally treated as “missing pixels.”</a:t>
            </a:r>
          </a:p>
          <a:p>
            <a:r>
              <a:rPr lang="en-US" sz="2200" dirty="0"/>
              <a:t>These pixels were reconstructed and compared with the original data for validation.</a:t>
            </a:r>
          </a:p>
        </p:txBody>
      </p:sp>
    </p:spTree>
    <p:extLst>
      <p:ext uri="{BB962C8B-B14F-4D97-AF65-F5344CB8AC3E}">
        <p14:creationId xmlns:p14="http://schemas.microsoft.com/office/powerpoint/2010/main" val="1726986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8829"/>
            <a:ext cx="10515600" cy="917897"/>
          </a:xfrm>
        </p:spPr>
        <p:txBody>
          <a:bodyPr>
            <a:normAutofit/>
          </a:bodyPr>
          <a:lstStyle/>
          <a:p>
            <a:pPr algn="ctr"/>
            <a:r>
              <a:rPr lang="en-US" sz="4000" b="1" dirty="0">
                <a:solidFill>
                  <a:srgbClr val="0432FF"/>
                </a:solidFill>
              </a:rPr>
              <a:t>VIIRS </a:t>
            </a:r>
            <a:r>
              <a:rPr lang="en-US" sz="4000" b="1" dirty="0" err="1">
                <a:solidFill>
                  <a:srgbClr val="0432FF"/>
                </a:solidFill>
              </a:rPr>
              <a:t>Chl</a:t>
            </a:r>
            <a:r>
              <a:rPr lang="en-US" sz="4000" b="1" dirty="0">
                <a:solidFill>
                  <a:srgbClr val="0432FF"/>
                </a:solidFill>
              </a:rPr>
              <a:t>-a Merged vs. SNPP or NOAA-20</a:t>
            </a:r>
            <a:endParaRPr lang="en-US" sz="4000" dirty="0"/>
          </a:p>
        </p:txBody>
      </p:sp>
      <p:sp>
        <p:nvSpPr>
          <p:cNvPr id="3" name="Slide Number Placeholder 2"/>
          <p:cNvSpPr>
            <a:spLocks noGrp="1"/>
          </p:cNvSpPr>
          <p:nvPr>
            <p:ph type="sldNum" sz="quarter" idx="12"/>
          </p:nvPr>
        </p:nvSpPr>
        <p:spPr/>
        <p:txBody>
          <a:bodyPr/>
          <a:lstStyle/>
          <a:p>
            <a:fld id="{1CA2A982-E73B-4C10-860E-B10137A9EB51}" type="slidenum">
              <a:rPr lang="en-US" smtClean="0"/>
              <a:t>11</a:t>
            </a:fld>
            <a:endParaRPr lang="en-US"/>
          </a:p>
        </p:txBody>
      </p:sp>
      <p:sp>
        <p:nvSpPr>
          <p:cNvPr id="4" name="TextBox 3"/>
          <p:cNvSpPr txBox="1"/>
          <p:nvPr/>
        </p:nvSpPr>
        <p:spPr>
          <a:xfrm>
            <a:off x="2682816" y="6329635"/>
            <a:ext cx="905761" cy="369332"/>
          </a:xfrm>
          <a:prstGeom prst="rect">
            <a:avLst/>
          </a:prstGeom>
          <a:noFill/>
        </p:spPr>
        <p:txBody>
          <a:bodyPr wrap="none" rtlCol="0">
            <a:spAutoFit/>
          </a:bodyPr>
          <a:lstStyle/>
          <a:p>
            <a:r>
              <a:rPr lang="en-US" dirty="0"/>
              <a:t>merged</a:t>
            </a:r>
          </a:p>
        </p:txBody>
      </p:sp>
      <p:sp>
        <p:nvSpPr>
          <p:cNvPr id="5" name="TextBox 4"/>
          <p:cNvSpPr txBox="1"/>
          <p:nvPr/>
        </p:nvSpPr>
        <p:spPr>
          <a:xfrm>
            <a:off x="5890380" y="6355393"/>
            <a:ext cx="889987" cy="369332"/>
          </a:xfrm>
          <a:prstGeom prst="rect">
            <a:avLst/>
          </a:prstGeom>
          <a:noFill/>
        </p:spPr>
        <p:txBody>
          <a:bodyPr wrap="none" rtlCol="0">
            <a:spAutoFit/>
          </a:bodyPr>
          <a:lstStyle/>
          <a:p>
            <a:r>
              <a:rPr lang="en-US" dirty="0"/>
              <a:t>S-NPP</a:t>
            </a:r>
          </a:p>
        </p:txBody>
      </p:sp>
      <p:sp>
        <p:nvSpPr>
          <p:cNvPr id="6" name="TextBox 5"/>
          <p:cNvSpPr txBox="1"/>
          <p:nvPr/>
        </p:nvSpPr>
        <p:spPr>
          <a:xfrm>
            <a:off x="8496112" y="6347719"/>
            <a:ext cx="1172116" cy="369332"/>
          </a:xfrm>
          <a:prstGeom prst="rect">
            <a:avLst/>
          </a:prstGeom>
          <a:noFill/>
        </p:spPr>
        <p:txBody>
          <a:bodyPr wrap="none" rtlCol="0">
            <a:spAutoFit/>
          </a:bodyPr>
          <a:lstStyle/>
          <a:p>
            <a:r>
              <a:rPr lang="en-US" dirty="0"/>
              <a:t>NOAA-20</a:t>
            </a:r>
          </a:p>
        </p:txBody>
      </p:sp>
      <p:sp>
        <p:nvSpPr>
          <p:cNvPr id="7" name="TextBox 6"/>
          <p:cNvSpPr txBox="1"/>
          <p:nvPr/>
        </p:nvSpPr>
        <p:spPr>
          <a:xfrm>
            <a:off x="4307773" y="1658034"/>
            <a:ext cx="3503588" cy="461665"/>
          </a:xfrm>
          <a:prstGeom prst="rect">
            <a:avLst/>
          </a:prstGeom>
          <a:noFill/>
        </p:spPr>
        <p:txBody>
          <a:bodyPr wrap="none" rtlCol="0">
            <a:spAutoFit/>
          </a:bodyPr>
          <a:lstStyle/>
          <a:p>
            <a:r>
              <a:rPr lang="en-US" sz="2400" b="1" dirty="0"/>
              <a:t>Movies (6/19–7/18, 2018)</a:t>
            </a:r>
          </a:p>
        </p:txBody>
      </p:sp>
      <p:pic>
        <p:nvPicPr>
          <p:cNvPr id="8" name="Picture 7"/>
          <p:cNvPicPr>
            <a:picLocks noChangeAspect="1"/>
          </p:cNvPicPr>
          <p:nvPr/>
        </p:nvPicPr>
        <p:blipFill>
          <a:blip r:embed="rId2"/>
          <a:stretch>
            <a:fillRect/>
          </a:stretch>
        </p:blipFill>
        <p:spPr>
          <a:xfrm>
            <a:off x="2406941" y="2246234"/>
            <a:ext cx="7486736" cy="3743369"/>
          </a:xfrm>
          <a:prstGeom prst="rect">
            <a:avLst/>
          </a:prstGeom>
        </p:spPr>
      </p:pic>
      <p:sp>
        <p:nvSpPr>
          <p:cNvPr id="9" name="Rectangle 8"/>
          <p:cNvSpPr/>
          <p:nvPr/>
        </p:nvSpPr>
        <p:spPr>
          <a:xfrm>
            <a:off x="4083341" y="3475003"/>
            <a:ext cx="481106" cy="30479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1706947" y="3779802"/>
            <a:ext cx="2376394" cy="609601"/>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64447" y="3779802"/>
            <a:ext cx="0" cy="6096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83341" y="3773450"/>
            <a:ext cx="609600" cy="635184"/>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64447" y="3779802"/>
            <a:ext cx="2985994" cy="6351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83341" y="3808682"/>
            <a:ext cx="3636195" cy="599952"/>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64447" y="3773450"/>
            <a:ext cx="6012589" cy="64153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851780" y="4389403"/>
            <a:ext cx="8077200" cy="2259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536" y="4394569"/>
            <a:ext cx="2857500" cy="19050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947" y="4395755"/>
            <a:ext cx="2857500" cy="19050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941" y="4389403"/>
            <a:ext cx="2857500" cy="1905000"/>
          </a:xfrm>
          <a:prstGeom prst="rect">
            <a:avLst/>
          </a:prstGeom>
        </p:spPr>
      </p:pic>
      <p:sp>
        <p:nvSpPr>
          <p:cNvPr id="20" name="TextBox 19"/>
          <p:cNvSpPr txBox="1"/>
          <p:nvPr/>
        </p:nvSpPr>
        <p:spPr>
          <a:xfrm>
            <a:off x="2506257" y="6366698"/>
            <a:ext cx="1014060" cy="400110"/>
          </a:xfrm>
          <a:prstGeom prst="rect">
            <a:avLst/>
          </a:prstGeom>
          <a:noFill/>
        </p:spPr>
        <p:txBody>
          <a:bodyPr wrap="none" rtlCol="0">
            <a:spAutoFit/>
          </a:bodyPr>
          <a:lstStyle/>
          <a:p>
            <a:pPr algn="ctr"/>
            <a:r>
              <a:rPr lang="en-US" sz="2000" b="1" dirty="0"/>
              <a:t>Merged</a:t>
            </a:r>
          </a:p>
        </p:txBody>
      </p:sp>
      <p:sp>
        <p:nvSpPr>
          <p:cNvPr id="21" name="TextBox 20"/>
          <p:cNvSpPr txBox="1"/>
          <p:nvPr/>
        </p:nvSpPr>
        <p:spPr>
          <a:xfrm>
            <a:off x="5667049" y="6385656"/>
            <a:ext cx="692818" cy="369332"/>
          </a:xfrm>
          <a:prstGeom prst="rect">
            <a:avLst/>
          </a:prstGeom>
          <a:noFill/>
        </p:spPr>
        <p:txBody>
          <a:bodyPr wrap="none" rtlCol="0">
            <a:spAutoFit/>
          </a:bodyPr>
          <a:lstStyle/>
          <a:p>
            <a:r>
              <a:rPr lang="en-US" b="1" dirty="0"/>
              <a:t>SNPP</a:t>
            </a:r>
          </a:p>
        </p:txBody>
      </p:sp>
      <p:sp>
        <p:nvSpPr>
          <p:cNvPr id="22" name="TextBox 21"/>
          <p:cNvSpPr txBox="1"/>
          <p:nvPr/>
        </p:nvSpPr>
        <p:spPr>
          <a:xfrm>
            <a:off x="8496112" y="6382087"/>
            <a:ext cx="1069973" cy="369332"/>
          </a:xfrm>
          <a:prstGeom prst="rect">
            <a:avLst/>
          </a:prstGeom>
          <a:noFill/>
        </p:spPr>
        <p:txBody>
          <a:bodyPr wrap="none" rtlCol="0">
            <a:spAutoFit/>
          </a:bodyPr>
          <a:lstStyle/>
          <a:p>
            <a:pPr algn="ctr"/>
            <a:r>
              <a:rPr lang="en-US" b="1" dirty="0"/>
              <a:t>NOAA-20</a:t>
            </a:r>
          </a:p>
        </p:txBody>
      </p:sp>
    </p:spTree>
    <p:extLst>
      <p:ext uri="{BB962C8B-B14F-4D97-AF65-F5344CB8AC3E}">
        <p14:creationId xmlns:p14="http://schemas.microsoft.com/office/powerpoint/2010/main" val="1805156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52"/>
            <a:ext cx="10515600" cy="1081792"/>
          </a:xfrm>
        </p:spPr>
        <p:txBody>
          <a:bodyPr>
            <a:normAutofit/>
          </a:bodyPr>
          <a:lstStyle/>
          <a:p>
            <a:pPr algn="ctr"/>
            <a:r>
              <a:rPr lang="en-US" sz="4000" b="1" dirty="0">
                <a:solidFill>
                  <a:srgbClr val="0432FF"/>
                </a:solidFill>
                <a:latin typeface="Calibri" panose="020F0502020204030204" pitchFamily="34" charset="0"/>
              </a:rPr>
              <a:t>VIIRS </a:t>
            </a:r>
            <a:r>
              <a:rPr lang="en-US" sz="4000" b="1" dirty="0" err="1">
                <a:solidFill>
                  <a:srgbClr val="0432FF"/>
                </a:solidFill>
                <a:latin typeface="Calibri" panose="020F0502020204030204" pitchFamily="34" charset="0"/>
              </a:rPr>
              <a:t>Chl</a:t>
            </a:r>
            <a:r>
              <a:rPr lang="en-US" sz="4000" b="1" dirty="0">
                <a:solidFill>
                  <a:srgbClr val="0432FF"/>
                </a:solidFill>
                <a:latin typeface="Calibri" panose="020F0502020204030204" pitchFamily="34" charset="0"/>
              </a:rPr>
              <a:t>-a Merged vs. SNPP or NOAA-20</a:t>
            </a:r>
            <a:endParaRPr lang="en-US" sz="4000" dirty="0"/>
          </a:p>
        </p:txBody>
      </p:sp>
      <p:sp>
        <p:nvSpPr>
          <p:cNvPr id="3" name="Slide Number Placeholder 2"/>
          <p:cNvSpPr>
            <a:spLocks noGrp="1"/>
          </p:cNvSpPr>
          <p:nvPr>
            <p:ph type="sldNum" sz="quarter" idx="12"/>
          </p:nvPr>
        </p:nvSpPr>
        <p:spPr/>
        <p:txBody>
          <a:bodyPr/>
          <a:lstStyle/>
          <a:p>
            <a:fld id="{1CA2A982-E73B-4C10-860E-B10137A9EB51}" type="slidenum">
              <a:rPr lang="en-US" smtClean="0"/>
              <a:t>12</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383" y="3138619"/>
            <a:ext cx="2747455" cy="18316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272" y="3135947"/>
            <a:ext cx="2751462" cy="18343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757" y="3119024"/>
            <a:ext cx="2776844" cy="1851229"/>
          </a:xfrm>
          <a:prstGeom prst="rect">
            <a:avLst/>
          </a:prstGeom>
        </p:spPr>
      </p:pic>
      <p:sp>
        <p:nvSpPr>
          <p:cNvPr id="7" name="TextBox 6"/>
          <p:cNvSpPr txBox="1"/>
          <p:nvPr/>
        </p:nvSpPr>
        <p:spPr>
          <a:xfrm>
            <a:off x="3142490" y="880340"/>
            <a:ext cx="918585" cy="369332"/>
          </a:xfrm>
          <a:prstGeom prst="rect">
            <a:avLst/>
          </a:prstGeom>
          <a:noFill/>
        </p:spPr>
        <p:txBody>
          <a:bodyPr wrap="none" rtlCol="0">
            <a:spAutoFit/>
          </a:bodyPr>
          <a:lstStyle/>
          <a:p>
            <a:r>
              <a:rPr lang="en-US" b="1" dirty="0"/>
              <a:t>Merged</a:t>
            </a:r>
          </a:p>
        </p:txBody>
      </p:sp>
      <p:sp>
        <p:nvSpPr>
          <p:cNvPr id="8" name="TextBox 7"/>
          <p:cNvSpPr txBox="1"/>
          <p:nvPr/>
        </p:nvSpPr>
        <p:spPr>
          <a:xfrm>
            <a:off x="6072847" y="880339"/>
            <a:ext cx="692818" cy="369332"/>
          </a:xfrm>
          <a:prstGeom prst="rect">
            <a:avLst/>
          </a:prstGeom>
          <a:noFill/>
        </p:spPr>
        <p:txBody>
          <a:bodyPr wrap="none" rtlCol="0">
            <a:spAutoFit/>
          </a:bodyPr>
          <a:lstStyle/>
          <a:p>
            <a:r>
              <a:rPr lang="en-US" b="1" dirty="0"/>
              <a:t>SNPP</a:t>
            </a:r>
          </a:p>
        </p:txBody>
      </p:sp>
      <p:sp>
        <p:nvSpPr>
          <p:cNvPr id="9" name="TextBox 8"/>
          <p:cNvSpPr txBox="1"/>
          <p:nvPr/>
        </p:nvSpPr>
        <p:spPr>
          <a:xfrm>
            <a:off x="8694192" y="900225"/>
            <a:ext cx="1069973" cy="369332"/>
          </a:xfrm>
          <a:prstGeom prst="rect">
            <a:avLst/>
          </a:prstGeom>
          <a:noFill/>
        </p:spPr>
        <p:txBody>
          <a:bodyPr wrap="none" rtlCol="0">
            <a:spAutoFit/>
          </a:bodyPr>
          <a:lstStyle/>
          <a:p>
            <a:r>
              <a:rPr lang="en-US" b="1" dirty="0"/>
              <a:t>NOAA-20</a:t>
            </a:r>
          </a:p>
        </p:txBody>
      </p:sp>
      <p:sp>
        <p:nvSpPr>
          <p:cNvPr id="10" name="TextBox 9"/>
          <p:cNvSpPr txBox="1"/>
          <p:nvPr/>
        </p:nvSpPr>
        <p:spPr>
          <a:xfrm>
            <a:off x="2086383" y="3082512"/>
            <a:ext cx="625492" cy="369332"/>
          </a:xfrm>
          <a:prstGeom prst="rect">
            <a:avLst/>
          </a:prstGeom>
          <a:noFill/>
        </p:spPr>
        <p:txBody>
          <a:bodyPr wrap="none" rtlCol="0">
            <a:spAutoFit/>
          </a:bodyPr>
          <a:lstStyle/>
          <a:p>
            <a:r>
              <a:rPr lang="en-US" dirty="0">
                <a:solidFill>
                  <a:schemeClr val="bg1"/>
                </a:solidFill>
              </a:rPr>
              <a:t>6/30</a:t>
            </a:r>
          </a:p>
        </p:txBody>
      </p:sp>
      <p:sp>
        <p:nvSpPr>
          <p:cNvPr id="11" name="TextBox 10"/>
          <p:cNvSpPr txBox="1"/>
          <p:nvPr/>
        </p:nvSpPr>
        <p:spPr>
          <a:xfrm>
            <a:off x="4968404" y="3093936"/>
            <a:ext cx="625492" cy="369332"/>
          </a:xfrm>
          <a:prstGeom prst="rect">
            <a:avLst/>
          </a:prstGeom>
          <a:noFill/>
        </p:spPr>
        <p:txBody>
          <a:bodyPr wrap="none" rtlCol="0">
            <a:spAutoFit/>
          </a:bodyPr>
          <a:lstStyle/>
          <a:p>
            <a:r>
              <a:rPr lang="en-US" dirty="0">
                <a:solidFill>
                  <a:schemeClr val="bg1"/>
                </a:solidFill>
              </a:rPr>
              <a:t>6/30</a:t>
            </a:r>
          </a:p>
        </p:txBody>
      </p:sp>
      <p:sp>
        <p:nvSpPr>
          <p:cNvPr id="12" name="TextBox 11"/>
          <p:cNvSpPr txBox="1"/>
          <p:nvPr/>
        </p:nvSpPr>
        <p:spPr>
          <a:xfrm>
            <a:off x="7877541" y="3069274"/>
            <a:ext cx="625492" cy="369332"/>
          </a:xfrm>
          <a:prstGeom prst="rect">
            <a:avLst/>
          </a:prstGeom>
          <a:noFill/>
        </p:spPr>
        <p:txBody>
          <a:bodyPr wrap="none" rtlCol="0">
            <a:spAutoFit/>
          </a:bodyPr>
          <a:lstStyle/>
          <a:p>
            <a:r>
              <a:rPr lang="en-US" dirty="0">
                <a:solidFill>
                  <a:schemeClr val="bg1"/>
                </a:solidFill>
              </a:rPr>
              <a:t>6/30</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6383" y="5026363"/>
            <a:ext cx="2747455" cy="183163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454" y="5025146"/>
            <a:ext cx="2749280" cy="183285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8319" y="5025145"/>
            <a:ext cx="2749281" cy="1832854"/>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6383" y="1225652"/>
            <a:ext cx="2738231" cy="182548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0271" y="1249672"/>
            <a:ext cx="2721613" cy="181440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8318" y="1218286"/>
            <a:ext cx="2749281" cy="1832854"/>
          </a:xfrm>
          <a:prstGeom prst="rect">
            <a:avLst/>
          </a:prstGeom>
        </p:spPr>
      </p:pic>
      <p:sp>
        <p:nvSpPr>
          <p:cNvPr id="19" name="TextBox 18"/>
          <p:cNvSpPr txBox="1"/>
          <p:nvPr/>
        </p:nvSpPr>
        <p:spPr>
          <a:xfrm>
            <a:off x="2103947" y="1169545"/>
            <a:ext cx="625492" cy="369332"/>
          </a:xfrm>
          <a:prstGeom prst="rect">
            <a:avLst/>
          </a:prstGeom>
          <a:noFill/>
        </p:spPr>
        <p:txBody>
          <a:bodyPr wrap="none" rtlCol="0">
            <a:spAutoFit/>
          </a:bodyPr>
          <a:lstStyle/>
          <a:p>
            <a:r>
              <a:rPr lang="en-US" dirty="0">
                <a:solidFill>
                  <a:schemeClr val="bg1"/>
                </a:solidFill>
              </a:rPr>
              <a:t>6/21</a:t>
            </a:r>
          </a:p>
        </p:txBody>
      </p:sp>
      <p:sp>
        <p:nvSpPr>
          <p:cNvPr id="20" name="TextBox 19"/>
          <p:cNvSpPr txBox="1"/>
          <p:nvPr/>
        </p:nvSpPr>
        <p:spPr>
          <a:xfrm>
            <a:off x="4983961" y="1198722"/>
            <a:ext cx="625492" cy="369332"/>
          </a:xfrm>
          <a:prstGeom prst="rect">
            <a:avLst/>
          </a:prstGeom>
          <a:noFill/>
        </p:spPr>
        <p:txBody>
          <a:bodyPr wrap="none" rtlCol="0">
            <a:spAutoFit/>
          </a:bodyPr>
          <a:lstStyle/>
          <a:p>
            <a:r>
              <a:rPr lang="en-US" dirty="0">
                <a:solidFill>
                  <a:schemeClr val="bg1"/>
                </a:solidFill>
              </a:rPr>
              <a:t>6/21</a:t>
            </a:r>
          </a:p>
        </p:txBody>
      </p:sp>
      <p:sp>
        <p:nvSpPr>
          <p:cNvPr id="21" name="TextBox 20"/>
          <p:cNvSpPr txBox="1"/>
          <p:nvPr/>
        </p:nvSpPr>
        <p:spPr>
          <a:xfrm>
            <a:off x="7886881" y="1225649"/>
            <a:ext cx="625492" cy="369332"/>
          </a:xfrm>
          <a:prstGeom prst="rect">
            <a:avLst/>
          </a:prstGeom>
          <a:noFill/>
        </p:spPr>
        <p:txBody>
          <a:bodyPr wrap="none" rtlCol="0">
            <a:spAutoFit/>
          </a:bodyPr>
          <a:lstStyle/>
          <a:p>
            <a:r>
              <a:rPr lang="en-US" dirty="0">
                <a:solidFill>
                  <a:schemeClr val="bg1"/>
                </a:solidFill>
              </a:rPr>
              <a:t>6/21</a:t>
            </a:r>
          </a:p>
        </p:txBody>
      </p:sp>
      <p:sp>
        <p:nvSpPr>
          <p:cNvPr id="22" name="TextBox 21"/>
          <p:cNvSpPr txBox="1"/>
          <p:nvPr/>
        </p:nvSpPr>
        <p:spPr>
          <a:xfrm>
            <a:off x="2086383" y="5001595"/>
            <a:ext cx="625492" cy="369332"/>
          </a:xfrm>
          <a:prstGeom prst="rect">
            <a:avLst/>
          </a:prstGeom>
          <a:noFill/>
        </p:spPr>
        <p:txBody>
          <a:bodyPr wrap="none" rtlCol="0">
            <a:spAutoFit/>
          </a:bodyPr>
          <a:lstStyle/>
          <a:p>
            <a:r>
              <a:rPr lang="en-US" dirty="0">
                <a:solidFill>
                  <a:schemeClr val="bg1"/>
                </a:solidFill>
              </a:rPr>
              <a:t>7/18</a:t>
            </a:r>
          </a:p>
        </p:txBody>
      </p:sp>
      <p:sp>
        <p:nvSpPr>
          <p:cNvPr id="23" name="TextBox 22"/>
          <p:cNvSpPr txBox="1"/>
          <p:nvPr/>
        </p:nvSpPr>
        <p:spPr>
          <a:xfrm>
            <a:off x="4956581" y="5025145"/>
            <a:ext cx="625492" cy="369332"/>
          </a:xfrm>
          <a:prstGeom prst="rect">
            <a:avLst/>
          </a:prstGeom>
          <a:noFill/>
        </p:spPr>
        <p:txBody>
          <a:bodyPr wrap="none" rtlCol="0">
            <a:spAutoFit/>
          </a:bodyPr>
          <a:lstStyle/>
          <a:p>
            <a:r>
              <a:rPr lang="en-US" dirty="0">
                <a:solidFill>
                  <a:schemeClr val="bg1"/>
                </a:solidFill>
              </a:rPr>
              <a:t>7/18</a:t>
            </a:r>
          </a:p>
        </p:txBody>
      </p:sp>
      <p:sp>
        <p:nvSpPr>
          <p:cNvPr id="24" name="TextBox 23"/>
          <p:cNvSpPr txBox="1"/>
          <p:nvPr/>
        </p:nvSpPr>
        <p:spPr>
          <a:xfrm>
            <a:off x="7841085" y="5001595"/>
            <a:ext cx="625492" cy="369332"/>
          </a:xfrm>
          <a:prstGeom prst="rect">
            <a:avLst/>
          </a:prstGeom>
          <a:noFill/>
        </p:spPr>
        <p:txBody>
          <a:bodyPr wrap="none" rtlCol="0">
            <a:spAutoFit/>
          </a:bodyPr>
          <a:lstStyle/>
          <a:p>
            <a:r>
              <a:rPr lang="en-US" dirty="0">
                <a:solidFill>
                  <a:schemeClr val="bg1"/>
                </a:solidFill>
              </a:rPr>
              <a:t>7/18</a:t>
            </a:r>
          </a:p>
        </p:txBody>
      </p:sp>
      <p:sp>
        <p:nvSpPr>
          <p:cNvPr id="25" name="Oval 24">
            <a:extLst>
              <a:ext uri="{FF2B5EF4-FFF2-40B4-BE49-F238E27FC236}">
                <a16:creationId xmlns:a16="http://schemas.microsoft.com/office/drawing/2014/main" id="{2424803C-AA69-374A-B3C9-4E8237654229}"/>
              </a:ext>
            </a:extLst>
          </p:cNvPr>
          <p:cNvSpPr/>
          <p:nvPr/>
        </p:nvSpPr>
        <p:spPr>
          <a:xfrm>
            <a:off x="3159662" y="3611301"/>
            <a:ext cx="723909" cy="56716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26" name="Oval 25">
            <a:extLst>
              <a:ext uri="{FF2B5EF4-FFF2-40B4-BE49-F238E27FC236}">
                <a16:creationId xmlns:a16="http://schemas.microsoft.com/office/drawing/2014/main" id="{C5E70A5D-E958-8A47-A3AC-5DD3872B0BB4}"/>
              </a:ext>
            </a:extLst>
          </p:cNvPr>
          <p:cNvSpPr/>
          <p:nvPr/>
        </p:nvSpPr>
        <p:spPr>
          <a:xfrm>
            <a:off x="6041756" y="3611301"/>
            <a:ext cx="723909" cy="56716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27" name="Oval 26">
            <a:extLst>
              <a:ext uri="{FF2B5EF4-FFF2-40B4-BE49-F238E27FC236}">
                <a16:creationId xmlns:a16="http://schemas.microsoft.com/office/drawing/2014/main" id="{AE428103-1D1F-0446-8036-90CA9E4C60D0}"/>
              </a:ext>
            </a:extLst>
          </p:cNvPr>
          <p:cNvSpPr/>
          <p:nvPr/>
        </p:nvSpPr>
        <p:spPr>
          <a:xfrm>
            <a:off x="8881003" y="3611301"/>
            <a:ext cx="723909" cy="56716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28" name="Oval 27">
            <a:extLst>
              <a:ext uri="{FF2B5EF4-FFF2-40B4-BE49-F238E27FC236}">
                <a16:creationId xmlns:a16="http://schemas.microsoft.com/office/drawing/2014/main" id="{F39A0D26-A784-3A42-849C-63285263DFE1}"/>
              </a:ext>
            </a:extLst>
          </p:cNvPr>
          <p:cNvSpPr/>
          <p:nvPr/>
        </p:nvSpPr>
        <p:spPr>
          <a:xfrm>
            <a:off x="2974930" y="1538877"/>
            <a:ext cx="619183" cy="37094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29" name="Oval 28">
            <a:extLst>
              <a:ext uri="{FF2B5EF4-FFF2-40B4-BE49-F238E27FC236}">
                <a16:creationId xmlns:a16="http://schemas.microsoft.com/office/drawing/2014/main" id="{D6BAAB3D-6555-F945-AABE-478115109AB9}"/>
              </a:ext>
            </a:extLst>
          </p:cNvPr>
          <p:cNvSpPr/>
          <p:nvPr/>
        </p:nvSpPr>
        <p:spPr>
          <a:xfrm>
            <a:off x="5927266" y="1497734"/>
            <a:ext cx="605073" cy="412089"/>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30" name="Oval 29">
            <a:extLst>
              <a:ext uri="{FF2B5EF4-FFF2-40B4-BE49-F238E27FC236}">
                <a16:creationId xmlns:a16="http://schemas.microsoft.com/office/drawing/2014/main" id="{73A97760-2063-3C40-B29F-D2F35D39812F}"/>
              </a:ext>
            </a:extLst>
          </p:cNvPr>
          <p:cNvSpPr/>
          <p:nvPr/>
        </p:nvSpPr>
        <p:spPr>
          <a:xfrm>
            <a:off x="8694192" y="1497734"/>
            <a:ext cx="641057" cy="412089"/>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31" name="Oval 30">
            <a:extLst>
              <a:ext uri="{FF2B5EF4-FFF2-40B4-BE49-F238E27FC236}">
                <a16:creationId xmlns:a16="http://schemas.microsoft.com/office/drawing/2014/main" id="{DE3F427A-157A-AF4B-ADAA-6009BD21F1B0}"/>
              </a:ext>
            </a:extLst>
          </p:cNvPr>
          <p:cNvSpPr/>
          <p:nvPr/>
        </p:nvSpPr>
        <p:spPr>
          <a:xfrm>
            <a:off x="3159662" y="5827653"/>
            <a:ext cx="537099" cy="42267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32" name="Oval 31">
            <a:extLst>
              <a:ext uri="{FF2B5EF4-FFF2-40B4-BE49-F238E27FC236}">
                <a16:creationId xmlns:a16="http://schemas.microsoft.com/office/drawing/2014/main" id="{1A3718C7-1AC5-C444-AD0E-AF7215107BE6}"/>
              </a:ext>
            </a:extLst>
          </p:cNvPr>
          <p:cNvSpPr/>
          <p:nvPr/>
        </p:nvSpPr>
        <p:spPr>
          <a:xfrm>
            <a:off x="6041756" y="5827653"/>
            <a:ext cx="537099" cy="42267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33" name="Oval 32">
            <a:extLst>
              <a:ext uri="{FF2B5EF4-FFF2-40B4-BE49-F238E27FC236}">
                <a16:creationId xmlns:a16="http://schemas.microsoft.com/office/drawing/2014/main" id="{B5450503-F549-B941-9729-09BECF500DBA}"/>
              </a:ext>
            </a:extLst>
          </p:cNvPr>
          <p:cNvSpPr/>
          <p:nvPr/>
        </p:nvSpPr>
        <p:spPr>
          <a:xfrm>
            <a:off x="8881003" y="5827653"/>
            <a:ext cx="537099" cy="42267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8098" tIns="44044" rIns="88098" bIns="44044" rtlCol="0" anchor="ctr"/>
          <a:lstStyle/>
          <a:p>
            <a:pPr algn="ctr" defTabSz="879791"/>
            <a:endParaRPr lang="en-US" sz="1747" dirty="0">
              <a:solidFill>
                <a:srgbClr val="FF0000"/>
              </a:solidFill>
              <a:latin typeface="Calibri"/>
            </a:endParaRPr>
          </a:p>
        </p:txBody>
      </p:sp>
      <p:sp>
        <p:nvSpPr>
          <p:cNvPr id="34" name="TextBox 33"/>
          <p:cNvSpPr txBox="1"/>
          <p:nvPr/>
        </p:nvSpPr>
        <p:spPr>
          <a:xfrm>
            <a:off x="3142490" y="880341"/>
            <a:ext cx="918585" cy="369332"/>
          </a:xfrm>
          <a:prstGeom prst="rect">
            <a:avLst/>
          </a:prstGeom>
          <a:noFill/>
        </p:spPr>
        <p:txBody>
          <a:bodyPr wrap="none" rtlCol="0">
            <a:spAutoFit/>
          </a:bodyPr>
          <a:lstStyle/>
          <a:p>
            <a:r>
              <a:rPr lang="en-US" b="1" dirty="0"/>
              <a:t>Merged</a:t>
            </a:r>
          </a:p>
        </p:txBody>
      </p:sp>
      <p:sp>
        <p:nvSpPr>
          <p:cNvPr id="35" name="TextBox 34"/>
          <p:cNvSpPr txBox="1"/>
          <p:nvPr/>
        </p:nvSpPr>
        <p:spPr>
          <a:xfrm>
            <a:off x="6072847" y="880340"/>
            <a:ext cx="692818" cy="369332"/>
          </a:xfrm>
          <a:prstGeom prst="rect">
            <a:avLst/>
          </a:prstGeom>
          <a:noFill/>
        </p:spPr>
        <p:txBody>
          <a:bodyPr wrap="none" rtlCol="0">
            <a:spAutoFit/>
          </a:bodyPr>
          <a:lstStyle/>
          <a:p>
            <a:r>
              <a:rPr lang="en-US" b="1" dirty="0"/>
              <a:t>SNPP</a:t>
            </a:r>
          </a:p>
        </p:txBody>
      </p:sp>
      <p:sp>
        <p:nvSpPr>
          <p:cNvPr id="36" name="TextBox 35"/>
          <p:cNvSpPr txBox="1"/>
          <p:nvPr/>
        </p:nvSpPr>
        <p:spPr>
          <a:xfrm>
            <a:off x="8694192" y="900226"/>
            <a:ext cx="1069973" cy="369332"/>
          </a:xfrm>
          <a:prstGeom prst="rect">
            <a:avLst/>
          </a:prstGeom>
          <a:noFill/>
        </p:spPr>
        <p:txBody>
          <a:bodyPr wrap="none" rtlCol="0">
            <a:spAutoFit/>
          </a:bodyPr>
          <a:lstStyle/>
          <a:p>
            <a:r>
              <a:rPr lang="en-US" b="1" dirty="0"/>
              <a:t>NOAA-20</a:t>
            </a:r>
          </a:p>
        </p:txBody>
      </p:sp>
    </p:spTree>
    <p:extLst>
      <p:ext uri="{BB962C8B-B14F-4D97-AF65-F5344CB8AC3E}">
        <p14:creationId xmlns:p14="http://schemas.microsoft.com/office/powerpoint/2010/main" val="268320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decel="5000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accel="50000" decel="5000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accel="50000" decel="5000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accel="50000" decel="5000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941" y="256068"/>
            <a:ext cx="10515600" cy="1325563"/>
          </a:xfrm>
        </p:spPr>
        <p:txBody>
          <a:bodyPr>
            <a:normAutofit/>
          </a:bodyPr>
          <a:lstStyle/>
          <a:p>
            <a:pPr algn="ctr"/>
            <a:r>
              <a:rPr lang="en-US" sz="4000" b="1" dirty="0">
                <a:solidFill>
                  <a:srgbClr val="002060"/>
                </a:solidFill>
              </a:rPr>
              <a:t>Product Evaluation/Validation/Tools</a:t>
            </a:r>
            <a:endParaRPr lang="en-US" sz="4000" dirty="0"/>
          </a:p>
        </p:txBody>
      </p:sp>
      <p:sp>
        <p:nvSpPr>
          <p:cNvPr id="3" name="Slide Number Placeholder 2"/>
          <p:cNvSpPr>
            <a:spLocks noGrp="1"/>
          </p:cNvSpPr>
          <p:nvPr>
            <p:ph type="sldNum" sz="quarter" idx="12"/>
          </p:nvPr>
        </p:nvSpPr>
        <p:spPr/>
        <p:txBody>
          <a:bodyPr/>
          <a:lstStyle/>
          <a:p>
            <a:fld id="{1CA2A982-E73B-4C10-860E-B10137A9EB51}" type="slidenum">
              <a:rPr lang="en-US" smtClean="0"/>
              <a:t>13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911425329"/>
              </p:ext>
            </p:extLst>
          </p:nvPr>
        </p:nvGraphicFramePr>
        <p:xfrm>
          <a:off x="2178341" y="2464965"/>
          <a:ext cx="7924800" cy="3307095"/>
        </p:xfrm>
        <a:graphic>
          <a:graphicData uri="http://schemas.openxmlformats.org/drawingml/2006/table">
            <a:tbl>
              <a:tblPr firstRow="1" bandRow="1">
                <a:tableStyleId>{5C22544A-7EE6-4342-B048-85BDC9FD1C3A}</a:tableStyleId>
              </a:tblPr>
              <a:tblGrid>
                <a:gridCol w="1569267">
                  <a:extLst>
                    <a:ext uri="{9D8B030D-6E8A-4147-A177-3AD203B41FA5}">
                      <a16:colId xmlns:a16="http://schemas.microsoft.com/office/drawing/2014/main" val="632567083"/>
                    </a:ext>
                  </a:extLst>
                </a:gridCol>
                <a:gridCol w="1044230">
                  <a:extLst>
                    <a:ext uri="{9D8B030D-6E8A-4147-A177-3AD203B41FA5}">
                      <a16:colId xmlns:a16="http://schemas.microsoft.com/office/drawing/2014/main" val="1643741210"/>
                    </a:ext>
                  </a:extLst>
                </a:gridCol>
                <a:gridCol w="1180290">
                  <a:extLst>
                    <a:ext uri="{9D8B030D-6E8A-4147-A177-3AD203B41FA5}">
                      <a16:colId xmlns:a16="http://schemas.microsoft.com/office/drawing/2014/main" val="3948421031"/>
                    </a:ext>
                  </a:extLst>
                </a:gridCol>
                <a:gridCol w="1095983">
                  <a:extLst>
                    <a:ext uri="{9D8B030D-6E8A-4147-A177-3AD203B41FA5}">
                      <a16:colId xmlns:a16="http://schemas.microsoft.com/office/drawing/2014/main" val="3898110456"/>
                    </a:ext>
                  </a:extLst>
                </a:gridCol>
                <a:gridCol w="1095983">
                  <a:extLst>
                    <a:ext uri="{9D8B030D-6E8A-4147-A177-3AD203B41FA5}">
                      <a16:colId xmlns:a16="http://schemas.microsoft.com/office/drawing/2014/main" val="1195654988"/>
                    </a:ext>
                  </a:extLst>
                </a:gridCol>
                <a:gridCol w="927370">
                  <a:extLst>
                    <a:ext uri="{9D8B030D-6E8A-4147-A177-3AD203B41FA5}">
                      <a16:colId xmlns:a16="http://schemas.microsoft.com/office/drawing/2014/main" val="1252893445"/>
                    </a:ext>
                  </a:extLst>
                </a:gridCol>
                <a:gridCol w="1011677">
                  <a:extLst>
                    <a:ext uri="{9D8B030D-6E8A-4147-A177-3AD203B41FA5}">
                      <a16:colId xmlns:a16="http://schemas.microsoft.com/office/drawing/2014/main" val="3956820429"/>
                    </a:ext>
                  </a:extLst>
                </a:gridCol>
              </a:tblGrid>
              <a:tr h="395746">
                <a:tc>
                  <a:txBody>
                    <a:bodyPr/>
                    <a:lstStyle/>
                    <a:p>
                      <a:pPr algn="ctr"/>
                      <a:r>
                        <a:rPr lang="en-US" dirty="0"/>
                        <a:t>Region</a:t>
                      </a:r>
                    </a:p>
                  </a:txBody>
                  <a:tcPr/>
                </a:tc>
                <a:tc gridSpan="2">
                  <a:txBody>
                    <a:bodyPr/>
                    <a:lstStyle/>
                    <a:p>
                      <a:pPr algn="ctr"/>
                      <a:r>
                        <a:rPr lang="en-US" dirty="0"/>
                        <a:t>SNPP</a:t>
                      </a:r>
                    </a:p>
                  </a:txBody>
                  <a:tcPr/>
                </a:tc>
                <a:tc hMerge="1">
                  <a:txBody>
                    <a:bodyPr/>
                    <a:lstStyle/>
                    <a:p>
                      <a:endParaRPr lang="en-US" dirty="0"/>
                    </a:p>
                  </a:txBody>
                  <a:tcPr/>
                </a:tc>
                <a:tc gridSpan="2">
                  <a:txBody>
                    <a:bodyPr/>
                    <a:lstStyle/>
                    <a:p>
                      <a:pPr algn="ctr"/>
                      <a:r>
                        <a:rPr lang="en-US" dirty="0"/>
                        <a:t>NOAA-20</a:t>
                      </a:r>
                    </a:p>
                  </a:txBody>
                  <a:tcPr/>
                </a:tc>
                <a:tc hMerge="1">
                  <a:txBody>
                    <a:bodyPr/>
                    <a:lstStyle/>
                    <a:p>
                      <a:endParaRPr lang="en-US" dirty="0"/>
                    </a:p>
                  </a:txBody>
                  <a:tcPr/>
                </a:tc>
                <a:tc gridSpan="2">
                  <a:txBody>
                    <a:bodyPr/>
                    <a:lstStyle/>
                    <a:p>
                      <a:pPr algn="ctr"/>
                      <a:r>
                        <a:rPr lang="en-US" dirty="0"/>
                        <a:t>Merged</a:t>
                      </a:r>
                    </a:p>
                  </a:txBody>
                  <a:tcPr/>
                </a:tc>
                <a:tc hMerge="1">
                  <a:txBody>
                    <a:bodyPr/>
                    <a:lstStyle/>
                    <a:p>
                      <a:endParaRPr lang="en-US" dirty="0"/>
                    </a:p>
                  </a:txBody>
                  <a:tcPr/>
                </a:tc>
                <a:extLst>
                  <a:ext uri="{0D108BD9-81ED-4DB2-BD59-A6C34878D82A}">
                    <a16:rowId xmlns:a16="http://schemas.microsoft.com/office/drawing/2014/main" val="3944180843"/>
                  </a:ext>
                </a:extLst>
              </a:tr>
              <a:tr h="369364">
                <a:tc>
                  <a:txBody>
                    <a:bodyPr/>
                    <a:lstStyle/>
                    <a:p>
                      <a:endParaRPr lang="en-US" dirty="0"/>
                    </a:p>
                  </a:txBody>
                  <a:tcPr/>
                </a:tc>
                <a:tc>
                  <a:txBody>
                    <a:bodyPr/>
                    <a:lstStyle/>
                    <a:p>
                      <a:pPr algn="ctr"/>
                      <a:r>
                        <a:rPr lang="en-US" b="1" dirty="0"/>
                        <a:t>Mean</a:t>
                      </a:r>
                    </a:p>
                  </a:txBody>
                  <a:tcPr/>
                </a:tc>
                <a:tc>
                  <a:txBody>
                    <a:bodyPr/>
                    <a:lstStyle/>
                    <a:p>
                      <a:pPr algn="ctr"/>
                      <a:r>
                        <a:rPr lang="en-US" b="1" dirty="0"/>
                        <a:t>STD</a:t>
                      </a:r>
                    </a:p>
                  </a:txBody>
                  <a:tcPr/>
                </a:tc>
                <a:tc>
                  <a:txBody>
                    <a:bodyPr/>
                    <a:lstStyle/>
                    <a:p>
                      <a:pPr algn="ctr"/>
                      <a:r>
                        <a:rPr lang="en-US" b="1" dirty="0"/>
                        <a:t>Mean</a:t>
                      </a:r>
                    </a:p>
                  </a:txBody>
                  <a:tcPr/>
                </a:tc>
                <a:tc>
                  <a:txBody>
                    <a:bodyPr/>
                    <a:lstStyle/>
                    <a:p>
                      <a:pPr algn="ctr"/>
                      <a:r>
                        <a:rPr lang="en-US" b="1" dirty="0"/>
                        <a:t>STD</a:t>
                      </a:r>
                    </a:p>
                  </a:txBody>
                  <a:tcPr/>
                </a:tc>
                <a:tc>
                  <a:txBody>
                    <a:bodyPr/>
                    <a:lstStyle/>
                    <a:p>
                      <a:pPr algn="ctr"/>
                      <a:r>
                        <a:rPr lang="en-US" b="1" dirty="0"/>
                        <a:t>Mean</a:t>
                      </a:r>
                    </a:p>
                  </a:txBody>
                  <a:tcPr/>
                </a:tc>
                <a:tc>
                  <a:txBody>
                    <a:bodyPr/>
                    <a:lstStyle/>
                    <a:p>
                      <a:pPr algn="ctr"/>
                      <a:r>
                        <a:rPr lang="en-US" b="1" dirty="0"/>
                        <a:t>STD</a:t>
                      </a:r>
                    </a:p>
                  </a:txBody>
                  <a:tcPr/>
                </a:tc>
                <a:extLst>
                  <a:ext uri="{0D108BD9-81ED-4DB2-BD59-A6C34878D82A}">
                    <a16:rowId xmlns:a16="http://schemas.microsoft.com/office/drawing/2014/main" val="266506279"/>
                  </a:ext>
                </a:extLst>
              </a:tr>
              <a:tr h="567238">
                <a:tc>
                  <a:txBody>
                    <a:bodyPr/>
                    <a:lstStyle/>
                    <a:p>
                      <a:pPr algn="ctr"/>
                      <a:r>
                        <a:rPr lang="en-US" b="1" dirty="0"/>
                        <a:t>All</a:t>
                      </a:r>
                    </a:p>
                  </a:txBody>
                  <a:tcPr anchor="ctr"/>
                </a:tc>
                <a:tc>
                  <a:txBody>
                    <a:bodyPr/>
                    <a:lstStyle/>
                    <a:p>
                      <a:pPr algn="ctr"/>
                      <a:r>
                        <a:rPr lang="en-US" dirty="0"/>
                        <a:t>1.007</a:t>
                      </a:r>
                    </a:p>
                  </a:txBody>
                  <a:tcPr anchor="ctr"/>
                </a:tc>
                <a:tc>
                  <a:txBody>
                    <a:bodyPr/>
                    <a:lstStyle/>
                    <a:p>
                      <a:pPr algn="ctr"/>
                      <a:r>
                        <a:rPr lang="en-US" dirty="0"/>
                        <a:t>0.191</a:t>
                      </a:r>
                    </a:p>
                  </a:txBody>
                  <a:tcPr anchor="ctr"/>
                </a:tc>
                <a:tc>
                  <a:txBody>
                    <a:bodyPr/>
                    <a:lstStyle/>
                    <a:p>
                      <a:pPr algn="ctr"/>
                      <a:r>
                        <a:rPr lang="en-US" dirty="0"/>
                        <a:t>1.007</a:t>
                      </a:r>
                    </a:p>
                  </a:txBody>
                  <a:tcPr anchor="ctr"/>
                </a:tc>
                <a:tc>
                  <a:txBody>
                    <a:bodyPr/>
                    <a:lstStyle/>
                    <a:p>
                      <a:pPr algn="ctr"/>
                      <a:r>
                        <a:rPr lang="en-US" dirty="0"/>
                        <a:t>0.206</a:t>
                      </a:r>
                    </a:p>
                  </a:txBody>
                  <a:tcPr anchor="ctr"/>
                </a:tc>
                <a:tc>
                  <a:txBody>
                    <a:bodyPr/>
                    <a:lstStyle/>
                    <a:p>
                      <a:pPr algn="ctr"/>
                      <a:r>
                        <a:rPr lang="en-US" dirty="0"/>
                        <a:t>1.012</a:t>
                      </a:r>
                    </a:p>
                  </a:txBody>
                  <a:tcPr anchor="ctr"/>
                </a:tc>
                <a:tc>
                  <a:txBody>
                    <a:bodyPr/>
                    <a:lstStyle/>
                    <a:p>
                      <a:pPr algn="ctr"/>
                      <a:r>
                        <a:rPr lang="en-US" dirty="0"/>
                        <a:t>0.200</a:t>
                      </a:r>
                    </a:p>
                  </a:txBody>
                  <a:tcPr anchor="ctr"/>
                </a:tc>
                <a:extLst>
                  <a:ext uri="{0D108BD9-81ED-4DB2-BD59-A6C34878D82A}">
                    <a16:rowId xmlns:a16="http://schemas.microsoft.com/office/drawing/2014/main" val="3872744795"/>
                  </a:ext>
                </a:extLst>
              </a:tr>
              <a:tr h="648852">
                <a:tc>
                  <a:txBody>
                    <a:bodyPr/>
                    <a:lstStyle/>
                    <a:p>
                      <a:pPr algn="ctr"/>
                      <a:r>
                        <a:rPr lang="en-US" b="1" dirty="0"/>
                        <a:t>Deep Water</a:t>
                      </a:r>
                    </a:p>
                  </a:txBody>
                  <a:tcPr anchor="ctr"/>
                </a:tc>
                <a:tc>
                  <a:txBody>
                    <a:bodyPr/>
                    <a:lstStyle/>
                    <a:p>
                      <a:pPr algn="ctr"/>
                      <a:r>
                        <a:rPr lang="en-US" dirty="0"/>
                        <a:t>1.010</a:t>
                      </a:r>
                    </a:p>
                  </a:txBody>
                  <a:tcPr anchor="ctr"/>
                </a:tc>
                <a:tc>
                  <a:txBody>
                    <a:bodyPr/>
                    <a:lstStyle/>
                    <a:p>
                      <a:pPr algn="ctr"/>
                      <a:r>
                        <a:rPr lang="en-US" dirty="0"/>
                        <a:t>0.171</a:t>
                      </a:r>
                    </a:p>
                  </a:txBody>
                  <a:tcPr anchor="ctr"/>
                </a:tc>
                <a:tc>
                  <a:txBody>
                    <a:bodyPr/>
                    <a:lstStyle/>
                    <a:p>
                      <a:pPr algn="ctr"/>
                      <a:r>
                        <a:rPr lang="en-US" dirty="0"/>
                        <a:t>1.009</a:t>
                      </a:r>
                    </a:p>
                  </a:txBody>
                  <a:tcPr anchor="ctr"/>
                </a:tc>
                <a:tc>
                  <a:txBody>
                    <a:bodyPr/>
                    <a:lstStyle/>
                    <a:p>
                      <a:pPr algn="ctr"/>
                      <a:r>
                        <a:rPr lang="en-US" dirty="0"/>
                        <a:t>0.191</a:t>
                      </a:r>
                    </a:p>
                  </a:txBody>
                  <a:tcPr anchor="ctr"/>
                </a:tc>
                <a:tc>
                  <a:txBody>
                    <a:bodyPr/>
                    <a:lstStyle/>
                    <a:p>
                      <a:pPr algn="ctr"/>
                      <a:r>
                        <a:rPr lang="en-US" dirty="0"/>
                        <a:t>1.015</a:t>
                      </a:r>
                    </a:p>
                  </a:txBody>
                  <a:tcPr anchor="ctr"/>
                </a:tc>
                <a:tc>
                  <a:txBody>
                    <a:bodyPr/>
                    <a:lstStyle/>
                    <a:p>
                      <a:pPr algn="ctr"/>
                      <a:r>
                        <a:rPr lang="en-US" dirty="0"/>
                        <a:t>0.182</a:t>
                      </a:r>
                    </a:p>
                  </a:txBody>
                  <a:tcPr anchor="ctr"/>
                </a:tc>
                <a:extLst>
                  <a:ext uri="{0D108BD9-81ED-4DB2-BD59-A6C34878D82A}">
                    <a16:rowId xmlns:a16="http://schemas.microsoft.com/office/drawing/2014/main" val="3399141623"/>
                  </a:ext>
                </a:extLst>
              </a:tr>
              <a:tr h="685815">
                <a:tc>
                  <a:txBody>
                    <a:bodyPr/>
                    <a:lstStyle/>
                    <a:p>
                      <a:pPr algn="ctr"/>
                      <a:r>
                        <a:rPr lang="en-US" b="1" dirty="0"/>
                        <a:t>Coastal &amp; Inland Water</a:t>
                      </a:r>
                    </a:p>
                  </a:txBody>
                  <a:tcPr anchor="ctr"/>
                </a:tc>
                <a:tc>
                  <a:txBody>
                    <a:bodyPr/>
                    <a:lstStyle/>
                    <a:p>
                      <a:pPr algn="ctr"/>
                      <a:r>
                        <a:rPr lang="en-US" dirty="0"/>
                        <a:t>0.995</a:t>
                      </a:r>
                    </a:p>
                  </a:txBody>
                  <a:tcPr anchor="ctr"/>
                </a:tc>
                <a:tc>
                  <a:txBody>
                    <a:bodyPr/>
                    <a:lstStyle/>
                    <a:p>
                      <a:pPr algn="ctr"/>
                      <a:r>
                        <a:rPr lang="en-US" dirty="0"/>
                        <a:t>0.281</a:t>
                      </a:r>
                    </a:p>
                  </a:txBody>
                  <a:tcPr anchor="ctr"/>
                </a:tc>
                <a:tc>
                  <a:txBody>
                    <a:bodyPr/>
                    <a:lstStyle/>
                    <a:p>
                      <a:pPr algn="ctr"/>
                      <a:r>
                        <a:rPr lang="en-US" dirty="0"/>
                        <a:t>0.995</a:t>
                      </a:r>
                    </a:p>
                  </a:txBody>
                  <a:tcPr anchor="ctr"/>
                </a:tc>
                <a:tc>
                  <a:txBody>
                    <a:bodyPr/>
                    <a:lstStyle/>
                    <a:p>
                      <a:pPr algn="ctr"/>
                      <a:r>
                        <a:rPr lang="en-US" dirty="0"/>
                        <a:t>0.273</a:t>
                      </a:r>
                    </a:p>
                  </a:txBody>
                  <a:tcPr anchor="ctr"/>
                </a:tc>
                <a:tc>
                  <a:txBody>
                    <a:bodyPr/>
                    <a:lstStyle/>
                    <a:p>
                      <a:pPr algn="ctr"/>
                      <a:r>
                        <a:rPr lang="en-US" dirty="0"/>
                        <a:t>0.997</a:t>
                      </a:r>
                    </a:p>
                  </a:txBody>
                  <a:tcPr anchor="ctr"/>
                </a:tc>
                <a:tc>
                  <a:txBody>
                    <a:bodyPr/>
                    <a:lstStyle/>
                    <a:p>
                      <a:pPr algn="ctr"/>
                      <a:r>
                        <a:rPr lang="en-US" dirty="0"/>
                        <a:t>0.287</a:t>
                      </a:r>
                    </a:p>
                  </a:txBody>
                  <a:tcPr anchor="ctr"/>
                </a:tc>
                <a:extLst>
                  <a:ext uri="{0D108BD9-81ED-4DB2-BD59-A6C34878D82A}">
                    <a16:rowId xmlns:a16="http://schemas.microsoft.com/office/drawing/2014/main" val="4244220641"/>
                  </a:ext>
                </a:extLst>
              </a:tr>
              <a:tr h="562509">
                <a:tc>
                  <a:txBody>
                    <a:bodyPr/>
                    <a:lstStyle/>
                    <a:p>
                      <a:pPr algn="ctr"/>
                      <a:r>
                        <a:rPr lang="en-US" b="1" dirty="0"/>
                        <a:t>Oligotrophic Water</a:t>
                      </a:r>
                    </a:p>
                  </a:txBody>
                  <a:tcPr anchor="ctr"/>
                </a:tc>
                <a:tc>
                  <a:txBody>
                    <a:bodyPr/>
                    <a:lstStyle/>
                    <a:p>
                      <a:pPr algn="ctr"/>
                      <a:r>
                        <a:rPr lang="en-US" dirty="0"/>
                        <a:t>1.007</a:t>
                      </a:r>
                    </a:p>
                  </a:txBody>
                  <a:tcPr anchor="ctr"/>
                </a:tc>
                <a:tc>
                  <a:txBody>
                    <a:bodyPr/>
                    <a:lstStyle/>
                    <a:p>
                      <a:pPr algn="ctr"/>
                      <a:r>
                        <a:rPr lang="en-US" dirty="0"/>
                        <a:t>0.157</a:t>
                      </a:r>
                    </a:p>
                  </a:txBody>
                  <a:tcPr anchor="ctr"/>
                </a:tc>
                <a:tc>
                  <a:txBody>
                    <a:bodyPr/>
                    <a:lstStyle/>
                    <a:p>
                      <a:pPr algn="ctr"/>
                      <a:r>
                        <a:rPr lang="en-US" dirty="0"/>
                        <a:t>1.009</a:t>
                      </a:r>
                    </a:p>
                  </a:txBody>
                  <a:tcPr anchor="ctr"/>
                </a:tc>
                <a:tc>
                  <a:txBody>
                    <a:bodyPr/>
                    <a:lstStyle/>
                    <a:p>
                      <a:pPr algn="ctr"/>
                      <a:r>
                        <a:rPr lang="en-US" dirty="0"/>
                        <a:t>0.182</a:t>
                      </a:r>
                    </a:p>
                  </a:txBody>
                  <a:tcPr anchor="ctr"/>
                </a:tc>
                <a:tc>
                  <a:txBody>
                    <a:bodyPr/>
                    <a:lstStyle/>
                    <a:p>
                      <a:pPr algn="ctr"/>
                      <a:r>
                        <a:rPr lang="en-US" dirty="0"/>
                        <a:t>1.012</a:t>
                      </a:r>
                    </a:p>
                  </a:txBody>
                  <a:tcPr anchor="ctr"/>
                </a:tc>
                <a:tc>
                  <a:txBody>
                    <a:bodyPr/>
                    <a:lstStyle/>
                    <a:p>
                      <a:pPr algn="ctr"/>
                      <a:r>
                        <a:rPr lang="en-US" dirty="0"/>
                        <a:t>0.164</a:t>
                      </a:r>
                    </a:p>
                  </a:txBody>
                  <a:tcPr anchor="ctr"/>
                </a:tc>
                <a:extLst>
                  <a:ext uri="{0D108BD9-81ED-4DB2-BD59-A6C34878D82A}">
                    <a16:rowId xmlns:a16="http://schemas.microsoft.com/office/drawing/2014/main" val="575158389"/>
                  </a:ext>
                </a:extLst>
              </a:tr>
            </a:tbl>
          </a:graphicData>
        </a:graphic>
      </p:graphicFrame>
      <p:sp>
        <p:nvSpPr>
          <p:cNvPr id="5" name="TextBox 4"/>
          <p:cNvSpPr txBox="1"/>
          <p:nvPr/>
        </p:nvSpPr>
        <p:spPr>
          <a:xfrm>
            <a:off x="3542915" y="1899785"/>
            <a:ext cx="4940263" cy="461665"/>
          </a:xfrm>
          <a:prstGeom prst="rect">
            <a:avLst/>
          </a:prstGeom>
          <a:noFill/>
        </p:spPr>
        <p:txBody>
          <a:bodyPr wrap="none" rtlCol="0">
            <a:spAutoFit/>
          </a:bodyPr>
          <a:lstStyle/>
          <a:p>
            <a:pPr algn="ctr"/>
            <a:r>
              <a:rPr lang="en-US" sz="2400" b="1" dirty="0"/>
              <a:t>DINEOF Reconstructed/Original Ratio</a:t>
            </a:r>
          </a:p>
        </p:txBody>
      </p:sp>
      <p:sp>
        <p:nvSpPr>
          <p:cNvPr id="6" name="Rectangle 5"/>
          <p:cNvSpPr/>
          <p:nvPr/>
        </p:nvSpPr>
        <p:spPr>
          <a:xfrm>
            <a:off x="1006997" y="6094740"/>
            <a:ext cx="10475089" cy="523220"/>
          </a:xfrm>
          <a:prstGeom prst="rect">
            <a:avLst/>
          </a:prstGeom>
        </p:spPr>
        <p:txBody>
          <a:bodyPr wrap="square">
            <a:spAutoFit/>
          </a:bodyPr>
          <a:lstStyle/>
          <a:p>
            <a:r>
              <a:rPr lang="en-US" sz="1400" b="1" dirty="0">
                <a:solidFill>
                  <a:srgbClr val="000000"/>
                </a:solidFill>
                <a:latin typeface="Arial" panose="020B0604020202020204" pitchFamily="34" charset="0"/>
              </a:rPr>
              <a:t>Liu, X.</a:t>
            </a:r>
            <a:r>
              <a:rPr lang="en-US" sz="1400" dirty="0">
                <a:solidFill>
                  <a:srgbClr val="000000"/>
                </a:solidFill>
                <a:latin typeface="Arial" panose="020B0604020202020204" pitchFamily="34" charset="0"/>
              </a:rPr>
              <a:t> and </a:t>
            </a:r>
            <a:r>
              <a:rPr lang="en-US" sz="1400" b="1" dirty="0">
                <a:solidFill>
                  <a:srgbClr val="000000"/>
                </a:solidFill>
                <a:latin typeface="Arial" panose="020B0604020202020204" pitchFamily="34" charset="0"/>
              </a:rPr>
              <a:t>M. Wang</a:t>
            </a:r>
            <a:r>
              <a:rPr lang="en-US" sz="1400" dirty="0">
                <a:solidFill>
                  <a:srgbClr val="000000"/>
                </a:solidFill>
                <a:latin typeface="Arial" panose="020B0604020202020204" pitchFamily="34" charset="0"/>
              </a:rPr>
              <a:t>, "Filling the gaps of missing data in the merged VIIRS SNPP/NOAA-20 ocean color product using the DINEOF method", </a:t>
            </a:r>
            <a:r>
              <a:rPr lang="en-US" sz="1400" i="1" dirty="0">
                <a:solidFill>
                  <a:srgbClr val="000000"/>
                </a:solidFill>
                <a:latin typeface="Arial" panose="020B0604020202020204" pitchFamily="34" charset="0"/>
              </a:rPr>
              <a:t>Remote Sens.</a:t>
            </a:r>
            <a:r>
              <a:rPr lang="en-US" sz="1400" dirty="0">
                <a:solidFill>
                  <a:srgbClr val="000000"/>
                </a:solidFill>
                <a:latin typeface="Arial" panose="020B0604020202020204" pitchFamily="34" charset="0"/>
              </a:rPr>
              <a:t>, </a:t>
            </a:r>
            <a:r>
              <a:rPr lang="en-US" sz="1400" b="1" dirty="0">
                <a:solidFill>
                  <a:srgbClr val="000000"/>
                </a:solidFill>
                <a:latin typeface="Arial" panose="020B0604020202020204" pitchFamily="34" charset="0"/>
              </a:rPr>
              <a:t>11</a:t>
            </a:r>
            <a:r>
              <a:rPr lang="en-US" sz="1400" dirty="0">
                <a:solidFill>
                  <a:srgbClr val="000000"/>
                </a:solidFill>
                <a:latin typeface="Arial" panose="020B0604020202020204" pitchFamily="34" charset="0"/>
              </a:rPr>
              <a:t>, 178 (2019). </a:t>
            </a:r>
            <a:r>
              <a:rPr lang="en-US" sz="1400" dirty="0">
                <a:solidFill>
                  <a:srgbClr val="616161"/>
                </a:solidFill>
                <a:latin typeface="Arial" panose="020B0604020202020204" pitchFamily="34" charset="0"/>
                <a:hlinkClick r:id="rId2" tooltip="Link opens a non-government website in a new window."/>
              </a:rPr>
              <a:t>doi:10.1390/rs11020178</a:t>
            </a:r>
            <a:endParaRPr lang="en-US" sz="1400" dirty="0"/>
          </a:p>
        </p:txBody>
      </p:sp>
    </p:spTree>
    <p:extLst>
      <p:ext uri="{BB962C8B-B14F-4D97-AF65-F5344CB8AC3E}">
        <p14:creationId xmlns:p14="http://schemas.microsoft.com/office/powerpoint/2010/main" val="751847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029" y="1161988"/>
            <a:ext cx="9238592" cy="4619296"/>
          </a:xfrm>
          <a:prstGeom prst="rect">
            <a:avLst/>
          </a:prstGeom>
        </p:spPr>
      </p:pic>
      <p:sp>
        <p:nvSpPr>
          <p:cNvPr id="3" name="Slide Number Placeholder 2"/>
          <p:cNvSpPr>
            <a:spLocks noGrp="1"/>
          </p:cNvSpPr>
          <p:nvPr>
            <p:ph type="sldNum" sz="quarter" idx="12"/>
          </p:nvPr>
        </p:nvSpPr>
        <p:spPr/>
        <p:txBody>
          <a:bodyPr/>
          <a:lstStyle/>
          <a:p>
            <a:fld id="{1CA2A982-E73B-4C10-860E-B10137A9EB51}" type="slidenum">
              <a:rPr lang="en-US" smtClean="0"/>
              <a:t>14</a:t>
            </a:fld>
            <a:endParaRPr lang="en-US"/>
          </a:p>
        </p:txBody>
      </p:sp>
      <p:sp>
        <p:nvSpPr>
          <p:cNvPr id="4" name="Title 1"/>
          <p:cNvSpPr txBox="1">
            <a:spLocks/>
          </p:cNvSpPr>
          <p:nvPr/>
        </p:nvSpPr>
        <p:spPr>
          <a:xfrm>
            <a:off x="952389" y="338417"/>
            <a:ext cx="10515600" cy="623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2060"/>
                </a:solidFill>
              </a:rPr>
              <a:t>Global Ocean Features in the Gap-Free </a:t>
            </a:r>
            <a:r>
              <a:rPr lang="en-US" sz="4000" b="1" dirty="0" err="1">
                <a:solidFill>
                  <a:srgbClr val="002060"/>
                </a:solidFill>
              </a:rPr>
              <a:t>Chl</a:t>
            </a:r>
            <a:r>
              <a:rPr lang="en-US" sz="4000" b="1" dirty="0">
                <a:solidFill>
                  <a:srgbClr val="002060"/>
                </a:solidFill>
              </a:rPr>
              <a:t>-a Data</a:t>
            </a:r>
            <a:endParaRPr lang="en-US" sz="4000" dirty="0"/>
          </a:p>
        </p:txBody>
      </p:sp>
      <p:sp>
        <p:nvSpPr>
          <p:cNvPr id="5" name="Rectangle 4"/>
          <p:cNvSpPr>
            <a:spLocks noChangeArrowheads="1"/>
          </p:cNvSpPr>
          <p:nvPr/>
        </p:nvSpPr>
        <p:spPr bwMode="auto">
          <a:xfrm>
            <a:off x="4780532" y="6226690"/>
            <a:ext cx="2859314" cy="525174"/>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90487" tIns="44450" rIns="90487" bIns="44450" anchor="ctr">
            <a:prstTxWarp prst="textNoShape">
              <a:avLst/>
            </a:prstTxWarp>
          </a:bodyPr>
          <a:lstStyle/>
          <a:p>
            <a:pPr defTabSz="914400">
              <a:lnSpc>
                <a:spcPct val="90000"/>
              </a:lnSpc>
            </a:pPr>
            <a:r>
              <a:rPr lang="en-US" sz="2000" dirty="0" smtClean="0">
                <a:latin typeface="Calibri" pitchFamily="-84" charset="0"/>
              </a:rPr>
              <a:t>Chlorophyll-a (mg/m</a:t>
            </a:r>
            <a:r>
              <a:rPr lang="en-US" sz="2000" baseline="30000" dirty="0" smtClean="0">
                <a:latin typeface="Calibri" pitchFamily="-84" charset="0"/>
              </a:rPr>
              <a:t>3</a:t>
            </a:r>
            <a:r>
              <a:rPr lang="en-US" sz="2000" dirty="0" smtClean="0">
                <a:latin typeface="Calibri" pitchFamily="-84" charset="0"/>
              </a:rPr>
              <a:t>)</a:t>
            </a:r>
            <a:endParaRPr lang="en-US" sz="3200" dirty="0">
              <a:latin typeface="Calibri" pitchFamily="-84" charset="0"/>
            </a:endParaRPr>
          </a:p>
        </p:txBody>
      </p:sp>
      <p:pic>
        <p:nvPicPr>
          <p:cNvPr id="6" name="Picture 9" descr="chlor_a_colorbar2"/>
          <p:cNvPicPr>
            <a:picLocks noChangeAspect="1" noChangeArrowheads="1"/>
          </p:cNvPicPr>
          <p:nvPr/>
        </p:nvPicPr>
        <p:blipFill>
          <a:blip r:embed="rId3" cstate="print"/>
          <a:srcRect/>
          <a:stretch>
            <a:fillRect/>
          </a:stretch>
        </p:blipFill>
        <p:spPr bwMode="auto">
          <a:xfrm>
            <a:off x="4019494" y="5848351"/>
            <a:ext cx="4094956" cy="507999"/>
          </a:xfrm>
          <a:prstGeom prst="rect">
            <a:avLst/>
          </a:prstGeom>
          <a:noFill/>
        </p:spPr>
      </p:pic>
      <p:cxnSp>
        <p:nvCxnSpPr>
          <p:cNvPr id="7" name="Straight Arrow Connector 6"/>
          <p:cNvCxnSpPr/>
          <p:nvPr/>
        </p:nvCxnSpPr>
        <p:spPr>
          <a:xfrm flipV="1">
            <a:off x="6607277" y="3579474"/>
            <a:ext cx="364390" cy="441920"/>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763432" y="3583874"/>
            <a:ext cx="320145" cy="437520"/>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566978" y="2697296"/>
            <a:ext cx="427108" cy="378010"/>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8541775" y="2510483"/>
            <a:ext cx="427108" cy="378010"/>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55225" y="4758813"/>
            <a:ext cx="728010" cy="8173"/>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755329" y="4762899"/>
            <a:ext cx="728010" cy="8173"/>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68012" y="4750640"/>
            <a:ext cx="728010" cy="8173"/>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747931" y="3681796"/>
            <a:ext cx="578841" cy="4446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679462" y="3158770"/>
            <a:ext cx="578841" cy="4446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03433" y="2627554"/>
            <a:ext cx="578841" cy="4446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789472" y="2507348"/>
            <a:ext cx="578841" cy="4446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0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121" y="945599"/>
            <a:ext cx="11068573" cy="553428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231" y="3463619"/>
            <a:ext cx="4476750" cy="2286000"/>
          </a:xfrm>
          <a:prstGeom prst="rect">
            <a:avLst/>
          </a:prstGeom>
        </p:spPr>
      </p:pic>
      <p:sp>
        <p:nvSpPr>
          <p:cNvPr id="3" name="Slide Number Placeholder 2"/>
          <p:cNvSpPr>
            <a:spLocks noGrp="1"/>
          </p:cNvSpPr>
          <p:nvPr>
            <p:ph type="sldNum" sz="quarter" idx="12"/>
          </p:nvPr>
        </p:nvSpPr>
        <p:spPr/>
        <p:txBody>
          <a:bodyPr/>
          <a:lstStyle/>
          <a:p>
            <a:fld id="{1CA2A982-E73B-4C10-860E-B10137A9EB51}" type="slidenum">
              <a:rPr lang="en-US" smtClean="0"/>
              <a:t>15</a:t>
            </a:fld>
            <a:endParaRPr lang="en-US"/>
          </a:p>
        </p:txBody>
      </p:sp>
      <p:sp>
        <p:nvSpPr>
          <p:cNvPr id="5" name="Title 1"/>
          <p:cNvSpPr txBox="1">
            <a:spLocks/>
          </p:cNvSpPr>
          <p:nvPr/>
        </p:nvSpPr>
        <p:spPr>
          <a:xfrm>
            <a:off x="0" y="256068"/>
            <a:ext cx="12192000" cy="577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002060"/>
                </a:solidFill>
              </a:rPr>
              <a:t>Meso</a:t>
            </a:r>
            <a:r>
              <a:rPr lang="en-US" sz="3600" b="1" dirty="0">
                <a:solidFill>
                  <a:srgbClr val="002060"/>
                </a:solidFill>
              </a:rPr>
              <a:t>-Scale Ocean Features in the Gap-Free </a:t>
            </a:r>
            <a:r>
              <a:rPr lang="en-US" sz="3600" b="1" dirty="0" err="1">
                <a:solidFill>
                  <a:srgbClr val="002060"/>
                </a:solidFill>
              </a:rPr>
              <a:t>Chl</a:t>
            </a:r>
            <a:r>
              <a:rPr lang="en-US" sz="3600" b="1" dirty="0">
                <a:solidFill>
                  <a:srgbClr val="002060"/>
                </a:solidFill>
              </a:rPr>
              <a:t>-a Data (1)</a:t>
            </a:r>
            <a:endParaRPr lang="en-US" sz="3600" dirty="0"/>
          </a:p>
        </p:txBody>
      </p:sp>
      <p:cxnSp>
        <p:nvCxnSpPr>
          <p:cNvPr id="6" name="Straight Connector 5"/>
          <p:cNvCxnSpPr/>
          <p:nvPr/>
        </p:nvCxnSpPr>
        <p:spPr>
          <a:xfrm>
            <a:off x="5827981" y="3463619"/>
            <a:ext cx="1109715" cy="62288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937696" y="4086501"/>
            <a:ext cx="973122" cy="52011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5827981" y="4606619"/>
            <a:ext cx="1109715" cy="1143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67076" y="1810022"/>
            <a:ext cx="3287484" cy="1200329"/>
          </a:xfrm>
          <a:prstGeom prst="rect">
            <a:avLst/>
          </a:prstGeom>
          <a:solidFill>
            <a:schemeClr val="bg1"/>
          </a:solidFill>
        </p:spPr>
        <p:txBody>
          <a:bodyPr wrap="square" rtlCol="0">
            <a:spAutoFit/>
          </a:bodyPr>
          <a:lstStyle/>
          <a:p>
            <a:r>
              <a:rPr lang="en-US" dirty="0"/>
              <a:t>In the movie:</a:t>
            </a:r>
          </a:p>
          <a:p>
            <a:pPr marL="285750" indent="-285750">
              <a:buFont typeface="Arial" panose="020B0604020202020204" pitchFamily="34" charset="0"/>
              <a:buChar char="•"/>
            </a:pPr>
            <a:r>
              <a:rPr lang="en-US" dirty="0"/>
              <a:t>Merging of two eddies in the Mozambique channel</a:t>
            </a:r>
          </a:p>
          <a:p>
            <a:pPr marL="285750" indent="-285750">
              <a:buFont typeface="Arial" panose="020B0604020202020204" pitchFamily="34" charset="0"/>
              <a:buChar char="•"/>
            </a:pPr>
            <a:r>
              <a:rPr lang="en-US" dirty="0"/>
              <a:t>East Madagascar current</a:t>
            </a:r>
          </a:p>
        </p:txBody>
      </p:sp>
      <p:sp>
        <p:nvSpPr>
          <p:cNvPr id="9" name="TextBox 8"/>
          <p:cNvSpPr txBox="1"/>
          <p:nvPr/>
        </p:nvSpPr>
        <p:spPr>
          <a:xfrm rot="17771207">
            <a:off x="1042287" y="3901834"/>
            <a:ext cx="1416926" cy="369332"/>
          </a:xfrm>
          <a:prstGeom prst="rect">
            <a:avLst/>
          </a:prstGeom>
          <a:noFill/>
        </p:spPr>
        <p:txBody>
          <a:bodyPr wrap="none" rtlCol="0">
            <a:spAutoFit/>
          </a:bodyPr>
          <a:lstStyle/>
          <a:p>
            <a:r>
              <a:rPr lang="en-US" dirty="0" smtClean="0">
                <a:solidFill>
                  <a:schemeClr val="bg1"/>
                </a:solidFill>
              </a:rPr>
              <a:t>Mozambique</a:t>
            </a:r>
            <a:endParaRPr lang="en-US" dirty="0">
              <a:solidFill>
                <a:schemeClr val="bg1"/>
              </a:solidFill>
            </a:endParaRPr>
          </a:p>
        </p:txBody>
      </p:sp>
      <p:sp>
        <p:nvSpPr>
          <p:cNvPr id="11" name="TextBox 10"/>
          <p:cNvSpPr txBox="1"/>
          <p:nvPr/>
        </p:nvSpPr>
        <p:spPr>
          <a:xfrm rot="17283575">
            <a:off x="2610971" y="3935967"/>
            <a:ext cx="1316579" cy="369332"/>
          </a:xfrm>
          <a:prstGeom prst="rect">
            <a:avLst/>
          </a:prstGeom>
          <a:noFill/>
        </p:spPr>
        <p:txBody>
          <a:bodyPr wrap="none" rtlCol="0">
            <a:spAutoFit/>
          </a:bodyPr>
          <a:lstStyle/>
          <a:p>
            <a:r>
              <a:rPr lang="en-US" dirty="0" smtClean="0">
                <a:solidFill>
                  <a:schemeClr val="bg1"/>
                </a:solidFill>
              </a:rPr>
              <a:t>Madagascar</a:t>
            </a:r>
            <a:endParaRPr lang="en-US" dirty="0">
              <a:solidFill>
                <a:schemeClr val="bg1"/>
              </a:solidFill>
            </a:endParaRPr>
          </a:p>
        </p:txBody>
      </p:sp>
      <p:cxnSp>
        <p:nvCxnSpPr>
          <p:cNvPr id="12" name="Straight Arrow Connector 11"/>
          <p:cNvCxnSpPr/>
          <p:nvPr/>
        </p:nvCxnSpPr>
        <p:spPr>
          <a:xfrm>
            <a:off x="2229106" y="3903406"/>
            <a:ext cx="330256" cy="27838"/>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22687" y="4318722"/>
            <a:ext cx="330256" cy="27838"/>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559277" y="3814916"/>
            <a:ext cx="275304" cy="6980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7409238">
            <a:off x="3571300" y="4002308"/>
            <a:ext cx="617477" cy="369332"/>
          </a:xfrm>
          <a:prstGeom prst="rect">
            <a:avLst/>
          </a:prstGeom>
          <a:noFill/>
        </p:spPr>
        <p:txBody>
          <a:bodyPr wrap="none" rtlCol="0">
            <a:spAutoFit/>
          </a:bodyPr>
          <a:lstStyle/>
          <a:p>
            <a:r>
              <a:rPr lang="en-US" dirty="0" smtClean="0"/>
              <a:t>EMC</a:t>
            </a:r>
            <a:endParaRPr lang="en-US" dirty="0"/>
          </a:p>
        </p:txBody>
      </p:sp>
      <p:cxnSp>
        <p:nvCxnSpPr>
          <p:cNvPr id="20" name="Straight Arrow Connector 19"/>
          <p:cNvCxnSpPr/>
          <p:nvPr/>
        </p:nvCxnSpPr>
        <p:spPr>
          <a:xfrm flipV="1">
            <a:off x="3261728" y="5020755"/>
            <a:ext cx="741312" cy="495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11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125" y="912043"/>
            <a:ext cx="11068573" cy="553428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529" y="3962795"/>
            <a:ext cx="4476750" cy="2286000"/>
          </a:xfrm>
          <a:prstGeom prst="rect">
            <a:avLst/>
          </a:prstGeom>
        </p:spPr>
      </p:pic>
      <p:sp>
        <p:nvSpPr>
          <p:cNvPr id="3" name="Slide Number Placeholder 2"/>
          <p:cNvSpPr>
            <a:spLocks noGrp="1"/>
          </p:cNvSpPr>
          <p:nvPr>
            <p:ph type="sldNum" sz="quarter" idx="12"/>
          </p:nvPr>
        </p:nvSpPr>
        <p:spPr/>
        <p:txBody>
          <a:bodyPr/>
          <a:lstStyle/>
          <a:p>
            <a:fld id="{1CA2A982-E73B-4C10-860E-B10137A9EB51}" type="slidenum">
              <a:rPr lang="en-US" smtClean="0"/>
              <a:t>16</a:t>
            </a:fld>
            <a:endParaRPr lang="en-US"/>
          </a:p>
        </p:txBody>
      </p:sp>
      <p:sp>
        <p:nvSpPr>
          <p:cNvPr id="5" name="Title 1"/>
          <p:cNvSpPr txBox="1">
            <a:spLocks/>
          </p:cNvSpPr>
          <p:nvPr/>
        </p:nvSpPr>
        <p:spPr>
          <a:xfrm>
            <a:off x="0" y="256068"/>
            <a:ext cx="12192000" cy="5922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002060"/>
                </a:solidFill>
              </a:rPr>
              <a:t>Meso</a:t>
            </a:r>
            <a:r>
              <a:rPr lang="en-US" sz="3600" b="1" dirty="0">
                <a:solidFill>
                  <a:srgbClr val="002060"/>
                </a:solidFill>
              </a:rPr>
              <a:t>-Scale Ocean Features in the Gap-Free </a:t>
            </a:r>
            <a:r>
              <a:rPr lang="en-US" sz="3600" b="1" dirty="0" err="1">
                <a:solidFill>
                  <a:srgbClr val="002060"/>
                </a:solidFill>
              </a:rPr>
              <a:t>Chl</a:t>
            </a:r>
            <a:r>
              <a:rPr lang="en-US" sz="3600" b="1" dirty="0">
                <a:solidFill>
                  <a:srgbClr val="002060"/>
                </a:solidFill>
              </a:rPr>
              <a:t>-a Data (2)</a:t>
            </a:r>
            <a:endParaRPr lang="en-US" sz="3600" dirty="0"/>
          </a:p>
        </p:txBody>
      </p:sp>
      <p:sp>
        <p:nvSpPr>
          <p:cNvPr id="6" name="Rectangle 5"/>
          <p:cNvSpPr/>
          <p:nvPr/>
        </p:nvSpPr>
        <p:spPr>
          <a:xfrm>
            <a:off x="4337109" y="3288484"/>
            <a:ext cx="771786" cy="52011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108895" y="3288484"/>
            <a:ext cx="5750384" cy="674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37109" y="3808602"/>
            <a:ext cx="2105636" cy="24401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67076" y="1810022"/>
            <a:ext cx="3287484" cy="923330"/>
          </a:xfrm>
          <a:prstGeom prst="rect">
            <a:avLst/>
          </a:prstGeom>
          <a:solidFill>
            <a:schemeClr val="bg1"/>
          </a:solidFill>
        </p:spPr>
        <p:txBody>
          <a:bodyPr wrap="square" rtlCol="0">
            <a:spAutoFit/>
          </a:bodyPr>
          <a:lstStyle/>
          <a:p>
            <a:r>
              <a:rPr lang="en-US" dirty="0"/>
              <a:t>In the movie:</a:t>
            </a:r>
          </a:p>
          <a:p>
            <a:pPr marL="285750" indent="-285750">
              <a:buFont typeface="Arial" panose="020B0604020202020204" pitchFamily="34" charset="0"/>
              <a:buChar char="•"/>
            </a:pPr>
            <a:r>
              <a:rPr lang="en-US" dirty="0"/>
              <a:t>Formation of the Northern </a:t>
            </a:r>
            <a:r>
              <a:rPr lang="en-US" dirty="0" err="1"/>
              <a:t>Brazel</a:t>
            </a:r>
            <a:r>
              <a:rPr lang="en-US" dirty="0"/>
              <a:t> Current (NBC) rings</a:t>
            </a:r>
          </a:p>
        </p:txBody>
      </p:sp>
      <p:cxnSp>
        <p:nvCxnSpPr>
          <p:cNvPr id="11" name="Straight Arrow Connector 10"/>
          <p:cNvCxnSpPr/>
          <p:nvPr/>
        </p:nvCxnSpPr>
        <p:spPr>
          <a:xfrm flipV="1">
            <a:off x="8128000" y="4845644"/>
            <a:ext cx="357884" cy="376596"/>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75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789" y="920432"/>
            <a:ext cx="11068573" cy="553428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467" y="3917088"/>
            <a:ext cx="3590787" cy="2308363"/>
          </a:xfrm>
          <a:prstGeom prst="rect">
            <a:avLst/>
          </a:prstGeom>
        </p:spPr>
      </p:pic>
      <p:sp>
        <p:nvSpPr>
          <p:cNvPr id="3" name="Slide Number Placeholder 2"/>
          <p:cNvSpPr>
            <a:spLocks noGrp="1"/>
          </p:cNvSpPr>
          <p:nvPr>
            <p:ph type="sldNum" sz="quarter" idx="12"/>
          </p:nvPr>
        </p:nvSpPr>
        <p:spPr/>
        <p:txBody>
          <a:bodyPr/>
          <a:lstStyle/>
          <a:p>
            <a:fld id="{1CA2A982-E73B-4C10-860E-B10137A9EB51}" type="slidenum">
              <a:rPr lang="en-US" smtClean="0"/>
              <a:t>17</a:t>
            </a:fld>
            <a:endParaRPr lang="en-US"/>
          </a:p>
        </p:txBody>
      </p:sp>
      <p:sp>
        <p:nvSpPr>
          <p:cNvPr id="5" name="Title 1"/>
          <p:cNvSpPr txBox="1">
            <a:spLocks/>
          </p:cNvSpPr>
          <p:nvPr/>
        </p:nvSpPr>
        <p:spPr>
          <a:xfrm>
            <a:off x="0" y="256069"/>
            <a:ext cx="12191999" cy="6643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002060"/>
                </a:solidFill>
              </a:rPr>
              <a:t>Meso</a:t>
            </a:r>
            <a:r>
              <a:rPr lang="en-US" sz="3600" b="1" dirty="0">
                <a:solidFill>
                  <a:srgbClr val="002060"/>
                </a:solidFill>
              </a:rPr>
              <a:t>-Scale Ocean Features in the Gap-Free </a:t>
            </a:r>
            <a:r>
              <a:rPr lang="en-US" sz="3600" b="1" dirty="0" err="1">
                <a:solidFill>
                  <a:srgbClr val="002060"/>
                </a:solidFill>
              </a:rPr>
              <a:t>Chl</a:t>
            </a:r>
            <a:r>
              <a:rPr lang="en-US" sz="3600" b="1" dirty="0">
                <a:solidFill>
                  <a:srgbClr val="002060"/>
                </a:solidFill>
              </a:rPr>
              <a:t>-a Data (3)</a:t>
            </a:r>
            <a:endParaRPr lang="en-US" sz="3600" dirty="0"/>
          </a:p>
        </p:txBody>
      </p:sp>
      <p:sp>
        <p:nvSpPr>
          <p:cNvPr id="6" name="Rectangle 5"/>
          <p:cNvSpPr/>
          <p:nvPr/>
        </p:nvSpPr>
        <p:spPr>
          <a:xfrm>
            <a:off x="2978093" y="2640302"/>
            <a:ext cx="713064" cy="58107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691157" y="2640302"/>
            <a:ext cx="5704097" cy="12767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78093" y="3221372"/>
            <a:ext cx="2826374" cy="30040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67076" y="1810022"/>
            <a:ext cx="3287484" cy="1477328"/>
          </a:xfrm>
          <a:prstGeom prst="rect">
            <a:avLst/>
          </a:prstGeom>
          <a:solidFill>
            <a:schemeClr val="bg1"/>
          </a:solidFill>
        </p:spPr>
        <p:txBody>
          <a:bodyPr wrap="square" rtlCol="0">
            <a:spAutoFit/>
          </a:bodyPr>
          <a:lstStyle/>
          <a:p>
            <a:r>
              <a:rPr lang="en-US" dirty="0"/>
              <a:t>In the movie:</a:t>
            </a:r>
          </a:p>
          <a:p>
            <a:pPr marL="285750" indent="-285750">
              <a:buFont typeface="Arial" panose="020B0604020202020204" pitchFamily="34" charset="0"/>
              <a:buChar char="•"/>
            </a:pPr>
            <a:r>
              <a:rPr lang="en-US" dirty="0"/>
              <a:t>Formation of Loop Current Eddy (LCE): a LCE shedding from the Loop Current around 7/10/2019</a:t>
            </a:r>
          </a:p>
        </p:txBody>
      </p:sp>
      <p:cxnSp>
        <p:nvCxnSpPr>
          <p:cNvPr id="11" name="Straight Arrow Connector 10"/>
          <p:cNvCxnSpPr/>
          <p:nvPr/>
        </p:nvCxnSpPr>
        <p:spPr>
          <a:xfrm>
            <a:off x="7167719" y="4921629"/>
            <a:ext cx="589460" cy="0"/>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00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567" y="912043"/>
            <a:ext cx="11068573" cy="553428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309" y="3735821"/>
            <a:ext cx="5292862" cy="2507145"/>
          </a:xfrm>
          <a:prstGeom prst="rect">
            <a:avLst/>
          </a:prstGeom>
        </p:spPr>
      </p:pic>
      <p:sp>
        <p:nvSpPr>
          <p:cNvPr id="3" name="Slide Number Placeholder 2"/>
          <p:cNvSpPr>
            <a:spLocks noGrp="1"/>
          </p:cNvSpPr>
          <p:nvPr>
            <p:ph type="sldNum" sz="quarter" idx="12"/>
          </p:nvPr>
        </p:nvSpPr>
        <p:spPr/>
        <p:txBody>
          <a:bodyPr/>
          <a:lstStyle/>
          <a:p>
            <a:fld id="{1CA2A982-E73B-4C10-860E-B10137A9EB51}" type="slidenum">
              <a:rPr lang="en-US" smtClean="0"/>
              <a:t>18</a:t>
            </a:fld>
            <a:endParaRPr lang="en-US"/>
          </a:p>
        </p:txBody>
      </p:sp>
      <p:sp>
        <p:nvSpPr>
          <p:cNvPr id="5" name="Rectangle 4"/>
          <p:cNvSpPr/>
          <p:nvPr/>
        </p:nvSpPr>
        <p:spPr>
          <a:xfrm>
            <a:off x="2013359" y="2508308"/>
            <a:ext cx="419449" cy="21811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432808" y="2508308"/>
            <a:ext cx="6803363" cy="12275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13359" y="2744917"/>
            <a:ext cx="1919035" cy="34980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D8D8F8A-2E95-444B-8716-75E5A440C065}"/>
              </a:ext>
            </a:extLst>
          </p:cNvPr>
          <p:cNvSpPr txBox="1">
            <a:spLocks/>
          </p:cNvSpPr>
          <p:nvPr/>
        </p:nvSpPr>
        <p:spPr>
          <a:xfrm>
            <a:off x="0" y="256069"/>
            <a:ext cx="12191999" cy="6643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002060"/>
                </a:solidFill>
              </a:rPr>
              <a:t>Meso</a:t>
            </a:r>
            <a:r>
              <a:rPr lang="en-US" sz="3600" b="1" dirty="0">
                <a:solidFill>
                  <a:srgbClr val="002060"/>
                </a:solidFill>
              </a:rPr>
              <a:t>-Scale Ocean Features in the Gap-Free </a:t>
            </a:r>
            <a:r>
              <a:rPr lang="en-US" sz="3600" b="1" dirty="0" err="1">
                <a:solidFill>
                  <a:srgbClr val="002060"/>
                </a:solidFill>
              </a:rPr>
              <a:t>Chl</a:t>
            </a:r>
            <a:r>
              <a:rPr lang="en-US" sz="3600" b="1" dirty="0">
                <a:solidFill>
                  <a:srgbClr val="002060"/>
                </a:solidFill>
              </a:rPr>
              <a:t>-a Data (4)</a:t>
            </a:r>
            <a:endParaRPr lang="en-US" sz="3600" dirty="0"/>
          </a:p>
        </p:txBody>
      </p:sp>
      <p:sp>
        <p:nvSpPr>
          <p:cNvPr id="9" name="TextBox 8"/>
          <p:cNvSpPr txBox="1"/>
          <p:nvPr/>
        </p:nvSpPr>
        <p:spPr>
          <a:xfrm>
            <a:off x="6529861" y="1906376"/>
            <a:ext cx="3287484" cy="923330"/>
          </a:xfrm>
          <a:prstGeom prst="rect">
            <a:avLst/>
          </a:prstGeom>
          <a:solidFill>
            <a:schemeClr val="bg1"/>
          </a:solidFill>
        </p:spPr>
        <p:txBody>
          <a:bodyPr wrap="square" rtlCol="0">
            <a:spAutoFit/>
          </a:bodyPr>
          <a:lstStyle/>
          <a:p>
            <a:r>
              <a:rPr lang="en-US" dirty="0"/>
              <a:t>In the movie:</a:t>
            </a:r>
          </a:p>
          <a:p>
            <a:pPr marL="285750" indent="-285750">
              <a:buFont typeface="Arial" panose="020B0604020202020204" pitchFamily="34" charset="0"/>
              <a:buChar char="•"/>
            </a:pPr>
            <a:r>
              <a:rPr lang="en-US" dirty="0"/>
              <a:t>California Costal Current and eddies</a:t>
            </a:r>
          </a:p>
        </p:txBody>
      </p:sp>
      <p:cxnSp>
        <p:nvCxnSpPr>
          <p:cNvPr id="11" name="Straight Arrow Connector 10"/>
          <p:cNvCxnSpPr/>
          <p:nvPr/>
        </p:nvCxnSpPr>
        <p:spPr>
          <a:xfrm flipH="1" flipV="1">
            <a:off x="8282971" y="4511115"/>
            <a:ext cx="46020" cy="478278"/>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046833" y="5203827"/>
            <a:ext cx="46020" cy="478278"/>
          </a:xfrm>
          <a:prstGeom prst="straightConnector1">
            <a:avLst/>
          </a:prstGeom>
          <a:ln w="7302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800560" y="3919361"/>
            <a:ext cx="1056861" cy="80507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2273085">
            <a:off x="7953658" y="3872553"/>
            <a:ext cx="554960" cy="369332"/>
          </a:xfrm>
          <a:prstGeom prst="rect">
            <a:avLst/>
          </a:prstGeom>
          <a:noFill/>
        </p:spPr>
        <p:txBody>
          <a:bodyPr wrap="none" rtlCol="0">
            <a:spAutoFit/>
          </a:bodyPr>
          <a:lstStyle/>
          <a:p>
            <a:r>
              <a:rPr lang="en-US" dirty="0" smtClean="0"/>
              <a:t>CCC</a:t>
            </a:r>
            <a:endParaRPr lang="en-US" dirty="0"/>
          </a:p>
        </p:txBody>
      </p:sp>
    </p:spTree>
    <p:extLst>
      <p:ext uri="{BB962C8B-B14F-4D97-AF65-F5344CB8AC3E}">
        <p14:creationId xmlns:p14="http://schemas.microsoft.com/office/powerpoint/2010/main" val="208671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6803" y="210627"/>
            <a:ext cx="10515600" cy="7340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2060"/>
                </a:solidFill>
              </a:rPr>
              <a:t>Adding </a:t>
            </a:r>
            <a:r>
              <a:rPr lang="en-US" sz="4000" b="1" dirty="0">
                <a:solidFill>
                  <a:srgbClr val="FF0000"/>
                </a:solidFill>
              </a:rPr>
              <a:t>OLCI/S3A </a:t>
            </a:r>
            <a:r>
              <a:rPr lang="en-US" sz="4000" b="1" dirty="0">
                <a:solidFill>
                  <a:srgbClr val="002060"/>
                </a:solidFill>
              </a:rPr>
              <a:t>to SNPP/NOAA-20 Data</a:t>
            </a:r>
          </a:p>
        </p:txBody>
      </p:sp>
      <p:sp>
        <p:nvSpPr>
          <p:cNvPr id="3" name="Content Placeholder 2"/>
          <p:cNvSpPr txBox="1">
            <a:spLocks/>
          </p:cNvSpPr>
          <p:nvPr/>
        </p:nvSpPr>
        <p:spPr>
          <a:xfrm>
            <a:off x="89681" y="1174838"/>
            <a:ext cx="5184484" cy="1904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Adding </a:t>
            </a:r>
            <a:r>
              <a:rPr lang="en-US" dirty="0">
                <a:solidFill>
                  <a:srgbClr val="0432FF"/>
                </a:solidFill>
              </a:rPr>
              <a:t>OLCI/S3A </a:t>
            </a:r>
            <a:r>
              <a:rPr lang="en-US" dirty="0"/>
              <a:t>to Merged SNPP/NOAA20 VIIRS data increases valid pixels by ~10-12% globally</a:t>
            </a:r>
          </a:p>
          <a:p>
            <a:endParaRPr lang="en-US" dirty="0"/>
          </a:p>
        </p:txBody>
      </p:sp>
      <p:sp>
        <p:nvSpPr>
          <p:cNvPr id="4" name="Slide Number Placeholder 3"/>
          <p:cNvSpPr>
            <a:spLocks noGrp="1"/>
          </p:cNvSpPr>
          <p:nvPr>
            <p:ph type="sldNum" sz="quarter" idx="12"/>
          </p:nvPr>
        </p:nvSpPr>
        <p:spPr>
          <a:xfrm>
            <a:off x="8610600" y="6356350"/>
            <a:ext cx="2743200" cy="365125"/>
          </a:xfrm>
        </p:spPr>
        <p:txBody>
          <a:bodyPr/>
          <a:lstStyle/>
          <a:p>
            <a:fld id="{1CA2A982-E73B-4C10-860E-B10137A9EB51}" type="slidenum">
              <a:rPr lang="en-US" smtClean="0"/>
              <a:t>19</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1" y="3462834"/>
            <a:ext cx="5964571" cy="29822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790" y="3462834"/>
            <a:ext cx="5984408" cy="2992204"/>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6954936"/>
              </p:ext>
            </p:extLst>
          </p:nvPr>
        </p:nvGraphicFramePr>
        <p:xfrm>
          <a:off x="5585016" y="944687"/>
          <a:ext cx="6313759" cy="2518148"/>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rot="16200000">
            <a:off x="5048205" y="1724902"/>
            <a:ext cx="966931" cy="307777"/>
          </a:xfrm>
          <a:prstGeom prst="rect">
            <a:avLst/>
          </a:prstGeom>
          <a:noFill/>
        </p:spPr>
        <p:txBody>
          <a:bodyPr wrap="none" rtlCol="0">
            <a:spAutoFit/>
          </a:bodyPr>
          <a:lstStyle/>
          <a:p>
            <a:r>
              <a:rPr lang="en-US" sz="1400" dirty="0" err="1"/>
              <a:t>Chl</a:t>
            </a:r>
            <a:r>
              <a:rPr lang="en-US" sz="1400" dirty="0"/>
              <a:t>-a (OCI)</a:t>
            </a:r>
          </a:p>
        </p:txBody>
      </p:sp>
      <p:sp>
        <p:nvSpPr>
          <p:cNvPr id="12" name="TextBox 11"/>
          <p:cNvSpPr txBox="1"/>
          <p:nvPr/>
        </p:nvSpPr>
        <p:spPr>
          <a:xfrm>
            <a:off x="6043915" y="1336417"/>
            <a:ext cx="1431674" cy="276999"/>
          </a:xfrm>
          <a:prstGeom prst="rect">
            <a:avLst/>
          </a:prstGeom>
          <a:noFill/>
        </p:spPr>
        <p:txBody>
          <a:bodyPr wrap="none" rtlCol="0">
            <a:spAutoFit/>
          </a:bodyPr>
          <a:lstStyle/>
          <a:p>
            <a:r>
              <a:rPr lang="en-US" sz="1200" dirty="0"/>
              <a:t>Oligotrophic Waters</a:t>
            </a:r>
          </a:p>
        </p:txBody>
      </p:sp>
      <p:sp>
        <p:nvSpPr>
          <p:cNvPr id="13" name="TextBox 12">
            <a:extLst>
              <a:ext uri="{FF2B5EF4-FFF2-40B4-BE49-F238E27FC236}">
                <a16:creationId xmlns:a16="http://schemas.microsoft.com/office/drawing/2014/main" id="{6F9A6174-D698-3E40-B51D-A1383BA13BE7}"/>
              </a:ext>
            </a:extLst>
          </p:cNvPr>
          <p:cNvSpPr txBox="1"/>
          <p:nvPr/>
        </p:nvSpPr>
        <p:spPr>
          <a:xfrm>
            <a:off x="1602606" y="6457890"/>
            <a:ext cx="2864841" cy="400110"/>
          </a:xfrm>
          <a:prstGeom prst="rect">
            <a:avLst/>
          </a:prstGeom>
          <a:noFill/>
        </p:spPr>
        <p:txBody>
          <a:bodyPr wrap="square" rtlCol="0">
            <a:spAutoFit/>
          </a:bodyPr>
          <a:lstStyle/>
          <a:p>
            <a:pPr algn="ctr"/>
            <a:r>
              <a:rPr lang="en-US" sz="2000" dirty="0"/>
              <a:t>VIIRS/(SNPP + NOAA20)</a:t>
            </a:r>
          </a:p>
        </p:txBody>
      </p:sp>
      <p:sp>
        <p:nvSpPr>
          <p:cNvPr id="14" name="TextBox 13">
            <a:extLst>
              <a:ext uri="{FF2B5EF4-FFF2-40B4-BE49-F238E27FC236}">
                <a16:creationId xmlns:a16="http://schemas.microsoft.com/office/drawing/2014/main" id="{A83F5093-7376-1C46-A907-A2D23FFD7172}"/>
              </a:ext>
            </a:extLst>
          </p:cNvPr>
          <p:cNvSpPr txBox="1"/>
          <p:nvPr/>
        </p:nvSpPr>
        <p:spPr>
          <a:xfrm>
            <a:off x="7375491" y="6457890"/>
            <a:ext cx="3959602" cy="400110"/>
          </a:xfrm>
          <a:prstGeom prst="rect">
            <a:avLst/>
          </a:prstGeom>
          <a:noFill/>
        </p:spPr>
        <p:txBody>
          <a:bodyPr wrap="square" rtlCol="0">
            <a:spAutoFit/>
          </a:bodyPr>
          <a:lstStyle/>
          <a:p>
            <a:pPr algn="ctr"/>
            <a:r>
              <a:rPr lang="en-US" sz="2000" dirty="0"/>
              <a:t>VIIRS/(SNPP + NOAA20) + </a:t>
            </a:r>
            <a:r>
              <a:rPr lang="en-US" sz="2000" b="1" dirty="0"/>
              <a:t>OLCI/S3A</a:t>
            </a:r>
          </a:p>
        </p:txBody>
      </p:sp>
      <p:sp>
        <p:nvSpPr>
          <p:cNvPr id="15" name="TextBox 14">
            <a:extLst>
              <a:ext uri="{FF2B5EF4-FFF2-40B4-BE49-F238E27FC236}">
                <a16:creationId xmlns:a16="http://schemas.microsoft.com/office/drawing/2014/main" id="{2D52B999-86AD-6F4F-B13F-DCAF0E24FD5A}"/>
              </a:ext>
            </a:extLst>
          </p:cNvPr>
          <p:cNvSpPr txBox="1"/>
          <p:nvPr/>
        </p:nvSpPr>
        <p:spPr>
          <a:xfrm>
            <a:off x="5264695" y="6457890"/>
            <a:ext cx="1558440" cy="400110"/>
          </a:xfrm>
          <a:prstGeom prst="rect">
            <a:avLst/>
          </a:prstGeom>
          <a:noFill/>
        </p:spPr>
        <p:txBody>
          <a:bodyPr wrap="none" rtlCol="0">
            <a:spAutoFit/>
          </a:bodyPr>
          <a:lstStyle/>
          <a:p>
            <a:pPr algn="ctr"/>
            <a:r>
              <a:rPr lang="en-US" sz="2000" dirty="0"/>
              <a:t>28 June 2018</a:t>
            </a:r>
          </a:p>
        </p:txBody>
      </p:sp>
      <p:cxnSp>
        <p:nvCxnSpPr>
          <p:cNvPr id="16" name="Straight Arrow Connector 15"/>
          <p:cNvCxnSpPr/>
          <p:nvPr/>
        </p:nvCxnSpPr>
        <p:spPr>
          <a:xfrm flipH="1" flipV="1">
            <a:off x="503740" y="4790767"/>
            <a:ext cx="410660" cy="579660"/>
          </a:xfrm>
          <a:prstGeom prst="straightConnector1">
            <a:avLst/>
          </a:prstGeom>
          <a:ln w="6350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480687" y="4608471"/>
            <a:ext cx="410660" cy="579660"/>
          </a:xfrm>
          <a:prstGeom prst="straightConnector1">
            <a:avLst/>
          </a:prstGeom>
          <a:ln w="6350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696929" y="5188131"/>
            <a:ext cx="849176" cy="553908"/>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788013" y="5125066"/>
            <a:ext cx="849176" cy="553908"/>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6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rPr>
              <a:t>Outline</a:t>
            </a:r>
          </a:p>
        </p:txBody>
      </p:sp>
      <p:sp>
        <p:nvSpPr>
          <p:cNvPr id="3" name="Content Placeholder 2"/>
          <p:cNvSpPr>
            <a:spLocks noGrp="1"/>
          </p:cNvSpPr>
          <p:nvPr>
            <p:ph idx="1"/>
          </p:nvPr>
        </p:nvSpPr>
        <p:spPr>
          <a:xfrm>
            <a:off x="838200" y="1562581"/>
            <a:ext cx="10515600" cy="4614381"/>
          </a:xfrm>
        </p:spPr>
        <p:txBody>
          <a:bodyPr/>
          <a:lstStyle/>
          <a:p>
            <a:r>
              <a:rPr lang="en-US" dirty="0"/>
              <a:t>Introduction</a:t>
            </a:r>
          </a:p>
          <a:p>
            <a:r>
              <a:rPr lang="en-US" dirty="0"/>
              <a:t>Merging VIIRS ocean color data from SNPP and NOAA-20</a:t>
            </a:r>
          </a:p>
          <a:p>
            <a:r>
              <a:rPr lang="en-US" dirty="0"/>
              <a:t>DINEOF applied on merged SNPP/NOAA-20 VIIRS data</a:t>
            </a:r>
          </a:p>
          <a:p>
            <a:r>
              <a:rPr lang="en-US" dirty="0"/>
              <a:t>Ocean features revealed from the global gap-free ocean color data</a:t>
            </a:r>
          </a:p>
          <a:p>
            <a:r>
              <a:rPr lang="en-US" dirty="0"/>
              <a:t>Adding OLCI/S3A data to the SNPP/NOAA-20</a:t>
            </a:r>
          </a:p>
          <a:p>
            <a:r>
              <a:rPr lang="en-US" dirty="0"/>
              <a:t>High-resolution gap-free data</a:t>
            </a:r>
          </a:p>
          <a:p>
            <a:r>
              <a:rPr lang="en-US" dirty="0"/>
              <a:t>C</a:t>
            </a:r>
            <a:r>
              <a:rPr lang="en-US" dirty="0" smtClean="0"/>
              <a:t>onclusions</a:t>
            </a:r>
            <a:endParaRPr lang="en-US" dirty="0"/>
          </a:p>
        </p:txBody>
      </p:sp>
      <p:sp>
        <p:nvSpPr>
          <p:cNvPr id="4" name="Slide Number Placeholder 3"/>
          <p:cNvSpPr>
            <a:spLocks noGrp="1"/>
          </p:cNvSpPr>
          <p:nvPr>
            <p:ph type="sldNum" sz="quarter" idx="12"/>
          </p:nvPr>
        </p:nvSpPr>
        <p:spPr/>
        <p:txBody>
          <a:bodyPr/>
          <a:lstStyle/>
          <a:p>
            <a:fld id="{1CA2A982-E73B-4C10-860E-B10137A9EB51}" type="slidenum">
              <a:rPr lang="en-US" smtClean="0"/>
              <a:t>2</a:t>
            </a:fld>
            <a:endParaRPr lang="en-US"/>
          </a:p>
        </p:txBody>
      </p:sp>
    </p:spTree>
    <p:extLst>
      <p:ext uri="{BB962C8B-B14F-4D97-AF65-F5344CB8AC3E}">
        <p14:creationId xmlns:p14="http://schemas.microsoft.com/office/powerpoint/2010/main" val="3520998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rPr>
              <a:t>Adding </a:t>
            </a:r>
            <a:r>
              <a:rPr lang="en-US" b="1" dirty="0">
                <a:solidFill>
                  <a:srgbClr val="FF0000"/>
                </a:solidFill>
              </a:rPr>
              <a:t>OLCI/S3A </a:t>
            </a:r>
            <a:r>
              <a:rPr lang="en-US" b="1" dirty="0">
                <a:solidFill>
                  <a:srgbClr val="002060"/>
                </a:solidFill>
              </a:rPr>
              <a:t>to SNPP/NOAA-20 Data</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43539" y="1942783"/>
            <a:ext cx="6048461" cy="3024231"/>
          </a:xfrm>
        </p:spPr>
      </p:pic>
      <p:sp>
        <p:nvSpPr>
          <p:cNvPr id="4" name="Slide Number Placeholder 3"/>
          <p:cNvSpPr>
            <a:spLocks noGrp="1"/>
          </p:cNvSpPr>
          <p:nvPr>
            <p:ph type="sldNum" sz="quarter" idx="12"/>
          </p:nvPr>
        </p:nvSpPr>
        <p:spPr/>
        <p:txBody>
          <a:bodyPr/>
          <a:lstStyle/>
          <a:p>
            <a:fld id="{1CA2A982-E73B-4C10-860E-B10137A9EB51}" type="slidenum">
              <a:rPr lang="en-US" smtClean="0"/>
              <a:t>20</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9" y="1942783"/>
            <a:ext cx="6048462" cy="3024231"/>
          </a:xfrm>
          <a:prstGeom prst="rect">
            <a:avLst/>
          </a:prstGeom>
        </p:spPr>
      </p:pic>
      <p:sp>
        <p:nvSpPr>
          <p:cNvPr id="9" name="Rectangle 8"/>
          <p:cNvSpPr/>
          <p:nvPr/>
        </p:nvSpPr>
        <p:spPr>
          <a:xfrm>
            <a:off x="2048487" y="3236784"/>
            <a:ext cx="419449" cy="218114"/>
          </a:xfrm>
          <a:prstGeom prst="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40FF"/>
              </a:solidFill>
            </a:endParaRPr>
          </a:p>
        </p:txBody>
      </p:sp>
      <p:sp>
        <p:nvSpPr>
          <p:cNvPr id="10" name="Rectangle 9"/>
          <p:cNvSpPr/>
          <p:nvPr/>
        </p:nvSpPr>
        <p:spPr>
          <a:xfrm>
            <a:off x="8096949" y="3236784"/>
            <a:ext cx="419449" cy="218114"/>
          </a:xfrm>
          <a:prstGeom prst="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639349" y="1476825"/>
            <a:ext cx="2864841" cy="400110"/>
          </a:xfrm>
          <a:prstGeom prst="rect">
            <a:avLst/>
          </a:prstGeom>
          <a:noFill/>
        </p:spPr>
        <p:txBody>
          <a:bodyPr wrap="square" rtlCol="0">
            <a:spAutoFit/>
          </a:bodyPr>
          <a:lstStyle/>
          <a:p>
            <a:pPr algn="ctr"/>
            <a:r>
              <a:rPr lang="en-US" sz="2000" dirty="0"/>
              <a:t>VIIRS/(SNPP + NOAA20)</a:t>
            </a:r>
          </a:p>
        </p:txBody>
      </p:sp>
      <p:sp>
        <p:nvSpPr>
          <p:cNvPr id="26" name="TextBox 25"/>
          <p:cNvSpPr txBox="1"/>
          <p:nvPr/>
        </p:nvSpPr>
        <p:spPr>
          <a:xfrm>
            <a:off x="7166553" y="1506156"/>
            <a:ext cx="3959602" cy="400110"/>
          </a:xfrm>
          <a:prstGeom prst="rect">
            <a:avLst/>
          </a:prstGeom>
          <a:noFill/>
        </p:spPr>
        <p:txBody>
          <a:bodyPr wrap="square" rtlCol="0">
            <a:spAutoFit/>
          </a:bodyPr>
          <a:lstStyle/>
          <a:p>
            <a:pPr algn="ctr"/>
            <a:r>
              <a:rPr lang="en-US" sz="2000" dirty="0"/>
              <a:t>VIIRS/(SNPP + NOAA20) + </a:t>
            </a:r>
            <a:r>
              <a:rPr lang="en-US" sz="2000" b="1" dirty="0"/>
              <a:t>OLCI/S3A</a:t>
            </a:r>
          </a:p>
        </p:txBody>
      </p:sp>
      <p:sp>
        <p:nvSpPr>
          <p:cNvPr id="27" name="TextBox 26"/>
          <p:cNvSpPr txBox="1"/>
          <p:nvPr/>
        </p:nvSpPr>
        <p:spPr>
          <a:xfrm>
            <a:off x="5316780" y="1509026"/>
            <a:ext cx="1558440" cy="400110"/>
          </a:xfrm>
          <a:prstGeom prst="rect">
            <a:avLst/>
          </a:prstGeom>
          <a:noFill/>
        </p:spPr>
        <p:txBody>
          <a:bodyPr wrap="none" rtlCol="0">
            <a:spAutoFit/>
          </a:bodyPr>
          <a:lstStyle/>
          <a:p>
            <a:r>
              <a:rPr lang="en-US" sz="2000" dirty="0"/>
              <a:t>28 June 2018</a:t>
            </a:r>
          </a:p>
        </p:txBody>
      </p:sp>
      <p:sp>
        <p:nvSpPr>
          <p:cNvPr id="11" name="Rectangle 10"/>
          <p:cNvSpPr>
            <a:spLocks noChangeArrowheads="1"/>
          </p:cNvSpPr>
          <p:nvPr/>
        </p:nvSpPr>
        <p:spPr bwMode="auto">
          <a:xfrm>
            <a:off x="4857099" y="5500976"/>
            <a:ext cx="2859314" cy="525174"/>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90487" tIns="44450" rIns="90487" bIns="44450" anchor="ctr">
            <a:prstTxWarp prst="textNoShape">
              <a:avLst/>
            </a:prstTxWarp>
          </a:bodyPr>
          <a:lstStyle/>
          <a:p>
            <a:pPr defTabSz="914400">
              <a:lnSpc>
                <a:spcPct val="90000"/>
              </a:lnSpc>
            </a:pPr>
            <a:r>
              <a:rPr lang="en-US" sz="2000" dirty="0" smtClean="0">
                <a:latin typeface="Calibri" pitchFamily="-84" charset="0"/>
              </a:rPr>
              <a:t>Chlorophyll-a (mg/m</a:t>
            </a:r>
            <a:r>
              <a:rPr lang="en-US" sz="2000" baseline="30000" dirty="0" smtClean="0">
                <a:latin typeface="Calibri" pitchFamily="-84" charset="0"/>
              </a:rPr>
              <a:t>3</a:t>
            </a:r>
            <a:r>
              <a:rPr lang="en-US" sz="2000" dirty="0" smtClean="0">
                <a:latin typeface="Calibri" pitchFamily="-84" charset="0"/>
              </a:rPr>
              <a:t>)</a:t>
            </a:r>
            <a:endParaRPr lang="en-US" sz="3200" dirty="0">
              <a:latin typeface="Calibri" pitchFamily="-84" charset="0"/>
            </a:endParaRPr>
          </a:p>
        </p:txBody>
      </p:sp>
      <p:pic>
        <p:nvPicPr>
          <p:cNvPr id="12" name="Picture 9" descr="chlor_a_colorbar2"/>
          <p:cNvPicPr>
            <a:picLocks noChangeAspect="1" noChangeArrowheads="1"/>
          </p:cNvPicPr>
          <p:nvPr/>
        </p:nvPicPr>
        <p:blipFill>
          <a:blip r:embed="rId4" cstate="print"/>
          <a:srcRect/>
          <a:stretch>
            <a:fillRect/>
          </a:stretch>
        </p:blipFill>
        <p:spPr bwMode="auto">
          <a:xfrm>
            <a:off x="4096061" y="5122637"/>
            <a:ext cx="4094956" cy="507999"/>
          </a:xfrm>
          <a:prstGeom prst="rect">
            <a:avLst/>
          </a:prstGeom>
          <a:noFill/>
        </p:spPr>
      </p:pic>
    </p:spTree>
    <p:extLst>
      <p:ext uri="{BB962C8B-B14F-4D97-AF65-F5344CB8AC3E}">
        <p14:creationId xmlns:p14="http://schemas.microsoft.com/office/powerpoint/2010/main" val="1692328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3817580" y="1555643"/>
            <a:ext cx="1216851" cy="336695"/>
          </a:xfrm>
          <a:prstGeom prst="rect">
            <a:avLst/>
          </a:prstGeom>
          <a:noFill/>
        </p:spPr>
        <p:txBody>
          <a:bodyPr wrap="square" rtlCol="0">
            <a:spAutoFit/>
          </a:bodyPr>
          <a:lstStyle/>
          <a:p>
            <a:pPr algn="ctr"/>
            <a:r>
              <a:rPr lang="en-US" sz="1588" b="1" dirty="0"/>
              <a:t>Two VIIRS</a:t>
            </a:r>
          </a:p>
        </p:txBody>
      </p:sp>
      <p:sp>
        <p:nvSpPr>
          <p:cNvPr id="3" name="TextBox 2"/>
          <p:cNvSpPr txBox="1"/>
          <p:nvPr/>
        </p:nvSpPr>
        <p:spPr>
          <a:xfrm flipH="1">
            <a:off x="6680018" y="1528221"/>
            <a:ext cx="2239157" cy="336695"/>
          </a:xfrm>
          <a:prstGeom prst="rect">
            <a:avLst/>
          </a:prstGeom>
          <a:noFill/>
        </p:spPr>
        <p:txBody>
          <a:bodyPr wrap="square" rtlCol="0">
            <a:spAutoFit/>
          </a:bodyPr>
          <a:lstStyle/>
          <a:p>
            <a:pPr algn="ctr"/>
            <a:r>
              <a:rPr lang="en-US" sz="1588" b="1" dirty="0"/>
              <a:t>Two VIIRS</a:t>
            </a:r>
            <a:r>
              <a:rPr lang="en-US" sz="1588" dirty="0"/>
              <a:t> and </a:t>
            </a:r>
            <a:r>
              <a:rPr lang="en-US" sz="1588" b="1" dirty="0">
                <a:solidFill>
                  <a:srgbClr val="FF00FF"/>
                </a:solidFill>
              </a:rPr>
              <a:t>OLCI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235" y="1906965"/>
            <a:ext cx="3272723" cy="21818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644" y="1906965"/>
            <a:ext cx="3272723" cy="21818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235" y="4235824"/>
            <a:ext cx="3400481" cy="22669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5765" y="4235824"/>
            <a:ext cx="3400481" cy="2266987"/>
          </a:xfrm>
          <a:prstGeom prst="rect">
            <a:avLst/>
          </a:prstGeom>
        </p:spPr>
      </p:pic>
      <p:sp>
        <p:nvSpPr>
          <p:cNvPr id="9" name="TextBox 8"/>
          <p:cNvSpPr txBox="1"/>
          <p:nvPr/>
        </p:nvSpPr>
        <p:spPr>
          <a:xfrm>
            <a:off x="2789644" y="1068006"/>
            <a:ext cx="6646314" cy="418256"/>
          </a:xfrm>
          <a:prstGeom prst="rect">
            <a:avLst/>
          </a:prstGeom>
          <a:noFill/>
        </p:spPr>
        <p:txBody>
          <a:bodyPr wrap="square" rtlCol="0">
            <a:spAutoFit/>
          </a:bodyPr>
          <a:lstStyle/>
          <a:p>
            <a:pPr algn="ctr"/>
            <a:r>
              <a:rPr lang="en-US" sz="2118" b="1" dirty="0"/>
              <a:t>Northern Brazil Current Movie </a:t>
            </a:r>
            <a:r>
              <a:rPr lang="en-US" sz="2118" dirty="0"/>
              <a:t>(June 19-July 18, 2018)</a:t>
            </a:r>
          </a:p>
        </p:txBody>
      </p:sp>
      <p:sp>
        <p:nvSpPr>
          <p:cNvPr id="10" name="Title 1">
            <a:extLst>
              <a:ext uri="{FF2B5EF4-FFF2-40B4-BE49-F238E27FC236}">
                <a16:creationId xmlns:a16="http://schemas.microsoft.com/office/drawing/2014/main" id="{FDB7A6C5-2727-674D-A5DE-A67CC27A8EF6}"/>
              </a:ext>
            </a:extLst>
          </p:cNvPr>
          <p:cNvSpPr txBox="1">
            <a:spLocks/>
          </p:cNvSpPr>
          <p:nvPr/>
        </p:nvSpPr>
        <p:spPr>
          <a:xfrm>
            <a:off x="2465294" y="67235"/>
            <a:ext cx="7624482" cy="755725"/>
          </a:xfrm>
          <a:prstGeom prst="rect">
            <a:avLst/>
          </a:prstGeom>
        </p:spPr>
        <p:txBody>
          <a:bodyPr/>
          <a:lstStyle>
            <a:lvl1pPr algn="ctr" defTabSz="955512" rtl="0" eaLnBrk="1" latinLnBrk="0" hangingPunct="1">
              <a:spcBef>
                <a:spcPct val="0"/>
              </a:spcBef>
              <a:buNone/>
              <a:defRPr sz="3392" kern="1200" baseline="0">
                <a:solidFill>
                  <a:schemeClr val="tx1"/>
                </a:solidFill>
                <a:latin typeface="+mj-lt"/>
                <a:ea typeface="+mj-ea"/>
                <a:cs typeface="+mj-cs"/>
              </a:defRPr>
            </a:lvl1pPr>
          </a:lstStyle>
          <a:p>
            <a:r>
              <a:rPr lang="en-US" sz="2471" b="1" dirty="0">
                <a:latin typeface="Times New Roman" panose="02020603050405020304" pitchFamily="18" charset="0"/>
                <a:cs typeface="Times New Roman" panose="02020603050405020304" pitchFamily="18" charset="0"/>
              </a:rPr>
              <a:t>Example:</a:t>
            </a:r>
            <a:r>
              <a:rPr lang="en-US" sz="2471" b="1" dirty="0">
                <a:solidFill>
                  <a:srgbClr val="0432FF"/>
                </a:solidFill>
                <a:latin typeface="Times New Roman" panose="02020603050405020304" pitchFamily="18" charset="0"/>
                <a:cs typeface="Times New Roman" panose="02020603050405020304" pitchFamily="18" charset="0"/>
              </a:rPr>
              <a:t> Gap-free </a:t>
            </a:r>
            <a:r>
              <a:rPr lang="en-US" sz="2471" b="1" dirty="0" err="1">
                <a:solidFill>
                  <a:srgbClr val="0432FF"/>
                </a:solidFill>
                <a:latin typeface="Times New Roman" panose="02020603050405020304" pitchFamily="18" charset="0"/>
                <a:cs typeface="Times New Roman" panose="02020603050405020304" pitchFamily="18" charset="0"/>
              </a:rPr>
              <a:t>Chl</a:t>
            </a:r>
            <a:r>
              <a:rPr lang="en-US" sz="2471" b="1" dirty="0">
                <a:solidFill>
                  <a:srgbClr val="0432FF"/>
                </a:solidFill>
                <a:latin typeface="Times New Roman" panose="02020603050405020304" pitchFamily="18" charset="0"/>
                <a:cs typeface="Times New Roman" panose="02020603050405020304" pitchFamily="18" charset="0"/>
              </a:rPr>
              <a:t>-a Movie from </a:t>
            </a:r>
          </a:p>
          <a:p>
            <a:r>
              <a:rPr lang="en-US" sz="2118" b="1" dirty="0">
                <a:solidFill>
                  <a:srgbClr val="C00000"/>
                </a:solidFill>
                <a:latin typeface="Times New Roman" panose="02020603050405020304" pitchFamily="18" charset="0"/>
                <a:cs typeface="Times New Roman" panose="02020603050405020304" pitchFamily="18" charset="0"/>
              </a:rPr>
              <a:t>VIIRS-SNPP</a:t>
            </a:r>
            <a:r>
              <a:rPr lang="en-US" sz="2118" b="1" dirty="0">
                <a:solidFill>
                  <a:srgbClr val="0432FF"/>
                </a:solidFill>
                <a:latin typeface="Times New Roman" panose="02020603050405020304" pitchFamily="18" charset="0"/>
                <a:cs typeface="Times New Roman" panose="02020603050405020304" pitchFamily="18" charset="0"/>
              </a:rPr>
              <a:t>, </a:t>
            </a:r>
            <a:r>
              <a:rPr lang="en-US" sz="2118" b="1" dirty="0">
                <a:solidFill>
                  <a:srgbClr val="FF0000"/>
                </a:solidFill>
                <a:latin typeface="Times New Roman" panose="02020603050405020304" pitchFamily="18" charset="0"/>
                <a:cs typeface="Times New Roman" panose="02020603050405020304" pitchFamily="18" charset="0"/>
              </a:rPr>
              <a:t>VIIRS-NOAA-20</a:t>
            </a:r>
            <a:r>
              <a:rPr lang="en-US" sz="2118" b="1" dirty="0">
                <a:solidFill>
                  <a:srgbClr val="0432FF"/>
                </a:solidFill>
                <a:latin typeface="Times New Roman" panose="02020603050405020304" pitchFamily="18" charset="0"/>
                <a:cs typeface="Times New Roman" panose="02020603050405020304" pitchFamily="18" charset="0"/>
              </a:rPr>
              <a:t>, and </a:t>
            </a:r>
            <a:r>
              <a:rPr lang="en-US" sz="2118" b="1" dirty="0">
                <a:solidFill>
                  <a:srgbClr val="FF00FF"/>
                </a:solidFill>
                <a:latin typeface="Times New Roman" panose="02020603050405020304" pitchFamily="18" charset="0"/>
                <a:cs typeface="Times New Roman" panose="02020603050405020304" pitchFamily="18" charset="0"/>
              </a:rPr>
              <a:t>OLCI-Sentinel-3A</a:t>
            </a:r>
            <a:endParaRPr lang="en-US" sz="2118" dirty="0">
              <a:solidFill>
                <a:srgbClr val="FF00FF"/>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32B7B2-0662-6C42-8036-68580FC69A4F}"/>
              </a:ext>
            </a:extLst>
          </p:cNvPr>
          <p:cNvSpPr txBox="1"/>
          <p:nvPr/>
        </p:nvSpPr>
        <p:spPr>
          <a:xfrm flipH="1">
            <a:off x="2688777" y="5434748"/>
            <a:ext cx="1677089" cy="363946"/>
          </a:xfrm>
          <a:prstGeom prst="rect">
            <a:avLst/>
          </a:prstGeom>
          <a:noFill/>
        </p:spPr>
        <p:txBody>
          <a:bodyPr wrap="square" rtlCol="0">
            <a:spAutoFit/>
          </a:bodyPr>
          <a:lstStyle/>
          <a:p>
            <a:pPr algn="ctr"/>
            <a:r>
              <a:rPr lang="en-US" sz="1765" dirty="0"/>
              <a:t>July 15, 2018</a:t>
            </a:r>
          </a:p>
        </p:txBody>
      </p:sp>
      <p:sp>
        <p:nvSpPr>
          <p:cNvPr id="12" name="TextBox 11">
            <a:extLst>
              <a:ext uri="{FF2B5EF4-FFF2-40B4-BE49-F238E27FC236}">
                <a16:creationId xmlns:a16="http://schemas.microsoft.com/office/drawing/2014/main" id="{E536A731-E12D-B844-9290-7873C97EE710}"/>
              </a:ext>
            </a:extLst>
          </p:cNvPr>
          <p:cNvSpPr txBox="1"/>
          <p:nvPr/>
        </p:nvSpPr>
        <p:spPr>
          <a:xfrm flipH="1">
            <a:off x="2789645" y="3671068"/>
            <a:ext cx="1917596" cy="363946"/>
          </a:xfrm>
          <a:prstGeom prst="rect">
            <a:avLst/>
          </a:prstGeom>
          <a:noFill/>
        </p:spPr>
        <p:txBody>
          <a:bodyPr wrap="square" rtlCol="0">
            <a:spAutoFit/>
          </a:bodyPr>
          <a:lstStyle/>
          <a:p>
            <a:r>
              <a:rPr lang="en-US" sz="1765" dirty="0">
                <a:solidFill>
                  <a:schemeClr val="bg1"/>
                </a:solidFill>
              </a:rPr>
              <a:t>Two VIIRS </a:t>
            </a:r>
            <a:r>
              <a:rPr lang="en-US" sz="1765" dirty="0" err="1">
                <a:solidFill>
                  <a:schemeClr val="bg1"/>
                </a:solidFill>
              </a:rPr>
              <a:t>Chl</a:t>
            </a:r>
            <a:r>
              <a:rPr lang="en-US" sz="1765" dirty="0">
                <a:solidFill>
                  <a:schemeClr val="bg1"/>
                </a:solidFill>
              </a:rPr>
              <a:t>-a</a:t>
            </a:r>
          </a:p>
        </p:txBody>
      </p:sp>
      <p:sp>
        <p:nvSpPr>
          <p:cNvPr id="13" name="TextBox 12">
            <a:extLst>
              <a:ext uri="{FF2B5EF4-FFF2-40B4-BE49-F238E27FC236}">
                <a16:creationId xmlns:a16="http://schemas.microsoft.com/office/drawing/2014/main" id="{5661AAAF-EFD3-5248-A5F6-A5BD7361F05C}"/>
              </a:ext>
            </a:extLst>
          </p:cNvPr>
          <p:cNvSpPr txBox="1"/>
          <p:nvPr/>
        </p:nvSpPr>
        <p:spPr>
          <a:xfrm flipH="1">
            <a:off x="6172181" y="3464174"/>
            <a:ext cx="1917596" cy="635559"/>
          </a:xfrm>
          <a:prstGeom prst="rect">
            <a:avLst/>
          </a:prstGeom>
          <a:noFill/>
        </p:spPr>
        <p:txBody>
          <a:bodyPr wrap="square" rtlCol="0">
            <a:spAutoFit/>
          </a:bodyPr>
          <a:lstStyle/>
          <a:p>
            <a:r>
              <a:rPr lang="en-US" sz="1765" dirty="0">
                <a:solidFill>
                  <a:schemeClr val="bg1"/>
                </a:solidFill>
              </a:rPr>
              <a:t>Two VIIRS &amp; </a:t>
            </a:r>
            <a:r>
              <a:rPr lang="en-US" sz="1765" dirty="0">
                <a:solidFill>
                  <a:srgbClr val="FF00FF"/>
                </a:solidFill>
              </a:rPr>
              <a:t>OLCI</a:t>
            </a:r>
            <a:r>
              <a:rPr lang="en-US" sz="1765" dirty="0">
                <a:solidFill>
                  <a:schemeClr val="bg1"/>
                </a:solidFill>
              </a:rPr>
              <a:t> </a:t>
            </a:r>
            <a:r>
              <a:rPr lang="en-US" sz="1765" dirty="0" err="1">
                <a:solidFill>
                  <a:schemeClr val="bg1"/>
                </a:solidFill>
              </a:rPr>
              <a:t>Chl</a:t>
            </a:r>
            <a:r>
              <a:rPr lang="en-US" sz="1765" dirty="0">
                <a:solidFill>
                  <a:schemeClr val="bg1"/>
                </a:solidFill>
              </a:rPr>
              <a:t>-a</a:t>
            </a:r>
          </a:p>
        </p:txBody>
      </p:sp>
      <p:sp>
        <p:nvSpPr>
          <p:cNvPr id="14" name="TextBox 13">
            <a:extLst>
              <a:ext uri="{FF2B5EF4-FFF2-40B4-BE49-F238E27FC236}">
                <a16:creationId xmlns:a16="http://schemas.microsoft.com/office/drawing/2014/main" id="{F9A7A321-143C-8449-9AC0-4D6972405A12}"/>
              </a:ext>
            </a:extLst>
          </p:cNvPr>
          <p:cNvSpPr txBox="1"/>
          <p:nvPr/>
        </p:nvSpPr>
        <p:spPr>
          <a:xfrm flipH="1">
            <a:off x="2713549" y="6136309"/>
            <a:ext cx="1917596" cy="363946"/>
          </a:xfrm>
          <a:prstGeom prst="rect">
            <a:avLst/>
          </a:prstGeom>
          <a:noFill/>
        </p:spPr>
        <p:txBody>
          <a:bodyPr wrap="square" rtlCol="0">
            <a:spAutoFit/>
          </a:bodyPr>
          <a:lstStyle/>
          <a:p>
            <a:r>
              <a:rPr lang="en-US" sz="1765" dirty="0">
                <a:solidFill>
                  <a:schemeClr val="bg1"/>
                </a:solidFill>
              </a:rPr>
              <a:t>Two VIIRS </a:t>
            </a:r>
            <a:r>
              <a:rPr lang="en-US" sz="1765" dirty="0" err="1">
                <a:solidFill>
                  <a:schemeClr val="bg1"/>
                </a:solidFill>
              </a:rPr>
              <a:t>Chl</a:t>
            </a:r>
            <a:r>
              <a:rPr lang="en-US" sz="1765" dirty="0">
                <a:solidFill>
                  <a:schemeClr val="bg1"/>
                </a:solidFill>
              </a:rPr>
              <a:t>-a</a:t>
            </a:r>
          </a:p>
        </p:txBody>
      </p:sp>
      <p:sp>
        <p:nvSpPr>
          <p:cNvPr id="15" name="TextBox 14">
            <a:extLst>
              <a:ext uri="{FF2B5EF4-FFF2-40B4-BE49-F238E27FC236}">
                <a16:creationId xmlns:a16="http://schemas.microsoft.com/office/drawing/2014/main" id="{D3F68806-4591-A641-8BAD-5F9F1722B0DB}"/>
              </a:ext>
            </a:extLst>
          </p:cNvPr>
          <p:cNvSpPr txBox="1"/>
          <p:nvPr/>
        </p:nvSpPr>
        <p:spPr>
          <a:xfrm flipH="1">
            <a:off x="6230471" y="5852766"/>
            <a:ext cx="1917596" cy="635559"/>
          </a:xfrm>
          <a:prstGeom prst="rect">
            <a:avLst/>
          </a:prstGeom>
          <a:noFill/>
        </p:spPr>
        <p:txBody>
          <a:bodyPr wrap="square" rtlCol="0">
            <a:spAutoFit/>
          </a:bodyPr>
          <a:lstStyle/>
          <a:p>
            <a:r>
              <a:rPr lang="en-US" sz="1765" dirty="0">
                <a:solidFill>
                  <a:schemeClr val="bg1"/>
                </a:solidFill>
              </a:rPr>
              <a:t>Two VIIRS &amp; </a:t>
            </a:r>
            <a:r>
              <a:rPr lang="en-US" sz="1765" dirty="0"/>
              <a:t>OLCI</a:t>
            </a:r>
            <a:r>
              <a:rPr lang="en-US" sz="1765" dirty="0">
                <a:solidFill>
                  <a:schemeClr val="bg1"/>
                </a:solidFill>
              </a:rPr>
              <a:t> </a:t>
            </a:r>
            <a:r>
              <a:rPr lang="en-US" sz="1765" dirty="0" err="1">
                <a:solidFill>
                  <a:schemeClr val="bg1"/>
                </a:solidFill>
              </a:rPr>
              <a:t>Chl</a:t>
            </a:r>
            <a:r>
              <a:rPr lang="en-US" sz="1765" dirty="0">
                <a:solidFill>
                  <a:schemeClr val="bg1"/>
                </a:solidFill>
              </a:rPr>
              <a:t>-a</a:t>
            </a:r>
          </a:p>
        </p:txBody>
      </p:sp>
      <p:sp>
        <p:nvSpPr>
          <p:cNvPr id="17" name="TextBox 16">
            <a:extLst>
              <a:ext uri="{FF2B5EF4-FFF2-40B4-BE49-F238E27FC236}">
                <a16:creationId xmlns:a16="http://schemas.microsoft.com/office/drawing/2014/main" id="{B3F9089F-3305-EF46-AE56-2A09DA860CA3}"/>
              </a:ext>
            </a:extLst>
          </p:cNvPr>
          <p:cNvSpPr txBox="1"/>
          <p:nvPr/>
        </p:nvSpPr>
        <p:spPr>
          <a:xfrm flipH="1">
            <a:off x="6062368" y="5434237"/>
            <a:ext cx="1677089" cy="363946"/>
          </a:xfrm>
          <a:prstGeom prst="rect">
            <a:avLst/>
          </a:prstGeom>
          <a:noFill/>
        </p:spPr>
        <p:txBody>
          <a:bodyPr wrap="square" rtlCol="0">
            <a:spAutoFit/>
          </a:bodyPr>
          <a:lstStyle/>
          <a:p>
            <a:pPr algn="ctr"/>
            <a:r>
              <a:rPr lang="en-US" sz="1765" dirty="0"/>
              <a:t>July 15, 2018</a:t>
            </a:r>
          </a:p>
        </p:txBody>
      </p:sp>
      <p:sp>
        <p:nvSpPr>
          <p:cNvPr id="18" name="Oval 17">
            <a:extLst>
              <a:ext uri="{FF2B5EF4-FFF2-40B4-BE49-F238E27FC236}">
                <a16:creationId xmlns:a16="http://schemas.microsoft.com/office/drawing/2014/main" id="{DBEE2AB6-11BC-CB4A-A25F-044F63FC1760}"/>
              </a:ext>
            </a:extLst>
          </p:cNvPr>
          <p:cNvSpPr/>
          <p:nvPr/>
        </p:nvSpPr>
        <p:spPr>
          <a:xfrm rot="19669679">
            <a:off x="7610403" y="4498316"/>
            <a:ext cx="895348" cy="1795481"/>
          </a:xfrm>
          <a:prstGeom prst="ellipse">
            <a:avLst/>
          </a:prstGeom>
          <a:noFill/>
          <a:ln w="2222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77734" tIns="38862" rIns="77734" bIns="38862" rtlCol="0" anchor="ctr"/>
          <a:lstStyle/>
          <a:p>
            <a:pPr algn="ctr" defTabSz="776328" fontAlgn="base">
              <a:spcBef>
                <a:spcPct val="0"/>
              </a:spcBef>
              <a:spcAft>
                <a:spcPct val="0"/>
              </a:spcAft>
              <a:defRPr/>
            </a:pPr>
            <a:endParaRPr lang="en-US" sz="1542" dirty="0">
              <a:solidFill>
                <a:srgbClr val="0000FF"/>
              </a:solidFill>
              <a:latin typeface="Calibri"/>
              <a:ea typeface="ヒラギノ角ゴ Pro W3"/>
            </a:endParaRPr>
          </a:p>
        </p:txBody>
      </p:sp>
      <p:sp>
        <p:nvSpPr>
          <p:cNvPr id="19" name="Oval 18">
            <a:extLst>
              <a:ext uri="{FF2B5EF4-FFF2-40B4-BE49-F238E27FC236}">
                <a16:creationId xmlns:a16="http://schemas.microsoft.com/office/drawing/2014/main" id="{05E6B8FA-76C7-1C45-B2D5-7E0D073405CB}"/>
              </a:ext>
            </a:extLst>
          </p:cNvPr>
          <p:cNvSpPr/>
          <p:nvPr/>
        </p:nvSpPr>
        <p:spPr>
          <a:xfrm rot="19669679">
            <a:off x="4109054" y="4545161"/>
            <a:ext cx="895348" cy="1795481"/>
          </a:xfrm>
          <a:prstGeom prst="ellipse">
            <a:avLst/>
          </a:prstGeom>
          <a:noFill/>
          <a:ln w="2222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77734" tIns="38862" rIns="77734" bIns="38862" rtlCol="0" anchor="ctr"/>
          <a:lstStyle/>
          <a:p>
            <a:pPr algn="ctr" defTabSz="776328" fontAlgn="base">
              <a:spcBef>
                <a:spcPct val="0"/>
              </a:spcBef>
              <a:spcAft>
                <a:spcPct val="0"/>
              </a:spcAft>
              <a:defRPr/>
            </a:pPr>
            <a:endParaRPr lang="en-US" sz="1542" dirty="0">
              <a:solidFill>
                <a:srgbClr val="0000FF"/>
              </a:solidFill>
              <a:latin typeface="Calibri"/>
              <a:ea typeface="ヒラギノ角ゴ Pro W3"/>
            </a:endParaRPr>
          </a:p>
        </p:txBody>
      </p:sp>
    </p:spTree>
    <p:extLst>
      <p:ext uri="{BB962C8B-B14F-4D97-AF65-F5344CB8AC3E}">
        <p14:creationId xmlns:p14="http://schemas.microsoft.com/office/powerpoint/2010/main" val="112945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7" grpId="0"/>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77538"/>
          </a:xfrm>
        </p:spPr>
        <p:txBody>
          <a:bodyPr/>
          <a:lstStyle/>
          <a:p>
            <a:pPr algn="ctr"/>
            <a:r>
              <a:rPr lang="en-US" b="1" dirty="0">
                <a:solidFill>
                  <a:srgbClr val="002060"/>
                </a:solidFill>
              </a:rPr>
              <a:t>DINEOF in High Spatial Resolution</a:t>
            </a:r>
            <a:endParaRPr lang="en-US" dirty="0"/>
          </a:p>
        </p:txBody>
      </p:sp>
      <p:sp>
        <p:nvSpPr>
          <p:cNvPr id="3" name="Content Placeholder 2"/>
          <p:cNvSpPr>
            <a:spLocks noGrp="1"/>
          </p:cNvSpPr>
          <p:nvPr>
            <p:ph idx="1"/>
          </p:nvPr>
        </p:nvSpPr>
        <p:spPr>
          <a:xfrm>
            <a:off x="838200" y="1536258"/>
            <a:ext cx="10515600" cy="4351338"/>
          </a:xfrm>
        </p:spPr>
        <p:txBody>
          <a:bodyPr/>
          <a:lstStyle/>
          <a:p>
            <a:pPr>
              <a:lnSpc>
                <a:spcPct val="100000"/>
              </a:lnSpc>
            </a:pPr>
            <a:r>
              <a:rPr lang="en-US" dirty="0"/>
              <a:t>Since adding OLCI/S3A to the merged SNPP/NOAA-20 VIIRS data could significantly reduce the amount of missing data in ocean color images, it is possible to apply DINEOF to 2-km resolution data, at least for regional applications.</a:t>
            </a:r>
          </a:p>
          <a:p>
            <a:pPr>
              <a:lnSpc>
                <a:spcPct val="100000"/>
              </a:lnSpc>
            </a:pPr>
            <a:r>
              <a:rPr lang="en-US" dirty="0"/>
              <a:t>With the availability of </a:t>
            </a:r>
            <a:r>
              <a:rPr lang="en-US" dirty="0">
                <a:solidFill>
                  <a:srgbClr val="0432FF"/>
                </a:solidFill>
              </a:rPr>
              <a:t>super-resolved 375-m resolution </a:t>
            </a:r>
            <a:r>
              <a:rPr lang="en-US" dirty="0"/>
              <a:t>VIIRS ocean color data </a:t>
            </a:r>
            <a:r>
              <a:rPr lang="en-US" dirty="0">
                <a:solidFill>
                  <a:srgbClr val="0432FF"/>
                </a:solidFill>
              </a:rPr>
              <a:t>(Liu and Wang, 2020) </a:t>
            </a:r>
            <a:r>
              <a:rPr lang="en-US" dirty="0"/>
              <a:t>from both SNPP and NOAA-20, the possibility of generating gap-free high-resolution ocean color data for coastal oceans can also be explored. </a:t>
            </a:r>
          </a:p>
        </p:txBody>
      </p:sp>
      <p:sp>
        <p:nvSpPr>
          <p:cNvPr id="4" name="Slide Number Placeholder 3"/>
          <p:cNvSpPr>
            <a:spLocks noGrp="1"/>
          </p:cNvSpPr>
          <p:nvPr>
            <p:ph type="sldNum" sz="quarter" idx="12"/>
          </p:nvPr>
        </p:nvSpPr>
        <p:spPr/>
        <p:txBody>
          <a:bodyPr/>
          <a:lstStyle/>
          <a:p>
            <a:fld id="{1CA2A982-E73B-4C10-860E-B10137A9EB51}" type="slidenum">
              <a:rPr lang="en-US" smtClean="0"/>
              <a:t>22</a:t>
            </a:fld>
            <a:endParaRPr lang="en-US"/>
          </a:p>
        </p:txBody>
      </p:sp>
      <p:sp>
        <p:nvSpPr>
          <p:cNvPr id="5" name="TextBox 4">
            <a:extLst>
              <a:ext uri="{FF2B5EF4-FFF2-40B4-BE49-F238E27FC236}">
                <a16:creationId xmlns:a16="http://schemas.microsoft.com/office/drawing/2014/main" id="{CC5796C6-6F38-034A-A67C-565926FDDACB}"/>
              </a:ext>
            </a:extLst>
          </p:cNvPr>
          <p:cNvSpPr txBox="1"/>
          <p:nvPr/>
        </p:nvSpPr>
        <p:spPr>
          <a:xfrm>
            <a:off x="598025" y="6081190"/>
            <a:ext cx="10995949" cy="584775"/>
          </a:xfrm>
          <a:prstGeom prst="rect">
            <a:avLst/>
          </a:prstGeom>
          <a:noFill/>
        </p:spPr>
        <p:txBody>
          <a:bodyPr wrap="square" rtlCol="0">
            <a:spAutoFit/>
          </a:bodyPr>
          <a:lstStyle/>
          <a:p>
            <a:r>
              <a:rPr lang="en-US" sz="1600" b="1" dirty="0"/>
              <a:t>Liu, X.</a:t>
            </a:r>
            <a:r>
              <a:rPr lang="en-US" sz="1600" dirty="0"/>
              <a:t> and </a:t>
            </a:r>
            <a:r>
              <a:rPr lang="en-US" sz="1600" b="1" dirty="0"/>
              <a:t>M. Wang</a:t>
            </a:r>
            <a:r>
              <a:rPr lang="en-US" sz="1600" dirty="0"/>
              <a:t>, "Super-resolution of VIIRS-measured ocean color products using deep convolutional neural network", </a:t>
            </a:r>
            <a:r>
              <a:rPr lang="en-US" sz="1600" i="1" dirty="0"/>
              <a:t>IEEE Trans. </a:t>
            </a:r>
            <a:r>
              <a:rPr lang="en-US" sz="1600" i="1" dirty="0" err="1"/>
              <a:t>Geosci</a:t>
            </a:r>
            <a:r>
              <a:rPr lang="en-US" sz="1600" i="1" dirty="0"/>
              <a:t>. Remote Sens.</a:t>
            </a:r>
            <a:r>
              <a:rPr lang="en-US" sz="1600" dirty="0"/>
              <a:t> </a:t>
            </a:r>
            <a:r>
              <a:rPr lang="en-US" sz="1600" dirty="0">
                <a:hlinkClick r:id="rId2"/>
              </a:rPr>
              <a:t>https://doi.org/10.1109/TGRS.2020.2992912</a:t>
            </a:r>
            <a:r>
              <a:rPr lang="en-US" sz="1600" dirty="0"/>
              <a:t> (2020).</a:t>
            </a:r>
          </a:p>
        </p:txBody>
      </p:sp>
    </p:spTree>
    <p:extLst>
      <p:ext uri="{BB962C8B-B14F-4D97-AF65-F5344CB8AC3E}">
        <p14:creationId xmlns:p14="http://schemas.microsoft.com/office/powerpoint/2010/main" val="1863732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229"/>
            <a:ext cx="10515600" cy="838642"/>
          </a:xfrm>
        </p:spPr>
        <p:txBody>
          <a:bodyPr/>
          <a:lstStyle/>
          <a:p>
            <a:pPr algn="ctr"/>
            <a:r>
              <a:rPr lang="en-US" b="1" dirty="0">
                <a:solidFill>
                  <a:srgbClr val="0432FF"/>
                </a:solidFill>
              </a:rPr>
              <a:t>Conclusions</a:t>
            </a:r>
          </a:p>
        </p:txBody>
      </p:sp>
      <p:sp>
        <p:nvSpPr>
          <p:cNvPr id="3" name="Content Placeholder 2"/>
          <p:cNvSpPr>
            <a:spLocks noGrp="1"/>
          </p:cNvSpPr>
          <p:nvPr>
            <p:ph idx="1"/>
          </p:nvPr>
        </p:nvSpPr>
        <p:spPr>
          <a:xfrm>
            <a:off x="300943" y="1064871"/>
            <a:ext cx="11678854" cy="5656604"/>
          </a:xfrm>
        </p:spPr>
        <p:txBody>
          <a:bodyPr>
            <a:noAutofit/>
          </a:bodyPr>
          <a:lstStyle/>
          <a:p>
            <a:pPr>
              <a:lnSpc>
                <a:spcPct val="100000"/>
              </a:lnSpc>
            </a:pPr>
            <a:r>
              <a:rPr lang="en-US" sz="2400" dirty="0"/>
              <a:t>DINEOF is applied to the merged SNPP/NOAA-20 VIIRS ocean color data, and the gap-free global 9-km chlorophyll-a data are routinely generated daily in near-real-time. The data can be accessed from the NOAA/</a:t>
            </a:r>
            <a:r>
              <a:rPr lang="en-US" sz="2400" dirty="0" err="1"/>
              <a:t>CoastWatch</a:t>
            </a:r>
            <a:r>
              <a:rPr lang="en-US" sz="2400" dirty="0"/>
              <a:t> servers. </a:t>
            </a:r>
          </a:p>
          <a:p>
            <a:pPr lvl="1">
              <a:lnSpc>
                <a:spcPct val="100000"/>
              </a:lnSpc>
            </a:pPr>
            <a:r>
              <a:rPr lang="en-US" dirty="0">
                <a:hlinkClick r:id="rId2"/>
              </a:rPr>
              <a:t>https://www.star.nesdis.noaa.gov/socd/mecb/color/index.php</a:t>
            </a:r>
            <a:endParaRPr lang="en-US" dirty="0"/>
          </a:p>
          <a:p>
            <a:pPr lvl="1">
              <a:lnSpc>
                <a:spcPct val="100000"/>
              </a:lnSpc>
            </a:pPr>
            <a:r>
              <a:rPr lang="en-US" dirty="0">
                <a:hlinkClick r:id="rId3"/>
              </a:rPr>
              <a:t>https://coastwatch.noaa.gov/cw/index.html</a:t>
            </a:r>
            <a:endParaRPr lang="en-US" dirty="0"/>
          </a:p>
          <a:p>
            <a:pPr>
              <a:lnSpc>
                <a:spcPct val="100000"/>
              </a:lnSpc>
            </a:pPr>
            <a:r>
              <a:rPr lang="en-US" sz="2400" dirty="0"/>
              <a:t>The gap-free data based on the VIIRS SNPP/NOAA-20 merged products show more details in ocean features than those based on single sensors alone. This result indicates that adding even more sensors into the merged products could significantly improve the quality of gap-free global ocean color data.</a:t>
            </a:r>
          </a:p>
          <a:p>
            <a:pPr>
              <a:lnSpc>
                <a:spcPct val="100000"/>
              </a:lnSpc>
            </a:pPr>
            <a:r>
              <a:rPr lang="en-US" sz="2400" dirty="0"/>
              <a:t>In addition to VIIRS on SNPP and NOAA-20, the OLCI on Sentinel-3A and Sentinel-3B satellites and the SGLI on GCOM–C are also providing unprecedented global views of ocean optical, biological, and biogeochemical properties. We are working to add these sensors into the data-merging process in the near future, which we anticipate will further improve data quality and reduce gaps in global ocean color data.</a:t>
            </a:r>
          </a:p>
        </p:txBody>
      </p:sp>
      <p:sp>
        <p:nvSpPr>
          <p:cNvPr id="4" name="Slide Number Placeholder 3"/>
          <p:cNvSpPr>
            <a:spLocks noGrp="1"/>
          </p:cNvSpPr>
          <p:nvPr>
            <p:ph type="sldNum" sz="quarter" idx="12"/>
          </p:nvPr>
        </p:nvSpPr>
        <p:spPr/>
        <p:txBody>
          <a:bodyPr/>
          <a:lstStyle/>
          <a:p>
            <a:fld id="{1CA2A982-E73B-4C10-860E-B10137A9EB51}" type="slidenum">
              <a:rPr lang="en-US" smtClean="0"/>
              <a:t>23</a:t>
            </a:fld>
            <a:endParaRPr lang="en-US"/>
          </a:p>
        </p:txBody>
      </p:sp>
    </p:spTree>
    <p:extLst>
      <p:ext uri="{BB962C8B-B14F-4D97-AF65-F5344CB8AC3E}">
        <p14:creationId xmlns:p14="http://schemas.microsoft.com/office/powerpoint/2010/main" val="4187786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04986"/>
            <a:ext cx="10515600" cy="1325563"/>
          </a:xfrm>
        </p:spPr>
        <p:txBody>
          <a:bodyPr/>
          <a:lstStyle/>
          <a:p>
            <a:pPr algn="ctr"/>
            <a:r>
              <a:rPr lang="en-US" b="1" dirty="0">
                <a:solidFill>
                  <a:srgbClr val="0070C0"/>
                </a:solidFill>
              </a:rPr>
              <a:t>Thank you!</a:t>
            </a:r>
          </a:p>
        </p:txBody>
      </p:sp>
      <p:sp>
        <p:nvSpPr>
          <p:cNvPr id="4" name="Slide Number Placeholder 3"/>
          <p:cNvSpPr>
            <a:spLocks noGrp="1"/>
          </p:cNvSpPr>
          <p:nvPr>
            <p:ph type="sldNum" sz="quarter" idx="12"/>
          </p:nvPr>
        </p:nvSpPr>
        <p:spPr/>
        <p:txBody>
          <a:bodyPr/>
          <a:lstStyle/>
          <a:p>
            <a:fld id="{1CA2A982-E73B-4C10-860E-B10137A9EB51}" type="slidenum">
              <a:rPr lang="en-US" smtClean="0"/>
              <a:t>24</a:t>
            </a:fld>
            <a:endParaRPr lang="en-US"/>
          </a:p>
        </p:txBody>
      </p:sp>
    </p:spTree>
    <p:extLst>
      <p:ext uri="{BB962C8B-B14F-4D97-AF65-F5344CB8AC3E}">
        <p14:creationId xmlns:p14="http://schemas.microsoft.com/office/powerpoint/2010/main" val="17568487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66" y="121844"/>
            <a:ext cx="10515600" cy="1057955"/>
          </a:xfrm>
        </p:spPr>
        <p:txBody>
          <a:bodyPr/>
          <a:lstStyle/>
          <a:p>
            <a:pPr algn="ctr"/>
            <a:r>
              <a:rPr lang="en-US" b="1" dirty="0">
                <a:solidFill>
                  <a:srgbClr val="002060"/>
                </a:solidFill>
              </a:rPr>
              <a:t>Super-resolution Applications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1698" y="1447407"/>
            <a:ext cx="6020830" cy="4351338"/>
          </a:xfrm>
        </p:spPr>
      </p:pic>
      <p:sp>
        <p:nvSpPr>
          <p:cNvPr id="4" name="Slide Number Placeholder 3"/>
          <p:cNvSpPr>
            <a:spLocks noGrp="1"/>
          </p:cNvSpPr>
          <p:nvPr>
            <p:ph type="sldNum" sz="quarter" idx="12"/>
          </p:nvPr>
        </p:nvSpPr>
        <p:spPr/>
        <p:txBody>
          <a:bodyPr/>
          <a:lstStyle/>
          <a:p>
            <a:fld id="{1CA2A982-E73B-4C10-860E-B10137A9EB51}" type="slidenum">
              <a:rPr lang="en-US" smtClean="0"/>
              <a:t>25</a:t>
            </a:fld>
            <a:endParaRPr lang="en-US"/>
          </a:p>
        </p:txBody>
      </p:sp>
      <p:sp>
        <p:nvSpPr>
          <p:cNvPr id="6" name="TextBox 5"/>
          <p:cNvSpPr txBox="1"/>
          <p:nvPr/>
        </p:nvSpPr>
        <p:spPr>
          <a:xfrm rot="16200000">
            <a:off x="69113" y="2263639"/>
            <a:ext cx="1655838" cy="338554"/>
          </a:xfrm>
          <a:prstGeom prst="rect">
            <a:avLst/>
          </a:prstGeom>
          <a:noFill/>
        </p:spPr>
        <p:txBody>
          <a:bodyPr wrap="none" rtlCol="0">
            <a:spAutoFit/>
          </a:bodyPr>
          <a:lstStyle/>
          <a:p>
            <a:r>
              <a:rPr lang="en-US" sz="1600" dirty="0"/>
              <a:t>750-m Resolution</a:t>
            </a:r>
          </a:p>
        </p:txBody>
      </p:sp>
      <p:sp>
        <p:nvSpPr>
          <p:cNvPr id="7" name="TextBox 6"/>
          <p:cNvSpPr txBox="1"/>
          <p:nvPr/>
        </p:nvSpPr>
        <p:spPr>
          <a:xfrm rot="16200000">
            <a:off x="53724" y="3919477"/>
            <a:ext cx="1655838" cy="338554"/>
          </a:xfrm>
          <a:prstGeom prst="rect">
            <a:avLst/>
          </a:prstGeom>
          <a:noFill/>
        </p:spPr>
        <p:txBody>
          <a:bodyPr wrap="none" rtlCol="0">
            <a:spAutoFit/>
          </a:bodyPr>
          <a:lstStyle/>
          <a:p>
            <a:r>
              <a:rPr lang="en-US" sz="1600" dirty="0"/>
              <a:t>375-m Resolution</a:t>
            </a:r>
          </a:p>
        </p:txBody>
      </p:sp>
      <p:sp>
        <p:nvSpPr>
          <p:cNvPr id="8" name="TextBox 7"/>
          <p:cNvSpPr txBox="1"/>
          <p:nvPr/>
        </p:nvSpPr>
        <p:spPr>
          <a:xfrm>
            <a:off x="520861" y="6066353"/>
            <a:ext cx="10995949" cy="523220"/>
          </a:xfrm>
          <a:prstGeom prst="rect">
            <a:avLst/>
          </a:prstGeom>
          <a:noFill/>
        </p:spPr>
        <p:txBody>
          <a:bodyPr wrap="square" rtlCol="0">
            <a:spAutoFit/>
          </a:bodyPr>
          <a:lstStyle/>
          <a:p>
            <a:r>
              <a:rPr lang="en-US" sz="1400" b="1" dirty="0"/>
              <a:t>Liu, X.</a:t>
            </a:r>
            <a:r>
              <a:rPr lang="en-US" sz="1400" dirty="0"/>
              <a:t> and </a:t>
            </a:r>
            <a:r>
              <a:rPr lang="en-US" sz="1400" b="1" dirty="0"/>
              <a:t>M. Wang</a:t>
            </a:r>
            <a:r>
              <a:rPr lang="en-US" sz="1400" dirty="0"/>
              <a:t>, "Super-Resolution of VIIRS-Measured Ocean Color Products Using Deep Convolutional Neural Network", </a:t>
            </a:r>
            <a:r>
              <a:rPr lang="en-US" sz="1400" i="1" dirty="0"/>
              <a:t>IEEE Trans. </a:t>
            </a:r>
            <a:r>
              <a:rPr lang="en-US" sz="1400" i="1" dirty="0" err="1"/>
              <a:t>Geosci</a:t>
            </a:r>
            <a:r>
              <a:rPr lang="en-US" sz="1400" i="1" dirty="0"/>
              <a:t>. Remote Sens.</a:t>
            </a:r>
            <a:r>
              <a:rPr lang="en-US" sz="1400" dirty="0"/>
              <a:t> </a:t>
            </a:r>
            <a:r>
              <a:rPr lang="en-US" sz="1400" dirty="0">
                <a:hlinkClick r:id="rId3"/>
              </a:rPr>
              <a:t>https://doi.org/10.1109/TGRS.2020.2992912</a:t>
            </a:r>
            <a:r>
              <a:rPr lang="en-US" sz="1400" dirty="0"/>
              <a:t> (2020).</a:t>
            </a:r>
          </a:p>
        </p:txBody>
      </p:sp>
      <p:sp>
        <p:nvSpPr>
          <p:cNvPr id="3" name="Rectangle 2"/>
          <p:cNvSpPr/>
          <p:nvPr/>
        </p:nvSpPr>
        <p:spPr>
          <a:xfrm>
            <a:off x="7283884" y="1447407"/>
            <a:ext cx="4133534" cy="3693319"/>
          </a:xfrm>
          <a:prstGeom prst="rect">
            <a:avLst/>
          </a:prstGeom>
        </p:spPr>
        <p:txBody>
          <a:bodyPr wrap="square">
            <a:spAutoFit/>
          </a:bodyPr>
          <a:lstStyle/>
          <a:p>
            <a:r>
              <a:rPr lang="en-US" dirty="0"/>
              <a:t>Deep convolutional neural network (CNN) is used to glean the high-frequency content from the VIIRS I1 band and transfer to super-resolved M-band ocean color images (Liu and Wang, 2020).</a:t>
            </a:r>
          </a:p>
          <a:p>
            <a:endParaRPr lang="en-US" dirty="0"/>
          </a:p>
          <a:p>
            <a:r>
              <a:rPr lang="en-US" dirty="0"/>
              <a:t>VIIRS-derived original images with 750-m spatial resolution (top row) for (a) </a:t>
            </a:r>
            <a:r>
              <a:rPr lang="en-US" dirty="0" err="1"/>
              <a:t>nLw</a:t>
            </a:r>
            <a:r>
              <a:rPr lang="en-US" dirty="0"/>
              <a:t>(443), (b) </a:t>
            </a:r>
            <a:r>
              <a:rPr lang="en-US" dirty="0" err="1"/>
              <a:t>nLw</a:t>
            </a:r>
            <a:r>
              <a:rPr lang="en-US" dirty="0"/>
              <a:t>(551), and (c) </a:t>
            </a:r>
            <a:r>
              <a:rPr lang="en-US" dirty="0" err="1"/>
              <a:t>nLw</a:t>
            </a:r>
            <a:r>
              <a:rPr lang="en-US" dirty="0"/>
              <a:t>(671), and super-resolved images with 375-m (bottom row) for (d) </a:t>
            </a:r>
            <a:r>
              <a:rPr lang="en-US" dirty="0" err="1"/>
              <a:t>nLw</a:t>
            </a:r>
            <a:r>
              <a:rPr lang="en-US" dirty="0"/>
              <a:t>(443), (e) </a:t>
            </a:r>
            <a:r>
              <a:rPr lang="en-US" dirty="0" err="1"/>
              <a:t>nLw</a:t>
            </a:r>
            <a:r>
              <a:rPr lang="en-US" dirty="0"/>
              <a:t>(551), and (f) </a:t>
            </a:r>
            <a:r>
              <a:rPr lang="en-US" dirty="0" err="1"/>
              <a:t>nLw</a:t>
            </a:r>
            <a:r>
              <a:rPr lang="en-US" dirty="0"/>
              <a:t>(671) on August 14, 2015, in the Baltic Sea.</a:t>
            </a:r>
          </a:p>
        </p:txBody>
      </p:sp>
    </p:spTree>
    <p:extLst>
      <p:ext uri="{BB962C8B-B14F-4D97-AF65-F5344CB8AC3E}">
        <p14:creationId xmlns:p14="http://schemas.microsoft.com/office/powerpoint/2010/main" val="510724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264"/>
            <a:ext cx="10515600" cy="740278"/>
          </a:xfrm>
        </p:spPr>
        <p:txBody>
          <a:bodyPr/>
          <a:lstStyle/>
          <a:p>
            <a:pPr algn="ctr"/>
            <a:r>
              <a:rPr lang="en-US" b="1" dirty="0">
                <a:solidFill>
                  <a:srgbClr val="002060"/>
                </a:solidFill>
              </a:rPr>
              <a:t>Introduction (1)</a:t>
            </a:r>
          </a:p>
        </p:txBody>
      </p:sp>
      <p:sp>
        <p:nvSpPr>
          <p:cNvPr id="3" name="Content Placeholder 2"/>
          <p:cNvSpPr>
            <a:spLocks noGrp="1"/>
          </p:cNvSpPr>
          <p:nvPr>
            <p:ph idx="1"/>
          </p:nvPr>
        </p:nvSpPr>
        <p:spPr>
          <a:xfrm>
            <a:off x="849774" y="1030147"/>
            <a:ext cx="10515600" cy="1408394"/>
          </a:xfrm>
        </p:spPr>
        <p:txBody>
          <a:bodyPr>
            <a:normAutofit fontScale="62500" lnSpcReduction="20000"/>
          </a:bodyPr>
          <a:lstStyle/>
          <a:p>
            <a:pPr marL="381000" indent="-381000">
              <a:lnSpc>
                <a:spcPct val="120000"/>
              </a:lnSpc>
              <a:spcBef>
                <a:spcPct val="50000"/>
              </a:spcBef>
              <a:buFontTx/>
              <a:buChar char="•"/>
            </a:pPr>
            <a:r>
              <a:rPr lang="en-US" dirty="0">
                <a:latin typeface="Arial" charset="0"/>
                <a:cs typeface="Arial" charset="0"/>
              </a:rPr>
              <a:t>Visible Infrared Imaging Radiometer Suite (VIIRS) ocean color products are very useful for monitoring and understanding of biological and ecological ocean processes and phenomena. However, VIIRS-derived daily ocean color image either on the SNPP or NOAA-20 is limited in ocean coverage due to its swath width, high sensor-zenith angle, high sun glint, and cloud, etc. </a:t>
            </a:r>
          </a:p>
          <a:p>
            <a:pPr marL="0" indent="0">
              <a:buNone/>
            </a:pPr>
            <a:endParaRPr lang="en-US" dirty="0"/>
          </a:p>
        </p:txBody>
      </p:sp>
      <p:sp>
        <p:nvSpPr>
          <p:cNvPr id="4" name="Slide Number Placeholder 3"/>
          <p:cNvSpPr>
            <a:spLocks noGrp="1"/>
          </p:cNvSpPr>
          <p:nvPr>
            <p:ph type="sldNum" sz="quarter" idx="12"/>
          </p:nvPr>
        </p:nvSpPr>
        <p:spPr>
          <a:xfrm>
            <a:off x="8610600" y="6402032"/>
            <a:ext cx="2743200" cy="365125"/>
          </a:xfrm>
        </p:spPr>
        <p:txBody>
          <a:bodyPr/>
          <a:lstStyle/>
          <a:p>
            <a:fld id="{1CA2A982-E73B-4C10-860E-B10137A9EB51}" type="slidenum">
              <a:rPr lang="en-US" smtClean="0"/>
              <a:t>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58" y="2402254"/>
            <a:ext cx="7785500" cy="3683189"/>
          </a:xfrm>
          <a:prstGeom prst="rect">
            <a:avLst/>
          </a:prstGeom>
        </p:spPr>
      </p:pic>
      <p:sp>
        <p:nvSpPr>
          <p:cNvPr id="6" name="TextBox 5"/>
          <p:cNvSpPr txBox="1"/>
          <p:nvPr/>
        </p:nvSpPr>
        <p:spPr>
          <a:xfrm>
            <a:off x="1472226" y="6121730"/>
            <a:ext cx="8944564" cy="646331"/>
          </a:xfrm>
          <a:prstGeom prst="rect">
            <a:avLst/>
          </a:prstGeom>
          <a:noFill/>
        </p:spPr>
        <p:txBody>
          <a:bodyPr wrap="none" rtlCol="0">
            <a:spAutoFit/>
          </a:bodyPr>
          <a:lstStyle/>
          <a:p>
            <a:pPr algn="ctr"/>
            <a:r>
              <a:rPr lang="en-US" dirty="0"/>
              <a:t>NOAA-20 VIIRS true color image overlapped on ocean color Chlorophyll-a image of 4/27/2020.</a:t>
            </a:r>
          </a:p>
          <a:p>
            <a:pPr algn="ctr"/>
            <a:r>
              <a:rPr lang="en-US" dirty="0"/>
              <a:t>Credits: </a:t>
            </a:r>
            <a:r>
              <a:rPr lang="en-US" dirty="0">
                <a:hlinkClick r:id="rId3"/>
              </a:rPr>
              <a:t>https://www.star.nesdis.noaa.gov/socd/mecb/color/ocview/ocview.html</a:t>
            </a:r>
            <a:r>
              <a:rPr lang="en-US" dirty="0"/>
              <a:t> </a:t>
            </a:r>
          </a:p>
        </p:txBody>
      </p:sp>
      <p:cxnSp>
        <p:nvCxnSpPr>
          <p:cNvPr id="8" name="Straight Arrow Connector 7"/>
          <p:cNvCxnSpPr/>
          <p:nvPr/>
        </p:nvCxnSpPr>
        <p:spPr>
          <a:xfrm flipH="1">
            <a:off x="6554986" y="3185161"/>
            <a:ext cx="3800214" cy="120801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9734414" y="3185161"/>
            <a:ext cx="620786" cy="70832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924346" y="2815829"/>
            <a:ext cx="1582484" cy="369332"/>
          </a:xfrm>
          <a:prstGeom prst="rect">
            <a:avLst/>
          </a:prstGeom>
        </p:spPr>
        <p:txBody>
          <a:bodyPr wrap="none">
            <a:spAutoFit/>
          </a:bodyPr>
          <a:lstStyle/>
          <a:p>
            <a:r>
              <a:rPr lang="en-US" dirty="0">
                <a:latin typeface="Arial" charset="0"/>
                <a:cs typeface="Arial" charset="0"/>
              </a:rPr>
              <a:t>High sun glint</a:t>
            </a:r>
            <a:endParaRPr lang="en-US" dirty="0"/>
          </a:p>
        </p:txBody>
      </p:sp>
      <p:cxnSp>
        <p:nvCxnSpPr>
          <p:cNvPr id="14" name="Straight Arrow Connector 13"/>
          <p:cNvCxnSpPr/>
          <p:nvPr/>
        </p:nvCxnSpPr>
        <p:spPr>
          <a:xfrm>
            <a:off x="1739706" y="4557268"/>
            <a:ext cx="7271966" cy="117401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15207" y="4203106"/>
            <a:ext cx="3196207" cy="35416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99050" y="4245818"/>
            <a:ext cx="1492716" cy="646331"/>
          </a:xfrm>
          <a:prstGeom prst="rect">
            <a:avLst/>
          </a:prstGeom>
        </p:spPr>
        <p:txBody>
          <a:bodyPr wrap="none">
            <a:spAutoFit/>
          </a:bodyPr>
          <a:lstStyle/>
          <a:p>
            <a:r>
              <a:rPr lang="en-US" dirty="0">
                <a:latin typeface="Arial" charset="0"/>
                <a:cs typeface="Arial" charset="0"/>
              </a:rPr>
              <a:t>High sensor-</a:t>
            </a:r>
          </a:p>
          <a:p>
            <a:r>
              <a:rPr lang="en-US" dirty="0">
                <a:latin typeface="Arial" charset="0"/>
                <a:cs typeface="Arial" charset="0"/>
              </a:rPr>
              <a:t>zenith angle</a:t>
            </a:r>
            <a:endParaRPr lang="en-US" dirty="0"/>
          </a:p>
        </p:txBody>
      </p:sp>
    </p:spTree>
    <p:extLst>
      <p:ext uri="{BB962C8B-B14F-4D97-AF65-F5344CB8AC3E}">
        <p14:creationId xmlns:p14="http://schemas.microsoft.com/office/powerpoint/2010/main" val="95635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002060"/>
                </a:solidFill>
              </a:rPr>
              <a:t>Introduction (2)</a:t>
            </a:r>
            <a:endParaRPr lang="en-US" dirty="0"/>
          </a:p>
        </p:txBody>
      </p:sp>
      <p:sp>
        <p:nvSpPr>
          <p:cNvPr id="3" name="Content Placeholder 2"/>
          <p:cNvSpPr>
            <a:spLocks noGrp="1"/>
          </p:cNvSpPr>
          <p:nvPr>
            <p:ph idx="1"/>
          </p:nvPr>
        </p:nvSpPr>
        <p:spPr>
          <a:xfrm>
            <a:off x="838200" y="1582557"/>
            <a:ext cx="10515600" cy="4351338"/>
          </a:xfrm>
        </p:spPr>
        <p:txBody>
          <a:bodyPr>
            <a:normAutofit fontScale="62500" lnSpcReduction="20000"/>
          </a:bodyPr>
          <a:lstStyle/>
          <a:p>
            <a:pPr marL="381000" indent="-381000">
              <a:lnSpc>
                <a:spcPct val="120000"/>
              </a:lnSpc>
              <a:spcBef>
                <a:spcPct val="50000"/>
              </a:spcBef>
              <a:buFontTx/>
              <a:buChar char="•"/>
            </a:pPr>
            <a:r>
              <a:rPr lang="en-US" dirty="0">
                <a:latin typeface="Arial" charset="0"/>
                <a:cs typeface="Arial" charset="0"/>
              </a:rPr>
              <a:t>Merging VIIRS ocean color products derived from the SNPP and NOAA-20 significantly increases the spatial coverage of daily images. Two VIIRS sensors on the SNPP and NOAA-20 satellites have similar sensor characteristics, and global ocean color data are derived routinely using the same </a:t>
            </a:r>
            <a:r>
              <a:rPr lang="en-US" dirty="0">
                <a:solidFill>
                  <a:srgbClr val="0432FF"/>
                </a:solidFill>
                <a:latin typeface="Arial" charset="0"/>
                <a:cs typeface="Arial" charset="0"/>
              </a:rPr>
              <a:t>Multi-Sensor Level-1 to Level-2 </a:t>
            </a:r>
            <a:r>
              <a:rPr lang="en-US" dirty="0">
                <a:latin typeface="Arial" charset="0"/>
                <a:cs typeface="Arial" charset="0"/>
              </a:rPr>
              <a:t>(</a:t>
            </a:r>
            <a:r>
              <a:rPr lang="en-US" b="1" dirty="0">
                <a:solidFill>
                  <a:srgbClr val="0432FF"/>
                </a:solidFill>
                <a:latin typeface="Arial" charset="0"/>
                <a:cs typeface="Arial" charset="0"/>
              </a:rPr>
              <a:t>MSL12</a:t>
            </a:r>
            <a:r>
              <a:rPr lang="en-US" dirty="0">
                <a:latin typeface="Arial" charset="0"/>
                <a:cs typeface="Arial" charset="0"/>
              </a:rPr>
              <a:t>) ocean color data processing system. Therefore, the merged VIIRS ocean color data are expected to have high data quality with consistent statistical property and accuracy globally. </a:t>
            </a:r>
          </a:p>
          <a:p>
            <a:pPr marL="381000" indent="-381000">
              <a:lnSpc>
                <a:spcPct val="120000"/>
              </a:lnSpc>
              <a:spcBef>
                <a:spcPct val="50000"/>
              </a:spcBef>
              <a:buFontTx/>
              <a:buChar char="•"/>
            </a:pPr>
            <a:r>
              <a:rPr lang="en-US" dirty="0">
                <a:latin typeface="Arial" charset="0"/>
                <a:cs typeface="Arial" charset="0"/>
              </a:rPr>
              <a:t>The </a:t>
            </a:r>
            <a:r>
              <a:rPr lang="en-US" dirty="0">
                <a:solidFill>
                  <a:srgbClr val="0432FF"/>
                </a:solidFill>
                <a:latin typeface="Arial" charset="0"/>
                <a:cs typeface="Arial" charset="0"/>
              </a:rPr>
              <a:t>Data Interpolating Empirical Orthogonal Function </a:t>
            </a:r>
            <a:r>
              <a:rPr lang="en-US" dirty="0">
                <a:latin typeface="Arial" charset="0"/>
                <a:cs typeface="Arial" charset="0"/>
              </a:rPr>
              <a:t>(</a:t>
            </a:r>
            <a:r>
              <a:rPr lang="en-US" b="1" dirty="0">
                <a:solidFill>
                  <a:srgbClr val="0432FF"/>
                </a:solidFill>
                <a:latin typeface="Arial" charset="0"/>
                <a:cs typeface="Arial" charset="0"/>
              </a:rPr>
              <a:t>DINEOF</a:t>
            </a:r>
            <a:r>
              <a:rPr lang="en-US" dirty="0">
                <a:latin typeface="Arial" charset="0"/>
                <a:cs typeface="Arial" charset="0"/>
              </a:rPr>
              <a:t>) is a method to reconstruct missing data in geophysical datasets based on </a:t>
            </a:r>
            <a:r>
              <a:rPr lang="en-US" dirty="0">
                <a:solidFill>
                  <a:srgbClr val="0432FF"/>
                </a:solidFill>
                <a:latin typeface="Arial" charset="0"/>
                <a:cs typeface="Arial" charset="0"/>
              </a:rPr>
              <a:t>Empirical Orthogonal Function </a:t>
            </a:r>
            <a:r>
              <a:rPr lang="en-US" dirty="0">
                <a:latin typeface="Arial" charset="0"/>
                <a:cs typeface="Arial" charset="0"/>
              </a:rPr>
              <a:t>(</a:t>
            </a:r>
            <a:r>
              <a:rPr lang="en-US" dirty="0">
                <a:solidFill>
                  <a:srgbClr val="0432FF"/>
                </a:solidFill>
                <a:latin typeface="Arial" charset="0"/>
                <a:cs typeface="Arial" charset="0"/>
              </a:rPr>
              <a:t>EOF</a:t>
            </a:r>
            <a:r>
              <a:rPr lang="en-US" dirty="0">
                <a:latin typeface="Arial" charset="0"/>
                <a:cs typeface="Arial" charset="0"/>
              </a:rPr>
              <a:t>). It utilizes both temporal and spatial coherencies of data to infer a solution at the missing locations (</a:t>
            </a:r>
            <a:r>
              <a:rPr lang="en-US" dirty="0" err="1">
                <a:latin typeface="Arial" charset="0"/>
                <a:cs typeface="Arial" charset="0"/>
              </a:rPr>
              <a:t>Alvera-Azcarate</a:t>
            </a:r>
            <a:r>
              <a:rPr lang="en-US" dirty="0">
                <a:latin typeface="Arial" charset="0"/>
                <a:cs typeface="Arial" charset="0"/>
              </a:rPr>
              <a:t> et al., 2005). In this study, the DINEOF is used to fill up gap pixels in the merged SNPP and NOAA-20 VIIRS global ocean color images. </a:t>
            </a:r>
          </a:p>
          <a:p>
            <a:pPr marL="381000" indent="-381000">
              <a:lnSpc>
                <a:spcPct val="120000"/>
              </a:lnSpc>
              <a:spcBef>
                <a:spcPct val="50000"/>
              </a:spcBef>
              <a:buFontTx/>
              <a:buChar char="•"/>
            </a:pPr>
            <a:r>
              <a:rPr lang="en-US" dirty="0">
                <a:latin typeface="Arial" charset="0"/>
                <a:cs typeface="Arial" charset="0"/>
              </a:rPr>
              <a:t>The possibility of adding more data from more satellite sensors will also be explored. Specifically, additional ocean color data from the Ocean and Land </a:t>
            </a:r>
            <a:r>
              <a:rPr lang="en-US" dirty="0" err="1">
                <a:latin typeface="Arial" charset="0"/>
                <a:cs typeface="Arial" charset="0"/>
              </a:rPr>
              <a:t>Colour</a:t>
            </a:r>
            <a:r>
              <a:rPr lang="en-US" dirty="0">
                <a:latin typeface="Arial" charset="0"/>
                <a:cs typeface="Arial" charset="0"/>
              </a:rPr>
              <a:t> Instrument (OLCI) on the Sentinel-3A will be tested.</a:t>
            </a:r>
          </a:p>
          <a:p>
            <a:endParaRPr lang="en-US" dirty="0"/>
          </a:p>
        </p:txBody>
      </p:sp>
      <p:sp>
        <p:nvSpPr>
          <p:cNvPr id="4" name="Slide Number Placeholder 3"/>
          <p:cNvSpPr>
            <a:spLocks noGrp="1"/>
          </p:cNvSpPr>
          <p:nvPr>
            <p:ph type="sldNum" sz="quarter" idx="12"/>
          </p:nvPr>
        </p:nvSpPr>
        <p:spPr/>
        <p:txBody>
          <a:bodyPr/>
          <a:lstStyle/>
          <a:p>
            <a:fld id="{1CA2A982-E73B-4C10-860E-B10137A9EB51}" type="slidenum">
              <a:rPr lang="en-US" smtClean="0"/>
              <a:t>4</a:t>
            </a:fld>
            <a:endParaRPr lang="en-US"/>
          </a:p>
        </p:txBody>
      </p:sp>
    </p:spTree>
    <p:extLst>
      <p:ext uri="{BB962C8B-B14F-4D97-AF65-F5344CB8AC3E}">
        <p14:creationId xmlns:p14="http://schemas.microsoft.com/office/powerpoint/2010/main" val="2877565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190" y="248789"/>
            <a:ext cx="10515600" cy="1325563"/>
          </a:xfrm>
        </p:spPr>
        <p:txBody>
          <a:bodyPr>
            <a:normAutofit/>
          </a:bodyPr>
          <a:lstStyle/>
          <a:p>
            <a:pPr algn="ctr"/>
            <a:r>
              <a:rPr lang="en-US" sz="4000" b="1" dirty="0">
                <a:solidFill>
                  <a:srgbClr val="002060"/>
                </a:solidFill>
              </a:rPr>
              <a:t>Merging SNPP and NOAA-20 Ocean Color Data</a:t>
            </a:r>
            <a:endParaRPr lang="en-US" sz="4000" dirty="0"/>
          </a:p>
        </p:txBody>
      </p:sp>
      <p:sp>
        <p:nvSpPr>
          <p:cNvPr id="3" name="Slide Number Placeholder 2"/>
          <p:cNvSpPr>
            <a:spLocks noGrp="1"/>
          </p:cNvSpPr>
          <p:nvPr>
            <p:ph type="sldNum" sz="quarter" idx="12"/>
          </p:nvPr>
        </p:nvSpPr>
        <p:spPr/>
        <p:txBody>
          <a:bodyPr/>
          <a:lstStyle/>
          <a:p>
            <a:fld id="{1CA2A982-E73B-4C10-860E-B10137A9EB51}" type="slidenum">
              <a:rPr lang="en-US" smtClean="0"/>
              <a:t>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738" y="4081202"/>
            <a:ext cx="2674021" cy="26740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247" y="4073179"/>
            <a:ext cx="2657441" cy="26574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596" y="1374561"/>
            <a:ext cx="2676853" cy="26768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407" y="1389447"/>
            <a:ext cx="2673902" cy="2673902"/>
          </a:xfrm>
          <a:prstGeom prst="rect">
            <a:avLst/>
          </a:prstGeom>
        </p:spPr>
      </p:pic>
      <p:sp>
        <p:nvSpPr>
          <p:cNvPr id="8" name="TextBox 7"/>
          <p:cNvSpPr txBox="1"/>
          <p:nvPr/>
        </p:nvSpPr>
        <p:spPr>
          <a:xfrm>
            <a:off x="903190" y="2388398"/>
            <a:ext cx="3137629" cy="369332"/>
          </a:xfrm>
          <a:prstGeom prst="rect">
            <a:avLst/>
          </a:prstGeom>
          <a:noFill/>
        </p:spPr>
        <p:txBody>
          <a:bodyPr wrap="square" rtlCol="0">
            <a:spAutoFit/>
          </a:bodyPr>
          <a:lstStyle/>
          <a:p>
            <a:pPr algn="ctr"/>
            <a:r>
              <a:rPr lang="en-US" dirty="0"/>
              <a:t>06/21/2018 </a:t>
            </a:r>
            <a:r>
              <a:rPr lang="en-US" dirty="0" err="1"/>
              <a:t>Chl</a:t>
            </a:r>
            <a:r>
              <a:rPr lang="en-US" dirty="0"/>
              <a:t>-a (OCI) </a:t>
            </a:r>
          </a:p>
        </p:txBody>
      </p:sp>
      <p:sp>
        <p:nvSpPr>
          <p:cNvPr id="9" name="TextBox 8"/>
          <p:cNvSpPr txBox="1"/>
          <p:nvPr/>
        </p:nvSpPr>
        <p:spPr>
          <a:xfrm rot="16200000">
            <a:off x="3723009" y="2449873"/>
            <a:ext cx="1628254" cy="307777"/>
          </a:xfrm>
          <a:prstGeom prst="rect">
            <a:avLst/>
          </a:prstGeom>
          <a:noFill/>
        </p:spPr>
        <p:txBody>
          <a:bodyPr wrap="square" rtlCol="0">
            <a:spAutoFit/>
          </a:bodyPr>
          <a:lstStyle/>
          <a:p>
            <a:r>
              <a:rPr lang="en-US" sz="1400" dirty="0"/>
              <a:t>NOAA-20</a:t>
            </a:r>
          </a:p>
        </p:txBody>
      </p:sp>
      <p:sp>
        <p:nvSpPr>
          <p:cNvPr id="10" name="TextBox 9"/>
          <p:cNvSpPr txBox="1"/>
          <p:nvPr/>
        </p:nvSpPr>
        <p:spPr>
          <a:xfrm rot="16200000">
            <a:off x="3848384" y="4995601"/>
            <a:ext cx="1343026" cy="307777"/>
          </a:xfrm>
          <a:prstGeom prst="rect">
            <a:avLst/>
          </a:prstGeom>
          <a:noFill/>
        </p:spPr>
        <p:txBody>
          <a:bodyPr wrap="square" rtlCol="0">
            <a:spAutoFit/>
          </a:bodyPr>
          <a:lstStyle/>
          <a:p>
            <a:r>
              <a:rPr lang="en-US" sz="1400" dirty="0"/>
              <a:t>NOAA-20</a:t>
            </a:r>
          </a:p>
        </p:txBody>
      </p:sp>
      <p:sp>
        <p:nvSpPr>
          <p:cNvPr id="11" name="TextBox 10"/>
          <p:cNvSpPr txBox="1"/>
          <p:nvPr/>
        </p:nvSpPr>
        <p:spPr>
          <a:xfrm>
            <a:off x="4871619" y="1511715"/>
            <a:ext cx="838936" cy="307777"/>
          </a:xfrm>
          <a:prstGeom prst="rect">
            <a:avLst/>
          </a:prstGeom>
          <a:noFill/>
        </p:spPr>
        <p:txBody>
          <a:bodyPr wrap="square" rtlCol="0">
            <a:spAutoFit/>
          </a:bodyPr>
          <a:lstStyle/>
          <a:p>
            <a:r>
              <a:rPr lang="en-US" sz="1400" dirty="0"/>
              <a:t>All</a:t>
            </a:r>
          </a:p>
        </p:txBody>
      </p:sp>
      <p:sp>
        <p:nvSpPr>
          <p:cNvPr id="12" name="TextBox 11"/>
          <p:cNvSpPr txBox="1"/>
          <p:nvPr/>
        </p:nvSpPr>
        <p:spPr>
          <a:xfrm>
            <a:off x="4766150" y="4170201"/>
            <a:ext cx="1684070" cy="307777"/>
          </a:xfrm>
          <a:prstGeom prst="rect">
            <a:avLst/>
          </a:prstGeom>
          <a:noFill/>
        </p:spPr>
        <p:txBody>
          <a:bodyPr wrap="square" rtlCol="0">
            <a:spAutoFit/>
          </a:bodyPr>
          <a:lstStyle/>
          <a:p>
            <a:r>
              <a:rPr lang="en-US" sz="1400" dirty="0"/>
              <a:t>Deep-water</a:t>
            </a:r>
          </a:p>
        </p:txBody>
      </p:sp>
      <p:sp>
        <p:nvSpPr>
          <p:cNvPr id="13" name="TextBox 12"/>
          <p:cNvSpPr txBox="1"/>
          <p:nvPr/>
        </p:nvSpPr>
        <p:spPr>
          <a:xfrm>
            <a:off x="5501760" y="6547064"/>
            <a:ext cx="1088558" cy="307777"/>
          </a:xfrm>
          <a:prstGeom prst="rect">
            <a:avLst/>
          </a:prstGeom>
          <a:noFill/>
        </p:spPr>
        <p:txBody>
          <a:bodyPr wrap="square" rtlCol="0">
            <a:spAutoFit/>
          </a:bodyPr>
          <a:lstStyle/>
          <a:p>
            <a:r>
              <a:rPr lang="en-US" sz="1400" dirty="0"/>
              <a:t>SNPP</a:t>
            </a:r>
          </a:p>
        </p:txBody>
      </p:sp>
      <p:sp>
        <p:nvSpPr>
          <p:cNvPr id="14" name="TextBox 13"/>
          <p:cNvSpPr txBox="1"/>
          <p:nvPr/>
        </p:nvSpPr>
        <p:spPr>
          <a:xfrm>
            <a:off x="8393902" y="6576732"/>
            <a:ext cx="1185175" cy="307777"/>
          </a:xfrm>
          <a:prstGeom prst="rect">
            <a:avLst/>
          </a:prstGeom>
          <a:noFill/>
        </p:spPr>
        <p:txBody>
          <a:bodyPr wrap="square" rtlCol="0">
            <a:spAutoFit/>
          </a:bodyPr>
          <a:lstStyle/>
          <a:p>
            <a:r>
              <a:rPr lang="en-US" sz="1400" dirty="0"/>
              <a:t>SNPP</a:t>
            </a:r>
          </a:p>
        </p:txBody>
      </p:sp>
      <p:sp>
        <p:nvSpPr>
          <p:cNvPr id="15" name="TextBox 14"/>
          <p:cNvSpPr txBox="1"/>
          <p:nvPr/>
        </p:nvSpPr>
        <p:spPr>
          <a:xfrm>
            <a:off x="7786757" y="1441640"/>
            <a:ext cx="1621786" cy="307777"/>
          </a:xfrm>
          <a:prstGeom prst="rect">
            <a:avLst/>
          </a:prstGeom>
          <a:noFill/>
        </p:spPr>
        <p:txBody>
          <a:bodyPr wrap="square" rtlCol="0">
            <a:spAutoFit/>
          </a:bodyPr>
          <a:lstStyle/>
          <a:p>
            <a:r>
              <a:rPr lang="en-US" sz="1400" dirty="0"/>
              <a:t>Oligotrophic</a:t>
            </a:r>
          </a:p>
        </p:txBody>
      </p:sp>
      <p:sp>
        <p:nvSpPr>
          <p:cNvPr id="16" name="TextBox 15"/>
          <p:cNvSpPr txBox="1"/>
          <p:nvPr/>
        </p:nvSpPr>
        <p:spPr>
          <a:xfrm>
            <a:off x="7710205" y="4216976"/>
            <a:ext cx="1908384" cy="307777"/>
          </a:xfrm>
          <a:prstGeom prst="rect">
            <a:avLst/>
          </a:prstGeom>
          <a:noFill/>
        </p:spPr>
        <p:txBody>
          <a:bodyPr wrap="square" rtlCol="0">
            <a:spAutoFit/>
          </a:bodyPr>
          <a:lstStyle/>
          <a:p>
            <a:r>
              <a:rPr lang="en-US" sz="1400" dirty="0"/>
              <a:t>Coastal-water</a:t>
            </a:r>
          </a:p>
        </p:txBody>
      </p:sp>
      <p:cxnSp>
        <p:nvCxnSpPr>
          <p:cNvPr id="17" name="Straight Connector 16"/>
          <p:cNvCxnSpPr/>
          <p:nvPr/>
        </p:nvCxnSpPr>
        <p:spPr>
          <a:xfrm flipV="1">
            <a:off x="4804007" y="1523022"/>
            <a:ext cx="2198769" cy="23140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694209" y="1511715"/>
            <a:ext cx="2199669" cy="23130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753910" y="4209465"/>
            <a:ext cx="2202475" cy="23004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670820" y="4216976"/>
            <a:ext cx="2252867" cy="231443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41316" y="3327061"/>
            <a:ext cx="966931" cy="430887"/>
          </a:xfrm>
          <a:prstGeom prst="rect">
            <a:avLst/>
          </a:prstGeom>
          <a:noFill/>
        </p:spPr>
        <p:txBody>
          <a:bodyPr wrap="none" rtlCol="0">
            <a:spAutoFit/>
          </a:bodyPr>
          <a:lstStyle/>
          <a:p>
            <a:r>
              <a:rPr lang="en-US" sz="1100" dirty="0"/>
              <a:t>Mean: 1.069</a:t>
            </a:r>
          </a:p>
          <a:p>
            <a:r>
              <a:rPr lang="en-US" sz="1100" dirty="0"/>
              <a:t>STD:   0.212</a:t>
            </a:r>
          </a:p>
        </p:txBody>
      </p:sp>
      <p:sp>
        <p:nvSpPr>
          <p:cNvPr id="22" name="TextBox 21"/>
          <p:cNvSpPr txBox="1"/>
          <p:nvPr/>
        </p:nvSpPr>
        <p:spPr>
          <a:xfrm>
            <a:off x="5904037" y="5938645"/>
            <a:ext cx="966931" cy="430887"/>
          </a:xfrm>
          <a:prstGeom prst="rect">
            <a:avLst/>
          </a:prstGeom>
          <a:noFill/>
        </p:spPr>
        <p:txBody>
          <a:bodyPr wrap="none" rtlCol="0">
            <a:spAutoFit/>
          </a:bodyPr>
          <a:lstStyle/>
          <a:p>
            <a:r>
              <a:rPr lang="en-US" sz="1100" dirty="0"/>
              <a:t>Mean: 1.057</a:t>
            </a:r>
          </a:p>
          <a:p>
            <a:r>
              <a:rPr lang="en-US" sz="1100" dirty="0"/>
              <a:t>STD:   0.175</a:t>
            </a:r>
          </a:p>
        </p:txBody>
      </p:sp>
      <p:sp>
        <p:nvSpPr>
          <p:cNvPr id="23" name="TextBox 22"/>
          <p:cNvSpPr txBox="1"/>
          <p:nvPr/>
        </p:nvSpPr>
        <p:spPr>
          <a:xfrm>
            <a:off x="8926947" y="3377508"/>
            <a:ext cx="966931" cy="430887"/>
          </a:xfrm>
          <a:prstGeom prst="rect">
            <a:avLst/>
          </a:prstGeom>
          <a:noFill/>
        </p:spPr>
        <p:txBody>
          <a:bodyPr wrap="none" rtlCol="0">
            <a:spAutoFit/>
          </a:bodyPr>
          <a:lstStyle/>
          <a:p>
            <a:r>
              <a:rPr lang="en-US" sz="1100" dirty="0"/>
              <a:t>Mean: 1.024</a:t>
            </a:r>
          </a:p>
          <a:p>
            <a:r>
              <a:rPr lang="en-US" sz="1100" dirty="0"/>
              <a:t>STD:   0.162</a:t>
            </a:r>
          </a:p>
        </p:txBody>
      </p:sp>
      <p:sp>
        <p:nvSpPr>
          <p:cNvPr id="24" name="TextBox 23"/>
          <p:cNvSpPr txBox="1"/>
          <p:nvPr/>
        </p:nvSpPr>
        <p:spPr>
          <a:xfrm>
            <a:off x="8874678" y="5967038"/>
            <a:ext cx="974947" cy="430887"/>
          </a:xfrm>
          <a:prstGeom prst="rect">
            <a:avLst/>
          </a:prstGeom>
          <a:noFill/>
        </p:spPr>
        <p:txBody>
          <a:bodyPr wrap="none" rtlCol="0">
            <a:spAutoFit/>
          </a:bodyPr>
          <a:lstStyle/>
          <a:p>
            <a:r>
              <a:rPr lang="en-US" sz="1100" dirty="0"/>
              <a:t>Mean: 1.127</a:t>
            </a:r>
          </a:p>
          <a:p>
            <a:r>
              <a:rPr lang="en-US" sz="1100" dirty="0"/>
              <a:t>STD:   0.336</a:t>
            </a:r>
          </a:p>
        </p:txBody>
      </p:sp>
      <p:sp>
        <p:nvSpPr>
          <p:cNvPr id="25" name="TextBox 24"/>
          <p:cNvSpPr txBox="1"/>
          <p:nvPr/>
        </p:nvSpPr>
        <p:spPr>
          <a:xfrm>
            <a:off x="833947" y="2897252"/>
            <a:ext cx="3371013" cy="2308324"/>
          </a:xfrm>
          <a:prstGeom prst="rect">
            <a:avLst/>
          </a:prstGeom>
          <a:noFill/>
        </p:spPr>
        <p:txBody>
          <a:bodyPr wrap="square" rtlCol="0">
            <a:spAutoFit/>
          </a:bodyPr>
          <a:lstStyle/>
          <a:p>
            <a:r>
              <a:rPr lang="en-US" dirty="0"/>
              <a:t>SNPP and NOAA-20 have similar sensor characteristics, spatial and time resolution, little time difference, and the ocean color data are processed using the same EDR software, i.e., </a:t>
            </a:r>
            <a:r>
              <a:rPr lang="en-US" b="1" dirty="0">
                <a:solidFill>
                  <a:srgbClr val="0432FF"/>
                </a:solidFill>
              </a:rPr>
              <a:t>MSL12</a:t>
            </a:r>
            <a:r>
              <a:rPr lang="en-US" dirty="0"/>
              <a:t>. The statistics of the two data sets are very close.</a:t>
            </a:r>
          </a:p>
        </p:txBody>
      </p:sp>
    </p:spTree>
    <p:extLst>
      <p:ext uri="{BB962C8B-B14F-4D97-AF65-F5344CB8AC3E}">
        <p14:creationId xmlns:p14="http://schemas.microsoft.com/office/powerpoint/2010/main" val="394676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2060"/>
                </a:solidFill>
              </a:rPr>
              <a:t>Merging SNPP and NOAA-20 Ocean Color Data</a:t>
            </a:r>
            <a:endParaRPr lang="en-US" sz="4000" dirty="0"/>
          </a:p>
        </p:txBody>
      </p:sp>
      <p:sp>
        <p:nvSpPr>
          <p:cNvPr id="4" name="Slide Number Placeholder 3"/>
          <p:cNvSpPr>
            <a:spLocks noGrp="1"/>
          </p:cNvSpPr>
          <p:nvPr>
            <p:ph type="sldNum" sz="quarter" idx="12"/>
          </p:nvPr>
        </p:nvSpPr>
        <p:spPr/>
        <p:txBody>
          <a:bodyPr/>
          <a:lstStyle/>
          <a:p>
            <a:fld id="{1CA2A982-E73B-4C10-860E-B10137A9EB51}" type="slidenum">
              <a:rPr lang="en-US" smtClean="0"/>
              <a:t>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277" y="2401839"/>
            <a:ext cx="4093030" cy="2046515"/>
          </a:xfrm>
          <a:prstGeom prst="rect">
            <a:avLst/>
          </a:prstGeom>
        </p:spPr>
      </p:pic>
      <p:sp>
        <p:nvSpPr>
          <p:cNvPr id="6" name="TextBox 5"/>
          <p:cNvSpPr txBox="1"/>
          <p:nvPr/>
        </p:nvSpPr>
        <p:spPr>
          <a:xfrm>
            <a:off x="2933376" y="2077081"/>
            <a:ext cx="692818" cy="369332"/>
          </a:xfrm>
          <a:prstGeom prst="rect">
            <a:avLst/>
          </a:prstGeom>
          <a:noFill/>
        </p:spPr>
        <p:txBody>
          <a:bodyPr wrap="none" rtlCol="0">
            <a:spAutoFit/>
          </a:bodyPr>
          <a:lstStyle/>
          <a:p>
            <a:r>
              <a:rPr lang="en-US" b="1" dirty="0">
                <a:solidFill>
                  <a:schemeClr val="tx2">
                    <a:lumMod val="60000"/>
                    <a:lumOff val="40000"/>
                  </a:schemeClr>
                </a:solidFill>
              </a:rPr>
              <a:t>SNPP</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401" y="2366499"/>
            <a:ext cx="4121056" cy="2060528"/>
          </a:xfrm>
          <a:prstGeom prst="rect">
            <a:avLst/>
          </a:prstGeom>
        </p:spPr>
      </p:pic>
      <p:sp>
        <p:nvSpPr>
          <p:cNvPr id="8" name="TextBox 7"/>
          <p:cNvSpPr txBox="1"/>
          <p:nvPr/>
        </p:nvSpPr>
        <p:spPr>
          <a:xfrm>
            <a:off x="7945441" y="2049899"/>
            <a:ext cx="1069973" cy="369332"/>
          </a:xfrm>
          <a:prstGeom prst="rect">
            <a:avLst/>
          </a:prstGeom>
          <a:noFill/>
        </p:spPr>
        <p:txBody>
          <a:bodyPr wrap="none" rtlCol="0">
            <a:spAutoFit/>
          </a:bodyPr>
          <a:lstStyle/>
          <a:p>
            <a:r>
              <a:rPr lang="en-US" b="1" dirty="0">
                <a:solidFill>
                  <a:schemeClr val="tx2">
                    <a:lumMod val="60000"/>
                    <a:lumOff val="40000"/>
                  </a:schemeClr>
                </a:solidFill>
              </a:rPr>
              <a:t>NOAA-20</a:t>
            </a:r>
          </a:p>
        </p:txBody>
      </p:sp>
      <p:sp>
        <p:nvSpPr>
          <p:cNvPr id="9" name="TextBox 8"/>
          <p:cNvSpPr txBox="1"/>
          <p:nvPr/>
        </p:nvSpPr>
        <p:spPr>
          <a:xfrm>
            <a:off x="4841882" y="4444672"/>
            <a:ext cx="1524776" cy="307777"/>
          </a:xfrm>
          <a:prstGeom prst="rect">
            <a:avLst/>
          </a:prstGeom>
          <a:noFill/>
        </p:spPr>
        <p:txBody>
          <a:bodyPr wrap="none" rtlCol="0">
            <a:spAutoFit/>
          </a:bodyPr>
          <a:lstStyle/>
          <a:p>
            <a:r>
              <a:rPr lang="en-US" sz="1400" b="1" dirty="0">
                <a:solidFill>
                  <a:srgbClr val="FF0000"/>
                </a:solidFill>
              </a:rPr>
              <a:t>Merging (L3bin)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8316" y="4770094"/>
            <a:ext cx="4116776" cy="2058388"/>
          </a:xfrm>
          <a:prstGeom prst="rect">
            <a:avLst/>
          </a:prstGeom>
        </p:spPr>
      </p:pic>
      <p:cxnSp>
        <p:nvCxnSpPr>
          <p:cNvPr id="11" name="Straight Arrow Connector 10"/>
          <p:cNvCxnSpPr>
            <a:stCxn id="5" idx="2"/>
            <a:endCxn id="10" idx="0"/>
          </p:cNvCxnSpPr>
          <p:nvPr/>
        </p:nvCxnSpPr>
        <p:spPr>
          <a:xfrm>
            <a:off x="3160792" y="4448354"/>
            <a:ext cx="2125912" cy="321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2"/>
            <a:endCxn id="10" idx="0"/>
          </p:cNvCxnSpPr>
          <p:nvPr/>
        </p:nvCxnSpPr>
        <p:spPr>
          <a:xfrm flipH="1">
            <a:off x="5286704" y="4427027"/>
            <a:ext cx="2921225" cy="3430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95546" y="1502468"/>
            <a:ext cx="7401706" cy="461665"/>
          </a:xfrm>
          <a:prstGeom prst="rect">
            <a:avLst/>
          </a:prstGeom>
          <a:noFill/>
        </p:spPr>
        <p:txBody>
          <a:bodyPr wrap="none" rtlCol="0">
            <a:spAutoFit/>
          </a:bodyPr>
          <a:lstStyle/>
          <a:p>
            <a:pPr algn="ctr"/>
            <a:r>
              <a:rPr lang="en-US" sz="2400" b="1" dirty="0"/>
              <a:t>Example of Global 9km </a:t>
            </a:r>
            <a:r>
              <a:rPr lang="en-US" sz="2400" b="1" dirty="0" err="1"/>
              <a:t>Chl</a:t>
            </a:r>
            <a:r>
              <a:rPr lang="en-US" sz="2400" b="1" dirty="0"/>
              <a:t>-a Level-3 images (6/21/2018)</a:t>
            </a:r>
          </a:p>
        </p:txBody>
      </p:sp>
      <p:sp>
        <p:nvSpPr>
          <p:cNvPr id="14" name="TextBox 13"/>
          <p:cNvSpPr txBox="1"/>
          <p:nvPr/>
        </p:nvSpPr>
        <p:spPr>
          <a:xfrm>
            <a:off x="2195546" y="5599892"/>
            <a:ext cx="979371" cy="369332"/>
          </a:xfrm>
          <a:prstGeom prst="rect">
            <a:avLst/>
          </a:prstGeom>
          <a:noFill/>
        </p:spPr>
        <p:txBody>
          <a:bodyPr wrap="none" rtlCol="0">
            <a:spAutoFit/>
          </a:bodyPr>
          <a:lstStyle/>
          <a:p>
            <a:r>
              <a:rPr lang="en-US" b="1" dirty="0">
                <a:solidFill>
                  <a:schemeClr val="tx2">
                    <a:lumMod val="60000"/>
                    <a:lumOff val="40000"/>
                  </a:schemeClr>
                </a:solidFill>
              </a:rPr>
              <a:t>Merged </a:t>
            </a:r>
          </a:p>
        </p:txBody>
      </p:sp>
      <p:sp>
        <p:nvSpPr>
          <p:cNvPr id="3" name="TextBox 2"/>
          <p:cNvSpPr txBox="1"/>
          <p:nvPr/>
        </p:nvSpPr>
        <p:spPr>
          <a:xfrm>
            <a:off x="7904434" y="5292115"/>
            <a:ext cx="3177755" cy="1015663"/>
          </a:xfrm>
          <a:prstGeom prst="rect">
            <a:avLst/>
          </a:prstGeom>
          <a:noFill/>
        </p:spPr>
        <p:txBody>
          <a:bodyPr wrap="square" rtlCol="0">
            <a:spAutoFit/>
          </a:bodyPr>
          <a:lstStyle/>
          <a:p>
            <a:r>
              <a:rPr lang="en-US" sz="2000" dirty="0"/>
              <a:t>Merging SNPP and NOAA-20 can increase valid ocean color pixels by ~38%</a:t>
            </a:r>
          </a:p>
        </p:txBody>
      </p:sp>
      <p:cxnSp>
        <p:nvCxnSpPr>
          <p:cNvPr id="16" name="Straight Arrow Connector 15"/>
          <p:cNvCxnSpPr/>
          <p:nvPr/>
        </p:nvCxnSpPr>
        <p:spPr>
          <a:xfrm>
            <a:off x="1331366" y="3321101"/>
            <a:ext cx="2121408" cy="2278791"/>
          </a:xfrm>
          <a:prstGeom prst="straightConnector1">
            <a:avLst/>
          </a:prstGeom>
          <a:ln w="1905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452775" y="3321101"/>
            <a:ext cx="2913883" cy="2278791"/>
          </a:xfrm>
          <a:prstGeom prst="straightConnector1">
            <a:avLst/>
          </a:prstGeom>
          <a:ln w="1905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185629" y="3167482"/>
            <a:ext cx="2796576" cy="2389256"/>
          </a:xfrm>
          <a:prstGeom prst="straightConnector1">
            <a:avLst/>
          </a:prstGeom>
          <a:ln w="1905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963236" y="3321101"/>
            <a:ext cx="2248307" cy="2278791"/>
          </a:xfrm>
          <a:prstGeom prst="straightConnector1">
            <a:avLst/>
          </a:prstGeom>
          <a:ln w="1905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614509" y="5784558"/>
            <a:ext cx="849176" cy="553908"/>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542894" y="3387967"/>
            <a:ext cx="849176" cy="553908"/>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68594" y="3351098"/>
            <a:ext cx="849176" cy="553908"/>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44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732"/>
            <a:ext cx="10515600" cy="989898"/>
          </a:xfrm>
        </p:spPr>
        <p:txBody>
          <a:bodyPr>
            <a:normAutofit/>
          </a:bodyPr>
          <a:lstStyle/>
          <a:p>
            <a:pPr algn="ctr"/>
            <a:r>
              <a:rPr lang="en-US" sz="4000" b="1" dirty="0">
                <a:solidFill>
                  <a:srgbClr val="002060"/>
                </a:solidFill>
              </a:rPr>
              <a:t>How DINEOF Works?</a:t>
            </a:r>
          </a:p>
        </p:txBody>
      </p:sp>
      <p:sp>
        <p:nvSpPr>
          <p:cNvPr id="3" name="Content Placeholder 2"/>
          <p:cNvSpPr>
            <a:spLocks noGrp="1"/>
          </p:cNvSpPr>
          <p:nvPr>
            <p:ph idx="1"/>
          </p:nvPr>
        </p:nvSpPr>
        <p:spPr>
          <a:xfrm>
            <a:off x="312517" y="1276631"/>
            <a:ext cx="11597832" cy="5309364"/>
          </a:xfrm>
        </p:spPr>
        <p:txBody>
          <a:bodyPr>
            <a:normAutofit/>
          </a:bodyPr>
          <a:lstStyle/>
          <a:p>
            <a:r>
              <a:rPr lang="en-US" sz="2400" dirty="0"/>
              <a:t>Empirical Orthogonal Function (EOF) analysis is a method often used to study possible spatial patterns (i.e., EOF modes) of a </a:t>
            </a:r>
            <a:r>
              <a:rPr lang="en-US" sz="2400" dirty="0" err="1"/>
              <a:t>spatio</a:t>
            </a:r>
            <a:r>
              <a:rPr lang="en-US" sz="2400" dirty="0"/>
              <a:t>-temporal field and how they change with time. The EOF modes are ordered by its importance to the contribution to the time series of data.</a:t>
            </a:r>
          </a:p>
          <a:p>
            <a:r>
              <a:rPr lang="en-US" sz="2400" dirty="0"/>
              <a:t>Data Interpolating Empirical Orthogonal Functions (</a:t>
            </a:r>
            <a:r>
              <a:rPr lang="en-US" sz="2400" b="1" dirty="0"/>
              <a:t>DINEOF</a:t>
            </a:r>
            <a:r>
              <a:rPr lang="en-US" sz="2400" dirty="0"/>
              <a:t>) procedure:</a:t>
            </a:r>
          </a:p>
          <a:p>
            <a:pPr lvl="1"/>
            <a:r>
              <a:rPr lang="en-US" sz="2000" dirty="0"/>
              <a:t>The original dataset is first stored in a </a:t>
            </a:r>
            <a:r>
              <a:rPr lang="en-US" sz="2000" dirty="0" err="1"/>
              <a:t>spatio</a:t>
            </a:r>
            <a:r>
              <a:rPr lang="en-US" sz="2000" dirty="0"/>
              <a:t>-temporal matrix with </a:t>
            </a:r>
            <a:r>
              <a:rPr lang="en-US" sz="2000" i="1" dirty="0"/>
              <a:t>m</a:t>
            </a:r>
            <a:r>
              <a:rPr lang="en-US" sz="2000" dirty="0"/>
              <a:t> x </a:t>
            </a:r>
            <a:r>
              <a:rPr lang="en-US" sz="2000" i="1" dirty="0"/>
              <a:t>n</a:t>
            </a:r>
            <a:r>
              <a:rPr lang="en-US" sz="2000" dirty="0"/>
              <a:t> dimensions, where </a:t>
            </a:r>
            <a:r>
              <a:rPr lang="en-US" sz="2000" i="1" dirty="0"/>
              <a:t>m</a:t>
            </a:r>
            <a:r>
              <a:rPr lang="en-US" sz="2000" dirty="0"/>
              <a:t> is the number of grids in the spatial domain and </a:t>
            </a:r>
            <a:r>
              <a:rPr lang="en-US" sz="2000" i="1" dirty="0"/>
              <a:t>n </a:t>
            </a:r>
            <a:r>
              <a:rPr lang="en-US" sz="2000" dirty="0"/>
              <a:t>is the number of time steps in the time series.</a:t>
            </a:r>
          </a:p>
          <a:p>
            <a:pPr lvl="1"/>
            <a:r>
              <a:rPr lang="en-US" sz="2000" dirty="0"/>
              <a:t>Initially, the temporal and spatial mean is removed from the data, and all missing values are set to zeroes.</a:t>
            </a:r>
          </a:p>
          <a:p>
            <a:pPr lvl="1"/>
            <a:r>
              <a:rPr lang="en-US" sz="2000" dirty="0"/>
              <a:t>The first EOF mode is calculated and used to replace the missing values as the initial guess. The first EOF mode is then recalculated iteratively using the previous best guess as the initial value of the missing data for the subsequent iteration until the process converges.</a:t>
            </a:r>
          </a:p>
          <a:p>
            <a:pPr lvl="1"/>
            <a:r>
              <a:rPr lang="en-US" sz="2000" dirty="0"/>
              <a:t>Subsequently, the number of EOFs increases one by one and for each EOF mode, the whole reconstruction is operated again. Then, by using a cross-validation technique, the optimal number of EOF modes can be determined. </a:t>
            </a:r>
          </a:p>
          <a:p>
            <a:endParaRPr lang="en-US" dirty="0"/>
          </a:p>
        </p:txBody>
      </p:sp>
      <p:sp>
        <p:nvSpPr>
          <p:cNvPr id="4" name="Slide Number Placeholder 3"/>
          <p:cNvSpPr>
            <a:spLocks noGrp="1"/>
          </p:cNvSpPr>
          <p:nvPr>
            <p:ph type="sldNum" sz="quarter" idx="12"/>
          </p:nvPr>
        </p:nvSpPr>
        <p:spPr/>
        <p:txBody>
          <a:bodyPr/>
          <a:lstStyle/>
          <a:p>
            <a:fld id="{1CA2A982-E73B-4C10-860E-B10137A9EB51}" type="slidenum">
              <a:rPr lang="en-US" smtClean="0"/>
              <a:t>7</a:t>
            </a:fld>
            <a:endParaRPr lang="en-US"/>
          </a:p>
        </p:txBody>
      </p:sp>
    </p:spTree>
    <p:extLst>
      <p:ext uri="{BB962C8B-B14F-4D97-AF65-F5344CB8AC3E}">
        <p14:creationId xmlns:p14="http://schemas.microsoft.com/office/powerpoint/2010/main" val="1141828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2583"/>
            <a:ext cx="10515600" cy="1103777"/>
          </a:xfrm>
        </p:spPr>
        <p:txBody>
          <a:bodyPr>
            <a:normAutofit/>
          </a:bodyPr>
          <a:lstStyle/>
          <a:p>
            <a:pPr algn="ctr"/>
            <a:r>
              <a:rPr lang="en-US" sz="4000" b="1" dirty="0">
                <a:solidFill>
                  <a:srgbClr val="002060"/>
                </a:solidFill>
              </a:rPr>
              <a:t>Reconstruct Global Daily Data Using DINEOF</a:t>
            </a:r>
            <a:br>
              <a:rPr lang="en-US" sz="4000" b="1" dirty="0">
                <a:solidFill>
                  <a:srgbClr val="002060"/>
                </a:solidFill>
              </a:rPr>
            </a:br>
            <a:r>
              <a:rPr lang="en-US" sz="2800" b="1" dirty="0">
                <a:solidFill>
                  <a:srgbClr val="0432FF"/>
                </a:solidFill>
              </a:rPr>
              <a:t>(Implementation for Routine Global Data Processing)</a:t>
            </a:r>
            <a:endParaRPr lang="en-US" sz="2800" dirty="0">
              <a:solidFill>
                <a:srgbClr val="0432FF"/>
              </a:solidFill>
            </a:endParaRPr>
          </a:p>
        </p:txBody>
      </p:sp>
      <p:sp>
        <p:nvSpPr>
          <p:cNvPr id="3" name="Content Placeholder 2"/>
          <p:cNvSpPr>
            <a:spLocks noGrp="1"/>
          </p:cNvSpPr>
          <p:nvPr>
            <p:ph idx="1"/>
          </p:nvPr>
        </p:nvSpPr>
        <p:spPr>
          <a:xfrm>
            <a:off x="838200" y="1314229"/>
            <a:ext cx="10515600" cy="4351338"/>
          </a:xfrm>
        </p:spPr>
        <p:txBody>
          <a:bodyPr>
            <a:normAutofit fontScale="92500"/>
          </a:bodyPr>
          <a:lstStyle/>
          <a:p>
            <a:pPr>
              <a:lnSpc>
                <a:spcPct val="100000"/>
              </a:lnSpc>
            </a:pPr>
            <a:r>
              <a:rPr lang="en-US" dirty="0">
                <a:latin typeface="Calibri" panose="020F0502020204030204" pitchFamily="34" charset="0"/>
                <a:cs typeface="Calibri" panose="020F0502020204030204" pitchFamily="34" charset="0"/>
              </a:rPr>
              <a:t>Input: </a:t>
            </a:r>
            <a:r>
              <a:rPr lang="en-US" dirty="0" smtClean="0">
                <a:latin typeface="Calibri" panose="020F0502020204030204" pitchFamily="34" charset="0"/>
                <a:cs typeface="Calibri" panose="020F0502020204030204" pitchFamily="34" charset="0"/>
              </a:rPr>
              <a:t>30 days of Global </a:t>
            </a:r>
            <a:r>
              <a:rPr lang="en-US" dirty="0">
                <a:latin typeface="Calibri" panose="020F0502020204030204" pitchFamily="34" charset="0"/>
                <a:cs typeface="Calibri" panose="020F0502020204030204" pitchFamily="34" charset="0"/>
              </a:rPr>
              <a:t>daily SNPP and NOAA-20 merged Level-3 binned data </a:t>
            </a:r>
            <a:r>
              <a:rPr lang="en-US" dirty="0" smtClean="0">
                <a:latin typeface="Calibri" panose="020F0502020204030204" pitchFamily="34" charset="0"/>
                <a:cs typeface="Calibri" panose="020F0502020204030204" pitchFamily="34" charset="0"/>
              </a:rPr>
              <a:t>files of 9-km resolution.</a:t>
            </a:r>
            <a:endParaRPr lang="en-US" dirty="0">
              <a:latin typeface="Calibri" panose="020F0502020204030204" pitchFamily="34" charset="0"/>
              <a:cs typeface="Calibri" panose="020F0502020204030204" pitchFamily="34" charset="0"/>
            </a:endParaRPr>
          </a:p>
          <a:p>
            <a:pPr>
              <a:lnSpc>
                <a:spcPct val="100000"/>
              </a:lnSpc>
            </a:pPr>
            <a:r>
              <a:rPr lang="en-US" dirty="0">
                <a:latin typeface="Calibri" panose="020F0502020204030204" pitchFamily="34" charset="0"/>
                <a:cs typeface="Calibri" panose="020F0502020204030204" pitchFamily="34" charset="0"/>
              </a:rPr>
              <a:t>To increase DINEOF performance, global data are divided into 16 zonal sections: 80°S-70°S, 70°S-60°S, … 10°S-0°, 0°-10°N, 10°-20°N, … 60°-70°N, 70°-80°N.</a:t>
            </a:r>
          </a:p>
          <a:p>
            <a:pPr>
              <a:lnSpc>
                <a:spcPct val="100000"/>
              </a:lnSpc>
            </a:pPr>
            <a:r>
              <a:rPr lang="en-US" dirty="0">
                <a:latin typeface="Calibri" panose="020F0502020204030204" pitchFamily="34" charset="0"/>
                <a:cs typeface="Calibri" panose="020F0502020204030204" pitchFamily="34" charset="0"/>
              </a:rPr>
              <a:t>Replace pixels that are missing for the whole month with climatology value.</a:t>
            </a:r>
          </a:p>
          <a:p>
            <a:pPr>
              <a:lnSpc>
                <a:spcPct val="100000"/>
              </a:lnSpc>
            </a:pPr>
            <a:r>
              <a:rPr lang="en-US" dirty="0">
                <a:latin typeface="Calibri" panose="020F0502020204030204" pitchFamily="34" charset="0"/>
                <a:cs typeface="Calibri" panose="020F0502020204030204" pitchFamily="34" charset="0"/>
              </a:rPr>
              <a:t>Apply DINEOF on each of the 16 zonal sections, fully reconstruct all pixels, including non-missing pixels.</a:t>
            </a:r>
          </a:p>
          <a:p>
            <a:pPr>
              <a:lnSpc>
                <a:spcPct val="100000"/>
              </a:lnSpc>
            </a:pPr>
            <a:r>
              <a:rPr lang="en-US" dirty="0">
                <a:latin typeface="Calibri" panose="020F0502020204030204" pitchFamily="34" charset="0"/>
                <a:cs typeface="Calibri" panose="020F0502020204030204" pitchFamily="34" charset="0"/>
              </a:rPr>
              <a:t>Output: Fully reconstructed (gap-filled) global daily Level-3 binned data.</a:t>
            </a:r>
          </a:p>
          <a:p>
            <a:endParaRPr lang="en-US" dirty="0"/>
          </a:p>
        </p:txBody>
      </p:sp>
      <p:sp>
        <p:nvSpPr>
          <p:cNvPr id="4" name="Slide Number Placeholder 3"/>
          <p:cNvSpPr>
            <a:spLocks noGrp="1"/>
          </p:cNvSpPr>
          <p:nvPr>
            <p:ph type="sldNum" sz="quarter" idx="12"/>
          </p:nvPr>
        </p:nvSpPr>
        <p:spPr/>
        <p:txBody>
          <a:bodyPr/>
          <a:lstStyle/>
          <a:p>
            <a:fld id="{1CA2A982-E73B-4C10-860E-B10137A9EB51}" type="slidenum">
              <a:rPr lang="en-US" smtClean="0"/>
              <a:t>8</a:t>
            </a:fld>
            <a:endParaRPr lang="en-US"/>
          </a:p>
        </p:txBody>
      </p:sp>
      <p:sp>
        <p:nvSpPr>
          <p:cNvPr id="5" name="TextBox 4"/>
          <p:cNvSpPr txBox="1"/>
          <p:nvPr/>
        </p:nvSpPr>
        <p:spPr>
          <a:xfrm>
            <a:off x="331808" y="5750004"/>
            <a:ext cx="11528384" cy="1107996"/>
          </a:xfrm>
          <a:prstGeom prst="rect">
            <a:avLst/>
          </a:prstGeom>
          <a:noFill/>
        </p:spPr>
        <p:txBody>
          <a:bodyPr wrap="square" rtlCol="0">
            <a:spAutoFit/>
          </a:bodyPr>
          <a:lstStyle/>
          <a:p>
            <a:r>
              <a:rPr lang="en-US" sz="1600" b="1" dirty="0"/>
              <a:t>Liu, X.</a:t>
            </a:r>
            <a:r>
              <a:rPr lang="en-US" sz="1600" dirty="0"/>
              <a:t> and </a:t>
            </a:r>
            <a:r>
              <a:rPr lang="en-US" sz="1600" b="1" dirty="0"/>
              <a:t>M. Wang</a:t>
            </a:r>
            <a:r>
              <a:rPr lang="en-US" sz="1600" dirty="0"/>
              <a:t>, "Gap filling of missing data for VIIRS global ocean color product using the DINEOF method", </a:t>
            </a:r>
            <a:r>
              <a:rPr lang="en-US" sz="1600" i="1" dirty="0"/>
              <a:t>IEEE Trans. </a:t>
            </a:r>
            <a:r>
              <a:rPr lang="en-US" sz="1600" i="1" dirty="0" err="1"/>
              <a:t>Geosci</a:t>
            </a:r>
            <a:r>
              <a:rPr lang="en-US" sz="1600" i="1" dirty="0"/>
              <a:t>. Remote Sens.</a:t>
            </a:r>
            <a:r>
              <a:rPr lang="en-US" sz="1600" dirty="0"/>
              <a:t>, </a:t>
            </a:r>
            <a:r>
              <a:rPr lang="en-US" sz="1600" b="1" dirty="0"/>
              <a:t>56</a:t>
            </a:r>
            <a:r>
              <a:rPr lang="en-US" sz="1600" dirty="0"/>
              <a:t>, 4464-4476 (2018). </a:t>
            </a:r>
            <a:r>
              <a:rPr lang="en-US" sz="1600" dirty="0">
                <a:hlinkClick r:id="rId2"/>
              </a:rPr>
              <a:t>https://dx.doi.org/10.1109/tgrs.2018.2820423</a:t>
            </a:r>
            <a:r>
              <a:rPr lang="en-US" sz="1600" dirty="0"/>
              <a:t>  </a:t>
            </a:r>
          </a:p>
          <a:p>
            <a:r>
              <a:rPr lang="en-US" sz="1600" b="1" dirty="0"/>
              <a:t>Liu, X</a:t>
            </a:r>
            <a:r>
              <a:rPr lang="en-US" sz="1600" dirty="0"/>
              <a:t>. and </a:t>
            </a:r>
            <a:r>
              <a:rPr lang="en-US" sz="1600" b="1" dirty="0"/>
              <a:t>M. Wang</a:t>
            </a:r>
            <a:r>
              <a:rPr lang="en-US" sz="1600" dirty="0"/>
              <a:t>, “Filling the gaps of missing data in the merged VIIRS SNPP/NOAA-20 ocean color product using the DINEOF method,” </a:t>
            </a:r>
            <a:r>
              <a:rPr lang="en-US" sz="1600" i="1" dirty="0"/>
              <a:t>Remote Sens.</a:t>
            </a:r>
            <a:r>
              <a:rPr lang="en-US" sz="1600" dirty="0"/>
              <a:t>, </a:t>
            </a:r>
            <a:r>
              <a:rPr lang="en-US" sz="1600" b="1" dirty="0"/>
              <a:t>11</a:t>
            </a:r>
            <a:r>
              <a:rPr lang="en-US" sz="1600" dirty="0"/>
              <a:t>, 178, 2019. </a:t>
            </a:r>
            <a:r>
              <a:rPr lang="en-US" sz="1600" u="sng" dirty="0">
                <a:hlinkClick r:id="rId3"/>
              </a:rPr>
              <a:t>https://dx.doi.org/10.3390/rs11020178</a:t>
            </a:r>
            <a:r>
              <a:rPr lang="en-US" sz="1600" dirty="0"/>
              <a:t> </a:t>
            </a:r>
          </a:p>
        </p:txBody>
      </p:sp>
    </p:spTree>
    <p:extLst>
      <p:ext uri="{BB962C8B-B14F-4D97-AF65-F5344CB8AC3E}">
        <p14:creationId xmlns:p14="http://schemas.microsoft.com/office/powerpoint/2010/main" val="146428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26" y="151020"/>
            <a:ext cx="10515600" cy="1325563"/>
          </a:xfrm>
        </p:spPr>
        <p:txBody>
          <a:bodyPr>
            <a:normAutofit/>
          </a:bodyPr>
          <a:lstStyle/>
          <a:p>
            <a:pPr algn="ctr"/>
            <a:r>
              <a:rPr lang="en-US" sz="4000" b="1" dirty="0">
                <a:solidFill>
                  <a:srgbClr val="0432FF"/>
                </a:solidFill>
              </a:rPr>
              <a:t>Example of Gap-filled Products</a:t>
            </a:r>
            <a:endParaRPr lang="en-US" sz="4000" dirty="0"/>
          </a:p>
        </p:txBody>
      </p:sp>
      <p:sp>
        <p:nvSpPr>
          <p:cNvPr id="3" name="Slide Number Placeholder 2"/>
          <p:cNvSpPr>
            <a:spLocks noGrp="1"/>
          </p:cNvSpPr>
          <p:nvPr>
            <p:ph type="sldNum" sz="quarter" idx="12"/>
          </p:nvPr>
        </p:nvSpPr>
        <p:spPr>
          <a:xfrm>
            <a:off x="8601346" y="6344924"/>
            <a:ext cx="2743200" cy="365125"/>
          </a:xfrm>
        </p:spPr>
        <p:txBody>
          <a:bodyPr/>
          <a:lstStyle/>
          <a:p>
            <a:fld id="{1CA2A982-E73B-4C10-860E-B10137A9EB51}" type="slidenum">
              <a:rPr lang="en-US" smtClean="0"/>
              <a:t>9</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771" y="2165503"/>
            <a:ext cx="5937118" cy="2968559"/>
          </a:xfrm>
          <a:prstGeom prst="rect">
            <a:avLst/>
          </a:prstGeom>
        </p:spPr>
      </p:pic>
      <p:pic>
        <p:nvPicPr>
          <p:cNvPr id="5" name="Picture 4"/>
          <p:cNvPicPr>
            <a:picLocks noChangeAspect="1"/>
          </p:cNvPicPr>
          <p:nvPr/>
        </p:nvPicPr>
        <p:blipFill>
          <a:blip r:embed="rId4"/>
          <a:stretch>
            <a:fillRect/>
          </a:stretch>
        </p:blipFill>
        <p:spPr>
          <a:xfrm>
            <a:off x="110269" y="2165503"/>
            <a:ext cx="5938193" cy="2973495"/>
          </a:xfrm>
          <a:prstGeom prst="rect">
            <a:avLst/>
          </a:prstGeom>
        </p:spPr>
      </p:pic>
      <p:sp>
        <p:nvSpPr>
          <p:cNvPr id="6" name="TextBox 5"/>
          <p:cNvSpPr txBox="1"/>
          <p:nvPr/>
        </p:nvSpPr>
        <p:spPr>
          <a:xfrm>
            <a:off x="3150621" y="1535725"/>
            <a:ext cx="6010300" cy="461665"/>
          </a:xfrm>
          <a:prstGeom prst="rect">
            <a:avLst/>
          </a:prstGeom>
          <a:noFill/>
        </p:spPr>
        <p:txBody>
          <a:bodyPr wrap="none" rtlCol="0">
            <a:spAutoFit/>
          </a:bodyPr>
          <a:lstStyle/>
          <a:p>
            <a:pPr algn="ctr"/>
            <a:r>
              <a:rPr lang="en-US" sz="2400" b="1" dirty="0"/>
              <a:t>Global 9-km </a:t>
            </a:r>
            <a:r>
              <a:rPr lang="en-US" sz="2400" b="1" dirty="0" err="1"/>
              <a:t>Chl</a:t>
            </a:r>
            <a:r>
              <a:rPr lang="en-US" sz="2400" b="1" dirty="0"/>
              <a:t>-a Level-3 images (6/21/2018)</a:t>
            </a:r>
          </a:p>
        </p:txBody>
      </p:sp>
      <p:sp>
        <p:nvSpPr>
          <p:cNvPr id="7" name="TextBox 6"/>
          <p:cNvSpPr txBox="1"/>
          <p:nvPr/>
        </p:nvSpPr>
        <p:spPr>
          <a:xfrm>
            <a:off x="1114071" y="5126236"/>
            <a:ext cx="2248244" cy="461665"/>
          </a:xfrm>
          <a:prstGeom prst="rect">
            <a:avLst/>
          </a:prstGeom>
          <a:noFill/>
        </p:spPr>
        <p:txBody>
          <a:bodyPr wrap="none" rtlCol="0">
            <a:spAutoFit/>
          </a:bodyPr>
          <a:lstStyle/>
          <a:p>
            <a:r>
              <a:rPr lang="en-US" sz="2400" b="1" dirty="0"/>
              <a:t>Merged product</a:t>
            </a:r>
          </a:p>
        </p:txBody>
      </p:sp>
      <p:sp>
        <p:nvSpPr>
          <p:cNvPr id="8" name="TextBox 7"/>
          <p:cNvSpPr txBox="1"/>
          <p:nvPr/>
        </p:nvSpPr>
        <p:spPr>
          <a:xfrm>
            <a:off x="8950914" y="5146374"/>
            <a:ext cx="2502993" cy="461665"/>
          </a:xfrm>
          <a:prstGeom prst="rect">
            <a:avLst/>
          </a:prstGeom>
          <a:noFill/>
        </p:spPr>
        <p:txBody>
          <a:bodyPr wrap="none" rtlCol="0">
            <a:spAutoFit/>
          </a:bodyPr>
          <a:lstStyle/>
          <a:p>
            <a:r>
              <a:rPr lang="en-US" sz="2400" b="1" dirty="0"/>
              <a:t>Gap-filled Product</a:t>
            </a:r>
          </a:p>
        </p:txBody>
      </p:sp>
      <p:sp>
        <p:nvSpPr>
          <p:cNvPr id="13" name="Rectangle 12"/>
          <p:cNvSpPr>
            <a:spLocks noChangeArrowheads="1"/>
          </p:cNvSpPr>
          <p:nvPr/>
        </p:nvSpPr>
        <p:spPr bwMode="auto">
          <a:xfrm>
            <a:off x="4923152" y="5643246"/>
            <a:ext cx="2859314" cy="525174"/>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90487" tIns="44450" rIns="90487" bIns="44450" anchor="ctr">
            <a:prstTxWarp prst="textNoShape">
              <a:avLst/>
            </a:prstTxWarp>
          </a:bodyPr>
          <a:lstStyle/>
          <a:p>
            <a:pPr defTabSz="914400">
              <a:lnSpc>
                <a:spcPct val="90000"/>
              </a:lnSpc>
            </a:pPr>
            <a:r>
              <a:rPr lang="en-US" sz="2000" dirty="0" smtClean="0">
                <a:latin typeface="Calibri" pitchFamily="-84" charset="0"/>
              </a:rPr>
              <a:t>Chlorophyll-a (mg/m</a:t>
            </a:r>
            <a:r>
              <a:rPr lang="en-US" sz="2000" baseline="30000" dirty="0" smtClean="0">
                <a:latin typeface="Calibri" pitchFamily="-84" charset="0"/>
              </a:rPr>
              <a:t>3</a:t>
            </a:r>
            <a:r>
              <a:rPr lang="en-US" sz="2000" dirty="0" smtClean="0">
                <a:latin typeface="Calibri" pitchFamily="-84" charset="0"/>
              </a:rPr>
              <a:t>)</a:t>
            </a:r>
            <a:endParaRPr lang="en-US" sz="3200" dirty="0">
              <a:latin typeface="Calibri" pitchFamily="-84" charset="0"/>
            </a:endParaRPr>
          </a:p>
        </p:txBody>
      </p:sp>
      <p:pic>
        <p:nvPicPr>
          <p:cNvPr id="14" name="Picture 9" descr="chlor_a_colorbar2"/>
          <p:cNvPicPr>
            <a:picLocks noChangeAspect="1" noChangeArrowheads="1"/>
          </p:cNvPicPr>
          <p:nvPr/>
        </p:nvPicPr>
        <p:blipFill>
          <a:blip r:embed="rId5" cstate="print"/>
          <a:srcRect/>
          <a:stretch>
            <a:fillRect/>
          </a:stretch>
        </p:blipFill>
        <p:spPr bwMode="auto">
          <a:xfrm>
            <a:off x="4162114" y="5264907"/>
            <a:ext cx="4094956" cy="507999"/>
          </a:xfrm>
          <a:prstGeom prst="rect">
            <a:avLst/>
          </a:prstGeom>
          <a:noFill/>
        </p:spPr>
      </p:pic>
    </p:spTree>
    <p:extLst>
      <p:ext uri="{BB962C8B-B14F-4D97-AF65-F5344CB8AC3E}">
        <p14:creationId xmlns:p14="http://schemas.microsoft.com/office/powerpoint/2010/main" val="3137132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4607</TotalTime>
  <Words>1847</Words>
  <Application>Microsoft Office PowerPoint</Application>
  <PresentationFormat>Widescreen</PresentationFormat>
  <Paragraphs>245</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Times New Roman</vt:lpstr>
      <vt:lpstr>ヒラギノ角ゴ Pro W3</vt:lpstr>
      <vt:lpstr>Office Theme</vt:lpstr>
      <vt:lpstr>Filling the Gaps of Missing Data in Global Ocean Color Product Using the DINEOF Method</vt:lpstr>
      <vt:lpstr>Outline</vt:lpstr>
      <vt:lpstr>Introduction (1)</vt:lpstr>
      <vt:lpstr>Introduction (2)</vt:lpstr>
      <vt:lpstr>Merging SNPP and NOAA-20 Ocean Color Data</vt:lpstr>
      <vt:lpstr>Merging SNPP and NOAA-20 Ocean Color Data</vt:lpstr>
      <vt:lpstr>How DINEOF Works?</vt:lpstr>
      <vt:lpstr>Reconstruct Global Daily Data Using DINEOF (Implementation for Routine Global Data Processing)</vt:lpstr>
      <vt:lpstr>Example of Gap-filled Products</vt:lpstr>
      <vt:lpstr>Gap-filled Results Evaluation</vt:lpstr>
      <vt:lpstr>VIIRS Chl-a Merged vs. SNPP or NOAA-20</vt:lpstr>
      <vt:lpstr>VIIRS Chl-a Merged vs. SNPP or NOAA-20</vt:lpstr>
      <vt:lpstr>Product Evaluation/Validation/Tools</vt:lpstr>
      <vt:lpstr>PowerPoint Presentation</vt:lpstr>
      <vt:lpstr>PowerPoint Presentation</vt:lpstr>
      <vt:lpstr>PowerPoint Presentation</vt:lpstr>
      <vt:lpstr>PowerPoint Presentation</vt:lpstr>
      <vt:lpstr>PowerPoint Presentation</vt:lpstr>
      <vt:lpstr>PowerPoint Presentation</vt:lpstr>
      <vt:lpstr>Adding OLCI/S3A to SNPP/NOAA-20 Data</vt:lpstr>
      <vt:lpstr>PowerPoint Presentation</vt:lpstr>
      <vt:lpstr>DINEOF in High Spatial Resolution</vt:lpstr>
      <vt:lpstr>Conclusions</vt:lpstr>
      <vt:lpstr>Thank you!</vt:lpstr>
      <vt:lpstr>Super-resolution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xiaoming liu</dc:creator>
  <cp:lastModifiedBy>xiaoming liu</cp:lastModifiedBy>
  <cp:revision>195</cp:revision>
  <dcterms:created xsi:type="dcterms:W3CDTF">2020-05-26T14:03:19Z</dcterms:created>
  <dcterms:modified xsi:type="dcterms:W3CDTF">2020-06-02T16:21:52Z</dcterms:modified>
</cp:coreProperties>
</file>