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58" r:id="rId2"/>
    <p:sldId id="285" r:id="rId3"/>
    <p:sldId id="321" r:id="rId4"/>
    <p:sldId id="259" r:id="rId5"/>
    <p:sldId id="323" r:id="rId6"/>
    <p:sldId id="324" r:id="rId7"/>
    <p:sldId id="325" r:id="rId8"/>
    <p:sldId id="322" r:id="rId9"/>
    <p:sldId id="336" r:id="rId10"/>
    <p:sldId id="335" r:id="rId11"/>
    <p:sldId id="304" r:id="rId12"/>
    <p:sldId id="326" r:id="rId13"/>
    <p:sldId id="327" r:id="rId14"/>
    <p:sldId id="305" r:id="rId15"/>
    <p:sldId id="338" r:id="rId16"/>
    <p:sldId id="337" r:id="rId17"/>
    <p:sldId id="296" r:id="rId18"/>
    <p:sldId id="310" r:id="rId19"/>
    <p:sldId id="332" r:id="rId20"/>
    <p:sldId id="333" r:id="rId21"/>
    <p:sldId id="320" r:id="rId22"/>
    <p:sldId id="303" r:id="rId23"/>
    <p:sldId id="334" r:id="rId24"/>
    <p:sldId id="312" r:id="rId25"/>
    <p:sldId id="328" r:id="rId26"/>
    <p:sldId id="329" r:id="rId27"/>
    <p:sldId id="330" r:id="rId28"/>
    <p:sldId id="316" r:id="rId29"/>
    <p:sldId id="339" r:id="rId30"/>
    <p:sldId id="307" r:id="rId31"/>
    <p:sldId id="308" r:id="rId32"/>
    <p:sldId id="309" r:id="rId33"/>
    <p:sldId id="266" r:id="rId34"/>
    <p:sldId id="315" r:id="rId35"/>
    <p:sldId id="314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3FF"/>
    <a:srgbClr val="000000"/>
    <a:srgbClr val="9437FF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063"/>
    <p:restoredTop sz="89342"/>
  </p:normalViewPr>
  <p:slideViewPr>
    <p:cSldViewPr snapToGrid="0" snapToObjects="1">
      <p:cViewPr varScale="1">
        <p:scale>
          <a:sx n="83" d="100"/>
          <a:sy n="83" d="100"/>
        </p:scale>
        <p:origin x="5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30" d="100"/>
          <a:sy n="130" d="100"/>
        </p:scale>
        <p:origin x="703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BE87B-38EC-5F42-B4DC-C4A057027F4C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EC583-F4B1-834B-9486-C22126F4F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191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4530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66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47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6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83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66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182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799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94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27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944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8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47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40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664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82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355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91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236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26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0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740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0071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049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6480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30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668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7326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775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6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20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538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7872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2138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EC583-F4B1-834B-9486-C22126F4F1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8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03973"/>
            <a:ext cx="10515600" cy="469741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pPr/>
              <a:t>4/22/2019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135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3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 anchorCtr="0">
            <a:normAutofit/>
          </a:bodyPr>
          <a:lstStyle>
            <a:lvl1pPr algn="ctr">
              <a:defRPr sz="48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118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Text and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61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423151" y="733777"/>
            <a:ext cx="3932237" cy="1133856"/>
          </a:xfrm>
        </p:spPr>
        <p:txBody>
          <a:bodyPr anchor="t" anchorCtr="0">
            <a:normAutofit/>
          </a:bodyPr>
          <a:lstStyle>
            <a:lvl1pPr algn="l">
              <a:defRPr sz="20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919" y="733778"/>
            <a:ext cx="6172200" cy="513521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Image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7423151" y="1960474"/>
            <a:ext cx="3932237" cy="390851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4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A0F2B-E692-5549-89C0-DEF97C653501}" type="datetimeFigureOut">
              <a:rPr lang="en-US" smtClean="0"/>
              <a:t>4/22/2019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4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1" y="6439610"/>
            <a:ext cx="2971799" cy="365125"/>
          </a:xfrm>
        </p:spPr>
        <p:txBody>
          <a:bodyPr/>
          <a:lstStyle/>
          <a:p>
            <a:r>
              <a:rPr lang="en-US" dirty="0" err="1"/>
              <a:t>christoph.a.keller@nasa.gov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8D1E3-1DAE-664E-B350-75CA63E753F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608669"/>
            <a:ext cx="10515600" cy="4498975"/>
          </a:xfrm>
        </p:spPr>
        <p:txBody>
          <a:bodyPr/>
          <a:lstStyle>
            <a:lvl1pPr algn="ctr">
              <a:defRPr baseline="0"/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49673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9786"/>
            <a:ext cx="10515600" cy="820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6555"/>
            <a:ext cx="10515600" cy="4602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388947"/>
            <a:ext cx="12192000" cy="469076"/>
          </a:xfrm>
          <a:prstGeom prst="rect">
            <a:avLst/>
          </a:prstGeom>
          <a:solidFill>
            <a:schemeClr val="tx1">
              <a:lumMod val="50000"/>
            </a:schemeClr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Box 8"/>
          <p:cNvSpPr txBox="1"/>
          <p:nvPr userDrawn="1"/>
        </p:nvSpPr>
        <p:spPr>
          <a:xfrm>
            <a:off x="1353099" y="6464945"/>
            <a:ext cx="2581079" cy="2354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Global Modeling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and</a:t>
            </a:r>
            <a:r>
              <a:rPr lang="en-US" sz="900" b="1" i="0" baseline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 </a:t>
            </a:r>
            <a:r>
              <a:rPr lang="en-US" sz="900" b="1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Assimilation Office</a:t>
            </a:r>
          </a:p>
          <a:p>
            <a: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0" dirty="0">
                <a:solidFill>
                  <a:schemeClr val="tx1">
                    <a:lumMod val="95000"/>
                  </a:schemeClr>
                </a:solidFill>
                <a:ea typeface="Arial Regular" charset="0"/>
              </a:rPr>
              <a:t>gmao.gsfc.nasa.gov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206226" y="6449580"/>
            <a:ext cx="1052957" cy="311817"/>
          </a:xfrm>
          <a:prstGeom prst="rect">
            <a:avLst/>
          </a:prstGeom>
          <a:noFill/>
          <a:ln w="6350">
            <a:solidFill>
              <a:schemeClr val="tx1">
                <a:lumMod val="95000"/>
              </a:schemeClr>
            </a:solidFill>
          </a:ln>
        </p:spPr>
        <p:txBody>
          <a:bodyPr wrap="square" lIns="0" tIns="0" rIns="0" bIns="0" rtlCol="0" anchor="ctr" anchorCtr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2133" b="1" i="0" dirty="0">
                <a:solidFill>
                  <a:schemeClr val="tx1">
                    <a:lumMod val="95000"/>
                  </a:schemeClr>
                </a:solidFill>
                <a:latin typeface="Arial" charset="0"/>
                <a:ea typeface="Arial" charset="0"/>
                <a:cs typeface="Arial" charset="0"/>
              </a:rPr>
              <a:t>GMAO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50700" y="6440922"/>
            <a:ext cx="5312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8D1E3-1DAE-664E-B350-75CA63E753F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14695" y="6449580"/>
            <a:ext cx="1482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0A0F2B-E692-5549-89C0-DEF97C653501}" type="datetimeFigureOut">
              <a:rPr lang="en-US" smtClean="0"/>
              <a:pPr/>
              <a:t>4/22/2019</a:t>
            </a:fld>
            <a:endParaRPr lang="en-US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143107" y="127916"/>
            <a:ext cx="3571124" cy="30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5844" tIns="67921" rIns="135844" bIns="67921"/>
          <a:lstStyle>
            <a:lvl1pPr defTabSz="1019175">
              <a:defRPr sz="4000">
                <a:solidFill>
                  <a:srgbClr val="939BA8"/>
                </a:solidFill>
                <a:latin typeface="Arial" charset="0"/>
              </a:defRPr>
            </a:lvl1pPr>
            <a:lvl2pPr defTabSz="1019175">
              <a:defRPr sz="4000">
                <a:solidFill>
                  <a:srgbClr val="939BA8"/>
                </a:solidFill>
                <a:latin typeface="Arial" charset="0"/>
              </a:defRPr>
            </a:lvl2pPr>
            <a:lvl3pPr defTabSz="1019175">
              <a:defRPr sz="4000">
                <a:solidFill>
                  <a:srgbClr val="939BA8"/>
                </a:solidFill>
                <a:latin typeface="Arial" charset="0"/>
              </a:defRPr>
            </a:lvl3pPr>
            <a:lvl4pPr defTabSz="1019175">
              <a:defRPr sz="4000">
                <a:solidFill>
                  <a:srgbClr val="939BA8"/>
                </a:solidFill>
                <a:latin typeface="Arial" charset="0"/>
              </a:defRPr>
            </a:lvl4pPr>
            <a:lvl5pPr defTabSz="1019175">
              <a:defRPr sz="4000">
                <a:solidFill>
                  <a:srgbClr val="939BA8"/>
                </a:solidFill>
                <a:latin typeface="Arial" charset="0"/>
              </a:defRPr>
            </a:lvl5pPr>
            <a:lvl6pPr marL="4572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6pPr>
            <a:lvl7pPr marL="9144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7pPr>
            <a:lvl8pPr marL="13716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8pPr>
            <a:lvl9pPr marL="1828800" defTabSz="1019175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939BA8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933" b="0" i="0" dirty="0">
                <a:solidFill>
                  <a:schemeClr val="bg2">
                    <a:lumMod val="50000"/>
                  </a:schemeClr>
                </a:solidFill>
                <a:ea typeface="Arial Regular" charset="0"/>
              </a:rPr>
              <a:t>National Aeronautics and Space Administration</a:t>
            </a:r>
          </a:p>
        </p:txBody>
      </p:sp>
      <p:pic>
        <p:nvPicPr>
          <p:cNvPr id="12" name="Picture 25" descr="NASA insigniaCMYK"/>
          <p:cNvPicPr preferRelativeResize="0"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58222" y="127916"/>
            <a:ext cx="575446" cy="481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515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5" r:id="rId3"/>
    <p:sldLayoutId id="2147483649" r:id="rId4"/>
    <p:sldLayoutId id="2147483650" r:id="rId5"/>
    <p:sldLayoutId id="2147483657" r:id="rId6"/>
    <p:sldLayoutId id="2147483652" r:id="rId7"/>
    <p:sldLayoutId id="2147483659" r:id="rId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0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1pPr>
      <a:lvl2pPr marL="27432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2pPr>
      <a:lvl3pPr marL="65151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6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3pPr>
      <a:lvl4pPr marL="1291590" indent="-19431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4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4pPr>
      <a:lvl5pPr marL="1634490" indent="-171450" algn="ctr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200" kern="1200">
          <a:solidFill>
            <a:schemeClr val="bg2">
              <a:lumMod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tiff"/><Relationship Id="rId4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emf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-28576"/>
            <a:ext cx="12192000" cy="68966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95514" y="32442"/>
            <a:ext cx="7886700" cy="1780644"/>
          </a:xfrm>
        </p:spPr>
        <p:txBody>
          <a:bodyPr>
            <a:noAutofit/>
          </a:bodyPr>
          <a:lstStyle/>
          <a:p>
            <a:r>
              <a:rPr lang="en-US" sz="3600" dirty="0"/>
              <a:t>Atmospheric Chemistry Modeling and Air Quality Forecasting using Machine Learning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0" y="1796714"/>
            <a:ext cx="9144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2">
                    <a:lumMod val="10000"/>
                  </a:schemeClr>
                </a:solidFill>
              </a:rPr>
              <a:t>Christoph A. Keller</a:t>
            </a:r>
          </a:p>
          <a:p>
            <a:pPr algn="ctr"/>
            <a:r>
              <a:rPr lang="de-CH" sz="2400" dirty="0">
                <a:solidFill>
                  <a:schemeClr val="bg2">
                    <a:lumMod val="10000"/>
                  </a:schemeClr>
                </a:solidFill>
                <a:cs typeface="Arial"/>
              </a:rPr>
              <a:t>NASA Global Modeling </a:t>
            </a:r>
            <a:r>
              <a:rPr lang="de-CH" sz="2400" dirty="0" err="1">
                <a:solidFill>
                  <a:schemeClr val="bg2">
                    <a:lumMod val="10000"/>
                  </a:schemeClr>
                </a:solidFill>
                <a:cs typeface="Arial"/>
              </a:rPr>
              <a:t>and</a:t>
            </a:r>
            <a:r>
              <a:rPr lang="de-CH" sz="2400" dirty="0">
                <a:solidFill>
                  <a:schemeClr val="bg2">
                    <a:lumMod val="10000"/>
                  </a:schemeClr>
                </a:solidFill>
                <a:cs typeface="Arial"/>
              </a:rPr>
              <a:t> Assimilation Office (GMAO)</a:t>
            </a:r>
            <a:br>
              <a:rPr lang="de-CH" sz="2400" dirty="0">
                <a:solidFill>
                  <a:schemeClr val="bg2">
                    <a:lumMod val="10000"/>
                  </a:schemeClr>
                </a:solidFill>
                <a:cs typeface="Arial"/>
              </a:rPr>
            </a:br>
            <a:r>
              <a:rPr lang="de-CH" sz="2400" dirty="0" err="1">
                <a:solidFill>
                  <a:schemeClr val="bg2">
                    <a:lumMod val="10000"/>
                  </a:schemeClr>
                </a:solidFill>
                <a:cs typeface="Arial"/>
              </a:rPr>
              <a:t>Universities</a:t>
            </a:r>
            <a:r>
              <a:rPr lang="de-CH" sz="2400" dirty="0">
                <a:solidFill>
                  <a:schemeClr val="bg2">
                    <a:lumMod val="10000"/>
                  </a:schemeClr>
                </a:solidFill>
                <a:cs typeface="Arial"/>
              </a:rPr>
              <a:t> Space Research </a:t>
            </a:r>
            <a:r>
              <a:rPr lang="de-CH" sz="2400" dirty="0" err="1">
                <a:solidFill>
                  <a:schemeClr val="bg2">
                    <a:lumMod val="10000"/>
                  </a:schemeClr>
                </a:solidFill>
                <a:cs typeface="Arial"/>
              </a:rPr>
              <a:t>Association</a:t>
            </a:r>
            <a:r>
              <a:rPr lang="de-CH" sz="2400" dirty="0">
                <a:solidFill>
                  <a:schemeClr val="bg2">
                    <a:lumMod val="10000"/>
                  </a:schemeClr>
                </a:solidFill>
                <a:cs typeface="Arial"/>
              </a:rPr>
              <a:t> (USRA)</a:t>
            </a:r>
          </a:p>
          <a:p>
            <a:pPr algn="ctr"/>
            <a:endParaRPr lang="de-CH" sz="2400" dirty="0">
              <a:solidFill>
                <a:schemeClr val="bg2">
                  <a:lumMod val="10000"/>
                </a:schemeClr>
              </a:solidFill>
              <a:cs typeface="Arial"/>
            </a:endParaRPr>
          </a:p>
          <a:p>
            <a:pPr algn="ctr"/>
            <a:r>
              <a:rPr lang="de-CH" sz="2800" b="1" dirty="0">
                <a:solidFill>
                  <a:schemeClr val="bg2">
                    <a:lumMod val="10000"/>
                  </a:schemeClr>
                </a:solidFill>
                <a:cs typeface="Arial"/>
              </a:rPr>
              <a:t>Mat J. Evans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Wolfson Atmospheric Chemistry Laboratories, University of York</a:t>
            </a:r>
            <a:endParaRPr lang="de-CH" sz="2400" dirty="0">
              <a:solidFill>
                <a:srgbClr val="000000"/>
              </a:solidFill>
            </a:endParaRP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National Centre for Atmospheric Sciences, University of York</a:t>
            </a:r>
            <a:endParaRPr lang="de-CH" sz="3200" dirty="0">
              <a:solidFill>
                <a:srgbClr val="000000"/>
              </a:solidFill>
              <a:cs typeface="Arial"/>
            </a:endParaRPr>
          </a:p>
          <a:p>
            <a:pPr algn="ctr"/>
            <a:endParaRPr lang="de-CH" sz="2400" dirty="0">
              <a:solidFill>
                <a:schemeClr val="bg2">
                  <a:lumMod val="10000"/>
                </a:schemeClr>
              </a:solidFill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931628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en-US" sz="2400" baseline="30000" dirty="0">
                <a:solidFill>
                  <a:schemeClr val="bg2">
                    <a:lumMod val="10000"/>
                  </a:schemeClr>
                </a:solidFill>
              </a:rPr>
              <a:t>st</a:t>
            </a: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 NOAA Workshop on Leveraging AI</a:t>
            </a:r>
          </a:p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23-25 April 2019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E8C99F3-CF3C-FE41-9DB8-771D16F36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1" y="5856915"/>
            <a:ext cx="1194594" cy="929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F7E6BA-E8C7-1E42-86F2-D4E7F4906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450" y="5820936"/>
            <a:ext cx="1355872" cy="1001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C9B781-C760-2345-8E72-9FB732890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7799" y="5882315"/>
            <a:ext cx="3724201" cy="8905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47A1F5-C16D-BC40-8F4D-042AC08B8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563" y="5820936"/>
            <a:ext cx="2475355" cy="93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1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4A00103-5621-0941-B454-7B708A235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62" y="1330806"/>
            <a:ext cx="5021662" cy="3004651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C95090A-7DA8-6640-8A24-F9602F4F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1293"/>
            <a:ext cx="12192000" cy="615950"/>
          </a:xfrm>
        </p:spPr>
        <p:txBody>
          <a:bodyPr>
            <a:normAutofit/>
          </a:bodyPr>
          <a:lstStyle/>
          <a:p>
            <a:r>
              <a:rPr lang="en-US" dirty="0"/>
              <a:t>Atmospheric chemistry models are computationally very expensive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AB9D6-38D7-254B-9F19-C2797008C454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B0C59-36BC-8141-95D0-7EDF3386F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259" y="4945017"/>
            <a:ext cx="3279556" cy="13664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B53FEC-EE78-B148-B109-5EB55B44A9E7}"/>
              </a:ext>
            </a:extLst>
          </p:cNvPr>
          <p:cNvSpPr/>
          <p:nvPr/>
        </p:nvSpPr>
        <p:spPr>
          <a:xfrm>
            <a:off x="9930381" y="5942167"/>
            <a:ext cx="2261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www.nccs.nasa.gov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4B9D2E2-6594-2D44-917C-7B945256A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177" y="1266638"/>
            <a:ext cx="5013599" cy="32230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526277-93BB-F341-A220-BB48F291EEAB}"/>
              </a:ext>
            </a:extLst>
          </p:cNvPr>
          <p:cNvSpPr txBox="1"/>
          <p:nvPr/>
        </p:nvSpPr>
        <p:spPr>
          <a:xfrm>
            <a:off x="8328276" y="4539902"/>
            <a:ext cx="3204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Courtesy of W. Putman, NASA GMAO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E403FD-B428-7541-96EB-7DF538C7E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218" y="4958079"/>
            <a:ext cx="8577919" cy="1353419"/>
          </a:xfrm>
        </p:spPr>
        <p:txBody>
          <a:bodyPr>
            <a:noAutofit/>
          </a:bodyPr>
          <a:lstStyle/>
          <a:p>
            <a:pPr marL="257175" indent="-257175" algn="l">
              <a:buFont typeface="Wingdings" charset="2"/>
              <a:buChar char="Ø"/>
            </a:pPr>
            <a:r>
              <a:rPr lang="en-US" sz="2400" dirty="0"/>
              <a:t> High-resolution chemistry simulation requires &gt;1000 CPU’s</a:t>
            </a:r>
          </a:p>
          <a:p>
            <a:pPr marL="257175" indent="-257175" algn="l">
              <a:buFont typeface="Wingdings" charset="2"/>
              <a:buChar char="Ø"/>
            </a:pPr>
            <a:r>
              <a:rPr lang="en-US" sz="2400" dirty="0"/>
              <a:t> Can simulate approx. 20 days in 24 hours</a:t>
            </a:r>
          </a:p>
          <a:p>
            <a:pPr marL="257175" indent="-257175" algn="l">
              <a:buFont typeface="Wingdings" charset="2"/>
              <a:buChar char="Ø"/>
            </a:pPr>
            <a:r>
              <a:rPr lang="en-US" sz="2400" dirty="0"/>
              <a:t> Outputting the full chemical state is 1.5 TB / simulation day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2E57A6-AA8D-6A47-96C8-250E7E62EED8}"/>
              </a:ext>
            </a:extLst>
          </p:cNvPr>
          <p:cNvCxnSpPr/>
          <p:nvPr/>
        </p:nvCxnSpPr>
        <p:spPr>
          <a:xfrm flipV="1">
            <a:off x="3160295" y="2181726"/>
            <a:ext cx="898358" cy="901907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CE37AB2-2FDF-094A-A19E-81E9FD14CF09}"/>
              </a:ext>
            </a:extLst>
          </p:cNvPr>
          <p:cNvSpPr txBox="1"/>
          <p:nvPr/>
        </p:nvSpPr>
        <p:spPr>
          <a:xfrm>
            <a:off x="3176337" y="2295431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4x</a:t>
            </a:r>
          </a:p>
        </p:txBody>
      </p:sp>
    </p:spTree>
    <p:extLst>
      <p:ext uri="{BB962C8B-B14F-4D97-AF65-F5344CB8AC3E}">
        <p14:creationId xmlns:p14="http://schemas.microsoft.com/office/powerpoint/2010/main" val="4155146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461855"/>
            <a:ext cx="11353800" cy="820208"/>
          </a:xfrm>
        </p:spPr>
        <p:txBody>
          <a:bodyPr>
            <a:noAutofit/>
          </a:bodyPr>
          <a:lstStyle/>
          <a:p>
            <a:r>
              <a:rPr lang="en-US" sz="3200" dirty="0"/>
              <a:t>Replace chemical integrator with machine learning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05755-708F-C04C-AD06-1662510A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160" y="1253612"/>
            <a:ext cx="5499100" cy="5029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5897EC-EE70-BE4F-9F72-B4BFA2592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80" y="3469103"/>
            <a:ext cx="2255436" cy="2308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86BBA-F8EC-1F48-81DD-B6290E362D2F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8B8B6-73F7-4243-93B2-4A60870CB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260" y="3948005"/>
            <a:ext cx="3303757" cy="13548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CD986E-1759-114F-B45E-1B26EAC65181}"/>
              </a:ext>
            </a:extLst>
          </p:cNvPr>
          <p:cNvSpPr/>
          <p:nvPr/>
        </p:nvSpPr>
        <p:spPr>
          <a:xfrm>
            <a:off x="5948516" y="4316361"/>
            <a:ext cx="1297858" cy="766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85558-2D43-E040-A654-42EC5ADC52E1}"/>
              </a:ext>
            </a:extLst>
          </p:cNvPr>
          <p:cNvSpPr/>
          <p:nvPr/>
        </p:nvSpPr>
        <p:spPr>
          <a:xfrm>
            <a:off x="8625515" y="3768212"/>
            <a:ext cx="3431501" cy="1699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B180AC-579F-954E-8FEF-831E8DABD787}"/>
              </a:ext>
            </a:extLst>
          </p:cNvPr>
          <p:cNvSpPr/>
          <p:nvPr/>
        </p:nvSpPr>
        <p:spPr>
          <a:xfrm>
            <a:off x="7307705" y="1321220"/>
            <a:ext cx="1445555" cy="4961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F70A1D-8104-A042-B780-CA499A1ED839}"/>
              </a:ext>
            </a:extLst>
          </p:cNvPr>
          <p:cNvSpPr/>
          <p:nvPr/>
        </p:nvSpPr>
        <p:spPr>
          <a:xfrm>
            <a:off x="5999871" y="4009868"/>
            <a:ext cx="1297858" cy="293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CD04A-DB9E-0547-8EFE-B90EFB1BB61E}"/>
              </a:ext>
            </a:extLst>
          </p:cNvPr>
          <p:cNvSpPr/>
          <p:nvPr/>
        </p:nvSpPr>
        <p:spPr>
          <a:xfrm>
            <a:off x="5999871" y="5082363"/>
            <a:ext cx="1297858" cy="293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80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461855"/>
            <a:ext cx="11353800" cy="820208"/>
          </a:xfrm>
        </p:spPr>
        <p:txBody>
          <a:bodyPr>
            <a:noAutofit/>
          </a:bodyPr>
          <a:lstStyle/>
          <a:p>
            <a:r>
              <a:rPr lang="en-US" sz="3200" dirty="0"/>
              <a:t>Replace chemical integrator with machine learning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05755-708F-C04C-AD06-1662510A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160" y="1253612"/>
            <a:ext cx="5499100" cy="5029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5897EC-EE70-BE4F-9F72-B4BFA2592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80" y="3469103"/>
            <a:ext cx="2255436" cy="2308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86BBA-F8EC-1F48-81DD-B6290E362D2F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8B8B6-73F7-4243-93B2-4A60870CB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260" y="3948005"/>
            <a:ext cx="3303757" cy="135481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6B180AC-579F-954E-8FEF-831E8DABD787}"/>
              </a:ext>
            </a:extLst>
          </p:cNvPr>
          <p:cNvSpPr/>
          <p:nvPr/>
        </p:nvSpPr>
        <p:spPr>
          <a:xfrm>
            <a:off x="7307705" y="1321220"/>
            <a:ext cx="1368935" cy="49615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F70A1D-8104-A042-B780-CA499A1ED839}"/>
              </a:ext>
            </a:extLst>
          </p:cNvPr>
          <p:cNvSpPr/>
          <p:nvPr/>
        </p:nvSpPr>
        <p:spPr>
          <a:xfrm>
            <a:off x="5999871" y="4029158"/>
            <a:ext cx="1297858" cy="2936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CD04A-DB9E-0547-8EFE-B90EFB1BB61E}"/>
              </a:ext>
            </a:extLst>
          </p:cNvPr>
          <p:cNvSpPr/>
          <p:nvPr/>
        </p:nvSpPr>
        <p:spPr>
          <a:xfrm>
            <a:off x="5999871" y="5067397"/>
            <a:ext cx="1297858" cy="3162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461855"/>
            <a:ext cx="11353800" cy="820208"/>
          </a:xfrm>
        </p:spPr>
        <p:txBody>
          <a:bodyPr>
            <a:noAutofit/>
          </a:bodyPr>
          <a:lstStyle/>
          <a:p>
            <a:r>
              <a:rPr lang="en-US" sz="3200" dirty="0"/>
              <a:t>Replace chemical integrator with machine learning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05755-708F-C04C-AD06-1662510A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160" y="1253612"/>
            <a:ext cx="5499100" cy="5029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5897EC-EE70-BE4F-9F72-B4BFA2592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80" y="3469103"/>
            <a:ext cx="2255436" cy="2308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86BBA-F8EC-1F48-81DD-B6290E362D2F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8B8B6-73F7-4243-93B2-4A60870CB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260" y="3948005"/>
            <a:ext cx="3303757" cy="135481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105374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505100"/>
            <a:ext cx="12178145" cy="820208"/>
          </a:xfrm>
        </p:spPr>
        <p:txBody>
          <a:bodyPr>
            <a:noAutofit/>
          </a:bodyPr>
          <a:lstStyle/>
          <a:p>
            <a:r>
              <a:rPr lang="en-US" sz="3200" dirty="0"/>
              <a:t>Machine learning for atmospheric chemistry modeling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989922" y="5113420"/>
            <a:ext cx="10219500" cy="1029279"/>
          </a:xfrm>
        </p:spPr>
        <p:txBody>
          <a:bodyPr>
            <a:no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Training data set: 2.7 billion data points (44 GB)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Tested: (neural network), random forest and </a:t>
            </a:r>
            <a:r>
              <a:rPr lang="en-US" sz="2400" dirty="0" err="1"/>
              <a:t>XGBoost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1134300" y="2282164"/>
            <a:ext cx="3471186" cy="23083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143 chemical species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91 photolysis rates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Temperature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Pressure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Rel. humidity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Solar zenith angle</a:t>
            </a:r>
          </a:p>
        </p:txBody>
      </p:sp>
      <p:sp>
        <p:nvSpPr>
          <p:cNvPr id="44" name="Right Arrow 43"/>
          <p:cNvSpPr/>
          <p:nvPr/>
        </p:nvSpPr>
        <p:spPr>
          <a:xfrm>
            <a:off x="4773760" y="3264876"/>
            <a:ext cx="1257300" cy="342900"/>
          </a:xfrm>
          <a:prstGeom prst="rightArrow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C6E2C6-2EEB-E748-B1A4-A1836EE9DB95}"/>
              </a:ext>
            </a:extLst>
          </p:cNvPr>
          <p:cNvSpPr txBox="1"/>
          <p:nvPr/>
        </p:nvSpPr>
        <p:spPr>
          <a:xfrm>
            <a:off x="6199335" y="3020827"/>
            <a:ext cx="25351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Concentrations </a:t>
            </a:r>
          </a:p>
          <a:p>
            <a:pPr algn="ctr"/>
            <a:r>
              <a:rPr lang="en-US" sz="2400" dirty="0">
                <a:solidFill>
                  <a:schemeClr val="bg2">
                    <a:lumMod val="10000"/>
                  </a:schemeClr>
                </a:solidFill>
              </a:rPr>
              <a:t>after chemistry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CA50E-611C-814A-9A2B-BAFC05747CA1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DF98BB-3951-4E45-8A3D-F4E23ACE2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490" y="2327015"/>
            <a:ext cx="2575909" cy="10563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8526E7-7AC8-BC4E-8D56-F2ED60CE5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491" y="3590881"/>
            <a:ext cx="2575909" cy="10563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2164E5-0E51-5C4C-8BD0-77F688957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491" y="4837572"/>
            <a:ext cx="2575909" cy="1056339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A00EB9-C292-F141-BD3C-AF6A405F8D8E}"/>
              </a:ext>
            </a:extLst>
          </p:cNvPr>
          <p:cNvSpPr txBox="1"/>
          <p:nvPr/>
        </p:nvSpPr>
        <p:spPr>
          <a:xfrm>
            <a:off x="9212490" y="1414591"/>
            <a:ext cx="2575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Separate model </a:t>
            </a:r>
          </a:p>
          <a:p>
            <a:pPr algn="ctr"/>
            <a:r>
              <a:rPr lang="en-US" sz="2400" dirty="0">
                <a:solidFill>
                  <a:srgbClr val="000000"/>
                </a:solidFill>
              </a:rPr>
              <a:t>for each species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93740D-2152-1A43-ACB0-A8613859D769}"/>
              </a:ext>
            </a:extLst>
          </p:cNvPr>
          <p:cNvSpPr txBox="1"/>
          <p:nvPr/>
        </p:nvSpPr>
        <p:spPr>
          <a:xfrm>
            <a:off x="9170661" y="3098844"/>
            <a:ext cx="2575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Ozone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912A71-3C86-6E4A-BC35-3C4803584A89}"/>
              </a:ext>
            </a:extLst>
          </p:cNvPr>
          <p:cNvSpPr txBox="1"/>
          <p:nvPr/>
        </p:nvSpPr>
        <p:spPr>
          <a:xfrm>
            <a:off x="9164364" y="4360440"/>
            <a:ext cx="2575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Nitrogen oxides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DB3B8A-1DCE-C04E-B148-AFFF92BBD618}"/>
              </a:ext>
            </a:extLst>
          </p:cNvPr>
          <p:cNvSpPr txBox="1"/>
          <p:nvPr/>
        </p:nvSpPr>
        <p:spPr>
          <a:xfrm>
            <a:off x="9180406" y="5601039"/>
            <a:ext cx="25759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7495048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296092"/>
            <a:ext cx="12178145" cy="820208"/>
          </a:xfrm>
        </p:spPr>
        <p:txBody>
          <a:bodyPr>
            <a:noAutofit/>
          </a:bodyPr>
          <a:lstStyle/>
          <a:p>
            <a:r>
              <a:rPr lang="en-US" sz="3200" dirty="0"/>
              <a:t>Many input features have multiple modes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CA50E-611C-814A-9A2B-BAFC05747CA1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C278883-31E0-264C-9500-472B5E27B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1133" y="997506"/>
            <a:ext cx="7158444" cy="537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86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8796DFA5-5415-FB45-95A9-F50194E470FC}"/>
              </a:ext>
            </a:extLst>
          </p:cNvPr>
          <p:cNvSpPr/>
          <p:nvPr/>
        </p:nvSpPr>
        <p:spPr>
          <a:xfrm>
            <a:off x="4674345" y="5109757"/>
            <a:ext cx="1408176" cy="707109"/>
          </a:xfrm>
          <a:prstGeom prst="ellipse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665520"/>
            <a:ext cx="12178145" cy="820208"/>
          </a:xfrm>
        </p:spPr>
        <p:txBody>
          <a:bodyPr>
            <a:noAutofit/>
          </a:bodyPr>
          <a:lstStyle/>
          <a:p>
            <a:r>
              <a:rPr lang="en-US" sz="3200" dirty="0"/>
              <a:t>Impose chemical constraints on ML model to </a:t>
            </a:r>
            <a:br>
              <a:rPr lang="en-US" sz="3200" dirty="0"/>
            </a:br>
            <a:r>
              <a:rPr lang="en-US" sz="3200" dirty="0"/>
              <a:t>improve (long-term) accuracy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8CA50E-611C-814A-9A2B-BAFC05747CA1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6D31D3-CF0F-EB42-B868-FC8C283B42B3}"/>
              </a:ext>
            </a:extLst>
          </p:cNvPr>
          <p:cNvSpPr txBox="1"/>
          <p:nvPr/>
        </p:nvSpPr>
        <p:spPr>
          <a:xfrm>
            <a:off x="640080" y="1811671"/>
            <a:ext cx="837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1. Distinguish between short-term vs. long-term species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CBA625-8527-F143-B2CD-B7D9C5A44F85}"/>
              </a:ext>
            </a:extLst>
          </p:cNvPr>
          <p:cNvSpPr txBox="1"/>
          <p:nvPr/>
        </p:nvSpPr>
        <p:spPr>
          <a:xfrm>
            <a:off x="640080" y="3862609"/>
            <a:ext cx="794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2. Predict NO + NO</a:t>
            </a:r>
            <a:r>
              <a:rPr lang="en-US" sz="2400" b="1" baseline="-25000" dirty="0">
                <a:solidFill>
                  <a:srgbClr val="000000"/>
                </a:solidFill>
              </a:rPr>
              <a:t>2</a:t>
            </a:r>
            <a:r>
              <a:rPr lang="en-US" sz="2400" b="1" dirty="0">
                <a:solidFill>
                  <a:srgbClr val="000000"/>
                </a:solidFill>
              </a:rPr>
              <a:t> combined (NOx family approach)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E37918-24DF-7747-877B-BDF025D52572}"/>
              </a:ext>
            </a:extLst>
          </p:cNvPr>
          <p:cNvSpPr txBox="1"/>
          <p:nvPr/>
        </p:nvSpPr>
        <p:spPr>
          <a:xfrm>
            <a:off x="2174458" y="2533039"/>
            <a:ext cx="7617791" cy="9471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Long-lived (tendencies):    	</a:t>
            </a:r>
            <a:r>
              <a:rPr lang="en-US" sz="2400" i="1" dirty="0">
                <a:solidFill>
                  <a:srgbClr val="000000"/>
                </a:solidFill>
              </a:rPr>
              <a:t>[X</a:t>
            </a:r>
            <a:r>
              <a:rPr lang="en-US" sz="2400" i="1" baseline="-25000" dirty="0">
                <a:solidFill>
                  <a:srgbClr val="000000"/>
                </a:solidFill>
              </a:rPr>
              <a:t>i</a:t>
            </a:r>
            <a:r>
              <a:rPr lang="en-US" sz="2400" i="1" dirty="0">
                <a:solidFill>
                  <a:srgbClr val="000000"/>
                </a:solidFill>
              </a:rPr>
              <a:t>]</a:t>
            </a:r>
            <a:r>
              <a:rPr lang="en-US" sz="2400" i="1" baseline="-25000" dirty="0">
                <a:solidFill>
                  <a:srgbClr val="000000"/>
                </a:solidFill>
              </a:rPr>
              <a:t>T+△T</a:t>
            </a:r>
            <a:r>
              <a:rPr lang="en-US" sz="2400" i="1" dirty="0">
                <a:solidFill>
                  <a:srgbClr val="000000"/>
                </a:solidFill>
              </a:rPr>
              <a:t> = [X</a:t>
            </a:r>
            <a:r>
              <a:rPr lang="en-US" sz="2400" i="1" baseline="-25000" dirty="0">
                <a:solidFill>
                  <a:srgbClr val="000000"/>
                </a:solidFill>
              </a:rPr>
              <a:t>i</a:t>
            </a:r>
            <a:r>
              <a:rPr lang="en-US" sz="2400" i="1" dirty="0">
                <a:solidFill>
                  <a:srgbClr val="000000"/>
                </a:solidFill>
              </a:rPr>
              <a:t>]</a:t>
            </a:r>
            <a:r>
              <a:rPr lang="en-US" sz="2400" i="1" baseline="-25000" dirty="0">
                <a:solidFill>
                  <a:srgbClr val="000000"/>
                </a:solidFill>
              </a:rPr>
              <a:t>T </a:t>
            </a:r>
            <a:r>
              <a:rPr lang="en-US" sz="2400" i="1" dirty="0">
                <a:solidFill>
                  <a:srgbClr val="000000"/>
                </a:solidFill>
              </a:rPr>
              <a:t>+ f( </a:t>
            </a:r>
            <a:r>
              <a:rPr lang="en-US" sz="2400" b="1" i="1" dirty="0">
                <a:solidFill>
                  <a:srgbClr val="000000"/>
                </a:solidFill>
              </a:rPr>
              <a:t>k, J, [X] </a:t>
            </a:r>
            <a:r>
              <a:rPr lang="en-US" sz="2400" i="1" dirty="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</a:rPr>
              <a:t>Short-lived (steady state): 	</a:t>
            </a:r>
            <a:r>
              <a:rPr lang="en-US" sz="2400" i="1" dirty="0">
                <a:solidFill>
                  <a:srgbClr val="000000"/>
                </a:solidFill>
              </a:rPr>
              <a:t>[X</a:t>
            </a:r>
            <a:r>
              <a:rPr lang="en-US" sz="2400" i="1" baseline="-25000" dirty="0">
                <a:solidFill>
                  <a:srgbClr val="000000"/>
                </a:solidFill>
              </a:rPr>
              <a:t>i</a:t>
            </a:r>
            <a:r>
              <a:rPr lang="en-US" sz="2400" i="1" dirty="0">
                <a:solidFill>
                  <a:srgbClr val="000000"/>
                </a:solidFill>
              </a:rPr>
              <a:t>]</a:t>
            </a:r>
            <a:r>
              <a:rPr lang="en-US" sz="2400" i="1" baseline="-25000" dirty="0">
                <a:solidFill>
                  <a:srgbClr val="000000"/>
                </a:solidFill>
              </a:rPr>
              <a:t>T+△T</a:t>
            </a:r>
            <a:r>
              <a:rPr lang="en-US" sz="2400" i="1" dirty="0">
                <a:solidFill>
                  <a:srgbClr val="000000"/>
                </a:solidFill>
              </a:rPr>
              <a:t> = 	    f( </a:t>
            </a:r>
            <a:r>
              <a:rPr lang="en-US" sz="2400" b="1" i="1" dirty="0">
                <a:solidFill>
                  <a:srgbClr val="000000"/>
                </a:solidFill>
              </a:rPr>
              <a:t>k, J, [X] </a:t>
            </a:r>
            <a:r>
              <a:rPr lang="en-US" sz="2400" i="1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F89AB0-2A34-4B47-B179-9FC67DE5766A}"/>
              </a:ext>
            </a:extLst>
          </p:cNvPr>
          <p:cNvSpPr/>
          <p:nvPr/>
        </p:nvSpPr>
        <p:spPr>
          <a:xfrm>
            <a:off x="5055266" y="4872346"/>
            <a:ext cx="646331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E94272A-0349-8041-AD09-B86BFFEC3266}"/>
              </a:ext>
            </a:extLst>
          </p:cNvPr>
          <p:cNvSpPr/>
          <p:nvPr/>
        </p:nvSpPr>
        <p:spPr>
          <a:xfrm>
            <a:off x="4998359" y="5600042"/>
            <a:ext cx="76014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NO</a:t>
            </a:r>
            <a:r>
              <a:rPr lang="en-US" sz="2400" baseline="-25000" dirty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9DC33F06-CC5E-6A43-8820-77CB3FCE38D8}"/>
              </a:ext>
            </a:extLst>
          </p:cNvPr>
          <p:cNvSpPr/>
          <p:nvPr/>
        </p:nvSpPr>
        <p:spPr>
          <a:xfrm>
            <a:off x="5197950" y="5286270"/>
            <a:ext cx="127711" cy="311888"/>
          </a:xfrm>
          <a:prstGeom prst="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Up Arrow 28">
            <a:extLst>
              <a:ext uri="{FF2B5EF4-FFF2-40B4-BE49-F238E27FC236}">
                <a16:creationId xmlns:a16="http://schemas.microsoft.com/office/drawing/2014/main" id="{252A2AF3-73DB-4A46-A138-09C44CCF4936}"/>
              </a:ext>
            </a:extLst>
          </p:cNvPr>
          <p:cNvSpPr/>
          <p:nvPr/>
        </p:nvSpPr>
        <p:spPr>
          <a:xfrm rot="10800000">
            <a:off x="5399291" y="5286270"/>
            <a:ext cx="127711" cy="311888"/>
          </a:xfrm>
          <a:prstGeom prst="up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un 25">
            <a:extLst>
              <a:ext uri="{FF2B5EF4-FFF2-40B4-BE49-F238E27FC236}">
                <a16:creationId xmlns:a16="http://schemas.microsoft.com/office/drawing/2014/main" id="{1FFF21DB-DA7E-1E4F-ACB1-2B92CB7BAC45}"/>
              </a:ext>
            </a:extLst>
          </p:cNvPr>
          <p:cNvSpPr/>
          <p:nvPr/>
        </p:nvSpPr>
        <p:spPr>
          <a:xfrm>
            <a:off x="5876091" y="4450868"/>
            <a:ext cx="540183" cy="540183"/>
          </a:xfrm>
          <a:prstGeom prst="sun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DBDDC599-5083-AD44-AB11-8DB982EDCEDE}"/>
              </a:ext>
            </a:extLst>
          </p:cNvPr>
          <p:cNvSpPr/>
          <p:nvPr/>
        </p:nvSpPr>
        <p:spPr>
          <a:xfrm>
            <a:off x="2503391" y="5232475"/>
            <a:ext cx="1670650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VOC / </a:t>
            </a:r>
            <a:r>
              <a:rPr lang="en-US" sz="2400" dirty="0" err="1">
                <a:solidFill>
                  <a:srgbClr val="000000"/>
                </a:solidFill>
              </a:rPr>
              <a:t>HO</a:t>
            </a:r>
            <a:r>
              <a:rPr lang="en-US" sz="2400" baseline="-25000" dirty="0" err="1">
                <a:solidFill>
                  <a:srgbClr val="000000"/>
                </a:solidFill>
              </a:rPr>
              <a:t>x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B87619E-9B90-2A44-BD0D-20695BBEAEF0}"/>
              </a:ext>
            </a:extLst>
          </p:cNvPr>
          <p:cNvSpPr/>
          <p:nvPr/>
        </p:nvSpPr>
        <p:spPr>
          <a:xfrm>
            <a:off x="6583053" y="5211381"/>
            <a:ext cx="16962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O</a:t>
            </a:r>
            <a:r>
              <a:rPr lang="en-US" sz="2400" baseline="-25000" dirty="0">
                <a:solidFill>
                  <a:srgbClr val="000000"/>
                </a:solidFill>
              </a:rPr>
              <a:t>x </a:t>
            </a:r>
            <a:r>
              <a:rPr lang="en-US" sz="2400" dirty="0">
                <a:solidFill>
                  <a:srgbClr val="000000"/>
                </a:solidFill>
              </a:rPr>
              <a:t>(Ozone)</a:t>
            </a:r>
          </a:p>
        </p:txBody>
      </p:sp>
      <p:sp>
        <p:nvSpPr>
          <p:cNvPr id="28" name="Left-Right Arrow 27">
            <a:extLst>
              <a:ext uri="{FF2B5EF4-FFF2-40B4-BE49-F238E27FC236}">
                <a16:creationId xmlns:a16="http://schemas.microsoft.com/office/drawing/2014/main" id="{8989217A-9057-7243-89F1-797A8D5A7684}"/>
              </a:ext>
            </a:extLst>
          </p:cNvPr>
          <p:cNvSpPr/>
          <p:nvPr/>
        </p:nvSpPr>
        <p:spPr>
          <a:xfrm>
            <a:off x="4211989" y="5402572"/>
            <a:ext cx="334498" cy="121472"/>
          </a:xfrm>
          <a:prstGeom prst="left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Left-Right Arrow 34">
            <a:extLst>
              <a:ext uri="{FF2B5EF4-FFF2-40B4-BE49-F238E27FC236}">
                <a16:creationId xmlns:a16="http://schemas.microsoft.com/office/drawing/2014/main" id="{AFF28182-447B-084B-8753-28B57144E029}"/>
              </a:ext>
            </a:extLst>
          </p:cNvPr>
          <p:cNvSpPr/>
          <p:nvPr/>
        </p:nvSpPr>
        <p:spPr>
          <a:xfrm>
            <a:off x="6165538" y="5381478"/>
            <a:ext cx="334498" cy="121472"/>
          </a:xfrm>
          <a:prstGeom prst="left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EA9E10C3-2005-D24E-B133-B88462638E71}"/>
              </a:ext>
            </a:extLst>
          </p:cNvPr>
          <p:cNvSpPr/>
          <p:nvPr/>
        </p:nvSpPr>
        <p:spPr>
          <a:xfrm>
            <a:off x="4998360" y="4893611"/>
            <a:ext cx="760144" cy="1189361"/>
          </a:xfrm>
          <a:prstGeom prst="roundRect">
            <a:avLst/>
          </a:prstGeom>
          <a:solidFill>
            <a:schemeClr val="accent2">
              <a:lumMod val="7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1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/>
      <p:bldP spid="7" grpId="0" animBg="1"/>
      <p:bldP spid="20" grpId="0" animBg="1"/>
      <p:bldP spid="25" grpId="0" animBg="1"/>
      <p:bldP spid="29" grpId="0" animBg="1"/>
      <p:bldP spid="26" grpId="0" animBg="1"/>
      <p:bldP spid="31" grpId="0" animBg="1"/>
      <p:bldP spid="32" grpId="0" animBg="1"/>
      <p:bldP spid="28" grpId="0" animBg="1"/>
      <p:bldP spid="35" grpId="0" animBg="1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36340"/>
            <a:ext cx="12192000" cy="820208"/>
          </a:xfrm>
        </p:spPr>
        <p:txBody>
          <a:bodyPr>
            <a:noAutofit/>
          </a:bodyPr>
          <a:lstStyle/>
          <a:p>
            <a:r>
              <a:rPr lang="en-US" sz="3200" dirty="0"/>
              <a:t>Neural network has weaker performance than tree methods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40F0F2-02A7-194E-A712-15EA1B282C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8464" y="1314049"/>
            <a:ext cx="9993993" cy="406476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AAB2595-E177-8E45-9050-D95A4E1B7F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34300" y="5486433"/>
            <a:ext cx="10219500" cy="950056"/>
          </a:xfrm>
        </p:spPr>
        <p:txBody>
          <a:bodyPr>
            <a:no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2 hidden layers, 300 neurons each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Normalization? Split mechanism (e.g. day/night)?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F2551A-D230-D54F-9A4B-BB69EE4B14E2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F31EA4-FB5E-3B4A-AC29-D46119D35AF2}"/>
              </a:ext>
            </a:extLst>
          </p:cNvPr>
          <p:cNvSpPr txBox="1"/>
          <p:nvPr/>
        </p:nvSpPr>
        <p:spPr>
          <a:xfrm>
            <a:off x="8342709" y="5418002"/>
            <a:ext cx="3456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Courtesy of J. Zhuang, M. Kelp (Harvard)</a:t>
            </a:r>
          </a:p>
        </p:txBody>
      </p:sp>
    </p:spTree>
    <p:extLst>
      <p:ext uri="{BB962C8B-B14F-4D97-AF65-F5344CB8AC3E}">
        <p14:creationId xmlns:p14="http://schemas.microsoft.com/office/powerpoint/2010/main" val="969224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343871"/>
            <a:ext cx="11842958" cy="820208"/>
          </a:xfrm>
        </p:spPr>
        <p:txBody>
          <a:bodyPr>
            <a:noAutofit/>
          </a:bodyPr>
          <a:lstStyle/>
          <a:p>
            <a:r>
              <a:rPr lang="en-US" sz="3200" dirty="0"/>
              <a:t>Random forest / </a:t>
            </a:r>
            <a:r>
              <a:rPr lang="en-US" sz="3200" dirty="0" err="1"/>
              <a:t>XGBoost</a:t>
            </a:r>
            <a:r>
              <a:rPr lang="en-US" sz="3200" dirty="0"/>
              <a:t> training benchmarks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2A582-EE9F-FC40-9AA0-DDC34E1E8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561" y="1079304"/>
            <a:ext cx="5715359" cy="5259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DB9ED-B977-8243-B55A-1C7959F2B492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007C4-AEFA-7343-85FD-5A1402E25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1453" y="5584203"/>
            <a:ext cx="952500" cy="736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9A8579-08E6-C84B-90C6-E1CA60DB27F9}"/>
              </a:ext>
            </a:extLst>
          </p:cNvPr>
          <p:cNvSpPr/>
          <p:nvPr/>
        </p:nvSpPr>
        <p:spPr>
          <a:xfrm>
            <a:off x="7707674" y="4475427"/>
            <a:ext cx="690994" cy="5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E179D69-91CE-A945-AFD8-645C94C689D5}"/>
              </a:ext>
            </a:extLst>
          </p:cNvPr>
          <p:cNvSpPr/>
          <p:nvPr/>
        </p:nvSpPr>
        <p:spPr>
          <a:xfrm>
            <a:off x="8095722" y="4461436"/>
            <a:ext cx="302946" cy="5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C5B2F1-A105-EA41-8732-55B2E1E3CE76}"/>
              </a:ext>
            </a:extLst>
          </p:cNvPr>
          <p:cNvSpPr/>
          <p:nvPr/>
        </p:nvSpPr>
        <p:spPr>
          <a:xfrm>
            <a:off x="7657315" y="5148638"/>
            <a:ext cx="331741" cy="5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9F8E40-B4BE-C842-B794-06F71482BA6C}"/>
              </a:ext>
            </a:extLst>
          </p:cNvPr>
          <p:cNvSpPr/>
          <p:nvPr/>
        </p:nvSpPr>
        <p:spPr>
          <a:xfrm>
            <a:off x="7989056" y="5165129"/>
            <a:ext cx="331741" cy="110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5B1F78-968E-6643-B608-F62829481A3C}"/>
              </a:ext>
            </a:extLst>
          </p:cNvPr>
          <p:cNvSpPr/>
          <p:nvPr/>
        </p:nvSpPr>
        <p:spPr>
          <a:xfrm>
            <a:off x="10916811" y="5448638"/>
            <a:ext cx="1253923" cy="901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51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343871"/>
            <a:ext cx="11842958" cy="820208"/>
          </a:xfrm>
        </p:spPr>
        <p:txBody>
          <a:bodyPr>
            <a:noAutofit/>
          </a:bodyPr>
          <a:lstStyle/>
          <a:p>
            <a:r>
              <a:rPr lang="en-US" sz="3200" dirty="0"/>
              <a:t>Random forest / </a:t>
            </a:r>
            <a:r>
              <a:rPr lang="en-US" sz="3200" dirty="0" err="1"/>
              <a:t>XGBoost</a:t>
            </a:r>
            <a:r>
              <a:rPr lang="en-US" sz="3200" dirty="0"/>
              <a:t> training benchmarks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2A582-EE9F-FC40-9AA0-DDC34E1E8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561" y="1079304"/>
            <a:ext cx="5715359" cy="5259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DB9ED-B977-8243-B55A-1C7959F2B492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007C4-AEFA-7343-85FD-5A1402E25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1453" y="5584203"/>
            <a:ext cx="952500" cy="7366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179D69-91CE-A945-AFD8-645C94C689D5}"/>
              </a:ext>
            </a:extLst>
          </p:cNvPr>
          <p:cNvSpPr/>
          <p:nvPr/>
        </p:nvSpPr>
        <p:spPr>
          <a:xfrm>
            <a:off x="8063638" y="4485120"/>
            <a:ext cx="438678" cy="569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9F8E40-B4BE-C842-B794-06F71482BA6C}"/>
              </a:ext>
            </a:extLst>
          </p:cNvPr>
          <p:cNvSpPr/>
          <p:nvPr/>
        </p:nvSpPr>
        <p:spPr>
          <a:xfrm>
            <a:off x="7989056" y="5165129"/>
            <a:ext cx="331741" cy="1104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5B1F78-968E-6643-B608-F62829481A3C}"/>
              </a:ext>
            </a:extLst>
          </p:cNvPr>
          <p:cNvSpPr/>
          <p:nvPr/>
        </p:nvSpPr>
        <p:spPr>
          <a:xfrm>
            <a:off x="10916811" y="5448638"/>
            <a:ext cx="1253923" cy="9010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713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2289"/>
            <a:ext cx="12192000" cy="1045985"/>
          </a:xfrm>
        </p:spPr>
        <p:txBody>
          <a:bodyPr/>
          <a:lstStyle/>
          <a:p>
            <a:r>
              <a:rPr lang="en-US" dirty="0"/>
              <a:t>Air pollution is a global problem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28BA837-8B36-B542-8A1C-42E34B885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90" y="1471611"/>
            <a:ext cx="2786062" cy="3806225"/>
          </a:xfrm>
          <a:prstGeom prst="rect">
            <a:avLst/>
          </a:prstGeom>
        </p:spPr>
      </p:pic>
      <p:sp>
        <p:nvSpPr>
          <p:cNvPr id="34" name="Rectangle 3">
            <a:extLst>
              <a:ext uri="{FF2B5EF4-FFF2-40B4-BE49-F238E27FC236}">
                <a16:creationId xmlns:a16="http://schemas.microsoft.com/office/drawing/2014/main" id="{4AAA9309-603B-F94B-B9DC-3BD776C0F7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9287" y="5434152"/>
            <a:ext cx="3616326" cy="932239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World Bank: ~$5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trillion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in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welfare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losses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in 2013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3F8CF-1106-024E-8D82-2FE393FF930A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F5C4BB-2D30-4D4A-8DC5-13D48EEC27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8383" y="1471611"/>
            <a:ext cx="5470796" cy="3865799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id="{4AA1A0C8-C950-9648-AF96-12434D5FC8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068" y="5434151"/>
            <a:ext cx="5652428" cy="932239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The Lancet (2017): Air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pollution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is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responsible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6-7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millions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death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/ </a:t>
            </a:r>
            <a:r>
              <a:rPr lang="de-CH" sz="2400" dirty="0" err="1">
                <a:solidFill>
                  <a:srgbClr val="000000"/>
                </a:solidFill>
                <a:latin typeface="Arial"/>
                <a:cs typeface="Arial"/>
              </a:rPr>
              <a:t>year</a:t>
            </a:r>
            <a:r>
              <a:rPr lang="de-CH" sz="24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9239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343871"/>
            <a:ext cx="11842958" cy="820208"/>
          </a:xfrm>
        </p:spPr>
        <p:txBody>
          <a:bodyPr>
            <a:noAutofit/>
          </a:bodyPr>
          <a:lstStyle/>
          <a:p>
            <a:r>
              <a:rPr lang="en-US" sz="3200" dirty="0"/>
              <a:t>Random forest / </a:t>
            </a:r>
            <a:r>
              <a:rPr lang="en-US" sz="3200" dirty="0" err="1"/>
              <a:t>XGBoost</a:t>
            </a:r>
            <a:r>
              <a:rPr lang="en-US" sz="3200" dirty="0"/>
              <a:t> training benchmarks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2A582-EE9F-FC40-9AA0-DDC34E1E8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561" y="1079304"/>
            <a:ext cx="5715359" cy="5259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DB9ED-B977-8243-B55A-1C7959F2B492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007C4-AEFA-7343-85FD-5A1402E25E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1453" y="5584203"/>
            <a:ext cx="9525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281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343871"/>
            <a:ext cx="11842958" cy="820208"/>
          </a:xfrm>
        </p:spPr>
        <p:txBody>
          <a:bodyPr>
            <a:noAutofit/>
          </a:bodyPr>
          <a:lstStyle/>
          <a:p>
            <a:r>
              <a:rPr lang="en-US" sz="3200" dirty="0"/>
              <a:t>Random forest / </a:t>
            </a:r>
            <a:r>
              <a:rPr lang="en-US" sz="3200" dirty="0" err="1"/>
              <a:t>XGBoost</a:t>
            </a:r>
            <a:r>
              <a:rPr lang="en-US" sz="3200" dirty="0"/>
              <a:t> training benchmarks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C2A582-EE9F-FC40-9AA0-DDC34E1E8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697" y="1079304"/>
            <a:ext cx="5715359" cy="5259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F7DA5C-FB26-7B48-9925-7C1C80113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42" y="1366423"/>
            <a:ext cx="5295900" cy="41529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2DB9ED-B977-8243-B55A-1C7959F2B492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007C4-AEFA-7343-85FD-5A1402E25E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453" y="5584203"/>
            <a:ext cx="9525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114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67387"/>
            <a:ext cx="12192000" cy="820208"/>
          </a:xfrm>
        </p:spPr>
        <p:txBody>
          <a:bodyPr>
            <a:noAutofit/>
          </a:bodyPr>
          <a:lstStyle/>
          <a:p>
            <a:r>
              <a:rPr lang="en-US" sz="3200" dirty="0"/>
              <a:t>Random forest / </a:t>
            </a:r>
            <a:r>
              <a:rPr lang="en-US" sz="3200" dirty="0" err="1"/>
              <a:t>XGBoost</a:t>
            </a:r>
            <a:r>
              <a:rPr lang="en-US" sz="3200" dirty="0"/>
              <a:t> reproduce target concentrations well (single-step prediction)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CEA91-1DB7-1147-AEF3-96179C55CE9D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F42AB-04D9-974D-9C69-85004ECF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719" y="1699310"/>
            <a:ext cx="8415565" cy="45178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F48E29-AF2F-9446-9ABA-A4B491D3CAA3}"/>
              </a:ext>
            </a:extLst>
          </p:cNvPr>
          <p:cNvSpPr/>
          <p:nvPr/>
        </p:nvSpPr>
        <p:spPr>
          <a:xfrm>
            <a:off x="6145619" y="1699310"/>
            <a:ext cx="4954772" cy="4517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89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8CEA91-1DB7-1147-AEF3-96179C55CE9D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4F42AB-04D9-974D-9C69-85004ECF9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719" y="1699310"/>
            <a:ext cx="8415565" cy="4517830"/>
          </a:xfrm>
          <a:prstGeom prst="rect">
            <a:avLst/>
          </a:prstGeom>
        </p:spPr>
      </p:pic>
      <p:sp>
        <p:nvSpPr>
          <p:cNvPr id="9" name="Title 2">
            <a:extLst>
              <a:ext uri="{FF2B5EF4-FFF2-40B4-BE49-F238E27FC236}">
                <a16:creationId xmlns:a16="http://schemas.microsoft.com/office/drawing/2014/main" id="{5AE477BF-3456-D047-8F77-72A232FD7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67387"/>
            <a:ext cx="12192000" cy="820208"/>
          </a:xfrm>
        </p:spPr>
        <p:txBody>
          <a:bodyPr>
            <a:noAutofit/>
          </a:bodyPr>
          <a:lstStyle/>
          <a:p>
            <a:r>
              <a:rPr lang="en-US" sz="3200" dirty="0"/>
              <a:t>Random forest / </a:t>
            </a:r>
            <a:r>
              <a:rPr lang="en-US" sz="3200" dirty="0" err="1"/>
              <a:t>XGBoost</a:t>
            </a:r>
            <a:r>
              <a:rPr lang="en-US" sz="3200" dirty="0"/>
              <a:t> reproduce target concentrations well (single-step prediction)</a:t>
            </a:r>
          </a:p>
        </p:txBody>
      </p:sp>
    </p:spTree>
    <p:extLst>
      <p:ext uri="{BB962C8B-B14F-4D97-AF65-F5344CB8AC3E}">
        <p14:creationId xmlns:p14="http://schemas.microsoft.com/office/powerpoint/2010/main" val="36090582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67387"/>
            <a:ext cx="12192000" cy="820208"/>
          </a:xfrm>
        </p:spPr>
        <p:txBody>
          <a:bodyPr>
            <a:noAutofit/>
          </a:bodyPr>
          <a:lstStyle/>
          <a:p>
            <a:r>
              <a:rPr lang="en-US" dirty="0"/>
              <a:t>Random forest / </a:t>
            </a:r>
            <a:r>
              <a:rPr lang="en-US" dirty="0" err="1"/>
              <a:t>XGBoost</a:t>
            </a:r>
            <a:r>
              <a:rPr lang="en-US" dirty="0"/>
              <a:t> solutions </a:t>
            </a:r>
            <a:br>
              <a:rPr lang="en-US" dirty="0"/>
            </a:br>
            <a:r>
              <a:rPr lang="en-US" dirty="0"/>
              <a:t>reflect known features of chemical kinetics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CEA91-1DB7-1147-AEF3-96179C55CE9D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D21C54-4335-2545-9481-01943A84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63" y="1570917"/>
            <a:ext cx="5580144" cy="471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71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67387"/>
            <a:ext cx="12192000" cy="820208"/>
          </a:xfrm>
        </p:spPr>
        <p:txBody>
          <a:bodyPr>
            <a:noAutofit/>
          </a:bodyPr>
          <a:lstStyle/>
          <a:p>
            <a:r>
              <a:rPr lang="en-US" dirty="0"/>
              <a:t>Random forest / </a:t>
            </a:r>
            <a:r>
              <a:rPr lang="en-US" dirty="0" err="1"/>
              <a:t>XGBoost</a:t>
            </a:r>
            <a:r>
              <a:rPr lang="en-US" dirty="0"/>
              <a:t> solutions </a:t>
            </a:r>
            <a:br>
              <a:rPr lang="en-US" dirty="0"/>
            </a:br>
            <a:r>
              <a:rPr lang="en-US" dirty="0"/>
              <a:t>reflect known features of chemical kinetics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CEA91-1DB7-1147-AEF3-96179C55CE9D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D21C54-4335-2545-9481-01943A84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63" y="1570917"/>
            <a:ext cx="5580144" cy="4711711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5034A46-FB2E-1240-9278-3B6E452D08E2}"/>
              </a:ext>
            </a:extLst>
          </p:cNvPr>
          <p:cNvSpPr/>
          <p:nvPr/>
        </p:nvSpPr>
        <p:spPr>
          <a:xfrm>
            <a:off x="4421950" y="2023922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3A9859-D8ED-BD48-A174-58863FD9CD8F}"/>
              </a:ext>
            </a:extLst>
          </p:cNvPr>
          <p:cNvSpPr/>
          <p:nvPr/>
        </p:nvSpPr>
        <p:spPr>
          <a:xfrm>
            <a:off x="4421949" y="2903591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E96D1A5-FAD8-7943-875E-01E86DDC8DC4}"/>
              </a:ext>
            </a:extLst>
          </p:cNvPr>
          <p:cNvSpPr/>
          <p:nvPr/>
        </p:nvSpPr>
        <p:spPr>
          <a:xfrm>
            <a:off x="4421948" y="3629721"/>
            <a:ext cx="2064585" cy="340429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186D740-7092-844B-B294-4AC3014B0B5D}"/>
              </a:ext>
            </a:extLst>
          </p:cNvPr>
          <p:cNvSpPr/>
          <p:nvPr/>
        </p:nvSpPr>
        <p:spPr>
          <a:xfrm>
            <a:off x="4421948" y="4149554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2EBE771-2110-F14D-919A-14405FB10E59}"/>
              </a:ext>
            </a:extLst>
          </p:cNvPr>
          <p:cNvSpPr/>
          <p:nvPr/>
        </p:nvSpPr>
        <p:spPr>
          <a:xfrm>
            <a:off x="4421947" y="5226447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A7E5A5-26CD-EE40-9A9B-E96C148B701B}"/>
              </a:ext>
            </a:extLst>
          </p:cNvPr>
          <p:cNvSpPr/>
          <p:nvPr/>
        </p:nvSpPr>
        <p:spPr>
          <a:xfrm>
            <a:off x="1335013" y="3074722"/>
            <a:ext cx="2035018" cy="427654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NOx chemistry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C480D7-E3D5-1F4C-81C5-3739003AAF6D}"/>
              </a:ext>
            </a:extLst>
          </p:cNvPr>
          <p:cNvCxnSpPr>
            <a:cxnSpLocks/>
          </p:cNvCxnSpPr>
          <p:nvPr/>
        </p:nvCxnSpPr>
        <p:spPr>
          <a:xfrm flipV="1">
            <a:off x="3438840" y="2103389"/>
            <a:ext cx="904560" cy="116688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6CF05E-0CD4-854F-AECF-EC901ED34D4F}"/>
              </a:ext>
            </a:extLst>
          </p:cNvPr>
          <p:cNvCxnSpPr>
            <a:cxnSpLocks/>
          </p:cNvCxnSpPr>
          <p:nvPr/>
        </p:nvCxnSpPr>
        <p:spPr>
          <a:xfrm flipV="1">
            <a:off x="3438835" y="3012585"/>
            <a:ext cx="904565" cy="26084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8408CAD-B816-854E-9907-137F1A76E7D2}"/>
              </a:ext>
            </a:extLst>
          </p:cNvPr>
          <p:cNvCxnSpPr>
            <a:cxnSpLocks/>
          </p:cNvCxnSpPr>
          <p:nvPr/>
        </p:nvCxnSpPr>
        <p:spPr>
          <a:xfrm>
            <a:off x="3438835" y="3270271"/>
            <a:ext cx="904565" cy="54420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1EC1A1-437A-1346-B7A0-6D0F6D5D7A6D}"/>
              </a:ext>
            </a:extLst>
          </p:cNvPr>
          <p:cNvCxnSpPr>
            <a:cxnSpLocks/>
          </p:cNvCxnSpPr>
          <p:nvPr/>
        </p:nvCxnSpPr>
        <p:spPr>
          <a:xfrm>
            <a:off x="3438835" y="3271508"/>
            <a:ext cx="904565" cy="96361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0697F0-8193-FA4B-ACCB-477A0BC7BE1C}"/>
              </a:ext>
            </a:extLst>
          </p:cNvPr>
          <p:cNvCxnSpPr>
            <a:cxnSpLocks/>
          </p:cNvCxnSpPr>
          <p:nvPr/>
        </p:nvCxnSpPr>
        <p:spPr>
          <a:xfrm>
            <a:off x="3438835" y="3265130"/>
            <a:ext cx="904565" cy="204688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0906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67387"/>
            <a:ext cx="12192000" cy="820208"/>
          </a:xfrm>
        </p:spPr>
        <p:txBody>
          <a:bodyPr>
            <a:noAutofit/>
          </a:bodyPr>
          <a:lstStyle/>
          <a:p>
            <a:r>
              <a:rPr lang="en-US" dirty="0"/>
              <a:t>Random forest / </a:t>
            </a:r>
            <a:r>
              <a:rPr lang="en-US" dirty="0" err="1"/>
              <a:t>XGBoost</a:t>
            </a:r>
            <a:r>
              <a:rPr lang="en-US" dirty="0"/>
              <a:t> solutions </a:t>
            </a:r>
            <a:br>
              <a:rPr lang="en-US" dirty="0"/>
            </a:br>
            <a:r>
              <a:rPr lang="en-US" dirty="0"/>
              <a:t>reflect known features of chemical kinetics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CEA91-1DB7-1147-AEF3-96179C55CE9D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D21C54-4335-2545-9481-01943A84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63" y="1570917"/>
            <a:ext cx="5580144" cy="4711711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834AC7-0643-9848-8947-3BF616F00214}"/>
              </a:ext>
            </a:extLst>
          </p:cNvPr>
          <p:cNvSpPr/>
          <p:nvPr/>
        </p:nvSpPr>
        <p:spPr>
          <a:xfrm>
            <a:off x="4421952" y="2202014"/>
            <a:ext cx="2064585" cy="171131"/>
          </a:xfrm>
          <a:prstGeom prst="roundRect">
            <a:avLst/>
          </a:prstGeom>
          <a:solidFill>
            <a:srgbClr val="0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CD70994-C5EE-BE44-9A25-743AE05BC2A7}"/>
              </a:ext>
            </a:extLst>
          </p:cNvPr>
          <p:cNvSpPr/>
          <p:nvPr/>
        </p:nvSpPr>
        <p:spPr>
          <a:xfrm>
            <a:off x="4421951" y="3446468"/>
            <a:ext cx="2064585" cy="171131"/>
          </a:xfrm>
          <a:prstGeom prst="roundRect">
            <a:avLst/>
          </a:prstGeom>
          <a:solidFill>
            <a:srgbClr val="0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A69C515-3402-C34E-8527-A77ABDB1639B}"/>
              </a:ext>
            </a:extLst>
          </p:cNvPr>
          <p:cNvSpPr/>
          <p:nvPr/>
        </p:nvSpPr>
        <p:spPr>
          <a:xfrm>
            <a:off x="4421950" y="4691670"/>
            <a:ext cx="2064585" cy="525406"/>
          </a:xfrm>
          <a:prstGeom prst="roundRect">
            <a:avLst/>
          </a:prstGeom>
          <a:solidFill>
            <a:srgbClr val="0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5034A46-FB2E-1240-9278-3B6E452D08E2}"/>
              </a:ext>
            </a:extLst>
          </p:cNvPr>
          <p:cNvSpPr/>
          <p:nvPr/>
        </p:nvSpPr>
        <p:spPr>
          <a:xfrm>
            <a:off x="4421950" y="2023922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3A9859-D8ED-BD48-A174-58863FD9CD8F}"/>
              </a:ext>
            </a:extLst>
          </p:cNvPr>
          <p:cNvSpPr/>
          <p:nvPr/>
        </p:nvSpPr>
        <p:spPr>
          <a:xfrm>
            <a:off x="4421949" y="2903591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E96D1A5-FAD8-7943-875E-01E86DDC8DC4}"/>
              </a:ext>
            </a:extLst>
          </p:cNvPr>
          <p:cNvSpPr/>
          <p:nvPr/>
        </p:nvSpPr>
        <p:spPr>
          <a:xfrm>
            <a:off x="4421948" y="3629721"/>
            <a:ext cx="2064585" cy="340429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186D740-7092-844B-B294-4AC3014B0B5D}"/>
              </a:ext>
            </a:extLst>
          </p:cNvPr>
          <p:cNvSpPr/>
          <p:nvPr/>
        </p:nvSpPr>
        <p:spPr>
          <a:xfrm>
            <a:off x="4421948" y="4149554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2EBE771-2110-F14D-919A-14405FB10E59}"/>
              </a:ext>
            </a:extLst>
          </p:cNvPr>
          <p:cNvSpPr/>
          <p:nvPr/>
        </p:nvSpPr>
        <p:spPr>
          <a:xfrm>
            <a:off x="4421947" y="5226447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A7E5A5-26CD-EE40-9A9B-E96C148B701B}"/>
              </a:ext>
            </a:extLst>
          </p:cNvPr>
          <p:cNvSpPr/>
          <p:nvPr/>
        </p:nvSpPr>
        <p:spPr>
          <a:xfrm>
            <a:off x="1335013" y="3074722"/>
            <a:ext cx="2035018" cy="427654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NOx chemistry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1054FA7-CE2C-FD47-A452-FE29537C8BB0}"/>
              </a:ext>
            </a:extLst>
          </p:cNvPr>
          <p:cNvSpPr/>
          <p:nvPr/>
        </p:nvSpPr>
        <p:spPr>
          <a:xfrm>
            <a:off x="1335013" y="3658007"/>
            <a:ext cx="2035018" cy="390014"/>
          </a:xfrm>
          <a:prstGeom prst="roundRect">
            <a:avLst/>
          </a:prstGeom>
          <a:solidFill>
            <a:srgbClr val="0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VOC chemistry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C480D7-E3D5-1F4C-81C5-3739003AAF6D}"/>
              </a:ext>
            </a:extLst>
          </p:cNvPr>
          <p:cNvCxnSpPr>
            <a:cxnSpLocks/>
          </p:cNvCxnSpPr>
          <p:nvPr/>
        </p:nvCxnSpPr>
        <p:spPr>
          <a:xfrm flipV="1">
            <a:off x="3438840" y="2103389"/>
            <a:ext cx="904560" cy="116688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6CF05E-0CD4-854F-AECF-EC901ED34D4F}"/>
              </a:ext>
            </a:extLst>
          </p:cNvPr>
          <p:cNvCxnSpPr>
            <a:cxnSpLocks/>
          </p:cNvCxnSpPr>
          <p:nvPr/>
        </p:nvCxnSpPr>
        <p:spPr>
          <a:xfrm flipV="1">
            <a:off x="3438835" y="3012585"/>
            <a:ext cx="904565" cy="26084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8408CAD-B816-854E-9907-137F1A76E7D2}"/>
              </a:ext>
            </a:extLst>
          </p:cNvPr>
          <p:cNvCxnSpPr>
            <a:cxnSpLocks/>
          </p:cNvCxnSpPr>
          <p:nvPr/>
        </p:nvCxnSpPr>
        <p:spPr>
          <a:xfrm>
            <a:off x="3438835" y="3270271"/>
            <a:ext cx="904565" cy="54420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1EC1A1-437A-1346-B7A0-6D0F6D5D7A6D}"/>
              </a:ext>
            </a:extLst>
          </p:cNvPr>
          <p:cNvCxnSpPr>
            <a:cxnSpLocks/>
          </p:cNvCxnSpPr>
          <p:nvPr/>
        </p:nvCxnSpPr>
        <p:spPr>
          <a:xfrm>
            <a:off x="3438835" y="3271508"/>
            <a:ext cx="904565" cy="96361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0697F0-8193-FA4B-ACCB-477A0BC7BE1C}"/>
              </a:ext>
            </a:extLst>
          </p:cNvPr>
          <p:cNvCxnSpPr>
            <a:cxnSpLocks/>
          </p:cNvCxnSpPr>
          <p:nvPr/>
        </p:nvCxnSpPr>
        <p:spPr>
          <a:xfrm>
            <a:off x="3438835" y="3265130"/>
            <a:ext cx="904565" cy="204688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66A96C7-9195-3446-B754-CD87FEC9D4C7}"/>
              </a:ext>
            </a:extLst>
          </p:cNvPr>
          <p:cNvCxnSpPr>
            <a:cxnSpLocks/>
          </p:cNvCxnSpPr>
          <p:nvPr/>
        </p:nvCxnSpPr>
        <p:spPr>
          <a:xfrm flipV="1">
            <a:off x="3438828" y="2287579"/>
            <a:ext cx="904572" cy="158441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2FE516-6A48-CD4C-9DC6-1345D3CB9287}"/>
              </a:ext>
            </a:extLst>
          </p:cNvPr>
          <p:cNvCxnSpPr>
            <a:cxnSpLocks/>
          </p:cNvCxnSpPr>
          <p:nvPr/>
        </p:nvCxnSpPr>
        <p:spPr>
          <a:xfrm flipV="1">
            <a:off x="3438821" y="3532033"/>
            <a:ext cx="904579" cy="33995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509592-0D0D-8A43-BAC3-114DF4D70C70}"/>
              </a:ext>
            </a:extLst>
          </p:cNvPr>
          <p:cNvCxnSpPr>
            <a:cxnSpLocks/>
          </p:cNvCxnSpPr>
          <p:nvPr/>
        </p:nvCxnSpPr>
        <p:spPr>
          <a:xfrm>
            <a:off x="3438814" y="3869266"/>
            <a:ext cx="904586" cy="109949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23885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67387"/>
            <a:ext cx="12192000" cy="820208"/>
          </a:xfrm>
        </p:spPr>
        <p:txBody>
          <a:bodyPr>
            <a:noAutofit/>
          </a:bodyPr>
          <a:lstStyle/>
          <a:p>
            <a:r>
              <a:rPr lang="en-US" dirty="0"/>
              <a:t>Random forest / </a:t>
            </a:r>
            <a:r>
              <a:rPr lang="en-US" dirty="0" err="1"/>
              <a:t>XGBoost</a:t>
            </a:r>
            <a:r>
              <a:rPr lang="en-US" dirty="0"/>
              <a:t> solutions </a:t>
            </a:r>
            <a:br>
              <a:rPr lang="en-US" dirty="0"/>
            </a:br>
            <a:r>
              <a:rPr lang="en-US" dirty="0"/>
              <a:t>reflect known features of chemical kinetics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CEA91-1DB7-1147-AEF3-96179C55CE9D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D21C54-4335-2545-9481-01943A84B3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63" y="1570917"/>
            <a:ext cx="5580144" cy="4711711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6B9EC4-E10A-1544-A8CF-A466FCC6BB94}"/>
              </a:ext>
            </a:extLst>
          </p:cNvPr>
          <p:cNvSpPr/>
          <p:nvPr/>
        </p:nvSpPr>
        <p:spPr>
          <a:xfrm>
            <a:off x="4421954" y="2377968"/>
            <a:ext cx="2064585" cy="518111"/>
          </a:xfrm>
          <a:prstGeom prst="round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A7D26EA-4031-C44C-BAC9-256C72527D01}"/>
              </a:ext>
            </a:extLst>
          </p:cNvPr>
          <p:cNvSpPr/>
          <p:nvPr/>
        </p:nvSpPr>
        <p:spPr>
          <a:xfrm>
            <a:off x="4421954" y="3078328"/>
            <a:ext cx="2064585" cy="191943"/>
          </a:xfrm>
          <a:prstGeom prst="round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4EF33AE-67B1-3343-B924-0E933F6697D8}"/>
              </a:ext>
            </a:extLst>
          </p:cNvPr>
          <p:cNvSpPr/>
          <p:nvPr/>
        </p:nvSpPr>
        <p:spPr>
          <a:xfrm>
            <a:off x="4421954" y="3975008"/>
            <a:ext cx="2064586" cy="183082"/>
          </a:xfrm>
          <a:prstGeom prst="round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6ADA17-B183-D14E-B61F-9B444AA9281E}"/>
              </a:ext>
            </a:extLst>
          </p:cNvPr>
          <p:cNvSpPr/>
          <p:nvPr/>
        </p:nvSpPr>
        <p:spPr>
          <a:xfrm>
            <a:off x="4421953" y="4318625"/>
            <a:ext cx="2064585" cy="371093"/>
          </a:xfrm>
          <a:prstGeom prst="round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4834AC7-0643-9848-8947-3BF616F00214}"/>
              </a:ext>
            </a:extLst>
          </p:cNvPr>
          <p:cNvSpPr/>
          <p:nvPr/>
        </p:nvSpPr>
        <p:spPr>
          <a:xfrm>
            <a:off x="4421952" y="2202014"/>
            <a:ext cx="2064585" cy="171131"/>
          </a:xfrm>
          <a:prstGeom prst="roundRect">
            <a:avLst/>
          </a:prstGeom>
          <a:solidFill>
            <a:srgbClr val="0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CD70994-C5EE-BE44-9A25-743AE05BC2A7}"/>
              </a:ext>
            </a:extLst>
          </p:cNvPr>
          <p:cNvSpPr/>
          <p:nvPr/>
        </p:nvSpPr>
        <p:spPr>
          <a:xfrm>
            <a:off x="4421951" y="3446468"/>
            <a:ext cx="2064585" cy="171131"/>
          </a:xfrm>
          <a:prstGeom prst="roundRect">
            <a:avLst/>
          </a:prstGeom>
          <a:solidFill>
            <a:srgbClr val="0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A69C515-3402-C34E-8527-A77ABDB1639B}"/>
              </a:ext>
            </a:extLst>
          </p:cNvPr>
          <p:cNvSpPr/>
          <p:nvPr/>
        </p:nvSpPr>
        <p:spPr>
          <a:xfrm>
            <a:off x="4421950" y="4691670"/>
            <a:ext cx="2064585" cy="525406"/>
          </a:xfrm>
          <a:prstGeom prst="roundRect">
            <a:avLst/>
          </a:prstGeom>
          <a:solidFill>
            <a:srgbClr val="0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5034A46-FB2E-1240-9278-3B6E452D08E2}"/>
              </a:ext>
            </a:extLst>
          </p:cNvPr>
          <p:cNvSpPr/>
          <p:nvPr/>
        </p:nvSpPr>
        <p:spPr>
          <a:xfrm>
            <a:off x="4421950" y="2023922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B63A9859-D8ED-BD48-A174-58863FD9CD8F}"/>
              </a:ext>
            </a:extLst>
          </p:cNvPr>
          <p:cNvSpPr/>
          <p:nvPr/>
        </p:nvSpPr>
        <p:spPr>
          <a:xfrm>
            <a:off x="4421949" y="2903591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E96D1A5-FAD8-7943-875E-01E86DDC8DC4}"/>
              </a:ext>
            </a:extLst>
          </p:cNvPr>
          <p:cNvSpPr/>
          <p:nvPr/>
        </p:nvSpPr>
        <p:spPr>
          <a:xfrm>
            <a:off x="4421948" y="3629721"/>
            <a:ext cx="2064585" cy="340429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186D740-7092-844B-B294-4AC3014B0B5D}"/>
              </a:ext>
            </a:extLst>
          </p:cNvPr>
          <p:cNvSpPr/>
          <p:nvPr/>
        </p:nvSpPr>
        <p:spPr>
          <a:xfrm>
            <a:off x="4421948" y="4149554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2EBE771-2110-F14D-919A-14405FB10E59}"/>
              </a:ext>
            </a:extLst>
          </p:cNvPr>
          <p:cNvSpPr/>
          <p:nvPr/>
        </p:nvSpPr>
        <p:spPr>
          <a:xfrm>
            <a:off x="4421947" y="5226447"/>
            <a:ext cx="2064585" cy="171131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F6A7E5A5-26CD-EE40-9A9B-E96C148B701B}"/>
              </a:ext>
            </a:extLst>
          </p:cNvPr>
          <p:cNvSpPr/>
          <p:nvPr/>
        </p:nvSpPr>
        <p:spPr>
          <a:xfrm>
            <a:off x="1335013" y="3074722"/>
            <a:ext cx="2035018" cy="427654"/>
          </a:xfrm>
          <a:prstGeom prst="roundRect">
            <a:avLst/>
          </a:prstGeom>
          <a:solidFill>
            <a:srgbClr val="FFC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NOx chemistry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51054FA7-CE2C-FD47-A452-FE29537C8BB0}"/>
              </a:ext>
            </a:extLst>
          </p:cNvPr>
          <p:cNvSpPr/>
          <p:nvPr/>
        </p:nvSpPr>
        <p:spPr>
          <a:xfrm>
            <a:off x="1335013" y="3658007"/>
            <a:ext cx="2035018" cy="390014"/>
          </a:xfrm>
          <a:prstGeom prst="roundRect">
            <a:avLst/>
          </a:prstGeom>
          <a:solidFill>
            <a:srgbClr val="00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VOC chemistry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FA4B111-EC69-C047-ABDE-12AFABE7FF51}"/>
              </a:ext>
            </a:extLst>
          </p:cNvPr>
          <p:cNvSpPr/>
          <p:nvPr/>
        </p:nvSpPr>
        <p:spPr>
          <a:xfrm>
            <a:off x="1335013" y="4198271"/>
            <a:ext cx="2035018" cy="390014"/>
          </a:xfrm>
          <a:prstGeom prst="roundRect">
            <a:avLst/>
          </a:prstGeom>
          <a:solidFill>
            <a:srgbClr val="FF00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Photolysis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EC480D7-E3D5-1F4C-81C5-3739003AAF6D}"/>
              </a:ext>
            </a:extLst>
          </p:cNvPr>
          <p:cNvCxnSpPr>
            <a:cxnSpLocks/>
          </p:cNvCxnSpPr>
          <p:nvPr/>
        </p:nvCxnSpPr>
        <p:spPr>
          <a:xfrm flipV="1">
            <a:off x="3438840" y="2103389"/>
            <a:ext cx="904560" cy="116688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6CF05E-0CD4-854F-AECF-EC901ED34D4F}"/>
              </a:ext>
            </a:extLst>
          </p:cNvPr>
          <p:cNvCxnSpPr>
            <a:cxnSpLocks/>
          </p:cNvCxnSpPr>
          <p:nvPr/>
        </p:nvCxnSpPr>
        <p:spPr>
          <a:xfrm flipV="1">
            <a:off x="3438835" y="3012585"/>
            <a:ext cx="904565" cy="260846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8408CAD-B816-854E-9907-137F1A76E7D2}"/>
              </a:ext>
            </a:extLst>
          </p:cNvPr>
          <p:cNvCxnSpPr>
            <a:cxnSpLocks/>
          </p:cNvCxnSpPr>
          <p:nvPr/>
        </p:nvCxnSpPr>
        <p:spPr>
          <a:xfrm>
            <a:off x="3438835" y="3270271"/>
            <a:ext cx="904565" cy="54420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1EC1A1-437A-1346-B7A0-6D0F6D5D7A6D}"/>
              </a:ext>
            </a:extLst>
          </p:cNvPr>
          <p:cNvCxnSpPr>
            <a:cxnSpLocks/>
          </p:cNvCxnSpPr>
          <p:nvPr/>
        </p:nvCxnSpPr>
        <p:spPr>
          <a:xfrm>
            <a:off x="3438835" y="3271508"/>
            <a:ext cx="904565" cy="96361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B0697F0-8193-FA4B-ACCB-477A0BC7BE1C}"/>
              </a:ext>
            </a:extLst>
          </p:cNvPr>
          <p:cNvCxnSpPr>
            <a:cxnSpLocks/>
          </p:cNvCxnSpPr>
          <p:nvPr/>
        </p:nvCxnSpPr>
        <p:spPr>
          <a:xfrm>
            <a:off x="3438835" y="3265130"/>
            <a:ext cx="904565" cy="2046882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66A96C7-9195-3446-B754-CD87FEC9D4C7}"/>
              </a:ext>
            </a:extLst>
          </p:cNvPr>
          <p:cNvCxnSpPr>
            <a:cxnSpLocks/>
          </p:cNvCxnSpPr>
          <p:nvPr/>
        </p:nvCxnSpPr>
        <p:spPr>
          <a:xfrm flipV="1">
            <a:off x="3438828" y="2287579"/>
            <a:ext cx="904572" cy="158441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A2FE516-6A48-CD4C-9DC6-1345D3CB9287}"/>
              </a:ext>
            </a:extLst>
          </p:cNvPr>
          <p:cNvCxnSpPr>
            <a:cxnSpLocks/>
          </p:cNvCxnSpPr>
          <p:nvPr/>
        </p:nvCxnSpPr>
        <p:spPr>
          <a:xfrm flipV="1">
            <a:off x="3438821" y="3532033"/>
            <a:ext cx="904579" cy="33995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0509592-0D0D-8A43-BAC3-114DF4D70C70}"/>
              </a:ext>
            </a:extLst>
          </p:cNvPr>
          <p:cNvCxnSpPr>
            <a:cxnSpLocks/>
          </p:cNvCxnSpPr>
          <p:nvPr/>
        </p:nvCxnSpPr>
        <p:spPr>
          <a:xfrm>
            <a:off x="3438814" y="3869266"/>
            <a:ext cx="904586" cy="109949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D487B0E-67A1-714E-819D-86F61AED93FD}"/>
              </a:ext>
            </a:extLst>
          </p:cNvPr>
          <p:cNvCxnSpPr>
            <a:cxnSpLocks/>
          </p:cNvCxnSpPr>
          <p:nvPr/>
        </p:nvCxnSpPr>
        <p:spPr>
          <a:xfrm flipV="1">
            <a:off x="3438807" y="2637023"/>
            <a:ext cx="904593" cy="176948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B402D5B8-B33A-CB4D-8160-310329AE9E99}"/>
              </a:ext>
            </a:extLst>
          </p:cNvPr>
          <p:cNvCxnSpPr>
            <a:cxnSpLocks/>
          </p:cNvCxnSpPr>
          <p:nvPr/>
        </p:nvCxnSpPr>
        <p:spPr>
          <a:xfrm flipV="1">
            <a:off x="3438786" y="3170289"/>
            <a:ext cx="904614" cy="125173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183EAABA-5044-054D-B7DC-92EC729FBF6A}"/>
              </a:ext>
            </a:extLst>
          </p:cNvPr>
          <p:cNvCxnSpPr>
            <a:cxnSpLocks/>
          </p:cNvCxnSpPr>
          <p:nvPr/>
        </p:nvCxnSpPr>
        <p:spPr>
          <a:xfrm flipV="1">
            <a:off x="3438800" y="4066549"/>
            <a:ext cx="904600" cy="33870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7830CAE-3886-C144-A1A0-1BDBFD9ED9B8}"/>
              </a:ext>
            </a:extLst>
          </p:cNvPr>
          <p:cNvCxnSpPr>
            <a:cxnSpLocks/>
          </p:cNvCxnSpPr>
          <p:nvPr/>
        </p:nvCxnSpPr>
        <p:spPr>
          <a:xfrm>
            <a:off x="3438793" y="4416878"/>
            <a:ext cx="904607" cy="10969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6033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461855"/>
            <a:ext cx="11353800" cy="820208"/>
          </a:xfrm>
        </p:spPr>
        <p:txBody>
          <a:bodyPr>
            <a:noAutofit/>
          </a:bodyPr>
          <a:lstStyle/>
          <a:p>
            <a:r>
              <a:rPr lang="en-US" sz="3200" dirty="0"/>
              <a:t>1-month simulation with random forest emulator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805755-708F-C04C-AD06-1662510AE3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160" y="1253612"/>
            <a:ext cx="5499100" cy="5029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35897EC-EE70-BE4F-9F72-B4BFA2592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980" y="3469103"/>
            <a:ext cx="2255436" cy="2308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86BBA-F8EC-1F48-81DD-B6290E362D2F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48B8B6-73F7-4243-93B2-4A60870CB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3260" y="3948005"/>
            <a:ext cx="3303757" cy="1354818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32074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31334" y="5227904"/>
            <a:ext cx="5735270" cy="923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0B6C9-5B05-BE47-B570-C6F675F516CF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78206C-EDA5-C24C-8025-296A4B259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11" y="1117419"/>
            <a:ext cx="11851573" cy="5091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CF5802-F2E2-FF44-93B1-40E5CEBB26F3}"/>
              </a:ext>
            </a:extLst>
          </p:cNvPr>
          <p:cNvSpPr/>
          <p:nvPr/>
        </p:nvSpPr>
        <p:spPr>
          <a:xfrm>
            <a:off x="4598126" y="1146844"/>
            <a:ext cx="3017520" cy="4206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22581"/>
            <a:ext cx="12178145" cy="820208"/>
          </a:xfrm>
        </p:spPr>
        <p:txBody>
          <a:bodyPr>
            <a:noAutofit/>
          </a:bodyPr>
          <a:lstStyle/>
          <a:p>
            <a:r>
              <a:rPr lang="en-US" sz="3200" dirty="0"/>
              <a:t>Random forest overestimates ozone surface </a:t>
            </a:r>
            <a:br>
              <a:rPr lang="en-US" sz="3200" dirty="0"/>
            </a:br>
            <a:r>
              <a:rPr lang="en-US" sz="3200" dirty="0"/>
              <a:t>concentrations over remote regions</a:t>
            </a:r>
          </a:p>
        </p:txBody>
      </p:sp>
    </p:spTree>
    <p:extLst>
      <p:ext uri="{BB962C8B-B14F-4D97-AF65-F5344CB8AC3E}">
        <p14:creationId xmlns:p14="http://schemas.microsoft.com/office/powerpoint/2010/main" val="86742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32919"/>
            <a:ext cx="12192000" cy="1045985"/>
          </a:xfrm>
        </p:spPr>
        <p:txBody>
          <a:bodyPr/>
          <a:lstStyle/>
          <a:p>
            <a:r>
              <a:rPr lang="en-US" dirty="0"/>
              <a:t>Need models to fill gaps in observations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53F8CF-1106-024E-8D82-2FE393FF930A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9C4308-E7EF-2842-92B0-63E6D700A0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18" y="1993175"/>
            <a:ext cx="4558310" cy="3019425"/>
          </a:xfrm>
          <a:prstGeom prst="rect">
            <a:avLst/>
          </a:prstGeom>
        </p:spPr>
      </p:pic>
      <p:sp>
        <p:nvSpPr>
          <p:cNvPr id="10" name="TextBox 20">
            <a:extLst>
              <a:ext uri="{FF2B5EF4-FFF2-40B4-BE49-F238E27FC236}">
                <a16:creationId xmlns:a16="http://schemas.microsoft.com/office/drawing/2014/main" id="{07261071-5D94-AF41-BF5A-33D325D61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907" y="5556378"/>
            <a:ext cx="50945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x-none" dirty="0">
                <a:solidFill>
                  <a:srgbClr val="000000"/>
                </a:solidFill>
                <a:latin typeface="Arial" charset="0"/>
              </a:rPr>
              <a:t>Surface observations are not global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E774EF-DF37-0B42-A9C9-91914AC3CF27}"/>
              </a:ext>
            </a:extLst>
          </p:cNvPr>
          <p:cNvSpPr txBox="1"/>
          <p:nvPr/>
        </p:nvSpPr>
        <p:spPr>
          <a:xfrm>
            <a:off x="4260750" y="4853851"/>
            <a:ext cx="2321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TOAR (Schulz </a:t>
            </a:r>
            <a:r>
              <a:rPr lang="en-US" sz="1400" dirty="0">
                <a:solidFill>
                  <a:srgbClr val="000000"/>
                </a:solidFill>
              </a:rPr>
              <a:t>et al., 2017)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850E46-F559-C149-984C-33A8683F6E70}"/>
              </a:ext>
            </a:extLst>
          </p:cNvPr>
          <p:cNvGrpSpPr/>
          <p:nvPr/>
        </p:nvGrpSpPr>
        <p:grpSpPr>
          <a:xfrm>
            <a:off x="6848367" y="1997916"/>
            <a:ext cx="4205465" cy="4258825"/>
            <a:chOff x="4529541" y="3393769"/>
            <a:chExt cx="3048000" cy="3086679"/>
          </a:xfrm>
        </p:grpSpPr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id="{D8B1B4A9-7C5E-034C-B33E-764DC8582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9541" y="3393769"/>
              <a:ext cx="3048000" cy="2205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79D704-1E88-954F-99DE-4F7751F701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29541" y="5878164"/>
              <a:ext cx="3048000" cy="60228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MS PGothic" charset="-128"/>
                </a:defRPr>
              </a:lvl9pPr>
            </a:lstStyle>
            <a:p>
              <a:pPr algn="ctr"/>
              <a:r>
                <a:rPr lang="en-US" altLang="x-none" dirty="0">
                  <a:solidFill>
                    <a:schemeClr val="bg2">
                      <a:lumMod val="10000"/>
                    </a:schemeClr>
                  </a:solidFill>
                  <a:latin typeface="Arial" charset="0"/>
                </a:rPr>
                <a:t>Satellite observations are also </a:t>
              </a:r>
              <a:r>
                <a:rPr lang="en-US" altLang="x-none" dirty="0" err="1">
                  <a:solidFill>
                    <a:schemeClr val="bg2">
                      <a:lumMod val="10000"/>
                    </a:schemeClr>
                  </a:solidFill>
                  <a:latin typeface="Arial" charset="0"/>
                </a:rPr>
                <a:t>discontinous</a:t>
              </a:r>
              <a:endParaRPr lang="en-US" altLang="x-none" dirty="0">
                <a:solidFill>
                  <a:schemeClr val="bg2">
                    <a:lumMod val="10000"/>
                  </a:schemeClr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39219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647872-231B-F940-A10C-B2389F803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132" y="2099676"/>
            <a:ext cx="11260653" cy="34587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547301"/>
            <a:ext cx="12178145" cy="820208"/>
          </a:xfrm>
        </p:spPr>
        <p:txBody>
          <a:bodyPr>
            <a:noAutofit/>
          </a:bodyPr>
          <a:lstStyle/>
          <a:p>
            <a:r>
              <a:rPr lang="en-US" sz="3200" dirty="0"/>
              <a:t>Machine learning model remains stable over the long-term (but only if NOx is predicted as a family)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66AE7C-682E-2842-83FD-4BFB96BE822B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6512C28-385D-3A4B-8384-7D3BB0B425DC}"/>
              </a:ext>
            </a:extLst>
          </p:cNvPr>
          <p:cNvCxnSpPr>
            <a:cxnSpLocks/>
          </p:cNvCxnSpPr>
          <p:nvPr/>
        </p:nvCxnSpPr>
        <p:spPr>
          <a:xfrm flipH="1">
            <a:off x="2066544" y="1978399"/>
            <a:ext cx="219456" cy="67074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44EA8A-C92D-1A40-A082-3182D78E8E98}"/>
              </a:ext>
            </a:extLst>
          </p:cNvPr>
          <p:cNvSpPr txBox="1"/>
          <p:nvPr/>
        </p:nvSpPr>
        <p:spPr>
          <a:xfrm>
            <a:off x="1078992" y="1609067"/>
            <a:ext cx="3544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 with NOx family prediction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D0613E-36D8-5F4E-B0B5-75CBEBFC97D8}"/>
              </a:ext>
            </a:extLst>
          </p:cNvPr>
          <p:cNvSpPr txBox="1"/>
          <p:nvPr/>
        </p:nvSpPr>
        <p:spPr>
          <a:xfrm>
            <a:off x="413510" y="5699128"/>
            <a:ext cx="3865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Model without NOx family prediction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B301C4A-29BA-E14A-8797-B86999B0326D}"/>
              </a:ext>
            </a:extLst>
          </p:cNvPr>
          <p:cNvCxnSpPr>
            <a:cxnSpLocks/>
          </p:cNvCxnSpPr>
          <p:nvPr/>
        </p:nvCxnSpPr>
        <p:spPr>
          <a:xfrm flipV="1">
            <a:off x="1090315" y="4315968"/>
            <a:ext cx="597408" cy="1313634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844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547301"/>
            <a:ext cx="12178145" cy="820208"/>
          </a:xfrm>
        </p:spPr>
        <p:txBody>
          <a:bodyPr>
            <a:noAutofit/>
          </a:bodyPr>
          <a:lstStyle/>
          <a:p>
            <a:r>
              <a:rPr lang="en-US" sz="3200" dirty="0"/>
              <a:t>Surface concentrations over polluted regions are well reproduced by ML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031334" y="5227904"/>
            <a:ext cx="5735270" cy="923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0B6C9-5B05-BE47-B570-C6F675F516CF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B57EE9-48B5-F045-8BBB-EA7B84219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7409" y="1367509"/>
            <a:ext cx="6523324" cy="504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9690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7" y="358619"/>
            <a:ext cx="11353800" cy="820208"/>
          </a:xfrm>
        </p:spPr>
        <p:txBody>
          <a:bodyPr>
            <a:noAutofit/>
          </a:bodyPr>
          <a:lstStyle/>
          <a:p>
            <a:r>
              <a:rPr lang="en-US" sz="3200" dirty="0"/>
              <a:t>Speedup potential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1B315C-8E90-E94E-9738-2E17060BCB01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9D516A-1291-6741-BDE8-F8432747C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1717" y="1186580"/>
            <a:ext cx="6021357" cy="3612814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C241A4F-E3DB-6F4E-B9E3-749C3C448D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2984" y="4928053"/>
            <a:ext cx="10618824" cy="1367591"/>
          </a:xfrm>
        </p:spPr>
        <p:txBody>
          <a:bodyPr>
            <a:no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Offline evaluation of single forest is 1000x faster than numerical integration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Current implementation is very inefficient (2x slower than full chemistry)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Currently working on seamless integration of </a:t>
            </a:r>
            <a:r>
              <a:rPr lang="en-US" sz="2400" dirty="0" err="1"/>
              <a:t>XGBoost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26441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" y="526536"/>
            <a:ext cx="12191998" cy="820208"/>
          </a:xfrm>
        </p:spPr>
        <p:txBody>
          <a:bodyPr>
            <a:noAutofit/>
          </a:bodyPr>
          <a:lstStyle/>
          <a:p>
            <a:r>
              <a:rPr lang="en-US" sz="3200" dirty="0"/>
              <a:t>Summary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43735" y="1549520"/>
            <a:ext cx="9894825" cy="3715514"/>
          </a:xfrm>
        </p:spPr>
        <p:txBody>
          <a:bodyPr>
            <a:noAutofit/>
          </a:bodyPr>
          <a:lstStyle/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Tree models do a decent job at simulating atmospheric chemistry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Adding constraints (e.g., chemical families) to the machine learning model is critical</a:t>
            </a:r>
          </a:p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Potential applications:</a:t>
            </a:r>
          </a:p>
          <a:p>
            <a:pPr marL="1028700" lvl="1" indent="-342900" algn="l">
              <a:buFont typeface="Arial" charset="0"/>
              <a:buChar char="•"/>
            </a:pPr>
            <a:r>
              <a:rPr lang="en-US" sz="2200" dirty="0"/>
              <a:t>Chemical data assimilation</a:t>
            </a:r>
          </a:p>
          <a:p>
            <a:pPr marL="1028700" lvl="1" indent="-342900" algn="l">
              <a:buFont typeface="Arial" charset="0"/>
              <a:buChar char="•"/>
            </a:pPr>
            <a:r>
              <a:rPr lang="en-US" sz="2200" dirty="0"/>
              <a:t>(Short-term) air quality forecasting</a:t>
            </a:r>
            <a:endParaRPr lang="en-US" sz="2400" dirty="0"/>
          </a:p>
          <a:p>
            <a:pPr marL="342900" indent="-342900" algn="l">
              <a:buFont typeface="Wingdings" charset="2"/>
              <a:buChar char="Ø"/>
            </a:pPr>
            <a:r>
              <a:rPr lang="en-US" sz="2400" dirty="0"/>
              <a:t>Issues:</a:t>
            </a:r>
          </a:p>
          <a:p>
            <a:pPr marL="1028700" lvl="1" indent="-342900" algn="l">
              <a:buFont typeface="Arial" charset="0"/>
              <a:buChar char="•"/>
            </a:pPr>
            <a:r>
              <a:rPr lang="en-US" sz="2200" dirty="0"/>
              <a:t>Train on very large data sets (&gt;1 TB)</a:t>
            </a:r>
          </a:p>
          <a:p>
            <a:pPr marL="1028700" lvl="1" indent="-342900" algn="l">
              <a:buFont typeface="Arial" charset="0"/>
              <a:buChar char="•"/>
            </a:pPr>
            <a:r>
              <a:rPr lang="en-US" sz="2200" dirty="0"/>
              <a:t>Dynamics for &gt;200 chemical species is still slow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5D4289-46DF-2245-B6BA-AD714D40E842}"/>
              </a:ext>
            </a:extLst>
          </p:cNvPr>
          <p:cNvSpPr txBox="1"/>
          <p:nvPr/>
        </p:nvSpPr>
        <p:spPr>
          <a:xfrm>
            <a:off x="170690" y="5722234"/>
            <a:ext cx="11961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Keller and Evans: Application of random forest regression to the calculation of gas-phase chemistry within the GEOS-Chem chemistry model v10, GMD, 2019.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96D1C-3B7C-EA47-A0D7-578271F34774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553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22DB9ED-B977-8243-B55A-1C7959F2B492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92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667387"/>
            <a:ext cx="12192000" cy="820208"/>
          </a:xfrm>
        </p:spPr>
        <p:txBody>
          <a:bodyPr>
            <a:noAutofit/>
          </a:bodyPr>
          <a:lstStyle/>
          <a:p>
            <a:r>
              <a:rPr lang="en-US" sz="3200" dirty="0"/>
              <a:t>Prediction of NOx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8CEA91-1DB7-1147-AEF3-96179C55CE9D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AAB073-5BA0-7C4E-A465-19F40DEFE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61" y="2139696"/>
            <a:ext cx="11939899" cy="393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9930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" y="547301"/>
            <a:ext cx="12178145" cy="820208"/>
          </a:xfrm>
        </p:spPr>
        <p:txBody>
          <a:bodyPr>
            <a:noAutofit/>
          </a:bodyPr>
          <a:lstStyle/>
          <a:p>
            <a:r>
              <a:rPr lang="en-US" sz="3200" dirty="0"/>
              <a:t>Surface concentrations over polluted regions are well reproduced by ML model</a:t>
            </a:r>
          </a:p>
        </p:txBody>
      </p:sp>
      <p:sp>
        <p:nvSpPr>
          <p:cNvPr id="5" name="Rectangle 4"/>
          <p:cNvSpPr/>
          <p:nvPr/>
        </p:nvSpPr>
        <p:spPr>
          <a:xfrm>
            <a:off x="6031334" y="5227904"/>
            <a:ext cx="5735270" cy="923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10B6C9-5B05-BE47-B570-C6F675F516CF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6D99B2-67FC-004D-825C-AC681B2AE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658" y="1367509"/>
            <a:ext cx="6424826" cy="496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739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702270" y="5833284"/>
            <a:ext cx="8955388" cy="525316"/>
          </a:xfrm>
        </p:spPr>
        <p:txBody>
          <a:bodyPr>
            <a:noAutofit/>
          </a:bodyPr>
          <a:lstStyle/>
          <a:p>
            <a:pPr marL="257175" indent="-257175">
              <a:buFont typeface="Wingdings" charset="2"/>
              <a:buChar char="Ø"/>
            </a:pPr>
            <a:r>
              <a:rPr lang="en-US" sz="2400" dirty="0"/>
              <a:t> 0.25° resolution (~ 25km), 72 levels, 250 chemical species</a:t>
            </a:r>
          </a:p>
        </p:txBody>
      </p:sp>
      <p:pic>
        <p:nvPicPr>
          <p:cNvPr id="2" name="sfco3_cropp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9574" y="1399687"/>
            <a:ext cx="8069347" cy="4256370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C95090A-7DA8-6640-8A24-F9602F4F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52734"/>
            <a:ext cx="12192000" cy="615950"/>
          </a:xfrm>
        </p:spPr>
        <p:txBody>
          <a:bodyPr>
            <a:normAutofit/>
          </a:bodyPr>
          <a:lstStyle/>
          <a:p>
            <a:r>
              <a:rPr lang="en-US" dirty="0"/>
              <a:t>Numerical simulation of atmospheric chemistry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AB9D6-38D7-254B-9F19-C2797008C454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5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7E8315-736C-D741-AFE1-0DF530FEA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6" y="1387423"/>
            <a:ext cx="9945392" cy="4722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B9E00A-75E0-5941-9AD1-81B402ACC8A4}"/>
              </a:ext>
            </a:extLst>
          </p:cNvPr>
          <p:cNvSpPr/>
          <p:nvPr/>
        </p:nvSpPr>
        <p:spPr>
          <a:xfrm>
            <a:off x="10554492" y="836470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Initialize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BA1670-EC32-0342-9BA1-390C23EBD3BC}"/>
              </a:ext>
            </a:extLst>
          </p:cNvPr>
          <p:cNvSpPr/>
          <p:nvPr/>
        </p:nvSpPr>
        <p:spPr>
          <a:xfrm>
            <a:off x="10554492" y="1474645"/>
            <a:ext cx="1371600" cy="471487"/>
          </a:xfrm>
          <a:prstGeom prst="rect">
            <a:avLst/>
          </a:prstGeom>
          <a:solidFill>
            <a:schemeClr val="accent2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F57CB-52D4-A24B-B6DC-2980DEB561F7}"/>
              </a:ext>
            </a:extLst>
          </p:cNvPr>
          <p:cNvSpPr/>
          <p:nvPr/>
        </p:nvSpPr>
        <p:spPr>
          <a:xfrm>
            <a:off x="10554492" y="2146158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B15C50-D8D7-714D-AB0D-48436BEC4210}"/>
              </a:ext>
            </a:extLst>
          </p:cNvPr>
          <p:cNvSpPr/>
          <p:nvPr/>
        </p:nvSpPr>
        <p:spPr>
          <a:xfrm>
            <a:off x="10554492" y="2817671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Sub-grid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26997-A7BC-754B-A452-B3F730BF4B27}"/>
              </a:ext>
            </a:extLst>
          </p:cNvPr>
          <p:cNvSpPr/>
          <p:nvPr/>
        </p:nvSpPr>
        <p:spPr>
          <a:xfrm>
            <a:off x="10554492" y="3489184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2B08C-AF16-1543-A5C1-5798312DF772}"/>
              </a:ext>
            </a:extLst>
          </p:cNvPr>
          <p:cNvSpPr/>
          <p:nvPr/>
        </p:nvSpPr>
        <p:spPr>
          <a:xfrm>
            <a:off x="10554492" y="4160697"/>
            <a:ext cx="1371600" cy="578124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Chemical Integrator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F160B2-C852-6542-A461-67131B66EB92}"/>
              </a:ext>
            </a:extLst>
          </p:cNvPr>
          <p:cNvSpPr/>
          <p:nvPr/>
        </p:nvSpPr>
        <p:spPr>
          <a:xfrm>
            <a:off x="10554492" y="5610360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Diagnostics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30CFC2-4942-7141-AC3D-2EAF49D4DDEF}"/>
              </a:ext>
            </a:extLst>
          </p:cNvPr>
          <p:cNvSpPr/>
          <p:nvPr/>
        </p:nvSpPr>
        <p:spPr>
          <a:xfrm>
            <a:off x="10554492" y="4938847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1D6C3-748D-2247-B684-E03A6D347EA9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11240292" y="1307957"/>
            <a:ext cx="0" cy="16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3EFC19-176D-7044-A34D-34A53A55C054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11240292" y="1946132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80A27D-AE2B-4741-AB8C-5C2576D1E6F1}"/>
              </a:ext>
            </a:extLst>
          </p:cNvPr>
          <p:cNvCxnSpPr/>
          <p:nvPr/>
        </p:nvCxnSpPr>
        <p:spPr>
          <a:xfrm>
            <a:off x="11228227" y="2617645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6FC260-B0B5-C449-ACF8-C0FAA5384147}"/>
              </a:ext>
            </a:extLst>
          </p:cNvPr>
          <p:cNvCxnSpPr/>
          <p:nvPr/>
        </p:nvCxnSpPr>
        <p:spPr>
          <a:xfrm>
            <a:off x="11214257" y="3289158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5D45DC-778A-3E4C-90BB-BA32FA502151}"/>
              </a:ext>
            </a:extLst>
          </p:cNvPr>
          <p:cNvCxnSpPr/>
          <p:nvPr/>
        </p:nvCxnSpPr>
        <p:spPr>
          <a:xfrm>
            <a:off x="11214257" y="3960671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446094-E7A4-1142-9F9F-A938FF2B7D56}"/>
              </a:ext>
            </a:extLst>
          </p:cNvPr>
          <p:cNvCxnSpPr/>
          <p:nvPr/>
        </p:nvCxnSpPr>
        <p:spPr>
          <a:xfrm>
            <a:off x="11196477" y="5410334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A911D9C-D51B-DF42-9231-4E90BC17D81C}"/>
              </a:ext>
            </a:extLst>
          </p:cNvPr>
          <p:cNvCxnSpPr>
            <a:cxnSpLocks/>
            <a:stCxn id="13" idx="2"/>
            <a:endCxn id="8" idx="1"/>
          </p:cNvCxnSpPr>
          <p:nvPr/>
        </p:nvCxnSpPr>
        <p:spPr>
          <a:xfrm rot="5400000" flipH="1">
            <a:off x="8711663" y="3553218"/>
            <a:ext cx="4371458" cy="685800"/>
          </a:xfrm>
          <a:prstGeom prst="bentConnector4">
            <a:avLst>
              <a:gd name="adj1" fmla="val -5229"/>
              <a:gd name="adj2" fmla="val 13333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A8505C-C2B8-6A4D-A07A-B9EF435B6091}"/>
              </a:ext>
            </a:extLst>
          </p:cNvPr>
          <p:cNvCxnSpPr/>
          <p:nvPr/>
        </p:nvCxnSpPr>
        <p:spPr>
          <a:xfrm>
            <a:off x="11215138" y="4744151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EDF2FE6-EC6B-664F-9A36-C30E0CC86387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54D4698F-8BB7-2C4C-AA26-F0515670FD99}"/>
              </a:ext>
            </a:extLst>
          </p:cNvPr>
          <p:cNvSpPr txBox="1">
            <a:spLocks/>
          </p:cNvSpPr>
          <p:nvPr/>
        </p:nvSpPr>
        <p:spPr>
          <a:xfrm>
            <a:off x="0" y="476272"/>
            <a:ext cx="12192000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Numerical simulation of atmospheric chemistry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0145880-38DC-4E44-9503-85ED8C664555}"/>
              </a:ext>
            </a:extLst>
          </p:cNvPr>
          <p:cNvSpPr/>
          <p:nvPr/>
        </p:nvSpPr>
        <p:spPr>
          <a:xfrm>
            <a:off x="3794114" y="2468577"/>
            <a:ext cx="6446973" cy="3760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E9C71A-418C-4A46-BDFE-01A2A1B2AE14}"/>
              </a:ext>
            </a:extLst>
          </p:cNvPr>
          <p:cNvSpPr/>
          <p:nvPr/>
        </p:nvSpPr>
        <p:spPr>
          <a:xfrm>
            <a:off x="251882" y="1925897"/>
            <a:ext cx="3984171" cy="38407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be 27">
            <a:extLst>
              <a:ext uri="{FF2B5EF4-FFF2-40B4-BE49-F238E27FC236}">
                <a16:creationId xmlns:a16="http://schemas.microsoft.com/office/drawing/2014/main" id="{4D571AE5-FF2A-6742-81FC-47D2F9CC8B3C}"/>
              </a:ext>
            </a:extLst>
          </p:cNvPr>
          <p:cNvSpPr/>
          <p:nvPr/>
        </p:nvSpPr>
        <p:spPr>
          <a:xfrm>
            <a:off x="4707018" y="3393075"/>
            <a:ext cx="1467511" cy="1467511"/>
          </a:xfrm>
          <a:prstGeom prst="cub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81AEF56A-401D-B347-B74D-9006918D2037}"/>
              </a:ext>
            </a:extLst>
          </p:cNvPr>
          <p:cNvSpPr/>
          <p:nvPr/>
        </p:nvSpPr>
        <p:spPr>
          <a:xfrm>
            <a:off x="6396162" y="3393075"/>
            <a:ext cx="1467511" cy="1467511"/>
          </a:xfrm>
          <a:prstGeom prst="cub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>
            <a:extLst>
              <a:ext uri="{FF2B5EF4-FFF2-40B4-BE49-F238E27FC236}">
                <a16:creationId xmlns:a16="http://schemas.microsoft.com/office/drawing/2014/main" id="{91F725E5-ADCA-2149-A236-8A1C30295D73}"/>
              </a:ext>
            </a:extLst>
          </p:cNvPr>
          <p:cNvSpPr/>
          <p:nvPr/>
        </p:nvSpPr>
        <p:spPr>
          <a:xfrm>
            <a:off x="5710362" y="3826204"/>
            <a:ext cx="768841" cy="248593"/>
          </a:xfrm>
          <a:prstGeom prst="rightArrow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5C79B755-911C-3F4D-B814-49AB273D83B9}"/>
              </a:ext>
            </a:extLst>
          </p:cNvPr>
          <p:cNvSpPr/>
          <p:nvPr/>
        </p:nvSpPr>
        <p:spPr>
          <a:xfrm>
            <a:off x="8088187" y="3393075"/>
            <a:ext cx="1467511" cy="1467511"/>
          </a:xfrm>
          <a:prstGeom prst="cub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CBAD4174-D25E-5242-87D0-E794661AFD46}"/>
              </a:ext>
            </a:extLst>
          </p:cNvPr>
          <p:cNvSpPr/>
          <p:nvPr/>
        </p:nvSpPr>
        <p:spPr>
          <a:xfrm>
            <a:off x="5711325" y="4481387"/>
            <a:ext cx="768841" cy="248593"/>
          </a:xfrm>
          <a:prstGeom prst="rightArrow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E7BF5EAD-31C5-2C44-9651-97ABC862583D}"/>
              </a:ext>
            </a:extLst>
          </p:cNvPr>
          <p:cNvSpPr/>
          <p:nvPr/>
        </p:nvSpPr>
        <p:spPr>
          <a:xfrm>
            <a:off x="5707170" y="4153309"/>
            <a:ext cx="768841" cy="248593"/>
          </a:xfrm>
          <a:prstGeom prst="rightArrow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0C23E78-A9D9-1F4F-9B22-7F1C5F49B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24" y="1926024"/>
            <a:ext cx="3782445" cy="378244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2E54620-B99C-3848-A508-B0727CEB1E65}"/>
              </a:ext>
            </a:extLst>
          </p:cNvPr>
          <p:cNvSpPr/>
          <p:nvPr/>
        </p:nvSpPr>
        <p:spPr>
          <a:xfrm>
            <a:off x="91440" y="5449523"/>
            <a:ext cx="1227908" cy="2981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0AB33E4-FC7A-0743-889F-C0C851E4CA4B}"/>
              </a:ext>
            </a:extLst>
          </p:cNvPr>
          <p:cNvSpPr/>
          <p:nvPr/>
        </p:nvSpPr>
        <p:spPr>
          <a:xfrm>
            <a:off x="4893733" y="4080933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333A918A-AD2C-8644-B661-1F3257D2D5A6}"/>
              </a:ext>
            </a:extLst>
          </p:cNvPr>
          <p:cNvSpPr/>
          <p:nvPr/>
        </p:nvSpPr>
        <p:spPr>
          <a:xfrm>
            <a:off x="5300777" y="4221756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0B0E012B-1F98-B349-89B7-930BFEDC16FD}"/>
              </a:ext>
            </a:extLst>
          </p:cNvPr>
          <p:cNvSpPr/>
          <p:nvPr/>
        </p:nvSpPr>
        <p:spPr>
          <a:xfrm>
            <a:off x="5312357" y="3909241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672225C-C440-0140-A999-2E1AE88F9612}"/>
              </a:ext>
            </a:extLst>
          </p:cNvPr>
          <p:cNvSpPr/>
          <p:nvPr/>
        </p:nvSpPr>
        <p:spPr>
          <a:xfrm>
            <a:off x="4976684" y="4569000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CEBA5FA-7C6F-BA46-977B-28BA798A9899}"/>
              </a:ext>
            </a:extLst>
          </p:cNvPr>
          <p:cNvSpPr/>
          <p:nvPr/>
        </p:nvSpPr>
        <p:spPr>
          <a:xfrm>
            <a:off x="5462822" y="4580574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DB8BACA-AF35-1249-9BA1-76575FD2289A}"/>
              </a:ext>
            </a:extLst>
          </p:cNvPr>
          <p:cNvSpPr/>
          <p:nvPr/>
        </p:nvSpPr>
        <p:spPr>
          <a:xfrm>
            <a:off x="5115583" y="4233333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01CC76FF-F0C6-B148-957D-AA5F02040573}"/>
              </a:ext>
            </a:extLst>
          </p:cNvPr>
          <p:cNvSpPr/>
          <p:nvPr/>
        </p:nvSpPr>
        <p:spPr>
          <a:xfrm>
            <a:off x="5534201" y="4073217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3168848B-9E2D-0545-88A2-4D01EB635292}"/>
              </a:ext>
            </a:extLst>
          </p:cNvPr>
          <p:cNvSpPr/>
          <p:nvPr/>
        </p:nvSpPr>
        <p:spPr>
          <a:xfrm>
            <a:off x="5511051" y="4374159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6CF8303-709A-7647-AB19-899C74CAF25F}"/>
              </a:ext>
            </a:extLst>
          </p:cNvPr>
          <p:cNvSpPr/>
          <p:nvPr/>
        </p:nvSpPr>
        <p:spPr>
          <a:xfrm>
            <a:off x="5059640" y="3934320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5C37518-3A10-FA44-A689-1EB7A8D59F7E}"/>
              </a:ext>
            </a:extLst>
          </p:cNvPr>
          <p:cNvSpPr/>
          <p:nvPr/>
        </p:nvSpPr>
        <p:spPr>
          <a:xfrm>
            <a:off x="5186959" y="4617229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9B60323D-ED9E-8444-A22A-7563AE64E75F}"/>
              </a:ext>
            </a:extLst>
          </p:cNvPr>
          <p:cNvSpPr/>
          <p:nvPr/>
        </p:nvSpPr>
        <p:spPr>
          <a:xfrm>
            <a:off x="4851294" y="4385733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5CDCE00-3D02-4043-A8D4-C8071E740F09}"/>
              </a:ext>
            </a:extLst>
          </p:cNvPr>
          <p:cNvSpPr/>
          <p:nvPr/>
        </p:nvSpPr>
        <p:spPr>
          <a:xfrm>
            <a:off x="5221683" y="4420458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4EC17D8B-3BA1-BD41-90C7-EC0DA3613CEF}"/>
              </a:ext>
            </a:extLst>
          </p:cNvPr>
          <p:cNvSpPr/>
          <p:nvPr/>
        </p:nvSpPr>
        <p:spPr>
          <a:xfrm>
            <a:off x="5350933" y="4075146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DA6DBEC-0011-4244-977C-2DBB0CFF4357}"/>
              </a:ext>
            </a:extLst>
          </p:cNvPr>
          <p:cNvSpPr/>
          <p:nvPr/>
        </p:nvSpPr>
        <p:spPr>
          <a:xfrm>
            <a:off x="4830074" y="3866800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53E044A-F006-4B4A-A9A5-7A3A9DA6BD3A}"/>
              </a:ext>
            </a:extLst>
          </p:cNvPr>
          <p:cNvSpPr/>
          <p:nvPr/>
        </p:nvSpPr>
        <p:spPr>
          <a:xfrm>
            <a:off x="6705169" y="4503409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034119DB-E0B0-9E41-BC9D-D6DEE56B96A2}"/>
              </a:ext>
            </a:extLst>
          </p:cNvPr>
          <p:cNvSpPr/>
          <p:nvPr/>
        </p:nvSpPr>
        <p:spPr>
          <a:xfrm>
            <a:off x="6591351" y="3880303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25F56E0A-84A4-5045-BF17-ED69B770A614}"/>
              </a:ext>
            </a:extLst>
          </p:cNvPr>
          <p:cNvSpPr/>
          <p:nvPr/>
        </p:nvSpPr>
        <p:spPr>
          <a:xfrm>
            <a:off x="7112212" y="4262269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7005671-E62A-1C47-B777-A25917BF6612}"/>
              </a:ext>
            </a:extLst>
          </p:cNvPr>
          <p:cNvSpPr/>
          <p:nvPr/>
        </p:nvSpPr>
        <p:spPr>
          <a:xfrm>
            <a:off x="7170086" y="4655809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ED73B9B-6672-A34F-8729-A7408AC2C342}"/>
              </a:ext>
            </a:extLst>
          </p:cNvPr>
          <p:cNvSpPr/>
          <p:nvPr/>
        </p:nvSpPr>
        <p:spPr>
          <a:xfrm>
            <a:off x="6541195" y="4663527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1DAE402-FE10-D54D-8654-8D7977479A6A}"/>
              </a:ext>
            </a:extLst>
          </p:cNvPr>
          <p:cNvSpPr/>
          <p:nvPr/>
        </p:nvSpPr>
        <p:spPr>
          <a:xfrm>
            <a:off x="6844067" y="4271916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89C6D8D0-821F-A246-A1B8-6C445648B9FD}"/>
              </a:ext>
            </a:extLst>
          </p:cNvPr>
          <p:cNvSpPr/>
          <p:nvPr/>
        </p:nvSpPr>
        <p:spPr>
          <a:xfrm>
            <a:off x="6971390" y="4457110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9B9ADF9E-6AD4-004C-AE6F-3C0E390D0F81}"/>
              </a:ext>
            </a:extLst>
          </p:cNvPr>
          <p:cNvSpPr/>
          <p:nvPr/>
        </p:nvSpPr>
        <p:spPr>
          <a:xfrm>
            <a:off x="7145008" y="3982550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02A80228-A985-7C49-97F8-5F852BC20506}"/>
              </a:ext>
            </a:extLst>
          </p:cNvPr>
          <p:cNvSpPr/>
          <p:nvPr/>
        </p:nvSpPr>
        <p:spPr>
          <a:xfrm>
            <a:off x="6867216" y="3855224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C1CA5AFB-E99D-444F-A68B-8496BCAEB3C8}"/>
              </a:ext>
            </a:extLst>
          </p:cNvPr>
          <p:cNvSpPr/>
          <p:nvPr/>
        </p:nvSpPr>
        <p:spPr>
          <a:xfrm>
            <a:off x="6566273" y="4306640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E893BA0-38DF-4C46-BC25-A384DB16B895}"/>
              </a:ext>
            </a:extLst>
          </p:cNvPr>
          <p:cNvSpPr/>
          <p:nvPr/>
        </p:nvSpPr>
        <p:spPr>
          <a:xfrm>
            <a:off x="6957885" y="4084783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E6CF13F9-40E0-8746-992F-B9C77E2A6163}"/>
              </a:ext>
            </a:extLst>
          </p:cNvPr>
          <p:cNvSpPr/>
          <p:nvPr/>
        </p:nvSpPr>
        <p:spPr>
          <a:xfrm>
            <a:off x="7202885" y="4445532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B910BA0-33C6-B547-B431-61689E688247}"/>
              </a:ext>
            </a:extLst>
          </p:cNvPr>
          <p:cNvSpPr/>
          <p:nvPr/>
        </p:nvSpPr>
        <p:spPr>
          <a:xfrm>
            <a:off x="6658869" y="4098284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01D290B-1731-EF41-87DB-11161270FFA8}"/>
              </a:ext>
            </a:extLst>
          </p:cNvPr>
          <p:cNvSpPr/>
          <p:nvPr/>
        </p:nvSpPr>
        <p:spPr>
          <a:xfrm>
            <a:off x="8422078" y="4055855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E6A5426-F0B5-5249-9311-FF03457A4CA8}"/>
              </a:ext>
            </a:extLst>
          </p:cNvPr>
          <p:cNvSpPr/>
          <p:nvPr/>
        </p:nvSpPr>
        <p:spPr>
          <a:xfrm>
            <a:off x="8609202" y="4601797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DB0B466E-B836-0646-9778-CDB7F45F6A1A}"/>
              </a:ext>
            </a:extLst>
          </p:cNvPr>
          <p:cNvSpPr/>
          <p:nvPr/>
        </p:nvSpPr>
        <p:spPr>
          <a:xfrm>
            <a:off x="8886993" y="4138806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44DCCF2-4FEB-614B-A6F0-09A22869E910}"/>
              </a:ext>
            </a:extLst>
          </p:cNvPr>
          <p:cNvSpPr/>
          <p:nvPr/>
        </p:nvSpPr>
        <p:spPr>
          <a:xfrm>
            <a:off x="8292828" y="4296998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75D144AA-4C27-864E-82F2-FA272F9F215D}"/>
              </a:ext>
            </a:extLst>
          </p:cNvPr>
          <p:cNvSpPr/>
          <p:nvPr/>
        </p:nvSpPr>
        <p:spPr>
          <a:xfrm>
            <a:off x="8896640" y="4426248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385932E1-FFC6-AB4A-BCA8-378769966FFB}"/>
              </a:ext>
            </a:extLst>
          </p:cNvPr>
          <p:cNvSpPr/>
          <p:nvPr/>
        </p:nvSpPr>
        <p:spPr>
          <a:xfrm>
            <a:off x="8618849" y="3870664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93E0BD94-2208-F145-9160-0E829BDE470F}"/>
              </a:ext>
            </a:extLst>
          </p:cNvPr>
          <p:cNvSpPr/>
          <p:nvPr/>
        </p:nvSpPr>
        <p:spPr>
          <a:xfrm>
            <a:off x="8283184" y="4611446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F4F16E70-DF0C-8E40-AC53-70A85AAE18A9}"/>
              </a:ext>
            </a:extLst>
          </p:cNvPr>
          <p:cNvSpPr/>
          <p:nvPr/>
        </p:nvSpPr>
        <p:spPr>
          <a:xfrm>
            <a:off x="8688298" y="4171603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E87EEDB-C97B-544E-AA19-7CED7DC6F682}"/>
              </a:ext>
            </a:extLst>
          </p:cNvPr>
          <p:cNvSpPr/>
          <p:nvPr/>
        </p:nvSpPr>
        <p:spPr>
          <a:xfrm>
            <a:off x="8524325" y="4378011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F8C66A63-60CF-6F49-B7A8-74DBB2AF7E6B}"/>
              </a:ext>
            </a:extLst>
          </p:cNvPr>
          <p:cNvSpPr/>
          <p:nvPr/>
        </p:nvSpPr>
        <p:spPr>
          <a:xfrm>
            <a:off x="8861922" y="3940102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AFF7F88D-F4C7-AA4F-B6FB-21487898AB0E}"/>
              </a:ext>
            </a:extLst>
          </p:cNvPr>
          <p:cNvSpPr/>
          <p:nvPr/>
        </p:nvSpPr>
        <p:spPr>
          <a:xfrm>
            <a:off x="8896650" y="4646159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7D8236AD-FCB6-094B-9E95-566E08A03210}"/>
              </a:ext>
            </a:extLst>
          </p:cNvPr>
          <p:cNvSpPr/>
          <p:nvPr/>
        </p:nvSpPr>
        <p:spPr>
          <a:xfrm>
            <a:off x="8248464" y="3859079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ight Arrow 98">
            <a:extLst>
              <a:ext uri="{FF2B5EF4-FFF2-40B4-BE49-F238E27FC236}">
                <a16:creationId xmlns:a16="http://schemas.microsoft.com/office/drawing/2014/main" id="{8CF5A8E7-8A98-3341-8E72-A762C6C8DB6F}"/>
              </a:ext>
            </a:extLst>
          </p:cNvPr>
          <p:cNvSpPr/>
          <p:nvPr/>
        </p:nvSpPr>
        <p:spPr>
          <a:xfrm>
            <a:off x="7403955" y="3828447"/>
            <a:ext cx="768841" cy="248593"/>
          </a:xfrm>
          <a:prstGeom prst="rightArrow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ight Arrow 99">
            <a:extLst>
              <a:ext uri="{FF2B5EF4-FFF2-40B4-BE49-F238E27FC236}">
                <a16:creationId xmlns:a16="http://schemas.microsoft.com/office/drawing/2014/main" id="{2B1956E4-CA43-6A46-848E-38F35E1703F8}"/>
              </a:ext>
            </a:extLst>
          </p:cNvPr>
          <p:cNvSpPr/>
          <p:nvPr/>
        </p:nvSpPr>
        <p:spPr>
          <a:xfrm>
            <a:off x="7404918" y="4483630"/>
            <a:ext cx="768841" cy="248593"/>
          </a:xfrm>
          <a:prstGeom prst="rightArrow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id="{CBF8DF63-CEA5-5644-99F2-007E15B89BD7}"/>
              </a:ext>
            </a:extLst>
          </p:cNvPr>
          <p:cNvSpPr/>
          <p:nvPr/>
        </p:nvSpPr>
        <p:spPr>
          <a:xfrm>
            <a:off x="7400763" y="4155552"/>
            <a:ext cx="768841" cy="248593"/>
          </a:xfrm>
          <a:prstGeom prst="rightArrow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1FA0A6B3-1B33-324A-BE0B-9420D601EABD}"/>
              </a:ext>
            </a:extLst>
          </p:cNvPr>
          <p:cNvSpPr/>
          <p:nvPr/>
        </p:nvSpPr>
        <p:spPr>
          <a:xfrm>
            <a:off x="6874025" y="4646059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285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7E8315-736C-D741-AFE1-0DF530FEA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6" y="1387423"/>
            <a:ext cx="9945392" cy="4722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B9E00A-75E0-5941-9AD1-81B402ACC8A4}"/>
              </a:ext>
            </a:extLst>
          </p:cNvPr>
          <p:cNvSpPr/>
          <p:nvPr/>
        </p:nvSpPr>
        <p:spPr>
          <a:xfrm>
            <a:off x="10554492" y="836470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Initialize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BA1670-EC32-0342-9BA1-390C23EBD3BC}"/>
              </a:ext>
            </a:extLst>
          </p:cNvPr>
          <p:cNvSpPr/>
          <p:nvPr/>
        </p:nvSpPr>
        <p:spPr>
          <a:xfrm>
            <a:off x="10554492" y="1474645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F57CB-52D4-A24B-B6DC-2980DEB561F7}"/>
              </a:ext>
            </a:extLst>
          </p:cNvPr>
          <p:cNvSpPr/>
          <p:nvPr/>
        </p:nvSpPr>
        <p:spPr>
          <a:xfrm>
            <a:off x="10554492" y="2146158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B15C50-D8D7-714D-AB0D-48436BEC4210}"/>
              </a:ext>
            </a:extLst>
          </p:cNvPr>
          <p:cNvSpPr/>
          <p:nvPr/>
        </p:nvSpPr>
        <p:spPr>
          <a:xfrm>
            <a:off x="10554492" y="2817671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Sub-grid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26997-A7BC-754B-A452-B3F730BF4B27}"/>
              </a:ext>
            </a:extLst>
          </p:cNvPr>
          <p:cNvSpPr/>
          <p:nvPr/>
        </p:nvSpPr>
        <p:spPr>
          <a:xfrm>
            <a:off x="10554492" y="3489184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2B08C-AF16-1543-A5C1-5798312DF772}"/>
              </a:ext>
            </a:extLst>
          </p:cNvPr>
          <p:cNvSpPr/>
          <p:nvPr/>
        </p:nvSpPr>
        <p:spPr>
          <a:xfrm>
            <a:off x="10554492" y="4160697"/>
            <a:ext cx="1371600" cy="578124"/>
          </a:xfrm>
          <a:prstGeom prst="rect">
            <a:avLst/>
          </a:prstGeom>
          <a:solidFill>
            <a:schemeClr val="accent2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Chemical Integrator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F160B2-C852-6542-A461-67131B66EB92}"/>
              </a:ext>
            </a:extLst>
          </p:cNvPr>
          <p:cNvSpPr/>
          <p:nvPr/>
        </p:nvSpPr>
        <p:spPr>
          <a:xfrm>
            <a:off x="10554492" y="5610360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Diagnostics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30CFC2-4942-7141-AC3D-2EAF49D4DDEF}"/>
              </a:ext>
            </a:extLst>
          </p:cNvPr>
          <p:cNvSpPr/>
          <p:nvPr/>
        </p:nvSpPr>
        <p:spPr>
          <a:xfrm>
            <a:off x="10554492" y="4938847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1D6C3-748D-2247-B684-E03A6D347EA9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11240292" y="1307957"/>
            <a:ext cx="0" cy="16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3EFC19-176D-7044-A34D-34A53A55C054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11240292" y="1946132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80A27D-AE2B-4741-AB8C-5C2576D1E6F1}"/>
              </a:ext>
            </a:extLst>
          </p:cNvPr>
          <p:cNvCxnSpPr/>
          <p:nvPr/>
        </p:nvCxnSpPr>
        <p:spPr>
          <a:xfrm>
            <a:off x="11228227" y="2617645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6FC260-B0B5-C449-ACF8-C0FAA5384147}"/>
              </a:ext>
            </a:extLst>
          </p:cNvPr>
          <p:cNvCxnSpPr/>
          <p:nvPr/>
        </p:nvCxnSpPr>
        <p:spPr>
          <a:xfrm>
            <a:off x="11214257" y="3289158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5D45DC-778A-3E4C-90BB-BA32FA502151}"/>
              </a:ext>
            </a:extLst>
          </p:cNvPr>
          <p:cNvCxnSpPr/>
          <p:nvPr/>
        </p:nvCxnSpPr>
        <p:spPr>
          <a:xfrm>
            <a:off x="11214257" y="3960671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446094-E7A4-1142-9F9F-A938FF2B7D56}"/>
              </a:ext>
            </a:extLst>
          </p:cNvPr>
          <p:cNvCxnSpPr/>
          <p:nvPr/>
        </p:nvCxnSpPr>
        <p:spPr>
          <a:xfrm>
            <a:off x="11196477" y="5410334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A911D9C-D51B-DF42-9231-4E90BC17D81C}"/>
              </a:ext>
            </a:extLst>
          </p:cNvPr>
          <p:cNvCxnSpPr>
            <a:cxnSpLocks/>
            <a:stCxn id="13" idx="2"/>
            <a:endCxn id="8" idx="1"/>
          </p:cNvCxnSpPr>
          <p:nvPr/>
        </p:nvCxnSpPr>
        <p:spPr>
          <a:xfrm rot="5400000" flipH="1">
            <a:off x="8711663" y="3553218"/>
            <a:ext cx="4371458" cy="685800"/>
          </a:xfrm>
          <a:prstGeom prst="bentConnector4">
            <a:avLst>
              <a:gd name="adj1" fmla="val -5229"/>
              <a:gd name="adj2" fmla="val 13333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A8505C-C2B8-6A4D-A07A-B9EF435B6091}"/>
              </a:ext>
            </a:extLst>
          </p:cNvPr>
          <p:cNvCxnSpPr/>
          <p:nvPr/>
        </p:nvCxnSpPr>
        <p:spPr>
          <a:xfrm>
            <a:off x="11215138" y="4744151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EDF2FE6-EC6B-664F-9A36-C30E0CC86387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1A00F6-60C9-C04E-A007-40B29982ED43}"/>
              </a:ext>
            </a:extLst>
          </p:cNvPr>
          <p:cNvSpPr/>
          <p:nvPr/>
        </p:nvSpPr>
        <p:spPr>
          <a:xfrm>
            <a:off x="226246" y="1946132"/>
            <a:ext cx="3790167" cy="3664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4A617E-A003-2A43-A58D-BA6790FB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608" y="1190855"/>
            <a:ext cx="3367811" cy="3446313"/>
          </a:xfrm>
          <a:prstGeom prst="rect">
            <a:avLst/>
          </a:prstGeom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6D35A58F-F15C-A645-A41E-F100B9136F4A}"/>
              </a:ext>
            </a:extLst>
          </p:cNvPr>
          <p:cNvSpPr txBox="1">
            <a:spLocks/>
          </p:cNvSpPr>
          <p:nvPr/>
        </p:nvSpPr>
        <p:spPr>
          <a:xfrm>
            <a:off x="0" y="476272"/>
            <a:ext cx="12192000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Numerical simulation of atmospheric chemistry</a:t>
            </a:r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6A6888A3-2C43-6F46-BA53-63E384D8CDE1}"/>
              </a:ext>
            </a:extLst>
          </p:cNvPr>
          <p:cNvSpPr/>
          <p:nvPr/>
        </p:nvSpPr>
        <p:spPr>
          <a:xfrm>
            <a:off x="600497" y="4805448"/>
            <a:ext cx="1467511" cy="1467511"/>
          </a:xfrm>
          <a:prstGeom prst="cub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C115A9B4-F310-094D-9598-25FE20C28972}"/>
              </a:ext>
            </a:extLst>
          </p:cNvPr>
          <p:cNvSpPr/>
          <p:nvPr/>
        </p:nvSpPr>
        <p:spPr>
          <a:xfrm>
            <a:off x="778899" y="5445885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5A1E87D-D864-224C-BB37-DC3E07754F60}"/>
              </a:ext>
            </a:extLst>
          </p:cNvPr>
          <p:cNvSpPr/>
          <p:nvPr/>
        </p:nvSpPr>
        <p:spPr>
          <a:xfrm>
            <a:off x="1157680" y="5634129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4332857-7436-724C-A9D0-D41B59B553F9}"/>
              </a:ext>
            </a:extLst>
          </p:cNvPr>
          <p:cNvSpPr/>
          <p:nvPr/>
        </p:nvSpPr>
        <p:spPr>
          <a:xfrm>
            <a:off x="1233268" y="5275894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D7AA906-5D73-7F46-B437-CCCF448AE0DE}"/>
              </a:ext>
            </a:extLst>
          </p:cNvPr>
          <p:cNvSpPr/>
          <p:nvPr/>
        </p:nvSpPr>
        <p:spPr>
          <a:xfrm>
            <a:off x="870163" y="5981373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EE73586-F0F9-2145-A673-1459153D5C75}"/>
              </a:ext>
            </a:extLst>
          </p:cNvPr>
          <p:cNvSpPr/>
          <p:nvPr/>
        </p:nvSpPr>
        <p:spPr>
          <a:xfrm>
            <a:off x="1428566" y="5956314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D7DF0ECE-3EB1-D846-A948-871F506E75B1}"/>
              </a:ext>
            </a:extLst>
          </p:cNvPr>
          <p:cNvSpPr/>
          <p:nvPr/>
        </p:nvSpPr>
        <p:spPr>
          <a:xfrm>
            <a:off x="935520" y="5629349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A4549A63-E35E-104F-AADD-7123BAB6986A}"/>
              </a:ext>
            </a:extLst>
          </p:cNvPr>
          <p:cNvSpPr/>
          <p:nvPr/>
        </p:nvSpPr>
        <p:spPr>
          <a:xfrm>
            <a:off x="1473491" y="5422083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C718C45-5D08-D340-80FA-DE4EBE302A77}"/>
              </a:ext>
            </a:extLst>
          </p:cNvPr>
          <p:cNvSpPr/>
          <p:nvPr/>
        </p:nvSpPr>
        <p:spPr>
          <a:xfrm>
            <a:off x="1432397" y="5704973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7647FC2-EEF3-1B48-BB7F-6E7E4509A279}"/>
              </a:ext>
            </a:extLst>
          </p:cNvPr>
          <p:cNvSpPr/>
          <p:nvPr/>
        </p:nvSpPr>
        <p:spPr>
          <a:xfrm>
            <a:off x="953119" y="5346693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454D099E-E6FC-D94D-B27F-7045C0B18538}"/>
              </a:ext>
            </a:extLst>
          </p:cNvPr>
          <p:cNvSpPr/>
          <p:nvPr/>
        </p:nvSpPr>
        <p:spPr>
          <a:xfrm>
            <a:off x="1080438" y="6029602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96D7C6E-A1D8-9045-85F8-2845585FCC92}"/>
              </a:ext>
            </a:extLst>
          </p:cNvPr>
          <p:cNvSpPr/>
          <p:nvPr/>
        </p:nvSpPr>
        <p:spPr>
          <a:xfrm>
            <a:off x="744773" y="5798106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17544F40-C898-B340-A32F-2A681B8A0E06}"/>
              </a:ext>
            </a:extLst>
          </p:cNvPr>
          <p:cNvSpPr/>
          <p:nvPr/>
        </p:nvSpPr>
        <p:spPr>
          <a:xfrm>
            <a:off x="1115162" y="5832831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2760627B-2A6D-954B-A442-56D45BC6B503}"/>
              </a:ext>
            </a:extLst>
          </p:cNvPr>
          <p:cNvSpPr/>
          <p:nvPr/>
        </p:nvSpPr>
        <p:spPr>
          <a:xfrm>
            <a:off x="1244412" y="5487519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95E4281-DBE6-0541-AF78-93E4A07AD685}"/>
              </a:ext>
            </a:extLst>
          </p:cNvPr>
          <p:cNvSpPr/>
          <p:nvPr/>
        </p:nvSpPr>
        <p:spPr>
          <a:xfrm>
            <a:off x="723553" y="5279173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Cube 59">
            <a:extLst>
              <a:ext uri="{FF2B5EF4-FFF2-40B4-BE49-F238E27FC236}">
                <a16:creationId xmlns:a16="http://schemas.microsoft.com/office/drawing/2014/main" id="{07A7BE78-0143-4B40-AAE9-E04B1BAB3EB5}"/>
              </a:ext>
            </a:extLst>
          </p:cNvPr>
          <p:cNvSpPr/>
          <p:nvPr/>
        </p:nvSpPr>
        <p:spPr>
          <a:xfrm>
            <a:off x="2161435" y="4805448"/>
            <a:ext cx="1467511" cy="1467511"/>
          </a:xfrm>
          <a:prstGeom prst="cub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C4035CB-B674-BE47-8B11-18EE4ABFBB9C}"/>
              </a:ext>
            </a:extLst>
          </p:cNvPr>
          <p:cNvSpPr/>
          <p:nvPr/>
        </p:nvSpPr>
        <p:spPr>
          <a:xfrm>
            <a:off x="2461298" y="5934070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B6641151-1822-AA41-AE5C-5E05CCE6E2B1}"/>
              </a:ext>
            </a:extLst>
          </p:cNvPr>
          <p:cNvSpPr/>
          <p:nvPr/>
        </p:nvSpPr>
        <p:spPr>
          <a:xfrm>
            <a:off x="2274527" y="5303549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E5B6EAB9-4CC9-8B4A-9397-282D713BE548}"/>
              </a:ext>
            </a:extLst>
          </p:cNvPr>
          <p:cNvSpPr/>
          <p:nvPr/>
        </p:nvSpPr>
        <p:spPr>
          <a:xfrm>
            <a:off x="2886629" y="5610634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4BE5041E-63DE-0C45-A727-DFB0EC958864}"/>
              </a:ext>
            </a:extLst>
          </p:cNvPr>
          <p:cNvSpPr/>
          <p:nvPr/>
        </p:nvSpPr>
        <p:spPr>
          <a:xfrm>
            <a:off x="2935359" y="6068182"/>
            <a:ext cx="118534" cy="118534"/>
          </a:xfrm>
          <a:prstGeom prst="ellipse">
            <a:avLst/>
          </a:prstGeom>
          <a:solidFill>
            <a:srgbClr val="D883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60C6DBA-AAAD-0740-9089-4E84E65FE095}"/>
              </a:ext>
            </a:extLst>
          </p:cNvPr>
          <p:cNvSpPr/>
          <p:nvPr/>
        </p:nvSpPr>
        <p:spPr>
          <a:xfrm>
            <a:off x="2306468" y="6075900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525AC52A-468D-BF4F-9847-0931A06BB9E2}"/>
              </a:ext>
            </a:extLst>
          </p:cNvPr>
          <p:cNvSpPr/>
          <p:nvPr/>
        </p:nvSpPr>
        <p:spPr>
          <a:xfrm>
            <a:off x="2435447" y="5494786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5F1CD5A-3C2A-C746-8CAF-1EE54106DED0}"/>
              </a:ext>
            </a:extLst>
          </p:cNvPr>
          <p:cNvSpPr/>
          <p:nvPr/>
        </p:nvSpPr>
        <p:spPr>
          <a:xfrm>
            <a:off x="2737536" y="5818076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A3C1E10-A2B5-DF48-B3BB-B00AB9E50BCE}"/>
              </a:ext>
            </a:extLst>
          </p:cNvPr>
          <p:cNvSpPr/>
          <p:nvPr/>
        </p:nvSpPr>
        <p:spPr>
          <a:xfrm>
            <a:off x="3017080" y="5374214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03312AC-7DC0-194C-8CE5-0C45DB4D5AA6}"/>
              </a:ext>
            </a:extLst>
          </p:cNvPr>
          <p:cNvSpPr/>
          <p:nvPr/>
        </p:nvSpPr>
        <p:spPr>
          <a:xfrm>
            <a:off x="2674668" y="5260389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E2192B8-8AD5-D34F-9095-02098A22D17D}"/>
              </a:ext>
            </a:extLst>
          </p:cNvPr>
          <p:cNvSpPr/>
          <p:nvPr/>
        </p:nvSpPr>
        <p:spPr>
          <a:xfrm>
            <a:off x="2331546" y="5719013"/>
            <a:ext cx="118534" cy="118534"/>
          </a:xfrm>
          <a:prstGeom prst="ellipse">
            <a:avLst/>
          </a:prstGeom>
          <a:solidFill>
            <a:srgbClr val="943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7D34940-FE85-544F-82F6-18615837B5BB}"/>
              </a:ext>
            </a:extLst>
          </p:cNvPr>
          <p:cNvSpPr/>
          <p:nvPr/>
        </p:nvSpPr>
        <p:spPr>
          <a:xfrm>
            <a:off x="2759734" y="5442292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713D8896-1095-8B48-8146-C0B16E9031C4}"/>
              </a:ext>
            </a:extLst>
          </p:cNvPr>
          <p:cNvSpPr/>
          <p:nvPr/>
        </p:nvSpPr>
        <p:spPr>
          <a:xfrm>
            <a:off x="3022769" y="5877343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D30CC9B-D6B9-824D-87CF-416B43E75A55}"/>
              </a:ext>
            </a:extLst>
          </p:cNvPr>
          <p:cNvSpPr/>
          <p:nvPr/>
        </p:nvSpPr>
        <p:spPr>
          <a:xfrm>
            <a:off x="2674668" y="5621508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2BB18E1-929B-914B-9EC2-FA0CFABFC005}"/>
              </a:ext>
            </a:extLst>
          </p:cNvPr>
          <p:cNvSpPr/>
          <p:nvPr/>
        </p:nvSpPr>
        <p:spPr>
          <a:xfrm>
            <a:off x="2639298" y="6058432"/>
            <a:ext cx="118534" cy="118534"/>
          </a:xfrm>
          <a:prstGeom prst="ellipse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690F406-12BA-C843-BE52-8AF8CE38E27E}"/>
              </a:ext>
            </a:extLst>
          </p:cNvPr>
          <p:cNvCxnSpPr>
            <a:cxnSpLocks/>
            <a:stCxn id="46" idx="4"/>
            <a:endCxn id="56" idx="0"/>
          </p:cNvCxnSpPr>
          <p:nvPr/>
        </p:nvCxnSpPr>
        <p:spPr>
          <a:xfrm flipH="1">
            <a:off x="804040" y="5564419"/>
            <a:ext cx="34126" cy="233687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6F5B03D9-A57E-A84B-B337-464F562E1712}"/>
              </a:ext>
            </a:extLst>
          </p:cNvPr>
          <p:cNvCxnSpPr>
            <a:cxnSpLocks/>
            <a:stCxn id="68" idx="4"/>
            <a:endCxn id="72" idx="0"/>
          </p:cNvCxnSpPr>
          <p:nvPr/>
        </p:nvCxnSpPr>
        <p:spPr>
          <a:xfrm>
            <a:off x="3076347" y="5492748"/>
            <a:ext cx="5689" cy="384595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29CBC66-DCEE-DD42-A821-A0F7D2D3E124}"/>
              </a:ext>
            </a:extLst>
          </p:cNvPr>
          <p:cNvCxnSpPr>
            <a:cxnSpLocks/>
            <a:endCxn id="65" idx="6"/>
          </p:cNvCxnSpPr>
          <p:nvPr/>
        </p:nvCxnSpPr>
        <p:spPr>
          <a:xfrm flipH="1">
            <a:off x="2425002" y="6124230"/>
            <a:ext cx="210500" cy="10937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9C670BE1-4E83-BC4A-9BDA-1CA96AF6ABB1}"/>
              </a:ext>
            </a:extLst>
          </p:cNvPr>
          <p:cNvCxnSpPr>
            <a:cxnSpLocks/>
            <a:stCxn id="73" idx="3"/>
            <a:endCxn id="61" idx="7"/>
          </p:cNvCxnSpPr>
          <p:nvPr/>
        </p:nvCxnSpPr>
        <p:spPr>
          <a:xfrm flipH="1">
            <a:off x="2562473" y="5722683"/>
            <a:ext cx="129554" cy="228746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0C3C58DE-9F59-8049-86F3-6A98E379588B}"/>
              </a:ext>
            </a:extLst>
          </p:cNvPr>
          <p:cNvCxnSpPr>
            <a:cxnSpLocks/>
            <a:stCxn id="54" idx="5"/>
            <a:endCxn id="58" idx="2"/>
          </p:cNvCxnSpPr>
          <p:nvPr/>
        </p:nvCxnSpPr>
        <p:spPr>
          <a:xfrm>
            <a:off x="1054294" y="5447868"/>
            <a:ext cx="190118" cy="98918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EBC97ED-A6EC-1541-97E2-710F429AF512}"/>
              </a:ext>
            </a:extLst>
          </p:cNvPr>
          <p:cNvCxnSpPr>
            <a:cxnSpLocks/>
            <a:stCxn id="53" idx="2"/>
            <a:endCxn id="57" idx="6"/>
          </p:cNvCxnSpPr>
          <p:nvPr/>
        </p:nvCxnSpPr>
        <p:spPr>
          <a:xfrm flipH="1">
            <a:off x="1233696" y="5764240"/>
            <a:ext cx="198701" cy="127858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89DD8E32-604F-6D4D-B0E9-F994854BB873}"/>
              </a:ext>
            </a:extLst>
          </p:cNvPr>
          <p:cNvCxnSpPr>
            <a:cxnSpLocks/>
            <a:stCxn id="69" idx="2"/>
            <a:endCxn id="62" idx="6"/>
          </p:cNvCxnSpPr>
          <p:nvPr/>
        </p:nvCxnSpPr>
        <p:spPr>
          <a:xfrm flipH="1">
            <a:off x="2393061" y="5319656"/>
            <a:ext cx="281607" cy="4316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84CEE6B-FBD6-9945-9345-695768C28395}"/>
              </a:ext>
            </a:extLst>
          </p:cNvPr>
          <p:cNvCxnSpPr>
            <a:cxnSpLocks/>
            <a:stCxn id="50" idx="2"/>
            <a:endCxn id="55" idx="6"/>
          </p:cNvCxnSpPr>
          <p:nvPr/>
        </p:nvCxnSpPr>
        <p:spPr>
          <a:xfrm flipH="1">
            <a:off x="1198972" y="6015581"/>
            <a:ext cx="229594" cy="73288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B036872B-DFCC-7A4B-9157-DB1AD83C5EDA}"/>
              </a:ext>
            </a:extLst>
          </p:cNvPr>
          <p:cNvCxnSpPr>
            <a:cxnSpLocks/>
            <a:stCxn id="51" idx="4"/>
            <a:endCxn id="49" idx="0"/>
          </p:cNvCxnSpPr>
          <p:nvPr/>
        </p:nvCxnSpPr>
        <p:spPr>
          <a:xfrm flipH="1">
            <a:off x="929430" y="5747883"/>
            <a:ext cx="65357" cy="23349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9A48F9B6-B975-B74E-8B0F-18216F235CD6}"/>
              </a:ext>
            </a:extLst>
          </p:cNvPr>
          <p:cNvCxnSpPr>
            <a:cxnSpLocks/>
            <a:stCxn id="64" idx="1"/>
            <a:endCxn id="67" idx="5"/>
          </p:cNvCxnSpPr>
          <p:nvPr/>
        </p:nvCxnSpPr>
        <p:spPr>
          <a:xfrm flipH="1" flipV="1">
            <a:off x="2838711" y="5919251"/>
            <a:ext cx="114007" cy="166290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3619299B-CE00-144F-811C-8D6D9EE7E4E1}"/>
              </a:ext>
            </a:extLst>
          </p:cNvPr>
          <p:cNvCxnSpPr>
            <a:cxnSpLocks/>
            <a:stCxn id="71" idx="2"/>
            <a:endCxn id="66" idx="6"/>
          </p:cNvCxnSpPr>
          <p:nvPr/>
        </p:nvCxnSpPr>
        <p:spPr>
          <a:xfrm flipH="1">
            <a:off x="2553981" y="5501559"/>
            <a:ext cx="205753" cy="52494"/>
          </a:xfrm>
          <a:prstGeom prst="straightConnector1">
            <a:avLst/>
          </a:prstGeom>
          <a:ln>
            <a:solidFill>
              <a:srgbClr val="0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1445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7E8315-736C-D741-AFE1-0DF530FEA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6" y="1387423"/>
            <a:ext cx="9945392" cy="47224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A617E-A003-2A43-A58D-BA6790FBD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49" y="1495506"/>
            <a:ext cx="4005067" cy="40984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B9E00A-75E0-5941-9AD1-81B402ACC8A4}"/>
              </a:ext>
            </a:extLst>
          </p:cNvPr>
          <p:cNvSpPr/>
          <p:nvPr/>
        </p:nvSpPr>
        <p:spPr>
          <a:xfrm>
            <a:off x="10554492" y="836470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Initialize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BA1670-EC32-0342-9BA1-390C23EBD3BC}"/>
              </a:ext>
            </a:extLst>
          </p:cNvPr>
          <p:cNvSpPr/>
          <p:nvPr/>
        </p:nvSpPr>
        <p:spPr>
          <a:xfrm>
            <a:off x="10554492" y="1474645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F57CB-52D4-A24B-B6DC-2980DEB561F7}"/>
              </a:ext>
            </a:extLst>
          </p:cNvPr>
          <p:cNvSpPr/>
          <p:nvPr/>
        </p:nvSpPr>
        <p:spPr>
          <a:xfrm>
            <a:off x="10554492" y="2146158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B15C50-D8D7-714D-AB0D-48436BEC4210}"/>
              </a:ext>
            </a:extLst>
          </p:cNvPr>
          <p:cNvSpPr/>
          <p:nvPr/>
        </p:nvSpPr>
        <p:spPr>
          <a:xfrm>
            <a:off x="10554492" y="2817671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Sub-grid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26997-A7BC-754B-A452-B3F730BF4B27}"/>
              </a:ext>
            </a:extLst>
          </p:cNvPr>
          <p:cNvSpPr/>
          <p:nvPr/>
        </p:nvSpPr>
        <p:spPr>
          <a:xfrm>
            <a:off x="10554492" y="3489184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2B08C-AF16-1543-A5C1-5798312DF772}"/>
              </a:ext>
            </a:extLst>
          </p:cNvPr>
          <p:cNvSpPr/>
          <p:nvPr/>
        </p:nvSpPr>
        <p:spPr>
          <a:xfrm>
            <a:off x="10554492" y="4160697"/>
            <a:ext cx="1371600" cy="578124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Chemical Integrator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F160B2-C852-6542-A461-67131B66EB92}"/>
              </a:ext>
            </a:extLst>
          </p:cNvPr>
          <p:cNvSpPr/>
          <p:nvPr/>
        </p:nvSpPr>
        <p:spPr>
          <a:xfrm>
            <a:off x="10554492" y="5610360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Diagnostics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30CFC2-4942-7141-AC3D-2EAF49D4DDEF}"/>
              </a:ext>
            </a:extLst>
          </p:cNvPr>
          <p:cNvSpPr/>
          <p:nvPr/>
        </p:nvSpPr>
        <p:spPr>
          <a:xfrm>
            <a:off x="10554492" y="4938847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1D6C3-748D-2247-B684-E03A6D347EA9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11240292" y="1307957"/>
            <a:ext cx="0" cy="16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3EFC19-176D-7044-A34D-34A53A55C054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11240292" y="1946132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80A27D-AE2B-4741-AB8C-5C2576D1E6F1}"/>
              </a:ext>
            </a:extLst>
          </p:cNvPr>
          <p:cNvCxnSpPr/>
          <p:nvPr/>
        </p:nvCxnSpPr>
        <p:spPr>
          <a:xfrm>
            <a:off x="11228227" y="2617645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6FC260-B0B5-C449-ACF8-C0FAA5384147}"/>
              </a:ext>
            </a:extLst>
          </p:cNvPr>
          <p:cNvCxnSpPr/>
          <p:nvPr/>
        </p:nvCxnSpPr>
        <p:spPr>
          <a:xfrm>
            <a:off x="11214257" y="3289158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5D45DC-778A-3E4C-90BB-BA32FA502151}"/>
              </a:ext>
            </a:extLst>
          </p:cNvPr>
          <p:cNvCxnSpPr/>
          <p:nvPr/>
        </p:nvCxnSpPr>
        <p:spPr>
          <a:xfrm>
            <a:off x="11214257" y="3960671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446094-E7A4-1142-9F9F-A938FF2B7D56}"/>
              </a:ext>
            </a:extLst>
          </p:cNvPr>
          <p:cNvCxnSpPr/>
          <p:nvPr/>
        </p:nvCxnSpPr>
        <p:spPr>
          <a:xfrm>
            <a:off x="11196477" y="5410334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A911D9C-D51B-DF42-9231-4E90BC17D81C}"/>
              </a:ext>
            </a:extLst>
          </p:cNvPr>
          <p:cNvCxnSpPr>
            <a:cxnSpLocks/>
            <a:stCxn id="13" idx="2"/>
            <a:endCxn id="8" idx="1"/>
          </p:cNvCxnSpPr>
          <p:nvPr/>
        </p:nvCxnSpPr>
        <p:spPr>
          <a:xfrm rot="5400000" flipH="1">
            <a:off x="8711663" y="3553218"/>
            <a:ext cx="4371458" cy="685800"/>
          </a:xfrm>
          <a:prstGeom prst="bentConnector4">
            <a:avLst>
              <a:gd name="adj1" fmla="val -5229"/>
              <a:gd name="adj2" fmla="val 13333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A8505C-C2B8-6A4D-A07A-B9EF435B6091}"/>
              </a:ext>
            </a:extLst>
          </p:cNvPr>
          <p:cNvCxnSpPr/>
          <p:nvPr/>
        </p:nvCxnSpPr>
        <p:spPr>
          <a:xfrm>
            <a:off x="11215138" y="4744151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EDF2FE6-EC6B-664F-9A36-C30E0CC86387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54D4698F-8BB7-2C4C-AA26-F0515670FD99}"/>
              </a:ext>
            </a:extLst>
          </p:cNvPr>
          <p:cNvSpPr txBox="1">
            <a:spLocks/>
          </p:cNvSpPr>
          <p:nvPr/>
        </p:nvSpPr>
        <p:spPr>
          <a:xfrm>
            <a:off x="0" y="652734"/>
            <a:ext cx="12192000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Numerical simulation of atmospheric chemistry</a:t>
            </a:r>
          </a:p>
        </p:txBody>
      </p:sp>
    </p:spTree>
    <p:extLst>
      <p:ext uri="{BB962C8B-B14F-4D97-AF65-F5344CB8AC3E}">
        <p14:creationId xmlns:p14="http://schemas.microsoft.com/office/powerpoint/2010/main" val="314461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7E8315-736C-D741-AFE1-0DF530FEA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96" y="1387423"/>
            <a:ext cx="9945392" cy="4722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B9E00A-75E0-5941-9AD1-81B402ACC8A4}"/>
              </a:ext>
            </a:extLst>
          </p:cNvPr>
          <p:cNvSpPr/>
          <p:nvPr/>
        </p:nvSpPr>
        <p:spPr>
          <a:xfrm>
            <a:off x="10554492" y="836470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Initialize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BA1670-EC32-0342-9BA1-390C23EBD3BC}"/>
              </a:ext>
            </a:extLst>
          </p:cNvPr>
          <p:cNvSpPr/>
          <p:nvPr/>
        </p:nvSpPr>
        <p:spPr>
          <a:xfrm>
            <a:off x="10554492" y="1474645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Transport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DF57CB-52D4-A24B-B6DC-2980DEB561F7}"/>
              </a:ext>
            </a:extLst>
          </p:cNvPr>
          <p:cNvSpPr/>
          <p:nvPr/>
        </p:nvSpPr>
        <p:spPr>
          <a:xfrm>
            <a:off x="10554492" y="2146158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2B15C50-D8D7-714D-AB0D-48436BEC4210}"/>
              </a:ext>
            </a:extLst>
          </p:cNvPr>
          <p:cNvSpPr/>
          <p:nvPr/>
        </p:nvSpPr>
        <p:spPr>
          <a:xfrm>
            <a:off x="10554492" y="2817671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Sub-grid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D26997-A7BC-754B-A452-B3F730BF4B27}"/>
              </a:ext>
            </a:extLst>
          </p:cNvPr>
          <p:cNvSpPr/>
          <p:nvPr/>
        </p:nvSpPr>
        <p:spPr>
          <a:xfrm>
            <a:off x="10554492" y="3489184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Photolysis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2B08C-AF16-1543-A5C1-5798312DF772}"/>
              </a:ext>
            </a:extLst>
          </p:cNvPr>
          <p:cNvSpPr/>
          <p:nvPr/>
        </p:nvSpPr>
        <p:spPr>
          <a:xfrm>
            <a:off x="10554492" y="4160697"/>
            <a:ext cx="1371600" cy="578124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Chemical Integrator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F160B2-C852-6542-A461-67131B66EB92}"/>
              </a:ext>
            </a:extLst>
          </p:cNvPr>
          <p:cNvSpPr/>
          <p:nvPr/>
        </p:nvSpPr>
        <p:spPr>
          <a:xfrm>
            <a:off x="10554492" y="5610360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Diagnostics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30CFC2-4942-7141-AC3D-2EAF49D4DDEF}"/>
              </a:ext>
            </a:extLst>
          </p:cNvPr>
          <p:cNvSpPr/>
          <p:nvPr/>
        </p:nvSpPr>
        <p:spPr>
          <a:xfrm>
            <a:off x="10554492" y="4938847"/>
            <a:ext cx="1371600" cy="471487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Deposition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D71D6C3-748D-2247-B684-E03A6D347EA9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11240292" y="1307957"/>
            <a:ext cx="0" cy="16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73EFC19-176D-7044-A34D-34A53A55C054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11240292" y="1946132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80A27D-AE2B-4741-AB8C-5C2576D1E6F1}"/>
              </a:ext>
            </a:extLst>
          </p:cNvPr>
          <p:cNvCxnSpPr/>
          <p:nvPr/>
        </p:nvCxnSpPr>
        <p:spPr>
          <a:xfrm>
            <a:off x="11228227" y="2617645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36FC260-B0B5-C449-ACF8-C0FAA5384147}"/>
              </a:ext>
            </a:extLst>
          </p:cNvPr>
          <p:cNvCxnSpPr/>
          <p:nvPr/>
        </p:nvCxnSpPr>
        <p:spPr>
          <a:xfrm>
            <a:off x="11214257" y="3289158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35D45DC-778A-3E4C-90BB-BA32FA502151}"/>
              </a:ext>
            </a:extLst>
          </p:cNvPr>
          <p:cNvCxnSpPr/>
          <p:nvPr/>
        </p:nvCxnSpPr>
        <p:spPr>
          <a:xfrm>
            <a:off x="11214257" y="3960671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6446094-E7A4-1142-9F9F-A938FF2B7D56}"/>
              </a:ext>
            </a:extLst>
          </p:cNvPr>
          <p:cNvCxnSpPr/>
          <p:nvPr/>
        </p:nvCxnSpPr>
        <p:spPr>
          <a:xfrm>
            <a:off x="11196477" y="5410334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A911D9C-D51B-DF42-9231-4E90BC17D81C}"/>
              </a:ext>
            </a:extLst>
          </p:cNvPr>
          <p:cNvCxnSpPr>
            <a:cxnSpLocks/>
            <a:stCxn id="13" idx="2"/>
            <a:endCxn id="8" idx="1"/>
          </p:cNvCxnSpPr>
          <p:nvPr/>
        </p:nvCxnSpPr>
        <p:spPr>
          <a:xfrm rot="5400000" flipH="1">
            <a:off x="8711663" y="3553218"/>
            <a:ext cx="4371458" cy="685800"/>
          </a:xfrm>
          <a:prstGeom prst="bentConnector4">
            <a:avLst>
              <a:gd name="adj1" fmla="val -5229"/>
              <a:gd name="adj2" fmla="val 133333"/>
            </a:avLst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A8505C-C2B8-6A4D-A07A-B9EF435B6091}"/>
              </a:ext>
            </a:extLst>
          </p:cNvPr>
          <p:cNvCxnSpPr/>
          <p:nvPr/>
        </p:nvCxnSpPr>
        <p:spPr>
          <a:xfrm>
            <a:off x="11215138" y="4744151"/>
            <a:ext cx="0" cy="2000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EDF2FE6-EC6B-664F-9A36-C30E0CC86387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54D4698F-8BB7-2C4C-AA26-F0515670FD99}"/>
              </a:ext>
            </a:extLst>
          </p:cNvPr>
          <p:cNvSpPr txBox="1">
            <a:spLocks/>
          </p:cNvSpPr>
          <p:nvPr/>
        </p:nvSpPr>
        <p:spPr>
          <a:xfrm>
            <a:off x="0" y="652734"/>
            <a:ext cx="12192000" cy="61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Numerical simulation of atmospheric chemistry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27A680-6F3A-F244-B3CA-323693148AD6}"/>
              </a:ext>
            </a:extLst>
          </p:cNvPr>
          <p:cNvSpPr/>
          <p:nvPr/>
        </p:nvSpPr>
        <p:spPr>
          <a:xfrm>
            <a:off x="226246" y="1946132"/>
            <a:ext cx="3790167" cy="3664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ube 26">
            <a:extLst>
              <a:ext uri="{FF2B5EF4-FFF2-40B4-BE49-F238E27FC236}">
                <a16:creationId xmlns:a16="http://schemas.microsoft.com/office/drawing/2014/main" id="{7A338D09-664D-4B43-8C18-319BF8908FEE}"/>
              </a:ext>
            </a:extLst>
          </p:cNvPr>
          <p:cNvSpPr/>
          <p:nvPr/>
        </p:nvSpPr>
        <p:spPr>
          <a:xfrm>
            <a:off x="482260" y="3192190"/>
            <a:ext cx="1467511" cy="1467511"/>
          </a:xfrm>
          <a:prstGeom prst="cub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1044EBCE-22EB-6541-8520-648A8F46C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55" y="3586751"/>
            <a:ext cx="1030206" cy="1054220"/>
          </a:xfrm>
          <a:prstGeom prst="rect">
            <a:avLst/>
          </a:prstGeom>
        </p:spPr>
      </p:pic>
      <p:sp>
        <p:nvSpPr>
          <p:cNvPr id="62" name="Cube 61">
            <a:extLst>
              <a:ext uri="{FF2B5EF4-FFF2-40B4-BE49-F238E27FC236}">
                <a16:creationId xmlns:a16="http://schemas.microsoft.com/office/drawing/2014/main" id="{66C76D0E-21FC-CC45-9F7A-D263F9B9BDFA}"/>
              </a:ext>
            </a:extLst>
          </p:cNvPr>
          <p:cNvSpPr/>
          <p:nvPr/>
        </p:nvSpPr>
        <p:spPr>
          <a:xfrm>
            <a:off x="2019221" y="3192190"/>
            <a:ext cx="1467511" cy="1467511"/>
          </a:xfrm>
          <a:prstGeom prst="cub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499A8AFD-D2AB-9B45-A8F5-461A32733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016" y="3586751"/>
            <a:ext cx="1030206" cy="10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4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D4A00103-5621-0941-B454-7B708A235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888" y="1115918"/>
            <a:ext cx="6309722" cy="3775346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5C95090A-7DA8-6640-8A24-F9602F4F6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4968"/>
            <a:ext cx="12192000" cy="615950"/>
          </a:xfrm>
        </p:spPr>
        <p:txBody>
          <a:bodyPr>
            <a:normAutofit/>
          </a:bodyPr>
          <a:lstStyle/>
          <a:p>
            <a:r>
              <a:rPr lang="en-US" dirty="0"/>
              <a:t>Atmospheric chemistry models are computationally expensive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1AB9D6-38D7-254B-9F19-C2797008C454}"/>
              </a:ext>
            </a:extLst>
          </p:cNvPr>
          <p:cNvSpPr txBox="1"/>
          <p:nvPr/>
        </p:nvSpPr>
        <p:spPr>
          <a:xfrm>
            <a:off x="10070907" y="6475678"/>
            <a:ext cx="2121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christoph.a.keller@nasa.gov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BB0C59-36BC-8141-95D0-7EDF3386F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2613" y="5000581"/>
            <a:ext cx="3146201" cy="1310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B53FEC-EE78-B148-B109-5EB55B44A9E7}"/>
              </a:ext>
            </a:extLst>
          </p:cNvPr>
          <p:cNvSpPr/>
          <p:nvPr/>
        </p:nvSpPr>
        <p:spPr>
          <a:xfrm>
            <a:off x="9930381" y="5942167"/>
            <a:ext cx="2261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www.nccs.nasa.gov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E403FD-B428-7541-96EB-7DF538C7E6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1218" y="5255790"/>
            <a:ext cx="8577919" cy="984088"/>
          </a:xfrm>
        </p:spPr>
        <p:txBody>
          <a:bodyPr>
            <a:noAutofit/>
          </a:bodyPr>
          <a:lstStyle/>
          <a:p>
            <a:pPr marL="257175" indent="-257175" algn="l">
              <a:buFont typeface="Wingdings" charset="2"/>
              <a:buChar char="Ø"/>
            </a:pPr>
            <a:r>
              <a:rPr lang="en-US" sz="2400" dirty="0"/>
              <a:t> High-resolution chemistry simulation requires &gt;1000 CPU’s</a:t>
            </a:r>
          </a:p>
          <a:p>
            <a:pPr marL="257175" indent="-257175" algn="l">
              <a:buFont typeface="Wingdings" charset="2"/>
              <a:buChar char="Ø"/>
            </a:pPr>
            <a:r>
              <a:rPr lang="en-US" sz="2400" dirty="0"/>
              <a:t> Throughput: approx. 20 days in 24 hours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22E57A6-AA8D-6A47-96C8-250E7E62EED8}"/>
              </a:ext>
            </a:extLst>
          </p:cNvPr>
          <p:cNvCxnSpPr>
            <a:cxnSpLocks/>
          </p:cNvCxnSpPr>
          <p:nvPr/>
        </p:nvCxnSpPr>
        <p:spPr>
          <a:xfrm flipV="1">
            <a:off x="6230679" y="2131593"/>
            <a:ext cx="1339703" cy="1207030"/>
          </a:xfrm>
          <a:prstGeom prst="straightConnector1">
            <a:avLst/>
          </a:prstGeom>
          <a:ln w="3175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CE37AB2-2FDF-094A-A19E-81E9FD14CF09}"/>
              </a:ext>
            </a:extLst>
          </p:cNvPr>
          <p:cNvSpPr txBox="1"/>
          <p:nvPr/>
        </p:nvSpPr>
        <p:spPr>
          <a:xfrm>
            <a:off x="6429900" y="2470632"/>
            <a:ext cx="428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4x</a:t>
            </a:r>
          </a:p>
        </p:txBody>
      </p:sp>
    </p:spTree>
    <p:extLst>
      <p:ext uri="{BB962C8B-B14F-4D97-AF65-F5344CB8AC3E}">
        <p14:creationId xmlns:p14="http://schemas.microsoft.com/office/powerpoint/2010/main" val="25295848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9592</TotalTime>
  <Words>727</Words>
  <Application>Microsoft Office PowerPoint</Application>
  <PresentationFormat>Widescreen</PresentationFormat>
  <Paragraphs>209</Paragraphs>
  <Slides>36</Slides>
  <Notes>36</Notes>
  <HiddenSlides>5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MS PGothic</vt:lpstr>
      <vt:lpstr>Arial</vt:lpstr>
      <vt:lpstr>Arial Regular</vt:lpstr>
      <vt:lpstr>Calibri</vt:lpstr>
      <vt:lpstr>Wingdings</vt:lpstr>
      <vt:lpstr>Office Theme</vt:lpstr>
      <vt:lpstr>Atmospheric Chemistry Modeling and Air Quality Forecasting using Machine Learning</vt:lpstr>
      <vt:lpstr>Air pollution is a global problem</vt:lpstr>
      <vt:lpstr>Need models to fill gaps in observations</vt:lpstr>
      <vt:lpstr>Numerical simulation of atmospheric chemistry</vt:lpstr>
      <vt:lpstr>PowerPoint Presentation</vt:lpstr>
      <vt:lpstr>PowerPoint Presentation</vt:lpstr>
      <vt:lpstr>PowerPoint Presentation</vt:lpstr>
      <vt:lpstr>PowerPoint Presentation</vt:lpstr>
      <vt:lpstr>Atmospheric chemistry models are computationally expensive</vt:lpstr>
      <vt:lpstr>Atmospheric chemistry models are computationally very expensive</vt:lpstr>
      <vt:lpstr>Replace chemical integrator with machine learning model</vt:lpstr>
      <vt:lpstr>Replace chemical integrator with machine learning model</vt:lpstr>
      <vt:lpstr>Replace chemical integrator with machine learning model</vt:lpstr>
      <vt:lpstr>Machine learning for atmospheric chemistry modeling</vt:lpstr>
      <vt:lpstr>Many input features have multiple modes</vt:lpstr>
      <vt:lpstr>Impose chemical constraints on ML model to  improve (long-term) accuracy</vt:lpstr>
      <vt:lpstr>Neural network has weaker performance than tree methods</vt:lpstr>
      <vt:lpstr>Random forest / XGBoost training benchmarks</vt:lpstr>
      <vt:lpstr>Random forest / XGBoost training benchmarks</vt:lpstr>
      <vt:lpstr>Random forest / XGBoost training benchmarks</vt:lpstr>
      <vt:lpstr>Random forest / XGBoost training benchmarks</vt:lpstr>
      <vt:lpstr>Random forest / XGBoost reproduce target concentrations well (single-step prediction)</vt:lpstr>
      <vt:lpstr>Random forest / XGBoost reproduce target concentrations well (single-step prediction)</vt:lpstr>
      <vt:lpstr>Random forest / XGBoost solutions  reflect known features of chemical kinetics</vt:lpstr>
      <vt:lpstr>Random forest / XGBoost solutions  reflect known features of chemical kinetics</vt:lpstr>
      <vt:lpstr>Random forest / XGBoost solutions  reflect known features of chemical kinetics</vt:lpstr>
      <vt:lpstr>Random forest / XGBoost solutions  reflect known features of chemical kinetics</vt:lpstr>
      <vt:lpstr>1-month simulation with random forest emulator</vt:lpstr>
      <vt:lpstr>Random forest overestimates ozone surface  concentrations over remote regions</vt:lpstr>
      <vt:lpstr>Machine learning model remains stable over the long-term (but only if NOx is predicted as a family)</vt:lpstr>
      <vt:lpstr>Surface concentrations over polluted regions are well reproduced by ML model</vt:lpstr>
      <vt:lpstr>Speedup potential</vt:lpstr>
      <vt:lpstr>Summary</vt:lpstr>
      <vt:lpstr>PowerPoint Presentation</vt:lpstr>
      <vt:lpstr>Prediction of NOx</vt:lpstr>
      <vt:lpstr>Surface concentrations over polluted regions are well reproduced by ML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Sterling Spangler</dc:creator>
  <cp:lastModifiedBy>Erin Jones</cp:lastModifiedBy>
  <cp:revision>243</cp:revision>
  <dcterms:created xsi:type="dcterms:W3CDTF">2017-09-25T14:06:05Z</dcterms:created>
  <dcterms:modified xsi:type="dcterms:W3CDTF">2019-04-22T17:09:23Z</dcterms:modified>
</cp:coreProperties>
</file>