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8">
  <p:sldMasterIdLst>
    <p:sldMasterId id="2147483648" r:id="rId1"/>
  </p:sldMasterIdLst>
  <p:notesMasterIdLst>
    <p:notesMasterId r:id="rId20"/>
  </p:notesMasterIdLst>
  <p:handoutMasterIdLst>
    <p:handoutMasterId r:id="rId21"/>
  </p:handoutMasterIdLst>
  <p:sldIdLst>
    <p:sldId id="256" r:id="rId2"/>
    <p:sldId id="258" r:id="rId3"/>
    <p:sldId id="310" r:id="rId4"/>
    <p:sldId id="313" r:id="rId5"/>
    <p:sldId id="311" r:id="rId6"/>
    <p:sldId id="314" r:id="rId7"/>
    <p:sldId id="315" r:id="rId8"/>
    <p:sldId id="317" r:id="rId9"/>
    <p:sldId id="326" r:id="rId10"/>
    <p:sldId id="325" r:id="rId11"/>
    <p:sldId id="328" r:id="rId12"/>
    <p:sldId id="331" r:id="rId13"/>
    <p:sldId id="335" r:id="rId14"/>
    <p:sldId id="340" r:id="rId15"/>
    <p:sldId id="341" r:id="rId16"/>
    <p:sldId id="342" r:id="rId17"/>
    <p:sldId id="333" r:id="rId18"/>
    <p:sldId id="343" r:id="rId19"/>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45" autoAdjust="0"/>
  </p:normalViewPr>
  <p:slideViewPr>
    <p:cSldViewPr>
      <p:cViewPr>
        <p:scale>
          <a:sx n="100" d="100"/>
          <a:sy n="100" d="100"/>
        </p:scale>
        <p:origin x="-1926" y="-618"/>
      </p:cViewPr>
      <p:guideLst>
        <p:guide orient="horz" pos="2160"/>
        <p:guide pos="2880"/>
      </p:guideLst>
    </p:cSldViewPr>
  </p:slideViewPr>
  <p:outlineViewPr>
    <p:cViewPr>
      <p:scale>
        <a:sx n="33" d="100"/>
        <a:sy n="33" d="100"/>
      </p:scale>
      <p:origin x="42" y="0"/>
    </p:cViewPr>
  </p:outlineViewPr>
  <p:notesTextViewPr>
    <p:cViewPr>
      <p:scale>
        <a:sx n="1" d="1"/>
        <a:sy n="1" d="1"/>
      </p:scale>
      <p:origin x="0" y="0"/>
    </p:cViewPr>
  </p:notesTextViewPr>
  <p:sorterViewPr>
    <p:cViewPr>
      <p:scale>
        <a:sx n="100" d="100"/>
        <a:sy n="100" d="100"/>
      </p:scale>
      <p:origin x="0" y="12672"/>
    </p:cViewPr>
  </p:sorter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27509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9" tIns="46480" rIns="92959" bIns="46480" rtlCol="0"/>
          <a:lstStyle>
            <a:lvl1pPr algn="l">
              <a:defRPr sz="13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9" tIns="46480" rIns="92959" bIns="46480" rtlCol="0"/>
          <a:lstStyle>
            <a:lvl1pPr algn="r">
              <a:defRPr sz="1300"/>
            </a:lvl1pPr>
          </a:lstStyle>
          <a:p>
            <a:fld id="{39027A87-5070-44A3-A51B-16DF7082BA58}" type="datetimeFigureOut">
              <a:rPr lang="en-US" smtClean="0"/>
              <a:t>4/17/2019</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9" tIns="46480" rIns="92959" bIns="46480"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9" tIns="46480" rIns="92959" bIns="464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9" tIns="46480" rIns="92959" bIns="46480" rtlCol="0" anchor="b"/>
          <a:lstStyle>
            <a:lvl1pPr algn="l">
              <a:defRPr sz="13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9" tIns="46480" rIns="92959" bIns="46480" rtlCol="0" anchor="b"/>
          <a:lstStyle>
            <a:lvl1pPr algn="r">
              <a:defRPr sz="1300"/>
            </a:lvl1pPr>
          </a:lstStyle>
          <a:p>
            <a:fld id="{952921E4-D433-4DCF-A496-DBD7067799AF}" type="slidenum">
              <a:rPr lang="en-US" smtClean="0"/>
              <a:t>‹#›</a:t>
            </a:fld>
            <a:endParaRPr lang="en-US"/>
          </a:p>
        </p:txBody>
      </p:sp>
    </p:spTree>
    <p:extLst>
      <p:ext uri="{BB962C8B-B14F-4D97-AF65-F5344CB8AC3E}">
        <p14:creationId xmlns:p14="http://schemas.microsoft.com/office/powerpoint/2010/main" val="25677071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921E4-D433-4DCF-A496-DBD7067799AF}" type="slidenum">
              <a:rPr lang="en-US" smtClean="0"/>
              <a:t>1</a:t>
            </a:fld>
            <a:endParaRPr lang="en-US"/>
          </a:p>
        </p:txBody>
      </p:sp>
    </p:spTree>
    <p:extLst>
      <p:ext uri="{BB962C8B-B14F-4D97-AF65-F5344CB8AC3E}">
        <p14:creationId xmlns:p14="http://schemas.microsoft.com/office/powerpoint/2010/main" val="1782578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921E4-D433-4DCF-A496-DBD7067799AF}" type="slidenum">
              <a:rPr lang="en-US" smtClean="0"/>
              <a:t>9</a:t>
            </a:fld>
            <a:endParaRPr lang="en-US"/>
          </a:p>
        </p:txBody>
      </p:sp>
    </p:spTree>
    <p:extLst>
      <p:ext uri="{BB962C8B-B14F-4D97-AF65-F5344CB8AC3E}">
        <p14:creationId xmlns:p14="http://schemas.microsoft.com/office/powerpoint/2010/main" val="3480293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921E4-D433-4DCF-A496-DBD7067799AF}" type="slidenum">
              <a:rPr lang="en-US" smtClean="0"/>
              <a:t>14</a:t>
            </a:fld>
            <a:endParaRPr lang="en-US"/>
          </a:p>
        </p:txBody>
      </p:sp>
    </p:spTree>
    <p:extLst>
      <p:ext uri="{BB962C8B-B14F-4D97-AF65-F5344CB8AC3E}">
        <p14:creationId xmlns:p14="http://schemas.microsoft.com/office/powerpoint/2010/main" val="314138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921E4-D433-4DCF-A496-DBD7067799AF}" type="slidenum">
              <a:rPr lang="en-US" smtClean="0"/>
              <a:t>16</a:t>
            </a:fld>
            <a:endParaRPr lang="en-US"/>
          </a:p>
        </p:txBody>
      </p:sp>
    </p:spTree>
    <p:extLst>
      <p:ext uri="{BB962C8B-B14F-4D97-AF65-F5344CB8AC3E}">
        <p14:creationId xmlns:p14="http://schemas.microsoft.com/office/powerpoint/2010/main" val="38243394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357" y="283029"/>
            <a:ext cx="1377043" cy="1382551"/>
          </a:xfrm>
          <a:prstGeom prst="rect">
            <a:avLst/>
          </a:prstGeom>
        </p:spPr>
      </p:pic>
      <p:sp>
        <p:nvSpPr>
          <p:cNvPr id="10" name="Footer Placeholder 9"/>
          <p:cNvSpPr>
            <a:spLocks noGrp="1"/>
          </p:cNvSpPr>
          <p:nvPr>
            <p:ph type="ftr" sz="quarter" idx="11"/>
          </p:nvPr>
        </p:nvSpPr>
        <p:spPr>
          <a:xfrm>
            <a:off x="2743200" y="6356350"/>
            <a:ext cx="3657600" cy="365125"/>
          </a:xfrm>
        </p:spPr>
        <p:txBody>
          <a:bodyPr/>
          <a:lstStyle/>
          <a:p>
            <a:pPr>
              <a:buSzPct val="25000"/>
            </a:pPr>
            <a:r>
              <a:rPr lang="en-US" dirty="0" smtClean="0">
                <a:solidFill>
                  <a:schemeClr val="dk1"/>
                </a:solidFill>
                <a:latin typeface="+mn-lt"/>
                <a:ea typeface="Calibri"/>
                <a:cs typeface="Calibri"/>
                <a:sym typeface="Calibri"/>
              </a:rPr>
              <a:t>NCEP - UMD Wind Waves Summer School 2017</a:t>
            </a:r>
            <a:endParaRPr lang="en-US" dirty="0">
              <a:solidFill>
                <a:schemeClr val="dk1"/>
              </a:solidFill>
              <a:latin typeface="+mn-lt"/>
              <a:ea typeface="Calibri"/>
              <a:cs typeface="Calibri"/>
              <a:sym typeface="Calibri"/>
            </a:endParaRPr>
          </a:p>
        </p:txBody>
      </p:sp>
      <p:sp>
        <p:nvSpPr>
          <p:cNvPr id="11" name="Slide Number Placeholder 10"/>
          <p:cNvSpPr>
            <a:spLocks noGrp="1"/>
          </p:cNvSpPr>
          <p:nvPr>
            <p:ph type="sldNum" sz="quarter" idx="12"/>
          </p:nvPr>
        </p:nvSpPr>
        <p:spPr/>
        <p:txBody>
          <a:bodyPr/>
          <a:lstStyle/>
          <a:p>
            <a:fld id="{EA50B20A-613C-46BA-AFDE-71EA8BD81F1B}" type="slidenum">
              <a:rPr lang="en-US" smtClean="0"/>
              <a:t>‹#›</a:t>
            </a:fld>
            <a:endParaRPr lang="en-US"/>
          </a:p>
        </p:txBody>
      </p:sp>
      <p:pic>
        <p:nvPicPr>
          <p:cNvPr id="12" name="Shape 19"/>
          <p:cNvPicPr preferRelativeResize="0"/>
          <p:nvPr userDrawn="1"/>
        </p:nvPicPr>
        <p:blipFill rotWithShape="1">
          <a:blip r:embed="rId3">
            <a:alphaModFix/>
          </a:blip>
          <a:srcRect/>
          <a:stretch/>
        </p:blipFill>
        <p:spPr>
          <a:xfrm>
            <a:off x="7315200" y="298450"/>
            <a:ext cx="1401763" cy="1377950"/>
          </a:xfrm>
          <a:prstGeom prst="rect">
            <a:avLst/>
          </a:prstGeom>
          <a:noFill/>
          <a:ln>
            <a:noFill/>
          </a:ln>
        </p:spPr>
      </p:pic>
    </p:spTree>
    <p:extLst>
      <p:ext uri="{BB962C8B-B14F-4D97-AF65-F5344CB8AC3E}">
        <p14:creationId xmlns:p14="http://schemas.microsoft.com/office/powerpoint/2010/main" val="25272787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9B74E-9C7C-A34F-8E7B-3C26273420DF}" type="datetime1">
              <a:rPr lang="en-US" smtClean="0"/>
              <a:t>4/17/2019</a:t>
            </a:fld>
            <a:endParaRPr lang="en-US"/>
          </a:p>
        </p:txBody>
      </p:sp>
      <p:sp>
        <p:nvSpPr>
          <p:cNvPr id="5" name="Footer Placeholder 4"/>
          <p:cNvSpPr>
            <a:spLocks noGrp="1"/>
          </p:cNvSpPr>
          <p:nvPr>
            <p:ph type="ftr" sz="quarter" idx="11"/>
          </p:nvPr>
        </p:nvSpPr>
        <p:spPr>
          <a:xfrm>
            <a:off x="2667000" y="6324600"/>
            <a:ext cx="3810000" cy="381000"/>
          </a:xfrm>
        </p:spPr>
        <p:txBody>
          <a:bodyPr/>
          <a:lstStyle/>
          <a:p>
            <a:r>
              <a:rPr lang="en-US" smtClean="0"/>
              <a:t>NCEP-CWB Wind Waves Winter School 2017</a:t>
            </a:r>
            <a:endParaRPr lang="en-US"/>
          </a:p>
        </p:txBody>
      </p:sp>
      <p:sp>
        <p:nvSpPr>
          <p:cNvPr id="6" name="Slide Number Placeholder 5"/>
          <p:cNvSpPr>
            <a:spLocks noGrp="1"/>
          </p:cNvSpPr>
          <p:nvPr>
            <p:ph type="sldNum" sz="quarter" idx="12"/>
          </p:nvPr>
        </p:nvSpPr>
        <p:spPr/>
        <p:txBody>
          <a:bodyPr/>
          <a:lstStyle/>
          <a:p>
            <a:fld id="{EA50B20A-613C-46BA-AFDE-71EA8BD81F1B}" type="slidenum">
              <a:rPr lang="en-US" smtClean="0"/>
              <a:t>‹#›</a:t>
            </a:fld>
            <a:endParaRPr lang="en-US"/>
          </a:p>
        </p:txBody>
      </p:sp>
    </p:spTree>
    <p:extLst>
      <p:ext uri="{BB962C8B-B14F-4D97-AF65-F5344CB8AC3E}">
        <p14:creationId xmlns:p14="http://schemas.microsoft.com/office/powerpoint/2010/main" val="3637262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71C9B2-70AA-F349-8D39-CF7F1D898F20}" type="datetime1">
              <a:rPr lang="en-US" smtClean="0"/>
              <a:t>4/17/2019</a:t>
            </a:fld>
            <a:endParaRPr lang="en-US"/>
          </a:p>
        </p:txBody>
      </p:sp>
      <p:sp>
        <p:nvSpPr>
          <p:cNvPr id="5" name="Footer Placeholder 4"/>
          <p:cNvSpPr>
            <a:spLocks noGrp="1"/>
          </p:cNvSpPr>
          <p:nvPr>
            <p:ph type="ftr" sz="quarter" idx="11"/>
          </p:nvPr>
        </p:nvSpPr>
        <p:spPr>
          <a:xfrm>
            <a:off x="2667000" y="6324600"/>
            <a:ext cx="3810000" cy="381000"/>
          </a:xfrm>
        </p:spPr>
        <p:txBody>
          <a:bodyPr/>
          <a:lstStyle/>
          <a:p>
            <a:r>
              <a:rPr lang="en-US" smtClean="0"/>
              <a:t>NCEP-CWB Wind Waves Winter School 2017</a:t>
            </a:r>
            <a:endParaRPr lang="en-US"/>
          </a:p>
        </p:txBody>
      </p:sp>
      <p:sp>
        <p:nvSpPr>
          <p:cNvPr id="6" name="Slide Number Placeholder 5"/>
          <p:cNvSpPr>
            <a:spLocks noGrp="1"/>
          </p:cNvSpPr>
          <p:nvPr>
            <p:ph type="sldNum" sz="quarter" idx="12"/>
          </p:nvPr>
        </p:nvSpPr>
        <p:spPr/>
        <p:txBody>
          <a:bodyPr/>
          <a:lstStyle/>
          <a:p>
            <a:fld id="{EA50B20A-613C-46BA-AFDE-71EA8BD81F1B}" type="slidenum">
              <a:rPr lang="en-US" smtClean="0"/>
              <a:t>‹#›</a:t>
            </a:fld>
            <a:endParaRPr lang="en-US"/>
          </a:p>
        </p:txBody>
      </p:sp>
    </p:spTree>
    <p:extLst>
      <p:ext uri="{BB962C8B-B14F-4D97-AF65-F5344CB8AC3E}">
        <p14:creationId xmlns:p14="http://schemas.microsoft.com/office/powerpoint/2010/main" val="2177137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C9090A-DC26-E545-B4AB-404069260E23}" type="datetime1">
              <a:rPr lang="en-US" smtClean="0"/>
              <a:t>4/17/2019</a:t>
            </a:fld>
            <a:endParaRPr lang="en-US"/>
          </a:p>
        </p:txBody>
      </p:sp>
      <p:sp>
        <p:nvSpPr>
          <p:cNvPr id="5" name="Footer Placeholder 4"/>
          <p:cNvSpPr>
            <a:spLocks noGrp="1"/>
          </p:cNvSpPr>
          <p:nvPr>
            <p:ph type="ftr" sz="quarter" idx="11"/>
          </p:nvPr>
        </p:nvSpPr>
        <p:spPr>
          <a:xfrm>
            <a:off x="2743200" y="6356350"/>
            <a:ext cx="3657600" cy="365125"/>
          </a:xfrm>
        </p:spPr>
        <p:txBody>
          <a:bodyPr/>
          <a:lstStyle>
            <a:lvl1pPr marL="0" marR="0" indent="0" algn="ctr" rtl="0">
              <a:spcBef>
                <a:spcPts val="0"/>
              </a:spcBef>
              <a:buSzPct val="25000"/>
              <a:buNone/>
              <a:defRPr/>
            </a:lvl1pPr>
          </a:lstStyle>
          <a:p>
            <a:r>
              <a:rPr lang="en-US" dirty="0" smtClean="0">
                <a:solidFill>
                  <a:schemeClr val="dk1"/>
                </a:solidFill>
                <a:ea typeface="Calibri"/>
                <a:cs typeface="Calibri"/>
                <a:sym typeface="Calibri"/>
              </a:rPr>
              <a:t>NCEP - UMD Wind Waves Summer School 2017</a:t>
            </a:r>
            <a:endParaRPr lang="en-US" dirty="0">
              <a:solidFill>
                <a:schemeClr val="dk1"/>
              </a:solidFill>
              <a:ea typeface="Calibri"/>
              <a:cs typeface="Calibri"/>
              <a:sym typeface="Calibri"/>
            </a:endParaRPr>
          </a:p>
        </p:txBody>
      </p:sp>
      <p:sp>
        <p:nvSpPr>
          <p:cNvPr id="6" name="Slide Number Placeholder 5"/>
          <p:cNvSpPr>
            <a:spLocks noGrp="1"/>
          </p:cNvSpPr>
          <p:nvPr>
            <p:ph type="sldNum" sz="quarter" idx="12"/>
          </p:nvPr>
        </p:nvSpPr>
        <p:spPr/>
        <p:txBody>
          <a:bodyPr/>
          <a:lstStyle/>
          <a:p>
            <a:fld id="{EA50B20A-613C-46BA-AFDE-71EA8BD81F1B}" type="slidenum">
              <a:rPr lang="en-US" smtClean="0"/>
              <a:t>‹#›</a:t>
            </a:fld>
            <a:endParaRPr lang="en-US"/>
          </a:p>
        </p:txBody>
      </p:sp>
    </p:spTree>
    <p:extLst>
      <p:ext uri="{BB962C8B-B14F-4D97-AF65-F5344CB8AC3E}">
        <p14:creationId xmlns:p14="http://schemas.microsoft.com/office/powerpoint/2010/main" val="33088539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16285B-CF45-E64D-B620-0D39727F5C9E}" type="datetime1">
              <a:rPr lang="en-US" smtClean="0"/>
              <a:t>4/17/2019</a:t>
            </a:fld>
            <a:endParaRPr lang="en-US"/>
          </a:p>
        </p:txBody>
      </p:sp>
      <p:sp>
        <p:nvSpPr>
          <p:cNvPr id="5" name="Footer Placeholder 4"/>
          <p:cNvSpPr>
            <a:spLocks noGrp="1"/>
          </p:cNvSpPr>
          <p:nvPr>
            <p:ph type="ftr" sz="quarter" idx="11"/>
          </p:nvPr>
        </p:nvSpPr>
        <p:spPr>
          <a:xfrm>
            <a:off x="2667000" y="6324600"/>
            <a:ext cx="3810000" cy="381000"/>
          </a:xfrm>
        </p:spPr>
        <p:txBody>
          <a:bodyPr/>
          <a:lstStyle/>
          <a:p>
            <a:r>
              <a:rPr lang="en-US" dirty="0" smtClean="0"/>
              <a:t>NCEP-CWB Wind Waves Winter School 2017</a:t>
            </a:r>
            <a:endParaRPr lang="en-US" dirty="0"/>
          </a:p>
        </p:txBody>
      </p:sp>
      <p:sp>
        <p:nvSpPr>
          <p:cNvPr id="6" name="Slide Number Placeholder 5"/>
          <p:cNvSpPr>
            <a:spLocks noGrp="1"/>
          </p:cNvSpPr>
          <p:nvPr>
            <p:ph type="sldNum" sz="quarter" idx="12"/>
          </p:nvPr>
        </p:nvSpPr>
        <p:spPr/>
        <p:txBody>
          <a:bodyPr/>
          <a:lstStyle/>
          <a:p>
            <a:fld id="{EA50B20A-613C-46BA-AFDE-71EA8BD81F1B}" type="slidenum">
              <a:rPr lang="en-US" smtClean="0"/>
              <a:t>‹#›</a:t>
            </a:fld>
            <a:endParaRPr lang="en-US"/>
          </a:p>
        </p:txBody>
      </p:sp>
    </p:spTree>
    <p:extLst>
      <p:ext uri="{BB962C8B-B14F-4D97-AF65-F5344CB8AC3E}">
        <p14:creationId xmlns:p14="http://schemas.microsoft.com/office/powerpoint/2010/main" val="3748092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E15B83-D14C-6F43-964F-E60434BBCE0A}" type="datetime1">
              <a:rPr lang="en-US" smtClean="0"/>
              <a:t>4/17/2019</a:t>
            </a:fld>
            <a:endParaRPr lang="en-US"/>
          </a:p>
        </p:txBody>
      </p:sp>
      <p:sp>
        <p:nvSpPr>
          <p:cNvPr id="6" name="Footer Placeholder 5"/>
          <p:cNvSpPr>
            <a:spLocks noGrp="1"/>
          </p:cNvSpPr>
          <p:nvPr>
            <p:ph type="ftr" sz="quarter" idx="11"/>
          </p:nvPr>
        </p:nvSpPr>
        <p:spPr>
          <a:xfrm>
            <a:off x="2667000" y="6324600"/>
            <a:ext cx="3810000" cy="381001"/>
          </a:xfrm>
        </p:spPr>
        <p:txBody>
          <a:bodyPr/>
          <a:lstStyle/>
          <a:p>
            <a:r>
              <a:rPr lang="en-US" smtClean="0"/>
              <a:t>NCEP-CWB Wind Waves Winter School 2017</a:t>
            </a:r>
            <a:endParaRPr lang="en-US"/>
          </a:p>
        </p:txBody>
      </p:sp>
      <p:sp>
        <p:nvSpPr>
          <p:cNvPr id="7" name="Slide Number Placeholder 6"/>
          <p:cNvSpPr>
            <a:spLocks noGrp="1"/>
          </p:cNvSpPr>
          <p:nvPr>
            <p:ph type="sldNum" sz="quarter" idx="12"/>
          </p:nvPr>
        </p:nvSpPr>
        <p:spPr/>
        <p:txBody>
          <a:bodyPr/>
          <a:lstStyle/>
          <a:p>
            <a:fld id="{EA50B20A-613C-46BA-AFDE-71EA8BD81F1B}" type="slidenum">
              <a:rPr lang="en-US" smtClean="0"/>
              <a:t>‹#›</a:t>
            </a:fld>
            <a:endParaRPr lang="en-US"/>
          </a:p>
        </p:txBody>
      </p:sp>
    </p:spTree>
    <p:extLst>
      <p:ext uri="{BB962C8B-B14F-4D97-AF65-F5344CB8AC3E}">
        <p14:creationId xmlns:p14="http://schemas.microsoft.com/office/powerpoint/2010/main" val="584989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5B6E80-2BA9-AC49-902E-B4FA3F0ABEFA}" type="datetime1">
              <a:rPr lang="en-US" smtClean="0"/>
              <a:t>4/17/2019</a:t>
            </a:fld>
            <a:endParaRPr lang="en-US"/>
          </a:p>
        </p:txBody>
      </p:sp>
      <p:sp>
        <p:nvSpPr>
          <p:cNvPr id="8" name="Footer Placeholder 7"/>
          <p:cNvSpPr>
            <a:spLocks noGrp="1"/>
          </p:cNvSpPr>
          <p:nvPr>
            <p:ph type="ftr" sz="quarter" idx="11"/>
          </p:nvPr>
        </p:nvSpPr>
        <p:spPr>
          <a:xfrm>
            <a:off x="2667000" y="6324600"/>
            <a:ext cx="3810000" cy="381000"/>
          </a:xfrm>
        </p:spPr>
        <p:txBody>
          <a:bodyPr/>
          <a:lstStyle/>
          <a:p>
            <a:r>
              <a:rPr lang="en-US" smtClean="0"/>
              <a:t>NCEP-CWB Wind Waves Winter School 2017</a:t>
            </a:r>
            <a:endParaRPr lang="en-US"/>
          </a:p>
        </p:txBody>
      </p:sp>
      <p:sp>
        <p:nvSpPr>
          <p:cNvPr id="9" name="Slide Number Placeholder 8"/>
          <p:cNvSpPr>
            <a:spLocks noGrp="1"/>
          </p:cNvSpPr>
          <p:nvPr>
            <p:ph type="sldNum" sz="quarter" idx="12"/>
          </p:nvPr>
        </p:nvSpPr>
        <p:spPr/>
        <p:txBody>
          <a:bodyPr/>
          <a:lstStyle/>
          <a:p>
            <a:fld id="{EA50B20A-613C-46BA-AFDE-71EA8BD81F1B}" type="slidenum">
              <a:rPr lang="en-US" smtClean="0"/>
              <a:t>‹#›</a:t>
            </a:fld>
            <a:endParaRPr lang="en-US"/>
          </a:p>
        </p:txBody>
      </p:sp>
    </p:spTree>
    <p:extLst>
      <p:ext uri="{BB962C8B-B14F-4D97-AF65-F5344CB8AC3E}">
        <p14:creationId xmlns:p14="http://schemas.microsoft.com/office/powerpoint/2010/main" val="1459217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9384A1-7837-5548-B3AC-A39D6FC7CD17}" type="datetime1">
              <a:rPr lang="en-US" smtClean="0"/>
              <a:t>4/17/2019</a:t>
            </a:fld>
            <a:endParaRPr lang="en-US"/>
          </a:p>
        </p:txBody>
      </p:sp>
      <p:sp>
        <p:nvSpPr>
          <p:cNvPr id="4" name="Footer Placeholder 3"/>
          <p:cNvSpPr>
            <a:spLocks noGrp="1"/>
          </p:cNvSpPr>
          <p:nvPr>
            <p:ph type="ftr" sz="quarter" idx="11"/>
          </p:nvPr>
        </p:nvSpPr>
        <p:spPr>
          <a:xfrm>
            <a:off x="2667000" y="6324601"/>
            <a:ext cx="3810000" cy="381000"/>
          </a:xfrm>
        </p:spPr>
        <p:txBody>
          <a:bodyPr/>
          <a:lstStyle/>
          <a:p>
            <a:r>
              <a:rPr lang="en-US" dirty="0" smtClean="0"/>
              <a:t>NCEP-CWB Wind Waves Winter School 2017</a:t>
            </a:r>
            <a:endParaRPr lang="en-US" dirty="0"/>
          </a:p>
        </p:txBody>
      </p:sp>
      <p:sp>
        <p:nvSpPr>
          <p:cNvPr id="5" name="Slide Number Placeholder 4"/>
          <p:cNvSpPr>
            <a:spLocks noGrp="1"/>
          </p:cNvSpPr>
          <p:nvPr>
            <p:ph type="sldNum" sz="quarter" idx="12"/>
          </p:nvPr>
        </p:nvSpPr>
        <p:spPr/>
        <p:txBody>
          <a:bodyPr/>
          <a:lstStyle/>
          <a:p>
            <a:fld id="{EA50B20A-613C-46BA-AFDE-71EA8BD81F1B}" type="slidenum">
              <a:rPr lang="en-US" smtClean="0"/>
              <a:t>‹#›</a:t>
            </a:fld>
            <a:endParaRPr lang="en-US"/>
          </a:p>
        </p:txBody>
      </p:sp>
    </p:spTree>
    <p:extLst>
      <p:ext uri="{BB962C8B-B14F-4D97-AF65-F5344CB8AC3E}">
        <p14:creationId xmlns:p14="http://schemas.microsoft.com/office/powerpoint/2010/main" val="2973344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D362A7-51A4-4A49-ACA1-49BAB8B5DED1}" type="datetime1">
              <a:rPr lang="en-US" smtClean="0"/>
              <a:t>4/17/2019</a:t>
            </a:fld>
            <a:endParaRPr lang="en-US"/>
          </a:p>
        </p:txBody>
      </p:sp>
      <p:sp>
        <p:nvSpPr>
          <p:cNvPr id="3" name="Footer Placeholder 2"/>
          <p:cNvSpPr>
            <a:spLocks noGrp="1"/>
          </p:cNvSpPr>
          <p:nvPr>
            <p:ph type="ftr" sz="quarter" idx="11"/>
          </p:nvPr>
        </p:nvSpPr>
        <p:spPr>
          <a:xfrm>
            <a:off x="2667000" y="6324601"/>
            <a:ext cx="3810000" cy="381000"/>
          </a:xfrm>
        </p:spPr>
        <p:txBody>
          <a:bodyPr/>
          <a:lstStyle/>
          <a:p>
            <a:r>
              <a:rPr lang="en-US" smtClean="0"/>
              <a:t>NCEP-CWB Wind Waves Winter School 2017</a:t>
            </a:r>
            <a:endParaRPr lang="en-US"/>
          </a:p>
        </p:txBody>
      </p:sp>
      <p:sp>
        <p:nvSpPr>
          <p:cNvPr id="4" name="Slide Number Placeholder 3"/>
          <p:cNvSpPr>
            <a:spLocks noGrp="1"/>
          </p:cNvSpPr>
          <p:nvPr>
            <p:ph type="sldNum" sz="quarter" idx="12"/>
          </p:nvPr>
        </p:nvSpPr>
        <p:spPr/>
        <p:txBody>
          <a:bodyPr/>
          <a:lstStyle/>
          <a:p>
            <a:fld id="{EA50B20A-613C-46BA-AFDE-71EA8BD81F1B}" type="slidenum">
              <a:rPr lang="en-US" smtClean="0"/>
              <a:t>‹#›</a:t>
            </a:fld>
            <a:endParaRPr lang="en-US"/>
          </a:p>
        </p:txBody>
      </p:sp>
    </p:spTree>
    <p:extLst>
      <p:ext uri="{BB962C8B-B14F-4D97-AF65-F5344CB8AC3E}">
        <p14:creationId xmlns:p14="http://schemas.microsoft.com/office/powerpoint/2010/main" val="1520358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01510F-21FC-0043-A9EC-4A1242AD0F34}" type="datetime1">
              <a:rPr lang="en-US" smtClean="0"/>
              <a:t>4/17/2019</a:t>
            </a:fld>
            <a:endParaRPr lang="en-US"/>
          </a:p>
        </p:txBody>
      </p:sp>
      <p:sp>
        <p:nvSpPr>
          <p:cNvPr id="6" name="Footer Placeholder 5"/>
          <p:cNvSpPr>
            <a:spLocks noGrp="1"/>
          </p:cNvSpPr>
          <p:nvPr>
            <p:ph type="ftr" sz="quarter" idx="11"/>
          </p:nvPr>
        </p:nvSpPr>
        <p:spPr>
          <a:xfrm>
            <a:off x="2667000" y="6324601"/>
            <a:ext cx="3886200" cy="381000"/>
          </a:xfrm>
        </p:spPr>
        <p:txBody>
          <a:bodyPr/>
          <a:lstStyle/>
          <a:p>
            <a:r>
              <a:rPr lang="en-US" dirty="0" smtClean="0"/>
              <a:t>NCEP-CWB Wind Waves Winter School 2017</a:t>
            </a:r>
            <a:endParaRPr lang="en-US" dirty="0"/>
          </a:p>
        </p:txBody>
      </p:sp>
      <p:sp>
        <p:nvSpPr>
          <p:cNvPr id="7" name="Slide Number Placeholder 6"/>
          <p:cNvSpPr>
            <a:spLocks noGrp="1"/>
          </p:cNvSpPr>
          <p:nvPr>
            <p:ph type="sldNum" sz="quarter" idx="12"/>
          </p:nvPr>
        </p:nvSpPr>
        <p:spPr/>
        <p:txBody>
          <a:bodyPr/>
          <a:lstStyle/>
          <a:p>
            <a:fld id="{EA50B20A-613C-46BA-AFDE-71EA8BD81F1B}" type="slidenum">
              <a:rPr lang="en-US" smtClean="0"/>
              <a:t>‹#›</a:t>
            </a:fld>
            <a:endParaRPr lang="en-US"/>
          </a:p>
        </p:txBody>
      </p:sp>
    </p:spTree>
    <p:extLst>
      <p:ext uri="{BB962C8B-B14F-4D97-AF65-F5344CB8AC3E}">
        <p14:creationId xmlns:p14="http://schemas.microsoft.com/office/powerpoint/2010/main" val="3721929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7594B-9D49-A04B-A010-9F6532D6D92A}" type="datetime1">
              <a:rPr lang="en-US" smtClean="0"/>
              <a:t>4/17/2019</a:t>
            </a:fld>
            <a:endParaRPr lang="en-US"/>
          </a:p>
        </p:txBody>
      </p:sp>
      <p:sp>
        <p:nvSpPr>
          <p:cNvPr id="6" name="Footer Placeholder 5"/>
          <p:cNvSpPr>
            <a:spLocks noGrp="1"/>
          </p:cNvSpPr>
          <p:nvPr>
            <p:ph type="ftr" sz="quarter" idx="11"/>
          </p:nvPr>
        </p:nvSpPr>
        <p:spPr>
          <a:xfrm>
            <a:off x="2667000" y="6324601"/>
            <a:ext cx="3810000" cy="381000"/>
          </a:xfrm>
        </p:spPr>
        <p:txBody>
          <a:bodyPr/>
          <a:lstStyle/>
          <a:p>
            <a:r>
              <a:rPr lang="en-US" smtClean="0"/>
              <a:t>NCEP-CWB Wind Waves Winter School 2017</a:t>
            </a:r>
            <a:endParaRPr lang="en-US"/>
          </a:p>
        </p:txBody>
      </p:sp>
      <p:sp>
        <p:nvSpPr>
          <p:cNvPr id="7" name="Slide Number Placeholder 6"/>
          <p:cNvSpPr>
            <a:spLocks noGrp="1"/>
          </p:cNvSpPr>
          <p:nvPr>
            <p:ph type="sldNum" sz="quarter" idx="12"/>
          </p:nvPr>
        </p:nvSpPr>
        <p:spPr/>
        <p:txBody>
          <a:bodyPr/>
          <a:lstStyle/>
          <a:p>
            <a:fld id="{EA50B20A-613C-46BA-AFDE-71EA8BD81F1B}" type="slidenum">
              <a:rPr lang="en-US" smtClean="0"/>
              <a:t>‹#›</a:t>
            </a:fld>
            <a:endParaRPr lang="en-US"/>
          </a:p>
        </p:txBody>
      </p:sp>
    </p:spTree>
    <p:extLst>
      <p:ext uri="{BB962C8B-B14F-4D97-AF65-F5344CB8AC3E}">
        <p14:creationId xmlns:p14="http://schemas.microsoft.com/office/powerpoint/2010/main" val="3870763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499747-FD06-5F48-85DA-4149100D4118}" type="datetime1">
              <a:rPr lang="en-US" smtClean="0"/>
              <a:t>4/17/2019</a:t>
            </a:fld>
            <a:endParaRPr lang="en-US"/>
          </a:p>
        </p:txBody>
      </p:sp>
      <p:sp>
        <p:nvSpPr>
          <p:cNvPr id="5" name="Footer Placeholder 4"/>
          <p:cNvSpPr>
            <a:spLocks noGrp="1"/>
          </p:cNvSpPr>
          <p:nvPr>
            <p:ph type="ftr" sz="quarter" idx="3"/>
          </p:nvPr>
        </p:nvSpPr>
        <p:spPr>
          <a:xfrm>
            <a:off x="2971800" y="6356350"/>
            <a:ext cx="3124200" cy="365125"/>
          </a:xfrm>
          <a:prstGeom prst="rect">
            <a:avLst/>
          </a:prstGeom>
        </p:spPr>
        <p:txBody>
          <a:bodyPr vert="horz" lIns="91440" tIns="45720" rIns="91440" bIns="45720" rtlCol="0" anchor="ctr"/>
          <a:lstStyle>
            <a:lvl1pPr marL="0" marR="0" indent="0" algn="ctr" rtl="0">
              <a:spcBef>
                <a:spcPts val="0"/>
              </a:spcBef>
              <a:buSzPct val="25000"/>
              <a:buNone/>
              <a:defRPr sz="1200">
                <a:solidFill>
                  <a:schemeClr val="tx1">
                    <a:tint val="75000"/>
                  </a:schemeClr>
                </a:solidFill>
              </a:defRPr>
            </a:lvl1pPr>
          </a:lstStyle>
          <a:p>
            <a:r>
              <a:rPr lang="en-US" dirty="0" smtClean="0">
                <a:solidFill>
                  <a:schemeClr val="dk1"/>
                </a:solidFill>
                <a:ea typeface="Calibri"/>
                <a:cs typeface="Calibri"/>
                <a:sym typeface="Calibri"/>
              </a:rPr>
              <a:t>NCEP - UMD Wind Waves Summer School 2017</a:t>
            </a:r>
            <a:endParaRPr lang="en-US" dirty="0">
              <a:solidFill>
                <a:schemeClr val="dk1"/>
              </a:solidFill>
              <a:ea typeface="Calibri"/>
              <a:cs typeface="Calibri"/>
              <a:sym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50B20A-613C-46BA-AFDE-71EA8BD81F1B}" type="slidenum">
              <a:rPr lang="en-US" smtClean="0"/>
              <a:t>‹#›</a:t>
            </a:fld>
            <a:endParaRPr lang="en-US"/>
          </a:p>
        </p:txBody>
      </p:sp>
    </p:spTree>
    <p:extLst>
      <p:ext uri="{BB962C8B-B14F-4D97-AF65-F5344CB8AC3E}">
        <p14:creationId xmlns:p14="http://schemas.microsoft.com/office/powerpoint/2010/main" val="864117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txBox="1">
            <a:spLocks/>
          </p:cNvSpPr>
          <p:nvPr/>
        </p:nvSpPr>
        <p:spPr>
          <a:xfrm>
            <a:off x="368300" y="2057400"/>
            <a:ext cx="8534400" cy="15240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tx1"/>
                </a:solidFill>
              </a:rPr>
              <a:t>Nonlinear Wave Ensemble Averaging using Neural Networks</a:t>
            </a:r>
          </a:p>
        </p:txBody>
      </p:sp>
      <p:sp>
        <p:nvSpPr>
          <p:cNvPr id="12" name="Rectangle 11"/>
          <p:cNvSpPr/>
          <p:nvPr/>
        </p:nvSpPr>
        <p:spPr>
          <a:xfrm>
            <a:off x="1213427" y="5075582"/>
            <a:ext cx="6844146" cy="738664"/>
          </a:xfrm>
          <a:prstGeom prst="rect">
            <a:avLst/>
          </a:prstGeom>
        </p:spPr>
        <p:txBody>
          <a:bodyPr wrap="square">
            <a:spAutoFit/>
          </a:bodyPr>
          <a:lstStyle/>
          <a:p>
            <a:pPr algn="ctr"/>
            <a:r>
              <a:rPr lang="en-US" sz="1400" dirty="0" smtClean="0">
                <a:solidFill>
                  <a:prstClr val="black"/>
                </a:solidFill>
              </a:rPr>
              <a:t>"</a:t>
            </a:r>
            <a:r>
              <a:rPr lang="en-US" sz="1400" dirty="0">
                <a:solidFill>
                  <a:prstClr val="black"/>
                </a:solidFill>
              </a:rPr>
              <a:t>Improving Global Wind-Wave Probabilistic Forecasts and Products Beyond Week 2"</a:t>
            </a:r>
          </a:p>
          <a:p>
            <a:pPr algn="ctr"/>
            <a:r>
              <a:rPr lang="en-US" sz="1400" dirty="0">
                <a:solidFill>
                  <a:prstClr val="black"/>
                </a:solidFill>
              </a:rPr>
              <a:t>Award Number: NA16NWS4680011</a:t>
            </a:r>
          </a:p>
          <a:p>
            <a:pPr algn="ctr"/>
            <a:r>
              <a:rPr lang="en-US" sz="1400" dirty="0">
                <a:solidFill>
                  <a:prstClr val="black"/>
                </a:solidFill>
              </a:rPr>
              <a:t>Vladimir </a:t>
            </a:r>
            <a:r>
              <a:rPr lang="en-US" sz="1400" dirty="0" err="1">
                <a:solidFill>
                  <a:prstClr val="black"/>
                </a:solidFill>
              </a:rPr>
              <a:t>Krasnopolsky</a:t>
            </a:r>
            <a:r>
              <a:rPr lang="en-US" sz="1400" dirty="0">
                <a:solidFill>
                  <a:prstClr val="black"/>
                </a:solidFill>
              </a:rPr>
              <a:t>, Jose-Henrique </a:t>
            </a:r>
            <a:r>
              <a:rPr lang="en-US" sz="1400" dirty="0" err="1">
                <a:solidFill>
                  <a:prstClr val="black"/>
                </a:solidFill>
              </a:rPr>
              <a:t>Alves</a:t>
            </a:r>
            <a:r>
              <a:rPr lang="en-US" sz="1400" dirty="0">
                <a:solidFill>
                  <a:prstClr val="black"/>
                </a:solidFill>
              </a:rPr>
              <a:t>, </a:t>
            </a:r>
            <a:r>
              <a:rPr lang="en-US" sz="1400" dirty="0" smtClean="0">
                <a:solidFill>
                  <a:prstClr val="black"/>
                </a:solidFill>
              </a:rPr>
              <a:t>Steve </a:t>
            </a:r>
            <a:r>
              <a:rPr lang="en-US" sz="1400" dirty="0">
                <a:solidFill>
                  <a:prstClr val="black"/>
                </a:solidFill>
              </a:rPr>
              <a:t>Penny, </a:t>
            </a:r>
            <a:r>
              <a:rPr lang="en-US" sz="1400" dirty="0" smtClean="0">
                <a:solidFill>
                  <a:prstClr val="black"/>
                </a:solidFill>
              </a:rPr>
              <a:t>Ricardo </a:t>
            </a:r>
            <a:r>
              <a:rPr lang="en-US" sz="1400" dirty="0">
                <a:solidFill>
                  <a:prstClr val="black"/>
                </a:solidFill>
              </a:rPr>
              <a:t>Martins Campos.</a:t>
            </a:r>
          </a:p>
        </p:txBody>
      </p:sp>
      <p:sp>
        <p:nvSpPr>
          <p:cNvPr id="13" name="TextBox 12"/>
          <p:cNvSpPr txBox="1"/>
          <p:nvPr/>
        </p:nvSpPr>
        <p:spPr>
          <a:xfrm>
            <a:off x="3379049" y="3771900"/>
            <a:ext cx="3012171" cy="984885"/>
          </a:xfrm>
          <a:prstGeom prst="rect">
            <a:avLst/>
          </a:prstGeom>
          <a:noFill/>
        </p:spPr>
        <p:txBody>
          <a:bodyPr wrap="none" rtlCol="0">
            <a:spAutoFit/>
          </a:bodyPr>
          <a:lstStyle/>
          <a:p>
            <a:pPr algn="ctr"/>
            <a:r>
              <a:rPr lang="en-US" sz="2800" dirty="0" smtClean="0">
                <a:solidFill>
                  <a:prstClr val="black"/>
                </a:solidFill>
              </a:rPr>
              <a:t>Ricardo </a:t>
            </a:r>
            <a:r>
              <a:rPr lang="en-US" sz="2800" dirty="0" smtClean="0">
                <a:solidFill>
                  <a:prstClr val="black"/>
                </a:solidFill>
              </a:rPr>
              <a:t>M. Campos</a:t>
            </a:r>
          </a:p>
          <a:p>
            <a:pPr algn="ctr"/>
            <a:endParaRPr lang="en-US" sz="1500" dirty="0" smtClean="0">
              <a:solidFill>
                <a:prstClr val="black"/>
              </a:solidFill>
            </a:endParaRPr>
          </a:p>
          <a:p>
            <a:pPr algn="ctr"/>
            <a:r>
              <a:rPr lang="en-US" sz="1500" dirty="0" smtClean="0">
                <a:solidFill>
                  <a:prstClr val="black"/>
                </a:solidFill>
              </a:rPr>
              <a:t>riwave@gmail.com</a:t>
            </a:r>
            <a:endParaRPr lang="en-US" sz="2800" dirty="0">
              <a:solidFill>
                <a:prstClr val="black"/>
              </a:solidFill>
            </a:endParaRPr>
          </a:p>
        </p:txBody>
      </p:sp>
    </p:spTree>
    <p:extLst>
      <p:ext uri="{BB962C8B-B14F-4D97-AF65-F5344CB8AC3E}">
        <p14:creationId xmlns:p14="http://schemas.microsoft.com/office/powerpoint/2010/main" val="3883839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9887" y="38940"/>
            <a:ext cx="8229600" cy="762000"/>
          </a:xfrm>
        </p:spPr>
        <p:txBody>
          <a:bodyPr>
            <a:noAutofit/>
          </a:bodyPr>
          <a:lstStyle/>
          <a:p>
            <a:pPr marL="514350" indent="-514350"/>
            <a:r>
              <a:rPr lang="en-US" sz="3600" dirty="0"/>
              <a:t>NN spatial approach - GOM</a:t>
            </a:r>
          </a:p>
        </p:txBody>
      </p:sp>
      <p:sp>
        <p:nvSpPr>
          <p:cNvPr id="4" name="Slide Number Placeholder 3"/>
          <p:cNvSpPr>
            <a:spLocks noGrp="1"/>
          </p:cNvSpPr>
          <p:nvPr>
            <p:ph type="sldNum" sz="quarter" idx="12"/>
          </p:nvPr>
        </p:nvSpPr>
        <p:spPr/>
        <p:txBody>
          <a:bodyPr/>
          <a:lstStyle/>
          <a:p>
            <a:fld id="{EA50B20A-613C-46BA-AFDE-71EA8BD81F1B}" type="slidenum">
              <a:rPr lang="en-US" smtClean="0"/>
              <a:t>10</a:t>
            </a:fld>
            <a:endParaRPr lang="en-US"/>
          </a:p>
        </p:txBody>
      </p:sp>
      <p:pic>
        <p:nvPicPr>
          <p:cNvPr id="12307" name="Picture 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886" y="4038600"/>
            <a:ext cx="2762834"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2304" name="Picture 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3651" y="4038600"/>
            <a:ext cx="2776859"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3710" y="4038600"/>
            <a:ext cx="2776859" cy="2286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3"/>
          <p:cNvSpPr>
            <a:spLocks noChangeArrowheads="1"/>
          </p:cNvSpPr>
          <p:nvPr/>
        </p:nvSpPr>
        <p:spPr bwMode="auto">
          <a:xfrm>
            <a:off x="0" y="14887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a:t>
            </a:r>
            <a:r>
              <a:rPr kumimoji="0" lang="en-US" altLang="x-none" sz="1100" b="0" i="0" u="none" strike="noStrike" cap="none" normalizeH="0" baseline="0" smtClean="0" bmk="">
                <a:ln>
                  <a:noFill/>
                </a:ln>
                <a:solidFill>
                  <a:schemeClr val="tx1"/>
                </a:solidFill>
                <a:effectLst/>
                <a:latin typeface="Arial" pitchFamily="34" charset="0"/>
                <a:ea typeface="Calibri" pitchFamily="34" charset="0"/>
                <a:cs typeface="Times New Roman" pitchFamily="18" charset="0"/>
              </a:rPr>
              <a:t>igure </a:t>
            </a:r>
            <a:r>
              <a:rPr kumimoji="0" lang="en-US" altLang="x-none" sz="1100" b="0" i="0" u="none" strike="noStrike" cap="none" normalizeH="0" baseline="0" smtClean="0" bmk="_Ref504491207">
                <a:ln>
                  <a:noFill/>
                </a:ln>
                <a:solidFill>
                  <a:schemeClr val="tx1"/>
                </a:solidFill>
                <a:effectLst/>
                <a:latin typeface="Arial" pitchFamily="34" charset="0"/>
                <a:ea typeface="Calibri" pitchFamily="34" charset="0"/>
                <a:cs typeface="Times New Roman" pitchFamily="18" charset="0"/>
              </a:rPr>
              <a:t>9</a:t>
            </a:r>
            <a:r>
              <a:rPr kumimoji="0" lang="en-US" altLang="x-none"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 </a:t>
            </a:r>
            <a:r>
              <a:rPr kumimoji="0" lang="en-US" altLang="x-none" sz="1100" b="1" i="1" u="none" strike="noStrike" cap="none" normalizeH="0" baseline="0" smtClean="0">
                <a:ln>
                  <a:noFill/>
                </a:ln>
                <a:solidFill>
                  <a:schemeClr val="tx1"/>
                </a:solidFill>
                <a:effectLst/>
                <a:latin typeface="Cambria Math" pitchFamily="18" charset="0"/>
                <a:ea typeface="Calibri" pitchFamily="34" charset="0"/>
                <a:cs typeface="Times New Roman" pitchFamily="18" charset="0"/>
              </a:rPr>
              <a:t>NBias</a:t>
            </a:r>
            <a:r>
              <a:rPr kumimoji="0" lang="en-US" altLang="x-none"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r>
              <a:rPr kumimoji="0" lang="en-US" altLang="x-none" sz="1100" b="1" i="1" u="none" strike="noStrike" cap="none" normalizeH="0" baseline="0" smtClean="0">
                <a:ln>
                  <a:noFill/>
                </a:ln>
                <a:solidFill>
                  <a:schemeClr val="tx1"/>
                </a:solidFill>
                <a:effectLst/>
                <a:latin typeface="Cambria Math" pitchFamily="18" charset="0"/>
                <a:ea typeface="Cambria" pitchFamily="18" charset="0"/>
                <a:cs typeface="Times New Roman" pitchFamily="18" charset="0"/>
              </a:rPr>
              <a:t>SCrmse</a:t>
            </a:r>
            <a:r>
              <a:rPr kumimoji="0" lang="en-US" altLang="x-none" sz="11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and </a:t>
            </a:r>
            <a:r>
              <a:rPr kumimoji="0" lang="en-US" altLang="x-none" sz="1100" b="1" i="1" u="none" strike="noStrike" cap="none" normalizeH="0" baseline="0" smtClean="0">
                <a:ln>
                  <a:noFill/>
                </a:ln>
                <a:solidFill>
                  <a:schemeClr val="tx1"/>
                </a:solidFill>
                <a:effectLst/>
                <a:latin typeface="Cambria Math" pitchFamily="18" charset="0"/>
                <a:ea typeface="Times New Roman" pitchFamily="18" charset="0"/>
                <a:cs typeface="Times New Roman" pitchFamily="18" charset="0"/>
              </a:rPr>
              <a:t>CC</a:t>
            </a:r>
            <a:r>
              <a:rPr kumimoji="0" lang="en-US" altLang="x-none" sz="11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according to equations 5, 8, and 11, resulted from the NN training tests on forecast Day 0 </a:t>
            </a:r>
            <a:endParaRPr kumimoji="0" lang="en-US" altLang="x-none"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Box 10"/>
          <p:cNvSpPr txBox="1"/>
          <p:nvPr/>
        </p:nvSpPr>
        <p:spPr>
          <a:xfrm>
            <a:off x="1447800" y="1037542"/>
            <a:ext cx="707630" cy="369332"/>
          </a:xfrm>
          <a:prstGeom prst="rect">
            <a:avLst/>
          </a:prstGeom>
          <a:noFill/>
        </p:spPr>
        <p:txBody>
          <a:bodyPr wrap="none" rtlCol="0">
            <a:spAutoFit/>
          </a:bodyPr>
          <a:lstStyle/>
          <a:p>
            <a:r>
              <a:rPr lang="en-US" dirty="0" smtClean="0"/>
              <a:t>Day 0</a:t>
            </a:r>
            <a:endParaRPr lang="en-US" dirty="0"/>
          </a:p>
        </p:txBody>
      </p:sp>
      <p:sp>
        <p:nvSpPr>
          <p:cNvPr id="37" name="TextBox 36"/>
          <p:cNvSpPr txBox="1"/>
          <p:nvPr/>
        </p:nvSpPr>
        <p:spPr>
          <a:xfrm>
            <a:off x="4617588" y="1021378"/>
            <a:ext cx="707630" cy="369332"/>
          </a:xfrm>
          <a:prstGeom prst="rect">
            <a:avLst/>
          </a:prstGeom>
          <a:noFill/>
        </p:spPr>
        <p:txBody>
          <a:bodyPr wrap="none" rtlCol="0">
            <a:spAutoFit/>
          </a:bodyPr>
          <a:lstStyle/>
          <a:p>
            <a:r>
              <a:rPr lang="en-US" dirty="0" smtClean="0"/>
              <a:t>Day 5</a:t>
            </a:r>
            <a:endParaRPr lang="en-US" dirty="0"/>
          </a:p>
        </p:txBody>
      </p:sp>
      <p:sp>
        <p:nvSpPr>
          <p:cNvPr id="38" name="TextBox 37"/>
          <p:cNvSpPr txBox="1"/>
          <p:nvPr/>
        </p:nvSpPr>
        <p:spPr>
          <a:xfrm>
            <a:off x="7334250" y="1135618"/>
            <a:ext cx="824649" cy="369332"/>
          </a:xfrm>
          <a:prstGeom prst="rect">
            <a:avLst/>
          </a:prstGeom>
          <a:noFill/>
        </p:spPr>
        <p:txBody>
          <a:bodyPr wrap="none" rtlCol="0">
            <a:spAutoFit/>
          </a:bodyPr>
          <a:lstStyle/>
          <a:p>
            <a:r>
              <a:rPr lang="en-US" dirty="0" smtClean="0"/>
              <a:t>Day 10</a:t>
            </a:r>
            <a:endParaRPr lang="en-US" dirty="0"/>
          </a:p>
        </p:txBody>
      </p:sp>
      <p:sp>
        <p:nvSpPr>
          <p:cNvPr id="12" name="Rectangle 11"/>
          <p:cNvSpPr/>
          <p:nvPr/>
        </p:nvSpPr>
        <p:spPr>
          <a:xfrm>
            <a:off x="286311" y="621268"/>
            <a:ext cx="445956" cy="400110"/>
          </a:xfrm>
          <a:prstGeom prst="rect">
            <a:avLst/>
          </a:prstGeom>
        </p:spPr>
        <p:txBody>
          <a:bodyPr wrap="none">
            <a:spAutoFit/>
          </a:bodyPr>
          <a:lstStyle/>
          <a:p>
            <a:r>
              <a:rPr lang="en-US" sz="2000" b="1" dirty="0" err="1" smtClean="0"/>
              <a:t>Hs</a:t>
            </a:r>
            <a:endParaRPr lang="en-US" sz="2000" b="1"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886" y="1504950"/>
            <a:ext cx="2768529" cy="2286000"/>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43651" y="1504950"/>
            <a:ext cx="2766925" cy="2286000"/>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04660" y="1504950"/>
            <a:ext cx="2766926" cy="2286000"/>
          </a:xfrm>
          <a:prstGeom prst="rect">
            <a:avLst/>
          </a:prstGeom>
        </p:spPr>
      </p:pic>
    </p:spTree>
    <p:extLst>
      <p:ext uri="{BB962C8B-B14F-4D97-AF65-F5344CB8AC3E}">
        <p14:creationId xmlns:p14="http://schemas.microsoft.com/office/powerpoint/2010/main" val="836846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9525"/>
            <a:ext cx="7696200" cy="762000"/>
          </a:xfrm>
        </p:spPr>
        <p:txBody>
          <a:bodyPr>
            <a:noAutofit/>
          </a:bodyPr>
          <a:lstStyle/>
          <a:p>
            <a:pPr marL="514350" indent="-514350"/>
            <a:r>
              <a:rPr lang="en-US" sz="3200" dirty="0" smtClean="0"/>
              <a:t>Results: NN </a:t>
            </a:r>
            <a:r>
              <a:rPr lang="en-US" sz="3200" dirty="0"/>
              <a:t>spatial approach - GOM</a:t>
            </a:r>
          </a:p>
        </p:txBody>
      </p:sp>
      <p:sp>
        <p:nvSpPr>
          <p:cNvPr id="4" name="Slide Number Placeholder 3"/>
          <p:cNvSpPr>
            <a:spLocks noGrp="1"/>
          </p:cNvSpPr>
          <p:nvPr>
            <p:ph type="sldNum" sz="quarter" idx="12"/>
          </p:nvPr>
        </p:nvSpPr>
        <p:spPr/>
        <p:txBody>
          <a:bodyPr/>
          <a:lstStyle/>
          <a:p>
            <a:fld id="{EA50B20A-613C-46BA-AFDE-71EA8BD81F1B}" type="slidenum">
              <a:rPr lang="en-US" smtClean="0"/>
              <a:t>11</a:t>
            </a:fld>
            <a:endParaRPr lang="en-US"/>
          </a:p>
        </p:txBody>
      </p:sp>
      <p:sp>
        <p:nvSpPr>
          <p:cNvPr id="18" name="TextBox 17"/>
          <p:cNvSpPr txBox="1"/>
          <p:nvPr/>
        </p:nvSpPr>
        <p:spPr>
          <a:xfrm>
            <a:off x="7213553" y="9525"/>
            <a:ext cx="1929023" cy="830997"/>
          </a:xfrm>
          <a:prstGeom prst="rect">
            <a:avLst/>
          </a:prstGeom>
          <a:noFill/>
        </p:spPr>
        <p:txBody>
          <a:bodyPr wrap="square" rtlCol="0">
            <a:spAutoFit/>
          </a:bodyPr>
          <a:lstStyle/>
          <a:p>
            <a:r>
              <a:rPr lang="en-US" sz="1200" dirty="0" smtClean="0"/>
              <a:t>-Black: ensemble members</a:t>
            </a:r>
          </a:p>
          <a:p>
            <a:r>
              <a:rPr lang="en-US" sz="1200" dirty="0" smtClean="0">
                <a:solidFill>
                  <a:srgbClr val="FF0000"/>
                </a:solidFill>
              </a:rPr>
              <a:t>-Red: ensemble mean</a:t>
            </a:r>
          </a:p>
          <a:p>
            <a:r>
              <a:rPr lang="en-US" sz="1200" dirty="0" smtClean="0">
                <a:solidFill>
                  <a:srgbClr val="00FFFF"/>
                </a:solidFill>
              </a:rPr>
              <a:t>-Cyan: control run</a:t>
            </a:r>
          </a:p>
          <a:p>
            <a:r>
              <a:rPr lang="en-US" sz="1200" b="1" dirty="0" smtClean="0">
                <a:solidFill>
                  <a:srgbClr val="00B050"/>
                </a:solidFill>
              </a:rPr>
              <a:t>--Green: NN</a:t>
            </a:r>
            <a:endParaRPr lang="en-US" sz="1200" b="1" dirty="0">
              <a:solidFill>
                <a:srgbClr val="00B050"/>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4991" y="3733800"/>
            <a:ext cx="2797791" cy="274320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469" y="3733800"/>
            <a:ext cx="2797791" cy="27432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051" y="3733800"/>
            <a:ext cx="2776087" cy="274320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3634" y="952500"/>
            <a:ext cx="2797791" cy="2743200"/>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5519" y="990600"/>
            <a:ext cx="2797791" cy="274320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2456" y="990600"/>
            <a:ext cx="2797791" cy="2743200"/>
          </a:xfrm>
          <a:prstGeom prst="rect">
            <a:avLst/>
          </a:prstGeom>
        </p:spPr>
      </p:pic>
    </p:spTree>
    <p:extLst>
      <p:ext uri="{BB962C8B-B14F-4D97-AF65-F5344CB8AC3E}">
        <p14:creationId xmlns:p14="http://schemas.microsoft.com/office/powerpoint/2010/main" val="33484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123825"/>
            <a:ext cx="8229600" cy="762000"/>
          </a:xfrm>
        </p:spPr>
        <p:txBody>
          <a:bodyPr>
            <a:noAutofit/>
          </a:bodyPr>
          <a:lstStyle/>
          <a:p>
            <a:pPr marL="514350" indent="-514350"/>
            <a:r>
              <a:rPr lang="en-US" sz="3600" dirty="0"/>
              <a:t>NN spatial approach - GOM</a:t>
            </a:r>
          </a:p>
        </p:txBody>
      </p:sp>
      <p:sp>
        <p:nvSpPr>
          <p:cNvPr id="4" name="Slide Number Placeholder 3"/>
          <p:cNvSpPr>
            <a:spLocks noGrp="1"/>
          </p:cNvSpPr>
          <p:nvPr>
            <p:ph type="sldNum" sz="quarter" idx="12"/>
          </p:nvPr>
        </p:nvSpPr>
        <p:spPr/>
        <p:txBody>
          <a:bodyPr/>
          <a:lstStyle/>
          <a:p>
            <a:fld id="{EA50B20A-613C-46BA-AFDE-71EA8BD81F1B}" type="slidenum">
              <a:rPr lang="en-US" smtClean="0"/>
              <a:t>12</a:t>
            </a:fld>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3830955"/>
            <a:ext cx="3155048" cy="301752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5451" y="3830955"/>
            <a:ext cx="3155048" cy="301752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7400" y="813435"/>
            <a:ext cx="3155048" cy="301752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5451" y="813435"/>
            <a:ext cx="3155048" cy="301752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299" y="4953000"/>
            <a:ext cx="1752600" cy="1671634"/>
          </a:xfrm>
          <a:prstGeom prst="rect">
            <a:avLst/>
          </a:prstGeom>
        </p:spPr>
      </p:pic>
      <p:sp>
        <p:nvSpPr>
          <p:cNvPr id="12" name="TextBox 11"/>
          <p:cNvSpPr txBox="1"/>
          <p:nvPr/>
        </p:nvSpPr>
        <p:spPr>
          <a:xfrm>
            <a:off x="114300" y="1066800"/>
            <a:ext cx="1943100" cy="1046440"/>
          </a:xfrm>
          <a:prstGeom prst="rect">
            <a:avLst/>
          </a:prstGeom>
          <a:noFill/>
        </p:spPr>
        <p:txBody>
          <a:bodyPr wrap="square" rtlCol="0">
            <a:spAutoFit/>
          </a:bodyPr>
          <a:lstStyle/>
          <a:p>
            <a:r>
              <a:rPr lang="en-US" sz="1400" b="1" dirty="0" smtClean="0"/>
              <a:t>Hurricane </a:t>
            </a:r>
            <a:r>
              <a:rPr lang="en-US" sz="1400" b="1" dirty="0" err="1" smtClean="0"/>
              <a:t>Hermine</a:t>
            </a:r>
            <a:r>
              <a:rPr lang="en-US" sz="1400" b="1" dirty="0" smtClean="0"/>
              <a:t> </a:t>
            </a:r>
            <a:r>
              <a:rPr lang="en-US" sz="1200" dirty="0" smtClean="0"/>
              <a:t>(</a:t>
            </a:r>
            <a:r>
              <a:rPr lang="en-US" sz="1200" dirty="0"/>
              <a:t>September 02, 2016 – </a:t>
            </a:r>
            <a:r>
              <a:rPr lang="en-US" sz="1200" dirty="0" smtClean="0"/>
              <a:t>00Z)</a:t>
            </a:r>
          </a:p>
          <a:p>
            <a:r>
              <a:rPr lang="en-US" sz="1200" dirty="0" smtClean="0"/>
              <a:t>Highest winds (1-minute sustained): </a:t>
            </a:r>
            <a:r>
              <a:rPr lang="en-US" sz="1200" dirty="0"/>
              <a:t>80 mph </a:t>
            </a:r>
            <a:r>
              <a:rPr lang="en-US" sz="1200" dirty="0" smtClean="0"/>
              <a:t>(36 m/s)</a:t>
            </a:r>
            <a:endParaRPr lang="en-US" sz="1200" dirty="0"/>
          </a:p>
          <a:p>
            <a:r>
              <a:rPr lang="en-US" sz="1200" dirty="0"/>
              <a:t>Lowest </a:t>
            </a:r>
            <a:r>
              <a:rPr lang="en-US" sz="1200" dirty="0" smtClean="0"/>
              <a:t>pressure: 981 </a:t>
            </a:r>
            <a:r>
              <a:rPr lang="en-US" sz="1200" dirty="0" err="1" smtClean="0"/>
              <a:t>hPa</a:t>
            </a:r>
            <a:endParaRPr lang="en-US" sz="1200" dirty="0" smtClean="0"/>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299" y="2470845"/>
            <a:ext cx="1790701" cy="1266451"/>
          </a:xfrm>
          <a:prstGeom prst="rect">
            <a:avLst/>
          </a:prstGeom>
        </p:spPr>
      </p:pic>
    </p:spTree>
    <p:extLst>
      <p:ext uri="{BB962C8B-B14F-4D97-AF65-F5344CB8AC3E}">
        <p14:creationId xmlns:p14="http://schemas.microsoft.com/office/powerpoint/2010/main" val="1986262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28575"/>
            <a:ext cx="8229600" cy="762000"/>
          </a:xfrm>
        </p:spPr>
        <p:txBody>
          <a:bodyPr>
            <a:noAutofit/>
          </a:bodyPr>
          <a:lstStyle/>
          <a:p>
            <a:pPr marL="514350" indent="-514350"/>
            <a:r>
              <a:rPr lang="en-US" sz="3600" dirty="0"/>
              <a:t>NN spatial approach - </a:t>
            </a:r>
            <a:r>
              <a:rPr lang="en-US" sz="3600" dirty="0" smtClean="0"/>
              <a:t>Global</a:t>
            </a:r>
            <a:endParaRPr lang="en-US" sz="3600" dirty="0"/>
          </a:p>
        </p:txBody>
      </p:sp>
      <p:sp>
        <p:nvSpPr>
          <p:cNvPr id="4" name="Slide Number Placeholder 3"/>
          <p:cNvSpPr>
            <a:spLocks noGrp="1"/>
          </p:cNvSpPr>
          <p:nvPr>
            <p:ph type="sldNum" sz="quarter" idx="12"/>
          </p:nvPr>
        </p:nvSpPr>
        <p:spPr/>
        <p:txBody>
          <a:bodyPr/>
          <a:lstStyle/>
          <a:p>
            <a:fld id="{EA50B20A-613C-46BA-AFDE-71EA8BD81F1B}" type="slidenum">
              <a:rPr lang="en-US" smtClean="0"/>
              <a:t>13</a:t>
            </a:fld>
            <a:endParaRPr lang="en-US"/>
          </a:p>
        </p:txBody>
      </p:sp>
      <p:sp>
        <p:nvSpPr>
          <p:cNvPr id="10" name="TextBox 9"/>
          <p:cNvSpPr txBox="1"/>
          <p:nvPr/>
        </p:nvSpPr>
        <p:spPr>
          <a:xfrm>
            <a:off x="381000" y="700266"/>
            <a:ext cx="8305800" cy="3600986"/>
          </a:xfrm>
          <a:prstGeom prst="rect">
            <a:avLst/>
          </a:prstGeom>
          <a:noFill/>
        </p:spPr>
        <p:txBody>
          <a:bodyPr wrap="square" rtlCol="0">
            <a:spAutoFit/>
          </a:bodyPr>
          <a:lstStyle/>
          <a:p>
            <a:pPr marL="342900" indent="-342900">
              <a:buFont typeface="Arial" pitchFamily="34" charset="0"/>
              <a:buChar char="•"/>
            </a:pPr>
            <a:r>
              <a:rPr lang="en-US" sz="1900" dirty="0" smtClean="0"/>
              <a:t>NN </a:t>
            </a:r>
            <a:r>
              <a:rPr lang="en-US" sz="1900" dirty="0" smtClean="0"/>
              <a:t>modeling </a:t>
            </a:r>
            <a:r>
              <a:rPr lang="en-US" sz="1900" dirty="0"/>
              <a:t>(</a:t>
            </a:r>
            <a:r>
              <a:rPr lang="en-US" sz="1900" dirty="0" smtClean="0"/>
              <a:t>whole globe) </a:t>
            </a:r>
            <a:r>
              <a:rPr lang="en-US" sz="1900" dirty="0" smtClean="0"/>
              <a:t>using altimeter </a:t>
            </a:r>
            <a:r>
              <a:rPr lang="en-US" sz="1900" dirty="0" smtClean="0"/>
              <a:t>data and </a:t>
            </a:r>
            <a:r>
              <a:rPr lang="en-US" sz="1900" dirty="0" smtClean="0"/>
              <a:t>joining </a:t>
            </a:r>
            <a:r>
              <a:rPr lang="en-US" sz="1900" dirty="0"/>
              <a:t>all forecast times </a:t>
            </a:r>
            <a:r>
              <a:rPr lang="en-US" sz="1900" dirty="0" smtClean="0"/>
              <a:t>into the training (new degree-of-freedom);</a:t>
            </a:r>
          </a:p>
          <a:p>
            <a:pPr marL="285750" indent="-285750">
              <a:buFont typeface="Arial" pitchFamily="34" charset="0"/>
              <a:buChar char="•"/>
            </a:pPr>
            <a:endParaRPr lang="en-US" sz="2000" dirty="0"/>
          </a:p>
          <a:p>
            <a:pPr marL="285750" indent="-285750">
              <a:buFont typeface="Arial" pitchFamily="34" charset="0"/>
              <a:buChar char="•"/>
            </a:pPr>
            <a:endParaRPr lang="en-US" sz="2000" dirty="0" smtClean="0"/>
          </a:p>
          <a:p>
            <a:pPr marL="285750" indent="-285750">
              <a:buFont typeface="Arial" pitchFamily="34" charset="0"/>
              <a:buChar char="•"/>
            </a:pPr>
            <a:endParaRPr lang="en-US" sz="2000" dirty="0"/>
          </a:p>
          <a:p>
            <a:pPr marL="285750" indent="-285750">
              <a:buFont typeface="Arial" pitchFamily="34" charset="0"/>
              <a:buChar char="•"/>
            </a:pPr>
            <a:endParaRPr lang="en-US" sz="2000" dirty="0" smtClean="0"/>
          </a:p>
          <a:p>
            <a:pPr marL="285750" indent="-285750">
              <a:buFont typeface="Arial" pitchFamily="34" charset="0"/>
              <a:buChar char="•"/>
            </a:pPr>
            <a:endParaRPr lang="en-US" sz="2000" dirty="0"/>
          </a:p>
          <a:p>
            <a:pPr marL="285750" indent="-285750">
              <a:buFont typeface="Arial" pitchFamily="34" charset="0"/>
              <a:buChar char="•"/>
            </a:pPr>
            <a:endParaRPr lang="en-US" sz="2000" dirty="0" smtClean="0"/>
          </a:p>
          <a:p>
            <a:endParaRPr lang="en-US" sz="500" dirty="0" smtClean="0"/>
          </a:p>
          <a:p>
            <a:endParaRPr lang="en-US" sz="500" dirty="0" smtClean="0"/>
          </a:p>
          <a:p>
            <a:pPr marL="342900" indent="-342900">
              <a:buFont typeface="Arial"/>
              <a:buChar char="•"/>
            </a:pPr>
            <a:r>
              <a:rPr lang="en-US" sz="2000" dirty="0" smtClean="0"/>
              <a:t>07/2016 – </a:t>
            </a:r>
            <a:r>
              <a:rPr lang="en-US" sz="2000" dirty="0" smtClean="0"/>
              <a:t>07/2017</a:t>
            </a:r>
            <a:endParaRPr lang="en-US" sz="2000" dirty="0" smtClean="0"/>
          </a:p>
          <a:p>
            <a:pPr marL="342900" indent="-342900">
              <a:buFont typeface="Arial"/>
              <a:buChar char="•"/>
            </a:pPr>
            <a:r>
              <a:rPr lang="en-US" sz="2000" dirty="0" smtClean="0"/>
              <a:t>4 </a:t>
            </a:r>
            <a:r>
              <a:rPr lang="en-US" sz="2000" dirty="0"/>
              <a:t>satellite </a:t>
            </a:r>
            <a:r>
              <a:rPr lang="en-US" sz="2000" dirty="0" smtClean="0"/>
              <a:t>missions: 15,993,200 </a:t>
            </a:r>
            <a:r>
              <a:rPr lang="en-US" sz="2000" dirty="0"/>
              <a:t>measurements between 60°S and </a:t>
            </a:r>
            <a:r>
              <a:rPr lang="en-US" sz="2000" dirty="0" smtClean="0"/>
              <a:t>60°N</a:t>
            </a:r>
          </a:p>
          <a:p>
            <a:pPr marL="342900" indent="-342900">
              <a:buFont typeface="Arial"/>
              <a:buChar char="•"/>
            </a:pPr>
            <a:r>
              <a:rPr lang="en-US" sz="2000" dirty="0"/>
              <a:t>26 </a:t>
            </a:r>
            <a:r>
              <a:rPr lang="en-US" sz="2000" dirty="0" smtClean="0"/>
              <a:t>neurons [2-500], </a:t>
            </a:r>
            <a:r>
              <a:rPr lang="en-US" sz="2000" dirty="0"/>
              <a:t>10 seeds, and 3 </a:t>
            </a:r>
            <a:r>
              <a:rPr lang="en-US" sz="2000" dirty="0" smtClean="0"/>
              <a:t>datasets: total of </a:t>
            </a:r>
            <a:r>
              <a:rPr lang="en-US" sz="2000" dirty="0"/>
              <a:t>780 </a:t>
            </a:r>
            <a:r>
              <a:rPr lang="en-US" sz="2000" dirty="0" smtClean="0"/>
              <a:t>NNs</a:t>
            </a:r>
            <a:endParaRPr lang="en-US" sz="1500" dirty="0" smtClean="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967" y="1295400"/>
            <a:ext cx="4176515" cy="2030669"/>
          </a:xfrm>
          <a:prstGeom prst="rect">
            <a:avLst/>
          </a:prstGeom>
        </p:spPr>
      </p:pic>
      <p:pic>
        <p:nvPicPr>
          <p:cNvPr id="3074" name="Picture 2" descr="Z:\home\rmc\postdoc\1preproc\Ocean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2975" y="1363261"/>
            <a:ext cx="3646030" cy="18949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967" y="4419600"/>
            <a:ext cx="2809875" cy="22860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4651" y="4419600"/>
            <a:ext cx="2756647" cy="2286000"/>
          </a:xfrm>
          <a:prstGeom prst="rect">
            <a:avLst/>
          </a:prstGeom>
        </p:spPr>
      </p:pic>
      <p:sp>
        <p:nvSpPr>
          <p:cNvPr id="12" name="Rectangle 11"/>
          <p:cNvSpPr/>
          <p:nvPr/>
        </p:nvSpPr>
        <p:spPr>
          <a:xfrm>
            <a:off x="2651125" y="4657725"/>
            <a:ext cx="450850" cy="266700"/>
          </a:xfrm>
          <a:prstGeom prst="rect">
            <a:avLst/>
          </a:prstGeom>
          <a:noFill/>
          <a:ln>
            <a:noFill/>
          </a:ln>
        </p:spPr>
        <p:style>
          <a:lnRef idx="0">
            <a:scrgbClr r="0" g="0" b="0"/>
          </a:lnRef>
          <a:fillRef idx="0">
            <a:scrgbClr r="0" g="0" b="0"/>
          </a:fillRef>
          <a:effectRef idx="0">
            <a:scrgbClr r="0" g="0" b="0"/>
          </a:effectRef>
          <a:fontRef idx="minor"/>
        </p:style>
        <p:txBody>
          <a:bodyPr wrap="square">
            <a:noAutofit/>
          </a:bodyPr>
          <a:lstStyle/>
          <a:p>
            <a:pPr marL="0" marR="0">
              <a:lnSpc>
                <a:spcPct val="115000"/>
              </a:lnSpc>
              <a:spcBef>
                <a:spcPts val="0"/>
              </a:spcBef>
              <a:spcAft>
                <a:spcPts val="1000"/>
              </a:spcAft>
            </a:pPr>
            <a:r>
              <a:rPr lang="en-US" sz="1000" b="1">
                <a:solidFill>
                  <a:srgbClr val="00000A"/>
                </a:solidFill>
                <a:effectLst/>
                <a:latin typeface="Arial"/>
                <a:ea typeface="Arial"/>
                <a:cs typeface="Times New Roman"/>
              </a:rPr>
              <a:t>U10</a:t>
            </a:r>
            <a:endParaRPr lang="en-US" sz="1100">
              <a:solidFill>
                <a:srgbClr val="00000A"/>
              </a:solidFill>
              <a:effectLst/>
              <a:ea typeface="Calibri"/>
              <a:cs typeface="Times New Roman"/>
            </a:endParaRPr>
          </a:p>
        </p:txBody>
      </p:sp>
      <p:sp>
        <p:nvSpPr>
          <p:cNvPr id="13" name="Rectangle 12"/>
          <p:cNvSpPr/>
          <p:nvPr/>
        </p:nvSpPr>
        <p:spPr>
          <a:xfrm>
            <a:off x="5538152" y="4667250"/>
            <a:ext cx="391795" cy="266700"/>
          </a:xfrm>
          <a:prstGeom prst="rect">
            <a:avLst/>
          </a:prstGeom>
          <a:noFill/>
          <a:ln>
            <a:noFill/>
          </a:ln>
        </p:spPr>
        <p:style>
          <a:lnRef idx="0">
            <a:scrgbClr r="0" g="0" b="0"/>
          </a:lnRef>
          <a:fillRef idx="0">
            <a:scrgbClr r="0" g="0" b="0"/>
          </a:fillRef>
          <a:effectRef idx="0">
            <a:scrgbClr r="0" g="0" b="0"/>
          </a:effectRef>
          <a:fontRef idx="minor"/>
        </p:style>
        <p:txBody>
          <a:bodyPr wrap="square">
            <a:noAutofit/>
          </a:bodyPr>
          <a:lstStyle/>
          <a:p>
            <a:pPr marL="0" marR="0">
              <a:lnSpc>
                <a:spcPct val="115000"/>
              </a:lnSpc>
              <a:spcBef>
                <a:spcPts val="0"/>
              </a:spcBef>
              <a:spcAft>
                <a:spcPts val="1000"/>
              </a:spcAft>
            </a:pPr>
            <a:r>
              <a:rPr lang="en-US" sz="1000" b="1">
                <a:solidFill>
                  <a:srgbClr val="00000A"/>
                </a:solidFill>
                <a:effectLst/>
                <a:latin typeface="Arial"/>
                <a:ea typeface="Arial"/>
                <a:cs typeface="Times New Roman"/>
              </a:rPr>
              <a:t>Hs</a:t>
            </a:r>
            <a:endParaRPr lang="en-US" sz="1100">
              <a:solidFill>
                <a:srgbClr val="00000A"/>
              </a:solidFill>
              <a:effectLst/>
              <a:ea typeface="Calibri"/>
              <a:cs typeface="Times New Roman"/>
            </a:endParaRPr>
          </a:p>
        </p:txBody>
      </p:sp>
    </p:spTree>
    <p:extLst>
      <p:ext uri="{BB962C8B-B14F-4D97-AF65-F5344CB8AC3E}">
        <p14:creationId xmlns:p14="http://schemas.microsoft.com/office/powerpoint/2010/main" val="757156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28575"/>
            <a:ext cx="8229600" cy="762000"/>
          </a:xfrm>
        </p:spPr>
        <p:txBody>
          <a:bodyPr>
            <a:noAutofit/>
          </a:bodyPr>
          <a:lstStyle/>
          <a:p>
            <a:pPr marL="514350" indent="-514350"/>
            <a:r>
              <a:rPr lang="en-US" sz="3600" dirty="0"/>
              <a:t>NN spatial approach - </a:t>
            </a:r>
            <a:r>
              <a:rPr lang="en-US" sz="3600" dirty="0" smtClean="0"/>
              <a:t>Global</a:t>
            </a:r>
            <a:endParaRPr lang="en-US" sz="3600" dirty="0"/>
          </a:p>
        </p:txBody>
      </p:sp>
      <p:sp>
        <p:nvSpPr>
          <p:cNvPr id="4" name="Slide Number Placeholder 3"/>
          <p:cNvSpPr>
            <a:spLocks noGrp="1"/>
          </p:cNvSpPr>
          <p:nvPr>
            <p:ph type="sldNum" sz="quarter" idx="12"/>
          </p:nvPr>
        </p:nvSpPr>
        <p:spPr/>
        <p:txBody>
          <a:bodyPr/>
          <a:lstStyle/>
          <a:p>
            <a:fld id="{EA50B20A-613C-46BA-AFDE-71EA8BD81F1B}" type="slidenum">
              <a:rPr lang="en-US" smtClean="0"/>
              <a:t>14</a:t>
            </a:fld>
            <a:endParaRPr lang="en-US"/>
          </a:p>
        </p:txBody>
      </p:sp>
      <p:sp>
        <p:nvSpPr>
          <p:cNvPr id="10" name="TextBox 9"/>
          <p:cNvSpPr txBox="1"/>
          <p:nvPr/>
        </p:nvSpPr>
        <p:spPr>
          <a:xfrm>
            <a:off x="381000" y="700266"/>
            <a:ext cx="8305800" cy="1569660"/>
          </a:xfrm>
          <a:prstGeom prst="rect">
            <a:avLst/>
          </a:prstGeom>
          <a:noFill/>
        </p:spPr>
        <p:txBody>
          <a:bodyPr wrap="square" rtlCol="0">
            <a:spAutoFit/>
          </a:bodyPr>
          <a:lstStyle/>
          <a:p>
            <a:pPr marL="342900" indent="-342900">
              <a:buFont typeface="Arial"/>
              <a:buChar char="•"/>
            </a:pPr>
            <a:r>
              <a:rPr lang="en-US" sz="1600" dirty="0" err="1" smtClean="0"/>
              <a:t>Fday</a:t>
            </a:r>
            <a:r>
              <a:rPr lang="en-US" sz="1600" dirty="0" smtClean="0"/>
              <a:t> 0: sharp </a:t>
            </a:r>
            <a:r>
              <a:rPr lang="en-US" sz="1600" dirty="0"/>
              <a:t>decay of the </a:t>
            </a:r>
            <a:r>
              <a:rPr lang="en-US" sz="1600" dirty="0" smtClean="0"/>
              <a:t>curve; 50 </a:t>
            </a:r>
            <a:r>
              <a:rPr lang="en-US" sz="1600" dirty="0"/>
              <a:t>to 80 </a:t>
            </a:r>
            <a:r>
              <a:rPr lang="en-US" sz="1600" dirty="0" smtClean="0"/>
              <a:t>neurons</a:t>
            </a:r>
          </a:p>
          <a:p>
            <a:pPr marL="342900" indent="-342900">
              <a:buFont typeface="Arial"/>
              <a:buChar char="•"/>
            </a:pPr>
            <a:r>
              <a:rPr lang="en-US" sz="1600" dirty="0" err="1" smtClean="0"/>
              <a:t>Fday</a:t>
            </a:r>
            <a:r>
              <a:rPr lang="en-US" sz="1600" dirty="0" smtClean="0"/>
              <a:t> 5: second </a:t>
            </a:r>
            <a:r>
              <a:rPr lang="en-US" sz="1600" dirty="0"/>
              <a:t>minimum is found around 160 </a:t>
            </a:r>
            <a:r>
              <a:rPr lang="en-US" sz="1600" dirty="0" smtClean="0"/>
              <a:t>to </a:t>
            </a:r>
            <a:r>
              <a:rPr lang="en-US" sz="1600" dirty="0"/>
              <a:t>180 neurons</a:t>
            </a:r>
            <a:r>
              <a:rPr lang="en-US" sz="1600" dirty="0" smtClean="0"/>
              <a:t>.</a:t>
            </a:r>
          </a:p>
          <a:p>
            <a:pPr marL="342900" indent="-342900">
              <a:buFont typeface="Arial"/>
              <a:buChar char="•"/>
            </a:pPr>
            <a:r>
              <a:rPr lang="en-US" sz="1600" dirty="0" err="1" smtClean="0"/>
              <a:t>Fday</a:t>
            </a:r>
            <a:r>
              <a:rPr lang="en-US" sz="1600" dirty="0" smtClean="0"/>
              <a:t> 10: best </a:t>
            </a:r>
            <a:r>
              <a:rPr lang="en-US" sz="1600" dirty="0"/>
              <a:t>results using between 120 </a:t>
            </a:r>
            <a:r>
              <a:rPr lang="en-US" sz="1600" dirty="0" smtClean="0"/>
              <a:t>to </a:t>
            </a:r>
            <a:r>
              <a:rPr lang="en-US" sz="1600" dirty="0"/>
              <a:t>180 </a:t>
            </a:r>
            <a:r>
              <a:rPr lang="en-US" sz="1600" dirty="0" smtClean="0"/>
              <a:t>neurons. Higher RMSE </a:t>
            </a:r>
            <a:r>
              <a:rPr lang="en-US" sz="1600" dirty="0"/>
              <a:t>for </a:t>
            </a:r>
            <a:r>
              <a:rPr lang="en-US" sz="1600" dirty="0" smtClean="0"/>
              <a:t>NNs </a:t>
            </a:r>
            <a:r>
              <a:rPr lang="en-US" sz="1600" dirty="0"/>
              <a:t>with neurons </a:t>
            </a:r>
            <a:r>
              <a:rPr lang="en-US" sz="1600" dirty="0" smtClean="0"/>
              <a:t>equal to </a:t>
            </a:r>
            <a:r>
              <a:rPr lang="en-US" sz="1600" dirty="0"/>
              <a:t>or less than 110. </a:t>
            </a:r>
            <a:endParaRPr lang="en-US" sz="1600" dirty="0" smtClean="0"/>
          </a:p>
          <a:p>
            <a:pPr marL="342900" indent="-342900">
              <a:buFont typeface="Arial"/>
              <a:buChar char="•"/>
            </a:pPr>
            <a:r>
              <a:rPr lang="en-US" sz="1600" i="1" dirty="0" smtClean="0"/>
              <a:t>The increasing </a:t>
            </a:r>
            <a:r>
              <a:rPr lang="en-US" sz="1600" i="1" dirty="0"/>
              <a:t>scatter error of the surface winds at longer forecast ranges </a:t>
            </a:r>
            <a:r>
              <a:rPr lang="en-US" sz="1600" i="1" dirty="0" smtClean="0"/>
              <a:t>requires </a:t>
            </a:r>
            <a:r>
              <a:rPr lang="en-US" sz="1600" i="1" dirty="0"/>
              <a:t>more complex </a:t>
            </a:r>
            <a:r>
              <a:rPr lang="en-US" sz="1600" i="1" dirty="0" smtClean="0"/>
              <a:t>NNs</a:t>
            </a:r>
            <a:r>
              <a:rPr lang="en-US" sz="1600" dirty="0"/>
              <a:t>. </a:t>
            </a:r>
            <a:r>
              <a:rPr lang="en-US" sz="1600" dirty="0" smtClean="0"/>
              <a:t>                  Distance </a:t>
            </a:r>
            <a:r>
              <a:rPr lang="en-US" sz="1600" dirty="0"/>
              <a:t>between the </a:t>
            </a:r>
            <a:r>
              <a:rPr lang="en-US" sz="1600" dirty="0" smtClean="0"/>
              <a:t>NN </a:t>
            </a:r>
            <a:r>
              <a:rPr lang="en-US" sz="1600" dirty="0"/>
              <a:t>curves of training and test set. </a:t>
            </a:r>
            <a:endParaRPr lang="en-US" sz="1600" dirty="0" smtClean="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719" y="2269926"/>
            <a:ext cx="2742640" cy="228600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0473" y="2269926"/>
            <a:ext cx="2756647" cy="2286000"/>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4160" y="2269926"/>
            <a:ext cx="2742640" cy="2286000"/>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712" y="4543425"/>
            <a:ext cx="2756647" cy="2286000"/>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62580" y="4536876"/>
            <a:ext cx="2742640" cy="2286000"/>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4160" y="4543425"/>
            <a:ext cx="2756647" cy="2286000"/>
          </a:xfrm>
          <a:prstGeom prst="rect">
            <a:avLst/>
          </a:prstGeom>
        </p:spPr>
      </p:pic>
      <p:sp>
        <p:nvSpPr>
          <p:cNvPr id="20" name="Rectangle 19"/>
          <p:cNvSpPr/>
          <p:nvPr/>
        </p:nvSpPr>
        <p:spPr>
          <a:xfrm>
            <a:off x="2209800" y="2514600"/>
            <a:ext cx="557530" cy="266700"/>
          </a:xfrm>
          <a:prstGeom prst="rect">
            <a:avLst/>
          </a:prstGeom>
          <a:noFill/>
          <a:ln>
            <a:solidFill>
              <a:schemeClr val="tx1"/>
            </a:solidFill>
          </a:ln>
        </p:spPr>
        <p:style>
          <a:lnRef idx="0">
            <a:scrgbClr r="0" g="0" b="0"/>
          </a:lnRef>
          <a:fillRef idx="0">
            <a:scrgbClr r="0" g="0" b="0"/>
          </a:fillRef>
          <a:effectRef idx="0">
            <a:scrgbClr r="0" g="0" b="0"/>
          </a:effectRef>
          <a:fontRef idx="minor"/>
        </p:style>
        <p:txBody>
          <a:bodyPr wrap="square">
            <a:noAutofit/>
          </a:bodyPr>
          <a:lstStyle/>
          <a:p>
            <a:pPr marL="0" marR="0">
              <a:lnSpc>
                <a:spcPct val="115000"/>
              </a:lnSpc>
              <a:spcBef>
                <a:spcPts val="0"/>
              </a:spcBef>
              <a:spcAft>
                <a:spcPts val="1000"/>
              </a:spcAft>
            </a:pPr>
            <a:r>
              <a:rPr lang="en-US" sz="1000" b="1">
                <a:solidFill>
                  <a:srgbClr val="00000A"/>
                </a:solidFill>
                <a:effectLst/>
                <a:latin typeface="Arial"/>
                <a:ea typeface="Arial"/>
                <a:cs typeface="Times New Roman"/>
              </a:rPr>
              <a:t>Day 0</a:t>
            </a:r>
            <a:endParaRPr lang="en-US" sz="1100">
              <a:solidFill>
                <a:srgbClr val="00000A"/>
              </a:solidFill>
              <a:effectLst/>
              <a:ea typeface="Calibri"/>
              <a:cs typeface="Times New Roman"/>
            </a:endParaRPr>
          </a:p>
        </p:txBody>
      </p:sp>
      <p:sp>
        <p:nvSpPr>
          <p:cNvPr id="21" name="Rectangle 20"/>
          <p:cNvSpPr/>
          <p:nvPr/>
        </p:nvSpPr>
        <p:spPr>
          <a:xfrm>
            <a:off x="2209800" y="4800600"/>
            <a:ext cx="557530" cy="266700"/>
          </a:xfrm>
          <a:prstGeom prst="rect">
            <a:avLst/>
          </a:prstGeom>
          <a:noFill/>
          <a:ln>
            <a:solidFill>
              <a:schemeClr val="tx1"/>
            </a:solidFill>
          </a:ln>
        </p:spPr>
        <p:style>
          <a:lnRef idx="0">
            <a:scrgbClr r="0" g="0" b="0"/>
          </a:lnRef>
          <a:fillRef idx="0">
            <a:scrgbClr r="0" g="0" b="0"/>
          </a:fillRef>
          <a:effectRef idx="0">
            <a:scrgbClr r="0" g="0" b="0"/>
          </a:effectRef>
          <a:fontRef idx="minor"/>
        </p:style>
        <p:txBody>
          <a:bodyPr wrap="square">
            <a:noAutofit/>
          </a:bodyPr>
          <a:lstStyle/>
          <a:p>
            <a:pPr marL="0" marR="0">
              <a:lnSpc>
                <a:spcPct val="115000"/>
              </a:lnSpc>
              <a:spcBef>
                <a:spcPts val="0"/>
              </a:spcBef>
              <a:spcAft>
                <a:spcPts val="1000"/>
              </a:spcAft>
            </a:pPr>
            <a:r>
              <a:rPr lang="en-US" sz="1000" b="1">
                <a:solidFill>
                  <a:srgbClr val="00000A"/>
                </a:solidFill>
                <a:effectLst/>
                <a:latin typeface="Arial"/>
                <a:ea typeface="Arial"/>
                <a:cs typeface="Times New Roman"/>
              </a:rPr>
              <a:t>Day 0</a:t>
            </a:r>
            <a:endParaRPr lang="en-US" sz="1100">
              <a:solidFill>
                <a:srgbClr val="00000A"/>
              </a:solidFill>
              <a:effectLst/>
              <a:ea typeface="Calibri"/>
              <a:cs typeface="Times New Roman"/>
            </a:endParaRPr>
          </a:p>
        </p:txBody>
      </p:sp>
      <p:sp>
        <p:nvSpPr>
          <p:cNvPr id="22" name="Rectangle 21"/>
          <p:cNvSpPr/>
          <p:nvPr/>
        </p:nvSpPr>
        <p:spPr>
          <a:xfrm>
            <a:off x="5105400" y="2514600"/>
            <a:ext cx="557530" cy="266700"/>
          </a:xfrm>
          <a:prstGeom prst="rect">
            <a:avLst/>
          </a:prstGeom>
          <a:noFill/>
          <a:ln>
            <a:solidFill>
              <a:schemeClr val="tx1"/>
            </a:solidFill>
          </a:ln>
        </p:spPr>
        <p:style>
          <a:lnRef idx="0">
            <a:scrgbClr r="0" g="0" b="0"/>
          </a:lnRef>
          <a:fillRef idx="0">
            <a:scrgbClr r="0" g="0" b="0"/>
          </a:fillRef>
          <a:effectRef idx="0">
            <a:scrgbClr r="0" g="0" b="0"/>
          </a:effectRef>
          <a:fontRef idx="minor"/>
        </p:style>
        <p:txBody>
          <a:bodyPr wrap="square">
            <a:noAutofit/>
          </a:bodyPr>
          <a:lstStyle/>
          <a:p>
            <a:pPr marL="0" marR="0">
              <a:lnSpc>
                <a:spcPct val="115000"/>
              </a:lnSpc>
              <a:spcBef>
                <a:spcPts val="0"/>
              </a:spcBef>
              <a:spcAft>
                <a:spcPts val="1000"/>
              </a:spcAft>
            </a:pPr>
            <a:r>
              <a:rPr lang="en-US" sz="1000" b="1">
                <a:solidFill>
                  <a:srgbClr val="00000A"/>
                </a:solidFill>
                <a:effectLst/>
                <a:latin typeface="Arial"/>
                <a:ea typeface="Arial"/>
                <a:cs typeface="Times New Roman"/>
              </a:rPr>
              <a:t>Day 5</a:t>
            </a:r>
            <a:endParaRPr lang="en-US" sz="1100">
              <a:solidFill>
                <a:srgbClr val="00000A"/>
              </a:solidFill>
              <a:effectLst/>
              <a:ea typeface="Calibri"/>
              <a:cs typeface="Times New Roman"/>
            </a:endParaRPr>
          </a:p>
        </p:txBody>
      </p:sp>
      <p:sp>
        <p:nvSpPr>
          <p:cNvPr id="23" name="Rectangle 22"/>
          <p:cNvSpPr/>
          <p:nvPr/>
        </p:nvSpPr>
        <p:spPr>
          <a:xfrm>
            <a:off x="5105400" y="4810125"/>
            <a:ext cx="557530" cy="266700"/>
          </a:xfrm>
          <a:prstGeom prst="rect">
            <a:avLst/>
          </a:prstGeom>
          <a:noFill/>
          <a:ln>
            <a:solidFill>
              <a:schemeClr val="tx1"/>
            </a:solidFill>
          </a:ln>
        </p:spPr>
        <p:style>
          <a:lnRef idx="0">
            <a:scrgbClr r="0" g="0" b="0"/>
          </a:lnRef>
          <a:fillRef idx="0">
            <a:scrgbClr r="0" g="0" b="0"/>
          </a:fillRef>
          <a:effectRef idx="0">
            <a:scrgbClr r="0" g="0" b="0"/>
          </a:effectRef>
          <a:fontRef idx="minor"/>
        </p:style>
        <p:txBody>
          <a:bodyPr wrap="square">
            <a:noAutofit/>
          </a:bodyPr>
          <a:lstStyle/>
          <a:p>
            <a:pPr marL="0" marR="0">
              <a:lnSpc>
                <a:spcPct val="115000"/>
              </a:lnSpc>
              <a:spcBef>
                <a:spcPts val="0"/>
              </a:spcBef>
              <a:spcAft>
                <a:spcPts val="1000"/>
              </a:spcAft>
            </a:pPr>
            <a:r>
              <a:rPr lang="en-US" sz="1000" b="1">
                <a:solidFill>
                  <a:srgbClr val="00000A"/>
                </a:solidFill>
                <a:effectLst/>
                <a:latin typeface="Arial"/>
                <a:ea typeface="Arial"/>
                <a:cs typeface="Times New Roman"/>
              </a:rPr>
              <a:t>Day 5</a:t>
            </a:r>
            <a:endParaRPr lang="en-US" sz="1100">
              <a:solidFill>
                <a:srgbClr val="00000A"/>
              </a:solidFill>
              <a:effectLst/>
              <a:ea typeface="Calibri"/>
              <a:cs typeface="Times New Roman"/>
            </a:endParaRPr>
          </a:p>
        </p:txBody>
      </p:sp>
      <p:sp>
        <p:nvSpPr>
          <p:cNvPr id="24" name="Rectangle 23"/>
          <p:cNvSpPr/>
          <p:nvPr/>
        </p:nvSpPr>
        <p:spPr>
          <a:xfrm>
            <a:off x="7848600" y="2514600"/>
            <a:ext cx="628650" cy="266700"/>
          </a:xfrm>
          <a:prstGeom prst="rect">
            <a:avLst/>
          </a:prstGeom>
          <a:noFill/>
          <a:ln>
            <a:solidFill>
              <a:schemeClr val="tx1"/>
            </a:solidFill>
          </a:ln>
        </p:spPr>
        <p:style>
          <a:lnRef idx="0">
            <a:scrgbClr r="0" g="0" b="0"/>
          </a:lnRef>
          <a:fillRef idx="0">
            <a:scrgbClr r="0" g="0" b="0"/>
          </a:fillRef>
          <a:effectRef idx="0">
            <a:scrgbClr r="0" g="0" b="0"/>
          </a:effectRef>
          <a:fontRef idx="minor"/>
        </p:style>
        <p:txBody>
          <a:bodyPr wrap="square">
            <a:noAutofit/>
          </a:bodyPr>
          <a:lstStyle/>
          <a:p>
            <a:pPr marL="0" marR="0">
              <a:lnSpc>
                <a:spcPct val="115000"/>
              </a:lnSpc>
              <a:spcBef>
                <a:spcPts val="0"/>
              </a:spcBef>
              <a:spcAft>
                <a:spcPts val="1000"/>
              </a:spcAft>
            </a:pPr>
            <a:r>
              <a:rPr lang="en-US" sz="1000" b="1">
                <a:solidFill>
                  <a:srgbClr val="00000A"/>
                </a:solidFill>
                <a:effectLst/>
                <a:latin typeface="Arial"/>
                <a:ea typeface="Arial"/>
                <a:cs typeface="Times New Roman"/>
              </a:rPr>
              <a:t>Day 10</a:t>
            </a:r>
            <a:endParaRPr lang="en-US" sz="1100">
              <a:solidFill>
                <a:srgbClr val="00000A"/>
              </a:solidFill>
              <a:effectLst/>
              <a:ea typeface="Calibri"/>
              <a:cs typeface="Times New Roman"/>
            </a:endParaRPr>
          </a:p>
        </p:txBody>
      </p:sp>
      <p:sp>
        <p:nvSpPr>
          <p:cNvPr id="25" name="Rectangle 24"/>
          <p:cNvSpPr/>
          <p:nvPr/>
        </p:nvSpPr>
        <p:spPr>
          <a:xfrm>
            <a:off x="7848600" y="4810125"/>
            <a:ext cx="628650" cy="266700"/>
          </a:xfrm>
          <a:prstGeom prst="rect">
            <a:avLst/>
          </a:prstGeom>
          <a:noFill/>
          <a:ln>
            <a:solidFill>
              <a:schemeClr val="tx1"/>
            </a:solidFill>
          </a:ln>
        </p:spPr>
        <p:style>
          <a:lnRef idx="0">
            <a:scrgbClr r="0" g="0" b="0"/>
          </a:lnRef>
          <a:fillRef idx="0">
            <a:scrgbClr r="0" g="0" b="0"/>
          </a:fillRef>
          <a:effectRef idx="0">
            <a:scrgbClr r="0" g="0" b="0"/>
          </a:effectRef>
          <a:fontRef idx="minor"/>
        </p:style>
        <p:txBody>
          <a:bodyPr wrap="square">
            <a:noAutofit/>
          </a:bodyPr>
          <a:lstStyle/>
          <a:p>
            <a:pPr marL="0" marR="0">
              <a:lnSpc>
                <a:spcPct val="115000"/>
              </a:lnSpc>
              <a:spcBef>
                <a:spcPts val="0"/>
              </a:spcBef>
              <a:spcAft>
                <a:spcPts val="1000"/>
              </a:spcAft>
            </a:pPr>
            <a:r>
              <a:rPr lang="en-US" sz="1000" b="1">
                <a:solidFill>
                  <a:srgbClr val="00000A"/>
                </a:solidFill>
                <a:effectLst/>
                <a:latin typeface="Arial"/>
                <a:ea typeface="Arial"/>
                <a:cs typeface="Times New Roman"/>
              </a:rPr>
              <a:t>Day 10</a:t>
            </a:r>
            <a:endParaRPr lang="en-US" sz="1100">
              <a:solidFill>
                <a:srgbClr val="00000A"/>
              </a:solidFill>
              <a:effectLst/>
              <a:ea typeface="Calibri"/>
              <a:cs typeface="Times New Roman"/>
            </a:endParaRPr>
          </a:p>
        </p:txBody>
      </p:sp>
      <p:sp>
        <p:nvSpPr>
          <p:cNvPr id="26" name="Rectangle 25"/>
          <p:cNvSpPr/>
          <p:nvPr/>
        </p:nvSpPr>
        <p:spPr>
          <a:xfrm>
            <a:off x="1189185" y="2514600"/>
            <a:ext cx="450850" cy="266700"/>
          </a:xfrm>
          <a:prstGeom prst="rect">
            <a:avLst/>
          </a:prstGeom>
          <a:noFill/>
          <a:ln>
            <a:noFill/>
          </a:ln>
        </p:spPr>
        <p:style>
          <a:lnRef idx="0">
            <a:scrgbClr r="0" g="0" b="0"/>
          </a:lnRef>
          <a:fillRef idx="0">
            <a:scrgbClr r="0" g="0" b="0"/>
          </a:fillRef>
          <a:effectRef idx="0">
            <a:scrgbClr r="0" g="0" b="0"/>
          </a:effectRef>
          <a:fontRef idx="minor"/>
        </p:style>
        <p:txBody>
          <a:bodyPr wrap="square">
            <a:noAutofit/>
          </a:bodyPr>
          <a:lstStyle/>
          <a:p>
            <a:pPr marL="0" marR="0">
              <a:lnSpc>
                <a:spcPct val="115000"/>
              </a:lnSpc>
              <a:spcBef>
                <a:spcPts val="0"/>
              </a:spcBef>
              <a:spcAft>
                <a:spcPts val="1000"/>
              </a:spcAft>
            </a:pPr>
            <a:r>
              <a:rPr lang="en-US" sz="1000" b="1" dirty="0">
                <a:solidFill>
                  <a:srgbClr val="00000A"/>
                </a:solidFill>
                <a:effectLst/>
                <a:latin typeface="Arial"/>
                <a:ea typeface="Arial"/>
                <a:cs typeface="Times New Roman"/>
              </a:rPr>
              <a:t>U10</a:t>
            </a:r>
            <a:endParaRPr lang="en-US" sz="1100" dirty="0">
              <a:solidFill>
                <a:srgbClr val="00000A"/>
              </a:solidFill>
              <a:effectLst/>
              <a:ea typeface="Calibri"/>
              <a:cs typeface="Times New Roman"/>
            </a:endParaRPr>
          </a:p>
        </p:txBody>
      </p:sp>
      <p:sp>
        <p:nvSpPr>
          <p:cNvPr id="27" name="Rectangle 26"/>
          <p:cNvSpPr/>
          <p:nvPr/>
        </p:nvSpPr>
        <p:spPr>
          <a:xfrm>
            <a:off x="4083050" y="2533650"/>
            <a:ext cx="450850" cy="266700"/>
          </a:xfrm>
          <a:prstGeom prst="rect">
            <a:avLst/>
          </a:prstGeom>
          <a:noFill/>
          <a:ln>
            <a:noFill/>
          </a:ln>
        </p:spPr>
        <p:style>
          <a:lnRef idx="0">
            <a:scrgbClr r="0" g="0" b="0"/>
          </a:lnRef>
          <a:fillRef idx="0">
            <a:scrgbClr r="0" g="0" b="0"/>
          </a:fillRef>
          <a:effectRef idx="0">
            <a:scrgbClr r="0" g="0" b="0"/>
          </a:effectRef>
          <a:fontRef idx="minor"/>
        </p:style>
        <p:txBody>
          <a:bodyPr wrap="square">
            <a:noAutofit/>
          </a:bodyPr>
          <a:lstStyle/>
          <a:p>
            <a:pPr marL="0" marR="0">
              <a:lnSpc>
                <a:spcPct val="115000"/>
              </a:lnSpc>
              <a:spcBef>
                <a:spcPts val="0"/>
              </a:spcBef>
              <a:spcAft>
                <a:spcPts val="1000"/>
              </a:spcAft>
            </a:pPr>
            <a:r>
              <a:rPr lang="en-US" sz="1000" b="1" dirty="0">
                <a:solidFill>
                  <a:srgbClr val="00000A"/>
                </a:solidFill>
                <a:effectLst/>
                <a:latin typeface="Arial"/>
                <a:ea typeface="Arial"/>
                <a:cs typeface="Times New Roman"/>
              </a:rPr>
              <a:t>U10</a:t>
            </a:r>
            <a:endParaRPr lang="en-US" sz="1100" dirty="0">
              <a:solidFill>
                <a:srgbClr val="00000A"/>
              </a:solidFill>
              <a:effectLst/>
              <a:ea typeface="Calibri"/>
              <a:cs typeface="Times New Roman"/>
            </a:endParaRPr>
          </a:p>
        </p:txBody>
      </p:sp>
      <p:sp>
        <p:nvSpPr>
          <p:cNvPr id="28" name="Rectangle 27"/>
          <p:cNvSpPr/>
          <p:nvPr/>
        </p:nvSpPr>
        <p:spPr>
          <a:xfrm>
            <a:off x="6836055" y="2552700"/>
            <a:ext cx="450850" cy="266700"/>
          </a:xfrm>
          <a:prstGeom prst="rect">
            <a:avLst/>
          </a:prstGeom>
          <a:noFill/>
          <a:ln>
            <a:noFill/>
          </a:ln>
        </p:spPr>
        <p:style>
          <a:lnRef idx="0">
            <a:scrgbClr r="0" g="0" b="0"/>
          </a:lnRef>
          <a:fillRef idx="0">
            <a:scrgbClr r="0" g="0" b="0"/>
          </a:fillRef>
          <a:effectRef idx="0">
            <a:scrgbClr r="0" g="0" b="0"/>
          </a:effectRef>
          <a:fontRef idx="minor"/>
        </p:style>
        <p:txBody>
          <a:bodyPr wrap="square">
            <a:noAutofit/>
          </a:bodyPr>
          <a:lstStyle/>
          <a:p>
            <a:pPr marL="0" marR="0">
              <a:lnSpc>
                <a:spcPct val="115000"/>
              </a:lnSpc>
              <a:spcBef>
                <a:spcPts val="0"/>
              </a:spcBef>
              <a:spcAft>
                <a:spcPts val="1000"/>
              </a:spcAft>
            </a:pPr>
            <a:r>
              <a:rPr lang="en-US" sz="1000" b="1" dirty="0">
                <a:solidFill>
                  <a:srgbClr val="00000A"/>
                </a:solidFill>
                <a:effectLst/>
                <a:latin typeface="Arial"/>
                <a:ea typeface="Arial"/>
                <a:cs typeface="Times New Roman"/>
              </a:rPr>
              <a:t>U10</a:t>
            </a:r>
            <a:endParaRPr lang="en-US" sz="1100" dirty="0">
              <a:solidFill>
                <a:srgbClr val="00000A"/>
              </a:solidFill>
              <a:effectLst/>
              <a:ea typeface="Calibri"/>
              <a:cs typeface="Times New Roman"/>
            </a:endParaRPr>
          </a:p>
        </p:txBody>
      </p:sp>
      <p:sp>
        <p:nvSpPr>
          <p:cNvPr id="29" name="Rectangle 28"/>
          <p:cNvSpPr/>
          <p:nvPr/>
        </p:nvSpPr>
        <p:spPr>
          <a:xfrm>
            <a:off x="1136650" y="4848225"/>
            <a:ext cx="450850" cy="266700"/>
          </a:xfrm>
          <a:prstGeom prst="rect">
            <a:avLst/>
          </a:prstGeom>
          <a:noFill/>
          <a:ln>
            <a:noFill/>
          </a:ln>
        </p:spPr>
        <p:style>
          <a:lnRef idx="0">
            <a:scrgbClr r="0" g="0" b="0"/>
          </a:lnRef>
          <a:fillRef idx="0">
            <a:scrgbClr r="0" g="0" b="0"/>
          </a:fillRef>
          <a:effectRef idx="0">
            <a:scrgbClr r="0" g="0" b="0"/>
          </a:effectRef>
          <a:fontRef idx="minor"/>
        </p:style>
        <p:txBody>
          <a:bodyPr wrap="square">
            <a:noAutofit/>
          </a:bodyPr>
          <a:lstStyle/>
          <a:p>
            <a:pPr marL="0" marR="0">
              <a:lnSpc>
                <a:spcPct val="115000"/>
              </a:lnSpc>
              <a:spcBef>
                <a:spcPts val="0"/>
              </a:spcBef>
              <a:spcAft>
                <a:spcPts val="1000"/>
              </a:spcAft>
            </a:pPr>
            <a:r>
              <a:rPr lang="en-US" sz="1000" b="1">
                <a:solidFill>
                  <a:srgbClr val="00000A"/>
                </a:solidFill>
                <a:effectLst/>
                <a:latin typeface="Arial"/>
                <a:ea typeface="Arial"/>
                <a:cs typeface="Times New Roman"/>
              </a:rPr>
              <a:t>Hs</a:t>
            </a:r>
            <a:endParaRPr lang="en-US" sz="1100">
              <a:solidFill>
                <a:srgbClr val="00000A"/>
              </a:solidFill>
              <a:effectLst/>
              <a:ea typeface="Calibri"/>
              <a:cs typeface="Times New Roman"/>
            </a:endParaRPr>
          </a:p>
        </p:txBody>
      </p:sp>
      <p:sp>
        <p:nvSpPr>
          <p:cNvPr id="30" name="Rectangle 29"/>
          <p:cNvSpPr/>
          <p:nvPr/>
        </p:nvSpPr>
        <p:spPr>
          <a:xfrm>
            <a:off x="4047471" y="4848225"/>
            <a:ext cx="450850" cy="266700"/>
          </a:xfrm>
          <a:prstGeom prst="rect">
            <a:avLst/>
          </a:prstGeom>
          <a:noFill/>
          <a:ln>
            <a:noFill/>
          </a:ln>
        </p:spPr>
        <p:style>
          <a:lnRef idx="0">
            <a:scrgbClr r="0" g="0" b="0"/>
          </a:lnRef>
          <a:fillRef idx="0">
            <a:scrgbClr r="0" g="0" b="0"/>
          </a:fillRef>
          <a:effectRef idx="0">
            <a:scrgbClr r="0" g="0" b="0"/>
          </a:effectRef>
          <a:fontRef idx="minor"/>
        </p:style>
        <p:txBody>
          <a:bodyPr wrap="square">
            <a:noAutofit/>
          </a:bodyPr>
          <a:lstStyle/>
          <a:p>
            <a:pPr marL="0" marR="0">
              <a:lnSpc>
                <a:spcPct val="115000"/>
              </a:lnSpc>
              <a:spcBef>
                <a:spcPts val="0"/>
              </a:spcBef>
              <a:spcAft>
                <a:spcPts val="1000"/>
              </a:spcAft>
            </a:pPr>
            <a:r>
              <a:rPr lang="en-US" sz="1000" b="1">
                <a:solidFill>
                  <a:srgbClr val="00000A"/>
                </a:solidFill>
                <a:effectLst/>
                <a:latin typeface="Arial"/>
                <a:ea typeface="Arial"/>
                <a:cs typeface="Times New Roman"/>
              </a:rPr>
              <a:t>Hs</a:t>
            </a:r>
            <a:endParaRPr lang="en-US" sz="1100">
              <a:solidFill>
                <a:srgbClr val="00000A"/>
              </a:solidFill>
              <a:effectLst/>
              <a:ea typeface="Calibri"/>
              <a:cs typeface="Times New Roman"/>
            </a:endParaRPr>
          </a:p>
        </p:txBody>
      </p:sp>
      <p:sp>
        <p:nvSpPr>
          <p:cNvPr id="31" name="Rectangle 30"/>
          <p:cNvSpPr/>
          <p:nvPr/>
        </p:nvSpPr>
        <p:spPr>
          <a:xfrm>
            <a:off x="6781800" y="4848225"/>
            <a:ext cx="450850" cy="266700"/>
          </a:xfrm>
          <a:prstGeom prst="rect">
            <a:avLst/>
          </a:prstGeom>
          <a:noFill/>
          <a:ln>
            <a:noFill/>
          </a:ln>
        </p:spPr>
        <p:style>
          <a:lnRef idx="0">
            <a:scrgbClr r="0" g="0" b="0"/>
          </a:lnRef>
          <a:fillRef idx="0">
            <a:scrgbClr r="0" g="0" b="0"/>
          </a:fillRef>
          <a:effectRef idx="0">
            <a:scrgbClr r="0" g="0" b="0"/>
          </a:effectRef>
          <a:fontRef idx="minor"/>
        </p:style>
        <p:txBody>
          <a:bodyPr wrap="square">
            <a:noAutofit/>
          </a:bodyPr>
          <a:lstStyle/>
          <a:p>
            <a:pPr marL="0" marR="0">
              <a:lnSpc>
                <a:spcPct val="115000"/>
              </a:lnSpc>
              <a:spcBef>
                <a:spcPts val="0"/>
              </a:spcBef>
              <a:spcAft>
                <a:spcPts val="1000"/>
              </a:spcAft>
            </a:pPr>
            <a:r>
              <a:rPr lang="en-US" sz="1000" b="1">
                <a:solidFill>
                  <a:srgbClr val="00000A"/>
                </a:solidFill>
                <a:effectLst/>
                <a:latin typeface="Arial"/>
                <a:ea typeface="Arial"/>
                <a:cs typeface="Times New Roman"/>
              </a:rPr>
              <a:t>Hs</a:t>
            </a:r>
            <a:endParaRPr lang="en-US" sz="1100">
              <a:solidFill>
                <a:srgbClr val="00000A"/>
              </a:solidFill>
              <a:effectLst/>
              <a:ea typeface="Calibri"/>
              <a:cs typeface="Times New Roman"/>
            </a:endParaRPr>
          </a:p>
        </p:txBody>
      </p:sp>
    </p:spTree>
    <p:extLst>
      <p:ext uri="{BB962C8B-B14F-4D97-AF65-F5344CB8AC3E}">
        <p14:creationId xmlns:p14="http://schemas.microsoft.com/office/powerpoint/2010/main" val="1555171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28575"/>
            <a:ext cx="8229600" cy="762000"/>
          </a:xfrm>
        </p:spPr>
        <p:txBody>
          <a:bodyPr>
            <a:noAutofit/>
          </a:bodyPr>
          <a:lstStyle/>
          <a:p>
            <a:pPr marL="514350" indent="-514350"/>
            <a:r>
              <a:rPr lang="en-US" sz="3600" dirty="0"/>
              <a:t>NN spatial approach - </a:t>
            </a:r>
            <a:r>
              <a:rPr lang="en-US" sz="3600" dirty="0" smtClean="0"/>
              <a:t>Global</a:t>
            </a:r>
            <a:endParaRPr lang="en-US" sz="3600" dirty="0"/>
          </a:p>
        </p:txBody>
      </p:sp>
      <p:sp>
        <p:nvSpPr>
          <p:cNvPr id="4" name="Slide Number Placeholder 3"/>
          <p:cNvSpPr>
            <a:spLocks noGrp="1"/>
          </p:cNvSpPr>
          <p:nvPr>
            <p:ph type="sldNum" sz="quarter" idx="12"/>
          </p:nvPr>
        </p:nvSpPr>
        <p:spPr/>
        <p:txBody>
          <a:bodyPr/>
          <a:lstStyle/>
          <a:p>
            <a:fld id="{EA50B20A-613C-46BA-AFDE-71EA8BD81F1B}" type="slidenum">
              <a:rPr lang="en-US" smtClean="0"/>
              <a:t>15</a:t>
            </a:fld>
            <a:endParaRPr lang="en-US"/>
          </a:p>
        </p:txBody>
      </p:sp>
      <p:sp>
        <p:nvSpPr>
          <p:cNvPr id="10" name="TextBox 9"/>
          <p:cNvSpPr txBox="1"/>
          <p:nvPr/>
        </p:nvSpPr>
        <p:spPr>
          <a:xfrm>
            <a:off x="381000" y="700266"/>
            <a:ext cx="8305800" cy="1323439"/>
          </a:xfrm>
          <a:prstGeom prst="rect">
            <a:avLst/>
          </a:prstGeom>
          <a:noFill/>
        </p:spPr>
        <p:txBody>
          <a:bodyPr wrap="square" rtlCol="0">
            <a:spAutoFit/>
          </a:bodyPr>
          <a:lstStyle/>
          <a:p>
            <a:pPr marL="342900" indent="-342900">
              <a:buFont typeface="Arial" pitchFamily="34" charset="0"/>
              <a:buChar char="•"/>
            </a:pPr>
            <a:r>
              <a:rPr lang="en-US" sz="1600" dirty="0"/>
              <a:t>Results of 260 </a:t>
            </a:r>
            <a:r>
              <a:rPr lang="en-US" sz="1600" dirty="0" smtClean="0"/>
              <a:t>NNs</a:t>
            </a:r>
            <a:r>
              <a:rPr lang="en-US" sz="1600" dirty="0"/>
              <a:t>, in terms </a:t>
            </a:r>
            <a:r>
              <a:rPr lang="en-US" sz="1600" dirty="0" smtClean="0"/>
              <a:t>of </a:t>
            </a:r>
            <a:r>
              <a:rPr lang="en-US" sz="1600" dirty="0"/>
              <a:t>scatter error (y-axis) and systematic error (x-axis</a:t>
            </a:r>
            <a:r>
              <a:rPr lang="en-US" sz="1600" dirty="0" smtClean="0"/>
              <a:t>).</a:t>
            </a:r>
          </a:p>
          <a:p>
            <a:pPr marL="342900" indent="-342900">
              <a:buFont typeface="Arial" pitchFamily="34" charset="0"/>
              <a:buChar char="•"/>
            </a:pPr>
            <a:r>
              <a:rPr lang="en-US" sz="1600" dirty="0" smtClean="0"/>
              <a:t>Left plots: </a:t>
            </a:r>
            <a:r>
              <a:rPr lang="en-US" sz="1600" dirty="0" smtClean="0">
                <a:solidFill>
                  <a:srgbClr val="FF66FF"/>
                </a:solidFill>
              </a:rPr>
              <a:t>training </a:t>
            </a:r>
            <a:r>
              <a:rPr lang="en-US" sz="1600" dirty="0">
                <a:solidFill>
                  <a:srgbClr val="FF66FF"/>
                </a:solidFill>
              </a:rPr>
              <a:t>set in magenta</a:t>
            </a:r>
            <a:r>
              <a:rPr lang="en-US" sz="1600" dirty="0"/>
              <a:t> and </a:t>
            </a:r>
            <a:r>
              <a:rPr lang="en-US" sz="1600" dirty="0">
                <a:solidFill>
                  <a:srgbClr val="00B050"/>
                </a:solidFill>
              </a:rPr>
              <a:t>test set in </a:t>
            </a:r>
            <a:r>
              <a:rPr lang="en-US" sz="1600" dirty="0" smtClean="0">
                <a:solidFill>
                  <a:srgbClr val="00B050"/>
                </a:solidFill>
              </a:rPr>
              <a:t>green</a:t>
            </a:r>
            <a:r>
              <a:rPr lang="en-US" sz="1600" dirty="0" smtClean="0"/>
              <a:t>, </a:t>
            </a:r>
            <a:r>
              <a:rPr lang="en-US" sz="1600" dirty="0"/>
              <a:t>compared to the </a:t>
            </a:r>
            <a:r>
              <a:rPr lang="en-US" sz="1600" dirty="0">
                <a:solidFill>
                  <a:srgbClr val="FF0000"/>
                </a:solidFill>
              </a:rPr>
              <a:t>control run (red square)</a:t>
            </a:r>
            <a:r>
              <a:rPr lang="en-US" sz="1600" dirty="0"/>
              <a:t> and the </a:t>
            </a:r>
            <a:r>
              <a:rPr lang="en-US" sz="1600" dirty="0">
                <a:solidFill>
                  <a:srgbClr val="00FFFF"/>
                </a:solidFill>
              </a:rPr>
              <a:t>arithmetic EM (cyan square</a:t>
            </a:r>
            <a:r>
              <a:rPr lang="en-US" sz="1600" dirty="0" smtClean="0">
                <a:solidFill>
                  <a:srgbClr val="00FFFF"/>
                </a:solidFill>
              </a:rPr>
              <a:t>)</a:t>
            </a:r>
          </a:p>
          <a:p>
            <a:pPr marL="342900" indent="-342900">
              <a:buFont typeface="Arial" pitchFamily="34" charset="0"/>
              <a:buChar char="•"/>
            </a:pPr>
            <a:r>
              <a:rPr lang="en-US" sz="1600" dirty="0" smtClean="0"/>
              <a:t>Right plot: </a:t>
            </a:r>
            <a:r>
              <a:rPr lang="en-US" sz="1600" dirty="0" smtClean="0"/>
              <a:t>zoom-in the </a:t>
            </a:r>
            <a:r>
              <a:rPr lang="en-US" sz="1600" dirty="0"/>
              <a:t>test </a:t>
            </a:r>
            <a:r>
              <a:rPr lang="en-US" sz="1600" dirty="0" smtClean="0"/>
              <a:t>set. </a:t>
            </a:r>
            <a:r>
              <a:rPr lang="en-US" sz="1600" dirty="0" err="1" smtClean="0"/>
              <a:t>Colorbar</a:t>
            </a:r>
            <a:r>
              <a:rPr lang="en-US" sz="1600" dirty="0" smtClean="0"/>
              <a:t>: number </a:t>
            </a:r>
            <a:r>
              <a:rPr lang="en-US" sz="1600" dirty="0"/>
              <a:t>of </a:t>
            </a:r>
            <a:r>
              <a:rPr lang="en-US" sz="1600" dirty="0" smtClean="0"/>
              <a:t>neurons. Size </a:t>
            </a:r>
            <a:r>
              <a:rPr lang="en-US" sz="1600" dirty="0"/>
              <a:t>of </a:t>
            </a:r>
            <a:r>
              <a:rPr lang="en-US" sz="1600" dirty="0" smtClean="0"/>
              <a:t>dots: normalized </a:t>
            </a:r>
            <a:r>
              <a:rPr lang="en-US" sz="1600" dirty="0"/>
              <a:t>standard deviation of scatter error throughout different forecast ranges.</a:t>
            </a:r>
            <a:endParaRPr lang="en-US" sz="1500" dirty="0" smtClean="0"/>
          </a:p>
        </p:txBody>
      </p:sp>
      <p:pic>
        <p:nvPicPr>
          <p:cNvPr id="14" name="Picture 13"/>
          <p:cNvPicPr/>
          <p:nvPr/>
        </p:nvPicPr>
        <p:blipFill>
          <a:blip r:embed="rId2" cstate="print">
            <a:extLst>
              <a:ext uri="{28A0092B-C50C-407E-A947-70E740481C1C}">
                <a14:useLocalDpi xmlns:a14="http://schemas.microsoft.com/office/drawing/2010/main" val="0"/>
              </a:ext>
            </a:extLst>
          </a:blip>
          <a:stretch>
            <a:fillRect/>
          </a:stretch>
        </p:blipFill>
        <p:spPr>
          <a:xfrm>
            <a:off x="590550" y="2219325"/>
            <a:ext cx="2642235" cy="2286000"/>
          </a:xfrm>
          <a:prstGeom prst="rect">
            <a:avLst/>
          </a:prstGeom>
        </p:spPr>
      </p:pic>
      <p:pic>
        <p:nvPicPr>
          <p:cNvPr id="15" name="Picture 14"/>
          <p:cNvPicPr/>
          <p:nvPr/>
        </p:nvPicPr>
        <p:blipFill>
          <a:blip r:embed="rId3" cstate="print">
            <a:extLst>
              <a:ext uri="{28A0092B-C50C-407E-A947-70E740481C1C}">
                <a14:useLocalDpi xmlns:a14="http://schemas.microsoft.com/office/drawing/2010/main" val="0"/>
              </a:ext>
            </a:extLst>
          </a:blip>
          <a:stretch>
            <a:fillRect/>
          </a:stretch>
        </p:blipFill>
        <p:spPr>
          <a:xfrm>
            <a:off x="609600" y="4495800"/>
            <a:ext cx="2642235" cy="2286000"/>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1846" y="2209800"/>
            <a:ext cx="4918710" cy="4572000"/>
          </a:xfrm>
          <a:prstGeom prst="rect">
            <a:avLst/>
          </a:prstGeom>
        </p:spPr>
      </p:pic>
    </p:spTree>
    <p:extLst>
      <p:ext uri="{BB962C8B-B14F-4D97-AF65-F5344CB8AC3E}">
        <p14:creationId xmlns:p14="http://schemas.microsoft.com/office/powerpoint/2010/main" val="1218391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28575"/>
            <a:ext cx="8229600" cy="762000"/>
          </a:xfrm>
        </p:spPr>
        <p:txBody>
          <a:bodyPr>
            <a:noAutofit/>
          </a:bodyPr>
          <a:lstStyle/>
          <a:p>
            <a:pPr marL="514350" indent="-514350"/>
            <a:r>
              <a:rPr lang="en-US" sz="3600" dirty="0"/>
              <a:t>NN spatial approach - </a:t>
            </a:r>
            <a:r>
              <a:rPr lang="en-US" sz="3600" dirty="0" smtClean="0"/>
              <a:t>Global</a:t>
            </a:r>
            <a:endParaRPr lang="en-US" sz="3600" dirty="0"/>
          </a:p>
        </p:txBody>
      </p:sp>
      <p:sp>
        <p:nvSpPr>
          <p:cNvPr id="4" name="Slide Number Placeholder 3"/>
          <p:cNvSpPr>
            <a:spLocks noGrp="1"/>
          </p:cNvSpPr>
          <p:nvPr>
            <p:ph type="sldNum" sz="quarter" idx="12"/>
          </p:nvPr>
        </p:nvSpPr>
        <p:spPr/>
        <p:txBody>
          <a:bodyPr/>
          <a:lstStyle/>
          <a:p>
            <a:fld id="{EA50B20A-613C-46BA-AFDE-71EA8BD81F1B}" type="slidenum">
              <a:rPr lang="en-US" smtClean="0"/>
              <a:t>16</a:t>
            </a:fld>
            <a:endParaRPr lang="en-US"/>
          </a:p>
        </p:txBody>
      </p:sp>
      <p:sp>
        <p:nvSpPr>
          <p:cNvPr id="10" name="TextBox 9"/>
          <p:cNvSpPr txBox="1"/>
          <p:nvPr/>
        </p:nvSpPr>
        <p:spPr>
          <a:xfrm>
            <a:off x="381000" y="700266"/>
            <a:ext cx="8305800" cy="584775"/>
          </a:xfrm>
          <a:prstGeom prst="rect">
            <a:avLst/>
          </a:prstGeom>
          <a:noFill/>
        </p:spPr>
        <p:txBody>
          <a:bodyPr wrap="square" rtlCol="0">
            <a:spAutoFit/>
          </a:bodyPr>
          <a:lstStyle/>
          <a:p>
            <a:pPr marL="342900" indent="-342900">
              <a:buFont typeface="Arial" pitchFamily="34" charset="0"/>
              <a:buChar char="•"/>
            </a:pPr>
            <a:r>
              <a:rPr lang="en-US" sz="1600" dirty="0" smtClean="0"/>
              <a:t>“Best” selected based on </a:t>
            </a:r>
            <a:r>
              <a:rPr lang="en-US" sz="1600" dirty="0"/>
              <a:t>three </a:t>
            </a:r>
            <a:r>
              <a:rPr lang="en-US" sz="1600" dirty="0" smtClean="0"/>
              <a:t>steps (ranking and excluding large errors). Final NN </a:t>
            </a:r>
            <a:r>
              <a:rPr lang="en-US" sz="1600" dirty="0"/>
              <a:t>containing 140 </a:t>
            </a:r>
            <a:r>
              <a:rPr lang="en-US" sz="1600" dirty="0" smtClean="0"/>
              <a:t>neurons at the hidden layer. Weights/Biases and normalization parameters saved.</a:t>
            </a:r>
            <a:endParaRPr lang="en-US" sz="1500" dirty="0" smtClean="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3108960"/>
            <a:ext cx="3705860" cy="18288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4937760"/>
            <a:ext cx="3705860" cy="1828800"/>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2365" y="1285875"/>
            <a:ext cx="3705860" cy="182880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2365" y="3108960"/>
            <a:ext cx="3705860" cy="1828800"/>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2365" y="4937760"/>
            <a:ext cx="3705860" cy="1828800"/>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800" y="1247775"/>
            <a:ext cx="3705860" cy="1828800"/>
          </a:xfrm>
          <a:prstGeom prst="rect">
            <a:avLst/>
          </a:prstGeom>
        </p:spPr>
      </p:pic>
      <p:cxnSp>
        <p:nvCxnSpPr>
          <p:cNvPr id="3" name="Straight Arrow Connector 2"/>
          <p:cNvCxnSpPr/>
          <p:nvPr/>
        </p:nvCxnSpPr>
        <p:spPr>
          <a:xfrm>
            <a:off x="152400" y="56388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021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09575" y="228600"/>
            <a:ext cx="8229600" cy="762000"/>
          </a:xfrm>
        </p:spPr>
        <p:txBody>
          <a:bodyPr>
            <a:noAutofit/>
          </a:bodyPr>
          <a:lstStyle/>
          <a:p>
            <a:pPr marL="514350" indent="-514350"/>
            <a:r>
              <a:rPr lang="en-US" sz="3600" dirty="0" smtClean="0"/>
              <a:t>Conclusions</a:t>
            </a:r>
            <a:endParaRPr lang="en-US" sz="3600" dirty="0"/>
          </a:p>
        </p:txBody>
      </p:sp>
      <p:sp>
        <p:nvSpPr>
          <p:cNvPr id="10" name="TextBox 9"/>
          <p:cNvSpPr txBox="1"/>
          <p:nvPr/>
        </p:nvSpPr>
        <p:spPr>
          <a:xfrm>
            <a:off x="76200" y="938153"/>
            <a:ext cx="6391275" cy="5940088"/>
          </a:xfrm>
          <a:prstGeom prst="rect">
            <a:avLst/>
          </a:prstGeom>
          <a:noFill/>
        </p:spPr>
        <p:txBody>
          <a:bodyPr wrap="square" rtlCol="0">
            <a:spAutoFit/>
          </a:bodyPr>
          <a:lstStyle/>
          <a:p>
            <a:pPr marL="342900" indent="-342900">
              <a:buFont typeface="Arial"/>
              <a:buChar char="•"/>
            </a:pPr>
            <a:r>
              <a:rPr lang="en-US" sz="1900" dirty="0" smtClean="0">
                <a:solidFill>
                  <a:srgbClr val="0070C0"/>
                </a:solidFill>
              </a:rPr>
              <a:t>Wave Ensemble: </a:t>
            </a:r>
            <a:r>
              <a:rPr lang="en-US" sz="1900" dirty="0" smtClean="0">
                <a:solidFill>
                  <a:srgbClr val="0070C0"/>
                </a:solidFill>
              </a:rPr>
              <a:t>Critical </a:t>
            </a:r>
            <a:r>
              <a:rPr lang="en-US" sz="1900" dirty="0">
                <a:solidFill>
                  <a:srgbClr val="0070C0"/>
                </a:solidFill>
              </a:rPr>
              <a:t>systematic and scatter errors are </a:t>
            </a:r>
            <a:r>
              <a:rPr lang="en-US" sz="1900" dirty="0" smtClean="0">
                <a:solidFill>
                  <a:srgbClr val="0070C0"/>
                </a:solidFill>
              </a:rPr>
              <a:t>identified beyond </a:t>
            </a:r>
            <a:r>
              <a:rPr lang="en-US" sz="1900" dirty="0">
                <a:solidFill>
                  <a:srgbClr val="0070C0"/>
                </a:solidFill>
              </a:rPr>
              <a:t>the 6th- and 3rd- day </a:t>
            </a:r>
            <a:r>
              <a:rPr lang="en-US" sz="1900" dirty="0" smtClean="0">
                <a:solidFill>
                  <a:srgbClr val="0070C0"/>
                </a:solidFill>
              </a:rPr>
              <a:t>forecasts, </a:t>
            </a:r>
            <a:r>
              <a:rPr lang="en-US" sz="1900" dirty="0" smtClean="0">
                <a:solidFill>
                  <a:srgbClr val="0070C0"/>
                </a:solidFill>
              </a:rPr>
              <a:t>respectively</a:t>
            </a:r>
            <a:r>
              <a:rPr lang="en-US" sz="1900" dirty="0">
                <a:solidFill>
                  <a:srgbClr val="0070C0"/>
                </a:solidFill>
              </a:rPr>
              <a:t>.</a:t>
            </a:r>
            <a:endParaRPr lang="en-US" sz="1900" dirty="0" smtClean="0">
              <a:solidFill>
                <a:srgbClr val="0070C0"/>
              </a:solidFill>
            </a:endParaRPr>
          </a:p>
          <a:p>
            <a:pPr marL="342900" indent="-342900">
              <a:buFont typeface="Arial"/>
              <a:buChar char="•"/>
            </a:pPr>
            <a:r>
              <a:rPr lang="en-US" sz="1900" dirty="0"/>
              <a:t>The main advantage of the methodology using NNs </a:t>
            </a:r>
            <a:r>
              <a:rPr lang="en-US" sz="1900" dirty="0" smtClean="0"/>
              <a:t>at </a:t>
            </a:r>
            <a:r>
              <a:rPr lang="en-US" sz="1900" dirty="0"/>
              <a:t>longer forecast ranges beyond four days. </a:t>
            </a:r>
            <a:endParaRPr lang="en-US" sz="1900" dirty="0" smtClean="0">
              <a:solidFill>
                <a:srgbClr val="0070C0"/>
              </a:solidFill>
            </a:endParaRPr>
          </a:p>
          <a:p>
            <a:pPr marL="342900" indent="-342900">
              <a:buFont typeface="Arial"/>
              <a:buChar char="•"/>
            </a:pPr>
            <a:r>
              <a:rPr lang="en-US" sz="1900" dirty="0" smtClean="0"/>
              <a:t>Small </a:t>
            </a:r>
            <a:r>
              <a:rPr lang="en-US" sz="1900" dirty="0"/>
              <a:t>number of neurons are sufficient to reduce the bias, while 35 to 50 </a:t>
            </a:r>
            <a:r>
              <a:rPr lang="en-US" sz="1900" dirty="0"/>
              <a:t>neurons (</a:t>
            </a:r>
            <a:r>
              <a:rPr lang="en-US" sz="1900" dirty="0" err="1" smtClean="0"/>
              <a:t>GoM</a:t>
            </a:r>
            <a:r>
              <a:rPr lang="en-US" sz="1900" dirty="0" smtClean="0"/>
              <a:t>) </a:t>
            </a:r>
            <a:r>
              <a:rPr lang="en-US" sz="1900" dirty="0" smtClean="0"/>
              <a:t>produce </a:t>
            </a:r>
            <a:r>
              <a:rPr lang="en-US" sz="1900" dirty="0"/>
              <a:t>the greatest reduction in both the scatter and systematic </a:t>
            </a:r>
            <a:r>
              <a:rPr lang="en-US" sz="1900" dirty="0" smtClean="0"/>
              <a:t>errors.</a:t>
            </a:r>
          </a:p>
          <a:p>
            <a:pPr marL="342900" indent="-342900">
              <a:buFont typeface="Arial"/>
              <a:buChar char="•"/>
            </a:pPr>
            <a:r>
              <a:rPr lang="en-US" sz="1900" dirty="0" smtClean="0"/>
              <a:t>More complex NN models for global simulations incorporating</a:t>
            </a:r>
            <a:r>
              <a:rPr lang="en-US" sz="1900" dirty="0" smtClean="0"/>
              <a:t> the whole forecast range.</a:t>
            </a:r>
            <a:endParaRPr lang="en-US" sz="1900" dirty="0"/>
          </a:p>
          <a:p>
            <a:pPr marL="342900" indent="-342900">
              <a:buFont typeface="Wingdings" pitchFamily="2" charset="2"/>
              <a:buChar char="§"/>
            </a:pPr>
            <a:r>
              <a:rPr lang="en-US" sz="1900" dirty="0"/>
              <a:t>Systematic </a:t>
            </a:r>
            <a:r>
              <a:rPr lang="en-US" sz="1900" dirty="0" smtClean="0"/>
              <a:t>errors: </a:t>
            </a:r>
            <a:r>
              <a:rPr lang="en-US" sz="1900" dirty="0"/>
              <a:t>very few neurons are sufficient to efficiently remove the bias, while more neurons are necessary to reduce the scatter error and improve the CC.</a:t>
            </a:r>
          </a:p>
          <a:p>
            <a:pPr marL="342900" indent="-342900">
              <a:buFont typeface="Wingdings" pitchFamily="2" charset="2"/>
              <a:buChar char="§"/>
            </a:pPr>
            <a:r>
              <a:rPr lang="en-US" sz="1900" dirty="0"/>
              <a:t>60 to 80 neurons can minimize the errors of the </a:t>
            </a:r>
            <a:r>
              <a:rPr lang="en-US" sz="1900" dirty="0" err="1"/>
              <a:t>nowcast</a:t>
            </a:r>
            <a:r>
              <a:rPr lang="en-US" sz="1900" dirty="0"/>
              <a:t> but 120 (or more) neurons are necessary to properly address the errors of forecast day 10.</a:t>
            </a:r>
          </a:p>
          <a:p>
            <a:pPr marL="342900" indent="-342900">
              <a:buFont typeface="Courier New" pitchFamily="49" charset="0"/>
              <a:buChar char="o"/>
            </a:pPr>
            <a:r>
              <a:rPr lang="en-US" sz="1900" dirty="0"/>
              <a:t>The operational implementation of the nonlinear ensemble averaging using NN is simple!</a:t>
            </a:r>
          </a:p>
          <a:p>
            <a:pPr marL="342900" indent="-342900">
              <a:buFont typeface="Courier New" pitchFamily="49" charset="0"/>
              <a:buChar char="o"/>
            </a:pPr>
            <a:r>
              <a:rPr lang="en-US" sz="1900" dirty="0">
                <a:solidFill>
                  <a:srgbClr val="00B050"/>
                </a:solidFill>
              </a:rPr>
              <a:t>Next Step: ensemble of NNs based on </a:t>
            </a:r>
            <a:r>
              <a:rPr lang="en-US" sz="1900" dirty="0" err="1">
                <a:solidFill>
                  <a:srgbClr val="00B050"/>
                </a:solidFill>
              </a:rPr>
              <a:t>Krasnopolsky</a:t>
            </a:r>
            <a:r>
              <a:rPr lang="en-US" sz="1900" dirty="0">
                <a:solidFill>
                  <a:srgbClr val="00B050"/>
                </a:solidFill>
              </a:rPr>
              <a:t> and Lin (2012</a:t>
            </a:r>
            <a:r>
              <a:rPr lang="en-US" sz="1900" dirty="0" smtClean="0">
                <a:solidFill>
                  <a:srgbClr val="00B050"/>
                </a:solidFill>
              </a:rPr>
              <a:t>)</a:t>
            </a:r>
            <a:endParaRPr lang="en-US" sz="1900" dirty="0">
              <a:solidFill>
                <a:srgbClr val="00B05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6530" y="3246120"/>
            <a:ext cx="2560320" cy="256032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1760" y="685800"/>
            <a:ext cx="2560320" cy="2560320"/>
          </a:xfrm>
          <a:prstGeom prst="rect">
            <a:avLst/>
          </a:prstGeom>
        </p:spPr>
      </p:pic>
      <p:sp>
        <p:nvSpPr>
          <p:cNvPr id="7" name="TextBox 6"/>
          <p:cNvSpPr txBox="1"/>
          <p:nvPr/>
        </p:nvSpPr>
        <p:spPr>
          <a:xfrm>
            <a:off x="7021830" y="5981700"/>
            <a:ext cx="1969770" cy="646331"/>
          </a:xfrm>
          <a:prstGeom prst="rect">
            <a:avLst/>
          </a:prstGeom>
          <a:noFill/>
        </p:spPr>
        <p:txBody>
          <a:bodyPr wrap="square" rtlCol="0">
            <a:spAutoFit/>
          </a:bodyPr>
          <a:lstStyle/>
          <a:p>
            <a:r>
              <a:rPr lang="en-US" dirty="0"/>
              <a:t>-</a:t>
            </a:r>
            <a:r>
              <a:rPr lang="en-US" dirty="0" smtClean="0"/>
              <a:t> Control    -.-  EM</a:t>
            </a:r>
          </a:p>
          <a:p>
            <a:r>
              <a:rPr lang="en-US" dirty="0" smtClean="0"/>
              <a:t>-- NN</a:t>
            </a:r>
            <a:endParaRPr lang="en-US" dirty="0"/>
          </a:p>
        </p:txBody>
      </p:sp>
    </p:spTree>
    <p:extLst>
      <p:ext uri="{BB962C8B-B14F-4D97-AF65-F5344CB8AC3E}">
        <p14:creationId xmlns:p14="http://schemas.microsoft.com/office/powerpoint/2010/main" val="2158501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68300" y="2514600"/>
            <a:ext cx="8229600" cy="762000"/>
          </a:xfrm>
        </p:spPr>
        <p:txBody>
          <a:bodyPr>
            <a:noAutofit/>
          </a:bodyPr>
          <a:lstStyle/>
          <a:p>
            <a:pPr marL="514350" indent="-514350"/>
            <a:r>
              <a:rPr lang="en-US" sz="4000" b="1" dirty="0" smtClean="0"/>
              <a:t>Obrigado!</a:t>
            </a:r>
            <a:endParaRPr lang="en-US" sz="4000" b="1" dirty="0"/>
          </a:p>
        </p:txBody>
      </p:sp>
      <p:sp>
        <p:nvSpPr>
          <p:cNvPr id="4" name="Slide Number Placeholder 3"/>
          <p:cNvSpPr>
            <a:spLocks noGrp="1"/>
          </p:cNvSpPr>
          <p:nvPr>
            <p:ph type="sldNum" sz="quarter" idx="12"/>
          </p:nvPr>
        </p:nvSpPr>
        <p:spPr/>
        <p:txBody>
          <a:bodyPr/>
          <a:lstStyle/>
          <a:p>
            <a:fld id="{EA50B20A-613C-46BA-AFDE-71EA8BD81F1B}" type="slidenum">
              <a:rPr lang="en-US" smtClean="0"/>
              <a:t>18</a:t>
            </a:fld>
            <a:endParaRPr lang="en-US"/>
          </a:p>
        </p:txBody>
      </p:sp>
      <p:sp>
        <p:nvSpPr>
          <p:cNvPr id="5" name="Footer Placeholder 4"/>
          <p:cNvSpPr txBox="1">
            <a:spLocks/>
          </p:cNvSpPr>
          <p:nvPr/>
        </p:nvSpPr>
        <p:spPr>
          <a:xfrm>
            <a:off x="533400" y="4267200"/>
            <a:ext cx="8369300" cy="19812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500" i="1" dirty="0">
                <a:solidFill>
                  <a:schemeClr val="tx1"/>
                </a:solidFill>
              </a:rPr>
              <a:t>Nonlinear Wave Ensemble Averaging using Neural </a:t>
            </a:r>
            <a:r>
              <a:rPr lang="en-US" sz="1500" i="1" dirty="0" smtClean="0">
                <a:solidFill>
                  <a:schemeClr val="tx1"/>
                </a:solidFill>
              </a:rPr>
              <a:t>Networks</a:t>
            </a:r>
          </a:p>
          <a:p>
            <a:pPr marL="285750" indent="-285750" algn="l">
              <a:buFont typeface="Arial" pitchFamily="34" charset="0"/>
              <a:buChar char="•"/>
            </a:pPr>
            <a:r>
              <a:rPr lang="en-US" sz="1500" dirty="0">
                <a:solidFill>
                  <a:prstClr val="black"/>
                </a:solidFill>
              </a:rPr>
              <a:t>Ricardo Campos, </a:t>
            </a:r>
            <a:r>
              <a:rPr lang="en-US" sz="1500" dirty="0" smtClean="0">
                <a:solidFill>
                  <a:prstClr val="black"/>
                </a:solidFill>
              </a:rPr>
              <a:t>AOSC/UMD   </a:t>
            </a:r>
            <a:r>
              <a:rPr lang="en-US" sz="1500" dirty="0">
                <a:solidFill>
                  <a:prstClr val="black"/>
                </a:solidFill>
              </a:rPr>
              <a:t>riwave@gmail.com  ricardo.campos@centec.tecnico.ulisboa.pt </a:t>
            </a:r>
            <a:endParaRPr lang="en-US" sz="1500" dirty="0" smtClean="0">
              <a:solidFill>
                <a:prstClr val="black"/>
              </a:solidFill>
            </a:endParaRPr>
          </a:p>
          <a:p>
            <a:pPr algn="l"/>
            <a:r>
              <a:rPr lang="en-US" sz="1500" dirty="0">
                <a:solidFill>
                  <a:prstClr val="black"/>
                </a:solidFill>
              </a:rPr>
              <a:t>"Improving Global Wind-Wave Probabilistic Forecasts and Products Beyond Week 2"</a:t>
            </a:r>
          </a:p>
          <a:p>
            <a:pPr algn="l"/>
            <a:r>
              <a:rPr lang="en-US" sz="1500" dirty="0">
                <a:solidFill>
                  <a:prstClr val="black"/>
                </a:solidFill>
              </a:rPr>
              <a:t>Award Number: NA16NWS4680011</a:t>
            </a:r>
          </a:p>
          <a:p>
            <a:pPr marL="285750" indent="-285750" algn="l">
              <a:buFont typeface="Arial" pitchFamily="34" charset="0"/>
              <a:buChar char="•"/>
            </a:pPr>
            <a:r>
              <a:rPr lang="en-US" sz="1500" dirty="0">
                <a:solidFill>
                  <a:prstClr val="black"/>
                </a:solidFill>
              </a:rPr>
              <a:t>Vladimir </a:t>
            </a:r>
            <a:r>
              <a:rPr lang="en-US" sz="1500" dirty="0" err="1">
                <a:solidFill>
                  <a:prstClr val="black"/>
                </a:solidFill>
              </a:rPr>
              <a:t>Krasnopolsky</a:t>
            </a:r>
            <a:r>
              <a:rPr lang="en-US" sz="1500" dirty="0">
                <a:solidFill>
                  <a:prstClr val="black"/>
                </a:solidFill>
              </a:rPr>
              <a:t>, Jose-Henrique </a:t>
            </a:r>
            <a:r>
              <a:rPr lang="en-US" sz="1500" dirty="0" err="1">
                <a:solidFill>
                  <a:prstClr val="black"/>
                </a:solidFill>
              </a:rPr>
              <a:t>Alves</a:t>
            </a:r>
            <a:r>
              <a:rPr lang="en-US" sz="1500" dirty="0">
                <a:solidFill>
                  <a:prstClr val="black"/>
                </a:solidFill>
              </a:rPr>
              <a:t>, Steve Penny, Ricardo Martins Campos.</a:t>
            </a:r>
            <a:endParaRPr lang="en-US" sz="1500" dirty="0">
              <a:solidFill>
                <a:schemeClr val="tx1"/>
              </a:solidFill>
            </a:endParaRPr>
          </a:p>
        </p:txBody>
      </p:sp>
    </p:spTree>
    <p:extLst>
      <p:ext uri="{BB962C8B-B14F-4D97-AF65-F5344CB8AC3E}">
        <p14:creationId xmlns:p14="http://schemas.microsoft.com/office/powerpoint/2010/main" val="2819999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74131" y="318506"/>
            <a:ext cx="8229600" cy="595894"/>
          </a:xfrm>
        </p:spPr>
        <p:txBody>
          <a:bodyPr>
            <a:normAutofit fontScale="90000"/>
          </a:bodyPr>
          <a:lstStyle/>
          <a:p>
            <a:r>
              <a:rPr lang="en-US" dirty="0" smtClean="0"/>
              <a:t>Outline</a:t>
            </a:r>
            <a:endParaRPr lang="en-US" dirty="0"/>
          </a:p>
        </p:txBody>
      </p:sp>
      <p:sp>
        <p:nvSpPr>
          <p:cNvPr id="2" name="Content Placeholder 1"/>
          <p:cNvSpPr>
            <a:spLocks noGrp="1"/>
          </p:cNvSpPr>
          <p:nvPr>
            <p:ph idx="1"/>
          </p:nvPr>
        </p:nvSpPr>
        <p:spPr>
          <a:xfrm>
            <a:off x="371474" y="1019175"/>
            <a:ext cx="8467725" cy="5715000"/>
          </a:xfrm>
        </p:spPr>
        <p:txBody>
          <a:bodyPr>
            <a:noAutofit/>
          </a:bodyPr>
          <a:lstStyle/>
          <a:p>
            <a:pPr>
              <a:spcBef>
                <a:spcPct val="0"/>
              </a:spcBef>
            </a:pPr>
            <a:r>
              <a:rPr lang="en-US" sz="2300" dirty="0" smtClean="0"/>
              <a:t>Quick introduction </a:t>
            </a:r>
            <a:r>
              <a:rPr lang="en-US" sz="2300" dirty="0" smtClean="0"/>
              <a:t>to GWES</a:t>
            </a:r>
          </a:p>
          <a:p>
            <a:pPr>
              <a:spcBef>
                <a:spcPct val="0"/>
              </a:spcBef>
            </a:pPr>
            <a:r>
              <a:rPr lang="en-US" sz="2300" dirty="0"/>
              <a:t>MLP Neural Networks applied to non-linear ensemble averaging </a:t>
            </a:r>
          </a:p>
          <a:p>
            <a:pPr>
              <a:spcBef>
                <a:spcPct val="0"/>
              </a:spcBef>
            </a:pPr>
            <a:r>
              <a:rPr lang="en-US" sz="2300" dirty="0" smtClean="0"/>
              <a:t>First </a:t>
            </a:r>
            <a:r>
              <a:rPr lang="en-US" sz="2300" dirty="0"/>
              <a:t>tests at single locations </a:t>
            </a:r>
          </a:p>
          <a:p>
            <a:pPr marL="914400" lvl="1" indent="-514350">
              <a:spcBef>
                <a:spcPct val="0"/>
              </a:spcBef>
            </a:pPr>
            <a:r>
              <a:rPr lang="en-US" sz="2300" dirty="0"/>
              <a:t>NN Architectures</a:t>
            </a:r>
          </a:p>
          <a:p>
            <a:pPr marL="914400" lvl="1" indent="-514350">
              <a:spcBef>
                <a:spcPct val="0"/>
              </a:spcBef>
            </a:pPr>
            <a:r>
              <a:rPr lang="en-US" sz="2300" dirty="0"/>
              <a:t>Tests with number of neurons, normalization </a:t>
            </a:r>
            <a:r>
              <a:rPr lang="en-US" sz="2300" dirty="0" err="1"/>
              <a:t>etc</a:t>
            </a:r>
            <a:endParaRPr lang="en-US" sz="2300" dirty="0"/>
          </a:p>
          <a:p>
            <a:pPr marL="914400" lvl="1" indent="-514350">
              <a:spcBef>
                <a:spcPct val="0"/>
              </a:spcBef>
            </a:pPr>
            <a:r>
              <a:rPr lang="en-US" sz="2300" dirty="0"/>
              <a:t>Error </a:t>
            </a:r>
            <a:r>
              <a:rPr lang="en-US" sz="2300" dirty="0" smtClean="0"/>
              <a:t>as a</a:t>
            </a:r>
            <a:r>
              <a:rPr lang="en-US" sz="2300" dirty="0" smtClean="0"/>
              <a:t> </a:t>
            </a:r>
            <a:r>
              <a:rPr lang="en-US" sz="2300" dirty="0"/>
              <a:t>function of Forecast </a:t>
            </a:r>
            <a:r>
              <a:rPr lang="en-US" sz="2300" dirty="0" smtClean="0"/>
              <a:t>time and Severity </a:t>
            </a:r>
            <a:r>
              <a:rPr lang="en-US" sz="2000" dirty="0"/>
              <a:t>(Percentiles)</a:t>
            </a:r>
            <a:r>
              <a:rPr lang="en-US" sz="2300" dirty="0"/>
              <a:t> </a:t>
            </a:r>
          </a:p>
          <a:p>
            <a:pPr marL="400050" lvl="1" indent="0">
              <a:spcBef>
                <a:spcPct val="0"/>
              </a:spcBef>
              <a:buNone/>
            </a:pPr>
            <a:endParaRPr lang="en-US" sz="1000" dirty="0"/>
          </a:p>
          <a:p>
            <a:pPr marL="514350" indent="-514350">
              <a:spcBef>
                <a:spcPct val="0"/>
              </a:spcBef>
            </a:pPr>
            <a:r>
              <a:rPr lang="en-US" sz="2300" b="1" dirty="0" smtClean="0"/>
              <a:t>NN </a:t>
            </a:r>
            <a:r>
              <a:rPr lang="en-US" sz="2300" b="1" dirty="0"/>
              <a:t>spatial </a:t>
            </a:r>
            <a:r>
              <a:rPr lang="en-US" sz="2300" b="1" dirty="0" smtClean="0"/>
              <a:t>approach</a:t>
            </a:r>
          </a:p>
          <a:p>
            <a:pPr marL="914400" lvl="1" indent="-514350">
              <a:spcBef>
                <a:spcPct val="0"/>
              </a:spcBef>
            </a:pPr>
            <a:r>
              <a:rPr lang="en-US" sz="2300" b="1" dirty="0" smtClean="0"/>
              <a:t>NN Training Strategy</a:t>
            </a:r>
          </a:p>
          <a:p>
            <a:pPr marL="914400" lvl="1" indent="-514350">
              <a:spcBef>
                <a:spcPct val="0"/>
              </a:spcBef>
            </a:pPr>
            <a:r>
              <a:rPr lang="en-US" sz="2300" b="1" dirty="0" smtClean="0"/>
              <a:t>Spatial </a:t>
            </a:r>
            <a:r>
              <a:rPr lang="en-US" sz="2300" b="1" dirty="0"/>
              <a:t>Distribution of Wind and Wave Climates</a:t>
            </a:r>
          </a:p>
          <a:p>
            <a:pPr marL="914400" lvl="1" indent="-514350">
              <a:spcBef>
                <a:spcPct val="0"/>
              </a:spcBef>
            </a:pPr>
            <a:r>
              <a:rPr lang="en-US" sz="2300" b="1" dirty="0"/>
              <a:t>Assessment of GWES using NDBC </a:t>
            </a:r>
            <a:r>
              <a:rPr lang="en-US" sz="2300" b="1" dirty="0" smtClean="0"/>
              <a:t>buoys and Altimeters</a:t>
            </a:r>
            <a:endParaRPr lang="en-US" sz="2300" b="1" dirty="0"/>
          </a:p>
          <a:p>
            <a:pPr marL="914400" lvl="1" indent="-514350">
              <a:spcBef>
                <a:spcPct val="0"/>
              </a:spcBef>
            </a:pPr>
            <a:r>
              <a:rPr lang="en-US" sz="2300" b="1" dirty="0"/>
              <a:t>Large sensitivity </a:t>
            </a:r>
            <a:r>
              <a:rPr lang="en-US" sz="2300" b="1" dirty="0" smtClean="0"/>
              <a:t>test: </a:t>
            </a:r>
            <a:r>
              <a:rPr lang="en-US" sz="2300" b="1" dirty="0"/>
              <a:t>number of neurons, initialization, filtering</a:t>
            </a:r>
          </a:p>
          <a:p>
            <a:pPr marL="914400" lvl="1" indent="-514350">
              <a:spcBef>
                <a:spcPct val="0"/>
              </a:spcBef>
            </a:pPr>
            <a:r>
              <a:rPr lang="en-US" sz="2300" b="1" dirty="0" smtClean="0"/>
              <a:t>(1) </a:t>
            </a:r>
            <a:r>
              <a:rPr lang="en-US" sz="2300" b="1" dirty="0" err="1" smtClean="0"/>
              <a:t>GoM</a:t>
            </a:r>
            <a:r>
              <a:rPr lang="en-US" sz="2300" b="1" dirty="0" smtClean="0"/>
              <a:t> and (2) Global</a:t>
            </a:r>
            <a:endParaRPr lang="en-US" sz="2300" dirty="0" smtClean="0"/>
          </a:p>
        </p:txBody>
      </p:sp>
      <p:sp>
        <p:nvSpPr>
          <p:cNvPr id="4" name="Slide Number Placeholder 3"/>
          <p:cNvSpPr>
            <a:spLocks noGrp="1"/>
          </p:cNvSpPr>
          <p:nvPr>
            <p:ph type="sldNum" sz="quarter" idx="12"/>
          </p:nvPr>
        </p:nvSpPr>
        <p:spPr/>
        <p:txBody>
          <a:bodyPr/>
          <a:lstStyle/>
          <a:p>
            <a:fld id="{EA50B20A-613C-46BA-AFDE-71EA8BD81F1B}" type="slidenum">
              <a:rPr lang="en-US" smtClean="0"/>
              <a:t>2</a:t>
            </a:fld>
            <a:endParaRPr lang="en-US"/>
          </a:p>
        </p:txBody>
      </p:sp>
    </p:spTree>
    <p:extLst>
      <p:ext uri="{BB962C8B-B14F-4D97-AF65-F5344CB8AC3E}">
        <p14:creationId xmlns:p14="http://schemas.microsoft.com/office/powerpoint/2010/main" val="3322182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74131" y="318506"/>
            <a:ext cx="8229600" cy="595894"/>
          </a:xfrm>
        </p:spPr>
        <p:txBody>
          <a:bodyPr>
            <a:noAutofit/>
          </a:bodyPr>
          <a:lstStyle/>
          <a:p>
            <a:r>
              <a:rPr lang="en-US" sz="3500" dirty="0"/>
              <a:t>Global Wave Ensemble System (GWES)</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685800" y="1143000"/>
                <a:ext cx="7848599" cy="3886200"/>
              </a:xfrm>
            </p:spPr>
            <p:txBody>
              <a:bodyPr>
                <a:normAutofit/>
              </a:bodyPr>
              <a:lstStyle/>
              <a:p>
                <a:pPr>
                  <a:spcBef>
                    <a:spcPct val="0"/>
                  </a:spcBef>
                </a:pPr>
                <a:r>
                  <a:rPr lang="en-US" sz="2300" dirty="0" smtClean="0"/>
                  <a:t>The GWES was implemented in 2005 (Chen, 2006);</a:t>
                </a:r>
              </a:p>
              <a:p>
                <a:pPr>
                  <a:spcBef>
                    <a:spcPct val="0"/>
                  </a:spcBef>
                </a:pPr>
                <a:r>
                  <a:rPr lang="en-US" sz="2300" dirty="0" smtClean="0"/>
                  <a:t>4 </a:t>
                </a:r>
                <a:r>
                  <a:rPr lang="en-US" sz="2300" dirty="0"/>
                  <a:t>cycles per </a:t>
                </a:r>
                <a:r>
                  <a:rPr lang="en-US" sz="2300" dirty="0" smtClean="0"/>
                  <a:t>day;</a:t>
                </a:r>
              </a:p>
              <a:p>
                <a:pPr>
                  <a:spcBef>
                    <a:spcPct val="0"/>
                  </a:spcBef>
                </a:pPr>
                <a:r>
                  <a:rPr lang="en-US" sz="2300" dirty="0" smtClean="0"/>
                  <a:t>Resolution </a:t>
                </a:r>
                <a:r>
                  <a:rPr lang="en-US" sz="2300" dirty="0"/>
                  <a:t>of 0.5 degree and 3 </a:t>
                </a:r>
                <a:r>
                  <a:rPr lang="en-US" sz="2300" dirty="0" smtClean="0"/>
                  <a:t>hours;</a:t>
                </a:r>
              </a:p>
              <a:p>
                <a:pPr>
                  <a:spcBef>
                    <a:spcPct val="0"/>
                  </a:spcBef>
                </a:pPr>
                <a:r>
                  <a:rPr lang="en-US" sz="2300" dirty="0" smtClean="0"/>
                  <a:t>Forecast </a:t>
                </a:r>
                <a:r>
                  <a:rPr lang="en-US" sz="2300" dirty="0"/>
                  <a:t>range of 10 </a:t>
                </a:r>
                <a:r>
                  <a:rPr lang="en-US" sz="2300" dirty="0" smtClean="0"/>
                  <a:t>days;</a:t>
                </a:r>
              </a:p>
              <a:p>
                <a:pPr>
                  <a:spcBef>
                    <a:spcPct val="0"/>
                  </a:spcBef>
                </a:pPr>
                <a:r>
                  <a:rPr lang="en-US" sz="2300" dirty="0" smtClean="0"/>
                  <a:t>Total </a:t>
                </a:r>
                <a:r>
                  <a:rPr lang="en-US" sz="2300" dirty="0"/>
                  <a:t>of 20 ensemble members plus a control member </a:t>
                </a:r>
                <a:endParaRPr lang="en-US" sz="2300" dirty="0" smtClean="0"/>
              </a:p>
              <a:p>
                <a:pPr>
                  <a:spcBef>
                    <a:spcPct val="0"/>
                  </a:spcBef>
                </a:pPr>
                <a:r>
                  <a:rPr lang="en-US" sz="2300" dirty="0" smtClean="0"/>
                  <a:t>Forced </a:t>
                </a:r>
                <a:r>
                  <a:rPr lang="en-US" sz="2300" dirty="0"/>
                  <a:t>by Global Ensemble Forecast System (GEFS) winds on WAVEWATCH III model (</a:t>
                </a:r>
                <a:r>
                  <a:rPr lang="en-US" sz="2300" dirty="0" err="1"/>
                  <a:t>Tolman</a:t>
                </a:r>
                <a:r>
                  <a:rPr lang="en-US" sz="2300" dirty="0"/>
                  <a:t>, 2016</a:t>
                </a:r>
                <a:r>
                  <a:rPr lang="en-US" sz="2300" dirty="0" smtClean="0"/>
                  <a:t>)</a:t>
                </a:r>
                <a:endParaRPr lang="en-US" sz="2300" dirty="0"/>
              </a:p>
              <a:p>
                <a:pPr>
                  <a:spcBef>
                    <a:spcPct val="0"/>
                  </a:spcBef>
                </a:pPr>
                <a:r>
                  <a:rPr lang="en-US" sz="2300" dirty="0"/>
                  <a:t>Last major upgrade: 12/2015</a:t>
                </a:r>
              </a:p>
              <a:p>
                <a:pPr>
                  <a:spcBef>
                    <a:spcPct val="0"/>
                  </a:spcBef>
                </a:pPr>
                <a:r>
                  <a:rPr lang="en-US" sz="2300" dirty="0" smtClean="0"/>
                  <a:t>Arithmetic Ensemble Mean:   </a:t>
                </a:r>
                <a14:m>
                  <m:oMath xmlns:m="http://schemas.openxmlformats.org/officeDocument/2006/math">
                    <m:r>
                      <a:rPr lang="en-US" i="1" smtClean="0">
                        <a:latin typeface="Cambria Math"/>
                      </a:rPr>
                      <m:t>𝐸𝑀</m:t>
                    </m:r>
                    <m:r>
                      <a:rPr lang="en-US" i="1" smtClean="0">
                        <a:latin typeface="Cambria Math"/>
                      </a:rPr>
                      <m:t>=</m:t>
                    </m:r>
                    <m:f>
                      <m:fPr>
                        <m:ctrlPr>
                          <a:rPr lang="en-US" i="1">
                            <a:latin typeface="Cambria Math"/>
                          </a:rPr>
                        </m:ctrlPr>
                      </m:fPr>
                      <m:num>
                        <m:r>
                          <a:rPr lang="en-US" i="1">
                            <a:latin typeface="Cambria Math"/>
                          </a:rPr>
                          <m:t>1</m:t>
                        </m:r>
                      </m:num>
                      <m:den>
                        <m:r>
                          <a:rPr lang="en-US" i="1">
                            <a:latin typeface="Cambria Math"/>
                          </a:rPr>
                          <m:t>𝑛</m:t>
                        </m:r>
                      </m:den>
                    </m:f>
                    <m:nary>
                      <m:naryPr>
                        <m:chr m:val="∑"/>
                        <m:limLoc m:val="undOvr"/>
                        <m:ctrlPr>
                          <a:rPr lang="en-US" i="1">
                            <a:latin typeface="Cambria Math"/>
                          </a:rPr>
                        </m:ctrlPr>
                      </m:naryPr>
                      <m:sub>
                        <m:r>
                          <a:rPr lang="en-US" i="1">
                            <a:latin typeface="Cambria Math"/>
                          </a:rPr>
                          <m:t>𝑖</m:t>
                        </m:r>
                        <m:r>
                          <a:rPr lang="en-US" i="1">
                            <a:latin typeface="Cambria Math"/>
                          </a:rPr>
                          <m:t>=1</m:t>
                        </m:r>
                      </m:sub>
                      <m:sup>
                        <m:r>
                          <a:rPr lang="en-US" i="1">
                            <a:latin typeface="Cambria Math"/>
                          </a:rPr>
                          <m:t>𝑛</m:t>
                        </m:r>
                      </m:sup>
                      <m:e>
                        <m:sSub>
                          <m:sSubPr>
                            <m:ctrlPr>
                              <a:rPr lang="en-US" i="1">
                                <a:latin typeface="Cambria Math"/>
                              </a:rPr>
                            </m:ctrlPr>
                          </m:sSubPr>
                          <m:e>
                            <m:r>
                              <a:rPr lang="en-US" b="0" i="1" smtClean="0">
                                <a:latin typeface="Cambria Math"/>
                              </a:rPr>
                              <m:t>𝑥</m:t>
                            </m:r>
                          </m:e>
                          <m:sub>
                            <m:r>
                              <a:rPr lang="en-US" i="1">
                                <a:latin typeface="Cambria Math"/>
                              </a:rPr>
                              <m:t>𝑖</m:t>
                            </m:r>
                          </m:sub>
                        </m:sSub>
                      </m:e>
                    </m:nary>
                  </m:oMath>
                </a14:m>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685800" y="1143000"/>
                <a:ext cx="7848599" cy="3886200"/>
              </a:xfrm>
              <a:blipFill rotWithShape="1">
                <a:blip r:embed="rId2"/>
                <a:stretch>
                  <a:fillRect l="-932" t="-109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EA50B20A-613C-46BA-AFDE-71EA8BD81F1B}" type="slidenum">
              <a:rPr lang="en-US" smtClean="0"/>
              <a:t>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5181600"/>
            <a:ext cx="7218398" cy="1282001"/>
          </a:xfrm>
          <a:prstGeom prst="rect">
            <a:avLst/>
          </a:prstGeom>
        </p:spPr>
      </p:pic>
    </p:spTree>
    <p:extLst>
      <p:ext uri="{BB962C8B-B14F-4D97-AF65-F5344CB8AC3E}">
        <p14:creationId xmlns:p14="http://schemas.microsoft.com/office/powerpoint/2010/main" val="2751233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3677664"/>
            <a:ext cx="5101300" cy="1281069"/>
          </a:xfrm>
          <a:prstGeom prst="rect">
            <a:avLst/>
          </a:prstGeom>
        </p:spPr>
      </p:pic>
      <p:sp>
        <p:nvSpPr>
          <p:cNvPr id="6" name="Title 1"/>
          <p:cNvSpPr>
            <a:spLocks noGrp="1"/>
          </p:cNvSpPr>
          <p:nvPr>
            <p:ph type="title"/>
          </p:nvPr>
        </p:nvSpPr>
        <p:spPr>
          <a:xfrm>
            <a:off x="174131" y="228600"/>
            <a:ext cx="8813369" cy="519694"/>
          </a:xfrm>
        </p:spPr>
        <p:txBody>
          <a:bodyPr>
            <a:noAutofit/>
          </a:bodyPr>
          <a:lstStyle/>
          <a:p>
            <a:r>
              <a:rPr lang="en-US" sz="3500" dirty="0"/>
              <a:t>MLP Neural </a:t>
            </a:r>
            <a:r>
              <a:rPr lang="en-US" sz="3500" dirty="0" smtClean="0"/>
              <a:t>Networks</a:t>
            </a:r>
            <a:endParaRPr lang="en-US" sz="3500" dirty="0"/>
          </a:p>
        </p:txBody>
      </p:sp>
      <p:sp>
        <p:nvSpPr>
          <p:cNvPr id="2" name="Content Placeholder 1"/>
          <p:cNvSpPr>
            <a:spLocks noGrp="1"/>
          </p:cNvSpPr>
          <p:nvPr>
            <p:ph idx="1"/>
          </p:nvPr>
        </p:nvSpPr>
        <p:spPr>
          <a:xfrm>
            <a:off x="3926349" y="2667000"/>
            <a:ext cx="4989050" cy="1196539"/>
          </a:xfrm>
        </p:spPr>
        <p:txBody>
          <a:bodyPr>
            <a:noAutofit/>
          </a:bodyPr>
          <a:lstStyle/>
          <a:p>
            <a:pPr marL="0" indent="0" algn="just">
              <a:spcBef>
                <a:spcPct val="0"/>
              </a:spcBef>
              <a:buNone/>
            </a:pPr>
            <a:r>
              <a:rPr lang="en-US" sz="1300" i="1" dirty="0" smtClean="0"/>
              <a:t>AI techniques provide a number of advantages, including easily generalizing spatially and temporally, handling large numbers of predictor variables, integrating physical understanding into the models, and discovering additional knowledge from the data (McGovern et al., 2017).</a:t>
            </a:r>
            <a:endParaRPr lang="en-US" sz="1300" i="1" dirty="0"/>
          </a:p>
        </p:txBody>
      </p:sp>
      <p:sp>
        <p:nvSpPr>
          <p:cNvPr id="4" name="Slide Number Placeholder 3"/>
          <p:cNvSpPr>
            <a:spLocks noGrp="1"/>
          </p:cNvSpPr>
          <p:nvPr>
            <p:ph type="sldNum" sz="quarter" idx="12"/>
          </p:nvPr>
        </p:nvSpPr>
        <p:spPr/>
        <p:txBody>
          <a:bodyPr/>
          <a:lstStyle/>
          <a:p>
            <a:fld id="{EA50B20A-613C-46BA-AFDE-71EA8BD81F1B}" type="slidenum">
              <a:rPr lang="en-US" smtClean="0"/>
              <a:t>4</a:t>
            </a:fld>
            <a:endParaRPr lang="en-US"/>
          </a:p>
        </p:txBody>
      </p:sp>
      <mc:AlternateContent xmlns:mc="http://schemas.openxmlformats.org/markup-compatibility/2006" xmlns:a14="http://schemas.microsoft.com/office/drawing/2010/main">
        <mc:Choice Requires="a14">
          <p:sp>
            <p:nvSpPr>
              <p:cNvPr id="5" name="Rectangle 4"/>
              <p:cNvSpPr/>
              <p:nvPr/>
            </p:nvSpPr>
            <p:spPr>
              <a:xfrm>
                <a:off x="0" y="1638300"/>
                <a:ext cx="9144000" cy="95359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900" i="1" smtClean="0">
                          <a:latin typeface="Cambria Math"/>
                        </a:rPr>
                        <m:t>𝑁𝑁</m:t>
                      </m:r>
                      <m:d>
                        <m:dPr>
                          <m:ctrlPr>
                            <a:rPr lang="en-US" sz="1900" i="1">
                              <a:latin typeface="Cambria Math"/>
                            </a:rPr>
                          </m:ctrlPr>
                        </m:dPr>
                        <m:e>
                          <m:sSub>
                            <m:sSubPr>
                              <m:ctrlPr>
                                <a:rPr lang="en-US" sz="1900" i="1">
                                  <a:latin typeface="Cambria Math"/>
                                </a:rPr>
                              </m:ctrlPr>
                            </m:sSubPr>
                            <m:e>
                              <m:r>
                                <a:rPr lang="en-US" sz="1900" b="0" i="1" smtClean="0">
                                  <a:latin typeface="Cambria Math"/>
                                </a:rPr>
                                <m:t>𝑥</m:t>
                              </m:r>
                            </m:e>
                            <m:sub>
                              <m:r>
                                <a:rPr lang="en-US" sz="1900" i="1">
                                  <a:latin typeface="Cambria Math"/>
                                </a:rPr>
                                <m:t>1</m:t>
                              </m:r>
                            </m:sub>
                          </m:sSub>
                          <m:r>
                            <a:rPr lang="en-US" sz="1900" i="1">
                              <a:latin typeface="Cambria Math"/>
                            </a:rPr>
                            <m:t>,</m:t>
                          </m:r>
                          <m:sSub>
                            <m:sSubPr>
                              <m:ctrlPr>
                                <a:rPr lang="en-US" sz="1900" i="1">
                                  <a:latin typeface="Cambria Math"/>
                                </a:rPr>
                              </m:ctrlPr>
                            </m:sSubPr>
                            <m:e>
                              <m:r>
                                <a:rPr lang="en-US" sz="1900" b="0" i="1" smtClean="0">
                                  <a:latin typeface="Cambria Math"/>
                                </a:rPr>
                                <m:t>𝑥</m:t>
                              </m:r>
                            </m:e>
                            <m:sub>
                              <m:r>
                                <a:rPr lang="en-US" sz="1900" i="1">
                                  <a:latin typeface="Cambria Math"/>
                                </a:rPr>
                                <m:t>2</m:t>
                              </m:r>
                            </m:sub>
                          </m:sSub>
                          <m:r>
                            <a:rPr lang="en-US" sz="1900" i="1">
                              <a:latin typeface="Cambria Math"/>
                            </a:rPr>
                            <m:t>,⋯,</m:t>
                          </m:r>
                          <m:sSub>
                            <m:sSubPr>
                              <m:ctrlPr>
                                <a:rPr lang="en-US" sz="1900" i="1">
                                  <a:latin typeface="Cambria Math"/>
                                </a:rPr>
                              </m:ctrlPr>
                            </m:sSubPr>
                            <m:e>
                              <m:r>
                                <a:rPr lang="en-US" sz="1900" b="0" i="1" smtClean="0">
                                  <a:latin typeface="Cambria Math"/>
                                </a:rPr>
                                <m:t>𝑥</m:t>
                              </m:r>
                            </m:e>
                            <m:sub>
                              <m:r>
                                <a:rPr lang="en-US" sz="1900" i="1">
                                  <a:latin typeface="Cambria Math"/>
                                </a:rPr>
                                <m:t>𝑛</m:t>
                              </m:r>
                            </m:sub>
                          </m:sSub>
                          <m:r>
                            <a:rPr lang="en-US" sz="1900" i="1">
                              <a:latin typeface="Cambria Math"/>
                            </a:rPr>
                            <m:t>;</m:t>
                          </m:r>
                          <m:r>
                            <a:rPr lang="en-US" sz="1900" i="1">
                              <a:latin typeface="Cambria Math"/>
                            </a:rPr>
                            <m:t>𝑎</m:t>
                          </m:r>
                          <m:r>
                            <a:rPr lang="en-US" sz="1900" i="1">
                              <a:latin typeface="Cambria Math"/>
                            </a:rPr>
                            <m:t>,</m:t>
                          </m:r>
                          <m:r>
                            <a:rPr lang="en-US" sz="1900" i="1">
                              <a:latin typeface="Cambria Math"/>
                            </a:rPr>
                            <m:t>𝑏</m:t>
                          </m:r>
                        </m:e>
                      </m:d>
                      <m:r>
                        <a:rPr lang="en-US" sz="1900" i="1">
                          <a:latin typeface="Cambria Math"/>
                        </a:rPr>
                        <m:t>=</m:t>
                      </m:r>
                      <m:sSub>
                        <m:sSubPr>
                          <m:ctrlPr>
                            <a:rPr lang="en-US" sz="1900" i="1">
                              <a:latin typeface="Cambria Math"/>
                            </a:rPr>
                          </m:ctrlPr>
                        </m:sSubPr>
                        <m:e>
                          <m:r>
                            <a:rPr lang="en-US" sz="1900" i="1">
                              <a:latin typeface="Cambria Math"/>
                            </a:rPr>
                            <m:t>𝑦</m:t>
                          </m:r>
                        </m:e>
                        <m:sub>
                          <m:r>
                            <a:rPr lang="en-US" sz="1900" i="1">
                              <a:latin typeface="Cambria Math"/>
                            </a:rPr>
                            <m:t>𝑞</m:t>
                          </m:r>
                        </m:sub>
                      </m:sSub>
                      <m:r>
                        <a:rPr lang="en-US" sz="1900" i="1">
                          <a:latin typeface="Cambria Math"/>
                        </a:rPr>
                        <m:t>=</m:t>
                      </m:r>
                      <m:sSub>
                        <m:sSubPr>
                          <m:ctrlPr>
                            <a:rPr lang="en-US" sz="1900" i="1">
                              <a:latin typeface="Cambria Math"/>
                            </a:rPr>
                          </m:ctrlPr>
                        </m:sSubPr>
                        <m:e>
                          <m:r>
                            <a:rPr lang="en-US" sz="1900" i="1">
                              <a:latin typeface="Cambria Math"/>
                            </a:rPr>
                            <m:t>𝑎</m:t>
                          </m:r>
                        </m:e>
                        <m:sub>
                          <m:r>
                            <a:rPr lang="en-US" sz="1900" i="1">
                              <a:latin typeface="Cambria Math"/>
                            </a:rPr>
                            <m:t>𝑞</m:t>
                          </m:r>
                          <m:r>
                            <a:rPr lang="en-US" sz="1900" i="1">
                              <a:latin typeface="Cambria Math"/>
                            </a:rPr>
                            <m:t>0</m:t>
                          </m:r>
                        </m:sub>
                      </m:sSub>
                      <m:r>
                        <a:rPr lang="en-US" sz="1900" i="1">
                          <a:latin typeface="Cambria Math"/>
                        </a:rPr>
                        <m:t>+</m:t>
                      </m:r>
                      <m:nary>
                        <m:naryPr>
                          <m:chr m:val="∑"/>
                          <m:limLoc m:val="undOvr"/>
                          <m:ctrlPr>
                            <a:rPr lang="en-US" sz="1900" i="1">
                              <a:latin typeface="Cambria Math"/>
                            </a:rPr>
                          </m:ctrlPr>
                        </m:naryPr>
                        <m:sub>
                          <m:r>
                            <a:rPr lang="en-US" sz="1900" i="1">
                              <a:latin typeface="Cambria Math"/>
                            </a:rPr>
                            <m:t>𝑗</m:t>
                          </m:r>
                          <m:r>
                            <a:rPr lang="en-US" sz="1900" i="1">
                              <a:latin typeface="Cambria Math"/>
                            </a:rPr>
                            <m:t>=1</m:t>
                          </m:r>
                        </m:sub>
                        <m:sup>
                          <m:r>
                            <a:rPr lang="en-US" sz="1900" i="1">
                              <a:latin typeface="Cambria Math"/>
                            </a:rPr>
                            <m:t>𝑘</m:t>
                          </m:r>
                        </m:sup>
                        <m:e>
                          <m:sSub>
                            <m:sSubPr>
                              <m:ctrlPr>
                                <a:rPr lang="en-US" sz="1900" i="1">
                                  <a:latin typeface="Cambria Math"/>
                                </a:rPr>
                              </m:ctrlPr>
                            </m:sSubPr>
                            <m:e>
                              <m:r>
                                <a:rPr lang="en-US" sz="1900" i="1">
                                  <a:latin typeface="Cambria Math"/>
                                </a:rPr>
                                <m:t>𝑎</m:t>
                              </m:r>
                            </m:e>
                            <m:sub>
                              <m:r>
                                <a:rPr lang="en-US" sz="1900" i="1">
                                  <a:latin typeface="Cambria Math"/>
                                </a:rPr>
                                <m:t>𝑞𝑗</m:t>
                              </m:r>
                            </m:sub>
                          </m:sSub>
                        </m:e>
                      </m:nary>
                      <m:r>
                        <a:rPr lang="en-US" sz="1900" i="1">
                          <a:latin typeface="Cambria Math"/>
                        </a:rPr>
                        <m:t>.</m:t>
                      </m:r>
                      <m:r>
                        <a:rPr lang="en-US" sz="1900" i="1">
                          <a:latin typeface="Cambria Math"/>
                        </a:rPr>
                        <m:t>𝑡𝑎𝑛h</m:t>
                      </m:r>
                      <m:d>
                        <m:dPr>
                          <m:ctrlPr>
                            <a:rPr lang="en-US" sz="1900" i="1">
                              <a:latin typeface="Cambria Math"/>
                            </a:rPr>
                          </m:ctrlPr>
                        </m:dPr>
                        <m:e>
                          <m:sSub>
                            <m:sSubPr>
                              <m:ctrlPr>
                                <a:rPr lang="en-US" sz="1900" i="1">
                                  <a:latin typeface="Cambria Math"/>
                                </a:rPr>
                              </m:ctrlPr>
                            </m:sSubPr>
                            <m:e>
                              <m:r>
                                <a:rPr lang="en-US" sz="1900" i="1">
                                  <a:latin typeface="Cambria Math"/>
                                </a:rPr>
                                <m:t>𝑏</m:t>
                              </m:r>
                            </m:e>
                            <m:sub>
                              <m:r>
                                <a:rPr lang="en-US" sz="1900" i="1">
                                  <a:latin typeface="Cambria Math"/>
                                </a:rPr>
                                <m:t>𝑗</m:t>
                              </m:r>
                              <m:r>
                                <a:rPr lang="en-US" sz="1900" i="1">
                                  <a:latin typeface="Cambria Math"/>
                                </a:rPr>
                                <m:t>0</m:t>
                              </m:r>
                            </m:sub>
                          </m:sSub>
                          <m:r>
                            <a:rPr lang="en-US" sz="1900" i="1">
                              <a:latin typeface="Cambria Math"/>
                            </a:rPr>
                            <m:t>+</m:t>
                          </m:r>
                          <m:nary>
                            <m:naryPr>
                              <m:chr m:val="∑"/>
                              <m:limLoc m:val="undOvr"/>
                              <m:ctrlPr>
                                <a:rPr lang="en-US" sz="1900" i="1">
                                  <a:latin typeface="Cambria Math"/>
                                </a:rPr>
                              </m:ctrlPr>
                            </m:naryPr>
                            <m:sub>
                              <m:r>
                                <a:rPr lang="en-US" sz="1900" i="1">
                                  <a:latin typeface="Cambria Math"/>
                                </a:rPr>
                                <m:t>𝑖</m:t>
                              </m:r>
                              <m:r>
                                <a:rPr lang="en-US" sz="1900" i="1">
                                  <a:latin typeface="Cambria Math"/>
                                </a:rPr>
                                <m:t>=1</m:t>
                              </m:r>
                            </m:sub>
                            <m:sup>
                              <m:r>
                                <a:rPr lang="en-US" sz="1900" i="1">
                                  <a:latin typeface="Cambria Math"/>
                                </a:rPr>
                                <m:t>𝑛</m:t>
                              </m:r>
                            </m:sup>
                            <m:e>
                              <m:sSub>
                                <m:sSubPr>
                                  <m:ctrlPr>
                                    <a:rPr lang="en-US" sz="1900" i="1">
                                      <a:latin typeface="Cambria Math"/>
                                    </a:rPr>
                                  </m:ctrlPr>
                                </m:sSubPr>
                                <m:e>
                                  <m:r>
                                    <a:rPr lang="en-US" sz="1900" i="1">
                                      <a:latin typeface="Cambria Math"/>
                                    </a:rPr>
                                    <m:t>𝑏</m:t>
                                  </m:r>
                                </m:e>
                                <m:sub>
                                  <m:r>
                                    <a:rPr lang="en-US" sz="1900" i="1">
                                      <a:latin typeface="Cambria Math"/>
                                    </a:rPr>
                                    <m:t>𝑗𝑖</m:t>
                                  </m:r>
                                </m:sub>
                              </m:sSub>
                              <m:r>
                                <a:rPr lang="en-US" sz="1900" i="1">
                                  <a:latin typeface="Cambria Math"/>
                                </a:rPr>
                                <m:t>.</m:t>
                              </m:r>
                              <m:sSub>
                                <m:sSubPr>
                                  <m:ctrlPr>
                                    <a:rPr lang="en-US" sz="1900" i="1">
                                      <a:latin typeface="Cambria Math"/>
                                    </a:rPr>
                                  </m:ctrlPr>
                                </m:sSubPr>
                                <m:e>
                                  <m:r>
                                    <a:rPr lang="en-US" sz="1900" b="0" i="1" smtClean="0">
                                      <a:latin typeface="Cambria Math"/>
                                    </a:rPr>
                                    <m:t>𝑥</m:t>
                                  </m:r>
                                </m:e>
                                <m:sub>
                                  <m:r>
                                    <a:rPr lang="en-US" sz="1900" i="1">
                                      <a:latin typeface="Cambria Math"/>
                                    </a:rPr>
                                    <m:t>𝑖</m:t>
                                  </m:r>
                                </m:sub>
                              </m:sSub>
                            </m:e>
                          </m:nary>
                        </m:e>
                      </m:d>
                      <m:r>
                        <a:rPr lang="en-US" sz="1900" i="1">
                          <a:latin typeface="Cambria Math"/>
                        </a:rPr>
                        <m:t>;    </m:t>
                      </m:r>
                      <m:r>
                        <a:rPr lang="en-US" sz="1900" i="1">
                          <a:latin typeface="Cambria Math"/>
                        </a:rPr>
                        <m:t>𝑞</m:t>
                      </m:r>
                      <m:r>
                        <a:rPr lang="en-US" sz="1900" i="1">
                          <a:latin typeface="Cambria Math"/>
                        </a:rPr>
                        <m:t>=1,2,…,</m:t>
                      </m:r>
                      <m:r>
                        <a:rPr lang="en-US" sz="1900" i="1">
                          <a:latin typeface="Cambria Math"/>
                        </a:rPr>
                        <m:t>𝑚</m:t>
                      </m:r>
                    </m:oMath>
                  </m:oMathPara>
                </a14:m>
                <a:endParaRPr lang="en-US" sz="1900" dirty="0"/>
              </a:p>
            </p:txBody>
          </p:sp>
        </mc:Choice>
        <mc:Fallback xmlns="">
          <p:sp>
            <p:nvSpPr>
              <p:cNvPr id="5" name="Rectangle 4"/>
              <p:cNvSpPr>
                <a:spLocks noRot="1" noChangeAspect="1" noMove="1" noResize="1" noEditPoints="1" noAdjustHandles="1" noChangeArrowheads="1" noChangeShapeType="1" noTextEdit="1"/>
              </p:cNvSpPr>
              <p:nvPr/>
            </p:nvSpPr>
            <p:spPr>
              <a:xfrm>
                <a:off x="0" y="1638300"/>
                <a:ext cx="9144000" cy="953594"/>
              </a:xfrm>
              <a:prstGeom prst="rect">
                <a:avLst/>
              </a:prstGeom>
              <a:blipFill rotWithShape="1">
                <a:blip r:embed="rId3"/>
                <a:stretch>
                  <a:fillRect/>
                </a:stretch>
              </a:blipFill>
            </p:spPr>
            <p:txBody>
              <a:bodyPr/>
              <a:lstStyle/>
              <a:p>
                <a:r>
                  <a:rPr lang="en-US">
                    <a:noFill/>
                  </a:rPr>
                  <a:t> </a:t>
                </a:r>
              </a:p>
            </p:txBody>
          </p:sp>
        </mc:Fallback>
      </mc:AlternateContent>
      <p:sp>
        <p:nvSpPr>
          <p:cNvPr id="8" name="TextBox 7"/>
          <p:cNvSpPr txBox="1"/>
          <p:nvPr/>
        </p:nvSpPr>
        <p:spPr>
          <a:xfrm>
            <a:off x="226990" y="5105400"/>
            <a:ext cx="8750986" cy="1308050"/>
          </a:xfrm>
          <a:prstGeom prst="rect">
            <a:avLst/>
          </a:prstGeom>
          <a:noFill/>
        </p:spPr>
        <p:txBody>
          <a:bodyPr wrap="square" rtlCol="0">
            <a:spAutoFit/>
          </a:bodyPr>
          <a:lstStyle/>
          <a:p>
            <a:pPr marL="285750" indent="-285750">
              <a:buFont typeface="Arial" pitchFamily="34" charset="0"/>
              <a:buChar char="•"/>
            </a:pPr>
            <a:r>
              <a:rPr lang="en-US" sz="1600" dirty="0" smtClean="0"/>
              <a:t>Constructed </a:t>
            </a:r>
            <a:r>
              <a:rPr lang="en-US" sz="1600" dirty="0"/>
              <a:t>based on </a:t>
            </a:r>
            <a:r>
              <a:rPr lang="en-US" sz="1600" dirty="0" err="1" smtClean="0"/>
              <a:t>Haykin</a:t>
            </a:r>
            <a:r>
              <a:rPr lang="en-US" sz="1600" dirty="0" smtClean="0"/>
              <a:t> </a:t>
            </a:r>
            <a:r>
              <a:rPr lang="en-US" sz="1600" dirty="0"/>
              <a:t>(1999), </a:t>
            </a:r>
            <a:r>
              <a:rPr lang="en-US" sz="1600" dirty="0" err="1"/>
              <a:t>Krasnopolsky</a:t>
            </a:r>
            <a:r>
              <a:rPr lang="en-US" sz="1600" dirty="0"/>
              <a:t> (2013</a:t>
            </a:r>
            <a:r>
              <a:rPr lang="en-US" sz="1600" dirty="0" smtClean="0"/>
              <a:t>), </a:t>
            </a:r>
            <a:r>
              <a:rPr lang="en-US" sz="1600" dirty="0"/>
              <a:t>and </a:t>
            </a:r>
            <a:r>
              <a:rPr lang="en-US" sz="1600" dirty="0" err="1"/>
              <a:t>Krasnopolsky</a:t>
            </a:r>
            <a:r>
              <a:rPr lang="en-US" sz="1600" dirty="0"/>
              <a:t> and Lin (2012</a:t>
            </a:r>
            <a:r>
              <a:rPr lang="en-US" sz="1600" dirty="0" smtClean="0"/>
              <a:t>)</a:t>
            </a:r>
          </a:p>
          <a:p>
            <a:endParaRPr lang="en-US" sz="500" dirty="0" smtClean="0"/>
          </a:p>
          <a:p>
            <a:pPr marL="285750" indent="-285750">
              <a:buFont typeface="Arial" pitchFamily="34" charset="0"/>
              <a:buChar char="•"/>
            </a:pPr>
            <a:r>
              <a:rPr lang="en-US" sz="1600" dirty="0" smtClean="0"/>
              <a:t>NNs </a:t>
            </a:r>
            <a:r>
              <a:rPr lang="en-US" sz="1600" dirty="0"/>
              <a:t>have been used in a wide variety of meteorology applications since the late 1980s (Key et al. 1989), </a:t>
            </a:r>
            <a:r>
              <a:rPr lang="en-US" sz="1300" dirty="0" smtClean="0"/>
              <a:t>from </a:t>
            </a:r>
            <a:r>
              <a:rPr lang="en-US" sz="1300" dirty="0"/>
              <a:t>cloud classification (</a:t>
            </a:r>
            <a:r>
              <a:rPr lang="en-US" sz="1300" dirty="0" err="1"/>
              <a:t>Bankert</a:t>
            </a:r>
            <a:r>
              <a:rPr lang="en-US" sz="1300" dirty="0"/>
              <a:t> 1994), tornado prediction and detection (</a:t>
            </a:r>
            <a:r>
              <a:rPr lang="en-US" sz="1300" dirty="0" err="1"/>
              <a:t>Marzban</a:t>
            </a:r>
            <a:r>
              <a:rPr lang="en-US" sz="1300" dirty="0"/>
              <a:t> and </a:t>
            </a:r>
            <a:r>
              <a:rPr lang="en-US" sz="1300" dirty="0" err="1"/>
              <a:t>Stumpf</a:t>
            </a:r>
            <a:r>
              <a:rPr lang="en-US" sz="1300" dirty="0"/>
              <a:t> 1996; </a:t>
            </a:r>
            <a:r>
              <a:rPr lang="en-US" sz="1300" dirty="0" err="1" smtClean="0"/>
              <a:t>Lakshmanan</a:t>
            </a:r>
            <a:r>
              <a:rPr lang="en-US" sz="1300" dirty="0" smtClean="0"/>
              <a:t> </a:t>
            </a:r>
            <a:r>
              <a:rPr lang="en-US" sz="1300" dirty="0"/>
              <a:t>et al. 2005), damaging winds (</a:t>
            </a:r>
            <a:r>
              <a:rPr lang="en-US" sz="1300" dirty="0" err="1"/>
              <a:t>Marzban</a:t>
            </a:r>
            <a:r>
              <a:rPr lang="en-US" sz="1300" dirty="0"/>
              <a:t> and </a:t>
            </a:r>
            <a:r>
              <a:rPr lang="en-US" sz="1300" dirty="0" err="1"/>
              <a:t>Stumpf</a:t>
            </a:r>
            <a:r>
              <a:rPr lang="en-US" sz="1300" dirty="0"/>
              <a:t> 1998), hail size, precipitation classification, tracking storms (</a:t>
            </a:r>
            <a:r>
              <a:rPr lang="en-US" sz="1300" dirty="0" err="1"/>
              <a:t>Lakshmanan</a:t>
            </a:r>
            <a:r>
              <a:rPr lang="en-US" sz="1300" dirty="0"/>
              <a:t> et al. 2000), and radar quality control (</a:t>
            </a:r>
            <a:r>
              <a:rPr lang="en-US" sz="1300" dirty="0" err="1"/>
              <a:t>Lakshmanan</a:t>
            </a:r>
            <a:r>
              <a:rPr lang="en-US" sz="1300" dirty="0"/>
              <a:t> et al. 2007; Newman et al. 2013).</a:t>
            </a:r>
          </a:p>
        </p:txBody>
      </p:sp>
      <mc:AlternateContent xmlns:mc="http://schemas.openxmlformats.org/markup-compatibility/2006" xmlns:a14="http://schemas.microsoft.com/office/drawing/2010/main">
        <mc:Choice Requires="a14">
          <p:sp>
            <p:nvSpPr>
              <p:cNvPr id="9" name="TextBox 8"/>
              <p:cNvSpPr txBox="1"/>
              <p:nvPr/>
            </p:nvSpPr>
            <p:spPr>
              <a:xfrm>
                <a:off x="236515" y="838200"/>
                <a:ext cx="8678884" cy="886909"/>
              </a:xfrm>
              <a:prstGeom prst="rect">
                <a:avLst/>
              </a:prstGeom>
              <a:noFill/>
            </p:spPr>
            <p:txBody>
              <a:bodyPr wrap="square" rtlCol="0">
                <a:spAutoFit/>
              </a:bodyPr>
              <a:lstStyle/>
              <a:p>
                <a:r>
                  <a:rPr lang="en-US" sz="1600" dirty="0" smtClean="0"/>
                  <a:t>Multilayer </a:t>
                </a:r>
                <a:r>
                  <a:rPr lang="en-US" sz="1600" dirty="0"/>
                  <a:t>perceptron model (MLP-NN) with hyperbolic tangent </a:t>
                </a:r>
                <a:r>
                  <a:rPr lang="en-US" sz="1600" dirty="0" smtClean="0"/>
                  <a:t>at </a:t>
                </a:r>
                <a:r>
                  <a:rPr lang="en-US" sz="1600" dirty="0"/>
                  <a:t>the activation </a:t>
                </a:r>
                <a:r>
                  <a:rPr lang="en-US" sz="1600" dirty="0" smtClean="0"/>
                  <a:t>function. </a:t>
                </a:r>
                <a14:m>
                  <m:oMath xmlns:m="http://schemas.openxmlformats.org/officeDocument/2006/math">
                    <m:sSub>
                      <m:sSubPr>
                        <m:ctrlPr>
                          <a:rPr lang="en-US" sz="1600" i="1">
                            <a:latin typeface="Cambria Math"/>
                          </a:rPr>
                        </m:ctrlPr>
                      </m:sSubPr>
                      <m:e>
                        <m:r>
                          <a:rPr lang="en-US" sz="1600" b="0" i="1" smtClean="0">
                            <a:latin typeface="Cambria Math"/>
                          </a:rPr>
                          <m:t>𝑥</m:t>
                        </m:r>
                      </m:e>
                      <m:sub>
                        <m:r>
                          <a:rPr lang="en-US" sz="1600" i="1">
                            <a:latin typeface="Cambria Math"/>
                          </a:rPr>
                          <m:t>𝑖</m:t>
                        </m:r>
                      </m:sub>
                    </m:sSub>
                  </m:oMath>
                </a14:m>
                <a:r>
                  <a:rPr lang="en-US" sz="1600" dirty="0"/>
                  <a:t> is the input and </a:t>
                </a:r>
                <a14:m>
                  <m:oMath xmlns:m="http://schemas.openxmlformats.org/officeDocument/2006/math">
                    <m:sSub>
                      <m:sSubPr>
                        <m:ctrlPr>
                          <a:rPr lang="en-US" sz="1600" i="1">
                            <a:latin typeface="Cambria Math"/>
                          </a:rPr>
                        </m:ctrlPr>
                      </m:sSubPr>
                      <m:e>
                        <m:r>
                          <a:rPr lang="en-US" sz="1600" i="1">
                            <a:latin typeface="Cambria Math"/>
                          </a:rPr>
                          <m:t>𝑦</m:t>
                        </m:r>
                      </m:e>
                      <m:sub>
                        <m:r>
                          <a:rPr lang="en-US" sz="1600" i="1">
                            <a:latin typeface="Cambria Math"/>
                          </a:rPr>
                          <m:t>𝑞</m:t>
                        </m:r>
                      </m:sub>
                    </m:sSub>
                  </m:oMath>
                </a14:m>
                <a:r>
                  <a:rPr lang="en-US" sz="1600" dirty="0"/>
                  <a:t> the output, </a:t>
                </a:r>
                <a14:m>
                  <m:oMath xmlns:m="http://schemas.openxmlformats.org/officeDocument/2006/math">
                    <m:r>
                      <a:rPr lang="en-US" sz="1600" i="1">
                        <a:latin typeface="Cambria Math"/>
                      </a:rPr>
                      <m:t>𝑎</m:t>
                    </m:r>
                  </m:oMath>
                </a14:m>
                <a:r>
                  <a:rPr lang="en-US" sz="1600" dirty="0"/>
                  <a:t> and  </a:t>
                </a:r>
                <a14:m>
                  <m:oMath xmlns:m="http://schemas.openxmlformats.org/officeDocument/2006/math">
                    <m:r>
                      <a:rPr lang="en-US" sz="1600" i="1">
                        <a:latin typeface="Cambria Math"/>
                      </a:rPr>
                      <m:t>𝑏</m:t>
                    </m:r>
                  </m:oMath>
                </a14:m>
                <a:r>
                  <a:rPr lang="en-US" sz="1600" dirty="0"/>
                  <a:t> are the NN weights, </a:t>
                </a:r>
                <a14:m>
                  <m:oMath xmlns:m="http://schemas.openxmlformats.org/officeDocument/2006/math">
                    <m:r>
                      <a:rPr lang="en-US" sz="1600" i="1">
                        <a:latin typeface="Cambria Math"/>
                      </a:rPr>
                      <m:t>𝑛</m:t>
                    </m:r>
                  </m:oMath>
                </a14:m>
                <a:r>
                  <a:rPr lang="en-US" sz="1600" dirty="0"/>
                  <a:t> and </a:t>
                </a:r>
                <a14:m>
                  <m:oMath xmlns:m="http://schemas.openxmlformats.org/officeDocument/2006/math">
                    <m:r>
                      <a:rPr lang="en-US" sz="1600" i="1">
                        <a:latin typeface="Cambria Math"/>
                      </a:rPr>
                      <m:t>𝑚</m:t>
                    </m:r>
                  </m:oMath>
                </a14:m>
                <a:r>
                  <a:rPr lang="en-US" sz="1600" dirty="0"/>
                  <a:t> are the numbers of inputs and </a:t>
                </a:r>
                <a:r>
                  <a:rPr lang="en-US" sz="1600" dirty="0" smtClean="0"/>
                  <a:t>outputs</a:t>
                </a:r>
              </a:p>
              <a:p>
                <a:r>
                  <a:rPr lang="en-US" sz="1600" dirty="0" smtClean="0"/>
                  <a:t>respectively</a:t>
                </a:r>
                <a:r>
                  <a:rPr lang="en-US" sz="1600" dirty="0"/>
                  <a:t>, and </a:t>
                </a:r>
                <a14:m>
                  <m:oMath xmlns:m="http://schemas.openxmlformats.org/officeDocument/2006/math">
                    <m:r>
                      <a:rPr lang="en-US" sz="1600" i="1">
                        <a:latin typeface="Cambria Math"/>
                      </a:rPr>
                      <m:t>𝑘</m:t>
                    </m:r>
                  </m:oMath>
                </a14:m>
                <a:r>
                  <a:rPr lang="en-US" sz="1600" dirty="0"/>
                  <a:t> is the number of nonlinear basis functions (hyperbolic tangents, or ¨neurons¨)</a:t>
                </a:r>
              </a:p>
            </p:txBody>
          </p:sp>
        </mc:Choice>
        <mc:Fallback xmlns="">
          <p:sp>
            <p:nvSpPr>
              <p:cNvPr id="9" name="TextBox 8"/>
              <p:cNvSpPr txBox="1">
                <a:spLocks noRot="1" noChangeAspect="1" noMove="1" noResize="1" noEditPoints="1" noAdjustHandles="1" noChangeArrowheads="1" noChangeShapeType="1" noTextEdit="1"/>
              </p:cNvSpPr>
              <p:nvPr/>
            </p:nvSpPr>
            <p:spPr>
              <a:xfrm>
                <a:off x="236515" y="838200"/>
                <a:ext cx="8678884" cy="886909"/>
              </a:xfrm>
              <a:prstGeom prst="rect">
                <a:avLst/>
              </a:prstGeom>
              <a:blipFill rotWithShape="1">
                <a:blip r:embed="rId5"/>
                <a:stretch>
                  <a:fillRect l="-422" t="-2069" b="-7586"/>
                </a:stretch>
              </a:blipFill>
            </p:spPr>
            <p:txBody>
              <a:bodyPr/>
              <a:lstStyle/>
              <a:p>
                <a:r>
                  <a:rPr lang="en-US">
                    <a:noFill/>
                  </a:rPr>
                  <a:t> </a:t>
                </a:r>
              </a:p>
            </p:txBody>
          </p:sp>
        </mc:Fallback>
      </mc:AlternateContent>
      <p:pic>
        <p:nvPicPr>
          <p:cNvPr id="10" name="Picture 9"/>
          <p:cNvPicPr/>
          <p:nvPr/>
        </p:nvPicPr>
        <p:blipFill>
          <a:blip r:embed="rId6">
            <a:extLst>
              <a:ext uri="{28A0092B-C50C-407E-A947-70E740481C1C}">
                <a14:useLocalDpi xmlns:a14="http://schemas.microsoft.com/office/drawing/2010/main" val="0"/>
              </a:ext>
            </a:extLst>
          </a:blip>
          <a:stretch>
            <a:fillRect/>
          </a:stretch>
        </p:blipFill>
        <p:spPr>
          <a:xfrm>
            <a:off x="457200" y="2514600"/>
            <a:ext cx="3190030" cy="2590800"/>
          </a:xfrm>
          <a:prstGeom prst="rect">
            <a:avLst/>
          </a:prstGeom>
        </p:spPr>
      </p:pic>
    </p:spTree>
    <p:extLst>
      <p:ext uri="{BB962C8B-B14F-4D97-AF65-F5344CB8AC3E}">
        <p14:creationId xmlns:p14="http://schemas.microsoft.com/office/powerpoint/2010/main" val="2524944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74130" y="318506"/>
            <a:ext cx="8813369" cy="519694"/>
          </a:xfrm>
        </p:spPr>
        <p:txBody>
          <a:bodyPr>
            <a:noAutofit/>
          </a:bodyPr>
          <a:lstStyle/>
          <a:p>
            <a:r>
              <a:rPr lang="en-US" sz="3500" dirty="0"/>
              <a:t>MLP Neural </a:t>
            </a:r>
            <a:r>
              <a:rPr lang="en-US" sz="3500" dirty="0" smtClean="0"/>
              <a:t>Networks</a:t>
            </a:r>
            <a:endParaRPr lang="en-US" sz="3500" dirty="0"/>
          </a:p>
        </p:txBody>
      </p:sp>
      <p:sp>
        <p:nvSpPr>
          <p:cNvPr id="4" name="Slide Number Placeholder 3"/>
          <p:cNvSpPr>
            <a:spLocks noGrp="1"/>
          </p:cNvSpPr>
          <p:nvPr>
            <p:ph type="sldNum" sz="quarter" idx="12"/>
          </p:nvPr>
        </p:nvSpPr>
        <p:spPr/>
        <p:txBody>
          <a:bodyPr/>
          <a:lstStyle/>
          <a:p>
            <a:fld id="{EA50B20A-613C-46BA-AFDE-71EA8BD81F1B}" type="slidenum">
              <a:rPr lang="en-US" smtClean="0"/>
              <a:t>5</a:t>
            </a:fld>
            <a:endParaRPr lang="en-US"/>
          </a:p>
        </p:txBody>
      </p:sp>
      <mc:AlternateContent xmlns:mc="http://schemas.openxmlformats.org/markup-compatibility/2006" xmlns:a14="http://schemas.microsoft.com/office/drawing/2010/main">
        <mc:Choice Requires="a14">
          <p:sp>
            <p:nvSpPr>
              <p:cNvPr id="5" name="Rectangle 4"/>
              <p:cNvSpPr/>
              <p:nvPr/>
            </p:nvSpPr>
            <p:spPr>
              <a:xfrm>
                <a:off x="115583" y="990600"/>
                <a:ext cx="8839200" cy="9081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𝑁𝑁</m:t>
                      </m:r>
                      <m:d>
                        <m:dPr>
                          <m:ctrlPr>
                            <a:rPr lang="en-US" i="1">
                              <a:latin typeface="Cambria Math"/>
                            </a:rPr>
                          </m:ctrlPr>
                        </m:dPr>
                        <m:e>
                          <m:sSub>
                            <m:sSubPr>
                              <m:ctrlPr>
                                <a:rPr lang="en-US" i="1">
                                  <a:latin typeface="Cambria Math"/>
                                </a:rPr>
                              </m:ctrlPr>
                            </m:sSubPr>
                            <m:e>
                              <m:r>
                                <a:rPr lang="en-US" b="0" i="1" smtClean="0">
                                  <a:latin typeface="Cambria Math"/>
                                </a:rPr>
                                <m:t>𝑥</m:t>
                              </m:r>
                            </m:e>
                            <m:sub>
                              <m:r>
                                <a:rPr lang="en-US" i="1">
                                  <a:latin typeface="Cambria Math"/>
                                </a:rPr>
                                <m:t>1</m:t>
                              </m:r>
                            </m:sub>
                          </m:sSub>
                          <m:r>
                            <a:rPr lang="en-US" i="1">
                              <a:latin typeface="Cambria Math"/>
                            </a:rPr>
                            <m:t>,</m:t>
                          </m:r>
                          <m:sSub>
                            <m:sSubPr>
                              <m:ctrlPr>
                                <a:rPr lang="en-US" i="1">
                                  <a:latin typeface="Cambria Math"/>
                                </a:rPr>
                              </m:ctrlPr>
                            </m:sSubPr>
                            <m:e>
                              <m:r>
                                <a:rPr lang="en-US" b="0" i="1" smtClean="0">
                                  <a:latin typeface="Cambria Math"/>
                                </a:rPr>
                                <m:t>𝑥</m:t>
                              </m:r>
                            </m:e>
                            <m:sub>
                              <m:r>
                                <a:rPr lang="en-US" i="1">
                                  <a:latin typeface="Cambria Math"/>
                                </a:rPr>
                                <m:t>2</m:t>
                              </m:r>
                            </m:sub>
                          </m:sSub>
                          <m:r>
                            <a:rPr lang="en-US" i="1">
                              <a:latin typeface="Cambria Math"/>
                            </a:rPr>
                            <m:t>,⋯,</m:t>
                          </m:r>
                          <m:sSub>
                            <m:sSubPr>
                              <m:ctrlPr>
                                <a:rPr lang="en-US" i="1">
                                  <a:latin typeface="Cambria Math"/>
                                </a:rPr>
                              </m:ctrlPr>
                            </m:sSubPr>
                            <m:e>
                              <m:r>
                                <a:rPr lang="en-US" b="0" i="1" smtClean="0">
                                  <a:latin typeface="Cambria Math"/>
                                </a:rPr>
                                <m:t>𝑥</m:t>
                              </m:r>
                            </m:e>
                            <m:sub>
                              <m:r>
                                <a:rPr lang="en-US" i="1">
                                  <a:latin typeface="Cambria Math"/>
                                </a:rPr>
                                <m:t>𝑛</m:t>
                              </m:r>
                            </m:sub>
                          </m:sSub>
                          <m:r>
                            <a:rPr lang="en-US" i="1">
                              <a:latin typeface="Cambria Math"/>
                            </a:rPr>
                            <m:t>;</m:t>
                          </m:r>
                          <m:r>
                            <a:rPr lang="en-US" i="1">
                              <a:latin typeface="Cambria Math"/>
                            </a:rPr>
                            <m:t>𝑎</m:t>
                          </m:r>
                          <m:r>
                            <a:rPr lang="en-US" i="1">
                              <a:latin typeface="Cambria Math"/>
                            </a:rPr>
                            <m:t>,</m:t>
                          </m:r>
                          <m:r>
                            <a:rPr lang="en-US" i="1">
                              <a:latin typeface="Cambria Math"/>
                            </a:rPr>
                            <m:t>𝑏</m:t>
                          </m:r>
                        </m:e>
                      </m:d>
                      <m:r>
                        <a:rPr lang="en-US" i="1">
                          <a:latin typeface="Cambria Math"/>
                        </a:rPr>
                        <m:t>=</m:t>
                      </m:r>
                      <m:sSub>
                        <m:sSubPr>
                          <m:ctrlPr>
                            <a:rPr lang="en-US" i="1">
                              <a:latin typeface="Cambria Math"/>
                            </a:rPr>
                          </m:ctrlPr>
                        </m:sSubPr>
                        <m:e>
                          <m:r>
                            <a:rPr lang="en-US" i="1">
                              <a:latin typeface="Cambria Math"/>
                            </a:rPr>
                            <m:t>𝑦</m:t>
                          </m:r>
                        </m:e>
                        <m:sub>
                          <m:r>
                            <a:rPr lang="en-US" i="1">
                              <a:latin typeface="Cambria Math"/>
                            </a:rPr>
                            <m:t>𝑞</m:t>
                          </m:r>
                        </m:sub>
                      </m:sSub>
                      <m:r>
                        <a:rPr lang="en-US" i="1">
                          <a:latin typeface="Cambria Math"/>
                        </a:rPr>
                        <m:t>=</m:t>
                      </m:r>
                      <m:sSub>
                        <m:sSubPr>
                          <m:ctrlPr>
                            <a:rPr lang="en-US" i="1">
                              <a:latin typeface="Cambria Math"/>
                            </a:rPr>
                          </m:ctrlPr>
                        </m:sSubPr>
                        <m:e>
                          <m:r>
                            <a:rPr lang="en-US" i="1">
                              <a:latin typeface="Cambria Math"/>
                            </a:rPr>
                            <m:t>𝑎</m:t>
                          </m:r>
                        </m:e>
                        <m:sub>
                          <m:r>
                            <a:rPr lang="en-US" i="1">
                              <a:latin typeface="Cambria Math"/>
                            </a:rPr>
                            <m:t>𝑞</m:t>
                          </m:r>
                          <m:r>
                            <a:rPr lang="en-US" i="1">
                              <a:latin typeface="Cambria Math"/>
                            </a:rPr>
                            <m:t>0</m:t>
                          </m:r>
                        </m:sub>
                      </m:sSub>
                      <m:r>
                        <a:rPr lang="en-US" i="1">
                          <a:latin typeface="Cambria Math"/>
                        </a:rPr>
                        <m:t>+</m:t>
                      </m:r>
                      <m:nary>
                        <m:naryPr>
                          <m:chr m:val="∑"/>
                          <m:limLoc m:val="undOvr"/>
                          <m:ctrlPr>
                            <a:rPr lang="en-US" i="1">
                              <a:latin typeface="Cambria Math"/>
                            </a:rPr>
                          </m:ctrlPr>
                        </m:naryPr>
                        <m:sub>
                          <m:r>
                            <a:rPr lang="en-US" i="1">
                              <a:latin typeface="Cambria Math"/>
                            </a:rPr>
                            <m:t>𝑗</m:t>
                          </m:r>
                          <m:r>
                            <a:rPr lang="en-US" i="1">
                              <a:latin typeface="Cambria Math"/>
                            </a:rPr>
                            <m:t>=1</m:t>
                          </m:r>
                        </m:sub>
                        <m:sup>
                          <m:r>
                            <a:rPr lang="en-US" i="1">
                              <a:latin typeface="Cambria Math"/>
                            </a:rPr>
                            <m:t>𝑘</m:t>
                          </m:r>
                        </m:sup>
                        <m:e>
                          <m:sSub>
                            <m:sSubPr>
                              <m:ctrlPr>
                                <a:rPr lang="en-US" i="1">
                                  <a:latin typeface="Cambria Math"/>
                                </a:rPr>
                              </m:ctrlPr>
                            </m:sSubPr>
                            <m:e>
                              <m:r>
                                <a:rPr lang="en-US" i="1">
                                  <a:latin typeface="Cambria Math"/>
                                </a:rPr>
                                <m:t>𝑎</m:t>
                              </m:r>
                            </m:e>
                            <m:sub>
                              <m:r>
                                <a:rPr lang="en-US" i="1">
                                  <a:latin typeface="Cambria Math"/>
                                </a:rPr>
                                <m:t>𝑞𝑗</m:t>
                              </m:r>
                            </m:sub>
                          </m:sSub>
                        </m:e>
                      </m:nary>
                      <m:r>
                        <a:rPr lang="en-US" i="1">
                          <a:latin typeface="Cambria Math"/>
                        </a:rPr>
                        <m:t>.</m:t>
                      </m:r>
                      <m:r>
                        <a:rPr lang="en-US" i="1">
                          <a:latin typeface="Cambria Math"/>
                        </a:rPr>
                        <m:t>𝑡𝑎𝑛h</m:t>
                      </m:r>
                      <m:d>
                        <m:dPr>
                          <m:ctrlPr>
                            <a:rPr lang="en-US" i="1">
                              <a:latin typeface="Cambria Math"/>
                            </a:rPr>
                          </m:ctrlPr>
                        </m:dPr>
                        <m:e>
                          <m:sSub>
                            <m:sSubPr>
                              <m:ctrlPr>
                                <a:rPr lang="en-US" i="1">
                                  <a:latin typeface="Cambria Math"/>
                                </a:rPr>
                              </m:ctrlPr>
                            </m:sSubPr>
                            <m:e>
                              <m:r>
                                <a:rPr lang="en-US" i="1">
                                  <a:latin typeface="Cambria Math"/>
                                </a:rPr>
                                <m:t>𝑏</m:t>
                              </m:r>
                            </m:e>
                            <m:sub>
                              <m:r>
                                <a:rPr lang="en-US" i="1">
                                  <a:latin typeface="Cambria Math"/>
                                </a:rPr>
                                <m:t>𝑗</m:t>
                              </m:r>
                              <m:r>
                                <a:rPr lang="en-US" i="1">
                                  <a:latin typeface="Cambria Math"/>
                                </a:rPr>
                                <m:t>0</m:t>
                              </m:r>
                            </m:sub>
                          </m:sSub>
                          <m:r>
                            <a:rPr lang="en-US" i="1">
                              <a:latin typeface="Cambria Math"/>
                            </a:rPr>
                            <m:t>+</m:t>
                          </m:r>
                          <m:nary>
                            <m:naryPr>
                              <m:chr m:val="∑"/>
                              <m:limLoc m:val="undOvr"/>
                              <m:ctrlPr>
                                <a:rPr lang="en-US" i="1">
                                  <a:latin typeface="Cambria Math"/>
                                </a:rPr>
                              </m:ctrlPr>
                            </m:naryPr>
                            <m:sub>
                              <m:r>
                                <a:rPr lang="en-US" i="1">
                                  <a:latin typeface="Cambria Math"/>
                                </a:rPr>
                                <m:t>𝑖</m:t>
                              </m:r>
                              <m:r>
                                <a:rPr lang="en-US" i="1">
                                  <a:latin typeface="Cambria Math"/>
                                </a:rPr>
                                <m:t>=1</m:t>
                              </m:r>
                            </m:sub>
                            <m:sup>
                              <m:r>
                                <a:rPr lang="en-US" i="1">
                                  <a:latin typeface="Cambria Math"/>
                                </a:rPr>
                                <m:t>𝑛</m:t>
                              </m:r>
                            </m:sup>
                            <m:e>
                              <m:sSub>
                                <m:sSubPr>
                                  <m:ctrlPr>
                                    <a:rPr lang="en-US" i="1">
                                      <a:latin typeface="Cambria Math"/>
                                    </a:rPr>
                                  </m:ctrlPr>
                                </m:sSubPr>
                                <m:e>
                                  <m:r>
                                    <a:rPr lang="en-US" i="1">
                                      <a:latin typeface="Cambria Math"/>
                                    </a:rPr>
                                    <m:t>𝑏</m:t>
                                  </m:r>
                                </m:e>
                                <m:sub>
                                  <m:r>
                                    <a:rPr lang="en-US" i="1">
                                      <a:latin typeface="Cambria Math"/>
                                    </a:rPr>
                                    <m:t>𝑗𝑖</m:t>
                                  </m:r>
                                </m:sub>
                              </m:sSub>
                              <m:r>
                                <a:rPr lang="en-US" i="1">
                                  <a:latin typeface="Cambria Math"/>
                                </a:rPr>
                                <m:t>.</m:t>
                              </m:r>
                              <m:sSub>
                                <m:sSubPr>
                                  <m:ctrlPr>
                                    <a:rPr lang="en-US" i="1">
                                      <a:latin typeface="Cambria Math"/>
                                    </a:rPr>
                                  </m:ctrlPr>
                                </m:sSubPr>
                                <m:e>
                                  <m:r>
                                    <a:rPr lang="en-US" b="0" i="1" smtClean="0">
                                      <a:latin typeface="Cambria Math"/>
                                    </a:rPr>
                                    <m:t>𝑥</m:t>
                                  </m:r>
                                </m:e>
                                <m:sub>
                                  <m:r>
                                    <a:rPr lang="en-US" i="1">
                                      <a:latin typeface="Cambria Math"/>
                                    </a:rPr>
                                    <m:t>𝑖</m:t>
                                  </m:r>
                                </m:sub>
                              </m:sSub>
                            </m:e>
                          </m:nary>
                        </m:e>
                      </m:d>
                      <m:r>
                        <a:rPr lang="en-US" i="1">
                          <a:latin typeface="Cambria Math"/>
                        </a:rPr>
                        <m:t>;    </m:t>
                      </m:r>
                      <m:r>
                        <a:rPr lang="en-US" i="1">
                          <a:latin typeface="Cambria Math"/>
                        </a:rPr>
                        <m:t>𝑞</m:t>
                      </m:r>
                      <m:r>
                        <a:rPr lang="en-US" i="1">
                          <a:latin typeface="Cambria Math"/>
                        </a:rPr>
                        <m:t>=1,2,…,</m:t>
                      </m:r>
                      <m:r>
                        <a:rPr lang="en-US" i="1">
                          <a:latin typeface="Cambria Math"/>
                        </a:rPr>
                        <m:t>𝑚</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115583" y="990600"/>
                <a:ext cx="8839200" cy="908197"/>
              </a:xfrm>
              <a:prstGeom prst="rect">
                <a:avLst/>
              </a:prstGeom>
              <a:blipFill rotWithShape="1">
                <a:blip r:embed="rId2"/>
                <a:stretch>
                  <a:fillRect/>
                </a:stretch>
              </a:blipFill>
            </p:spPr>
            <p:txBody>
              <a:bodyPr/>
              <a:lstStyle/>
              <a:p>
                <a:r>
                  <a:rPr lang="en-US">
                    <a:noFill/>
                  </a:rPr>
                  <a:t> </a:t>
                </a:r>
              </a:p>
            </p:txBody>
          </p:sp>
        </mc:Fallback>
      </mc:AlternateContent>
      <p:sp>
        <p:nvSpPr>
          <p:cNvPr id="8" name="TextBox 7"/>
          <p:cNvSpPr txBox="1"/>
          <p:nvPr/>
        </p:nvSpPr>
        <p:spPr>
          <a:xfrm>
            <a:off x="354291" y="2057400"/>
            <a:ext cx="8562392" cy="3308598"/>
          </a:xfrm>
          <a:prstGeom prst="rect">
            <a:avLst/>
          </a:prstGeom>
          <a:noFill/>
        </p:spPr>
        <p:txBody>
          <a:bodyPr wrap="square" rtlCol="0">
            <a:spAutoFit/>
          </a:bodyPr>
          <a:lstStyle/>
          <a:p>
            <a:pPr marL="285750" indent="-285750">
              <a:buFont typeface="Arial" pitchFamily="34" charset="0"/>
              <a:buChar char="•"/>
            </a:pPr>
            <a:r>
              <a:rPr lang="en-US" sz="1900" dirty="0" smtClean="0"/>
              <a:t>Input variables: </a:t>
            </a:r>
            <a:r>
              <a:rPr lang="en-US" sz="1900" dirty="0"/>
              <a:t>10-meter wind </a:t>
            </a:r>
            <a:r>
              <a:rPr lang="en-US" sz="1900" dirty="0" smtClean="0"/>
              <a:t>speed (U10m), </a:t>
            </a:r>
            <a:r>
              <a:rPr lang="en-US" sz="1900" dirty="0"/>
              <a:t>significant wave height (</a:t>
            </a:r>
            <a:r>
              <a:rPr lang="en-US" sz="1900" dirty="0" err="1"/>
              <a:t>Hs</a:t>
            </a:r>
            <a:r>
              <a:rPr lang="en-US" sz="1900" dirty="0"/>
              <a:t>), peak wave period (</a:t>
            </a:r>
            <a:r>
              <a:rPr lang="en-US" sz="1900" dirty="0" err="1"/>
              <a:t>Tp</a:t>
            </a:r>
            <a:r>
              <a:rPr lang="en-US" sz="1900" dirty="0" smtClean="0"/>
              <a:t>), mean period, wave height of wind-sea, wave period of wind-sea;</a:t>
            </a:r>
          </a:p>
          <a:p>
            <a:pPr marL="285750" indent="-285750">
              <a:buFont typeface="Arial" pitchFamily="34" charset="0"/>
              <a:buChar char="•"/>
            </a:pPr>
            <a:r>
              <a:rPr lang="en-US" sz="1900" dirty="0"/>
              <a:t>Target variables: </a:t>
            </a:r>
            <a:r>
              <a:rPr lang="en-US" sz="1900" dirty="0" smtClean="0"/>
              <a:t>U10m, </a:t>
            </a:r>
            <a:r>
              <a:rPr lang="en-US" sz="1900" dirty="0" err="1" smtClean="0"/>
              <a:t>Hs</a:t>
            </a:r>
            <a:r>
              <a:rPr lang="en-US" sz="1900" dirty="0" smtClean="0"/>
              <a:t>, </a:t>
            </a:r>
            <a:r>
              <a:rPr lang="en-US" sz="1900" dirty="0" err="1" smtClean="0"/>
              <a:t>Tp</a:t>
            </a:r>
            <a:r>
              <a:rPr lang="en-US" sz="1900" dirty="0" smtClean="0"/>
              <a:t> from </a:t>
            </a:r>
            <a:r>
              <a:rPr lang="en-US" sz="1900" dirty="0"/>
              <a:t>measurements;</a:t>
            </a:r>
          </a:p>
          <a:p>
            <a:pPr marL="285750" indent="-285750">
              <a:buFont typeface="Arial" pitchFamily="34" charset="0"/>
              <a:buChar char="•"/>
            </a:pPr>
            <a:r>
              <a:rPr lang="en-US" sz="1900" dirty="0" smtClean="0"/>
              <a:t>Evaluated </a:t>
            </a:r>
            <a:r>
              <a:rPr lang="en-US" sz="1900" dirty="0"/>
              <a:t>against </a:t>
            </a:r>
            <a:r>
              <a:rPr lang="en-US" sz="1900" dirty="0" smtClean="0"/>
              <a:t>buoy/altimeter observations </a:t>
            </a:r>
            <a:r>
              <a:rPr lang="en-US" sz="1900" dirty="0"/>
              <a:t>during the training </a:t>
            </a:r>
            <a:r>
              <a:rPr lang="en-US" sz="1900" dirty="0" smtClean="0"/>
              <a:t>process</a:t>
            </a:r>
            <a:r>
              <a:rPr lang="en-US" sz="1900" dirty="0"/>
              <a:t>;</a:t>
            </a:r>
            <a:endParaRPr lang="en-US" sz="1900" dirty="0" smtClean="0"/>
          </a:p>
          <a:p>
            <a:pPr marL="285750" indent="-285750">
              <a:buFont typeface="Arial" pitchFamily="34" charset="0"/>
              <a:buChar char="•"/>
            </a:pPr>
            <a:r>
              <a:rPr lang="en-US" sz="1900" dirty="0" smtClean="0"/>
              <a:t>21 ensemble members </a:t>
            </a:r>
            <a:r>
              <a:rPr lang="en-US" sz="1900" dirty="0"/>
              <a:t>(20 plus the control member) </a:t>
            </a:r>
            <a:r>
              <a:rPr lang="en-US" sz="1900" dirty="0" smtClean="0"/>
              <a:t>per variable, plus the sin </a:t>
            </a:r>
            <a:r>
              <a:rPr lang="en-US" sz="1900" dirty="0"/>
              <a:t>and cosine of </a:t>
            </a:r>
            <a:r>
              <a:rPr lang="en-US" sz="1900" dirty="0" smtClean="0"/>
              <a:t>time;</a:t>
            </a:r>
          </a:p>
          <a:p>
            <a:pPr marL="285750" indent="-285750">
              <a:buFont typeface="Arial" pitchFamily="34" charset="0"/>
              <a:buChar char="•"/>
            </a:pPr>
            <a:r>
              <a:rPr lang="en-US" sz="1900" dirty="0" smtClean="0"/>
              <a:t>Latitude </a:t>
            </a:r>
            <a:r>
              <a:rPr lang="en-US" sz="1900" dirty="0"/>
              <a:t>and </a:t>
            </a:r>
            <a:r>
              <a:rPr lang="en-US" sz="1900" dirty="0" smtClean="0"/>
              <a:t>Longitude (</a:t>
            </a:r>
            <a:r>
              <a:rPr lang="en-US" sz="1900" dirty="0" err="1" smtClean="0"/>
              <a:t>sin,cos</a:t>
            </a:r>
            <a:r>
              <a:rPr lang="en-US" sz="1900" dirty="0" smtClean="0"/>
              <a:t>) are included as inputs during the regional analyses;</a:t>
            </a:r>
          </a:p>
          <a:p>
            <a:pPr marL="285750" indent="-285750">
              <a:buFont typeface="Arial" pitchFamily="34" charset="0"/>
              <a:buChar char="•"/>
            </a:pPr>
            <a:r>
              <a:rPr lang="en-US" sz="1900" dirty="0" smtClean="0"/>
              <a:t>One NN per forecast time / forecast time as new degree of freedom;</a:t>
            </a:r>
          </a:p>
          <a:p>
            <a:pPr marL="285750" indent="-285750">
              <a:buFont typeface="Arial" pitchFamily="34" charset="0"/>
              <a:buChar char="•"/>
            </a:pPr>
            <a:r>
              <a:rPr lang="en-US" sz="1900" dirty="0"/>
              <a:t>Training (2/3) and test set (1/3); </a:t>
            </a:r>
          </a:p>
          <a:p>
            <a:pPr marL="285750" indent="-285750">
              <a:buFont typeface="Arial" pitchFamily="34" charset="0"/>
              <a:buChar char="•"/>
            </a:pPr>
            <a:r>
              <a:rPr lang="en-US" sz="1900" dirty="0"/>
              <a:t>Cross-validation with 3 </a:t>
            </a:r>
            <a:r>
              <a:rPr lang="en-US" sz="1900" dirty="0" smtClean="0"/>
              <a:t>cycles</a:t>
            </a:r>
            <a:r>
              <a:rPr lang="en-US" sz="1900" dirty="0"/>
              <a:t>.</a:t>
            </a:r>
          </a:p>
        </p:txBody>
      </p:sp>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2286000" y="5452044"/>
            <a:ext cx="4419600" cy="1405956"/>
          </a:xfrm>
          <a:prstGeom prst="rect">
            <a:avLst/>
          </a:prstGeom>
        </p:spPr>
      </p:pic>
    </p:spTree>
    <p:extLst>
      <p:ext uri="{BB962C8B-B14F-4D97-AF65-F5344CB8AC3E}">
        <p14:creationId xmlns:p14="http://schemas.microsoft.com/office/powerpoint/2010/main" val="3259414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9887" y="38940"/>
            <a:ext cx="8229600" cy="762000"/>
          </a:xfrm>
        </p:spPr>
        <p:txBody>
          <a:bodyPr>
            <a:noAutofit/>
          </a:bodyPr>
          <a:lstStyle/>
          <a:p>
            <a:r>
              <a:rPr lang="en-US" sz="3600" dirty="0"/>
              <a:t>First tests at single locations</a:t>
            </a:r>
            <a:endParaRPr lang="en-US" sz="3500" dirty="0"/>
          </a:p>
        </p:txBody>
      </p:sp>
      <p:sp>
        <p:nvSpPr>
          <p:cNvPr id="4" name="Slide Number Placeholder 3"/>
          <p:cNvSpPr>
            <a:spLocks noGrp="1"/>
          </p:cNvSpPr>
          <p:nvPr>
            <p:ph type="sldNum" sz="quarter" idx="12"/>
          </p:nvPr>
        </p:nvSpPr>
        <p:spPr/>
        <p:txBody>
          <a:bodyPr/>
          <a:lstStyle/>
          <a:p>
            <a:fld id="{EA50B20A-613C-46BA-AFDE-71EA8BD81F1B}" type="slidenum">
              <a:rPr lang="en-US" smtClean="0"/>
              <a:t>6</a:t>
            </a:fld>
            <a:endParaRPr lang="en-US"/>
          </a:p>
        </p:txBody>
      </p:sp>
      <p:sp>
        <p:nvSpPr>
          <p:cNvPr id="3" name="TextBox 2"/>
          <p:cNvSpPr txBox="1"/>
          <p:nvPr/>
        </p:nvSpPr>
        <p:spPr>
          <a:xfrm>
            <a:off x="241176" y="923827"/>
            <a:ext cx="8674224" cy="615553"/>
          </a:xfrm>
          <a:prstGeom prst="rect">
            <a:avLst/>
          </a:prstGeom>
          <a:noFill/>
        </p:spPr>
        <p:txBody>
          <a:bodyPr wrap="square" rtlCol="0">
            <a:spAutoFit/>
          </a:bodyPr>
          <a:lstStyle/>
          <a:p>
            <a:r>
              <a:rPr lang="en-US" sz="1700" dirty="0" smtClean="0"/>
              <a:t>¨</a:t>
            </a:r>
            <a:r>
              <a:rPr lang="en-US" sz="1700" i="1" dirty="0"/>
              <a:t>NNs are never used (or should never be used) for problems that can be solved using linear models</a:t>
            </a:r>
            <a:r>
              <a:rPr lang="en-US" sz="1700" dirty="0" smtClean="0"/>
              <a:t>¨ (</a:t>
            </a:r>
            <a:r>
              <a:rPr lang="en-US" sz="1700" dirty="0" err="1" smtClean="0"/>
              <a:t>Krasnopolsky</a:t>
            </a:r>
            <a:r>
              <a:rPr lang="en-US" sz="1700" dirty="0" smtClean="0"/>
              <a:t>, 2014) . </a:t>
            </a:r>
            <a:endParaRPr lang="en-US" sz="1700" dirty="0"/>
          </a:p>
        </p:txBody>
      </p:sp>
      <p:pic>
        <p:nvPicPr>
          <p:cNvPr id="16" name="Picture 15"/>
          <p:cNvPicPr/>
          <p:nvPr/>
        </p:nvPicPr>
        <p:blipFill>
          <a:blip r:embed="rId2" cstate="print">
            <a:extLst>
              <a:ext uri="{28A0092B-C50C-407E-A947-70E740481C1C}">
                <a14:useLocalDpi xmlns:a14="http://schemas.microsoft.com/office/drawing/2010/main" val="0"/>
              </a:ext>
            </a:extLst>
          </a:blip>
          <a:stretch>
            <a:fillRect/>
          </a:stretch>
        </p:blipFill>
        <p:spPr>
          <a:xfrm>
            <a:off x="304800" y="1539381"/>
            <a:ext cx="3505200" cy="1737220"/>
          </a:xfrm>
          <a:prstGeom prst="rect">
            <a:avLst/>
          </a:prstGeom>
        </p:spPr>
      </p:pic>
      <p:sp>
        <p:nvSpPr>
          <p:cNvPr id="5" name="TextBox 4"/>
          <p:cNvSpPr txBox="1"/>
          <p:nvPr/>
        </p:nvSpPr>
        <p:spPr>
          <a:xfrm>
            <a:off x="3985894" y="1445330"/>
            <a:ext cx="4838581" cy="1831271"/>
          </a:xfrm>
          <a:prstGeom prst="rect">
            <a:avLst/>
          </a:prstGeom>
          <a:noFill/>
        </p:spPr>
        <p:txBody>
          <a:bodyPr wrap="square" rtlCol="0">
            <a:spAutoFit/>
          </a:bodyPr>
          <a:lstStyle/>
          <a:p>
            <a:pPr marL="342900" indent="-342900">
              <a:buFont typeface="+mj-lt"/>
              <a:buAutoNum type="arabicPeriod"/>
            </a:pPr>
            <a:r>
              <a:rPr lang="en-US" dirty="0"/>
              <a:t>NN models are indicated primarily to nonlinear </a:t>
            </a:r>
            <a:r>
              <a:rPr lang="en-US" dirty="0" smtClean="0"/>
              <a:t>problems;</a:t>
            </a:r>
            <a:endParaRPr lang="en-US" dirty="0"/>
          </a:p>
          <a:p>
            <a:pPr marL="228600" indent="-228600">
              <a:buFont typeface="+mj-lt"/>
              <a:buAutoNum type="arabicPeriod"/>
            </a:pPr>
            <a:endParaRPr lang="en-US" sz="500" dirty="0" smtClean="0"/>
          </a:p>
          <a:p>
            <a:pPr marL="342900" indent="-342900">
              <a:buFont typeface="+mj-lt"/>
              <a:buAutoNum type="arabicPeriod"/>
            </a:pPr>
            <a:r>
              <a:rPr lang="en-US" dirty="0" smtClean="0"/>
              <a:t>NN cannot deteriorate the EM!</a:t>
            </a:r>
          </a:p>
          <a:p>
            <a:endParaRPr lang="en-US" dirty="0"/>
          </a:p>
          <a:p>
            <a:r>
              <a:rPr lang="en-US" b="1" dirty="0" smtClean="0"/>
              <a:t>Residue (</a:t>
            </a:r>
            <a:r>
              <a:rPr lang="en-US" dirty="0" smtClean="0"/>
              <a:t>measurements - </a:t>
            </a:r>
            <a:r>
              <a:rPr lang="en-US" dirty="0"/>
              <a:t>model</a:t>
            </a:r>
            <a:r>
              <a:rPr lang="en-US" b="1" dirty="0" smtClean="0"/>
              <a:t>) as the target variable</a:t>
            </a:r>
            <a:endParaRPr lang="en-US" b="1" dirty="0"/>
          </a:p>
        </p:txBody>
      </p:sp>
      <mc:AlternateContent xmlns:mc="http://schemas.openxmlformats.org/markup-compatibility/2006" xmlns:a14="http://schemas.microsoft.com/office/drawing/2010/main">
        <mc:Choice Requires="a14">
          <p:graphicFrame>
            <p:nvGraphicFramePr>
              <p:cNvPr id="20" name="Table 19"/>
              <p:cNvGraphicFramePr>
                <a:graphicFrameLocks noGrp="1"/>
              </p:cNvGraphicFramePr>
              <p:nvPr>
                <p:extLst>
                  <p:ext uri="{D42A27DB-BD31-4B8C-83A1-F6EECF244321}">
                    <p14:modId xmlns:p14="http://schemas.microsoft.com/office/powerpoint/2010/main" val="3009871113"/>
                  </p:ext>
                </p:extLst>
              </p:nvPr>
            </p:nvGraphicFramePr>
            <p:xfrm>
              <a:off x="3429000" y="3431362"/>
              <a:ext cx="5029200" cy="3045638"/>
            </p:xfrm>
            <a:graphic>
              <a:graphicData uri="http://schemas.openxmlformats.org/drawingml/2006/table">
                <a:tbl>
                  <a:tblPr firstRow="1" firstCol="1" bandRow="1">
                    <a:tableStyleId>{5C22544A-7EE6-4342-B048-85BDC9FD1C3A}</a:tableStyleId>
                  </a:tblPr>
                  <a:tblGrid>
                    <a:gridCol w="3880089"/>
                    <a:gridCol w="1149111"/>
                  </a:tblGrid>
                  <a:tr h="896175">
                    <a:tc>
                      <a:txBody>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1500" kern="1200" smtClean="0">
                                    <a:solidFill>
                                      <a:schemeClr val="tx1"/>
                                    </a:solidFill>
                                    <a:effectLst/>
                                    <a:latin typeface="Cambria Math"/>
                                  </a:rPr>
                                  <m:t>𝐸𝑀</m:t>
                                </m:r>
                                <m:r>
                                  <a:rPr lang="en-US" sz="1500" kern="1200" smtClean="0">
                                    <a:solidFill>
                                      <a:schemeClr val="tx1"/>
                                    </a:solidFill>
                                    <a:effectLst/>
                                    <a:latin typeface="Cambria Math"/>
                                  </a:rPr>
                                  <m:t>=</m:t>
                                </m:r>
                                <m:f>
                                  <m:fPr>
                                    <m:ctrlPr>
                                      <a:rPr lang="en-US" sz="1500" i="1" kern="1200">
                                        <a:solidFill>
                                          <a:schemeClr val="tx1"/>
                                        </a:solidFill>
                                        <a:effectLst/>
                                        <a:latin typeface="Cambria Math"/>
                                      </a:rPr>
                                    </m:ctrlPr>
                                  </m:fPr>
                                  <m:num>
                                    <m:r>
                                      <a:rPr lang="en-US" sz="1500" kern="1200">
                                        <a:solidFill>
                                          <a:schemeClr val="tx1"/>
                                        </a:solidFill>
                                        <a:effectLst/>
                                        <a:latin typeface="Cambria Math"/>
                                      </a:rPr>
                                      <m:t>1</m:t>
                                    </m:r>
                                  </m:num>
                                  <m:den>
                                    <m:r>
                                      <a:rPr lang="en-US" sz="1500" kern="1200">
                                        <a:solidFill>
                                          <a:schemeClr val="tx1"/>
                                        </a:solidFill>
                                        <a:effectLst/>
                                        <a:latin typeface="Cambria Math"/>
                                      </a:rPr>
                                      <m:t>𝑛</m:t>
                                    </m:r>
                                  </m:den>
                                </m:f>
                                <m:nary>
                                  <m:naryPr>
                                    <m:chr m:val="∑"/>
                                    <m:limLoc m:val="undOvr"/>
                                    <m:ctrlPr>
                                      <a:rPr lang="en-US" sz="1500" i="1" kern="1200">
                                        <a:solidFill>
                                          <a:schemeClr val="tx1"/>
                                        </a:solidFill>
                                        <a:effectLst/>
                                        <a:latin typeface="Cambria Math"/>
                                      </a:rPr>
                                    </m:ctrlPr>
                                  </m:naryPr>
                                  <m:sub>
                                    <m:r>
                                      <a:rPr lang="en-US" sz="1500" kern="1200">
                                        <a:solidFill>
                                          <a:schemeClr val="tx1"/>
                                        </a:solidFill>
                                        <a:effectLst/>
                                        <a:latin typeface="Cambria Math"/>
                                      </a:rPr>
                                      <m:t>𝑖</m:t>
                                    </m:r>
                                    <m:r>
                                      <a:rPr lang="en-US" sz="1500" kern="1200">
                                        <a:solidFill>
                                          <a:schemeClr val="tx1"/>
                                        </a:solidFill>
                                        <a:effectLst/>
                                        <a:latin typeface="Cambria Math"/>
                                      </a:rPr>
                                      <m:t>=1</m:t>
                                    </m:r>
                                  </m:sub>
                                  <m:sup>
                                    <m:r>
                                      <a:rPr lang="en-US" sz="1500" kern="1200">
                                        <a:solidFill>
                                          <a:schemeClr val="tx1"/>
                                        </a:solidFill>
                                        <a:effectLst/>
                                        <a:latin typeface="Cambria Math"/>
                                      </a:rPr>
                                      <m:t>𝑛</m:t>
                                    </m:r>
                                  </m:sup>
                                  <m:e>
                                    <m:sSub>
                                      <m:sSubPr>
                                        <m:ctrlPr>
                                          <a:rPr lang="en-US" sz="1500" i="1" kern="1200">
                                            <a:solidFill>
                                              <a:schemeClr val="tx1"/>
                                            </a:solidFill>
                                            <a:effectLst/>
                                            <a:latin typeface="Cambria Math"/>
                                          </a:rPr>
                                        </m:ctrlPr>
                                      </m:sSubPr>
                                      <m:e>
                                        <m:r>
                                          <a:rPr lang="en-US" sz="1500" kern="1200">
                                            <a:solidFill>
                                              <a:schemeClr val="tx1"/>
                                            </a:solidFill>
                                            <a:effectLst/>
                                            <a:latin typeface="Cambria Math"/>
                                          </a:rPr>
                                          <m:t>𝑝</m:t>
                                        </m:r>
                                      </m:e>
                                      <m:sub>
                                        <m:r>
                                          <a:rPr lang="en-US" sz="1500" kern="1200">
                                            <a:solidFill>
                                              <a:schemeClr val="tx1"/>
                                            </a:solidFill>
                                            <a:effectLst/>
                                            <a:latin typeface="Cambria Math"/>
                                          </a:rPr>
                                          <m:t>𝑖</m:t>
                                        </m:r>
                                      </m:sub>
                                    </m:sSub>
                                  </m:e>
                                </m:nary>
                              </m:oMath>
                            </m:oMathPara>
                          </a14:m>
                          <a:endParaRPr lang="en-US" sz="1500" dirty="0">
                            <a:solidFill>
                              <a:schemeClr val="tx1"/>
                            </a:solidFill>
                            <a:effectLst/>
                            <a:latin typeface="Calibri"/>
                            <a:ea typeface="Times New Roman"/>
                            <a:cs typeface="Times New Roman"/>
                          </a:endParaRPr>
                        </a:p>
                      </a:txBody>
                      <a:tcPr marL="68580" marR="68580" marT="0" marB="0" anchor="ctr">
                        <a:gradFill>
                          <a:gsLst>
                            <a:gs pos="0">
                              <a:schemeClr val="accent1">
                                <a:tint val="66000"/>
                                <a:satMod val="160000"/>
                              </a:schemeClr>
                            </a:gs>
                            <a:gs pos="9000">
                              <a:schemeClr val="accent1">
                                <a:tint val="44500"/>
                                <a:satMod val="160000"/>
                              </a:schemeClr>
                            </a:gs>
                            <a:gs pos="100000">
                              <a:schemeClr val="accent1">
                                <a:tint val="23500"/>
                                <a:satMod val="160000"/>
                              </a:schemeClr>
                            </a:gs>
                          </a:gsLst>
                          <a:lin ang="5400000" scaled="0"/>
                        </a:gradFill>
                      </a:tcPr>
                    </a:tc>
                    <a:tc>
                      <a:txBody>
                        <a:bodyPr/>
                        <a:lstStyle/>
                        <a:p>
                          <a:pPr marL="0" marR="0" algn="r">
                            <a:lnSpc>
                              <a:spcPct val="115000"/>
                            </a:lnSpc>
                            <a:spcBef>
                              <a:spcPts val="0"/>
                            </a:spcBef>
                            <a:spcAft>
                              <a:spcPts val="0"/>
                            </a:spcAft>
                          </a:pPr>
                          <a:r>
                            <a:rPr lang="en-US" sz="1500" b="0" dirty="0">
                              <a:solidFill>
                                <a:schemeClr val="tx1"/>
                              </a:solidFill>
                              <a:effectLst/>
                            </a:rPr>
                            <a:t>(1)</a:t>
                          </a:r>
                          <a:endParaRPr lang="en-US" sz="1500" b="0" dirty="0">
                            <a:solidFill>
                              <a:schemeClr val="tx1"/>
                            </a:solidFill>
                            <a:effectLst/>
                            <a:latin typeface="Calibri"/>
                            <a:ea typeface="Calibri"/>
                            <a:cs typeface="Times New Roman"/>
                          </a:endParaRPr>
                        </a:p>
                      </a:txBody>
                      <a:tcPr marL="68580" marR="68580" marT="0" marB="0" anchor="ctr">
                        <a:gradFill>
                          <a:gsLst>
                            <a:gs pos="0">
                              <a:schemeClr val="accent1">
                                <a:tint val="66000"/>
                                <a:satMod val="160000"/>
                              </a:schemeClr>
                            </a:gs>
                            <a:gs pos="9000">
                              <a:schemeClr val="accent1">
                                <a:tint val="44500"/>
                                <a:satMod val="160000"/>
                              </a:schemeClr>
                            </a:gs>
                            <a:gs pos="100000">
                              <a:schemeClr val="accent1">
                                <a:tint val="23500"/>
                                <a:satMod val="160000"/>
                              </a:schemeClr>
                            </a:gs>
                          </a:gsLst>
                          <a:lin ang="5400000" scaled="0"/>
                        </a:gradFill>
                      </a:tcPr>
                    </a:tc>
                  </a:tr>
                  <a:tr h="1027119">
                    <a:tc>
                      <a:txBody>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1500" kern="1200" smtClean="0">
                                    <a:solidFill>
                                      <a:schemeClr val="tx1"/>
                                    </a:solidFill>
                                    <a:effectLst/>
                                    <a:latin typeface="Cambria Math"/>
                                  </a:rPr>
                                  <m:t>𝑁𝐸𝑀</m:t>
                                </m:r>
                                <m:r>
                                  <a:rPr lang="en-US" sz="1500" kern="1200" smtClean="0">
                                    <a:solidFill>
                                      <a:schemeClr val="tx1"/>
                                    </a:solidFill>
                                    <a:effectLst/>
                                    <a:latin typeface="Cambria Math"/>
                                  </a:rPr>
                                  <m:t>=</m:t>
                                </m:r>
                                <m:r>
                                  <a:rPr lang="en-US" sz="1500" kern="1200" smtClean="0">
                                    <a:solidFill>
                                      <a:schemeClr val="tx1"/>
                                    </a:solidFill>
                                    <a:effectLst/>
                                    <a:latin typeface="Cambria Math"/>
                                  </a:rPr>
                                  <m:t>𝑁𝑁</m:t>
                                </m:r>
                                <m:r>
                                  <a:rPr lang="en-US" sz="1500" kern="1200" smtClean="0">
                                    <a:solidFill>
                                      <a:schemeClr val="tx1"/>
                                    </a:solidFill>
                                    <a:effectLst/>
                                    <a:latin typeface="Cambria Math"/>
                                  </a:rPr>
                                  <m:t>(</m:t>
                                </m:r>
                                <m:sSub>
                                  <m:sSubPr>
                                    <m:ctrlPr>
                                      <a:rPr lang="en-US" sz="1500" i="1" kern="1200">
                                        <a:solidFill>
                                          <a:schemeClr val="tx1"/>
                                        </a:solidFill>
                                        <a:effectLst/>
                                        <a:latin typeface="Cambria Math"/>
                                      </a:rPr>
                                    </m:ctrlPr>
                                  </m:sSubPr>
                                  <m:e>
                                    <m:r>
                                      <a:rPr lang="en-US" sz="1500" kern="1200">
                                        <a:solidFill>
                                          <a:schemeClr val="tx1"/>
                                        </a:solidFill>
                                        <a:effectLst/>
                                        <a:latin typeface="Cambria Math"/>
                                      </a:rPr>
                                      <m:t>𝑝</m:t>
                                    </m:r>
                                  </m:e>
                                  <m:sub>
                                    <m:r>
                                      <a:rPr lang="en-US" sz="1500" kern="1200">
                                        <a:solidFill>
                                          <a:schemeClr val="tx1"/>
                                        </a:solidFill>
                                        <a:effectLst/>
                                        <a:latin typeface="Cambria Math"/>
                                      </a:rPr>
                                      <m:t>1</m:t>
                                    </m:r>
                                  </m:sub>
                                </m:sSub>
                                <m:r>
                                  <a:rPr lang="en-US" sz="1500" kern="1200">
                                    <a:solidFill>
                                      <a:schemeClr val="tx1"/>
                                    </a:solidFill>
                                    <a:effectLst/>
                                    <a:latin typeface="Cambria Math"/>
                                  </a:rPr>
                                  <m:t>,</m:t>
                                </m:r>
                                <m:sSub>
                                  <m:sSubPr>
                                    <m:ctrlPr>
                                      <a:rPr lang="en-US" sz="1500" i="1" kern="1200">
                                        <a:solidFill>
                                          <a:schemeClr val="tx1"/>
                                        </a:solidFill>
                                        <a:effectLst/>
                                        <a:latin typeface="Cambria Math"/>
                                      </a:rPr>
                                    </m:ctrlPr>
                                  </m:sSubPr>
                                  <m:e>
                                    <m:r>
                                      <a:rPr lang="en-US" sz="1500" kern="1200">
                                        <a:solidFill>
                                          <a:schemeClr val="tx1"/>
                                        </a:solidFill>
                                        <a:effectLst/>
                                        <a:latin typeface="Cambria Math"/>
                                      </a:rPr>
                                      <m:t>𝑝</m:t>
                                    </m:r>
                                  </m:e>
                                  <m:sub>
                                    <m:r>
                                      <a:rPr lang="en-US" sz="1500" kern="1200">
                                        <a:solidFill>
                                          <a:schemeClr val="tx1"/>
                                        </a:solidFill>
                                        <a:effectLst/>
                                        <a:latin typeface="Cambria Math"/>
                                      </a:rPr>
                                      <m:t>2</m:t>
                                    </m:r>
                                  </m:sub>
                                </m:sSub>
                                <m:r>
                                  <a:rPr lang="en-US" sz="1500" kern="1200">
                                    <a:solidFill>
                                      <a:schemeClr val="tx1"/>
                                    </a:solidFill>
                                    <a:effectLst/>
                                    <a:latin typeface="Cambria Math"/>
                                  </a:rPr>
                                  <m:t>,⋯,</m:t>
                                </m:r>
                                <m:sSub>
                                  <m:sSubPr>
                                    <m:ctrlPr>
                                      <a:rPr lang="en-US" sz="1500" i="1" kern="1200">
                                        <a:solidFill>
                                          <a:schemeClr val="tx1"/>
                                        </a:solidFill>
                                        <a:effectLst/>
                                        <a:latin typeface="Cambria Math"/>
                                      </a:rPr>
                                    </m:ctrlPr>
                                  </m:sSubPr>
                                  <m:e>
                                    <m:r>
                                      <a:rPr lang="en-US" sz="1500" kern="1200">
                                        <a:solidFill>
                                          <a:schemeClr val="tx1"/>
                                        </a:solidFill>
                                        <a:effectLst/>
                                        <a:latin typeface="Cambria Math"/>
                                      </a:rPr>
                                      <m:t>𝑝</m:t>
                                    </m:r>
                                  </m:e>
                                  <m:sub>
                                    <m:r>
                                      <a:rPr lang="en-US" sz="1500" kern="1200">
                                        <a:solidFill>
                                          <a:schemeClr val="tx1"/>
                                        </a:solidFill>
                                        <a:effectLst/>
                                        <a:latin typeface="Cambria Math"/>
                                      </a:rPr>
                                      <m:t>𝑛</m:t>
                                    </m:r>
                                  </m:sub>
                                </m:sSub>
                                <m:r>
                                  <a:rPr lang="en-US" sz="1500" kern="1200">
                                    <a:solidFill>
                                      <a:schemeClr val="tx1"/>
                                    </a:solidFill>
                                    <a:effectLst/>
                                    <a:latin typeface="Cambria Math"/>
                                  </a:rPr>
                                  <m:t>)</m:t>
                                </m:r>
                              </m:oMath>
                            </m:oMathPara>
                          </a14:m>
                          <a:endParaRPr lang="en-US" sz="1500" dirty="0">
                            <a:solidFill>
                              <a:schemeClr val="tx1"/>
                            </a:solidFill>
                            <a:effectLst/>
                            <a:latin typeface="Calibri"/>
                            <a:ea typeface="Times New Roman"/>
                            <a:cs typeface="Times New Roman"/>
                          </a:endParaRPr>
                        </a:p>
                      </a:txBody>
                      <a:tcPr marL="68580" marR="68580" marT="0" marB="0" anchor="ctr">
                        <a:gradFill>
                          <a:gsLst>
                            <a:gs pos="0">
                              <a:schemeClr val="accent1">
                                <a:tint val="66000"/>
                                <a:satMod val="160000"/>
                              </a:schemeClr>
                            </a:gs>
                            <a:gs pos="9000">
                              <a:schemeClr val="accent1">
                                <a:tint val="44500"/>
                                <a:satMod val="160000"/>
                              </a:schemeClr>
                            </a:gs>
                            <a:gs pos="100000">
                              <a:schemeClr val="accent1">
                                <a:tint val="23500"/>
                                <a:satMod val="160000"/>
                              </a:schemeClr>
                            </a:gs>
                          </a:gsLst>
                          <a:lin ang="5400000" scaled="0"/>
                        </a:gradFill>
                      </a:tcPr>
                    </a:tc>
                    <a:tc>
                      <a:txBody>
                        <a:bodyPr/>
                        <a:lstStyle/>
                        <a:p>
                          <a:pPr marL="0" marR="0" algn="r">
                            <a:lnSpc>
                              <a:spcPct val="115000"/>
                            </a:lnSpc>
                            <a:spcBef>
                              <a:spcPts val="0"/>
                            </a:spcBef>
                            <a:spcAft>
                              <a:spcPts val="0"/>
                            </a:spcAft>
                          </a:pPr>
                          <a:r>
                            <a:rPr lang="en-US" sz="1500" dirty="0">
                              <a:solidFill>
                                <a:schemeClr val="tx1"/>
                              </a:solidFill>
                              <a:effectLst/>
                            </a:rPr>
                            <a:t>(2)</a:t>
                          </a:r>
                          <a:endParaRPr lang="en-US" sz="1500" dirty="0">
                            <a:solidFill>
                              <a:schemeClr val="tx1"/>
                            </a:solidFill>
                            <a:effectLst/>
                            <a:latin typeface="Calibri"/>
                            <a:ea typeface="Calibri"/>
                            <a:cs typeface="Times New Roman"/>
                          </a:endParaRPr>
                        </a:p>
                      </a:txBody>
                      <a:tcPr marL="68580" marR="68580" marT="0" marB="0" anchor="ctr">
                        <a:gradFill>
                          <a:gsLst>
                            <a:gs pos="0">
                              <a:schemeClr val="accent1">
                                <a:tint val="66000"/>
                                <a:satMod val="160000"/>
                              </a:schemeClr>
                            </a:gs>
                            <a:gs pos="9000">
                              <a:schemeClr val="accent1">
                                <a:tint val="44500"/>
                                <a:satMod val="160000"/>
                              </a:schemeClr>
                            </a:gs>
                            <a:gs pos="100000">
                              <a:schemeClr val="accent1">
                                <a:tint val="23500"/>
                                <a:satMod val="160000"/>
                              </a:schemeClr>
                            </a:gs>
                          </a:gsLst>
                          <a:lin ang="5400000" scaled="0"/>
                        </a:gradFill>
                      </a:tcPr>
                    </a:tc>
                  </a:tr>
                  <a:tr h="1122344">
                    <a:tc>
                      <a:txBody>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1600" kern="1200" smtClean="0">
                                    <a:solidFill>
                                      <a:schemeClr val="tx1"/>
                                    </a:solidFill>
                                    <a:effectLst/>
                                    <a:latin typeface="Cambria Math"/>
                                  </a:rPr>
                                  <m:t>𝑁𝐸𝑀</m:t>
                                </m:r>
                                <m:r>
                                  <a:rPr lang="en-US" sz="1600" kern="1200" smtClean="0">
                                    <a:solidFill>
                                      <a:schemeClr val="tx1"/>
                                    </a:solidFill>
                                    <a:effectLst/>
                                    <a:latin typeface="Cambria Math"/>
                                  </a:rPr>
                                  <m:t>=</m:t>
                                </m:r>
                                <m:r>
                                  <a:rPr lang="en-US" sz="1600" kern="1200" smtClean="0">
                                    <a:solidFill>
                                      <a:schemeClr val="tx1"/>
                                    </a:solidFill>
                                    <a:effectLst/>
                                    <a:latin typeface="Cambria Math"/>
                                  </a:rPr>
                                  <m:t>𝐸𝑀</m:t>
                                </m:r>
                                <m:r>
                                  <a:rPr lang="en-US" sz="1600" kern="1200" smtClean="0">
                                    <a:solidFill>
                                      <a:schemeClr val="tx1"/>
                                    </a:solidFill>
                                    <a:effectLst/>
                                    <a:latin typeface="Cambria Math"/>
                                  </a:rPr>
                                  <m:t>+</m:t>
                                </m:r>
                                <m:sSub>
                                  <m:sSubPr>
                                    <m:ctrlPr>
                                      <a:rPr lang="en-US" sz="1600" i="1" kern="1200">
                                        <a:solidFill>
                                          <a:schemeClr val="tx1"/>
                                        </a:solidFill>
                                        <a:effectLst/>
                                        <a:latin typeface="Cambria Math"/>
                                      </a:rPr>
                                    </m:ctrlPr>
                                  </m:sSubPr>
                                  <m:e>
                                    <m:r>
                                      <a:rPr lang="en-US" sz="1600" kern="1200">
                                        <a:solidFill>
                                          <a:schemeClr val="tx1"/>
                                        </a:solidFill>
                                        <a:effectLst/>
                                        <a:latin typeface="Cambria Math"/>
                                      </a:rPr>
                                      <m:t>𝑁𝑁</m:t>
                                    </m:r>
                                  </m:e>
                                  <m:sub>
                                    <m:r>
                                      <a:rPr lang="en-US" sz="1600" kern="1200">
                                        <a:solidFill>
                                          <a:schemeClr val="tx1"/>
                                        </a:solidFill>
                                        <a:effectLst/>
                                        <a:latin typeface="Cambria Math"/>
                                      </a:rPr>
                                      <m:t>𝑟</m:t>
                                    </m:r>
                                  </m:sub>
                                </m:sSub>
                                <m:r>
                                  <a:rPr lang="en-US" sz="1600" kern="1200">
                                    <a:solidFill>
                                      <a:schemeClr val="tx1"/>
                                    </a:solidFill>
                                    <a:effectLst/>
                                    <a:latin typeface="Cambria Math"/>
                                  </a:rPr>
                                  <m:t>(</m:t>
                                </m:r>
                                <m:sSub>
                                  <m:sSubPr>
                                    <m:ctrlPr>
                                      <a:rPr lang="en-US" sz="1600" i="1" kern="1200">
                                        <a:solidFill>
                                          <a:schemeClr val="tx1"/>
                                        </a:solidFill>
                                        <a:effectLst/>
                                        <a:latin typeface="Cambria Math"/>
                                      </a:rPr>
                                    </m:ctrlPr>
                                  </m:sSubPr>
                                  <m:e>
                                    <m:r>
                                      <a:rPr lang="en-US" sz="1600" kern="1200">
                                        <a:solidFill>
                                          <a:schemeClr val="tx1"/>
                                        </a:solidFill>
                                        <a:effectLst/>
                                        <a:latin typeface="Cambria Math"/>
                                      </a:rPr>
                                      <m:t>𝑝</m:t>
                                    </m:r>
                                  </m:e>
                                  <m:sub>
                                    <m:r>
                                      <a:rPr lang="en-US" sz="1600" kern="1200">
                                        <a:solidFill>
                                          <a:schemeClr val="tx1"/>
                                        </a:solidFill>
                                        <a:effectLst/>
                                        <a:latin typeface="Cambria Math"/>
                                      </a:rPr>
                                      <m:t>1</m:t>
                                    </m:r>
                                  </m:sub>
                                </m:sSub>
                                <m:r>
                                  <a:rPr lang="en-US" sz="1600" kern="1200">
                                    <a:solidFill>
                                      <a:schemeClr val="tx1"/>
                                    </a:solidFill>
                                    <a:effectLst/>
                                    <a:latin typeface="Cambria Math"/>
                                  </a:rPr>
                                  <m:t>,</m:t>
                                </m:r>
                                <m:sSub>
                                  <m:sSubPr>
                                    <m:ctrlPr>
                                      <a:rPr lang="en-US" sz="1600" i="1" kern="1200">
                                        <a:solidFill>
                                          <a:schemeClr val="tx1"/>
                                        </a:solidFill>
                                        <a:effectLst/>
                                        <a:latin typeface="Cambria Math"/>
                                      </a:rPr>
                                    </m:ctrlPr>
                                  </m:sSubPr>
                                  <m:e>
                                    <m:r>
                                      <a:rPr lang="en-US" sz="1600" kern="1200">
                                        <a:solidFill>
                                          <a:schemeClr val="tx1"/>
                                        </a:solidFill>
                                        <a:effectLst/>
                                        <a:latin typeface="Cambria Math"/>
                                      </a:rPr>
                                      <m:t>𝑝</m:t>
                                    </m:r>
                                  </m:e>
                                  <m:sub>
                                    <m:r>
                                      <a:rPr lang="en-US" sz="1600" kern="1200">
                                        <a:solidFill>
                                          <a:schemeClr val="tx1"/>
                                        </a:solidFill>
                                        <a:effectLst/>
                                        <a:latin typeface="Cambria Math"/>
                                      </a:rPr>
                                      <m:t>2</m:t>
                                    </m:r>
                                  </m:sub>
                                </m:sSub>
                                <m:r>
                                  <a:rPr lang="en-US" sz="1600" kern="1200">
                                    <a:solidFill>
                                      <a:schemeClr val="tx1"/>
                                    </a:solidFill>
                                    <a:effectLst/>
                                    <a:latin typeface="Cambria Math"/>
                                  </a:rPr>
                                  <m:t>,⋯,</m:t>
                                </m:r>
                                <m:sSub>
                                  <m:sSubPr>
                                    <m:ctrlPr>
                                      <a:rPr lang="en-US" sz="1600" i="1" kern="1200">
                                        <a:solidFill>
                                          <a:schemeClr val="tx1"/>
                                        </a:solidFill>
                                        <a:effectLst/>
                                        <a:latin typeface="Cambria Math"/>
                                      </a:rPr>
                                    </m:ctrlPr>
                                  </m:sSubPr>
                                  <m:e>
                                    <m:r>
                                      <a:rPr lang="en-US" sz="1600" kern="1200">
                                        <a:solidFill>
                                          <a:schemeClr val="tx1"/>
                                        </a:solidFill>
                                        <a:effectLst/>
                                        <a:latin typeface="Cambria Math"/>
                                      </a:rPr>
                                      <m:t>𝑝</m:t>
                                    </m:r>
                                  </m:e>
                                  <m:sub>
                                    <m:r>
                                      <a:rPr lang="en-US" sz="1600" kern="1200">
                                        <a:solidFill>
                                          <a:schemeClr val="tx1"/>
                                        </a:solidFill>
                                        <a:effectLst/>
                                        <a:latin typeface="Cambria Math"/>
                                      </a:rPr>
                                      <m:t>𝑛</m:t>
                                    </m:r>
                                  </m:sub>
                                </m:sSub>
                                <m:r>
                                  <a:rPr lang="en-US" sz="1600" kern="1200">
                                    <a:solidFill>
                                      <a:schemeClr val="tx1"/>
                                    </a:solidFill>
                                    <a:effectLst/>
                                    <a:latin typeface="Cambria Math"/>
                                  </a:rPr>
                                  <m:t>)</m:t>
                                </m:r>
                              </m:oMath>
                            </m:oMathPara>
                          </a14:m>
                          <a:endParaRPr lang="en-US" sz="1600" dirty="0">
                            <a:solidFill>
                              <a:schemeClr val="tx1"/>
                            </a:solidFill>
                            <a:effectLst/>
                            <a:latin typeface="Calibri"/>
                            <a:ea typeface="Times New Roman"/>
                            <a:cs typeface="Times New Roman"/>
                          </a:endParaRPr>
                        </a:p>
                      </a:txBody>
                      <a:tcPr marL="68580" marR="68580" marT="0" marB="0" anchor="ctr">
                        <a:gradFill>
                          <a:gsLst>
                            <a:gs pos="0">
                              <a:schemeClr val="accent1">
                                <a:tint val="66000"/>
                                <a:satMod val="160000"/>
                              </a:schemeClr>
                            </a:gs>
                            <a:gs pos="9000">
                              <a:schemeClr val="accent1">
                                <a:tint val="44500"/>
                                <a:satMod val="160000"/>
                              </a:schemeClr>
                            </a:gs>
                            <a:gs pos="100000">
                              <a:schemeClr val="accent1">
                                <a:tint val="23500"/>
                                <a:satMod val="160000"/>
                              </a:schemeClr>
                            </a:gs>
                          </a:gsLst>
                          <a:lin ang="5400000" scaled="0"/>
                        </a:gradFill>
                      </a:tcPr>
                    </a:tc>
                    <a:tc>
                      <a:txBody>
                        <a:bodyPr/>
                        <a:lstStyle/>
                        <a:p>
                          <a:pPr marL="0" marR="0" algn="r">
                            <a:lnSpc>
                              <a:spcPct val="115000"/>
                            </a:lnSpc>
                            <a:spcBef>
                              <a:spcPts val="0"/>
                            </a:spcBef>
                            <a:spcAft>
                              <a:spcPts val="0"/>
                            </a:spcAft>
                          </a:pPr>
                          <a:r>
                            <a:rPr lang="en-US" sz="1600" dirty="0">
                              <a:solidFill>
                                <a:schemeClr val="tx1"/>
                              </a:solidFill>
                              <a:effectLst/>
                            </a:rPr>
                            <a:t>(3)</a:t>
                          </a:r>
                          <a:endParaRPr lang="en-US" sz="1600" dirty="0">
                            <a:solidFill>
                              <a:schemeClr val="tx1"/>
                            </a:solidFill>
                            <a:effectLst/>
                            <a:latin typeface="Calibri"/>
                            <a:ea typeface="Calibri"/>
                            <a:cs typeface="Times New Roman"/>
                          </a:endParaRPr>
                        </a:p>
                      </a:txBody>
                      <a:tcPr marL="68580" marR="68580" marT="0" marB="0" anchor="ctr">
                        <a:gradFill>
                          <a:gsLst>
                            <a:gs pos="0">
                              <a:schemeClr val="accent1">
                                <a:tint val="66000"/>
                                <a:satMod val="160000"/>
                              </a:schemeClr>
                            </a:gs>
                            <a:gs pos="9000">
                              <a:schemeClr val="accent1">
                                <a:tint val="44500"/>
                                <a:satMod val="160000"/>
                              </a:schemeClr>
                            </a:gs>
                            <a:gs pos="100000">
                              <a:schemeClr val="accent1">
                                <a:tint val="23500"/>
                                <a:satMod val="160000"/>
                              </a:schemeClr>
                            </a:gs>
                          </a:gsLst>
                          <a:lin ang="5400000" scaled="0"/>
                        </a:gradFill>
                      </a:tcPr>
                    </a:tc>
                  </a:tr>
                </a:tbl>
              </a:graphicData>
            </a:graphic>
          </p:graphicFrame>
        </mc:Choice>
        <mc:Fallback xmlns="">
          <p:graphicFrame>
            <p:nvGraphicFramePr>
              <p:cNvPr id="20" name="Table 19"/>
              <p:cNvGraphicFramePr>
                <a:graphicFrameLocks noGrp="1"/>
              </p:cNvGraphicFramePr>
              <p:nvPr>
                <p:extLst>
                  <p:ext uri="{D42A27DB-BD31-4B8C-83A1-F6EECF244321}">
                    <p14:modId xmlns:p14="http://schemas.microsoft.com/office/powerpoint/2010/main" val="3009871113"/>
                  </p:ext>
                </p:extLst>
              </p:nvPr>
            </p:nvGraphicFramePr>
            <p:xfrm>
              <a:off x="3429000" y="3431362"/>
              <a:ext cx="5029200" cy="3045638"/>
            </p:xfrm>
            <a:graphic>
              <a:graphicData uri="http://schemas.openxmlformats.org/drawingml/2006/table">
                <a:tbl>
                  <a:tblPr firstRow="1" firstCol="1" bandRow="1">
                    <a:tableStyleId>{5C22544A-7EE6-4342-B048-85BDC9FD1C3A}</a:tableStyleId>
                  </a:tblPr>
                  <a:tblGrid>
                    <a:gridCol w="3880089"/>
                    <a:gridCol w="1149111"/>
                  </a:tblGrid>
                  <a:tr h="896175">
                    <a:tc>
                      <a:txBody>
                        <a:bodyPr/>
                        <a:lstStyle/>
                        <a:p>
                          <a:endParaRPr lang="en-US"/>
                        </a:p>
                      </a:txBody>
                      <a:tcPr marL="68580" marR="68580" marT="0" marB="0" anchor="ctr">
                        <a:blipFill rotWithShape="1">
                          <a:blip r:embed="rId3"/>
                          <a:stretch>
                            <a:fillRect l="-157" t="-680" r="-29717" b="-240136"/>
                          </a:stretch>
                        </a:blipFill>
                      </a:tcPr>
                    </a:tc>
                    <a:tc>
                      <a:txBody>
                        <a:bodyPr/>
                        <a:lstStyle/>
                        <a:p>
                          <a:pPr marL="0" marR="0" algn="r">
                            <a:lnSpc>
                              <a:spcPct val="115000"/>
                            </a:lnSpc>
                            <a:spcBef>
                              <a:spcPts val="0"/>
                            </a:spcBef>
                            <a:spcAft>
                              <a:spcPts val="0"/>
                            </a:spcAft>
                          </a:pPr>
                          <a:r>
                            <a:rPr lang="en-US" sz="1500" b="0" dirty="0">
                              <a:solidFill>
                                <a:schemeClr val="tx1"/>
                              </a:solidFill>
                              <a:effectLst/>
                            </a:rPr>
                            <a:t>(1)</a:t>
                          </a:r>
                          <a:endParaRPr lang="en-US" sz="1500" b="0" dirty="0">
                            <a:solidFill>
                              <a:schemeClr val="tx1"/>
                            </a:solidFill>
                            <a:effectLst/>
                            <a:latin typeface="Calibri"/>
                            <a:ea typeface="Calibri"/>
                            <a:cs typeface="Times New Roman"/>
                          </a:endParaRPr>
                        </a:p>
                      </a:txBody>
                      <a:tcPr marL="68580" marR="68580" marT="0" marB="0" anchor="ctr">
                        <a:gradFill>
                          <a:gsLst>
                            <a:gs pos="0">
                              <a:schemeClr val="accent1">
                                <a:tint val="66000"/>
                                <a:satMod val="160000"/>
                              </a:schemeClr>
                            </a:gs>
                            <a:gs pos="9000">
                              <a:schemeClr val="accent1">
                                <a:tint val="44500"/>
                                <a:satMod val="160000"/>
                              </a:schemeClr>
                            </a:gs>
                            <a:gs pos="100000">
                              <a:schemeClr val="accent1">
                                <a:tint val="23500"/>
                                <a:satMod val="160000"/>
                              </a:schemeClr>
                            </a:gs>
                          </a:gsLst>
                          <a:lin ang="5400000" scaled="0"/>
                        </a:gradFill>
                      </a:tcPr>
                    </a:tc>
                  </a:tr>
                  <a:tr h="1027119">
                    <a:tc>
                      <a:txBody>
                        <a:bodyPr/>
                        <a:lstStyle/>
                        <a:p>
                          <a:endParaRPr lang="en-US"/>
                        </a:p>
                      </a:txBody>
                      <a:tcPr marL="68580" marR="68580" marT="0" marB="0" anchor="ctr">
                        <a:blipFill rotWithShape="1">
                          <a:blip r:embed="rId3"/>
                          <a:stretch>
                            <a:fillRect l="-157" t="-87574" r="-29717" b="-108876"/>
                          </a:stretch>
                        </a:blipFill>
                      </a:tcPr>
                    </a:tc>
                    <a:tc>
                      <a:txBody>
                        <a:bodyPr/>
                        <a:lstStyle/>
                        <a:p>
                          <a:pPr marL="0" marR="0" algn="r">
                            <a:lnSpc>
                              <a:spcPct val="115000"/>
                            </a:lnSpc>
                            <a:spcBef>
                              <a:spcPts val="0"/>
                            </a:spcBef>
                            <a:spcAft>
                              <a:spcPts val="0"/>
                            </a:spcAft>
                          </a:pPr>
                          <a:r>
                            <a:rPr lang="en-US" sz="1500" dirty="0">
                              <a:solidFill>
                                <a:schemeClr val="tx1"/>
                              </a:solidFill>
                              <a:effectLst/>
                            </a:rPr>
                            <a:t>(2)</a:t>
                          </a:r>
                          <a:endParaRPr lang="en-US" sz="1500" dirty="0">
                            <a:solidFill>
                              <a:schemeClr val="tx1"/>
                            </a:solidFill>
                            <a:effectLst/>
                            <a:latin typeface="Calibri"/>
                            <a:ea typeface="Calibri"/>
                            <a:cs typeface="Times New Roman"/>
                          </a:endParaRPr>
                        </a:p>
                      </a:txBody>
                      <a:tcPr marL="68580" marR="68580" marT="0" marB="0" anchor="ctr">
                        <a:gradFill>
                          <a:gsLst>
                            <a:gs pos="0">
                              <a:schemeClr val="accent1">
                                <a:tint val="66000"/>
                                <a:satMod val="160000"/>
                              </a:schemeClr>
                            </a:gs>
                            <a:gs pos="9000">
                              <a:schemeClr val="accent1">
                                <a:tint val="44500"/>
                                <a:satMod val="160000"/>
                              </a:schemeClr>
                            </a:gs>
                            <a:gs pos="100000">
                              <a:schemeClr val="accent1">
                                <a:tint val="23500"/>
                                <a:satMod val="160000"/>
                              </a:schemeClr>
                            </a:gs>
                          </a:gsLst>
                          <a:lin ang="5400000" scaled="0"/>
                        </a:gradFill>
                      </a:tcPr>
                    </a:tc>
                  </a:tr>
                  <a:tr h="1122344">
                    <a:tc>
                      <a:txBody>
                        <a:bodyPr/>
                        <a:lstStyle/>
                        <a:p>
                          <a:endParaRPr lang="en-US"/>
                        </a:p>
                      </a:txBody>
                      <a:tcPr marL="68580" marR="68580" marT="0" marB="0" anchor="ctr">
                        <a:blipFill rotWithShape="1">
                          <a:blip r:embed="rId3"/>
                          <a:stretch>
                            <a:fillRect l="-157" t="-172283" r="-29717"/>
                          </a:stretch>
                        </a:blipFill>
                      </a:tcPr>
                    </a:tc>
                    <a:tc>
                      <a:txBody>
                        <a:bodyPr/>
                        <a:lstStyle/>
                        <a:p>
                          <a:pPr marL="0" marR="0" algn="r">
                            <a:lnSpc>
                              <a:spcPct val="115000"/>
                            </a:lnSpc>
                            <a:spcBef>
                              <a:spcPts val="0"/>
                            </a:spcBef>
                            <a:spcAft>
                              <a:spcPts val="0"/>
                            </a:spcAft>
                          </a:pPr>
                          <a:r>
                            <a:rPr lang="en-US" sz="1600" dirty="0">
                              <a:solidFill>
                                <a:schemeClr val="tx1"/>
                              </a:solidFill>
                              <a:effectLst/>
                            </a:rPr>
                            <a:t>(3)</a:t>
                          </a:r>
                          <a:endParaRPr lang="en-US" sz="1600" dirty="0">
                            <a:solidFill>
                              <a:schemeClr val="tx1"/>
                            </a:solidFill>
                            <a:effectLst/>
                            <a:latin typeface="Calibri"/>
                            <a:ea typeface="Calibri"/>
                            <a:cs typeface="Times New Roman"/>
                          </a:endParaRPr>
                        </a:p>
                      </a:txBody>
                      <a:tcPr marL="68580" marR="68580" marT="0" marB="0" anchor="ctr">
                        <a:gradFill>
                          <a:gsLst>
                            <a:gs pos="0">
                              <a:schemeClr val="accent1">
                                <a:tint val="66000"/>
                                <a:satMod val="160000"/>
                              </a:schemeClr>
                            </a:gs>
                            <a:gs pos="9000">
                              <a:schemeClr val="accent1">
                                <a:tint val="44500"/>
                                <a:satMod val="160000"/>
                              </a:schemeClr>
                            </a:gs>
                            <a:gs pos="100000">
                              <a:schemeClr val="accent1">
                                <a:tint val="23500"/>
                                <a:satMod val="160000"/>
                              </a:schemeClr>
                            </a:gs>
                          </a:gsLst>
                          <a:lin ang="5400000" scaled="0"/>
                        </a:gradFill>
                      </a:tcPr>
                    </a:tc>
                  </a:tr>
                </a:tbl>
              </a:graphicData>
            </a:graphic>
          </p:graphicFrame>
        </mc:Fallback>
      </mc:AlternateContent>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090" y="3657600"/>
            <a:ext cx="3124200" cy="554864"/>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891" y="4399048"/>
            <a:ext cx="2971799" cy="746296"/>
          </a:xfrm>
          <a:prstGeom prst="rect">
            <a:avLst/>
          </a:prstGeom>
        </p:spPr>
      </p:pic>
      <p:pic>
        <p:nvPicPr>
          <p:cNvPr id="29" name="Picture 28"/>
          <p:cNvPicPr/>
          <p:nvPr/>
        </p:nvPicPr>
        <p:blipFill>
          <a:blip r:embed="rId6" cstate="print">
            <a:extLst>
              <a:ext uri="{28A0092B-C50C-407E-A947-70E740481C1C}">
                <a14:useLocalDpi xmlns:a14="http://schemas.microsoft.com/office/drawing/2010/main" val="0"/>
              </a:ext>
            </a:extLst>
          </a:blip>
          <a:stretch>
            <a:fillRect/>
          </a:stretch>
        </p:blipFill>
        <p:spPr>
          <a:xfrm>
            <a:off x="241176" y="5165896"/>
            <a:ext cx="3134414" cy="1692104"/>
          </a:xfrm>
          <a:prstGeom prst="rect">
            <a:avLst/>
          </a:prstGeom>
        </p:spPr>
      </p:pic>
    </p:spTree>
    <p:extLst>
      <p:ext uri="{BB962C8B-B14F-4D97-AF65-F5344CB8AC3E}">
        <p14:creationId xmlns:p14="http://schemas.microsoft.com/office/powerpoint/2010/main" val="3649070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9887" y="38940"/>
            <a:ext cx="8229600" cy="762000"/>
          </a:xfrm>
        </p:spPr>
        <p:txBody>
          <a:bodyPr>
            <a:noAutofit/>
          </a:bodyPr>
          <a:lstStyle/>
          <a:p>
            <a:r>
              <a:rPr lang="en-US" sz="3600" dirty="0"/>
              <a:t>First tests at single locations</a:t>
            </a:r>
            <a:endParaRPr lang="en-US" sz="3500" dirty="0"/>
          </a:p>
        </p:txBody>
      </p:sp>
      <p:sp>
        <p:nvSpPr>
          <p:cNvPr id="4" name="Slide Number Placeholder 3"/>
          <p:cNvSpPr>
            <a:spLocks noGrp="1"/>
          </p:cNvSpPr>
          <p:nvPr>
            <p:ph type="sldNum" sz="quarter" idx="12"/>
          </p:nvPr>
        </p:nvSpPr>
        <p:spPr/>
        <p:txBody>
          <a:bodyPr/>
          <a:lstStyle/>
          <a:p>
            <a:fld id="{EA50B20A-613C-46BA-AFDE-71EA8BD81F1B}" type="slidenum">
              <a:rPr lang="en-US" smtClean="0"/>
              <a:t>7</a:t>
            </a:fld>
            <a:endParaRPr lang="en-US"/>
          </a:p>
        </p:txBody>
      </p:sp>
      <p:sp>
        <p:nvSpPr>
          <p:cNvPr id="7" name="TextBox 6"/>
          <p:cNvSpPr txBox="1"/>
          <p:nvPr/>
        </p:nvSpPr>
        <p:spPr>
          <a:xfrm>
            <a:off x="444500" y="762000"/>
            <a:ext cx="8153399" cy="369332"/>
          </a:xfrm>
          <a:prstGeom prst="rect">
            <a:avLst/>
          </a:prstGeom>
          <a:noFill/>
        </p:spPr>
        <p:txBody>
          <a:bodyPr wrap="square" rtlCol="0">
            <a:spAutoFit/>
          </a:bodyPr>
          <a:lstStyle/>
          <a:p>
            <a:r>
              <a:rPr lang="en-US" b="1" dirty="0" smtClean="0"/>
              <a:t>The </a:t>
            </a:r>
            <a:r>
              <a:rPr lang="en-US" b="1" dirty="0"/>
              <a:t>best NN </a:t>
            </a:r>
            <a:r>
              <a:rPr lang="en-US" b="1" dirty="0" smtClean="0"/>
              <a:t>model: 11 </a:t>
            </a:r>
            <a:r>
              <a:rPr lang="en-US" b="1" dirty="0"/>
              <a:t>neurons at the intermediate </a:t>
            </a:r>
            <a:r>
              <a:rPr lang="en-US" b="1" dirty="0" smtClean="0"/>
              <a:t>layer</a:t>
            </a:r>
            <a:endParaRPr lang="en-US" b="1" dirty="0"/>
          </a:p>
        </p:txBody>
      </p:sp>
      <p:pic>
        <p:nvPicPr>
          <p:cNvPr id="11"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465" y="1131332"/>
            <a:ext cx="7004867" cy="125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77413" y="2389573"/>
            <a:ext cx="8512969" cy="1107996"/>
          </a:xfrm>
          <a:prstGeom prst="rect">
            <a:avLst/>
          </a:prstGeom>
          <a:noFill/>
        </p:spPr>
        <p:txBody>
          <a:bodyPr wrap="square" rtlCol="0">
            <a:spAutoFit/>
          </a:bodyPr>
          <a:lstStyle/>
          <a:p>
            <a:r>
              <a:rPr lang="en-US" b="1" dirty="0"/>
              <a:t>R</a:t>
            </a:r>
            <a:r>
              <a:rPr lang="en-US" b="1" dirty="0" smtClean="0"/>
              <a:t>eduction </a:t>
            </a:r>
            <a:r>
              <a:rPr lang="en-US" b="1" dirty="0"/>
              <a:t>of the error with increasing </a:t>
            </a:r>
            <a:r>
              <a:rPr lang="en-US" b="1" dirty="0" err="1" smtClean="0"/>
              <a:t>quantiles</a:t>
            </a:r>
            <a:r>
              <a:rPr lang="en-US" b="1" dirty="0"/>
              <a:t>.</a:t>
            </a:r>
            <a:endParaRPr lang="en-US" b="1" dirty="0" smtClean="0"/>
          </a:p>
          <a:p>
            <a:r>
              <a:rPr lang="en-US" sz="1600" dirty="0" smtClean="0"/>
              <a:t>Results </a:t>
            </a:r>
            <a:r>
              <a:rPr lang="en-US" sz="1600" dirty="0"/>
              <a:t>of the NN simulation at the two Atlantic Ocean buoys. </a:t>
            </a:r>
            <a:r>
              <a:rPr lang="en-US" sz="1600" dirty="0" smtClean="0"/>
              <a:t>Curves </a:t>
            </a:r>
            <a:r>
              <a:rPr lang="en-US" sz="1600" dirty="0"/>
              <a:t>of scatter indexes </a:t>
            </a:r>
            <a:r>
              <a:rPr lang="en-US" sz="1600" dirty="0" smtClean="0"/>
              <a:t>as a</a:t>
            </a:r>
            <a:r>
              <a:rPr lang="en-US" sz="1600" dirty="0" smtClean="0"/>
              <a:t> </a:t>
            </a:r>
            <a:r>
              <a:rPr lang="en-US" sz="1600" dirty="0"/>
              <a:t>function of </a:t>
            </a:r>
            <a:r>
              <a:rPr lang="en-US" sz="1600" dirty="0" err="1"/>
              <a:t>quantiles</a:t>
            </a:r>
            <a:r>
              <a:rPr lang="en-US" sz="1600" dirty="0"/>
              <a:t>; </a:t>
            </a:r>
            <a:r>
              <a:rPr lang="en-US" sz="1600" dirty="0" smtClean="0"/>
              <a:t>black</a:t>
            </a:r>
            <a:r>
              <a:rPr lang="en-US" sz="1600" dirty="0"/>
              <a:t>: arithmetic mean of ensembles (EM</a:t>
            </a:r>
            <a:r>
              <a:rPr lang="en-US" sz="1600" dirty="0" smtClean="0"/>
              <a:t>); </a:t>
            </a:r>
            <a:r>
              <a:rPr lang="en-US" sz="1600" dirty="0"/>
              <a:t>blue: NN-training set (buoy 41004), </a:t>
            </a:r>
            <a:r>
              <a:rPr lang="en-US" sz="1600" dirty="0" smtClean="0"/>
              <a:t>cyan</a:t>
            </a:r>
            <a:r>
              <a:rPr lang="en-US" sz="1600" dirty="0"/>
              <a:t>: NN-validation set (buoy 41013). Solid lines indicate buoy 41004, and dashed lines buoy 41013</a:t>
            </a:r>
            <a:r>
              <a:rPr lang="en-US" sz="1600" dirty="0" smtClean="0"/>
              <a:t>.</a:t>
            </a:r>
            <a:endParaRPr lang="en-US" sz="1600" dirty="0"/>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534443"/>
            <a:ext cx="3371466"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509" y="3497569"/>
            <a:ext cx="3371466"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a:off x="35715" y="5384040"/>
            <a:ext cx="1835942" cy="1183375"/>
          </a:xfrm>
          <a:prstGeom prst="rect">
            <a:avLst/>
          </a:prstGeom>
        </p:spPr>
      </p:pic>
    </p:spTree>
    <p:extLst>
      <p:ext uri="{BB962C8B-B14F-4D97-AF65-F5344CB8AC3E}">
        <p14:creationId xmlns:p14="http://schemas.microsoft.com/office/powerpoint/2010/main" val="138508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9887" y="38940"/>
            <a:ext cx="8229600" cy="762000"/>
          </a:xfrm>
        </p:spPr>
        <p:txBody>
          <a:bodyPr>
            <a:noAutofit/>
          </a:bodyPr>
          <a:lstStyle/>
          <a:p>
            <a:pPr marL="514350" indent="-514350"/>
            <a:r>
              <a:rPr lang="en-US" sz="3600" dirty="0"/>
              <a:t>NN spatial </a:t>
            </a:r>
            <a:r>
              <a:rPr lang="en-US" sz="3600" dirty="0" smtClean="0"/>
              <a:t>approach</a:t>
            </a:r>
            <a:endParaRPr lang="en-US" sz="3600" dirty="0"/>
          </a:p>
        </p:txBody>
      </p:sp>
      <p:sp>
        <p:nvSpPr>
          <p:cNvPr id="4" name="Slide Number Placeholder 3"/>
          <p:cNvSpPr>
            <a:spLocks noGrp="1"/>
          </p:cNvSpPr>
          <p:nvPr>
            <p:ph type="sldNum" sz="quarter" idx="12"/>
          </p:nvPr>
        </p:nvSpPr>
        <p:spPr/>
        <p:txBody>
          <a:bodyPr/>
          <a:lstStyle/>
          <a:p>
            <a:fld id="{EA50B20A-613C-46BA-AFDE-71EA8BD81F1B}" type="slidenum">
              <a:rPr lang="en-US" smtClean="0"/>
              <a:t>8</a:t>
            </a:fld>
            <a:endParaRPr lang="en-US"/>
          </a:p>
        </p:txBody>
      </p:sp>
      <p:sp>
        <p:nvSpPr>
          <p:cNvPr id="2" name="TextBox 1"/>
          <p:cNvSpPr txBox="1"/>
          <p:nvPr/>
        </p:nvSpPr>
        <p:spPr>
          <a:xfrm>
            <a:off x="431799" y="990600"/>
            <a:ext cx="8512969" cy="646331"/>
          </a:xfrm>
          <a:prstGeom prst="rect">
            <a:avLst/>
          </a:prstGeom>
          <a:noFill/>
        </p:spPr>
        <p:txBody>
          <a:bodyPr wrap="square" rtlCol="0">
            <a:spAutoFit/>
          </a:bodyPr>
          <a:lstStyle/>
          <a:p>
            <a:pPr marL="285750" indent="-285750">
              <a:buFont typeface="Arial" pitchFamily="34" charset="0"/>
              <a:buChar char="•"/>
            </a:pPr>
            <a:r>
              <a:rPr lang="en-US" dirty="0" smtClean="0"/>
              <a:t>Introduction of </a:t>
            </a:r>
            <a:r>
              <a:rPr lang="en-US" dirty="0" err="1" smtClean="0"/>
              <a:t>Lat</a:t>
            </a:r>
            <a:r>
              <a:rPr lang="en-US" dirty="0" smtClean="0"/>
              <a:t>/Lon as input variables instead of building one NN per grid point;</a:t>
            </a:r>
          </a:p>
          <a:p>
            <a:pPr marL="285750" indent="-285750">
              <a:buFont typeface="Arial" pitchFamily="34" charset="0"/>
              <a:buChar char="•"/>
            </a:pPr>
            <a:r>
              <a:rPr lang="en-US" dirty="0" smtClean="0"/>
              <a:t>Increase of NN complexity, </a:t>
            </a:r>
            <a:r>
              <a:rPr lang="en-US" dirty="0" err="1"/>
              <a:t>Krasnopolsky</a:t>
            </a:r>
            <a:r>
              <a:rPr lang="en-US" dirty="0"/>
              <a:t> (2013</a:t>
            </a:r>
            <a:r>
              <a:rPr lang="en-US" dirty="0" smtClean="0"/>
              <a:t>):</a:t>
            </a:r>
            <a:endParaRPr lang="en-US" dirty="0"/>
          </a:p>
        </p:txBody>
      </p:sp>
      <mc:AlternateContent xmlns:mc="http://schemas.openxmlformats.org/markup-compatibility/2006" xmlns:a14="http://schemas.microsoft.com/office/drawing/2010/main">
        <mc:Choice Requires="a14">
          <p:sp>
            <p:nvSpPr>
              <p:cNvPr id="3" name="Rectangle 2"/>
              <p:cNvSpPr/>
              <p:nvPr/>
            </p:nvSpPr>
            <p:spPr>
              <a:xfrm>
                <a:off x="2935683" y="1635562"/>
                <a:ext cx="3505200" cy="392993"/>
              </a:xfrm>
              <a:prstGeom prst="rect">
                <a:avLst/>
              </a:prstGeom>
            </p:spPr>
            <p:txBody>
              <a:bodyPr wrap="square">
                <a:spAutoFit/>
              </a:bodyPr>
              <a:lstStyle/>
              <a:p>
                <a:r>
                  <a:rPr lang="en-US" dirty="0"/>
                  <a:t> </a:t>
                </a:r>
                <a14:m>
                  <m:oMath xmlns:m="http://schemas.openxmlformats.org/officeDocument/2006/math">
                    <m:sSub>
                      <m:sSubPr>
                        <m:ctrlPr>
                          <a:rPr lang="en-US" sz="2000" b="1" i="1">
                            <a:latin typeface="Cambria Math"/>
                          </a:rPr>
                        </m:ctrlPr>
                      </m:sSubPr>
                      <m:e>
                        <m:r>
                          <a:rPr lang="en-US" sz="2000" b="1" i="1">
                            <a:latin typeface="Cambria Math"/>
                          </a:rPr>
                          <m:t>𝑵</m:t>
                        </m:r>
                      </m:e>
                      <m:sub>
                        <m:r>
                          <a:rPr lang="en-US" sz="2000" b="1" i="1">
                            <a:latin typeface="Cambria Math"/>
                          </a:rPr>
                          <m:t>𝒄</m:t>
                        </m:r>
                      </m:sub>
                    </m:sSub>
                    <m:r>
                      <a:rPr lang="en-US" sz="2000" b="1" i="1">
                        <a:latin typeface="Cambria Math"/>
                      </a:rPr>
                      <m:t>=</m:t>
                    </m:r>
                    <m:r>
                      <a:rPr lang="en-US" sz="2000" b="1" i="1">
                        <a:latin typeface="Cambria Math"/>
                      </a:rPr>
                      <m:t>𝒌</m:t>
                    </m:r>
                    <m:r>
                      <a:rPr lang="en-US" sz="2000" b="1" i="1">
                        <a:latin typeface="Cambria Math"/>
                      </a:rPr>
                      <m:t>.</m:t>
                    </m:r>
                    <m:d>
                      <m:dPr>
                        <m:ctrlPr>
                          <a:rPr lang="en-US" sz="2000" b="1" i="1">
                            <a:latin typeface="Cambria Math"/>
                          </a:rPr>
                        </m:ctrlPr>
                      </m:dPr>
                      <m:e>
                        <m:r>
                          <a:rPr lang="en-US" sz="2000" b="1" i="1">
                            <a:latin typeface="Cambria Math"/>
                          </a:rPr>
                          <m:t>𝒏</m:t>
                        </m:r>
                        <m:r>
                          <a:rPr lang="en-US" sz="2000" b="1" i="1">
                            <a:latin typeface="Cambria Math"/>
                          </a:rPr>
                          <m:t>+</m:t>
                        </m:r>
                        <m:r>
                          <a:rPr lang="en-US" sz="2000" b="1" i="1">
                            <a:latin typeface="Cambria Math"/>
                          </a:rPr>
                          <m:t>𝒎</m:t>
                        </m:r>
                        <m:r>
                          <a:rPr lang="en-US" sz="2000" b="1" i="1">
                            <a:latin typeface="Cambria Math"/>
                          </a:rPr>
                          <m:t>+</m:t>
                        </m:r>
                        <m:r>
                          <a:rPr lang="en-US" sz="2000" b="1" i="1">
                            <a:latin typeface="Cambria Math"/>
                          </a:rPr>
                          <m:t>𝟏</m:t>
                        </m:r>
                      </m:e>
                    </m:d>
                    <m:r>
                      <a:rPr lang="en-US" sz="2000" b="1" i="1">
                        <a:latin typeface="Cambria Math"/>
                      </a:rPr>
                      <m:t>+</m:t>
                    </m:r>
                    <m:r>
                      <a:rPr lang="en-US" sz="2000" b="1" i="1">
                        <a:latin typeface="Cambria Math"/>
                      </a:rPr>
                      <m:t>𝒎</m:t>
                    </m:r>
                  </m:oMath>
                </a14:m>
                <a:r>
                  <a:rPr lang="en-US" dirty="0"/>
                  <a:t> </a:t>
                </a:r>
              </a:p>
            </p:txBody>
          </p:sp>
        </mc:Choice>
        <mc:Fallback xmlns="">
          <p:sp>
            <p:nvSpPr>
              <p:cNvPr id="3" name="Rectangle 2"/>
              <p:cNvSpPr>
                <a:spLocks noRot="1" noChangeAspect="1" noMove="1" noResize="1" noEditPoints="1" noAdjustHandles="1" noChangeArrowheads="1" noChangeShapeType="1" noTextEdit="1"/>
              </p:cNvSpPr>
              <p:nvPr/>
            </p:nvSpPr>
            <p:spPr>
              <a:xfrm>
                <a:off x="2935683" y="1635562"/>
                <a:ext cx="3505200" cy="392993"/>
              </a:xfrm>
              <a:prstGeom prst="rect">
                <a:avLst/>
              </a:prstGeom>
              <a:blipFill rotWithShape="1">
                <a:blip r:embed="rId2"/>
                <a:stretch>
                  <a:fillRect/>
                </a:stretch>
              </a:blipFill>
            </p:spPr>
            <p:txBody>
              <a:bodyPr/>
              <a:lstStyle/>
              <a:p>
                <a:r>
                  <a:rPr lang="en-US">
                    <a:noFill/>
                  </a:rPr>
                  <a:t> </a:t>
                </a:r>
              </a:p>
            </p:txBody>
          </p:sp>
        </mc:Fallback>
      </mc:AlternateContent>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2351720"/>
            <a:ext cx="7193849" cy="4046540"/>
          </a:xfrm>
          <a:prstGeom prst="rect">
            <a:avLst/>
          </a:prstGeom>
        </p:spPr>
      </p:pic>
      <p:sp>
        <p:nvSpPr>
          <p:cNvPr id="5" name="TextBox 4"/>
          <p:cNvSpPr txBox="1"/>
          <p:nvPr/>
        </p:nvSpPr>
        <p:spPr>
          <a:xfrm>
            <a:off x="609600" y="2028555"/>
            <a:ext cx="7718075" cy="646331"/>
          </a:xfrm>
          <a:prstGeom prst="rect">
            <a:avLst/>
          </a:prstGeom>
          <a:noFill/>
        </p:spPr>
        <p:txBody>
          <a:bodyPr wrap="none" rtlCol="0">
            <a:spAutoFit/>
          </a:bodyPr>
          <a:lstStyle/>
          <a:p>
            <a:r>
              <a:rPr lang="en-US" dirty="0" smtClean="0"/>
              <a:t>Different </a:t>
            </a:r>
            <a:r>
              <a:rPr lang="en-US" u="sng" dirty="0" smtClean="0"/>
              <a:t>wind and wave climates</a:t>
            </a:r>
            <a:r>
              <a:rPr lang="en-US" dirty="0" smtClean="0"/>
              <a:t>. Correlation </a:t>
            </a:r>
            <a:r>
              <a:rPr lang="en-US" dirty="0"/>
              <a:t>Coefficient </a:t>
            </a:r>
            <a:r>
              <a:rPr lang="en-US" dirty="0" smtClean="0"/>
              <a:t>Map </a:t>
            </a:r>
            <a:r>
              <a:rPr lang="en-US" dirty="0"/>
              <a:t>of U10m and </a:t>
            </a:r>
            <a:r>
              <a:rPr lang="en-US" dirty="0" err="1"/>
              <a:t>Hs</a:t>
            </a:r>
            <a:r>
              <a:rPr lang="en-US" dirty="0"/>
              <a:t> </a:t>
            </a:r>
            <a:endParaRPr lang="en-US" dirty="0" smtClean="0"/>
          </a:p>
          <a:p>
            <a:endParaRPr lang="en-US" dirty="0"/>
          </a:p>
        </p:txBody>
      </p:sp>
    </p:spTree>
    <p:extLst>
      <p:ext uri="{BB962C8B-B14F-4D97-AF65-F5344CB8AC3E}">
        <p14:creationId xmlns:p14="http://schemas.microsoft.com/office/powerpoint/2010/main" val="1601703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9887" y="38940"/>
            <a:ext cx="8229600" cy="762000"/>
          </a:xfrm>
        </p:spPr>
        <p:txBody>
          <a:bodyPr>
            <a:noAutofit/>
          </a:bodyPr>
          <a:lstStyle/>
          <a:p>
            <a:pPr marL="514350" indent="-514350"/>
            <a:r>
              <a:rPr lang="en-US" sz="3600" dirty="0"/>
              <a:t>NN spatial approach - GOM</a:t>
            </a:r>
          </a:p>
        </p:txBody>
      </p:sp>
      <p:sp>
        <p:nvSpPr>
          <p:cNvPr id="4" name="Slide Number Placeholder 3"/>
          <p:cNvSpPr>
            <a:spLocks noGrp="1"/>
          </p:cNvSpPr>
          <p:nvPr>
            <p:ph type="sldNum" sz="quarter" idx="12"/>
          </p:nvPr>
        </p:nvSpPr>
        <p:spPr/>
        <p:txBody>
          <a:bodyPr/>
          <a:lstStyle/>
          <a:p>
            <a:fld id="{EA50B20A-613C-46BA-AFDE-71EA8BD81F1B}" type="slidenum">
              <a:rPr lang="en-US" smtClean="0"/>
              <a:t>9</a:t>
            </a:fld>
            <a:endParaRPr lang="en-US"/>
          </a:p>
        </p:txBody>
      </p:sp>
      <p:sp>
        <p:nvSpPr>
          <p:cNvPr id="5" name="TextBox 4"/>
          <p:cNvSpPr txBox="1"/>
          <p:nvPr/>
        </p:nvSpPr>
        <p:spPr>
          <a:xfrm>
            <a:off x="609600" y="990600"/>
            <a:ext cx="8077200" cy="5401479"/>
          </a:xfrm>
          <a:prstGeom prst="rect">
            <a:avLst/>
          </a:prstGeom>
          <a:noFill/>
        </p:spPr>
        <p:txBody>
          <a:bodyPr wrap="square" rtlCol="0">
            <a:spAutoFit/>
          </a:bodyPr>
          <a:lstStyle/>
          <a:p>
            <a:r>
              <a:rPr lang="en-US" sz="1900" dirty="0" smtClean="0"/>
              <a:t>Simulation at the Gulf of Mexico. </a:t>
            </a:r>
            <a:r>
              <a:rPr lang="en-US" sz="1900" dirty="0"/>
              <a:t>Sensitivity </a:t>
            </a:r>
            <a:r>
              <a:rPr lang="en-US" sz="1900" dirty="0" smtClean="0"/>
              <a:t>test:</a:t>
            </a:r>
          </a:p>
          <a:p>
            <a:endParaRPr lang="en-US" sz="1900" dirty="0" smtClean="0"/>
          </a:p>
          <a:p>
            <a:pPr marL="285750" indent="-285750">
              <a:buFont typeface="Wingdings" pitchFamily="2" charset="2"/>
              <a:buChar char="§"/>
            </a:pPr>
            <a:r>
              <a:rPr lang="en-US" sz="1900" dirty="0" smtClean="0"/>
              <a:t>Total </a:t>
            </a:r>
            <a:r>
              <a:rPr lang="en-US" sz="1900" dirty="0"/>
              <a:t>of 12 different numbers of neurons </a:t>
            </a:r>
            <a:endParaRPr lang="en-US" sz="1900" dirty="0" smtClean="0"/>
          </a:p>
          <a:p>
            <a:r>
              <a:rPr lang="en-US" sz="1900" dirty="0"/>
              <a:t>N [ 2, 5, 10, 15, 20, 25, 30, 35, 40, 50, 80, 200]</a:t>
            </a:r>
          </a:p>
          <a:p>
            <a:endParaRPr lang="en-US" sz="1900" dirty="0" smtClean="0"/>
          </a:p>
          <a:p>
            <a:pPr marL="285750" indent="-285750">
              <a:buFont typeface="Wingdings" pitchFamily="2" charset="2"/>
              <a:buChar char="§"/>
            </a:pPr>
            <a:r>
              <a:rPr lang="en-US" sz="1900" dirty="0" smtClean="0"/>
              <a:t>8 </a:t>
            </a:r>
            <a:r>
              <a:rPr lang="en-US" sz="1900" dirty="0"/>
              <a:t>different filtering </a:t>
            </a:r>
            <a:r>
              <a:rPr lang="en-US" sz="1900" dirty="0" smtClean="0"/>
              <a:t>windows</a:t>
            </a:r>
          </a:p>
          <a:p>
            <a:r>
              <a:rPr lang="en-US" sz="1900" dirty="0" err="1"/>
              <a:t>FiltW</a:t>
            </a:r>
            <a:r>
              <a:rPr lang="en-US" sz="1900" dirty="0"/>
              <a:t> [ 0, 24, 48, 96, 144, 192, 288, 480] hours</a:t>
            </a:r>
          </a:p>
          <a:p>
            <a:endParaRPr lang="en-US" sz="1900" dirty="0" smtClean="0"/>
          </a:p>
          <a:p>
            <a:pPr marL="285750" indent="-285750">
              <a:buFont typeface="Wingdings" pitchFamily="2" charset="2"/>
              <a:buChar char="§"/>
            </a:pPr>
            <a:r>
              <a:rPr lang="en-US" sz="1900" dirty="0" smtClean="0"/>
              <a:t>100 </a:t>
            </a:r>
            <a:r>
              <a:rPr lang="en-US" sz="1900" dirty="0"/>
              <a:t>seeds for the random </a:t>
            </a:r>
            <a:r>
              <a:rPr lang="en-US" sz="1900" dirty="0" smtClean="0"/>
              <a:t>initialization</a:t>
            </a:r>
          </a:p>
          <a:p>
            <a:pPr marL="285750" indent="-285750">
              <a:buFont typeface="Wingdings" pitchFamily="2" charset="2"/>
              <a:buChar char="§"/>
            </a:pPr>
            <a:endParaRPr lang="en-US" dirty="0" smtClean="0"/>
          </a:p>
          <a:p>
            <a:endParaRPr lang="en-US" sz="500" dirty="0" smtClean="0"/>
          </a:p>
          <a:p>
            <a:pPr marL="285750" indent="-285750">
              <a:buFont typeface="Arial" pitchFamily="34" charset="0"/>
              <a:buChar char="•"/>
            </a:pPr>
            <a:r>
              <a:rPr lang="en-US" sz="1900" dirty="0" smtClean="0"/>
              <a:t>Separated </a:t>
            </a:r>
            <a:r>
              <a:rPr lang="en-US" sz="1900" dirty="0"/>
              <a:t>NNs for specific forecast days, from Day 0 to Day </a:t>
            </a:r>
            <a:r>
              <a:rPr lang="en-US" sz="1900" dirty="0" smtClean="0"/>
              <a:t>10</a:t>
            </a:r>
          </a:p>
          <a:p>
            <a:pPr marL="285750" indent="-285750">
              <a:buFont typeface="Arial" pitchFamily="34" charset="0"/>
              <a:buChar char="•"/>
            </a:pPr>
            <a:r>
              <a:rPr lang="en-US" sz="1900" dirty="0" smtClean="0"/>
              <a:t>Total of </a:t>
            </a:r>
            <a:r>
              <a:rPr lang="en-US" sz="1900" b="1" dirty="0" smtClean="0"/>
              <a:t>105,600</a:t>
            </a:r>
            <a:r>
              <a:rPr lang="en-US" sz="1900" dirty="0" smtClean="0"/>
              <a:t> NNs</a:t>
            </a:r>
          </a:p>
          <a:p>
            <a:pPr marL="285750" indent="-285750">
              <a:buFont typeface="Arial" pitchFamily="34" charset="0"/>
              <a:buChar char="•"/>
            </a:pPr>
            <a:r>
              <a:rPr lang="en-US" sz="1900" dirty="0" smtClean="0"/>
              <a:t>NN </a:t>
            </a:r>
            <a:r>
              <a:rPr lang="en-US" sz="1900" dirty="0"/>
              <a:t>training, 2/3 of inputs were selected for training and 1/3 for the test set, using a cross-validation scheme with 3 </a:t>
            </a:r>
            <a:r>
              <a:rPr lang="en-US" sz="1900" dirty="0" smtClean="0"/>
              <a:t>cycles</a:t>
            </a:r>
          </a:p>
          <a:p>
            <a:pPr marL="285750" indent="-285750">
              <a:buFont typeface="Arial" pitchFamily="34" charset="0"/>
              <a:buChar char="•"/>
            </a:pPr>
            <a:r>
              <a:rPr lang="en-US" sz="1900" i="1" dirty="0" err="1" smtClean="0"/>
              <a:t>scikit</a:t>
            </a:r>
            <a:r>
              <a:rPr lang="en-US" sz="1900" i="1" dirty="0" smtClean="0"/>
              <a:t>-learn </a:t>
            </a:r>
            <a:r>
              <a:rPr lang="en-US" sz="1900" dirty="0" smtClean="0"/>
              <a:t>(python) to reduce computational cost</a:t>
            </a:r>
          </a:p>
          <a:p>
            <a:pPr marL="285750" indent="-285750">
              <a:buFont typeface="Arial" pitchFamily="34" charset="0"/>
              <a:buChar char="•"/>
            </a:pPr>
            <a:r>
              <a:rPr lang="en-US" sz="1900" dirty="0"/>
              <a:t>S</a:t>
            </a:r>
            <a:r>
              <a:rPr lang="en-US" sz="1900" dirty="0" smtClean="0"/>
              <a:t>ix </a:t>
            </a:r>
            <a:r>
              <a:rPr lang="en-US" sz="1900" dirty="0"/>
              <a:t>buoys </a:t>
            </a:r>
            <a:r>
              <a:rPr lang="en-US" sz="1900" dirty="0" smtClean="0"/>
              <a:t>appended </a:t>
            </a:r>
            <a:r>
              <a:rPr lang="en-US" sz="1900" dirty="0"/>
              <a:t>to build the array with size </a:t>
            </a:r>
            <a:r>
              <a:rPr lang="en-US" sz="1900" dirty="0" smtClean="0"/>
              <a:t>7913. NN </a:t>
            </a:r>
            <a:r>
              <a:rPr lang="en-US" sz="1900" dirty="0"/>
              <a:t>is using sequential training</a:t>
            </a:r>
            <a:endParaRPr lang="en-US" sz="1900" dirty="0" smtClean="0"/>
          </a:p>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9709" y="870096"/>
            <a:ext cx="2842627" cy="2711304"/>
          </a:xfrm>
          <a:prstGeom prst="rect">
            <a:avLst/>
          </a:prstGeom>
        </p:spPr>
      </p:pic>
    </p:spTree>
    <p:extLst>
      <p:ext uri="{BB962C8B-B14F-4D97-AF65-F5344CB8AC3E}">
        <p14:creationId xmlns:p14="http://schemas.microsoft.com/office/powerpoint/2010/main" val="172342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11153</TotalTime>
  <Words>1685</Words>
  <Application>Microsoft Office PowerPoint</Application>
  <PresentationFormat>On-screen Show (4:3)</PresentationFormat>
  <Paragraphs>177</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Outline</vt:lpstr>
      <vt:lpstr>Global Wave Ensemble System (GWES)</vt:lpstr>
      <vt:lpstr>MLP Neural Networks</vt:lpstr>
      <vt:lpstr>MLP Neural Networks</vt:lpstr>
      <vt:lpstr>First tests at single locations</vt:lpstr>
      <vt:lpstr>First tests at single locations</vt:lpstr>
      <vt:lpstr>NN spatial approach</vt:lpstr>
      <vt:lpstr>NN spatial approach - GOM</vt:lpstr>
      <vt:lpstr>NN spatial approach - GOM</vt:lpstr>
      <vt:lpstr>Results: NN spatial approach - GOM</vt:lpstr>
      <vt:lpstr>NN spatial approach - GOM</vt:lpstr>
      <vt:lpstr>NN spatial approach - Global</vt:lpstr>
      <vt:lpstr>NN spatial approach - Global</vt:lpstr>
      <vt:lpstr>NN spatial approach - Global</vt:lpstr>
      <vt:lpstr>NN spatial approach - Global</vt:lpstr>
      <vt:lpstr>Conclusions</vt:lpstr>
      <vt:lpstr>Obrigado!</vt:lpstr>
    </vt:vector>
  </TitlesOfParts>
  <Company>EMC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 J. van der Westhuysen</dc:creator>
  <cp:lastModifiedBy>Ricardo Campos</cp:lastModifiedBy>
  <cp:revision>321</cp:revision>
  <cp:lastPrinted>2016-07-05T16:41:36Z</cp:lastPrinted>
  <dcterms:created xsi:type="dcterms:W3CDTF">2014-05-20T20:09:21Z</dcterms:created>
  <dcterms:modified xsi:type="dcterms:W3CDTF">2019-04-17T16:59:23Z</dcterms:modified>
</cp:coreProperties>
</file>