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5" r:id="rId2"/>
    <p:sldId id="281" r:id="rId3"/>
    <p:sldId id="286" r:id="rId4"/>
    <p:sldId id="322" r:id="rId5"/>
    <p:sldId id="295" r:id="rId6"/>
    <p:sldId id="337" r:id="rId7"/>
    <p:sldId id="338" r:id="rId8"/>
    <p:sldId id="339" r:id="rId9"/>
    <p:sldId id="340" r:id="rId10"/>
    <p:sldId id="305" r:id="rId11"/>
  </p:sldIdLst>
  <p:sldSz cx="9144000" cy="6858000" type="screen4x3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73" autoAdjust="0"/>
  </p:normalViewPr>
  <p:slideViewPr>
    <p:cSldViewPr>
      <p:cViewPr>
        <p:scale>
          <a:sx n="104" d="100"/>
          <a:sy n="104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812" y="-96"/>
      </p:cViewPr>
      <p:guideLst>
        <p:guide orient="horz" pos="2212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04" cy="3509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193" y="0"/>
            <a:ext cx="4033804" cy="3509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F28A4-0656-48F6-9B36-AD77F5C4F76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987"/>
            <a:ext cx="4033804" cy="3509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193" y="6670987"/>
            <a:ext cx="4033804" cy="3509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62424-C9AD-4F3D-A097-98FB111A8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2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4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6946071-281A-4F56-A0A8-2ED5586CFF3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527050"/>
            <a:ext cx="3511550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35973"/>
            <a:ext cx="7447280" cy="31603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0726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4" y="6670726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3A44DC-3B60-47E6-AA9C-E04595E5B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95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44DC-3B60-47E6-AA9C-E04595E5B3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73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Increase complexity or nonlinearity by increasing # of neuron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44DC-3B60-47E6-AA9C-E04595E5B3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00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Dependent </a:t>
            </a:r>
            <a:r>
              <a:rPr lang="en-US" dirty="0" smtClean="0"/>
              <a:t>Forecasts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44DC-3B60-47E6-AA9C-E04595E5B3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79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44DC-3B60-47E6-AA9C-E04595E5B3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1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44DC-3B60-47E6-AA9C-E04595E5B3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38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44DC-3B60-47E6-AA9C-E04595E5B37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1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66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1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9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3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7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3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7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8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5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0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67A2B-7C77-4111-A48D-B78E2A26E71D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8EC10-39B3-4F2A-8F90-9D3825B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35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png"/><Relationship Id="rId7" Type="http://schemas.openxmlformats.org/officeDocument/2006/relationships/image" Target="../media/image1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Relationship Id="rId9" Type="http://schemas.openxmlformats.org/officeDocument/2006/relationships/image" Target="../media/image16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image" Target="../media/image18.gif"/><Relationship Id="rId7" Type="http://schemas.openxmlformats.org/officeDocument/2006/relationships/image" Target="../media/image22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gif"/><Relationship Id="rId5" Type="http://schemas.openxmlformats.org/officeDocument/2006/relationships/image" Target="../media/image20.gif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Rainfall ru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8839200" cy="1676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Using Artificial Neural Networks to Improve CFS </a:t>
            </a:r>
            <a:br>
              <a:rPr lang="en-US" sz="2800" b="1" dirty="0" smtClean="0">
                <a:solidFill>
                  <a:srgbClr val="FFFF00"/>
                </a:solidFill>
              </a:rPr>
            </a:br>
            <a:r>
              <a:rPr lang="en-US" sz="2800" b="1" dirty="0" smtClean="0">
                <a:solidFill>
                  <a:srgbClr val="FFFF00"/>
                </a:solidFill>
              </a:rPr>
              <a:t>Week 3-4 Precipitation &amp; 2m Temperature Forecasts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916890" y="2362200"/>
            <a:ext cx="7162800" cy="1752600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Yun </a:t>
            </a:r>
            <a:r>
              <a:rPr lang="en-US" sz="2400" b="1" dirty="0" smtClean="0">
                <a:solidFill>
                  <a:srgbClr val="FFFF00"/>
                </a:solidFill>
              </a:rPr>
              <a:t>Fan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1</a:t>
            </a:r>
            <a:r>
              <a:rPr lang="en-US" sz="2400" b="1" dirty="0" smtClean="0">
                <a:solidFill>
                  <a:srgbClr val="FFFF00"/>
                </a:solidFill>
              </a:rPr>
              <a:t>, Chung-Yu Wu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1</a:t>
            </a:r>
            <a:r>
              <a:rPr lang="en-US" sz="2400" b="1" dirty="0" smtClean="0">
                <a:solidFill>
                  <a:srgbClr val="FFFF00"/>
                </a:solidFill>
              </a:rPr>
              <a:t>, Jon Gottschalck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1</a:t>
            </a:r>
            <a:endParaRPr lang="en-US" sz="2400" b="1" dirty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 Vladimir Krasnopolsky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2</a:t>
            </a:r>
          </a:p>
          <a:p>
            <a:endParaRPr lang="en-US" sz="2400" b="1" baseline="30000" dirty="0" smtClean="0">
              <a:solidFill>
                <a:srgbClr val="FFFF00"/>
              </a:solidFill>
            </a:endParaRPr>
          </a:p>
          <a:p>
            <a:r>
              <a:rPr lang="en-US" sz="2400" b="1" baseline="30000" dirty="0" smtClean="0">
                <a:solidFill>
                  <a:srgbClr val="FFFF00"/>
                </a:solidFill>
              </a:rPr>
              <a:t>1.  NOAA/NCEP/CPC </a:t>
            </a:r>
          </a:p>
          <a:p>
            <a:r>
              <a:rPr lang="en-US" sz="2400" b="1" baseline="30000" dirty="0" smtClean="0">
                <a:solidFill>
                  <a:srgbClr val="FFFF00"/>
                </a:solidFill>
              </a:rPr>
              <a:t> 2.  NOAA/NCEP/EMC</a:t>
            </a:r>
          </a:p>
          <a:p>
            <a:endParaRPr lang="en-US" sz="2400" b="1" baseline="30000" dirty="0"/>
          </a:p>
        </p:txBody>
      </p:sp>
      <p:sp>
        <p:nvSpPr>
          <p:cNvPr id="12" name="Rectangle 11"/>
          <p:cNvSpPr/>
          <p:nvPr/>
        </p:nvSpPr>
        <p:spPr>
          <a:xfrm>
            <a:off x="2286000" y="5909846"/>
            <a:ext cx="44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600" b="1" i="1" dirty="0" smtClean="0">
                <a:solidFill>
                  <a:srgbClr val="FFFF00"/>
                </a:solidFill>
                <a:latin typeface="Arial" charset="0"/>
              </a:rPr>
              <a:t>Acknowledgement: Dr. </a:t>
            </a:r>
            <a:r>
              <a:rPr lang="en-US" altLang="en-US" sz="1600" b="1" i="1" dirty="0" err="1" smtClean="0">
                <a:solidFill>
                  <a:srgbClr val="FFFF00"/>
                </a:solidFill>
                <a:latin typeface="Arial" charset="0"/>
              </a:rPr>
              <a:t>Huug</a:t>
            </a:r>
            <a:r>
              <a:rPr lang="en-US" altLang="en-US" sz="1600" b="1" i="1" dirty="0" smtClean="0">
                <a:solidFill>
                  <a:srgbClr val="FFFF00"/>
                </a:solidFill>
                <a:latin typeface="Arial" charset="0"/>
              </a:rPr>
              <a:t> van den </a:t>
            </a:r>
            <a:r>
              <a:rPr lang="en-US" altLang="en-US" sz="1600" b="1" i="1" dirty="0" err="1" smtClean="0">
                <a:solidFill>
                  <a:srgbClr val="FFFF00"/>
                </a:solidFill>
                <a:latin typeface="Arial" charset="0"/>
              </a:rPr>
              <a:t>Dool</a:t>
            </a:r>
            <a:endParaRPr lang="en-US" sz="1600" dirty="0"/>
          </a:p>
        </p:txBody>
      </p:sp>
      <p:sp>
        <p:nvSpPr>
          <p:cNvPr id="13" name="Text Box 46"/>
          <p:cNvSpPr txBox="1">
            <a:spLocks noChangeArrowheads="1"/>
          </p:cNvSpPr>
          <p:nvPr/>
        </p:nvSpPr>
        <p:spPr bwMode="auto">
          <a:xfrm>
            <a:off x="4876800" y="6519863"/>
            <a:ext cx="41910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ko-KR" sz="1400" b="1" i="1" dirty="0" smtClean="0">
                <a:solidFill>
                  <a:srgbClr val="33CCFF"/>
                </a:solidFill>
                <a:latin typeface="Arial" charset="0"/>
                <a:ea typeface="Gulim" pitchFamily="34" charset="-127"/>
              </a:rPr>
              <a:t>NOAA 1</a:t>
            </a:r>
            <a:r>
              <a:rPr lang="en-US" altLang="ko-KR" sz="1400" b="1" i="1" baseline="30000" dirty="0" smtClean="0">
                <a:solidFill>
                  <a:srgbClr val="33CCFF"/>
                </a:solidFill>
                <a:latin typeface="Arial" charset="0"/>
                <a:ea typeface="Gulim" pitchFamily="34" charset="-127"/>
              </a:rPr>
              <a:t>st</a:t>
            </a:r>
            <a:r>
              <a:rPr lang="en-US" altLang="ko-KR" sz="1400" b="1" i="1" dirty="0" smtClean="0">
                <a:solidFill>
                  <a:srgbClr val="33CCFF"/>
                </a:solidFill>
                <a:latin typeface="Arial" charset="0"/>
                <a:ea typeface="Gulim" pitchFamily="34" charset="-127"/>
              </a:rPr>
              <a:t> AI Workshop, </a:t>
            </a:r>
            <a:r>
              <a:rPr lang="en-US" altLang="ko-KR" sz="1400" b="1" i="1" dirty="0" smtClean="0">
                <a:solidFill>
                  <a:srgbClr val="33CCFF"/>
                </a:solidFill>
                <a:latin typeface="Arial" charset="0"/>
                <a:ea typeface="Gulim" pitchFamily="34" charset="-127"/>
              </a:rPr>
              <a:t>NCWCP</a:t>
            </a:r>
            <a:r>
              <a:rPr lang="en-US" altLang="ko-KR" sz="1400" b="1" i="1" dirty="0" smtClean="0">
                <a:solidFill>
                  <a:srgbClr val="33CCFF"/>
                </a:solidFill>
                <a:latin typeface="Arial" charset="0"/>
                <a:ea typeface="Gulim" pitchFamily="34" charset="-127"/>
              </a:rPr>
              <a:t>, Apr 25, </a:t>
            </a:r>
            <a:r>
              <a:rPr lang="en-US" altLang="en-US" sz="1400" b="1" i="1" dirty="0" smtClean="0">
                <a:solidFill>
                  <a:srgbClr val="33CCFF"/>
                </a:solidFill>
                <a:latin typeface="Arial" charset="0"/>
              </a:rPr>
              <a:t>2019</a:t>
            </a:r>
            <a:endParaRPr lang="en-US" altLang="en-US" sz="1400" b="1" i="1" dirty="0">
              <a:solidFill>
                <a:srgbClr val="33CC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0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4310211-DD6A-4BCC-9BB9-3BB5AA5F9EA0}"/>
              </a:ext>
            </a:extLst>
          </p:cNvPr>
          <p:cNvSpPr/>
          <p:nvPr/>
        </p:nvSpPr>
        <p:spPr>
          <a:xfrm>
            <a:off x="228600" y="1003042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b="1" dirty="0" smtClean="0"/>
              <a:t>NN advantages</a:t>
            </a:r>
            <a:r>
              <a:rPr lang="en-US" sz="2800" b="1" dirty="0"/>
              <a:t>: </a:t>
            </a:r>
            <a:endParaRPr lang="en-US" sz="2800" b="1" dirty="0" smtClean="0"/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     Flexible</a:t>
            </a:r>
            <a:r>
              <a:rPr lang="en-US" sz="2800" b="1" dirty="0" smtClean="0"/>
              <a:t> nonlinear tool </a:t>
            </a:r>
            <a:endParaRPr lang="en-US" sz="2800" b="1" dirty="0"/>
          </a:p>
          <a:p>
            <a:pPr>
              <a:lnSpc>
                <a:spcPct val="150000"/>
              </a:lnSpc>
            </a:pPr>
            <a:r>
              <a:rPr lang="en-US" sz="2800" b="1" dirty="0" smtClean="0"/>
              <a:t>      Easy to handle </a:t>
            </a:r>
            <a:r>
              <a:rPr lang="en-US" sz="2800" b="1" dirty="0" smtClean="0">
                <a:solidFill>
                  <a:srgbClr val="FF0000"/>
                </a:solidFill>
              </a:rPr>
              <a:t>BIG DATA</a:t>
            </a:r>
          </a:p>
          <a:p>
            <a:pPr marL="514350" indent="-514350">
              <a:lnSpc>
                <a:spcPct val="150000"/>
              </a:lnSpc>
              <a:buAutoNum type="arabicPeriod" startAt="2"/>
            </a:pPr>
            <a:r>
              <a:rPr lang="en-US" sz="2800" b="1" dirty="0" smtClean="0"/>
              <a:t>Unique &amp; beneficial NN architectures can account for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     Non-Linear Impact</a:t>
            </a:r>
            <a:r>
              <a:rPr lang="en-US" sz="2800" b="1" dirty="0" smtClean="0"/>
              <a:t>, </a:t>
            </a:r>
            <a:r>
              <a:rPr lang="en-US" sz="2800" b="1" dirty="0" smtClean="0">
                <a:solidFill>
                  <a:srgbClr val="FF0000"/>
                </a:solidFill>
              </a:rPr>
              <a:t>Pattern Relationship</a:t>
            </a:r>
            <a:r>
              <a:rPr lang="en-US" sz="2800" b="1" dirty="0" smtClean="0"/>
              <a:t>, </a:t>
            </a:r>
            <a:r>
              <a:rPr lang="en-US" sz="2800" b="1" dirty="0" smtClean="0">
                <a:solidFill>
                  <a:srgbClr val="FF0000"/>
                </a:solidFill>
              </a:rPr>
              <a:t>Co-Variability</a:t>
            </a:r>
            <a:r>
              <a:rPr lang="en-US" sz="2800" b="1" dirty="0" smtClean="0"/>
              <a:t>   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 </a:t>
            </a:r>
            <a:r>
              <a:rPr lang="en-US" sz="2800" b="1" dirty="0" smtClean="0"/>
              <a:t>     among Predictors and </a:t>
            </a:r>
            <a:r>
              <a:rPr lang="en-US" sz="2800" b="1" dirty="0" err="1" smtClean="0"/>
              <a:t>Predictands</a:t>
            </a:r>
            <a:endParaRPr lang="en-US" sz="2800" b="1" dirty="0" smtClean="0"/>
          </a:p>
          <a:p>
            <a:pPr marL="514350" indent="-514350">
              <a:lnSpc>
                <a:spcPct val="150000"/>
              </a:lnSpc>
              <a:buAutoNum type="arabicPeriod" startAt="3"/>
            </a:pPr>
            <a:r>
              <a:rPr lang="en-US" sz="2800" b="1" dirty="0" smtClean="0"/>
              <a:t>NN </a:t>
            </a:r>
            <a:r>
              <a:rPr lang="en-US" sz="2800" b="1" dirty="0">
                <a:solidFill>
                  <a:srgbClr val="FF0000"/>
                </a:solidFill>
              </a:rPr>
              <a:t>S</a:t>
            </a:r>
            <a:r>
              <a:rPr lang="en-US" sz="2800" b="1" dirty="0" smtClean="0">
                <a:solidFill>
                  <a:srgbClr val="FF0000"/>
                </a:solidFill>
              </a:rPr>
              <a:t>ignificantly Improves </a:t>
            </a:r>
            <a:r>
              <a:rPr lang="en-US" sz="2800" b="1" dirty="0"/>
              <a:t>CFS </a:t>
            </a:r>
            <a:r>
              <a:rPr lang="en-US" sz="2800" b="1" dirty="0" smtClean="0"/>
              <a:t>Week </a:t>
            </a:r>
            <a:r>
              <a:rPr lang="en-US" sz="2800" b="1" dirty="0"/>
              <a:t>3~4 </a:t>
            </a:r>
            <a:r>
              <a:rPr lang="en-US" sz="2800" b="1" dirty="0" err="1" smtClean="0"/>
              <a:t>Precip</a:t>
            </a:r>
            <a:r>
              <a:rPr lang="en-US" sz="2800" b="1" dirty="0" smtClean="0"/>
              <a:t> &amp; T2m 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 </a:t>
            </a:r>
            <a:r>
              <a:rPr lang="en-US" sz="2800" b="1" dirty="0" smtClean="0"/>
              <a:t>     over </a:t>
            </a:r>
            <a:r>
              <a:rPr lang="en-US" sz="2800" b="1" dirty="0"/>
              <a:t>CFS &amp; MLR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Summary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85877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1928098"/>
            <a:ext cx="51054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Motivation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NN Basic</a:t>
            </a:r>
            <a:r>
              <a:rPr lang="en-US" sz="3200" dirty="0" smtClean="0"/>
              <a:t>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Early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Summary</a:t>
            </a:r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905000" y="3810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Outline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9410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85800"/>
            <a:ext cx="83058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Demand: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Week 3-4 P &amp; T2m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Fcst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Steadily Increasing</a:t>
            </a:r>
          </a:p>
          <a:p>
            <a:r>
              <a:rPr lang="en-US" sz="3200" b="1" dirty="0" smtClean="0"/>
              <a:t>Problem: </a:t>
            </a:r>
            <a:r>
              <a:rPr lang="en-US" sz="3200" b="1" dirty="0">
                <a:solidFill>
                  <a:srgbClr val="FF0000"/>
                </a:solidFill>
              </a:rPr>
              <a:t>L</a:t>
            </a:r>
            <a:r>
              <a:rPr lang="en-US" sz="3200" b="1" dirty="0" smtClean="0">
                <a:solidFill>
                  <a:srgbClr val="FF0000"/>
                </a:solidFill>
              </a:rPr>
              <a:t>ow Forecast </a:t>
            </a:r>
            <a:r>
              <a:rPr lang="en-US" sz="3200" b="1" dirty="0" smtClean="0">
                <a:solidFill>
                  <a:srgbClr val="FF0000"/>
                </a:solidFill>
              </a:rPr>
              <a:t>Skill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/>
              <a:t>Post-Processing:</a:t>
            </a:r>
            <a:endParaRPr lang="en-US" sz="2000" b="1" dirty="0" smtClean="0"/>
          </a:p>
          <a:p>
            <a:r>
              <a:rPr lang="en-US" sz="2000" b="1" dirty="0" smtClean="0"/>
              <a:t>Data Sets</a:t>
            </a:r>
            <a:endParaRPr lang="en-US" sz="2000" b="1" dirty="0"/>
          </a:p>
          <a:p>
            <a:r>
              <a:rPr lang="en-US" sz="2800" b="1" i="1" dirty="0" smtClean="0"/>
              <a:t>      </a:t>
            </a:r>
            <a:r>
              <a:rPr lang="en-US" sz="2800" b="1" dirty="0" smtClean="0"/>
              <a:t>{ ( f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,f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, ….., </a:t>
            </a:r>
            <a:r>
              <a:rPr lang="en-US" sz="2800" b="1" dirty="0" err="1" smtClean="0"/>
              <a:t>f</a:t>
            </a:r>
            <a:r>
              <a:rPr lang="en-US" sz="2800" b="1" baseline="-25000" dirty="0" err="1" smtClean="0"/>
              <a:t>n</a:t>
            </a:r>
            <a:r>
              <a:rPr lang="en-US" sz="2800" b="1" baseline="-25000" dirty="0" smtClean="0"/>
              <a:t> </a:t>
            </a:r>
            <a:r>
              <a:rPr lang="en-US" sz="2800" b="1" dirty="0" smtClean="0"/>
              <a:t>)</a:t>
            </a:r>
            <a:r>
              <a:rPr lang="en-US" sz="2800" b="1" baseline="-25000" dirty="0" smtClean="0"/>
              <a:t>p</a:t>
            </a:r>
            <a:r>
              <a:rPr lang="en-US" sz="2800" b="1" dirty="0" smtClean="0"/>
              <a:t>,  O</a:t>
            </a:r>
            <a:r>
              <a:rPr lang="en-US" sz="2800" b="1" baseline="-25000" dirty="0" smtClean="0"/>
              <a:t>p</a:t>
            </a:r>
            <a:r>
              <a:rPr lang="en-US" sz="2800" b="1" dirty="0" smtClean="0"/>
              <a:t> }</a:t>
            </a:r>
            <a:r>
              <a:rPr lang="en-US" sz="2800" b="1" baseline="-25000" dirty="0" smtClean="0"/>
              <a:t>p=1,2,……N</a:t>
            </a:r>
            <a:endParaRPr lang="en-US" sz="2800" b="1" baseline="-25000" dirty="0"/>
          </a:p>
          <a:p>
            <a:r>
              <a:rPr lang="en-US" sz="2000" b="1" dirty="0" smtClean="0"/>
              <a:t>Where</a:t>
            </a:r>
          </a:p>
          <a:p>
            <a:r>
              <a:rPr lang="en-US" sz="2800" b="1" dirty="0" smtClean="0"/>
              <a:t>f</a:t>
            </a:r>
            <a:r>
              <a:rPr lang="en-US" sz="3200" b="1" baseline="-25000" dirty="0" smtClean="0"/>
              <a:t>1</a:t>
            </a:r>
            <a:r>
              <a:rPr lang="en-US" sz="3200" b="1" dirty="0" smtClean="0"/>
              <a:t>,</a:t>
            </a:r>
            <a:r>
              <a:rPr lang="en-US" sz="2800" b="1" dirty="0" smtClean="0"/>
              <a:t>f</a:t>
            </a:r>
            <a:r>
              <a:rPr lang="en-US" sz="3200" b="1" baseline="-25000" dirty="0" smtClean="0"/>
              <a:t>2</a:t>
            </a:r>
            <a:r>
              <a:rPr lang="en-US" sz="3200" b="1" dirty="0"/>
              <a:t>, ….., </a:t>
            </a:r>
            <a:r>
              <a:rPr lang="en-US" sz="2800" b="1" dirty="0" err="1" smtClean="0"/>
              <a:t>f</a:t>
            </a:r>
            <a:r>
              <a:rPr lang="en-US" sz="3200" b="1" baseline="-25000" dirty="0" err="1" smtClean="0"/>
              <a:t>n</a:t>
            </a:r>
            <a:r>
              <a:rPr lang="en-US" sz="3200" b="1" baseline="-25000" dirty="0"/>
              <a:t> </a:t>
            </a:r>
            <a:r>
              <a:rPr lang="en-US" sz="2000" b="1" dirty="0" smtClean="0"/>
              <a:t>-- </a:t>
            </a:r>
            <a:r>
              <a:rPr lang="en-US" b="1" dirty="0" smtClean="0"/>
              <a:t>predictors:</a:t>
            </a:r>
            <a:r>
              <a:rPr lang="en-US" dirty="0" smtClean="0"/>
              <a:t>    1999-2018 </a:t>
            </a:r>
            <a:r>
              <a:rPr lang="en-US" dirty="0"/>
              <a:t>daily </a:t>
            </a:r>
            <a:r>
              <a:rPr lang="en-US" b="1" dirty="0" smtClean="0">
                <a:solidFill>
                  <a:srgbClr val="0070C0"/>
                </a:solidFill>
              </a:rPr>
              <a:t>CFS</a:t>
            </a:r>
            <a:r>
              <a:rPr lang="en-US" dirty="0" smtClean="0"/>
              <a:t> Week </a:t>
            </a:r>
            <a:r>
              <a:rPr lang="en-US" dirty="0"/>
              <a:t>3-4 P</a:t>
            </a:r>
            <a:r>
              <a:rPr lang="en-US" dirty="0" smtClean="0"/>
              <a:t> &amp; T2m </a:t>
            </a:r>
            <a:r>
              <a:rPr lang="en-US" b="1" dirty="0" err="1" smtClean="0">
                <a:solidFill>
                  <a:srgbClr val="0070C0"/>
                </a:solidFill>
              </a:rPr>
              <a:t>fcsts</a:t>
            </a:r>
            <a:r>
              <a:rPr lang="en-US" dirty="0" smtClean="0"/>
              <a:t>, ……</a:t>
            </a:r>
            <a:endParaRPr lang="en-US" b="1" dirty="0"/>
          </a:p>
          <a:p>
            <a:r>
              <a:rPr lang="en-US" sz="2800" b="1" dirty="0" smtClean="0"/>
              <a:t>O</a:t>
            </a:r>
            <a:r>
              <a:rPr lang="en-US" sz="3200" b="1" baseline="-25000" dirty="0" smtClean="0"/>
              <a:t>p                       </a:t>
            </a:r>
            <a:r>
              <a:rPr lang="en-US" sz="2000" b="1" dirty="0" smtClean="0"/>
              <a:t>-- </a:t>
            </a:r>
            <a:r>
              <a:rPr lang="en-US" b="1" dirty="0" err="1" smtClean="0"/>
              <a:t>predictands</a:t>
            </a:r>
            <a:r>
              <a:rPr lang="en-US" b="1" dirty="0" smtClean="0"/>
              <a:t>:</a:t>
            </a:r>
            <a:r>
              <a:rPr lang="en-US" sz="2000" b="1" dirty="0" smtClean="0"/>
              <a:t> </a:t>
            </a:r>
            <a:r>
              <a:rPr lang="en-US" dirty="0" smtClean="0"/>
              <a:t>1999-2018 daily Week 3-4 </a:t>
            </a:r>
            <a:r>
              <a:rPr lang="en-US" b="1" dirty="0" smtClean="0"/>
              <a:t>P</a:t>
            </a:r>
            <a:r>
              <a:rPr lang="en-US" dirty="0" smtClean="0"/>
              <a:t> &amp; </a:t>
            </a:r>
            <a:r>
              <a:rPr lang="en-US" b="1" dirty="0" smtClean="0"/>
              <a:t>T2m </a:t>
            </a:r>
            <a:r>
              <a:rPr lang="en-US" b="1" dirty="0" err="1" smtClean="0">
                <a:solidFill>
                  <a:srgbClr val="0070C0"/>
                </a:solidFill>
              </a:rPr>
              <a:t>Obs</a:t>
            </a:r>
            <a:endParaRPr lang="en-US" b="1" dirty="0">
              <a:solidFill>
                <a:srgbClr val="0070C0"/>
              </a:solidFill>
            </a:endParaRPr>
          </a:p>
          <a:p>
            <a:endParaRPr lang="en-US" dirty="0" smtClean="0"/>
          </a:p>
          <a:p>
            <a:r>
              <a:rPr lang="en-US" sz="3200" b="1" dirty="0" smtClean="0"/>
              <a:t>Mapping:         </a:t>
            </a:r>
            <a:r>
              <a:rPr lang="en-US" sz="4000" b="1" i="1" dirty="0" smtClean="0">
                <a:solidFill>
                  <a:srgbClr val="0070C0"/>
                </a:solidFill>
              </a:rPr>
              <a:t>O = M(F)</a:t>
            </a:r>
          </a:p>
          <a:p>
            <a:endParaRPr lang="en-US" b="1" i="1" dirty="0"/>
          </a:p>
          <a:p>
            <a:r>
              <a:rPr lang="en-US" sz="4000" b="1" i="1" dirty="0" smtClean="0">
                <a:solidFill>
                  <a:srgbClr val="0070C0"/>
                </a:solidFill>
              </a:rPr>
              <a:t>Can </a:t>
            </a:r>
            <a:r>
              <a:rPr lang="en-US" sz="4000" b="1" i="1" dirty="0" smtClean="0">
                <a:solidFill>
                  <a:srgbClr val="00B050"/>
                </a:solidFill>
              </a:rPr>
              <a:t>Machine Learning or AI </a:t>
            </a:r>
            <a:r>
              <a:rPr lang="en-US" sz="4000" b="1" i="1" dirty="0" smtClean="0">
                <a:solidFill>
                  <a:srgbClr val="0070C0"/>
                </a:solidFill>
              </a:rPr>
              <a:t>add additional value?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3600" y="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Motivation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8323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-47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021" y="1143000"/>
            <a:ext cx="36150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-48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513" y="4876800"/>
            <a:ext cx="36150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-47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513" y="3042821"/>
            <a:ext cx="36150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821" y="1551620"/>
            <a:ext cx="179067" cy="17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220" y="3097533"/>
            <a:ext cx="179067" cy="17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220" y="4690491"/>
            <a:ext cx="179067" cy="17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-47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228" y="5029200"/>
            <a:ext cx="36150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-49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248" y="3077835"/>
            <a:ext cx="36150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532775" y="1319212"/>
            <a:ext cx="1296005" cy="321944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3"/>
            <a:endCxn id="14" idx="1"/>
          </p:cNvCxnSpPr>
          <p:nvPr/>
        </p:nvCxnSpPr>
        <p:spPr>
          <a:xfrm>
            <a:off x="3970287" y="4780025"/>
            <a:ext cx="1141941" cy="425388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86832" y="3200400"/>
            <a:ext cx="1178416" cy="27588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1" idx="1"/>
          </p:cNvCxnSpPr>
          <p:nvPr/>
        </p:nvCxnSpPr>
        <p:spPr>
          <a:xfrm flipV="1">
            <a:off x="2552267" y="3187067"/>
            <a:ext cx="1238953" cy="7427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552267" y="4803838"/>
            <a:ext cx="1238953" cy="249174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3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618" y="2057400"/>
            <a:ext cx="23720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018" y="1752600"/>
            <a:ext cx="23720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821" y="2057400"/>
            <a:ext cx="23720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618" y="3581400"/>
            <a:ext cx="23720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218" y="3581400"/>
            <a:ext cx="23720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018" y="3886200"/>
            <a:ext cx="23720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" name="Straight Arrow Connector 50"/>
          <p:cNvCxnSpPr/>
          <p:nvPr/>
        </p:nvCxnSpPr>
        <p:spPr>
          <a:xfrm>
            <a:off x="1742421" y="1296829"/>
            <a:ext cx="609600" cy="0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11" idx="0"/>
          </p:cNvCxnSpPr>
          <p:nvPr/>
        </p:nvCxnSpPr>
        <p:spPr>
          <a:xfrm>
            <a:off x="2538219" y="1315821"/>
            <a:ext cx="1342535" cy="1781712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1742421" y="3221696"/>
            <a:ext cx="609600" cy="16541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1742421" y="5029200"/>
            <a:ext cx="609600" cy="0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13" idx="0"/>
          </p:cNvCxnSpPr>
          <p:nvPr/>
        </p:nvCxnSpPr>
        <p:spPr>
          <a:xfrm>
            <a:off x="2532775" y="1319212"/>
            <a:ext cx="1347979" cy="3371279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028" idx="3"/>
            <a:endCxn id="14" idx="0"/>
          </p:cNvCxnSpPr>
          <p:nvPr/>
        </p:nvCxnSpPr>
        <p:spPr>
          <a:xfrm>
            <a:off x="3978888" y="1641154"/>
            <a:ext cx="1314094" cy="3388046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3" idx="3"/>
          </p:cNvCxnSpPr>
          <p:nvPr/>
        </p:nvCxnSpPr>
        <p:spPr>
          <a:xfrm flipV="1">
            <a:off x="3970287" y="3395246"/>
            <a:ext cx="1268731" cy="1384779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3"/>
          </p:cNvCxnSpPr>
          <p:nvPr/>
        </p:nvCxnSpPr>
        <p:spPr>
          <a:xfrm>
            <a:off x="3970287" y="3187067"/>
            <a:ext cx="1194961" cy="1833979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028" idx="3"/>
          </p:cNvCxnSpPr>
          <p:nvPr/>
        </p:nvCxnSpPr>
        <p:spPr>
          <a:xfrm>
            <a:off x="3978888" y="1641154"/>
            <a:ext cx="1231171" cy="1494714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2538219" y="1730687"/>
            <a:ext cx="1232931" cy="1495774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1028" idx="2"/>
          </p:cNvCxnSpPr>
          <p:nvPr/>
        </p:nvCxnSpPr>
        <p:spPr>
          <a:xfrm flipV="1">
            <a:off x="2552267" y="1730687"/>
            <a:ext cx="1337088" cy="3322325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endCxn id="11" idx="2"/>
          </p:cNvCxnSpPr>
          <p:nvPr/>
        </p:nvCxnSpPr>
        <p:spPr>
          <a:xfrm flipV="1">
            <a:off x="2552267" y="3276600"/>
            <a:ext cx="1328487" cy="1776412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2532775" y="3211222"/>
            <a:ext cx="1238375" cy="1452194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-47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421" y="914400"/>
            <a:ext cx="36150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5" name="Straight Arrow Connector 184"/>
          <p:cNvCxnSpPr/>
          <p:nvPr/>
        </p:nvCxnSpPr>
        <p:spPr>
          <a:xfrm flipV="1">
            <a:off x="3970287" y="1266825"/>
            <a:ext cx="1201134" cy="1944402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stCxn id="1028" idx="3"/>
            <a:endCxn id="112" idx="1"/>
          </p:cNvCxnSpPr>
          <p:nvPr/>
        </p:nvCxnSpPr>
        <p:spPr>
          <a:xfrm flipV="1">
            <a:off x="3978888" y="1090613"/>
            <a:ext cx="1192533" cy="550541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 flipV="1">
            <a:off x="3948902" y="1266825"/>
            <a:ext cx="1381888" cy="3533394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1314957" y="106680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/>
              <a:t>X</a:t>
            </a:r>
            <a:r>
              <a:rPr lang="en-US" sz="2800" b="1" i="1" baseline="-25000" dirty="0" smtClean="0"/>
              <a:t>1</a:t>
            </a:r>
            <a:endParaRPr lang="en-US" sz="2800" b="1" i="1" baseline="-25000" dirty="0"/>
          </a:p>
        </p:txBody>
      </p:sp>
      <p:sp>
        <p:nvSpPr>
          <p:cNvPr id="221" name="TextBox 220"/>
          <p:cNvSpPr txBox="1"/>
          <p:nvPr/>
        </p:nvSpPr>
        <p:spPr>
          <a:xfrm>
            <a:off x="1310148" y="4810780"/>
            <a:ext cx="508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/>
              <a:t>X</a:t>
            </a:r>
            <a:r>
              <a:rPr lang="en-US" sz="2800" b="1" i="1" baseline="-25000" dirty="0" err="1"/>
              <a:t>n</a:t>
            </a:r>
            <a:endParaRPr lang="en-US" sz="2800" b="1" i="1" baseline="-25000" dirty="0"/>
          </a:p>
        </p:txBody>
      </p:sp>
      <p:sp>
        <p:nvSpPr>
          <p:cNvPr id="222" name="TextBox 221"/>
          <p:cNvSpPr txBox="1"/>
          <p:nvPr/>
        </p:nvSpPr>
        <p:spPr>
          <a:xfrm>
            <a:off x="1358983" y="2971800"/>
            <a:ext cx="441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/>
              <a:t>X</a:t>
            </a:r>
            <a:r>
              <a:rPr lang="en-US" sz="2800" b="1" i="1" baseline="-25000" dirty="0"/>
              <a:t>i</a:t>
            </a:r>
          </a:p>
        </p:txBody>
      </p:sp>
      <p:cxnSp>
        <p:nvCxnSpPr>
          <p:cNvPr id="223" name="Straight Arrow Connector 222"/>
          <p:cNvCxnSpPr/>
          <p:nvPr/>
        </p:nvCxnSpPr>
        <p:spPr>
          <a:xfrm>
            <a:off x="5476221" y="5181600"/>
            <a:ext cx="609600" cy="1429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/>
          <p:nvPr/>
        </p:nvCxnSpPr>
        <p:spPr>
          <a:xfrm>
            <a:off x="5552421" y="1066800"/>
            <a:ext cx="609600" cy="1429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/>
          <p:nvPr/>
        </p:nvCxnSpPr>
        <p:spPr>
          <a:xfrm>
            <a:off x="5552421" y="3275171"/>
            <a:ext cx="609600" cy="1429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6" name="TextBox 225"/>
          <p:cNvSpPr txBox="1"/>
          <p:nvPr/>
        </p:nvSpPr>
        <p:spPr>
          <a:xfrm>
            <a:off x="6159583" y="838200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/>
              <a:t>Y</a:t>
            </a:r>
            <a:r>
              <a:rPr lang="en-US" sz="2800" b="1" i="1" baseline="-25000" dirty="0" smtClean="0"/>
              <a:t>1</a:t>
            </a:r>
            <a:endParaRPr lang="en-US" sz="2800" b="1" i="1" baseline="-25000" dirty="0"/>
          </a:p>
        </p:txBody>
      </p:sp>
      <p:sp>
        <p:nvSpPr>
          <p:cNvPr id="227" name="TextBox 226"/>
          <p:cNvSpPr txBox="1"/>
          <p:nvPr/>
        </p:nvSpPr>
        <p:spPr>
          <a:xfrm>
            <a:off x="6085821" y="4963180"/>
            <a:ext cx="546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/>
              <a:t>Y</a:t>
            </a:r>
            <a:r>
              <a:rPr lang="en-US" sz="2800" b="1" i="1" baseline="-25000" dirty="0" err="1"/>
              <a:t>m</a:t>
            </a:r>
            <a:endParaRPr lang="en-US" sz="2800" b="1" i="1" baseline="-25000" dirty="0"/>
          </a:p>
        </p:txBody>
      </p:sp>
      <p:sp>
        <p:nvSpPr>
          <p:cNvPr id="228" name="TextBox 227"/>
          <p:cNvSpPr txBox="1"/>
          <p:nvPr/>
        </p:nvSpPr>
        <p:spPr>
          <a:xfrm>
            <a:off x="6162021" y="3048000"/>
            <a:ext cx="471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/>
              <a:t>Y</a:t>
            </a:r>
            <a:r>
              <a:rPr lang="en-US" sz="2800" b="1" i="1" baseline="-25000" dirty="0" err="1"/>
              <a:t>q</a:t>
            </a:r>
            <a:endParaRPr lang="en-US" sz="2800" b="1" i="1" baseline="-25000" dirty="0"/>
          </a:p>
        </p:txBody>
      </p:sp>
      <p:sp>
        <p:nvSpPr>
          <p:cNvPr id="187" name="TextBox 186"/>
          <p:cNvSpPr txBox="1"/>
          <p:nvPr/>
        </p:nvSpPr>
        <p:spPr>
          <a:xfrm>
            <a:off x="2009280" y="804446"/>
            <a:ext cx="1333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Input Layer</a:t>
            </a:r>
            <a:endParaRPr lang="en-US" sz="1600" b="1" dirty="0"/>
          </a:p>
        </p:txBody>
      </p:sp>
      <p:sp>
        <p:nvSpPr>
          <p:cNvPr id="230" name="TextBox 229"/>
          <p:cNvSpPr txBox="1"/>
          <p:nvPr/>
        </p:nvSpPr>
        <p:spPr>
          <a:xfrm>
            <a:off x="4828680" y="499646"/>
            <a:ext cx="1333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Output Layer</a:t>
            </a:r>
            <a:endParaRPr lang="en-US" sz="1600" b="1" dirty="0"/>
          </a:p>
        </p:txBody>
      </p:sp>
      <p:sp>
        <p:nvSpPr>
          <p:cNvPr id="231" name="TextBox 230"/>
          <p:cNvSpPr txBox="1"/>
          <p:nvPr/>
        </p:nvSpPr>
        <p:spPr>
          <a:xfrm>
            <a:off x="3190221" y="4995446"/>
            <a:ext cx="1333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Hidden Layer</a:t>
            </a:r>
            <a:endParaRPr lang="en-US" sz="1600" b="1" dirty="0"/>
          </a:p>
        </p:txBody>
      </p:sp>
      <p:sp>
        <p:nvSpPr>
          <p:cNvPr id="233" name="TextBox 232"/>
          <p:cNvSpPr txBox="1"/>
          <p:nvPr/>
        </p:nvSpPr>
        <p:spPr>
          <a:xfrm>
            <a:off x="4145463" y="1534180"/>
            <a:ext cx="431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/>
              <a:t>t</a:t>
            </a:r>
            <a:r>
              <a:rPr lang="en-US" sz="2800" b="1" i="1" baseline="-25000" dirty="0" smtClean="0"/>
              <a:t>1</a:t>
            </a:r>
            <a:endParaRPr lang="en-US" sz="2800" b="1" i="1" baseline="-25000" dirty="0"/>
          </a:p>
        </p:txBody>
      </p:sp>
      <p:sp>
        <p:nvSpPr>
          <p:cNvPr id="236" name="TextBox 235"/>
          <p:cNvSpPr txBox="1"/>
          <p:nvPr/>
        </p:nvSpPr>
        <p:spPr>
          <a:xfrm>
            <a:off x="4180821" y="297180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/>
              <a:t>t</a:t>
            </a:r>
            <a:r>
              <a:rPr lang="en-US" sz="2800" b="1" i="1" baseline="-25000" dirty="0" err="1"/>
              <a:t>j</a:t>
            </a:r>
            <a:endParaRPr lang="en-US" sz="2800" b="1" i="1" baseline="-25000" dirty="0"/>
          </a:p>
        </p:txBody>
      </p:sp>
      <p:sp>
        <p:nvSpPr>
          <p:cNvPr id="237" name="TextBox 236"/>
          <p:cNvSpPr txBox="1"/>
          <p:nvPr/>
        </p:nvSpPr>
        <p:spPr>
          <a:xfrm>
            <a:off x="4104621" y="4429780"/>
            <a:ext cx="425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/>
              <a:t>t</a:t>
            </a:r>
            <a:r>
              <a:rPr lang="en-US" sz="2800" b="1" i="1" baseline="-25000" dirty="0" err="1"/>
              <a:t>k</a:t>
            </a:r>
            <a:endParaRPr lang="en-US" sz="2800" b="1" i="1" baseline="-25000" dirty="0"/>
          </a:p>
        </p:txBody>
      </p:sp>
      <p:sp>
        <p:nvSpPr>
          <p:cNvPr id="286" name="TextBox 285"/>
          <p:cNvSpPr txBox="1"/>
          <p:nvPr/>
        </p:nvSpPr>
        <p:spPr>
          <a:xfrm rot="16200000">
            <a:off x="-459372" y="2669173"/>
            <a:ext cx="1746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Predictors</a:t>
            </a:r>
            <a:endParaRPr lang="en-US" sz="2800" b="1" dirty="0"/>
          </a:p>
        </p:txBody>
      </p:sp>
      <p:sp>
        <p:nvSpPr>
          <p:cNvPr id="287" name="TextBox 286"/>
          <p:cNvSpPr txBox="1"/>
          <p:nvPr/>
        </p:nvSpPr>
        <p:spPr>
          <a:xfrm rot="5400000">
            <a:off x="6453753" y="2700427"/>
            <a:ext cx="196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err="1" smtClean="0"/>
              <a:t>Predictands</a:t>
            </a:r>
            <a:endParaRPr lang="en-US" sz="2800" b="1" dirty="0"/>
          </a:p>
        </p:txBody>
      </p:sp>
      <p:sp>
        <p:nvSpPr>
          <p:cNvPr id="288" name="Oval 287"/>
          <p:cNvSpPr/>
          <p:nvPr/>
        </p:nvSpPr>
        <p:spPr>
          <a:xfrm>
            <a:off x="3571220" y="1091240"/>
            <a:ext cx="609601" cy="42939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9" name="Picture 8" descr="Image result for image of big mouth fish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730" y="5257800"/>
            <a:ext cx="157227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7" name="Rectangle 296"/>
              <p:cNvSpPr/>
              <p:nvPr/>
            </p:nvSpPr>
            <p:spPr>
              <a:xfrm>
                <a:off x="5105400" y="5833504"/>
                <a:ext cx="2901307" cy="4910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𝑬</m:t>
                    </m:r>
                    <m:r>
                      <a:rPr lang="en-US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𝑵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en-US" b="1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1" i="1">
                            <a:latin typeface="Cambria Math"/>
                          </a:rPr>
                          <m:t>𝒊</m:t>
                        </m:r>
                        <m:r>
                          <a:rPr lang="en-US" b="1" i="1"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b="1" i="1">
                            <a:latin typeface="Cambria Math"/>
                          </a:rPr>
                          <m:t>𝑵</m:t>
                        </m:r>
                      </m:sup>
                      <m:e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>
                                        <a:latin typeface="Cambria Math"/>
                                      </a:rPr>
                                      <m:t>𝒁</m:t>
                                    </m:r>
                                  </m:e>
                                  <m:sub>
                                    <m:r>
                                      <a:rPr lang="en-US" b="1" i="1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𝑵𝑵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>
                                        <a:latin typeface="Cambria Math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b="1" i="1">
                                    <a:latin typeface="Cambria Math"/>
                                  </a:rPr>
                                  <m:t>)</m:t>
                                </m:r>
                              </m:e>
                            </m:d>
                          </m:e>
                          <m:sup>
                            <m:r>
                              <a:rPr lang="en-US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97" name="Rectangle 2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5833504"/>
                <a:ext cx="2901307" cy="491096"/>
              </a:xfrm>
              <a:prstGeom prst="rect">
                <a:avLst/>
              </a:prstGeom>
              <a:blipFill rotWithShape="1">
                <a:blip r:embed="rId10"/>
                <a:stretch>
                  <a:fillRect t="-76543" b="-127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2" name="Freeform 261"/>
          <p:cNvSpPr/>
          <p:nvPr/>
        </p:nvSpPr>
        <p:spPr>
          <a:xfrm>
            <a:off x="5181600" y="5223856"/>
            <a:ext cx="2762230" cy="1176944"/>
          </a:xfrm>
          <a:custGeom>
            <a:avLst/>
            <a:gdLst>
              <a:gd name="connsiteX0" fmla="*/ 1652643 w 2762230"/>
              <a:gd name="connsiteY0" fmla="*/ 0 h 1176944"/>
              <a:gd name="connsiteX1" fmla="*/ 1707507 w 2762230"/>
              <a:gd name="connsiteY1" fmla="*/ 36576 h 1176944"/>
              <a:gd name="connsiteX2" fmla="*/ 1771515 w 2762230"/>
              <a:gd name="connsiteY2" fmla="*/ 118872 h 1176944"/>
              <a:gd name="connsiteX3" fmla="*/ 2466459 w 2762230"/>
              <a:gd name="connsiteY3" fmla="*/ 457200 h 1176944"/>
              <a:gd name="connsiteX4" fmla="*/ 2759067 w 2762230"/>
              <a:gd name="connsiteY4" fmla="*/ 896112 h 1176944"/>
              <a:gd name="connsiteX5" fmla="*/ 2301867 w 2762230"/>
              <a:gd name="connsiteY5" fmla="*/ 1106424 h 1176944"/>
              <a:gd name="connsiteX6" fmla="*/ 1131435 w 2762230"/>
              <a:gd name="connsiteY6" fmla="*/ 1170432 h 1176944"/>
              <a:gd name="connsiteX7" fmla="*/ 61587 w 2762230"/>
              <a:gd name="connsiteY7" fmla="*/ 969264 h 1176944"/>
              <a:gd name="connsiteX8" fmla="*/ 198747 w 2762230"/>
              <a:gd name="connsiteY8" fmla="*/ 694944 h 1176944"/>
              <a:gd name="connsiteX9" fmla="*/ 774819 w 2762230"/>
              <a:gd name="connsiteY9" fmla="*/ 640080 h 1176944"/>
              <a:gd name="connsiteX10" fmla="*/ 1433187 w 2762230"/>
              <a:gd name="connsiteY10" fmla="*/ 612648 h 1176944"/>
              <a:gd name="connsiteX11" fmla="*/ 2228715 w 2762230"/>
              <a:gd name="connsiteY11" fmla="*/ 576072 h 1176944"/>
              <a:gd name="connsiteX12" fmla="*/ 2557899 w 2762230"/>
              <a:gd name="connsiteY12" fmla="*/ 621792 h 1176944"/>
              <a:gd name="connsiteX13" fmla="*/ 2676771 w 2762230"/>
              <a:gd name="connsiteY13" fmla="*/ 676656 h 1176944"/>
              <a:gd name="connsiteX14" fmla="*/ 2640195 w 2762230"/>
              <a:gd name="connsiteY14" fmla="*/ 649224 h 117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62230" h="1176944">
                <a:moveTo>
                  <a:pt x="1652643" y="0"/>
                </a:moveTo>
                <a:cubicBezTo>
                  <a:pt x="1670169" y="8382"/>
                  <a:pt x="1687695" y="16764"/>
                  <a:pt x="1707507" y="36576"/>
                </a:cubicBezTo>
                <a:cubicBezTo>
                  <a:pt x="1727319" y="56388"/>
                  <a:pt x="1645023" y="48768"/>
                  <a:pt x="1771515" y="118872"/>
                </a:cubicBezTo>
                <a:cubicBezTo>
                  <a:pt x="1898007" y="188976"/>
                  <a:pt x="2301867" y="327660"/>
                  <a:pt x="2466459" y="457200"/>
                </a:cubicBezTo>
                <a:cubicBezTo>
                  <a:pt x="2631051" y="586740"/>
                  <a:pt x="2786499" y="787908"/>
                  <a:pt x="2759067" y="896112"/>
                </a:cubicBezTo>
                <a:cubicBezTo>
                  <a:pt x="2731635" y="1004316"/>
                  <a:pt x="2573139" y="1060704"/>
                  <a:pt x="2301867" y="1106424"/>
                </a:cubicBezTo>
                <a:cubicBezTo>
                  <a:pt x="2030595" y="1152144"/>
                  <a:pt x="1504815" y="1193292"/>
                  <a:pt x="1131435" y="1170432"/>
                </a:cubicBezTo>
                <a:cubicBezTo>
                  <a:pt x="758055" y="1147572"/>
                  <a:pt x="217035" y="1048512"/>
                  <a:pt x="61587" y="969264"/>
                </a:cubicBezTo>
                <a:cubicBezTo>
                  <a:pt x="-93861" y="890016"/>
                  <a:pt x="79875" y="749808"/>
                  <a:pt x="198747" y="694944"/>
                </a:cubicBezTo>
                <a:cubicBezTo>
                  <a:pt x="317619" y="640080"/>
                  <a:pt x="569079" y="653796"/>
                  <a:pt x="774819" y="640080"/>
                </a:cubicBezTo>
                <a:cubicBezTo>
                  <a:pt x="980559" y="626364"/>
                  <a:pt x="1433187" y="612648"/>
                  <a:pt x="1433187" y="612648"/>
                </a:cubicBezTo>
                <a:cubicBezTo>
                  <a:pt x="1675503" y="601980"/>
                  <a:pt x="2041263" y="574548"/>
                  <a:pt x="2228715" y="576072"/>
                </a:cubicBezTo>
                <a:cubicBezTo>
                  <a:pt x="2416167" y="577596"/>
                  <a:pt x="2483223" y="605028"/>
                  <a:pt x="2557899" y="621792"/>
                </a:cubicBezTo>
                <a:cubicBezTo>
                  <a:pt x="2632575" y="638556"/>
                  <a:pt x="2663055" y="672084"/>
                  <a:pt x="2676771" y="676656"/>
                </a:cubicBezTo>
                <a:cubicBezTo>
                  <a:pt x="2690487" y="681228"/>
                  <a:pt x="2665341" y="665226"/>
                  <a:pt x="2640195" y="649224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TextBox 262"/>
          <p:cNvSpPr txBox="1"/>
          <p:nvPr/>
        </p:nvSpPr>
        <p:spPr>
          <a:xfrm>
            <a:off x="228600" y="5819001"/>
            <a:ext cx="1335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Non-linear impact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02" name="TextBox 301"/>
          <p:cNvSpPr txBox="1"/>
          <p:nvPr/>
        </p:nvSpPr>
        <p:spPr>
          <a:xfrm>
            <a:off x="228599" y="6096000"/>
            <a:ext cx="15900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Pattern relationship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03" name="TextBox 302"/>
          <p:cNvSpPr txBox="1"/>
          <p:nvPr/>
        </p:nvSpPr>
        <p:spPr>
          <a:xfrm>
            <a:off x="228600" y="6352401"/>
            <a:ext cx="1335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Co-variability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04" name="Oval 303"/>
          <p:cNvSpPr/>
          <p:nvPr/>
        </p:nvSpPr>
        <p:spPr>
          <a:xfrm>
            <a:off x="76200" y="16948"/>
            <a:ext cx="8077200" cy="6002852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TextBox 305"/>
          <p:cNvSpPr txBox="1"/>
          <p:nvPr/>
        </p:nvSpPr>
        <p:spPr>
          <a:xfrm>
            <a:off x="7315200" y="300335"/>
            <a:ext cx="1564386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Big Data!!!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66" name="Straight Arrow Connector 265"/>
          <p:cNvCxnSpPr>
            <a:stCxn id="306" idx="1"/>
            <a:endCxn id="304" idx="7"/>
          </p:cNvCxnSpPr>
          <p:nvPr/>
        </p:nvCxnSpPr>
        <p:spPr>
          <a:xfrm flipH="1">
            <a:off x="6970521" y="531168"/>
            <a:ext cx="344679" cy="36487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71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 animBg="1"/>
      <p:bldP spid="297" grpId="0"/>
      <p:bldP spid="262" grpId="0" animBg="1"/>
      <p:bldP spid="263" grpId="0"/>
      <p:bldP spid="302" grpId="0"/>
      <p:bldP spid="303" grpId="0"/>
      <p:bldP spid="304" grpId="0" animBg="1"/>
      <p:bldP spid="3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0" y="762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01/01/2017 - 12/31/2018</a:t>
            </a:r>
          </a:p>
          <a:p>
            <a:pPr algn="ctr"/>
            <a:r>
              <a:rPr lang="en-US" sz="1200" b="1" dirty="0" smtClean="0"/>
              <a:t>730 days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19264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620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863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620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84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620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yun.fan\Downloads\fig_p_11Feb2017 (4)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2209801" cy="175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1600200" y="609601"/>
            <a:ext cx="838200" cy="3143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C:\Users\yun.fan\Downloads\fig_p_10Jun2017 (1)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1" y="0"/>
            <a:ext cx="2336799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5562600" y="845343"/>
            <a:ext cx="838200" cy="69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C:\Users\yun.fan\Downloads\fig_p_25Jul2017 (2)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641" y="1600200"/>
            <a:ext cx="2084359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 flipV="1">
            <a:off x="7848600" y="990600"/>
            <a:ext cx="38100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C:\Users\yun.fan\Downloads\fig_p_26Dec2017 (2)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70125"/>
            <a:ext cx="2459567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V="1">
            <a:off x="4419600" y="2971800"/>
            <a:ext cx="1524000" cy="220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8" descr="C:\Users\yun.fan\Downloads\fig_p_11Apr2018 (2)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292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 flipH="1" flipV="1">
            <a:off x="2514600" y="6019800"/>
            <a:ext cx="1016002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Picture 5" descr="C:\Users\yun.fan\Downloads\fig_p_19Aug2018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124450"/>
            <a:ext cx="22098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 flipH="1" flipV="1">
            <a:off x="6705600" y="58674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08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620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0" descr="C:\Users\yun.fan\Downloads\fig_t_02Mar2017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1905000" y="381000"/>
            <a:ext cx="685800" cy="276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32" descr="C:\Users\yun.fan\Downloads\fig_t_01Jul2017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280" y="0"/>
            <a:ext cx="256032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6172200" y="952500"/>
            <a:ext cx="8382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34" descr="C:\Users\yun.fan\Downloads\fig_t_01Dec2017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2453493" cy="199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V="1">
            <a:off x="3657600" y="2819400"/>
            <a:ext cx="1371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6" descr="C:\Users\yun.fan\Downloads\fig_t_15Mar2018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818682"/>
            <a:ext cx="2438400" cy="203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H="1" flipV="1">
            <a:off x="1600200" y="6134100"/>
            <a:ext cx="10668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4" name="Picture 4" descr="C:\Users\yun.fan\Downloads\fig_t_10Aug2018 (1)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0" y="5029200"/>
            <a:ext cx="22225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/>
          <p:cNvCxnSpPr/>
          <p:nvPr/>
        </p:nvCxnSpPr>
        <p:spPr>
          <a:xfrm flipH="1" flipV="1">
            <a:off x="6477000" y="6134100"/>
            <a:ext cx="9906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6" name="Picture 6" descr="C:\Users\yun.fan\Downloads\fig_t_01Feb2018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124200"/>
            <a:ext cx="2459567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Straight Arrow Connector 30"/>
          <p:cNvCxnSpPr/>
          <p:nvPr/>
        </p:nvCxnSpPr>
        <p:spPr>
          <a:xfrm>
            <a:off x="5943600" y="3886200"/>
            <a:ext cx="1143000" cy="312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12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89892</TotalTime>
  <Words>255</Words>
  <Application>Microsoft Office PowerPoint</Application>
  <PresentationFormat>On-screen Show (4:3)</PresentationFormat>
  <Paragraphs>64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Using Artificial Neural Networks to Improve CFS  Week 3-4 Precipitation &amp; 2m Temperature Forecasts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Yun Fan</dc:creator>
  <cp:lastModifiedBy>Yun Fan</cp:lastModifiedBy>
  <cp:revision>345</cp:revision>
  <cp:lastPrinted>2019-04-22T21:07:58Z</cp:lastPrinted>
  <dcterms:created xsi:type="dcterms:W3CDTF">2018-04-30T17:42:57Z</dcterms:created>
  <dcterms:modified xsi:type="dcterms:W3CDTF">2019-04-24T22:18:44Z</dcterms:modified>
</cp:coreProperties>
</file>