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1156" r:id="rId2"/>
    <p:sldId id="1157" r:id="rId3"/>
    <p:sldId id="1147" r:id="rId4"/>
    <p:sldId id="1159" r:id="rId5"/>
    <p:sldId id="1152" r:id="rId6"/>
    <p:sldId id="781" r:id="rId7"/>
    <p:sldId id="1087" r:id="rId8"/>
    <p:sldId id="720" r:id="rId9"/>
    <p:sldId id="721" r:id="rId10"/>
    <p:sldId id="722" r:id="rId11"/>
    <p:sldId id="774" r:id="rId12"/>
    <p:sldId id="1129" r:id="rId13"/>
    <p:sldId id="1132" r:id="rId14"/>
    <p:sldId id="1127" r:id="rId15"/>
    <p:sldId id="1095" r:id="rId16"/>
    <p:sldId id="1096" r:id="rId17"/>
    <p:sldId id="1160" r:id="rId18"/>
    <p:sldId id="114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AF63"/>
    <a:srgbClr val="FF0810"/>
    <a:srgbClr val="FFE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90" autoAdjust="0"/>
    <p:restoredTop sz="94694" autoAdjust="0"/>
  </p:normalViewPr>
  <p:slideViewPr>
    <p:cSldViewPr snapToGrid="0" snapToObjects="1">
      <p:cViewPr varScale="1">
        <p:scale>
          <a:sx n="69" d="100"/>
          <a:sy n="69" d="100"/>
        </p:scale>
        <p:origin x="100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6066F-7F5D-1847-9B7F-5564C54EE61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0449C-E70C-124D-ACF1-A268BE100C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8A860-4723-E34B-80DC-632F0519CDF1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B045A-3D1C-BD46-8D7B-CCDB73B57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44C57-2B03-8843-8F56-0B176726593D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51DD9-63E8-6E49-AB2F-21BC4A7482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sync.org/concept-mapping-a-technique-for-teaching-about-systems-and-complex-problem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533" y="462454"/>
            <a:ext cx="8398933" cy="6503953"/>
          </a:xfrm>
        </p:spPr>
        <p:txBody>
          <a:bodyPr>
            <a:normAutofit fontScale="85000" lnSpcReduction="20000"/>
          </a:bodyPr>
          <a:lstStyle/>
          <a:p>
            <a:pPr marL="381000" indent="-381000" algn="ctr">
              <a:buNone/>
            </a:pPr>
            <a:r>
              <a:rPr lang="en-US" sz="4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  <a:cs typeface="ＭＳ Ｐゴシック" charset="-128"/>
              </a:rPr>
              <a:t>Building bridges between domain scientists and machine learning experts:</a:t>
            </a:r>
          </a:p>
          <a:p>
            <a:pPr marL="381000" indent="-381000" algn="ctr">
              <a:buNone/>
            </a:pPr>
            <a:endParaRPr lang="en-US" sz="1300" b="1" i="1" baseline="-25000" dirty="0">
              <a:solidFill>
                <a:schemeClr val="tx2">
                  <a:lumMod val="60000"/>
                  <a:lumOff val="40000"/>
                </a:schemeClr>
              </a:solidFill>
              <a:ea typeface="ＭＳ Ｐゴシック" charset="-128"/>
              <a:cs typeface="ＭＳ Ｐゴシック" charset="-128"/>
            </a:endParaRPr>
          </a:p>
          <a:p>
            <a:pPr marL="381000" indent="-381000" algn="ctr">
              <a:buNone/>
            </a:pPr>
            <a:r>
              <a:rPr lang="en-US" sz="4800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charset="-128"/>
                <a:cs typeface="ＭＳ Ｐゴシック" charset="-128"/>
              </a:rPr>
              <a:t>The essential role of weather/climate scientists in machine learning collaborations </a:t>
            </a:r>
          </a:p>
          <a:p>
            <a:pPr marL="381000" indent="-381000" algn="ctr">
              <a:buNone/>
            </a:pPr>
            <a:endParaRPr lang="en-US" sz="2000" b="1" baseline="-25000" dirty="0">
              <a:solidFill>
                <a:schemeClr val="tx2">
                  <a:lumMod val="60000"/>
                  <a:lumOff val="40000"/>
                </a:schemeClr>
              </a:solidFill>
              <a:ea typeface="ＭＳ Ｐゴシック" charset="-128"/>
              <a:cs typeface="ＭＳ Ｐゴシック" charset="-128"/>
            </a:endParaRPr>
          </a:p>
          <a:p>
            <a:pPr marL="381000" indent="-381000" algn="ctr">
              <a:buNone/>
            </a:pPr>
            <a:endParaRPr lang="en-US" sz="1600" b="1" dirty="0">
              <a:ea typeface="ＭＳ Ｐゴシック" charset="-128"/>
              <a:cs typeface="ＭＳ Ｐゴシック" charset="-128"/>
            </a:endParaRPr>
          </a:p>
          <a:p>
            <a:pPr marL="381000" indent="-381000" algn="ctr">
              <a:buNone/>
            </a:pPr>
            <a:endParaRPr lang="en-US" sz="1600" b="1" dirty="0">
              <a:ea typeface="ＭＳ Ｐゴシック" charset="-128"/>
              <a:cs typeface="ＭＳ Ｐゴシック" charset="-128"/>
            </a:endParaRP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Imme Ebert-Uphoff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Electrical &amp; Computer Eng., Colorado State University)</a:t>
            </a:r>
            <a:endParaRPr lang="en-US" sz="2400" dirty="0">
              <a:ea typeface="ＭＳ Ｐゴシック" charset="-128"/>
              <a:cs typeface="ＭＳ Ｐゴシック" charset="-128"/>
            </a:endParaRPr>
          </a:p>
          <a:p>
            <a:pPr marL="381000" indent="-381000" algn="ctr" eaLnBrk="1" hangingPunct="1">
              <a:buFontTx/>
              <a:buNone/>
            </a:pPr>
            <a:r>
              <a:rPr lang="en-US" sz="2400" dirty="0">
                <a:ea typeface="ＭＳ Ｐゴシック" charset="-128"/>
                <a:cs typeface="ＭＳ Ｐゴシック" charset="-128"/>
              </a:rPr>
              <a:t>   		</a:t>
            </a:r>
          </a:p>
          <a:p>
            <a:pPr marL="381000" indent="-381000" eaLnBrk="1" hangingPunct="1">
              <a:buFontTx/>
              <a:buNone/>
            </a:pPr>
            <a:r>
              <a:rPr lang="en-US" sz="2200" b="1">
                <a:ea typeface="ＭＳ Ｐゴシック" charset="-128"/>
                <a:cs typeface="ＭＳ Ｐゴシック" charset="-128"/>
              </a:rPr>
              <a:t>Summary of experience </a:t>
            </a:r>
            <a:r>
              <a:rPr lang="en-US" sz="2200" b="1" dirty="0">
                <a:ea typeface="ＭＳ Ｐゴシック" charset="-128"/>
                <a:cs typeface="ＭＳ Ｐゴシック" charset="-128"/>
              </a:rPr>
              <a:t>based on collaboration with many great folks:</a:t>
            </a:r>
          </a:p>
          <a:p>
            <a:pPr marL="381000" indent="-381000" eaLnBrk="1" hangingPunct="1">
              <a:buFontTx/>
              <a:buNone/>
            </a:pPr>
            <a:endParaRPr lang="en-US" sz="900" b="1" dirty="0">
              <a:ea typeface="ＭＳ Ｐゴシック" charset="-128"/>
              <a:cs typeface="ＭＳ Ｐゴシック" charset="-128"/>
            </a:endParaRP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Yi Deng 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(Climate Science, Georgia Tech)</a:t>
            </a: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Elizabeth Barnes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(Climate Science, Colorado State University)</a:t>
            </a:r>
          </a:p>
          <a:p>
            <a:r>
              <a:rPr lang="en-US" sz="2200" b="1" dirty="0" err="1">
                <a:ea typeface="ＭＳ Ｐゴシック" charset="-128"/>
                <a:cs typeface="ＭＳ Ｐゴシック" charset="-128"/>
              </a:rPr>
              <a:t>Savini</a:t>
            </a:r>
            <a:r>
              <a:rPr lang="en-US" sz="2200" b="1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sz="2200" b="1" dirty="0" err="1">
                <a:ea typeface="ＭＳ Ｐゴシック" charset="-128"/>
                <a:cs typeface="ＭＳ Ｐゴシック" charset="-128"/>
              </a:rPr>
              <a:t>Samarasinghe</a:t>
            </a:r>
            <a:r>
              <a:rPr lang="en-US" sz="2200" b="1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(Ph.D. student, Colorado State University)</a:t>
            </a: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Suzanne Pierce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(Hydrology, UT Austin)</a:t>
            </a: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Deanna Pennington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(Geology, UT El Paso)</a:t>
            </a: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Vipin Kumar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 (Computer Science, U Minnesota)</a:t>
            </a:r>
          </a:p>
          <a:p>
            <a:r>
              <a:rPr lang="en-US" sz="2200" b="1" dirty="0">
                <a:ea typeface="ＭＳ Ｐゴシック" charset="-128"/>
                <a:cs typeface="ＭＳ Ｐゴシック" charset="-128"/>
              </a:rPr>
              <a:t>Anuj </a:t>
            </a:r>
            <a:r>
              <a:rPr lang="en-US" sz="2200" b="1" dirty="0" err="1">
                <a:ea typeface="ＭＳ Ｐゴシック" charset="-128"/>
                <a:cs typeface="ＭＳ Ｐゴシック" charset="-128"/>
              </a:rPr>
              <a:t>Karpatne</a:t>
            </a:r>
            <a:r>
              <a:rPr lang="en-US" sz="2200" b="1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sz="2200" dirty="0">
                <a:ea typeface="ＭＳ Ｐゴシック" charset="-128"/>
                <a:cs typeface="ＭＳ Ｐゴシック" charset="-128"/>
              </a:rPr>
              <a:t>(Computer Science, Virginia Tech)</a:t>
            </a:r>
          </a:p>
          <a:p>
            <a:r>
              <a:rPr lang="en-US" sz="2200" dirty="0">
                <a:ea typeface="ＭＳ Ｐゴシック" charset="-128"/>
                <a:cs typeface="ＭＳ Ｐゴシック" charset="-128"/>
              </a:rPr>
              <a:t>Others…</a:t>
            </a:r>
          </a:p>
          <a:p>
            <a:pPr marL="381000" indent="-381000" algn="ctr" eaLnBrk="1" hangingPunct="1">
              <a:buFontTx/>
              <a:buNone/>
            </a:pPr>
            <a:endParaRPr lang="en-US" sz="1200" dirty="0">
              <a:ea typeface="ＭＳ Ｐゴシック" charset="-128"/>
              <a:cs typeface="ＭＳ Ｐゴシック" charset="-128"/>
            </a:endParaRPr>
          </a:p>
          <a:p>
            <a:pPr marL="381000" indent="-381000" algn="ctr" eaLnBrk="1" hangingPunct="1">
              <a:buFontTx/>
              <a:buNone/>
            </a:pPr>
            <a:r>
              <a:rPr lang="en-US" sz="1800" i="1" dirty="0">
                <a:ea typeface="ＭＳ Ｐゴシック" charset="-128"/>
                <a:cs typeface="ＭＳ Ｐゴシック" charset="-128"/>
              </a:rPr>
              <a:t>1</a:t>
            </a:r>
            <a:r>
              <a:rPr lang="en-US" sz="1800" i="1" baseline="30000" dirty="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 i="1" dirty="0">
                <a:ea typeface="ＭＳ Ｐゴシック" charset="-128"/>
                <a:cs typeface="ＭＳ Ｐゴシック" charset="-128"/>
              </a:rPr>
              <a:t> Workshop on Leveraging AI in the Exploitation of Satellite Earth Observations &amp;</a:t>
            </a:r>
          </a:p>
          <a:p>
            <a:pPr marL="381000" indent="-381000" algn="ctr" eaLnBrk="1" hangingPunct="1">
              <a:buFontTx/>
              <a:buNone/>
            </a:pPr>
            <a:r>
              <a:rPr lang="en-US" sz="1800" i="1" dirty="0">
                <a:ea typeface="ＭＳ Ｐゴシック" charset="-128"/>
                <a:cs typeface="ＭＳ Ｐゴシック" charset="-128"/>
              </a:rPr>
              <a:t>Numerical Weather Prediction - Apr 25, 2019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1EDB7245-D0E6-5D4A-948F-E98627B01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371173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64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4579267" y="100601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26998" y="109068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Picture 66" descr="climate_scient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87" y="268311"/>
            <a:ext cx="1647538" cy="1186638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239887" y="1373257"/>
            <a:ext cx="20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Peter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49294" y="186619"/>
            <a:ext cx="305994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3: </a:t>
            </a:r>
          </a:p>
          <a:p>
            <a:pPr algn="ctr"/>
            <a:r>
              <a:rPr lang="en-US" b="1" dirty="0"/>
              <a:t>Evaluation and Interpretation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3264516" y="1226621"/>
            <a:ext cx="2559121" cy="7715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3261649" y="1290334"/>
            <a:ext cx="255911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Results </a:t>
            </a:r>
            <a:r>
              <a:rPr lang="en-US" sz="2000" i="1" dirty="0">
                <a:solidFill>
                  <a:srgbClr val="000000"/>
                </a:solidFill>
              </a:rPr>
              <a:t>appear </a:t>
            </a:r>
            <a:r>
              <a:rPr lang="en-US" sz="2000" dirty="0">
                <a:solidFill>
                  <a:srgbClr val="000000"/>
                </a:solidFill>
              </a:rPr>
              <a:t>to be physically meaningful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2867664" y="2503256"/>
            <a:ext cx="3423204" cy="17907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/>
          <p:cNvSpPr txBox="1"/>
          <p:nvPr/>
        </p:nvSpPr>
        <p:spPr>
          <a:xfrm>
            <a:off x="2867665" y="2618121"/>
            <a:ext cx="3423203" cy="1908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Are results </a:t>
            </a:r>
            <a:r>
              <a:rPr lang="en-US" sz="2000" b="1" dirty="0"/>
              <a:t>robust</a:t>
            </a:r>
            <a:r>
              <a:rPr lang="en-US" sz="2000" dirty="0"/>
              <a:t>? </a:t>
            </a:r>
          </a:p>
          <a:p>
            <a:pPr algn="ctr"/>
            <a:r>
              <a:rPr lang="en-US" sz="2000" dirty="0"/>
              <a:t>Can we </a:t>
            </a:r>
            <a:r>
              <a:rPr lang="en-US" sz="2000" b="1" dirty="0"/>
              <a:t>verify </a:t>
            </a:r>
            <a:r>
              <a:rPr lang="en-US" sz="2000" dirty="0"/>
              <a:t>results by other means (simulation model)?</a:t>
            </a:r>
            <a:r>
              <a:rPr lang="en-US" dirty="0"/>
              <a:t> </a:t>
            </a:r>
          </a:p>
          <a:p>
            <a:pPr algn="ctr"/>
            <a:r>
              <a:rPr lang="en-US" sz="2000" dirty="0"/>
              <a:t>Did we answer the original question?</a:t>
            </a:r>
          </a:p>
          <a:p>
            <a:pPr algn="ctr"/>
            <a:endParaRPr lang="en-US" dirty="0"/>
          </a:p>
        </p:txBody>
      </p:sp>
      <p:sp>
        <p:nvSpPr>
          <p:cNvPr id="158" name="TextBox 157"/>
          <p:cNvSpPr txBox="1"/>
          <p:nvPr/>
        </p:nvSpPr>
        <p:spPr>
          <a:xfrm>
            <a:off x="435552" y="4526336"/>
            <a:ext cx="1101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Understanding of physical processes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35552" y="4526336"/>
            <a:ext cx="1096680" cy="674743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Arrow Connector 70"/>
          <p:cNvCxnSpPr>
            <a:endCxn id="39" idx="1"/>
          </p:cNvCxnSpPr>
          <p:nvPr/>
        </p:nvCxnSpPr>
        <p:spPr>
          <a:xfrm>
            <a:off x="1536858" y="4956410"/>
            <a:ext cx="380460" cy="35044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Down Arrow 77"/>
          <p:cNvSpPr/>
          <p:nvPr/>
        </p:nvSpPr>
        <p:spPr>
          <a:xfrm>
            <a:off x="4336951" y="1998220"/>
            <a:ext cx="484632" cy="50503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1917318" y="4956409"/>
            <a:ext cx="1977134" cy="70088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Interpretation</a:t>
            </a:r>
          </a:p>
        </p:txBody>
      </p:sp>
      <p:sp>
        <p:nvSpPr>
          <p:cNvPr id="83" name="Down Arrow 82"/>
          <p:cNvSpPr/>
          <p:nvPr/>
        </p:nvSpPr>
        <p:spPr>
          <a:xfrm rot="2447060">
            <a:off x="3268300" y="4114848"/>
            <a:ext cx="484632" cy="94750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5243446" y="5035167"/>
            <a:ext cx="2094846" cy="62213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 rot="19363704">
            <a:off x="5497009" y="4158789"/>
            <a:ext cx="484632" cy="9657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-Right Arrow 65"/>
          <p:cNvSpPr/>
          <p:nvPr/>
        </p:nvSpPr>
        <p:spPr>
          <a:xfrm>
            <a:off x="3894452" y="5035167"/>
            <a:ext cx="1348994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5364603" y="5106799"/>
            <a:ext cx="185253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Visualize results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887425" y="5972362"/>
            <a:ext cx="5450867" cy="7715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2057016" y="5972362"/>
            <a:ext cx="521859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Communicate results to community: 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Translate all results back into climate language</a:t>
            </a:r>
          </a:p>
        </p:txBody>
      </p:sp>
      <p:sp>
        <p:nvSpPr>
          <p:cNvPr id="80" name="Down Arrow 79"/>
          <p:cNvSpPr/>
          <p:nvPr/>
        </p:nvSpPr>
        <p:spPr>
          <a:xfrm>
            <a:off x="4336951" y="5306854"/>
            <a:ext cx="484632" cy="6655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Bent-Up Arrow 26"/>
          <p:cNvSpPr/>
          <p:nvPr/>
        </p:nvSpPr>
        <p:spPr>
          <a:xfrm>
            <a:off x="7338292" y="5460887"/>
            <a:ext cx="1005608" cy="1022950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 Arrow 30"/>
          <p:cNvSpPr/>
          <p:nvPr/>
        </p:nvSpPr>
        <p:spPr>
          <a:xfrm>
            <a:off x="7859268" y="0"/>
            <a:ext cx="484632" cy="33655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7859268" y="3365499"/>
            <a:ext cx="484632" cy="2154299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 descr="computer_scienti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250" y="268311"/>
            <a:ext cx="2229712" cy="1104946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7275608" y="1373257"/>
            <a:ext cx="86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Andrea</a:t>
            </a:r>
          </a:p>
        </p:txBody>
      </p:sp>
      <p:sp>
        <p:nvSpPr>
          <p:cNvPr id="32" name="TextBox 31"/>
          <p:cNvSpPr txBox="1"/>
          <p:nvPr/>
        </p:nvSpPr>
        <p:spPr>
          <a:xfrm rot="16200000">
            <a:off x="6741557" y="2996167"/>
            <a:ext cx="186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More iterations …</a:t>
            </a:r>
          </a:p>
        </p:txBody>
      </p:sp>
    </p:spTree>
    <p:extLst>
      <p:ext uri="{BB962C8B-B14F-4D97-AF65-F5344CB8AC3E}">
        <p14:creationId xmlns:p14="http://schemas.microsoft.com/office/powerpoint/2010/main" val="81427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79267" y="109068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6998" y="109067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33518" y="0"/>
            <a:ext cx="6919210" cy="1332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5200" y="219438"/>
            <a:ext cx="8348133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/>
              <a:t>Observations:</a:t>
            </a:r>
          </a:p>
          <a:p>
            <a:pPr marL="342900" indent="-342900">
              <a:buAutoNum type="arabicParenR"/>
            </a:pPr>
            <a:r>
              <a:rPr lang="en-US" dirty="0"/>
              <a:t>Many tasks cannot be split into two separate parts that each person works on independently.</a:t>
            </a:r>
          </a:p>
          <a:p>
            <a:pPr marL="342900" indent="-342900">
              <a:buAutoNum type="arabicParenR"/>
            </a:pPr>
            <a:r>
              <a:rPr lang="en-US" dirty="0"/>
              <a:t>Many decisions must be made </a:t>
            </a:r>
            <a:r>
              <a:rPr lang="en-US" i="1" dirty="0"/>
              <a:t>together, </a:t>
            </a:r>
            <a:r>
              <a:rPr lang="en-US" dirty="0"/>
              <a:t>requiring both of their special knowledge.</a:t>
            </a:r>
          </a:p>
          <a:p>
            <a:r>
              <a:rPr lang="en-US" b="1" dirty="0"/>
              <a:t>Therefore:</a:t>
            </a:r>
          </a:p>
          <a:p>
            <a:pPr marL="342900" indent="-342900">
              <a:buAutoNum type="arabicParenR"/>
            </a:pPr>
            <a:r>
              <a:rPr lang="en-US" dirty="0"/>
              <a:t>Peter and Andrea cannot stay completely on their own side. </a:t>
            </a:r>
          </a:p>
          <a:p>
            <a:pPr marL="342900" indent="-342900">
              <a:buAutoNum type="arabicParenR"/>
            </a:pPr>
            <a:r>
              <a:rPr lang="en-US" dirty="0"/>
              <a:t>Each person needs to have a basic understanding of the thinking process of the other person.</a:t>
            </a:r>
          </a:p>
          <a:p>
            <a:pPr marL="342900" indent="-342900">
              <a:buAutoNum type="arabicParenR"/>
            </a:pPr>
            <a:r>
              <a:rPr lang="en-US" dirty="0"/>
              <a:t>Each person must be willing to teach / learn some basic vocabulary and tools.</a:t>
            </a:r>
          </a:p>
          <a:p>
            <a:pPr marL="342900" indent="-342900">
              <a:buAutoNum type="arabicParenR"/>
            </a:pPr>
            <a:r>
              <a:rPr lang="en-US" dirty="0"/>
              <a:t>Constant feedback from both sides is essential.  </a:t>
            </a:r>
            <a:r>
              <a:rPr lang="en-US" b="1" dirty="0"/>
              <a:t>Talk to each other, talk, talk, then talk some more!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2224498" y="3451678"/>
            <a:ext cx="4346036" cy="3279108"/>
            <a:chOff x="2326098" y="400523"/>
            <a:chExt cx="4346036" cy="3279108"/>
          </a:xfrm>
        </p:grpSpPr>
        <p:pic>
          <p:nvPicPr>
            <p:cNvPr id="12" name="Picture 11" descr="climate_scientis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26098" y="2026902"/>
              <a:ext cx="2736307" cy="1652729"/>
            </a:xfrm>
            <a:prstGeom prst="rect">
              <a:avLst/>
            </a:prstGeom>
          </p:spPr>
        </p:pic>
        <p:pic>
          <p:nvPicPr>
            <p:cNvPr id="13" name="Picture 12" descr="computer_scientist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94252" y="400523"/>
              <a:ext cx="2977882" cy="1475706"/>
            </a:xfrm>
            <a:prstGeom prst="rect">
              <a:avLst/>
            </a:prstGeom>
          </p:spPr>
        </p:pic>
        <p:sp>
          <p:nvSpPr>
            <p:cNvPr id="11" name="Right Arrow 10"/>
            <p:cNvSpPr/>
            <p:nvPr/>
          </p:nvSpPr>
          <p:spPr>
            <a:xfrm>
              <a:off x="5249333" y="2604363"/>
              <a:ext cx="978408" cy="48463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Left Arrow 13"/>
            <p:cNvSpPr/>
            <p:nvPr/>
          </p:nvSpPr>
          <p:spPr>
            <a:xfrm>
              <a:off x="2547854" y="902564"/>
              <a:ext cx="978408" cy="484632"/>
            </a:xfrm>
            <a:prstGeom prst="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39887" y="3953719"/>
            <a:ext cx="2053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Climate/Weather science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62887" y="5655518"/>
            <a:ext cx="20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science</a:t>
            </a:r>
          </a:p>
        </p:txBody>
      </p:sp>
    </p:spTree>
    <p:extLst>
      <p:ext uri="{BB962C8B-B14F-4D97-AF65-F5344CB8AC3E}">
        <p14:creationId xmlns:p14="http://schemas.microsoft.com/office/powerpoint/2010/main" val="3235372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b="1" dirty="0"/>
              <a:t>Learning to work together </a:t>
            </a:r>
            <a:r>
              <a:rPr lang="en-US" sz="2400" dirty="0"/>
              <a:t>– in spite of vocabulary, culture, </a:t>
            </a:r>
            <a:r>
              <a:rPr lang="en-US" sz="2400" dirty="0" err="1"/>
              <a:t>etc</a:t>
            </a:r>
            <a:endParaRPr lang="en-US" sz="2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1" y="945822"/>
            <a:ext cx="8492358" cy="5804301"/>
          </a:xfrm>
        </p:spPr>
        <p:txBody>
          <a:bodyPr>
            <a:noAutofit/>
          </a:bodyPr>
          <a:lstStyle/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dirty="0"/>
              <a:t>Peter and Andrea have a topic for collaboration in mind.</a:t>
            </a:r>
            <a:endParaRPr lang="en-US" sz="2000" b="1" dirty="0"/>
          </a:p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b="1" dirty="0"/>
              <a:t>Technique 1:  The Interview</a:t>
            </a:r>
          </a:p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dirty="0"/>
              <a:t>Step 1: Andrea interviews Peter: </a:t>
            </a:r>
          </a:p>
          <a:p>
            <a:pPr marL="400050" lvl="1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dirty="0"/>
              <a:t>“Peter – Tell me all the basics about the physical problem.  But in plain English, please!” 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Andrea takes notes.  Types them up.  Sends them to Peter for checking.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Peter sends back corrections – until they both agree.</a:t>
            </a:r>
          </a:p>
          <a:p>
            <a:pPr>
              <a:lnSpc>
                <a:spcPts val="3460"/>
              </a:lnSpc>
              <a:spcBef>
                <a:spcPts val="200"/>
              </a:spcBef>
              <a:buFont typeface="Wingdings" pitchFamily="2" charset="2"/>
              <a:buChar char="à"/>
              <a:defRPr/>
            </a:pPr>
            <a:r>
              <a:rPr lang="en-US" sz="2000" dirty="0"/>
              <a:t>Yields problem formulation they both agree on.  </a:t>
            </a:r>
          </a:p>
          <a:p>
            <a:pPr>
              <a:lnSpc>
                <a:spcPts val="3460"/>
              </a:lnSpc>
              <a:spcBef>
                <a:spcPts val="200"/>
              </a:spcBef>
              <a:buFont typeface="Wingdings" pitchFamily="2" charset="2"/>
              <a:buChar char="à"/>
              <a:defRPr/>
            </a:pPr>
            <a:r>
              <a:rPr lang="en-US" sz="2000" b="1" dirty="0"/>
              <a:t>Document is in a language they both understand.</a:t>
            </a:r>
            <a:r>
              <a:rPr lang="en-US" sz="2000" dirty="0"/>
              <a:t> </a:t>
            </a:r>
          </a:p>
          <a:p>
            <a:pPr>
              <a:lnSpc>
                <a:spcPts val="3460"/>
              </a:lnSpc>
              <a:spcBef>
                <a:spcPts val="200"/>
              </a:spcBef>
              <a:buFont typeface="Wingdings" pitchFamily="2" charset="2"/>
              <a:buChar char="à"/>
              <a:defRPr/>
            </a:pPr>
            <a:r>
              <a:rPr lang="en-US" sz="2000" dirty="0"/>
              <a:t>Co-created first boundary object (crossing interdisciplinary boundaries).</a:t>
            </a:r>
          </a:p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If Peter just types up the problem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sym typeface="Wingdings" pitchFamily="2" charset="2"/>
              </a:rPr>
              <a:t>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No check for understanding built in.  Less learning taking place. No knowledge integration.  No crossing boundaries.</a:t>
            </a:r>
          </a:p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20EE7C2-7F3F-F74C-9172-579B83D9F453}"/>
              </a:ext>
            </a:extLst>
          </p:cNvPr>
          <p:cNvCxnSpPr>
            <a:cxnSpLocks/>
          </p:cNvCxnSpPr>
          <p:nvPr/>
        </p:nvCxnSpPr>
        <p:spPr>
          <a:xfrm>
            <a:off x="0" y="4251489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4720FB-8775-E741-A926-EF6008BEDDA0}"/>
              </a:ext>
            </a:extLst>
          </p:cNvPr>
          <p:cNvCxnSpPr>
            <a:cxnSpLocks/>
          </p:cNvCxnSpPr>
          <p:nvPr/>
        </p:nvCxnSpPr>
        <p:spPr>
          <a:xfrm>
            <a:off x="0" y="5704787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606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Peter and Andrea want to learn to work more closely together.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1" y="1084082"/>
            <a:ext cx="8381999" cy="5666041"/>
          </a:xfrm>
        </p:spPr>
        <p:txBody>
          <a:bodyPr>
            <a:noAutofit/>
          </a:bodyPr>
          <a:lstStyle/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dirty="0"/>
              <a:t>Step 2: Reverse.  Peter interviews Andrea about potential methods…</a:t>
            </a:r>
            <a:endParaRPr lang="en-US" sz="2000" b="1" dirty="0">
              <a:sym typeface="Wingdings" pitchFamily="2" charset="2"/>
            </a:endParaRPr>
          </a:p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b="1" dirty="0">
                <a:sym typeface="Wingdings" pitchFamily="2" charset="2"/>
              </a:rPr>
              <a:t>This interview phase nicely sets the stage for communication habits for entire collaboration. </a:t>
            </a:r>
          </a:p>
          <a:p>
            <a:pPr marL="0" indent="0">
              <a:lnSpc>
                <a:spcPts val="3460"/>
              </a:lnSpc>
              <a:spcBef>
                <a:spcPts val="200"/>
              </a:spcBef>
              <a:buNone/>
              <a:defRPr/>
            </a:pPr>
            <a:r>
              <a:rPr lang="en-US" sz="2000" b="1" dirty="0">
                <a:sym typeface="Wingdings" pitchFamily="2" charset="2"/>
              </a:rPr>
              <a:t>It tests whether:  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b="1" dirty="0">
                <a:solidFill>
                  <a:srgbClr val="0070C0"/>
                </a:solidFill>
                <a:sym typeface="Wingdings" pitchFamily="2" charset="2"/>
              </a:rPr>
              <a:t>Both parties want to understand and learn about the other discipline;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b="1" dirty="0">
                <a:solidFill>
                  <a:srgbClr val="0070C0"/>
                </a:solidFill>
                <a:sym typeface="Wingdings" pitchFamily="2" charset="2"/>
              </a:rPr>
              <a:t>Both parties are willing to spend time explaining and listening;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b="1" dirty="0">
                <a:solidFill>
                  <a:srgbClr val="0070C0"/>
                </a:solidFill>
                <a:sym typeface="Wingdings" pitchFamily="2" charset="2"/>
              </a:rPr>
              <a:t>The communication works between the two - both can explain their own topics in plain English.</a:t>
            </a:r>
          </a:p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b="1" dirty="0">
                <a:solidFill>
                  <a:srgbClr val="0070C0"/>
                </a:solidFill>
                <a:sym typeface="Wingdings" pitchFamily="2" charset="2"/>
              </a:rPr>
              <a:t>CAUTION:  If you can’t make this phase work – you may want to look for a new collaborator!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i="1" dirty="0">
                <a:sym typeface="Wingdings" pitchFamily="2" charset="2"/>
              </a:rPr>
              <a:t>How strictly you follow this process depends on how far apart the parties are, and how well they communicate naturally.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endParaRPr lang="en-US" sz="2400" dirty="0">
              <a:sym typeface="Wingdings" pitchFamily="2" charset="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71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2800" b="1" dirty="0"/>
              <a:t>Learning to work together</a:t>
            </a:r>
            <a:endParaRPr lang="en-US" sz="28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1" y="1261241"/>
            <a:ext cx="8381999" cy="5488881"/>
          </a:xfrm>
        </p:spPr>
        <p:txBody>
          <a:bodyPr>
            <a:noAutofit/>
          </a:bodyPr>
          <a:lstStyle/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r>
              <a:rPr lang="en-US" sz="2400" b="1" dirty="0"/>
              <a:t>Technique 2:  Concept maps 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dirty="0"/>
              <a:t>Helpful for larger teams.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dirty="0"/>
              <a:t>No time to discuss.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dirty="0"/>
              <a:t>Some References:</a:t>
            </a:r>
          </a:p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endParaRPr lang="en-US" sz="2400" dirty="0"/>
          </a:p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74AA24-84DB-6C4F-A860-427C3A255457}"/>
              </a:ext>
            </a:extLst>
          </p:cNvPr>
          <p:cNvSpPr txBox="1"/>
          <p:nvPr/>
        </p:nvSpPr>
        <p:spPr>
          <a:xfrm>
            <a:off x="934824" y="3567639"/>
            <a:ext cx="7876095" cy="202912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Pennington, D., </a:t>
            </a:r>
            <a:r>
              <a:rPr lang="en-US" sz="1400" dirty="0" err="1"/>
              <a:t>Bammer</a:t>
            </a:r>
            <a:r>
              <a:rPr lang="en-US" sz="1400" dirty="0"/>
              <a:t>, G., Danielson, A., Gosselin, D., </a:t>
            </a:r>
            <a:r>
              <a:rPr lang="en-US" sz="1400" dirty="0" err="1"/>
              <a:t>Gouvea</a:t>
            </a:r>
            <a:r>
              <a:rPr lang="en-US" sz="1400" dirty="0"/>
              <a:t>, J., </a:t>
            </a:r>
            <a:r>
              <a:rPr lang="en-US" sz="1400" dirty="0" err="1"/>
              <a:t>Habron</a:t>
            </a:r>
            <a:r>
              <a:rPr lang="en-US" sz="1400" dirty="0"/>
              <a:t>, G., Hawthorne, D., Parnell, R., Thompson, K., Vincent, S. and Wei, C., 2016. </a:t>
            </a:r>
          </a:p>
          <a:p>
            <a:r>
              <a:rPr lang="en-US" sz="1400" b="1" dirty="0"/>
              <a:t>The </a:t>
            </a:r>
            <a:r>
              <a:rPr lang="en-US" sz="1400" b="1" dirty="0" err="1"/>
              <a:t>EMBeRS</a:t>
            </a:r>
            <a:r>
              <a:rPr lang="en-US" sz="1400" b="1" dirty="0"/>
              <a:t> project: employing model-based reasoning in socio-environmental synthesis.</a:t>
            </a:r>
            <a:r>
              <a:rPr lang="en-US" sz="1400" dirty="0"/>
              <a:t>  Journal of Environmental Studies and Sciences, 6(2), pp.278-286.</a:t>
            </a:r>
          </a:p>
          <a:p>
            <a:endParaRPr lang="en-US" sz="1400" dirty="0"/>
          </a:p>
          <a:p>
            <a:r>
              <a:rPr lang="en-US" sz="1400" dirty="0"/>
              <a:t>M.L. Deaton, C.A. Wei, and Y.-C. Weng,  </a:t>
            </a:r>
          </a:p>
          <a:p>
            <a:r>
              <a:rPr lang="en-US" sz="1400" b="1" dirty="0"/>
              <a:t>Concept Mapping: A Technique for Teaching about Systems and Complex Problems</a:t>
            </a:r>
          </a:p>
          <a:p>
            <a:r>
              <a:rPr lang="en-US" sz="1400" dirty="0">
                <a:hlinkClick r:id="rId2"/>
              </a:rPr>
              <a:t>https://www.sesync.org/concept-mapping-a-technique-for-teaching-about-systems-and-complex-problems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54606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600" dirty="0"/>
              <a:t>Foster these skills in the team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47382" y="1163544"/>
            <a:ext cx="8381999" cy="5178176"/>
          </a:xfrm>
        </p:spPr>
        <p:txBody>
          <a:bodyPr>
            <a:noAutofit/>
          </a:bodyPr>
          <a:lstStyle/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r>
              <a:rPr lang="en-US" sz="2400" b="1" dirty="0"/>
              <a:t>Interdisciplinary Habits of the Mind</a:t>
            </a:r>
          </a:p>
          <a:p>
            <a:pPr marL="0" indent="0">
              <a:lnSpc>
                <a:spcPts val="3460"/>
              </a:lnSpc>
              <a:spcBef>
                <a:spcPts val="400"/>
              </a:spcBef>
              <a:buNone/>
              <a:defRPr/>
            </a:pPr>
            <a:r>
              <a:rPr lang="en-US" sz="2400" b="1" dirty="0"/>
              <a:t>Subset: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b="1" dirty="0">
                <a:solidFill>
                  <a:srgbClr val="0070C0"/>
                </a:solidFill>
              </a:rPr>
              <a:t>Set aside personal convictions;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b="1" dirty="0">
                <a:solidFill>
                  <a:srgbClr val="0070C0"/>
                </a:solidFill>
              </a:rPr>
              <a:t>Strive for a feel of each discipline’s perspective;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dirty="0"/>
              <a:t>Embrace contradictions (ask how it can be both);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b="1" dirty="0">
                <a:solidFill>
                  <a:srgbClr val="0070C0"/>
                </a:solidFill>
              </a:rPr>
              <a:t>Strive for balance (among disciplinary perspectives);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b="1" dirty="0">
                <a:solidFill>
                  <a:srgbClr val="0070C0"/>
                </a:solidFill>
              </a:rPr>
              <a:t>Don’t fall in love with a solution until you understand the full complexity of the problem;</a:t>
            </a:r>
          </a:p>
          <a:p>
            <a:pPr>
              <a:lnSpc>
                <a:spcPts val="3460"/>
              </a:lnSpc>
              <a:spcBef>
                <a:spcPts val="400"/>
              </a:spcBef>
              <a:defRPr/>
            </a:pPr>
            <a:r>
              <a:rPr lang="en-US" sz="2400" b="1" i="1" dirty="0">
                <a:solidFill>
                  <a:srgbClr val="0070C0"/>
                </a:solidFill>
              </a:rPr>
              <a:t>Value intellectual flexibility and playfulness.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3986E8-B3BD-604F-BCCB-6BA2E5A9B8FC}"/>
              </a:ext>
            </a:extLst>
          </p:cNvPr>
          <p:cNvSpPr txBox="1"/>
          <p:nvPr/>
        </p:nvSpPr>
        <p:spPr>
          <a:xfrm>
            <a:off x="5021496" y="990600"/>
            <a:ext cx="4065085" cy="1077218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Source:   </a:t>
            </a:r>
            <a:r>
              <a:rPr lang="en-US" sz="1600" dirty="0"/>
              <a:t>Newell and </a:t>
            </a:r>
            <a:r>
              <a:rPr lang="en-US" sz="1600" dirty="0" err="1"/>
              <a:t>Luckie</a:t>
            </a:r>
            <a:r>
              <a:rPr lang="en-US" sz="1600" dirty="0"/>
              <a:t>,  </a:t>
            </a:r>
            <a:r>
              <a:rPr lang="en-US" sz="1600" i="1" dirty="0"/>
              <a:t>Pedagogy for Interdisciplinary Habits of the Mind</a:t>
            </a:r>
            <a:r>
              <a:rPr lang="en-US" sz="1600" dirty="0"/>
              <a:t>, Conference on Interdisciplinary Teaching and Learning, 2012.</a:t>
            </a:r>
          </a:p>
        </p:txBody>
      </p:sp>
    </p:spTree>
    <p:extLst>
      <p:ext uri="{BB962C8B-B14F-4D97-AF65-F5344CB8AC3E}">
        <p14:creationId xmlns:p14="http://schemas.microsoft.com/office/powerpoint/2010/main" val="3182114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600" dirty="0"/>
              <a:t>Helpful </a:t>
            </a:r>
            <a:r>
              <a:rPr lang="en-US" sz="3600" b="1" dirty="0"/>
              <a:t>Personal Qualities and Skills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7710" y="1536841"/>
            <a:ext cx="8381999" cy="4644121"/>
          </a:xfrm>
        </p:spPr>
        <p:txBody>
          <a:bodyPr>
            <a:normAutofit/>
          </a:bodyPr>
          <a:lstStyle/>
          <a:p>
            <a:pPr>
              <a:lnSpc>
                <a:spcPts val="3860"/>
              </a:lnSpc>
              <a:defRPr/>
            </a:pPr>
            <a:r>
              <a:rPr lang="en-US" sz="2400" b="1" dirty="0"/>
              <a:t>Communication skills, organizational skills;</a:t>
            </a:r>
          </a:p>
          <a:p>
            <a:pPr>
              <a:lnSpc>
                <a:spcPts val="3860"/>
              </a:lnSpc>
              <a:defRPr/>
            </a:pPr>
            <a:r>
              <a:rPr lang="en-US" sz="2400" b="1" dirty="0"/>
              <a:t>Broad interest</a:t>
            </a:r>
            <a:r>
              <a:rPr lang="en-US" sz="2400" dirty="0"/>
              <a:t>, </a:t>
            </a:r>
            <a:r>
              <a:rPr lang="en-US" sz="2400" b="1" dirty="0"/>
              <a:t>flexibility</a:t>
            </a:r>
            <a:r>
              <a:rPr lang="en-US" sz="2400" dirty="0"/>
              <a:t>, </a:t>
            </a:r>
            <a:r>
              <a:rPr lang="en-US" sz="2400" b="1" dirty="0"/>
              <a:t>creativity</a:t>
            </a:r>
            <a:r>
              <a:rPr lang="en-US" sz="2400" dirty="0"/>
              <a:t>, </a:t>
            </a:r>
            <a:r>
              <a:rPr lang="en-US" sz="2400" b="1" dirty="0"/>
              <a:t>openness</a:t>
            </a:r>
            <a:r>
              <a:rPr lang="en-US" sz="2400" dirty="0"/>
              <a:t>;</a:t>
            </a:r>
            <a:endParaRPr lang="en-US" sz="2400" b="1" dirty="0"/>
          </a:p>
          <a:p>
            <a:pPr>
              <a:lnSpc>
                <a:spcPts val="3860"/>
              </a:lnSpc>
              <a:defRPr/>
            </a:pPr>
            <a:r>
              <a:rPr lang="en-US" sz="2400" dirty="0"/>
              <a:t>Tolerance for ambiguity;</a:t>
            </a:r>
          </a:p>
          <a:p>
            <a:pPr>
              <a:lnSpc>
                <a:spcPts val="3860"/>
              </a:lnSpc>
              <a:defRPr/>
            </a:pPr>
            <a:r>
              <a:rPr lang="en-US" sz="2400" b="1" dirty="0"/>
              <a:t>Transcendence of disciplines;</a:t>
            </a:r>
          </a:p>
          <a:p>
            <a:pPr>
              <a:lnSpc>
                <a:spcPts val="3860"/>
              </a:lnSpc>
              <a:defRPr/>
            </a:pPr>
            <a:r>
              <a:rPr lang="en-US" sz="2400" b="1" dirty="0"/>
              <a:t>Respect toward people, perspectives, and cultures;</a:t>
            </a:r>
          </a:p>
          <a:p>
            <a:pPr>
              <a:lnSpc>
                <a:spcPts val="3860"/>
              </a:lnSpc>
              <a:defRPr/>
            </a:pPr>
            <a:r>
              <a:rPr lang="en-US" sz="2400" dirty="0"/>
              <a:t>Scientific skills for gathering, translating, analyzing, structuring, weighting and valuing, and synthesizing knowledge and information.</a:t>
            </a:r>
          </a:p>
          <a:p>
            <a:pPr marL="0" indent="0">
              <a:lnSpc>
                <a:spcPts val="3860"/>
              </a:lnSpc>
              <a:buNone/>
              <a:defRPr/>
            </a:pPr>
            <a:endParaRPr lang="en-US" sz="2400" dirty="0"/>
          </a:p>
          <a:p>
            <a:pPr>
              <a:lnSpc>
                <a:spcPts val="3860"/>
              </a:lnSpc>
              <a:defRPr/>
            </a:pPr>
            <a:endParaRPr lang="en-US" sz="2400" dirty="0"/>
          </a:p>
          <a:p>
            <a:pPr marL="0" indent="0">
              <a:lnSpc>
                <a:spcPts val="3860"/>
              </a:lnSpc>
              <a:buNone/>
              <a:defRPr/>
            </a:pPr>
            <a:endParaRPr lang="en-US" sz="16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3986E8-B3BD-604F-BCCB-6BA2E5A9B8FC}"/>
              </a:ext>
            </a:extLst>
          </p:cNvPr>
          <p:cNvSpPr txBox="1"/>
          <p:nvPr/>
        </p:nvSpPr>
        <p:spPr>
          <a:xfrm>
            <a:off x="4437580" y="5604301"/>
            <a:ext cx="4448710" cy="830997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Source:   </a:t>
            </a:r>
            <a:r>
              <a:rPr lang="en-US" sz="1600" dirty="0" err="1"/>
              <a:t>Flinterman</a:t>
            </a:r>
            <a:r>
              <a:rPr lang="en-US" sz="1600" dirty="0"/>
              <a:t> et al.,  </a:t>
            </a:r>
            <a:r>
              <a:rPr lang="en-US" sz="1600" i="1" dirty="0" err="1"/>
              <a:t>Transdisciplinarity</a:t>
            </a:r>
            <a:r>
              <a:rPr lang="en-US" sz="1600" i="1" dirty="0"/>
              <a:t>: The New Challenge for Biomedical Research</a:t>
            </a:r>
            <a:r>
              <a:rPr lang="en-US" sz="1600" dirty="0"/>
              <a:t>, Bulletin of Science, Technology &amp; Society, Vol. 21, No. 4, 2001.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CF88D2-6084-CE48-95A5-10B9A6FB6D44}"/>
              </a:ext>
            </a:extLst>
          </p:cNvPr>
          <p:cNvSpPr txBox="1"/>
          <p:nvPr/>
        </p:nvSpPr>
        <p:spPr>
          <a:xfrm>
            <a:off x="682803" y="1080513"/>
            <a:ext cx="7778394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Foster these skills in yourself  &amp;  Look for these skills in collaborators.</a:t>
            </a:r>
          </a:p>
        </p:txBody>
      </p:sp>
    </p:spTree>
    <p:extLst>
      <p:ext uri="{BB962C8B-B14F-4D97-AF65-F5344CB8AC3E}">
        <p14:creationId xmlns:p14="http://schemas.microsoft.com/office/powerpoint/2010/main" val="3963178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FFDD8-033C-DE41-B591-BF7EC6D42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60323"/>
            <a:ext cx="8229600" cy="1143000"/>
          </a:xfrm>
        </p:spPr>
        <p:txBody>
          <a:bodyPr/>
          <a:lstStyle/>
          <a:p>
            <a:r>
              <a:rPr lang="en-US" dirty="0"/>
              <a:t>Where to go from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1C305-F85D-484A-BB8F-5B73DCB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8877"/>
            <a:ext cx="8229600" cy="5618995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000" b="1" dirty="0"/>
              <a:t>Some suggestions (my 10c worth):</a:t>
            </a:r>
          </a:p>
          <a:p>
            <a:pPr fontAlgn="base"/>
            <a:r>
              <a:rPr lang="en-US" sz="2000" b="1" dirty="0"/>
              <a:t>This workshop is amazing!  Excellent job, excellent discussions.  Again next year?</a:t>
            </a:r>
          </a:p>
          <a:p>
            <a:pPr fontAlgn="base"/>
            <a:r>
              <a:rPr lang="en-US" sz="2000" b="1" dirty="0"/>
              <a:t>Create interest group(s) / task force for selected topics</a:t>
            </a:r>
          </a:p>
          <a:p>
            <a:pPr fontAlgn="base"/>
            <a:r>
              <a:rPr lang="en-US" sz="2000" b="1" dirty="0"/>
              <a:t>Sample activities:</a:t>
            </a:r>
          </a:p>
          <a:p>
            <a:pPr marL="914400" lvl="1" indent="-457200" fontAlgn="base">
              <a:buFont typeface="+mj-lt"/>
              <a:buAutoNum type="arabicPeriod"/>
            </a:pPr>
            <a:endParaRPr lang="en-US" sz="800" dirty="0"/>
          </a:p>
          <a:p>
            <a:pPr marL="914400" lvl="1" indent="-457200" fontAlgn="base">
              <a:buFont typeface="+mj-lt"/>
              <a:buAutoNum type="arabicPeriod"/>
            </a:pPr>
            <a:r>
              <a:rPr lang="en-US" sz="2000" dirty="0"/>
              <a:t>Develop document summarizing </a:t>
            </a:r>
            <a:r>
              <a:rPr lang="en-US" sz="2000" b="1" i="1" dirty="0"/>
              <a:t>Best practices for use of AI in weather/climate.  </a:t>
            </a:r>
          </a:p>
          <a:p>
            <a:pPr marL="457200" lvl="1" indent="0" fontAlgn="base">
              <a:buNone/>
            </a:pPr>
            <a:r>
              <a:rPr lang="en-US" sz="2000" b="1" dirty="0"/>
              <a:t>	</a:t>
            </a:r>
            <a:r>
              <a:rPr lang="en-US" sz="2000" dirty="0"/>
              <a:t>(Amy McGovern and I started planning that last night)</a:t>
            </a:r>
          </a:p>
          <a:p>
            <a:pPr marL="457200" lvl="1" indent="0" fontAlgn="base">
              <a:buNone/>
            </a:pPr>
            <a:endParaRPr lang="en-US" sz="1200" dirty="0"/>
          </a:p>
          <a:p>
            <a:pPr marL="914400" lvl="1" indent="-457200" fontAlgn="base">
              <a:buFont typeface="+mj-lt"/>
              <a:buAutoNum type="arabicPeriod" startAt="2"/>
            </a:pPr>
            <a:r>
              <a:rPr lang="en-US" sz="2000" dirty="0"/>
              <a:t>Develop</a:t>
            </a:r>
            <a:r>
              <a:rPr lang="en-US" sz="2000" b="1" dirty="0"/>
              <a:t> documented case studies – </a:t>
            </a:r>
            <a:r>
              <a:rPr lang="en-US" sz="2000" dirty="0"/>
              <a:t>showing what went right / wrong.  (I want to interview </a:t>
            </a:r>
            <a:r>
              <a:rPr lang="en-US" sz="2000" dirty="0" err="1"/>
              <a:t>Jebb</a:t>
            </a:r>
            <a:r>
              <a:rPr lang="en-US" sz="2000" dirty="0"/>
              <a:t> &amp; Christina for that.) </a:t>
            </a:r>
          </a:p>
          <a:p>
            <a:pPr marL="914400" lvl="1" indent="-457200" fontAlgn="base">
              <a:buFont typeface="+mj-lt"/>
              <a:buAutoNum type="arabicPeriod" startAt="2"/>
            </a:pPr>
            <a:endParaRPr lang="en-US" sz="1200" dirty="0"/>
          </a:p>
          <a:p>
            <a:pPr marL="914400" lvl="1" indent="-457200" fontAlgn="base">
              <a:buFont typeface="+mj-lt"/>
              <a:buAutoNum type="arabicPeriod" startAt="2"/>
            </a:pPr>
            <a:r>
              <a:rPr lang="en-US" sz="2000" dirty="0"/>
              <a:t>Work with AMS AI conference.  Connect to CI, IS-GEO.</a:t>
            </a:r>
          </a:p>
          <a:p>
            <a:pPr marL="914400" lvl="1" indent="-457200" fontAlgn="base">
              <a:buFont typeface="+mj-lt"/>
              <a:buAutoNum type="arabicPeriod" startAt="2"/>
            </a:pPr>
            <a:endParaRPr lang="en-US" sz="1200" dirty="0"/>
          </a:p>
          <a:p>
            <a:pPr marL="914400" lvl="1" indent="-457200" fontAlgn="base">
              <a:buFont typeface="+mj-lt"/>
              <a:buAutoNum type="arabicPeriod" startAt="2"/>
            </a:pPr>
            <a:r>
              <a:rPr lang="en-US" sz="2000" dirty="0"/>
              <a:t>Provide contact point / place where people can connect / place to  coordinate group activities.  (Slack channel?  Open Google docs on different topics?)</a:t>
            </a:r>
          </a:p>
          <a:p>
            <a:pPr fontAlgn="base"/>
            <a:endParaRPr lang="en-US" sz="1800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C81424-7294-BD4B-B6C8-DB4A04F48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06477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10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600" dirty="0"/>
              <a:t>Research Suggestions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1" y="990600"/>
            <a:ext cx="8381999" cy="5488881"/>
          </a:xfrm>
        </p:spPr>
        <p:txBody>
          <a:bodyPr>
            <a:noAutofit/>
          </a:bodyPr>
          <a:lstStyle/>
          <a:p>
            <a:pPr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b="1" dirty="0">
                <a:solidFill>
                  <a:srgbClr val="0070C0"/>
                </a:solidFill>
              </a:rPr>
              <a:t>Improve transparency of ML algorithms </a:t>
            </a:r>
          </a:p>
          <a:p>
            <a:pPr lvl="1" indent="-342900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New visualization techniques exist – use them!  (Amy, Ryan)</a:t>
            </a:r>
          </a:p>
          <a:p>
            <a:pPr lvl="1" indent="-342900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Working group topic?</a:t>
            </a:r>
          </a:p>
          <a:p>
            <a:pPr lvl="1" indent="-342900">
              <a:lnSpc>
                <a:spcPts val="3460"/>
              </a:lnSpc>
              <a:spcBef>
                <a:spcPts val="200"/>
              </a:spcBef>
              <a:defRPr/>
            </a:pPr>
            <a:endParaRPr lang="en-US" sz="2000" dirty="0"/>
          </a:p>
          <a:p>
            <a:pPr>
              <a:lnSpc>
                <a:spcPts val="346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70C0"/>
                </a:solidFill>
              </a:rPr>
              <a:t>Merge physics into ML algorithms:</a:t>
            </a:r>
          </a:p>
          <a:p>
            <a:pPr lvl="1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At “feature selection” stage,</a:t>
            </a:r>
          </a:p>
          <a:p>
            <a:pPr lvl="1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As constraints in optimization problems,</a:t>
            </a:r>
          </a:p>
          <a:p>
            <a:pPr lvl="1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New field: Physics-guided machine learning (PGML)  (Vipin Kumar, Anuj </a:t>
            </a:r>
            <a:r>
              <a:rPr lang="en-US" sz="2000" dirty="0" err="1"/>
              <a:t>Karpatne</a:t>
            </a:r>
            <a:r>
              <a:rPr lang="en-US" sz="2000" dirty="0"/>
              <a:t>).</a:t>
            </a:r>
          </a:p>
          <a:p>
            <a:pPr lvl="1">
              <a:lnSpc>
                <a:spcPts val="3460"/>
              </a:lnSpc>
              <a:spcBef>
                <a:spcPts val="200"/>
              </a:spcBef>
              <a:defRPr/>
            </a:pPr>
            <a:r>
              <a:rPr lang="en-US" sz="2000" dirty="0"/>
              <a:t>Working group topic?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6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200" b="1" dirty="0"/>
              <a:t>Where I’m coming from</a:t>
            </a:r>
            <a:endParaRPr lang="en-US" sz="32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11ECC13-D386-CA44-AF7D-42D3A080CAAB}"/>
              </a:ext>
            </a:extLst>
          </p:cNvPr>
          <p:cNvSpPr txBox="1">
            <a:spLocks/>
          </p:cNvSpPr>
          <p:nvPr/>
        </p:nvSpPr>
        <p:spPr>
          <a:xfrm>
            <a:off x="457200" y="1102936"/>
            <a:ext cx="8095593" cy="509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buNone/>
            </a:pPr>
            <a:r>
              <a:rPr lang="en-US" sz="2400" b="1" dirty="0"/>
              <a:t>My research: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Causal discovery in climate science </a:t>
            </a:r>
            <a:r>
              <a:rPr lang="en-US" sz="2400" dirty="0"/>
              <a:t>(9 years):  identifying potential cause-effect relationships from data.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/>
              <a:t>ML for climate science </a:t>
            </a:r>
            <a:r>
              <a:rPr lang="en-US" sz="2400" dirty="0"/>
              <a:t>(5 years).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My community work – building bridges between ML folks and earth scientists: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Climate Informatics community</a:t>
            </a:r>
            <a:r>
              <a:rPr lang="en-US" sz="2400" dirty="0"/>
              <a:t> (</a:t>
            </a:r>
            <a:r>
              <a:rPr lang="en-US" sz="2400" dirty="0" err="1"/>
              <a:t>climateinformatics.org</a:t>
            </a:r>
            <a:r>
              <a:rPr lang="en-US" sz="2400" dirty="0"/>
              <a:t>) - co-organizing annual workshop (NCAR).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IS-GEO community </a:t>
            </a:r>
            <a:r>
              <a:rPr lang="en-US" sz="2400" dirty="0"/>
              <a:t>(IS-</a:t>
            </a:r>
            <a:r>
              <a:rPr lang="en-US" sz="2400" dirty="0" err="1"/>
              <a:t>GEO.org</a:t>
            </a:r>
            <a:r>
              <a:rPr lang="en-US" sz="2400" dirty="0"/>
              <a:t>). </a:t>
            </a:r>
          </a:p>
          <a:p>
            <a:r>
              <a:rPr lang="en-US" sz="2400" dirty="0"/>
              <a:t>	Intelligent systems for the geosciences (NSF-funded RCN)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400" dirty="0"/>
              <a:t>Co-organizing sessions at AGU Fall meeting (ESSI, about 3 per year).</a:t>
            </a:r>
          </a:p>
          <a:p>
            <a:pPr>
              <a:buNone/>
            </a:pPr>
            <a:r>
              <a:rPr lang="en-US" sz="2400" b="1" dirty="0"/>
              <a:t> </a:t>
            </a:r>
          </a:p>
          <a:p>
            <a:r>
              <a:rPr lang="en-US" sz="2400" dirty="0"/>
              <a:t>Note: I’m fairly new to weather / NOAA / AMS.  </a:t>
            </a:r>
          </a:p>
          <a:p>
            <a:pPr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07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200" b="1" dirty="0"/>
              <a:t>Combining ML/AI and weather/climate</a:t>
            </a:r>
            <a:endParaRPr lang="en-US" sz="32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11ECC13-D386-CA44-AF7D-42D3A080CAAB}"/>
              </a:ext>
            </a:extLst>
          </p:cNvPr>
          <p:cNvSpPr txBox="1">
            <a:spLocks/>
          </p:cNvSpPr>
          <p:nvPr/>
        </p:nvSpPr>
        <p:spPr>
          <a:xfrm>
            <a:off x="457200" y="1234911"/>
            <a:ext cx="8095593" cy="3110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r>
              <a:rPr lang="en-US" sz="2400" dirty="0"/>
              <a:t>ML / AI is emerging in climate &amp; weather: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 you saw all the reasons over the past 3 days.</a:t>
            </a:r>
            <a:r>
              <a:rPr lang="en-US" sz="2400" dirty="0"/>
              <a:t> </a:t>
            </a:r>
          </a:p>
          <a:p>
            <a:pPr>
              <a:buNone/>
            </a:pPr>
            <a:endParaRPr lang="en-US" sz="2400" b="1" dirty="0"/>
          </a:p>
          <a:p>
            <a:endParaRPr lang="en-US" sz="800" dirty="0"/>
          </a:p>
          <a:p>
            <a:r>
              <a:rPr lang="en-US" sz="2400" dirty="0">
                <a:solidFill>
                  <a:srgbClr val="0070C0"/>
                </a:solidFill>
              </a:rPr>
              <a:t>If you are an expert in </a:t>
            </a:r>
            <a:r>
              <a:rPr lang="en-US" sz="2400" i="1" dirty="0">
                <a:solidFill>
                  <a:srgbClr val="0070C0"/>
                </a:solidFill>
              </a:rPr>
              <a:t>both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atmospheric sciences </a:t>
            </a:r>
            <a:r>
              <a:rPr lang="en-US" sz="2400" i="1" dirty="0">
                <a:solidFill>
                  <a:srgbClr val="0070C0"/>
                </a:solidFill>
              </a:rPr>
              <a:t>and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machine learning </a:t>
            </a:r>
            <a:r>
              <a:rPr lang="en-US" sz="2400" dirty="0">
                <a:solidFill>
                  <a:srgbClr val="0070C0"/>
                </a:solidFill>
              </a:rPr>
              <a:t>– that’s great.  Congratulations! 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70C0"/>
                </a:solidFill>
              </a:rPr>
              <a:t>BUT:  many of us only have expertise in </a:t>
            </a:r>
            <a:r>
              <a:rPr lang="en-US" sz="2400" i="1" dirty="0">
                <a:solidFill>
                  <a:srgbClr val="0070C0"/>
                </a:solidFill>
              </a:rPr>
              <a:t>one</a:t>
            </a:r>
            <a:r>
              <a:rPr lang="en-US" sz="2400" dirty="0">
                <a:solidFill>
                  <a:srgbClr val="0070C0"/>
                </a:solidFill>
              </a:rPr>
              <a:t> of these two areas …  then what?</a:t>
            </a:r>
          </a:p>
        </p:txBody>
      </p:sp>
    </p:spTree>
    <p:extLst>
      <p:ext uri="{BB962C8B-B14F-4D97-AF65-F5344CB8AC3E}">
        <p14:creationId xmlns:p14="http://schemas.microsoft.com/office/powerpoint/2010/main" val="719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r>
              <a:rPr lang="en-US" sz="3200" b="1" dirty="0"/>
              <a:t>Combining ML/AI and weather/climate</a:t>
            </a:r>
            <a:endParaRPr lang="en-US" sz="32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11ECC13-D386-CA44-AF7D-42D3A080CAAB}"/>
              </a:ext>
            </a:extLst>
          </p:cNvPr>
          <p:cNvSpPr txBox="1">
            <a:spLocks/>
          </p:cNvSpPr>
          <p:nvPr/>
        </p:nvSpPr>
        <p:spPr>
          <a:xfrm>
            <a:off x="457200" y="1086439"/>
            <a:ext cx="8095593" cy="5210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r>
              <a:rPr lang="en-US" sz="2400" dirty="0"/>
              <a:t>ML / AI is emerging in climate &amp; weather: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 you saw all the reasons over the past 3 days.</a:t>
            </a:r>
            <a:r>
              <a:rPr lang="en-US" sz="2400" dirty="0"/>
              <a:t> </a:t>
            </a:r>
          </a:p>
          <a:p>
            <a:pPr>
              <a:buNone/>
            </a:pPr>
            <a:endParaRPr lang="en-US" sz="2400" b="1" dirty="0"/>
          </a:p>
          <a:p>
            <a:endParaRPr lang="en-US" sz="800" dirty="0"/>
          </a:p>
          <a:p>
            <a:r>
              <a:rPr lang="en-US" sz="2400" dirty="0"/>
              <a:t>If you are an expert in </a:t>
            </a:r>
            <a:r>
              <a:rPr lang="en-US" sz="2400" i="1" dirty="0"/>
              <a:t>both</a:t>
            </a:r>
            <a:r>
              <a:rPr lang="en-US" sz="2400" dirty="0"/>
              <a:t> </a:t>
            </a:r>
            <a:r>
              <a:rPr lang="en-US" sz="2400" b="1" dirty="0"/>
              <a:t>atmospheric sciences </a:t>
            </a:r>
            <a:r>
              <a:rPr lang="en-US" sz="2400" i="1" dirty="0"/>
              <a:t>and</a:t>
            </a:r>
            <a:r>
              <a:rPr lang="en-US" sz="2400" dirty="0"/>
              <a:t> </a:t>
            </a:r>
            <a:r>
              <a:rPr lang="en-US" sz="2400" b="1" dirty="0"/>
              <a:t>machine learning </a:t>
            </a:r>
            <a:r>
              <a:rPr lang="en-US" sz="2400" dirty="0"/>
              <a:t>– that’s great.  Congratulations! 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70C0"/>
                </a:solidFill>
              </a:rPr>
              <a:t>BUT:  many of us only have expertise in </a:t>
            </a:r>
            <a:r>
              <a:rPr lang="en-US" sz="2400" i="1" dirty="0">
                <a:solidFill>
                  <a:srgbClr val="0070C0"/>
                </a:solidFill>
              </a:rPr>
              <a:t>one</a:t>
            </a:r>
            <a:r>
              <a:rPr lang="en-US" sz="2400" dirty="0">
                <a:solidFill>
                  <a:srgbClr val="0070C0"/>
                </a:solidFill>
              </a:rPr>
              <a:t> of these two areas …  then what?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Online learning resources are great… 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               … but finding a good collaborator is even better!</a:t>
            </a:r>
          </a:p>
          <a:p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71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/>
              <a:t>Topic requires </a:t>
            </a:r>
            <a:r>
              <a:rPr lang="en-US" sz="3600" i="1" dirty="0"/>
              <a:t>deep</a:t>
            </a:r>
            <a:r>
              <a:rPr lang="en-US" sz="3600" dirty="0"/>
              <a:t> collaboration – Why?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152400"/>
          </a:xfrm>
          <a:prstGeom prst="rect">
            <a:avLst/>
          </a:prstGeom>
          <a:gradFill rotWithShape="0">
            <a:gsLst>
              <a:gs pos="0">
                <a:srgbClr val="116FB5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11ECC13-D386-CA44-AF7D-42D3A080CAAB}"/>
              </a:ext>
            </a:extLst>
          </p:cNvPr>
          <p:cNvSpPr txBox="1">
            <a:spLocks/>
          </p:cNvSpPr>
          <p:nvPr/>
        </p:nvSpPr>
        <p:spPr>
          <a:xfrm>
            <a:off x="591207" y="990600"/>
            <a:ext cx="7961586" cy="5131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 dirty="0"/>
          </a:p>
          <a:p>
            <a:endParaRPr lang="en-US" sz="2800" dirty="0"/>
          </a:p>
          <a:p>
            <a:pPr>
              <a:buNone/>
            </a:pPr>
            <a:endParaRPr lang="en-US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DC83E-DE1B-A343-9251-9824832EEAE1}"/>
              </a:ext>
            </a:extLst>
          </p:cNvPr>
          <p:cNvSpPr txBox="1">
            <a:spLocks/>
          </p:cNvSpPr>
          <p:nvPr/>
        </p:nvSpPr>
        <p:spPr>
          <a:xfrm>
            <a:off x="243697" y="1143000"/>
            <a:ext cx="8519311" cy="5517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r>
              <a:rPr lang="en-US" sz="2600" dirty="0"/>
              <a:t>Earth science applications differ from typical ML applications.</a:t>
            </a:r>
          </a:p>
          <a:p>
            <a:endParaRPr lang="en-US" sz="2600" dirty="0"/>
          </a:p>
          <a:p>
            <a:r>
              <a:rPr lang="en-US" sz="2600" dirty="0"/>
              <a:t>Challenges include: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 err="1"/>
              <a:t>Spatio</a:t>
            </a:r>
            <a:r>
              <a:rPr lang="en-US" sz="2600" dirty="0"/>
              <a:t>-temporal structure;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Heterogeneity in space and time;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Multi-source, multi-resolution data;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b="1" dirty="0"/>
              <a:t>Small sample size, lack of labeled data</a:t>
            </a:r>
            <a:r>
              <a:rPr lang="en-US" sz="2600" dirty="0"/>
              <a:t>.</a:t>
            </a:r>
          </a:p>
          <a:p>
            <a:pPr lvl="1"/>
            <a:r>
              <a:rPr lang="en-US" sz="2600" dirty="0">
                <a:solidFill>
                  <a:srgbClr val="0070C0"/>
                </a:solidFill>
              </a:rPr>
              <a:t>	</a:t>
            </a:r>
            <a:r>
              <a:rPr lang="en-US" sz="2600" dirty="0">
                <a:solidFill>
                  <a:srgbClr val="0070C0"/>
                </a:solidFill>
                <a:sym typeface="Wingdings" pitchFamily="2" charset="2"/>
              </a:rPr>
              <a:t> Standard ML methods often not directly applicable.</a:t>
            </a:r>
          </a:p>
          <a:p>
            <a:pPr lvl="1"/>
            <a:r>
              <a:rPr lang="en-US" sz="2600" dirty="0">
                <a:solidFill>
                  <a:srgbClr val="0070C0"/>
                </a:solidFill>
                <a:sym typeface="Wingdings" pitchFamily="2" charset="2"/>
              </a:rPr>
              <a:t>	 Need to work closely together to adjust methods.</a:t>
            </a:r>
          </a:p>
          <a:p>
            <a:endParaRPr lang="en-US" sz="2600" dirty="0"/>
          </a:p>
          <a:p>
            <a:r>
              <a:rPr lang="en-US" sz="2600" dirty="0"/>
              <a:t>Advantage: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b="1" dirty="0"/>
              <a:t>We have 100s of years of knowledge about underlying physical processes</a:t>
            </a:r>
            <a:r>
              <a:rPr lang="en-US" sz="2600" dirty="0"/>
              <a:t>!</a:t>
            </a:r>
          </a:p>
          <a:p>
            <a:pPr marL="1371600" lvl="2" indent="-457200">
              <a:buFont typeface="Wingdings" pitchFamily="2" charset="2"/>
              <a:buChar char="à"/>
            </a:pPr>
            <a:r>
              <a:rPr lang="en-US" sz="2600" dirty="0">
                <a:sym typeface="Wingdings" pitchFamily="2" charset="2"/>
              </a:rPr>
              <a:t>Use that to compensate for lack of labeled data. </a:t>
            </a:r>
          </a:p>
          <a:p>
            <a:pPr marL="1371600" lvl="2" indent="-457200">
              <a:buFont typeface="Wingdings" pitchFamily="2" charset="2"/>
              <a:buChar char="à"/>
            </a:pPr>
            <a:r>
              <a:rPr lang="en-US" sz="2600" dirty="0">
                <a:solidFill>
                  <a:srgbClr val="0070C0"/>
                </a:solidFill>
                <a:sym typeface="Wingdings" pitchFamily="2" charset="2"/>
              </a:rPr>
              <a:t>One more reason why weather/climate scientist is so important in collaboration!</a:t>
            </a:r>
            <a:endParaRPr lang="en-US" sz="2600" dirty="0">
              <a:solidFill>
                <a:srgbClr val="0070C0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008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79267" y="109068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6998" y="109067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33518" y="0"/>
            <a:ext cx="6919210" cy="1332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Picture 11" descr="climate_scient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59" y="2258095"/>
            <a:ext cx="3798885" cy="2294526"/>
          </a:xfrm>
          <a:prstGeom prst="rect">
            <a:avLst/>
          </a:prstGeom>
        </p:spPr>
      </p:pic>
      <p:pic>
        <p:nvPicPr>
          <p:cNvPr id="13" name="Picture 12" descr="computer_scienti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942" y="2428035"/>
            <a:ext cx="4043611" cy="200383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549006" y="284765"/>
            <a:ext cx="4060521" cy="120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Meet Peter and Andrea – </a:t>
            </a:r>
          </a:p>
          <a:p>
            <a:pPr algn="ctr"/>
            <a:r>
              <a:rPr lang="en-US" sz="2400" b="1" dirty="0"/>
              <a:t> Two companions throughout this discussion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3958" y="1600200"/>
            <a:ext cx="1385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Peter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9790" y="1600200"/>
            <a:ext cx="1340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Andrea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A29282-CFC4-9142-9C4D-0155540154B9}"/>
              </a:ext>
            </a:extLst>
          </p:cNvPr>
          <p:cNvSpPr txBox="1"/>
          <p:nvPr/>
        </p:nvSpPr>
        <p:spPr>
          <a:xfrm>
            <a:off x="2335101" y="5374811"/>
            <a:ext cx="5390978" cy="830997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Cartoon guide:   </a:t>
            </a:r>
            <a:r>
              <a:rPr lang="en-US" sz="1600" dirty="0"/>
              <a:t>Ebert-Uphoff and Deng, </a:t>
            </a:r>
          </a:p>
          <a:p>
            <a:r>
              <a:rPr lang="en-US" sz="1600" b="1" i="1" dirty="0"/>
              <a:t>Three Steps to Successful Collaboration with Data Scientists</a:t>
            </a:r>
            <a:r>
              <a:rPr lang="en-US" sz="1600" dirty="0"/>
              <a:t>, AGU - </a:t>
            </a:r>
            <a:r>
              <a:rPr lang="en-US" sz="1600" b="1" dirty="0"/>
              <a:t>EOS</a:t>
            </a:r>
            <a:r>
              <a:rPr lang="en-US" sz="1600" dirty="0"/>
              <a:t> magazine, Aug 2017.</a:t>
            </a:r>
          </a:p>
        </p:txBody>
      </p:sp>
    </p:spTree>
    <p:extLst>
      <p:ext uri="{BB962C8B-B14F-4D97-AF65-F5344CB8AC3E}">
        <p14:creationId xmlns:p14="http://schemas.microsoft.com/office/powerpoint/2010/main" val="4247412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79267" y="109068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6998" y="109067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33518" y="0"/>
            <a:ext cx="6919210" cy="1332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Picture 11" descr="climate_scient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59" y="2258095"/>
            <a:ext cx="3798885" cy="2294526"/>
          </a:xfrm>
          <a:prstGeom prst="rect">
            <a:avLst/>
          </a:prstGeom>
        </p:spPr>
      </p:pic>
      <p:pic>
        <p:nvPicPr>
          <p:cNvPr id="13" name="Picture 12" descr="computer_scienti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942" y="2428035"/>
            <a:ext cx="4043611" cy="200383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63236" y="4767283"/>
            <a:ext cx="366470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Weather / Climate scientist</a:t>
            </a:r>
          </a:p>
          <a:p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5844823" y="4767283"/>
            <a:ext cx="3158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Data scientist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9006" y="284765"/>
            <a:ext cx="4060521" cy="1200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Meet Peter and Andrea – </a:t>
            </a:r>
          </a:p>
          <a:p>
            <a:pPr algn="ctr"/>
            <a:r>
              <a:rPr lang="en-US" sz="2400" b="1" dirty="0"/>
              <a:t> Two companions throughout this discussion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3958" y="1600200"/>
            <a:ext cx="1385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Peter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9790" y="1600200"/>
            <a:ext cx="1340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Andrea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CE5D82-088E-E944-BDE8-69D6C0A1CF8A}"/>
              </a:ext>
            </a:extLst>
          </p:cNvPr>
          <p:cNvSpPr txBox="1"/>
          <p:nvPr/>
        </p:nvSpPr>
        <p:spPr>
          <a:xfrm>
            <a:off x="434168" y="5647963"/>
            <a:ext cx="826113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Peter and Andrea want to learn to work more closely together.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36362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4579267" y="159490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18668" y="147542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41"/>
          <p:cNvGrpSpPr/>
          <p:nvPr/>
        </p:nvGrpSpPr>
        <p:grpSpPr>
          <a:xfrm>
            <a:off x="5167326" y="3819656"/>
            <a:ext cx="1806061" cy="949143"/>
            <a:chOff x="3642147" y="1762998"/>
            <a:chExt cx="1806061" cy="949143"/>
          </a:xfrm>
        </p:grpSpPr>
        <p:sp>
          <p:nvSpPr>
            <p:cNvPr id="4" name="Rounded Rectangle 3"/>
            <p:cNvSpPr/>
            <p:nvPr/>
          </p:nvSpPr>
          <p:spPr>
            <a:xfrm>
              <a:off x="3642147" y="1762998"/>
              <a:ext cx="1806061" cy="94914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42147" y="1876475"/>
              <a:ext cx="1806061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6">
                      <a:lumMod val="50000"/>
                    </a:schemeClr>
                  </a:solidFill>
                </a:rPr>
                <a:t>Algorithm </a:t>
              </a:r>
            </a:p>
            <a:p>
              <a:pPr algn="ctr"/>
              <a:r>
                <a:rPr lang="en-US" sz="2000" dirty="0">
                  <a:solidFill>
                    <a:schemeClr val="accent6">
                      <a:lumMod val="50000"/>
                    </a:schemeClr>
                  </a:solidFill>
                </a:rPr>
                <a:t>selection</a:t>
              </a:r>
            </a:p>
          </p:txBody>
        </p:sp>
      </p:grpSp>
      <p:cxnSp>
        <p:nvCxnSpPr>
          <p:cNvPr id="51" name="Straight Arrow Connector 50"/>
          <p:cNvCxnSpPr/>
          <p:nvPr/>
        </p:nvCxnSpPr>
        <p:spPr>
          <a:xfrm rot="5400000">
            <a:off x="6593746" y="2711617"/>
            <a:ext cx="1369184" cy="846894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655714" y="2155718"/>
            <a:ext cx="1347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Understanding of ML methods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701785" y="2155718"/>
            <a:ext cx="1220177" cy="506379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Arrow Connector 71"/>
          <p:cNvCxnSpPr>
            <a:stCxn id="70" idx="3"/>
          </p:cNvCxnSpPr>
          <p:nvPr/>
        </p:nvCxnSpPr>
        <p:spPr>
          <a:xfrm>
            <a:off x="1352855" y="2450472"/>
            <a:ext cx="827891" cy="35157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9887" y="2155718"/>
            <a:ext cx="1234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Understanding of physical processes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324553" y="2098894"/>
            <a:ext cx="1028302" cy="703155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166860" y="2351046"/>
            <a:ext cx="2072539" cy="135752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Selection of physical problem + scientific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question(s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48" name="Bent Arrow 47"/>
          <p:cNvSpPr/>
          <p:nvPr/>
        </p:nvSpPr>
        <p:spPr>
          <a:xfrm rot="5400000">
            <a:off x="4764779" y="2323720"/>
            <a:ext cx="970554" cy="2021318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Bent Arrow 52"/>
          <p:cNvSpPr/>
          <p:nvPr/>
        </p:nvSpPr>
        <p:spPr>
          <a:xfrm rot="16200000">
            <a:off x="3719527" y="3051401"/>
            <a:ext cx="790633" cy="2104964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332983" y="3011488"/>
            <a:ext cx="1028302" cy="490077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39887" y="3039900"/>
            <a:ext cx="123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What is already known?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32983" y="3708568"/>
            <a:ext cx="1028302" cy="490077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239887" y="3736980"/>
            <a:ext cx="123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What is important?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9887" y="4424392"/>
            <a:ext cx="123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Available data sets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324553" y="4395980"/>
            <a:ext cx="1028302" cy="490077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Picture 66" descr="climate_scient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87" y="268311"/>
            <a:ext cx="1647538" cy="1186638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239887" y="1373257"/>
            <a:ext cx="20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Peter</a:t>
            </a:r>
          </a:p>
        </p:txBody>
      </p:sp>
      <p:pic>
        <p:nvPicPr>
          <p:cNvPr id="75" name="Picture 74" descr="computer_scienti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250" y="268311"/>
            <a:ext cx="2229712" cy="1104946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7275608" y="1373257"/>
            <a:ext cx="86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Andrea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49294" y="186619"/>
            <a:ext cx="305994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1: </a:t>
            </a:r>
          </a:p>
          <a:p>
            <a:pPr algn="ctr"/>
            <a:r>
              <a:rPr lang="en-US" b="1" dirty="0"/>
              <a:t>Define problem and approach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1361285" y="3039900"/>
            <a:ext cx="805575" cy="24263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1" idx="3"/>
          </p:cNvCxnSpPr>
          <p:nvPr/>
        </p:nvCxnSpPr>
        <p:spPr>
          <a:xfrm flipV="1">
            <a:off x="1361285" y="3282539"/>
            <a:ext cx="805575" cy="671068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64" idx="3"/>
          </p:cNvCxnSpPr>
          <p:nvPr/>
        </p:nvCxnSpPr>
        <p:spPr>
          <a:xfrm flipV="1">
            <a:off x="1352855" y="3708567"/>
            <a:ext cx="827891" cy="93245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332982" y="5038457"/>
            <a:ext cx="1225858" cy="646331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324553" y="5038457"/>
            <a:ext cx="1234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Required temporal/spatial </a:t>
            </a:r>
          </a:p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resolution</a:t>
            </a:r>
          </a:p>
        </p:txBody>
      </p:sp>
      <p:cxnSp>
        <p:nvCxnSpPr>
          <p:cNvPr id="95" name="Straight Arrow Connector 94"/>
          <p:cNvCxnSpPr/>
          <p:nvPr/>
        </p:nvCxnSpPr>
        <p:spPr>
          <a:xfrm rot="5400000" flipH="1" flipV="1">
            <a:off x="1335182" y="3960639"/>
            <a:ext cx="1301477" cy="85416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/>
        </p:nvSpPr>
        <p:spPr>
          <a:xfrm>
            <a:off x="7701785" y="2849101"/>
            <a:ext cx="1220177" cy="652464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7661571" y="2893815"/>
            <a:ext cx="1347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What can we expect to </a:t>
            </a:r>
          </a:p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achieve?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701785" y="3708567"/>
            <a:ext cx="1220177" cy="646331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7655714" y="3708567"/>
            <a:ext cx="1347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How many samples are needed?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7701785" y="4499200"/>
            <a:ext cx="1347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Computational effort?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701785" y="4499200"/>
            <a:ext cx="1220177" cy="46166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ounded Rectangle 106"/>
          <p:cNvSpPr/>
          <p:nvPr/>
        </p:nvSpPr>
        <p:spPr>
          <a:xfrm>
            <a:off x="7701785" y="5113265"/>
            <a:ext cx="1220177" cy="46166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7655714" y="5113265"/>
            <a:ext cx="1347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Likely pitfalls: </a:t>
            </a:r>
            <a:r>
              <a:rPr lang="en-US" sz="1200" dirty="0" err="1">
                <a:solidFill>
                  <a:schemeClr val="accent6">
                    <a:lumMod val="50000"/>
                  </a:schemeClr>
                </a:solidFill>
              </a:rPr>
              <a:t>overfitting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, etc.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 rot="5400000">
            <a:off x="6951644" y="3221911"/>
            <a:ext cx="805793" cy="694497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rot="10800000">
            <a:off x="7007293" y="4641019"/>
            <a:ext cx="694495" cy="127783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6854892" y="4768800"/>
            <a:ext cx="846895" cy="597749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102" idx="1"/>
            <a:endCxn id="9" idx="3"/>
          </p:cNvCxnSpPr>
          <p:nvPr/>
        </p:nvCxnSpPr>
        <p:spPr>
          <a:xfrm rot="10800000" flipV="1">
            <a:off x="6973387" y="4031732"/>
            <a:ext cx="728398" cy="255343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Down Arrow 123"/>
          <p:cNvSpPr/>
          <p:nvPr/>
        </p:nvSpPr>
        <p:spPr>
          <a:xfrm>
            <a:off x="4336951" y="4641019"/>
            <a:ext cx="484632" cy="93391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2736813" y="5574930"/>
            <a:ext cx="3955437" cy="94914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2843201" y="5688407"/>
            <a:ext cx="3721607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Selection of problem + questions + approach (algorithm) + data set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134215" y="2462042"/>
            <a:ext cx="176893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discussion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401294" y="3933133"/>
            <a:ext cx="176603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discussion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7A999AC-5C98-0B4A-BB02-52F1AAE1FDC2}"/>
              </a:ext>
            </a:extLst>
          </p:cNvPr>
          <p:cNvSpPr txBox="1"/>
          <p:nvPr/>
        </p:nvSpPr>
        <p:spPr>
          <a:xfrm>
            <a:off x="7551308" y="5711012"/>
            <a:ext cx="1347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Test generalization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2E92E021-39C0-A84B-B8BA-E3E46DAC4875}"/>
              </a:ext>
            </a:extLst>
          </p:cNvPr>
          <p:cNvSpPr/>
          <p:nvPr/>
        </p:nvSpPr>
        <p:spPr>
          <a:xfrm>
            <a:off x="7529157" y="5711012"/>
            <a:ext cx="1369327" cy="276999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0AAC798-B1D9-2F41-9A31-03B092764FFF}"/>
              </a:ext>
            </a:extLst>
          </p:cNvPr>
          <p:cNvSpPr txBox="1"/>
          <p:nvPr/>
        </p:nvSpPr>
        <p:spPr>
          <a:xfrm>
            <a:off x="7574786" y="6130467"/>
            <a:ext cx="1347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Visualize </a:t>
            </a:r>
          </a:p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reasoning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A6DA98BE-2ADA-164E-9B3A-2EB1498BE736}"/>
              </a:ext>
            </a:extLst>
          </p:cNvPr>
          <p:cNvSpPr/>
          <p:nvPr/>
        </p:nvSpPr>
        <p:spPr>
          <a:xfrm>
            <a:off x="7603731" y="6131054"/>
            <a:ext cx="1220177" cy="46166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88CDB39-745F-374F-8D4F-476686D60F85}"/>
              </a:ext>
            </a:extLst>
          </p:cNvPr>
          <p:cNvCxnSpPr>
            <a:cxnSpLocks/>
          </p:cNvCxnSpPr>
          <p:nvPr/>
        </p:nvCxnSpPr>
        <p:spPr>
          <a:xfrm flipH="1" flipV="1">
            <a:off x="6724542" y="4790210"/>
            <a:ext cx="846897" cy="910080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061C442-FC26-6D47-9AC0-92A5F74D6694}"/>
              </a:ext>
            </a:extLst>
          </p:cNvPr>
          <p:cNvCxnSpPr>
            <a:cxnSpLocks/>
            <a:stCxn id="57" idx="1"/>
          </p:cNvCxnSpPr>
          <p:nvPr/>
        </p:nvCxnSpPr>
        <p:spPr>
          <a:xfrm flipH="1" flipV="1">
            <a:off x="6586959" y="4784329"/>
            <a:ext cx="1016772" cy="1577558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549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4579267" y="109068"/>
            <a:ext cx="4423623" cy="663489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26998" y="109068"/>
            <a:ext cx="4452269" cy="66348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41"/>
          <p:cNvGrpSpPr/>
          <p:nvPr/>
        </p:nvGrpSpPr>
        <p:grpSpPr>
          <a:xfrm>
            <a:off x="6482007" y="2578388"/>
            <a:ext cx="2032567" cy="714991"/>
            <a:chOff x="3642147" y="1762998"/>
            <a:chExt cx="1806061" cy="826223"/>
          </a:xfrm>
        </p:grpSpPr>
        <p:sp>
          <p:nvSpPr>
            <p:cNvPr id="4" name="Rounded Rectangle 3"/>
            <p:cNvSpPr/>
            <p:nvPr/>
          </p:nvSpPr>
          <p:spPr>
            <a:xfrm>
              <a:off x="3642147" y="1762998"/>
              <a:ext cx="1806061" cy="82622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42147" y="1762998"/>
              <a:ext cx="1806061" cy="8180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accent6">
                      <a:lumMod val="50000"/>
                    </a:schemeClr>
                  </a:solidFill>
                </a:rPr>
                <a:t>Apply ML algorithm </a:t>
              </a:r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>
            <a:off x="1474174" y="2155718"/>
            <a:ext cx="1790342" cy="1429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524367" y="3798311"/>
            <a:ext cx="1977134" cy="70088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Do results make physical sense?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32982" y="1942640"/>
            <a:ext cx="1141191" cy="490077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39887" y="4179354"/>
            <a:ext cx="123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Use only certain seasons?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32982" y="2569764"/>
            <a:ext cx="1141191" cy="470289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239887" y="1988808"/>
            <a:ext cx="123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Which type of Interpolation?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9887" y="2578388"/>
            <a:ext cx="1352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Smoothening (e.g. sliding average)?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324552" y="3211062"/>
            <a:ext cx="1149622" cy="329084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Picture 66" descr="climate_scient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87" y="268311"/>
            <a:ext cx="1647538" cy="1186638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239887" y="1373257"/>
            <a:ext cx="2053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Peter</a:t>
            </a:r>
          </a:p>
        </p:txBody>
      </p:sp>
      <p:pic>
        <p:nvPicPr>
          <p:cNvPr id="75" name="Picture 74" descr="computer_scientis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250" y="268311"/>
            <a:ext cx="2229712" cy="1104946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7275608" y="1373257"/>
            <a:ext cx="86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Andrea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49294" y="186619"/>
            <a:ext cx="305994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2: </a:t>
            </a:r>
          </a:p>
          <a:p>
            <a:pPr algn="ctr"/>
            <a:r>
              <a:rPr lang="en-US" b="1" dirty="0"/>
              <a:t>Experiments</a:t>
            </a:r>
          </a:p>
        </p:txBody>
      </p:sp>
      <p:cxnSp>
        <p:nvCxnSpPr>
          <p:cNvPr id="86" name="Straight Arrow Connector 85"/>
          <p:cNvCxnSpPr>
            <a:stCxn id="61" idx="3"/>
            <a:endCxn id="126" idx="1"/>
          </p:cNvCxnSpPr>
          <p:nvPr/>
        </p:nvCxnSpPr>
        <p:spPr>
          <a:xfrm flipV="1">
            <a:off x="1474173" y="2569764"/>
            <a:ext cx="1790343" cy="23514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64" idx="3"/>
          </p:cNvCxnSpPr>
          <p:nvPr/>
        </p:nvCxnSpPr>
        <p:spPr>
          <a:xfrm flipV="1">
            <a:off x="1474174" y="2804909"/>
            <a:ext cx="1790343" cy="57069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332983" y="4220222"/>
            <a:ext cx="1141191" cy="420797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324551" y="3612730"/>
            <a:ext cx="1267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Geographical area to focus on?</a:t>
            </a:r>
          </a:p>
        </p:txBody>
      </p:sp>
      <p:cxnSp>
        <p:nvCxnSpPr>
          <p:cNvPr id="95" name="Straight Arrow Connector 94"/>
          <p:cNvCxnSpPr>
            <a:stCxn id="93" idx="3"/>
          </p:cNvCxnSpPr>
          <p:nvPr/>
        </p:nvCxnSpPr>
        <p:spPr>
          <a:xfrm flipV="1">
            <a:off x="1474174" y="2949815"/>
            <a:ext cx="1790343" cy="1480806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Rounded Rectangle 125"/>
          <p:cNvSpPr/>
          <p:nvPr/>
        </p:nvSpPr>
        <p:spPr>
          <a:xfrm>
            <a:off x="3264516" y="2061932"/>
            <a:ext cx="2844723" cy="10156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3264516" y="2061932"/>
            <a:ext cx="255911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Preprocessing</a:t>
            </a:r>
          </a:p>
          <a:p>
            <a:pPr algn="ctr"/>
            <a:r>
              <a:rPr lang="en-US" sz="2000" dirty="0"/>
              <a:t>(exposing strong signals in data)</a:t>
            </a:r>
          </a:p>
        </p:txBody>
      </p:sp>
      <p:sp>
        <p:nvSpPr>
          <p:cNvPr id="52" name="Can 51"/>
          <p:cNvSpPr/>
          <p:nvPr/>
        </p:nvSpPr>
        <p:spPr>
          <a:xfrm>
            <a:off x="3854813" y="989915"/>
            <a:ext cx="1431020" cy="622292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988971" y="1203980"/>
            <a:ext cx="1013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Data set</a:t>
            </a:r>
          </a:p>
        </p:txBody>
      </p:sp>
      <p:sp>
        <p:nvSpPr>
          <p:cNvPr id="83" name="Down Arrow 82"/>
          <p:cNvSpPr/>
          <p:nvPr/>
        </p:nvSpPr>
        <p:spPr>
          <a:xfrm rot="17652474">
            <a:off x="6034545" y="2386808"/>
            <a:ext cx="426370" cy="78306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own Arrow 87"/>
          <p:cNvSpPr/>
          <p:nvPr/>
        </p:nvSpPr>
        <p:spPr>
          <a:xfrm>
            <a:off x="7145329" y="3299202"/>
            <a:ext cx="484632" cy="4047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6481611" y="3703927"/>
            <a:ext cx="2032961" cy="44722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6481610" y="3674285"/>
            <a:ext cx="203296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Visualize results</a:t>
            </a:r>
          </a:p>
        </p:txBody>
      </p:sp>
      <p:sp>
        <p:nvSpPr>
          <p:cNvPr id="92" name="Down Arrow 91"/>
          <p:cNvSpPr/>
          <p:nvPr/>
        </p:nvSpPr>
        <p:spPr>
          <a:xfrm rot="5161061">
            <a:off x="5278051" y="3073289"/>
            <a:ext cx="412793" cy="199003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/>
          <p:cNvSpPr txBox="1"/>
          <p:nvPr/>
        </p:nvSpPr>
        <p:spPr>
          <a:xfrm>
            <a:off x="239887" y="3224566"/>
            <a:ext cx="1234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Normalize data?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324551" y="3612730"/>
            <a:ext cx="1259029" cy="457518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Arrow Connector 138"/>
          <p:cNvCxnSpPr>
            <a:stCxn id="132" idx="3"/>
          </p:cNvCxnSpPr>
          <p:nvPr/>
        </p:nvCxnSpPr>
        <p:spPr>
          <a:xfrm flipV="1">
            <a:off x="1583580" y="2897242"/>
            <a:ext cx="1680936" cy="94424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Rounded Rectangle 151"/>
          <p:cNvSpPr/>
          <p:nvPr/>
        </p:nvSpPr>
        <p:spPr>
          <a:xfrm>
            <a:off x="3630981" y="4641019"/>
            <a:ext cx="2850630" cy="201561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/>
          <p:cNvSpPr txBox="1"/>
          <p:nvPr/>
        </p:nvSpPr>
        <p:spPr>
          <a:xfrm>
            <a:off x="3765541" y="4864781"/>
            <a:ext cx="2669668" cy="1785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  </a:t>
            </a:r>
            <a:r>
              <a:rPr lang="en-US" dirty="0"/>
              <a:t>What went wrong?</a:t>
            </a:r>
          </a:p>
          <a:p>
            <a:pPr algn="ctr"/>
            <a:r>
              <a:rPr lang="en-US" i="1" dirty="0"/>
              <a:t>Problem with </a:t>
            </a:r>
            <a:r>
              <a:rPr lang="en-US" b="1" i="1" dirty="0"/>
              <a:t>data</a:t>
            </a:r>
            <a:r>
              <a:rPr lang="en-US" i="1" dirty="0"/>
              <a:t>?</a:t>
            </a:r>
          </a:p>
          <a:p>
            <a:pPr algn="ctr"/>
            <a:r>
              <a:rPr lang="en-US" i="1" dirty="0"/>
              <a:t>Problem with </a:t>
            </a:r>
            <a:r>
              <a:rPr lang="en-US" b="1" i="1" dirty="0"/>
              <a:t>algorithm</a:t>
            </a:r>
            <a:r>
              <a:rPr lang="en-US" i="1" dirty="0"/>
              <a:t>?</a:t>
            </a:r>
          </a:p>
          <a:p>
            <a:pPr algn="ctr"/>
            <a:r>
              <a:rPr lang="en-US" i="1" dirty="0"/>
              <a:t>Are we asking the</a:t>
            </a:r>
          </a:p>
          <a:p>
            <a:pPr algn="ctr"/>
            <a:r>
              <a:rPr lang="en-US" i="1" dirty="0"/>
              <a:t> </a:t>
            </a:r>
            <a:r>
              <a:rPr lang="en-US" b="1" i="1" dirty="0"/>
              <a:t>right question</a:t>
            </a:r>
            <a:r>
              <a:rPr lang="en-US" i="1" dirty="0"/>
              <a:t>? </a:t>
            </a:r>
          </a:p>
          <a:p>
            <a:pPr algn="ctr"/>
            <a:r>
              <a:rPr lang="en-US" i="1" dirty="0"/>
              <a:t>Using the </a:t>
            </a:r>
            <a:r>
              <a:rPr lang="en-US" b="1" i="1" dirty="0"/>
              <a:t>right tool</a:t>
            </a:r>
            <a:r>
              <a:rPr lang="en-US" i="1" dirty="0"/>
              <a:t>?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788452" y="5213193"/>
            <a:ext cx="1493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Understanding of </a:t>
            </a:r>
          </a:p>
          <a:p>
            <a:pPr algn="ctr"/>
            <a:r>
              <a:rPr lang="en-US" sz="1200" dirty="0">
                <a:solidFill>
                  <a:schemeClr val="accent6">
                    <a:lumMod val="50000"/>
                  </a:schemeClr>
                </a:solidFill>
              </a:rPr>
              <a:t>ML methods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6915451" y="5190836"/>
            <a:ext cx="1220177" cy="506379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2294861" y="5231432"/>
            <a:ext cx="1101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accent3">
                    <a:lumMod val="50000"/>
                  </a:schemeClr>
                </a:solidFill>
              </a:rPr>
              <a:t>Understanding of physical processes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2294861" y="5236505"/>
            <a:ext cx="1096680" cy="674743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Straight Arrow Connector 159"/>
          <p:cNvCxnSpPr>
            <a:stCxn id="159" idx="3"/>
          </p:cNvCxnSpPr>
          <p:nvPr/>
        </p:nvCxnSpPr>
        <p:spPr>
          <a:xfrm>
            <a:off x="3391541" y="5573877"/>
            <a:ext cx="239440" cy="183456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55" idx="1"/>
          </p:cNvCxnSpPr>
          <p:nvPr/>
        </p:nvCxnSpPr>
        <p:spPr>
          <a:xfrm rot="10800000" flipV="1">
            <a:off x="6491395" y="5444026"/>
            <a:ext cx="424056" cy="198356"/>
          </a:xfrm>
          <a:prstGeom prst="straightConnector1">
            <a:avLst/>
          </a:prstGeom>
          <a:ln>
            <a:solidFill>
              <a:srgbClr val="984807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5" name="Down Arrow 164"/>
          <p:cNvSpPr/>
          <p:nvPr/>
        </p:nvSpPr>
        <p:spPr>
          <a:xfrm rot="3121341">
            <a:off x="1657985" y="4101373"/>
            <a:ext cx="340036" cy="182637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/>
          <p:cNvSpPr txBox="1"/>
          <p:nvPr/>
        </p:nvSpPr>
        <p:spPr>
          <a:xfrm rot="19219229">
            <a:off x="1446638" y="4833302"/>
            <a:ext cx="72445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Yes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126998" y="5573876"/>
            <a:ext cx="1885376" cy="100014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Great!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On to evaluation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phase</a:t>
            </a:r>
          </a:p>
        </p:txBody>
      </p:sp>
      <p:sp>
        <p:nvSpPr>
          <p:cNvPr id="118" name="Down Arrow 117"/>
          <p:cNvSpPr/>
          <p:nvPr/>
        </p:nvSpPr>
        <p:spPr>
          <a:xfrm rot="19154616">
            <a:off x="3903204" y="4381199"/>
            <a:ext cx="482532" cy="60097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/>
          <p:cNvSpPr txBox="1"/>
          <p:nvPr/>
        </p:nvSpPr>
        <p:spPr>
          <a:xfrm rot="2608558">
            <a:off x="3782641" y="4499857"/>
            <a:ext cx="72445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No</a:t>
            </a:r>
          </a:p>
        </p:txBody>
      </p:sp>
      <p:sp>
        <p:nvSpPr>
          <p:cNvPr id="205" name="Right Bracket 204"/>
          <p:cNvSpPr/>
          <p:nvPr/>
        </p:nvSpPr>
        <p:spPr>
          <a:xfrm>
            <a:off x="6109239" y="2298671"/>
            <a:ext cx="2609342" cy="4033855"/>
          </a:xfrm>
          <a:prstGeom prst="rightBracket">
            <a:avLst/>
          </a:prstGeom>
          <a:ln w="101600">
            <a:solidFill>
              <a:schemeClr val="tx2">
                <a:lumMod val="60000"/>
                <a:lumOff val="40000"/>
              </a:schemeClr>
            </a:solidFill>
            <a:headEnd type="triangle" w="lg" len="lg"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Down Arrow 123"/>
          <p:cNvSpPr/>
          <p:nvPr/>
        </p:nvSpPr>
        <p:spPr>
          <a:xfrm>
            <a:off x="4343761" y="1612207"/>
            <a:ext cx="484632" cy="48668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4343761" y="4603396"/>
            <a:ext cx="1479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“Debugging”</a:t>
            </a:r>
          </a:p>
        </p:txBody>
      </p:sp>
    </p:spTree>
    <p:extLst>
      <p:ext uri="{BB962C8B-B14F-4D97-AF65-F5344CB8AC3E}">
        <p14:creationId xmlns:p14="http://schemas.microsoft.com/office/powerpoint/2010/main" val="1979729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71119</TotalTime>
  <Words>1270</Words>
  <Application>Microsoft Office PowerPoint</Application>
  <PresentationFormat>On-screen Show (4:3)</PresentationFormat>
  <Paragraphs>236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to go from here?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Slide 1</dc:title>
  <dc:creator>Imme Ebert-Uphoff</dc:creator>
  <cp:keywords/>
  <cp:lastModifiedBy>Eric Zimmerman</cp:lastModifiedBy>
  <cp:revision>298</cp:revision>
  <cp:lastPrinted>2019-04-21T21:36:13Z</cp:lastPrinted>
  <dcterms:created xsi:type="dcterms:W3CDTF">2016-04-26T13:43:54Z</dcterms:created>
  <dcterms:modified xsi:type="dcterms:W3CDTF">2019-04-30T19:09:35Z</dcterms:modified>
</cp:coreProperties>
</file>