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8" r:id="rId1"/>
    <p:sldMasterId id="2147483679" r:id="rId2"/>
    <p:sldMasterId id="2147483681" r:id="rId3"/>
  </p:sldMasterIdLst>
  <p:notesMasterIdLst>
    <p:notesMasterId r:id="rId30"/>
  </p:notesMasterIdLst>
  <p:sldIdLst>
    <p:sldId id="256" r:id="rId4"/>
    <p:sldId id="263" r:id="rId5"/>
    <p:sldId id="264" r:id="rId6"/>
    <p:sldId id="265" r:id="rId7"/>
    <p:sldId id="267" r:id="rId8"/>
    <p:sldId id="271" r:id="rId9"/>
    <p:sldId id="270" r:id="rId10"/>
    <p:sldId id="292" r:id="rId11"/>
    <p:sldId id="273" r:id="rId12"/>
    <p:sldId id="277" r:id="rId13"/>
    <p:sldId id="275" r:id="rId14"/>
    <p:sldId id="276" r:id="rId15"/>
    <p:sldId id="293" r:id="rId16"/>
    <p:sldId id="294" r:id="rId17"/>
    <p:sldId id="296" r:id="rId18"/>
    <p:sldId id="297" r:id="rId19"/>
    <p:sldId id="300" r:id="rId20"/>
    <p:sldId id="285" r:id="rId21"/>
    <p:sldId id="286" r:id="rId22"/>
    <p:sldId id="290" r:id="rId23"/>
    <p:sldId id="291" r:id="rId24"/>
    <p:sldId id="295" r:id="rId25"/>
    <p:sldId id="298" r:id="rId26"/>
    <p:sldId id="299" r:id="rId27"/>
    <p:sldId id="288" r:id="rId28"/>
    <p:sldId id="287" r:id="rId29"/>
  </p:sldIdLst>
  <p:sldSz cx="12192000" cy="6858000"/>
  <p:notesSz cx="7010400" cy="9296400"/>
  <p:embeddedFontLst>
    <p:embeddedFont>
      <p:font typeface="Wingdings 3" panose="05040102010807070707" pitchFamily="18" charset="2"/>
      <p:regular r:id="rId31"/>
    </p:embeddedFont>
    <p:embeddedFont>
      <p:font typeface="Calibri Light" panose="020F0302020204030204" pitchFamily="34" charset="0"/>
      <p:regular r:id="rId32"/>
      <p:italic r:id="rId33"/>
    </p:embeddedFont>
    <p:embeddedFont>
      <p:font typeface="Wingdings 2" panose="05020102010507070707" pitchFamily="18" charset="2"/>
      <p:regular r:id="rId34"/>
    </p:embeddedFont>
    <p:embeddedFont>
      <p:font typeface="Calibri" panose="020F0502020204030204" pitchFamily="34" charset="0"/>
      <p:regular r:id="rId35"/>
      <p:bold r:id="rId36"/>
      <p:italic r:id="rId37"/>
      <p:boldItalic r:id="rId38"/>
    </p:embeddedFont>
    <p:embeddedFont>
      <p:font typeface="Cambria Math" panose="02040503050406030204" pitchFamily="18" charset="0"/>
      <p:regular r:id="rId39"/>
    </p:embeddedFont>
    <p:embeddedFont>
      <p:font typeface="Constantia" panose="02030602050306030303" pitchFamily="18" charset="0"/>
      <p:regular r:id="rId40"/>
      <p:bold r:id="rId41"/>
      <p:italic r:id="rId42"/>
      <p:boldItalic r:id="rId43"/>
    </p:embeddedFont>
    <p:embeddedFont>
      <p:font typeface="Helvetica Neue"/>
      <p:regular r:id="rId44"/>
      <p:bold r:id="rId45"/>
      <p:italic r:id="rId46"/>
      <p:boldItalic r:id="rId47"/>
    </p:embeddedFont>
    <p:embeddedFont>
      <p:font typeface="Trebuchet MS" panose="020B0603020202020204" pitchFamily="34" charset="0"/>
      <p:regular r:id="rId48"/>
      <p:bold r:id="rId49"/>
      <p:italic r:id="rId50"/>
      <p:boldItalic r:id="rId51"/>
    </p:embeddedFont>
    <p:embeddedFont>
      <p:font typeface="Century Gothic" panose="020B0502020202020204" pitchFamily="34" charset="0"/>
      <p:regular r:id="rId52"/>
      <p:bold r:id="rId53"/>
      <p:italic r:id="rId54"/>
      <p:boldItalic r:id="rId55"/>
    </p:embeddedFont>
    <p:embeddedFont>
      <p:font typeface="MS PGothic" panose="020B0600070205080204" pitchFamily="34" charset="-128"/>
      <p:regular r:id="rId5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5564" autoAdjust="0"/>
  </p:normalViewPr>
  <p:slideViewPr>
    <p:cSldViewPr snapToGrid="0">
      <p:cViewPr varScale="1">
        <p:scale>
          <a:sx n="50" d="100"/>
          <a:sy n="50" d="100"/>
        </p:scale>
        <p:origin x="1176" y="4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9.fntdata"/><Relationship Id="rId21" Type="http://schemas.openxmlformats.org/officeDocument/2006/relationships/slide" Target="slides/slide18.xml"/><Relationship Id="rId34" Type="http://schemas.openxmlformats.org/officeDocument/2006/relationships/font" Target="fonts/font4.fntdata"/><Relationship Id="rId42" Type="http://schemas.openxmlformats.org/officeDocument/2006/relationships/font" Target="fonts/font12.fntdata"/><Relationship Id="rId47" Type="http://schemas.openxmlformats.org/officeDocument/2006/relationships/font" Target="fonts/font17.fntdata"/><Relationship Id="rId50" Type="http://schemas.openxmlformats.org/officeDocument/2006/relationships/font" Target="fonts/font20.fntdata"/><Relationship Id="rId55" Type="http://schemas.openxmlformats.org/officeDocument/2006/relationships/font" Target="fonts/font25.fntdata"/><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font" Target="fonts/font15.fntdata"/><Relationship Id="rId53" Type="http://schemas.openxmlformats.org/officeDocument/2006/relationships/font" Target="fonts/font23.fntdata"/><Relationship Id="rId58" Type="http://schemas.openxmlformats.org/officeDocument/2006/relationships/viewProps" Target="viewProps.xml"/><Relationship Id="rId5" Type="http://schemas.openxmlformats.org/officeDocument/2006/relationships/slide" Target="slides/slide2.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font" Target="fonts/font13.fntdata"/><Relationship Id="rId48" Type="http://schemas.openxmlformats.org/officeDocument/2006/relationships/font" Target="fonts/font18.fntdata"/><Relationship Id="rId56" Type="http://schemas.openxmlformats.org/officeDocument/2006/relationships/font" Target="fonts/font26.fntdata"/><Relationship Id="rId8" Type="http://schemas.openxmlformats.org/officeDocument/2006/relationships/slide" Target="slides/slide5.xml"/><Relationship Id="rId51" Type="http://schemas.openxmlformats.org/officeDocument/2006/relationships/font" Target="fonts/font21.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font" Target="fonts/font16.fntdata"/><Relationship Id="rId59" Type="http://schemas.openxmlformats.org/officeDocument/2006/relationships/theme" Target="theme/theme1.xml"/><Relationship Id="rId20" Type="http://schemas.openxmlformats.org/officeDocument/2006/relationships/slide" Target="slides/slide17.xml"/><Relationship Id="rId41" Type="http://schemas.openxmlformats.org/officeDocument/2006/relationships/font" Target="fonts/font11.fntdata"/><Relationship Id="rId54" Type="http://schemas.openxmlformats.org/officeDocument/2006/relationships/font" Target="fonts/font24.fntdata"/><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font" Target="fonts/font6.fntdata"/><Relationship Id="rId49" Type="http://schemas.openxmlformats.org/officeDocument/2006/relationships/font" Target="fonts/font19.fntdata"/><Relationship Id="rId57" Type="http://schemas.openxmlformats.org/officeDocument/2006/relationships/presProps" Target="presProps.xml"/><Relationship Id="rId10" Type="http://schemas.openxmlformats.org/officeDocument/2006/relationships/slide" Target="slides/slide7.xml"/><Relationship Id="rId31" Type="http://schemas.openxmlformats.org/officeDocument/2006/relationships/font" Target="fonts/font1.fntdata"/><Relationship Id="rId44" Type="http://schemas.openxmlformats.org/officeDocument/2006/relationships/font" Target="fonts/font14.fntdata"/><Relationship Id="rId52" Type="http://schemas.openxmlformats.org/officeDocument/2006/relationships/font" Target="fonts/font22.fntdata"/><Relationship Id="rId6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oleObject" Target="file:///\\Users\mccandle\Documents\CurrentProjects\NASA-AIST\SoilMoistureResults_2-12-2019.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r>
              <a:rPr lang="en-US" sz="2000" dirty="0"/>
              <a:t>Recursive Feature Elimination - LFMC</a:t>
            </a:r>
          </a:p>
        </c:rich>
      </c:tx>
      <c:overlay val="0"/>
      <c:spPr>
        <a:noFill/>
        <a:ln>
          <a:noFill/>
        </a:ln>
        <a:effectLst/>
      </c:spPr>
      <c:txPr>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9.3016433883955502E-2"/>
          <c:y val="0.12053269146513236"/>
          <c:w val="0.87602782646515442"/>
          <c:h val="0.593089748092681"/>
        </c:manualLayout>
      </c:layout>
      <c:lineChart>
        <c:grouping val="standard"/>
        <c:varyColors val="0"/>
        <c:ser>
          <c:idx val="0"/>
          <c:order val="0"/>
          <c:tx>
            <c:v>Aqua</c:v>
          </c:tx>
          <c:spPr>
            <a:ln w="50800" cap="rnd">
              <a:solidFill>
                <a:schemeClr val="accent1"/>
              </a:solidFill>
              <a:round/>
            </a:ln>
            <a:effectLst/>
          </c:spPr>
          <c:marker>
            <c:symbol val="circle"/>
            <c:size val="5"/>
            <c:spPr>
              <a:solidFill>
                <a:schemeClr val="accent6"/>
              </a:solidFill>
              <a:ln w="50800">
                <a:solidFill>
                  <a:schemeClr val="accent1"/>
                </a:solidFill>
              </a:ln>
              <a:effectLst/>
            </c:spPr>
          </c:marker>
          <c:cat>
            <c:numRef>
              <c:f>SpatialSplit_LFMC!$F$35:$F$55</c:f>
              <c:numCache>
                <c:formatCode>General</c:formatCode>
                <c:ptCount val="21"/>
                <c:pt idx="0">
                  <c:v>21</c:v>
                </c:pt>
                <c:pt idx="1">
                  <c:v>20</c:v>
                </c:pt>
                <c:pt idx="2">
                  <c:v>19</c:v>
                </c:pt>
                <c:pt idx="3">
                  <c:v>18</c:v>
                </c:pt>
                <c:pt idx="4">
                  <c:v>17</c:v>
                </c:pt>
                <c:pt idx="5">
                  <c:v>16</c:v>
                </c:pt>
                <c:pt idx="6">
                  <c:v>15</c:v>
                </c:pt>
                <c:pt idx="7">
                  <c:v>14</c:v>
                </c:pt>
                <c:pt idx="8">
                  <c:v>13</c:v>
                </c:pt>
                <c:pt idx="9">
                  <c:v>12</c:v>
                </c:pt>
                <c:pt idx="10">
                  <c:v>11</c:v>
                </c:pt>
                <c:pt idx="11">
                  <c:v>10</c:v>
                </c:pt>
                <c:pt idx="12">
                  <c:v>9</c:v>
                </c:pt>
                <c:pt idx="13">
                  <c:v>8</c:v>
                </c:pt>
                <c:pt idx="14">
                  <c:v>7</c:v>
                </c:pt>
                <c:pt idx="15">
                  <c:v>6</c:v>
                </c:pt>
                <c:pt idx="16">
                  <c:v>5</c:v>
                </c:pt>
                <c:pt idx="17">
                  <c:v>4</c:v>
                </c:pt>
                <c:pt idx="18">
                  <c:v>3</c:v>
                </c:pt>
                <c:pt idx="19">
                  <c:v>2</c:v>
                </c:pt>
                <c:pt idx="20">
                  <c:v>1</c:v>
                </c:pt>
              </c:numCache>
            </c:numRef>
          </c:cat>
          <c:val>
            <c:numRef>
              <c:f>SpatialSplit_LFMC!$B$35:$B$55</c:f>
              <c:numCache>
                <c:formatCode>0.000</c:formatCode>
                <c:ptCount val="21"/>
                <c:pt idx="0">
                  <c:v>20.91</c:v>
                </c:pt>
                <c:pt idx="1">
                  <c:v>20.88</c:v>
                </c:pt>
                <c:pt idx="2">
                  <c:v>20.92</c:v>
                </c:pt>
                <c:pt idx="3">
                  <c:v>20.92</c:v>
                </c:pt>
                <c:pt idx="4">
                  <c:v>20.82</c:v>
                </c:pt>
                <c:pt idx="5">
                  <c:v>20.89</c:v>
                </c:pt>
                <c:pt idx="6">
                  <c:v>20.9</c:v>
                </c:pt>
                <c:pt idx="7">
                  <c:v>20.92</c:v>
                </c:pt>
                <c:pt idx="8">
                  <c:v>20.93</c:v>
                </c:pt>
                <c:pt idx="9">
                  <c:v>20.94</c:v>
                </c:pt>
                <c:pt idx="10">
                  <c:v>20.96</c:v>
                </c:pt>
                <c:pt idx="11">
                  <c:v>20.96</c:v>
                </c:pt>
                <c:pt idx="12">
                  <c:v>20.98</c:v>
                </c:pt>
                <c:pt idx="13">
                  <c:v>20.95</c:v>
                </c:pt>
                <c:pt idx="14">
                  <c:v>21.02</c:v>
                </c:pt>
                <c:pt idx="15">
                  <c:v>21.12</c:v>
                </c:pt>
                <c:pt idx="16">
                  <c:v>21.35</c:v>
                </c:pt>
                <c:pt idx="17">
                  <c:v>21.5</c:v>
                </c:pt>
                <c:pt idx="18">
                  <c:v>22.37</c:v>
                </c:pt>
                <c:pt idx="19">
                  <c:v>22.95</c:v>
                </c:pt>
                <c:pt idx="20">
                  <c:v>23.35</c:v>
                </c:pt>
              </c:numCache>
            </c:numRef>
          </c:val>
          <c:smooth val="0"/>
          <c:extLst>
            <c:ext xmlns:c16="http://schemas.microsoft.com/office/drawing/2014/chart" uri="{C3380CC4-5D6E-409C-BE32-E72D297353CC}">
              <c16:uniqueId val="{00000000-B62B-104A-86C6-7889C9B5EB29}"/>
            </c:ext>
          </c:extLst>
        </c:ser>
        <c:ser>
          <c:idx val="1"/>
          <c:order val="1"/>
          <c:tx>
            <c:v>Terra</c:v>
          </c:tx>
          <c:spPr>
            <a:ln w="50800" cap="rnd">
              <a:solidFill>
                <a:schemeClr val="accent6"/>
              </a:solidFill>
              <a:round/>
            </a:ln>
            <a:effectLst/>
          </c:spPr>
          <c:marker>
            <c:symbol val="circle"/>
            <c:size val="5"/>
            <c:spPr>
              <a:solidFill>
                <a:schemeClr val="accent6"/>
              </a:solidFill>
              <a:ln w="50800">
                <a:solidFill>
                  <a:schemeClr val="accent6"/>
                </a:solidFill>
              </a:ln>
              <a:effectLst/>
            </c:spPr>
          </c:marker>
          <c:cat>
            <c:numRef>
              <c:f>SpatialSplit_LFMC!$F$35:$F$55</c:f>
              <c:numCache>
                <c:formatCode>General</c:formatCode>
                <c:ptCount val="21"/>
                <c:pt idx="0">
                  <c:v>21</c:v>
                </c:pt>
                <c:pt idx="1">
                  <c:v>20</c:v>
                </c:pt>
                <c:pt idx="2">
                  <c:v>19</c:v>
                </c:pt>
                <c:pt idx="3">
                  <c:v>18</c:v>
                </c:pt>
                <c:pt idx="4">
                  <c:v>17</c:v>
                </c:pt>
                <c:pt idx="5">
                  <c:v>16</c:v>
                </c:pt>
                <c:pt idx="6">
                  <c:v>15</c:v>
                </c:pt>
                <c:pt idx="7">
                  <c:v>14</c:v>
                </c:pt>
                <c:pt idx="8">
                  <c:v>13</c:v>
                </c:pt>
                <c:pt idx="9">
                  <c:v>12</c:v>
                </c:pt>
                <c:pt idx="10">
                  <c:v>11</c:v>
                </c:pt>
                <c:pt idx="11">
                  <c:v>10</c:v>
                </c:pt>
                <c:pt idx="12">
                  <c:v>9</c:v>
                </c:pt>
                <c:pt idx="13">
                  <c:v>8</c:v>
                </c:pt>
                <c:pt idx="14">
                  <c:v>7</c:v>
                </c:pt>
                <c:pt idx="15">
                  <c:v>6</c:v>
                </c:pt>
                <c:pt idx="16">
                  <c:v>5</c:v>
                </c:pt>
                <c:pt idx="17">
                  <c:v>4</c:v>
                </c:pt>
                <c:pt idx="18">
                  <c:v>3</c:v>
                </c:pt>
                <c:pt idx="19">
                  <c:v>2</c:v>
                </c:pt>
                <c:pt idx="20">
                  <c:v>1</c:v>
                </c:pt>
              </c:numCache>
            </c:numRef>
          </c:cat>
          <c:val>
            <c:numRef>
              <c:f>SpatialSplit_LFMC!$E$35:$E$55</c:f>
              <c:numCache>
                <c:formatCode>0.000</c:formatCode>
                <c:ptCount val="21"/>
                <c:pt idx="0">
                  <c:v>21.3</c:v>
                </c:pt>
                <c:pt idx="1">
                  <c:v>21.28</c:v>
                </c:pt>
                <c:pt idx="2">
                  <c:v>21.29</c:v>
                </c:pt>
                <c:pt idx="3">
                  <c:v>21.24</c:v>
                </c:pt>
                <c:pt idx="4">
                  <c:v>21.25</c:v>
                </c:pt>
                <c:pt idx="5">
                  <c:v>21.31</c:v>
                </c:pt>
                <c:pt idx="6">
                  <c:v>21.23</c:v>
                </c:pt>
                <c:pt idx="7">
                  <c:v>21.22</c:v>
                </c:pt>
                <c:pt idx="8">
                  <c:v>21.16</c:v>
                </c:pt>
                <c:pt idx="9">
                  <c:v>21.22</c:v>
                </c:pt>
                <c:pt idx="10">
                  <c:v>21.36</c:v>
                </c:pt>
                <c:pt idx="11">
                  <c:v>21.43</c:v>
                </c:pt>
                <c:pt idx="12">
                  <c:v>21.36</c:v>
                </c:pt>
                <c:pt idx="13">
                  <c:v>21.37</c:v>
                </c:pt>
                <c:pt idx="14">
                  <c:v>21.1</c:v>
                </c:pt>
                <c:pt idx="15">
                  <c:v>21.06</c:v>
                </c:pt>
                <c:pt idx="16">
                  <c:v>20.85</c:v>
                </c:pt>
                <c:pt idx="17">
                  <c:v>20.81</c:v>
                </c:pt>
                <c:pt idx="18">
                  <c:v>21.44</c:v>
                </c:pt>
                <c:pt idx="19">
                  <c:v>22.33</c:v>
                </c:pt>
                <c:pt idx="20">
                  <c:v>22.76</c:v>
                </c:pt>
              </c:numCache>
            </c:numRef>
          </c:val>
          <c:smooth val="0"/>
          <c:extLst>
            <c:ext xmlns:c16="http://schemas.microsoft.com/office/drawing/2014/chart" uri="{C3380CC4-5D6E-409C-BE32-E72D297353CC}">
              <c16:uniqueId val="{00000001-B62B-104A-86C6-7889C9B5EB29}"/>
            </c:ext>
          </c:extLst>
        </c:ser>
        <c:dLbls>
          <c:showLegendKey val="0"/>
          <c:showVal val="0"/>
          <c:showCatName val="0"/>
          <c:showSerName val="0"/>
          <c:showPercent val="0"/>
          <c:showBubbleSize val="0"/>
        </c:dLbls>
        <c:marker val="1"/>
        <c:smooth val="0"/>
        <c:axId val="1119879504"/>
        <c:axId val="1119881184"/>
      </c:lineChart>
      <c:catAx>
        <c:axId val="1119879504"/>
        <c:scaling>
          <c:orientation val="minMax"/>
        </c:scaling>
        <c:delete val="0"/>
        <c:axPos val="b"/>
        <c:title>
          <c:tx>
            <c:rich>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r>
                  <a:rPr lang="en-US" sz="1800"/>
                  <a:t>Number of Predictors</a:t>
                </a:r>
              </a:p>
            </c:rich>
          </c:tx>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119881184"/>
        <c:crosses val="autoZero"/>
        <c:auto val="1"/>
        <c:lblAlgn val="ctr"/>
        <c:lblOffset val="100"/>
        <c:noMultiLvlLbl val="0"/>
      </c:catAx>
      <c:valAx>
        <c:axId val="1119881184"/>
        <c:scaling>
          <c:orientation val="minMax"/>
          <c:max val="23.5"/>
          <c:min val="20.8"/>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r>
                  <a:rPr lang="en-US" sz="1800"/>
                  <a:t>MAE (%)</a:t>
                </a:r>
              </a:p>
            </c:rich>
          </c:tx>
          <c:overlay val="0"/>
          <c:spPr>
            <a:noFill/>
            <a:ln>
              <a:noFill/>
            </a:ln>
            <a:effectLst/>
          </c:spPr>
          <c:txPr>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title>
        <c:numFmt formatCode="0.0" sourceLinked="0"/>
        <c:majorTickMark val="out"/>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119879504"/>
        <c:crosses val="autoZero"/>
        <c:crossBetween val="between"/>
        <c:majorUnit val="0.4"/>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37840" cy="466434"/>
          </a:xfrm>
          <a:prstGeom prst="rect">
            <a:avLst/>
          </a:prstGeom>
          <a:noFill/>
          <a:ln>
            <a:noFill/>
          </a:ln>
        </p:spPr>
        <p:txBody>
          <a:bodyPr spcFirstLastPara="1" wrap="square" lIns="93175" tIns="46575" rIns="93175" bIns="46575" anchor="t"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970938" y="0"/>
            <a:ext cx="3037840" cy="466434"/>
          </a:xfrm>
          <a:prstGeom prst="rect">
            <a:avLst/>
          </a:prstGeom>
          <a:noFill/>
          <a:ln>
            <a:noFill/>
          </a:ln>
        </p:spPr>
        <p:txBody>
          <a:bodyPr spcFirstLastPara="1" wrap="square" lIns="93175" tIns="46575" rIns="93175" bIns="46575" anchor="t" anchorCtr="0"/>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829967"/>
            <a:ext cx="3037840" cy="466433"/>
          </a:xfrm>
          <a:prstGeom prst="rect">
            <a:avLst/>
          </a:prstGeom>
          <a:noFill/>
          <a:ln>
            <a:noFill/>
          </a:ln>
        </p:spPr>
        <p:txBody>
          <a:bodyPr spcFirstLastPara="1" wrap="square" lIns="93175" tIns="46575" rIns="93175" bIns="46575" anchor="b"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49941984"/>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p3: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29" name="Google Shape;129;p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3" name="Google Shape;193;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500340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4ba05b4b90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9" name="Google Shape;219;g4ba05b4b90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359836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Shape 160"/>
          <p:cNvSpPr>
            <a:spLocks noGrp="1" noRot="1" noChangeAspect="1"/>
          </p:cNvSpPr>
          <p:nvPr>
            <p:ph type="sldImg" idx="2"/>
          </p:nvPr>
        </p:nvSpPr>
        <p:spPr>
          <a:xfrm>
            <a:off x="406400" y="690563"/>
            <a:ext cx="6046788" cy="3402012"/>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chemeClr val="dk1"/>
            </a:solidFill>
            <a:prstDash val="solid"/>
            <a:miter lim="800000"/>
            <a:headEnd type="none" w="sm" len="sm"/>
            <a:tailEnd type="none" w="sm" len="sm"/>
          </a:ln>
        </p:spPr>
      </p:sp>
      <p:sp>
        <p:nvSpPr>
          <p:cNvPr id="161" name="Shape 161"/>
          <p:cNvSpPr txBox="1">
            <a:spLocks noGrp="1"/>
          </p:cNvSpPr>
          <p:nvPr>
            <p:ph type="body" idx="1"/>
          </p:nvPr>
        </p:nvSpPr>
        <p:spPr>
          <a:xfrm>
            <a:off x="912813" y="4325938"/>
            <a:ext cx="5032375" cy="4098925"/>
          </a:xfrm>
          <a:prstGeom prst="rect">
            <a:avLst/>
          </a:prstGeom>
          <a:noFill/>
          <a:ln>
            <a:noFill/>
          </a:ln>
        </p:spPr>
        <p:txBody>
          <a:bodyPr spcFirstLastPara="1" wrap="square" lIns="92350" tIns="45350" rIns="92350" bIns="45350" anchor="t" anchorCtr="0">
            <a:noAutofit/>
          </a:bodyPr>
          <a:lstStyle/>
          <a:p>
            <a:pPr marL="0" marR="0" lvl="0" indent="0" algn="l" rtl="0">
              <a:spcBef>
                <a:spcPts val="0"/>
              </a:spcBef>
              <a:spcAft>
                <a:spcPts val="0"/>
              </a:spcAft>
              <a:buNone/>
            </a:pPr>
            <a:r>
              <a:rPr lang="en-US" sz="1200" b="0" i="0" u="none" strike="noStrike" cap="none" dirty="0" err="1">
                <a:solidFill>
                  <a:schemeClr val="dk1"/>
                </a:solidFill>
                <a:latin typeface="Arial"/>
                <a:ea typeface="Arial"/>
                <a:cs typeface="Arial"/>
                <a:sym typeface="Arial"/>
              </a:rPr>
              <a:t>DICast</a:t>
            </a:r>
            <a:r>
              <a:rPr lang="en-US" sz="1200" b="0" i="0" u="none" strike="noStrike" cap="none" dirty="0">
                <a:solidFill>
                  <a:schemeClr val="dk1"/>
                </a:solidFill>
                <a:latin typeface="Arial"/>
                <a:ea typeface="Arial"/>
                <a:cs typeface="Arial"/>
                <a:sym typeface="Arial"/>
              </a:rPr>
              <a:t> was originally developed for The Weather Channel/Company in 1999.  </a:t>
            </a:r>
            <a:endParaRPr dirty="0"/>
          </a:p>
          <a:p>
            <a:pPr marL="0" marR="0" lvl="0" indent="0" algn="l" rtl="0">
              <a:spcBef>
                <a:spcPts val="360"/>
              </a:spcBef>
              <a:spcAft>
                <a:spcPts val="0"/>
              </a:spcAft>
              <a:buNone/>
            </a:pPr>
            <a:r>
              <a:rPr lang="en-US" sz="1200" b="0" i="0" u="none" strike="noStrike" cap="none" dirty="0">
                <a:solidFill>
                  <a:schemeClr val="dk1"/>
                </a:solidFill>
                <a:latin typeface="Arial"/>
                <a:ea typeface="Arial"/>
                <a:cs typeface="Arial"/>
                <a:sym typeface="Arial"/>
              </a:rPr>
              <a:t>NCAR and The Weather Company own the IP to </a:t>
            </a:r>
            <a:r>
              <a:rPr lang="en-US" sz="1200" b="0" i="0" u="none" strike="noStrike" cap="none" dirty="0" err="1">
                <a:solidFill>
                  <a:schemeClr val="dk1"/>
                </a:solidFill>
                <a:latin typeface="Arial"/>
                <a:ea typeface="Arial"/>
                <a:cs typeface="Arial"/>
                <a:sym typeface="Arial"/>
              </a:rPr>
              <a:t>DICast</a:t>
            </a:r>
            <a:r>
              <a:rPr lang="en-US" sz="1200" b="0" i="0" u="none" strike="noStrike" cap="none" dirty="0">
                <a:solidFill>
                  <a:schemeClr val="dk1"/>
                </a:solidFill>
                <a:latin typeface="Arial"/>
                <a:ea typeface="Arial"/>
                <a:cs typeface="Arial"/>
                <a:sym typeface="Arial"/>
              </a:rPr>
              <a:t>. </a:t>
            </a:r>
            <a:endParaRPr dirty="0"/>
          </a:p>
          <a:p>
            <a:pPr marL="0" marR="0" lvl="0" indent="0" algn="l" rtl="0">
              <a:spcBef>
                <a:spcPts val="360"/>
              </a:spcBef>
              <a:spcAft>
                <a:spcPts val="0"/>
              </a:spcAft>
              <a:buNone/>
            </a:pPr>
            <a:r>
              <a:rPr lang="en-US" sz="1200" b="0" i="0" u="none" strike="noStrike" cap="none" dirty="0" err="1">
                <a:solidFill>
                  <a:schemeClr val="dk1"/>
                </a:solidFill>
                <a:latin typeface="Arial"/>
                <a:ea typeface="Arial"/>
                <a:cs typeface="Arial"/>
                <a:sym typeface="Arial"/>
              </a:rPr>
              <a:t>DICast’s</a:t>
            </a:r>
            <a:r>
              <a:rPr lang="en-US" sz="1200" b="0" i="0" u="none" strike="noStrike" cap="none" dirty="0">
                <a:solidFill>
                  <a:schemeClr val="dk1"/>
                </a:solidFill>
                <a:latin typeface="Arial"/>
                <a:ea typeface="Arial"/>
                <a:cs typeface="Arial"/>
                <a:sym typeface="Arial"/>
              </a:rPr>
              <a:t> applicability was clear from the beginning and it was used for the winter Maintenance Decision Support System as the weather engine. </a:t>
            </a:r>
            <a:endParaRPr dirty="0"/>
          </a:p>
          <a:p>
            <a:pPr marL="0" marR="0" lvl="0" indent="0" algn="l" rtl="0">
              <a:spcBef>
                <a:spcPts val="360"/>
              </a:spcBef>
              <a:spcAft>
                <a:spcPts val="0"/>
              </a:spcAft>
              <a:buNone/>
            </a:pPr>
            <a:r>
              <a:rPr lang="en-US" sz="1200" b="0" i="0" u="none" strike="noStrike" cap="none" dirty="0">
                <a:solidFill>
                  <a:schemeClr val="dk1"/>
                </a:solidFill>
                <a:latin typeface="Arial"/>
                <a:ea typeface="Arial"/>
                <a:cs typeface="Arial"/>
                <a:sym typeface="Arial"/>
              </a:rPr>
              <a:t>It has also been used extensively in renewable energy projects.</a:t>
            </a:r>
            <a:endParaRPr dirty="0"/>
          </a:p>
          <a:p>
            <a:pPr marL="0" marR="0" lvl="0" indent="0" algn="l" rtl="0">
              <a:spcBef>
                <a:spcPts val="360"/>
              </a:spcBef>
              <a:spcAft>
                <a:spcPts val="0"/>
              </a:spcAft>
              <a:buNone/>
            </a:pPr>
            <a:r>
              <a:rPr lang="en-US" sz="1200" b="0" i="0" u="none" strike="noStrike" cap="none" dirty="0">
                <a:solidFill>
                  <a:schemeClr val="dk1"/>
                </a:solidFill>
                <a:latin typeface="Arial"/>
                <a:ea typeface="Arial"/>
                <a:cs typeface="Arial"/>
                <a:sym typeface="Arial"/>
              </a:rPr>
              <a:t>Commercial weather providers also use </a:t>
            </a:r>
            <a:r>
              <a:rPr lang="en-US" sz="1200" b="0" i="0" u="none" strike="noStrike" cap="none" dirty="0" err="1">
                <a:solidFill>
                  <a:schemeClr val="dk1"/>
                </a:solidFill>
                <a:latin typeface="Arial"/>
                <a:ea typeface="Arial"/>
                <a:cs typeface="Arial"/>
                <a:sym typeface="Arial"/>
              </a:rPr>
              <a:t>DICast</a:t>
            </a:r>
            <a:r>
              <a:rPr lang="en-US" sz="1200" b="0" i="0" u="none" strike="noStrike" cap="none" dirty="0">
                <a:solidFill>
                  <a:schemeClr val="dk1"/>
                </a:solidFill>
                <a:latin typeface="Arial"/>
                <a:ea typeface="Arial"/>
                <a:cs typeface="Arial"/>
                <a:sym typeface="Arial"/>
              </a:rPr>
              <a:t>. </a:t>
            </a:r>
            <a:endParaRPr dirty="0"/>
          </a:p>
          <a:p>
            <a:pPr marL="0" marR="0" lvl="0" indent="0" algn="l" rtl="0">
              <a:spcBef>
                <a:spcPts val="360"/>
              </a:spcBef>
              <a:spcAft>
                <a:spcPts val="0"/>
              </a:spcAft>
              <a:buNone/>
            </a:pPr>
            <a:r>
              <a:rPr lang="en-US" sz="1200" b="0" i="0" u="none" strike="noStrike" cap="none" dirty="0">
                <a:solidFill>
                  <a:schemeClr val="dk1"/>
                </a:solidFill>
                <a:latin typeface="Arial"/>
                <a:ea typeface="Arial"/>
                <a:cs typeface="Arial"/>
                <a:sym typeface="Arial"/>
              </a:rPr>
              <a:t>Most recently, we have contracted with Indian </a:t>
            </a:r>
            <a:r>
              <a:rPr lang="en-US" sz="1200" b="0" i="0" u="none" strike="noStrike" cap="none" dirty="0" err="1">
                <a:solidFill>
                  <a:schemeClr val="dk1"/>
                </a:solidFill>
                <a:latin typeface="Arial"/>
                <a:ea typeface="Arial"/>
                <a:cs typeface="Arial"/>
                <a:sym typeface="Arial"/>
              </a:rPr>
              <a:t>Skymet</a:t>
            </a:r>
            <a:r>
              <a:rPr lang="en-US" sz="1200" b="0" i="0" u="none" strike="noStrike" cap="none" dirty="0">
                <a:solidFill>
                  <a:schemeClr val="dk1"/>
                </a:solidFill>
                <a:latin typeface="Arial"/>
                <a:ea typeface="Arial"/>
                <a:cs typeface="Arial"/>
                <a:sym typeface="Arial"/>
              </a:rPr>
              <a:t> Weather Services to implement. </a:t>
            </a:r>
            <a:r>
              <a:rPr lang="en-US" sz="1200" b="0" i="0" u="none" strike="noStrike" cap="none" dirty="0" err="1">
                <a:solidFill>
                  <a:schemeClr val="dk1"/>
                </a:solidFill>
                <a:latin typeface="Arial"/>
                <a:ea typeface="Arial"/>
                <a:cs typeface="Arial"/>
                <a:sym typeface="Arial"/>
              </a:rPr>
              <a:t>Skymet’s</a:t>
            </a:r>
            <a:r>
              <a:rPr lang="en-US" sz="1200" b="0" i="0" u="none" strike="noStrike" cap="none" dirty="0">
                <a:solidFill>
                  <a:schemeClr val="dk1"/>
                </a:solidFill>
                <a:latin typeface="Arial"/>
                <a:ea typeface="Arial"/>
                <a:cs typeface="Arial"/>
                <a:sym typeface="Arial"/>
              </a:rPr>
              <a:t> goals are to improve the agricultural forecasts for farmers.</a:t>
            </a:r>
            <a:endParaRPr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1852925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2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At the heart of the system is RAL’s Dynamic Integrated ForeCast System (DICast), which integrates observations and model data, continuously bias correcting model input and providing the best weights for those data using real time statistical learning methods. DICast is trained to match the forecasts to the nacelle anemometer wind speeds at each turbine, which is highly correlated with power production. This approach allows the system to take into account availability information that Xcel requires from the individual wind farms. The consensus wind forecast for each turbine is then converted to power using statistical approaches. The wind energy forecast data for each turbine and connection node are provided to Xcel Energy decision makers via both text files (for integration into Xcel’s load balancing and power trading systems) and Graphical User Interfaces (GUIs). The power grid operators are provided with a GUI display of projected power output plus error bars. The DICast system provides a 10-15% improvement on the best NWP model that goes into it.</a:t>
            </a:r>
          </a:p>
        </p:txBody>
      </p:sp>
      <p:sp>
        <p:nvSpPr>
          <p:cNvPr id="132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A2BF658-CB58-482E-9A51-4A15DCFFF2AC}"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2763069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C02F896-EF39-A34D-9D9C-E735559BFD08}"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33960219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043163-7896-AC45-9827-BDB7E4F0E955}" type="slidenum">
              <a:rPr lang="en-US" smtClean="0"/>
              <a:t>9</a:t>
            </a:fld>
            <a:endParaRPr lang="en-US"/>
          </a:p>
        </p:txBody>
      </p:sp>
    </p:spTree>
    <p:extLst>
      <p:ext uri="{BB962C8B-B14F-4D97-AF65-F5344CB8AC3E}">
        <p14:creationId xmlns:p14="http://schemas.microsoft.com/office/powerpoint/2010/main" val="31177440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043163-7896-AC45-9827-BDB7E4F0E955}" type="slidenum">
              <a:rPr lang="en-US" smtClean="0"/>
              <a:t>10</a:t>
            </a:fld>
            <a:endParaRPr lang="en-US"/>
          </a:p>
        </p:txBody>
      </p:sp>
    </p:spTree>
    <p:extLst>
      <p:ext uri="{BB962C8B-B14F-4D97-AF65-F5344CB8AC3E}">
        <p14:creationId xmlns:p14="http://schemas.microsoft.com/office/powerpoint/2010/main" val="32938414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Dead FMC values on the left are obtained by interpolating sparse surface observations while on the right we used satellite observations and a machine learning model to estimate the dead FMC. Significantly finer structure of satellite observations based FMC is a result of variability in observations and also accounting for local terrain and fuels.</a:t>
            </a:r>
          </a:p>
        </p:txBody>
      </p:sp>
      <p:sp>
        <p:nvSpPr>
          <p:cNvPr id="4" name="Slide Number Placeholder 3"/>
          <p:cNvSpPr>
            <a:spLocks noGrp="1"/>
          </p:cNvSpPr>
          <p:nvPr>
            <p:ph type="sldNum" sz="quarter" idx="5"/>
          </p:nvPr>
        </p:nvSpPr>
        <p:spPr/>
        <p:txBody>
          <a:bodyPr/>
          <a:lstStyle/>
          <a:p>
            <a:fld id="{22789212-2892-2D4A-BB84-A97AD5AF1D09}" type="slidenum">
              <a:rPr lang="en-US" smtClean="0"/>
              <a:t>11</a:t>
            </a:fld>
            <a:endParaRPr lang="en-US"/>
          </a:p>
        </p:txBody>
      </p:sp>
    </p:spTree>
    <p:extLst>
      <p:ext uri="{BB962C8B-B14F-4D97-AF65-F5344CB8AC3E}">
        <p14:creationId xmlns:p14="http://schemas.microsoft.com/office/powerpoint/2010/main" val="13795831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4" name="Google Shape;184;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734885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F7ACAC-B45A-43AA-BCF0-7F315787E582}" type="slidenum">
              <a:rPr lang="en-US" smtClean="0"/>
              <a:t>21</a:t>
            </a:fld>
            <a:endParaRPr lang="en-US"/>
          </a:p>
        </p:txBody>
      </p:sp>
    </p:spTree>
    <p:extLst>
      <p:ext uri="{BB962C8B-B14F-4D97-AF65-F5344CB8AC3E}">
        <p14:creationId xmlns:p14="http://schemas.microsoft.com/office/powerpoint/2010/main" val="38034492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8"/>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4"/>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4"/>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4A824E9-7284-B04C-A032-6C3ED814722B}" type="datetimeFigureOut">
              <a:rPr lang="en-US" smtClean="0">
                <a:solidFill>
                  <a:prstClr val="black">
                    <a:tint val="75000"/>
                  </a:prstClr>
                </a:solidFill>
              </a:rPr>
              <a:pPr/>
              <a:t>4/23/2019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79FF44D-A1DC-CC46-8A7D-37CBDCAE837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23487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A37914-C38D-DB48-9466-00FD7B91F2D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675BEB6-2F0D-6C47-92FD-95133130E1D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6E8D00D-14DC-C644-97D3-61792A55135B}"/>
              </a:ext>
            </a:extLst>
          </p:cNvPr>
          <p:cNvSpPr>
            <a:spLocks noGrp="1"/>
          </p:cNvSpPr>
          <p:nvPr>
            <p:ph type="dt" sz="half" idx="10"/>
          </p:nvPr>
        </p:nvSpPr>
        <p:spPr/>
        <p:txBody>
          <a:bodyPr/>
          <a:lstStyle/>
          <a:p>
            <a:fld id="{AC4933D1-C94F-264E-8FB9-39737592C03A}" type="datetime1">
              <a:rPr lang="en-US" smtClean="0"/>
              <a:t>4/23/2019</a:t>
            </a:fld>
            <a:endParaRPr lang="en-US"/>
          </a:p>
        </p:txBody>
      </p:sp>
      <p:sp>
        <p:nvSpPr>
          <p:cNvPr id="5" name="Footer Placeholder 4">
            <a:extLst>
              <a:ext uri="{FF2B5EF4-FFF2-40B4-BE49-F238E27FC236}">
                <a16:creationId xmlns:a16="http://schemas.microsoft.com/office/drawing/2014/main" id="{EF3A71FC-22D8-F542-A73B-B01C927C82B7}"/>
              </a:ext>
            </a:extLst>
          </p:cNvPr>
          <p:cNvSpPr>
            <a:spLocks noGrp="1"/>
          </p:cNvSpPr>
          <p:nvPr>
            <p:ph type="ftr" sz="quarter" idx="11"/>
          </p:nvPr>
        </p:nvSpPr>
        <p:spPr/>
        <p:txBody>
          <a:bodyPr/>
          <a:lstStyle/>
          <a:p>
            <a:r>
              <a:rPr lang="en-US"/>
              <a:t>UCAR Machine Learning Showcase</a:t>
            </a:r>
          </a:p>
        </p:txBody>
      </p:sp>
      <p:sp>
        <p:nvSpPr>
          <p:cNvPr id="6" name="Slide Number Placeholder 5">
            <a:extLst>
              <a:ext uri="{FF2B5EF4-FFF2-40B4-BE49-F238E27FC236}">
                <a16:creationId xmlns:a16="http://schemas.microsoft.com/office/drawing/2014/main" id="{D7FA44B1-3ABF-E24B-B970-8E6698B931F4}"/>
              </a:ext>
            </a:extLst>
          </p:cNvPr>
          <p:cNvSpPr>
            <a:spLocks noGrp="1"/>
          </p:cNvSpPr>
          <p:nvPr>
            <p:ph type="sldNum" sz="quarter" idx="12"/>
          </p:nvPr>
        </p:nvSpPr>
        <p:spPr/>
        <p:txBody>
          <a:bodyPr/>
          <a:lstStyle/>
          <a:p>
            <a:fld id="{87C9D52A-3D7D-6B4E-90BB-8AFCE8D662FA}" type="slidenum">
              <a:rPr lang="en-US" smtClean="0"/>
              <a:t>‹#›</a:t>
            </a:fld>
            <a:endParaRPr lang="en-US"/>
          </a:p>
        </p:txBody>
      </p:sp>
    </p:spTree>
    <p:extLst>
      <p:ext uri="{BB962C8B-B14F-4D97-AF65-F5344CB8AC3E}">
        <p14:creationId xmlns:p14="http://schemas.microsoft.com/office/powerpoint/2010/main" val="7452305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CAD57D-22B9-D548-BEAD-53358CBC447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F0FC308-B105-A744-B11E-79B45127603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F2C160-E335-5346-8183-722573713A65}"/>
              </a:ext>
            </a:extLst>
          </p:cNvPr>
          <p:cNvSpPr>
            <a:spLocks noGrp="1"/>
          </p:cNvSpPr>
          <p:nvPr>
            <p:ph type="dt" sz="half" idx="10"/>
          </p:nvPr>
        </p:nvSpPr>
        <p:spPr/>
        <p:txBody>
          <a:bodyPr/>
          <a:lstStyle/>
          <a:p>
            <a:fld id="{70112658-798E-F740-826B-AB35D07E17E9}" type="datetime1">
              <a:rPr lang="en-US" smtClean="0"/>
              <a:t>4/23/2019</a:t>
            </a:fld>
            <a:endParaRPr lang="en-US"/>
          </a:p>
        </p:txBody>
      </p:sp>
      <p:sp>
        <p:nvSpPr>
          <p:cNvPr id="5" name="Footer Placeholder 4">
            <a:extLst>
              <a:ext uri="{FF2B5EF4-FFF2-40B4-BE49-F238E27FC236}">
                <a16:creationId xmlns:a16="http://schemas.microsoft.com/office/drawing/2014/main" id="{10029E46-D8CF-5A43-A475-E8D3347B613C}"/>
              </a:ext>
            </a:extLst>
          </p:cNvPr>
          <p:cNvSpPr>
            <a:spLocks noGrp="1"/>
          </p:cNvSpPr>
          <p:nvPr>
            <p:ph type="ftr" sz="quarter" idx="11"/>
          </p:nvPr>
        </p:nvSpPr>
        <p:spPr/>
        <p:txBody>
          <a:bodyPr/>
          <a:lstStyle/>
          <a:p>
            <a:r>
              <a:rPr lang="en-US"/>
              <a:t>UCAR Machine Learning Showcase</a:t>
            </a:r>
          </a:p>
        </p:txBody>
      </p:sp>
      <p:sp>
        <p:nvSpPr>
          <p:cNvPr id="6" name="Slide Number Placeholder 5">
            <a:extLst>
              <a:ext uri="{FF2B5EF4-FFF2-40B4-BE49-F238E27FC236}">
                <a16:creationId xmlns:a16="http://schemas.microsoft.com/office/drawing/2014/main" id="{7FCF49C3-FB09-254E-9522-BD60CFCF97DA}"/>
              </a:ext>
            </a:extLst>
          </p:cNvPr>
          <p:cNvSpPr>
            <a:spLocks noGrp="1"/>
          </p:cNvSpPr>
          <p:nvPr>
            <p:ph type="sldNum" sz="quarter" idx="12"/>
          </p:nvPr>
        </p:nvSpPr>
        <p:spPr/>
        <p:txBody>
          <a:bodyPr/>
          <a:lstStyle/>
          <a:p>
            <a:fld id="{87C9D52A-3D7D-6B4E-90BB-8AFCE8D662FA}" type="slidenum">
              <a:rPr lang="en-US" smtClean="0"/>
              <a:t>‹#›</a:t>
            </a:fld>
            <a:endParaRPr lang="en-US"/>
          </a:p>
        </p:txBody>
      </p:sp>
      <p:pic>
        <p:nvPicPr>
          <p:cNvPr id="7" name="Shape 98">
            <a:extLst>
              <a:ext uri="{FF2B5EF4-FFF2-40B4-BE49-F238E27FC236}">
                <a16:creationId xmlns:a16="http://schemas.microsoft.com/office/drawing/2014/main" id="{B31B3546-3EDE-5A4F-B3F9-8957D19982D5}"/>
              </a:ext>
            </a:extLst>
          </p:cNvPr>
          <p:cNvPicPr preferRelativeResize="0">
            <a:picLocks noChangeAspect="1"/>
          </p:cNvPicPr>
          <p:nvPr userDrawn="1"/>
        </p:nvPicPr>
        <p:blipFill rotWithShape="1">
          <a:blip r:embed="rId2">
            <a:alphaModFix/>
          </a:blip>
          <a:srcRect/>
          <a:stretch/>
        </p:blipFill>
        <p:spPr>
          <a:xfrm>
            <a:off x="4520380" y="6335558"/>
            <a:ext cx="385917" cy="385917"/>
          </a:xfrm>
          <a:prstGeom prst="rect">
            <a:avLst/>
          </a:prstGeom>
          <a:noFill/>
          <a:ln>
            <a:noFill/>
          </a:ln>
        </p:spPr>
      </p:pic>
    </p:spTree>
    <p:extLst>
      <p:ext uri="{BB962C8B-B14F-4D97-AF65-F5344CB8AC3E}">
        <p14:creationId xmlns:p14="http://schemas.microsoft.com/office/powerpoint/2010/main" val="5669100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A083DC-2A72-D846-AB19-7BA38B4ABF2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8DEEA3D-D492-364E-9E94-8F32690E802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97368B0-D641-5C49-9314-43EE936A756D}"/>
              </a:ext>
            </a:extLst>
          </p:cNvPr>
          <p:cNvSpPr>
            <a:spLocks noGrp="1"/>
          </p:cNvSpPr>
          <p:nvPr>
            <p:ph type="dt" sz="half" idx="10"/>
          </p:nvPr>
        </p:nvSpPr>
        <p:spPr/>
        <p:txBody>
          <a:bodyPr/>
          <a:lstStyle/>
          <a:p>
            <a:fld id="{B15585CB-90E4-6842-9322-24F3499D9A58}" type="datetime1">
              <a:rPr lang="en-US" smtClean="0"/>
              <a:t>4/23/2019</a:t>
            </a:fld>
            <a:endParaRPr lang="en-US"/>
          </a:p>
        </p:txBody>
      </p:sp>
      <p:sp>
        <p:nvSpPr>
          <p:cNvPr id="5" name="Footer Placeholder 4">
            <a:extLst>
              <a:ext uri="{FF2B5EF4-FFF2-40B4-BE49-F238E27FC236}">
                <a16:creationId xmlns:a16="http://schemas.microsoft.com/office/drawing/2014/main" id="{AA4C6179-ADBA-044B-AEC9-BC31FB9A0489}"/>
              </a:ext>
            </a:extLst>
          </p:cNvPr>
          <p:cNvSpPr>
            <a:spLocks noGrp="1"/>
          </p:cNvSpPr>
          <p:nvPr>
            <p:ph type="ftr" sz="quarter" idx="11"/>
          </p:nvPr>
        </p:nvSpPr>
        <p:spPr/>
        <p:txBody>
          <a:bodyPr/>
          <a:lstStyle/>
          <a:p>
            <a:r>
              <a:rPr lang="en-US"/>
              <a:t>UCAR Machine Learning Showcase</a:t>
            </a:r>
          </a:p>
        </p:txBody>
      </p:sp>
      <p:sp>
        <p:nvSpPr>
          <p:cNvPr id="6" name="Slide Number Placeholder 5">
            <a:extLst>
              <a:ext uri="{FF2B5EF4-FFF2-40B4-BE49-F238E27FC236}">
                <a16:creationId xmlns:a16="http://schemas.microsoft.com/office/drawing/2014/main" id="{8178F753-3E7E-C340-8EC3-6E83199D03A5}"/>
              </a:ext>
            </a:extLst>
          </p:cNvPr>
          <p:cNvSpPr>
            <a:spLocks noGrp="1"/>
          </p:cNvSpPr>
          <p:nvPr>
            <p:ph type="sldNum" sz="quarter" idx="12"/>
          </p:nvPr>
        </p:nvSpPr>
        <p:spPr/>
        <p:txBody>
          <a:bodyPr/>
          <a:lstStyle/>
          <a:p>
            <a:fld id="{87C9D52A-3D7D-6B4E-90BB-8AFCE8D662FA}" type="slidenum">
              <a:rPr lang="en-US" smtClean="0"/>
              <a:t>‹#›</a:t>
            </a:fld>
            <a:endParaRPr lang="en-US"/>
          </a:p>
        </p:txBody>
      </p:sp>
    </p:spTree>
    <p:extLst>
      <p:ext uri="{BB962C8B-B14F-4D97-AF65-F5344CB8AC3E}">
        <p14:creationId xmlns:p14="http://schemas.microsoft.com/office/powerpoint/2010/main" val="10449397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111C2F-77C0-3443-819B-1735E02DD40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CC8BF44-12B1-234A-B998-4B2D4566250F}"/>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E464346-9E80-4E4E-9E05-B6573CF47E9A}"/>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12C6845-EBCE-5348-ACDD-5B503975793D}"/>
              </a:ext>
            </a:extLst>
          </p:cNvPr>
          <p:cNvSpPr>
            <a:spLocks noGrp="1"/>
          </p:cNvSpPr>
          <p:nvPr>
            <p:ph type="dt" sz="half" idx="10"/>
          </p:nvPr>
        </p:nvSpPr>
        <p:spPr/>
        <p:txBody>
          <a:bodyPr/>
          <a:lstStyle/>
          <a:p>
            <a:fld id="{BE457344-A57F-DD49-AD2E-C7673ACFD2EC}" type="datetime1">
              <a:rPr lang="en-US" smtClean="0"/>
              <a:t>4/23/2019</a:t>
            </a:fld>
            <a:endParaRPr lang="en-US"/>
          </a:p>
        </p:txBody>
      </p:sp>
      <p:sp>
        <p:nvSpPr>
          <p:cNvPr id="6" name="Footer Placeholder 5">
            <a:extLst>
              <a:ext uri="{FF2B5EF4-FFF2-40B4-BE49-F238E27FC236}">
                <a16:creationId xmlns:a16="http://schemas.microsoft.com/office/drawing/2014/main" id="{07426344-434C-4741-9EDB-D659F1965C4E}"/>
              </a:ext>
            </a:extLst>
          </p:cNvPr>
          <p:cNvSpPr>
            <a:spLocks noGrp="1"/>
          </p:cNvSpPr>
          <p:nvPr>
            <p:ph type="ftr" sz="quarter" idx="11"/>
          </p:nvPr>
        </p:nvSpPr>
        <p:spPr/>
        <p:txBody>
          <a:bodyPr/>
          <a:lstStyle/>
          <a:p>
            <a:r>
              <a:rPr lang="en-US"/>
              <a:t>UCAR Machine Learning Showcase</a:t>
            </a:r>
          </a:p>
        </p:txBody>
      </p:sp>
      <p:sp>
        <p:nvSpPr>
          <p:cNvPr id="7" name="Slide Number Placeholder 6">
            <a:extLst>
              <a:ext uri="{FF2B5EF4-FFF2-40B4-BE49-F238E27FC236}">
                <a16:creationId xmlns:a16="http://schemas.microsoft.com/office/drawing/2014/main" id="{90574F99-A572-8142-BFD1-2835196F7F1F}"/>
              </a:ext>
            </a:extLst>
          </p:cNvPr>
          <p:cNvSpPr>
            <a:spLocks noGrp="1"/>
          </p:cNvSpPr>
          <p:nvPr>
            <p:ph type="sldNum" sz="quarter" idx="12"/>
          </p:nvPr>
        </p:nvSpPr>
        <p:spPr/>
        <p:txBody>
          <a:bodyPr/>
          <a:lstStyle/>
          <a:p>
            <a:fld id="{87C9D52A-3D7D-6B4E-90BB-8AFCE8D662FA}" type="slidenum">
              <a:rPr lang="en-US" smtClean="0"/>
              <a:t>‹#›</a:t>
            </a:fld>
            <a:endParaRPr lang="en-US"/>
          </a:p>
        </p:txBody>
      </p:sp>
    </p:spTree>
    <p:extLst>
      <p:ext uri="{BB962C8B-B14F-4D97-AF65-F5344CB8AC3E}">
        <p14:creationId xmlns:p14="http://schemas.microsoft.com/office/powerpoint/2010/main" val="38372321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26E3BF-85E6-EC47-90FE-018781CA295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71101F2-AA9D-1844-A886-17012BD7529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2D122CC-1641-964F-8957-E6C4E6ED7F47}"/>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B541C23-9D61-B44A-9C7B-D036073DD72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780C20DC-A749-4449-875A-62A74C664F9D}"/>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CD6CA52-5971-C540-8E00-B6034C6D1BBE}"/>
              </a:ext>
            </a:extLst>
          </p:cNvPr>
          <p:cNvSpPr>
            <a:spLocks noGrp="1"/>
          </p:cNvSpPr>
          <p:nvPr>
            <p:ph type="dt" sz="half" idx="10"/>
          </p:nvPr>
        </p:nvSpPr>
        <p:spPr/>
        <p:txBody>
          <a:bodyPr/>
          <a:lstStyle/>
          <a:p>
            <a:fld id="{787BAC00-3886-044C-89FE-B81DDB4FB826}" type="datetime1">
              <a:rPr lang="en-US" smtClean="0"/>
              <a:t>4/23/2019</a:t>
            </a:fld>
            <a:endParaRPr lang="en-US"/>
          </a:p>
        </p:txBody>
      </p:sp>
      <p:sp>
        <p:nvSpPr>
          <p:cNvPr id="8" name="Footer Placeholder 7">
            <a:extLst>
              <a:ext uri="{FF2B5EF4-FFF2-40B4-BE49-F238E27FC236}">
                <a16:creationId xmlns:a16="http://schemas.microsoft.com/office/drawing/2014/main" id="{3E427899-658F-D84E-B7BC-35E6CBBAE122}"/>
              </a:ext>
            </a:extLst>
          </p:cNvPr>
          <p:cNvSpPr>
            <a:spLocks noGrp="1"/>
          </p:cNvSpPr>
          <p:nvPr>
            <p:ph type="ftr" sz="quarter" idx="11"/>
          </p:nvPr>
        </p:nvSpPr>
        <p:spPr/>
        <p:txBody>
          <a:bodyPr/>
          <a:lstStyle/>
          <a:p>
            <a:r>
              <a:rPr lang="en-US"/>
              <a:t>UCAR Machine Learning Showcase</a:t>
            </a:r>
          </a:p>
        </p:txBody>
      </p:sp>
      <p:sp>
        <p:nvSpPr>
          <p:cNvPr id="9" name="Slide Number Placeholder 8">
            <a:extLst>
              <a:ext uri="{FF2B5EF4-FFF2-40B4-BE49-F238E27FC236}">
                <a16:creationId xmlns:a16="http://schemas.microsoft.com/office/drawing/2014/main" id="{181476FA-D9D4-E44B-9AE2-A4213B17FE79}"/>
              </a:ext>
            </a:extLst>
          </p:cNvPr>
          <p:cNvSpPr>
            <a:spLocks noGrp="1"/>
          </p:cNvSpPr>
          <p:nvPr>
            <p:ph type="sldNum" sz="quarter" idx="12"/>
          </p:nvPr>
        </p:nvSpPr>
        <p:spPr/>
        <p:txBody>
          <a:bodyPr/>
          <a:lstStyle/>
          <a:p>
            <a:fld id="{87C9D52A-3D7D-6B4E-90BB-8AFCE8D662FA}" type="slidenum">
              <a:rPr lang="en-US" smtClean="0"/>
              <a:t>‹#›</a:t>
            </a:fld>
            <a:endParaRPr lang="en-US"/>
          </a:p>
        </p:txBody>
      </p:sp>
    </p:spTree>
    <p:extLst>
      <p:ext uri="{BB962C8B-B14F-4D97-AF65-F5344CB8AC3E}">
        <p14:creationId xmlns:p14="http://schemas.microsoft.com/office/powerpoint/2010/main" val="11188593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D5313B-2EFE-9D4A-A967-A76FC8B2405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2AD8AA4-0AD2-904F-9BF9-0F80012C5F07}"/>
              </a:ext>
            </a:extLst>
          </p:cNvPr>
          <p:cNvSpPr>
            <a:spLocks noGrp="1"/>
          </p:cNvSpPr>
          <p:nvPr>
            <p:ph type="dt" sz="half" idx="10"/>
          </p:nvPr>
        </p:nvSpPr>
        <p:spPr/>
        <p:txBody>
          <a:bodyPr/>
          <a:lstStyle/>
          <a:p>
            <a:fld id="{B68651DF-C0FF-E342-9971-EBD2A1273062}" type="datetime1">
              <a:rPr lang="en-US" smtClean="0"/>
              <a:t>4/23/2019</a:t>
            </a:fld>
            <a:endParaRPr lang="en-US"/>
          </a:p>
        </p:txBody>
      </p:sp>
      <p:sp>
        <p:nvSpPr>
          <p:cNvPr id="4" name="Footer Placeholder 3">
            <a:extLst>
              <a:ext uri="{FF2B5EF4-FFF2-40B4-BE49-F238E27FC236}">
                <a16:creationId xmlns:a16="http://schemas.microsoft.com/office/drawing/2014/main" id="{00E167DC-848A-1E4B-B88A-49B73B8F9BFF}"/>
              </a:ext>
            </a:extLst>
          </p:cNvPr>
          <p:cNvSpPr>
            <a:spLocks noGrp="1"/>
          </p:cNvSpPr>
          <p:nvPr>
            <p:ph type="ftr" sz="quarter" idx="11"/>
          </p:nvPr>
        </p:nvSpPr>
        <p:spPr/>
        <p:txBody>
          <a:bodyPr/>
          <a:lstStyle/>
          <a:p>
            <a:r>
              <a:rPr lang="en-US"/>
              <a:t>UCAR Machine Learning Showcase</a:t>
            </a:r>
          </a:p>
        </p:txBody>
      </p:sp>
      <p:sp>
        <p:nvSpPr>
          <p:cNvPr id="5" name="Slide Number Placeholder 4">
            <a:extLst>
              <a:ext uri="{FF2B5EF4-FFF2-40B4-BE49-F238E27FC236}">
                <a16:creationId xmlns:a16="http://schemas.microsoft.com/office/drawing/2014/main" id="{C35FD5BF-6312-E04B-8A94-E5B837773722}"/>
              </a:ext>
            </a:extLst>
          </p:cNvPr>
          <p:cNvSpPr>
            <a:spLocks noGrp="1"/>
          </p:cNvSpPr>
          <p:nvPr>
            <p:ph type="sldNum" sz="quarter" idx="12"/>
          </p:nvPr>
        </p:nvSpPr>
        <p:spPr/>
        <p:txBody>
          <a:bodyPr/>
          <a:lstStyle/>
          <a:p>
            <a:fld id="{87C9D52A-3D7D-6B4E-90BB-8AFCE8D662FA}" type="slidenum">
              <a:rPr lang="en-US" smtClean="0"/>
              <a:t>‹#›</a:t>
            </a:fld>
            <a:endParaRPr lang="en-US"/>
          </a:p>
        </p:txBody>
      </p:sp>
    </p:spTree>
    <p:extLst>
      <p:ext uri="{BB962C8B-B14F-4D97-AF65-F5344CB8AC3E}">
        <p14:creationId xmlns:p14="http://schemas.microsoft.com/office/powerpoint/2010/main" val="32815384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8BB9B41-863E-1040-87B9-7D0B540927E9}"/>
              </a:ext>
            </a:extLst>
          </p:cNvPr>
          <p:cNvSpPr>
            <a:spLocks noGrp="1"/>
          </p:cNvSpPr>
          <p:nvPr>
            <p:ph type="dt" sz="half" idx="10"/>
          </p:nvPr>
        </p:nvSpPr>
        <p:spPr/>
        <p:txBody>
          <a:bodyPr/>
          <a:lstStyle/>
          <a:p>
            <a:fld id="{6C016DF6-3DD9-864E-A165-5FC8B6BF2543}" type="datetime1">
              <a:rPr lang="en-US" smtClean="0"/>
              <a:t>4/23/2019</a:t>
            </a:fld>
            <a:endParaRPr lang="en-US"/>
          </a:p>
        </p:txBody>
      </p:sp>
      <p:sp>
        <p:nvSpPr>
          <p:cNvPr id="3" name="Footer Placeholder 2">
            <a:extLst>
              <a:ext uri="{FF2B5EF4-FFF2-40B4-BE49-F238E27FC236}">
                <a16:creationId xmlns:a16="http://schemas.microsoft.com/office/drawing/2014/main" id="{18163306-BFBF-D345-9C4C-06F46A9F9FA9}"/>
              </a:ext>
            </a:extLst>
          </p:cNvPr>
          <p:cNvSpPr>
            <a:spLocks noGrp="1"/>
          </p:cNvSpPr>
          <p:nvPr>
            <p:ph type="ftr" sz="quarter" idx="11"/>
          </p:nvPr>
        </p:nvSpPr>
        <p:spPr/>
        <p:txBody>
          <a:bodyPr/>
          <a:lstStyle/>
          <a:p>
            <a:r>
              <a:rPr lang="en-US"/>
              <a:t>UCAR Machine Learning Showcase</a:t>
            </a:r>
          </a:p>
        </p:txBody>
      </p:sp>
      <p:sp>
        <p:nvSpPr>
          <p:cNvPr id="4" name="Slide Number Placeholder 3">
            <a:extLst>
              <a:ext uri="{FF2B5EF4-FFF2-40B4-BE49-F238E27FC236}">
                <a16:creationId xmlns:a16="http://schemas.microsoft.com/office/drawing/2014/main" id="{9211F0C8-1E0E-9441-B30A-AED809C75D03}"/>
              </a:ext>
            </a:extLst>
          </p:cNvPr>
          <p:cNvSpPr>
            <a:spLocks noGrp="1"/>
          </p:cNvSpPr>
          <p:nvPr>
            <p:ph type="sldNum" sz="quarter" idx="12"/>
          </p:nvPr>
        </p:nvSpPr>
        <p:spPr/>
        <p:txBody>
          <a:bodyPr/>
          <a:lstStyle/>
          <a:p>
            <a:fld id="{87C9D52A-3D7D-6B4E-90BB-8AFCE8D662FA}" type="slidenum">
              <a:rPr lang="en-US" smtClean="0"/>
              <a:t>‹#›</a:t>
            </a:fld>
            <a:endParaRPr lang="en-US"/>
          </a:p>
        </p:txBody>
      </p:sp>
    </p:spTree>
    <p:extLst>
      <p:ext uri="{BB962C8B-B14F-4D97-AF65-F5344CB8AC3E}">
        <p14:creationId xmlns:p14="http://schemas.microsoft.com/office/powerpoint/2010/main" val="12680909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DF6BA3-FE52-7E43-96B7-5174B440F71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2435D9B-8450-EE47-BE85-DEAFD9D73D5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B83070D-F4E5-7246-8032-D7E03D477BC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484306D-95FB-E54C-96D4-874D6B47DE66}"/>
              </a:ext>
            </a:extLst>
          </p:cNvPr>
          <p:cNvSpPr>
            <a:spLocks noGrp="1"/>
          </p:cNvSpPr>
          <p:nvPr>
            <p:ph type="dt" sz="half" idx="10"/>
          </p:nvPr>
        </p:nvSpPr>
        <p:spPr/>
        <p:txBody>
          <a:bodyPr/>
          <a:lstStyle/>
          <a:p>
            <a:fld id="{3BE5504E-F422-6F48-B668-0545A2A40F09}" type="datetime1">
              <a:rPr lang="en-US" smtClean="0"/>
              <a:t>4/23/2019</a:t>
            </a:fld>
            <a:endParaRPr lang="en-US"/>
          </a:p>
        </p:txBody>
      </p:sp>
      <p:sp>
        <p:nvSpPr>
          <p:cNvPr id="6" name="Footer Placeholder 5">
            <a:extLst>
              <a:ext uri="{FF2B5EF4-FFF2-40B4-BE49-F238E27FC236}">
                <a16:creationId xmlns:a16="http://schemas.microsoft.com/office/drawing/2014/main" id="{B940A917-546F-544B-8AF7-621184AA7330}"/>
              </a:ext>
            </a:extLst>
          </p:cNvPr>
          <p:cNvSpPr>
            <a:spLocks noGrp="1"/>
          </p:cNvSpPr>
          <p:nvPr>
            <p:ph type="ftr" sz="quarter" idx="11"/>
          </p:nvPr>
        </p:nvSpPr>
        <p:spPr/>
        <p:txBody>
          <a:bodyPr/>
          <a:lstStyle/>
          <a:p>
            <a:r>
              <a:rPr lang="en-US"/>
              <a:t>UCAR Machine Learning Showcase</a:t>
            </a:r>
          </a:p>
        </p:txBody>
      </p:sp>
      <p:sp>
        <p:nvSpPr>
          <p:cNvPr id="7" name="Slide Number Placeholder 6">
            <a:extLst>
              <a:ext uri="{FF2B5EF4-FFF2-40B4-BE49-F238E27FC236}">
                <a16:creationId xmlns:a16="http://schemas.microsoft.com/office/drawing/2014/main" id="{D678CED2-8735-7143-81DB-A2FF870C05D7}"/>
              </a:ext>
            </a:extLst>
          </p:cNvPr>
          <p:cNvSpPr>
            <a:spLocks noGrp="1"/>
          </p:cNvSpPr>
          <p:nvPr>
            <p:ph type="sldNum" sz="quarter" idx="12"/>
          </p:nvPr>
        </p:nvSpPr>
        <p:spPr/>
        <p:txBody>
          <a:bodyPr/>
          <a:lstStyle/>
          <a:p>
            <a:fld id="{87C9D52A-3D7D-6B4E-90BB-8AFCE8D662FA}" type="slidenum">
              <a:rPr lang="en-US" smtClean="0"/>
              <a:t>‹#›</a:t>
            </a:fld>
            <a:endParaRPr lang="en-US"/>
          </a:p>
        </p:txBody>
      </p:sp>
    </p:spTree>
    <p:extLst>
      <p:ext uri="{BB962C8B-B14F-4D97-AF65-F5344CB8AC3E}">
        <p14:creationId xmlns:p14="http://schemas.microsoft.com/office/powerpoint/2010/main" val="28574762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5C5CF2-6326-794A-B00D-A1B3AB8C36F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D80E69B-488F-D240-B454-E6FBE91BF5E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5D54D36-FF4E-A847-8E91-6C2E656C54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C6FBF54-6489-D140-9A8E-74C4D60A3BF0}"/>
              </a:ext>
            </a:extLst>
          </p:cNvPr>
          <p:cNvSpPr>
            <a:spLocks noGrp="1"/>
          </p:cNvSpPr>
          <p:nvPr>
            <p:ph type="dt" sz="half" idx="10"/>
          </p:nvPr>
        </p:nvSpPr>
        <p:spPr/>
        <p:txBody>
          <a:bodyPr/>
          <a:lstStyle/>
          <a:p>
            <a:fld id="{5F9FA184-01C5-D242-AFD8-FF4AB421070A}" type="datetime1">
              <a:rPr lang="en-US" smtClean="0"/>
              <a:t>4/23/2019</a:t>
            </a:fld>
            <a:endParaRPr lang="en-US"/>
          </a:p>
        </p:txBody>
      </p:sp>
      <p:sp>
        <p:nvSpPr>
          <p:cNvPr id="6" name="Footer Placeholder 5">
            <a:extLst>
              <a:ext uri="{FF2B5EF4-FFF2-40B4-BE49-F238E27FC236}">
                <a16:creationId xmlns:a16="http://schemas.microsoft.com/office/drawing/2014/main" id="{7CD994A0-CAA5-4A4F-AA4A-BF6E3C04524E}"/>
              </a:ext>
            </a:extLst>
          </p:cNvPr>
          <p:cNvSpPr>
            <a:spLocks noGrp="1"/>
          </p:cNvSpPr>
          <p:nvPr>
            <p:ph type="ftr" sz="quarter" idx="11"/>
          </p:nvPr>
        </p:nvSpPr>
        <p:spPr/>
        <p:txBody>
          <a:bodyPr/>
          <a:lstStyle/>
          <a:p>
            <a:r>
              <a:rPr lang="en-US"/>
              <a:t>UCAR Machine Learning Showcase</a:t>
            </a:r>
          </a:p>
        </p:txBody>
      </p:sp>
      <p:sp>
        <p:nvSpPr>
          <p:cNvPr id="7" name="Slide Number Placeholder 6">
            <a:extLst>
              <a:ext uri="{FF2B5EF4-FFF2-40B4-BE49-F238E27FC236}">
                <a16:creationId xmlns:a16="http://schemas.microsoft.com/office/drawing/2014/main" id="{1EC92408-9527-E047-966D-619EB632CF9A}"/>
              </a:ext>
            </a:extLst>
          </p:cNvPr>
          <p:cNvSpPr>
            <a:spLocks noGrp="1"/>
          </p:cNvSpPr>
          <p:nvPr>
            <p:ph type="sldNum" sz="quarter" idx="12"/>
          </p:nvPr>
        </p:nvSpPr>
        <p:spPr/>
        <p:txBody>
          <a:bodyPr/>
          <a:lstStyle/>
          <a:p>
            <a:fld id="{87C9D52A-3D7D-6B4E-90BB-8AFCE8D662FA}" type="slidenum">
              <a:rPr lang="en-US" smtClean="0"/>
              <a:t>‹#›</a:t>
            </a:fld>
            <a:endParaRPr lang="en-US"/>
          </a:p>
        </p:txBody>
      </p:sp>
    </p:spTree>
    <p:extLst>
      <p:ext uri="{BB962C8B-B14F-4D97-AF65-F5344CB8AC3E}">
        <p14:creationId xmlns:p14="http://schemas.microsoft.com/office/powerpoint/2010/main" val="2898403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5"/>
        <p:cNvGrpSpPr/>
        <p:nvPr/>
      </p:nvGrpSpPr>
      <p:grpSpPr>
        <a:xfrm>
          <a:off x="0" y="0"/>
          <a:ext cx="0" cy="0"/>
          <a:chOff x="0" y="0"/>
          <a:chExt cx="0" cy="0"/>
        </a:xfrm>
      </p:grpSpPr>
      <p:sp>
        <p:nvSpPr>
          <p:cNvPr id="26" name="Google Shape;26;p6"/>
          <p:cNvSpPr txBox="1">
            <a:spLocks noGrp="1"/>
          </p:cNvSpPr>
          <p:nvPr>
            <p:ph type="ctrTitle"/>
          </p:nvPr>
        </p:nvSpPr>
        <p:spPr>
          <a:xfrm>
            <a:off x="914400" y="2130440"/>
            <a:ext cx="10363200" cy="1470025"/>
          </a:xfrm>
          <a:prstGeom prst="rect">
            <a:avLst/>
          </a:prstGeom>
          <a:noFill/>
          <a:ln>
            <a:noFill/>
          </a:ln>
        </p:spPr>
        <p:txBody>
          <a:bodyPr spcFirstLastPara="1" wrap="square" lIns="91425" tIns="45700" rIns="91425" bIns="45700" anchor="b" anchorCtr="0"/>
          <a:lstStyle>
            <a:lvl1pPr marR="0" lvl="0" algn="ctr" rtl="0">
              <a:spcBef>
                <a:spcPts val="0"/>
              </a:spcBef>
              <a:spcAft>
                <a:spcPts val="0"/>
              </a:spcAft>
              <a:buClr>
                <a:schemeClr val="dk1"/>
              </a:buClr>
              <a:buSzPts val="2471"/>
              <a:buFont typeface="Helvetica Neue"/>
              <a:buNone/>
              <a:defRPr sz="2471" b="1" i="0" u="none" strike="noStrike" cap="none">
                <a:solidFill>
                  <a:schemeClr val="dk1"/>
                </a:solidFill>
                <a:latin typeface="Helvetica Neue"/>
                <a:ea typeface="Helvetica Neue"/>
                <a:cs typeface="Helvetica Neue"/>
                <a:sym typeface="Helvetica Neue"/>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7" name="Google Shape;27;p6"/>
          <p:cNvSpPr txBox="1">
            <a:spLocks noGrp="1"/>
          </p:cNvSpPr>
          <p:nvPr>
            <p:ph type="subTitle" idx="1"/>
          </p:nvPr>
        </p:nvSpPr>
        <p:spPr>
          <a:xfrm>
            <a:off x="1828800" y="3611556"/>
            <a:ext cx="8534400" cy="1752600"/>
          </a:xfrm>
          <a:prstGeom prst="rect">
            <a:avLst/>
          </a:prstGeom>
          <a:noFill/>
          <a:ln>
            <a:noFill/>
          </a:ln>
        </p:spPr>
        <p:txBody>
          <a:bodyPr spcFirstLastPara="1" wrap="square" lIns="91425" tIns="45700" rIns="91425" bIns="45700" anchor="t" anchorCtr="0"/>
          <a:lstStyle>
            <a:lvl1pPr marR="0" lvl="0" algn="ctr" rtl="0">
              <a:spcBef>
                <a:spcPts val="353"/>
              </a:spcBef>
              <a:spcAft>
                <a:spcPts val="0"/>
              </a:spcAft>
              <a:buClr>
                <a:srgbClr val="9E9E9E"/>
              </a:buClr>
              <a:buSzPts val="1765"/>
              <a:buFont typeface="Arial"/>
              <a:buNone/>
              <a:defRPr sz="1765" b="0" i="0" u="none" strike="noStrike" cap="none">
                <a:solidFill>
                  <a:srgbClr val="9E9E9E"/>
                </a:solidFill>
                <a:latin typeface="Helvetica Neue"/>
                <a:ea typeface="Helvetica Neue"/>
                <a:cs typeface="Helvetica Neue"/>
                <a:sym typeface="Helvetica Neue"/>
              </a:defRPr>
            </a:lvl1pPr>
            <a:lvl2pPr marR="0" lvl="1" algn="ctr" rtl="0">
              <a:spcBef>
                <a:spcPts val="353"/>
              </a:spcBef>
              <a:spcAft>
                <a:spcPts val="0"/>
              </a:spcAft>
              <a:buClr>
                <a:srgbClr val="9E9E9E"/>
              </a:buClr>
              <a:buSzPts val="1765"/>
              <a:buFont typeface="Arial"/>
              <a:buNone/>
              <a:defRPr sz="1765" b="0" i="0" u="none" strike="noStrike" cap="none">
                <a:solidFill>
                  <a:srgbClr val="9E9E9E"/>
                </a:solidFill>
                <a:latin typeface="Helvetica Neue"/>
                <a:ea typeface="Helvetica Neue"/>
                <a:cs typeface="Helvetica Neue"/>
                <a:sym typeface="Helvetica Neue"/>
              </a:defRPr>
            </a:lvl2pPr>
            <a:lvl3pPr marR="0" lvl="2" algn="ctr" rtl="0">
              <a:spcBef>
                <a:spcPts val="318"/>
              </a:spcBef>
              <a:spcAft>
                <a:spcPts val="0"/>
              </a:spcAft>
              <a:buClr>
                <a:srgbClr val="9E9E9E"/>
              </a:buClr>
              <a:buSzPts val="1588"/>
              <a:buFont typeface="Arial"/>
              <a:buNone/>
              <a:defRPr sz="1588" b="0" i="0" u="none" strike="noStrike" cap="none">
                <a:solidFill>
                  <a:srgbClr val="9E9E9E"/>
                </a:solidFill>
                <a:latin typeface="Helvetica Neue"/>
                <a:ea typeface="Helvetica Neue"/>
                <a:cs typeface="Helvetica Neue"/>
                <a:sym typeface="Helvetica Neue"/>
              </a:defRPr>
            </a:lvl3pPr>
            <a:lvl4pPr marR="0" lvl="3" algn="ctr" rtl="0">
              <a:spcBef>
                <a:spcPts val="282"/>
              </a:spcBef>
              <a:spcAft>
                <a:spcPts val="0"/>
              </a:spcAft>
              <a:buClr>
                <a:srgbClr val="9E9E9E"/>
              </a:buClr>
              <a:buSzPts val="1412"/>
              <a:buFont typeface="Arial"/>
              <a:buNone/>
              <a:defRPr sz="1412" b="0" i="0" u="none" strike="noStrike" cap="none">
                <a:solidFill>
                  <a:srgbClr val="9E9E9E"/>
                </a:solidFill>
                <a:latin typeface="Helvetica Neue"/>
                <a:ea typeface="Helvetica Neue"/>
                <a:cs typeface="Helvetica Neue"/>
                <a:sym typeface="Helvetica Neue"/>
              </a:defRPr>
            </a:lvl4pPr>
            <a:lvl5pPr marR="0" lvl="4" algn="ctr" rtl="0">
              <a:spcBef>
                <a:spcPts val="247"/>
              </a:spcBef>
              <a:spcAft>
                <a:spcPts val="0"/>
              </a:spcAft>
              <a:buClr>
                <a:srgbClr val="9E9E9E"/>
              </a:buClr>
              <a:buSzPts val="1235"/>
              <a:buFont typeface="Arial"/>
              <a:buNone/>
              <a:defRPr sz="1235" b="0" i="0" u="none" strike="noStrike" cap="none">
                <a:solidFill>
                  <a:srgbClr val="9E9E9E"/>
                </a:solidFill>
                <a:latin typeface="Helvetica Neue"/>
                <a:ea typeface="Helvetica Neue"/>
                <a:cs typeface="Helvetica Neue"/>
                <a:sym typeface="Helvetica Neue"/>
              </a:defRPr>
            </a:lvl5pPr>
            <a:lvl6pPr marR="0" lvl="5" algn="ctr" rtl="0">
              <a:spcBef>
                <a:spcPts val="353"/>
              </a:spcBef>
              <a:spcAft>
                <a:spcPts val="0"/>
              </a:spcAft>
              <a:buClr>
                <a:srgbClr val="9E9E9E"/>
              </a:buClr>
              <a:buSzPts val="1765"/>
              <a:buFont typeface="Arial"/>
              <a:buNone/>
              <a:defRPr sz="1765" b="0" i="0" u="none" strike="noStrike" cap="none">
                <a:solidFill>
                  <a:srgbClr val="9E9E9E"/>
                </a:solidFill>
                <a:latin typeface="Calibri"/>
                <a:ea typeface="Calibri"/>
                <a:cs typeface="Calibri"/>
                <a:sym typeface="Calibri"/>
              </a:defRPr>
            </a:lvl6pPr>
            <a:lvl7pPr marR="0" lvl="6" algn="ctr" rtl="0">
              <a:spcBef>
                <a:spcPts val="353"/>
              </a:spcBef>
              <a:spcAft>
                <a:spcPts val="0"/>
              </a:spcAft>
              <a:buClr>
                <a:srgbClr val="9E9E9E"/>
              </a:buClr>
              <a:buSzPts val="1765"/>
              <a:buFont typeface="Arial"/>
              <a:buNone/>
              <a:defRPr sz="1765" b="0" i="0" u="none" strike="noStrike" cap="none">
                <a:solidFill>
                  <a:srgbClr val="9E9E9E"/>
                </a:solidFill>
                <a:latin typeface="Calibri"/>
                <a:ea typeface="Calibri"/>
                <a:cs typeface="Calibri"/>
                <a:sym typeface="Calibri"/>
              </a:defRPr>
            </a:lvl7pPr>
            <a:lvl8pPr marR="0" lvl="7" algn="ctr" rtl="0">
              <a:spcBef>
                <a:spcPts val="353"/>
              </a:spcBef>
              <a:spcAft>
                <a:spcPts val="0"/>
              </a:spcAft>
              <a:buClr>
                <a:srgbClr val="9E9E9E"/>
              </a:buClr>
              <a:buSzPts val="1765"/>
              <a:buFont typeface="Arial"/>
              <a:buNone/>
              <a:defRPr sz="1765" b="0" i="0" u="none" strike="noStrike" cap="none">
                <a:solidFill>
                  <a:srgbClr val="9E9E9E"/>
                </a:solidFill>
                <a:latin typeface="Calibri"/>
                <a:ea typeface="Calibri"/>
                <a:cs typeface="Calibri"/>
                <a:sym typeface="Calibri"/>
              </a:defRPr>
            </a:lvl8pPr>
            <a:lvl9pPr marR="0" lvl="8" algn="ctr" rtl="0">
              <a:spcBef>
                <a:spcPts val="353"/>
              </a:spcBef>
              <a:spcAft>
                <a:spcPts val="0"/>
              </a:spcAft>
              <a:buClr>
                <a:srgbClr val="9E9E9E"/>
              </a:buClr>
              <a:buSzPts val="1765"/>
              <a:buFont typeface="Arial"/>
              <a:buNone/>
              <a:defRPr sz="1765" b="0" i="0" u="none" strike="noStrike" cap="none">
                <a:solidFill>
                  <a:srgbClr val="9E9E9E"/>
                </a:solidFill>
                <a:latin typeface="Calibri"/>
                <a:ea typeface="Calibri"/>
                <a:cs typeface="Calibri"/>
                <a:sym typeface="Calibri"/>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A5A2A-B373-EE47-B6A7-1364C648550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BCBC039-2670-854B-83B1-5B9FDC9A116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0C22CA-FB16-D84D-95B6-EDD0D9EE6A82}"/>
              </a:ext>
            </a:extLst>
          </p:cNvPr>
          <p:cNvSpPr>
            <a:spLocks noGrp="1"/>
          </p:cNvSpPr>
          <p:nvPr>
            <p:ph type="dt" sz="half" idx="10"/>
          </p:nvPr>
        </p:nvSpPr>
        <p:spPr/>
        <p:txBody>
          <a:bodyPr/>
          <a:lstStyle/>
          <a:p>
            <a:fld id="{4B4B5449-B5F8-5245-9AB3-52006380673B}" type="datetime1">
              <a:rPr lang="en-US" smtClean="0"/>
              <a:t>4/23/2019</a:t>
            </a:fld>
            <a:endParaRPr lang="en-US"/>
          </a:p>
        </p:txBody>
      </p:sp>
      <p:sp>
        <p:nvSpPr>
          <p:cNvPr id="5" name="Footer Placeholder 4">
            <a:extLst>
              <a:ext uri="{FF2B5EF4-FFF2-40B4-BE49-F238E27FC236}">
                <a16:creationId xmlns:a16="http://schemas.microsoft.com/office/drawing/2014/main" id="{8BCAD203-9CE6-144A-90D3-B78B31B97283}"/>
              </a:ext>
            </a:extLst>
          </p:cNvPr>
          <p:cNvSpPr>
            <a:spLocks noGrp="1"/>
          </p:cNvSpPr>
          <p:nvPr>
            <p:ph type="ftr" sz="quarter" idx="11"/>
          </p:nvPr>
        </p:nvSpPr>
        <p:spPr/>
        <p:txBody>
          <a:bodyPr/>
          <a:lstStyle/>
          <a:p>
            <a:r>
              <a:rPr lang="en-US"/>
              <a:t>UCAR Machine Learning Showcase</a:t>
            </a:r>
          </a:p>
        </p:txBody>
      </p:sp>
      <p:sp>
        <p:nvSpPr>
          <p:cNvPr id="6" name="Slide Number Placeholder 5">
            <a:extLst>
              <a:ext uri="{FF2B5EF4-FFF2-40B4-BE49-F238E27FC236}">
                <a16:creationId xmlns:a16="http://schemas.microsoft.com/office/drawing/2014/main" id="{BB16272A-5BEB-A240-921D-FA3DBE3EDB9A}"/>
              </a:ext>
            </a:extLst>
          </p:cNvPr>
          <p:cNvSpPr>
            <a:spLocks noGrp="1"/>
          </p:cNvSpPr>
          <p:nvPr>
            <p:ph type="sldNum" sz="quarter" idx="12"/>
          </p:nvPr>
        </p:nvSpPr>
        <p:spPr/>
        <p:txBody>
          <a:bodyPr/>
          <a:lstStyle/>
          <a:p>
            <a:fld id="{87C9D52A-3D7D-6B4E-90BB-8AFCE8D662FA}" type="slidenum">
              <a:rPr lang="en-US" smtClean="0"/>
              <a:t>‹#›</a:t>
            </a:fld>
            <a:endParaRPr lang="en-US"/>
          </a:p>
        </p:txBody>
      </p:sp>
    </p:spTree>
    <p:extLst>
      <p:ext uri="{BB962C8B-B14F-4D97-AF65-F5344CB8AC3E}">
        <p14:creationId xmlns:p14="http://schemas.microsoft.com/office/powerpoint/2010/main" val="42461227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BB56FC2-CF3F-3646-90B8-C3DEE18704B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DB8EB30-A086-B24F-882D-E66EE11A42E3}"/>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204198-D4D7-8C41-AA18-2967611BDD65}"/>
              </a:ext>
            </a:extLst>
          </p:cNvPr>
          <p:cNvSpPr>
            <a:spLocks noGrp="1"/>
          </p:cNvSpPr>
          <p:nvPr>
            <p:ph type="dt" sz="half" idx="10"/>
          </p:nvPr>
        </p:nvSpPr>
        <p:spPr/>
        <p:txBody>
          <a:bodyPr/>
          <a:lstStyle/>
          <a:p>
            <a:fld id="{7ECCB8BA-50C8-0A4F-915B-8971C47D8D45}" type="datetime1">
              <a:rPr lang="en-US" smtClean="0"/>
              <a:t>4/23/2019</a:t>
            </a:fld>
            <a:endParaRPr lang="en-US"/>
          </a:p>
        </p:txBody>
      </p:sp>
      <p:sp>
        <p:nvSpPr>
          <p:cNvPr id="5" name="Footer Placeholder 4">
            <a:extLst>
              <a:ext uri="{FF2B5EF4-FFF2-40B4-BE49-F238E27FC236}">
                <a16:creationId xmlns:a16="http://schemas.microsoft.com/office/drawing/2014/main" id="{827BDBB3-F9A9-1B4B-BB90-212FEBFE79D6}"/>
              </a:ext>
            </a:extLst>
          </p:cNvPr>
          <p:cNvSpPr>
            <a:spLocks noGrp="1"/>
          </p:cNvSpPr>
          <p:nvPr>
            <p:ph type="ftr" sz="quarter" idx="11"/>
          </p:nvPr>
        </p:nvSpPr>
        <p:spPr/>
        <p:txBody>
          <a:bodyPr/>
          <a:lstStyle/>
          <a:p>
            <a:r>
              <a:rPr lang="en-US"/>
              <a:t>UCAR Machine Learning Showcase</a:t>
            </a:r>
          </a:p>
        </p:txBody>
      </p:sp>
      <p:sp>
        <p:nvSpPr>
          <p:cNvPr id="6" name="Slide Number Placeholder 5">
            <a:extLst>
              <a:ext uri="{FF2B5EF4-FFF2-40B4-BE49-F238E27FC236}">
                <a16:creationId xmlns:a16="http://schemas.microsoft.com/office/drawing/2014/main" id="{91574B06-D302-A14E-8250-9F85F4667CC4}"/>
              </a:ext>
            </a:extLst>
          </p:cNvPr>
          <p:cNvSpPr>
            <a:spLocks noGrp="1"/>
          </p:cNvSpPr>
          <p:nvPr>
            <p:ph type="sldNum" sz="quarter" idx="12"/>
          </p:nvPr>
        </p:nvSpPr>
        <p:spPr/>
        <p:txBody>
          <a:bodyPr/>
          <a:lstStyle/>
          <a:p>
            <a:fld id="{87C9D52A-3D7D-6B4E-90BB-8AFCE8D662FA}" type="slidenum">
              <a:rPr lang="en-US" smtClean="0"/>
              <a:t>‹#›</a:t>
            </a:fld>
            <a:endParaRPr lang="en-US"/>
          </a:p>
        </p:txBody>
      </p:sp>
    </p:spTree>
    <p:extLst>
      <p:ext uri="{BB962C8B-B14F-4D97-AF65-F5344CB8AC3E}">
        <p14:creationId xmlns:p14="http://schemas.microsoft.com/office/powerpoint/2010/main" val="26317503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Clr>
                <a:schemeClr val="dk1"/>
              </a:buClr>
              <a:buSzPts val="2471"/>
              <a:buFont typeface="Helvetica Neue"/>
              <a:buNone/>
              <a:defRPr sz="2471" b="1" i="0" u="none" strike="noStrike" cap="none">
                <a:solidFill>
                  <a:srgbClr val="000000"/>
                </a:solidFill>
                <a:latin typeface="Helvetica Neue"/>
                <a:ea typeface="Helvetica Neue"/>
                <a:cs typeface="Helvetica Neue"/>
                <a:sym typeface="Helvetica Neue"/>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dirty="0"/>
          </a:p>
        </p:txBody>
      </p:sp>
      <p:sp>
        <p:nvSpPr>
          <p:cNvPr id="30" name="Google Shape;30;p7"/>
          <p:cNvSpPr txBox="1">
            <a:spLocks noGrp="1"/>
          </p:cNvSpPr>
          <p:nvPr>
            <p:ph type="body" idx="1"/>
          </p:nvPr>
        </p:nvSpPr>
        <p:spPr>
          <a:xfrm>
            <a:off x="609600" y="1600203"/>
            <a:ext cx="10972800" cy="4318737"/>
          </a:xfrm>
          <a:prstGeom prst="rect">
            <a:avLst/>
          </a:prstGeom>
          <a:noFill/>
          <a:ln>
            <a:noFill/>
          </a:ln>
        </p:spPr>
        <p:txBody>
          <a:bodyPr spcFirstLastPara="1" wrap="square" lIns="91425" tIns="45700" rIns="91425" bIns="45700" anchor="t" anchorCtr="0"/>
          <a:lstStyle>
            <a:lvl1pPr marL="457200" marR="0" lvl="0" indent="-363093" algn="l" rtl="0">
              <a:spcBef>
                <a:spcPts val="424"/>
              </a:spcBef>
              <a:spcAft>
                <a:spcPts val="0"/>
              </a:spcAft>
              <a:buClr>
                <a:schemeClr val="dk1"/>
              </a:buClr>
              <a:buSzPts val="2118"/>
              <a:buFont typeface="Arial"/>
              <a:buChar char="•"/>
              <a:defRPr sz="2118" b="0" i="0" u="none" strike="noStrike" cap="none">
                <a:solidFill>
                  <a:srgbClr val="000000"/>
                </a:solidFill>
                <a:latin typeface="Helvetica Neue"/>
                <a:ea typeface="Helvetica Neue"/>
                <a:cs typeface="Helvetica Neue"/>
                <a:sym typeface="Helvetica Neue"/>
              </a:defRPr>
            </a:lvl1pPr>
            <a:lvl2pPr marL="914400" marR="0" lvl="1" indent="-340677" algn="l" rtl="0">
              <a:spcBef>
                <a:spcPts val="353"/>
              </a:spcBef>
              <a:spcAft>
                <a:spcPts val="0"/>
              </a:spcAft>
              <a:buClr>
                <a:schemeClr val="dk1"/>
              </a:buClr>
              <a:buSzPts val="1765"/>
              <a:buFont typeface="Arial"/>
              <a:buChar char="–"/>
              <a:defRPr sz="1765" b="0" i="0" u="none" strike="noStrike" cap="none">
                <a:solidFill>
                  <a:schemeClr val="dk1"/>
                </a:solidFill>
                <a:latin typeface="Helvetica Neue"/>
                <a:ea typeface="Helvetica Neue"/>
                <a:cs typeface="Helvetica Neue"/>
                <a:sym typeface="Helvetica Neue"/>
              </a:defRPr>
            </a:lvl2pPr>
            <a:lvl3pPr marL="1371600" marR="0" lvl="2" indent="-329438" algn="l" rtl="0">
              <a:spcBef>
                <a:spcPts val="318"/>
              </a:spcBef>
              <a:spcAft>
                <a:spcPts val="0"/>
              </a:spcAft>
              <a:buClr>
                <a:schemeClr val="dk1"/>
              </a:buClr>
              <a:buSzPts val="1588"/>
              <a:buFont typeface="Arial"/>
              <a:buChar char="•"/>
              <a:defRPr sz="1588" b="0" i="0" u="none" strike="noStrike" cap="none">
                <a:solidFill>
                  <a:schemeClr val="dk1"/>
                </a:solidFill>
                <a:latin typeface="Helvetica Neue"/>
                <a:ea typeface="Helvetica Neue"/>
                <a:cs typeface="Helvetica Neue"/>
                <a:sym typeface="Helvetica Neue"/>
              </a:defRPr>
            </a:lvl3pPr>
            <a:lvl4pPr marL="1828800" marR="0" lvl="3" indent="-318261" algn="l" rtl="0">
              <a:spcBef>
                <a:spcPts val="282"/>
              </a:spcBef>
              <a:spcAft>
                <a:spcPts val="0"/>
              </a:spcAft>
              <a:buClr>
                <a:schemeClr val="dk1"/>
              </a:buClr>
              <a:buSzPts val="1412"/>
              <a:buFont typeface="Arial"/>
              <a:buChar char="–"/>
              <a:defRPr sz="1412" b="0" i="0" u="none" strike="noStrike" cap="none">
                <a:solidFill>
                  <a:schemeClr val="dk1"/>
                </a:solidFill>
                <a:latin typeface="Helvetica Neue"/>
                <a:ea typeface="Helvetica Neue"/>
                <a:cs typeface="Helvetica Neue"/>
                <a:sym typeface="Helvetica Neue"/>
              </a:defRPr>
            </a:lvl4pPr>
            <a:lvl5pPr marL="2286000" marR="0" lvl="4" indent="-307022" algn="l" rtl="0">
              <a:spcBef>
                <a:spcPts val="247"/>
              </a:spcBef>
              <a:spcAft>
                <a:spcPts val="0"/>
              </a:spcAft>
              <a:buClr>
                <a:schemeClr val="dk1"/>
              </a:buClr>
              <a:buSzPts val="1235"/>
              <a:buFont typeface="Arial"/>
              <a:buChar char="»"/>
              <a:defRPr sz="1235" b="0" i="0" u="none" strike="noStrike" cap="none">
                <a:solidFill>
                  <a:schemeClr val="dk1"/>
                </a:solidFill>
                <a:latin typeface="Helvetica Neue"/>
                <a:ea typeface="Helvetica Neue"/>
                <a:cs typeface="Helvetica Neue"/>
                <a:sym typeface="Helvetica Neue"/>
              </a:defRPr>
            </a:lvl5pPr>
            <a:lvl6pPr marL="2743200" marR="0" lvl="5" indent="-340677" algn="l" rtl="0">
              <a:spcBef>
                <a:spcPts val="353"/>
              </a:spcBef>
              <a:spcAft>
                <a:spcPts val="0"/>
              </a:spcAft>
              <a:buClr>
                <a:schemeClr val="dk1"/>
              </a:buClr>
              <a:buSzPts val="1765"/>
              <a:buFont typeface="Arial"/>
              <a:buChar char="•"/>
              <a:defRPr sz="1765" b="0" i="0" u="none" strike="noStrike" cap="none">
                <a:solidFill>
                  <a:schemeClr val="dk1"/>
                </a:solidFill>
                <a:latin typeface="Calibri"/>
                <a:ea typeface="Calibri"/>
                <a:cs typeface="Calibri"/>
                <a:sym typeface="Calibri"/>
              </a:defRPr>
            </a:lvl6pPr>
            <a:lvl7pPr marL="3200400" marR="0" lvl="6" indent="-340677" algn="l" rtl="0">
              <a:spcBef>
                <a:spcPts val="353"/>
              </a:spcBef>
              <a:spcAft>
                <a:spcPts val="0"/>
              </a:spcAft>
              <a:buClr>
                <a:schemeClr val="dk1"/>
              </a:buClr>
              <a:buSzPts val="1765"/>
              <a:buFont typeface="Arial"/>
              <a:buChar char="•"/>
              <a:defRPr sz="1765" b="0" i="0" u="none" strike="noStrike" cap="none">
                <a:solidFill>
                  <a:schemeClr val="dk1"/>
                </a:solidFill>
                <a:latin typeface="Calibri"/>
                <a:ea typeface="Calibri"/>
                <a:cs typeface="Calibri"/>
                <a:sym typeface="Calibri"/>
              </a:defRPr>
            </a:lvl7pPr>
            <a:lvl8pPr marL="3657600" marR="0" lvl="7" indent="-340677" algn="l" rtl="0">
              <a:spcBef>
                <a:spcPts val="353"/>
              </a:spcBef>
              <a:spcAft>
                <a:spcPts val="0"/>
              </a:spcAft>
              <a:buClr>
                <a:schemeClr val="dk1"/>
              </a:buClr>
              <a:buSzPts val="1765"/>
              <a:buFont typeface="Arial"/>
              <a:buChar char="•"/>
              <a:defRPr sz="1765" b="0" i="0" u="none" strike="noStrike" cap="none">
                <a:solidFill>
                  <a:schemeClr val="dk1"/>
                </a:solidFill>
                <a:latin typeface="Calibri"/>
                <a:ea typeface="Calibri"/>
                <a:cs typeface="Calibri"/>
                <a:sym typeface="Calibri"/>
              </a:defRPr>
            </a:lvl8pPr>
            <a:lvl9pPr marL="4114800" marR="0" lvl="8" indent="-340677" algn="l" rtl="0">
              <a:spcBef>
                <a:spcPts val="353"/>
              </a:spcBef>
              <a:spcAft>
                <a:spcPts val="0"/>
              </a:spcAft>
              <a:buClr>
                <a:schemeClr val="dk1"/>
              </a:buClr>
              <a:buSzPts val="1765"/>
              <a:buFont typeface="Arial"/>
              <a:buChar char="•"/>
              <a:defRPr sz="1765" b="0" i="0" u="none" strike="noStrike" cap="none">
                <a:solidFill>
                  <a:schemeClr val="dk1"/>
                </a:solidFill>
                <a:latin typeface="Calibri"/>
                <a:ea typeface="Calibri"/>
                <a:cs typeface="Calibri"/>
                <a:sym typeface="Calibri"/>
              </a:defRPr>
            </a:lvl9pPr>
          </a:lstStyle>
          <a:p>
            <a:endParaRP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8"/>
          <p:cNvSpPr txBox="1">
            <a:spLocks noGrp="1"/>
          </p:cNvSpPr>
          <p:nvPr>
            <p:ph type="title"/>
          </p:nvPr>
        </p:nvSpPr>
        <p:spPr>
          <a:xfrm>
            <a:off x="963084" y="4406916"/>
            <a:ext cx="10363200" cy="1362075"/>
          </a:xfrm>
          <a:prstGeom prst="rect">
            <a:avLst/>
          </a:prstGeom>
          <a:noFill/>
          <a:ln>
            <a:noFill/>
          </a:ln>
        </p:spPr>
        <p:txBody>
          <a:bodyPr spcFirstLastPara="1" wrap="square" lIns="91425" tIns="45700" rIns="91425" bIns="45700" anchor="t" anchorCtr="0"/>
          <a:lstStyle>
            <a:lvl1pPr marR="0" lvl="0" algn="l" rtl="0">
              <a:spcBef>
                <a:spcPts val="0"/>
              </a:spcBef>
              <a:spcAft>
                <a:spcPts val="0"/>
              </a:spcAft>
              <a:buClr>
                <a:schemeClr val="dk1"/>
              </a:buClr>
              <a:buSzPts val="2471"/>
              <a:buFont typeface="Helvetica Neue"/>
              <a:buNone/>
              <a:defRPr sz="2471" b="1" i="0" u="none" strike="noStrike" cap="none">
                <a:solidFill>
                  <a:schemeClr val="dk1"/>
                </a:solidFill>
                <a:latin typeface="Helvetica Neue"/>
                <a:ea typeface="Helvetica Neue"/>
                <a:cs typeface="Helvetica Neue"/>
                <a:sym typeface="Helvetica Neue"/>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3" name="Google Shape;33;p8"/>
          <p:cNvSpPr txBox="1">
            <a:spLocks noGrp="1"/>
          </p:cNvSpPr>
          <p:nvPr>
            <p:ph type="body" idx="1"/>
          </p:nvPr>
        </p:nvSpPr>
        <p:spPr>
          <a:xfrm>
            <a:off x="963084" y="2906713"/>
            <a:ext cx="10363200" cy="1500187"/>
          </a:xfrm>
          <a:prstGeom prst="rect">
            <a:avLst/>
          </a:prstGeom>
          <a:noFill/>
          <a:ln>
            <a:noFill/>
          </a:ln>
        </p:spPr>
        <p:txBody>
          <a:bodyPr spcFirstLastPara="1" wrap="square" lIns="91425" tIns="45700" rIns="91425" bIns="45700" anchor="b" anchorCtr="0"/>
          <a:lstStyle>
            <a:lvl1pPr marL="457200" marR="0" lvl="0" indent="-228600" algn="l" rtl="0">
              <a:spcBef>
                <a:spcPts val="353"/>
              </a:spcBef>
              <a:spcAft>
                <a:spcPts val="0"/>
              </a:spcAft>
              <a:buClr>
                <a:srgbClr val="9E9E9E"/>
              </a:buClr>
              <a:buSzPts val="1765"/>
              <a:buFont typeface="Arial"/>
              <a:buNone/>
              <a:defRPr sz="1765" b="0" i="0" u="none" strike="noStrike" cap="none">
                <a:solidFill>
                  <a:srgbClr val="9E9E9E"/>
                </a:solidFill>
                <a:latin typeface="Helvetica Neue"/>
                <a:ea typeface="Helvetica Neue"/>
                <a:cs typeface="Helvetica Neue"/>
                <a:sym typeface="Helvetica Neue"/>
              </a:defRPr>
            </a:lvl1pPr>
            <a:lvl2pPr marL="914400" marR="0" lvl="1" indent="-228600" algn="l" rtl="0">
              <a:spcBef>
                <a:spcPts val="318"/>
              </a:spcBef>
              <a:spcAft>
                <a:spcPts val="0"/>
              </a:spcAft>
              <a:buClr>
                <a:srgbClr val="9E9E9E"/>
              </a:buClr>
              <a:buSzPts val="1588"/>
              <a:buFont typeface="Arial"/>
              <a:buNone/>
              <a:defRPr sz="1588" b="0" i="0" u="none" strike="noStrike" cap="none">
                <a:solidFill>
                  <a:srgbClr val="9E9E9E"/>
                </a:solidFill>
                <a:latin typeface="Helvetica Neue"/>
                <a:ea typeface="Helvetica Neue"/>
                <a:cs typeface="Helvetica Neue"/>
                <a:sym typeface="Helvetica Neue"/>
              </a:defRPr>
            </a:lvl2pPr>
            <a:lvl3pPr marL="1371600" marR="0" lvl="2" indent="-228600" algn="l" rtl="0">
              <a:spcBef>
                <a:spcPts val="282"/>
              </a:spcBef>
              <a:spcAft>
                <a:spcPts val="0"/>
              </a:spcAft>
              <a:buClr>
                <a:srgbClr val="9E9E9E"/>
              </a:buClr>
              <a:buSzPts val="1412"/>
              <a:buFont typeface="Arial"/>
              <a:buNone/>
              <a:defRPr sz="1412" b="0" i="0" u="none" strike="noStrike" cap="none">
                <a:solidFill>
                  <a:srgbClr val="9E9E9E"/>
                </a:solidFill>
                <a:latin typeface="Helvetica Neue"/>
                <a:ea typeface="Helvetica Neue"/>
                <a:cs typeface="Helvetica Neue"/>
                <a:sym typeface="Helvetica Neue"/>
              </a:defRPr>
            </a:lvl3pPr>
            <a:lvl4pPr marL="1828800" marR="0" lvl="3" indent="-228600" algn="l" rtl="0">
              <a:spcBef>
                <a:spcPts val="247"/>
              </a:spcBef>
              <a:spcAft>
                <a:spcPts val="0"/>
              </a:spcAft>
              <a:buClr>
                <a:srgbClr val="9E9E9E"/>
              </a:buClr>
              <a:buSzPts val="1235"/>
              <a:buFont typeface="Arial"/>
              <a:buNone/>
              <a:defRPr sz="1235" b="0" i="0" u="none" strike="noStrike" cap="none">
                <a:solidFill>
                  <a:srgbClr val="9E9E9E"/>
                </a:solidFill>
                <a:latin typeface="Helvetica Neue"/>
                <a:ea typeface="Helvetica Neue"/>
                <a:cs typeface="Helvetica Neue"/>
                <a:sym typeface="Helvetica Neue"/>
              </a:defRPr>
            </a:lvl4pPr>
            <a:lvl5pPr marL="2286000" marR="0" lvl="4" indent="-228600" algn="l" rtl="0">
              <a:spcBef>
                <a:spcPts val="247"/>
              </a:spcBef>
              <a:spcAft>
                <a:spcPts val="0"/>
              </a:spcAft>
              <a:buClr>
                <a:srgbClr val="9E9E9E"/>
              </a:buClr>
              <a:buSzPts val="1235"/>
              <a:buFont typeface="Arial"/>
              <a:buNone/>
              <a:defRPr sz="1235" b="0" i="0" u="none" strike="noStrike" cap="none">
                <a:solidFill>
                  <a:srgbClr val="9E9E9E"/>
                </a:solidFill>
                <a:latin typeface="Helvetica Neue"/>
                <a:ea typeface="Helvetica Neue"/>
                <a:cs typeface="Helvetica Neue"/>
                <a:sym typeface="Helvetica Neue"/>
              </a:defRPr>
            </a:lvl5pPr>
            <a:lvl6pPr marL="2743200" marR="0" lvl="5" indent="-228600" algn="l" rtl="0">
              <a:spcBef>
                <a:spcPts val="247"/>
              </a:spcBef>
              <a:spcAft>
                <a:spcPts val="0"/>
              </a:spcAft>
              <a:buClr>
                <a:srgbClr val="9E9E9E"/>
              </a:buClr>
              <a:buSzPts val="1235"/>
              <a:buFont typeface="Arial"/>
              <a:buNone/>
              <a:defRPr sz="1235" b="0" i="0" u="none" strike="noStrike" cap="none">
                <a:solidFill>
                  <a:srgbClr val="9E9E9E"/>
                </a:solidFill>
                <a:latin typeface="Calibri"/>
                <a:ea typeface="Calibri"/>
                <a:cs typeface="Calibri"/>
                <a:sym typeface="Calibri"/>
              </a:defRPr>
            </a:lvl6pPr>
            <a:lvl7pPr marL="3200400" marR="0" lvl="6" indent="-228600" algn="l" rtl="0">
              <a:spcBef>
                <a:spcPts val="247"/>
              </a:spcBef>
              <a:spcAft>
                <a:spcPts val="0"/>
              </a:spcAft>
              <a:buClr>
                <a:srgbClr val="9E9E9E"/>
              </a:buClr>
              <a:buSzPts val="1235"/>
              <a:buFont typeface="Arial"/>
              <a:buNone/>
              <a:defRPr sz="1235" b="0" i="0" u="none" strike="noStrike" cap="none">
                <a:solidFill>
                  <a:srgbClr val="9E9E9E"/>
                </a:solidFill>
                <a:latin typeface="Calibri"/>
                <a:ea typeface="Calibri"/>
                <a:cs typeface="Calibri"/>
                <a:sym typeface="Calibri"/>
              </a:defRPr>
            </a:lvl7pPr>
            <a:lvl8pPr marL="3657600" marR="0" lvl="7" indent="-228600" algn="l" rtl="0">
              <a:spcBef>
                <a:spcPts val="247"/>
              </a:spcBef>
              <a:spcAft>
                <a:spcPts val="0"/>
              </a:spcAft>
              <a:buClr>
                <a:srgbClr val="9E9E9E"/>
              </a:buClr>
              <a:buSzPts val="1235"/>
              <a:buFont typeface="Arial"/>
              <a:buNone/>
              <a:defRPr sz="1235" b="0" i="0" u="none" strike="noStrike" cap="none">
                <a:solidFill>
                  <a:srgbClr val="9E9E9E"/>
                </a:solidFill>
                <a:latin typeface="Calibri"/>
                <a:ea typeface="Calibri"/>
                <a:cs typeface="Calibri"/>
                <a:sym typeface="Calibri"/>
              </a:defRPr>
            </a:lvl8pPr>
            <a:lvl9pPr marL="4114800" marR="0" lvl="8" indent="-228600" algn="l" rtl="0">
              <a:spcBef>
                <a:spcPts val="247"/>
              </a:spcBef>
              <a:spcAft>
                <a:spcPts val="0"/>
              </a:spcAft>
              <a:buClr>
                <a:srgbClr val="9E9E9E"/>
              </a:buClr>
              <a:buSzPts val="1235"/>
              <a:buFont typeface="Arial"/>
              <a:buNone/>
              <a:defRPr sz="1235" b="0" i="0" u="none" strike="noStrike" cap="none">
                <a:solidFill>
                  <a:srgbClr val="9E9E9E"/>
                </a:solidFill>
                <a:latin typeface="Calibri"/>
                <a:ea typeface="Calibri"/>
                <a:cs typeface="Calibri"/>
                <a:sym typeface="Calibri"/>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8"/>
        <p:cNvGrpSpPr/>
        <p:nvPr/>
      </p:nvGrpSpPr>
      <p:grpSpPr>
        <a:xfrm>
          <a:off x="0" y="0"/>
          <a:ext cx="0" cy="0"/>
          <a:chOff x="0" y="0"/>
          <a:chExt cx="0" cy="0"/>
        </a:xfrm>
      </p:grpSpPr>
      <p:sp>
        <p:nvSpPr>
          <p:cNvPr id="39" name="Google Shape;39;p10"/>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Clr>
                <a:schemeClr val="dk1"/>
              </a:buClr>
              <a:buSzPts val="2471"/>
              <a:buFont typeface="Helvetica Neue"/>
              <a:buNone/>
              <a:defRPr sz="2471" b="1" i="0" u="none" strike="noStrike" cap="none">
                <a:solidFill>
                  <a:schemeClr val="dk1"/>
                </a:solidFill>
                <a:latin typeface="Helvetica Neue"/>
                <a:ea typeface="Helvetica Neue"/>
                <a:cs typeface="Helvetica Neue"/>
                <a:sym typeface="Helvetica Neue"/>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0" name="Google Shape;40;p10"/>
          <p:cNvSpPr txBox="1">
            <a:spLocks noGrp="1"/>
          </p:cNvSpPr>
          <p:nvPr>
            <p:ph type="body" idx="1"/>
          </p:nvPr>
        </p:nvSpPr>
        <p:spPr>
          <a:xfrm>
            <a:off x="609602" y="1535119"/>
            <a:ext cx="5386917" cy="639763"/>
          </a:xfrm>
          <a:prstGeom prst="rect">
            <a:avLst/>
          </a:prstGeom>
          <a:noFill/>
          <a:ln>
            <a:noFill/>
          </a:ln>
        </p:spPr>
        <p:txBody>
          <a:bodyPr spcFirstLastPara="1" wrap="square" lIns="91425" tIns="45700" rIns="91425" bIns="45700" anchor="b" anchorCtr="0"/>
          <a:lstStyle>
            <a:lvl1pPr marL="457200" marR="0" lvl="0" indent="-228600" algn="l" rtl="0">
              <a:spcBef>
                <a:spcPts val="353"/>
              </a:spcBef>
              <a:spcAft>
                <a:spcPts val="0"/>
              </a:spcAft>
              <a:buClr>
                <a:schemeClr val="dk1"/>
              </a:buClr>
              <a:buSzPts val="1765"/>
              <a:buFont typeface="Arial"/>
              <a:buNone/>
              <a:defRPr sz="1765" b="1" i="0" u="none" strike="noStrike" cap="none">
                <a:solidFill>
                  <a:schemeClr val="dk1"/>
                </a:solidFill>
                <a:latin typeface="Helvetica Neue"/>
                <a:ea typeface="Helvetica Neue"/>
                <a:cs typeface="Helvetica Neue"/>
                <a:sym typeface="Helvetica Neue"/>
              </a:defRPr>
            </a:lvl1pPr>
            <a:lvl2pPr marL="914400" marR="0" lvl="1" indent="-228600" algn="l" rtl="0">
              <a:spcBef>
                <a:spcPts val="353"/>
              </a:spcBef>
              <a:spcAft>
                <a:spcPts val="0"/>
              </a:spcAft>
              <a:buClr>
                <a:schemeClr val="dk1"/>
              </a:buClr>
              <a:buSzPts val="1765"/>
              <a:buFont typeface="Arial"/>
              <a:buNone/>
              <a:defRPr sz="1765" b="1" i="0" u="none" strike="noStrike" cap="none">
                <a:solidFill>
                  <a:schemeClr val="dk1"/>
                </a:solidFill>
                <a:latin typeface="Helvetica Neue"/>
                <a:ea typeface="Helvetica Neue"/>
                <a:cs typeface="Helvetica Neue"/>
                <a:sym typeface="Helvetica Neue"/>
              </a:defRPr>
            </a:lvl2pPr>
            <a:lvl3pPr marL="1371600" marR="0" lvl="2" indent="-228600" algn="l" rtl="0">
              <a:spcBef>
                <a:spcPts val="318"/>
              </a:spcBef>
              <a:spcAft>
                <a:spcPts val="0"/>
              </a:spcAft>
              <a:buClr>
                <a:schemeClr val="dk1"/>
              </a:buClr>
              <a:buSzPts val="1588"/>
              <a:buFont typeface="Arial"/>
              <a:buNone/>
              <a:defRPr sz="1588" b="1" i="0" u="none" strike="noStrike" cap="none">
                <a:solidFill>
                  <a:schemeClr val="dk1"/>
                </a:solidFill>
                <a:latin typeface="Helvetica Neue"/>
                <a:ea typeface="Helvetica Neue"/>
                <a:cs typeface="Helvetica Neue"/>
                <a:sym typeface="Helvetica Neue"/>
              </a:defRPr>
            </a:lvl3pPr>
            <a:lvl4pPr marL="1828800" marR="0" lvl="3" indent="-228600" algn="l" rtl="0">
              <a:spcBef>
                <a:spcPts val="282"/>
              </a:spcBef>
              <a:spcAft>
                <a:spcPts val="0"/>
              </a:spcAft>
              <a:buClr>
                <a:schemeClr val="dk1"/>
              </a:buClr>
              <a:buSzPts val="1412"/>
              <a:buFont typeface="Arial"/>
              <a:buNone/>
              <a:defRPr sz="1412" b="1" i="0" u="none" strike="noStrike" cap="none">
                <a:solidFill>
                  <a:schemeClr val="dk1"/>
                </a:solidFill>
                <a:latin typeface="Helvetica Neue"/>
                <a:ea typeface="Helvetica Neue"/>
                <a:cs typeface="Helvetica Neue"/>
                <a:sym typeface="Helvetica Neue"/>
              </a:defRPr>
            </a:lvl4pPr>
            <a:lvl5pPr marL="2286000" marR="0" lvl="4" indent="-228600" algn="l" rtl="0">
              <a:spcBef>
                <a:spcPts val="282"/>
              </a:spcBef>
              <a:spcAft>
                <a:spcPts val="0"/>
              </a:spcAft>
              <a:buClr>
                <a:schemeClr val="dk1"/>
              </a:buClr>
              <a:buSzPts val="1412"/>
              <a:buFont typeface="Arial"/>
              <a:buNone/>
              <a:defRPr sz="1412" b="1" i="0" u="none" strike="noStrike" cap="none">
                <a:solidFill>
                  <a:schemeClr val="dk1"/>
                </a:solidFill>
                <a:latin typeface="Helvetica Neue"/>
                <a:ea typeface="Helvetica Neue"/>
                <a:cs typeface="Helvetica Neue"/>
                <a:sym typeface="Helvetica Neue"/>
              </a:defRPr>
            </a:lvl5pPr>
            <a:lvl6pPr marL="2743200" marR="0" lvl="5" indent="-228600" algn="l" rtl="0">
              <a:spcBef>
                <a:spcPts val="282"/>
              </a:spcBef>
              <a:spcAft>
                <a:spcPts val="0"/>
              </a:spcAft>
              <a:buClr>
                <a:schemeClr val="dk1"/>
              </a:buClr>
              <a:buSzPts val="1412"/>
              <a:buFont typeface="Arial"/>
              <a:buNone/>
              <a:defRPr sz="1412" b="1" i="0" u="none" strike="noStrike" cap="none">
                <a:solidFill>
                  <a:schemeClr val="dk1"/>
                </a:solidFill>
                <a:latin typeface="Calibri"/>
                <a:ea typeface="Calibri"/>
                <a:cs typeface="Calibri"/>
                <a:sym typeface="Calibri"/>
              </a:defRPr>
            </a:lvl6pPr>
            <a:lvl7pPr marL="3200400" marR="0" lvl="6" indent="-228600" algn="l" rtl="0">
              <a:spcBef>
                <a:spcPts val="282"/>
              </a:spcBef>
              <a:spcAft>
                <a:spcPts val="0"/>
              </a:spcAft>
              <a:buClr>
                <a:schemeClr val="dk1"/>
              </a:buClr>
              <a:buSzPts val="1412"/>
              <a:buFont typeface="Arial"/>
              <a:buNone/>
              <a:defRPr sz="1412" b="1" i="0" u="none" strike="noStrike" cap="none">
                <a:solidFill>
                  <a:schemeClr val="dk1"/>
                </a:solidFill>
                <a:latin typeface="Calibri"/>
                <a:ea typeface="Calibri"/>
                <a:cs typeface="Calibri"/>
                <a:sym typeface="Calibri"/>
              </a:defRPr>
            </a:lvl7pPr>
            <a:lvl8pPr marL="3657600" marR="0" lvl="7" indent="-228600" algn="l" rtl="0">
              <a:spcBef>
                <a:spcPts val="282"/>
              </a:spcBef>
              <a:spcAft>
                <a:spcPts val="0"/>
              </a:spcAft>
              <a:buClr>
                <a:schemeClr val="dk1"/>
              </a:buClr>
              <a:buSzPts val="1412"/>
              <a:buFont typeface="Arial"/>
              <a:buNone/>
              <a:defRPr sz="1412" b="1" i="0" u="none" strike="noStrike" cap="none">
                <a:solidFill>
                  <a:schemeClr val="dk1"/>
                </a:solidFill>
                <a:latin typeface="Calibri"/>
                <a:ea typeface="Calibri"/>
                <a:cs typeface="Calibri"/>
                <a:sym typeface="Calibri"/>
              </a:defRPr>
            </a:lvl8pPr>
            <a:lvl9pPr marL="4114800" marR="0" lvl="8" indent="-228600" algn="l" rtl="0">
              <a:spcBef>
                <a:spcPts val="282"/>
              </a:spcBef>
              <a:spcAft>
                <a:spcPts val="0"/>
              </a:spcAft>
              <a:buClr>
                <a:schemeClr val="dk1"/>
              </a:buClr>
              <a:buSzPts val="1412"/>
              <a:buFont typeface="Arial"/>
              <a:buNone/>
              <a:defRPr sz="1412" b="1" i="0" u="none" strike="noStrike" cap="none">
                <a:solidFill>
                  <a:schemeClr val="dk1"/>
                </a:solidFill>
                <a:latin typeface="Calibri"/>
                <a:ea typeface="Calibri"/>
                <a:cs typeface="Calibri"/>
                <a:sym typeface="Calibri"/>
              </a:defRPr>
            </a:lvl9pPr>
          </a:lstStyle>
          <a:p>
            <a:endParaRPr/>
          </a:p>
        </p:txBody>
      </p:sp>
      <p:sp>
        <p:nvSpPr>
          <p:cNvPr id="41" name="Google Shape;41;p10"/>
          <p:cNvSpPr txBox="1">
            <a:spLocks noGrp="1"/>
          </p:cNvSpPr>
          <p:nvPr>
            <p:ph type="body" idx="2"/>
          </p:nvPr>
        </p:nvSpPr>
        <p:spPr>
          <a:xfrm>
            <a:off x="609602" y="2174875"/>
            <a:ext cx="5386917" cy="3951288"/>
          </a:xfrm>
          <a:prstGeom prst="rect">
            <a:avLst/>
          </a:prstGeom>
          <a:noFill/>
          <a:ln>
            <a:noFill/>
          </a:ln>
        </p:spPr>
        <p:txBody>
          <a:bodyPr spcFirstLastPara="1" wrap="square" lIns="91425" tIns="45700" rIns="91425" bIns="45700" anchor="t" anchorCtr="0"/>
          <a:lstStyle>
            <a:lvl1pPr marL="457200" marR="0" lvl="0" indent="-340677" algn="l" rtl="0">
              <a:spcBef>
                <a:spcPts val="353"/>
              </a:spcBef>
              <a:spcAft>
                <a:spcPts val="0"/>
              </a:spcAft>
              <a:buClr>
                <a:schemeClr val="dk1"/>
              </a:buClr>
              <a:buSzPts val="1765"/>
              <a:buFont typeface="Arial"/>
              <a:buChar char="•"/>
              <a:defRPr sz="1765" b="0" i="0" u="none" strike="noStrike" cap="none">
                <a:solidFill>
                  <a:schemeClr val="dk1"/>
                </a:solidFill>
                <a:latin typeface="Helvetica Neue"/>
                <a:ea typeface="Helvetica Neue"/>
                <a:cs typeface="Helvetica Neue"/>
                <a:sym typeface="Helvetica Neue"/>
              </a:defRPr>
            </a:lvl1pPr>
            <a:lvl2pPr marL="914400" marR="0" lvl="1" indent="-329437" algn="l" rtl="0">
              <a:spcBef>
                <a:spcPts val="318"/>
              </a:spcBef>
              <a:spcAft>
                <a:spcPts val="0"/>
              </a:spcAft>
              <a:buClr>
                <a:schemeClr val="dk1"/>
              </a:buClr>
              <a:buSzPts val="1588"/>
              <a:buFont typeface="Arial"/>
              <a:buChar char="–"/>
              <a:defRPr sz="1588" b="0" i="0" u="none" strike="noStrike" cap="none">
                <a:solidFill>
                  <a:schemeClr val="dk1"/>
                </a:solidFill>
                <a:latin typeface="Helvetica Neue"/>
                <a:ea typeface="Helvetica Neue"/>
                <a:cs typeface="Helvetica Neue"/>
                <a:sym typeface="Helvetica Neue"/>
              </a:defRPr>
            </a:lvl2pPr>
            <a:lvl3pPr marL="1371600" marR="0" lvl="2" indent="-318261" algn="l" rtl="0">
              <a:spcBef>
                <a:spcPts val="282"/>
              </a:spcBef>
              <a:spcAft>
                <a:spcPts val="0"/>
              </a:spcAft>
              <a:buClr>
                <a:schemeClr val="dk1"/>
              </a:buClr>
              <a:buSzPts val="1412"/>
              <a:buFont typeface="Arial"/>
              <a:buChar char="•"/>
              <a:defRPr sz="1412" b="0" i="0" u="none" strike="noStrike" cap="none">
                <a:solidFill>
                  <a:schemeClr val="dk1"/>
                </a:solidFill>
                <a:latin typeface="Helvetica Neue"/>
                <a:ea typeface="Helvetica Neue"/>
                <a:cs typeface="Helvetica Neue"/>
                <a:sym typeface="Helvetica Neue"/>
              </a:defRPr>
            </a:lvl3pPr>
            <a:lvl4pPr marL="1828800" marR="0" lvl="3" indent="-307022" algn="l" rtl="0">
              <a:spcBef>
                <a:spcPts val="247"/>
              </a:spcBef>
              <a:spcAft>
                <a:spcPts val="0"/>
              </a:spcAft>
              <a:buClr>
                <a:schemeClr val="dk1"/>
              </a:buClr>
              <a:buSzPts val="1235"/>
              <a:buFont typeface="Arial"/>
              <a:buChar char="–"/>
              <a:defRPr sz="1235" b="0" i="0" u="none" strike="noStrike" cap="none">
                <a:solidFill>
                  <a:schemeClr val="dk1"/>
                </a:solidFill>
                <a:latin typeface="Helvetica Neue"/>
                <a:ea typeface="Helvetica Neue"/>
                <a:cs typeface="Helvetica Neue"/>
                <a:sym typeface="Helvetica Neue"/>
              </a:defRPr>
            </a:lvl4pPr>
            <a:lvl5pPr marL="2286000" marR="0" lvl="4" indent="-295846" algn="l" rtl="0">
              <a:spcBef>
                <a:spcPts val="212"/>
              </a:spcBef>
              <a:spcAft>
                <a:spcPts val="0"/>
              </a:spcAft>
              <a:buClr>
                <a:schemeClr val="dk1"/>
              </a:buClr>
              <a:buSzPts val="1059"/>
              <a:buFont typeface="Arial"/>
              <a:buChar char="»"/>
              <a:defRPr sz="1059" b="0" i="0" u="none" strike="noStrike" cap="none">
                <a:solidFill>
                  <a:schemeClr val="dk1"/>
                </a:solidFill>
                <a:latin typeface="Helvetica Neue"/>
                <a:ea typeface="Helvetica Neue"/>
                <a:cs typeface="Helvetica Neue"/>
                <a:sym typeface="Helvetica Neue"/>
              </a:defRPr>
            </a:lvl5pPr>
            <a:lvl6pPr marL="2743200" marR="0" lvl="5" indent="-318261" algn="l" rtl="0">
              <a:spcBef>
                <a:spcPts val="282"/>
              </a:spcBef>
              <a:spcAft>
                <a:spcPts val="0"/>
              </a:spcAft>
              <a:buClr>
                <a:schemeClr val="dk1"/>
              </a:buClr>
              <a:buSzPts val="1412"/>
              <a:buFont typeface="Arial"/>
              <a:buChar char="•"/>
              <a:defRPr sz="1412" b="0" i="0" u="none" strike="noStrike" cap="none">
                <a:solidFill>
                  <a:schemeClr val="dk1"/>
                </a:solidFill>
                <a:latin typeface="Calibri"/>
                <a:ea typeface="Calibri"/>
                <a:cs typeface="Calibri"/>
                <a:sym typeface="Calibri"/>
              </a:defRPr>
            </a:lvl6pPr>
            <a:lvl7pPr marL="3200400" marR="0" lvl="6" indent="-318261" algn="l" rtl="0">
              <a:spcBef>
                <a:spcPts val="282"/>
              </a:spcBef>
              <a:spcAft>
                <a:spcPts val="0"/>
              </a:spcAft>
              <a:buClr>
                <a:schemeClr val="dk1"/>
              </a:buClr>
              <a:buSzPts val="1412"/>
              <a:buFont typeface="Arial"/>
              <a:buChar char="•"/>
              <a:defRPr sz="1412" b="0" i="0" u="none" strike="noStrike" cap="none">
                <a:solidFill>
                  <a:schemeClr val="dk1"/>
                </a:solidFill>
                <a:latin typeface="Calibri"/>
                <a:ea typeface="Calibri"/>
                <a:cs typeface="Calibri"/>
                <a:sym typeface="Calibri"/>
              </a:defRPr>
            </a:lvl7pPr>
            <a:lvl8pPr marL="3657600" marR="0" lvl="7" indent="-318261" algn="l" rtl="0">
              <a:spcBef>
                <a:spcPts val="282"/>
              </a:spcBef>
              <a:spcAft>
                <a:spcPts val="0"/>
              </a:spcAft>
              <a:buClr>
                <a:schemeClr val="dk1"/>
              </a:buClr>
              <a:buSzPts val="1412"/>
              <a:buFont typeface="Arial"/>
              <a:buChar char="•"/>
              <a:defRPr sz="1412" b="0" i="0" u="none" strike="noStrike" cap="none">
                <a:solidFill>
                  <a:schemeClr val="dk1"/>
                </a:solidFill>
                <a:latin typeface="Calibri"/>
                <a:ea typeface="Calibri"/>
                <a:cs typeface="Calibri"/>
                <a:sym typeface="Calibri"/>
              </a:defRPr>
            </a:lvl8pPr>
            <a:lvl9pPr marL="4114800" marR="0" lvl="8" indent="-318261" algn="l" rtl="0">
              <a:spcBef>
                <a:spcPts val="282"/>
              </a:spcBef>
              <a:spcAft>
                <a:spcPts val="0"/>
              </a:spcAft>
              <a:buClr>
                <a:schemeClr val="dk1"/>
              </a:buClr>
              <a:buSzPts val="1412"/>
              <a:buFont typeface="Arial"/>
              <a:buChar char="•"/>
              <a:defRPr sz="1412" b="0" i="0" u="none" strike="noStrike" cap="none">
                <a:solidFill>
                  <a:schemeClr val="dk1"/>
                </a:solidFill>
                <a:latin typeface="Calibri"/>
                <a:ea typeface="Calibri"/>
                <a:cs typeface="Calibri"/>
                <a:sym typeface="Calibri"/>
              </a:defRPr>
            </a:lvl9pPr>
          </a:lstStyle>
          <a:p>
            <a:endParaRPr/>
          </a:p>
        </p:txBody>
      </p:sp>
      <p:sp>
        <p:nvSpPr>
          <p:cNvPr id="42" name="Google Shape;42;p10"/>
          <p:cNvSpPr txBox="1">
            <a:spLocks noGrp="1"/>
          </p:cNvSpPr>
          <p:nvPr>
            <p:ph type="body" idx="3"/>
          </p:nvPr>
        </p:nvSpPr>
        <p:spPr>
          <a:xfrm>
            <a:off x="6193380" y="1535119"/>
            <a:ext cx="5389033" cy="639763"/>
          </a:xfrm>
          <a:prstGeom prst="rect">
            <a:avLst/>
          </a:prstGeom>
          <a:noFill/>
          <a:ln>
            <a:noFill/>
          </a:ln>
        </p:spPr>
        <p:txBody>
          <a:bodyPr spcFirstLastPara="1" wrap="square" lIns="91425" tIns="45700" rIns="91425" bIns="45700" anchor="b" anchorCtr="0"/>
          <a:lstStyle>
            <a:lvl1pPr marL="457200" marR="0" lvl="0" indent="-228600" algn="l" rtl="0">
              <a:spcBef>
                <a:spcPts val="353"/>
              </a:spcBef>
              <a:spcAft>
                <a:spcPts val="0"/>
              </a:spcAft>
              <a:buClr>
                <a:schemeClr val="dk1"/>
              </a:buClr>
              <a:buSzPts val="1765"/>
              <a:buFont typeface="Arial"/>
              <a:buNone/>
              <a:defRPr sz="1765" b="1" i="0" u="none" strike="noStrike" cap="none">
                <a:solidFill>
                  <a:schemeClr val="dk1"/>
                </a:solidFill>
                <a:latin typeface="Helvetica Neue"/>
                <a:ea typeface="Helvetica Neue"/>
                <a:cs typeface="Helvetica Neue"/>
                <a:sym typeface="Helvetica Neue"/>
              </a:defRPr>
            </a:lvl1pPr>
            <a:lvl2pPr marL="914400" marR="0" lvl="1" indent="-228600" algn="l" rtl="0">
              <a:spcBef>
                <a:spcPts val="353"/>
              </a:spcBef>
              <a:spcAft>
                <a:spcPts val="0"/>
              </a:spcAft>
              <a:buClr>
                <a:schemeClr val="dk1"/>
              </a:buClr>
              <a:buSzPts val="1765"/>
              <a:buFont typeface="Arial"/>
              <a:buNone/>
              <a:defRPr sz="1765" b="1" i="0" u="none" strike="noStrike" cap="none">
                <a:solidFill>
                  <a:schemeClr val="dk1"/>
                </a:solidFill>
                <a:latin typeface="Helvetica Neue"/>
                <a:ea typeface="Helvetica Neue"/>
                <a:cs typeface="Helvetica Neue"/>
                <a:sym typeface="Helvetica Neue"/>
              </a:defRPr>
            </a:lvl2pPr>
            <a:lvl3pPr marL="1371600" marR="0" lvl="2" indent="-228600" algn="l" rtl="0">
              <a:spcBef>
                <a:spcPts val="318"/>
              </a:spcBef>
              <a:spcAft>
                <a:spcPts val="0"/>
              </a:spcAft>
              <a:buClr>
                <a:schemeClr val="dk1"/>
              </a:buClr>
              <a:buSzPts val="1588"/>
              <a:buFont typeface="Arial"/>
              <a:buNone/>
              <a:defRPr sz="1588" b="1" i="0" u="none" strike="noStrike" cap="none">
                <a:solidFill>
                  <a:schemeClr val="dk1"/>
                </a:solidFill>
                <a:latin typeface="Helvetica Neue"/>
                <a:ea typeface="Helvetica Neue"/>
                <a:cs typeface="Helvetica Neue"/>
                <a:sym typeface="Helvetica Neue"/>
              </a:defRPr>
            </a:lvl3pPr>
            <a:lvl4pPr marL="1828800" marR="0" lvl="3" indent="-228600" algn="l" rtl="0">
              <a:spcBef>
                <a:spcPts val="282"/>
              </a:spcBef>
              <a:spcAft>
                <a:spcPts val="0"/>
              </a:spcAft>
              <a:buClr>
                <a:schemeClr val="dk1"/>
              </a:buClr>
              <a:buSzPts val="1412"/>
              <a:buFont typeface="Arial"/>
              <a:buNone/>
              <a:defRPr sz="1412" b="1" i="0" u="none" strike="noStrike" cap="none">
                <a:solidFill>
                  <a:schemeClr val="dk1"/>
                </a:solidFill>
                <a:latin typeface="Helvetica Neue"/>
                <a:ea typeface="Helvetica Neue"/>
                <a:cs typeface="Helvetica Neue"/>
                <a:sym typeface="Helvetica Neue"/>
              </a:defRPr>
            </a:lvl4pPr>
            <a:lvl5pPr marL="2286000" marR="0" lvl="4" indent="-228600" algn="l" rtl="0">
              <a:spcBef>
                <a:spcPts val="282"/>
              </a:spcBef>
              <a:spcAft>
                <a:spcPts val="0"/>
              </a:spcAft>
              <a:buClr>
                <a:schemeClr val="dk1"/>
              </a:buClr>
              <a:buSzPts val="1412"/>
              <a:buFont typeface="Arial"/>
              <a:buNone/>
              <a:defRPr sz="1412" b="1" i="0" u="none" strike="noStrike" cap="none">
                <a:solidFill>
                  <a:schemeClr val="dk1"/>
                </a:solidFill>
                <a:latin typeface="Helvetica Neue"/>
                <a:ea typeface="Helvetica Neue"/>
                <a:cs typeface="Helvetica Neue"/>
                <a:sym typeface="Helvetica Neue"/>
              </a:defRPr>
            </a:lvl5pPr>
            <a:lvl6pPr marL="2743200" marR="0" lvl="5" indent="-228600" algn="l" rtl="0">
              <a:spcBef>
                <a:spcPts val="282"/>
              </a:spcBef>
              <a:spcAft>
                <a:spcPts val="0"/>
              </a:spcAft>
              <a:buClr>
                <a:schemeClr val="dk1"/>
              </a:buClr>
              <a:buSzPts val="1412"/>
              <a:buFont typeface="Arial"/>
              <a:buNone/>
              <a:defRPr sz="1412" b="1" i="0" u="none" strike="noStrike" cap="none">
                <a:solidFill>
                  <a:schemeClr val="dk1"/>
                </a:solidFill>
                <a:latin typeface="Calibri"/>
                <a:ea typeface="Calibri"/>
                <a:cs typeface="Calibri"/>
                <a:sym typeface="Calibri"/>
              </a:defRPr>
            </a:lvl6pPr>
            <a:lvl7pPr marL="3200400" marR="0" lvl="6" indent="-228600" algn="l" rtl="0">
              <a:spcBef>
                <a:spcPts val="282"/>
              </a:spcBef>
              <a:spcAft>
                <a:spcPts val="0"/>
              </a:spcAft>
              <a:buClr>
                <a:schemeClr val="dk1"/>
              </a:buClr>
              <a:buSzPts val="1412"/>
              <a:buFont typeface="Arial"/>
              <a:buNone/>
              <a:defRPr sz="1412" b="1" i="0" u="none" strike="noStrike" cap="none">
                <a:solidFill>
                  <a:schemeClr val="dk1"/>
                </a:solidFill>
                <a:latin typeface="Calibri"/>
                <a:ea typeface="Calibri"/>
                <a:cs typeface="Calibri"/>
                <a:sym typeface="Calibri"/>
              </a:defRPr>
            </a:lvl7pPr>
            <a:lvl8pPr marL="3657600" marR="0" lvl="7" indent="-228600" algn="l" rtl="0">
              <a:spcBef>
                <a:spcPts val="282"/>
              </a:spcBef>
              <a:spcAft>
                <a:spcPts val="0"/>
              </a:spcAft>
              <a:buClr>
                <a:schemeClr val="dk1"/>
              </a:buClr>
              <a:buSzPts val="1412"/>
              <a:buFont typeface="Arial"/>
              <a:buNone/>
              <a:defRPr sz="1412" b="1" i="0" u="none" strike="noStrike" cap="none">
                <a:solidFill>
                  <a:schemeClr val="dk1"/>
                </a:solidFill>
                <a:latin typeface="Calibri"/>
                <a:ea typeface="Calibri"/>
                <a:cs typeface="Calibri"/>
                <a:sym typeface="Calibri"/>
              </a:defRPr>
            </a:lvl8pPr>
            <a:lvl9pPr marL="4114800" marR="0" lvl="8" indent="-228600" algn="l" rtl="0">
              <a:spcBef>
                <a:spcPts val="282"/>
              </a:spcBef>
              <a:spcAft>
                <a:spcPts val="0"/>
              </a:spcAft>
              <a:buClr>
                <a:schemeClr val="dk1"/>
              </a:buClr>
              <a:buSzPts val="1412"/>
              <a:buFont typeface="Arial"/>
              <a:buNone/>
              <a:defRPr sz="1412" b="1" i="0" u="none" strike="noStrike" cap="none">
                <a:solidFill>
                  <a:schemeClr val="dk1"/>
                </a:solidFill>
                <a:latin typeface="Calibri"/>
                <a:ea typeface="Calibri"/>
                <a:cs typeface="Calibri"/>
                <a:sym typeface="Calibri"/>
              </a:defRPr>
            </a:lvl9pPr>
          </a:lstStyle>
          <a:p>
            <a:endParaRPr/>
          </a:p>
        </p:txBody>
      </p:sp>
      <p:sp>
        <p:nvSpPr>
          <p:cNvPr id="43" name="Google Shape;43;p10"/>
          <p:cNvSpPr txBox="1">
            <a:spLocks noGrp="1"/>
          </p:cNvSpPr>
          <p:nvPr>
            <p:ph type="body" idx="4"/>
          </p:nvPr>
        </p:nvSpPr>
        <p:spPr>
          <a:xfrm>
            <a:off x="6193380" y="2174875"/>
            <a:ext cx="5389033" cy="3951288"/>
          </a:xfrm>
          <a:prstGeom prst="rect">
            <a:avLst/>
          </a:prstGeom>
          <a:noFill/>
          <a:ln>
            <a:noFill/>
          </a:ln>
        </p:spPr>
        <p:txBody>
          <a:bodyPr spcFirstLastPara="1" wrap="square" lIns="91425" tIns="45700" rIns="91425" bIns="45700" anchor="t" anchorCtr="0"/>
          <a:lstStyle>
            <a:lvl1pPr marL="457200" marR="0" lvl="0" indent="-340677" algn="l" rtl="0">
              <a:spcBef>
                <a:spcPts val="353"/>
              </a:spcBef>
              <a:spcAft>
                <a:spcPts val="0"/>
              </a:spcAft>
              <a:buClr>
                <a:schemeClr val="dk1"/>
              </a:buClr>
              <a:buSzPts val="1765"/>
              <a:buFont typeface="Arial"/>
              <a:buChar char="•"/>
              <a:defRPr sz="1765" b="0" i="0" u="none" strike="noStrike" cap="none">
                <a:solidFill>
                  <a:schemeClr val="dk1"/>
                </a:solidFill>
                <a:latin typeface="Helvetica Neue"/>
                <a:ea typeface="Helvetica Neue"/>
                <a:cs typeface="Helvetica Neue"/>
                <a:sym typeface="Helvetica Neue"/>
              </a:defRPr>
            </a:lvl1pPr>
            <a:lvl2pPr marL="914400" marR="0" lvl="1" indent="-329437" algn="l" rtl="0">
              <a:spcBef>
                <a:spcPts val="318"/>
              </a:spcBef>
              <a:spcAft>
                <a:spcPts val="0"/>
              </a:spcAft>
              <a:buClr>
                <a:schemeClr val="dk1"/>
              </a:buClr>
              <a:buSzPts val="1588"/>
              <a:buFont typeface="Arial"/>
              <a:buChar char="–"/>
              <a:defRPr sz="1588" b="0" i="0" u="none" strike="noStrike" cap="none">
                <a:solidFill>
                  <a:schemeClr val="dk1"/>
                </a:solidFill>
                <a:latin typeface="Helvetica Neue"/>
                <a:ea typeface="Helvetica Neue"/>
                <a:cs typeface="Helvetica Neue"/>
                <a:sym typeface="Helvetica Neue"/>
              </a:defRPr>
            </a:lvl2pPr>
            <a:lvl3pPr marL="1371600" marR="0" lvl="2" indent="-318261" algn="l" rtl="0">
              <a:spcBef>
                <a:spcPts val="282"/>
              </a:spcBef>
              <a:spcAft>
                <a:spcPts val="0"/>
              </a:spcAft>
              <a:buClr>
                <a:schemeClr val="dk1"/>
              </a:buClr>
              <a:buSzPts val="1412"/>
              <a:buFont typeface="Arial"/>
              <a:buChar char="•"/>
              <a:defRPr sz="1412" b="0" i="0" u="none" strike="noStrike" cap="none">
                <a:solidFill>
                  <a:schemeClr val="dk1"/>
                </a:solidFill>
                <a:latin typeface="Helvetica Neue"/>
                <a:ea typeface="Helvetica Neue"/>
                <a:cs typeface="Helvetica Neue"/>
                <a:sym typeface="Helvetica Neue"/>
              </a:defRPr>
            </a:lvl3pPr>
            <a:lvl4pPr marL="1828800" marR="0" lvl="3" indent="-307022" algn="l" rtl="0">
              <a:spcBef>
                <a:spcPts val="247"/>
              </a:spcBef>
              <a:spcAft>
                <a:spcPts val="0"/>
              </a:spcAft>
              <a:buClr>
                <a:schemeClr val="dk1"/>
              </a:buClr>
              <a:buSzPts val="1235"/>
              <a:buFont typeface="Arial"/>
              <a:buChar char="–"/>
              <a:defRPr sz="1235" b="0" i="0" u="none" strike="noStrike" cap="none">
                <a:solidFill>
                  <a:schemeClr val="dk1"/>
                </a:solidFill>
                <a:latin typeface="Helvetica Neue"/>
                <a:ea typeface="Helvetica Neue"/>
                <a:cs typeface="Helvetica Neue"/>
                <a:sym typeface="Helvetica Neue"/>
              </a:defRPr>
            </a:lvl4pPr>
            <a:lvl5pPr marL="2286000" marR="0" lvl="4" indent="-295846" algn="l" rtl="0">
              <a:spcBef>
                <a:spcPts val="212"/>
              </a:spcBef>
              <a:spcAft>
                <a:spcPts val="0"/>
              </a:spcAft>
              <a:buClr>
                <a:schemeClr val="dk1"/>
              </a:buClr>
              <a:buSzPts val="1059"/>
              <a:buFont typeface="Arial"/>
              <a:buChar char="»"/>
              <a:defRPr sz="1059" b="0" i="0" u="none" strike="noStrike" cap="none">
                <a:solidFill>
                  <a:schemeClr val="dk1"/>
                </a:solidFill>
                <a:latin typeface="Helvetica Neue"/>
                <a:ea typeface="Helvetica Neue"/>
                <a:cs typeface="Helvetica Neue"/>
                <a:sym typeface="Helvetica Neue"/>
              </a:defRPr>
            </a:lvl5pPr>
            <a:lvl6pPr marL="2743200" marR="0" lvl="5" indent="-318261" algn="l" rtl="0">
              <a:spcBef>
                <a:spcPts val="282"/>
              </a:spcBef>
              <a:spcAft>
                <a:spcPts val="0"/>
              </a:spcAft>
              <a:buClr>
                <a:schemeClr val="dk1"/>
              </a:buClr>
              <a:buSzPts val="1412"/>
              <a:buFont typeface="Arial"/>
              <a:buChar char="•"/>
              <a:defRPr sz="1412" b="0" i="0" u="none" strike="noStrike" cap="none">
                <a:solidFill>
                  <a:schemeClr val="dk1"/>
                </a:solidFill>
                <a:latin typeface="Calibri"/>
                <a:ea typeface="Calibri"/>
                <a:cs typeface="Calibri"/>
                <a:sym typeface="Calibri"/>
              </a:defRPr>
            </a:lvl6pPr>
            <a:lvl7pPr marL="3200400" marR="0" lvl="6" indent="-318261" algn="l" rtl="0">
              <a:spcBef>
                <a:spcPts val="282"/>
              </a:spcBef>
              <a:spcAft>
                <a:spcPts val="0"/>
              </a:spcAft>
              <a:buClr>
                <a:schemeClr val="dk1"/>
              </a:buClr>
              <a:buSzPts val="1412"/>
              <a:buFont typeface="Arial"/>
              <a:buChar char="•"/>
              <a:defRPr sz="1412" b="0" i="0" u="none" strike="noStrike" cap="none">
                <a:solidFill>
                  <a:schemeClr val="dk1"/>
                </a:solidFill>
                <a:latin typeface="Calibri"/>
                <a:ea typeface="Calibri"/>
                <a:cs typeface="Calibri"/>
                <a:sym typeface="Calibri"/>
              </a:defRPr>
            </a:lvl7pPr>
            <a:lvl8pPr marL="3657600" marR="0" lvl="7" indent="-318261" algn="l" rtl="0">
              <a:spcBef>
                <a:spcPts val="282"/>
              </a:spcBef>
              <a:spcAft>
                <a:spcPts val="0"/>
              </a:spcAft>
              <a:buClr>
                <a:schemeClr val="dk1"/>
              </a:buClr>
              <a:buSzPts val="1412"/>
              <a:buFont typeface="Arial"/>
              <a:buChar char="•"/>
              <a:defRPr sz="1412" b="0" i="0" u="none" strike="noStrike" cap="none">
                <a:solidFill>
                  <a:schemeClr val="dk1"/>
                </a:solidFill>
                <a:latin typeface="Calibri"/>
                <a:ea typeface="Calibri"/>
                <a:cs typeface="Calibri"/>
                <a:sym typeface="Calibri"/>
              </a:defRPr>
            </a:lvl8pPr>
            <a:lvl9pPr marL="4114800" marR="0" lvl="8" indent="-318261" algn="l" rtl="0">
              <a:spcBef>
                <a:spcPts val="282"/>
              </a:spcBef>
              <a:spcAft>
                <a:spcPts val="0"/>
              </a:spcAft>
              <a:buClr>
                <a:schemeClr val="dk1"/>
              </a:buClr>
              <a:buSzPts val="1412"/>
              <a:buFont typeface="Arial"/>
              <a:buChar char="•"/>
              <a:defRPr sz="1412" b="0" i="0" u="none" strike="noStrike" cap="none">
                <a:solidFill>
                  <a:schemeClr val="dk1"/>
                </a:solidFill>
                <a:latin typeface="Calibri"/>
                <a:ea typeface="Calibri"/>
                <a:cs typeface="Calibri"/>
                <a:sym typeface="Calibri"/>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4"/>
        <p:cNvGrpSpPr/>
        <p:nvPr/>
      </p:nvGrpSpPr>
      <p:grpSpPr>
        <a:xfrm>
          <a:off x="0" y="0"/>
          <a:ext cx="0" cy="0"/>
          <a:chOff x="0" y="0"/>
          <a:chExt cx="0" cy="0"/>
        </a:xfrm>
      </p:grpSpPr>
      <p:sp>
        <p:nvSpPr>
          <p:cNvPr id="45" name="Google Shape;45;p11"/>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Clr>
                <a:schemeClr val="dk1"/>
              </a:buClr>
              <a:buSzPts val="2471"/>
              <a:buFont typeface="Helvetica Neue"/>
              <a:buNone/>
              <a:defRPr sz="2471" b="1" i="0" u="none" strike="noStrike" cap="none">
                <a:solidFill>
                  <a:schemeClr val="dk1"/>
                </a:solidFill>
                <a:latin typeface="Helvetica Neue"/>
                <a:ea typeface="Helvetica Neue"/>
                <a:cs typeface="Helvetica Neue"/>
                <a:sym typeface="Helvetica Neue"/>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6"/>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47"/>
        <p:cNvGrpSpPr/>
        <p:nvPr/>
      </p:nvGrpSpPr>
      <p:grpSpPr>
        <a:xfrm>
          <a:off x="0" y="0"/>
          <a:ext cx="0" cy="0"/>
          <a:chOff x="0" y="0"/>
          <a:chExt cx="0" cy="0"/>
        </a:xfrm>
      </p:grpSpPr>
      <p:sp>
        <p:nvSpPr>
          <p:cNvPr id="48" name="Google Shape;48;p13"/>
          <p:cNvSpPr txBox="1">
            <a:spLocks noGrp="1"/>
          </p:cNvSpPr>
          <p:nvPr>
            <p:ph type="title"/>
          </p:nvPr>
        </p:nvSpPr>
        <p:spPr>
          <a:xfrm>
            <a:off x="609605" y="273064"/>
            <a:ext cx="4011084" cy="1162051"/>
          </a:xfrm>
          <a:prstGeom prst="rect">
            <a:avLst/>
          </a:prstGeom>
          <a:noFill/>
          <a:ln>
            <a:noFill/>
          </a:ln>
        </p:spPr>
        <p:txBody>
          <a:bodyPr spcFirstLastPara="1" wrap="square" lIns="91425" tIns="45700" rIns="91425" bIns="45700" anchor="b" anchorCtr="0"/>
          <a:lstStyle>
            <a:lvl1pPr marR="0" lvl="0" algn="l" rtl="0">
              <a:spcBef>
                <a:spcPts val="0"/>
              </a:spcBef>
              <a:spcAft>
                <a:spcPts val="0"/>
              </a:spcAft>
              <a:buClr>
                <a:schemeClr val="dk1"/>
              </a:buClr>
              <a:buSzPts val="1765"/>
              <a:buFont typeface="Helvetica Neue"/>
              <a:buNone/>
              <a:defRPr sz="1765" b="1" i="0" u="none" strike="noStrike" cap="none">
                <a:solidFill>
                  <a:schemeClr val="dk1"/>
                </a:solidFill>
                <a:latin typeface="Helvetica Neue"/>
                <a:ea typeface="Helvetica Neue"/>
                <a:cs typeface="Helvetica Neue"/>
                <a:sym typeface="Helvetica Neue"/>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9" name="Google Shape;49;p13"/>
          <p:cNvSpPr txBox="1">
            <a:spLocks noGrp="1"/>
          </p:cNvSpPr>
          <p:nvPr>
            <p:ph type="body" idx="1"/>
          </p:nvPr>
        </p:nvSpPr>
        <p:spPr>
          <a:xfrm>
            <a:off x="4766733" y="273067"/>
            <a:ext cx="6815667" cy="5853113"/>
          </a:xfrm>
          <a:prstGeom prst="rect">
            <a:avLst/>
          </a:prstGeom>
          <a:noFill/>
          <a:ln>
            <a:noFill/>
          </a:ln>
        </p:spPr>
        <p:txBody>
          <a:bodyPr spcFirstLastPara="1" wrap="square" lIns="91425" tIns="45700" rIns="91425" bIns="45700" anchor="t" anchorCtr="0"/>
          <a:lstStyle>
            <a:lvl1pPr marL="457200" marR="0" lvl="0" indent="-340677" algn="l" rtl="0">
              <a:spcBef>
                <a:spcPts val="353"/>
              </a:spcBef>
              <a:spcAft>
                <a:spcPts val="0"/>
              </a:spcAft>
              <a:buClr>
                <a:schemeClr val="dk1"/>
              </a:buClr>
              <a:buSzPts val="1765"/>
              <a:buFont typeface="Arial"/>
              <a:buChar char="•"/>
              <a:defRPr sz="1765" b="0" i="0" u="none" strike="noStrike" cap="none">
                <a:solidFill>
                  <a:schemeClr val="dk1"/>
                </a:solidFill>
                <a:latin typeface="Helvetica Neue"/>
                <a:ea typeface="Helvetica Neue"/>
                <a:cs typeface="Helvetica Neue"/>
                <a:sym typeface="Helvetica Neue"/>
              </a:defRPr>
            </a:lvl1pPr>
            <a:lvl2pPr marL="914400" marR="0" lvl="1" indent="-329437" algn="l" rtl="0">
              <a:spcBef>
                <a:spcPts val="318"/>
              </a:spcBef>
              <a:spcAft>
                <a:spcPts val="0"/>
              </a:spcAft>
              <a:buClr>
                <a:schemeClr val="dk1"/>
              </a:buClr>
              <a:buSzPts val="1588"/>
              <a:buFont typeface="Arial"/>
              <a:buChar char="–"/>
              <a:defRPr sz="1588" b="0" i="0" u="none" strike="noStrike" cap="none">
                <a:solidFill>
                  <a:schemeClr val="dk1"/>
                </a:solidFill>
                <a:latin typeface="Helvetica Neue"/>
                <a:ea typeface="Helvetica Neue"/>
                <a:cs typeface="Helvetica Neue"/>
                <a:sym typeface="Helvetica Neue"/>
              </a:defRPr>
            </a:lvl2pPr>
            <a:lvl3pPr marL="1371600" marR="0" lvl="2" indent="-318261" algn="l" rtl="0">
              <a:spcBef>
                <a:spcPts val="282"/>
              </a:spcBef>
              <a:spcAft>
                <a:spcPts val="0"/>
              </a:spcAft>
              <a:buClr>
                <a:schemeClr val="dk1"/>
              </a:buClr>
              <a:buSzPts val="1412"/>
              <a:buFont typeface="Arial"/>
              <a:buChar char="•"/>
              <a:defRPr sz="1412" b="0" i="0" u="none" strike="noStrike" cap="none">
                <a:solidFill>
                  <a:schemeClr val="dk1"/>
                </a:solidFill>
                <a:latin typeface="Helvetica Neue"/>
                <a:ea typeface="Helvetica Neue"/>
                <a:cs typeface="Helvetica Neue"/>
                <a:sym typeface="Helvetica Neue"/>
              </a:defRPr>
            </a:lvl3pPr>
            <a:lvl4pPr marL="1828800" marR="0" lvl="3" indent="-307022" algn="l" rtl="0">
              <a:spcBef>
                <a:spcPts val="247"/>
              </a:spcBef>
              <a:spcAft>
                <a:spcPts val="0"/>
              </a:spcAft>
              <a:buClr>
                <a:schemeClr val="dk1"/>
              </a:buClr>
              <a:buSzPts val="1235"/>
              <a:buFont typeface="Arial"/>
              <a:buChar char="–"/>
              <a:defRPr sz="1235" b="0" i="0" u="none" strike="noStrike" cap="none">
                <a:solidFill>
                  <a:schemeClr val="dk1"/>
                </a:solidFill>
                <a:latin typeface="Helvetica Neue"/>
                <a:ea typeface="Helvetica Neue"/>
                <a:cs typeface="Helvetica Neue"/>
                <a:sym typeface="Helvetica Neue"/>
              </a:defRPr>
            </a:lvl4pPr>
            <a:lvl5pPr marL="2286000" marR="0" lvl="4" indent="-295846" algn="l" rtl="0">
              <a:spcBef>
                <a:spcPts val="212"/>
              </a:spcBef>
              <a:spcAft>
                <a:spcPts val="0"/>
              </a:spcAft>
              <a:buClr>
                <a:schemeClr val="dk1"/>
              </a:buClr>
              <a:buSzPts val="1059"/>
              <a:buFont typeface="Arial"/>
              <a:buChar char="»"/>
              <a:defRPr sz="1059" b="0" i="0" u="none" strike="noStrike" cap="none">
                <a:solidFill>
                  <a:schemeClr val="dk1"/>
                </a:solidFill>
                <a:latin typeface="Helvetica Neue"/>
                <a:ea typeface="Helvetica Neue"/>
                <a:cs typeface="Helvetica Neue"/>
                <a:sym typeface="Helvetica Neue"/>
              </a:defRPr>
            </a:lvl5pPr>
            <a:lvl6pPr marL="2743200" marR="0" lvl="5" indent="-340677" algn="l" rtl="0">
              <a:spcBef>
                <a:spcPts val="353"/>
              </a:spcBef>
              <a:spcAft>
                <a:spcPts val="0"/>
              </a:spcAft>
              <a:buClr>
                <a:schemeClr val="dk1"/>
              </a:buClr>
              <a:buSzPts val="1765"/>
              <a:buFont typeface="Arial"/>
              <a:buChar char="•"/>
              <a:defRPr sz="1765" b="0" i="0" u="none" strike="noStrike" cap="none">
                <a:solidFill>
                  <a:schemeClr val="dk1"/>
                </a:solidFill>
                <a:latin typeface="Calibri"/>
                <a:ea typeface="Calibri"/>
                <a:cs typeface="Calibri"/>
                <a:sym typeface="Calibri"/>
              </a:defRPr>
            </a:lvl6pPr>
            <a:lvl7pPr marL="3200400" marR="0" lvl="6" indent="-340677" algn="l" rtl="0">
              <a:spcBef>
                <a:spcPts val="353"/>
              </a:spcBef>
              <a:spcAft>
                <a:spcPts val="0"/>
              </a:spcAft>
              <a:buClr>
                <a:schemeClr val="dk1"/>
              </a:buClr>
              <a:buSzPts val="1765"/>
              <a:buFont typeface="Arial"/>
              <a:buChar char="•"/>
              <a:defRPr sz="1765" b="0" i="0" u="none" strike="noStrike" cap="none">
                <a:solidFill>
                  <a:schemeClr val="dk1"/>
                </a:solidFill>
                <a:latin typeface="Calibri"/>
                <a:ea typeface="Calibri"/>
                <a:cs typeface="Calibri"/>
                <a:sym typeface="Calibri"/>
              </a:defRPr>
            </a:lvl7pPr>
            <a:lvl8pPr marL="3657600" marR="0" lvl="7" indent="-340677" algn="l" rtl="0">
              <a:spcBef>
                <a:spcPts val="353"/>
              </a:spcBef>
              <a:spcAft>
                <a:spcPts val="0"/>
              </a:spcAft>
              <a:buClr>
                <a:schemeClr val="dk1"/>
              </a:buClr>
              <a:buSzPts val="1765"/>
              <a:buFont typeface="Arial"/>
              <a:buChar char="•"/>
              <a:defRPr sz="1765" b="0" i="0" u="none" strike="noStrike" cap="none">
                <a:solidFill>
                  <a:schemeClr val="dk1"/>
                </a:solidFill>
                <a:latin typeface="Calibri"/>
                <a:ea typeface="Calibri"/>
                <a:cs typeface="Calibri"/>
                <a:sym typeface="Calibri"/>
              </a:defRPr>
            </a:lvl8pPr>
            <a:lvl9pPr marL="4114800" marR="0" lvl="8" indent="-340677" algn="l" rtl="0">
              <a:spcBef>
                <a:spcPts val="353"/>
              </a:spcBef>
              <a:spcAft>
                <a:spcPts val="0"/>
              </a:spcAft>
              <a:buClr>
                <a:schemeClr val="dk1"/>
              </a:buClr>
              <a:buSzPts val="1765"/>
              <a:buFont typeface="Arial"/>
              <a:buChar char="•"/>
              <a:defRPr sz="1765" b="0" i="0" u="none" strike="noStrike" cap="none">
                <a:solidFill>
                  <a:schemeClr val="dk1"/>
                </a:solidFill>
                <a:latin typeface="Calibri"/>
                <a:ea typeface="Calibri"/>
                <a:cs typeface="Calibri"/>
                <a:sym typeface="Calibri"/>
              </a:defRPr>
            </a:lvl9pPr>
          </a:lstStyle>
          <a:p>
            <a:endParaRPr/>
          </a:p>
        </p:txBody>
      </p:sp>
      <p:sp>
        <p:nvSpPr>
          <p:cNvPr id="50" name="Google Shape;50;p13"/>
          <p:cNvSpPr txBox="1">
            <a:spLocks noGrp="1"/>
          </p:cNvSpPr>
          <p:nvPr>
            <p:ph type="body" idx="2"/>
          </p:nvPr>
        </p:nvSpPr>
        <p:spPr>
          <a:xfrm>
            <a:off x="609605" y="1435104"/>
            <a:ext cx="4011084" cy="4691063"/>
          </a:xfrm>
          <a:prstGeom prst="rect">
            <a:avLst/>
          </a:prstGeom>
          <a:noFill/>
          <a:ln>
            <a:noFill/>
          </a:ln>
        </p:spPr>
        <p:txBody>
          <a:bodyPr spcFirstLastPara="1" wrap="square" lIns="91425" tIns="45700" rIns="91425" bIns="45700" anchor="t" anchorCtr="0"/>
          <a:lstStyle>
            <a:lvl1pPr marL="457200" marR="0" lvl="0" indent="-228600" algn="l" rtl="0">
              <a:spcBef>
                <a:spcPts val="247"/>
              </a:spcBef>
              <a:spcAft>
                <a:spcPts val="0"/>
              </a:spcAft>
              <a:buClr>
                <a:schemeClr val="dk1"/>
              </a:buClr>
              <a:buSzPts val="1235"/>
              <a:buFont typeface="Arial"/>
              <a:buNone/>
              <a:defRPr sz="1235" b="0" i="0" u="none" strike="noStrike" cap="none">
                <a:solidFill>
                  <a:schemeClr val="dk1"/>
                </a:solidFill>
                <a:latin typeface="Helvetica Neue"/>
                <a:ea typeface="Helvetica Neue"/>
                <a:cs typeface="Helvetica Neue"/>
                <a:sym typeface="Helvetica Neue"/>
              </a:defRPr>
            </a:lvl1pPr>
            <a:lvl2pPr marL="914400" marR="0" lvl="1" indent="-228600" algn="l" rtl="0">
              <a:spcBef>
                <a:spcPts val="212"/>
              </a:spcBef>
              <a:spcAft>
                <a:spcPts val="0"/>
              </a:spcAft>
              <a:buClr>
                <a:schemeClr val="dk1"/>
              </a:buClr>
              <a:buSzPts val="1059"/>
              <a:buFont typeface="Arial"/>
              <a:buNone/>
              <a:defRPr sz="1059" b="0" i="0" u="none" strike="noStrike" cap="none">
                <a:solidFill>
                  <a:schemeClr val="dk1"/>
                </a:solidFill>
                <a:latin typeface="Helvetica Neue"/>
                <a:ea typeface="Helvetica Neue"/>
                <a:cs typeface="Helvetica Neue"/>
                <a:sym typeface="Helvetica Neue"/>
              </a:defRPr>
            </a:lvl2pPr>
            <a:lvl3pPr marL="1371600" marR="0" lvl="2" indent="-228600" algn="l" rtl="0">
              <a:spcBef>
                <a:spcPts val="176"/>
              </a:spcBef>
              <a:spcAft>
                <a:spcPts val="0"/>
              </a:spcAft>
              <a:buClr>
                <a:schemeClr val="dk1"/>
              </a:buClr>
              <a:buSzPts val="882"/>
              <a:buFont typeface="Arial"/>
              <a:buNone/>
              <a:defRPr sz="882" b="0" i="0" u="none" strike="noStrike" cap="none">
                <a:solidFill>
                  <a:schemeClr val="dk1"/>
                </a:solidFill>
                <a:latin typeface="Helvetica Neue"/>
                <a:ea typeface="Helvetica Neue"/>
                <a:cs typeface="Helvetica Neue"/>
                <a:sym typeface="Helvetica Neue"/>
              </a:defRPr>
            </a:lvl3pPr>
            <a:lvl4pPr marL="1828800" marR="0" lvl="3" indent="-228600" algn="l" rtl="0">
              <a:spcBef>
                <a:spcPts val="159"/>
              </a:spcBef>
              <a:spcAft>
                <a:spcPts val="0"/>
              </a:spcAft>
              <a:buClr>
                <a:schemeClr val="dk1"/>
              </a:buClr>
              <a:buSzPts val="794"/>
              <a:buFont typeface="Arial"/>
              <a:buNone/>
              <a:defRPr sz="794" b="0" i="0" u="none" strike="noStrike" cap="none">
                <a:solidFill>
                  <a:schemeClr val="dk1"/>
                </a:solidFill>
                <a:latin typeface="Helvetica Neue"/>
                <a:ea typeface="Helvetica Neue"/>
                <a:cs typeface="Helvetica Neue"/>
                <a:sym typeface="Helvetica Neue"/>
              </a:defRPr>
            </a:lvl4pPr>
            <a:lvl5pPr marL="2286000" marR="0" lvl="4" indent="-228600" algn="l" rtl="0">
              <a:spcBef>
                <a:spcPts val="159"/>
              </a:spcBef>
              <a:spcAft>
                <a:spcPts val="0"/>
              </a:spcAft>
              <a:buClr>
                <a:schemeClr val="dk1"/>
              </a:buClr>
              <a:buSzPts val="794"/>
              <a:buFont typeface="Arial"/>
              <a:buNone/>
              <a:defRPr sz="794" b="0" i="0" u="none" strike="noStrike" cap="none">
                <a:solidFill>
                  <a:schemeClr val="dk1"/>
                </a:solidFill>
                <a:latin typeface="Helvetica Neue"/>
                <a:ea typeface="Helvetica Neue"/>
                <a:cs typeface="Helvetica Neue"/>
                <a:sym typeface="Helvetica Neue"/>
              </a:defRPr>
            </a:lvl5pPr>
            <a:lvl6pPr marL="2743200" marR="0" lvl="5" indent="-228600" algn="l" rtl="0">
              <a:spcBef>
                <a:spcPts val="159"/>
              </a:spcBef>
              <a:spcAft>
                <a:spcPts val="0"/>
              </a:spcAft>
              <a:buClr>
                <a:schemeClr val="dk1"/>
              </a:buClr>
              <a:buSzPts val="794"/>
              <a:buFont typeface="Arial"/>
              <a:buNone/>
              <a:defRPr sz="794" b="0" i="0" u="none" strike="noStrike" cap="none">
                <a:solidFill>
                  <a:schemeClr val="dk1"/>
                </a:solidFill>
                <a:latin typeface="Calibri"/>
                <a:ea typeface="Calibri"/>
                <a:cs typeface="Calibri"/>
                <a:sym typeface="Calibri"/>
              </a:defRPr>
            </a:lvl6pPr>
            <a:lvl7pPr marL="3200400" marR="0" lvl="6" indent="-228600" algn="l" rtl="0">
              <a:spcBef>
                <a:spcPts val="159"/>
              </a:spcBef>
              <a:spcAft>
                <a:spcPts val="0"/>
              </a:spcAft>
              <a:buClr>
                <a:schemeClr val="dk1"/>
              </a:buClr>
              <a:buSzPts val="794"/>
              <a:buFont typeface="Arial"/>
              <a:buNone/>
              <a:defRPr sz="794" b="0" i="0" u="none" strike="noStrike" cap="none">
                <a:solidFill>
                  <a:schemeClr val="dk1"/>
                </a:solidFill>
                <a:latin typeface="Calibri"/>
                <a:ea typeface="Calibri"/>
                <a:cs typeface="Calibri"/>
                <a:sym typeface="Calibri"/>
              </a:defRPr>
            </a:lvl7pPr>
            <a:lvl8pPr marL="3657600" marR="0" lvl="7" indent="-228600" algn="l" rtl="0">
              <a:spcBef>
                <a:spcPts val="159"/>
              </a:spcBef>
              <a:spcAft>
                <a:spcPts val="0"/>
              </a:spcAft>
              <a:buClr>
                <a:schemeClr val="dk1"/>
              </a:buClr>
              <a:buSzPts val="794"/>
              <a:buFont typeface="Arial"/>
              <a:buNone/>
              <a:defRPr sz="794" b="0" i="0" u="none" strike="noStrike" cap="none">
                <a:solidFill>
                  <a:schemeClr val="dk1"/>
                </a:solidFill>
                <a:latin typeface="Calibri"/>
                <a:ea typeface="Calibri"/>
                <a:cs typeface="Calibri"/>
                <a:sym typeface="Calibri"/>
              </a:defRPr>
            </a:lvl8pPr>
            <a:lvl9pPr marL="4114800" marR="0" lvl="8" indent="-228600" algn="l" rtl="0">
              <a:spcBef>
                <a:spcPts val="159"/>
              </a:spcBef>
              <a:spcAft>
                <a:spcPts val="0"/>
              </a:spcAft>
              <a:buClr>
                <a:schemeClr val="dk1"/>
              </a:buClr>
              <a:buSzPts val="794"/>
              <a:buFont typeface="Arial"/>
              <a:buNone/>
              <a:defRPr sz="794" b="0" i="0" u="none" strike="noStrike" cap="none">
                <a:solidFill>
                  <a:schemeClr val="dk1"/>
                </a:solidFill>
                <a:latin typeface="Calibri"/>
                <a:ea typeface="Calibri"/>
                <a:cs typeface="Calibri"/>
                <a:sym typeface="Calibri"/>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51"/>
        <p:cNvGrpSpPr/>
        <p:nvPr/>
      </p:nvGrpSpPr>
      <p:grpSpPr>
        <a:xfrm>
          <a:off x="0" y="0"/>
          <a:ext cx="0" cy="0"/>
          <a:chOff x="0" y="0"/>
          <a:chExt cx="0" cy="0"/>
        </a:xfrm>
      </p:grpSpPr>
      <p:sp>
        <p:nvSpPr>
          <p:cNvPr id="52" name="Google Shape;52;p14"/>
          <p:cNvSpPr txBox="1">
            <a:spLocks noGrp="1"/>
          </p:cNvSpPr>
          <p:nvPr>
            <p:ph type="title"/>
          </p:nvPr>
        </p:nvSpPr>
        <p:spPr>
          <a:xfrm>
            <a:off x="2389717" y="4800615"/>
            <a:ext cx="7315200" cy="566739"/>
          </a:xfrm>
          <a:prstGeom prst="rect">
            <a:avLst/>
          </a:prstGeom>
          <a:noFill/>
          <a:ln>
            <a:noFill/>
          </a:ln>
        </p:spPr>
        <p:txBody>
          <a:bodyPr spcFirstLastPara="1" wrap="square" lIns="91425" tIns="45700" rIns="91425" bIns="45700" anchor="b" anchorCtr="0"/>
          <a:lstStyle>
            <a:lvl1pPr marR="0" lvl="0" algn="l" rtl="0">
              <a:spcBef>
                <a:spcPts val="0"/>
              </a:spcBef>
              <a:spcAft>
                <a:spcPts val="0"/>
              </a:spcAft>
              <a:buClr>
                <a:schemeClr val="dk1"/>
              </a:buClr>
              <a:buSzPts val="1765"/>
              <a:buFont typeface="Helvetica Neue"/>
              <a:buNone/>
              <a:defRPr sz="1765" b="1" i="0" u="none" strike="noStrike" cap="none">
                <a:solidFill>
                  <a:schemeClr val="dk1"/>
                </a:solidFill>
                <a:latin typeface="Helvetica Neue"/>
                <a:ea typeface="Helvetica Neue"/>
                <a:cs typeface="Helvetica Neue"/>
                <a:sym typeface="Helvetica Neue"/>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3" name="Google Shape;53;p14"/>
          <p:cNvSpPr>
            <a:spLocks noGrp="1"/>
          </p:cNvSpPr>
          <p:nvPr>
            <p:ph type="pic" idx="2"/>
          </p:nvPr>
        </p:nvSpPr>
        <p:spPr>
          <a:xfrm>
            <a:off x="2389717" y="612775"/>
            <a:ext cx="7315200" cy="4114800"/>
          </a:xfrm>
          <a:prstGeom prst="rect">
            <a:avLst/>
          </a:prstGeom>
          <a:noFill/>
          <a:ln>
            <a:noFill/>
          </a:ln>
        </p:spPr>
        <p:txBody>
          <a:bodyPr spcFirstLastPara="1" wrap="square" lIns="91425" tIns="45700" rIns="91425" bIns="45700" anchor="t" anchorCtr="0"/>
          <a:lstStyle>
            <a:lvl1pPr marR="0" lvl="0" algn="l" rtl="0">
              <a:spcBef>
                <a:spcPts val="565"/>
              </a:spcBef>
              <a:spcAft>
                <a:spcPts val="0"/>
              </a:spcAft>
              <a:buClr>
                <a:schemeClr val="dk1"/>
              </a:buClr>
              <a:buSzPts val="2824"/>
              <a:buFont typeface="Arial"/>
              <a:buNone/>
              <a:defRPr sz="2824" b="0" i="0" u="none" strike="noStrike" cap="none">
                <a:solidFill>
                  <a:schemeClr val="dk1"/>
                </a:solidFill>
                <a:latin typeface="Helvetica Neue"/>
                <a:ea typeface="Helvetica Neue"/>
                <a:cs typeface="Helvetica Neue"/>
                <a:sym typeface="Helvetica Neue"/>
              </a:defRPr>
            </a:lvl1pPr>
            <a:lvl2pPr marR="0" lvl="1" algn="l" rtl="0">
              <a:spcBef>
                <a:spcPts val="494"/>
              </a:spcBef>
              <a:spcAft>
                <a:spcPts val="0"/>
              </a:spcAft>
              <a:buClr>
                <a:schemeClr val="dk1"/>
              </a:buClr>
              <a:buSzPts val="2471"/>
              <a:buFont typeface="Arial"/>
              <a:buNone/>
              <a:defRPr sz="2471" b="0" i="0" u="none" strike="noStrike" cap="none">
                <a:solidFill>
                  <a:schemeClr val="dk1"/>
                </a:solidFill>
                <a:latin typeface="Helvetica Neue"/>
                <a:ea typeface="Helvetica Neue"/>
                <a:cs typeface="Helvetica Neue"/>
                <a:sym typeface="Helvetica Neue"/>
              </a:defRPr>
            </a:lvl2pPr>
            <a:lvl3pPr marR="0" lvl="2" algn="l" rtl="0">
              <a:spcBef>
                <a:spcPts val="424"/>
              </a:spcBef>
              <a:spcAft>
                <a:spcPts val="0"/>
              </a:spcAft>
              <a:buClr>
                <a:schemeClr val="dk1"/>
              </a:buClr>
              <a:buSzPts val="2118"/>
              <a:buFont typeface="Arial"/>
              <a:buNone/>
              <a:defRPr sz="2118" b="0" i="0" u="none" strike="noStrike" cap="none">
                <a:solidFill>
                  <a:schemeClr val="dk1"/>
                </a:solidFill>
                <a:latin typeface="Helvetica Neue"/>
                <a:ea typeface="Helvetica Neue"/>
                <a:cs typeface="Helvetica Neue"/>
                <a:sym typeface="Helvetica Neue"/>
              </a:defRPr>
            </a:lvl3pPr>
            <a:lvl4pPr marR="0" lvl="3" algn="l" rtl="0">
              <a:spcBef>
                <a:spcPts val="353"/>
              </a:spcBef>
              <a:spcAft>
                <a:spcPts val="0"/>
              </a:spcAft>
              <a:buClr>
                <a:schemeClr val="dk1"/>
              </a:buClr>
              <a:buSzPts val="1765"/>
              <a:buFont typeface="Arial"/>
              <a:buNone/>
              <a:defRPr sz="1765" b="0" i="0" u="none" strike="noStrike" cap="none">
                <a:solidFill>
                  <a:schemeClr val="dk1"/>
                </a:solidFill>
                <a:latin typeface="Helvetica Neue"/>
                <a:ea typeface="Helvetica Neue"/>
                <a:cs typeface="Helvetica Neue"/>
                <a:sym typeface="Helvetica Neue"/>
              </a:defRPr>
            </a:lvl4pPr>
            <a:lvl5pPr marR="0" lvl="4" algn="l" rtl="0">
              <a:spcBef>
                <a:spcPts val="353"/>
              </a:spcBef>
              <a:spcAft>
                <a:spcPts val="0"/>
              </a:spcAft>
              <a:buClr>
                <a:schemeClr val="dk1"/>
              </a:buClr>
              <a:buSzPts val="1765"/>
              <a:buFont typeface="Arial"/>
              <a:buNone/>
              <a:defRPr sz="1765" b="0" i="0" u="none" strike="noStrike" cap="none">
                <a:solidFill>
                  <a:schemeClr val="dk1"/>
                </a:solidFill>
                <a:latin typeface="Helvetica Neue"/>
                <a:ea typeface="Helvetica Neue"/>
                <a:cs typeface="Helvetica Neue"/>
                <a:sym typeface="Helvetica Neue"/>
              </a:defRPr>
            </a:lvl5pPr>
            <a:lvl6pPr marR="0" lvl="5" algn="l" rtl="0">
              <a:spcBef>
                <a:spcPts val="353"/>
              </a:spcBef>
              <a:spcAft>
                <a:spcPts val="0"/>
              </a:spcAft>
              <a:buClr>
                <a:schemeClr val="dk1"/>
              </a:buClr>
              <a:buSzPts val="1765"/>
              <a:buFont typeface="Arial"/>
              <a:buNone/>
              <a:defRPr sz="1765" b="0" i="0" u="none" strike="noStrike" cap="none">
                <a:solidFill>
                  <a:schemeClr val="dk1"/>
                </a:solidFill>
                <a:latin typeface="Calibri"/>
                <a:ea typeface="Calibri"/>
                <a:cs typeface="Calibri"/>
                <a:sym typeface="Calibri"/>
              </a:defRPr>
            </a:lvl6pPr>
            <a:lvl7pPr marR="0" lvl="6" algn="l" rtl="0">
              <a:spcBef>
                <a:spcPts val="353"/>
              </a:spcBef>
              <a:spcAft>
                <a:spcPts val="0"/>
              </a:spcAft>
              <a:buClr>
                <a:schemeClr val="dk1"/>
              </a:buClr>
              <a:buSzPts val="1765"/>
              <a:buFont typeface="Arial"/>
              <a:buNone/>
              <a:defRPr sz="1765" b="0" i="0" u="none" strike="noStrike" cap="none">
                <a:solidFill>
                  <a:schemeClr val="dk1"/>
                </a:solidFill>
                <a:latin typeface="Calibri"/>
                <a:ea typeface="Calibri"/>
                <a:cs typeface="Calibri"/>
                <a:sym typeface="Calibri"/>
              </a:defRPr>
            </a:lvl7pPr>
            <a:lvl8pPr marR="0" lvl="7" algn="l" rtl="0">
              <a:spcBef>
                <a:spcPts val="353"/>
              </a:spcBef>
              <a:spcAft>
                <a:spcPts val="0"/>
              </a:spcAft>
              <a:buClr>
                <a:schemeClr val="dk1"/>
              </a:buClr>
              <a:buSzPts val="1765"/>
              <a:buFont typeface="Arial"/>
              <a:buNone/>
              <a:defRPr sz="1765" b="0" i="0" u="none" strike="noStrike" cap="none">
                <a:solidFill>
                  <a:schemeClr val="dk1"/>
                </a:solidFill>
                <a:latin typeface="Calibri"/>
                <a:ea typeface="Calibri"/>
                <a:cs typeface="Calibri"/>
                <a:sym typeface="Calibri"/>
              </a:defRPr>
            </a:lvl8pPr>
            <a:lvl9pPr marR="0" lvl="8" algn="l" rtl="0">
              <a:spcBef>
                <a:spcPts val="353"/>
              </a:spcBef>
              <a:spcAft>
                <a:spcPts val="0"/>
              </a:spcAft>
              <a:buClr>
                <a:schemeClr val="dk1"/>
              </a:buClr>
              <a:buSzPts val="1765"/>
              <a:buFont typeface="Arial"/>
              <a:buNone/>
              <a:defRPr sz="1765" b="0" i="0" u="none" strike="noStrike" cap="none">
                <a:solidFill>
                  <a:schemeClr val="dk1"/>
                </a:solidFill>
                <a:latin typeface="Calibri"/>
                <a:ea typeface="Calibri"/>
                <a:cs typeface="Calibri"/>
                <a:sym typeface="Calibri"/>
              </a:defRPr>
            </a:lvl9pPr>
          </a:lstStyle>
          <a:p>
            <a:endParaRPr/>
          </a:p>
        </p:txBody>
      </p:sp>
      <p:sp>
        <p:nvSpPr>
          <p:cNvPr id="54" name="Google Shape;54;p14"/>
          <p:cNvSpPr txBox="1">
            <a:spLocks noGrp="1"/>
          </p:cNvSpPr>
          <p:nvPr>
            <p:ph type="body" idx="1"/>
          </p:nvPr>
        </p:nvSpPr>
        <p:spPr>
          <a:xfrm>
            <a:off x="2389717" y="5367352"/>
            <a:ext cx="7315200" cy="804863"/>
          </a:xfrm>
          <a:prstGeom prst="rect">
            <a:avLst/>
          </a:prstGeom>
          <a:noFill/>
          <a:ln>
            <a:noFill/>
          </a:ln>
        </p:spPr>
        <p:txBody>
          <a:bodyPr spcFirstLastPara="1" wrap="square" lIns="91425" tIns="45700" rIns="91425" bIns="45700" anchor="t" anchorCtr="0"/>
          <a:lstStyle>
            <a:lvl1pPr marL="457200" marR="0" lvl="0" indent="-228600" algn="l" rtl="0">
              <a:spcBef>
                <a:spcPts val="247"/>
              </a:spcBef>
              <a:spcAft>
                <a:spcPts val="0"/>
              </a:spcAft>
              <a:buClr>
                <a:schemeClr val="dk1"/>
              </a:buClr>
              <a:buSzPts val="1235"/>
              <a:buFont typeface="Arial"/>
              <a:buNone/>
              <a:defRPr sz="1235" b="0" i="0" u="none" strike="noStrike" cap="none">
                <a:solidFill>
                  <a:schemeClr val="dk1"/>
                </a:solidFill>
                <a:latin typeface="Helvetica Neue"/>
                <a:ea typeface="Helvetica Neue"/>
                <a:cs typeface="Helvetica Neue"/>
                <a:sym typeface="Helvetica Neue"/>
              </a:defRPr>
            </a:lvl1pPr>
            <a:lvl2pPr marL="914400" marR="0" lvl="1" indent="-228600" algn="l" rtl="0">
              <a:spcBef>
                <a:spcPts val="212"/>
              </a:spcBef>
              <a:spcAft>
                <a:spcPts val="0"/>
              </a:spcAft>
              <a:buClr>
                <a:schemeClr val="dk1"/>
              </a:buClr>
              <a:buSzPts val="1059"/>
              <a:buFont typeface="Arial"/>
              <a:buNone/>
              <a:defRPr sz="1059" b="0" i="0" u="none" strike="noStrike" cap="none">
                <a:solidFill>
                  <a:schemeClr val="dk1"/>
                </a:solidFill>
                <a:latin typeface="Helvetica Neue"/>
                <a:ea typeface="Helvetica Neue"/>
                <a:cs typeface="Helvetica Neue"/>
                <a:sym typeface="Helvetica Neue"/>
              </a:defRPr>
            </a:lvl2pPr>
            <a:lvl3pPr marL="1371600" marR="0" lvl="2" indent="-228600" algn="l" rtl="0">
              <a:spcBef>
                <a:spcPts val="176"/>
              </a:spcBef>
              <a:spcAft>
                <a:spcPts val="0"/>
              </a:spcAft>
              <a:buClr>
                <a:schemeClr val="dk1"/>
              </a:buClr>
              <a:buSzPts val="882"/>
              <a:buFont typeface="Arial"/>
              <a:buNone/>
              <a:defRPr sz="882" b="0" i="0" u="none" strike="noStrike" cap="none">
                <a:solidFill>
                  <a:schemeClr val="dk1"/>
                </a:solidFill>
                <a:latin typeface="Helvetica Neue"/>
                <a:ea typeface="Helvetica Neue"/>
                <a:cs typeface="Helvetica Neue"/>
                <a:sym typeface="Helvetica Neue"/>
              </a:defRPr>
            </a:lvl3pPr>
            <a:lvl4pPr marL="1828800" marR="0" lvl="3" indent="-228600" algn="l" rtl="0">
              <a:spcBef>
                <a:spcPts val="159"/>
              </a:spcBef>
              <a:spcAft>
                <a:spcPts val="0"/>
              </a:spcAft>
              <a:buClr>
                <a:schemeClr val="dk1"/>
              </a:buClr>
              <a:buSzPts val="794"/>
              <a:buFont typeface="Arial"/>
              <a:buNone/>
              <a:defRPr sz="794" b="0" i="0" u="none" strike="noStrike" cap="none">
                <a:solidFill>
                  <a:schemeClr val="dk1"/>
                </a:solidFill>
                <a:latin typeface="Helvetica Neue"/>
                <a:ea typeface="Helvetica Neue"/>
                <a:cs typeface="Helvetica Neue"/>
                <a:sym typeface="Helvetica Neue"/>
              </a:defRPr>
            </a:lvl4pPr>
            <a:lvl5pPr marL="2286000" marR="0" lvl="4" indent="-228600" algn="l" rtl="0">
              <a:spcBef>
                <a:spcPts val="159"/>
              </a:spcBef>
              <a:spcAft>
                <a:spcPts val="0"/>
              </a:spcAft>
              <a:buClr>
                <a:schemeClr val="dk1"/>
              </a:buClr>
              <a:buSzPts val="794"/>
              <a:buFont typeface="Arial"/>
              <a:buNone/>
              <a:defRPr sz="794" b="0" i="0" u="none" strike="noStrike" cap="none">
                <a:solidFill>
                  <a:schemeClr val="dk1"/>
                </a:solidFill>
                <a:latin typeface="Helvetica Neue"/>
                <a:ea typeface="Helvetica Neue"/>
                <a:cs typeface="Helvetica Neue"/>
                <a:sym typeface="Helvetica Neue"/>
              </a:defRPr>
            </a:lvl5pPr>
            <a:lvl6pPr marL="2743200" marR="0" lvl="5" indent="-228600" algn="l" rtl="0">
              <a:spcBef>
                <a:spcPts val="159"/>
              </a:spcBef>
              <a:spcAft>
                <a:spcPts val="0"/>
              </a:spcAft>
              <a:buClr>
                <a:schemeClr val="dk1"/>
              </a:buClr>
              <a:buSzPts val="794"/>
              <a:buFont typeface="Arial"/>
              <a:buNone/>
              <a:defRPr sz="794" b="0" i="0" u="none" strike="noStrike" cap="none">
                <a:solidFill>
                  <a:schemeClr val="dk1"/>
                </a:solidFill>
                <a:latin typeface="Calibri"/>
                <a:ea typeface="Calibri"/>
                <a:cs typeface="Calibri"/>
                <a:sym typeface="Calibri"/>
              </a:defRPr>
            </a:lvl6pPr>
            <a:lvl7pPr marL="3200400" marR="0" lvl="6" indent="-228600" algn="l" rtl="0">
              <a:spcBef>
                <a:spcPts val="159"/>
              </a:spcBef>
              <a:spcAft>
                <a:spcPts val="0"/>
              </a:spcAft>
              <a:buClr>
                <a:schemeClr val="dk1"/>
              </a:buClr>
              <a:buSzPts val="794"/>
              <a:buFont typeface="Arial"/>
              <a:buNone/>
              <a:defRPr sz="794" b="0" i="0" u="none" strike="noStrike" cap="none">
                <a:solidFill>
                  <a:schemeClr val="dk1"/>
                </a:solidFill>
                <a:latin typeface="Calibri"/>
                <a:ea typeface="Calibri"/>
                <a:cs typeface="Calibri"/>
                <a:sym typeface="Calibri"/>
              </a:defRPr>
            </a:lvl7pPr>
            <a:lvl8pPr marL="3657600" marR="0" lvl="7" indent="-228600" algn="l" rtl="0">
              <a:spcBef>
                <a:spcPts val="159"/>
              </a:spcBef>
              <a:spcAft>
                <a:spcPts val="0"/>
              </a:spcAft>
              <a:buClr>
                <a:schemeClr val="dk1"/>
              </a:buClr>
              <a:buSzPts val="794"/>
              <a:buFont typeface="Arial"/>
              <a:buNone/>
              <a:defRPr sz="794" b="0" i="0" u="none" strike="noStrike" cap="none">
                <a:solidFill>
                  <a:schemeClr val="dk1"/>
                </a:solidFill>
                <a:latin typeface="Calibri"/>
                <a:ea typeface="Calibri"/>
                <a:cs typeface="Calibri"/>
                <a:sym typeface="Calibri"/>
              </a:defRPr>
            </a:lvl8pPr>
            <a:lvl9pPr marL="4114800" marR="0" lvl="8" indent="-228600" algn="l" rtl="0">
              <a:spcBef>
                <a:spcPts val="159"/>
              </a:spcBef>
              <a:spcAft>
                <a:spcPts val="0"/>
              </a:spcAft>
              <a:buClr>
                <a:schemeClr val="dk1"/>
              </a:buClr>
              <a:buSzPts val="794"/>
              <a:buFont typeface="Arial"/>
              <a:buNone/>
              <a:defRPr sz="794" b="0" i="0" u="none" strike="noStrike" cap="none">
                <a:solidFill>
                  <a:schemeClr val="dk1"/>
                </a:solidFill>
                <a:latin typeface="Calibri"/>
                <a:ea typeface="Calibri"/>
                <a:cs typeface="Calibri"/>
                <a:sym typeface="Calibri"/>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image" Target="../media/image6.png"/><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image" Target="../media/image5.png"/><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image" Target="../media/image4.png"/><Relationship Id="rId5" Type="http://schemas.openxmlformats.org/officeDocument/2006/relationships/slideLayout" Target="../slideLayouts/slideLayout6.xml"/><Relationship Id="rId10" Type="http://schemas.openxmlformats.org/officeDocument/2006/relationships/theme" Target="../theme/theme2.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image" Target="../media/image7.jpg"/><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image" Target="../media/image8.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
        <p:cNvGrpSpPr/>
        <p:nvPr/>
      </p:nvGrpSpPr>
      <p:grpSpPr>
        <a:xfrm>
          <a:off x="0" y="0"/>
          <a:ext cx="0" cy="0"/>
          <a:chOff x="0" y="0"/>
          <a:chExt cx="0" cy="0"/>
        </a:xfrm>
      </p:grpSpPr>
      <p:pic>
        <p:nvPicPr>
          <p:cNvPr id="3" name="Picture 2" descr="Stratocumulus.jpg"/>
          <p:cNvPicPr>
            <a:picLocks noChangeAspect="1"/>
          </p:cNvPicPr>
          <p:nvPr userDrawn="1"/>
        </p:nvPicPr>
        <p:blipFill rotWithShape="1">
          <a:blip r:embed="rId3">
            <a:extLst>
              <a:ext uri="{28A0092B-C50C-407E-A947-70E740481C1C}">
                <a14:useLocalDpi xmlns:a14="http://schemas.microsoft.com/office/drawing/2010/main" val="0"/>
              </a:ext>
            </a:extLst>
          </a:blip>
          <a:srcRect t="12638" r="22726"/>
          <a:stretch/>
        </p:blipFill>
        <p:spPr>
          <a:xfrm>
            <a:off x="0" y="-20911"/>
            <a:ext cx="12192000" cy="6878912"/>
          </a:xfrm>
          <a:prstGeom prst="rect">
            <a:avLst/>
          </a:prstGeom>
        </p:spPr>
      </p:pic>
      <p:sp>
        <p:nvSpPr>
          <p:cNvPr id="4" name="Rectangle 3"/>
          <p:cNvSpPr/>
          <p:nvPr userDrawn="1"/>
        </p:nvSpPr>
        <p:spPr>
          <a:xfrm>
            <a:off x="0" y="3517900"/>
            <a:ext cx="12192000" cy="3340100"/>
          </a:xfrm>
          <a:prstGeom prst="rect">
            <a:avLst/>
          </a:prstGeom>
          <a:gradFill>
            <a:gsLst>
              <a:gs pos="0">
                <a:schemeClr val="bg1">
                  <a:alpha val="60000"/>
                </a:schemeClr>
              </a:gs>
              <a:gs pos="100000">
                <a:schemeClr val="bg1">
                  <a:alpha val="0"/>
                </a:schemeClr>
              </a:gs>
              <a:gs pos="38000">
                <a:schemeClr val="bg1">
                  <a:alpha val="60000"/>
                </a:schemeClr>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p>
        </p:txBody>
      </p:sp>
      <p:sp>
        <p:nvSpPr>
          <p:cNvPr id="16" name="Google Shape;16;p3"/>
          <p:cNvSpPr/>
          <p:nvPr/>
        </p:nvSpPr>
        <p:spPr>
          <a:xfrm>
            <a:off x="1760" y="2282562"/>
            <a:ext cx="12190241" cy="2249558"/>
          </a:xfrm>
          <a:prstGeom prst="rect">
            <a:avLst/>
          </a:prstGeom>
          <a:solidFill>
            <a:schemeClr val="dk1">
              <a:alpha val="82745"/>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Trebuchet MS"/>
              <a:ea typeface="Trebuchet MS"/>
              <a:cs typeface="Trebuchet MS"/>
              <a:sym typeface="Trebuchet MS"/>
            </a:endParaRPr>
          </a:p>
        </p:txBody>
      </p:sp>
      <p:pic>
        <p:nvPicPr>
          <p:cNvPr id="17" name="Google Shape;17;p3"/>
          <p:cNvPicPr preferRelativeResize="0"/>
          <p:nvPr/>
        </p:nvPicPr>
        <p:blipFill rotWithShape="1">
          <a:blip r:embed="rId4">
            <a:alphaModFix/>
          </a:blip>
          <a:srcRect/>
          <a:stretch/>
        </p:blipFill>
        <p:spPr>
          <a:xfrm>
            <a:off x="375284" y="6200703"/>
            <a:ext cx="2387065" cy="497112"/>
          </a:xfrm>
          <a:prstGeom prst="rect">
            <a:avLst/>
          </a:prstGeom>
          <a:noFill/>
          <a:ln>
            <a:noFill/>
          </a:ln>
        </p:spPr>
      </p:pic>
      <p:pic>
        <p:nvPicPr>
          <p:cNvPr id="5" name="Picture 4" descr="NSF logo 6.48.08 AM.pn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725403" y="5944132"/>
            <a:ext cx="1127931" cy="850369"/>
          </a:xfrm>
          <a:prstGeom prst="rect">
            <a:avLst/>
          </a:prstGeom>
        </p:spPr>
      </p:pic>
    </p:spTree>
  </p:cSld>
  <p:clrMap bg1="lt1" tx1="dk1" bg2="dk2" tx2="lt2" accent1="accent1" accent2="accent2" accent3="accent3" accent4="accent4" accent5="accent5" accent6="accent6" hlink="hlink" folHlink="folHlink"/>
  <p:sldLayoutIdLst>
    <p:sldLayoutId id="2147483649"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
        <p:cNvGrpSpPr/>
        <p:nvPr/>
      </p:nvGrpSpPr>
      <p:grpSpPr>
        <a:xfrm>
          <a:off x="0" y="0"/>
          <a:ext cx="0" cy="0"/>
          <a:chOff x="0" y="0"/>
          <a:chExt cx="0" cy="0"/>
        </a:xfrm>
      </p:grpSpPr>
      <p:pic>
        <p:nvPicPr>
          <p:cNvPr id="20" name="Google Shape;20;p5"/>
          <p:cNvPicPr preferRelativeResize="0"/>
          <p:nvPr/>
        </p:nvPicPr>
        <p:blipFill rotWithShape="1">
          <a:blip r:embed="rId11">
            <a:alphaModFix/>
          </a:blip>
          <a:srcRect t="-543" b="65217"/>
          <a:stretch/>
        </p:blipFill>
        <p:spPr>
          <a:xfrm>
            <a:off x="3" y="6211960"/>
            <a:ext cx="12192000" cy="646043"/>
          </a:xfrm>
          <a:prstGeom prst="rect">
            <a:avLst/>
          </a:prstGeom>
          <a:noFill/>
          <a:ln>
            <a:noFill/>
          </a:ln>
        </p:spPr>
      </p:pic>
      <p:sp>
        <p:nvSpPr>
          <p:cNvPr id="21" name="Google Shape;21;p5"/>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Clr>
                <a:schemeClr val="dk1"/>
              </a:buClr>
              <a:buSzPts val="2471"/>
              <a:buFont typeface="Helvetica Neue"/>
              <a:buNone/>
              <a:defRPr sz="2471" b="1" i="0" u="none" strike="noStrike" cap="none">
                <a:solidFill>
                  <a:schemeClr val="dk1"/>
                </a:solidFill>
                <a:latin typeface="Helvetica Neue"/>
                <a:ea typeface="Helvetica Neue"/>
                <a:cs typeface="Helvetica Neue"/>
                <a:sym typeface="Helvetica Neue"/>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2" name="Google Shape;22;p5"/>
          <p:cNvSpPr txBox="1">
            <a:spLocks noGrp="1"/>
          </p:cNvSpPr>
          <p:nvPr>
            <p:ph type="body" idx="1"/>
          </p:nvPr>
        </p:nvSpPr>
        <p:spPr>
          <a:xfrm>
            <a:off x="609600" y="1600203"/>
            <a:ext cx="10972800" cy="4318737"/>
          </a:xfrm>
          <a:prstGeom prst="rect">
            <a:avLst/>
          </a:prstGeom>
          <a:noFill/>
          <a:ln>
            <a:noFill/>
          </a:ln>
        </p:spPr>
        <p:txBody>
          <a:bodyPr spcFirstLastPara="1" wrap="square" lIns="91425" tIns="45700" rIns="91425" bIns="45700" anchor="t" anchorCtr="0"/>
          <a:lstStyle>
            <a:lvl1pPr marL="457200" marR="0" lvl="0" indent="-363093" algn="l" rtl="0">
              <a:spcBef>
                <a:spcPts val="424"/>
              </a:spcBef>
              <a:spcAft>
                <a:spcPts val="0"/>
              </a:spcAft>
              <a:buClr>
                <a:schemeClr val="dk1"/>
              </a:buClr>
              <a:buSzPts val="2118"/>
              <a:buFont typeface="Arial"/>
              <a:buChar char="•"/>
              <a:defRPr sz="2118" b="0" i="0" u="none" strike="noStrike" cap="none">
                <a:solidFill>
                  <a:schemeClr val="dk1"/>
                </a:solidFill>
                <a:latin typeface="Helvetica Neue"/>
                <a:ea typeface="Helvetica Neue"/>
                <a:cs typeface="Helvetica Neue"/>
                <a:sym typeface="Helvetica Neue"/>
              </a:defRPr>
            </a:lvl1pPr>
            <a:lvl2pPr marL="914400" marR="0" lvl="1" indent="-340677" algn="l" rtl="0">
              <a:spcBef>
                <a:spcPts val="353"/>
              </a:spcBef>
              <a:spcAft>
                <a:spcPts val="0"/>
              </a:spcAft>
              <a:buClr>
                <a:schemeClr val="dk1"/>
              </a:buClr>
              <a:buSzPts val="1765"/>
              <a:buFont typeface="Arial"/>
              <a:buChar char="–"/>
              <a:defRPr sz="1765" b="0" i="0" u="none" strike="noStrike" cap="none">
                <a:solidFill>
                  <a:schemeClr val="dk1"/>
                </a:solidFill>
                <a:latin typeface="Helvetica Neue"/>
                <a:ea typeface="Helvetica Neue"/>
                <a:cs typeface="Helvetica Neue"/>
                <a:sym typeface="Helvetica Neue"/>
              </a:defRPr>
            </a:lvl2pPr>
            <a:lvl3pPr marL="1371600" marR="0" lvl="2" indent="-329438" algn="l" rtl="0">
              <a:spcBef>
                <a:spcPts val="318"/>
              </a:spcBef>
              <a:spcAft>
                <a:spcPts val="0"/>
              </a:spcAft>
              <a:buClr>
                <a:schemeClr val="dk1"/>
              </a:buClr>
              <a:buSzPts val="1588"/>
              <a:buFont typeface="Arial"/>
              <a:buChar char="•"/>
              <a:defRPr sz="1588" b="0" i="0" u="none" strike="noStrike" cap="none">
                <a:solidFill>
                  <a:schemeClr val="dk1"/>
                </a:solidFill>
                <a:latin typeface="Helvetica Neue"/>
                <a:ea typeface="Helvetica Neue"/>
                <a:cs typeface="Helvetica Neue"/>
                <a:sym typeface="Helvetica Neue"/>
              </a:defRPr>
            </a:lvl3pPr>
            <a:lvl4pPr marL="1828800" marR="0" lvl="3" indent="-318261" algn="l" rtl="0">
              <a:spcBef>
                <a:spcPts val="282"/>
              </a:spcBef>
              <a:spcAft>
                <a:spcPts val="0"/>
              </a:spcAft>
              <a:buClr>
                <a:schemeClr val="dk1"/>
              </a:buClr>
              <a:buSzPts val="1412"/>
              <a:buFont typeface="Arial"/>
              <a:buChar char="–"/>
              <a:defRPr sz="1412" b="0" i="0" u="none" strike="noStrike" cap="none">
                <a:solidFill>
                  <a:schemeClr val="dk1"/>
                </a:solidFill>
                <a:latin typeface="Helvetica Neue"/>
                <a:ea typeface="Helvetica Neue"/>
                <a:cs typeface="Helvetica Neue"/>
                <a:sym typeface="Helvetica Neue"/>
              </a:defRPr>
            </a:lvl4pPr>
            <a:lvl5pPr marL="2286000" marR="0" lvl="4" indent="-307022" algn="l" rtl="0">
              <a:spcBef>
                <a:spcPts val="247"/>
              </a:spcBef>
              <a:spcAft>
                <a:spcPts val="0"/>
              </a:spcAft>
              <a:buClr>
                <a:schemeClr val="dk1"/>
              </a:buClr>
              <a:buSzPts val="1235"/>
              <a:buFont typeface="Arial"/>
              <a:buChar char="»"/>
              <a:defRPr sz="1235" b="0" i="0" u="none" strike="noStrike" cap="none">
                <a:solidFill>
                  <a:schemeClr val="dk1"/>
                </a:solidFill>
                <a:latin typeface="Helvetica Neue"/>
                <a:ea typeface="Helvetica Neue"/>
                <a:cs typeface="Helvetica Neue"/>
                <a:sym typeface="Helvetica Neue"/>
              </a:defRPr>
            </a:lvl5pPr>
            <a:lvl6pPr marL="2743200" marR="0" lvl="5" indent="-340677" algn="l" rtl="0">
              <a:spcBef>
                <a:spcPts val="353"/>
              </a:spcBef>
              <a:spcAft>
                <a:spcPts val="0"/>
              </a:spcAft>
              <a:buClr>
                <a:schemeClr val="dk1"/>
              </a:buClr>
              <a:buSzPts val="1765"/>
              <a:buFont typeface="Arial"/>
              <a:buChar char="•"/>
              <a:defRPr sz="1765" b="0" i="0" u="none" strike="noStrike" cap="none">
                <a:solidFill>
                  <a:schemeClr val="dk1"/>
                </a:solidFill>
                <a:latin typeface="Calibri"/>
                <a:ea typeface="Calibri"/>
                <a:cs typeface="Calibri"/>
                <a:sym typeface="Calibri"/>
              </a:defRPr>
            </a:lvl6pPr>
            <a:lvl7pPr marL="3200400" marR="0" lvl="6" indent="-340677" algn="l" rtl="0">
              <a:spcBef>
                <a:spcPts val="353"/>
              </a:spcBef>
              <a:spcAft>
                <a:spcPts val="0"/>
              </a:spcAft>
              <a:buClr>
                <a:schemeClr val="dk1"/>
              </a:buClr>
              <a:buSzPts val="1765"/>
              <a:buFont typeface="Arial"/>
              <a:buChar char="•"/>
              <a:defRPr sz="1765" b="0" i="0" u="none" strike="noStrike" cap="none">
                <a:solidFill>
                  <a:schemeClr val="dk1"/>
                </a:solidFill>
                <a:latin typeface="Calibri"/>
                <a:ea typeface="Calibri"/>
                <a:cs typeface="Calibri"/>
                <a:sym typeface="Calibri"/>
              </a:defRPr>
            </a:lvl7pPr>
            <a:lvl8pPr marL="3657600" marR="0" lvl="7" indent="-340677" algn="l" rtl="0">
              <a:spcBef>
                <a:spcPts val="353"/>
              </a:spcBef>
              <a:spcAft>
                <a:spcPts val="0"/>
              </a:spcAft>
              <a:buClr>
                <a:schemeClr val="dk1"/>
              </a:buClr>
              <a:buSzPts val="1765"/>
              <a:buFont typeface="Arial"/>
              <a:buChar char="•"/>
              <a:defRPr sz="1765" b="0" i="0" u="none" strike="noStrike" cap="none">
                <a:solidFill>
                  <a:schemeClr val="dk1"/>
                </a:solidFill>
                <a:latin typeface="Calibri"/>
                <a:ea typeface="Calibri"/>
                <a:cs typeface="Calibri"/>
                <a:sym typeface="Calibri"/>
              </a:defRPr>
            </a:lvl8pPr>
            <a:lvl9pPr marL="4114800" marR="0" lvl="8" indent="-340677" algn="l" rtl="0">
              <a:spcBef>
                <a:spcPts val="353"/>
              </a:spcBef>
              <a:spcAft>
                <a:spcPts val="0"/>
              </a:spcAft>
              <a:buClr>
                <a:schemeClr val="dk1"/>
              </a:buClr>
              <a:buSzPts val="1765"/>
              <a:buFont typeface="Arial"/>
              <a:buChar char="•"/>
              <a:defRPr sz="1765" b="0" i="0" u="none" strike="noStrike" cap="none">
                <a:solidFill>
                  <a:schemeClr val="dk1"/>
                </a:solidFill>
                <a:latin typeface="Calibri"/>
                <a:ea typeface="Calibri"/>
                <a:cs typeface="Calibri"/>
                <a:sym typeface="Calibri"/>
              </a:defRPr>
            </a:lvl9pPr>
          </a:lstStyle>
          <a:p>
            <a:endParaRPr/>
          </a:p>
        </p:txBody>
      </p:sp>
      <p:cxnSp>
        <p:nvCxnSpPr>
          <p:cNvPr id="23" name="Google Shape;23;p5"/>
          <p:cNvCxnSpPr/>
          <p:nvPr/>
        </p:nvCxnSpPr>
        <p:spPr>
          <a:xfrm>
            <a:off x="1536852" y="6342390"/>
            <a:ext cx="0" cy="388200"/>
          </a:xfrm>
          <a:prstGeom prst="straightConnector1">
            <a:avLst/>
          </a:prstGeom>
          <a:noFill/>
          <a:ln w="22225" cap="flat" cmpd="sng">
            <a:solidFill>
              <a:srgbClr val="FFFFFF"/>
            </a:solidFill>
            <a:prstDash val="solid"/>
            <a:round/>
            <a:headEnd type="none" w="sm" len="sm"/>
            <a:tailEnd type="none" w="sm" len="sm"/>
          </a:ln>
        </p:spPr>
      </p:cxnSp>
      <p:pic>
        <p:nvPicPr>
          <p:cNvPr id="24" name="Google Shape;24;p5"/>
          <p:cNvPicPr preferRelativeResize="0"/>
          <p:nvPr/>
        </p:nvPicPr>
        <p:blipFill>
          <a:blip r:embed="rId12">
            <a:alphaModFix/>
          </a:blip>
          <a:stretch>
            <a:fillRect/>
          </a:stretch>
        </p:blipFill>
        <p:spPr>
          <a:xfrm>
            <a:off x="528499" y="6342400"/>
            <a:ext cx="821035" cy="388200"/>
          </a:xfrm>
          <a:prstGeom prst="rect">
            <a:avLst/>
          </a:prstGeom>
          <a:noFill/>
          <a:ln>
            <a:noFill/>
          </a:ln>
        </p:spPr>
      </p:pic>
      <p:pic>
        <p:nvPicPr>
          <p:cNvPr id="7" name="Google Shape;62;p15"/>
          <p:cNvPicPr preferRelativeResize="0"/>
          <p:nvPr userDrawn="1"/>
        </p:nvPicPr>
        <p:blipFill>
          <a:blip r:embed="rId13">
            <a:alphaModFix/>
          </a:blip>
          <a:stretch>
            <a:fillRect/>
          </a:stretch>
        </p:blipFill>
        <p:spPr>
          <a:xfrm>
            <a:off x="11195880" y="6298858"/>
            <a:ext cx="773041" cy="559142"/>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50" r:id="rId1"/>
    <p:sldLayoutId id="2147483651" r:id="rId2"/>
    <p:sldLayoutId id="2147483652" r:id="rId3"/>
    <p:sldLayoutId id="2147483654" r:id="rId4"/>
    <p:sldLayoutId id="2147483655" r:id="rId5"/>
    <p:sldLayoutId id="2147483656" r:id="rId6"/>
    <p:sldLayoutId id="2147483657" r:id="rId7"/>
    <p:sldLayoutId id="2147483658" r:id="rId8"/>
    <p:sldLayoutId id="2147483680" r:id="rId9"/>
  </p:sldLayoutIdLst>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BE9445-08C1-784A-9EE6-753DFD862546}"/>
              </a:ext>
            </a:extLst>
          </p:cNvPr>
          <p:cNvSpPr>
            <a:spLocks noGrp="1"/>
          </p:cNvSpPr>
          <p:nvPr>
            <p:ph type="title"/>
          </p:nvPr>
        </p:nvSpPr>
        <p:spPr>
          <a:xfrm>
            <a:off x="838200" y="157307"/>
            <a:ext cx="10515600" cy="75709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25753106-D81D-6D40-813C-9A5C4D0D3FDF}"/>
              </a:ext>
            </a:extLst>
          </p:cNvPr>
          <p:cNvSpPr>
            <a:spLocks noGrp="1"/>
          </p:cNvSpPr>
          <p:nvPr>
            <p:ph type="body" idx="1"/>
          </p:nvPr>
        </p:nvSpPr>
        <p:spPr>
          <a:xfrm>
            <a:off x="838200" y="1039091"/>
            <a:ext cx="10515600" cy="513787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8B1309-AE65-624F-9D5E-D96F13D4A27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3AAAC8-0E75-6948-88F6-2D9A786A26BC}" type="datetime1">
              <a:rPr lang="en-US" smtClean="0"/>
              <a:t>4/23/2019</a:t>
            </a:fld>
            <a:endParaRPr lang="en-US"/>
          </a:p>
        </p:txBody>
      </p:sp>
      <p:sp>
        <p:nvSpPr>
          <p:cNvPr id="5" name="Footer Placeholder 4">
            <a:extLst>
              <a:ext uri="{FF2B5EF4-FFF2-40B4-BE49-F238E27FC236}">
                <a16:creationId xmlns:a16="http://schemas.microsoft.com/office/drawing/2014/main" id="{32B2BE6E-2929-2045-BA3F-96AE7A4289D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UCAR Machine Learning Showcase</a:t>
            </a:r>
          </a:p>
        </p:txBody>
      </p:sp>
      <p:sp>
        <p:nvSpPr>
          <p:cNvPr id="6" name="Slide Number Placeholder 5">
            <a:extLst>
              <a:ext uri="{FF2B5EF4-FFF2-40B4-BE49-F238E27FC236}">
                <a16:creationId xmlns:a16="http://schemas.microsoft.com/office/drawing/2014/main" id="{CD57CCB8-5B3A-E24F-84B8-260D0680F9D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7C9D52A-3D7D-6B4E-90BB-8AFCE8D662FA}" type="slidenum">
              <a:rPr lang="en-US" smtClean="0"/>
              <a:t>‹#›</a:t>
            </a:fld>
            <a:endParaRPr lang="en-US"/>
          </a:p>
        </p:txBody>
      </p:sp>
      <p:pic>
        <p:nvPicPr>
          <p:cNvPr id="7" name="Picture 6" descr="ucar-logo-sm.jpg">
            <a:extLst>
              <a:ext uri="{FF2B5EF4-FFF2-40B4-BE49-F238E27FC236}">
                <a16:creationId xmlns:a16="http://schemas.microsoft.com/office/drawing/2014/main" id="{E6D13897-5407-8949-83B5-5A925DEFA2FF}"/>
              </a:ext>
            </a:extLst>
          </p:cNvPr>
          <p:cNvPicPr>
            <a:picLocks noChangeAspect="1"/>
          </p:cNvPicPr>
          <p:nvPr userDrawn="1"/>
        </p:nvPicPr>
        <p:blipFill>
          <a:blip r:embed="rId13">
            <a:extLst>
              <a:ext uri="{28A0092B-C50C-407E-A947-70E740481C1C}">
                <a14:useLocalDpi xmlns:a14="http://schemas.microsoft.com/office/drawing/2010/main"/>
              </a:ext>
            </a:extLst>
          </a:blip>
          <a:stretch>
            <a:fillRect/>
          </a:stretch>
        </p:blipFill>
        <p:spPr>
          <a:xfrm>
            <a:off x="7217788" y="6363132"/>
            <a:ext cx="1277284" cy="373360"/>
          </a:xfrm>
          <a:prstGeom prst="rect">
            <a:avLst/>
          </a:prstGeom>
        </p:spPr>
      </p:pic>
      <p:pic>
        <p:nvPicPr>
          <p:cNvPr id="8" name="Shape 98">
            <a:extLst>
              <a:ext uri="{FF2B5EF4-FFF2-40B4-BE49-F238E27FC236}">
                <a16:creationId xmlns:a16="http://schemas.microsoft.com/office/drawing/2014/main" id="{18F988B6-E170-5C4B-B253-877884DD1E58}"/>
              </a:ext>
            </a:extLst>
          </p:cNvPr>
          <p:cNvPicPr preferRelativeResize="0">
            <a:picLocks noChangeAspect="1"/>
          </p:cNvPicPr>
          <p:nvPr userDrawn="1"/>
        </p:nvPicPr>
        <p:blipFill rotWithShape="1">
          <a:blip r:embed="rId14">
            <a:alphaModFix/>
          </a:blip>
          <a:srcRect/>
          <a:stretch/>
        </p:blipFill>
        <p:spPr>
          <a:xfrm>
            <a:off x="4520380" y="6335558"/>
            <a:ext cx="385917" cy="385917"/>
          </a:xfrm>
          <a:prstGeom prst="rect">
            <a:avLst/>
          </a:prstGeom>
          <a:noFill/>
          <a:ln>
            <a:noFill/>
          </a:ln>
        </p:spPr>
      </p:pic>
    </p:spTree>
    <p:extLst>
      <p:ext uri="{BB962C8B-B14F-4D97-AF65-F5344CB8AC3E}">
        <p14:creationId xmlns:p14="http://schemas.microsoft.com/office/powerpoint/2010/main" val="2591247157"/>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image" Target="../media/image1.png"/><Relationship Id="rId1" Type="http://schemas.openxmlformats.org/officeDocument/2006/relationships/slideLayout" Target="../slideLayouts/slideLayout6.xml"/><Relationship Id="rId5" Type="http://schemas.openxmlformats.org/officeDocument/2006/relationships/image" Target="../media/image30.jpg"/><Relationship Id="rId4" Type="http://schemas.openxmlformats.org/officeDocument/2006/relationships/image" Target="../media/image29.jp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34.JPG"/><Relationship Id="rId1" Type="http://schemas.openxmlformats.org/officeDocument/2006/relationships/slideLayout" Target="../slideLayouts/slideLayout11.xml"/><Relationship Id="rId4" Type="http://schemas.openxmlformats.org/officeDocument/2006/relationships/image" Target="../media/image35.emf"/></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3.xml"/><Relationship Id="rId4" Type="http://schemas.openxmlformats.org/officeDocument/2006/relationships/image" Target="../media/image41.emf"/></Relationships>
</file>

<file path=ppt/slides/_rels/slide2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9.xml"/><Relationship Id="rId1" Type="http://schemas.openxmlformats.org/officeDocument/2006/relationships/slideLayout" Target="../slideLayouts/slideLayout10.xml"/><Relationship Id="rId5" Type="http://schemas.openxmlformats.org/officeDocument/2006/relationships/image" Target="../media/image11.jpeg"/><Relationship Id="rId4" Type="http://schemas.openxmlformats.org/officeDocument/2006/relationships/image" Target="../media/image43.jpeg"/></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image" Target="../media/image41.emf"/><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image" Target="../media/image11.jpe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p35"/>
          <p:cNvSpPr/>
          <p:nvPr/>
        </p:nvSpPr>
        <p:spPr>
          <a:xfrm>
            <a:off x="1861484" y="2699164"/>
            <a:ext cx="8469085" cy="553998"/>
          </a:xfrm>
          <a:prstGeom prst="rect">
            <a:avLst/>
          </a:prstGeom>
          <a:noFill/>
          <a:ln>
            <a:noFill/>
          </a:ln>
        </p:spPr>
        <p:txBody>
          <a:bodyPr spcFirstLastPara="1" wrap="square" lIns="91425" tIns="45700" rIns="91425" bIns="45700" anchor="t" anchorCtr="0">
            <a:noAutofit/>
          </a:bodyPr>
          <a:lstStyle/>
          <a:p>
            <a:pPr lvl="0" algn="ctr"/>
            <a:r>
              <a:rPr lang="en-US" sz="4000" b="1" dirty="0" smtClean="0">
                <a:solidFill>
                  <a:schemeClr val="lt1"/>
                </a:solidFill>
                <a:latin typeface="Helvetica Neue"/>
                <a:ea typeface="Helvetica Neue"/>
                <a:cs typeface="Helvetica Neue"/>
                <a:sym typeface="Helvetica Neue"/>
              </a:rPr>
              <a:t>Machine-Learning at NCAR</a:t>
            </a:r>
            <a:endParaRPr sz="2000" dirty="0"/>
          </a:p>
        </p:txBody>
      </p:sp>
      <p:sp>
        <p:nvSpPr>
          <p:cNvPr id="132" name="Google Shape;132;p35"/>
          <p:cNvSpPr/>
          <p:nvPr/>
        </p:nvSpPr>
        <p:spPr>
          <a:xfrm>
            <a:off x="1587303" y="3643446"/>
            <a:ext cx="9630824" cy="742363"/>
          </a:xfrm>
          <a:prstGeom prst="rect">
            <a:avLst/>
          </a:prstGeom>
          <a:noFill/>
          <a:ln>
            <a:noFill/>
          </a:ln>
        </p:spPr>
        <p:txBody>
          <a:bodyPr spcFirstLastPara="1" wrap="square" lIns="91425" tIns="45700" rIns="91425" bIns="45700" anchor="t" anchorCtr="0">
            <a:noAutofit/>
          </a:bodyPr>
          <a:lstStyle/>
          <a:p>
            <a:pPr lvl="0" algn="ctr"/>
            <a:r>
              <a:rPr lang="en-US" sz="2400" b="1" dirty="0" smtClean="0">
                <a:solidFill>
                  <a:srgbClr val="A8C700"/>
                </a:solidFill>
                <a:latin typeface="Helvetica Neue"/>
                <a:cs typeface="Helvetica Neue"/>
                <a:sym typeface="Helvetica Neue"/>
              </a:rPr>
              <a:t>Sue Ellen Haupt,</a:t>
            </a:r>
          </a:p>
          <a:p>
            <a:pPr lvl="0" algn="ctr"/>
            <a:r>
              <a:rPr lang="en-US" sz="2400" b="1" dirty="0" smtClean="0">
                <a:solidFill>
                  <a:srgbClr val="A8C700"/>
                </a:solidFill>
                <a:latin typeface="Helvetica Neue"/>
                <a:cs typeface="Helvetica Neue"/>
                <a:sym typeface="Helvetica Neue"/>
              </a:rPr>
              <a:t>David John Gagne, Tyler McCandless, Jim Cowie, Bill </a:t>
            </a:r>
            <a:r>
              <a:rPr lang="en-US" sz="2400" b="1" dirty="0" err="1" smtClean="0">
                <a:solidFill>
                  <a:srgbClr val="A8C700"/>
                </a:solidFill>
                <a:latin typeface="Helvetica Neue"/>
                <a:cs typeface="Helvetica Neue"/>
                <a:sym typeface="Helvetica Neue"/>
              </a:rPr>
              <a:t>Petzke</a:t>
            </a:r>
            <a:endParaRPr lang="en-US" sz="2400" b="1" dirty="0" smtClean="0">
              <a:solidFill>
                <a:srgbClr val="A8C700"/>
              </a:solidFill>
              <a:latin typeface="Helvetica Neue"/>
              <a:cs typeface="Helvetica Neue"/>
              <a:sym typeface="Helvetica Neue"/>
            </a:endParaRPr>
          </a:p>
        </p:txBody>
      </p:sp>
      <p:sp>
        <p:nvSpPr>
          <p:cNvPr id="133" name="Google Shape;133;p35"/>
          <p:cNvSpPr txBox="1"/>
          <p:nvPr/>
        </p:nvSpPr>
        <p:spPr>
          <a:xfrm>
            <a:off x="4379126" y="6469175"/>
            <a:ext cx="3433800" cy="367200"/>
          </a:xfrm>
          <a:prstGeom prst="rect">
            <a:avLst/>
          </a:prstGeom>
          <a:noFill/>
          <a:ln>
            <a:noFill/>
          </a:ln>
          <a:effectLst>
            <a:outerShdw blurRad="142875" dist="9525" algn="ctr" rotWithShape="0">
              <a:schemeClr val="dk1">
                <a:alpha val="66000"/>
              </a:schemeClr>
            </a:outerShdw>
          </a:effectLst>
        </p:spPr>
        <p:txBody>
          <a:bodyPr spcFirstLastPara="1" wrap="square" lIns="91425" tIns="45700" rIns="91425" bIns="45700" anchor="t" anchorCtr="0">
            <a:noAutofit/>
          </a:bodyPr>
          <a:lstStyle/>
          <a:p>
            <a:pPr algn="ctr">
              <a:buClr>
                <a:schemeClr val="lt1"/>
              </a:buClr>
              <a:buSzPts val="1400"/>
            </a:pPr>
            <a:r>
              <a:rPr lang="en-US" b="1" dirty="0">
                <a:solidFill>
                  <a:schemeClr val="lt1"/>
                </a:solidFill>
                <a:effectLst>
                  <a:outerShdw blurRad="38100" dist="38100" dir="2700000" algn="tl">
                    <a:srgbClr val="000000">
                      <a:alpha val="43137"/>
                    </a:srgbClr>
                  </a:outerShdw>
                </a:effectLst>
                <a:latin typeface="Helvetica Neue"/>
                <a:ea typeface="Helvetica Neue"/>
                <a:cs typeface="Helvetica Neue"/>
                <a:sym typeface="Helvetica Neue"/>
              </a:rPr>
              <a:t>April </a:t>
            </a:r>
            <a:r>
              <a:rPr lang="en-US" b="1" dirty="0" smtClean="0">
                <a:solidFill>
                  <a:schemeClr val="lt1"/>
                </a:solidFill>
                <a:effectLst>
                  <a:outerShdw blurRad="38100" dist="38100" dir="2700000" algn="tl">
                    <a:srgbClr val="000000">
                      <a:alpha val="43137"/>
                    </a:srgbClr>
                  </a:outerShdw>
                </a:effectLst>
                <a:latin typeface="Helvetica Neue"/>
                <a:ea typeface="Helvetica Neue"/>
                <a:cs typeface="Helvetica Neue"/>
                <a:sym typeface="Helvetica Neue"/>
              </a:rPr>
              <a:t>23</a:t>
            </a:r>
            <a:r>
              <a:rPr lang="en-US" b="1" dirty="0">
                <a:solidFill>
                  <a:schemeClr val="lt1"/>
                </a:solidFill>
                <a:effectLst>
                  <a:outerShdw blurRad="38100" dist="38100" dir="2700000" algn="tl">
                    <a:srgbClr val="000000">
                      <a:alpha val="43137"/>
                    </a:srgbClr>
                  </a:outerShdw>
                </a:effectLst>
                <a:latin typeface="Helvetica Neue"/>
                <a:ea typeface="Helvetica Neue"/>
                <a:cs typeface="Helvetica Neue"/>
                <a:sym typeface="Helvetica Neue"/>
              </a:rPr>
              <a:t>, 2019</a:t>
            </a:r>
            <a:endParaRPr dirty="0">
              <a:effectLst>
                <a:outerShdw blurRad="38100" dist="38100" dir="2700000" algn="tl">
                  <a:srgbClr val="000000">
                    <a:alpha val="43137"/>
                  </a:srgbClr>
                </a:outerShdw>
              </a:effectLst>
            </a:endParaRPr>
          </a:p>
        </p:txBody>
      </p:sp>
      <p:sp>
        <p:nvSpPr>
          <p:cNvPr id="134" name="Google Shape;134;p35"/>
          <p:cNvSpPr/>
          <p:nvPr/>
        </p:nvSpPr>
        <p:spPr>
          <a:xfrm>
            <a:off x="2452151" y="4909652"/>
            <a:ext cx="7480204" cy="677100"/>
          </a:xfrm>
          <a:prstGeom prst="rect">
            <a:avLst/>
          </a:prstGeom>
          <a:noFill/>
          <a:ln>
            <a:noFill/>
          </a:ln>
          <a:effectLst>
            <a:outerShdw blurRad="142875" dist="9525" algn="ctr" rotWithShape="0">
              <a:schemeClr val="dk1">
                <a:alpha val="66000"/>
              </a:schemeClr>
            </a:outerShdw>
          </a:effectLst>
        </p:spPr>
        <p:txBody>
          <a:bodyPr spcFirstLastPara="1" wrap="square" lIns="91425" tIns="45700" rIns="91425" bIns="45700" anchor="t" anchorCtr="0">
            <a:noAutofit/>
          </a:bodyPr>
          <a:lstStyle/>
          <a:p>
            <a:pPr algn="ctr"/>
            <a:r>
              <a:rPr lang="en-US" sz="3200" b="1" dirty="0" smtClean="0">
                <a:solidFill>
                  <a:srgbClr val="00B0F0"/>
                </a:solidFill>
                <a:effectLst>
                  <a:outerShdw blurRad="38100" dist="38100" dir="2700000" algn="tl">
                    <a:srgbClr val="000000">
                      <a:alpha val="43137"/>
                    </a:srgbClr>
                  </a:outerShdw>
                </a:effectLst>
                <a:latin typeface="Helvetica Neue"/>
                <a:ea typeface="Helvetica Neue"/>
                <a:cs typeface="Helvetica Neue"/>
                <a:sym typeface="Helvetica Neue"/>
              </a:rPr>
              <a:t>Research Applications Laboratory</a:t>
            </a:r>
            <a:endParaRPr sz="2000" dirty="0">
              <a:solidFill>
                <a:srgbClr val="00B0F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263035"/>
            <a:ext cx="9144000" cy="798285"/>
          </a:xfrm>
        </p:spPr>
        <p:txBody>
          <a:bodyPr>
            <a:normAutofit/>
          </a:bodyPr>
          <a:lstStyle/>
          <a:p>
            <a:pPr algn="ctr"/>
            <a:r>
              <a:rPr lang="en-US" b="1" dirty="0">
                <a:latin typeface="Century Gothic" panose="020B0502020202020204" pitchFamily="34" charset="0"/>
              </a:rPr>
              <a:t>Developing the System</a:t>
            </a:r>
          </a:p>
        </p:txBody>
      </p:sp>
      <p:cxnSp>
        <p:nvCxnSpPr>
          <p:cNvPr id="4" name="Straight Connector 3">
            <a:extLst>
              <a:ext uri="{FF2B5EF4-FFF2-40B4-BE49-F238E27FC236}">
                <a16:creationId xmlns:a16="http://schemas.microsoft.com/office/drawing/2014/main" id="{F3354884-D0A5-4A00-9D77-460F6F511D80}"/>
              </a:ext>
            </a:extLst>
          </p:cNvPr>
          <p:cNvCxnSpPr/>
          <p:nvPr/>
        </p:nvCxnSpPr>
        <p:spPr>
          <a:xfrm>
            <a:off x="3320731" y="933394"/>
            <a:ext cx="5550541" cy="0"/>
          </a:xfrm>
          <a:prstGeom prst="line">
            <a:avLst/>
          </a:prstGeom>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DC20F002-D07E-460F-B604-091809E0FB26}"/>
              </a:ext>
            </a:extLst>
          </p:cNvPr>
          <p:cNvSpPr/>
          <p:nvPr/>
        </p:nvSpPr>
        <p:spPr>
          <a:xfrm>
            <a:off x="3610414" y="1060259"/>
            <a:ext cx="4971171" cy="307777"/>
          </a:xfrm>
          <a:prstGeom prst="rect">
            <a:avLst/>
          </a:prstGeom>
        </p:spPr>
        <p:txBody>
          <a:bodyPr wrap="square">
            <a:spAutoFit/>
          </a:bodyPr>
          <a:lstStyle/>
          <a:p>
            <a:pPr algn="ctr"/>
            <a:r>
              <a:rPr lang="en-US" i="1" dirty="0">
                <a:latin typeface="Century Gothic" panose="020B0502020202020204" pitchFamily="34" charset="0"/>
              </a:rPr>
              <a:t>Final Models for </a:t>
            </a:r>
            <a:r>
              <a:rPr lang="en-US" i="1" dirty="0" smtClean="0">
                <a:latin typeface="Century Gothic" panose="020B0502020202020204" pitchFamily="34" charset="0"/>
              </a:rPr>
              <a:t>Live Fuel Moisture Content </a:t>
            </a:r>
            <a:r>
              <a:rPr lang="en-US" i="1" dirty="0">
                <a:latin typeface="Century Gothic" panose="020B0502020202020204" pitchFamily="34" charset="0"/>
              </a:rPr>
              <a:t>Prediction</a:t>
            </a:r>
          </a:p>
        </p:txBody>
      </p:sp>
      <p:graphicFrame>
        <p:nvGraphicFramePr>
          <p:cNvPr id="8" name="Chart 7">
            <a:extLst>
              <a:ext uri="{FF2B5EF4-FFF2-40B4-BE49-F238E27FC236}">
                <a16:creationId xmlns:a16="http://schemas.microsoft.com/office/drawing/2014/main" id="{4F948A9A-8C2B-664A-BFCA-E9E489C8BC58}"/>
              </a:ext>
            </a:extLst>
          </p:cNvPr>
          <p:cNvGraphicFramePr>
            <a:graphicFrameLocks/>
          </p:cNvGraphicFramePr>
          <p:nvPr>
            <p:extLst>
              <p:ext uri="{D42A27DB-BD31-4B8C-83A1-F6EECF244321}">
                <p14:modId xmlns:p14="http://schemas.microsoft.com/office/powerpoint/2010/main" val="207564762"/>
              </p:ext>
            </p:extLst>
          </p:nvPr>
        </p:nvGraphicFramePr>
        <p:xfrm>
          <a:off x="77324" y="1364322"/>
          <a:ext cx="9436053" cy="4418768"/>
        </p:xfrm>
        <a:graphic>
          <a:graphicData uri="http://schemas.openxmlformats.org/drawingml/2006/chart">
            <c:chart xmlns:c="http://schemas.openxmlformats.org/drawingml/2006/chart" xmlns:r="http://schemas.openxmlformats.org/officeDocument/2006/relationships" r:id="rId3"/>
          </a:graphicData>
        </a:graphic>
      </p:graphicFrame>
      <p:cxnSp>
        <p:nvCxnSpPr>
          <p:cNvPr id="6" name="Straight Arrow Connector 5">
            <a:extLst>
              <a:ext uri="{FF2B5EF4-FFF2-40B4-BE49-F238E27FC236}">
                <a16:creationId xmlns:a16="http://schemas.microsoft.com/office/drawing/2014/main" id="{56BC4B50-E1C3-B64D-AFD0-EDB613049573}"/>
              </a:ext>
            </a:extLst>
          </p:cNvPr>
          <p:cNvCxnSpPr>
            <a:cxnSpLocks/>
          </p:cNvCxnSpPr>
          <p:nvPr/>
        </p:nvCxnSpPr>
        <p:spPr>
          <a:xfrm flipH="1" flipV="1">
            <a:off x="8358754" y="4006313"/>
            <a:ext cx="2309246" cy="1163343"/>
          </a:xfrm>
          <a:prstGeom prst="straightConnector1">
            <a:avLst/>
          </a:prstGeom>
          <a:ln w="28575">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A175A6AB-852F-7140-B57C-0F5842A1904C}"/>
              </a:ext>
            </a:extLst>
          </p:cNvPr>
          <p:cNvSpPr/>
          <p:nvPr/>
        </p:nvSpPr>
        <p:spPr>
          <a:xfrm>
            <a:off x="7942971" y="5169656"/>
            <a:ext cx="4249029" cy="1077218"/>
          </a:xfrm>
          <a:prstGeom prst="rect">
            <a:avLst/>
          </a:prstGeom>
        </p:spPr>
        <p:txBody>
          <a:bodyPr wrap="square">
            <a:spAutoFit/>
          </a:bodyPr>
          <a:lstStyle/>
          <a:p>
            <a:r>
              <a:rPr lang="en-US" sz="1600" i="1" dirty="0">
                <a:solidFill>
                  <a:srgbClr val="002060"/>
                </a:solidFill>
                <a:latin typeface="Century Gothic" panose="020B0502020202020204" pitchFamily="34" charset="0"/>
              </a:rPr>
              <a:t>Retrained RF with Five Predictors </a:t>
            </a:r>
            <a:endParaRPr lang="en-US" sz="1600" i="1" dirty="0" smtClean="0">
              <a:solidFill>
                <a:srgbClr val="002060"/>
              </a:solidFill>
              <a:latin typeface="Century Gothic" panose="020B0502020202020204" pitchFamily="34" charset="0"/>
            </a:endParaRPr>
          </a:p>
          <a:p>
            <a:r>
              <a:rPr lang="en-US" sz="1600" i="1" dirty="0" smtClean="0">
                <a:solidFill>
                  <a:srgbClr val="002060"/>
                </a:solidFill>
                <a:latin typeface="Century Gothic" panose="020B0502020202020204" pitchFamily="34" charset="0"/>
              </a:rPr>
              <a:t>(</a:t>
            </a:r>
            <a:r>
              <a:rPr lang="en-US" sz="1600" i="1" dirty="0">
                <a:solidFill>
                  <a:srgbClr val="002060"/>
                </a:solidFill>
                <a:latin typeface="Century Gothic" panose="020B0502020202020204" pitchFamily="34" charset="0"/>
              </a:rPr>
              <a:t>Elevation and Bands 1, 2, 3, 5)</a:t>
            </a:r>
          </a:p>
          <a:p>
            <a:r>
              <a:rPr lang="en-US" sz="1600" b="1" i="1" dirty="0">
                <a:solidFill>
                  <a:srgbClr val="002060"/>
                </a:solidFill>
                <a:latin typeface="Century Gothic" panose="020B0502020202020204" pitchFamily="34" charset="0"/>
              </a:rPr>
              <a:t>RF Error Reduced from 21.21 </a:t>
            </a:r>
            <a:r>
              <a:rPr lang="en-US" sz="1600" b="1" i="1" dirty="0">
                <a:solidFill>
                  <a:srgbClr val="002060"/>
                </a:solidFill>
                <a:latin typeface="Century Gothic" panose="020B0502020202020204" pitchFamily="34" charset="0"/>
                <a:sym typeface="Wingdings" pitchFamily="2" charset="2"/>
              </a:rPr>
              <a:t> 18.55</a:t>
            </a:r>
          </a:p>
          <a:p>
            <a:r>
              <a:rPr lang="en-US" sz="1600" b="1" i="1" dirty="0">
                <a:solidFill>
                  <a:srgbClr val="002060"/>
                </a:solidFill>
                <a:latin typeface="Century Gothic" panose="020B0502020202020204" pitchFamily="34" charset="0"/>
              </a:rPr>
              <a:t>MLR Error Reduced from 20.39 </a:t>
            </a:r>
            <a:r>
              <a:rPr lang="en-US" sz="1600" b="1" i="1" dirty="0">
                <a:solidFill>
                  <a:srgbClr val="002060"/>
                </a:solidFill>
                <a:latin typeface="Century Gothic" panose="020B0502020202020204" pitchFamily="34" charset="0"/>
                <a:sym typeface="Wingdings" pitchFamily="2" charset="2"/>
              </a:rPr>
              <a:t> 18.86</a:t>
            </a:r>
            <a:endParaRPr lang="en-US" sz="1600" b="1" dirty="0">
              <a:solidFill>
                <a:srgbClr val="002060"/>
              </a:solidFill>
            </a:endParaRPr>
          </a:p>
        </p:txBody>
      </p:sp>
      <p:sp>
        <p:nvSpPr>
          <p:cNvPr id="9" name="TextBox 8"/>
          <p:cNvSpPr txBox="1"/>
          <p:nvPr/>
        </p:nvSpPr>
        <p:spPr>
          <a:xfrm>
            <a:off x="77324" y="5861093"/>
            <a:ext cx="2708406" cy="307777"/>
          </a:xfrm>
          <a:prstGeom prst="rect">
            <a:avLst/>
          </a:prstGeom>
          <a:noFill/>
        </p:spPr>
        <p:txBody>
          <a:bodyPr wrap="square" rtlCol="0">
            <a:spAutoFit/>
          </a:bodyPr>
          <a:lstStyle/>
          <a:p>
            <a:r>
              <a:rPr lang="en-US" dirty="0" smtClean="0"/>
              <a:t>Tyler McCandless</a:t>
            </a:r>
            <a:endParaRPr lang="en-US" dirty="0"/>
          </a:p>
        </p:txBody>
      </p:sp>
    </p:spTree>
    <p:extLst>
      <p:ext uri="{BB962C8B-B14F-4D97-AF65-F5344CB8AC3E}">
        <p14:creationId xmlns:p14="http://schemas.microsoft.com/office/powerpoint/2010/main" val="3977898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B57DB9D-296B-0844-91BC-1495865FA02E}"/>
              </a:ext>
            </a:extLst>
          </p:cNvPr>
          <p:cNvSpPr>
            <a:spLocks noGrp="1"/>
          </p:cNvSpPr>
          <p:nvPr>
            <p:ph idx="1"/>
          </p:nvPr>
        </p:nvSpPr>
        <p:spPr>
          <a:xfrm>
            <a:off x="721293" y="1570378"/>
            <a:ext cx="3202564" cy="767085"/>
          </a:xfrm>
        </p:spPr>
        <p:txBody>
          <a:bodyPr>
            <a:noAutofit/>
          </a:bodyPr>
          <a:lstStyle/>
          <a:p>
            <a:pPr marL="455612" indent="-285750" defTabSz="457200">
              <a:lnSpc>
                <a:spcPct val="120000"/>
              </a:lnSpc>
              <a:spcBef>
                <a:spcPts val="600"/>
              </a:spcBef>
              <a:buSzPct val="85000"/>
              <a:buFont typeface="Century Gothic" panose="020B0502020202020204" pitchFamily="34" charset="0"/>
              <a:buChar char="+"/>
            </a:pPr>
            <a:r>
              <a:rPr lang="en-US" sz="1800" b="1" i="1" dirty="0">
                <a:solidFill>
                  <a:srgbClr val="0070C0"/>
                </a:solidFill>
                <a:latin typeface="Century Gothic" panose="020B0502020202020204" pitchFamily="34" charset="0"/>
              </a:rPr>
              <a:t>Original interpolated observations for DFMC</a:t>
            </a:r>
          </a:p>
        </p:txBody>
      </p:sp>
      <p:pic>
        <p:nvPicPr>
          <p:cNvPr id="8" name="Picture 7">
            <a:extLst>
              <a:ext uri="{FF2B5EF4-FFF2-40B4-BE49-F238E27FC236}">
                <a16:creationId xmlns:a16="http://schemas.microsoft.com/office/drawing/2014/main" id="{FB55CA76-2683-CA46-953B-1B7F8F6033F3}"/>
              </a:ext>
            </a:extLst>
          </p:cNvPr>
          <p:cNvPicPr>
            <a:picLocks noChangeAspect="1"/>
          </p:cNvPicPr>
          <p:nvPr/>
        </p:nvPicPr>
        <p:blipFill rotWithShape="1">
          <a:blip r:embed="rId3"/>
          <a:srcRect t="8257" r="1064"/>
          <a:stretch/>
        </p:blipFill>
        <p:spPr>
          <a:xfrm>
            <a:off x="100571" y="2497927"/>
            <a:ext cx="5067229" cy="3723140"/>
          </a:xfrm>
          <a:prstGeom prst="rect">
            <a:avLst/>
          </a:prstGeom>
        </p:spPr>
      </p:pic>
      <p:sp>
        <p:nvSpPr>
          <p:cNvPr id="2" name="Rectangle 1">
            <a:extLst>
              <a:ext uri="{FF2B5EF4-FFF2-40B4-BE49-F238E27FC236}">
                <a16:creationId xmlns:a16="http://schemas.microsoft.com/office/drawing/2014/main" id="{988D6CF2-C79A-0948-938A-01D5909B7C43}"/>
              </a:ext>
            </a:extLst>
          </p:cNvPr>
          <p:cNvSpPr/>
          <p:nvPr/>
        </p:nvSpPr>
        <p:spPr>
          <a:xfrm>
            <a:off x="7548259" y="1772664"/>
            <a:ext cx="3531721" cy="725263"/>
          </a:xfrm>
          <a:prstGeom prst="rect">
            <a:avLst/>
          </a:prstGeom>
        </p:spPr>
        <p:txBody>
          <a:bodyPr wrap="square">
            <a:spAutoFit/>
          </a:bodyPr>
          <a:lstStyle/>
          <a:p>
            <a:pPr marL="455612" indent="-285750" defTabSz="457200">
              <a:lnSpc>
                <a:spcPct val="120000"/>
              </a:lnSpc>
              <a:spcBef>
                <a:spcPts val="600"/>
              </a:spcBef>
              <a:buSzPct val="85000"/>
              <a:buFont typeface="Century Gothic" panose="020B0502020202020204" pitchFamily="34" charset="0"/>
              <a:buChar char="+"/>
            </a:pPr>
            <a:r>
              <a:rPr lang="en-US" sz="1800" b="1" i="1" dirty="0">
                <a:solidFill>
                  <a:srgbClr val="0070C0"/>
                </a:solidFill>
                <a:latin typeface="Century Gothic" panose="020B0502020202020204" pitchFamily="34" charset="0"/>
              </a:rPr>
              <a:t>Predictions from Random Forest for DFMC</a:t>
            </a:r>
          </a:p>
        </p:txBody>
      </p:sp>
      <p:sp>
        <p:nvSpPr>
          <p:cNvPr id="14" name="Title 1">
            <a:extLst>
              <a:ext uri="{FF2B5EF4-FFF2-40B4-BE49-F238E27FC236}">
                <a16:creationId xmlns:a16="http://schemas.microsoft.com/office/drawing/2014/main" id="{8928858E-5292-404E-9FC2-9A2C2E85CAA7}"/>
              </a:ext>
            </a:extLst>
          </p:cNvPr>
          <p:cNvSpPr txBox="1">
            <a:spLocks/>
          </p:cNvSpPr>
          <p:nvPr/>
        </p:nvSpPr>
        <p:spPr>
          <a:xfrm>
            <a:off x="1668856" y="353288"/>
            <a:ext cx="8890503" cy="598714"/>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US" sz="3000" b="1" dirty="0" smtClean="0">
                <a:solidFill>
                  <a:srgbClr val="000000"/>
                </a:solidFill>
                <a:latin typeface="Century Gothic" panose="020B0502020202020204" pitchFamily="34" charset="0"/>
              </a:rPr>
              <a:t>Fuel Moisture Content </a:t>
            </a:r>
            <a:r>
              <a:rPr lang="en-US" sz="3000" b="1" dirty="0">
                <a:solidFill>
                  <a:srgbClr val="000000"/>
                </a:solidFill>
                <a:latin typeface="Century Gothic" panose="020B0502020202020204" pitchFamily="34" charset="0"/>
              </a:rPr>
              <a:t>Prediction System</a:t>
            </a:r>
          </a:p>
        </p:txBody>
      </p:sp>
      <p:sp>
        <p:nvSpPr>
          <p:cNvPr id="15" name="Rectangle 14">
            <a:extLst>
              <a:ext uri="{FF2B5EF4-FFF2-40B4-BE49-F238E27FC236}">
                <a16:creationId xmlns:a16="http://schemas.microsoft.com/office/drawing/2014/main" id="{8AAA64BE-F9D7-344C-A224-CE07AB8A1E05}"/>
              </a:ext>
            </a:extLst>
          </p:cNvPr>
          <p:cNvSpPr/>
          <p:nvPr/>
        </p:nvSpPr>
        <p:spPr>
          <a:xfrm>
            <a:off x="2775296" y="945420"/>
            <a:ext cx="6641411" cy="369332"/>
          </a:xfrm>
          <a:prstGeom prst="rect">
            <a:avLst/>
          </a:prstGeom>
        </p:spPr>
        <p:txBody>
          <a:bodyPr wrap="square">
            <a:spAutoFit/>
          </a:bodyPr>
          <a:lstStyle/>
          <a:p>
            <a:pPr algn="ctr"/>
            <a:r>
              <a:rPr lang="en-US" sz="1800" i="1" dirty="0">
                <a:latin typeface="Century Gothic" panose="020B0502020202020204" pitchFamily="34" charset="0"/>
              </a:rPr>
              <a:t>Example Outputs</a:t>
            </a:r>
          </a:p>
        </p:txBody>
      </p:sp>
      <p:cxnSp>
        <p:nvCxnSpPr>
          <p:cNvPr id="16" name="Shape 242">
            <a:extLst>
              <a:ext uri="{FF2B5EF4-FFF2-40B4-BE49-F238E27FC236}">
                <a16:creationId xmlns:a16="http://schemas.microsoft.com/office/drawing/2014/main" id="{3E872F8C-7EC8-5E4E-A155-9284BAC0A80C}"/>
              </a:ext>
            </a:extLst>
          </p:cNvPr>
          <p:cNvCxnSpPr/>
          <p:nvPr/>
        </p:nvCxnSpPr>
        <p:spPr>
          <a:xfrm>
            <a:off x="2445221" y="945420"/>
            <a:ext cx="7301700" cy="0"/>
          </a:xfrm>
          <a:prstGeom prst="straightConnector1">
            <a:avLst/>
          </a:prstGeom>
          <a:noFill/>
          <a:ln w="9525" cap="flat" cmpd="sng">
            <a:solidFill>
              <a:schemeClr val="accent1"/>
            </a:solidFill>
            <a:prstDash val="solid"/>
            <a:miter lim="800000"/>
            <a:headEnd type="none" w="sm" len="sm"/>
            <a:tailEnd type="none" w="sm" len="sm"/>
          </a:ln>
        </p:spPr>
      </p:cxnSp>
      <p:pic>
        <p:nvPicPr>
          <p:cNvPr id="13" name="Picture 12">
            <a:extLst>
              <a:ext uri="{FF2B5EF4-FFF2-40B4-BE49-F238E27FC236}">
                <a16:creationId xmlns:a16="http://schemas.microsoft.com/office/drawing/2014/main" id="{30BCA343-B447-9246-A712-1A01C2615B5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410" t="14653" r="6704" b="10393"/>
          <a:stretch/>
        </p:blipFill>
        <p:spPr bwMode="auto">
          <a:xfrm>
            <a:off x="6900530" y="2615473"/>
            <a:ext cx="4865373" cy="3297817"/>
          </a:xfrm>
          <a:prstGeom prst="rect">
            <a:avLst/>
          </a:prstGeom>
          <a:ln>
            <a:noFill/>
          </a:ln>
          <a:extLst>
            <a:ext uri="{53640926-AAD7-44D8-BBD7-CCE9431645EC}">
              <a14:shadowObscured xmlns:a14="http://schemas.microsoft.com/office/drawing/2010/main"/>
            </a:ext>
          </a:extLst>
        </p:spPr>
      </p:pic>
      <p:sp>
        <p:nvSpPr>
          <p:cNvPr id="17" name="TextBox 16"/>
          <p:cNvSpPr txBox="1"/>
          <p:nvPr/>
        </p:nvSpPr>
        <p:spPr>
          <a:xfrm>
            <a:off x="5149054" y="5913290"/>
            <a:ext cx="2708406" cy="307777"/>
          </a:xfrm>
          <a:prstGeom prst="rect">
            <a:avLst/>
          </a:prstGeom>
          <a:noFill/>
        </p:spPr>
        <p:txBody>
          <a:bodyPr wrap="square" rtlCol="0">
            <a:spAutoFit/>
          </a:bodyPr>
          <a:lstStyle/>
          <a:p>
            <a:r>
              <a:rPr lang="en-US" dirty="0" smtClean="0"/>
              <a:t>Tyler McCandless</a:t>
            </a:r>
            <a:endParaRPr lang="en-US" dirty="0"/>
          </a:p>
        </p:txBody>
      </p:sp>
    </p:spTree>
    <p:extLst>
      <p:ext uri="{BB962C8B-B14F-4D97-AF65-F5344CB8AC3E}">
        <p14:creationId xmlns:p14="http://schemas.microsoft.com/office/powerpoint/2010/main" val="3918917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D34C073-04CF-ED4C-8868-716D7A3C2C12}"/>
              </a:ext>
            </a:extLst>
          </p:cNvPr>
          <p:cNvSpPr/>
          <p:nvPr/>
        </p:nvSpPr>
        <p:spPr>
          <a:xfrm>
            <a:off x="149620" y="1436026"/>
            <a:ext cx="8815784" cy="1908215"/>
          </a:xfrm>
          <a:prstGeom prst="rect">
            <a:avLst/>
          </a:prstGeom>
        </p:spPr>
        <p:txBody>
          <a:bodyPr wrap="square">
            <a:spAutoFit/>
          </a:bodyPr>
          <a:lstStyle/>
          <a:p>
            <a:pPr marL="455612" indent="-285750" defTabSz="457200">
              <a:lnSpc>
                <a:spcPct val="120000"/>
              </a:lnSpc>
              <a:spcBef>
                <a:spcPts val="600"/>
              </a:spcBef>
              <a:buSzPct val="85000"/>
              <a:buFont typeface="Century Gothic" panose="020B0502020202020204" pitchFamily="34" charset="0"/>
              <a:buChar char="+"/>
            </a:pPr>
            <a:r>
              <a:rPr lang="en-US" sz="1800" b="1" dirty="0">
                <a:latin typeface="Century Gothic" panose="020B0502020202020204" pitchFamily="34" charset="0"/>
              </a:rPr>
              <a:t>Cold Springs fire simulated using constant </a:t>
            </a:r>
            <a:r>
              <a:rPr lang="en-US" sz="1800" b="1" dirty="0" smtClean="0">
                <a:latin typeface="Century Gothic" panose="020B0502020202020204" pitchFamily="34" charset="0"/>
              </a:rPr>
              <a:t>Dead Fuel Moisture Content </a:t>
            </a:r>
            <a:r>
              <a:rPr lang="en-US" sz="1800" b="1" dirty="0">
                <a:latin typeface="Century Gothic" panose="020B0502020202020204" pitchFamily="34" charset="0"/>
              </a:rPr>
              <a:t>of 8% and machine learning predicted DFMC </a:t>
            </a:r>
          </a:p>
          <a:p>
            <a:pPr marL="455612" indent="-285750" defTabSz="457200">
              <a:lnSpc>
                <a:spcPct val="120000"/>
              </a:lnSpc>
              <a:spcBef>
                <a:spcPts val="600"/>
              </a:spcBef>
              <a:buSzPct val="85000"/>
              <a:buFont typeface="Century Gothic" panose="020B0502020202020204" pitchFamily="34" charset="0"/>
              <a:buChar char="+"/>
            </a:pPr>
            <a:r>
              <a:rPr lang="en-US" sz="1800" b="1" dirty="0">
                <a:latin typeface="Century Gothic" panose="020B0502020202020204" pitchFamily="34" charset="0"/>
              </a:rPr>
              <a:t>Our </a:t>
            </a:r>
            <a:r>
              <a:rPr lang="en-US" sz="1800" b="1" dirty="0" smtClean="0">
                <a:latin typeface="Century Gothic" panose="020B0502020202020204" pitchFamily="34" charset="0"/>
              </a:rPr>
              <a:t>NWP-based wildland </a:t>
            </a:r>
            <a:r>
              <a:rPr lang="en-US" sz="1800" b="1" dirty="0">
                <a:latin typeface="Century Gothic" panose="020B0502020202020204" pitchFamily="34" charset="0"/>
              </a:rPr>
              <a:t>fire prediction model </a:t>
            </a:r>
            <a:r>
              <a:rPr lang="en-US" sz="1800" b="1" dirty="0" smtClean="0">
                <a:latin typeface="Century Gothic" panose="020B0502020202020204" pitchFamily="34" charset="0"/>
              </a:rPr>
              <a:t>tends to overestimate </a:t>
            </a:r>
            <a:r>
              <a:rPr lang="en-US" sz="1800" b="1" dirty="0">
                <a:latin typeface="Century Gothic" panose="020B0502020202020204" pitchFamily="34" charset="0"/>
              </a:rPr>
              <a:t>the rate of spread of </a:t>
            </a:r>
            <a:r>
              <a:rPr lang="en-US" sz="1800" b="1" dirty="0" smtClean="0">
                <a:latin typeface="Century Gothic" panose="020B0502020202020204" pitchFamily="34" charset="0"/>
              </a:rPr>
              <a:t>fire due to lack of including fire suppression</a:t>
            </a:r>
          </a:p>
          <a:p>
            <a:pPr marL="455612" indent="-285750" defTabSz="457200">
              <a:lnSpc>
                <a:spcPct val="120000"/>
              </a:lnSpc>
              <a:spcBef>
                <a:spcPts val="600"/>
              </a:spcBef>
              <a:buSzPct val="85000"/>
              <a:buFont typeface="Century Gothic" panose="020B0502020202020204" pitchFamily="34" charset="0"/>
              <a:buChar char="+"/>
            </a:pPr>
            <a:r>
              <a:rPr lang="en-US" sz="1800" b="1" dirty="0" smtClean="0">
                <a:latin typeface="Century Gothic" panose="020B0502020202020204" pitchFamily="34" charset="0"/>
              </a:rPr>
              <a:t>Thus, it is positive to see burn area increase</a:t>
            </a:r>
            <a:endParaRPr lang="en-US" sz="1800" b="1" dirty="0">
              <a:latin typeface="Century Gothic" panose="020B0502020202020204" pitchFamily="34" charset="0"/>
            </a:endParaRPr>
          </a:p>
        </p:txBody>
      </p:sp>
      <p:sp>
        <p:nvSpPr>
          <p:cNvPr id="12" name="Title 1">
            <a:extLst>
              <a:ext uri="{FF2B5EF4-FFF2-40B4-BE49-F238E27FC236}">
                <a16:creationId xmlns:a16="http://schemas.microsoft.com/office/drawing/2014/main" id="{7BD19B04-EE00-2941-A6D6-448AF8F90F71}"/>
              </a:ext>
            </a:extLst>
          </p:cNvPr>
          <p:cNvSpPr txBox="1">
            <a:spLocks/>
          </p:cNvSpPr>
          <p:nvPr/>
        </p:nvSpPr>
        <p:spPr>
          <a:xfrm>
            <a:off x="1668856" y="353288"/>
            <a:ext cx="8890503" cy="598714"/>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US" sz="3000" b="1" dirty="0" smtClean="0">
                <a:solidFill>
                  <a:srgbClr val="000000"/>
                </a:solidFill>
                <a:latin typeface="Century Gothic" panose="020B0502020202020204" pitchFamily="34" charset="0"/>
              </a:rPr>
              <a:t>Fuel Moisture Content </a:t>
            </a:r>
            <a:r>
              <a:rPr lang="en-US" sz="3000" b="1" dirty="0">
                <a:solidFill>
                  <a:srgbClr val="000000"/>
                </a:solidFill>
                <a:latin typeface="Century Gothic" panose="020B0502020202020204" pitchFamily="34" charset="0"/>
              </a:rPr>
              <a:t>Prediction System</a:t>
            </a:r>
          </a:p>
        </p:txBody>
      </p:sp>
      <p:sp>
        <p:nvSpPr>
          <p:cNvPr id="13" name="Rectangle 12">
            <a:extLst>
              <a:ext uri="{FF2B5EF4-FFF2-40B4-BE49-F238E27FC236}">
                <a16:creationId xmlns:a16="http://schemas.microsoft.com/office/drawing/2014/main" id="{D358F744-16E5-9B40-BE98-ABA9FBA91222}"/>
              </a:ext>
            </a:extLst>
          </p:cNvPr>
          <p:cNvSpPr/>
          <p:nvPr/>
        </p:nvSpPr>
        <p:spPr>
          <a:xfrm>
            <a:off x="2775296" y="945420"/>
            <a:ext cx="6641411" cy="369332"/>
          </a:xfrm>
          <a:prstGeom prst="rect">
            <a:avLst/>
          </a:prstGeom>
        </p:spPr>
        <p:txBody>
          <a:bodyPr wrap="square">
            <a:spAutoFit/>
          </a:bodyPr>
          <a:lstStyle/>
          <a:p>
            <a:pPr algn="ctr"/>
            <a:r>
              <a:rPr lang="en-US" sz="1800" i="1" dirty="0">
                <a:latin typeface="Century Gothic" panose="020B0502020202020204" pitchFamily="34" charset="0"/>
              </a:rPr>
              <a:t>Preliminary Cold Springs Fire Analysis</a:t>
            </a:r>
            <a:endParaRPr lang="en-US" sz="1800" i="1" dirty="0"/>
          </a:p>
        </p:txBody>
      </p:sp>
      <p:cxnSp>
        <p:nvCxnSpPr>
          <p:cNvPr id="14" name="Shape 242">
            <a:extLst>
              <a:ext uri="{FF2B5EF4-FFF2-40B4-BE49-F238E27FC236}">
                <a16:creationId xmlns:a16="http://schemas.microsoft.com/office/drawing/2014/main" id="{363282D2-48DD-C242-9A48-BAB2FA8CA42C}"/>
              </a:ext>
            </a:extLst>
          </p:cNvPr>
          <p:cNvCxnSpPr/>
          <p:nvPr/>
        </p:nvCxnSpPr>
        <p:spPr>
          <a:xfrm>
            <a:off x="2445221" y="945420"/>
            <a:ext cx="7301700" cy="0"/>
          </a:xfrm>
          <a:prstGeom prst="straightConnector1">
            <a:avLst/>
          </a:prstGeom>
          <a:noFill/>
          <a:ln w="9525" cap="flat" cmpd="sng">
            <a:solidFill>
              <a:schemeClr val="accent1"/>
            </a:solidFill>
            <a:prstDash val="solid"/>
            <a:miter lim="800000"/>
            <a:headEnd type="none" w="sm" len="sm"/>
            <a:tailEnd type="none" w="sm" len="sm"/>
          </a:ln>
        </p:spPr>
      </p:cxnSp>
      <p:pic>
        <p:nvPicPr>
          <p:cNvPr id="8" name="Picture 7">
            <a:extLst>
              <a:ext uri="{FF2B5EF4-FFF2-40B4-BE49-F238E27FC236}">
                <a16:creationId xmlns:a16="http://schemas.microsoft.com/office/drawing/2014/main" id="{B2576610-FAE0-C545-81BD-B715051A02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8784" y="3809694"/>
            <a:ext cx="4317168" cy="3237876"/>
          </a:xfrm>
          <a:prstGeom prst="rect">
            <a:avLst/>
          </a:prstGeom>
        </p:spPr>
      </p:pic>
      <p:pic>
        <p:nvPicPr>
          <p:cNvPr id="11" name="Picture 10">
            <a:extLst>
              <a:ext uri="{FF2B5EF4-FFF2-40B4-BE49-F238E27FC236}">
                <a16:creationId xmlns:a16="http://schemas.microsoft.com/office/drawing/2014/main" id="{070F4BCC-78D5-B847-9955-B94CA3C597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24788" y="3712560"/>
            <a:ext cx="4335693" cy="3251770"/>
          </a:xfrm>
          <a:prstGeom prst="rect">
            <a:avLst/>
          </a:prstGeom>
        </p:spPr>
      </p:pic>
      <p:pic>
        <p:nvPicPr>
          <p:cNvPr id="15" name="Picture 14">
            <a:extLst>
              <a:ext uri="{FF2B5EF4-FFF2-40B4-BE49-F238E27FC236}">
                <a16:creationId xmlns:a16="http://schemas.microsoft.com/office/drawing/2014/main" id="{AA223107-D307-D843-83BC-C51BF7D45C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58430" y="1738458"/>
            <a:ext cx="2316711" cy="2216853"/>
          </a:xfrm>
          <a:prstGeom prst="rect">
            <a:avLst/>
          </a:prstGeom>
        </p:spPr>
      </p:pic>
      <p:sp>
        <p:nvSpPr>
          <p:cNvPr id="2" name="Rectangle 1">
            <a:extLst>
              <a:ext uri="{FF2B5EF4-FFF2-40B4-BE49-F238E27FC236}">
                <a16:creationId xmlns:a16="http://schemas.microsoft.com/office/drawing/2014/main" id="{35C4F940-0E9B-9A4E-A395-D215C2912D32}"/>
              </a:ext>
            </a:extLst>
          </p:cNvPr>
          <p:cNvSpPr/>
          <p:nvPr/>
        </p:nvSpPr>
        <p:spPr>
          <a:xfrm>
            <a:off x="9658430" y="1251746"/>
            <a:ext cx="2311150" cy="584775"/>
          </a:xfrm>
          <a:prstGeom prst="rect">
            <a:avLst/>
          </a:prstGeom>
          <a:solidFill>
            <a:srgbClr val="0070C0"/>
          </a:solidFill>
        </p:spPr>
        <p:txBody>
          <a:bodyPr wrap="square">
            <a:spAutoFit/>
          </a:bodyPr>
          <a:lstStyle/>
          <a:p>
            <a:pPr algn="ctr"/>
            <a:r>
              <a:rPr lang="en-US" sz="1600" b="1" dirty="0">
                <a:solidFill>
                  <a:schemeClr val="bg1"/>
                </a:solidFill>
                <a:latin typeface="Century Gothic" panose="020B0502020202020204" pitchFamily="34" charset="0"/>
              </a:rPr>
              <a:t>Distribution of the estimated DFMC</a:t>
            </a:r>
            <a:endParaRPr lang="en-US" sz="1600" b="1" dirty="0">
              <a:solidFill>
                <a:schemeClr val="bg1"/>
              </a:solidFill>
            </a:endParaRPr>
          </a:p>
        </p:txBody>
      </p:sp>
      <p:sp>
        <p:nvSpPr>
          <p:cNvPr id="16" name="TextBox 15"/>
          <p:cNvSpPr txBox="1"/>
          <p:nvPr/>
        </p:nvSpPr>
        <p:spPr>
          <a:xfrm>
            <a:off x="10534340" y="5892991"/>
            <a:ext cx="2708406" cy="307777"/>
          </a:xfrm>
          <a:prstGeom prst="rect">
            <a:avLst/>
          </a:prstGeom>
          <a:noFill/>
        </p:spPr>
        <p:txBody>
          <a:bodyPr wrap="square" rtlCol="0">
            <a:spAutoFit/>
          </a:bodyPr>
          <a:lstStyle/>
          <a:p>
            <a:r>
              <a:rPr lang="en-US" dirty="0" smtClean="0"/>
              <a:t>Tyler McCandless</a:t>
            </a:r>
            <a:endParaRPr lang="en-US" dirty="0"/>
          </a:p>
        </p:txBody>
      </p:sp>
      <p:sp>
        <p:nvSpPr>
          <p:cNvPr id="5" name="TextBox 4"/>
          <p:cNvSpPr txBox="1"/>
          <p:nvPr/>
        </p:nvSpPr>
        <p:spPr>
          <a:xfrm>
            <a:off x="2445221" y="3736187"/>
            <a:ext cx="2179675" cy="369332"/>
          </a:xfrm>
          <a:prstGeom prst="rect">
            <a:avLst/>
          </a:prstGeom>
          <a:solidFill>
            <a:srgbClr val="0070C0"/>
          </a:solidFill>
        </p:spPr>
        <p:txBody>
          <a:bodyPr wrap="square" rtlCol="0">
            <a:spAutoFit/>
          </a:bodyPr>
          <a:lstStyle/>
          <a:p>
            <a:pPr algn="ctr"/>
            <a:r>
              <a:rPr lang="en-US" sz="1800" dirty="0" smtClean="0">
                <a:solidFill>
                  <a:schemeClr val="bg1"/>
                </a:solidFill>
              </a:rPr>
              <a:t>Constant DFMC</a:t>
            </a:r>
            <a:endParaRPr lang="en-US" sz="1800" dirty="0">
              <a:solidFill>
                <a:schemeClr val="bg1"/>
              </a:solidFill>
            </a:endParaRPr>
          </a:p>
        </p:txBody>
      </p:sp>
      <p:sp>
        <p:nvSpPr>
          <p:cNvPr id="17" name="TextBox 16"/>
          <p:cNvSpPr txBox="1"/>
          <p:nvPr/>
        </p:nvSpPr>
        <p:spPr>
          <a:xfrm>
            <a:off x="6468978" y="3701085"/>
            <a:ext cx="2496426" cy="369332"/>
          </a:xfrm>
          <a:prstGeom prst="rect">
            <a:avLst/>
          </a:prstGeom>
          <a:solidFill>
            <a:srgbClr val="0070C0"/>
          </a:solidFill>
        </p:spPr>
        <p:txBody>
          <a:bodyPr wrap="square" rtlCol="0">
            <a:spAutoFit/>
          </a:bodyPr>
          <a:lstStyle/>
          <a:p>
            <a:pPr algn="ctr"/>
            <a:r>
              <a:rPr lang="en-US" sz="1800" dirty="0" smtClean="0">
                <a:solidFill>
                  <a:schemeClr val="bg1"/>
                </a:solidFill>
              </a:rPr>
              <a:t>ML-based DFMC - RF</a:t>
            </a:r>
            <a:endParaRPr lang="en-US" sz="1800" dirty="0">
              <a:solidFill>
                <a:schemeClr val="bg1"/>
              </a:solidFill>
            </a:endParaRPr>
          </a:p>
        </p:txBody>
      </p:sp>
    </p:spTree>
    <p:extLst>
      <p:ext uri="{BB962C8B-B14F-4D97-AF65-F5344CB8AC3E}">
        <p14:creationId xmlns:p14="http://schemas.microsoft.com/office/powerpoint/2010/main" val="261339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4FF65D9-6B93-CF46-A33D-0651EC158D0C}"/>
              </a:ext>
            </a:extLst>
          </p:cNvPr>
          <p:cNvSpPr>
            <a:spLocks noGrp="1"/>
          </p:cNvSpPr>
          <p:nvPr>
            <p:ph type="title"/>
          </p:nvPr>
        </p:nvSpPr>
        <p:spPr>
          <a:xfrm>
            <a:off x="350397" y="173010"/>
            <a:ext cx="7593959" cy="746983"/>
          </a:xfrm>
        </p:spPr>
        <p:txBody>
          <a:bodyPr>
            <a:noAutofit/>
          </a:bodyPr>
          <a:lstStyle/>
          <a:p>
            <a:pPr algn="l"/>
            <a:r>
              <a:rPr lang="en-US" sz="3200" dirty="0" smtClean="0"/>
              <a:t> </a:t>
            </a:r>
            <a:r>
              <a:rPr lang="en-US" sz="3200" dirty="0" smtClean="0">
                <a:solidFill>
                  <a:srgbClr val="000000"/>
                </a:solidFill>
              </a:rPr>
              <a:t>Machine Learning for </a:t>
            </a:r>
            <a:br>
              <a:rPr lang="en-US" sz="3200" dirty="0" smtClean="0">
                <a:solidFill>
                  <a:srgbClr val="000000"/>
                </a:solidFill>
              </a:rPr>
            </a:br>
            <a:r>
              <a:rPr lang="en-US" sz="3200" dirty="0" smtClean="0">
                <a:solidFill>
                  <a:srgbClr val="000000"/>
                </a:solidFill>
              </a:rPr>
              <a:t>Surface </a:t>
            </a:r>
            <a:r>
              <a:rPr lang="en-US" sz="3200" dirty="0">
                <a:solidFill>
                  <a:srgbClr val="000000"/>
                </a:solidFill>
              </a:rPr>
              <a:t>Layer </a:t>
            </a:r>
            <a:r>
              <a:rPr lang="en-US" sz="3200" dirty="0" smtClean="0">
                <a:solidFill>
                  <a:srgbClr val="000000"/>
                </a:solidFill>
              </a:rPr>
              <a:t>Parameterization</a:t>
            </a:r>
            <a:endParaRPr lang="en-US" sz="3200" dirty="0">
              <a:solidFill>
                <a:srgbClr val="000000"/>
              </a:solidFill>
            </a:endParaRP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CA063599-39EE-1F40-9E29-79453DED8ADC}"/>
                  </a:ext>
                </a:extLst>
              </p:cNvPr>
              <p:cNvSpPr txBox="1"/>
              <p:nvPr/>
            </p:nvSpPr>
            <p:spPr>
              <a:xfrm>
                <a:off x="22588" y="1060651"/>
                <a:ext cx="7768877" cy="4985980"/>
              </a:xfrm>
              <a:prstGeom prst="rect">
                <a:avLst/>
              </a:prstGeom>
              <a:noFill/>
            </p:spPr>
            <p:txBody>
              <a:bodyPr wrap="square" rtlCol="0">
                <a:spAutoFit/>
              </a:bodyPr>
              <a:lstStyle/>
              <a:p>
                <a:pPr marL="342900" indent="-342900">
                  <a:buFont typeface="Arial" panose="020B0604020202020204" pitchFamily="34" charset="0"/>
                  <a:buChar char="•"/>
                </a:pPr>
                <a:r>
                  <a:rPr lang="en-US" sz="2200" dirty="0"/>
                  <a:t>Surface layer parameterizations model energy transfer (flux) from atmosphere to land surface</a:t>
                </a:r>
              </a:p>
              <a:p>
                <a:pPr marL="342900" indent="-342900">
                  <a:buFont typeface="Arial" panose="020B0604020202020204" pitchFamily="34" charset="0"/>
                  <a:buChar char="•"/>
                </a:pPr>
                <a:r>
                  <a:rPr lang="en-US" sz="2200" dirty="0" err="1"/>
                  <a:t>Monin-Obukhov</a:t>
                </a:r>
                <a:r>
                  <a:rPr lang="en-US" sz="2200" dirty="0"/>
                  <a:t> similarity theory  determines surface fluxes and stresses in atmospheric models. </a:t>
                </a:r>
              </a:p>
              <a:p>
                <a:pPr marL="342900" indent="-342900">
                  <a:buFont typeface="Arial" panose="020B0604020202020204" pitchFamily="34" charset="0"/>
                  <a:buChar char="•"/>
                </a:pPr>
                <a:r>
                  <a:rPr lang="en-US" sz="2200" dirty="0"/>
                  <a:t>Stability functions </a:t>
                </a:r>
                <a14:m>
                  <m:oMath xmlns:m="http://schemas.openxmlformats.org/officeDocument/2006/math">
                    <m:sSub>
                      <m:sSubPr>
                        <m:ctrlPr>
                          <a:rPr lang="en-US" sz="2200" i="1" smtClean="0">
                            <a:latin typeface="Cambria Math" panose="02040503050406030204" pitchFamily="18" charset="0"/>
                          </a:rPr>
                        </m:ctrlPr>
                      </m:sSubPr>
                      <m:e>
                        <m:r>
                          <m:rPr>
                            <m:sty m:val="p"/>
                          </m:rPr>
                          <a:rPr lang="en-US" sz="2200">
                            <a:latin typeface="Cambria Math" panose="02040503050406030204" pitchFamily="18" charset="0"/>
                          </a:rPr>
                          <m:t>Φ</m:t>
                        </m:r>
                      </m:e>
                      <m:sub>
                        <m:r>
                          <a:rPr lang="en-US" sz="2200" i="1">
                            <a:latin typeface="Cambria Math" panose="02040503050406030204" pitchFamily="18" charset="0"/>
                          </a:rPr>
                          <m:t>𝑀</m:t>
                        </m:r>
                      </m:sub>
                    </m:sSub>
                  </m:oMath>
                </a14:m>
                <a:r>
                  <a:rPr lang="en-US" sz="2200" dirty="0"/>
                  <a:t> (momentum) and </a:t>
                </a:r>
                <a14:m>
                  <m:oMath xmlns:m="http://schemas.openxmlformats.org/officeDocument/2006/math">
                    <m:sSub>
                      <m:sSubPr>
                        <m:ctrlPr>
                          <a:rPr lang="en-US" sz="2200" i="1" smtClean="0">
                            <a:latin typeface="Cambria Math" panose="02040503050406030204" pitchFamily="18" charset="0"/>
                          </a:rPr>
                        </m:ctrlPr>
                      </m:sSubPr>
                      <m:e>
                        <m:r>
                          <m:rPr>
                            <m:sty m:val="p"/>
                          </m:rPr>
                          <a:rPr lang="en-US" sz="2200">
                            <a:latin typeface="Cambria Math" panose="02040503050406030204" pitchFamily="18" charset="0"/>
                          </a:rPr>
                          <m:t>Φ</m:t>
                        </m:r>
                      </m:e>
                      <m:sub>
                        <m:r>
                          <a:rPr lang="en-US" sz="2200" i="1">
                            <a:latin typeface="Cambria Math" panose="02040503050406030204" pitchFamily="18" charset="0"/>
                          </a:rPr>
                          <m:t>𝐻</m:t>
                        </m:r>
                      </m:sub>
                    </m:sSub>
                  </m:oMath>
                </a14:m>
                <a:r>
                  <a:rPr lang="en-US" sz="2200" dirty="0"/>
                  <a:t> (heat) are determined empirically from field experiments.</a:t>
                </a:r>
              </a:p>
              <a:p>
                <a:pPr marL="342900" indent="-342900">
                  <a:buFont typeface="Arial" panose="020B0604020202020204" pitchFamily="34" charset="0"/>
                  <a:buChar char="•"/>
                </a:pPr>
                <a:r>
                  <a:rPr lang="en-US" sz="2200" b="1" dirty="0">
                    <a:solidFill>
                      <a:schemeClr val="dk1"/>
                    </a:solidFill>
                    <a:ea typeface="Calibri"/>
                    <a:cs typeface="Calibri"/>
                    <a:sym typeface="Calibri"/>
                  </a:rPr>
                  <a:t>However, the stability functions show a large amount of variation.</a:t>
                </a:r>
              </a:p>
              <a:p>
                <a:pPr marL="342900" indent="-342900">
                  <a:buFont typeface="Arial" panose="020B0604020202020204" pitchFamily="34" charset="0"/>
                  <a:buChar char="•"/>
                </a:pPr>
                <a:r>
                  <a:rPr lang="en-US" sz="2200" b="1" dirty="0">
                    <a:solidFill>
                      <a:schemeClr val="dk1"/>
                    </a:solidFill>
                    <a:ea typeface="Calibri"/>
                    <a:cs typeface="Calibri"/>
                    <a:sym typeface="Calibri"/>
                  </a:rPr>
                  <a:t>Instead, we will use machine learning flux estimates.</a:t>
                </a:r>
              </a:p>
              <a:p>
                <a:pPr marL="342900" indent="-342900">
                  <a:buFont typeface="Arial" panose="020B0604020202020204" pitchFamily="34" charset="0"/>
                  <a:buChar char="•"/>
                </a:pPr>
                <a:r>
                  <a:rPr lang="en-US" sz="2000" dirty="0">
                    <a:solidFill>
                      <a:schemeClr val="dk1"/>
                    </a:solidFill>
                    <a:ea typeface="Calibri"/>
                    <a:cs typeface="Calibri"/>
                    <a:sym typeface="Calibri"/>
                  </a:rPr>
                  <a:t>We have therefore </a:t>
                </a:r>
                <a:r>
                  <a:rPr lang="en-US" sz="2000" dirty="0">
                    <a:solidFill>
                      <a:srgbClr val="C00000"/>
                    </a:solidFill>
                    <a:ea typeface="Calibri"/>
                    <a:cs typeface="Calibri"/>
                    <a:sym typeface="Calibri"/>
                  </a:rPr>
                  <a:t>selected two data sets </a:t>
                </a:r>
                <a:r>
                  <a:rPr lang="en-US" sz="2000" dirty="0">
                    <a:solidFill>
                      <a:schemeClr val="dk1"/>
                    </a:solidFill>
                    <a:ea typeface="Calibri"/>
                    <a:cs typeface="Calibri"/>
                    <a:sym typeface="Calibri"/>
                  </a:rPr>
                  <a:t>that provide multiyear records:</a:t>
                </a:r>
                <a:endParaRPr lang="en-US" dirty="0">
                  <a:sym typeface="Calibri"/>
                </a:endParaRPr>
              </a:p>
              <a:p>
                <a:pPr marL="800100" lvl="1" indent="-342900">
                  <a:buFont typeface="Arial" panose="020B0604020202020204" pitchFamily="34" charset="0"/>
                  <a:buChar char="•"/>
                </a:pPr>
                <a:r>
                  <a:rPr lang="en-US" sz="2000" dirty="0">
                    <a:solidFill>
                      <a:schemeClr val="dk1"/>
                    </a:solidFill>
                    <a:ea typeface="Calibri"/>
                    <a:cs typeface="Calibri"/>
                    <a:sym typeface="Calibri"/>
                  </a:rPr>
                  <a:t>KNMI-mast at </a:t>
                </a:r>
                <a:r>
                  <a:rPr lang="en-US" sz="2000" dirty="0" err="1">
                    <a:solidFill>
                      <a:schemeClr val="dk1"/>
                    </a:solidFill>
                    <a:ea typeface="Calibri"/>
                    <a:cs typeface="Calibri"/>
                    <a:sym typeface="Calibri"/>
                  </a:rPr>
                  <a:t>Cabauw</a:t>
                </a:r>
                <a:r>
                  <a:rPr lang="en-US" sz="2000" dirty="0">
                    <a:solidFill>
                      <a:schemeClr val="dk1"/>
                    </a:solidFill>
                    <a:ea typeface="Calibri"/>
                    <a:cs typeface="Calibri"/>
                    <a:sym typeface="Calibri"/>
                  </a:rPr>
                  <a:t> (Netherlands), 213 m tower, 2003 - 2017</a:t>
                </a:r>
                <a:endParaRPr lang="en-US" dirty="0">
                  <a:sym typeface="Calibri"/>
                </a:endParaRPr>
              </a:p>
              <a:p>
                <a:pPr marL="800100" lvl="1" indent="-342900">
                  <a:buFont typeface="Arial" panose="020B0604020202020204" pitchFamily="34" charset="0"/>
                  <a:buChar char="•"/>
                </a:pPr>
                <a:r>
                  <a:rPr lang="en-US" sz="2000" dirty="0">
                    <a:solidFill>
                      <a:schemeClr val="dk1"/>
                    </a:solidFill>
                    <a:ea typeface="Calibri"/>
                    <a:cs typeface="Calibri"/>
                    <a:sym typeface="Calibri"/>
                  </a:rPr>
                  <a:t>FDR tower near Scoville, Idaho, 2015 – 2017</a:t>
                </a:r>
                <a:endParaRPr lang="en-US" dirty="0">
                  <a:sym typeface="Calibri"/>
                </a:endParaRPr>
              </a:p>
              <a:p>
                <a:pPr marL="342900" indent="-342900">
                  <a:buFont typeface="Arial" panose="020B0604020202020204" pitchFamily="34" charset="0"/>
                  <a:buChar char="•"/>
                </a:pPr>
                <a:r>
                  <a:rPr lang="en-US" sz="2000" dirty="0">
                    <a:solidFill>
                      <a:schemeClr val="dk1"/>
                    </a:solidFill>
                    <a:ea typeface="Calibri"/>
                    <a:cs typeface="Calibri"/>
                    <a:sym typeface="Calibri"/>
                  </a:rPr>
                  <a:t>Fit random forest to each site to predict friction velocity, sensible heat flux, and latent heat flux</a:t>
                </a:r>
                <a:endParaRPr lang="en-US" dirty="0"/>
              </a:p>
            </p:txBody>
          </p:sp>
        </mc:Choice>
        <mc:Fallback xmlns="">
          <p:sp>
            <p:nvSpPr>
              <p:cNvPr id="5" name="TextBox 4">
                <a:extLst>
                  <a:ext uri="{FF2B5EF4-FFF2-40B4-BE49-F238E27FC236}">
                    <a16:creationId xmlns:a16="http://schemas.microsoft.com/office/drawing/2014/main" id="{CA063599-39EE-1F40-9E29-79453DED8ADC}"/>
                  </a:ext>
                </a:extLst>
              </p:cNvPr>
              <p:cNvSpPr txBox="1">
                <a:spLocks noRot="1" noChangeAspect="1" noMove="1" noResize="1" noEditPoints="1" noAdjustHandles="1" noChangeArrowheads="1" noChangeShapeType="1" noTextEdit="1"/>
              </p:cNvSpPr>
              <p:nvPr/>
            </p:nvSpPr>
            <p:spPr>
              <a:xfrm>
                <a:off x="22588" y="1060651"/>
                <a:ext cx="7768877" cy="4985980"/>
              </a:xfrm>
              <a:prstGeom prst="rect">
                <a:avLst/>
              </a:prstGeom>
              <a:blipFill>
                <a:blip r:embed="rId2"/>
                <a:stretch>
                  <a:fillRect l="-653" t="-1020" r="-1142" b="-1020"/>
                </a:stretch>
              </a:blipFill>
            </p:spPr>
            <p:txBody>
              <a:bodyPr/>
              <a:lstStyle/>
              <a:p>
                <a:r>
                  <a:rPr lang="en-US">
                    <a:noFill/>
                  </a:rPr>
                  <a:t> </a:t>
                </a:r>
              </a:p>
            </p:txBody>
          </p:sp>
        </mc:Fallback>
      </mc:AlternateContent>
      <p:pic>
        <p:nvPicPr>
          <p:cNvPr id="2" name="Picture 1">
            <a:extLst>
              <a:ext uri="{FF2B5EF4-FFF2-40B4-BE49-F238E27FC236}">
                <a16:creationId xmlns:a16="http://schemas.microsoft.com/office/drawing/2014/main" id="{C243F44E-50C9-8845-BF5A-9F45891C920A}"/>
              </a:ext>
            </a:extLst>
          </p:cNvPr>
          <p:cNvPicPr>
            <a:picLocks noChangeAspect="1"/>
          </p:cNvPicPr>
          <p:nvPr/>
        </p:nvPicPr>
        <p:blipFill>
          <a:blip r:embed="rId3"/>
          <a:stretch>
            <a:fillRect/>
          </a:stretch>
        </p:blipFill>
        <p:spPr>
          <a:xfrm>
            <a:off x="7726379" y="136525"/>
            <a:ext cx="4265996" cy="3422173"/>
          </a:xfrm>
          <a:prstGeom prst="rect">
            <a:avLst/>
          </a:prstGeom>
        </p:spPr>
      </p:pic>
      <p:sp>
        <p:nvSpPr>
          <p:cNvPr id="3" name="Rectangle 2">
            <a:extLst>
              <a:ext uri="{FF2B5EF4-FFF2-40B4-BE49-F238E27FC236}">
                <a16:creationId xmlns:a16="http://schemas.microsoft.com/office/drawing/2014/main" id="{0F13BF95-BEA9-FB4A-9198-1E7BBEEBB23C}"/>
              </a:ext>
            </a:extLst>
          </p:cNvPr>
          <p:cNvSpPr/>
          <p:nvPr/>
        </p:nvSpPr>
        <p:spPr>
          <a:xfrm>
            <a:off x="7780271" y="3541248"/>
            <a:ext cx="3733523" cy="338554"/>
          </a:xfrm>
          <a:prstGeom prst="rect">
            <a:avLst/>
          </a:prstGeom>
        </p:spPr>
        <p:txBody>
          <a:bodyPr wrap="none">
            <a:spAutoFit/>
          </a:bodyPr>
          <a:lstStyle/>
          <a:p>
            <a:r>
              <a:rPr lang="en-US" sz="1600" dirty="0"/>
              <a:t>https://</a:t>
            </a:r>
            <a:r>
              <a:rPr lang="en-US" sz="1600" dirty="0" err="1"/>
              <a:t>nevada.usgs.gov</a:t>
            </a:r>
            <a:r>
              <a:rPr lang="en-US" sz="1600" dirty="0"/>
              <a:t>/et/</a:t>
            </a:r>
            <a:r>
              <a:rPr lang="en-US" sz="1600" dirty="0" err="1"/>
              <a:t>measured.htm</a:t>
            </a:r>
            <a:endParaRPr lang="en-US" sz="1600" dirty="0"/>
          </a:p>
        </p:txBody>
      </p:sp>
      <p:sp>
        <p:nvSpPr>
          <p:cNvPr id="9" name="Slide Number Placeholder 8">
            <a:extLst>
              <a:ext uri="{FF2B5EF4-FFF2-40B4-BE49-F238E27FC236}">
                <a16:creationId xmlns:a16="http://schemas.microsoft.com/office/drawing/2014/main" id="{529C434C-E38E-E44A-9976-C03B7603E22D}"/>
              </a:ext>
            </a:extLst>
          </p:cNvPr>
          <p:cNvSpPr>
            <a:spLocks noGrp="1"/>
          </p:cNvSpPr>
          <p:nvPr>
            <p:ph type="sldNum" sz="quarter" idx="4294967295"/>
          </p:nvPr>
        </p:nvSpPr>
        <p:spPr/>
        <p:txBody>
          <a:bodyPr/>
          <a:lstStyle/>
          <a:p>
            <a:endParaRPr lang="en-US" dirty="0"/>
          </a:p>
        </p:txBody>
      </p:sp>
      <p:pic>
        <p:nvPicPr>
          <p:cNvPr id="8" name="Google Shape;178;p27">
            <a:extLst>
              <a:ext uri="{FF2B5EF4-FFF2-40B4-BE49-F238E27FC236}">
                <a16:creationId xmlns:a16="http://schemas.microsoft.com/office/drawing/2014/main" id="{18CB53B3-4924-1A48-8F9C-8254AAFB507D}"/>
              </a:ext>
            </a:extLst>
          </p:cNvPr>
          <p:cNvPicPr preferRelativeResize="0">
            <a:picLocks noChangeAspect="1"/>
          </p:cNvPicPr>
          <p:nvPr/>
        </p:nvPicPr>
        <p:blipFill rotWithShape="1">
          <a:blip r:embed="rId4">
            <a:alphaModFix/>
          </a:blip>
          <a:srcRect r="20067" b="11668"/>
          <a:stretch/>
        </p:blipFill>
        <p:spPr>
          <a:xfrm>
            <a:off x="7944356" y="4048038"/>
            <a:ext cx="1558525" cy="2296339"/>
          </a:xfrm>
          <a:prstGeom prst="rect">
            <a:avLst/>
          </a:prstGeom>
          <a:noFill/>
          <a:ln>
            <a:noFill/>
          </a:ln>
        </p:spPr>
      </p:pic>
      <p:pic>
        <p:nvPicPr>
          <p:cNvPr id="10" name="Google Shape;179;p27">
            <a:extLst>
              <a:ext uri="{FF2B5EF4-FFF2-40B4-BE49-F238E27FC236}">
                <a16:creationId xmlns:a16="http://schemas.microsoft.com/office/drawing/2014/main" id="{4F9AB00D-02D8-3143-8F7F-7FC5CA1F36BA}"/>
              </a:ext>
            </a:extLst>
          </p:cNvPr>
          <p:cNvPicPr preferRelativeResize="0">
            <a:picLocks noChangeAspect="1"/>
          </p:cNvPicPr>
          <p:nvPr/>
        </p:nvPicPr>
        <p:blipFill rotWithShape="1">
          <a:blip r:embed="rId5">
            <a:alphaModFix/>
          </a:blip>
          <a:srcRect l="20381" r="14699"/>
          <a:stretch/>
        </p:blipFill>
        <p:spPr>
          <a:xfrm>
            <a:off x="9588567" y="4054402"/>
            <a:ext cx="1982226" cy="2289975"/>
          </a:xfrm>
          <a:prstGeom prst="rect">
            <a:avLst/>
          </a:prstGeom>
          <a:noFill/>
          <a:ln>
            <a:noFill/>
          </a:ln>
        </p:spPr>
      </p:pic>
      <p:sp>
        <p:nvSpPr>
          <p:cNvPr id="11" name="Google Shape;180;p27">
            <a:extLst>
              <a:ext uri="{FF2B5EF4-FFF2-40B4-BE49-F238E27FC236}">
                <a16:creationId xmlns:a16="http://schemas.microsoft.com/office/drawing/2014/main" id="{C9A488F9-4B2E-FD41-AAD7-988AFB7A1F03}"/>
              </a:ext>
            </a:extLst>
          </p:cNvPr>
          <p:cNvSpPr txBox="1"/>
          <p:nvPr/>
        </p:nvSpPr>
        <p:spPr>
          <a:xfrm>
            <a:off x="7791465" y="6327947"/>
            <a:ext cx="1959012" cy="36933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dirty="0" err="1">
                <a:solidFill>
                  <a:schemeClr val="bg1"/>
                </a:solidFill>
                <a:latin typeface="Calibri"/>
                <a:ea typeface="Calibri"/>
                <a:cs typeface="Calibri"/>
                <a:sym typeface="Calibri"/>
              </a:rPr>
              <a:t>Cabauw</a:t>
            </a:r>
            <a:endParaRPr sz="1800" dirty="0">
              <a:solidFill>
                <a:schemeClr val="bg1"/>
              </a:solidFill>
              <a:latin typeface="Calibri"/>
              <a:ea typeface="Calibri"/>
              <a:cs typeface="Calibri"/>
              <a:sym typeface="Calibri"/>
            </a:endParaRPr>
          </a:p>
        </p:txBody>
      </p:sp>
      <p:sp>
        <p:nvSpPr>
          <p:cNvPr id="12" name="Google Shape;181;p27">
            <a:extLst>
              <a:ext uri="{FF2B5EF4-FFF2-40B4-BE49-F238E27FC236}">
                <a16:creationId xmlns:a16="http://schemas.microsoft.com/office/drawing/2014/main" id="{7FB7F5F9-D599-3E49-8804-4582759CC469}"/>
              </a:ext>
            </a:extLst>
          </p:cNvPr>
          <p:cNvSpPr txBox="1"/>
          <p:nvPr/>
        </p:nvSpPr>
        <p:spPr>
          <a:xfrm>
            <a:off x="9611781" y="6310365"/>
            <a:ext cx="1959012" cy="36933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dirty="0">
                <a:solidFill>
                  <a:schemeClr val="bg1"/>
                </a:solidFill>
                <a:latin typeface="Calibri"/>
                <a:ea typeface="Calibri"/>
                <a:cs typeface="Calibri"/>
                <a:sym typeface="Calibri"/>
              </a:rPr>
              <a:t>Idaho</a:t>
            </a:r>
            <a:endParaRPr dirty="0">
              <a:solidFill>
                <a:schemeClr val="bg1"/>
              </a:solidFill>
            </a:endParaRPr>
          </a:p>
        </p:txBody>
      </p:sp>
      <p:sp>
        <p:nvSpPr>
          <p:cNvPr id="6" name="TextBox 5"/>
          <p:cNvSpPr txBox="1"/>
          <p:nvPr/>
        </p:nvSpPr>
        <p:spPr>
          <a:xfrm>
            <a:off x="3051545" y="6495031"/>
            <a:ext cx="4465674" cy="307777"/>
          </a:xfrm>
          <a:prstGeom prst="rect">
            <a:avLst/>
          </a:prstGeom>
          <a:noFill/>
        </p:spPr>
        <p:txBody>
          <a:bodyPr wrap="square" rtlCol="0">
            <a:spAutoFit/>
          </a:bodyPr>
          <a:lstStyle/>
          <a:p>
            <a:pPr algn="ctr"/>
            <a:r>
              <a:rPr lang="en-US" dirty="0" smtClean="0">
                <a:solidFill>
                  <a:schemeClr val="bg1"/>
                </a:solidFill>
              </a:rPr>
              <a:t>Gagne, McCandless, </a:t>
            </a:r>
            <a:r>
              <a:rPr lang="en-US" dirty="0" err="1">
                <a:solidFill>
                  <a:schemeClr val="bg1"/>
                </a:solidFill>
              </a:rPr>
              <a:t>Kosovic</a:t>
            </a:r>
            <a:r>
              <a:rPr lang="en-US" dirty="0">
                <a:solidFill>
                  <a:schemeClr val="bg1"/>
                </a:solidFill>
              </a:rPr>
              <a:t>, </a:t>
            </a:r>
            <a:r>
              <a:rPr lang="en-US" dirty="0" smtClean="0">
                <a:solidFill>
                  <a:schemeClr val="bg1"/>
                </a:solidFill>
              </a:rPr>
              <a:t>Haupt</a:t>
            </a:r>
            <a:endParaRPr lang="en-US" dirty="0">
              <a:solidFill>
                <a:schemeClr val="bg1"/>
              </a:solidFill>
            </a:endParaRPr>
          </a:p>
        </p:txBody>
      </p:sp>
    </p:spTree>
    <p:extLst>
      <p:ext uri="{BB962C8B-B14F-4D97-AF65-F5344CB8AC3E}">
        <p14:creationId xmlns:p14="http://schemas.microsoft.com/office/powerpoint/2010/main" val="3905279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28"/>
          <p:cNvSpPr txBox="1">
            <a:spLocks noGrp="1"/>
          </p:cNvSpPr>
          <p:nvPr>
            <p:ph type="title"/>
          </p:nvPr>
        </p:nvSpPr>
        <p:spPr>
          <a:xfrm>
            <a:off x="838200" y="155060"/>
            <a:ext cx="10515600" cy="70991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sz="3600" dirty="0">
                <a:solidFill>
                  <a:srgbClr val="000000"/>
                </a:solidFill>
              </a:rPr>
              <a:t>Input and Output Variables</a:t>
            </a:r>
            <a:endParaRPr sz="3600" dirty="0">
              <a:solidFill>
                <a:srgbClr val="000000"/>
              </a:solidFill>
            </a:endParaRPr>
          </a:p>
        </p:txBody>
      </p:sp>
      <p:graphicFrame>
        <p:nvGraphicFramePr>
          <p:cNvPr id="187" name="Google Shape;187;p28"/>
          <p:cNvGraphicFramePr/>
          <p:nvPr>
            <p:extLst>
              <p:ext uri="{D42A27DB-BD31-4B8C-83A1-F6EECF244321}">
                <p14:modId xmlns:p14="http://schemas.microsoft.com/office/powerpoint/2010/main" val="2961281702"/>
              </p:ext>
            </p:extLst>
          </p:nvPr>
        </p:nvGraphicFramePr>
        <p:xfrm>
          <a:off x="753140" y="1352557"/>
          <a:ext cx="7211200" cy="4033505"/>
        </p:xfrm>
        <a:graphic>
          <a:graphicData uri="http://schemas.openxmlformats.org/drawingml/2006/table">
            <a:tbl>
              <a:tblPr>
                <a:noFill/>
              </a:tblPr>
              <a:tblGrid>
                <a:gridCol w="3382850">
                  <a:extLst>
                    <a:ext uri="{9D8B030D-6E8A-4147-A177-3AD203B41FA5}">
                      <a16:colId xmlns:a16="http://schemas.microsoft.com/office/drawing/2014/main" val="20000"/>
                    </a:ext>
                  </a:extLst>
                </a:gridCol>
                <a:gridCol w="3828350">
                  <a:extLst>
                    <a:ext uri="{9D8B030D-6E8A-4147-A177-3AD203B41FA5}">
                      <a16:colId xmlns:a16="http://schemas.microsoft.com/office/drawing/2014/main" val="20001"/>
                    </a:ext>
                  </a:extLst>
                </a:gridCol>
              </a:tblGrid>
              <a:tr h="387625">
                <a:tc>
                  <a:txBody>
                    <a:bodyPr/>
                    <a:lstStyle/>
                    <a:p>
                      <a:pPr marL="0" marR="0" lvl="0" indent="0" algn="l" rtl="0">
                        <a:lnSpc>
                          <a:spcPct val="115000"/>
                        </a:lnSpc>
                        <a:spcBef>
                          <a:spcPts val="0"/>
                        </a:spcBef>
                        <a:spcAft>
                          <a:spcPts val="0"/>
                        </a:spcAft>
                        <a:buNone/>
                      </a:pPr>
                      <a:r>
                        <a:rPr lang="en-US" sz="2000" b="1" u="none" strike="noStrike" cap="none">
                          <a:solidFill>
                            <a:schemeClr val="lt1"/>
                          </a:solidFill>
                        </a:rPr>
                        <a:t>Common Variables</a:t>
                      </a:r>
                      <a:endParaRPr sz="2000" b="1" u="none" strike="noStrike" cap="none">
                        <a:solidFill>
                          <a:schemeClr val="lt1"/>
                        </a:solidFill>
                        <a:latin typeface="Arial"/>
                        <a:ea typeface="Arial"/>
                        <a:cs typeface="Arial"/>
                        <a:sym typeface="Arial"/>
                      </a:endParaRPr>
                    </a:p>
                  </a:txBody>
                  <a:tcPr marL="28575" marR="28575" marT="9525" marB="0" anchor="ctr">
                    <a:solidFill>
                      <a:srgbClr val="2F5496"/>
                    </a:solidFill>
                  </a:tcPr>
                </a:tc>
                <a:tc>
                  <a:txBody>
                    <a:bodyPr/>
                    <a:lstStyle/>
                    <a:p>
                      <a:pPr marL="0" marR="0" lvl="0" indent="0" algn="l" rtl="0">
                        <a:lnSpc>
                          <a:spcPct val="115000"/>
                        </a:lnSpc>
                        <a:spcBef>
                          <a:spcPts val="0"/>
                        </a:spcBef>
                        <a:spcAft>
                          <a:spcPts val="0"/>
                        </a:spcAft>
                        <a:buNone/>
                      </a:pPr>
                      <a:r>
                        <a:rPr lang="en-US" sz="2000" b="1" u="none" strike="noStrike" cap="none">
                          <a:solidFill>
                            <a:schemeClr val="lt1"/>
                          </a:solidFill>
                        </a:rPr>
                        <a:t>Heights (Idaho/Cabauw)</a:t>
                      </a:r>
                      <a:endParaRPr sz="2000" b="1" u="none" strike="noStrike" cap="none">
                        <a:solidFill>
                          <a:schemeClr val="lt1"/>
                        </a:solidFill>
                        <a:latin typeface="Arial"/>
                        <a:ea typeface="Arial"/>
                        <a:cs typeface="Arial"/>
                        <a:sym typeface="Arial"/>
                      </a:endParaRPr>
                    </a:p>
                  </a:txBody>
                  <a:tcPr marL="28575" marR="28575" marT="9525" marB="0" anchor="b">
                    <a:solidFill>
                      <a:srgbClr val="2F5496"/>
                    </a:solidFill>
                  </a:tcPr>
                </a:tc>
                <a:extLst>
                  <a:ext uri="{0D108BD9-81ED-4DB2-BD59-A6C34878D82A}">
                    <a16:rowId xmlns:a16="http://schemas.microsoft.com/office/drawing/2014/main" val="10000"/>
                  </a:ext>
                </a:extLst>
              </a:tr>
              <a:tr h="614905">
                <a:tc>
                  <a:txBody>
                    <a:bodyPr/>
                    <a:lstStyle/>
                    <a:p>
                      <a:pPr marL="0" marR="0" lvl="0" indent="0" algn="l" rtl="0">
                        <a:lnSpc>
                          <a:spcPct val="115000"/>
                        </a:lnSpc>
                        <a:spcBef>
                          <a:spcPts val="0"/>
                        </a:spcBef>
                        <a:spcAft>
                          <a:spcPts val="0"/>
                        </a:spcAft>
                        <a:buNone/>
                      </a:pPr>
                      <a:r>
                        <a:rPr lang="en-US" sz="2000" u="none" strike="noStrike" cap="none" dirty="0"/>
                        <a:t>Potential Temperature (K)</a:t>
                      </a:r>
                      <a:endParaRPr sz="2000" u="none" strike="noStrike" cap="none" dirty="0">
                        <a:latin typeface="Arial"/>
                        <a:ea typeface="Arial"/>
                        <a:cs typeface="Arial"/>
                        <a:sym typeface="Arial"/>
                      </a:endParaRPr>
                    </a:p>
                  </a:txBody>
                  <a:tcPr marL="28575" marR="28575" marT="9525" marB="0" anchor="b"/>
                </a:tc>
                <a:tc>
                  <a:txBody>
                    <a:bodyPr/>
                    <a:lstStyle/>
                    <a:p>
                      <a:pPr marL="0" marR="0" lvl="0" indent="0" algn="l" rtl="0">
                        <a:lnSpc>
                          <a:spcPct val="115000"/>
                        </a:lnSpc>
                        <a:spcBef>
                          <a:spcPts val="0"/>
                        </a:spcBef>
                        <a:spcAft>
                          <a:spcPts val="0"/>
                        </a:spcAft>
                        <a:buNone/>
                      </a:pPr>
                      <a:r>
                        <a:rPr lang="en-US" sz="2000" u="none" strike="noStrike" cap="none"/>
                        <a:t>2m, 10m, 15m/20m, 40/45m</a:t>
                      </a:r>
                      <a:endParaRPr sz="2000" u="none" strike="noStrike" cap="none">
                        <a:latin typeface="Arial"/>
                        <a:ea typeface="Arial"/>
                        <a:cs typeface="Arial"/>
                        <a:sym typeface="Arial"/>
                      </a:endParaRPr>
                    </a:p>
                  </a:txBody>
                  <a:tcPr marL="28575" marR="28575" marT="9525" marB="0" anchor="b"/>
                </a:tc>
                <a:extLst>
                  <a:ext uri="{0D108BD9-81ED-4DB2-BD59-A6C34878D82A}">
                    <a16:rowId xmlns:a16="http://schemas.microsoft.com/office/drawing/2014/main" val="10001"/>
                  </a:ext>
                </a:extLst>
              </a:tr>
              <a:tr h="371450">
                <a:tc>
                  <a:txBody>
                    <a:bodyPr/>
                    <a:lstStyle/>
                    <a:p>
                      <a:pPr marL="0" marR="0" lvl="0" indent="0" algn="l" rtl="0">
                        <a:lnSpc>
                          <a:spcPct val="115000"/>
                        </a:lnSpc>
                        <a:spcBef>
                          <a:spcPts val="0"/>
                        </a:spcBef>
                        <a:spcAft>
                          <a:spcPts val="0"/>
                        </a:spcAft>
                        <a:buNone/>
                      </a:pPr>
                      <a:r>
                        <a:rPr lang="en-US" sz="2000" u="none" strike="noStrike" cap="none"/>
                        <a:t>Solar Radiation (w m-2)</a:t>
                      </a:r>
                      <a:endParaRPr sz="2000" u="none" strike="noStrike" cap="none">
                        <a:latin typeface="Arial"/>
                        <a:ea typeface="Arial"/>
                        <a:cs typeface="Arial"/>
                        <a:sym typeface="Arial"/>
                      </a:endParaRPr>
                    </a:p>
                  </a:txBody>
                  <a:tcPr marL="28575" marR="28575" marT="9525" marB="0" anchor="b"/>
                </a:tc>
                <a:tc>
                  <a:txBody>
                    <a:bodyPr/>
                    <a:lstStyle/>
                    <a:p>
                      <a:pPr marL="0" marR="0" lvl="0" indent="0" algn="l" rtl="0">
                        <a:lnSpc>
                          <a:spcPct val="115000"/>
                        </a:lnSpc>
                        <a:spcBef>
                          <a:spcPts val="0"/>
                        </a:spcBef>
                        <a:spcAft>
                          <a:spcPts val="0"/>
                        </a:spcAft>
                        <a:buNone/>
                      </a:pPr>
                      <a:r>
                        <a:rPr lang="en-US" sz="2000" u="none" strike="noStrike" cap="none"/>
                        <a:t>Surface</a:t>
                      </a:r>
                      <a:endParaRPr sz="2000" u="none" strike="noStrike" cap="none">
                        <a:latin typeface="Arial"/>
                        <a:ea typeface="Arial"/>
                        <a:cs typeface="Arial"/>
                        <a:sym typeface="Arial"/>
                      </a:endParaRPr>
                    </a:p>
                  </a:txBody>
                  <a:tcPr marL="28575" marR="28575" marT="9525" marB="0" anchor="b"/>
                </a:tc>
                <a:extLst>
                  <a:ext uri="{0D108BD9-81ED-4DB2-BD59-A6C34878D82A}">
                    <a16:rowId xmlns:a16="http://schemas.microsoft.com/office/drawing/2014/main" val="10002"/>
                  </a:ext>
                </a:extLst>
              </a:tr>
              <a:tr h="371450">
                <a:tc>
                  <a:txBody>
                    <a:bodyPr/>
                    <a:lstStyle/>
                    <a:p>
                      <a:pPr marL="0" marR="0" lvl="0" indent="0" algn="l" rtl="0">
                        <a:lnSpc>
                          <a:spcPct val="115000"/>
                        </a:lnSpc>
                        <a:spcBef>
                          <a:spcPts val="0"/>
                        </a:spcBef>
                        <a:spcAft>
                          <a:spcPts val="0"/>
                        </a:spcAft>
                        <a:buNone/>
                      </a:pPr>
                      <a:r>
                        <a:rPr lang="en-US" sz="2000" u="none" strike="noStrike" cap="none" dirty="0"/>
                        <a:t>Wind Speed (m/s)</a:t>
                      </a:r>
                      <a:endParaRPr sz="2000" u="none" strike="noStrike" cap="none" dirty="0">
                        <a:latin typeface="Arial"/>
                        <a:ea typeface="Arial"/>
                        <a:cs typeface="Arial"/>
                        <a:sym typeface="Arial"/>
                      </a:endParaRPr>
                    </a:p>
                  </a:txBody>
                  <a:tcPr marL="28575" marR="28575" marT="9525" marB="0" anchor="b"/>
                </a:tc>
                <a:tc>
                  <a:txBody>
                    <a:bodyPr/>
                    <a:lstStyle/>
                    <a:p>
                      <a:pPr marL="0" marR="0" lvl="0" indent="0" algn="l" rtl="0">
                        <a:lnSpc>
                          <a:spcPct val="115000"/>
                        </a:lnSpc>
                        <a:spcBef>
                          <a:spcPts val="0"/>
                        </a:spcBef>
                        <a:spcAft>
                          <a:spcPts val="0"/>
                        </a:spcAft>
                        <a:buNone/>
                      </a:pPr>
                      <a:r>
                        <a:rPr lang="en-US" sz="2000" u="none" strike="noStrike" cap="none" dirty="0"/>
                        <a:t>10m, 15m/20m, 40/45m</a:t>
                      </a:r>
                      <a:endParaRPr sz="2000" u="none" strike="noStrike" cap="none" dirty="0">
                        <a:latin typeface="Arial"/>
                        <a:ea typeface="Arial"/>
                        <a:cs typeface="Arial"/>
                        <a:sym typeface="Arial"/>
                      </a:endParaRPr>
                    </a:p>
                  </a:txBody>
                  <a:tcPr marL="28575" marR="28575" marT="9525" marB="0" anchor="b"/>
                </a:tc>
                <a:extLst>
                  <a:ext uri="{0D108BD9-81ED-4DB2-BD59-A6C34878D82A}">
                    <a16:rowId xmlns:a16="http://schemas.microsoft.com/office/drawing/2014/main" val="10003"/>
                  </a:ext>
                </a:extLst>
              </a:tr>
              <a:tr h="430825">
                <a:tc>
                  <a:txBody>
                    <a:bodyPr/>
                    <a:lstStyle/>
                    <a:p>
                      <a:pPr marL="0" marR="0" lvl="0" indent="0" algn="l" rtl="0">
                        <a:lnSpc>
                          <a:spcPct val="115000"/>
                        </a:lnSpc>
                        <a:spcBef>
                          <a:spcPts val="0"/>
                        </a:spcBef>
                        <a:spcAft>
                          <a:spcPts val="0"/>
                        </a:spcAft>
                        <a:buNone/>
                      </a:pPr>
                      <a:r>
                        <a:rPr lang="en-US" sz="2000" u="none" strike="noStrike" cap="none" dirty="0">
                          <a:latin typeface="Arial"/>
                          <a:ea typeface="Arial"/>
                          <a:cs typeface="Arial"/>
                          <a:sym typeface="Arial"/>
                        </a:rPr>
                        <a:t>Bulk Richardson number</a:t>
                      </a:r>
                      <a:endParaRPr sz="2000" u="none" strike="noStrike" cap="none" dirty="0">
                        <a:latin typeface="Arial"/>
                        <a:ea typeface="Arial"/>
                        <a:cs typeface="Arial"/>
                        <a:sym typeface="Arial"/>
                      </a:endParaRPr>
                    </a:p>
                  </a:txBody>
                  <a:tcPr marL="28575" marR="28575" marT="9525" marB="0" anchor="b"/>
                </a:tc>
                <a:tc>
                  <a:txBody>
                    <a:bodyPr/>
                    <a:lstStyle/>
                    <a:p>
                      <a:pPr marL="0" marR="0" lvl="0" indent="0" algn="l" rtl="0">
                        <a:lnSpc>
                          <a:spcPct val="115000"/>
                        </a:lnSpc>
                        <a:spcBef>
                          <a:spcPts val="0"/>
                        </a:spcBef>
                        <a:spcAft>
                          <a:spcPts val="0"/>
                        </a:spcAft>
                        <a:buNone/>
                      </a:pPr>
                      <a:r>
                        <a:rPr lang="en-US" sz="2000" u="none" strike="noStrike" cap="none" dirty="0">
                          <a:latin typeface="Arial"/>
                          <a:ea typeface="Arial"/>
                          <a:cs typeface="Arial"/>
                          <a:sym typeface="Arial"/>
                        </a:rPr>
                        <a:t>10 m- 0 m</a:t>
                      </a:r>
                      <a:endParaRPr sz="2000" u="none" strike="noStrike" cap="none" dirty="0">
                        <a:latin typeface="Arial"/>
                        <a:ea typeface="Arial"/>
                        <a:cs typeface="Arial"/>
                        <a:sym typeface="Arial"/>
                      </a:endParaRPr>
                    </a:p>
                  </a:txBody>
                  <a:tcPr marL="28575" marR="28575" marT="9525" marB="0" anchor="b"/>
                </a:tc>
                <a:extLst>
                  <a:ext uri="{0D108BD9-81ED-4DB2-BD59-A6C34878D82A}">
                    <a16:rowId xmlns:a16="http://schemas.microsoft.com/office/drawing/2014/main" val="10004"/>
                  </a:ext>
                </a:extLst>
              </a:tr>
              <a:tr h="371450">
                <a:tc>
                  <a:txBody>
                    <a:bodyPr/>
                    <a:lstStyle/>
                    <a:p>
                      <a:pPr marL="0" marR="0" lvl="0" indent="0" algn="l" rtl="0">
                        <a:lnSpc>
                          <a:spcPct val="115000"/>
                        </a:lnSpc>
                        <a:spcBef>
                          <a:spcPts val="0"/>
                        </a:spcBef>
                        <a:spcAft>
                          <a:spcPts val="0"/>
                        </a:spcAft>
                        <a:buNone/>
                      </a:pPr>
                      <a:r>
                        <a:rPr lang="en-US" sz="2000" u="none" strike="noStrike" cap="none" dirty="0"/>
                        <a:t>Pressure (</a:t>
                      </a:r>
                      <a:r>
                        <a:rPr lang="en-US" sz="2000" u="none" strike="noStrike" cap="none" dirty="0" err="1"/>
                        <a:t>hPa</a:t>
                      </a:r>
                      <a:r>
                        <a:rPr lang="en-US" sz="2000" u="none" strike="noStrike" cap="none" dirty="0"/>
                        <a:t>)</a:t>
                      </a:r>
                      <a:endParaRPr sz="2000" u="none" strike="noStrike" cap="none" dirty="0">
                        <a:latin typeface="Arial"/>
                        <a:ea typeface="Arial"/>
                        <a:cs typeface="Arial"/>
                        <a:sym typeface="Arial"/>
                      </a:endParaRPr>
                    </a:p>
                  </a:txBody>
                  <a:tcPr marL="28575" marR="28575" marT="9525" marB="0" anchor="b"/>
                </a:tc>
                <a:tc>
                  <a:txBody>
                    <a:bodyPr/>
                    <a:lstStyle/>
                    <a:p>
                      <a:pPr marL="0" marR="0" lvl="0" indent="0" algn="l" rtl="0">
                        <a:lnSpc>
                          <a:spcPct val="115000"/>
                        </a:lnSpc>
                        <a:spcBef>
                          <a:spcPts val="0"/>
                        </a:spcBef>
                        <a:spcAft>
                          <a:spcPts val="0"/>
                        </a:spcAft>
                        <a:buNone/>
                      </a:pPr>
                      <a:r>
                        <a:rPr lang="en-US" sz="2000" u="none" strike="noStrike" cap="none"/>
                        <a:t>Surface</a:t>
                      </a:r>
                      <a:endParaRPr sz="2000" u="none" strike="noStrike" cap="none">
                        <a:latin typeface="Arial"/>
                        <a:ea typeface="Arial"/>
                        <a:cs typeface="Arial"/>
                        <a:sym typeface="Arial"/>
                      </a:endParaRPr>
                    </a:p>
                  </a:txBody>
                  <a:tcPr marL="28575" marR="28575" marT="9525" marB="0" anchor="b"/>
                </a:tc>
                <a:extLst>
                  <a:ext uri="{0D108BD9-81ED-4DB2-BD59-A6C34878D82A}">
                    <a16:rowId xmlns:a16="http://schemas.microsoft.com/office/drawing/2014/main" val="10005"/>
                  </a:ext>
                </a:extLst>
              </a:tr>
              <a:tr h="371450">
                <a:tc>
                  <a:txBody>
                    <a:bodyPr/>
                    <a:lstStyle/>
                    <a:p>
                      <a:pPr marL="0" marR="0" lvl="0" indent="0" algn="l" rtl="0">
                        <a:lnSpc>
                          <a:spcPct val="115000"/>
                        </a:lnSpc>
                        <a:spcBef>
                          <a:spcPts val="0"/>
                        </a:spcBef>
                        <a:spcAft>
                          <a:spcPts val="0"/>
                        </a:spcAft>
                        <a:buNone/>
                      </a:pPr>
                      <a:r>
                        <a:rPr lang="en-US" sz="2000" u="none" strike="noStrike" cap="none" dirty="0"/>
                        <a:t>Relative Humidity (%)</a:t>
                      </a:r>
                      <a:endParaRPr sz="2000" u="none" strike="noStrike" cap="none" dirty="0">
                        <a:latin typeface="Arial"/>
                        <a:ea typeface="Arial"/>
                        <a:cs typeface="Arial"/>
                        <a:sym typeface="Arial"/>
                      </a:endParaRPr>
                    </a:p>
                  </a:txBody>
                  <a:tcPr marL="28575" marR="28575" marT="9525" marB="0" anchor="b"/>
                </a:tc>
                <a:tc>
                  <a:txBody>
                    <a:bodyPr/>
                    <a:lstStyle/>
                    <a:p>
                      <a:pPr marL="0" marR="0" lvl="0" indent="0" algn="l" rtl="0">
                        <a:lnSpc>
                          <a:spcPct val="115000"/>
                        </a:lnSpc>
                        <a:spcBef>
                          <a:spcPts val="0"/>
                        </a:spcBef>
                        <a:spcAft>
                          <a:spcPts val="0"/>
                        </a:spcAft>
                        <a:buNone/>
                      </a:pPr>
                      <a:r>
                        <a:rPr lang="en-US" sz="2000" u="none" strike="noStrike" cap="none" dirty="0"/>
                        <a:t>2 m, 10 m</a:t>
                      </a:r>
                      <a:endParaRPr sz="2000" u="none" strike="noStrike" cap="none" dirty="0">
                        <a:latin typeface="Arial"/>
                        <a:ea typeface="Arial"/>
                        <a:cs typeface="Arial"/>
                        <a:sym typeface="Arial"/>
                      </a:endParaRPr>
                    </a:p>
                  </a:txBody>
                  <a:tcPr marL="28575" marR="28575" marT="9525" marB="0" anchor="b"/>
                </a:tc>
                <a:extLst>
                  <a:ext uri="{0D108BD9-81ED-4DB2-BD59-A6C34878D82A}">
                    <a16:rowId xmlns:a16="http://schemas.microsoft.com/office/drawing/2014/main" val="10006"/>
                  </a:ext>
                </a:extLst>
              </a:tr>
              <a:tr h="371450">
                <a:tc>
                  <a:txBody>
                    <a:bodyPr/>
                    <a:lstStyle/>
                    <a:p>
                      <a:pPr marL="0" marR="0" lvl="0" indent="0" algn="l" rtl="0">
                        <a:lnSpc>
                          <a:spcPct val="115000"/>
                        </a:lnSpc>
                        <a:spcBef>
                          <a:spcPts val="0"/>
                        </a:spcBef>
                        <a:spcAft>
                          <a:spcPts val="0"/>
                        </a:spcAft>
                        <a:buNone/>
                      </a:pPr>
                      <a:r>
                        <a:rPr lang="en-US" sz="2000" u="none" strike="noStrike" cap="none" dirty="0"/>
                        <a:t>Moisture Availability (%)</a:t>
                      </a:r>
                      <a:endParaRPr sz="2000" u="none" strike="noStrike" cap="none" dirty="0">
                        <a:latin typeface="Arial"/>
                        <a:ea typeface="Arial"/>
                        <a:cs typeface="Arial"/>
                        <a:sym typeface="Arial"/>
                      </a:endParaRPr>
                    </a:p>
                  </a:txBody>
                  <a:tcPr marL="28575" marR="28575" marT="9525" marB="0" anchor="b"/>
                </a:tc>
                <a:tc>
                  <a:txBody>
                    <a:bodyPr/>
                    <a:lstStyle/>
                    <a:p>
                      <a:pPr marL="0" marR="0" lvl="0" indent="0" algn="l" rtl="0">
                        <a:lnSpc>
                          <a:spcPct val="115000"/>
                        </a:lnSpc>
                        <a:spcBef>
                          <a:spcPts val="0"/>
                        </a:spcBef>
                        <a:spcAft>
                          <a:spcPts val="0"/>
                        </a:spcAft>
                        <a:buNone/>
                      </a:pPr>
                      <a:r>
                        <a:rPr lang="en-US" sz="2000" u="none" strike="noStrike" cap="none" dirty="0"/>
                        <a:t>5cm/3cm</a:t>
                      </a:r>
                      <a:endParaRPr sz="2000" u="none" strike="noStrike" cap="none" dirty="0">
                        <a:latin typeface="Arial"/>
                        <a:ea typeface="Arial"/>
                        <a:cs typeface="Arial"/>
                        <a:sym typeface="Arial"/>
                      </a:endParaRPr>
                    </a:p>
                  </a:txBody>
                  <a:tcPr marL="28575" marR="28575" marT="9525" marB="0" anchor="b"/>
                </a:tc>
                <a:extLst>
                  <a:ext uri="{0D108BD9-81ED-4DB2-BD59-A6C34878D82A}">
                    <a16:rowId xmlns:a16="http://schemas.microsoft.com/office/drawing/2014/main" val="10008"/>
                  </a:ext>
                </a:extLst>
              </a:tr>
              <a:tr h="371450">
                <a:tc>
                  <a:txBody>
                    <a:bodyPr/>
                    <a:lstStyle/>
                    <a:p>
                      <a:pPr marL="0" marR="0" lvl="0" indent="0" algn="l" rtl="0">
                        <a:lnSpc>
                          <a:spcPct val="115000"/>
                        </a:lnSpc>
                        <a:spcBef>
                          <a:spcPts val="0"/>
                        </a:spcBef>
                        <a:spcAft>
                          <a:spcPts val="0"/>
                        </a:spcAft>
                        <a:buNone/>
                      </a:pPr>
                      <a:r>
                        <a:rPr lang="en-US" sz="2000" u="none" strike="noStrike" cap="none" dirty="0"/>
                        <a:t>Skin Temperature (K)</a:t>
                      </a:r>
                      <a:endParaRPr sz="2000" u="none" strike="noStrike" cap="none" dirty="0">
                        <a:latin typeface="Arial"/>
                        <a:ea typeface="Arial"/>
                        <a:cs typeface="Arial"/>
                        <a:sym typeface="Arial"/>
                      </a:endParaRPr>
                    </a:p>
                  </a:txBody>
                  <a:tcPr marL="28575" marR="28575" marT="9525" marB="0" anchor="b"/>
                </a:tc>
                <a:tc>
                  <a:txBody>
                    <a:bodyPr/>
                    <a:lstStyle/>
                    <a:p>
                      <a:pPr marL="0" marR="0" lvl="0" indent="0" algn="l" rtl="0">
                        <a:lnSpc>
                          <a:spcPct val="115000"/>
                        </a:lnSpc>
                        <a:spcBef>
                          <a:spcPts val="0"/>
                        </a:spcBef>
                        <a:spcAft>
                          <a:spcPts val="0"/>
                        </a:spcAft>
                        <a:buNone/>
                      </a:pPr>
                      <a:r>
                        <a:rPr lang="en-US" sz="2000" u="none" strike="noStrike" cap="none" dirty="0"/>
                        <a:t>0 m</a:t>
                      </a:r>
                      <a:endParaRPr sz="2000" u="none" strike="noStrike" cap="none" dirty="0">
                        <a:latin typeface="Arial"/>
                        <a:ea typeface="Arial"/>
                        <a:cs typeface="Arial"/>
                        <a:sym typeface="Arial"/>
                      </a:endParaRPr>
                    </a:p>
                  </a:txBody>
                  <a:tcPr marL="28575" marR="28575" marT="9525" marB="0" anchor="b"/>
                </a:tc>
                <a:extLst>
                  <a:ext uri="{0D108BD9-81ED-4DB2-BD59-A6C34878D82A}">
                    <a16:rowId xmlns:a16="http://schemas.microsoft.com/office/drawing/2014/main" val="10009"/>
                  </a:ext>
                </a:extLst>
              </a:tr>
              <a:tr h="371450">
                <a:tc>
                  <a:txBody>
                    <a:bodyPr/>
                    <a:lstStyle/>
                    <a:p>
                      <a:pPr marL="0" marR="0" lvl="0" indent="0" algn="l" rtl="0">
                        <a:lnSpc>
                          <a:spcPct val="115000"/>
                        </a:lnSpc>
                        <a:spcBef>
                          <a:spcPts val="0"/>
                        </a:spcBef>
                        <a:spcAft>
                          <a:spcPts val="0"/>
                        </a:spcAft>
                        <a:buNone/>
                      </a:pPr>
                      <a:r>
                        <a:rPr lang="en-US" sz="2000" u="none" strike="noStrike" cap="none"/>
                        <a:t>Solar Zenith Angle (degrees)</a:t>
                      </a:r>
                      <a:endParaRPr sz="2000" u="none" strike="noStrike" cap="none">
                        <a:latin typeface="Arial"/>
                        <a:ea typeface="Arial"/>
                        <a:cs typeface="Arial"/>
                        <a:sym typeface="Arial"/>
                      </a:endParaRPr>
                    </a:p>
                  </a:txBody>
                  <a:tcPr marL="28575" marR="28575" marT="9525" marB="0" anchor="b"/>
                </a:tc>
                <a:tc>
                  <a:txBody>
                    <a:bodyPr/>
                    <a:lstStyle/>
                    <a:p>
                      <a:pPr marL="0" marR="0" lvl="0" indent="0" algn="l" rtl="0">
                        <a:lnSpc>
                          <a:spcPct val="115000"/>
                        </a:lnSpc>
                        <a:spcBef>
                          <a:spcPts val="0"/>
                        </a:spcBef>
                        <a:spcAft>
                          <a:spcPts val="0"/>
                        </a:spcAft>
                        <a:buNone/>
                      </a:pPr>
                      <a:r>
                        <a:rPr lang="en-US" sz="2000" u="none" strike="noStrike" cap="none" dirty="0" smtClean="0">
                          <a:latin typeface="Arial"/>
                          <a:ea typeface="Arial"/>
                          <a:cs typeface="Arial"/>
                          <a:sym typeface="Arial"/>
                        </a:rPr>
                        <a:t>0 m</a:t>
                      </a:r>
                      <a:endParaRPr sz="2000" u="none" strike="noStrike" cap="none" dirty="0">
                        <a:latin typeface="Arial"/>
                        <a:ea typeface="Arial"/>
                        <a:cs typeface="Arial"/>
                        <a:sym typeface="Arial"/>
                      </a:endParaRPr>
                    </a:p>
                  </a:txBody>
                  <a:tcPr marL="28575" marR="28575" marT="9525" marB="0" anchor="b"/>
                </a:tc>
                <a:extLst>
                  <a:ext uri="{0D108BD9-81ED-4DB2-BD59-A6C34878D82A}">
                    <a16:rowId xmlns:a16="http://schemas.microsoft.com/office/drawing/2014/main" val="10010"/>
                  </a:ext>
                </a:extLst>
              </a:tr>
            </a:tbl>
          </a:graphicData>
        </a:graphic>
      </p:graphicFrame>
      <p:pic>
        <p:nvPicPr>
          <p:cNvPr id="188" name="Google Shape;188;p28"/>
          <p:cNvPicPr preferRelativeResize="0"/>
          <p:nvPr/>
        </p:nvPicPr>
        <p:blipFill>
          <a:blip r:embed="rId3">
            <a:alphaModFix/>
          </a:blip>
          <a:stretch>
            <a:fillRect/>
          </a:stretch>
        </p:blipFill>
        <p:spPr>
          <a:xfrm>
            <a:off x="8388725" y="1524449"/>
            <a:ext cx="3433775" cy="2209575"/>
          </a:xfrm>
          <a:prstGeom prst="rect">
            <a:avLst/>
          </a:prstGeom>
          <a:noFill/>
          <a:ln>
            <a:noFill/>
          </a:ln>
        </p:spPr>
      </p:pic>
      <p:sp>
        <p:nvSpPr>
          <p:cNvPr id="189" name="Google Shape;189;p28"/>
          <p:cNvSpPr txBox="1"/>
          <p:nvPr/>
        </p:nvSpPr>
        <p:spPr>
          <a:xfrm>
            <a:off x="8484550" y="976200"/>
            <a:ext cx="3250500" cy="548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400" b="1"/>
              <a:t>Output equations</a:t>
            </a:r>
            <a:endParaRPr sz="2400" b="1"/>
          </a:p>
        </p:txBody>
      </p:sp>
      <p:sp>
        <p:nvSpPr>
          <p:cNvPr id="190" name="Google Shape;190;p28"/>
          <p:cNvSpPr txBox="1"/>
          <p:nvPr/>
        </p:nvSpPr>
        <p:spPr>
          <a:xfrm>
            <a:off x="8266475" y="4060550"/>
            <a:ext cx="3555900" cy="1485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400" b="1" dirty="0"/>
              <a:t>Predictands</a:t>
            </a:r>
            <a:endParaRPr sz="2400" b="1" dirty="0"/>
          </a:p>
          <a:p>
            <a:pPr marL="0" lvl="0" indent="0" algn="l" rtl="0">
              <a:spcBef>
                <a:spcPts val="0"/>
              </a:spcBef>
              <a:spcAft>
                <a:spcPts val="0"/>
              </a:spcAft>
              <a:buNone/>
            </a:pPr>
            <a:r>
              <a:rPr lang="en-US" sz="2400" dirty="0"/>
              <a:t>u*=Friction velocity</a:t>
            </a:r>
            <a:endParaRPr sz="2400" dirty="0"/>
          </a:p>
          <a:p>
            <a:pPr marL="0" lvl="0" indent="0" algn="l" rtl="0">
              <a:spcBef>
                <a:spcPts val="0"/>
              </a:spcBef>
              <a:spcAft>
                <a:spcPts val="0"/>
              </a:spcAft>
              <a:buNone/>
            </a:pPr>
            <a:r>
              <a:rPr lang="en-US" sz="2400" dirty="0" err="1"/>
              <a:t>θ</a:t>
            </a:r>
            <a:r>
              <a:rPr lang="en-US" sz="2400" dirty="0"/>
              <a:t>*=Temperature scale</a:t>
            </a:r>
          </a:p>
          <a:p>
            <a:pPr marL="0" lvl="0" indent="0" algn="l" rtl="0">
              <a:spcBef>
                <a:spcPts val="0"/>
              </a:spcBef>
              <a:spcAft>
                <a:spcPts val="0"/>
              </a:spcAft>
              <a:buNone/>
            </a:pPr>
            <a:r>
              <a:rPr lang="en-US" sz="2400" dirty="0"/>
              <a:t>q*=Moisture scale</a:t>
            </a:r>
            <a:endParaRPr sz="2400" dirty="0"/>
          </a:p>
        </p:txBody>
      </p:sp>
      <p:sp>
        <p:nvSpPr>
          <p:cNvPr id="2" name="Slide Number Placeholder 1">
            <a:extLst>
              <a:ext uri="{FF2B5EF4-FFF2-40B4-BE49-F238E27FC236}">
                <a16:creationId xmlns:a16="http://schemas.microsoft.com/office/drawing/2014/main" id="{9A377899-AB9B-6D43-B77B-1A9040F4BADB}"/>
              </a:ext>
            </a:extLst>
          </p:cNvPr>
          <p:cNvSpPr>
            <a:spLocks noGrp="1"/>
          </p:cNvSpPr>
          <p:nvPr>
            <p:ph type="sldNum" sz="quarter" idx="4294967295"/>
          </p:nvPr>
        </p:nvSpPr>
        <p:spPr/>
        <p:txBody>
          <a:bodyPr/>
          <a:lstStyle/>
          <a:p>
            <a:endParaRPr lang="en-US" dirty="0"/>
          </a:p>
        </p:txBody>
      </p:sp>
      <p:sp>
        <p:nvSpPr>
          <p:cNvPr id="8" name="TextBox 7"/>
          <p:cNvSpPr txBox="1"/>
          <p:nvPr/>
        </p:nvSpPr>
        <p:spPr>
          <a:xfrm>
            <a:off x="3051545" y="6495031"/>
            <a:ext cx="4465674" cy="307777"/>
          </a:xfrm>
          <a:prstGeom prst="rect">
            <a:avLst/>
          </a:prstGeom>
          <a:noFill/>
        </p:spPr>
        <p:txBody>
          <a:bodyPr wrap="square" rtlCol="0">
            <a:spAutoFit/>
          </a:bodyPr>
          <a:lstStyle/>
          <a:p>
            <a:pPr algn="ctr"/>
            <a:r>
              <a:rPr lang="en-US" dirty="0" smtClean="0">
                <a:solidFill>
                  <a:schemeClr val="bg1"/>
                </a:solidFill>
              </a:rPr>
              <a:t>Gagne, McCandless, </a:t>
            </a:r>
            <a:r>
              <a:rPr lang="en-US" dirty="0" err="1">
                <a:solidFill>
                  <a:schemeClr val="bg1"/>
                </a:solidFill>
              </a:rPr>
              <a:t>Kosovic</a:t>
            </a:r>
            <a:r>
              <a:rPr lang="en-US" dirty="0">
                <a:solidFill>
                  <a:schemeClr val="bg1"/>
                </a:solidFill>
              </a:rPr>
              <a:t>, </a:t>
            </a:r>
            <a:r>
              <a:rPr lang="en-US" dirty="0" smtClean="0">
                <a:solidFill>
                  <a:schemeClr val="bg1"/>
                </a:solidFill>
              </a:rPr>
              <a:t>Haupt</a:t>
            </a:r>
            <a:endParaRPr lang="en-US" dirty="0">
              <a:solidFill>
                <a:schemeClr val="bg1"/>
              </a:solidFill>
            </a:endParaRPr>
          </a:p>
        </p:txBody>
      </p:sp>
    </p:spTree>
    <p:extLst>
      <p:ext uri="{BB962C8B-B14F-4D97-AF65-F5344CB8AC3E}">
        <p14:creationId xmlns:p14="http://schemas.microsoft.com/office/powerpoint/2010/main" val="831710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4FB5B6-2F72-E54A-B9DD-8EB4EE15D156}"/>
              </a:ext>
            </a:extLst>
          </p:cNvPr>
          <p:cNvSpPr>
            <a:spLocks noGrp="1"/>
          </p:cNvSpPr>
          <p:nvPr>
            <p:ph type="title"/>
          </p:nvPr>
        </p:nvSpPr>
        <p:spPr>
          <a:xfrm>
            <a:off x="81515" y="179772"/>
            <a:ext cx="11880112" cy="1143000"/>
          </a:xfrm>
        </p:spPr>
        <p:txBody>
          <a:bodyPr>
            <a:noAutofit/>
          </a:bodyPr>
          <a:lstStyle/>
          <a:p>
            <a:r>
              <a:rPr lang="en-US" sz="3600" dirty="0" smtClean="0">
                <a:solidFill>
                  <a:srgbClr val="000000"/>
                </a:solidFill>
              </a:rPr>
              <a:t>Random Forest Prediction of Surface </a:t>
            </a:r>
            <a:r>
              <a:rPr lang="en-US" sz="3600" dirty="0">
                <a:solidFill>
                  <a:srgbClr val="000000"/>
                </a:solidFill>
              </a:rPr>
              <a:t>Layer </a:t>
            </a:r>
            <a:r>
              <a:rPr lang="en-US" sz="3600" dirty="0" smtClean="0">
                <a:solidFill>
                  <a:srgbClr val="000000"/>
                </a:solidFill>
              </a:rPr>
              <a:t>Variables</a:t>
            </a:r>
            <a:endParaRPr lang="en-US" sz="3600" dirty="0">
              <a:solidFill>
                <a:srgbClr val="000000"/>
              </a:solidFill>
            </a:endParaRPr>
          </a:p>
        </p:txBody>
      </p:sp>
      <p:pic>
        <p:nvPicPr>
          <p:cNvPr id="4" name="Picture 3">
            <a:extLst>
              <a:ext uri="{FF2B5EF4-FFF2-40B4-BE49-F238E27FC236}">
                <a16:creationId xmlns:a16="http://schemas.microsoft.com/office/drawing/2014/main" id="{D86C7894-5B51-6E46-B0D6-B84DB1F08F0C}"/>
              </a:ext>
            </a:extLst>
          </p:cNvPr>
          <p:cNvPicPr>
            <a:picLocks noChangeAspect="1"/>
          </p:cNvPicPr>
          <p:nvPr/>
        </p:nvPicPr>
        <p:blipFill>
          <a:blip r:embed="rId2"/>
          <a:stretch>
            <a:fillRect/>
          </a:stretch>
        </p:blipFill>
        <p:spPr>
          <a:xfrm>
            <a:off x="2228363" y="1424763"/>
            <a:ext cx="7245607" cy="2620266"/>
          </a:xfrm>
          <a:prstGeom prst="rect">
            <a:avLst/>
          </a:prstGeom>
        </p:spPr>
      </p:pic>
      <p:sp>
        <p:nvSpPr>
          <p:cNvPr id="3" name="Slide Number Placeholder 2">
            <a:extLst>
              <a:ext uri="{FF2B5EF4-FFF2-40B4-BE49-F238E27FC236}">
                <a16:creationId xmlns:a16="http://schemas.microsoft.com/office/drawing/2014/main" id="{D9F175B7-5308-3C43-8D70-8A4FC063667F}"/>
              </a:ext>
            </a:extLst>
          </p:cNvPr>
          <p:cNvSpPr>
            <a:spLocks noGrp="1"/>
          </p:cNvSpPr>
          <p:nvPr>
            <p:ph type="sldNum" sz="quarter" idx="4294967295"/>
          </p:nvPr>
        </p:nvSpPr>
        <p:spPr/>
        <p:txBody>
          <a:bodyPr/>
          <a:lstStyle/>
          <a:p>
            <a:endParaRPr lang="en-US" dirty="0"/>
          </a:p>
        </p:txBody>
      </p:sp>
      <p:pic>
        <p:nvPicPr>
          <p:cNvPr id="5" name="Picture 4">
            <a:extLst>
              <a:ext uri="{FF2B5EF4-FFF2-40B4-BE49-F238E27FC236}">
                <a16:creationId xmlns:a16="http://schemas.microsoft.com/office/drawing/2014/main" id="{3C231823-10CC-544E-B1BC-866520F626E4}"/>
              </a:ext>
            </a:extLst>
          </p:cNvPr>
          <p:cNvPicPr>
            <a:picLocks noChangeAspect="1"/>
          </p:cNvPicPr>
          <p:nvPr/>
        </p:nvPicPr>
        <p:blipFill>
          <a:blip r:embed="rId3"/>
          <a:stretch>
            <a:fillRect/>
          </a:stretch>
        </p:blipFill>
        <p:spPr>
          <a:xfrm>
            <a:off x="2228363" y="3824134"/>
            <a:ext cx="7252285" cy="2622681"/>
          </a:xfrm>
          <a:prstGeom prst="rect">
            <a:avLst/>
          </a:prstGeom>
        </p:spPr>
      </p:pic>
      <p:sp>
        <p:nvSpPr>
          <p:cNvPr id="6" name="TextBox 5"/>
          <p:cNvSpPr txBox="1"/>
          <p:nvPr/>
        </p:nvSpPr>
        <p:spPr>
          <a:xfrm>
            <a:off x="2228363" y="6290511"/>
            <a:ext cx="7252285" cy="307777"/>
          </a:xfrm>
          <a:prstGeom prst="rect">
            <a:avLst/>
          </a:prstGeom>
          <a:solidFill>
            <a:schemeClr val="bg1"/>
          </a:solidFill>
        </p:spPr>
        <p:txBody>
          <a:bodyPr wrap="square" rtlCol="0">
            <a:spAutoFit/>
          </a:bodyPr>
          <a:lstStyle/>
          <a:p>
            <a:r>
              <a:rPr lang="en-US" dirty="0" smtClean="0">
                <a:solidFill>
                  <a:srgbClr val="002060"/>
                </a:solidFill>
              </a:rPr>
              <a:t>           Random Forest		           M-O		            Neural Network</a:t>
            </a:r>
            <a:endParaRPr lang="en-US" dirty="0">
              <a:solidFill>
                <a:srgbClr val="002060"/>
              </a:solidFill>
            </a:endParaRPr>
          </a:p>
        </p:txBody>
      </p:sp>
      <p:sp>
        <p:nvSpPr>
          <p:cNvPr id="7" name="TextBox 6"/>
          <p:cNvSpPr txBox="1"/>
          <p:nvPr/>
        </p:nvSpPr>
        <p:spPr>
          <a:xfrm>
            <a:off x="10728250" y="5231082"/>
            <a:ext cx="1233377" cy="954107"/>
          </a:xfrm>
          <a:prstGeom prst="rect">
            <a:avLst/>
          </a:prstGeom>
          <a:noFill/>
        </p:spPr>
        <p:txBody>
          <a:bodyPr wrap="square" rtlCol="0">
            <a:spAutoFit/>
          </a:bodyPr>
          <a:lstStyle/>
          <a:p>
            <a:r>
              <a:rPr lang="en-US" dirty="0" smtClean="0"/>
              <a:t>Gagne, McCandless, </a:t>
            </a:r>
            <a:r>
              <a:rPr lang="en-US" dirty="0" err="1"/>
              <a:t>Kosovic</a:t>
            </a:r>
            <a:r>
              <a:rPr lang="en-US" dirty="0"/>
              <a:t>, </a:t>
            </a:r>
            <a:r>
              <a:rPr lang="en-US" dirty="0" smtClean="0"/>
              <a:t>Haupt</a:t>
            </a:r>
            <a:endParaRPr lang="en-US" dirty="0"/>
          </a:p>
        </p:txBody>
      </p:sp>
      <p:sp>
        <p:nvSpPr>
          <p:cNvPr id="8" name="TextBox 7"/>
          <p:cNvSpPr txBox="1"/>
          <p:nvPr/>
        </p:nvSpPr>
        <p:spPr>
          <a:xfrm>
            <a:off x="552893" y="2126512"/>
            <a:ext cx="1675470" cy="707886"/>
          </a:xfrm>
          <a:prstGeom prst="rect">
            <a:avLst/>
          </a:prstGeom>
          <a:noFill/>
        </p:spPr>
        <p:txBody>
          <a:bodyPr wrap="square" rtlCol="0">
            <a:spAutoFit/>
          </a:bodyPr>
          <a:lstStyle/>
          <a:p>
            <a:r>
              <a:rPr lang="en-US" sz="2000" dirty="0" smtClean="0"/>
              <a:t>Temperature Scale</a:t>
            </a:r>
            <a:endParaRPr lang="en-US" sz="2000" dirty="0"/>
          </a:p>
        </p:txBody>
      </p:sp>
      <p:sp>
        <p:nvSpPr>
          <p:cNvPr id="9" name="TextBox 8"/>
          <p:cNvSpPr txBox="1"/>
          <p:nvPr/>
        </p:nvSpPr>
        <p:spPr>
          <a:xfrm>
            <a:off x="552892" y="4781138"/>
            <a:ext cx="1424763" cy="707886"/>
          </a:xfrm>
          <a:prstGeom prst="rect">
            <a:avLst/>
          </a:prstGeom>
          <a:noFill/>
        </p:spPr>
        <p:txBody>
          <a:bodyPr wrap="square" rtlCol="0">
            <a:spAutoFit/>
          </a:bodyPr>
          <a:lstStyle/>
          <a:p>
            <a:r>
              <a:rPr lang="en-US" sz="2000" dirty="0" smtClean="0"/>
              <a:t>Moisture </a:t>
            </a:r>
          </a:p>
          <a:p>
            <a:r>
              <a:rPr lang="en-US" sz="2000" dirty="0" smtClean="0"/>
              <a:t>Scale</a:t>
            </a:r>
            <a:endParaRPr lang="en-US" sz="2000" dirty="0"/>
          </a:p>
        </p:txBody>
      </p:sp>
      <p:sp>
        <p:nvSpPr>
          <p:cNvPr id="10" name="TextBox 9"/>
          <p:cNvSpPr txBox="1"/>
          <p:nvPr/>
        </p:nvSpPr>
        <p:spPr>
          <a:xfrm>
            <a:off x="9577347" y="2480455"/>
            <a:ext cx="2498651" cy="2031325"/>
          </a:xfrm>
          <a:prstGeom prst="rect">
            <a:avLst/>
          </a:prstGeom>
          <a:noFill/>
        </p:spPr>
        <p:txBody>
          <a:bodyPr wrap="square" rtlCol="0">
            <a:spAutoFit/>
          </a:bodyPr>
          <a:lstStyle/>
          <a:p>
            <a:r>
              <a:rPr lang="en-US" sz="1800" dirty="0" smtClean="0"/>
              <a:t>Both Random Forest and Neural Networks consistently </a:t>
            </a:r>
            <a:r>
              <a:rPr lang="en-US" sz="1800" dirty="0" err="1" smtClean="0"/>
              <a:t>outpredict</a:t>
            </a:r>
            <a:r>
              <a:rPr lang="en-US" sz="1800" dirty="0" smtClean="0"/>
              <a:t> </a:t>
            </a:r>
            <a:r>
              <a:rPr lang="en-US" sz="1800" dirty="0" err="1" smtClean="0"/>
              <a:t>Monin-Obukov</a:t>
            </a:r>
            <a:r>
              <a:rPr lang="en-US" sz="1800" dirty="0" smtClean="0"/>
              <a:t> </a:t>
            </a:r>
            <a:r>
              <a:rPr lang="en-US" sz="1800" dirty="0" err="1" smtClean="0"/>
              <a:t>Similary</a:t>
            </a:r>
            <a:r>
              <a:rPr lang="en-US" sz="1800" dirty="0" smtClean="0"/>
              <a:t> Theory</a:t>
            </a:r>
          </a:p>
          <a:p>
            <a:pPr marL="285750" indent="-285750">
              <a:buFont typeface="Wingdings" panose="05000000000000000000" pitchFamily="2" charset="2"/>
              <a:buChar char="ü"/>
            </a:pPr>
            <a:r>
              <a:rPr lang="en-US" sz="1800" dirty="0" smtClean="0"/>
              <a:t>Higher Correlation</a:t>
            </a:r>
          </a:p>
          <a:p>
            <a:pPr marL="285750" indent="-285750">
              <a:buFont typeface="Wingdings" panose="05000000000000000000" pitchFamily="2" charset="2"/>
              <a:buChar char="ü"/>
            </a:pPr>
            <a:r>
              <a:rPr lang="en-US" sz="1800" dirty="0" smtClean="0"/>
              <a:t>Lower MAE</a:t>
            </a:r>
            <a:endParaRPr lang="en-US" sz="1800" dirty="0"/>
          </a:p>
        </p:txBody>
      </p:sp>
    </p:spTree>
    <p:extLst>
      <p:ext uri="{BB962C8B-B14F-4D97-AF65-F5344CB8AC3E}">
        <p14:creationId xmlns:p14="http://schemas.microsoft.com/office/powerpoint/2010/main" val="2698787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3D4199-127A-D349-8FAB-1C6C24818F56}"/>
              </a:ext>
            </a:extLst>
          </p:cNvPr>
          <p:cNvSpPr>
            <a:spLocks noGrp="1"/>
          </p:cNvSpPr>
          <p:nvPr>
            <p:ph type="title"/>
          </p:nvPr>
        </p:nvSpPr>
        <p:spPr>
          <a:xfrm>
            <a:off x="609600" y="274639"/>
            <a:ext cx="10972800" cy="735177"/>
          </a:xfrm>
        </p:spPr>
        <p:txBody>
          <a:bodyPr>
            <a:normAutofit/>
          </a:bodyPr>
          <a:lstStyle/>
          <a:p>
            <a:r>
              <a:rPr lang="en-US" sz="3600" dirty="0">
                <a:solidFill>
                  <a:srgbClr val="000000"/>
                </a:solidFill>
              </a:rPr>
              <a:t>Cross-Testing ML Models</a:t>
            </a:r>
          </a:p>
        </p:txBody>
      </p:sp>
      <p:sp>
        <p:nvSpPr>
          <p:cNvPr id="3" name="Slide Number Placeholder 2">
            <a:extLst>
              <a:ext uri="{FF2B5EF4-FFF2-40B4-BE49-F238E27FC236}">
                <a16:creationId xmlns:a16="http://schemas.microsoft.com/office/drawing/2014/main" id="{613B00A0-2DAF-9343-BC14-4681FFB44375}"/>
              </a:ext>
            </a:extLst>
          </p:cNvPr>
          <p:cNvSpPr>
            <a:spLocks noGrp="1"/>
          </p:cNvSpPr>
          <p:nvPr>
            <p:ph type="sldNum" sz="quarter" idx="4294967295"/>
          </p:nvPr>
        </p:nvSpPr>
        <p:spPr/>
        <p:txBody>
          <a:bodyPr/>
          <a:lstStyle/>
          <a:p>
            <a:endParaRPr lang="en-US" dirty="0"/>
          </a:p>
        </p:txBody>
      </p:sp>
      <p:graphicFrame>
        <p:nvGraphicFramePr>
          <p:cNvPr id="4" name="Table 3">
            <a:extLst>
              <a:ext uri="{FF2B5EF4-FFF2-40B4-BE49-F238E27FC236}">
                <a16:creationId xmlns:a16="http://schemas.microsoft.com/office/drawing/2014/main" id="{CF5AFAAC-34B9-A740-BC00-4C016FDABA9A}"/>
              </a:ext>
            </a:extLst>
          </p:cNvPr>
          <p:cNvGraphicFramePr>
            <a:graphicFrameLocks noGrp="1"/>
          </p:cNvGraphicFramePr>
          <p:nvPr>
            <p:extLst>
              <p:ext uri="{D42A27DB-BD31-4B8C-83A1-F6EECF244321}">
                <p14:modId xmlns:p14="http://schemas.microsoft.com/office/powerpoint/2010/main" val="1369637281"/>
              </p:ext>
            </p:extLst>
          </p:nvPr>
        </p:nvGraphicFramePr>
        <p:xfrm>
          <a:off x="421386" y="1106532"/>
          <a:ext cx="10932414" cy="4497984"/>
        </p:xfrm>
        <a:graphic>
          <a:graphicData uri="http://schemas.openxmlformats.org/drawingml/2006/table">
            <a:tbl>
              <a:tblPr>
                <a:tableStyleId>{5C22544A-7EE6-4342-B048-85BDC9FD1C3A}</a:tableStyleId>
              </a:tblPr>
              <a:tblGrid>
                <a:gridCol w="2199894">
                  <a:extLst>
                    <a:ext uri="{9D8B030D-6E8A-4147-A177-3AD203B41FA5}">
                      <a16:colId xmlns:a16="http://schemas.microsoft.com/office/drawing/2014/main" val="4059797976"/>
                    </a:ext>
                  </a:extLst>
                </a:gridCol>
                <a:gridCol w="1217009">
                  <a:extLst>
                    <a:ext uri="{9D8B030D-6E8A-4147-A177-3AD203B41FA5}">
                      <a16:colId xmlns:a16="http://schemas.microsoft.com/office/drawing/2014/main" val="894321430"/>
                    </a:ext>
                  </a:extLst>
                </a:gridCol>
                <a:gridCol w="1693812">
                  <a:extLst>
                    <a:ext uri="{9D8B030D-6E8A-4147-A177-3AD203B41FA5}">
                      <a16:colId xmlns:a16="http://schemas.microsoft.com/office/drawing/2014/main" val="1377869817"/>
                    </a:ext>
                  </a:extLst>
                </a:gridCol>
                <a:gridCol w="1342504">
                  <a:extLst>
                    <a:ext uri="{9D8B030D-6E8A-4147-A177-3AD203B41FA5}">
                      <a16:colId xmlns:a16="http://schemas.microsoft.com/office/drawing/2014/main" val="2839702667"/>
                    </a:ext>
                  </a:extLst>
                </a:gridCol>
                <a:gridCol w="1442879">
                  <a:extLst>
                    <a:ext uri="{9D8B030D-6E8A-4147-A177-3AD203B41FA5}">
                      <a16:colId xmlns:a16="http://schemas.microsoft.com/office/drawing/2014/main" val="3350267630"/>
                    </a:ext>
                  </a:extLst>
                </a:gridCol>
                <a:gridCol w="1693812">
                  <a:extLst>
                    <a:ext uri="{9D8B030D-6E8A-4147-A177-3AD203B41FA5}">
                      <a16:colId xmlns:a16="http://schemas.microsoft.com/office/drawing/2014/main" val="2756033580"/>
                    </a:ext>
                  </a:extLst>
                </a:gridCol>
                <a:gridCol w="1342504">
                  <a:extLst>
                    <a:ext uri="{9D8B030D-6E8A-4147-A177-3AD203B41FA5}">
                      <a16:colId xmlns:a16="http://schemas.microsoft.com/office/drawing/2014/main" val="2367376512"/>
                    </a:ext>
                  </a:extLst>
                </a:gridCol>
              </a:tblGrid>
              <a:tr h="276597">
                <a:tc>
                  <a:txBody>
                    <a:bodyPr/>
                    <a:lstStyle/>
                    <a:p>
                      <a:pPr algn="l" fontAlgn="b"/>
                      <a:endParaRPr lang="en-US" sz="1800" b="0" i="0" u="none" strike="noStrike" dirty="0">
                        <a:solidFill>
                          <a:srgbClr val="000000"/>
                        </a:solidFill>
                        <a:effectLst/>
                        <a:latin typeface="Calibri" panose="020F0502020204030204" pitchFamily="34" charset="0"/>
                      </a:endParaRPr>
                    </a:p>
                  </a:txBody>
                  <a:tcPr marL="9072" marR="9072" marT="9072" marB="0" anchor="b">
                    <a:solidFill>
                      <a:schemeClr val="bg1"/>
                    </a:solidFill>
                  </a:tcPr>
                </a:tc>
                <a:tc gridSpan="3">
                  <a:txBody>
                    <a:bodyPr/>
                    <a:lstStyle/>
                    <a:p>
                      <a:pPr algn="ctr" fontAlgn="b"/>
                      <a:r>
                        <a:rPr lang="en-US" sz="1800" b="1" u="none" strike="noStrike" dirty="0">
                          <a:solidFill>
                            <a:srgbClr val="C00000"/>
                          </a:solidFill>
                          <a:effectLst/>
                        </a:rPr>
                        <a:t>R</a:t>
                      </a:r>
                      <a:r>
                        <a:rPr lang="en-US" sz="1800" b="1" u="none" strike="noStrike" baseline="30000" dirty="0">
                          <a:solidFill>
                            <a:srgbClr val="C00000"/>
                          </a:solidFill>
                          <a:effectLst/>
                        </a:rPr>
                        <a:t>2</a:t>
                      </a:r>
                      <a:endParaRPr lang="en-US" sz="1800" b="1" i="0" u="none" strike="noStrike" baseline="30000" dirty="0">
                        <a:solidFill>
                          <a:srgbClr val="C00000"/>
                        </a:solidFill>
                        <a:effectLst/>
                        <a:latin typeface="Calibri" panose="020F0502020204030204" pitchFamily="34" charset="0"/>
                      </a:endParaRPr>
                    </a:p>
                  </a:txBody>
                  <a:tcPr marL="9072" marR="9072" marT="9072" marB="0" anchor="b">
                    <a:solidFill>
                      <a:schemeClr val="bg1"/>
                    </a:solidFill>
                  </a:tcPr>
                </a:tc>
                <a:tc hMerge="1">
                  <a:txBody>
                    <a:bodyPr/>
                    <a:lstStyle/>
                    <a:p>
                      <a:endParaRPr lang="en-US"/>
                    </a:p>
                  </a:txBody>
                  <a:tcPr/>
                </a:tc>
                <a:tc hMerge="1">
                  <a:txBody>
                    <a:bodyPr/>
                    <a:lstStyle/>
                    <a:p>
                      <a:endParaRPr lang="en-US"/>
                    </a:p>
                  </a:txBody>
                  <a:tcPr/>
                </a:tc>
                <a:tc gridSpan="3">
                  <a:txBody>
                    <a:bodyPr/>
                    <a:lstStyle/>
                    <a:p>
                      <a:pPr algn="ctr" fontAlgn="b"/>
                      <a:r>
                        <a:rPr lang="en-US" sz="1800" b="1" u="none" strike="noStrike" dirty="0">
                          <a:solidFill>
                            <a:srgbClr val="C00000"/>
                          </a:solidFill>
                          <a:effectLst/>
                        </a:rPr>
                        <a:t>MAE</a:t>
                      </a:r>
                      <a:endParaRPr lang="en-US" sz="1800" b="1" i="0" u="none" strike="noStrike" dirty="0">
                        <a:solidFill>
                          <a:srgbClr val="C00000"/>
                        </a:solidFill>
                        <a:effectLst/>
                        <a:latin typeface="Calibri" panose="020F0502020204030204" pitchFamily="34" charset="0"/>
                      </a:endParaRPr>
                    </a:p>
                  </a:txBody>
                  <a:tcPr marL="9072" marR="9072" marT="9072" marB="0" anchor="b">
                    <a:solidFill>
                      <a:schemeClr val="bg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725604384"/>
                  </a:ext>
                </a:extLst>
              </a:tr>
              <a:tr h="276597">
                <a:tc>
                  <a:txBody>
                    <a:bodyPr/>
                    <a:lstStyle/>
                    <a:p>
                      <a:pPr algn="l" fontAlgn="b"/>
                      <a:r>
                        <a:rPr lang="en-US" sz="1800" b="1" u="none" strike="noStrike" dirty="0">
                          <a:solidFill>
                            <a:srgbClr val="000000"/>
                          </a:solidFill>
                          <a:effectLst/>
                        </a:rPr>
                        <a:t>Idaho</a:t>
                      </a:r>
                      <a:r>
                        <a:rPr lang="en-US" sz="1800" b="1" u="none" strike="noStrike" dirty="0">
                          <a:effectLst/>
                        </a:rPr>
                        <a:t> Test Dataset</a:t>
                      </a:r>
                      <a:endParaRPr lang="en-US" sz="1800" b="1" i="0" u="none" strike="noStrike" dirty="0">
                        <a:solidFill>
                          <a:srgbClr val="000000"/>
                        </a:solidFill>
                        <a:effectLst/>
                        <a:latin typeface="Calibri" panose="020F0502020204030204" pitchFamily="34" charset="0"/>
                      </a:endParaRPr>
                    </a:p>
                  </a:txBody>
                  <a:tcPr marL="9072" marR="9072" marT="9072" marB="0" anchor="b">
                    <a:noFill/>
                  </a:tcPr>
                </a:tc>
                <a:tc>
                  <a:txBody>
                    <a:bodyPr/>
                    <a:lstStyle/>
                    <a:p>
                      <a:pPr algn="l" fontAlgn="b"/>
                      <a:r>
                        <a:rPr lang="en-US" sz="1800" b="1" u="none" strike="noStrike" dirty="0">
                          <a:effectLst/>
                        </a:rPr>
                        <a:t>Friction Velocity</a:t>
                      </a:r>
                      <a:endParaRPr lang="en-US" sz="1800" b="1" i="0" u="none" strike="noStrike" dirty="0">
                        <a:solidFill>
                          <a:srgbClr val="000000"/>
                        </a:solidFill>
                        <a:effectLst/>
                        <a:latin typeface="Calibri" panose="020F0502020204030204" pitchFamily="34" charset="0"/>
                      </a:endParaRPr>
                    </a:p>
                  </a:txBody>
                  <a:tcPr marL="9072" marR="9072" marT="9072" marB="0" anchor="b">
                    <a:noFill/>
                  </a:tcPr>
                </a:tc>
                <a:tc>
                  <a:txBody>
                    <a:bodyPr/>
                    <a:lstStyle/>
                    <a:p>
                      <a:pPr algn="l" fontAlgn="b"/>
                      <a:r>
                        <a:rPr lang="en-US" sz="1800" b="1" u="none" strike="noStrike" dirty="0">
                          <a:effectLst/>
                        </a:rPr>
                        <a:t>Temperature Scale</a:t>
                      </a:r>
                      <a:endParaRPr lang="en-US" sz="1800" b="1" i="0" u="none" strike="noStrike" dirty="0">
                        <a:solidFill>
                          <a:srgbClr val="000000"/>
                        </a:solidFill>
                        <a:effectLst/>
                        <a:latin typeface="Calibri" panose="020F0502020204030204" pitchFamily="34" charset="0"/>
                      </a:endParaRPr>
                    </a:p>
                  </a:txBody>
                  <a:tcPr marL="9072" marR="9072" marT="9072" marB="0" anchor="b">
                    <a:noFill/>
                  </a:tcPr>
                </a:tc>
                <a:tc>
                  <a:txBody>
                    <a:bodyPr/>
                    <a:lstStyle/>
                    <a:p>
                      <a:pPr algn="l" fontAlgn="b"/>
                      <a:r>
                        <a:rPr lang="en-US" sz="1800" b="1" u="none" strike="noStrike" dirty="0">
                          <a:effectLst/>
                        </a:rPr>
                        <a:t>Moisture Scale</a:t>
                      </a:r>
                      <a:endParaRPr lang="en-US" sz="1800" b="1" i="0" u="none" strike="noStrike" dirty="0">
                        <a:solidFill>
                          <a:srgbClr val="000000"/>
                        </a:solidFill>
                        <a:effectLst/>
                        <a:latin typeface="Calibri" panose="020F0502020204030204" pitchFamily="34" charset="0"/>
                      </a:endParaRPr>
                    </a:p>
                  </a:txBody>
                  <a:tcPr marL="9072" marR="9072" marT="9072" marB="0" anchor="b">
                    <a:noFill/>
                  </a:tcPr>
                </a:tc>
                <a:tc>
                  <a:txBody>
                    <a:bodyPr/>
                    <a:lstStyle/>
                    <a:p>
                      <a:pPr algn="l" fontAlgn="b"/>
                      <a:r>
                        <a:rPr lang="en-US" sz="1800" b="1" u="none" strike="noStrike" dirty="0">
                          <a:effectLst/>
                        </a:rPr>
                        <a:t>Friction Velocity</a:t>
                      </a:r>
                      <a:endParaRPr lang="en-US" sz="1800" b="1" i="0" u="none" strike="noStrike" dirty="0">
                        <a:solidFill>
                          <a:srgbClr val="000000"/>
                        </a:solidFill>
                        <a:effectLst/>
                        <a:latin typeface="Calibri" panose="020F0502020204030204" pitchFamily="34" charset="0"/>
                      </a:endParaRPr>
                    </a:p>
                  </a:txBody>
                  <a:tcPr marL="9072" marR="9072" marT="9072" marB="0" anchor="b">
                    <a:noFill/>
                  </a:tcPr>
                </a:tc>
                <a:tc>
                  <a:txBody>
                    <a:bodyPr/>
                    <a:lstStyle/>
                    <a:p>
                      <a:pPr algn="l" fontAlgn="b"/>
                      <a:r>
                        <a:rPr lang="en-US" sz="1800" b="1" u="none" strike="noStrike" dirty="0">
                          <a:effectLst/>
                        </a:rPr>
                        <a:t>Temperature Scale</a:t>
                      </a:r>
                      <a:endParaRPr lang="en-US" sz="1800" b="1" i="0" u="none" strike="noStrike" dirty="0">
                        <a:solidFill>
                          <a:srgbClr val="000000"/>
                        </a:solidFill>
                        <a:effectLst/>
                        <a:latin typeface="Calibri" panose="020F0502020204030204" pitchFamily="34" charset="0"/>
                      </a:endParaRPr>
                    </a:p>
                  </a:txBody>
                  <a:tcPr marL="9072" marR="9072" marT="9072" marB="0" anchor="b">
                    <a:noFill/>
                  </a:tcPr>
                </a:tc>
                <a:tc>
                  <a:txBody>
                    <a:bodyPr/>
                    <a:lstStyle/>
                    <a:p>
                      <a:pPr algn="l" fontAlgn="b"/>
                      <a:r>
                        <a:rPr lang="en-US" sz="1800" b="1" u="none" strike="noStrike" dirty="0">
                          <a:effectLst/>
                        </a:rPr>
                        <a:t>Moisture Scale</a:t>
                      </a:r>
                      <a:endParaRPr lang="en-US" sz="1800" b="1" i="0" u="none" strike="noStrike" dirty="0">
                        <a:solidFill>
                          <a:srgbClr val="000000"/>
                        </a:solidFill>
                        <a:effectLst/>
                        <a:latin typeface="Calibri" panose="020F0502020204030204" pitchFamily="34" charset="0"/>
                      </a:endParaRPr>
                    </a:p>
                  </a:txBody>
                  <a:tcPr marL="9072" marR="9072" marT="9072" marB="0" anchor="b">
                    <a:noFill/>
                  </a:tcPr>
                </a:tc>
                <a:extLst>
                  <a:ext uri="{0D108BD9-81ED-4DB2-BD59-A6C34878D82A}">
                    <a16:rowId xmlns:a16="http://schemas.microsoft.com/office/drawing/2014/main" val="2772344287"/>
                  </a:ext>
                </a:extLst>
              </a:tr>
              <a:tr h="276597">
                <a:tc>
                  <a:txBody>
                    <a:bodyPr/>
                    <a:lstStyle/>
                    <a:p>
                      <a:pPr algn="l" fontAlgn="b"/>
                      <a:r>
                        <a:rPr lang="en-US" sz="1800" u="none" strike="noStrike" dirty="0">
                          <a:effectLst/>
                        </a:rPr>
                        <a:t>MO Similarity</a:t>
                      </a:r>
                      <a:endParaRPr lang="en-US" sz="1800" b="0" i="0" u="none" strike="noStrike" dirty="0">
                        <a:solidFill>
                          <a:srgbClr val="000000"/>
                        </a:solidFill>
                        <a:effectLst/>
                        <a:latin typeface="Calibri" panose="020F0502020204030204" pitchFamily="34" charset="0"/>
                      </a:endParaRPr>
                    </a:p>
                  </a:txBody>
                  <a:tcPr marL="9072" marR="9072" marT="9072" marB="0" anchor="b">
                    <a:lnR w="12700" cap="flat" cmpd="sng" algn="ctr">
                      <a:solidFill>
                        <a:schemeClr val="tx1"/>
                      </a:solidFill>
                      <a:prstDash val="solid"/>
                      <a:round/>
                      <a:headEnd type="none" w="med" len="med"/>
                      <a:tailEnd type="none" w="med" len="med"/>
                    </a:lnR>
                    <a:solidFill>
                      <a:schemeClr val="accent6">
                        <a:lumMod val="20000"/>
                        <a:lumOff val="80000"/>
                      </a:schemeClr>
                    </a:solidFill>
                  </a:tcPr>
                </a:tc>
                <a:tc>
                  <a:txBody>
                    <a:bodyPr/>
                    <a:lstStyle/>
                    <a:p>
                      <a:pPr algn="ctr" fontAlgn="b"/>
                      <a:r>
                        <a:rPr lang="en-US" sz="1800" u="none" strike="noStrike" dirty="0">
                          <a:effectLst/>
                        </a:rPr>
                        <a:t>0.85</a:t>
                      </a:r>
                      <a:endParaRPr lang="en-US" sz="1800" b="0" i="0" u="none" strike="noStrike" dirty="0">
                        <a:solidFill>
                          <a:srgbClr val="000000"/>
                        </a:solidFill>
                        <a:effectLst/>
                        <a:latin typeface="Calibri" panose="020F0502020204030204" pitchFamily="34" charset="0"/>
                      </a:endParaRPr>
                    </a:p>
                  </a:txBody>
                  <a:tcPr marL="9072" marR="9072" marT="9072" marB="0" anchor="b">
                    <a:lnL w="12700" cap="flat" cmpd="sng" algn="ctr">
                      <a:solidFill>
                        <a:schemeClr val="tx1"/>
                      </a:solidFill>
                      <a:prstDash val="solid"/>
                      <a:round/>
                      <a:headEnd type="none" w="med" len="med"/>
                      <a:tailEnd type="none" w="med" len="med"/>
                    </a:lnL>
                    <a:solidFill>
                      <a:schemeClr val="accent6">
                        <a:lumMod val="20000"/>
                        <a:lumOff val="80000"/>
                      </a:schemeClr>
                    </a:solidFill>
                  </a:tcPr>
                </a:tc>
                <a:tc>
                  <a:txBody>
                    <a:bodyPr/>
                    <a:lstStyle/>
                    <a:p>
                      <a:pPr algn="ctr" fontAlgn="b"/>
                      <a:r>
                        <a:rPr lang="en-US" sz="1800" u="none" strike="noStrike" dirty="0">
                          <a:effectLst/>
                        </a:rPr>
                        <a:t>0.42</a:t>
                      </a:r>
                      <a:endParaRPr lang="en-US" sz="1800" b="0" i="0" u="none" strike="noStrike" dirty="0">
                        <a:solidFill>
                          <a:srgbClr val="000000"/>
                        </a:solidFill>
                        <a:effectLst/>
                        <a:latin typeface="Calibri" panose="020F0502020204030204" pitchFamily="34" charset="0"/>
                      </a:endParaRPr>
                    </a:p>
                  </a:txBody>
                  <a:tcPr marL="9072" marR="9072" marT="9072" marB="0" anchor="b">
                    <a:solidFill>
                      <a:schemeClr val="accent6">
                        <a:lumMod val="20000"/>
                        <a:lumOff val="80000"/>
                      </a:schemeClr>
                    </a:solidFill>
                  </a:tcPr>
                </a:tc>
                <a:tc>
                  <a:txBody>
                    <a:bodyPr/>
                    <a:lstStyle/>
                    <a:p>
                      <a:pPr algn="ctr" fontAlgn="b"/>
                      <a:endParaRPr lang="en-US" sz="1800" b="0" i="0" u="none" strike="noStrike" dirty="0">
                        <a:solidFill>
                          <a:srgbClr val="000000"/>
                        </a:solidFill>
                        <a:effectLst/>
                        <a:latin typeface="Calibri" panose="020F0502020204030204" pitchFamily="34" charset="0"/>
                      </a:endParaRPr>
                    </a:p>
                  </a:txBody>
                  <a:tcPr marL="9072" marR="9072" marT="9072" marB="0" anchor="b">
                    <a:lnR w="12700" cap="flat" cmpd="sng" algn="ctr">
                      <a:solidFill>
                        <a:schemeClr val="tx1"/>
                      </a:solidFill>
                      <a:prstDash val="solid"/>
                      <a:round/>
                      <a:headEnd type="none" w="med" len="med"/>
                      <a:tailEnd type="none" w="med" len="med"/>
                    </a:lnR>
                    <a:solidFill>
                      <a:schemeClr val="accent6">
                        <a:lumMod val="20000"/>
                        <a:lumOff val="80000"/>
                      </a:schemeClr>
                    </a:solidFill>
                  </a:tcPr>
                </a:tc>
                <a:tc>
                  <a:txBody>
                    <a:bodyPr/>
                    <a:lstStyle/>
                    <a:p>
                      <a:pPr algn="ctr" fontAlgn="b"/>
                      <a:r>
                        <a:rPr lang="en-US" sz="1800" u="none" strike="noStrike" dirty="0">
                          <a:effectLst/>
                        </a:rPr>
                        <a:t>0.077</a:t>
                      </a:r>
                      <a:endParaRPr lang="en-US" sz="1800" b="0" i="0" u="none" strike="noStrike" dirty="0">
                        <a:solidFill>
                          <a:srgbClr val="000000"/>
                        </a:solidFill>
                        <a:effectLst/>
                        <a:latin typeface="Calibri" panose="020F0502020204030204" pitchFamily="34" charset="0"/>
                      </a:endParaRPr>
                    </a:p>
                  </a:txBody>
                  <a:tcPr marL="9072" marR="9072" marT="9072" marB="0" anchor="b">
                    <a:lnL w="12700" cap="flat" cmpd="sng" algn="ctr">
                      <a:solidFill>
                        <a:schemeClr val="tx1"/>
                      </a:solidFill>
                      <a:prstDash val="solid"/>
                      <a:round/>
                      <a:headEnd type="none" w="med" len="med"/>
                      <a:tailEnd type="none" w="med" len="med"/>
                    </a:lnL>
                    <a:solidFill>
                      <a:schemeClr val="accent6">
                        <a:lumMod val="20000"/>
                        <a:lumOff val="80000"/>
                      </a:schemeClr>
                    </a:solidFill>
                  </a:tcPr>
                </a:tc>
                <a:tc>
                  <a:txBody>
                    <a:bodyPr/>
                    <a:lstStyle/>
                    <a:p>
                      <a:pPr algn="ctr" fontAlgn="b"/>
                      <a:r>
                        <a:rPr lang="en-US" sz="1800" u="none" strike="noStrike">
                          <a:effectLst/>
                        </a:rPr>
                        <a:t>0.203</a:t>
                      </a:r>
                      <a:endParaRPr lang="en-US" sz="1800" b="0" i="0" u="none" strike="noStrike">
                        <a:solidFill>
                          <a:srgbClr val="000000"/>
                        </a:solidFill>
                        <a:effectLst/>
                        <a:latin typeface="Calibri" panose="020F0502020204030204" pitchFamily="34" charset="0"/>
                      </a:endParaRPr>
                    </a:p>
                  </a:txBody>
                  <a:tcPr marL="9072" marR="9072" marT="9072" marB="0" anchor="b">
                    <a:solidFill>
                      <a:schemeClr val="accent6">
                        <a:lumMod val="20000"/>
                        <a:lumOff val="80000"/>
                      </a:schemeClr>
                    </a:solidFill>
                  </a:tcPr>
                </a:tc>
                <a:tc>
                  <a:txBody>
                    <a:bodyPr/>
                    <a:lstStyle/>
                    <a:p>
                      <a:pPr algn="ctr" fontAlgn="b"/>
                      <a:endParaRPr lang="en-US" sz="1800" b="0" i="0" u="none" strike="noStrike" dirty="0">
                        <a:solidFill>
                          <a:srgbClr val="000000"/>
                        </a:solidFill>
                        <a:effectLst/>
                        <a:latin typeface="Calibri" panose="020F0502020204030204" pitchFamily="34" charset="0"/>
                      </a:endParaRPr>
                    </a:p>
                  </a:txBody>
                  <a:tcPr marL="9072" marR="9072" marT="9072" marB="0" anchor="b">
                    <a:solidFill>
                      <a:schemeClr val="accent6">
                        <a:lumMod val="20000"/>
                        <a:lumOff val="80000"/>
                      </a:schemeClr>
                    </a:solidFill>
                  </a:tcPr>
                </a:tc>
                <a:extLst>
                  <a:ext uri="{0D108BD9-81ED-4DB2-BD59-A6C34878D82A}">
                    <a16:rowId xmlns:a16="http://schemas.microsoft.com/office/drawing/2014/main" val="319011216"/>
                  </a:ext>
                </a:extLst>
              </a:tr>
              <a:tr h="276597">
                <a:tc>
                  <a:txBody>
                    <a:bodyPr/>
                    <a:lstStyle/>
                    <a:p>
                      <a:pPr algn="l" fontAlgn="b"/>
                      <a:r>
                        <a:rPr lang="en-US" sz="1800" u="none" strike="noStrike" dirty="0">
                          <a:effectLst/>
                        </a:rPr>
                        <a:t>RF Trained on Idaho</a:t>
                      </a:r>
                      <a:endParaRPr lang="en-US" sz="1800" b="0" i="0" u="none" strike="noStrike" dirty="0">
                        <a:solidFill>
                          <a:srgbClr val="000000"/>
                        </a:solidFill>
                        <a:effectLst/>
                        <a:latin typeface="Calibri" panose="020F0502020204030204" pitchFamily="34" charset="0"/>
                      </a:endParaRPr>
                    </a:p>
                  </a:txBody>
                  <a:tcPr marL="9072" marR="9072" marT="9072" marB="0" anchor="b">
                    <a:lnR w="12700" cap="flat" cmpd="sng" algn="ctr">
                      <a:solidFill>
                        <a:schemeClr val="tx1"/>
                      </a:solidFill>
                      <a:prstDash val="solid"/>
                      <a:round/>
                      <a:headEnd type="none" w="med" len="med"/>
                      <a:tailEnd type="none" w="med" len="med"/>
                    </a:lnR>
                    <a:solidFill>
                      <a:schemeClr val="accent2">
                        <a:lumMod val="20000"/>
                        <a:lumOff val="80000"/>
                      </a:schemeClr>
                    </a:solidFill>
                  </a:tcPr>
                </a:tc>
                <a:tc>
                  <a:txBody>
                    <a:bodyPr/>
                    <a:lstStyle/>
                    <a:p>
                      <a:pPr algn="ctr" fontAlgn="b"/>
                      <a:r>
                        <a:rPr lang="en-US" sz="1800" b="1" u="none" strike="noStrike" dirty="0">
                          <a:solidFill>
                            <a:srgbClr val="7030A0"/>
                          </a:solidFill>
                          <a:effectLst/>
                        </a:rPr>
                        <a:t>0.91</a:t>
                      </a:r>
                      <a:endParaRPr lang="en-US" sz="1800" b="1" i="0" u="none" strike="noStrike" dirty="0">
                        <a:solidFill>
                          <a:srgbClr val="7030A0"/>
                        </a:solidFill>
                        <a:effectLst/>
                        <a:latin typeface="Calibri" panose="020F0502020204030204" pitchFamily="34" charset="0"/>
                      </a:endParaRPr>
                    </a:p>
                  </a:txBody>
                  <a:tcPr marL="9072" marR="9072" marT="9072" marB="0" anchor="b">
                    <a:lnL w="12700" cap="flat" cmpd="sng" algn="ctr">
                      <a:solidFill>
                        <a:schemeClr val="tx1"/>
                      </a:solidFill>
                      <a:prstDash val="solid"/>
                      <a:round/>
                      <a:headEnd type="none" w="med" len="med"/>
                      <a:tailEnd type="none" w="med" len="med"/>
                    </a:lnL>
                    <a:solidFill>
                      <a:schemeClr val="accent2">
                        <a:lumMod val="20000"/>
                        <a:lumOff val="80000"/>
                      </a:schemeClr>
                    </a:solidFill>
                  </a:tcPr>
                </a:tc>
                <a:tc>
                  <a:txBody>
                    <a:bodyPr/>
                    <a:lstStyle/>
                    <a:p>
                      <a:pPr algn="ctr" fontAlgn="b"/>
                      <a:r>
                        <a:rPr lang="en-US" sz="1800" b="1" u="none" strike="noStrike" dirty="0">
                          <a:solidFill>
                            <a:srgbClr val="7030A0"/>
                          </a:solidFill>
                          <a:effectLst/>
                        </a:rPr>
                        <a:t>0.80</a:t>
                      </a:r>
                      <a:endParaRPr lang="en-US" sz="1800" b="1" i="0" u="none" strike="noStrike" dirty="0">
                        <a:solidFill>
                          <a:srgbClr val="7030A0"/>
                        </a:solidFill>
                        <a:effectLst/>
                        <a:latin typeface="Calibri" panose="020F0502020204030204" pitchFamily="34" charset="0"/>
                      </a:endParaRPr>
                    </a:p>
                  </a:txBody>
                  <a:tcPr marL="9072" marR="9072" marT="9072" marB="0" anchor="b">
                    <a:solidFill>
                      <a:schemeClr val="accent2">
                        <a:lumMod val="20000"/>
                        <a:lumOff val="80000"/>
                      </a:schemeClr>
                    </a:solidFill>
                  </a:tcPr>
                </a:tc>
                <a:tc>
                  <a:txBody>
                    <a:bodyPr/>
                    <a:lstStyle/>
                    <a:p>
                      <a:pPr algn="ctr" fontAlgn="b"/>
                      <a:r>
                        <a:rPr lang="en-US" sz="1800" b="1" u="none" strike="noStrike" dirty="0">
                          <a:solidFill>
                            <a:srgbClr val="7030A0"/>
                          </a:solidFill>
                          <a:effectLst/>
                        </a:rPr>
                        <a:t>0.41</a:t>
                      </a:r>
                      <a:endParaRPr lang="en-US" sz="1800" b="1" i="0" u="none" strike="noStrike" dirty="0">
                        <a:solidFill>
                          <a:srgbClr val="7030A0"/>
                        </a:solidFill>
                        <a:effectLst/>
                        <a:latin typeface="Calibri" panose="020F0502020204030204" pitchFamily="34" charset="0"/>
                      </a:endParaRPr>
                    </a:p>
                  </a:txBody>
                  <a:tcPr marL="9072" marR="9072" marT="9072" marB="0" anchor="b">
                    <a:lnR w="12700" cap="flat" cmpd="sng" algn="ctr">
                      <a:solidFill>
                        <a:schemeClr val="tx1"/>
                      </a:solidFill>
                      <a:prstDash val="solid"/>
                      <a:round/>
                      <a:headEnd type="none" w="med" len="med"/>
                      <a:tailEnd type="none" w="med" len="med"/>
                    </a:lnR>
                    <a:solidFill>
                      <a:schemeClr val="accent2">
                        <a:lumMod val="20000"/>
                        <a:lumOff val="80000"/>
                      </a:schemeClr>
                    </a:solidFill>
                  </a:tcPr>
                </a:tc>
                <a:tc>
                  <a:txBody>
                    <a:bodyPr/>
                    <a:lstStyle/>
                    <a:p>
                      <a:pPr algn="ctr" fontAlgn="b"/>
                      <a:r>
                        <a:rPr lang="en-US" sz="1800" b="1" u="none" strike="noStrike" dirty="0">
                          <a:solidFill>
                            <a:srgbClr val="7030A0"/>
                          </a:solidFill>
                          <a:effectLst/>
                        </a:rPr>
                        <a:t>0.047</a:t>
                      </a:r>
                      <a:endParaRPr lang="en-US" sz="1800" b="1" i="0" u="none" strike="noStrike" dirty="0">
                        <a:solidFill>
                          <a:srgbClr val="7030A0"/>
                        </a:solidFill>
                        <a:effectLst/>
                        <a:latin typeface="Calibri" panose="020F0502020204030204" pitchFamily="34" charset="0"/>
                      </a:endParaRPr>
                    </a:p>
                  </a:txBody>
                  <a:tcPr marL="9072" marR="9072" marT="9072" marB="0" anchor="b">
                    <a:lnL w="12700" cap="flat" cmpd="sng" algn="ctr">
                      <a:solidFill>
                        <a:schemeClr val="tx1"/>
                      </a:solidFill>
                      <a:prstDash val="solid"/>
                      <a:round/>
                      <a:headEnd type="none" w="med" len="med"/>
                      <a:tailEnd type="none" w="med" len="med"/>
                    </a:lnL>
                    <a:solidFill>
                      <a:schemeClr val="accent2">
                        <a:lumMod val="20000"/>
                        <a:lumOff val="80000"/>
                      </a:schemeClr>
                    </a:solidFill>
                  </a:tcPr>
                </a:tc>
                <a:tc>
                  <a:txBody>
                    <a:bodyPr/>
                    <a:lstStyle/>
                    <a:p>
                      <a:pPr algn="ctr" fontAlgn="b"/>
                      <a:r>
                        <a:rPr lang="en-US" sz="1800" u="none" strike="noStrike" dirty="0">
                          <a:effectLst/>
                        </a:rPr>
                        <a:t>0.079</a:t>
                      </a:r>
                      <a:endParaRPr lang="en-US" sz="1800" b="0" i="0" u="none" strike="noStrike" dirty="0">
                        <a:solidFill>
                          <a:srgbClr val="000000"/>
                        </a:solidFill>
                        <a:effectLst/>
                        <a:latin typeface="Calibri" panose="020F0502020204030204" pitchFamily="34" charset="0"/>
                      </a:endParaRPr>
                    </a:p>
                  </a:txBody>
                  <a:tcPr marL="9072" marR="9072" marT="9072" marB="0" anchor="b">
                    <a:solidFill>
                      <a:schemeClr val="accent2">
                        <a:lumMod val="20000"/>
                        <a:lumOff val="80000"/>
                      </a:schemeClr>
                    </a:solidFill>
                  </a:tcPr>
                </a:tc>
                <a:tc>
                  <a:txBody>
                    <a:bodyPr/>
                    <a:lstStyle/>
                    <a:p>
                      <a:pPr algn="ctr" fontAlgn="b"/>
                      <a:r>
                        <a:rPr lang="en-US" sz="1800" b="1" u="none" strike="noStrike" dirty="0">
                          <a:solidFill>
                            <a:srgbClr val="7030A0"/>
                          </a:solidFill>
                          <a:effectLst/>
                        </a:rPr>
                        <a:t>0.023</a:t>
                      </a:r>
                      <a:endParaRPr lang="en-US" sz="1800" b="1" i="0" u="none" strike="noStrike" dirty="0">
                        <a:solidFill>
                          <a:srgbClr val="7030A0"/>
                        </a:solidFill>
                        <a:effectLst/>
                        <a:latin typeface="Calibri" panose="020F0502020204030204" pitchFamily="34" charset="0"/>
                      </a:endParaRPr>
                    </a:p>
                  </a:txBody>
                  <a:tcPr marL="9072" marR="9072" marT="9072" marB="0" anchor="b">
                    <a:solidFill>
                      <a:schemeClr val="accent2">
                        <a:lumMod val="20000"/>
                        <a:lumOff val="80000"/>
                      </a:schemeClr>
                    </a:solidFill>
                  </a:tcPr>
                </a:tc>
                <a:extLst>
                  <a:ext uri="{0D108BD9-81ED-4DB2-BD59-A6C34878D82A}">
                    <a16:rowId xmlns:a16="http://schemas.microsoft.com/office/drawing/2014/main" val="217924801"/>
                  </a:ext>
                </a:extLst>
              </a:tr>
              <a:tr h="276597">
                <a:tc>
                  <a:txBody>
                    <a:bodyPr/>
                    <a:lstStyle/>
                    <a:p>
                      <a:pPr algn="l" fontAlgn="b"/>
                      <a:r>
                        <a:rPr lang="en-US" sz="1800" u="none" strike="noStrike" dirty="0">
                          <a:effectLst/>
                        </a:rPr>
                        <a:t>RF Trained on </a:t>
                      </a:r>
                      <a:r>
                        <a:rPr lang="en-US" sz="1800" u="none" strike="noStrike" dirty="0" err="1">
                          <a:effectLst/>
                        </a:rPr>
                        <a:t>Cabauw</a:t>
                      </a:r>
                      <a:endParaRPr lang="en-US" sz="1800" b="0" i="0" u="none" strike="noStrike" dirty="0">
                        <a:solidFill>
                          <a:srgbClr val="000000"/>
                        </a:solidFill>
                        <a:effectLst/>
                        <a:latin typeface="Calibri" panose="020F0502020204030204" pitchFamily="34" charset="0"/>
                      </a:endParaRPr>
                    </a:p>
                  </a:txBody>
                  <a:tcPr marL="9072" marR="9072" marT="9072" marB="0" anchor="b">
                    <a:lnR w="12700" cap="flat" cmpd="sng" algn="ctr">
                      <a:solidFill>
                        <a:schemeClr val="tx1"/>
                      </a:solidFill>
                      <a:prstDash val="solid"/>
                      <a:round/>
                      <a:headEnd type="none" w="med" len="med"/>
                      <a:tailEnd type="none" w="med" len="med"/>
                    </a:lnR>
                    <a:solidFill>
                      <a:schemeClr val="accent1">
                        <a:lumMod val="20000"/>
                        <a:lumOff val="80000"/>
                      </a:schemeClr>
                    </a:solidFill>
                  </a:tcPr>
                </a:tc>
                <a:tc>
                  <a:txBody>
                    <a:bodyPr/>
                    <a:lstStyle/>
                    <a:p>
                      <a:pPr algn="ctr" fontAlgn="b"/>
                      <a:r>
                        <a:rPr lang="en-US" sz="1800" u="none" strike="noStrike">
                          <a:effectLst/>
                        </a:rPr>
                        <a:t>0.88</a:t>
                      </a:r>
                      <a:endParaRPr lang="en-US" sz="1800" b="0" i="0" u="none" strike="noStrike">
                        <a:solidFill>
                          <a:srgbClr val="000000"/>
                        </a:solidFill>
                        <a:effectLst/>
                        <a:latin typeface="Calibri" panose="020F0502020204030204" pitchFamily="34" charset="0"/>
                      </a:endParaRPr>
                    </a:p>
                  </a:txBody>
                  <a:tcPr marL="9072" marR="9072" marT="9072" marB="0" anchor="b">
                    <a:lnL w="12700" cap="flat" cmpd="sng" algn="ctr">
                      <a:solidFill>
                        <a:schemeClr val="tx1"/>
                      </a:solidFill>
                      <a:prstDash val="solid"/>
                      <a:round/>
                      <a:headEnd type="none" w="med" len="med"/>
                      <a:tailEnd type="none" w="med" len="med"/>
                    </a:lnL>
                    <a:solidFill>
                      <a:schemeClr val="accent1">
                        <a:lumMod val="20000"/>
                        <a:lumOff val="80000"/>
                      </a:schemeClr>
                    </a:solidFill>
                  </a:tcPr>
                </a:tc>
                <a:tc>
                  <a:txBody>
                    <a:bodyPr/>
                    <a:lstStyle/>
                    <a:p>
                      <a:pPr algn="ctr" fontAlgn="b"/>
                      <a:r>
                        <a:rPr lang="en-US" sz="1800" u="none" strike="noStrike">
                          <a:effectLst/>
                        </a:rPr>
                        <a:t>0.76</a:t>
                      </a:r>
                      <a:endParaRPr lang="en-US" sz="1800" b="0" i="0" u="none" strike="noStrike">
                        <a:solidFill>
                          <a:srgbClr val="000000"/>
                        </a:solidFill>
                        <a:effectLst/>
                        <a:latin typeface="Calibri" panose="020F0502020204030204" pitchFamily="34" charset="0"/>
                      </a:endParaRPr>
                    </a:p>
                  </a:txBody>
                  <a:tcPr marL="9072" marR="9072" marT="9072" marB="0" anchor="b">
                    <a:solidFill>
                      <a:schemeClr val="accent1">
                        <a:lumMod val="20000"/>
                        <a:lumOff val="80000"/>
                      </a:schemeClr>
                    </a:solidFill>
                  </a:tcPr>
                </a:tc>
                <a:tc>
                  <a:txBody>
                    <a:bodyPr/>
                    <a:lstStyle/>
                    <a:p>
                      <a:pPr algn="ctr" fontAlgn="b"/>
                      <a:r>
                        <a:rPr lang="en-US" sz="1800" u="none" strike="noStrike" dirty="0">
                          <a:effectLst/>
                        </a:rPr>
                        <a:t>0.22</a:t>
                      </a:r>
                      <a:endParaRPr lang="en-US" sz="1800" b="0" i="0" u="none" strike="noStrike" dirty="0">
                        <a:solidFill>
                          <a:srgbClr val="000000"/>
                        </a:solidFill>
                        <a:effectLst/>
                        <a:latin typeface="Calibri" panose="020F0502020204030204" pitchFamily="34" charset="0"/>
                      </a:endParaRPr>
                    </a:p>
                  </a:txBody>
                  <a:tcPr marL="9072" marR="9072" marT="9072" marB="0" anchor="b">
                    <a:lnR w="12700" cap="flat" cmpd="sng" algn="ctr">
                      <a:solidFill>
                        <a:schemeClr val="tx1"/>
                      </a:solidFill>
                      <a:prstDash val="solid"/>
                      <a:round/>
                      <a:headEnd type="none" w="med" len="med"/>
                      <a:tailEnd type="none" w="med" len="med"/>
                    </a:lnR>
                    <a:solidFill>
                      <a:schemeClr val="accent1">
                        <a:lumMod val="20000"/>
                        <a:lumOff val="80000"/>
                      </a:schemeClr>
                    </a:solidFill>
                  </a:tcPr>
                </a:tc>
                <a:tc>
                  <a:txBody>
                    <a:bodyPr/>
                    <a:lstStyle/>
                    <a:p>
                      <a:pPr algn="ctr" fontAlgn="b"/>
                      <a:r>
                        <a:rPr lang="en-US" sz="1800" u="none" strike="noStrike" dirty="0">
                          <a:effectLst/>
                        </a:rPr>
                        <a:t>0.094</a:t>
                      </a:r>
                      <a:endParaRPr lang="en-US" sz="1800" b="0" i="0" u="none" strike="noStrike" dirty="0">
                        <a:solidFill>
                          <a:srgbClr val="000000"/>
                        </a:solidFill>
                        <a:effectLst/>
                        <a:latin typeface="Calibri" panose="020F0502020204030204" pitchFamily="34" charset="0"/>
                      </a:endParaRPr>
                    </a:p>
                  </a:txBody>
                  <a:tcPr marL="9072" marR="9072" marT="9072" marB="0" anchor="b">
                    <a:lnL w="12700" cap="flat" cmpd="sng" algn="ctr">
                      <a:solidFill>
                        <a:schemeClr val="tx1"/>
                      </a:solidFill>
                      <a:prstDash val="solid"/>
                      <a:round/>
                      <a:headEnd type="none" w="med" len="med"/>
                      <a:tailEnd type="none" w="med" len="med"/>
                    </a:lnL>
                    <a:solidFill>
                      <a:schemeClr val="accent1">
                        <a:lumMod val="20000"/>
                        <a:lumOff val="80000"/>
                      </a:schemeClr>
                    </a:solidFill>
                  </a:tcPr>
                </a:tc>
                <a:tc>
                  <a:txBody>
                    <a:bodyPr/>
                    <a:lstStyle/>
                    <a:p>
                      <a:pPr algn="ctr" fontAlgn="b"/>
                      <a:r>
                        <a:rPr lang="en-US" sz="1800" u="none" strike="noStrike" dirty="0">
                          <a:effectLst/>
                        </a:rPr>
                        <a:t>0.139</a:t>
                      </a:r>
                      <a:endParaRPr lang="en-US" sz="1800" b="0" i="0" u="none" strike="noStrike" dirty="0">
                        <a:solidFill>
                          <a:srgbClr val="000000"/>
                        </a:solidFill>
                        <a:effectLst/>
                        <a:latin typeface="Calibri" panose="020F0502020204030204" pitchFamily="34" charset="0"/>
                      </a:endParaRPr>
                    </a:p>
                  </a:txBody>
                  <a:tcPr marL="9072" marR="9072" marT="9072" marB="0" anchor="b">
                    <a:solidFill>
                      <a:schemeClr val="accent1">
                        <a:lumMod val="20000"/>
                        <a:lumOff val="80000"/>
                      </a:schemeClr>
                    </a:solidFill>
                  </a:tcPr>
                </a:tc>
                <a:tc>
                  <a:txBody>
                    <a:bodyPr/>
                    <a:lstStyle/>
                    <a:p>
                      <a:pPr algn="ctr" fontAlgn="b"/>
                      <a:r>
                        <a:rPr lang="en-US" sz="1800" u="none" strike="noStrike" dirty="0">
                          <a:effectLst/>
                        </a:rPr>
                        <a:t>0.284</a:t>
                      </a:r>
                      <a:endParaRPr lang="en-US" sz="1800" b="0" i="0" u="none" strike="noStrike" dirty="0">
                        <a:solidFill>
                          <a:srgbClr val="000000"/>
                        </a:solidFill>
                        <a:effectLst/>
                        <a:latin typeface="Calibri" panose="020F0502020204030204" pitchFamily="34" charset="0"/>
                      </a:endParaRPr>
                    </a:p>
                  </a:txBody>
                  <a:tcPr marL="9072" marR="9072" marT="9072" marB="0" anchor="b">
                    <a:solidFill>
                      <a:schemeClr val="accent1">
                        <a:lumMod val="20000"/>
                        <a:lumOff val="80000"/>
                      </a:schemeClr>
                    </a:solidFill>
                  </a:tcPr>
                </a:tc>
                <a:extLst>
                  <a:ext uri="{0D108BD9-81ED-4DB2-BD59-A6C34878D82A}">
                    <a16:rowId xmlns:a16="http://schemas.microsoft.com/office/drawing/2014/main" val="1566269121"/>
                  </a:ext>
                </a:extLst>
              </a:tr>
              <a:tr h="276597">
                <a:tc>
                  <a:txBody>
                    <a:bodyPr/>
                    <a:lstStyle/>
                    <a:p>
                      <a:pPr algn="l" fontAlgn="b"/>
                      <a:endParaRPr lang="en-US" sz="1800" b="0" i="0" u="none" strike="noStrike" dirty="0">
                        <a:solidFill>
                          <a:srgbClr val="000000"/>
                        </a:solidFill>
                        <a:effectLst/>
                        <a:latin typeface="Calibri" panose="020F0502020204030204" pitchFamily="34" charset="0"/>
                      </a:endParaRPr>
                    </a:p>
                  </a:txBody>
                  <a:tcPr marL="9072" marR="9072" marT="9072" marB="0" anchor="b">
                    <a:noFill/>
                  </a:tcPr>
                </a:tc>
                <a:tc>
                  <a:txBody>
                    <a:bodyPr/>
                    <a:lstStyle/>
                    <a:p>
                      <a:pPr algn="l" fontAlgn="b"/>
                      <a:endParaRPr lang="en-US" sz="1800" b="0" i="0" u="none" strike="noStrike">
                        <a:solidFill>
                          <a:srgbClr val="000000"/>
                        </a:solidFill>
                        <a:effectLst/>
                        <a:latin typeface="Calibri" panose="020F0502020204030204" pitchFamily="34" charset="0"/>
                      </a:endParaRPr>
                    </a:p>
                  </a:txBody>
                  <a:tcPr marL="9072" marR="9072" marT="9072" marB="0" anchor="b">
                    <a:noFill/>
                  </a:tcPr>
                </a:tc>
                <a:tc>
                  <a:txBody>
                    <a:bodyPr/>
                    <a:lstStyle/>
                    <a:p>
                      <a:pPr algn="l" fontAlgn="b"/>
                      <a:endParaRPr lang="en-US" sz="1800" b="0" i="0" u="none" strike="noStrike">
                        <a:solidFill>
                          <a:srgbClr val="000000"/>
                        </a:solidFill>
                        <a:effectLst/>
                        <a:latin typeface="Calibri" panose="020F0502020204030204" pitchFamily="34" charset="0"/>
                      </a:endParaRPr>
                    </a:p>
                  </a:txBody>
                  <a:tcPr marL="9072" marR="9072" marT="9072" marB="0" anchor="b">
                    <a:noFill/>
                  </a:tcPr>
                </a:tc>
                <a:tc>
                  <a:txBody>
                    <a:bodyPr/>
                    <a:lstStyle/>
                    <a:p>
                      <a:pPr algn="l" fontAlgn="b"/>
                      <a:endParaRPr lang="en-US" sz="1800" b="0" i="0" u="none" strike="noStrike">
                        <a:solidFill>
                          <a:srgbClr val="000000"/>
                        </a:solidFill>
                        <a:effectLst/>
                        <a:latin typeface="Calibri" panose="020F0502020204030204" pitchFamily="34" charset="0"/>
                      </a:endParaRPr>
                    </a:p>
                  </a:txBody>
                  <a:tcPr marL="9072" marR="9072" marT="9072" marB="0" anchor="b">
                    <a:noFill/>
                  </a:tcPr>
                </a:tc>
                <a:tc>
                  <a:txBody>
                    <a:bodyPr/>
                    <a:lstStyle/>
                    <a:p>
                      <a:pPr algn="l" fontAlgn="b"/>
                      <a:endParaRPr lang="en-US" sz="1800" b="0" i="0" u="none" strike="noStrike">
                        <a:solidFill>
                          <a:srgbClr val="000000"/>
                        </a:solidFill>
                        <a:effectLst/>
                        <a:latin typeface="Calibri" panose="020F0502020204030204" pitchFamily="34" charset="0"/>
                      </a:endParaRPr>
                    </a:p>
                  </a:txBody>
                  <a:tcPr marL="9072" marR="9072" marT="9072" marB="0" anchor="b">
                    <a:noFill/>
                  </a:tcPr>
                </a:tc>
                <a:tc>
                  <a:txBody>
                    <a:bodyPr/>
                    <a:lstStyle/>
                    <a:p>
                      <a:pPr algn="l" fontAlgn="b"/>
                      <a:endParaRPr lang="en-US" sz="1800" b="0" i="0" u="none" strike="noStrike" dirty="0">
                        <a:solidFill>
                          <a:srgbClr val="000000"/>
                        </a:solidFill>
                        <a:effectLst/>
                        <a:latin typeface="Calibri" panose="020F0502020204030204" pitchFamily="34" charset="0"/>
                      </a:endParaRPr>
                    </a:p>
                  </a:txBody>
                  <a:tcPr marL="9072" marR="9072" marT="9072" marB="0" anchor="b">
                    <a:noFill/>
                  </a:tcPr>
                </a:tc>
                <a:tc>
                  <a:txBody>
                    <a:bodyPr/>
                    <a:lstStyle/>
                    <a:p>
                      <a:pPr algn="l" fontAlgn="b"/>
                      <a:endParaRPr lang="en-US" sz="1800" b="0" i="0" u="none" strike="noStrike" dirty="0">
                        <a:solidFill>
                          <a:srgbClr val="000000"/>
                        </a:solidFill>
                        <a:effectLst/>
                        <a:latin typeface="Calibri" panose="020F0502020204030204" pitchFamily="34" charset="0"/>
                      </a:endParaRPr>
                    </a:p>
                  </a:txBody>
                  <a:tcPr marL="9072" marR="9072" marT="9072" marB="0" anchor="b">
                    <a:noFill/>
                  </a:tcPr>
                </a:tc>
                <a:extLst>
                  <a:ext uri="{0D108BD9-81ED-4DB2-BD59-A6C34878D82A}">
                    <a16:rowId xmlns:a16="http://schemas.microsoft.com/office/drawing/2014/main" val="1211664781"/>
                  </a:ext>
                </a:extLst>
              </a:tr>
              <a:tr h="276597">
                <a:tc>
                  <a:txBody>
                    <a:bodyPr/>
                    <a:lstStyle/>
                    <a:p>
                      <a:pPr algn="l" fontAlgn="b"/>
                      <a:endParaRPr lang="en-US" sz="1800" b="0" i="0" u="none" strike="noStrike" dirty="0">
                        <a:solidFill>
                          <a:srgbClr val="000000"/>
                        </a:solidFill>
                        <a:effectLst/>
                        <a:latin typeface="Calibri" panose="020F0502020204030204" pitchFamily="34" charset="0"/>
                      </a:endParaRPr>
                    </a:p>
                  </a:txBody>
                  <a:tcPr marL="9072" marR="9072" marT="9072" marB="0" anchor="b">
                    <a:noFill/>
                  </a:tcPr>
                </a:tc>
                <a:tc>
                  <a:txBody>
                    <a:bodyPr/>
                    <a:lstStyle/>
                    <a:p>
                      <a:pPr algn="l" fontAlgn="b"/>
                      <a:endParaRPr lang="en-US" sz="1800" b="0" i="0" u="none" strike="noStrike">
                        <a:solidFill>
                          <a:srgbClr val="000000"/>
                        </a:solidFill>
                        <a:effectLst/>
                        <a:latin typeface="Calibri" panose="020F0502020204030204" pitchFamily="34" charset="0"/>
                      </a:endParaRPr>
                    </a:p>
                  </a:txBody>
                  <a:tcPr marL="9072" marR="9072" marT="9072" marB="0" anchor="b">
                    <a:noFill/>
                  </a:tcPr>
                </a:tc>
                <a:tc>
                  <a:txBody>
                    <a:bodyPr/>
                    <a:lstStyle/>
                    <a:p>
                      <a:pPr algn="l" fontAlgn="b"/>
                      <a:endParaRPr lang="en-US" sz="1800" b="0" i="0" u="none" strike="noStrike" dirty="0">
                        <a:solidFill>
                          <a:srgbClr val="000000"/>
                        </a:solidFill>
                        <a:effectLst/>
                        <a:latin typeface="Calibri" panose="020F0502020204030204" pitchFamily="34" charset="0"/>
                      </a:endParaRPr>
                    </a:p>
                  </a:txBody>
                  <a:tcPr marL="9072" marR="9072" marT="9072" marB="0" anchor="b">
                    <a:noFill/>
                  </a:tcPr>
                </a:tc>
                <a:tc>
                  <a:txBody>
                    <a:bodyPr/>
                    <a:lstStyle/>
                    <a:p>
                      <a:pPr algn="l" fontAlgn="b"/>
                      <a:endParaRPr lang="en-US" sz="1800" b="0" i="0" u="none" strike="noStrike">
                        <a:solidFill>
                          <a:srgbClr val="000000"/>
                        </a:solidFill>
                        <a:effectLst/>
                        <a:latin typeface="Calibri" panose="020F0502020204030204" pitchFamily="34" charset="0"/>
                      </a:endParaRPr>
                    </a:p>
                  </a:txBody>
                  <a:tcPr marL="9072" marR="9072" marT="9072" marB="0" anchor="b">
                    <a:noFill/>
                  </a:tcPr>
                </a:tc>
                <a:tc>
                  <a:txBody>
                    <a:bodyPr/>
                    <a:lstStyle/>
                    <a:p>
                      <a:pPr algn="l" fontAlgn="b"/>
                      <a:endParaRPr lang="en-US" sz="1800" b="0" i="0" u="none" strike="noStrike">
                        <a:solidFill>
                          <a:srgbClr val="000000"/>
                        </a:solidFill>
                        <a:effectLst/>
                        <a:latin typeface="Calibri" panose="020F0502020204030204" pitchFamily="34" charset="0"/>
                      </a:endParaRPr>
                    </a:p>
                  </a:txBody>
                  <a:tcPr marL="9072" marR="9072" marT="9072" marB="0" anchor="b">
                    <a:noFill/>
                  </a:tcPr>
                </a:tc>
                <a:tc>
                  <a:txBody>
                    <a:bodyPr/>
                    <a:lstStyle/>
                    <a:p>
                      <a:pPr algn="l" fontAlgn="b"/>
                      <a:endParaRPr lang="en-US" sz="1800" b="0" i="0" u="none" strike="noStrike" dirty="0">
                        <a:solidFill>
                          <a:srgbClr val="000000"/>
                        </a:solidFill>
                        <a:effectLst/>
                        <a:latin typeface="Calibri" panose="020F0502020204030204" pitchFamily="34" charset="0"/>
                      </a:endParaRPr>
                    </a:p>
                  </a:txBody>
                  <a:tcPr marL="9072" marR="9072" marT="9072" marB="0" anchor="b">
                    <a:noFill/>
                  </a:tcPr>
                </a:tc>
                <a:tc>
                  <a:txBody>
                    <a:bodyPr/>
                    <a:lstStyle/>
                    <a:p>
                      <a:pPr algn="l" fontAlgn="b"/>
                      <a:endParaRPr lang="en-US" sz="1800" b="0" i="0" u="none" strike="noStrike">
                        <a:solidFill>
                          <a:srgbClr val="000000"/>
                        </a:solidFill>
                        <a:effectLst/>
                        <a:latin typeface="Calibri" panose="020F0502020204030204" pitchFamily="34" charset="0"/>
                      </a:endParaRPr>
                    </a:p>
                  </a:txBody>
                  <a:tcPr marL="9072" marR="9072" marT="9072" marB="0" anchor="b">
                    <a:noFill/>
                  </a:tcPr>
                </a:tc>
                <a:extLst>
                  <a:ext uri="{0D108BD9-81ED-4DB2-BD59-A6C34878D82A}">
                    <a16:rowId xmlns:a16="http://schemas.microsoft.com/office/drawing/2014/main" val="1216343810"/>
                  </a:ext>
                </a:extLst>
              </a:tr>
              <a:tr h="276597">
                <a:tc>
                  <a:txBody>
                    <a:bodyPr/>
                    <a:lstStyle/>
                    <a:p>
                      <a:pPr algn="l" fontAlgn="b"/>
                      <a:endParaRPr lang="en-US" sz="1800" b="0" i="0" u="none" strike="noStrike" dirty="0">
                        <a:solidFill>
                          <a:srgbClr val="000000"/>
                        </a:solidFill>
                        <a:effectLst/>
                        <a:latin typeface="Calibri" panose="020F0502020204030204" pitchFamily="34" charset="0"/>
                      </a:endParaRPr>
                    </a:p>
                  </a:txBody>
                  <a:tcPr marL="9072" marR="9072" marT="9072" marB="0" anchor="b">
                    <a:noFill/>
                  </a:tcPr>
                </a:tc>
                <a:tc gridSpan="3">
                  <a:txBody>
                    <a:bodyPr/>
                    <a:lstStyle/>
                    <a:p>
                      <a:pPr algn="ctr" fontAlgn="b"/>
                      <a:r>
                        <a:rPr lang="en-US" sz="1800" b="1" u="none" strike="noStrike" dirty="0">
                          <a:solidFill>
                            <a:srgbClr val="C00000"/>
                          </a:solidFill>
                          <a:effectLst/>
                        </a:rPr>
                        <a:t>R</a:t>
                      </a:r>
                      <a:r>
                        <a:rPr lang="en-US" sz="1800" b="1" u="none" strike="noStrike" baseline="30000" dirty="0">
                          <a:solidFill>
                            <a:srgbClr val="C00000"/>
                          </a:solidFill>
                          <a:effectLst/>
                        </a:rPr>
                        <a:t>2</a:t>
                      </a:r>
                      <a:endParaRPr lang="en-US" sz="1800" b="1" i="0" u="none" strike="noStrike" baseline="30000" dirty="0">
                        <a:solidFill>
                          <a:srgbClr val="C00000"/>
                        </a:solidFill>
                        <a:effectLst/>
                        <a:latin typeface="Calibri" panose="020F0502020204030204" pitchFamily="34" charset="0"/>
                      </a:endParaRPr>
                    </a:p>
                  </a:txBody>
                  <a:tcPr marL="9072" marR="9072" marT="9072" marB="0" anchor="b">
                    <a:noFill/>
                  </a:tcPr>
                </a:tc>
                <a:tc hMerge="1">
                  <a:txBody>
                    <a:bodyPr/>
                    <a:lstStyle/>
                    <a:p>
                      <a:endParaRPr lang="en-US"/>
                    </a:p>
                  </a:txBody>
                  <a:tcPr/>
                </a:tc>
                <a:tc hMerge="1">
                  <a:txBody>
                    <a:bodyPr/>
                    <a:lstStyle/>
                    <a:p>
                      <a:endParaRPr lang="en-US"/>
                    </a:p>
                  </a:txBody>
                  <a:tcPr/>
                </a:tc>
                <a:tc gridSpan="3">
                  <a:txBody>
                    <a:bodyPr/>
                    <a:lstStyle/>
                    <a:p>
                      <a:pPr algn="ctr" fontAlgn="b"/>
                      <a:r>
                        <a:rPr lang="en-US" sz="1800" b="1" u="none" strike="noStrike" dirty="0">
                          <a:solidFill>
                            <a:srgbClr val="C00000"/>
                          </a:solidFill>
                          <a:effectLst/>
                        </a:rPr>
                        <a:t>MAE</a:t>
                      </a:r>
                      <a:endParaRPr lang="en-US" sz="1800" b="1" i="0" u="none" strike="noStrike" dirty="0">
                        <a:solidFill>
                          <a:srgbClr val="C00000"/>
                        </a:solidFill>
                        <a:effectLst/>
                        <a:latin typeface="Calibri" panose="020F0502020204030204" pitchFamily="34" charset="0"/>
                      </a:endParaRPr>
                    </a:p>
                  </a:txBody>
                  <a:tcPr marL="9072" marR="9072" marT="9072" marB="0" anchor="b">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971806364"/>
                  </a:ext>
                </a:extLst>
              </a:tr>
              <a:tr h="276597">
                <a:tc>
                  <a:txBody>
                    <a:bodyPr/>
                    <a:lstStyle/>
                    <a:p>
                      <a:pPr algn="l" fontAlgn="b"/>
                      <a:r>
                        <a:rPr lang="en-US" sz="1800" b="1" u="none" strike="noStrike" dirty="0" err="1">
                          <a:solidFill>
                            <a:srgbClr val="000000"/>
                          </a:solidFill>
                          <a:effectLst/>
                        </a:rPr>
                        <a:t>Cabauw</a:t>
                      </a:r>
                      <a:r>
                        <a:rPr lang="en-US" sz="1800" b="1" u="none" strike="noStrike" dirty="0">
                          <a:effectLst/>
                        </a:rPr>
                        <a:t> Test Dataset</a:t>
                      </a:r>
                      <a:endParaRPr lang="en-US" sz="1800" b="1" i="0" u="none" strike="noStrike" dirty="0">
                        <a:solidFill>
                          <a:srgbClr val="000000"/>
                        </a:solidFill>
                        <a:effectLst/>
                        <a:latin typeface="Calibri" panose="020F0502020204030204" pitchFamily="34" charset="0"/>
                      </a:endParaRPr>
                    </a:p>
                  </a:txBody>
                  <a:tcPr marL="9072" marR="9072" marT="9072" marB="0" anchor="b">
                    <a:noFill/>
                  </a:tcPr>
                </a:tc>
                <a:tc>
                  <a:txBody>
                    <a:bodyPr/>
                    <a:lstStyle/>
                    <a:p>
                      <a:pPr algn="l" fontAlgn="b"/>
                      <a:r>
                        <a:rPr lang="en-US" sz="1800" b="1" u="none" strike="noStrike" dirty="0">
                          <a:effectLst/>
                        </a:rPr>
                        <a:t>Friction Velocity</a:t>
                      </a:r>
                      <a:endParaRPr lang="en-US" sz="1800" b="1" i="0" u="none" strike="noStrike" dirty="0">
                        <a:solidFill>
                          <a:srgbClr val="000000"/>
                        </a:solidFill>
                        <a:effectLst/>
                        <a:latin typeface="Calibri" panose="020F0502020204030204" pitchFamily="34" charset="0"/>
                      </a:endParaRPr>
                    </a:p>
                  </a:txBody>
                  <a:tcPr marL="9072" marR="9072" marT="9072" marB="0" anchor="b">
                    <a:noFill/>
                  </a:tcPr>
                </a:tc>
                <a:tc>
                  <a:txBody>
                    <a:bodyPr/>
                    <a:lstStyle/>
                    <a:p>
                      <a:pPr algn="l" fontAlgn="b"/>
                      <a:r>
                        <a:rPr lang="en-US" sz="1800" b="1" u="none" strike="noStrike" dirty="0">
                          <a:effectLst/>
                        </a:rPr>
                        <a:t>Temperature Scale</a:t>
                      </a:r>
                      <a:endParaRPr lang="en-US" sz="1800" b="1" i="0" u="none" strike="noStrike" dirty="0">
                        <a:solidFill>
                          <a:srgbClr val="000000"/>
                        </a:solidFill>
                        <a:effectLst/>
                        <a:latin typeface="Calibri" panose="020F0502020204030204" pitchFamily="34" charset="0"/>
                      </a:endParaRPr>
                    </a:p>
                  </a:txBody>
                  <a:tcPr marL="9072" marR="9072" marT="9072" marB="0" anchor="b">
                    <a:noFill/>
                  </a:tcPr>
                </a:tc>
                <a:tc>
                  <a:txBody>
                    <a:bodyPr/>
                    <a:lstStyle/>
                    <a:p>
                      <a:pPr algn="l" fontAlgn="b"/>
                      <a:r>
                        <a:rPr lang="en-US" sz="1800" b="1" u="none" strike="noStrike" dirty="0">
                          <a:effectLst/>
                        </a:rPr>
                        <a:t>Moisture Scale</a:t>
                      </a:r>
                      <a:endParaRPr lang="en-US" sz="1800" b="1" i="0" u="none" strike="noStrike" dirty="0">
                        <a:solidFill>
                          <a:srgbClr val="000000"/>
                        </a:solidFill>
                        <a:effectLst/>
                        <a:latin typeface="Calibri" panose="020F0502020204030204" pitchFamily="34" charset="0"/>
                      </a:endParaRPr>
                    </a:p>
                  </a:txBody>
                  <a:tcPr marL="9072" marR="9072" marT="9072" marB="0" anchor="b">
                    <a:noFill/>
                  </a:tcPr>
                </a:tc>
                <a:tc>
                  <a:txBody>
                    <a:bodyPr/>
                    <a:lstStyle/>
                    <a:p>
                      <a:pPr algn="l" fontAlgn="b"/>
                      <a:r>
                        <a:rPr lang="en-US" sz="1800" b="1" u="none" strike="noStrike" dirty="0">
                          <a:effectLst/>
                        </a:rPr>
                        <a:t>Friction Velocity</a:t>
                      </a:r>
                      <a:endParaRPr lang="en-US" sz="1800" b="1" i="0" u="none" strike="noStrike" dirty="0">
                        <a:solidFill>
                          <a:srgbClr val="000000"/>
                        </a:solidFill>
                        <a:effectLst/>
                        <a:latin typeface="Calibri" panose="020F0502020204030204" pitchFamily="34" charset="0"/>
                      </a:endParaRPr>
                    </a:p>
                  </a:txBody>
                  <a:tcPr marL="9072" marR="9072" marT="9072" marB="0" anchor="b">
                    <a:noFill/>
                  </a:tcPr>
                </a:tc>
                <a:tc>
                  <a:txBody>
                    <a:bodyPr/>
                    <a:lstStyle/>
                    <a:p>
                      <a:pPr algn="l" fontAlgn="b"/>
                      <a:r>
                        <a:rPr lang="en-US" sz="1800" b="1" u="none" strike="noStrike" dirty="0">
                          <a:effectLst/>
                        </a:rPr>
                        <a:t>Temperature Scale</a:t>
                      </a:r>
                      <a:endParaRPr lang="en-US" sz="1800" b="1" i="0" u="none" strike="noStrike" dirty="0">
                        <a:solidFill>
                          <a:srgbClr val="000000"/>
                        </a:solidFill>
                        <a:effectLst/>
                        <a:latin typeface="Calibri" panose="020F0502020204030204" pitchFamily="34" charset="0"/>
                      </a:endParaRPr>
                    </a:p>
                  </a:txBody>
                  <a:tcPr marL="9072" marR="9072" marT="9072" marB="0" anchor="b">
                    <a:noFill/>
                  </a:tcPr>
                </a:tc>
                <a:tc>
                  <a:txBody>
                    <a:bodyPr/>
                    <a:lstStyle/>
                    <a:p>
                      <a:pPr algn="l" fontAlgn="b"/>
                      <a:r>
                        <a:rPr lang="en-US" sz="1800" b="1" u="none" strike="noStrike" dirty="0">
                          <a:effectLst/>
                        </a:rPr>
                        <a:t>Moisture Scale</a:t>
                      </a:r>
                      <a:endParaRPr lang="en-US" sz="1800" b="1" i="0" u="none" strike="noStrike" dirty="0">
                        <a:solidFill>
                          <a:srgbClr val="000000"/>
                        </a:solidFill>
                        <a:effectLst/>
                        <a:latin typeface="Calibri" panose="020F0502020204030204" pitchFamily="34" charset="0"/>
                      </a:endParaRPr>
                    </a:p>
                  </a:txBody>
                  <a:tcPr marL="9072" marR="9072" marT="9072" marB="0" anchor="b">
                    <a:noFill/>
                  </a:tcPr>
                </a:tc>
                <a:extLst>
                  <a:ext uri="{0D108BD9-81ED-4DB2-BD59-A6C34878D82A}">
                    <a16:rowId xmlns:a16="http://schemas.microsoft.com/office/drawing/2014/main" val="1433042083"/>
                  </a:ext>
                </a:extLst>
              </a:tr>
              <a:tr h="276597">
                <a:tc>
                  <a:txBody>
                    <a:bodyPr/>
                    <a:lstStyle/>
                    <a:p>
                      <a:pPr algn="l" fontAlgn="b"/>
                      <a:r>
                        <a:rPr lang="en-US" sz="1800" u="none" strike="noStrike" dirty="0">
                          <a:effectLst/>
                        </a:rPr>
                        <a:t>MO Similarity</a:t>
                      </a:r>
                      <a:endParaRPr lang="en-US" sz="1800" b="0" i="0" u="none" strike="noStrike" dirty="0">
                        <a:solidFill>
                          <a:srgbClr val="000000"/>
                        </a:solidFill>
                        <a:effectLst/>
                        <a:latin typeface="Calibri" panose="020F0502020204030204" pitchFamily="34" charset="0"/>
                      </a:endParaRPr>
                    </a:p>
                  </a:txBody>
                  <a:tcPr marL="9072" marR="9072" marT="9072" marB="0" anchor="b">
                    <a:lnR w="12700" cap="flat" cmpd="sng" algn="ctr">
                      <a:solidFill>
                        <a:schemeClr val="tx1"/>
                      </a:solidFill>
                      <a:prstDash val="solid"/>
                      <a:round/>
                      <a:headEnd type="none" w="med" len="med"/>
                      <a:tailEnd type="none" w="med" len="med"/>
                    </a:lnR>
                    <a:solidFill>
                      <a:schemeClr val="accent6">
                        <a:lumMod val="20000"/>
                        <a:lumOff val="80000"/>
                      </a:schemeClr>
                    </a:solidFill>
                  </a:tcPr>
                </a:tc>
                <a:tc>
                  <a:txBody>
                    <a:bodyPr/>
                    <a:lstStyle/>
                    <a:p>
                      <a:pPr algn="ctr" fontAlgn="b"/>
                      <a:r>
                        <a:rPr lang="en-US" sz="1800" u="none" strike="noStrike" dirty="0">
                          <a:effectLst/>
                        </a:rPr>
                        <a:t>0.90</a:t>
                      </a:r>
                      <a:endParaRPr lang="en-US" sz="1800" b="0" i="0" u="none" strike="noStrike" dirty="0">
                        <a:solidFill>
                          <a:srgbClr val="000000"/>
                        </a:solidFill>
                        <a:effectLst/>
                        <a:latin typeface="Calibri" panose="020F0502020204030204" pitchFamily="34" charset="0"/>
                      </a:endParaRPr>
                    </a:p>
                  </a:txBody>
                  <a:tcPr marL="9072" marR="9072" marT="9072" marB="0" anchor="b">
                    <a:lnL w="12700" cap="flat" cmpd="sng" algn="ctr">
                      <a:solidFill>
                        <a:schemeClr val="tx1"/>
                      </a:solidFill>
                      <a:prstDash val="solid"/>
                      <a:round/>
                      <a:headEnd type="none" w="med" len="med"/>
                      <a:tailEnd type="none" w="med" len="med"/>
                    </a:lnL>
                    <a:solidFill>
                      <a:schemeClr val="accent6">
                        <a:lumMod val="20000"/>
                        <a:lumOff val="80000"/>
                      </a:schemeClr>
                    </a:solidFill>
                  </a:tcPr>
                </a:tc>
                <a:tc>
                  <a:txBody>
                    <a:bodyPr/>
                    <a:lstStyle/>
                    <a:p>
                      <a:pPr algn="ctr" fontAlgn="b"/>
                      <a:r>
                        <a:rPr lang="en-US" sz="1800" u="none" strike="noStrike" dirty="0">
                          <a:effectLst/>
                        </a:rPr>
                        <a:t>0.44</a:t>
                      </a:r>
                      <a:endParaRPr lang="en-US" sz="1800" b="0" i="0" u="none" strike="noStrike" dirty="0">
                        <a:solidFill>
                          <a:srgbClr val="000000"/>
                        </a:solidFill>
                        <a:effectLst/>
                        <a:latin typeface="Calibri" panose="020F0502020204030204" pitchFamily="34" charset="0"/>
                      </a:endParaRPr>
                    </a:p>
                  </a:txBody>
                  <a:tcPr marL="9072" marR="9072" marT="9072" marB="0" anchor="b">
                    <a:solidFill>
                      <a:schemeClr val="accent6">
                        <a:lumMod val="20000"/>
                        <a:lumOff val="80000"/>
                      </a:schemeClr>
                    </a:solidFill>
                  </a:tcPr>
                </a:tc>
                <a:tc>
                  <a:txBody>
                    <a:bodyPr/>
                    <a:lstStyle/>
                    <a:p>
                      <a:pPr algn="ctr" fontAlgn="b"/>
                      <a:r>
                        <a:rPr lang="en-US" sz="1800" b="0" i="0" u="none" strike="noStrike" dirty="0" smtClean="0">
                          <a:solidFill>
                            <a:srgbClr val="000000"/>
                          </a:solidFill>
                          <a:effectLst/>
                          <a:latin typeface="Calibri" panose="020F0502020204030204" pitchFamily="34" charset="0"/>
                        </a:rPr>
                        <a:t>0.14</a:t>
                      </a:r>
                      <a:endParaRPr lang="en-US" sz="1800" b="0" i="0" u="none" strike="noStrike" dirty="0">
                        <a:solidFill>
                          <a:srgbClr val="000000"/>
                        </a:solidFill>
                        <a:effectLst/>
                        <a:latin typeface="Calibri" panose="020F0502020204030204" pitchFamily="34" charset="0"/>
                      </a:endParaRPr>
                    </a:p>
                  </a:txBody>
                  <a:tcPr marL="9072" marR="9072" marT="9072" marB="0" anchor="b">
                    <a:lnR w="12700" cap="flat" cmpd="sng" algn="ctr">
                      <a:solidFill>
                        <a:schemeClr val="tx1"/>
                      </a:solidFill>
                      <a:prstDash val="solid"/>
                      <a:round/>
                      <a:headEnd type="none" w="med" len="med"/>
                      <a:tailEnd type="none" w="med" len="med"/>
                    </a:lnR>
                    <a:solidFill>
                      <a:schemeClr val="accent6">
                        <a:lumMod val="20000"/>
                        <a:lumOff val="80000"/>
                      </a:schemeClr>
                    </a:solidFill>
                  </a:tcPr>
                </a:tc>
                <a:tc>
                  <a:txBody>
                    <a:bodyPr/>
                    <a:lstStyle/>
                    <a:p>
                      <a:pPr algn="ctr" fontAlgn="b"/>
                      <a:r>
                        <a:rPr lang="en-US" sz="1800" u="none" strike="noStrike" dirty="0">
                          <a:effectLst/>
                        </a:rPr>
                        <a:t>0.115</a:t>
                      </a:r>
                      <a:endParaRPr lang="en-US" sz="1800" b="0" i="0" u="none" strike="noStrike" dirty="0">
                        <a:solidFill>
                          <a:srgbClr val="000000"/>
                        </a:solidFill>
                        <a:effectLst/>
                        <a:latin typeface="Calibri" panose="020F0502020204030204" pitchFamily="34" charset="0"/>
                      </a:endParaRPr>
                    </a:p>
                  </a:txBody>
                  <a:tcPr marL="9072" marR="9072" marT="9072" marB="0" anchor="b">
                    <a:lnL w="12700" cap="flat" cmpd="sng" algn="ctr">
                      <a:solidFill>
                        <a:schemeClr val="tx1"/>
                      </a:solidFill>
                      <a:prstDash val="solid"/>
                      <a:round/>
                      <a:headEnd type="none" w="med" len="med"/>
                      <a:tailEnd type="none" w="med" len="med"/>
                    </a:lnL>
                    <a:solidFill>
                      <a:schemeClr val="accent6">
                        <a:lumMod val="20000"/>
                        <a:lumOff val="80000"/>
                      </a:schemeClr>
                    </a:solidFill>
                  </a:tcPr>
                </a:tc>
                <a:tc>
                  <a:txBody>
                    <a:bodyPr/>
                    <a:lstStyle/>
                    <a:p>
                      <a:pPr algn="ctr" fontAlgn="b"/>
                      <a:r>
                        <a:rPr lang="en-US" sz="1800" u="none" strike="noStrike" dirty="0">
                          <a:effectLst/>
                        </a:rPr>
                        <a:t>0.062</a:t>
                      </a:r>
                      <a:endParaRPr lang="en-US" sz="1800" b="0" i="0" u="none" strike="noStrike" dirty="0">
                        <a:solidFill>
                          <a:srgbClr val="000000"/>
                        </a:solidFill>
                        <a:effectLst/>
                        <a:latin typeface="Calibri" panose="020F0502020204030204" pitchFamily="34" charset="0"/>
                      </a:endParaRPr>
                    </a:p>
                  </a:txBody>
                  <a:tcPr marL="9072" marR="9072" marT="9072" marB="0" anchor="b">
                    <a:solidFill>
                      <a:schemeClr val="accent6">
                        <a:lumMod val="20000"/>
                        <a:lumOff val="80000"/>
                      </a:schemeClr>
                    </a:solidFill>
                  </a:tcPr>
                </a:tc>
                <a:tc>
                  <a:txBody>
                    <a:bodyPr/>
                    <a:lstStyle/>
                    <a:p>
                      <a:pPr algn="ctr" fontAlgn="b"/>
                      <a:r>
                        <a:rPr lang="en-US" sz="1800" b="0" i="0" u="none" strike="noStrike" dirty="0" smtClean="0">
                          <a:solidFill>
                            <a:srgbClr val="000000"/>
                          </a:solidFill>
                          <a:effectLst/>
                          <a:latin typeface="Calibri" panose="020F0502020204030204" pitchFamily="34" charset="0"/>
                        </a:rPr>
                        <a:t>0.135</a:t>
                      </a:r>
                      <a:endParaRPr lang="en-US" sz="1800" b="0" i="0" u="none" strike="noStrike" dirty="0">
                        <a:solidFill>
                          <a:srgbClr val="000000"/>
                        </a:solidFill>
                        <a:effectLst/>
                        <a:latin typeface="Calibri" panose="020F0502020204030204" pitchFamily="34" charset="0"/>
                      </a:endParaRPr>
                    </a:p>
                  </a:txBody>
                  <a:tcPr marL="9072" marR="9072" marT="9072" marB="0" anchor="b">
                    <a:solidFill>
                      <a:schemeClr val="accent6">
                        <a:lumMod val="20000"/>
                        <a:lumOff val="80000"/>
                      </a:schemeClr>
                    </a:solidFill>
                  </a:tcPr>
                </a:tc>
                <a:extLst>
                  <a:ext uri="{0D108BD9-81ED-4DB2-BD59-A6C34878D82A}">
                    <a16:rowId xmlns:a16="http://schemas.microsoft.com/office/drawing/2014/main" val="3774837900"/>
                  </a:ext>
                </a:extLst>
              </a:tr>
              <a:tr h="276597">
                <a:tc>
                  <a:txBody>
                    <a:bodyPr/>
                    <a:lstStyle/>
                    <a:p>
                      <a:pPr algn="l" fontAlgn="b"/>
                      <a:r>
                        <a:rPr lang="en-US" sz="1800" u="none" strike="noStrike" dirty="0">
                          <a:effectLst/>
                        </a:rPr>
                        <a:t>RF Trained on </a:t>
                      </a:r>
                      <a:r>
                        <a:rPr lang="en-US" sz="1800" u="none" strike="noStrike" dirty="0" err="1">
                          <a:effectLst/>
                        </a:rPr>
                        <a:t>Cabauw</a:t>
                      </a:r>
                      <a:endParaRPr lang="en-US" sz="1800" b="0" i="0" u="none" strike="noStrike" dirty="0">
                        <a:solidFill>
                          <a:srgbClr val="000000"/>
                        </a:solidFill>
                        <a:effectLst/>
                        <a:latin typeface="Calibri" panose="020F0502020204030204" pitchFamily="34" charset="0"/>
                      </a:endParaRPr>
                    </a:p>
                  </a:txBody>
                  <a:tcPr marL="9072" marR="9072" marT="9072" marB="0" anchor="b">
                    <a:lnR w="12700" cap="flat" cmpd="sng" algn="ctr">
                      <a:solidFill>
                        <a:schemeClr val="tx1"/>
                      </a:solidFill>
                      <a:prstDash val="solid"/>
                      <a:round/>
                      <a:headEnd type="none" w="med" len="med"/>
                      <a:tailEnd type="none" w="med" len="med"/>
                    </a:lnR>
                    <a:solidFill>
                      <a:schemeClr val="accent5">
                        <a:lumMod val="20000"/>
                        <a:lumOff val="80000"/>
                      </a:schemeClr>
                    </a:solidFill>
                  </a:tcPr>
                </a:tc>
                <a:tc>
                  <a:txBody>
                    <a:bodyPr/>
                    <a:lstStyle/>
                    <a:p>
                      <a:pPr algn="ctr" fontAlgn="b"/>
                      <a:r>
                        <a:rPr lang="en-US" sz="1800" b="1" u="none" strike="noStrike" dirty="0">
                          <a:solidFill>
                            <a:srgbClr val="7030A0"/>
                          </a:solidFill>
                          <a:effectLst/>
                        </a:rPr>
                        <a:t>0.93</a:t>
                      </a:r>
                      <a:endParaRPr lang="en-US" sz="1800" b="1" i="0" u="none" strike="noStrike" dirty="0">
                        <a:solidFill>
                          <a:srgbClr val="7030A0"/>
                        </a:solidFill>
                        <a:effectLst/>
                        <a:latin typeface="Calibri" panose="020F0502020204030204" pitchFamily="34" charset="0"/>
                      </a:endParaRPr>
                    </a:p>
                  </a:txBody>
                  <a:tcPr marL="9072" marR="9072" marT="9072" marB="0" anchor="b">
                    <a:lnL w="12700" cap="flat" cmpd="sng" algn="ctr">
                      <a:solidFill>
                        <a:schemeClr val="tx1"/>
                      </a:solidFill>
                      <a:prstDash val="solid"/>
                      <a:round/>
                      <a:headEnd type="none" w="med" len="med"/>
                      <a:tailEnd type="none" w="med" len="med"/>
                    </a:lnL>
                    <a:solidFill>
                      <a:schemeClr val="accent5">
                        <a:lumMod val="20000"/>
                        <a:lumOff val="80000"/>
                      </a:schemeClr>
                    </a:solidFill>
                  </a:tcPr>
                </a:tc>
                <a:tc>
                  <a:txBody>
                    <a:bodyPr/>
                    <a:lstStyle/>
                    <a:p>
                      <a:pPr algn="ctr" fontAlgn="b"/>
                      <a:r>
                        <a:rPr lang="en-US" sz="1800" b="1" u="none" strike="noStrike" dirty="0">
                          <a:solidFill>
                            <a:srgbClr val="7030A0"/>
                          </a:solidFill>
                          <a:effectLst/>
                        </a:rPr>
                        <a:t>0.82</a:t>
                      </a:r>
                      <a:endParaRPr lang="en-US" sz="1800" b="1" i="0" u="none" strike="noStrike" dirty="0">
                        <a:solidFill>
                          <a:srgbClr val="7030A0"/>
                        </a:solidFill>
                        <a:effectLst/>
                        <a:latin typeface="Calibri" panose="020F0502020204030204" pitchFamily="34" charset="0"/>
                      </a:endParaRPr>
                    </a:p>
                  </a:txBody>
                  <a:tcPr marL="9072" marR="9072" marT="9072" marB="0" anchor="b">
                    <a:solidFill>
                      <a:schemeClr val="accent5">
                        <a:lumMod val="20000"/>
                        <a:lumOff val="80000"/>
                      </a:schemeClr>
                    </a:solidFill>
                  </a:tcPr>
                </a:tc>
                <a:tc>
                  <a:txBody>
                    <a:bodyPr/>
                    <a:lstStyle/>
                    <a:p>
                      <a:pPr algn="ctr" fontAlgn="b"/>
                      <a:r>
                        <a:rPr lang="en-US" sz="1800" b="1" u="none" strike="noStrike" dirty="0">
                          <a:solidFill>
                            <a:srgbClr val="7030A0"/>
                          </a:solidFill>
                          <a:effectLst/>
                        </a:rPr>
                        <a:t>0.73</a:t>
                      </a:r>
                      <a:endParaRPr lang="en-US" sz="1800" b="1" i="0" u="none" strike="noStrike" dirty="0">
                        <a:solidFill>
                          <a:srgbClr val="7030A0"/>
                        </a:solidFill>
                        <a:effectLst/>
                        <a:latin typeface="Calibri" panose="020F0502020204030204" pitchFamily="34" charset="0"/>
                      </a:endParaRPr>
                    </a:p>
                  </a:txBody>
                  <a:tcPr marL="9072" marR="9072" marT="9072" marB="0" anchor="b">
                    <a:lnR w="12700" cap="flat" cmpd="sng" algn="ctr">
                      <a:solidFill>
                        <a:schemeClr val="tx1"/>
                      </a:solidFill>
                      <a:prstDash val="solid"/>
                      <a:round/>
                      <a:headEnd type="none" w="med" len="med"/>
                      <a:tailEnd type="none" w="med" len="med"/>
                    </a:lnR>
                    <a:solidFill>
                      <a:schemeClr val="accent5">
                        <a:lumMod val="20000"/>
                        <a:lumOff val="80000"/>
                      </a:schemeClr>
                    </a:solidFill>
                  </a:tcPr>
                </a:tc>
                <a:tc>
                  <a:txBody>
                    <a:bodyPr/>
                    <a:lstStyle/>
                    <a:p>
                      <a:pPr algn="ctr" fontAlgn="b"/>
                      <a:r>
                        <a:rPr lang="en-US" sz="1800" b="1" u="none" strike="noStrike" dirty="0">
                          <a:solidFill>
                            <a:srgbClr val="7030A0"/>
                          </a:solidFill>
                          <a:effectLst/>
                        </a:rPr>
                        <a:t>0.031</a:t>
                      </a:r>
                      <a:endParaRPr lang="en-US" sz="1800" b="1" i="0" u="none" strike="noStrike" dirty="0">
                        <a:solidFill>
                          <a:srgbClr val="7030A0"/>
                        </a:solidFill>
                        <a:effectLst/>
                        <a:latin typeface="Calibri" panose="020F0502020204030204" pitchFamily="34" charset="0"/>
                      </a:endParaRPr>
                    </a:p>
                  </a:txBody>
                  <a:tcPr marL="9072" marR="9072" marT="9072" marB="0" anchor="b">
                    <a:lnL w="12700" cap="flat" cmpd="sng" algn="ctr">
                      <a:solidFill>
                        <a:schemeClr val="tx1"/>
                      </a:solidFill>
                      <a:prstDash val="solid"/>
                      <a:round/>
                      <a:headEnd type="none" w="med" len="med"/>
                      <a:tailEnd type="none" w="med" len="med"/>
                    </a:lnL>
                    <a:solidFill>
                      <a:schemeClr val="accent5">
                        <a:lumMod val="20000"/>
                        <a:lumOff val="80000"/>
                      </a:schemeClr>
                    </a:solidFill>
                  </a:tcPr>
                </a:tc>
                <a:tc>
                  <a:txBody>
                    <a:bodyPr/>
                    <a:lstStyle/>
                    <a:p>
                      <a:pPr algn="ctr" fontAlgn="b"/>
                      <a:r>
                        <a:rPr lang="en-US" sz="1800" b="1" u="none" strike="noStrike" dirty="0">
                          <a:solidFill>
                            <a:srgbClr val="7030A0"/>
                          </a:solidFill>
                          <a:effectLst/>
                        </a:rPr>
                        <a:t>0.030</a:t>
                      </a:r>
                      <a:endParaRPr lang="en-US" sz="1800" b="1" i="0" u="none" strike="noStrike" dirty="0">
                        <a:solidFill>
                          <a:srgbClr val="7030A0"/>
                        </a:solidFill>
                        <a:effectLst/>
                        <a:latin typeface="Calibri" panose="020F0502020204030204" pitchFamily="34" charset="0"/>
                      </a:endParaRPr>
                    </a:p>
                  </a:txBody>
                  <a:tcPr marL="9072" marR="9072" marT="9072" marB="0" anchor="b">
                    <a:solidFill>
                      <a:schemeClr val="accent5">
                        <a:lumMod val="20000"/>
                        <a:lumOff val="80000"/>
                      </a:schemeClr>
                    </a:solidFill>
                  </a:tcPr>
                </a:tc>
                <a:tc>
                  <a:txBody>
                    <a:bodyPr/>
                    <a:lstStyle/>
                    <a:p>
                      <a:pPr algn="ctr" fontAlgn="b"/>
                      <a:r>
                        <a:rPr lang="en-US" sz="1800" b="1" u="none" strike="noStrike" dirty="0">
                          <a:solidFill>
                            <a:srgbClr val="7030A0"/>
                          </a:solidFill>
                          <a:effectLst/>
                        </a:rPr>
                        <a:t>0.055</a:t>
                      </a:r>
                      <a:endParaRPr lang="en-US" sz="1800" b="1" i="0" u="none" strike="noStrike" dirty="0">
                        <a:solidFill>
                          <a:srgbClr val="7030A0"/>
                        </a:solidFill>
                        <a:effectLst/>
                        <a:latin typeface="Calibri" panose="020F0502020204030204" pitchFamily="34" charset="0"/>
                      </a:endParaRPr>
                    </a:p>
                  </a:txBody>
                  <a:tcPr marL="9072" marR="9072" marT="9072" marB="0" anchor="b">
                    <a:solidFill>
                      <a:schemeClr val="accent5">
                        <a:lumMod val="20000"/>
                        <a:lumOff val="80000"/>
                      </a:schemeClr>
                    </a:solidFill>
                  </a:tcPr>
                </a:tc>
                <a:extLst>
                  <a:ext uri="{0D108BD9-81ED-4DB2-BD59-A6C34878D82A}">
                    <a16:rowId xmlns:a16="http://schemas.microsoft.com/office/drawing/2014/main" val="1033880939"/>
                  </a:ext>
                </a:extLst>
              </a:tr>
              <a:tr h="276597">
                <a:tc>
                  <a:txBody>
                    <a:bodyPr/>
                    <a:lstStyle/>
                    <a:p>
                      <a:pPr algn="l" fontAlgn="b"/>
                      <a:r>
                        <a:rPr lang="en-US" sz="1800" u="none" strike="noStrike" dirty="0">
                          <a:effectLst/>
                        </a:rPr>
                        <a:t>RF Trained on Idaho</a:t>
                      </a:r>
                      <a:endParaRPr lang="en-US" sz="1800" b="0" i="0" u="none" strike="noStrike" dirty="0">
                        <a:solidFill>
                          <a:srgbClr val="000000"/>
                        </a:solidFill>
                        <a:effectLst/>
                        <a:latin typeface="Calibri" panose="020F0502020204030204" pitchFamily="34" charset="0"/>
                      </a:endParaRPr>
                    </a:p>
                  </a:txBody>
                  <a:tcPr marL="9072" marR="9072" marT="9072" marB="0" anchor="b">
                    <a:lnR w="12700" cap="flat" cmpd="sng" algn="ctr">
                      <a:solidFill>
                        <a:schemeClr val="tx1"/>
                      </a:solidFill>
                      <a:prstDash val="solid"/>
                      <a:round/>
                      <a:headEnd type="none" w="med" len="med"/>
                      <a:tailEnd type="none" w="med" len="med"/>
                    </a:lnR>
                    <a:solidFill>
                      <a:schemeClr val="accent2">
                        <a:lumMod val="20000"/>
                        <a:lumOff val="80000"/>
                      </a:schemeClr>
                    </a:solidFill>
                  </a:tcPr>
                </a:tc>
                <a:tc>
                  <a:txBody>
                    <a:bodyPr/>
                    <a:lstStyle/>
                    <a:p>
                      <a:pPr algn="ctr" fontAlgn="b"/>
                      <a:r>
                        <a:rPr lang="en-US" sz="1800" u="none" strike="noStrike" dirty="0">
                          <a:effectLst/>
                        </a:rPr>
                        <a:t>0.90</a:t>
                      </a:r>
                      <a:endParaRPr lang="en-US" sz="1800" b="0" i="0" u="none" strike="noStrike" dirty="0">
                        <a:solidFill>
                          <a:srgbClr val="000000"/>
                        </a:solidFill>
                        <a:effectLst/>
                        <a:latin typeface="Calibri" panose="020F0502020204030204" pitchFamily="34" charset="0"/>
                      </a:endParaRPr>
                    </a:p>
                  </a:txBody>
                  <a:tcPr marL="9072" marR="9072" marT="9072" marB="0" anchor="b">
                    <a:lnL w="12700" cap="flat" cmpd="sng" algn="ctr">
                      <a:solidFill>
                        <a:schemeClr val="tx1"/>
                      </a:solidFill>
                      <a:prstDash val="solid"/>
                      <a:round/>
                      <a:headEnd type="none" w="med" len="med"/>
                      <a:tailEnd type="none" w="med" len="med"/>
                    </a:lnL>
                    <a:solidFill>
                      <a:schemeClr val="accent2">
                        <a:lumMod val="20000"/>
                        <a:lumOff val="80000"/>
                      </a:schemeClr>
                    </a:solidFill>
                  </a:tcPr>
                </a:tc>
                <a:tc>
                  <a:txBody>
                    <a:bodyPr/>
                    <a:lstStyle/>
                    <a:p>
                      <a:pPr algn="ctr" fontAlgn="b"/>
                      <a:r>
                        <a:rPr lang="en-US" sz="1800" u="none" strike="noStrike" dirty="0">
                          <a:effectLst/>
                        </a:rPr>
                        <a:t>0.77</a:t>
                      </a:r>
                      <a:endParaRPr lang="en-US" sz="1800" b="0" i="0" u="none" strike="noStrike" dirty="0">
                        <a:solidFill>
                          <a:srgbClr val="000000"/>
                        </a:solidFill>
                        <a:effectLst/>
                        <a:latin typeface="Calibri" panose="020F0502020204030204" pitchFamily="34" charset="0"/>
                      </a:endParaRPr>
                    </a:p>
                  </a:txBody>
                  <a:tcPr marL="9072" marR="9072" marT="9072" marB="0" anchor="b">
                    <a:solidFill>
                      <a:schemeClr val="accent2">
                        <a:lumMod val="20000"/>
                        <a:lumOff val="80000"/>
                      </a:schemeClr>
                    </a:solidFill>
                  </a:tcPr>
                </a:tc>
                <a:tc>
                  <a:txBody>
                    <a:bodyPr/>
                    <a:lstStyle/>
                    <a:p>
                      <a:pPr algn="ctr" fontAlgn="b"/>
                      <a:r>
                        <a:rPr lang="en-US" sz="1800" u="none" strike="noStrike" dirty="0">
                          <a:effectLst/>
                        </a:rPr>
                        <a:t>0.49</a:t>
                      </a:r>
                      <a:endParaRPr lang="en-US" sz="1800" b="0" i="0" u="none" strike="noStrike" dirty="0">
                        <a:solidFill>
                          <a:srgbClr val="000000"/>
                        </a:solidFill>
                        <a:effectLst/>
                        <a:latin typeface="Calibri" panose="020F0502020204030204" pitchFamily="34" charset="0"/>
                      </a:endParaRPr>
                    </a:p>
                  </a:txBody>
                  <a:tcPr marL="9072" marR="9072" marT="9072" marB="0" anchor="b">
                    <a:lnR w="12700" cap="flat" cmpd="sng" algn="ctr">
                      <a:solidFill>
                        <a:schemeClr val="tx1"/>
                      </a:solidFill>
                      <a:prstDash val="solid"/>
                      <a:round/>
                      <a:headEnd type="none" w="med" len="med"/>
                      <a:tailEnd type="none" w="med" len="med"/>
                    </a:lnR>
                    <a:solidFill>
                      <a:schemeClr val="accent2">
                        <a:lumMod val="20000"/>
                        <a:lumOff val="80000"/>
                      </a:schemeClr>
                    </a:solidFill>
                  </a:tcPr>
                </a:tc>
                <a:tc>
                  <a:txBody>
                    <a:bodyPr/>
                    <a:lstStyle/>
                    <a:p>
                      <a:pPr algn="ctr" fontAlgn="b"/>
                      <a:r>
                        <a:rPr lang="en-US" sz="1800" u="none" strike="noStrike" dirty="0">
                          <a:effectLst/>
                        </a:rPr>
                        <a:t>0.074</a:t>
                      </a:r>
                      <a:endParaRPr lang="en-US" sz="1800" b="0" i="0" u="none" strike="noStrike" dirty="0">
                        <a:solidFill>
                          <a:srgbClr val="000000"/>
                        </a:solidFill>
                        <a:effectLst/>
                        <a:latin typeface="Calibri" panose="020F0502020204030204" pitchFamily="34" charset="0"/>
                      </a:endParaRPr>
                    </a:p>
                  </a:txBody>
                  <a:tcPr marL="9072" marR="9072" marT="9072" marB="0" anchor="b">
                    <a:lnL w="12700" cap="flat" cmpd="sng" algn="ctr">
                      <a:solidFill>
                        <a:schemeClr val="tx1"/>
                      </a:solidFill>
                      <a:prstDash val="solid"/>
                      <a:round/>
                      <a:headEnd type="none" w="med" len="med"/>
                      <a:tailEnd type="none" w="med" len="med"/>
                    </a:lnL>
                    <a:solidFill>
                      <a:schemeClr val="accent2">
                        <a:lumMod val="20000"/>
                        <a:lumOff val="80000"/>
                      </a:schemeClr>
                    </a:solidFill>
                  </a:tcPr>
                </a:tc>
                <a:tc>
                  <a:txBody>
                    <a:bodyPr/>
                    <a:lstStyle/>
                    <a:p>
                      <a:pPr algn="ctr" fontAlgn="b"/>
                      <a:r>
                        <a:rPr lang="en-US" sz="1800" u="none" strike="noStrike" dirty="0">
                          <a:effectLst/>
                        </a:rPr>
                        <a:t>0.049</a:t>
                      </a:r>
                      <a:endParaRPr lang="en-US" sz="1800" b="0" i="0" u="none" strike="noStrike" dirty="0">
                        <a:solidFill>
                          <a:srgbClr val="000000"/>
                        </a:solidFill>
                        <a:effectLst/>
                        <a:latin typeface="Calibri" panose="020F0502020204030204" pitchFamily="34" charset="0"/>
                      </a:endParaRPr>
                    </a:p>
                  </a:txBody>
                  <a:tcPr marL="9072" marR="9072" marT="9072" marB="0" anchor="b">
                    <a:solidFill>
                      <a:schemeClr val="accent2">
                        <a:lumMod val="20000"/>
                        <a:lumOff val="80000"/>
                      </a:schemeClr>
                    </a:solidFill>
                  </a:tcPr>
                </a:tc>
                <a:tc>
                  <a:txBody>
                    <a:bodyPr/>
                    <a:lstStyle/>
                    <a:p>
                      <a:pPr algn="ctr" fontAlgn="b"/>
                      <a:r>
                        <a:rPr lang="en-US" sz="1800" u="none" strike="noStrike" dirty="0">
                          <a:effectLst/>
                        </a:rPr>
                        <a:t>0.112</a:t>
                      </a:r>
                      <a:endParaRPr lang="en-US" sz="1800" b="0" i="0" u="none" strike="noStrike" dirty="0">
                        <a:solidFill>
                          <a:srgbClr val="000000"/>
                        </a:solidFill>
                        <a:effectLst/>
                        <a:latin typeface="Calibri" panose="020F0502020204030204" pitchFamily="34" charset="0"/>
                      </a:endParaRPr>
                    </a:p>
                  </a:txBody>
                  <a:tcPr marL="9072" marR="9072" marT="9072" marB="0" anchor="b">
                    <a:solidFill>
                      <a:schemeClr val="accent2">
                        <a:lumMod val="20000"/>
                        <a:lumOff val="80000"/>
                      </a:schemeClr>
                    </a:solidFill>
                  </a:tcPr>
                </a:tc>
                <a:extLst>
                  <a:ext uri="{0D108BD9-81ED-4DB2-BD59-A6C34878D82A}">
                    <a16:rowId xmlns:a16="http://schemas.microsoft.com/office/drawing/2014/main" val="595432586"/>
                  </a:ext>
                </a:extLst>
              </a:tr>
            </a:tbl>
          </a:graphicData>
        </a:graphic>
      </p:graphicFrame>
      <p:sp>
        <p:nvSpPr>
          <p:cNvPr id="5" name="TextBox 4">
            <a:extLst>
              <a:ext uri="{FF2B5EF4-FFF2-40B4-BE49-F238E27FC236}">
                <a16:creationId xmlns:a16="http://schemas.microsoft.com/office/drawing/2014/main" id="{6299E9F6-A439-EF47-80DF-472E0B27E273}"/>
              </a:ext>
            </a:extLst>
          </p:cNvPr>
          <p:cNvSpPr txBox="1"/>
          <p:nvPr/>
        </p:nvSpPr>
        <p:spPr>
          <a:xfrm>
            <a:off x="6912864" y="5900928"/>
            <a:ext cx="3584448" cy="307777"/>
          </a:xfrm>
          <a:prstGeom prst="rect">
            <a:avLst/>
          </a:prstGeom>
          <a:noFill/>
        </p:spPr>
        <p:txBody>
          <a:bodyPr wrap="square" rtlCol="0">
            <a:spAutoFit/>
          </a:bodyPr>
          <a:lstStyle/>
          <a:p>
            <a:pPr algn="ctr"/>
            <a:r>
              <a:rPr lang="en-US" dirty="0" smtClean="0"/>
              <a:t>Tyler </a:t>
            </a:r>
            <a:r>
              <a:rPr lang="en-US" dirty="0"/>
              <a:t>McCandless</a:t>
            </a:r>
          </a:p>
        </p:txBody>
      </p:sp>
      <p:sp>
        <p:nvSpPr>
          <p:cNvPr id="6" name="TextBox 5"/>
          <p:cNvSpPr txBox="1"/>
          <p:nvPr/>
        </p:nvSpPr>
        <p:spPr>
          <a:xfrm>
            <a:off x="3051545" y="6495031"/>
            <a:ext cx="4465674" cy="307777"/>
          </a:xfrm>
          <a:prstGeom prst="rect">
            <a:avLst/>
          </a:prstGeom>
          <a:noFill/>
        </p:spPr>
        <p:txBody>
          <a:bodyPr wrap="square" rtlCol="0">
            <a:spAutoFit/>
          </a:bodyPr>
          <a:lstStyle/>
          <a:p>
            <a:pPr algn="ctr"/>
            <a:r>
              <a:rPr lang="en-US" dirty="0" smtClean="0">
                <a:solidFill>
                  <a:schemeClr val="bg1"/>
                </a:solidFill>
              </a:rPr>
              <a:t>Gagne, McCandless, </a:t>
            </a:r>
            <a:r>
              <a:rPr lang="en-US" dirty="0" err="1">
                <a:solidFill>
                  <a:schemeClr val="bg1"/>
                </a:solidFill>
              </a:rPr>
              <a:t>Kosovic</a:t>
            </a:r>
            <a:r>
              <a:rPr lang="en-US" dirty="0">
                <a:solidFill>
                  <a:schemeClr val="bg1"/>
                </a:solidFill>
              </a:rPr>
              <a:t>, </a:t>
            </a:r>
            <a:r>
              <a:rPr lang="en-US" dirty="0" smtClean="0">
                <a:solidFill>
                  <a:schemeClr val="bg1"/>
                </a:solidFill>
              </a:rPr>
              <a:t>Haupt</a:t>
            </a:r>
            <a:endParaRPr lang="en-US" dirty="0">
              <a:solidFill>
                <a:schemeClr val="bg1"/>
              </a:solidFill>
            </a:endParaRPr>
          </a:p>
        </p:txBody>
      </p:sp>
      <p:sp>
        <p:nvSpPr>
          <p:cNvPr id="7" name="Rectangle 6"/>
          <p:cNvSpPr/>
          <p:nvPr/>
        </p:nvSpPr>
        <p:spPr>
          <a:xfrm>
            <a:off x="444795" y="2551814"/>
            <a:ext cx="10909005" cy="53162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44795" y="5316279"/>
            <a:ext cx="10909005" cy="32052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1104014" y="2401788"/>
            <a:ext cx="9983972" cy="3785652"/>
          </a:xfrm>
          <a:prstGeom prst="rect">
            <a:avLst/>
          </a:prstGeom>
          <a:solidFill>
            <a:srgbClr val="0070C0"/>
          </a:solidFill>
          <a:ln w="57150">
            <a:solidFill>
              <a:srgbClr val="FF0000"/>
            </a:solidFill>
          </a:ln>
        </p:spPr>
        <p:txBody>
          <a:bodyPr wrap="square" rtlCol="0">
            <a:spAutoFit/>
          </a:bodyPr>
          <a:lstStyle/>
          <a:p>
            <a:pPr marL="571500" indent="-571500">
              <a:buClr>
                <a:schemeClr val="bg1"/>
              </a:buClr>
              <a:buFont typeface="Wingdings" panose="05000000000000000000" pitchFamily="2" charset="2"/>
              <a:buChar char="ü"/>
            </a:pPr>
            <a:r>
              <a:rPr lang="en-US" sz="4000" dirty="0" smtClean="0">
                <a:solidFill>
                  <a:schemeClr val="bg1"/>
                </a:solidFill>
              </a:rPr>
              <a:t>Random Forest significantly outperforms </a:t>
            </a:r>
            <a:r>
              <a:rPr lang="en-US" sz="4000" dirty="0" err="1" smtClean="0">
                <a:solidFill>
                  <a:schemeClr val="bg1"/>
                </a:solidFill>
              </a:rPr>
              <a:t>Monin-Obukov</a:t>
            </a:r>
            <a:r>
              <a:rPr lang="en-US" sz="4000" dirty="0" smtClean="0">
                <a:solidFill>
                  <a:schemeClr val="bg1"/>
                </a:solidFill>
              </a:rPr>
              <a:t> Theory</a:t>
            </a:r>
          </a:p>
          <a:p>
            <a:pPr marL="571500" indent="-571500">
              <a:buClr>
                <a:schemeClr val="bg1"/>
              </a:buClr>
              <a:buFont typeface="Wingdings" panose="05000000000000000000" pitchFamily="2" charset="2"/>
              <a:buChar char="ü"/>
            </a:pPr>
            <a:r>
              <a:rPr lang="en-US" sz="4000" dirty="0" smtClean="0">
                <a:solidFill>
                  <a:schemeClr val="bg1"/>
                </a:solidFill>
              </a:rPr>
              <a:t>True even when applied to site that is different than the one trained</a:t>
            </a:r>
          </a:p>
          <a:p>
            <a:pPr marL="571500" indent="-571500">
              <a:buClr>
                <a:schemeClr val="bg1"/>
              </a:buClr>
              <a:buFont typeface="Wingdings" panose="05000000000000000000" pitchFamily="2" charset="2"/>
              <a:buChar char="ü"/>
            </a:pPr>
            <a:r>
              <a:rPr lang="en-US" sz="4000" dirty="0" smtClean="0">
                <a:solidFill>
                  <a:schemeClr val="bg1"/>
                </a:solidFill>
              </a:rPr>
              <a:t>Currently working to implement in WRF</a:t>
            </a:r>
          </a:p>
          <a:p>
            <a:pPr algn="ctr">
              <a:buClr>
                <a:schemeClr val="bg1"/>
              </a:buClr>
            </a:pPr>
            <a:r>
              <a:rPr lang="en-US" sz="4000" dirty="0" smtClean="0">
                <a:solidFill>
                  <a:schemeClr val="bg1"/>
                </a:solidFill>
              </a:rPr>
              <a:t>(See poster by DJ Gagne)</a:t>
            </a:r>
            <a:endParaRPr lang="en-US" sz="4000" dirty="0">
              <a:solidFill>
                <a:schemeClr val="bg1"/>
              </a:solidFill>
            </a:endParaRPr>
          </a:p>
        </p:txBody>
      </p:sp>
    </p:spTree>
    <p:extLst>
      <p:ext uri="{BB962C8B-B14F-4D97-AF65-F5344CB8AC3E}">
        <p14:creationId xmlns:p14="http://schemas.microsoft.com/office/powerpoint/2010/main" val="1942042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6C1CD8-FDB6-CF43-AA6D-FFF23AAA44EC}"/>
              </a:ext>
            </a:extLst>
          </p:cNvPr>
          <p:cNvSpPr>
            <a:spLocks noGrp="1"/>
          </p:cNvSpPr>
          <p:nvPr>
            <p:ph type="ctrTitle"/>
          </p:nvPr>
        </p:nvSpPr>
        <p:spPr>
          <a:xfrm>
            <a:off x="2124740" y="141210"/>
            <a:ext cx="7772400" cy="2054943"/>
          </a:xfrm>
          <a:solidFill>
            <a:schemeClr val="accent1">
              <a:lumMod val="20000"/>
              <a:lumOff val="80000"/>
              <a:alpha val="72000"/>
            </a:schemeClr>
          </a:solidFill>
        </p:spPr>
        <p:txBody>
          <a:bodyPr>
            <a:noAutofit/>
          </a:bodyPr>
          <a:lstStyle/>
          <a:p>
            <a:r>
              <a:rPr lang="en-US" sz="4400" b="1" dirty="0"/>
              <a:t>Interpretable Deep Learning for Severe Weather Research and Forecasting</a:t>
            </a:r>
            <a:endParaRPr lang="en-US" sz="4400" dirty="0">
              <a:effectLst/>
            </a:endParaRPr>
          </a:p>
        </p:txBody>
      </p:sp>
      <p:sp>
        <p:nvSpPr>
          <p:cNvPr id="3" name="Subtitle 2">
            <a:extLst>
              <a:ext uri="{FF2B5EF4-FFF2-40B4-BE49-F238E27FC236}">
                <a16:creationId xmlns:a16="http://schemas.microsoft.com/office/drawing/2014/main" id="{1D00F367-7782-6A41-AC50-FED6FB1AC0A7}"/>
              </a:ext>
            </a:extLst>
          </p:cNvPr>
          <p:cNvSpPr>
            <a:spLocks noGrp="1"/>
          </p:cNvSpPr>
          <p:nvPr>
            <p:ph type="subTitle" idx="1"/>
          </p:nvPr>
        </p:nvSpPr>
        <p:spPr>
          <a:xfrm>
            <a:off x="3483069" y="6356350"/>
            <a:ext cx="5070016" cy="462935"/>
          </a:xfrm>
          <a:solidFill>
            <a:schemeClr val="bg1"/>
          </a:solidFill>
        </p:spPr>
        <p:txBody>
          <a:bodyPr>
            <a:normAutofit/>
          </a:bodyPr>
          <a:lstStyle/>
          <a:p>
            <a:pPr>
              <a:lnSpc>
                <a:spcPct val="100000"/>
              </a:lnSpc>
              <a:spcBef>
                <a:spcPts val="0"/>
              </a:spcBef>
            </a:pPr>
            <a:r>
              <a:rPr lang="en-US" dirty="0"/>
              <a:t>David John </a:t>
            </a:r>
            <a:r>
              <a:rPr lang="en-US" dirty="0" smtClean="0"/>
              <a:t>Gagne</a:t>
            </a:r>
            <a:endParaRPr lang="en-US" dirty="0"/>
          </a:p>
        </p:txBody>
      </p:sp>
      <p:sp>
        <p:nvSpPr>
          <p:cNvPr id="4" name="Slide Number Placeholder 3">
            <a:extLst>
              <a:ext uri="{FF2B5EF4-FFF2-40B4-BE49-F238E27FC236}">
                <a16:creationId xmlns:a16="http://schemas.microsoft.com/office/drawing/2014/main" id="{6A51B045-F173-FA49-B126-B52E7A7D2E6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296A2E-4753-1445-BE4A-16BAA0FE9D9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6" name="Shape 98">
            <a:extLst>
              <a:ext uri="{FF2B5EF4-FFF2-40B4-BE49-F238E27FC236}">
                <a16:creationId xmlns:a16="http://schemas.microsoft.com/office/drawing/2014/main" id="{AE466F18-B045-0745-B50C-11E99F1ED7BF}"/>
              </a:ext>
            </a:extLst>
          </p:cNvPr>
          <p:cNvPicPr preferRelativeResize="0">
            <a:picLocks noChangeAspect="1"/>
          </p:cNvPicPr>
          <p:nvPr/>
        </p:nvPicPr>
        <p:blipFill rotWithShape="1">
          <a:blip r:embed="rId3">
            <a:alphaModFix/>
          </a:blip>
          <a:srcRect/>
          <a:stretch/>
        </p:blipFill>
        <p:spPr>
          <a:xfrm>
            <a:off x="11431715" y="6097715"/>
            <a:ext cx="760285" cy="760285"/>
          </a:xfrm>
          <a:prstGeom prst="rect">
            <a:avLst/>
          </a:prstGeom>
          <a:noFill/>
          <a:ln>
            <a:noFill/>
          </a:ln>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39636" y="2888272"/>
            <a:ext cx="8956642" cy="631336"/>
          </a:xfrm>
          <a:prstGeom prst="rect">
            <a:avLst/>
          </a:prstGeom>
        </p:spPr>
      </p:pic>
      <p:sp>
        <p:nvSpPr>
          <p:cNvPr id="5" name="TextBox 4"/>
          <p:cNvSpPr txBox="1"/>
          <p:nvPr/>
        </p:nvSpPr>
        <p:spPr>
          <a:xfrm>
            <a:off x="2551814" y="2385160"/>
            <a:ext cx="7081284" cy="523220"/>
          </a:xfrm>
          <a:prstGeom prst="rect">
            <a:avLst/>
          </a:prstGeom>
          <a:noFill/>
        </p:spPr>
        <p:txBody>
          <a:bodyPr wrap="square" rtlCol="0">
            <a:spAutoFit/>
          </a:bodyPr>
          <a:lstStyle/>
          <a:p>
            <a:pPr algn="ctr"/>
            <a:r>
              <a:rPr lang="en-US" sz="2800" dirty="0" smtClean="0"/>
              <a:t>Convolutional Neural Networks</a:t>
            </a:r>
            <a:endParaRPr lang="en-US" sz="2800" dirty="0"/>
          </a:p>
        </p:txBody>
      </p:sp>
      <p:sp>
        <p:nvSpPr>
          <p:cNvPr id="9" name="Title 1"/>
          <p:cNvSpPr txBox="1">
            <a:spLocks/>
          </p:cNvSpPr>
          <p:nvPr/>
        </p:nvSpPr>
        <p:spPr>
          <a:xfrm>
            <a:off x="884275" y="3519608"/>
            <a:ext cx="10515600" cy="75709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buClrTx/>
              <a:buFontTx/>
            </a:pPr>
            <a:r>
              <a:rPr lang="en-US" sz="2800" dirty="0" smtClean="0">
                <a:latin typeface="Arial" panose="020B0604020202020204" pitchFamily="34" charset="0"/>
                <a:cs typeface="Arial" panose="020B0604020202020204" pitchFamily="34" charset="0"/>
              </a:rPr>
              <a:t>Feature Visualization by Optimization</a:t>
            </a:r>
            <a:endParaRPr lang="en-US" sz="2800" dirty="0">
              <a:latin typeface="Arial" panose="020B0604020202020204" pitchFamily="34" charset="0"/>
              <a:cs typeface="Arial" panose="020B0604020202020204" pitchFamily="34" charset="0"/>
            </a:endParaRPr>
          </a:p>
        </p:txBody>
      </p:sp>
      <p:sp>
        <p:nvSpPr>
          <p:cNvPr id="10" name="Trapezoid 9"/>
          <p:cNvSpPr/>
          <p:nvPr/>
        </p:nvSpPr>
        <p:spPr>
          <a:xfrm rot="5400000">
            <a:off x="5409729" y="4174138"/>
            <a:ext cx="847662" cy="1198275"/>
          </a:xfrm>
          <a:prstGeom prst="trapezoid">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p:cNvSpPr txBox="1"/>
          <p:nvPr/>
        </p:nvSpPr>
        <p:spPr>
          <a:xfrm>
            <a:off x="5183788" y="4533809"/>
            <a:ext cx="1353642" cy="523220"/>
          </a:xfrm>
          <a:prstGeom prst="rect">
            <a:avLst/>
          </a:prstGeom>
          <a:noFill/>
        </p:spPr>
        <p:txBody>
          <a:bodyPr wrap="square" rtlCol="0">
            <a:spAutoFit/>
          </a:bodyPr>
          <a:lstStyle/>
          <a:p>
            <a:pPr algn="ctr"/>
            <a:r>
              <a:rPr lang="en-US" dirty="0">
                <a:solidFill>
                  <a:schemeClr val="bg1"/>
                </a:solidFill>
              </a:rPr>
              <a:t>Conv Net </a:t>
            </a:r>
            <a:r>
              <a:rPr lang="en-US" dirty="0" smtClean="0">
                <a:solidFill>
                  <a:schemeClr val="bg1"/>
                </a:solidFill>
              </a:rPr>
              <a:t>with fixed </a:t>
            </a:r>
            <a:r>
              <a:rPr lang="en-US" dirty="0">
                <a:solidFill>
                  <a:schemeClr val="bg1"/>
                </a:solidFill>
              </a:rPr>
              <a:t>weights</a:t>
            </a:r>
          </a:p>
        </p:txBody>
      </p:sp>
      <p:sp>
        <p:nvSpPr>
          <p:cNvPr id="12" name="Rectangle 11"/>
          <p:cNvSpPr/>
          <p:nvPr/>
        </p:nvSpPr>
        <p:spPr>
          <a:xfrm>
            <a:off x="3518513" y="4309904"/>
            <a:ext cx="865557" cy="926739"/>
          </a:xfrm>
          <a:prstGeom prst="rect">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3458887" y="4491101"/>
            <a:ext cx="959983" cy="523220"/>
          </a:xfrm>
          <a:prstGeom prst="rect">
            <a:avLst/>
          </a:prstGeom>
          <a:noFill/>
        </p:spPr>
        <p:txBody>
          <a:bodyPr wrap="square" rtlCol="0">
            <a:spAutoFit/>
          </a:bodyPr>
          <a:lstStyle/>
          <a:p>
            <a:pPr algn="ctr"/>
            <a:r>
              <a:rPr lang="en-US" dirty="0">
                <a:solidFill>
                  <a:schemeClr val="bg1"/>
                </a:solidFill>
              </a:rPr>
              <a:t>Storm Patch</a:t>
            </a:r>
          </a:p>
        </p:txBody>
      </p:sp>
      <p:cxnSp>
        <p:nvCxnSpPr>
          <p:cNvPr id="14" name="Straight Arrow Connector 13"/>
          <p:cNvCxnSpPr>
            <a:stCxn id="13" idx="3"/>
            <a:endCxn id="10" idx="2"/>
          </p:cNvCxnSpPr>
          <p:nvPr/>
        </p:nvCxnSpPr>
        <p:spPr>
          <a:xfrm>
            <a:off x="4418870" y="4752711"/>
            <a:ext cx="815553" cy="20565"/>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Oval 14"/>
          <p:cNvSpPr/>
          <p:nvPr/>
        </p:nvSpPr>
        <p:spPr>
          <a:xfrm>
            <a:off x="7044107" y="4281098"/>
            <a:ext cx="1366982" cy="916009"/>
          </a:xfrm>
          <a:prstGeom prst="ellipse">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Desired Label</a:t>
            </a:r>
          </a:p>
        </p:txBody>
      </p:sp>
      <p:cxnSp>
        <p:nvCxnSpPr>
          <p:cNvPr id="16" name="Straight Arrow Connector 15"/>
          <p:cNvCxnSpPr>
            <a:stCxn id="11" idx="3"/>
          </p:cNvCxnSpPr>
          <p:nvPr/>
        </p:nvCxnSpPr>
        <p:spPr>
          <a:xfrm>
            <a:off x="6537430" y="4795419"/>
            <a:ext cx="541477" cy="0"/>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Right Arrow 16"/>
          <p:cNvSpPr/>
          <p:nvPr/>
        </p:nvSpPr>
        <p:spPr>
          <a:xfrm>
            <a:off x="4890747" y="5102682"/>
            <a:ext cx="2530779" cy="784066"/>
          </a:xfrm>
          <a:prstGeom prst="rightArrow">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Forward pass to infer probability</a:t>
            </a:r>
          </a:p>
        </p:txBody>
      </p:sp>
      <p:sp>
        <p:nvSpPr>
          <p:cNvPr id="18" name="Left Arrow 17"/>
          <p:cNvSpPr/>
          <p:nvPr/>
        </p:nvSpPr>
        <p:spPr>
          <a:xfrm>
            <a:off x="4692502" y="5617004"/>
            <a:ext cx="2636875" cy="872427"/>
          </a:xfrm>
          <a:prstGeom prst="lef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Backpropagate</a:t>
            </a:r>
            <a:r>
              <a:rPr lang="en-US" dirty="0"/>
              <a:t> error to update input image</a:t>
            </a:r>
          </a:p>
        </p:txBody>
      </p:sp>
      <p:sp>
        <p:nvSpPr>
          <p:cNvPr id="19" name="Rectangle 18">
            <a:extLst>
              <a:ext uri="{FF2B5EF4-FFF2-40B4-BE49-F238E27FC236}">
                <a16:creationId xmlns:a16="http://schemas.microsoft.com/office/drawing/2014/main" id="{40F19370-08F2-0247-ACE1-C3171DE8BEAF}"/>
              </a:ext>
            </a:extLst>
          </p:cNvPr>
          <p:cNvSpPr/>
          <p:nvPr/>
        </p:nvSpPr>
        <p:spPr>
          <a:xfrm>
            <a:off x="3837357" y="7317139"/>
            <a:ext cx="2214171" cy="738664"/>
          </a:xfrm>
          <a:prstGeom prst="rect">
            <a:avLst/>
          </a:prstGeom>
        </p:spPr>
        <p:txBody>
          <a:bodyPr wrap="square">
            <a:spAutoFit/>
          </a:bodyPr>
          <a:lstStyle/>
          <a:p>
            <a:r>
              <a:rPr lang="en-US" dirty="0"/>
              <a:t>Repeat steps 2-4 until prediction matches desired output</a:t>
            </a:r>
          </a:p>
        </p:txBody>
      </p:sp>
    </p:spTree>
    <p:extLst>
      <p:ext uri="{BB962C8B-B14F-4D97-AF65-F5344CB8AC3E}">
        <p14:creationId xmlns:p14="http://schemas.microsoft.com/office/powerpoint/2010/main" val="2931780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par>
                                <p:cTn id="22" presetID="10" presetClass="entr" presetSubtype="0" fill="hold"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par>
                                <p:cTn id="28" presetID="10" presetClass="entr" presetSubtype="0" fill="hold" nodeType="with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500"/>
                                        <p:tgtEl>
                                          <p:spTgt spid="16"/>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500"/>
                                        <p:tgtEl>
                                          <p:spTgt spid="15"/>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500"/>
                                        <p:tgtEl>
                                          <p:spTgt spid="17"/>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fade">
                                      <p:cBhvr>
                                        <p:cTn id="39" dur="500"/>
                                        <p:tgtEl>
                                          <p:spTgt spid="18"/>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0" grpId="0" animBg="1"/>
      <p:bldP spid="11" grpId="0"/>
      <p:bldP spid="12" grpId="0" animBg="1"/>
      <p:bldP spid="13" grpId="0"/>
      <p:bldP spid="15" grpId="0" animBg="1"/>
      <p:bldP spid="17" grpId="0" animBg="1"/>
      <p:bldP spid="1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3710" y="-24593"/>
            <a:ext cx="10972800" cy="731244"/>
          </a:xfrm>
        </p:spPr>
        <p:txBody>
          <a:bodyPr/>
          <a:lstStyle/>
          <a:p>
            <a:r>
              <a:rPr lang="en-US" sz="3600" dirty="0">
                <a:solidFill>
                  <a:srgbClr val="000000"/>
                </a:solidFill>
              </a:rPr>
              <a:t>Optimized Conv Net Hailstorm</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2508" y="914400"/>
            <a:ext cx="11562329" cy="4561609"/>
          </a:xfrm>
          <a:prstGeom prst="rect">
            <a:avLst/>
          </a:prstGeom>
        </p:spPr>
      </p:pic>
      <p:sp>
        <p:nvSpPr>
          <p:cNvPr id="5" name="TextBox 4"/>
          <p:cNvSpPr txBox="1"/>
          <p:nvPr/>
        </p:nvSpPr>
        <p:spPr>
          <a:xfrm>
            <a:off x="702796" y="5520337"/>
            <a:ext cx="2343744" cy="507831"/>
          </a:xfrm>
          <a:prstGeom prst="rect">
            <a:avLst/>
          </a:prstGeom>
          <a:noFill/>
        </p:spPr>
        <p:txBody>
          <a:bodyPr wrap="square" rtlCol="0">
            <a:spAutoFit/>
          </a:bodyPr>
          <a:lstStyle/>
          <a:p>
            <a:r>
              <a:rPr lang="en-US" sz="1350" dirty="0">
                <a:solidFill>
                  <a:srgbClr val="FF0000"/>
                </a:solidFill>
              </a:rPr>
              <a:t>Red: Temperature</a:t>
            </a:r>
          </a:p>
          <a:p>
            <a:r>
              <a:rPr lang="en-US" sz="1350" dirty="0">
                <a:solidFill>
                  <a:srgbClr val="009F48"/>
                </a:solidFill>
              </a:rPr>
              <a:t>Green: </a:t>
            </a:r>
            <a:r>
              <a:rPr lang="en-US" sz="1350" dirty="0" err="1">
                <a:solidFill>
                  <a:srgbClr val="009F48"/>
                </a:solidFill>
              </a:rPr>
              <a:t>Dewpoint</a:t>
            </a:r>
            <a:endParaRPr lang="en-US" sz="1350" dirty="0">
              <a:solidFill>
                <a:srgbClr val="009F48"/>
              </a:solidFill>
            </a:endParaRPr>
          </a:p>
        </p:txBody>
      </p:sp>
      <p:sp>
        <p:nvSpPr>
          <p:cNvPr id="6" name="TextBox 5"/>
          <p:cNvSpPr txBox="1"/>
          <p:nvPr/>
        </p:nvSpPr>
        <p:spPr>
          <a:xfrm>
            <a:off x="2575482" y="5520337"/>
            <a:ext cx="3626044" cy="300082"/>
          </a:xfrm>
          <a:prstGeom prst="rect">
            <a:avLst/>
          </a:prstGeom>
          <a:noFill/>
        </p:spPr>
        <p:txBody>
          <a:bodyPr wrap="square" rtlCol="0">
            <a:spAutoFit/>
          </a:bodyPr>
          <a:lstStyle/>
          <a:p>
            <a:r>
              <a:rPr lang="en-US" sz="1350" dirty="0"/>
              <a:t>Filled Contours: Geopotential Height</a:t>
            </a:r>
          </a:p>
        </p:txBody>
      </p:sp>
      <p:sp>
        <p:nvSpPr>
          <p:cNvPr id="11" name="TextBox 10"/>
          <p:cNvSpPr txBox="1"/>
          <p:nvPr/>
        </p:nvSpPr>
        <p:spPr>
          <a:xfrm>
            <a:off x="8586355" y="1980611"/>
            <a:ext cx="2890155" cy="338554"/>
          </a:xfrm>
          <a:prstGeom prst="rect">
            <a:avLst/>
          </a:prstGeom>
          <a:noFill/>
        </p:spPr>
        <p:txBody>
          <a:bodyPr wrap="square" rtlCol="0">
            <a:spAutoFit/>
          </a:bodyPr>
          <a:lstStyle/>
          <a:p>
            <a:r>
              <a:rPr lang="en-US" sz="1600" dirty="0">
                <a:solidFill>
                  <a:srgbClr val="C00000"/>
                </a:solidFill>
              </a:rPr>
              <a:t>Confluent warm, moist air</a:t>
            </a:r>
          </a:p>
        </p:txBody>
      </p:sp>
      <p:sp>
        <p:nvSpPr>
          <p:cNvPr id="13" name="TextBox 12"/>
          <p:cNvSpPr txBox="1"/>
          <p:nvPr/>
        </p:nvSpPr>
        <p:spPr>
          <a:xfrm>
            <a:off x="1704288" y="1957618"/>
            <a:ext cx="2000250" cy="338554"/>
          </a:xfrm>
          <a:prstGeom prst="rect">
            <a:avLst/>
          </a:prstGeom>
          <a:noFill/>
        </p:spPr>
        <p:txBody>
          <a:bodyPr wrap="square" rtlCol="0">
            <a:spAutoFit/>
          </a:bodyPr>
          <a:lstStyle/>
          <a:p>
            <a:r>
              <a:rPr lang="en-US" sz="1600" dirty="0" err="1">
                <a:solidFill>
                  <a:srgbClr val="7030A0"/>
                </a:solidFill>
              </a:rPr>
              <a:t>Graupel</a:t>
            </a:r>
            <a:r>
              <a:rPr lang="en-US" sz="1600" dirty="0">
                <a:solidFill>
                  <a:srgbClr val="7030A0"/>
                </a:solidFill>
              </a:rPr>
              <a:t> Seeding</a:t>
            </a:r>
          </a:p>
        </p:txBody>
      </p:sp>
      <p:sp>
        <p:nvSpPr>
          <p:cNvPr id="7" name="Slide Number Placeholder 6">
            <a:extLst>
              <a:ext uri="{FF2B5EF4-FFF2-40B4-BE49-F238E27FC236}">
                <a16:creationId xmlns:a16="http://schemas.microsoft.com/office/drawing/2014/main" id="{900633A4-7EE6-4F40-9C82-24945FB3AF5D}"/>
              </a:ext>
            </a:extLst>
          </p:cNvPr>
          <p:cNvSpPr>
            <a:spLocks noGrp="1"/>
          </p:cNvSpPr>
          <p:nvPr>
            <p:ph type="sldNum" sz="quarter" idx="4294967295"/>
          </p:nvPr>
        </p:nvSpPr>
        <p:spPr/>
        <p:txBody>
          <a:bodyPr/>
          <a:lstStyle/>
          <a:p>
            <a:fld id="{32296A2E-4753-1445-BE4A-16BAA0FE9D93}" type="slidenum">
              <a:rPr lang="en-US" smtClean="0"/>
              <a:t>18</a:t>
            </a:fld>
            <a:endParaRPr lang="en-US"/>
          </a:p>
        </p:txBody>
      </p:sp>
      <p:pic>
        <p:nvPicPr>
          <p:cNvPr id="9" name="Picture 8">
            <a:extLst>
              <a:ext uri="{FF2B5EF4-FFF2-40B4-BE49-F238E27FC236}">
                <a16:creationId xmlns:a16="http://schemas.microsoft.com/office/drawing/2014/main" id="{65803BF6-D2DF-C149-896A-02AF2E2923EE}"/>
              </a:ext>
            </a:extLst>
          </p:cNvPr>
          <p:cNvPicPr>
            <a:picLocks noChangeAspect="1"/>
          </p:cNvPicPr>
          <p:nvPr/>
        </p:nvPicPr>
        <p:blipFill>
          <a:blip r:embed="rId3"/>
          <a:stretch>
            <a:fillRect/>
          </a:stretch>
        </p:blipFill>
        <p:spPr>
          <a:xfrm>
            <a:off x="6926452" y="3989890"/>
            <a:ext cx="2656498" cy="1850960"/>
          </a:xfrm>
          <a:prstGeom prst="rect">
            <a:avLst/>
          </a:prstGeom>
        </p:spPr>
      </p:pic>
      <p:sp>
        <p:nvSpPr>
          <p:cNvPr id="10" name="TextBox 9">
            <a:extLst>
              <a:ext uri="{FF2B5EF4-FFF2-40B4-BE49-F238E27FC236}">
                <a16:creationId xmlns:a16="http://schemas.microsoft.com/office/drawing/2014/main" id="{1C36CE84-E195-2947-A934-2114CFCE604C}"/>
              </a:ext>
            </a:extLst>
          </p:cNvPr>
          <p:cNvSpPr txBox="1"/>
          <p:nvPr/>
        </p:nvSpPr>
        <p:spPr>
          <a:xfrm>
            <a:off x="6113672" y="5843502"/>
            <a:ext cx="4561725" cy="369332"/>
          </a:xfrm>
          <a:prstGeom prst="rect">
            <a:avLst/>
          </a:prstGeom>
          <a:noFill/>
        </p:spPr>
        <p:txBody>
          <a:bodyPr wrap="square" rtlCol="0">
            <a:spAutoFit/>
          </a:bodyPr>
          <a:lstStyle/>
          <a:p>
            <a:r>
              <a:rPr lang="en-US" dirty="0"/>
              <a:t>Feeder-Seeder Mechanism (</a:t>
            </a:r>
            <a:r>
              <a:rPr lang="en-US" dirty="0" err="1"/>
              <a:t>Heymsfield</a:t>
            </a:r>
            <a:r>
              <a:rPr lang="en-US" dirty="0"/>
              <a:t> 1980)</a:t>
            </a:r>
          </a:p>
        </p:txBody>
      </p:sp>
      <p:sp>
        <p:nvSpPr>
          <p:cNvPr id="3" name="Footer Placeholder 2">
            <a:extLst>
              <a:ext uri="{FF2B5EF4-FFF2-40B4-BE49-F238E27FC236}">
                <a16:creationId xmlns:a16="http://schemas.microsoft.com/office/drawing/2014/main" id="{F9F2CD14-8ED6-0144-B1AF-5C86C7F3C198}"/>
              </a:ext>
            </a:extLst>
          </p:cNvPr>
          <p:cNvSpPr>
            <a:spLocks noGrp="1"/>
          </p:cNvSpPr>
          <p:nvPr>
            <p:ph type="ftr" sz="quarter" idx="4294967295"/>
          </p:nvPr>
        </p:nvSpPr>
        <p:spPr/>
        <p:txBody>
          <a:bodyPr/>
          <a:lstStyle/>
          <a:p>
            <a:endParaRPr lang="en-US" dirty="0"/>
          </a:p>
        </p:txBody>
      </p:sp>
      <p:sp>
        <p:nvSpPr>
          <p:cNvPr id="14" name="TextBox 13"/>
          <p:cNvSpPr txBox="1"/>
          <p:nvPr/>
        </p:nvSpPr>
        <p:spPr>
          <a:xfrm>
            <a:off x="3051545" y="6495031"/>
            <a:ext cx="4465674" cy="307777"/>
          </a:xfrm>
          <a:prstGeom prst="rect">
            <a:avLst/>
          </a:prstGeom>
          <a:noFill/>
        </p:spPr>
        <p:txBody>
          <a:bodyPr wrap="square" rtlCol="0">
            <a:spAutoFit/>
          </a:bodyPr>
          <a:lstStyle/>
          <a:p>
            <a:pPr algn="ctr"/>
            <a:r>
              <a:rPr lang="en-US" dirty="0" smtClean="0">
                <a:solidFill>
                  <a:schemeClr val="bg1"/>
                </a:solidFill>
              </a:rPr>
              <a:t>David John Gagne, III</a:t>
            </a:r>
            <a:endParaRPr lang="en-US" dirty="0">
              <a:solidFill>
                <a:schemeClr val="bg1"/>
              </a:solidFill>
            </a:endParaRPr>
          </a:p>
        </p:txBody>
      </p:sp>
    </p:spTree>
    <p:extLst>
      <p:ext uri="{BB962C8B-B14F-4D97-AF65-F5344CB8AC3E}">
        <p14:creationId xmlns:p14="http://schemas.microsoft.com/office/powerpoint/2010/main" val="1180419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B7E9A-A865-5541-81FF-36A0508546B0}"/>
              </a:ext>
            </a:extLst>
          </p:cNvPr>
          <p:cNvSpPr>
            <a:spLocks noGrp="1"/>
          </p:cNvSpPr>
          <p:nvPr>
            <p:ph type="title"/>
          </p:nvPr>
        </p:nvSpPr>
        <p:spPr>
          <a:xfrm>
            <a:off x="588335" y="136416"/>
            <a:ext cx="10972800" cy="777984"/>
          </a:xfrm>
        </p:spPr>
        <p:txBody>
          <a:bodyPr/>
          <a:lstStyle/>
          <a:p>
            <a:r>
              <a:rPr lang="en-US" sz="3600" dirty="0">
                <a:solidFill>
                  <a:srgbClr val="000000"/>
                </a:solidFill>
              </a:rPr>
              <a:t>Hailstorm Neuron Activations</a:t>
            </a:r>
          </a:p>
        </p:txBody>
      </p:sp>
      <p:pic>
        <p:nvPicPr>
          <p:cNvPr id="4" name="Picture 3">
            <a:extLst>
              <a:ext uri="{FF2B5EF4-FFF2-40B4-BE49-F238E27FC236}">
                <a16:creationId xmlns:a16="http://schemas.microsoft.com/office/drawing/2014/main" id="{8F2896B7-0CAA-1842-8E5D-D3C2F76E85C2}"/>
              </a:ext>
            </a:extLst>
          </p:cNvPr>
          <p:cNvPicPr>
            <a:picLocks noChangeAspect="1"/>
          </p:cNvPicPr>
          <p:nvPr/>
        </p:nvPicPr>
        <p:blipFill rotWithShape="1">
          <a:blip r:embed="rId2"/>
          <a:srcRect b="21648"/>
          <a:stretch/>
        </p:blipFill>
        <p:spPr>
          <a:xfrm>
            <a:off x="6592497" y="914400"/>
            <a:ext cx="4399139" cy="5441950"/>
          </a:xfrm>
          <a:prstGeom prst="rect">
            <a:avLst/>
          </a:prstGeom>
        </p:spPr>
      </p:pic>
      <p:sp>
        <p:nvSpPr>
          <p:cNvPr id="3" name="Slide Number Placeholder 2">
            <a:extLst>
              <a:ext uri="{FF2B5EF4-FFF2-40B4-BE49-F238E27FC236}">
                <a16:creationId xmlns:a16="http://schemas.microsoft.com/office/drawing/2014/main" id="{AB6131AF-11C6-114D-8EE8-B441B75BB664}"/>
              </a:ext>
            </a:extLst>
          </p:cNvPr>
          <p:cNvSpPr>
            <a:spLocks noGrp="1"/>
          </p:cNvSpPr>
          <p:nvPr>
            <p:ph type="sldNum" sz="quarter" idx="4294967295"/>
          </p:nvPr>
        </p:nvSpPr>
        <p:spPr/>
        <p:txBody>
          <a:bodyPr/>
          <a:lstStyle/>
          <a:p>
            <a:fld id="{87C9D52A-3D7D-6B4E-90BB-8AFCE8D662FA}" type="slidenum">
              <a:rPr lang="en-US" smtClean="0"/>
              <a:t>19</a:t>
            </a:fld>
            <a:endParaRPr lang="en-US"/>
          </a:p>
        </p:txBody>
      </p:sp>
      <p:sp>
        <p:nvSpPr>
          <p:cNvPr id="5" name="Footer Placeholder 4">
            <a:extLst>
              <a:ext uri="{FF2B5EF4-FFF2-40B4-BE49-F238E27FC236}">
                <a16:creationId xmlns:a16="http://schemas.microsoft.com/office/drawing/2014/main" id="{D5433D03-D64A-5D4C-9EC4-C88242AB677F}"/>
              </a:ext>
            </a:extLst>
          </p:cNvPr>
          <p:cNvSpPr>
            <a:spLocks noGrp="1"/>
          </p:cNvSpPr>
          <p:nvPr>
            <p:ph type="ftr" sz="quarter" idx="4294967295"/>
          </p:nvPr>
        </p:nvSpPr>
        <p:spPr/>
        <p:txBody>
          <a:bodyPr/>
          <a:lstStyle/>
          <a:p>
            <a:endParaRPr lang="en-US" dirty="0"/>
          </a:p>
        </p:txBody>
      </p:sp>
      <p:sp>
        <p:nvSpPr>
          <p:cNvPr id="7" name="TextBox 6">
            <a:extLst>
              <a:ext uri="{FF2B5EF4-FFF2-40B4-BE49-F238E27FC236}">
                <a16:creationId xmlns:a16="http://schemas.microsoft.com/office/drawing/2014/main" id="{36E7BB9F-2B5E-714A-BF33-70D8E6C9BB17}"/>
              </a:ext>
            </a:extLst>
          </p:cNvPr>
          <p:cNvSpPr txBox="1"/>
          <p:nvPr/>
        </p:nvSpPr>
        <p:spPr>
          <a:xfrm>
            <a:off x="924674" y="1171254"/>
            <a:ext cx="5424755" cy="4247317"/>
          </a:xfrm>
          <a:prstGeom prst="rect">
            <a:avLst/>
          </a:prstGeom>
          <a:noFill/>
        </p:spPr>
        <p:txBody>
          <a:bodyPr wrap="square" rtlCol="0">
            <a:spAutoFit/>
          </a:bodyPr>
          <a:lstStyle/>
          <a:p>
            <a:pPr marL="285750" indent="-285750">
              <a:buFont typeface="Arial" panose="020B0604020202020204" pitchFamily="34" charset="0"/>
              <a:buChar char="•"/>
            </a:pPr>
            <a:r>
              <a:rPr lang="en-US" sz="2800" dirty="0"/>
              <a:t>Visualized the filters in the last convolutional layer using feature optimization</a:t>
            </a:r>
          </a:p>
          <a:p>
            <a:pPr marL="285750" indent="-285750">
              <a:buFont typeface="Arial" panose="020B0604020202020204" pitchFamily="34" charset="0"/>
              <a:buChar char="•"/>
            </a:pPr>
            <a:r>
              <a:rPr lang="en-US" sz="2800" dirty="0"/>
              <a:t>Filters encode different storm types</a:t>
            </a:r>
          </a:p>
          <a:p>
            <a:pPr marL="285750" indent="-285750">
              <a:buFont typeface="Arial" panose="020B0604020202020204" pitchFamily="34" charset="0"/>
              <a:buChar char="•"/>
            </a:pPr>
            <a:r>
              <a:rPr lang="en-US" sz="2800" dirty="0"/>
              <a:t>Each storm type has a positive association with severe hail</a:t>
            </a:r>
          </a:p>
          <a:p>
            <a:pPr marL="285750" indent="-285750">
              <a:buFont typeface="Arial" panose="020B0604020202020204" pitchFamily="34" charset="0"/>
              <a:buChar char="•"/>
            </a:pPr>
            <a:r>
              <a:rPr lang="en-US" sz="2800" dirty="0"/>
              <a:t>Captures supercells, squall lines, and intermediate stages</a:t>
            </a:r>
          </a:p>
          <a:p>
            <a:pPr marL="285750" indent="-285750">
              <a:buFont typeface="Arial" panose="020B0604020202020204" pitchFamily="34" charset="0"/>
              <a:buChar char="•"/>
            </a:pPr>
            <a:endParaRPr lang="en-US" dirty="0"/>
          </a:p>
        </p:txBody>
      </p:sp>
      <p:sp>
        <p:nvSpPr>
          <p:cNvPr id="8" name="TextBox 7"/>
          <p:cNvSpPr txBox="1"/>
          <p:nvPr/>
        </p:nvSpPr>
        <p:spPr>
          <a:xfrm>
            <a:off x="3051545" y="6495031"/>
            <a:ext cx="4465674" cy="307777"/>
          </a:xfrm>
          <a:prstGeom prst="rect">
            <a:avLst/>
          </a:prstGeom>
          <a:noFill/>
        </p:spPr>
        <p:txBody>
          <a:bodyPr wrap="square" rtlCol="0">
            <a:spAutoFit/>
          </a:bodyPr>
          <a:lstStyle/>
          <a:p>
            <a:pPr algn="ctr"/>
            <a:r>
              <a:rPr lang="en-US" dirty="0" smtClean="0">
                <a:solidFill>
                  <a:schemeClr val="bg1"/>
                </a:solidFill>
              </a:rPr>
              <a:t>David John Gagne, III</a:t>
            </a:r>
            <a:endParaRPr lang="en-US" dirty="0">
              <a:solidFill>
                <a:schemeClr val="bg1"/>
              </a:solidFill>
            </a:endParaRPr>
          </a:p>
        </p:txBody>
      </p:sp>
    </p:spTree>
    <p:extLst>
      <p:ext uri="{BB962C8B-B14F-4D97-AF65-F5344CB8AC3E}">
        <p14:creationId xmlns:p14="http://schemas.microsoft.com/office/powerpoint/2010/main" val="332144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8246" y="0"/>
            <a:ext cx="9711536" cy="1143000"/>
          </a:xfrm>
        </p:spPr>
        <p:txBody>
          <a:bodyPr/>
          <a:lstStyle/>
          <a:p>
            <a:pPr algn="ctr"/>
            <a:r>
              <a:rPr lang="en-US" sz="4000" dirty="0" smtClean="0">
                <a:solidFill>
                  <a:schemeClr val="bg2"/>
                </a:solidFill>
                <a:latin typeface="Arial" panose="020B0604020202020204" pitchFamily="34" charset="0"/>
                <a:cs typeface="Arial" panose="020B0604020202020204" pitchFamily="34" charset="0"/>
              </a:rPr>
              <a:t>NCAR’s First Big AI Success: </a:t>
            </a:r>
            <a:r>
              <a:rPr lang="en-US" sz="4000" dirty="0" err="1" smtClean="0">
                <a:solidFill>
                  <a:schemeClr val="bg2"/>
                </a:solidFill>
                <a:latin typeface="Arial" panose="020B0604020202020204" pitchFamily="34" charset="0"/>
                <a:cs typeface="Arial" panose="020B0604020202020204" pitchFamily="34" charset="0"/>
              </a:rPr>
              <a:t>DICast</a:t>
            </a:r>
            <a:r>
              <a:rPr lang="en-US" sz="4000" dirty="0" smtClean="0">
                <a:solidFill>
                  <a:schemeClr val="bg2"/>
                </a:solidFill>
                <a:latin typeface="Arial" panose="020B0604020202020204" pitchFamily="34" charset="0"/>
                <a:cs typeface="Arial" panose="020B0604020202020204" pitchFamily="34" charset="0"/>
              </a:rPr>
              <a:t>®</a:t>
            </a:r>
            <a:endParaRPr lang="en-US" sz="4000" dirty="0">
              <a:solidFill>
                <a:schemeClr val="bg2"/>
              </a:solidFill>
              <a:latin typeface="Arial" panose="020B0604020202020204" pitchFamily="34" charset="0"/>
              <a:cs typeface="Arial" panose="020B0604020202020204" pitchFamily="34" charset="0"/>
            </a:endParaRPr>
          </a:p>
        </p:txBody>
      </p:sp>
      <p:sp>
        <p:nvSpPr>
          <p:cNvPr id="5" name="Shape 171"/>
          <p:cNvSpPr txBox="1">
            <a:spLocks/>
          </p:cNvSpPr>
          <p:nvPr/>
        </p:nvSpPr>
        <p:spPr>
          <a:xfrm>
            <a:off x="470452" y="427383"/>
            <a:ext cx="7772400" cy="5573486"/>
          </a:xfrm>
          <a:prstGeom prst="rect">
            <a:avLst/>
          </a:prstGeom>
          <a:noFill/>
          <a:ln>
            <a:noFill/>
          </a:ln>
        </p:spPr>
        <p:txBody>
          <a:bodyPr spcFirstLastPara="1" vert="horz" wrap="square" lIns="91425" tIns="45700" rIns="91425" bIns="45700" rtlCol="0" anchor="t" anchorCtr="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a:lstStyle>
          <a:p>
            <a:pPr indent="-190500">
              <a:spcBef>
                <a:spcPts val="0"/>
              </a:spcBef>
              <a:buClr>
                <a:schemeClr val="dk1"/>
              </a:buClr>
              <a:buSzPts val="2400"/>
              <a:buNone/>
            </a:pPr>
            <a:endParaRPr lang="en-US" sz="2400" dirty="0">
              <a:solidFill>
                <a:schemeClr val="dk1"/>
              </a:solidFill>
              <a:latin typeface="Arial"/>
              <a:ea typeface="Arial"/>
              <a:cs typeface="Arial"/>
            </a:endParaRPr>
          </a:p>
          <a:p>
            <a:pPr marL="0" indent="0">
              <a:spcBef>
                <a:spcPts val="640"/>
              </a:spcBef>
              <a:buClr>
                <a:schemeClr val="dk1"/>
              </a:buClr>
              <a:buSzPts val="3200"/>
              <a:buNone/>
            </a:pPr>
            <a:r>
              <a:rPr lang="en-US" sz="3200" b="1" i="1" dirty="0">
                <a:solidFill>
                  <a:schemeClr val="dk1"/>
                </a:solidFill>
                <a:latin typeface="Arial"/>
                <a:ea typeface="Arial"/>
                <a:cs typeface="Arial"/>
              </a:rPr>
              <a:t>  D</a:t>
            </a:r>
            <a:r>
              <a:rPr lang="en-US" sz="3200" i="1" dirty="0">
                <a:solidFill>
                  <a:schemeClr val="dk1"/>
                </a:solidFill>
                <a:latin typeface="Arial"/>
                <a:ea typeface="Arial"/>
                <a:cs typeface="Arial"/>
              </a:rPr>
              <a:t>ynamic</a:t>
            </a:r>
            <a:endParaRPr lang="en-US" dirty="0"/>
          </a:p>
          <a:p>
            <a:pPr marL="0" indent="0">
              <a:spcBef>
                <a:spcPts val="640"/>
              </a:spcBef>
              <a:buClr>
                <a:schemeClr val="dk1"/>
              </a:buClr>
              <a:buSzPts val="3200"/>
              <a:buNone/>
            </a:pPr>
            <a:r>
              <a:rPr lang="en-US" sz="3200" b="1" i="1" dirty="0">
                <a:solidFill>
                  <a:schemeClr val="dk1"/>
                </a:solidFill>
                <a:latin typeface="Arial"/>
                <a:ea typeface="Arial"/>
                <a:cs typeface="Arial"/>
              </a:rPr>
              <a:t>  I</a:t>
            </a:r>
            <a:r>
              <a:rPr lang="en-US" sz="3200" i="1" dirty="0">
                <a:solidFill>
                  <a:schemeClr val="dk1"/>
                </a:solidFill>
                <a:latin typeface="Arial"/>
                <a:ea typeface="Arial"/>
                <a:cs typeface="Arial"/>
              </a:rPr>
              <a:t>ntegrated</a:t>
            </a:r>
            <a:endParaRPr lang="en-US" dirty="0"/>
          </a:p>
          <a:p>
            <a:pPr marL="0" indent="0">
              <a:spcBef>
                <a:spcPts val="640"/>
              </a:spcBef>
              <a:buClr>
                <a:schemeClr val="dk1"/>
              </a:buClr>
              <a:buSzPts val="3200"/>
              <a:buNone/>
            </a:pPr>
            <a:r>
              <a:rPr lang="en-US" sz="3200" i="1" dirty="0">
                <a:solidFill>
                  <a:schemeClr val="dk1"/>
                </a:solidFill>
                <a:latin typeface="Arial"/>
                <a:ea typeface="Arial"/>
                <a:cs typeface="Arial"/>
              </a:rPr>
              <a:t>  </a:t>
            </a:r>
            <a:r>
              <a:rPr lang="en-US" sz="3200" i="1" dirty="0" err="1">
                <a:solidFill>
                  <a:schemeClr val="dk1"/>
                </a:solidFill>
                <a:latin typeface="Arial"/>
                <a:ea typeface="Arial"/>
                <a:cs typeface="Arial"/>
              </a:rPr>
              <a:t>fore</a:t>
            </a:r>
            <a:r>
              <a:rPr lang="en-US" sz="3200" b="1" i="1" dirty="0" err="1">
                <a:solidFill>
                  <a:schemeClr val="dk1"/>
                </a:solidFill>
                <a:latin typeface="Arial"/>
                <a:ea typeface="Arial"/>
                <a:cs typeface="Arial"/>
              </a:rPr>
              <a:t>Cast</a:t>
            </a:r>
            <a:endParaRPr lang="en-US" sz="3200" i="1" dirty="0">
              <a:solidFill>
                <a:schemeClr val="dk1"/>
              </a:solidFill>
              <a:latin typeface="Arial"/>
              <a:ea typeface="Arial"/>
              <a:cs typeface="Arial"/>
            </a:endParaRPr>
          </a:p>
          <a:p>
            <a:pPr marL="0" indent="0">
              <a:spcBef>
                <a:spcPts val="640"/>
              </a:spcBef>
              <a:buClr>
                <a:schemeClr val="dk1"/>
              </a:buClr>
              <a:buSzPts val="3200"/>
              <a:buNone/>
            </a:pPr>
            <a:r>
              <a:rPr lang="en-US" sz="3200" i="1" dirty="0">
                <a:solidFill>
                  <a:schemeClr val="dk1"/>
                </a:solidFill>
                <a:latin typeface="Arial"/>
                <a:ea typeface="Arial"/>
                <a:cs typeface="Arial"/>
              </a:rPr>
              <a:t>  System</a:t>
            </a:r>
            <a:endParaRPr lang="en-US" dirty="0"/>
          </a:p>
          <a:p>
            <a:pPr marL="0" indent="0">
              <a:spcBef>
                <a:spcPts val="480"/>
              </a:spcBef>
              <a:buClr>
                <a:schemeClr val="dk1"/>
              </a:buClr>
              <a:buSzPts val="2400"/>
              <a:buNone/>
            </a:pPr>
            <a:endParaRPr lang="en-US" sz="2400" dirty="0">
              <a:solidFill>
                <a:schemeClr val="accent5">
                  <a:lumMod val="60000"/>
                  <a:lumOff val="40000"/>
                </a:schemeClr>
              </a:solidFill>
              <a:effectLst>
                <a:outerShdw blurRad="38100" dist="38100" dir="2700000" algn="tl">
                  <a:srgbClr val="000000">
                    <a:alpha val="43137"/>
                  </a:srgbClr>
                </a:outerShdw>
              </a:effectLst>
              <a:latin typeface="Arial"/>
              <a:ea typeface="Arial"/>
              <a:cs typeface="Arial"/>
            </a:endParaRPr>
          </a:p>
          <a:p>
            <a:pPr marL="0" indent="0">
              <a:spcBef>
                <a:spcPts val="480"/>
              </a:spcBef>
              <a:buClr>
                <a:schemeClr val="dk1"/>
              </a:buClr>
              <a:buSzPts val="2400"/>
              <a:buNone/>
            </a:pPr>
            <a:r>
              <a:rPr lang="en-US" sz="3200" dirty="0" err="1">
                <a:solidFill>
                  <a:schemeClr val="accent5">
                    <a:lumMod val="60000"/>
                    <a:lumOff val="40000"/>
                  </a:schemeClr>
                </a:solidFill>
                <a:effectLst>
                  <a:outerShdw blurRad="38100" dist="38100" dir="2700000" algn="tl">
                    <a:srgbClr val="000000">
                      <a:alpha val="43137"/>
                    </a:srgbClr>
                  </a:outerShdw>
                </a:effectLst>
                <a:latin typeface="Arial"/>
                <a:ea typeface="Arial"/>
                <a:cs typeface="Arial"/>
              </a:rPr>
              <a:t>DICast</a:t>
            </a:r>
            <a:r>
              <a:rPr lang="en-US" sz="3200" baseline="30000" dirty="0">
                <a:solidFill>
                  <a:schemeClr val="accent5">
                    <a:lumMod val="60000"/>
                    <a:lumOff val="40000"/>
                  </a:schemeClr>
                </a:solidFill>
                <a:effectLst>
                  <a:outerShdw blurRad="38100" dist="38100" dir="2700000" algn="tl">
                    <a:srgbClr val="000000">
                      <a:alpha val="43137"/>
                    </a:srgbClr>
                  </a:outerShdw>
                </a:effectLst>
                <a:latin typeface="Arial"/>
                <a:ea typeface="Arial"/>
                <a:cs typeface="Arial"/>
              </a:rPr>
              <a:t>®</a:t>
            </a:r>
            <a:r>
              <a:rPr lang="en-US" sz="3200" dirty="0">
                <a:solidFill>
                  <a:schemeClr val="accent5">
                    <a:lumMod val="60000"/>
                    <a:lumOff val="40000"/>
                  </a:schemeClr>
                </a:solidFill>
                <a:effectLst>
                  <a:outerShdw blurRad="38100" dist="38100" dir="2700000" algn="tl">
                    <a:srgbClr val="000000">
                      <a:alpha val="43137"/>
                    </a:srgbClr>
                  </a:outerShdw>
                </a:effectLst>
                <a:latin typeface="Arial"/>
                <a:ea typeface="Arial"/>
                <a:cs typeface="Arial"/>
              </a:rPr>
              <a:t> In a Nutshell</a:t>
            </a:r>
            <a:endParaRPr lang="en-US" sz="3200" dirty="0">
              <a:solidFill>
                <a:schemeClr val="accent5">
                  <a:lumMod val="60000"/>
                  <a:lumOff val="40000"/>
                </a:schemeClr>
              </a:solidFill>
              <a:effectLst>
                <a:outerShdw blurRad="38100" dist="38100" dir="2700000" algn="tl">
                  <a:srgbClr val="000000">
                    <a:alpha val="43137"/>
                  </a:srgbClr>
                </a:outerShdw>
              </a:effectLst>
            </a:endParaRPr>
          </a:p>
          <a:p>
            <a:pPr>
              <a:spcBef>
                <a:spcPts val="480"/>
              </a:spcBef>
              <a:buClr>
                <a:schemeClr val="dk1"/>
              </a:buClr>
              <a:buSzPts val="2400"/>
              <a:buFont typeface="Arial"/>
              <a:buChar char="•"/>
            </a:pPr>
            <a:r>
              <a:rPr lang="en-US" sz="2400" i="1" dirty="0" smtClean="0">
                <a:solidFill>
                  <a:srgbClr val="00B0F0"/>
                </a:solidFill>
                <a:latin typeface="Arial"/>
                <a:ea typeface="Arial"/>
                <a:cs typeface="Arial"/>
              </a:rPr>
              <a:t>Machine-Learning </a:t>
            </a:r>
            <a:r>
              <a:rPr lang="en-US" sz="2400" i="1" dirty="0">
                <a:solidFill>
                  <a:srgbClr val="00B0F0"/>
                </a:solidFill>
                <a:latin typeface="Arial"/>
                <a:ea typeface="Arial"/>
                <a:cs typeface="Arial"/>
              </a:rPr>
              <a:t>Post-processer of model data</a:t>
            </a:r>
            <a:endParaRPr lang="en-US" dirty="0">
              <a:solidFill>
                <a:srgbClr val="00B0F0"/>
              </a:solidFill>
            </a:endParaRPr>
          </a:p>
          <a:p>
            <a:pPr lvl="1">
              <a:spcBef>
                <a:spcPts val="440"/>
              </a:spcBef>
              <a:buClr>
                <a:srgbClr val="404040"/>
              </a:buClr>
              <a:buSzPts val="2200"/>
              <a:buFont typeface="Noto Sans Symbols"/>
              <a:buChar char="▪"/>
            </a:pPr>
            <a:r>
              <a:rPr lang="en-US" sz="2200" i="1" dirty="0">
                <a:solidFill>
                  <a:srgbClr val="00B0F0"/>
                </a:solidFill>
                <a:latin typeface="Arial"/>
                <a:ea typeface="Arial"/>
                <a:cs typeface="Arial"/>
              </a:rPr>
              <a:t>Create predictive relationships between model output, observations and desired forecast variables</a:t>
            </a:r>
            <a:endParaRPr lang="en-US" sz="2400" dirty="0">
              <a:solidFill>
                <a:srgbClr val="00B0F0"/>
              </a:solidFill>
              <a:latin typeface="Arial"/>
              <a:ea typeface="Arial"/>
              <a:cs typeface="Arial"/>
            </a:endParaRPr>
          </a:p>
          <a:p>
            <a:pPr>
              <a:spcBef>
                <a:spcPts val="480"/>
              </a:spcBef>
              <a:buClr>
                <a:schemeClr val="dk1"/>
              </a:buClr>
              <a:buSzPts val="2400"/>
              <a:buFont typeface="Arial"/>
              <a:buChar char="•"/>
            </a:pPr>
            <a:r>
              <a:rPr lang="en-US" sz="2400" i="1" dirty="0">
                <a:solidFill>
                  <a:srgbClr val="00B0F0"/>
                </a:solidFill>
                <a:latin typeface="Arial"/>
                <a:ea typeface="Arial"/>
                <a:cs typeface="Arial"/>
              </a:rPr>
              <a:t>Optimal Forecast Combiner</a:t>
            </a:r>
            <a:endParaRPr lang="en-US" dirty="0">
              <a:solidFill>
                <a:srgbClr val="00B0F0"/>
              </a:solidFill>
            </a:endParaRPr>
          </a:p>
          <a:p>
            <a:pPr lvl="1">
              <a:spcBef>
                <a:spcPts val="440"/>
              </a:spcBef>
              <a:buClr>
                <a:srgbClr val="404040"/>
              </a:buClr>
              <a:buSzPts val="2200"/>
              <a:buFont typeface="Noto Sans Symbols"/>
              <a:buChar char="▪"/>
            </a:pPr>
            <a:r>
              <a:rPr lang="en-US" sz="2200" i="1" dirty="0">
                <a:solidFill>
                  <a:srgbClr val="00B0F0"/>
                </a:solidFill>
                <a:latin typeface="Arial"/>
                <a:ea typeface="Arial"/>
                <a:cs typeface="Arial"/>
              </a:rPr>
              <a:t>Create best combination of inputs</a:t>
            </a:r>
            <a:endParaRPr lang="en-US" dirty="0">
              <a:solidFill>
                <a:srgbClr val="00B0F0"/>
              </a:solidFill>
            </a:endParaRPr>
          </a:p>
        </p:txBody>
      </p:sp>
      <p:sp>
        <p:nvSpPr>
          <p:cNvPr id="6" name="Shape 172"/>
          <p:cNvSpPr txBox="1">
            <a:spLocks noGrp="1"/>
          </p:cNvSpPr>
          <p:nvPr>
            <p:ph type="ftr" sz="quarter" idx="4294967295"/>
          </p:nvPr>
        </p:nvSpPr>
        <p:spPr>
          <a:xfrm>
            <a:off x="1322910" y="7539325"/>
            <a:ext cx="9144000" cy="228600"/>
          </a:xfrm>
          <a:prstGeom prst="rect">
            <a:avLst/>
          </a:prstGeom>
          <a:noFill/>
          <a:ln>
            <a:noFill/>
          </a:ln>
        </p:spPr>
        <p:txBody>
          <a:bodyPr spcFirstLastPara="1" wrap="square" lIns="91425" tIns="45700" rIns="91425" bIns="45700" anchor="t" anchorCtr="0">
            <a:noAutofit/>
          </a:bodyPr>
          <a:lstStyle/>
          <a:p>
            <a:pPr algn="ctr"/>
            <a:r>
              <a:rPr lang="en-US" sz="900">
                <a:solidFill>
                  <a:srgbClr val="404040"/>
                </a:solidFill>
                <a:latin typeface="Times New Roman"/>
                <a:ea typeface="Times New Roman"/>
                <a:cs typeface="Times New Roman"/>
                <a:sym typeface="Times New Roman"/>
              </a:rPr>
              <a:t>Copyright 2018 UCAR</a:t>
            </a:r>
            <a:endParaRPr sz="900">
              <a:solidFill>
                <a:srgbClr val="404040"/>
              </a:solidFill>
              <a:latin typeface="Times New Roman"/>
              <a:ea typeface="Times New Roman"/>
              <a:cs typeface="Times New Roman"/>
              <a:sym typeface="Times New Roman"/>
            </a:endParaRPr>
          </a:p>
        </p:txBody>
      </p:sp>
      <p:pic>
        <p:nvPicPr>
          <p:cNvPr id="7" name="Shape 173"/>
          <p:cNvPicPr preferRelativeResize="0"/>
          <p:nvPr/>
        </p:nvPicPr>
        <p:blipFill rotWithShape="1">
          <a:blip r:embed="rId2">
            <a:alphaModFix/>
          </a:blip>
          <a:srcRect/>
          <a:stretch/>
        </p:blipFill>
        <p:spPr>
          <a:xfrm>
            <a:off x="5547285" y="1029096"/>
            <a:ext cx="5614358" cy="3085704"/>
          </a:xfrm>
          <a:prstGeom prst="rect">
            <a:avLst/>
          </a:prstGeom>
          <a:noFill/>
          <a:ln>
            <a:noFill/>
          </a:ln>
        </p:spPr>
      </p:pic>
      <p:sp>
        <p:nvSpPr>
          <p:cNvPr id="3" name="TextBox 2"/>
          <p:cNvSpPr txBox="1"/>
          <p:nvPr/>
        </p:nvSpPr>
        <p:spPr>
          <a:xfrm>
            <a:off x="9581322" y="5923722"/>
            <a:ext cx="2335696" cy="307777"/>
          </a:xfrm>
          <a:prstGeom prst="rect">
            <a:avLst/>
          </a:prstGeom>
          <a:noFill/>
        </p:spPr>
        <p:txBody>
          <a:bodyPr wrap="square" rtlCol="0">
            <a:spAutoFit/>
          </a:bodyPr>
          <a:lstStyle/>
          <a:p>
            <a:pPr algn="r"/>
            <a:r>
              <a:rPr lang="en-US" dirty="0" smtClean="0"/>
              <a:t>Jim Cowie</a:t>
            </a:r>
            <a:endParaRPr lang="en-US" dirty="0"/>
          </a:p>
        </p:txBody>
      </p:sp>
    </p:spTree>
    <p:extLst>
      <p:ext uri="{BB962C8B-B14F-4D97-AF65-F5344CB8AC3E}">
        <p14:creationId xmlns:p14="http://schemas.microsoft.com/office/powerpoint/2010/main" val="1321725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1000"/>
                                        <p:tgtEl>
                                          <p:spTgt spid="5">
                                            <p:txEl>
                                              <p:pRg st="1" end="1"/>
                                            </p:txEl>
                                          </p:spTgt>
                                        </p:tgtEl>
                                      </p:cBhvr>
                                    </p:animEffect>
                                    <p:anim calcmode="lin" valueType="num">
                                      <p:cBhvr>
                                        <p:cTn id="8"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1000"/>
                                        <p:tgtEl>
                                          <p:spTgt spid="5">
                                            <p:txEl>
                                              <p:pRg st="2" end="2"/>
                                            </p:txEl>
                                          </p:spTgt>
                                        </p:tgtEl>
                                      </p:cBhvr>
                                    </p:animEffect>
                                    <p:anim calcmode="lin" valueType="num">
                                      <p:cBhvr>
                                        <p:cTn id="13"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2" end="2"/>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fade">
                                      <p:cBhvr>
                                        <p:cTn id="17" dur="1000"/>
                                        <p:tgtEl>
                                          <p:spTgt spid="5">
                                            <p:txEl>
                                              <p:pRg st="3" end="3"/>
                                            </p:txEl>
                                          </p:spTgt>
                                        </p:tgtEl>
                                      </p:cBhvr>
                                    </p:animEffect>
                                    <p:anim calcmode="lin" valueType="num">
                                      <p:cBhvr>
                                        <p:cTn id="18"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19" dur="1000" fill="hold"/>
                                        <p:tgtEl>
                                          <p:spTgt spid="5">
                                            <p:txEl>
                                              <p:pRg st="3" end="3"/>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fade">
                                      <p:cBhvr>
                                        <p:cTn id="22" dur="1000"/>
                                        <p:tgtEl>
                                          <p:spTgt spid="5">
                                            <p:txEl>
                                              <p:pRg st="4" end="4"/>
                                            </p:txEl>
                                          </p:spTgt>
                                        </p:tgtEl>
                                      </p:cBhvr>
                                    </p:animEffect>
                                    <p:anim calcmode="lin" valueType="num">
                                      <p:cBhvr>
                                        <p:cTn id="23"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24" dur="1000" fill="hold"/>
                                        <p:tgtEl>
                                          <p:spTgt spid="5">
                                            <p:txEl>
                                              <p:pRg st="4" end="4"/>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1000"/>
                                        <p:tgtEl>
                                          <p:spTgt spid="7"/>
                                        </p:tgtEl>
                                      </p:cBhvr>
                                    </p:animEffect>
                                    <p:anim calcmode="lin" valueType="num">
                                      <p:cBhvr>
                                        <p:cTn id="28" dur="1000" fill="hold"/>
                                        <p:tgtEl>
                                          <p:spTgt spid="7"/>
                                        </p:tgtEl>
                                        <p:attrNameLst>
                                          <p:attrName>ppt_x</p:attrName>
                                        </p:attrNameLst>
                                      </p:cBhvr>
                                      <p:tavLst>
                                        <p:tav tm="0">
                                          <p:val>
                                            <p:strVal val="#ppt_x"/>
                                          </p:val>
                                        </p:tav>
                                        <p:tav tm="100000">
                                          <p:val>
                                            <p:strVal val="#ppt_x"/>
                                          </p:val>
                                        </p:tav>
                                      </p:tavLst>
                                    </p:anim>
                                    <p:anim calcmode="lin" valueType="num">
                                      <p:cBhvr>
                                        <p:cTn id="2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5">
                                            <p:txEl>
                                              <p:pRg st="6" end="6"/>
                                            </p:txEl>
                                          </p:spTgt>
                                        </p:tgtEl>
                                        <p:attrNameLst>
                                          <p:attrName>style.visibility</p:attrName>
                                        </p:attrNameLst>
                                      </p:cBhvr>
                                      <p:to>
                                        <p:strVal val="visible"/>
                                      </p:to>
                                    </p:set>
                                    <p:animEffect transition="in" filter="fade">
                                      <p:cBhvr>
                                        <p:cTn id="34" dur="500"/>
                                        <p:tgtEl>
                                          <p:spTgt spid="5">
                                            <p:txEl>
                                              <p:pRg st="6" end="6"/>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5">
                                            <p:txEl>
                                              <p:pRg st="7" end="7"/>
                                            </p:txEl>
                                          </p:spTgt>
                                        </p:tgtEl>
                                        <p:attrNameLst>
                                          <p:attrName>style.visibility</p:attrName>
                                        </p:attrNameLst>
                                      </p:cBhvr>
                                      <p:to>
                                        <p:strVal val="visible"/>
                                      </p:to>
                                    </p:set>
                                    <p:animEffect transition="in" filter="fade">
                                      <p:cBhvr>
                                        <p:cTn id="37" dur="500"/>
                                        <p:tgtEl>
                                          <p:spTgt spid="5">
                                            <p:txEl>
                                              <p:pRg st="7" end="7"/>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5">
                                            <p:txEl>
                                              <p:pRg st="8" end="8"/>
                                            </p:txEl>
                                          </p:spTgt>
                                        </p:tgtEl>
                                        <p:attrNameLst>
                                          <p:attrName>style.visibility</p:attrName>
                                        </p:attrNameLst>
                                      </p:cBhvr>
                                      <p:to>
                                        <p:strVal val="visible"/>
                                      </p:to>
                                    </p:set>
                                    <p:animEffect transition="in" filter="fade">
                                      <p:cBhvr>
                                        <p:cTn id="40" dur="500"/>
                                        <p:tgtEl>
                                          <p:spTgt spid="5">
                                            <p:txEl>
                                              <p:pRg st="8" end="8"/>
                                            </p:txEl>
                                          </p:spTgt>
                                        </p:tgtEl>
                                      </p:cBhvr>
                                    </p:animEffect>
                                  </p:childTnLst>
                                </p:cTn>
                              </p:par>
                              <p:par>
                                <p:cTn id="41" presetID="10" presetClass="entr" presetSubtype="0" fill="hold" nodeType="withEffect">
                                  <p:stCondLst>
                                    <p:cond delay="0"/>
                                  </p:stCondLst>
                                  <p:childTnLst>
                                    <p:set>
                                      <p:cBhvr>
                                        <p:cTn id="42" dur="1" fill="hold">
                                          <p:stCondLst>
                                            <p:cond delay="0"/>
                                          </p:stCondLst>
                                        </p:cTn>
                                        <p:tgtEl>
                                          <p:spTgt spid="5">
                                            <p:txEl>
                                              <p:pRg st="9" end="9"/>
                                            </p:txEl>
                                          </p:spTgt>
                                        </p:tgtEl>
                                        <p:attrNameLst>
                                          <p:attrName>style.visibility</p:attrName>
                                        </p:attrNameLst>
                                      </p:cBhvr>
                                      <p:to>
                                        <p:strVal val="visible"/>
                                      </p:to>
                                    </p:set>
                                    <p:animEffect transition="in" filter="fade">
                                      <p:cBhvr>
                                        <p:cTn id="43" dur="500"/>
                                        <p:tgtEl>
                                          <p:spTgt spid="5">
                                            <p:txEl>
                                              <p:pRg st="9" end="9"/>
                                            </p:txEl>
                                          </p:spTgt>
                                        </p:tgtEl>
                                      </p:cBhvr>
                                    </p:animEffect>
                                  </p:childTnLst>
                                </p:cTn>
                              </p:par>
                              <p:par>
                                <p:cTn id="44" presetID="10" presetClass="entr" presetSubtype="0" fill="hold" nodeType="withEffect">
                                  <p:stCondLst>
                                    <p:cond delay="0"/>
                                  </p:stCondLst>
                                  <p:childTnLst>
                                    <p:set>
                                      <p:cBhvr>
                                        <p:cTn id="45" dur="1" fill="hold">
                                          <p:stCondLst>
                                            <p:cond delay="0"/>
                                          </p:stCondLst>
                                        </p:cTn>
                                        <p:tgtEl>
                                          <p:spTgt spid="5">
                                            <p:txEl>
                                              <p:pRg st="10" end="10"/>
                                            </p:txEl>
                                          </p:spTgt>
                                        </p:tgtEl>
                                        <p:attrNameLst>
                                          <p:attrName>style.visibility</p:attrName>
                                        </p:attrNameLst>
                                      </p:cBhvr>
                                      <p:to>
                                        <p:strVal val="visible"/>
                                      </p:to>
                                    </p:set>
                                    <p:animEffect transition="in" filter="fade">
                                      <p:cBhvr>
                                        <p:cTn id="46" dur="500"/>
                                        <p:tgtEl>
                                          <p:spTgt spid="5">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EFFBEC-A125-6F4A-8BD0-1E60F6D8C697}"/>
              </a:ext>
            </a:extLst>
          </p:cNvPr>
          <p:cNvSpPr>
            <a:spLocks noGrp="1"/>
          </p:cNvSpPr>
          <p:nvPr>
            <p:ph type="title"/>
          </p:nvPr>
        </p:nvSpPr>
        <p:spPr>
          <a:xfrm>
            <a:off x="609600" y="274639"/>
            <a:ext cx="10972800" cy="581850"/>
          </a:xfrm>
        </p:spPr>
        <p:txBody>
          <a:bodyPr/>
          <a:lstStyle/>
          <a:p>
            <a:r>
              <a:rPr lang="en-US" sz="3600" dirty="0" smtClean="0"/>
              <a:t>Impact of Using Convolutional Neural Networks</a:t>
            </a:r>
            <a:endParaRPr lang="en-US" sz="3600" dirty="0"/>
          </a:p>
        </p:txBody>
      </p:sp>
      <p:sp>
        <p:nvSpPr>
          <p:cNvPr id="6" name="Slide Number Placeholder 5">
            <a:extLst>
              <a:ext uri="{FF2B5EF4-FFF2-40B4-BE49-F238E27FC236}">
                <a16:creationId xmlns:a16="http://schemas.microsoft.com/office/drawing/2014/main" id="{6C46C919-C7CE-6C44-93F9-CA79529032C8}"/>
              </a:ext>
            </a:extLst>
          </p:cNvPr>
          <p:cNvSpPr>
            <a:spLocks noGrp="1"/>
          </p:cNvSpPr>
          <p:nvPr>
            <p:ph type="sldNum" sz="quarter" idx="4294967295"/>
          </p:nvPr>
        </p:nvSpPr>
        <p:spPr/>
        <p:txBody>
          <a:bodyPr/>
          <a:lstStyle/>
          <a:p>
            <a:endParaRPr lang="en-US" dirty="0"/>
          </a:p>
        </p:txBody>
      </p:sp>
      <p:sp>
        <p:nvSpPr>
          <p:cNvPr id="7" name="Footer Placeholder 6">
            <a:extLst>
              <a:ext uri="{FF2B5EF4-FFF2-40B4-BE49-F238E27FC236}">
                <a16:creationId xmlns:a16="http://schemas.microsoft.com/office/drawing/2014/main" id="{2B55A87D-A3B1-3848-8E11-6998A3B2E3B6}"/>
              </a:ext>
            </a:extLst>
          </p:cNvPr>
          <p:cNvSpPr>
            <a:spLocks noGrp="1"/>
          </p:cNvSpPr>
          <p:nvPr>
            <p:ph type="ftr" sz="quarter" idx="4294967295"/>
          </p:nvPr>
        </p:nvSpPr>
        <p:spPr/>
        <p:txBody>
          <a:bodyPr/>
          <a:lstStyle/>
          <a:p>
            <a:endParaRPr lang="en-US" dirty="0"/>
          </a:p>
        </p:txBody>
      </p:sp>
      <p:pic>
        <p:nvPicPr>
          <p:cNvPr id="8" name="Picture 7">
            <a:extLst>
              <a:ext uri="{FF2B5EF4-FFF2-40B4-BE49-F238E27FC236}">
                <a16:creationId xmlns:a16="http://schemas.microsoft.com/office/drawing/2014/main" id="{2AB4E93D-3BA2-B841-B667-CA5564B6B1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9760" y="1078723"/>
            <a:ext cx="2305503" cy="2298550"/>
          </a:xfrm>
          <a:prstGeom prst="rect">
            <a:avLst/>
          </a:prstGeom>
        </p:spPr>
      </p:pic>
      <p:pic>
        <p:nvPicPr>
          <p:cNvPr id="9" name="Picture 8">
            <a:extLst>
              <a:ext uri="{FF2B5EF4-FFF2-40B4-BE49-F238E27FC236}">
                <a16:creationId xmlns:a16="http://schemas.microsoft.com/office/drawing/2014/main" id="{BFFCC44D-A919-F145-80E1-18DAF3844A96}"/>
              </a:ext>
            </a:extLst>
          </p:cNvPr>
          <p:cNvPicPr>
            <a:picLocks noChangeAspect="1"/>
          </p:cNvPicPr>
          <p:nvPr/>
        </p:nvPicPr>
        <p:blipFill rotWithShape="1">
          <a:blip r:embed="rId3">
            <a:extLst>
              <a:ext uri="{28A0092B-C50C-407E-A947-70E740481C1C}">
                <a14:useLocalDpi xmlns:a14="http://schemas.microsoft.com/office/drawing/2010/main" val="0"/>
              </a:ext>
            </a:extLst>
          </a:blip>
          <a:srcRect l="66720" t="3292"/>
          <a:stretch/>
        </p:blipFill>
        <p:spPr>
          <a:xfrm>
            <a:off x="4392630" y="931251"/>
            <a:ext cx="2198121" cy="2520050"/>
          </a:xfrm>
          <a:prstGeom prst="rect">
            <a:avLst/>
          </a:prstGeom>
        </p:spPr>
      </p:pic>
      <p:pic>
        <p:nvPicPr>
          <p:cNvPr id="10" name="Picture 9">
            <a:extLst>
              <a:ext uri="{FF2B5EF4-FFF2-40B4-BE49-F238E27FC236}">
                <a16:creationId xmlns:a16="http://schemas.microsoft.com/office/drawing/2014/main" id="{01451179-3473-2147-B849-F8DF808E8929}"/>
              </a:ext>
            </a:extLst>
          </p:cNvPr>
          <p:cNvPicPr>
            <a:picLocks noChangeAspect="1"/>
          </p:cNvPicPr>
          <p:nvPr/>
        </p:nvPicPr>
        <p:blipFill>
          <a:blip r:embed="rId4"/>
          <a:stretch>
            <a:fillRect/>
          </a:stretch>
        </p:blipFill>
        <p:spPr>
          <a:xfrm>
            <a:off x="7710452" y="914400"/>
            <a:ext cx="3838251" cy="2536901"/>
          </a:xfrm>
          <a:prstGeom prst="rect">
            <a:avLst/>
          </a:prstGeom>
        </p:spPr>
      </p:pic>
      <p:sp>
        <p:nvSpPr>
          <p:cNvPr id="11" name="TextBox 10">
            <a:extLst>
              <a:ext uri="{FF2B5EF4-FFF2-40B4-BE49-F238E27FC236}">
                <a16:creationId xmlns:a16="http://schemas.microsoft.com/office/drawing/2014/main" id="{CEF25D08-1834-994E-8F62-5042BB4E5164}"/>
              </a:ext>
            </a:extLst>
          </p:cNvPr>
          <p:cNvSpPr txBox="1"/>
          <p:nvPr/>
        </p:nvSpPr>
        <p:spPr>
          <a:xfrm>
            <a:off x="670603" y="3397005"/>
            <a:ext cx="3123344" cy="1938992"/>
          </a:xfrm>
          <a:prstGeom prst="rect">
            <a:avLst/>
          </a:prstGeom>
          <a:noFill/>
        </p:spPr>
        <p:txBody>
          <a:bodyPr wrap="square" rtlCol="0">
            <a:spAutoFit/>
          </a:bodyPr>
          <a:lstStyle/>
          <a:p>
            <a:r>
              <a:rPr lang="en-US" sz="2400" dirty="0"/>
              <a:t>Convolutional neural networks produce more skilled hail predictions than other models.</a:t>
            </a:r>
          </a:p>
        </p:txBody>
      </p:sp>
      <p:sp>
        <p:nvSpPr>
          <p:cNvPr id="12" name="TextBox 11">
            <a:extLst>
              <a:ext uri="{FF2B5EF4-FFF2-40B4-BE49-F238E27FC236}">
                <a16:creationId xmlns:a16="http://schemas.microsoft.com/office/drawing/2014/main" id="{0303CA18-D82B-5C4A-80E4-336988AE8D46}"/>
              </a:ext>
            </a:extLst>
          </p:cNvPr>
          <p:cNvSpPr txBox="1"/>
          <p:nvPr/>
        </p:nvSpPr>
        <p:spPr>
          <a:xfrm>
            <a:off x="4038600" y="3435942"/>
            <a:ext cx="3123344" cy="1938992"/>
          </a:xfrm>
          <a:prstGeom prst="rect">
            <a:avLst/>
          </a:prstGeom>
          <a:noFill/>
        </p:spPr>
        <p:txBody>
          <a:bodyPr wrap="square" rtlCol="0">
            <a:spAutoFit/>
          </a:bodyPr>
          <a:lstStyle/>
          <a:p>
            <a:r>
              <a:rPr lang="en-US" sz="2400" dirty="0"/>
              <a:t>Convolutional neural networks encode realistic storm features and hail growth processes.</a:t>
            </a:r>
          </a:p>
        </p:txBody>
      </p:sp>
      <p:sp>
        <p:nvSpPr>
          <p:cNvPr id="13" name="TextBox 12">
            <a:extLst>
              <a:ext uri="{FF2B5EF4-FFF2-40B4-BE49-F238E27FC236}">
                <a16:creationId xmlns:a16="http://schemas.microsoft.com/office/drawing/2014/main" id="{3C357DBB-BEB1-044B-9526-ED381FC1FB32}"/>
              </a:ext>
            </a:extLst>
          </p:cNvPr>
          <p:cNvSpPr txBox="1"/>
          <p:nvPr/>
        </p:nvSpPr>
        <p:spPr>
          <a:xfrm>
            <a:off x="7602876" y="3435942"/>
            <a:ext cx="4171308" cy="1938992"/>
          </a:xfrm>
          <a:prstGeom prst="rect">
            <a:avLst/>
          </a:prstGeom>
          <a:noFill/>
        </p:spPr>
        <p:txBody>
          <a:bodyPr wrap="square" rtlCol="0">
            <a:spAutoFit/>
          </a:bodyPr>
          <a:lstStyle/>
          <a:p>
            <a:r>
              <a:rPr lang="en-US" sz="2400" dirty="0"/>
              <a:t>Internal representations of deep learning models could enable more sophisticated analysis of large weather and climate data.</a:t>
            </a:r>
          </a:p>
        </p:txBody>
      </p:sp>
      <p:sp>
        <p:nvSpPr>
          <p:cNvPr id="3" name="Rectangle 2"/>
          <p:cNvSpPr/>
          <p:nvPr/>
        </p:nvSpPr>
        <p:spPr>
          <a:xfrm>
            <a:off x="1991833" y="5694382"/>
            <a:ext cx="8208334" cy="523220"/>
          </a:xfrm>
          <a:prstGeom prst="rect">
            <a:avLst/>
          </a:prstGeom>
        </p:spPr>
        <p:txBody>
          <a:bodyPr wrap="square">
            <a:spAutoFit/>
          </a:bodyPr>
          <a:lstStyle/>
          <a:p>
            <a:pPr lvl="0" algn="ctr">
              <a:buSzPts val="1100"/>
            </a:pPr>
            <a:r>
              <a:rPr lang="en-US" dirty="0">
                <a:latin typeface="Times New Roman" panose="02020603050405020304" pitchFamily="18" charset="0"/>
                <a:ea typeface="Times New Roman" panose="02020603050405020304" pitchFamily="18" charset="0"/>
              </a:rPr>
              <a:t>Gagne II, D.J., S.E. Haupt, </a:t>
            </a:r>
            <a:r>
              <a:rPr lang="en-US" dirty="0" smtClean="0">
                <a:latin typeface="Times New Roman" panose="02020603050405020304" pitchFamily="18" charset="0"/>
                <a:ea typeface="Times New Roman" panose="02020603050405020304" pitchFamily="18" charset="0"/>
              </a:rPr>
              <a:t>D.W</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Nychka</a:t>
            </a:r>
            <a:r>
              <a:rPr lang="en-US" dirty="0" smtClean="0">
                <a:latin typeface="Times New Roman" panose="02020603050405020304" pitchFamily="18" charset="0"/>
                <a:ea typeface="Times New Roman" panose="02020603050405020304" pitchFamily="18" charset="0"/>
              </a:rPr>
              <a:t>, G. Thompson, </a:t>
            </a:r>
            <a:r>
              <a:rPr lang="en-US" dirty="0">
                <a:latin typeface="Times New Roman" panose="02020603050405020304" pitchFamily="18" charset="0"/>
                <a:ea typeface="Times New Roman" panose="02020603050405020304" pitchFamily="18" charset="0"/>
              </a:rPr>
              <a:t>2019: Interpretable Deep Learning for Spatial Severe Hail Forecasting, </a:t>
            </a:r>
            <a:r>
              <a:rPr lang="en-US" i="1" dirty="0" smtClean="0">
                <a:latin typeface="Times New Roman" panose="02020603050405020304" pitchFamily="18" charset="0"/>
                <a:ea typeface="Times New Roman" panose="02020603050405020304" pitchFamily="18" charset="0"/>
              </a:rPr>
              <a:t>Monthly </a:t>
            </a:r>
            <a:r>
              <a:rPr lang="en-US" i="1" dirty="0">
                <a:latin typeface="Times New Roman" panose="02020603050405020304" pitchFamily="18" charset="0"/>
                <a:ea typeface="Times New Roman" panose="02020603050405020304" pitchFamily="18" charset="0"/>
              </a:rPr>
              <a:t>Weather Re</a:t>
            </a:r>
            <a:r>
              <a:rPr lang="en-US" dirty="0">
                <a:latin typeface="Times New Roman" panose="02020603050405020304" pitchFamily="18" charset="0"/>
                <a:ea typeface="Times New Roman" panose="02020603050405020304" pitchFamily="18" charset="0"/>
              </a:rPr>
              <a:t>view, accepted.</a:t>
            </a:r>
          </a:p>
        </p:txBody>
      </p:sp>
      <p:sp>
        <p:nvSpPr>
          <p:cNvPr id="14" name="TextBox 13"/>
          <p:cNvSpPr txBox="1"/>
          <p:nvPr/>
        </p:nvSpPr>
        <p:spPr>
          <a:xfrm>
            <a:off x="3051545" y="6495031"/>
            <a:ext cx="4465674" cy="307777"/>
          </a:xfrm>
          <a:prstGeom prst="rect">
            <a:avLst/>
          </a:prstGeom>
          <a:noFill/>
        </p:spPr>
        <p:txBody>
          <a:bodyPr wrap="square" rtlCol="0">
            <a:spAutoFit/>
          </a:bodyPr>
          <a:lstStyle/>
          <a:p>
            <a:pPr algn="ctr"/>
            <a:r>
              <a:rPr lang="en-US" dirty="0" smtClean="0">
                <a:solidFill>
                  <a:schemeClr val="bg1"/>
                </a:solidFill>
              </a:rPr>
              <a:t>David John Gagne, III</a:t>
            </a:r>
            <a:endParaRPr lang="en-US" dirty="0">
              <a:solidFill>
                <a:schemeClr val="bg1"/>
              </a:solidFill>
            </a:endParaRPr>
          </a:p>
        </p:txBody>
      </p:sp>
    </p:spTree>
    <p:extLst>
      <p:ext uri="{BB962C8B-B14F-4D97-AF65-F5344CB8AC3E}">
        <p14:creationId xmlns:p14="http://schemas.microsoft.com/office/powerpoint/2010/main" val="3482614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6226" y="3970728"/>
            <a:ext cx="3654143" cy="2139010"/>
          </a:xfrm>
          <a:prstGeom prst="rect">
            <a:avLst/>
          </a:prstGeom>
          <a:ln>
            <a:noFill/>
          </a:ln>
          <a:effectLst>
            <a:glow rad="228600">
              <a:schemeClr val="accent1">
                <a:satMod val="175000"/>
                <a:alpha val="40000"/>
              </a:schemeClr>
            </a:glow>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2" name="Title 1"/>
          <p:cNvSpPr>
            <a:spLocks noGrp="1"/>
          </p:cNvSpPr>
          <p:nvPr>
            <p:ph type="title"/>
          </p:nvPr>
        </p:nvSpPr>
        <p:spPr>
          <a:xfrm>
            <a:off x="119269" y="147593"/>
            <a:ext cx="8229600" cy="566674"/>
          </a:xfrm>
        </p:spPr>
        <p:txBody>
          <a:bodyPr/>
          <a:lstStyle/>
          <a:p>
            <a:pPr algn="l"/>
            <a:r>
              <a:rPr lang="en-US" sz="4400" b="1" dirty="0" smtClean="0">
                <a:solidFill>
                  <a:srgbClr val="000000"/>
                </a:solidFill>
                <a:effectLst>
                  <a:outerShdw blurRad="38100" dist="38100" dir="2700000" algn="tl">
                    <a:srgbClr val="000000">
                      <a:alpha val="43137"/>
                    </a:srgbClr>
                  </a:outerShdw>
                </a:effectLst>
              </a:rPr>
              <a:t>Summary:</a:t>
            </a:r>
            <a:endParaRPr lang="en-US" sz="4400" b="1" dirty="0">
              <a:solidFill>
                <a:srgbClr val="000000"/>
              </a:solidFill>
              <a:effectLst>
                <a:outerShdw blurRad="38100" dist="38100" dir="2700000" algn="tl">
                  <a:srgbClr val="000000">
                    <a:alpha val="43137"/>
                  </a:srgbClr>
                </a:outerShdw>
              </a:effectLst>
            </a:endParaRPr>
          </a:p>
        </p:txBody>
      </p:sp>
      <p:sp>
        <p:nvSpPr>
          <p:cNvPr id="3" name="Content Placeholder 2"/>
          <p:cNvSpPr>
            <a:spLocks noGrp="1"/>
          </p:cNvSpPr>
          <p:nvPr>
            <p:ph sz="half" idx="1"/>
          </p:nvPr>
        </p:nvSpPr>
        <p:spPr>
          <a:xfrm>
            <a:off x="-26226" y="962075"/>
            <a:ext cx="9879496" cy="5638800"/>
          </a:xfrm>
        </p:spPr>
        <p:txBody>
          <a:bodyPr>
            <a:normAutofit/>
          </a:bodyPr>
          <a:lstStyle/>
          <a:p>
            <a:pPr>
              <a:spcBef>
                <a:spcPts val="0"/>
              </a:spcBef>
            </a:pPr>
            <a:r>
              <a:rPr lang="en-US" dirty="0" smtClean="0"/>
              <a:t>Artificial Intelligence is advancing </a:t>
            </a:r>
          </a:p>
          <a:p>
            <a:pPr marL="94107" indent="0">
              <a:spcBef>
                <a:spcPts val="0"/>
              </a:spcBef>
              <a:buNone/>
            </a:pPr>
            <a:r>
              <a:rPr lang="en-US" dirty="0"/>
              <a:t>	</a:t>
            </a:r>
            <a:r>
              <a:rPr lang="en-US" dirty="0" smtClean="0"/>
              <a:t>applications of weather forecasting</a:t>
            </a:r>
          </a:p>
          <a:p>
            <a:pPr indent="-457200">
              <a:spcBef>
                <a:spcPts val="0"/>
              </a:spcBef>
            </a:pPr>
            <a:r>
              <a:rPr lang="en-US" dirty="0" smtClean="0"/>
              <a:t>NCAR has been involved for a couple decades</a:t>
            </a:r>
          </a:p>
          <a:p>
            <a:pPr>
              <a:spcBef>
                <a:spcPts val="0"/>
              </a:spcBef>
            </a:pPr>
            <a:r>
              <a:rPr lang="en-US" dirty="0" smtClean="0">
                <a:solidFill>
                  <a:srgbClr val="000000"/>
                </a:solidFill>
              </a:rPr>
              <a:t>A </a:t>
            </a:r>
            <a:r>
              <a:rPr lang="en-US" dirty="0" smtClean="0">
                <a:solidFill>
                  <a:srgbClr val="000000"/>
                </a:solidFill>
                <a:effectLst>
                  <a:outerShdw blurRad="38100" dist="38100" dir="2700000" algn="tl">
                    <a:srgbClr val="000000">
                      <a:alpha val="43137"/>
                    </a:srgbClr>
                  </a:outerShdw>
                </a:effectLst>
              </a:rPr>
              <a:t>Big Data </a:t>
            </a:r>
            <a:r>
              <a:rPr lang="en-US" dirty="0" smtClean="0">
                <a:solidFill>
                  <a:srgbClr val="000000"/>
                </a:solidFill>
              </a:rPr>
              <a:t>application</a:t>
            </a:r>
          </a:p>
          <a:p>
            <a:pPr>
              <a:spcBef>
                <a:spcPts val="0"/>
              </a:spcBef>
            </a:pPr>
            <a:r>
              <a:rPr lang="en-US" dirty="0" smtClean="0"/>
              <a:t>A necessary component of modern </a:t>
            </a:r>
          </a:p>
          <a:p>
            <a:pPr marL="94107" indent="0">
              <a:spcBef>
                <a:spcPts val="0"/>
              </a:spcBef>
              <a:buNone/>
            </a:pPr>
            <a:r>
              <a:rPr lang="en-US" dirty="0"/>
              <a:t>	</a:t>
            </a:r>
            <a:r>
              <a:rPr lang="en-US" dirty="0" smtClean="0"/>
              <a:t>weather forecasting systems</a:t>
            </a:r>
          </a:p>
        </p:txBody>
      </p:sp>
      <p:pic>
        <p:nvPicPr>
          <p:cNvPr id="5" name="Content Placeholder 4" descr="IMAG0093.jpg"/>
          <p:cNvPicPr>
            <a:picLocks noGrp="1" noChangeAspect="1"/>
          </p:cNvPicPr>
          <p:nvPr>
            <p:ph sz="half" idx="2"/>
          </p:nvPr>
        </p:nvPicPr>
        <p:blipFill>
          <a:blip r:embed="rId4" cstate="screen">
            <a:extLst>
              <a:ext uri="{28A0092B-C50C-407E-A947-70E740481C1C}">
                <a14:useLocalDpi xmlns:a14="http://schemas.microsoft.com/office/drawing/2010/main"/>
              </a:ext>
            </a:extLst>
          </a:blip>
          <a:stretch>
            <a:fillRect/>
          </a:stretch>
        </p:blipFill>
        <p:spPr>
          <a:xfrm>
            <a:off x="7831211" y="218612"/>
            <a:ext cx="4560482" cy="3040320"/>
          </a:xfrm>
          <a:prstGeom prst="rect">
            <a:avLst/>
          </a:prstGeom>
          <a:ln>
            <a:noFill/>
          </a:ln>
          <a:effectLst>
            <a:glow rad="101600">
              <a:schemeClr val="accent1">
                <a:satMod val="175000"/>
                <a:alpha val="40000"/>
              </a:schemeClr>
            </a:glow>
            <a:softEdge rad="127000"/>
          </a:effectLst>
        </p:spPr>
      </p:pic>
      <p:sp>
        <p:nvSpPr>
          <p:cNvPr id="4" name="Rectangle 3"/>
          <p:cNvSpPr/>
          <p:nvPr/>
        </p:nvSpPr>
        <p:spPr>
          <a:xfrm>
            <a:off x="3268298" y="3561825"/>
            <a:ext cx="5815010" cy="3108543"/>
          </a:xfrm>
          <a:prstGeom prst="rect">
            <a:avLst/>
          </a:prstGeom>
          <a:solidFill>
            <a:schemeClr val="tx2">
              <a:lumMod val="40000"/>
              <a:lumOff val="60000"/>
            </a:schemeClr>
          </a:solidFill>
          <a:effectLst>
            <a:glow rad="63500">
              <a:schemeClr val="accent1">
                <a:satMod val="175000"/>
                <a:alpha val="40000"/>
              </a:schemeClr>
            </a:glow>
            <a:softEdge rad="127000"/>
          </a:effectLst>
        </p:spPr>
        <p:txBody>
          <a:bodyPr wrap="square">
            <a:spAutoFit/>
          </a:bodyPr>
          <a:lstStyle/>
          <a:p>
            <a:r>
              <a:rPr lang="en-US" sz="2800" dirty="0" smtClean="0"/>
              <a:t>NCAR Applications include:</a:t>
            </a:r>
          </a:p>
          <a:p>
            <a:pPr marL="457200" lvl="2" indent="-457200">
              <a:buFont typeface="Wingdings" panose="05000000000000000000" pitchFamily="2" charset="2"/>
              <a:buChar char="ü"/>
            </a:pPr>
            <a:r>
              <a:rPr lang="en-US" sz="2400" dirty="0" smtClean="0"/>
              <a:t>NWP </a:t>
            </a:r>
            <a:r>
              <a:rPr lang="en-US" sz="2400" dirty="0" err="1" smtClean="0"/>
              <a:t>Postprocessing</a:t>
            </a:r>
            <a:endParaRPr lang="en-US" sz="2400" dirty="0" smtClean="0"/>
          </a:p>
          <a:p>
            <a:pPr marL="457200" lvl="2" indent="-457200">
              <a:buFont typeface="Wingdings" panose="05000000000000000000" pitchFamily="2" charset="2"/>
              <a:buChar char="ü"/>
            </a:pPr>
            <a:r>
              <a:rPr lang="en-US" sz="2400" dirty="0" smtClean="0"/>
              <a:t>Renewable Energy Forecasting</a:t>
            </a:r>
          </a:p>
          <a:p>
            <a:pPr marL="457200" lvl="2" indent="-457200">
              <a:buFont typeface="Wingdings" panose="05000000000000000000" pitchFamily="2" charset="2"/>
              <a:buChar char="ü"/>
            </a:pPr>
            <a:r>
              <a:rPr lang="en-US" sz="2400" dirty="0" smtClean="0"/>
              <a:t>Wildland Fire Forecasting</a:t>
            </a:r>
          </a:p>
          <a:p>
            <a:pPr marL="457200" lvl="2" indent="-457200">
              <a:buFont typeface="Wingdings" panose="05000000000000000000" pitchFamily="2" charset="2"/>
              <a:buChar char="ü"/>
            </a:pPr>
            <a:r>
              <a:rPr lang="en-US" sz="2400" dirty="0" smtClean="0"/>
              <a:t>Improving NWP models through emulating physical processes</a:t>
            </a:r>
          </a:p>
          <a:p>
            <a:pPr marL="457200" lvl="2" indent="-457200">
              <a:buFont typeface="Wingdings" panose="05000000000000000000" pitchFamily="2" charset="2"/>
              <a:buChar char="ü"/>
            </a:pPr>
            <a:r>
              <a:rPr lang="en-US" sz="2400" dirty="0" smtClean="0"/>
              <a:t>Forecasting for surface transportation, aviation, agriculture, and more</a:t>
            </a:r>
            <a:endParaRPr lang="en-US" sz="2400" dirty="0"/>
          </a:p>
        </p:txBody>
      </p:sp>
      <p:pic>
        <p:nvPicPr>
          <p:cNvPr id="6" name="Picture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072081" y="3179865"/>
            <a:ext cx="3251646" cy="2438735"/>
          </a:xfrm>
          <a:prstGeom prst="rect">
            <a:avLst/>
          </a:prstGeom>
          <a:effectLst>
            <a:glow rad="63500">
              <a:schemeClr val="accent1">
                <a:satMod val="175000"/>
                <a:alpha val="40000"/>
              </a:schemeClr>
            </a:glow>
            <a:softEdge rad="127000"/>
          </a:effectLst>
        </p:spPr>
      </p:pic>
      <p:sp>
        <p:nvSpPr>
          <p:cNvPr id="8" name="TextBox 7"/>
          <p:cNvSpPr txBox="1"/>
          <p:nvPr/>
        </p:nvSpPr>
        <p:spPr>
          <a:xfrm>
            <a:off x="1531670" y="6600875"/>
            <a:ext cx="8771861" cy="338554"/>
          </a:xfrm>
          <a:prstGeom prst="rect">
            <a:avLst/>
          </a:prstGeom>
          <a:noFill/>
        </p:spPr>
        <p:txBody>
          <a:bodyPr wrap="square" rtlCol="0">
            <a:spAutoFit/>
          </a:bodyPr>
          <a:lstStyle/>
          <a:p>
            <a:pPr algn="ctr"/>
            <a:r>
              <a:rPr lang="en-US" sz="1600" dirty="0" smtClean="0">
                <a:solidFill>
                  <a:schemeClr val="bg1"/>
                </a:solidFill>
              </a:rPr>
              <a:t>NCAR is sponsored by the National Science Foundation</a:t>
            </a:r>
            <a:endParaRPr lang="en-US" sz="1600" dirty="0">
              <a:solidFill>
                <a:schemeClr val="bg1"/>
              </a:solidFill>
            </a:endParaRPr>
          </a:p>
        </p:txBody>
      </p:sp>
    </p:spTree>
    <p:extLst>
      <p:ext uri="{BB962C8B-B14F-4D97-AF65-F5344CB8AC3E}">
        <p14:creationId xmlns:p14="http://schemas.microsoft.com/office/powerpoint/2010/main" val="95722900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29"/>
          <p:cNvSpPr txBox="1">
            <a:spLocks noGrp="1"/>
          </p:cNvSpPr>
          <p:nvPr>
            <p:ph type="title"/>
          </p:nvPr>
        </p:nvSpPr>
        <p:spPr>
          <a:xfrm>
            <a:off x="838200" y="155060"/>
            <a:ext cx="10515600" cy="70991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a:t>ML Model: Random Forest </a:t>
            </a:r>
            <a:endParaRPr/>
          </a:p>
        </p:txBody>
      </p:sp>
      <p:pic>
        <p:nvPicPr>
          <p:cNvPr id="196" name="Google Shape;196;p29"/>
          <p:cNvPicPr preferRelativeResize="0"/>
          <p:nvPr/>
        </p:nvPicPr>
        <p:blipFill rotWithShape="1">
          <a:blip r:embed="rId3">
            <a:alphaModFix/>
          </a:blip>
          <a:srcRect t="1968"/>
          <a:stretch/>
        </p:blipFill>
        <p:spPr>
          <a:xfrm>
            <a:off x="1447961" y="685458"/>
            <a:ext cx="8443025" cy="5594325"/>
          </a:xfrm>
          <a:prstGeom prst="rect">
            <a:avLst/>
          </a:prstGeom>
          <a:noFill/>
          <a:ln>
            <a:noFill/>
          </a:ln>
        </p:spPr>
      </p:pic>
      <p:sp>
        <p:nvSpPr>
          <p:cNvPr id="2" name="Slide Number Placeholder 1">
            <a:extLst>
              <a:ext uri="{FF2B5EF4-FFF2-40B4-BE49-F238E27FC236}">
                <a16:creationId xmlns:a16="http://schemas.microsoft.com/office/drawing/2014/main" id="{4206C51C-CE86-6944-8676-FA409DBA6CCE}"/>
              </a:ext>
            </a:extLst>
          </p:cNvPr>
          <p:cNvSpPr>
            <a:spLocks noGrp="1"/>
          </p:cNvSpPr>
          <p:nvPr>
            <p:ph type="sldNum" sz="quarter" idx="4294967295"/>
          </p:nvPr>
        </p:nvSpPr>
        <p:spPr/>
        <p:txBody>
          <a:bodyPr/>
          <a:lstStyle/>
          <a:p>
            <a:fld id="{21420409-5BE9-9941-AA83-B6379B13A2F0}" type="slidenum">
              <a:rPr lang="en-US" smtClean="0"/>
              <a:t>22</a:t>
            </a:fld>
            <a:endParaRPr lang="en-US"/>
          </a:p>
        </p:txBody>
      </p:sp>
      <p:sp>
        <p:nvSpPr>
          <p:cNvPr id="5" name="TextBox 4"/>
          <p:cNvSpPr txBox="1"/>
          <p:nvPr/>
        </p:nvSpPr>
        <p:spPr>
          <a:xfrm>
            <a:off x="3051545" y="6495031"/>
            <a:ext cx="4465674" cy="307777"/>
          </a:xfrm>
          <a:prstGeom prst="rect">
            <a:avLst/>
          </a:prstGeom>
          <a:noFill/>
        </p:spPr>
        <p:txBody>
          <a:bodyPr wrap="square" rtlCol="0">
            <a:spAutoFit/>
          </a:bodyPr>
          <a:lstStyle/>
          <a:p>
            <a:r>
              <a:rPr lang="en-US" dirty="0" smtClean="0">
                <a:solidFill>
                  <a:schemeClr val="bg1"/>
                </a:solidFill>
              </a:rPr>
              <a:t>Gagne, McCandless, </a:t>
            </a:r>
            <a:r>
              <a:rPr lang="en-US" dirty="0" err="1">
                <a:solidFill>
                  <a:schemeClr val="bg1"/>
                </a:solidFill>
              </a:rPr>
              <a:t>Kosovic</a:t>
            </a:r>
            <a:r>
              <a:rPr lang="en-US" dirty="0">
                <a:solidFill>
                  <a:schemeClr val="bg1"/>
                </a:solidFill>
              </a:rPr>
              <a:t>, </a:t>
            </a:r>
            <a:r>
              <a:rPr lang="en-US" dirty="0" smtClean="0">
                <a:solidFill>
                  <a:schemeClr val="bg1"/>
                </a:solidFill>
              </a:rPr>
              <a:t>Haupt</a:t>
            </a:r>
            <a:endParaRPr lang="en-US" dirty="0">
              <a:solidFill>
                <a:schemeClr val="bg1"/>
              </a:solidFill>
            </a:endParaRPr>
          </a:p>
        </p:txBody>
      </p:sp>
    </p:spTree>
    <p:extLst>
      <p:ext uri="{BB962C8B-B14F-4D97-AF65-F5344CB8AC3E}">
        <p14:creationId xmlns:p14="http://schemas.microsoft.com/office/powerpoint/2010/main" val="3529832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32"/>
          <p:cNvSpPr txBox="1">
            <a:spLocks noGrp="1"/>
          </p:cNvSpPr>
          <p:nvPr>
            <p:ph type="title"/>
          </p:nvPr>
        </p:nvSpPr>
        <p:spPr>
          <a:xfrm>
            <a:off x="838200" y="365125"/>
            <a:ext cx="10515600" cy="807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4400"/>
              <a:buFont typeface="Calibri"/>
              <a:buNone/>
            </a:pPr>
            <a:r>
              <a:rPr lang="en-US" sz="3950">
                <a:solidFill>
                  <a:srgbClr val="000000"/>
                </a:solidFill>
              </a:rPr>
              <a:t>Partial Dependence Plots</a:t>
            </a:r>
            <a:endParaRPr sz="3950">
              <a:solidFill>
                <a:srgbClr val="000000"/>
              </a:solidFill>
            </a:endParaRPr>
          </a:p>
        </p:txBody>
      </p:sp>
      <p:graphicFrame>
        <p:nvGraphicFramePr>
          <p:cNvPr id="222" name="Google Shape;222;p32"/>
          <p:cNvGraphicFramePr/>
          <p:nvPr>
            <p:extLst/>
          </p:nvPr>
        </p:nvGraphicFramePr>
        <p:xfrm>
          <a:off x="336805" y="2350758"/>
          <a:ext cx="4940275" cy="2225100"/>
        </p:xfrm>
        <a:graphic>
          <a:graphicData uri="http://schemas.openxmlformats.org/drawingml/2006/table">
            <a:tbl>
              <a:tblPr firstRow="1" bandRow="1">
                <a:noFill/>
              </a:tblPr>
              <a:tblGrid>
                <a:gridCol w="1943100">
                  <a:extLst>
                    <a:ext uri="{9D8B030D-6E8A-4147-A177-3AD203B41FA5}">
                      <a16:colId xmlns:a16="http://schemas.microsoft.com/office/drawing/2014/main" val="20000"/>
                    </a:ext>
                  </a:extLst>
                </a:gridCol>
                <a:gridCol w="1564475">
                  <a:extLst>
                    <a:ext uri="{9D8B030D-6E8A-4147-A177-3AD203B41FA5}">
                      <a16:colId xmlns:a16="http://schemas.microsoft.com/office/drawing/2014/main" val="20001"/>
                    </a:ext>
                  </a:extLst>
                </a:gridCol>
                <a:gridCol w="1432700">
                  <a:extLst>
                    <a:ext uri="{9D8B030D-6E8A-4147-A177-3AD203B41FA5}">
                      <a16:colId xmlns:a16="http://schemas.microsoft.com/office/drawing/2014/main" val="20002"/>
                    </a:ext>
                  </a:extLst>
                </a:gridCol>
              </a:tblGrid>
              <a:tr h="370850">
                <a:tc>
                  <a:txBody>
                    <a:bodyPr/>
                    <a:lstStyle/>
                    <a:p>
                      <a:pPr marL="0" marR="0" lvl="0" indent="0" algn="l" rtl="0">
                        <a:spcBef>
                          <a:spcPts val="0"/>
                        </a:spcBef>
                        <a:spcAft>
                          <a:spcPts val="0"/>
                        </a:spcAft>
                        <a:buNone/>
                      </a:pPr>
                      <a:r>
                        <a:rPr lang="en-US" sz="1800" u="none" strike="noStrike" cap="none"/>
                        <a:t>Temperature</a:t>
                      </a:r>
                      <a:endParaRPr/>
                    </a:p>
                  </a:txBody>
                  <a:tcPr marL="91450" marR="91450" marT="45725" marB="45725"/>
                </a:tc>
                <a:tc>
                  <a:txBody>
                    <a:bodyPr/>
                    <a:lstStyle/>
                    <a:p>
                      <a:pPr marL="0" marR="0" lvl="0" indent="0" algn="l" rtl="0">
                        <a:spcBef>
                          <a:spcPts val="0"/>
                        </a:spcBef>
                        <a:spcAft>
                          <a:spcPts val="0"/>
                        </a:spcAft>
                        <a:buNone/>
                      </a:pPr>
                      <a:r>
                        <a:rPr lang="en-US" sz="1800"/>
                        <a:t>Dewpoint</a:t>
                      </a:r>
                      <a:endParaRPr/>
                    </a:p>
                  </a:txBody>
                  <a:tcPr marL="91450" marR="91450" marT="45725" marB="45725"/>
                </a:tc>
                <a:tc>
                  <a:txBody>
                    <a:bodyPr/>
                    <a:lstStyle/>
                    <a:p>
                      <a:pPr marL="0" marR="0" lvl="0" indent="0" algn="l" rtl="0">
                        <a:spcBef>
                          <a:spcPts val="0"/>
                        </a:spcBef>
                        <a:spcAft>
                          <a:spcPts val="0"/>
                        </a:spcAft>
                        <a:buNone/>
                      </a:pPr>
                      <a:r>
                        <a:rPr lang="en-US" sz="1800"/>
                        <a:t>Pressure</a:t>
                      </a:r>
                      <a:endParaRPr/>
                    </a:p>
                  </a:txBody>
                  <a:tcPr marL="91450" marR="91450" marT="45725" marB="45725"/>
                </a:tc>
                <a:extLst>
                  <a:ext uri="{0D108BD9-81ED-4DB2-BD59-A6C34878D82A}">
                    <a16:rowId xmlns:a16="http://schemas.microsoft.com/office/drawing/2014/main" val="10000"/>
                  </a:ext>
                </a:extLst>
              </a:tr>
              <a:tr h="370850">
                <a:tc>
                  <a:txBody>
                    <a:bodyPr/>
                    <a:lstStyle/>
                    <a:p>
                      <a:pPr marL="0" marR="0" lvl="0" indent="0" algn="l" rtl="0">
                        <a:spcBef>
                          <a:spcPts val="0"/>
                        </a:spcBef>
                        <a:spcAft>
                          <a:spcPts val="0"/>
                        </a:spcAft>
                        <a:buNone/>
                      </a:pPr>
                      <a:r>
                        <a:rPr lang="en-US" sz="1800" b="1" dirty="0" smtClean="0"/>
                        <a:t>288</a:t>
                      </a:r>
                      <a:endParaRPr dirty="0"/>
                    </a:p>
                  </a:txBody>
                  <a:tcPr marL="91450" marR="91450" marT="45725" marB="45725"/>
                </a:tc>
                <a:tc>
                  <a:txBody>
                    <a:bodyPr/>
                    <a:lstStyle/>
                    <a:p>
                      <a:pPr marL="0" marR="0" lvl="0" indent="0" algn="l" rtl="0">
                        <a:spcBef>
                          <a:spcPts val="0"/>
                        </a:spcBef>
                        <a:spcAft>
                          <a:spcPts val="0"/>
                        </a:spcAft>
                        <a:buNone/>
                      </a:pPr>
                      <a:r>
                        <a:rPr lang="en-US" sz="1800"/>
                        <a:t>10</a:t>
                      </a:r>
                      <a:endParaRPr/>
                    </a:p>
                  </a:txBody>
                  <a:tcPr marL="91450" marR="91450" marT="45725" marB="45725"/>
                </a:tc>
                <a:tc>
                  <a:txBody>
                    <a:bodyPr/>
                    <a:lstStyle/>
                    <a:p>
                      <a:pPr marL="0" marR="0" lvl="0" indent="0" algn="l" rtl="0">
                        <a:spcBef>
                          <a:spcPts val="0"/>
                        </a:spcBef>
                        <a:spcAft>
                          <a:spcPts val="0"/>
                        </a:spcAft>
                        <a:buNone/>
                      </a:pPr>
                      <a:r>
                        <a:rPr lang="en-US" sz="1800"/>
                        <a:t>986</a:t>
                      </a:r>
                      <a:endParaRPr/>
                    </a:p>
                  </a:txBody>
                  <a:tcPr marL="91450" marR="91450" marT="45725" marB="45725"/>
                </a:tc>
                <a:extLst>
                  <a:ext uri="{0D108BD9-81ED-4DB2-BD59-A6C34878D82A}">
                    <a16:rowId xmlns:a16="http://schemas.microsoft.com/office/drawing/2014/main" val="10001"/>
                  </a:ext>
                </a:extLst>
              </a:tr>
              <a:tr h="370850">
                <a:tc>
                  <a:txBody>
                    <a:bodyPr/>
                    <a:lstStyle/>
                    <a:p>
                      <a:pPr marL="0" marR="0" lvl="0" indent="0" algn="l" rtl="0">
                        <a:spcBef>
                          <a:spcPts val="0"/>
                        </a:spcBef>
                        <a:spcAft>
                          <a:spcPts val="0"/>
                        </a:spcAft>
                        <a:buNone/>
                      </a:pPr>
                      <a:r>
                        <a:rPr lang="en-US" sz="1800" b="1" dirty="0" smtClean="0"/>
                        <a:t>288</a:t>
                      </a:r>
                      <a:endParaRPr lang="en-US" dirty="0"/>
                    </a:p>
                  </a:txBody>
                  <a:tcPr marL="91450" marR="91450" marT="45725" marB="45725"/>
                </a:tc>
                <a:tc>
                  <a:txBody>
                    <a:bodyPr/>
                    <a:lstStyle/>
                    <a:p>
                      <a:pPr marL="0" marR="0" lvl="0" indent="0" algn="l" rtl="0">
                        <a:spcBef>
                          <a:spcPts val="0"/>
                        </a:spcBef>
                        <a:spcAft>
                          <a:spcPts val="0"/>
                        </a:spcAft>
                        <a:buNone/>
                      </a:pPr>
                      <a:r>
                        <a:rPr lang="en-US" sz="1800"/>
                        <a:t>14</a:t>
                      </a:r>
                      <a:endParaRPr/>
                    </a:p>
                  </a:txBody>
                  <a:tcPr marL="91450" marR="91450" marT="45725" marB="45725"/>
                </a:tc>
                <a:tc>
                  <a:txBody>
                    <a:bodyPr/>
                    <a:lstStyle/>
                    <a:p>
                      <a:pPr marL="0" marR="0" lvl="0" indent="0" algn="l" rtl="0">
                        <a:spcBef>
                          <a:spcPts val="0"/>
                        </a:spcBef>
                        <a:spcAft>
                          <a:spcPts val="0"/>
                        </a:spcAft>
                        <a:buNone/>
                      </a:pPr>
                      <a:r>
                        <a:rPr lang="en-US" sz="1800"/>
                        <a:t>1014</a:t>
                      </a:r>
                      <a:endParaRPr/>
                    </a:p>
                  </a:txBody>
                  <a:tcPr marL="91450" marR="91450" marT="45725" marB="45725"/>
                </a:tc>
                <a:extLst>
                  <a:ext uri="{0D108BD9-81ED-4DB2-BD59-A6C34878D82A}">
                    <a16:rowId xmlns:a16="http://schemas.microsoft.com/office/drawing/2014/main" val="10002"/>
                  </a:ext>
                </a:extLst>
              </a:tr>
              <a:tr h="370850">
                <a:tc>
                  <a:txBody>
                    <a:bodyPr/>
                    <a:lstStyle/>
                    <a:p>
                      <a:pPr marL="0" marR="0" lvl="0" indent="0" algn="l" rtl="0">
                        <a:spcBef>
                          <a:spcPts val="0"/>
                        </a:spcBef>
                        <a:spcAft>
                          <a:spcPts val="0"/>
                        </a:spcAft>
                        <a:buNone/>
                      </a:pPr>
                      <a:r>
                        <a:rPr lang="en-US" sz="1800" b="1" dirty="0" smtClean="0"/>
                        <a:t>288</a:t>
                      </a:r>
                      <a:endParaRPr lang="en-US" dirty="0"/>
                    </a:p>
                  </a:txBody>
                  <a:tcPr marL="91450" marR="91450" marT="45725" marB="45725"/>
                </a:tc>
                <a:tc>
                  <a:txBody>
                    <a:bodyPr/>
                    <a:lstStyle/>
                    <a:p>
                      <a:pPr marL="0" marR="0" lvl="0" indent="0" algn="l" rtl="0">
                        <a:spcBef>
                          <a:spcPts val="0"/>
                        </a:spcBef>
                        <a:spcAft>
                          <a:spcPts val="0"/>
                        </a:spcAft>
                        <a:buNone/>
                      </a:pPr>
                      <a:r>
                        <a:rPr lang="en-US" sz="1800"/>
                        <a:t>2</a:t>
                      </a:r>
                      <a:endParaRPr/>
                    </a:p>
                  </a:txBody>
                  <a:tcPr marL="91450" marR="91450" marT="45725" marB="45725"/>
                </a:tc>
                <a:tc>
                  <a:txBody>
                    <a:bodyPr/>
                    <a:lstStyle/>
                    <a:p>
                      <a:pPr marL="0" marR="0" lvl="0" indent="0" algn="l" rtl="0">
                        <a:spcBef>
                          <a:spcPts val="0"/>
                        </a:spcBef>
                        <a:spcAft>
                          <a:spcPts val="0"/>
                        </a:spcAft>
                        <a:buNone/>
                      </a:pPr>
                      <a:r>
                        <a:rPr lang="en-US" sz="1800"/>
                        <a:t>992</a:t>
                      </a:r>
                      <a:endParaRPr/>
                    </a:p>
                  </a:txBody>
                  <a:tcPr marL="91450" marR="91450" marT="45725" marB="45725"/>
                </a:tc>
                <a:extLst>
                  <a:ext uri="{0D108BD9-81ED-4DB2-BD59-A6C34878D82A}">
                    <a16:rowId xmlns:a16="http://schemas.microsoft.com/office/drawing/2014/main" val="10003"/>
                  </a:ext>
                </a:extLst>
              </a:tr>
              <a:tr h="370850">
                <a:tc>
                  <a:txBody>
                    <a:bodyPr/>
                    <a:lstStyle/>
                    <a:p>
                      <a:pPr marL="0" marR="0" lvl="0" indent="0" algn="l" rtl="0">
                        <a:spcBef>
                          <a:spcPts val="0"/>
                        </a:spcBef>
                        <a:spcAft>
                          <a:spcPts val="0"/>
                        </a:spcAft>
                        <a:buNone/>
                      </a:pPr>
                      <a:r>
                        <a:rPr lang="en-US" sz="1800" b="1" dirty="0" smtClean="0"/>
                        <a:t>288</a:t>
                      </a:r>
                      <a:endParaRPr lang="en-US" dirty="0"/>
                    </a:p>
                  </a:txBody>
                  <a:tcPr marL="91450" marR="91450" marT="45725" marB="45725"/>
                </a:tc>
                <a:tc>
                  <a:txBody>
                    <a:bodyPr/>
                    <a:lstStyle/>
                    <a:p>
                      <a:pPr marL="0" marR="0" lvl="0" indent="0" algn="l" rtl="0">
                        <a:spcBef>
                          <a:spcPts val="0"/>
                        </a:spcBef>
                        <a:spcAft>
                          <a:spcPts val="0"/>
                        </a:spcAft>
                        <a:buNone/>
                      </a:pPr>
                      <a:r>
                        <a:rPr lang="en-US" sz="1800"/>
                        <a:t>25</a:t>
                      </a:r>
                      <a:endParaRPr/>
                    </a:p>
                  </a:txBody>
                  <a:tcPr marL="91450" marR="91450" marT="45725" marB="45725"/>
                </a:tc>
                <a:tc>
                  <a:txBody>
                    <a:bodyPr/>
                    <a:lstStyle/>
                    <a:p>
                      <a:pPr marL="0" marR="0" lvl="0" indent="0" algn="l" rtl="0">
                        <a:spcBef>
                          <a:spcPts val="0"/>
                        </a:spcBef>
                        <a:spcAft>
                          <a:spcPts val="0"/>
                        </a:spcAft>
                        <a:buNone/>
                      </a:pPr>
                      <a:r>
                        <a:rPr lang="en-US" sz="1800"/>
                        <a:t>1025</a:t>
                      </a:r>
                      <a:endParaRPr/>
                    </a:p>
                  </a:txBody>
                  <a:tcPr marL="91450" marR="91450" marT="45725" marB="45725"/>
                </a:tc>
                <a:extLst>
                  <a:ext uri="{0D108BD9-81ED-4DB2-BD59-A6C34878D82A}">
                    <a16:rowId xmlns:a16="http://schemas.microsoft.com/office/drawing/2014/main" val="10004"/>
                  </a:ext>
                </a:extLst>
              </a:tr>
              <a:tr h="370850">
                <a:tc>
                  <a:txBody>
                    <a:bodyPr/>
                    <a:lstStyle/>
                    <a:p>
                      <a:pPr marL="0" marR="0" lvl="0" indent="0" algn="l" rtl="0">
                        <a:spcBef>
                          <a:spcPts val="0"/>
                        </a:spcBef>
                        <a:spcAft>
                          <a:spcPts val="0"/>
                        </a:spcAft>
                        <a:buNone/>
                      </a:pPr>
                      <a:r>
                        <a:rPr lang="en-US" sz="1800" b="1" dirty="0" smtClean="0"/>
                        <a:t>288</a:t>
                      </a:r>
                      <a:endParaRPr lang="en-US" dirty="0"/>
                    </a:p>
                  </a:txBody>
                  <a:tcPr marL="91450" marR="91450" marT="45725" marB="45725"/>
                </a:tc>
                <a:tc>
                  <a:txBody>
                    <a:bodyPr/>
                    <a:lstStyle/>
                    <a:p>
                      <a:pPr marL="0" marR="0" lvl="0" indent="0" algn="l" rtl="0">
                        <a:spcBef>
                          <a:spcPts val="0"/>
                        </a:spcBef>
                        <a:spcAft>
                          <a:spcPts val="0"/>
                        </a:spcAft>
                        <a:buNone/>
                      </a:pPr>
                      <a:r>
                        <a:rPr lang="en-US" sz="1800"/>
                        <a:t>6</a:t>
                      </a:r>
                      <a:endParaRPr/>
                    </a:p>
                  </a:txBody>
                  <a:tcPr marL="91450" marR="91450" marT="45725" marB="45725"/>
                </a:tc>
                <a:tc>
                  <a:txBody>
                    <a:bodyPr/>
                    <a:lstStyle/>
                    <a:p>
                      <a:pPr marL="0" marR="0" lvl="0" indent="0" algn="l" rtl="0">
                        <a:spcBef>
                          <a:spcPts val="0"/>
                        </a:spcBef>
                        <a:spcAft>
                          <a:spcPts val="0"/>
                        </a:spcAft>
                        <a:buNone/>
                      </a:pPr>
                      <a:r>
                        <a:rPr lang="en-US" sz="1800" dirty="0"/>
                        <a:t>950</a:t>
                      </a:r>
                      <a:endParaRPr dirty="0"/>
                    </a:p>
                  </a:txBody>
                  <a:tcPr marL="91450" marR="91450" marT="45725" marB="45725"/>
                </a:tc>
                <a:extLst>
                  <a:ext uri="{0D108BD9-81ED-4DB2-BD59-A6C34878D82A}">
                    <a16:rowId xmlns:a16="http://schemas.microsoft.com/office/drawing/2014/main" val="10005"/>
                  </a:ext>
                </a:extLst>
              </a:tr>
            </a:tbl>
          </a:graphicData>
        </a:graphic>
      </p:graphicFrame>
      <p:sp>
        <p:nvSpPr>
          <p:cNvPr id="223" name="Google Shape;223;p32"/>
          <p:cNvSpPr txBox="1"/>
          <p:nvPr/>
        </p:nvSpPr>
        <p:spPr>
          <a:xfrm>
            <a:off x="246767" y="1485050"/>
            <a:ext cx="4716000" cy="7080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b="0" i="0" u="none" strike="noStrike" cap="none">
                <a:latin typeface="Calibri"/>
                <a:ea typeface="Calibri"/>
                <a:cs typeface="Calibri"/>
                <a:sym typeface="Calibri"/>
              </a:rPr>
              <a:t>1. Set all instances for one variable in a dataset to a single value</a:t>
            </a:r>
            <a:endParaRPr sz="1800"/>
          </a:p>
        </p:txBody>
      </p:sp>
      <p:sp>
        <p:nvSpPr>
          <p:cNvPr id="224" name="Google Shape;224;p32"/>
          <p:cNvSpPr/>
          <p:nvPr/>
        </p:nvSpPr>
        <p:spPr>
          <a:xfrm>
            <a:off x="6092598" y="2453191"/>
            <a:ext cx="1940100" cy="2097600"/>
          </a:xfrm>
          <a:prstGeom prst="rect">
            <a:avLst/>
          </a:prstGeom>
          <a:solidFill>
            <a:schemeClr val="dk1"/>
          </a:solidFill>
          <a:ln w="38100" cap="flat" cmpd="sng">
            <a:solidFill>
              <a:srgbClr val="99999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Machine Learning or Physical Model</a:t>
            </a:r>
            <a:endParaRPr/>
          </a:p>
        </p:txBody>
      </p:sp>
      <p:sp>
        <p:nvSpPr>
          <p:cNvPr id="225" name="Google Shape;225;p32"/>
          <p:cNvSpPr/>
          <p:nvPr/>
        </p:nvSpPr>
        <p:spPr>
          <a:xfrm>
            <a:off x="5344096" y="3117289"/>
            <a:ext cx="568500" cy="692100"/>
          </a:xfrm>
          <a:prstGeom prst="rightArrow">
            <a:avLst>
              <a:gd name="adj1" fmla="val 50000"/>
              <a:gd name="adj2" fmla="val 50000"/>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26" name="Google Shape;226;p32"/>
          <p:cNvSpPr txBox="1"/>
          <p:nvPr/>
        </p:nvSpPr>
        <p:spPr>
          <a:xfrm>
            <a:off x="5637998" y="1547838"/>
            <a:ext cx="2972100" cy="7080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i="0" u="none" strike="noStrike" cap="none">
                <a:latin typeface="Calibri"/>
                <a:ea typeface="Calibri"/>
                <a:cs typeface="Calibri"/>
                <a:sym typeface="Calibri"/>
              </a:rPr>
              <a:t>2. Feed fixed data through model</a:t>
            </a:r>
            <a:endParaRPr sz="1800">
              <a:latin typeface="Calibri"/>
              <a:ea typeface="Calibri"/>
              <a:cs typeface="Calibri"/>
              <a:sym typeface="Calibri"/>
            </a:endParaRPr>
          </a:p>
        </p:txBody>
      </p:sp>
      <p:sp>
        <p:nvSpPr>
          <p:cNvPr id="227" name="Google Shape;227;p32"/>
          <p:cNvSpPr/>
          <p:nvPr/>
        </p:nvSpPr>
        <p:spPr>
          <a:xfrm>
            <a:off x="9411033" y="2718475"/>
            <a:ext cx="2153700" cy="1470600"/>
          </a:xfrm>
          <a:prstGeom prst="ellipse">
            <a:avLst/>
          </a:prstGeom>
          <a:solidFill>
            <a:srgbClr val="548135"/>
          </a:solidFill>
          <a:ln w="12700" cap="flat" cmpd="sng">
            <a:solidFill>
              <a:srgbClr val="54813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0" i="0" u="none" strike="noStrike" cap="none">
                <a:solidFill>
                  <a:schemeClr val="lt1"/>
                </a:solidFill>
                <a:latin typeface="Calibri"/>
                <a:ea typeface="Calibri"/>
                <a:cs typeface="Calibri"/>
                <a:sym typeface="Calibri"/>
              </a:rPr>
              <a:t>Mean Prediction</a:t>
            </a:r>
            <a:endParaRPr/>
          </a:p>
        </p:txBody>
      </p:sp>
      <p:sp>
        <p:nvSpPr>
          <p:cNvPr id="228" name="Google Shape;228;p32"/>
          <p:cNvSpPr/>
          <p:nvPr/>
        </p:nvSpPr>
        <p:spPr>
          <a:xfrm>
            <a:off x="8212652" y="3107725"/>
            <a:ext cx="904500" cy="692100"/>
          </a:xfrm>
          <a:prstGeom prst="rightArrow">
            <a:avLst>
              <a:gd name="adj1" fmla="val 50000"/>
              <a:gd name="adj2" fmla="val 50000"/>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29" name="Google Shape;229;p32"/>
          <p:cNvSpPr txBox="1"/>
          <p:nvPr/>
        </p:nvSpPr>
        <p:spPr>
          <a:xfrm>
            <a:off x="9043839" y="1437407"/>
            <a:ext cx="2520900" cy="10158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000" b="0" i="0" u="none" strike="noStrike" cap="none">
                <a:latin typeface="Calibri"/>
                <a:ea typeface="Calibri"/>
                <a:cs typeface="Calibri"/>
                <a:sym typeface="Calibri"/>
              </a:rPr>
              <a:t>3. Calculate mean prediction for fixed value</a:t>
            </a:r>
            <a:endParaRPr/>
          </a:p>
        </p:txBody>
      </p:sp>
      <p:sp>
        <p:nvSpPr>
          <p:cNvPr id="230" name="Google Shape;230;p32"/>
          <p:cNvSpPr/>
          <p:nvPr/>
        </p:nvSpPr>
        <p:spPr>
          <a:xfrm rot="5400000">
            <a:off x="5157033" y="551850"/>
            <a:ext cx="1581600" cy="9819600"/>
          </a:xfrm>
          <a:prstGeom prst="curvedLeftArrow">
            <a:avLst>
              <a:gd name="adj1" fmla="val 25000"/>
              <a:gd name="adj2" fmla="val 50000"/>
              <a:gd name="adj3" fmla="val 25000"/>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31" name="Google Shape;231;p32"/>
          <p:cNvSpPr txBox="1"/>
          <p:nvPr/>
        </p:nvSpPr>
        <p:spPr>
          <a:xfrm>
            <a:off x="2892633" y="4839950"/>
            <a:ext cx="6374700" cy="7080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000" b="0" i="0" u="none" strike="noStrike" cap="none">
                <a:latin typeface="Calibri"/>
                <a:ea typeface="Calibri"/>
                <a:cs typeface="Calibri"/>
                <a:sym typeface="Calibri"/>
              </a:rPr>
              <a:t>4. Repeat process for range of input values</a:t>
            </a:r>
            <a:endParaRPr sz="2000" b="0" i="0" u="none" strike="noStrike" cap="none">
              <a:latin typeface="Calibri"/>
              <a:ea typeface="Calibri"/>
              <a:cs typeface="Calibri"/>
              <a:sym typeface="Calibri"/>
            </a:endParaRPr>
          </a:p>
          <a:p>
            <a:pPr marL="0" marR="0" lvl="0" indent="0" algn="ctr" rtl="0">
              <a:spcBef>
                <a:spcPts val="0"/>
              </a:spcBef>
              <a:spcAft>
                <a:spcPts val="0"/>
              </a:spcAft>
              <a:buNone/>
            </a:pPr>
            <a:r>
              <a:rPr lang="en-US" sz="2000">
                <a:solidFill>
                  <a:schemeClr val="lt1"/>
                </a:solidFill>
                <a:latin typeface="Calibri"/>
                <a:ea typeface="Calibri"/>
                <a:cs typeface="Calibri"/>
                <a:sym typeface="Calibri"/>
              </a:rPr>
              <a:t>Example: Temperature=[20, 22, ..., 40]</a:t>
            </a:r>
            <a:endParaRPr sz="2000">
              <a:solidFill>
                <a:schemeClr val="lt1"/>
              </a:solidFill>
              <a:latin typeface="Calibri"/>
              <a:ea typeface="Calibri"/>
              <a:cs typeface="Calibri"/>
              <a:sym typeface="Calibri"/>
            </a:endParaRPr>
          </a:p>
        </p:txBody>
      </p:sp>
      <p:pic>
        <p:nvPicPr>
          <p:cNvPr id="232" name="Google Shape;232;p32"/>
          <p:cNvPicPr preferRelativeResize="0"/>
          <p:nvPr/>
        </p:nvPicPr>
        <p:blipFill rotWithShape="1">
          <a:blip r:embed="rId3">
            <a:alphaModFix/>
          </a:blip>
          <a:srcRect l="33327" t="24314" r="32806" b="56753"/>
          <a:stretch/>
        </p:blipFill>
        <p:spPr>
          <a:xfrm>
            <a:off x="4590925" y="5318625"/>
            <a:ext cx="2520901" cy="1246574"/>
          </a:xfrm>
          <a:prstGeom prst="rect">
            <a:avLst/>
          </a:prstGeom>
          <a:noFill/>
          <a:ln>
            <a:noFill/>
          </a:ln>
        </p:spPr>
      </p:pic>
      <p:sp>
        <p:nvSpPr>
          <p:cNvPr id="2" name="Slide Number Placeholder 1">
            <a:extLst>
              <a:ext uri="{FF2B5EF4-FFF2-40B4-BE49-F238E27FC236}">
                <a16:creationId xmlns:a16="http://schemas.microsoft.com/office/drawing/2014/main" id="{52482B6F-AEBF-0A40-9875-28C962145232}"/>
              </a:ext>
            </a:extLst>
          </p:cNvPr>
          <p:cNvSpPr>
            <a:spLocks noGrp="1"/>
          </p:cNvSpPr>
          <p:nvPr>
            <p:ph type="sldNum" sz="quarter" idx="4294967295"/>
          </p:nvPr>
        </p:nvSpPr>
        <p:spPr/>
        <p:txBody>
          <a:bodyPr/>
          <a:lstStyle/>
          <a:p>
            <a:fld id="{21420409-5BE9-9941-AA83-B6379B13A2F0}" type="slidenum">
              <a:rPr lang="en-US" smtClean="0"/>
              <a:t>23</a:t>
            </a:fld>
            <a:endParaRPr lang="en-US"/>
          </a:p>
        </p:txBody>
      </p:sp>
      <p:sp>
        <p:nvSpPr>
          <p:cNvPr id="15" name="TextBox 14"/>
          <p:cNvSpPr txBox="1"/>
          <p:nvPr/>
        </p:nvSpPr>
        <p:spPr>
          <a:xfrm>
            <a:off x="3051545" y="6495031"/>
            <a:ext cx="4465674" cy="307777"/>
          </a:xfrm>
          <a:prstGeom prst="rect">
            <a:avLst/>
          </a:prstGeom>
          <a:noFill/>
        </p:spPr>
        <p:txBody>
          <a:bodyPr wrap="square" rtlCol="0">
            <a:spAutoFit/>
          </a:bodyPr>
          <a:lstStyle/>
          <a:p>
            <a:r>
              <a:rPr lang="en-US" dirty="0" smtClean="0">
                <a:solidFill>
                  <a:schemeClr val="bg1"/>
                </a:solidFill>
              </a:rPr>
              <a:t>Gagne, McCandless, </a:t>
            </a:r>
            <a:r>
              <a:rPr lang="en-US" dirty="0" err="1">
                <a:solidFill>
                  <a:schemeClr val="bg1"/>
                </a:solidFill>
              </a:rPr>
              <a:t>Kosovic</a:t>
            </a:r>
            <a:r>
              <a:rPr lang="en-US" dirty="0">
                <a:solidFill>
                  <a:schemeClr val="bg1"/>
                </a:solidFill>
              </a:rPr>
              <a:t>, </a:t>
            </a:r>
            <a:r>
              <a:rPr lang="en-US" dirty="0" smtClean="0">
                <a:solidFill>
                  <a:schemeClr val="bg1"/>
                </a:solidFill>
              </a:rPr>
              <a:t>Haupt</a:t>
            </a:r>
            <a:endParaRPr lang="en-US" dirty="0">
              <a:solidFill>
                <a:schemeClr val="bg1"/>
              </a:solidFill>
            </a:endParaRPr>
          </a:p>
        </p:txBody>
      </p:sp>
    </p:spTree>
    <p:extLst>
      <p:ext uri="{BB962C8B-B14F-4D97-AF65-F5344CB8AC3E}">
        <p14:creationId xmlns:p14="http://schemas.microsoft.com/office/powerpoint/2010/main" val="3198360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2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3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1F1134-C3E1-A94B-A6DC-5D77488CE486}"/>
              </a:ext>
            </a:extLst>
          </p:cNvPr>
          <p:cNvSpPr>
            <a:spLocks noGrp="1"/>
          </p:cNvSpPr>
          <p:nvPr>
            <p:ph type="title"/>
          </p:nvPr>
        </p:nvSpPr>
        <p:spPr>
          <a:xfrm>
            <a:off x="609599" y="111642"/>
            <a:ext cx="10972800" cy="707065"/>
          </a:xfrm>
        </p:spPr>
        <p:txBody>
          <a:bodyPr>
            <a:normAutofit/>
          </a:bodyPr>
          <a:lstStyle/>
          <a:p>
            <a:r>
              <a:rPr lang="en-US" sz="3600" dirty="0" smtClean="0"/>
              <a:t>Interpret with Partial Dependence Plots</a:t>
            </a:r>
            <a:endParaRPr lang="en-US" sz="3600" dirty="0"/>
          </a:p>
        </p:txBody>
      </p:sp>
      <p:pic>
        <p:nvPicPr>
          <p:cNvPr id="4" name="Picture 3">
            <a:extLst>
              <a:ext uri="{FF2B5EF4-FFF2-40B4-BE49-F238E27FC236}">
                <a16:creationId xmlns:a16="http://schemas.microsoft.com/office/drawing/2014/main" id="{BF8CFF48-0159-6243-A768-BC96CEE32FB1}"/>
              </a:ext>
            </a:extLst>
          </p:cNvPr>
          <p:cNvPicPr>
            <a:picLocks noChangeAspect="1"/>
          </p:cNvPicPr>
          <p:nvPr/>
        </p:nvPicPr>
        <p:blipFill>
          <a:blip r:embed="rId2"/>
          <a:stretch>
            <a:fillRect/>
          </a:stretch>
        </p:blipFill>
        <p:spPr>
          <a:xfrm>
            <a:off x="1161667" y="818707"/>
            <a:ext cx="9555951" cy="6187378"/>
          </a:xfrm>
          <a:prstGeom prst="rect">
            <a:avLst/>
          </a:prstGeom>
        </p:spPr>
      </p:pic>
      <p:sp>
        <p:nvSpPr>
          <p:cNvPr id="5" name="Slide Number Placeholder 4">
            <a:extLst>
              <a:ext uri="{FF2B5EF4-FFF2-40B4-BE49-F238E27FC236}">
                <a16:creationId xmlns:a16="http://schemas.microsoft.com/office/drawing/2014/main" id="{25CEA7C6-78E7-EF42-A4D1-22942A1C880B}"/>
              </a:ext>
            </a:extLst>
          </p:cNvPr>
          <p:cNvSpPr>
            <a:spLocks noGrp="1"/>
          </p:cNvSpPr>
          <p:nvPr>
            <p:ph type="sldNum" sz="quarter" idx="4294967295"/>
          </p:nvPr>
        </p:nvSpPr>
        <p:spPr/>
        <p:txBody>
          <a:bodyPr/>
          <a:lstStyle/>
          <a:p>
            <a:endParaRPr lang="en-US" dirty="0"/>
          </a:p>
        </p:txBody>
      </p:sp>
      <p:sp>
        <p:nvSpPr>
          <p:cNvPr id="6" name="TextBox 5"/>
          <p:cNvSpPr txBox="1"/>
          <p:nvPr/>
        </p:nvSpPr>
        <p:spPr>
          <a:xfrm>
            <a:off x="3051545" y="6495031"/>
            <a:ext cx="4465674" cy="307777"/>
          </a:xfrm>
          <a:prstGeom prst="rect">
            <a:avLst/>
          </a:prstGeom>
          <a:noFill/>
        </p:spPr>
        <p:txBody>
          <a:bodyPr wrap="square" rtlCol="0">
            <a:spAutoFit/>
          </a:bodyPr>
          <a:lstStyle/>
          <a:p>
            <a:r>
              <a:rPr lang="en-US" dirty="0" smtClean="0">
                <a:solidFill>
                  <a:schemeClr val="bg1"/>
                </a:solidFill>
              </a:rPr>
              <a:t>Gagne, McCandless, </a:t>
            </a:r>
            <a:r>
              <a:rPr lang="en-US" dirty="0" err="1">
                <a:solidFill>
                  <a:schemeClr val="bg1"/>
                </a:solidFill>
              </a:rPr>
              <a:t>Kosovic</a:t>
            </a:r>
            <a:r>
              <a:rPr lang="en-US" dirty="0">
                <a:solidFill>
                  <a:schemeClr val="bg1"/>
                </a:solidFill>
              </a:rPr>
              <a:t>, </a:t>
            </a:r>
            <a:r>
              <a:rPr lang="en-US" dirty="0" smtClean="0">
                <a:solidFill>
                  <a:schemeClr val="bg1"/>
                </a:solidFill>
              </a:rPr>
              <a:t>Haupt</a:t>
            </a:r>
            <a:endParaRPr lang="en-US" dirty="0">
              <a:solidFill>
                <a:schemeClr val="bg1"/>
              </a:solidFill>
            </a:endParaRPr>
          </a:p>
        </p:txBody>
      </p:sp>
    </p:spTree>
    <p:extLst>
      <p:ext uri="{BB962C8B-B14F-4D97-AF65-F5344CB8AC3E}">
        <p14:creationId xmlns:p14="http://schemas.microsoft.com/office/powerpoint/2010/main" val="1294211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F79D47-A9D6-1245-9405-2772BFD18C06}"/>
              </a:ext>
            </a:extLst>
          </p:cNvPr>
          <p:cNvSpPr>
            <a:spLocks noGrp="1"/>
          </p:cNvSpPr>
          <p:nvPr>
            <p:ph type="title"/>
          </p:nvPr>
        </p:nvSpPr>
        <p:spPr/>
        <p:txBody>
          <a:bodyPr/>
          <a:lstStyle/>
          <a:p>
            <a:r>
              <a:rPr lang="en-US" dirty="0"/>
              <a:t>Variable Importance Scores</a:t>
            </a:r>
          </a:p>
        </p:txBody>
      </p:sp>
      <p:pic>
        <p:nvPicPr>
          <p:cNvPr id="4" name="Picture 3">
            <a:extLst>
              <a:ext uri="{FF2B5EF4-FFF2-40B4-BE49-F238E27FC236}">
                <a16:creationId xmlns:a16="http://schemas.microsoft.com/office/drawing/2014/main" id="{9989CB1B-68A0-CE4F-9505-242DBA9A922F}"/>
              </a:ext>
            </a:extLst>
          </p:cNvPr>
          <p:cNvPicPr>
            <a:picLocks noChangeAspect="1"/>
          </p:cNvPicPr>
          <p:nvPr/>
        </p:nvPicPr>
        <p:blipFill rotWithShape="1">
          <a:blip r:embed="rId2"/>
          <a:srcRect b="50861"/>
          <a:stretch/>
        </p:blipFill>
        <p:spPr>
          <a:xfrm>
            <a:off x="838200" y="739738"/>
            <a:ext cx="10742839" cy="5537771"/>
          </a:xfrm>
          <a:prstGeom prst="rect">
            <a:avLst/>
          </a:prstGeom>
        </p:spPr>
      </p:pic>
      <p:sp>
        <p:nvSpPr>
          <p:cNvPr id="3" name="Slide Number Placeholder 2">
            <a:extLst>
              <a:ext uri="{FF2B5EF4-FFF2-40B4-BE49-F238E27FC236}">
                <a16:creationId xmlns:a16="http://schemas.microsoft.com/office/drawing/2014/main" id="{9302C99A-09FF-CF46-8BDD-6509C1976B8D}"/>
              </a:ext>
            </a:extLst>
          </p:cNvPr>
          <p:cNvSpPr>
            <a:spLocks noGrp="1"/>
          </p:cNvSpPr>
          <p:nvPr>
            <p:ph type="sldNum" sz="quarter" idx="4294967295"/>
          </p:nvPr>
        </p:nvSpPr>
        <p:spPr/>
        <p:txBody>
          <a:bodyPr/>
          <a:lstStyle/>
          <a:p>
            <a:fld id="{87C9D52A-3D7D-6B4E-90BB-8AFCE8D662FA}" type="slidenum">
              <a:rPr lang="en-US" smtClean="0"/>
              <a:t>25</a:t>
            </a:fld>
            <a:endParaRPr lang="en-US"/>
          </a:p>
        </p:txBody>
      </p:sp>
      <p:sp>
        <p:nvSpPr>
          <p:cNvPr id="5" name="Footer Placeholder 4">
            <a:extLst>
              <a:ext uri="{FF2B5EF4-FFF2-40B4-BE49-F238E27FC236}">
                <a16:creationId xmlns:a16="http://schemas.microsoft.com/office/drawing/2014/main" id="{554F6188-0631-6F48-9756-3CDDA988E28C}"/>
              </a:ext>
            </a:extLst>
          </p:cNvPr>
          <p:cNvSpPr>
            <a:spLocks noGrp="1"/>
          </p:cNvSpPr>
          <p:nvPr>
            <p:ph type="ftr" sz="quarter" idx="4294967295"/>
          </p:nvPr>
        </p:nvSpPr>
        <p:spPr/>
        <p:txBody>
          <a:bodyPr/>
          <a:lstStyle/>
          <a:p>
            <a:r>
              <a:rPr lang="en-US"/>
              <a:t>UCAR Machine Learning Showcase</a:t>
            </a:r>
          </a:p>
        </p:txBody>
      </p:sp>
    </p:spTree>
    <p:extLst>
      <p:ext uri="{BB962C8B-B14F-4D97-AF65-F5344CB8AC3E}">
        <p14:creationId xmlns:p14="http://schemas.microsoft.com/office/powerpoint/2010/main" val="595833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D6F708-B36E-1B4A-9246-6DBEA3E9348B}"/>
              </a:ext>
            </a:extLst>
          </p:cNvPr>
          <p:cNvSpPr>
            <a:spLocks noGrp="1"/>
          </p:cNvSpPr>
          <p:nvPr>
            <p:ph type="title"/>
          </p:nvPr>
        </p:nvSpPr>
        <p:spPr>
          <a:xfrm>
            <a:off x="609600" y="274639"/>
            <a:ext cx="10972800" cy="607863"/>
          </a:xfrm>
        </p:spPr>
        <p:txBody>
          <a:bodyPr/>
          <a:lstStyle/>
          <a:p>
            <a:r>
              <a:rPr lang="en-US" sz="3600" dirty="0" err="1">
                <a:solidFill>
                  <a:srgbClr val="000000"/>
                </a:solidFill>
              </a:rPr>
              <a:t>Spatio</a:t>
            </a:r>
            <a:r>
              <a:rPr lang="en-US" sz="3600" dirty="0">
                <a:solidFill>
                  <a:srgbClr val="000000"/>
                </a:solidFill>
              </a:rPr>
              <a:t>-temporal Distribution of Storm Types</a:t>
            </a:r>
          </a:p>
        </p:txBody>
      </p:sp>
      <p:pic>
        <p:nvPicPr>
          <p:cNvPr id="4" name="Picture 3">
            <a:extLst>
              <a:ext uri="{FF2B5EF4-FFF2-40B4-BE49-F238E27FC236}">
                <a16:creationId xmlns:a16="http://schemas.microsoft.com/office/drawing/2014/main" id="{4921F713-4B27-664A-97A2-1FD3590CAD9C}"/>
              </a:ext>
            </a:extLst>
          </p:cNvPr>
          <p:cNvPicPr>
            <a:picLocks noChangeAspect="1"/>
          </p:cNvPicPr>
          <p:nvPr/>
        </p:nvPicPr>
        <p:blipFill>
          <a:blip r:embed="rId2"/>
          <a:stretch>
            <a:fillRect/>
          </a:stretch>
        </p:blipFill>
        <p:spPr>
          <a:xfrm>
            <a:off x="183437" y="1564597"/>
            <a:ext cx="6057919" cy="4003996"/>
          </a:xfrm>
          <a:prstGeom prst="rect">
            <a:avLst/>
          </a:prstGeom>
        </p:spPr>
      </p:pic>
      <p:pic>
        <p:nvPicPr>
          <p:cNvPr id="6" name="Picture 5">
            <a:extLst>
              <a:ext uri="{FF2B5EF4-FFF2-40B4-BE49-F238E27FC236}">
                <a16:creationId xmlns:a16="http://schemas.microsoft.com/office/drawing/2014/main" id="{A9DB40E9-D819-5A4E-BFDF-F5649B84E811}"/>
              </a:ext>
            </a:extLst>
          </p:cNvPr>
          <p:cNvPicPr>
            <a:picLocks noChangeAspect="1"/>
          </p:cNvPicPr>
          <p:nvPr/>
        </p:nvPicPr>
        <p:blipFill>
          <a:blip r:embed="rId3"/>
          <a:stretch>
            <a:fillRect/>
          </a:stretch>
        </p:blipFill>
        <p:spPr>
          <a:xfrm>
            <a:off x="6794785" y="1564597"/>
            <a:ext cx="5054600" cy="3810000"/>
          </a:xfrm>
          <a:prstGeom prst="rect">
            <a:avLst/>
          </a:prstGeom>
        </p:spPr>
      </p:pic>
      <p:sp>
        <p:nvSpPr>
          <p:cNvPr id="3" name="Slide Number Placeholder 2">
            <a:extLst>
              <a:ext uri="{FF2B5EF4-FFF2-40B4-BE49-F238E27FC236}">
                <a16:creationId xmlns:a16="http://schemas.microsoft.com/office/drawing/2014/main" id="{3774AD63-F182-6F4C-B707-A53A34E65765}"/>
              </a:ext>
            </a:extLst>
          </p:cNvPr>
          <p:cNvSpPr>
            <a:spLocks noGrp="1"/>
          </p:cNvSpPr>
          <p:nvPr>
            <p:ph type="sldNum" sz="quarter" idx="4294967295"/>
          </p:nvPr>
        </p:nvSpPr>
        <p:spPr/>
        <p:txBody>
          <a:bodyPr/>
          <a:lstStyle/>
          <a:p>
            <a:endParaRPr lang="en-US" dirty="0"/>
          </a:p>
        </p:txBody>
      </p:sp>
      <p:sp>
        <p:nvSpPr>
          <p:cNvPr id="5" name="Footer Placeholder 4">
            <a:extLst>
              <a:ext uri="{FF2B5EF4-FFF2-40B4-BE49-F238E27FC236}">
                <a16:creationId xmlns:a16="http://schemas.microsoft.com/office/drawing/2014/main" id="{D616CDE3-8D44-1E4D-A7D7-EAFE23767A7F}"/>
              </a:ext>
            </a:extLst>
          </p:cNvPr>
          <p:cNvSpPr>
            <a:spLocks noGrp="1"/>
          </p:cNvSpPr>
          <p:nvPr>
            <p:ph type="ftr" sz="quarter" idx="4294967295"/>
          </p:nvPr>
        </p:nvSpPr>
        <p:spPr/>
        <p:txBody>
          <a:bodyPr/>
          <a:lstStyle/>
          <a:p>
            <a:endParaRPr lang="en-US" dirty="0"/>
          </a:p>
        </p:txBody>
      </p:sp>
      <p:sp>
        <p:nvSpPr>
          <p:cNvPr id="8" name="TextBox 7"/>
          <p:cNvSpPr txBox="1"/>
          <p:nvPr/>
        </p:nvSpPr>
        <p:spPr>
          <a:xfrm>
            <a:off x="3051545" y="6495031"/>
            <a:ext cx="4465674" cy="307777"/>
          </a:xfrm>
          <a:prstGeom prst="rect">
            <a:avLst/>
          </a:prstGeom>
          <a:noFill/>
        </p:spPr>
        <p:txBody>
          <a:bodyPr wrap="square" rtlCol="0">
            <a:spAutoFit/>
          </a:bodyPr>
          <a:lstStyle/>
          <a:p>
            <a:pPr algn="ctr"/>
            <a:r>
              <a:rPr lang="en-US" dirty="0" smtClean="0">
                <a:solidFill>
                  <a:schemeClr val="bg1"/>
                </a:solidFill>
              </a:rPr>
              <a:t>David John Gagne, III</a:t>
            </a:r>
            <a:endParaRPr lang="en-US" dirty="0">
              <a:solidFill>
                <a:schemeClr val="bg1"/>
              </a:solidFill>
            </a:endParaRPr>
          </a:p>
        </p:txBody>
      </p:sp>
    </p:spTree>
    <p:extLst>
      <p:ext uri="{BB962C8B-B14F-4D97-AF65-F5344CB8AC3E}">
        <p14:creationId xmlns:p14="http://schemas.microsoft.com/office/powerpoint/2010/main" val="3189805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pic>
        <p:nvPicPr>
          <p:cNvPr id="7" name="Content Placeholder 5"/>
          <p:cNvPicPr>
            <a:picLocks/>
          </p:cNvPicPr>
          <p:nvPr/>
        </p:nvPicPr>
        <p:blipFill rotWithShape="1">
          <a:blip r:embed="rId3" cstate="print">
            <a:extLst>
              <a:ext uri="{28A0092B-C50C-407E-A947-70E740481C1C}">
                <a14:useLocalDpi xmlns:a14="http://schemas.microsoft.com/office/drawing/2010/main" val="0"/>
              </a:ext>
            </a:extLst>
          </a:blip>
          <a:srcRect/>
          <a:stretch/>
        </p:blipFill>
        <p:spPr bwMode="auto">
          <a:xfrm>
            <a:off x="8111427" y="1344275"/>
            <a:ext cx="4038746" cy="2550120"/>
          </a:xfrm>
          <a:prstGeom prst="rect">
            <a:avLst/>
          </a:prstGeom>
          <a:ln>
            <a:solidFill>
              <a:schemeClr val="bg2"/>
            </a:solidFill>
          </a:ln>
          <a:effectLst>
            <a:softEdge rad="127000"/>
          </a:effectLst>
          <a:extLst>
            <a:ext uri="{53640926-AAD7-44D8-BBD7-CCE9431645EC}">
              <a14:shadowObscured xmlns:a14="http://schemas.microsoft.com/office/drawing/2010/main"/>
            </a:ext>
          </a:extLst>
        </p:spPr>
      </p:pic>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885304" y="4166409"/>
            <a:ext cx="3334729" cy="2501046"/>
          </a:xfrm>
          <a:prstGeom prst="rect">
            <a:avLst/>
          </a:prstGeom>
          <a:effectLst>
            <a:softEdge rad="127000"/>
          </a:effectLst>
        </p:spPr>
      </p:pic>
      <p:sp>
        <p:nvSpPr>
          <p:cNvPr id="163" name="Shape 163"/>
          <p:cNvSpPr txBox="1">
            <a:spLocks noGrp="1"/>
          </p:cNvSpPr>
          <p:nvPr>
            <p:ph type="body" idx="4294967295"/>
          </p:nvPr>
        </p:nvSpPr>
        <p:spPr>
          <a:xfrm>
            <a:off x="149156" y="588264"/>
            <a:ext cx="8116888" cy="5281613"/>
          </a:xfrm>
          <a:prstGeom prst="rect">
            <a:avLst/>
          </a:prstGeom>
          <a:noFill/>
          <a:ln>
            <a:noFill/>
          </a:ln>
        </p:spPr>
        <p:txBody>
          <a:bodyPr spcFirstLastPara="1" wrap="square" lIns="91425" tIns="45700" rIns="91425" bIns="45700" anchor="t" anchorCtr="0">
            <a:noAutofit/>
          </a:bodyPr>
          <a:lstStyle/>
          <a:p>
            <a:pPr marL="0" indent="0">
              <a:lnSpc>
                <a:spcPct val="90000"/>
              </a:lnSpc>
              <a:spcBef>
                <a:spcPts val="0"/>
              </a:spcBef>
              <a:buSzPts val="2000"/>
              <a:buNone/>
            </a:pPr>
            <a:endParaRPr sz="2000" dirty="0">
              <a:latin typeface="Arial"/>
              <a:ea typeface="Arial"/>
              <a:cs typeface="Arial"/>
              <a:sym typeface="Arial"/>
            </a:endParaRPr>
          </a:p>
          <a:p>
            <a:pPr marL="342900" indent="-342900">
              <a:lnSpc>
                <a:spcPct val="90000"/>
              </a:lnSpc>
              <a:spcBef>
                <a:spcPts val="400"/>
              </a:spcBef>
              <a:buSzPts val="2000"/>
            </a:pPr>
            <a:r>
              <a:rPr lang="en-US" sz="2000" dirty="0" smtClean="0">
                <a:latin typeface="Arial"/>
                <a:ea typeface="Arial"/>
                <a:cs typeface="Arial"/>
                <a:sym typeface="Arial"/>
              </a:rPr>
              <a:t>Originally </a:t>
            </a:r>
            <a:r>
              <a:rPr lang="en-US" sz="2000" dirty="0">
                <a:latin typeface="Arial"/>
                <a:ea typeface="Arial"/>
                <a:cs typeface="Arial"/>
                <a:sym typeface="Arial"/>
              </a:rPr>
              <a:t>developed for The Weather Channel (now The Weather Company - part of IBM) to produce public-oriented forecasts</a:t>
            </a:r>
            <a:endParaRPr sz="2000" dirty="0">
              <a:latin typeface="Arial"/>
              <a:ea typeface="Arial"/>
              <a:cs typeface="Arial"/>
              <a:sym typeface="Arial"/>
            </a:endParaRPr>
          </a:p>
          <a:p>
            <a:pPr marL="342900" indent="-342900">
              <a:lnSpc>
                <a:spcPct val="90000"/>
              </a:lnSpc>
              <a:spcBef>
                <a:spcPts val="400"/>
              </a:spcBef>
              <a:buSzPts val="2000"/>
            </a:pPr>
            <a:r>
              <a:rPr lang="en-US" sz="2000" dirty="0">
                <a:latin typeface="Arial"/>
                <a:ea typeface="Arial"/>
                <a:cs typeface="Arial"/>
                <a:sym typeface="Arial"/>
              </a:rPr>
              <a:t>Development started in 1999 in Research Applications Program</a:t>
            </a:r>
            <a:endParaRPr dirty="0"/>
          </a:p>
          <a:p>
            <a:pPr marL="342900" indent="-342900">
              <a:lnSpc>
                <a:spcPct val="90000"/>
              </a:lnSpc>
              <a:spcBef>
                <a:spcPts val="400"/>
              </a:spcBef>
              <a:buSzPts val="2000"/>
            </a:pPr>
            <a:r>
              <a:rPr lang="en-US" sz="2000" dirty="0">
                <a:latin typeface="Arial"/>
                <a:ea typeface="Arial"/>
                <a:cs typeface="Arial"/>
                <a:sym typeface="Arial"/>
              </a:rPr>
              <a:t>Used in many other projects as the ‘weather engine’</a:t>
            </a:r>
            <a:endParaRPr sz="2000" dirty="0">
              <a:latin typeface="Arial"/>
              <a:ea typeface="Arial"/>
              <a:cs typeface="Arial"/>
              <a:sym typeface="Arial"/>
            </a:endParaRPr>
          </a:p>
          <a:p>
            <a:pPr marL="742950" lvl="1" indent="-285750">
              <a:lnSpc>
                <a:spcPct val="90000"/>
              </a:lnSpc>
              <a:spcBef>
                <a:spcPts val="400"/>
              </a:spcBef>
              <a:buClr>
                <a:srgbClr val="404040"/>
              </a:buClr>
              <a:buSzPts val="2000"/>
              <a:buFont typeface="Noto Sans Symbols"/>
              <a:buChar char="▪"/>
            </a:pPr>
            <a:r>
              <a:rPr lang="en-US" sz="2000" dirty="0">
                <a:solidFill>
                  <a:srgbClr val="0070C0"/>
                </a:solidFill>
                <a:latin typeface="Arial"/>
                <a:ea typeface="Arial"/>
                <a:cs typeface="Arial"/>
                <a:sym typeface="Arial"/>
              </a:rPr>
              <a:t>Transportation (MDSS, </a:t>
            </a:r>
            <a:r>
              <a:rPr lang="en-US" sz="2000" dirty="0" err="1">
                <a:solidFill>
                  <a:srgbClr val="0070C0"/>
                </a:solidFill>
                <a:latin typeface="Arial"/>
                <a:ea typeface="Arial"/>
                <a:cs typeface="Arial"/>
                <a:sym typeface="Arial"/>
              </a:rPr>
              <a:t>Pikalert</a:t>
            </a:r>
            <a:r>
              <a:rPr lang="en-US" sz="2000" dirty="0">
                <a:solidFill>
                  <a:srgbClr val="0070C0"/>
                </a:solidFill>
                <a:latin typeface="Arial"/>
                <a:ea typeface="Arial"/>
                <a:cs typeface="Arial"/>
                <a:sym typeface="Arial"/>
              </a:rPr>
              <a:t>®, DIA, MSP)</a:t>
            </a:r>
            <a:endParaRPr dirty="0">
              <a:solidFill>
                <a:srgbClr val="0070C0"/>
              </a:solidFill>
            </a:endParaRPr>
          </a:p>
          <a:p>
            <a:pPr marL="742950" lvl="1" indent="-285750">
              <a:lnSpc>
                <a:spcPct val="90000"/>
              </a:lnSpc>
              <a:spcBef>
                <a:spcPts val="400"/>
              </a:spcBef>
              <a:buClr>
                <a:srgbClr val="404040"/>
              </a:buClr>
              <a:buSzPts val="2000"/>
              <a:buFont typeface="Noto Sans Symbols"/>
              <a:buChar char="▪"/>
            </a:pPr>
            <a:r>
              <a:rPr lang="en-US" sz="2000" dirty="0">
                <a:solidFill>
                  <a:srgbClr val="0070C0"/>
                </a:solidFill>
                <a:latin typeface="Arial"/>
                <a:ea typeface="Arial"/>
                <a:cs typeface="Arial"/>
                <a:sym typeface="Arial"/>
              </a:rPr>
              <a:t>Solar Energy (DOE, Kuwait)</a:t>
            </a:r>
            <a:endParaRPr dirty="0">
              <a:solidFill>
                <a:srgbClr val="0070C0"/>
              </a:solidFill>
            </a:endParaRPr>
          </a:p>
          <a:p>
            <a:pPr marL="742950" lvl="1" indent="-285750">
              <a:lnSpc>
                <a:spcPct val="90000"/>
              </a:lnSpc>
              <a:spcBef>
                <a:spcPts val="400"/>
              </a:spcBef>
              <a:buClr>
                <a:srgbClr val="404040"/>
              </a:buClr>
              <a:buSzPts val="2000"/>
              <a:buFont typeface="Noto Sans Symbols"/>
              <a:buChar char="▪"/>
            </a:pPr>
            <a:r>
              <a:rPr lang="en-US" sz="2000" dirty="0">
                <a:solidFill>
                  <a:srgbClr val="0070C0"/>
                </a:solidFill>
                <a:latin typeface="Arial"/>
                <a:ea typeface="Arial"/>
                <a:cs typeface="Arial"/>
                <a:sym typeface="Arial"/>
              </a:rPr>
              <a:t>Wind Energy (Xcel Energy, Kuwait</a:t>
            </a:r>
            <a:r>
              <a:rPr lang="en-US" sz="2000" dirty="0" smtClean="0">
                <a:solidFill>
                  <a:srgbClr val="0070C0"/>
                </a:solidFill>
                <a:latin typeface="Arial"/>
                <a:ea typeface="Arial"/>
                <a:cs typeface="Arial"/>
                <a:sym typeface="Arial"/>
              </a:rPr>
              <a:t>)</a:t>
            </a:r>
          </a:p>
          <a:p>
            <a:pPr marL="742950" lvl="1" indent="-285750">
              <a:lnSpc>
                <a:spcPct val="90000"/>
              </a:lnSpc>
              <a:spcBef>
                <a:spcPts val="400"/>
              </a:spcBef>
              <a:buClr>
                <a:srgbClr val="404040"/>
              </a:buClr>
              <a:buSzPts val="2000"/>
              <a:buFont typeface="Noto Sans Symbols"/>
              <a:buChar char="▪"/>
            </a:pPr>
            <a:r>
              <a:rPr lang="en-US" sz="2000" dirty="0" smtClean="0">
                <a:solidFill>
                  <a:srgbClr val="0070C0"/>
                </a:solidFill>
                <a:latin typeface="Arial"/>
                <a:cs typeface="Arial"/>
                <a:sym typeface="Arial"/>
              </a:rPr>
              <a:t>Agriculture (NASA)</a:t>
            </a:r>
            <a:endParaRPr dirty="0">
              <a:solidFill>
                <a:srgbClr val="0070C0"/>
              </a:solidFill>
            </a:endParaRPr>
          </a:p>
          <a:p>
            <a:pPr marL="742950" lvl="1" indent="-285750">
              <a:lnSpc>
                <a:spcPct val="90000"/>
              </a:lnSpc>
              <a:spcBef>
                <a:spcPts val="400"/>
              </a:spcBef>
              <a:buClr>
                <a:srgbClr val="404040"/>
              </a:buClr>
              <a:buSzPts val="2000"/>
              <a:buFont typeface="Noto Sans Symbols"/>
              <a:buChar char="▪"/>
            </a:pPr>
            <a:r>
              <a:rPr lang="en-US" sz="2000" dirty="0">
                <a:solidFill>
                  <a:srgbClr val="0070C0"/>
                </a:solidFill>
                <a:latin typeface="Arial"/>
                <a:ea typeface="Arial"/>
                <a:cs typeface="Arial"/>
                <a:sym typeface="Arial"/>
              </a:rPr>
              <a:t>Commercial forecasting companies</a:t>
            </a:r>
            <a:endParaRPr dirty="0">
              <a:solidFill>
                <a:srgbClr val="0070C0"/>
              </a:solidFill>
            </a:endParaRPr>
          </a:p>
          <a:p>
            <a:pPr marL="1143000" lvl="2" indent="-228600">
              <a:lnSpc>
                <a:spcPct val="90000"/>
              </a:lnSpc>
              <a:spcBef>
                <a:spcPts val="320"/>
              </a:spcBef>
              <a:buSzPts val="1600"/>
            </a:pPr>
            <a:r>
              <a:rPr lang="en-US" sz="1600" dirty="0">
                <a:solidFill>
                  <a:schemeClr val="bg1">
                    <a:lumMod val="50000"/>
                  </a:schemeClr>
                </a:solidFill>
                <a:latin typeface="Arial"/>
                <a:ea typeface="Arial"/>
                <a:cs typeface="Arial"/>
                <a:sym typeface="Arial"/>
              </a:rPr>
              <a:t>DTN/Schneider/</a:t>
            </a:r>
            <a:r>
              <a:rPr lang="en-US" sz="1600" dirty="0" err="1">
                <a:solidFill>
                  <a:schemeClr val="bg1">
                    <a:lumMod val="50000"/>
                  </a:schemeClr>
                </a:solidFill>
                <a:latin typeface="Arial"/>
                <a:ea typeface="Arial"/>
                <a:cs typeface="Arial"/>
                <a:sym typeface="Arial"/>
              </a:rPr>
              <a:t>Telvent</a:t>
            </a:r>
            <a:r>
              <a:rPr lang="en-US" sz="1600" dirty="0">
                <a:solidFill>
                  <a:schemeClr val="bg1">
                    <a:lumMod val="50000"/>
                  </a:schemeClr>
                </a:solidFill>
                <a:latin typeface="Arial"/>
                <a:ea typeface="Arial"/>
                <a:cs typeface="Arial"/>
                <a:sym typeface="Arial"/>
              </a:rPr>
              <a:t>/</a:t>
            </a:r>
            <a:r>
              <a:rPr lang="en-US" sz="1600" dirty="0" err="1">
                <a:solidFill>
                  <a:schemeClr val="bg1">
                    <a:lumMod val="50000"/>
                  </a:schemeClr>
                </a:solidFill>
                <a:latin typeface="Arial"/>
                <a:ea typeface="Arial"/>
                <a:cs typeface="Arial"/>
                <a:sym typeface="Arial"/>
              </a:rPr>
              <a:t>Meteorlogix</a:t>
            </a:r>
            <a:r>
              <a:rPr lang="en-US" sz="1600" dirty="0">
                <a:solidFill>
                  <a:schemeClr val="bg1">
                    <a:lumMod val="50000"/>
                  </a:schemeClr>
                </a:solidFill>
                <a:latin typeface="Arial"/>
                <a:ea typeface="Arial"/>
                <a:cs typeface="Arial"/>
                <a:sym typeface="Arial"/>
              </a:rPr>
              <a:t>/</a:t>
            </a:r>
            <a:r>
              <a:rPr lang="en-US" sz="1600" dirty="0" err="1">
                <a:solidFill>
                  <a:schemeClr val="bg1">
                    <a:lumMod val="50000"/>
                  </a:schemeClr>
                </a:solidFill>
                <a:latin typeface="Arial"/>
                <a:ea typeface="Arial"/>
                <a:cs typeface="Arial"/>
                <a:sym typeface="Arial"/>
              </a:rPr>
              <a:t>Kavouras</a:t>
            </a:r>
            <a:r>
              <a:rPr lang="en-US" sz="1600" dirty="0">
                <a:solidFill>
                  <a:schemeClr val="bg1">
                    <a:lumMod val="50000"/>
                  </a:schemeClr>
                </a:solidFill>
                <a:latin typeface="Arial"/>
                <a:ea typeface="Arial"/>
                <a:cs typeface="Arial"/>
                <a:sym typeface="Arial"/>
              </a:rPr>
              <a:t> </a:t>
            </a:r>
            <a:endParaRPr dirty="0">
              <a:solidFill>
                <a:schemeClr val="bg1">
                  <a:lumMod val="50000"/>
                </a:schemeClr>
              </a:solidFill>
            </a:endParaRPr>
          </a:p>
          <a:p>
            <a:pPr marL="1143000" lvl="2" indent="-228600">
              <a:lnSpc>
                <a:spcPct val="90000"/>
              </a:lnSpc>
              <a:spcBef>
                <a:spcPts val="320"/>
              </a:spcBef>
              <a:buSzPts val="1600"/>
            </a:pPr>
            <a:r>
              <a:rPr lang="en-US" sz="1600" dirty="0">
                <a:solidFill>
                  <a:schemeClr val="bg1">
                    <a:lumMod val="50000"/>
                  </a:schemeClr>
                </a:solidFill>
                <a:latin typeface="Arial"/>
                <a:ea typeface="Arial"/>
                <a:cs typeface="Arial"/>
                <a:sym typeface="Arial"/>
              </a:rPr>
              <a:t>Panasonic Weather Systems</a:t>
            </a:r>
            <a:endParaRPr dirty="0">
              <a:solidFill>
                <a:schemeClr val="bg1">
                  <a:lumMod val="50000"/>
                </a:schemeClr>
              </a:solidFill>
            </a:endParaRPr>
          </a:p>
          <a:p>
            <a:pPr marL="1143000" lvl="2" indent="-228600">
              <a:lnSpc>
                <a:spcPct val="90000"/>
              </a:lnSpc>
              <a:spcBef>
                <a:spcPts val="320"/>
              </a:spcBef>
              <a:buSzPts val="1600"/>
            </a:pPr>
            <a:r>
              <a:rPr lang="en-US" sz="1600" dirty="0">
                <a:solidFill>
                  <a:schemeClr val="bg1">
                    <a:lumMod val="50000"/>
                  </a:schemeClr>
                </a:solidFill>
                <a:latin typeface="Arial"/>
                <a:ea typeface="Arial"/>
                <a:cs typeface="Arial"/>
                <a:sym typeface="Arial"/>
              </a:rPr>
              <a:t>Global Weather Corp</a:t>
            </a:r>
            <a:endParaRPr dirty="0">
              <a:solidFill>
                <a:schemeClr val="bg1">
                  <a:lumMod val="50000"/>
                </a:schemeClr>
              </a:solidFill>
            </a:endParaRPr>
          </a:p>
          <a:p>
            <a:pPr marL="1143000" lvl="2" indent="-228600">
              <a:lnSpc>
                <a:spcPct val="90000"/>
              </a:lnSpc>
              <a:spcBef>
                <a:spcPts val="320"/>
              </a:spcBef>
              <a:buSzPts val="1600"/>
            </a:pPr>
            <a:r>
              <a:rPr lang="en-US" sz="1600" dirty="0" err="1">
                <a:solidFill>
                  <a:schemeClr val="bg1">
                    <a:lumMod val="50000"/>
                  </a:schemeClr>
                </a:solidFill>
                <a:latin typeface="Arial"/>
                <a:ea typeface="Arial"/>
                <a:cs typeface="Arial"/>
                <a:sym typeface="Arial"/>
              </a:rPr>
              <a:t>Skymet</a:t>
            </a:r>
            <a:r>
              <a:rPr lang="en-US" sz="1600" dirty="0">
                <a:solidFill>
                  <a:schemeClr val="bg1">
                    <a:lumMod val="50000"/>
                  </a:schemeClr>
                </a:solidFill>
                <a:latin typeface="Arial"/>
                <a:ea typeface="Arial"/>
                <a:cs typeface="Arial"/>
                <a:sym typeface="Arial"/>
              </a:rPr>
              <a:t> Weather Services of India</a:t>
            </a:r>
            <a:endParaRPr sz="1600" dirty="0">
              <a:solidFill>
                <a:schemeClr val="bg1">
                  <a:lumMod val="50000"/>
                </a:schemeClr>
              </a:solidFill>
              <a:latin typeface="Arial"/>
              <a:ea typeface="Arial"/>
              <a:cs typeface="Arial"/>
              <a:sym typeface="Arial"/>
            </a:endParaRPr>
          </a:p>
          <a:p>
            <a:pPr marL="342900" indent="-215900">
              <a:lnSpc>
                <a:spcPct val="90000"/>
              </a:lnSpc>
              <a:spcBef>
                <a:spcPts val="400"/>
              </a:spcBef>
              <a:buSzPts val="2000"/>
              <a:buNone/>
            </a:pPr>
            <a:endParaRPr sz="2000" dirty="0">
              <a:latin typeface="Arial"/>
              <a:ea typeface="Arial"/>
              <a:cs typeface="Arial"/>
              <a:sym typeface="Arial"/>
            </a:endParaRPr>
          </a:p>
          <a:p>
            <a:pPr marL="0" indent="0">
              <a:lnSpc>
                <a:spcPct val="90000"/>
              </a:lnSpc>
              <a:spcBef>
                <a:spcPts val="400"/>
              </a:spcBef>
              <a:buSzPts val="2000"/>
              <a:buNone/>
            </a:pPr>
            <a:endParaRPr sz="2000" dirty="0">
              <a:latin typeface="Arial"/>
              <a:ea typeface="Arial"/>
              <a:cs typeface="Arial"/>
              <a:sym typeface="Arial"/>
            </a:endParaRPr>
          </a:p>
        </p:txBody>
      </p:sp>
      <p:sp>
        <p:nvSpPr>
          <p:cNvPr id="164" name="Shape 164"/>
          <p:cNvSpPr txBox="1">
            <a:spLocks noGrp="1"/>
          </p:cNvSpPr>
          <p:nvPr>
            <p:ph type="title" idx="4294967295"/>
          </p:nvPr>
        </p:nvSpPr>
        <p:spPr>
          <a:xfrm>
            <a:off x="1614269" y="-21665"/>
            <a:ext cx="7772400" cy="1143000"/>
          </a:xfrm>
          <a:prstGeom prst="rect">
            <a:avLst/>
          </a:prstGeom>
          <a:noFill/>
          <a:ln>
            <a:noFill/>
          </a:ln>
        </p:spPr>
        <p:txBody>
          <a:bodyPr spcFirstLastPara="1" wrap="square" lIns="91425" tIns="45700" rIns="91425" bIns="45700" anchor="t" anchorCtr="0">
            <a:noAutofit/>
          </a:bodyPr>
          <a:lstStyle/>
          <a:p>
            <a:r>
              <a:rPr lang="en-US" sz="4000" dirty="0">
                <a:solidFill>
                  <a:schemeClr val="bg2"/>
                </a:solidFill>
                <a:effectLst>
                  <a:outerShdw blurRad="38100" dist="38100" dir="2700000" algn="tl">
                    <a:srgbClr val="000000">
                      <a:alpha val="43137"/>
                    </a:srgbClr>
                  </a:outerShdw>
                </a:effectLst>
                <a:latin typeface="Arial"/>
                <a:ea typeface="Arial"/>
                <a:cs typeface="Arial"/>
                <a:sym typeface="Arial"/>
              </a:rPr>
              <a:t>History of </a:t>
            </a:r>
            <a:r>
              <a:rPr lang="en-US" sz="4000" dirty="0" err="1">
                <a:solidFill>
                  <a:schemeClr val="bg2"/>
                </a:solidFill>
                <a:effectLst>
                  <a:outerShdw blurRad="38100" dist="38100" dir="2700000" algn="tl">
                    <a:srgbClr val="000000">
                      <a:alpha val="43137"/>
                    </a:srgbClr>
                  </a:outerShdw>
                </a:effectLst>
                <a:latin typeface="Arial"/>
                <a:ea typeface="Arial"/>
                <a:cs typeface="Arial"/>
                <a:sym typeface="Arial"/>
              </a:rPr>
              <a:t>DICast</a:t>
            </a:r>
            <a:r>
              <a:rPr lang="en-US" sz="4000" baseline="30000" dirty="0">
                <a:solidFill>
                  <a:schemeClr val="bg2"/>
                </a:solidFill>
                <a:effectLst>
                  <a:outerShdw blurRad="38100" dist="38100" dir="2700000" algn="tl">
                    <a:srgbClr val="000000">
                      <a:alpha val="43137"/>
                    </a:srgbClr>
                  </a:outerShdw>
                </a:effectLst>
                <a:latin typeface="Arial"/>
                <a:ea typeface="Arial"/>
                <a:cs typeface="Arial"/>
                <a:sym typeface="Arial"/>
              </a:rPr>
              <a:t>®</a:t>
            </a:r>
            <a:endParaRPr sz="4000" dirty="0">
              <a:solidFill>
                <a:schemeClr val="bg2"/>
              </a:solidFill>
              <a:effectLst>
                <a:outerShdw blurRad="38100" dist="38100" dir="2700000" algn="tl">
                  <a:srgbClr val="000000">
                    <a:alpha val="43137"/>
                  </a:srgbClr>
                </a:outerShdw>
              </a:effectLst>
              <a:latin typeface="Arial"/>
              <a:ea typeface="Arial"/>
              <a:cs typeface="Arial"/>
              <a:sym typeface="Arial"/>
            </a:endParaRPr>
          </a:p>
        </p:txBody>
      </p:sp>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8111426" y="3894395"/>
            <a:ext cx="4115094" cy="2408835"/>
          </a:xfrm>
          <a:prstGeom prst="rect">
            <a:avLst/>
          </a:prstGeom>
          <a:ln>
            <a:noFill/>
          </a:ln>
          <a:effectLst>
            <a:softEdge rad="127000"/>
          </a:effectLst>
        </p:spPr>
      </p:pic>
      <p:pic>
        <p:nvPicPr>
          <p:cNvPr id="10" name="Picture 2" descr="NCAR Consortium for Agriculture and Food Security through Earth Observations (NCAFSEO)"/>
          <p:cNvPicPr>
            <a:picLocks noChangeAspect="1" noChangeArrowheads="1"/>
          </p:cNvPicPr>
          <p:nvPr/>
        </p:nvPicPr>
        <p:blipFill rotWithShape="1">
          <a:blip r:embed="rId6">
            <a:extLst>
              <a:ext uri="{28A0092B-C50C-407E-A947-70E740481C1C}">
                <a14:useLocalDpi xmlns:a14="http://schemas.microsoft.com/office/drawing/2010/main" val="0"/>
              </a:ext>
            </a:extLst>
          </a:blip>
          <a:srcRect l="33646" t="47984" r="50263"/>
          <a:stretch/>
        </p:blipFill>
        <p:spPr bwMode="auto">
          <a:xfrm>
            <a:off x="1952538" y="4928201"/>
            <a:ext cx="3041373" cy="1981499"/>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7308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3">
                                            <p:txEl>
                                              <p:pRg st="3" end="3"/>
                                            </p:txEl>
                                          </p:spTgt>
                                        </p:tgtEl>
                                        <p:attrNameLst>
                                          <p:attrName>style.visibility</p:attrName>
                                        </p:attrNameLst>
                                      </p:cBhvr>
                                      <p:to>
                                        <p:strVal val="visible"/>
                                      </p:to>
                                    </p:set>
                                    <p:animEffect transition="in" filter="fade">
                                      <p:cBhvr>
                                        <p:cTn id="7" dur="500"/>
                                        <p:tgtEl>
                                          <p:spTgt spid="163">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3">
                                            <p:txEl>
                                              <p:pRg st="4" end="4"/>
                                            </p:txEl>
                                          </p:spTgt>
                                        </p:tgtEl>
                                        <p:attrNameLst>
                                          <p:attrName>style.visibility</p:attrName>
                                        </p:attrNameLst>
                                      </p:cBhvr>
                                      <p:to>
                                        <p:strVal val="visible"/>
                                      </p:to>
                                    </p:set>
                                    <p:animEffect transition="in" filter="fade">
                                      <p:cBhvr>
                                        <p:cTn id="12" dur="500"/>
                                        <p:tgtEl>
                                          <p:spTgt spid="163">
                                            <p:txEl>
                                              <p:pRg st="4" end="4"/>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63">
                                            <p:txEl>
                                              <p:pRg st="5" end="5"/>
                                            </p:txEl>
                                          </p:spTgt>
                                        </p:tgtEl>
                                        <p:attrNameLst>
                                          <p:attrName>style.visibility</p:attrName>
                                        </p:attrNameLst>
                                      </p:cBhvr>
                                      <p:to>
                                        <p:strVal val="visible"/>
                                      </p:to>
                                    </p:set>
                                    <p:animEffect transition="in" filter="fade">
                                      <p:cBhvr>
                                        <p:cTn id="20" dur="500"/>
                                        <p:tgtEl>
                                          <p:spTgt spid="163">
                                            <p:txEl>
                                              <p:pRg st="5" end="5"/>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63">
                                            <p:txEl>
                                              <p:pRg st="6" end="6"/>
                                            </p:txEl>
                                          </p:spTgt>
                                        </p:tgtEl>
                                        <p:attrNameLst>
                                          <p:attrName>style.visibility</p:attrName>
                                        </p:attrNameLst>
                                      </p:cBhvr>
                                      <p:to>
                                        <p:strVal val="visible"/>
                                      </p:to>
                                    </p:set>
                                    <p:animEffect transition="in" filter="fade">
                                      <p:cBhvr>
                                        <p:cTn id="28" dur="500"/>
                                        <p:tgtEl>
                                          <p:spTgt spid="163">
                                            <p:txEl>
                                              <p:pRg st="6" end="6"/>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63">
                                            <p:txEl>
                                              <p:pRg st="7" end="7"/>
                                            </p:txEl>
                                          </p:spTgt>
                                        </p:tgtEl>
                                        <p:attrNameLst>
                                          <p:attrName>style.visibility</p:attrName>
                                        </p:attrNameLst>
                                      </p:cBhvr>
                                      <p:to>
                                        <p:strVal val="visible"/>
                                      </p:to>
                                    </p:set>
                                    <p:animEffect transition="in" filter="fade">
                                      <p:cBhvr>
                                        <p:cTn id="36" dur="500"/>
                                        <p:tgtEl>
                                          <p:spTgt spid="163">
                                            <p:txEl>
                                              <p:pRg st="7" end="7"/>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500"/>
                                        <p:tgtEl>
                                          <p:spTgt spid="10"/>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163">
                                            <p:txEl>
                                              <p:pRg st="8" end="8"/>
                                            </p:txEl>
                                          </p:spTgt>
                                        </p:tgtEl>
                                        <p:attrNameLst>
                                          <p:attrName>style.visibility</p:attrName>
                                        </p:attrNameLst>
                                      </p:cBhvr>
                                      <p:to>
                                        <p:strVal val="visible"/>
                                      </p:to>
                                    </p:set>
                                    <p:animEffect transition="in" filter="fade">
                                      <p:cBhvr>
                                        <p:cTn id="44" dur="500"/>
                                        <p:tgtEl>
                                          <p:spTgt spid="163">
                                            <p:txEl>
                                              <p:pRg st="8" end="8"/>
                                            </p:txEl>
                                          </p:spTgt>
                                        </p:tgtEl>
                                      </p:cBhvr>
                                    </p:animEffect>
                                  </p:childTnLst>
                                </p:cTn>
                              </p:par>
                              <p:par>
                                <p:cTn id="45" presetID="10" presetClass="entr" presetSubtype="0" fill="hold" nodeType="withEffect">
                                  <p:stCondLst>
                                    <p:cond delay="0"/>
                                  </p:stCondLst>
                                  <p:childTnLst>
                                    <p:set>
                                      <p:cBhvr>
                                        <p:cTn id="46" dur="1" fill="hold">
                                          <p:stCondLst>
                                            <p:cond delay="0"/>
                                          </p:stCondLst>
                                        </p:cTn>
                                        <p:tgtEl>
                                          <p:spTgt spid="163">
                                            <p:txEl>
                                              <p:pRg st="9" end="9"/>
                                            </p:txEl>
                                          </p:spTgt>
                                        </p:tgtEl>
                                        <p:attrNameLst>
                                          <p:attrName>style.visibility</p:attrName>
                                        </p:attrNameLst>
                                      </p:cBhvr>
                                      <p:to>
                                        <p:strVal val="visible"/>
                                      </p:to>
                                    </p:set>
                                    <p:animEffect transition="in" filter="fade">
                                      <p:cBhvr>
                                        <p:cTn id="47" dur="500"/>
                                        <p:tgtEl>
                                          <p:spTgt spid="163">
                                            <p:txEl>
                                              <p:pRg st="9" end="9"/>
                                            </p:txEl>
                                          </p:spTgt>
                                        </p:tgtEl>
                                      </p:cBhvr>
                                    </p:animEffect>
                                  </p:childTnLst>
                                </p:cTn>
                              </p:par>
                              <p:par>
                                <p:cTn id="48" presetID="10" presetClass="entr" presetSubtype="0" fill="hold" nodeType="withEffect">
                                  <p:stCondLst>
                                    <p:cond delay="0"/>
                                  </p:stCondLst>
                                  <p:childTnLst>
                                    <p:set>
                                      <p:cBhvr>
                                        <p:cTn id="49" dur="1" fill="hold">
                                          <p:stCondLst>
                                            <p:cond delay="0"/>
                                          </p:stCondLst>
                                        </p:cTn>
                                        <p:tgtEl>
                                          <p:spTgt spid="163">
                                            <p:txEl>
                                              <p:pRg st="10" end="10"/>
                                            </p:txEl>
                                          </p:spTgt>
                                        </p:tgtEl>
                                        <p:attrNameLst>
                                          <p:attrName>style.visibility</p:attrName>
                                        </p:attrNameLst>
                                      </p:cBhvr>
                                      <p:to>
                                        <p:strVal val="visible"/>
                                      </p:to>
                                    </p:set>
                                    <p:animEffect transition="in" filter="fade">
                                      <p:cBhvr>
                                        <p:cTn id="50" dur="500"/>
                                        <p:tgtEl>
                                          <p:spTgt spid="163">
                                            <p:txEl>
                                              <p:pRg st="10" end="10"/>
                                            </p:txEl>
                                          </p:spTgt>
                                        </p:tgtEl>
                                      </p:cBhvr>
                                    </p:animEffect>
                                  </p:childTnLst>
                                </p:cTn>
                              </p:par>
                              <p:par>
                                <p:cTn id="51" presetID="10" presetClass="entr" presetSubtype="0" fill="hold" nodeType="withEffect">
                                  <p:stCondLst>
                                    <p:cond delay="0"/>
                                  </p:stCondLst>
                                  <p:childTnLst>
                                    <p:set>
                                      <p:cBhvr>
                                        <p:cTn id="52" dur="1" fill="hold">
                                          <p:stCondLst>
                                            <p:cond delay="0"/>
                                          </p:stCondLst>
                                        </p:cTn>
                                        <p:tgtEl>
                                          <p:spTgt spid="163">
                                            <p:txEl>
                                              <p:pRg st="11" end="11"/>
                                            </p:txEl>
                                          </p:spTgt>
                                        </p:tgtEl>
                                        <p:attrNameLst>
                                          <p:attrName>style.visibility</p:attrName>
                                        </p:attrNameLst>
                                      </p:cBhvr>
                                      <p:to>
                                        <p:strVal val="visible"/>
                                      </p:to>
                                    </p:set>
                                    <p:animEffect transition="in" filter="fade">
                                      <p:cBhvr>
                                        <p:cTn id="53" dur="500"/>
                                        <p:tgtEl>
                                          <p:spTgt spid="163">
                                            <p:txEl>
                                              <p:pRg st="11" end="11"/>
                                            </p:txEl>
                                          </p:spTgt>
                                        </p:tgtEl>
                                      </p:cBhvr>
                                    </p:animEffect>
                                  </p:childTnLst>
                                </p:cTn>
                              </p:par>
                              <p:par>
                                <p:cTn id="54" presetID="10" presetClass="entr" presetSubtype="0" fill="hold" nodeType="withEffect">
                                  <p:stCondLst>
                                    <p:cond delay="0"/>
                                  </p:stCondLst>
                                  <p:childTnLst>
                                    <p:set>
                                      <p:cBhvr>
                                        <p:cTn id="55" dur="1" fill="hold">
                                          <p:stCondLst>
                                            <p:cond delay="0"/>
                                          </p:stCondLst>
                                        </p:cTn>
                                        <p:tgtEl>
                                          <p:spTgt spid="163">
                                            <p:txEl>
                                              <p:pRg st="12" end="12"/>
                                            </p:txEl>
                                          </p:spTgt>
                                        </p:tgtEl>
                                        <p:attrNameLst>
                                          <p:attrName>style.visibility</p:attrName>
                                        </p:attrNameLst>
                                      </p:cBhvr>
                                      <p:to>
                                        <p:strVal val="visible"/>
                                      </p:to>
                                    </p:set>
                                    <p:animEffect transition="in" filter="fade">
                                      <p:cBhvr>
                                        <p:cTn id="56" dur="500"/>
                                        <p:tgtEl>
                                          <p:spTgt spid="16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TextBox 42"/>
          <p:cNvSpPr txBox="1">
            <a:spLocks noChangeArrowheads="1"/>
          </p:cNvSpPr>
          <p:nvPr/>
        </p:nvSpPr>
        <p:spPr bwMode="auto">
          <a:xfrm>
            <a:off x="2514601" y="971551"/>
            <a:ext cx="7331075"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fontAlgn="base">
              <a:spcBef>
                <a:spcPct val="0"/>
              </a:spcBef>
              <a:spcAft>
                <a:spcPct val="0"/>
              </a:spcAft>
              <a:buClrTx/>
              <a:buSzTx/>
              <a:buNone/>
              <a:defRPr/>
            </a:pPr>
            <a:r>
              <a:rPr lang="en-US" altLang="en-US" sz="2000" b="1" kern="1200" dirty="0">
                <a:solidFill>
                  <a:srgbClr val="0070C0"/>
                </a:solidFill>
                <a:latin typeface="Calibri" panose="020F0502020204030204" pitchFamily="34" charset="0"/>
                <a:ea typeface="+mn-ea"/>
                <a:cs typeface="Arial" panose="020B0604020202020204" pitchFamily="34" charset="0"/>
              </a:rPr>
              <a:t>Dynamic Integrated </a:t>
            </a:r>
            <a:r>
              <a:rPr lang="en-US" altLang="en-US" sz="2000" b="1" kern="1200" dirty="0" err="1">
                <a:solidFill>
                  <a:srgbClr val="0070C0"/>
                </a:solidFill>
                <a:latin typeface="Calibri" panose="020F0502020204030204" pitchFamily="34" charset="0"/>
                <a:ea typeface="+mn-ea"/>
                <a:cs typeface="Arial" panose="020B0604020202020204" pitchFamily="34" charset="0"/>
              </a:rPr>
              <a:t>foreCast</a:t>
            </a:r>
            <a:r>
              <a:rPr lang="en-US" altLang="en-US" sz="2000" b="1" kern="1200" dirty="0">
                <a:solidFill>
                  <a:srgbClr val="0070C0"/>
                </a:solidFill>
                <a:latin typeface="Calibri" panose="020F0502020204030204" pitchFamily="34" charset="0"/>
                <a:ea typeface="+mn-ea"/>
                <a:cs typeface="Arial" panose="020B0604020202020204" pitchFamily="34" charset="0"/>
              </a:rPr>
              <a:t> System</a:t>
            </a:r>
          </a:p>
          <a:p>
            <a:pPr fontAlgn="base">
              <a:spcBef>
                <a:spcPct val="0"/>
              </a:spcBef>
              <a:spcAft>
                <a:spcPct val="0"/>
              </a:spcAft>
              <a:buClrTx/>
              <a:buSzTx/>
              <a:buNone/>
              <a:defRPr/>
            </a:pPr>
            <a:endParaRPr lang="en-US" altLang="en-US" sz="1800" kern="1200" dirty="0">
              <a:solidFill>
                <a:srgbClr val="D2FFFF"/>
              </a:solidFill>
              <a:latin typeface="Calibri" panose="020F0502020204030204" pitchFamily="34" charset="0"/>
              <a:ea typeface="+mn-ea"/>
              <a:cs typeface="Arial" panose="020B0604020202020204" pitchFamily="34" charset="0"/>
            </a:endParaRPr>
          </a:p>
        </p:txBody>
      </p:sp>
      <p:grpSp>
        <p:nvGrpSpPr>
          <p:cNvPr id="131076" name="Group 16"/>
          <p:cNvGrpSpPr>
            <a:grpSpLocks/>
          </p:cNvGrpSpPr>
          <p:nvPr/>
        </p:nvGrpSpPr>
        <p:grpSpPr bwMode="auto">
          <a:xfrm>
            <a:off x="1736332" y="1309688"/>
            <a:ext cx="8458200" cy="5030788"/>
            <a:chOff x="304800" y="1676400"/>
            <a:chExt cx="8458200" cy="5032374"/>
          </a:xfrm>
        </p:grpSpPr>
        <p:sp>
          <p:nvSpPr>
            <p:cNvPr id="40" name="Rectangle 39"/>
            <p:cNvSpPr/>
            <p:nvPr/>
          </p:nvSpPr>
          <p:spPr>
            <a:xfrm>
              <a:off x="1295400" y="1828848"/>
              <a:ext cx="4038600" cy="4879926"/>
            </a:xfrm>
            <a:prstGeom prst="rect">
              <a:avLst/>
            </a:prstGeom>
            <a:noFill/>
            <a:ln>
              <a:solidFill>
                <a:schemeClr val="tx2">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buClrTx/>
                <a:defRPr/>
              </a:pPr>
              <a:endParaRPr lang="en-US" sz="1800" kern="1200" dirty="0">
                <a:solidFill>
                  <a:prstClr val="white"/>
                </a:solidFill>
                <a:latin typeface="Constantia"/>
              </a:endParaRPr>
            </a:p>
          </p:txBody>
        </p:sp>
        <p:sp>
          <p:nvSpPr>
            <p:cNvPr id="3" name="Rectangle 2"/>
            <p:cNvSpPr/>
            <p:nvPr/>
          </p:nvSpPr>
          <p:spPr>
            <a:xfrm>
              <a:off x="2057400" y="2016232"/>
              <a:ext cx="2438400" cy="381120"/>
            </a:xfrm>
            <a:prstGeom prst="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buClrTx/>
                <a:defRPr/>
              </a:pPr>
              <a:r>
                <a:rPr lang="en-US" sz="1800" kern="1200" dirty="0" smtClean="0">
                  <a:solidFill>
                    <a:srgbClr val="D2FFFF">
                      <a:lumMod val="25000"/>
                    </a:srgbClr>
                  </a:solidFill>
                  <a:latin typeface="Constantia"/>
                </a:rPr>
                <a:t>Customize WRF </a:t>
              </a:r>
              <a:endParaRPr lang="en-US" sz="1800" kern="1200" dirty="0">
                <a:solidFill>
                  <a:srgbClr val="D2FFFF">
                    <a:lumMod val="25000"/>
                  </a:srgbClr>
                </a:solidFill>
                <a:latin typeface="Constantia"/>
              </a:endParaRPr>
            </a:p>
          </p:txBody>
        </p:sp>
        <p:sp>
          <p:nvSpPr>
            <p:cNvPr id="4" name="Rectangle 3"/>
            <p:cNvSpPr/>
            <p:nvPr/>
          </p:nvSpPr>
          <p:spPr>
            <a:xfrm>
              <a:off x="2057400" y="2702248"/>
              <a:ext cx="2438400" cy="381120"/>
            </a:xfrm>
            <a:prstGeom prst="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buClrTx/>
                <a:defRPr/>
              </a:pPr>
              <a:r>
                <a:rPr lang="en-US" sz="1800" kern="1200" dirty="0" smtClean="0">
                  <a:solidFill>
                    <a:srgbClr val="D2FFFF">
                      <a:lumMod val="25000"/>
                    </a:srgbClr>
                  </a:solidFill>
                  <a:latin typeface="Constantia"/>
                </a:rPr>
                <a:t>HRRR</a:t>
              </a:r>
              <a:endParaRPr lang="en-US" sz="1800" kern="1200" dirty="0">
                <a:solidFill>
                  <a:srgbClr val="D2FFFF">
                    <a:lumMod val="25000"/>
                  </a:srgbClr>
                </a:solidFill>
                <a:latin typeface="Constantia"/>
              </a:endParaRPr>
            </a:p>
          </p:txBody>
        </p:sp>
        <p:sp>
          <p:nvSpPr>
            <p:cNvPr id="5" name="Rectangle 4"/>
            <p:cNvSpPr/>
            <p:nvPr/>
          </p:nvSpPr>
          <p:spPr>
            <a:xfrm>
              <a:off x="2057400" y="3388265"/>
              <a:ext cx="2438400" cy="381120"/>
            </a:xfrm>
            <a:prstGeom prst="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buClrTx/>
                <a:defRPr/>
              </a:pPr>
              <a:r>
                <a:rPr lang="en-US" sz="1800" kern="1200" dirty="0" smtClean="0">
                  <a:solidFill>
                    <a:srgbClr val="D2FFFF">
                      <a:lumMod val="25000"/>
                    </a:srgbClr>
                  </a:solidFill>
                  <a:latin typeface="Constantia"/>
                </a:rPr>
                <a:t>RAP</a:t>
              </a:r>
              <a:endParaRPr lang="en-US" sz="1800" kern="1200" dirty="0">
                <a:solidFill>
                  <a:srgbClr val="D2FFFF">
                    <a:lumMod val="25000"/>
                  </a:srgbClr>
                </a:solidFill>
                <a:latin typeface="Constantia"/>
              </a:endParaRPr>
            </a:p>
          </p:txBody>
        </p:sp>
        <p:sp>
          <p:nvSpPr>
            <p:cNvPr id="6" name="Rectangle 5"/>
            <p:cNvSpPr/>
            <p:nvPr/>
          </p:nvSpPr>
          <p:spPr>
            <a:xfrm>
              <a:off x="2057400" y="4074281"/>
              <a:ext cx="2438400" cy="379533"/>
            </a:xfrm>
            <a:prstGeom prst="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buClrTx/>
                <a:defRPr/>
              </a:pPr>
              <a:r>
                <a:rPr lang="en-US" sz="1800" kern="1200" dirty="0">
                  <a:solidFill>
                    <a:srgbClr val="D2FFFF">
                      <a:lumMod val="25000"/>
                    </a:srgbClr>
                  </a:solidFill>
                  <a:latin typeface="Constantia"/>
                </a:rPr>
                <a:t>GFS</a:t>
              </a:r>
            </a:p>
          </p:txBody>
        </p:sp>
        <p:sp>
          <p:nvSpPr>
            <p:cNvPr id="7" name="Rectangle 6"/>
            <p:cNvSpPr/>
            <p:nvPr/>
          </p:nvSpPr>
          <p:spPr>
            <a:xfrm>
              <a:off x="2057400" y="4697046"/>
              <a:ext cx="2438400" cy="381120"/>
            </a:xfrm>
            <a:prstGeom prst="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buClrTx/>
                <a:defRPr/>
              </a:pPr>
              <a:r>
                <a:rPr lang="en-US" sz="1800" kern="1200" dirty="0">
                  <a:solidFill>
                    <a:srgbClr val="D2FFFF">
                      <a:lumMod val="25000"/>
                    </a:srgbClr>
                  </a:solidFill>
                  <a:latin typeface="Constantia"/>
                </a:rPr>
                <a:t>GEM</a:t>
              </a:r>
            </a:p>
          </p:txBody>
        </p:sp>
        <p:sp>
          <p:nvSpPr>
            <p:cNvPr id="8" name="Rectangle 7"/>
            <p:cNvSpPr/>
            <p:nvPr/>
          </p:nvSpPr>
          <p:spPr>
            <a:xfrm>
              <a:off x="2057400" y="6175206"/>
              <a:ext cx="2438400" cy="381120"/>
            </a:xfrm>
            <a:prstGeom prst="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buClrTx/>
                <a:defRPr/>
              </a:pPr>
              <a:r>
                <a:rPr lang="en-US" sz="1800" kern="1200" dirty="0">
                  <a:solidFill>
                    <a:srgbClr val="D2FFFF">
                      <a:lumMod val="25000"/>
                    </a:srgbClr>
                  </a:solidFill>
                  <a:latin typeface="Constantia"/>
                </a:rPr>
                <a:t>Other Model Data</a:t>
              </a:r>
            </a:p>
          </p:txBody>
        </p:sp>
        <p:sp>
          <p:nvSpPr>
            <p:cNvPr id="131092" name="Text Box 39"/>
            <p:cNvSpPr txBox="1">
              <a:spLocks noChangeArrowheads="1"/>
            </p:cNvSpPr>
            <p:nvPr/>
          </p:nvSpPr>
          <p:spPr bwMode="auto">
            <a:xfrm>
              <a:off x="2286000" y="5368502"/>
              <a:ext cx="1420813" cy="53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0" fontAlgn="base" hangingPunct="0">
                <a:lnSpc>
                  <a:spcPct val="20000"/>
                </a:lnSpc>
                <a:spcBef>
                  <a:spcPct val="50000"/>
                </a:spcBef>
                <a:spcAft>
                  <a:spcPct val="0"/>
                </a:spcAft>
                <a:buClrTx/>
                <a:buSzTx/>
                <a:buNone/>
                <a:defRPr/>
              </a:pPr>
              <a:r>
                <a:rPr lang="en-US" altLang="en-US" sz="1800" b="1" kern="1200">
                  <a:solidFill>
                    <a:srgbClr val="C4EFFF"/>
                  </a:solidFill>
                  <a:latin typeface="Arial" panose="020B0604020202020204" pitchFamily="34" charset="0"/>
                  <a:ea typeface="+mn-ea"/>
                  <a:cs typeface="Arial" panose="020B0604020202020204" pitchFamily="34" charset="0"/>
                </a:rPr>
                <a:t>.</a:t>
              </a:r>
            </a:p>
            <a:p>
              <a:pPr eaLnBrk="0" fontAlgn="base" hangingPunct="0">
                <a:lnSpc>
                  <a:spcPct val="20000"/>
                </a:lnSpc>
                <a:spcBef>
                  <a:spcPct val="50000"/>
                </a:spcBef>
                <a:spcAft>
                  <a:spcPct val="0"/>
                </a:spcAft>
                <a:buClrTx/>
                <a:buSzTx/>
                <a:buNone/>
                <a:defRPr/>
              </a:pPr>
              <a:r>
                <a:rPr lang="en-US" altLang="en-US" sz="1800" b="1" kern="1200">
                  <a:solidFill>
                    <a:srgbClr val="C4EFFF"/>
                  </a:solidFill>
                  <a:latin typeface="Arial" panose="020B0604020202020204" pitchFamily="34" charset="0"/>
                  <a:ea typeface="+mn-ea"/>
                  <a:cs typeface="Arial" panose="020B0604020202020204" pitchFamily="34" charset="0"/>
                </a:rPr>
                <a:t>.</a:t>
              </a:r>
            </a:p>
            <a:p>
              <a:pPr eaLnBrk="0" fontAlgn="base" hangingPunct="0">
                <a:lnSpc>
                  <a:spcPct val="20000"/>
                </a:lnSpc>
                <a:spcBef>
                  <a:spcPct val="50000"/>
                </a:spcBef>
                <a:spcAft>
                  <a:spcPct val="0"/>
                </a:spcAft>
                <a:buClrTx/>
                <a:buSzTx/>
                <a:buNone/>
                <a:defRPr/>
              </a:pPr>
              <a:r>
                <a:rPr lang="en-US" altLang="en-US" sz="1800" b="1" kern="1200">
                  <a:solidFill>
                    <a:srgbClr val="C4EFFF"/>
                  </a:solidFill>
                  <a:latin typeface="Arial" panose="020B0604020202020204" pitchFamily="34" charset="0"/>
                  <a:ea typeface="+mn-ea"/>
                  <a:cs typeface="Arial" panose="020B0604020202020204" pitchFamily="34" charset="0"/>
                </a:rPr>
                <a:t>.</a:t>
              </a:r>
            </a:p>
          </p:txBody>
        </p:sp>
        <p:sp>
          <p:nvSpPr>
            <p:cNvPr id="10" name="Rounded Rectangle 9"/>
            <p:cNvSpPr/>
            <p:nvPr/>
          </p:nvSpPr>
          <p:spPr>
            <a:xfrm>
              <a:off x="6781800" y="2054344"/>
              <a:ext cx="1981200" cy="1524480"/>
            </a:xfrm>
            <a:prstGeom prst="round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buClrTx/>
                <a:defRPr/>
              </a:pPr>
              <a:r>
                <a:rPr lang="en-US" sz="1800" kern="1200" dirty="0">
                  <a:solidFill>
                    <a:srgbClr val="D2FFFF">
                      <a:lumMod val="25000"/>
                    </a:srgbClr>
                  </a:solidFill>
                  <a:latin typeface="Constantia"/>
                </a:rPr>
                <a:t>Integrator</a:t>
              </a:r>
            </a:p>
          </p:txBody>
        </p:sp>
        <p:sp>
          <p:nvSpPr>
            <p:cNvPr id="12" name="Rounded Rectangle 11"/>
            <p:cNvSpPr/>
            <p:nvPr/>
          </p:nvSpPr>
          <p:spPr>
            <a:xfrm>
              <a:off x="6896100" y="4095405"/>
              <a:ext cx="1828800" cy="686016"/>
            </a:xfrm>
            <a:prstGeom prst="round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buClrTx/>
                <a:defRPr/>
              </a:pPr>
              <a:r>
                <a:rPr lang="en-US" sz="1800" kern="1200" dirty="0">
                  <a:solidFill>
                    <a:srgbClr val="D2FFFF">
                      <a:lumMod val="25000"/>
                    </a:srgbClr>
                  </a:solidFill>
                  <a:latin typeface="Constantia"/>
                </a:rPr>
                <a:t>Wind </a:t>
              </a:r>
              <a:r>
                <a:rPr lang="en-US" sz="1800" kern="1200" dirty="0" smtClean="0">
                  <a:solidFill>
                    <a:srgbClr val="D2FFFF">
                      <a:lumMod val="25000"/>
                    </a:srgbClr>
                  </a:solidFill>
                  <a:latin typeface="Constantia"/>
                </a:rPr>
                <a:t>Speed </a:t>
              </a:r>
              <a:r>
                <a:rPr lang="en-US" sz="1800" kern="1200" dirty="0">
                  <a:solidFill>
                    <a:srgbClr val="D2FFFF">
                      <a:lumMod val="25000"/>
                    </a:srgbClr>
                  </a:solidFill>
                  <a:latin typeface="Constantia"/>
                </a:rPr>
                <a:t>Forecast</a:t>
              </a:r>
            </a:p>
          </p:txBody>
        </p:sp>
        <p:cxnSp>
          <p:nvCxnSpPr>
            <p:cNvPr id="14" name="Straight Connector 13"/>
            <p:cNvCxnSpPr/>
            <p:nvPr/>
          </p:nvCxnSpPr>
          <p:spPr>
            <a:xfrm rot="5400000">
              <a:off x="-534867" y="4268811"/>
              <a:ext cx="4270134" cy="0"/>
            </a:xfrm>
            <a:prstGeom prst="line">
              <a:avLst/>
            </a:prstGeom>
            <a:ln w="317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1600200" y="2168680"/>
              <a:ext cx="457200" cy="0"/>
            </a:xfrm>
            <a:prstGeom prst="line">
              <a:avLst/>
            </a:prstGeom>
            <a:ln w="3175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1600200" y="2930920"/>
              <a:ext cx="457200" cy="0"/>
            </a:xfrm>
            <a:prstGeom prst="line">
              <a:avLst/>
            </a:prstGeom>
            <a:ln w="317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1600200" y="3616937"/>
              <a:ext cx="457200" cy="0"/>
            </a:xfrm>
            <a:prstGeom prst="line">
              <a:avLst/>
            </a:prstGeom>
            <a:ln w="317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1600200" y="4301365"/>
              <a:ext cx="457200" cy="0"/>
            </a:xfrm>
            <a:prstGeom prst="line">
              <a:avLst/>
            </a:prstGeom>
            <a:ln w="317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1600200" y="4987381"/>
              <a:ext cx="457200" cy="0"/>
            </a:xfrm>
            <a:prstGeom prst="line">
              <a:avLst/>
            </a:prstGeom>
            <a:ln w="317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1600200" y="6403878"/>
              <a:ext cx="457200" cy="0"/>
            </a:xfrm>
            <a:prstGeom prst="line">
              <a:avLst/>
            </a:prstGeom>
            <a:ln w="3175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1295400" y="3608997"/>
              <a:ext cx="457200" cy="0"/>
            </a:xfrm>
            <a:prstGeom prst="line">
              <a:avLst/>
            </a:prstGeom>
            <a:ln w="317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4419600" y="2209968"/>
              <a:ext cx="2362200" cy="1589"/>
            </a:xfrm>
            <a:prstGeom prst="straightConnector1">
              <a:avLst/>
            </a:prstGeom>
            <a:ln w="31750">
              <a:solidFill>
                <a:schemeClr val="tx2">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V="1">
              <a:off x="4495800" y="2972208"/>
              <a:ext cx="2286000" cy="1297397"/>
            </a:xfrm>
            <a:prstGeom prst="straightConnector1">
              <a:avLst/>
            </a:prstGeom>
            <a:ln w="31750">
              <a:solidFill>
                <a:schemeClr val="tx2">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a:endCxn id="10" idx="1"/>
            </p:cNvCxnSpPr>
            <p:nvPr/>
          </p:nvCxnSpPr>
          <p:spPr>
            <a:xfrm flipV="1">
              <a:off x="4495800" y="2816584"/>
              <a:ext cx="2286000" cy="771768"/>
            </a:xfrm>
            <a:prstGeom prst="straightConnector1">
              <a:avLst/>
            </a:prstGeom>
            <a:ln w="31750">
              <a:solidFill>
                <a:schemeClr val="tx2">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V="1">
              <a:off x="4495800" y="3200880"/>
              <a:ext cx="2286000" cy="1751565"/>
            </a:xfrm>
            <a:prstGeom prst="straightConnector1">
              <a:avLst/>
            </a:prstGeom>
            <a:ln w="31750">
              <a:solidFill>
                <a:schemeClr val="tx2">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flipV="1">
              <a:off x="4495800" y="2667312"/>
              <a:ext cx="2286000" cy="228672"/>
            </a:xfrm>
            <a:prstGeom prst="straightConnector1">
              <a:avLst/>
            </a:prstGeom>
            <a:ln w="31750">
              <a:solidFill>
                <a:schemeClr val="tx2">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rot="5400000">
              <a:off x="7543728" y="3825759"/>
              <a:ext cx="457344" cy="1588"/>
            </a:xfrm>
            <a:prstGeom prst="straightConnector1">
              <a:avLst/>
            </a:prstGeom>
            <a:ln w="31750">
              <a:solidFill>
                <a:schemeClr val="tx2">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flipV="1">
              <a:off x="4495800" y="3578825"/>
              <a:ext cx="2362200" cy="2825053"/>
            </a:xfrm>
            <a:prstGeom prst="straightConnector1">
              <a:avLst/>
            </a:prstGeom>
            <a:ln w="31750">
              <a:solidFill>
                <a:schemeClr val="tx2">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sp>
          <p:nvSpPr>
            <p:cNvPr id="2" name="Rounded Rectangle 1"/>
            <p:cNvSpPr/>
            <p:nvPr/>
          </p:nvSpPr>
          <p:spPr>
            <a:xfrm>
              <a:off x="304800" y="2899160"/>
              <a:ext cx="1219200" cy="1522893"/>
            </a:xfrm>
            <a:prstGeom prst="round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buClrTx/>
                <a:defRPr/>
              </a:pPr>
              <a:r>
                <a:rPr lang="en-US" sz="1800" kern="1200" dirty="0">
                  <a:solidFill>
                    <a:srgbClr val="D2FFFF">
                      <a:lumMod val="25000"/>
                    </a:srgbClr>
                  </a:solidFill>
                  <a:latin typeface="Constantia"/>
                </a:rPr>
                <a:t>Nacelle Winds</a:t>
              </a:r>
            </a:p>
          </p:txBody>
        </p:sp>
        <p:cxnSp>
          <p:nvCxnSpPr>
            <p:cNvPr id="44" name="Straight Connector 43"/>
            <p:cNvCxnSpPr>
              <a:endCxn id="2" idx="0"/>
            </p:cNvCxnSpPr>
            <p:nvPr/>
          </p:nvCxnSpPr>
          <p:spPr>
            <a:xfrm rot="5400000">
              <a:off x="303019" y="2287781"/>
              <a:ext cx="1222760" cy="0"/>
            </a:xfrm>
            <a:prstGeom prst="line">
              <a:avLst/>
            </a:prstGeom>
            <a:ln w="317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914400" y="1676400"/>
              <a:ext cx="6858000" cy="0"/>
            </a:xfrm>
            <a:prstGeom prst="line">
              <a:avLst/>
            </a:prstGeom>
            <a:ln w="317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a:xfrm rot="5400000">
              <a:off x="7583427" y="1865373"/>
              <a:ext cx="377944" cy="0"/>
            </a:xfrm>
            <a:prstGeom prst="straightConnector1">
              <a:avLst/>
            </a:prstGeom>
            <a:ln w="31750">
              <a:solidFill>
                <a:schemeClr val="tx2">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sp>
          <p:nvSpPr>
            <p:cNvPr id="35" name="Rectangle 34"/>
            <p:cNvSpPr/>
            <p:nvPr/>
          </p:nvSpPr>
          <p:spPr>
            <a:xfrm>
              <a:off x="2076450" y="5250061"/>
              <a:ext cx="2438400" cy="381120"/>
            </a:xfrm>
            <a:prstGeom prst="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buClrTx/>
                <a:defRPr/>
              </a:pPr>
              <a:r>
                <a:rPr lang="en-US" sz="1800" kern="1200" dirty="0">
                  <a:solidFill>
                    <a:srgbClr val="D2FFFF">
                      <a:lumMod val="25000"/>
                    </a:srgbClr>
                  </a:solidFill>
                  <a:latin typeface="Constantia"/>
                </a:rPr>
                <a:t>NAM</a:t>
              </a:r>
            </a:p>
          </p:txBody>
        </p:sp>
        <p:cxnSp>
          <p:nvCxnSpPr>
            <p:cNvPr id="36" name="Straight Connector 35"/>
            <p:cNvCxnSpPr/>
            <p:nvPr/>
          </p:nvCxnSpPr>
          <p:spPr>
            <a:xfrm>
              <a:off x="1619250" y="5416142"/>
              <a:ext cx="457200" cy="0"/>
            </a:xfrm>
            <a:prstGeom prst="line">
              <a:avLst/>
            </a:prstGeom>
            <a:ln w="317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a:stCxn id="35" idx="3"/>
            </p:cNvCxnSpPr>
            <p:nvPr/>
          </p:nvCxnSpPr>
          <p:spPr>
            <a:xfrm flipV="1">
              <a:off x="4514850" y="3460384"/>
              <a:ext cx="2266950" cy="1980237"/>
            </a:xfrm>
            <a:prstGeom prst="straightConnector1">
              <a:avLst/>
            </a:prstGeom>
            <a:ln w="31750">
              <a:solidFill>
                <a:schemeClr val="tx2">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grpSp>
      <p:grpSp>
        <p:nvGrpSpPr>
          <p:cNvPr id="13" name="Group 5"/>
          <p:cNvGrpSpPr>
            <a:grpSpLocks/>
          </p:cNvGrpSpPr>
          <p:nvPr/>
        </p:nvGrpSpPr>
        <p:grpSpPr bwMode="auto">
          <a:xfrm>
            <a:off x="1524001" y="4529138"/>
            <a:ext cx="2208213" cy="2328862"/>
            <a:chOff x="1518" y="6737"/>
            <a:chExt cx="4879" cy="5148"/>
          </a:xfrm>
        </p:grpSpPr>
        <p:pic>
          <p:nvPicPr>
            <p:cNvPr id="131082"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8" y="6737"/>
              <a:ext cx="4879" cy="5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083" name="Oval 7"/>
            <p:cNvSpPr>
              <a:spLocks noChangeArrowheads="1"/>
            </p:cNvSpPr>
            <p:nvPr/>
          </p:nvSpPr>
          <p:spPr bwMode="auto">
            <a:xfrm>
              <a:off x="4266" y="9224"/>
              <a:ext cx="496" cy="744"/>
            </a:xfrm>
            <a:prstGeom prst="ellipse">
              <a:avLst/>
            </a:prstGeom>
            <a:noFill/>
            <a:ln w="31750">
              <a:solidFill>
                <a:srgbClr val="C0504D"/>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fontAlgn="base">
                <a:spcBef>
                  <a:spcPct val="0"/>
                </a:spcBef>
                <a:spcAft>
                  <a:spcPct val="0"/>
                </a:spcAft>
                <a:buClrTx/>
                <a:buSzTx/>
                <a:buNone/>
                <a:defRPr/>
              </a:pPr>
              <a:endParaRPr lang="en-US" altLang="en-US" sz="1800" kern="1200">
                <a:solidFill>
                  <a:srgbClr val="D2FFFF"/>
                </a:solidFill>
                <a:latin typeface="Calibri" panose="020F0502020204030204" pitchFamily="34" charset="0"/>
                <a:ea typeface="+mn-ea"/>
                <a:cs typeface="Arial" panose="020B0604020202020204" pitchFamily="34" charset="0"/>
              </a:endParaRPr>
            </a:p>
          </p:txBody>
        </p:sp>
        <p:cxnSp>
          <p:nvCxnSpPr>
            <p:cNvPr id="131084" name="AutoShape 8"/>
            <p:cNvCxnSpPr>
              <a:cxnSpLocks noChangeShapeType="1"/>
            </p:cNvCxnSpPr>
            <p:nvPr/>
          </p:nvCxnSpPr>
          <p:spPr bwMode="auto">
            <a:xfrm flipH="1">
              <a:off x="4762" y="8710"/>
              <a:ext cx="687" cy="629"/>
            </a:xfrm>
            <a:prstGeom prst="straightConnector1">
              <a:avLst/>
            </a:prstGeom>
            <a:noFill/>
            <a:ln w="31750">
              <a:solidFill>
                <a:srgbClr val="C0504D"/>
              </a:solidFill>
              <a:round/>
              <a:headEnd/>
              <a:tailEnd type="triangle" w="med" len="med"/>
            </a:ln>
            <a:extLst>
              <a:ext uri="{909E8E84-426E-40DD-AFC4-6F175D3DCCD1}">
                <a14:hiddenFill xmlns:a14="http://schemas.microsoft.com/office/drawing/2010/main">
                  <a:noFill/>
                </a14:hiddenFill>
              </a:ext>
            </a:extLst>
          </p:spPr>
        </p:cxnSp>
      </p:grpSp>
      <p:grpSp>
        <p:nvGrpSpPr>
          <p:cNvPr id="15" name="Group 12"/>
          <p:cNvGrpSpPr>
            <a:grpSpLocks/>
          </p:cNvGrpSpPr>
          <p:nvPr/>
        </p:nvGrpSpPr>
        <p:grpSpPr bwMode="auto">
          <a:xfrm>
            <a:off x="3134416" y="1597508"/>
            <a:ext cx="5867400" cy="4586287"/>
            <a:chOff x="8595028" y="2743130"/>
            <a:chExt cx="5867400" cy="4585836"/>
          </a:xfrm>
        </p:grpSpPr>
        <p:pic>
          <p:nvPicPr>
            <p:cNvPr id="13108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95028" y="2743130"/>
              <a:ext cx="5867400" cy="4585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081" name="TextBox 8"/>
            <p:cNvSpPr txBox="1">
              <a:spLocks noChangeArrowheads="1"/>
            </p:cNvSpPr>
            <p:nvPr/>
          </p:nvSpPr>
          <p:spPr bwMode="auto">
            <a:xfrm>
              <a:off x="10423040" y="5161307"/>
              <a:ext cx="2539157" cy="646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fontAlgn="base">
                <a:spcBef>
                  <a:spcPct val="0"/>
                </a:spcBef>
                <a:spcAft>
                  <a:spcPct val="0"/>
                </a:spcAft>
                <a:buClrTx/>
                <a:buSzTx/>
                <a:buNone/>
                <a:defRPr/>
              </a:pPr>
              <a:r>
                <a:rPr lang="en-US" altLang="en-US" sz="1800" kern="1200" dirty="0">
                  <a:solidFill>
                    <a:srgbClr val="FF0000"/>
                  </a:solidFill>
                  <a:latin typeface="Calibri" panose="020F0502020204030204" pitchFamily="34" charset="0"/>
                  <a:ea typeface="+mn-ea"/>
                  <a:cs typeface="Arial" panose="020B0604020202020204" pitchFamily="34" charset="0"/>
                </a:rPr>
                <a:t>Wind speed example</a:t>
              </a:r>
            </a:p>
            <a:p>
              <a:pPr fontAlgn="base">
                <a:spcBef>
                  <a:spcPct val="0"/>
                </a:spcBef>
                <a:spcAft>
                  <a:spcPct val="0"/>
                </a:spcAft>
                <a:buClrTx/>
                <a:buSzTx/>
                <a:buNone/>
                <a:defRPr/>
              </a:pPr>
              <a:r>
                <a:rPr lang="en-US" altLang="en-US" sz="1800" kern="1200" dirty="0">
                  <a:solidFill>
                    <a:srgbClr val="FF0000"/>
                  </a:solidFill>
                  <a:latin typeface="Calibri" panose="020F0502020204030204" pitchFamily="34" charset="0"/>
                  <a:ea typeface="+mn-ea"/>
                  <a:cs typeface="Arial" panose="020B0604020202020204" pitchFamily="34" charset="0"/>
                </a:rPr>
                <a:t>10-15% decrease in error</a:t>
              </a:r>
            </a:p>
          </p:txBody>
        </p:sp>
      </p:grpSp>
      <p:sp>
        <p:nvSpPr>
          <p:cNvPr id="46" name="TextBox 8"/>
          <p:cNvSpPr txBox="1">
            <a:spLocks noChangeArrowheads="1"/>
          </p:cNvSpPr>
          <p:nvPr/>
        </p:nvSpPr>
        <p:spPr bwMode="auto">
          <a:xfrm rot="-5400000">
            <a:off x="3073066" y="3645692"/>
            <a:ext cx="6556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fontAlgn="base">
              <a:spcBef>
                <a:spcPct val="0"/>
              </a:spcBef>
              <a:spcAft>
                <a:spcPct val="0"/>
              </a:spcAft>
              <a:buClrTx/>
              <a:buSzTx/>
              <a:buNone/>
              <a:defRPr/>
            </a:pPr>
            <a:r>
              <a:rPr lang="en-US" altLang="en-US" sz="1800" kern="1200" dirty="0">
                <a:solidFill>
                  <a:srgbClr val="FF0000"/>
                </a:solidFill>
                <a:latin typeface="Calibri" panose="020F0502020204030204" pitchFamily="34" charset="0"/>
                <a:ea typeface="+mn-ea"/>
                <a:cs typeface="Arial" panose="020B0604020202020204" pitchFamily="34" charset="0"/>
              </a:rPr>
              <a:t>Error</a:t>
            </a:r>
          </a:p>
        </p:txBody>
      </p:sp>
      <p:sp>
        <p:nvSpPr>
          <p:cNvPr id="9" name="Title 8"/>
          <p:cNvSpPr>
            <a:spLocks noGrp="1"/>
          </p:cNvSpPr>
          <p:nvPr>
            <p:ph type="title"/>
          </p:nvPr>
        </p:nvSpPr>
        <p:spPr>
          <a:xfrm>
            <a:off x="2767732" y="193497"/>
            <a:ext cx="7055380" cy="709793"/>
          </a:xfrm>
        </p:spPr>
        <p:txBody>
          <a:bodyPr/>
          <a:lstStyle/>
          <a:p>
            <a:pPr algn="ctr"/>
            <a:r>
              <a:rPr lang="en-US" sz="4400" dirty="0" err="1">
                <a:solidFill>
                  <a:srgbClr val="000000"/>
                </a:solidFill>
                <a:effectLst>
                  <a:outerShdw blurRad="38100" dist="38100" dir="2700000" algn="tl">
                    <a:srgbClr val="000000">
                      <a:alpha val="43137"/>
                    </a:srgbClr>
                  </a:outerShdw>
                </a:effectLst>
                <a:latin typeface="Arial"/>
                <a:ea typeface="Arial"/>
                <a:cs typeface="Arial"/>
                <a:sym typeface="Arial"/>
              </a:rPr>
              <a:t>DICast</a:t>
            </a:r>
            <a:r>
              <a:rPr lang="en-US" sz="4400" baseline="30000" dirty="0">
                <a:solidFill>
                  <a:srgbClr val="000000"/>
                </a:solidFill>
                <a:effectLst>
                  <a:outerShdw blurRad="38100" dist="38100" dir="2700000" algn="tl">
                    <a:srgbClr val="000000">
                      <a:alpha val="43137"/>
                    </a:srgbClr>
                  </a:outerShdw>
                </a:effectLst>
                <a:latin typeface="Arial"/>
                <a:ea typeface="Arial"/>
                <a:cs typeface="Arial"/>
                <a:sym typeface="Arial"/>
              </a:rPr>
              <a:t>®</a:t>
            </a:r>
            <a:r>
              <a:rPr lang="en-US" sz="4400" dirty="0">
                <a:solidFill>
                  <a:srgbClr val="000000"/>
                </a:solidFill>
                <a:effectLst>
                  <a:outerShdw blurRad="38100" dist="38100" dir="2700000" algn="tl">
                    <a:srgbClr val="000000">
                      <a:alpha val="43137"/>
                    </a:srgbClr>
                  </a:outerShdw>
                </a:effectLst>
                <a:latin typeface="Arial"/>
                <a:ea typeface="Arial"/>
                <a:cs typeface="Arial"/>
                <a:sym typeface="Arial"/>
              </a:rPr>
              <a:t> In a Nutshell</a:t>
            </a:r>
            <a:endParaRPr lang="en-US" dirty="0">
              <a:solidFill>
                <a:srgbClr val="000000"/>
              </a:solidFill>
            </a:endParaRPr>
          </a:p>
        </p:txBody>
      </p:sp>
      <p:sp>
        <p:nvSpPr>
          <p:cNvPr id="16" name="TextBox 15"/>
          <p:cNvSpPr txBox="1"/>
          <p:nvPr/>
        </p:nvSpPr>
        <p:spPr>
          <a:xfrm>
            <a:off x="10884195" y="5453166"/>
            <a:ext cx="1307805" cy="738664"/>
          </a:xfrm>
          <a:prstGeom prst="rect">
            <a:avLst/>
          </a:prstGeom>
          <a:noFill/>
        </p:spPr>
        <p:txBody>
          <a:bodyPr wrap="square" rtlCol="0">
            <a:spAutoFit/>
          </a:bodyPr>
          <a:lstStyle/>
          <a:p>
            <a:r>
              <a:rPr lang="en-US" dirty="0" smtClean="0"/>
              <a:t>Jim Cowie</a:t>
            </a:r>
          </a:p>
          <a:p>
            <a:r>
              <a:rPr lang="en-US" dirty="0" smtClean="0"/>
              <a:t>Seth Linden</a:t>
            </a:r>
          </a:p>
          <a:p>
            <a:r>
              <a:rPr lang="en-US" dirty="0" smtClean="0"/>
              <a:t>Bill </a:t>
            </a:r>
            <a:r>
              <a:rPr lang="en-US" dirty="0" err="1" smtClean="0"/>
              <a:t>Petzke</a:t>
            </a:r>
            <a:endParaRPr lang="en-US" dirty="0"/>
          </a:p>
        </p:txBody>
      </p:sp>
    </p:spTree>
    <p:extLst>
      <p:ext uri="{BB962C8B-B14F-4D97-AF65-F5344CB8AC3E}">
        <p14:creationId xmlns:p14="http://schemas.microsoft.com/office/powerpoint/2010/main" val="1094911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000"/>
                                        <p:tgtEl>
                                          <p:spTgt spid="1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3"/>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889957" y="1685644"/>
            <a:ext cx="6443061" cy="3069918"/>
          </a:xfrm>
          <a:prstGeom prst="rect">
            <a:avLst/>
          </a:prstGeom>
        </p:spPr>
      </p:pic>
      <p:sp>
        <p:nvSpPr>
          <p:cNvPr id="6" name="Rounded Rectangle 5"/>
          <p:cNvSpPr/>
          <p:nvPr/>
        </p:nvSpPr>
        <p:spPr>
          <a:xfrm>
            <a:off x="2057661" y="1574683"/>
            <a:ext cx="1701496" cy="1923322"/>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lIns="91027" tIns="45516" rIns="91027" bIns="45516" rtlCol="0" anchor="ctr"/>
          <a:lstStyle/>
          <a:p>
            <a:pPr algn="ctr" defTabSz="455211"/>
            <a:r>
              <a:rPr lang="en-US" b="1" dirty="0">
                <a:solidFill>
                  <a:prstClr val="white"/>
                </a:solidFill>
                <a:latin typeface="Calibri" panose="020F0502020204030204" pitchFamily="34" charset="0"/>
                <a:cs typeface="Calibri" panose="020F0502020204030204" pitchFamily="34" charset="0"/>
              </a:rPr>
              <a:t>NWP Models</a:t>
            </a:r>
          </a:p>
          <a:p>
            <a:pPr algn="ctr" defTabSz="455211"/>
            <a:r>
              <a:rPr lang="en-US" sz="1600" dirty="0">
                <a:solidFill>
                  <a:prstClr val="white"/>
                </a:solidFill>
                <a:latin typeface="Calibri" panose="020F0502020204030204" pitchFamily="34" charset="0"/>
                <a:cs typeface="Calibri" panose="020F0502020204030204" pitchFamily="34" charset="0"/>
              </a:rPr>
              <a:t> NAM</a:t>
            </a:r>
          </a:p>
          <a:p>
            <a:pPr algn="ctr" defTabSz="455211"/>
            <a:r>
              <a:rPr lang="en-US" sz="1600" dirty="0">
                <a:solidFill>
                  <a:prstClr val="white"/>
                </a:solidFill>
                <a:latin typeface="Calibri" panose="020F0502020204030204" pitchFamily="34" charset="0"/>
                <a:cs typeface="Calibri" panose="020F0502020204030204" pitchFamily="34" charset="0"/>
              </a:rPr>
              <a:t>GFS</a:t>
            </a:r>
          </a:p>
          <a:p>
            <a:pPr algn="ctr" defTabSz="455211"/>
            <a:r>
              <a:rPr lang="en-US" sz="1600" dirty="0">
                <a:solidFill>
                  <a:prstClr val="white"/>
                </a:solidFill>
                <a:latin typeface="Calibri" panose="020F0502020204030204" pitchFamily="34" charset="0"/>
                <a:cs typeface="Calibri" panose="020F0502020204030204" pitchFamily="34" charset="0"/>
              </a:rPr>
              <a:t>WRF-Solar</a:t>
            </a:r>
          </a:p>
          <a:p>
            <a:pPr algn="ctr" defTabSz="455211"/>
            <a:r>
              <a:rPr lang="en-US" sz="1600" dirty="0">
                <a:solidFill>
                  <a:prstClr val="white"/>
                </a:solidFill>
                <a:latin typeface="Calibri" panose="020F0502020204030204" pitchFamily="34" charset="0"/>
                <a:cs typeface="Calibri" panose="020F0502020204030204" pitchFamily="34" charset="0"/>
              </a:rPr>
              <a:t>GEM</a:t>
            </a:r>
          </a:p>
          <a:p>
            <a:pPr algn="ctr" defTabSz="455211"/>
            <a:r>
              <a:rPr lang="en-US" sz="1600" dirty="0">
                <a:solidFill>
                  <a:prstClr val="white"/>
                </a:solidFill>
                <a:latin typeface="Calibri" panose="020F0502020204030204" pitchFamily="34" charset="0"/>
                <a:cs typeface="Calibri" panose="020F0502020204030204" pitchFamily="34" charset="0"/>
              </a:rPr>
              <a:t>RAP/HRRR</a:t>
            </a:r>
          </a:p>
        </p:txBody>
      </p:sp>
      <p:sp>
        <p:nvSpPr>
          <p:cNvPr id="10" name="Rounded Rectangle 9"/>
          <p:cNvSpPr/>
          <p:nvPr/>
        </p:nvSpPr>
        <p:spPr>
          <a:xfrm>
            <a:off x="4912025" y="1667664"/>
            <a:ext cx="2367299" cy="1647633"/>
          </a:xfrm>
          <a:prstGeom prst="roundRect">
            <a:avLst/>
          </a:prstGeom>
          <a:solidFill>
            <a:srgbClr val="FFFF00"/>
          </a:solidFill>
        </p:spPr>
        <p:style>
          <a:lnRef idx="2">
            <a:schemeClr val="accent5">
              <a:shade val="50000"/>
            </a:schemeClr>
          </a:lnRef>
          <a:fillRef idx="1">
            <a:schemeClr val="accent5"/>
          </a:fillRef>
          <a:effectRef idx="0">
            <a:schemeClr val="accent5"/>
          </a:effectRef>
          <a:fontRef idx="minor">
            <a:schemeClr val="lt1"/>
          </a:fontRef>
        </p:style>
        <p:txBody>
          <a:bodyPr lIns="91027" tIns="45516" rIns="91027" bIns="45516" rtlCol="0" anchor="ctr"/>
          <a:lstStyle/>
          <a:p>
            <a:pPr algn="ctr" defTabSz="455211"/>
            <a:r>
              <a:rPr lang="en-US" b="1" dirty="0">
                <a:solidFill>
                  <a:schemeClr val="bg2"/>
                </a:solidFill>
                <a:latin typeface="Calibri" panose="020F0502020204030204" pitchFamily="34" charset="0"/>
                <a:cs typeface="Calibri" panose="020F0502020204030204" pitchFamily="34" charset="0"/>
              </a:rPr>
              <a:t>Initial Grid</a:t>
            </a:r>
            <a:endParaRPr lang="en-US" dirty="0">
              <a:solidFill>
                <a:schemeClr val="bg2"/>
              </a:solidFill>
              <a:latin typeface="Calibri" panose="020F0502020204030204" pitchFamily="34" charset="0"/>
              <a:cs typeface="Calibri" panose="020F0502020204030204" pitchFamily="34" charset="0"/>
            </a:endParaRPr>
          </a:p>
          <a:p>
            <a:pPr algn="ctr" defTabSz="455211"/>
            <a:r>
              <a:rPr lang="en-US" sz="1600" dirty="0">
                <a:solidFill>
                  <a:schemeClr val="bg2"/>
                </a:solidFill>
                <a:latin typeface="Calibri" panose="020F0502020204030204" pitchFamily="34" charset="0"/>
                <a:cs typeface="Calibri" panose="020F0502020204030204" pitchFamily="34" charset="0"/>
              </a:rPr>
              <a:t>Interpolated to 4 km CONUS Grid</a:t>
            </a:r>
          </a:p>
          <a:p>
            <a:pPr algn="ctr" defTabSz="455211"/>
            <a:r>
              <a:rPr lang="en-US" sz="1600" dirty="0">
                <a:solidFill>
                  <a:schemeClr val="bg2"/>
                </a:solidFill>
                <a:latin typeface="Calibri" panose="020F0502020204030204" pitchFamily="34" charset="0"/>
                <a:cs typeface="Calibri" panose="020F0502020204030204" pitchFamily="34" charset="0"/>
              </a:rPr>
              <a:t>1-Hour Averaging </a:t>
            </a:r>
          </a:p>
          <a:p>
            <a:pPr algn="ctr" defTabSz="455211"/>
            <a:r>
              <a:rPr lang="en-US" sz="1600" dirty="0">
                <a:solidFill>
                  <a:schemeClr val="bg2"/>
                </a:solidFill>
                <a:latin typeface="Calibri" panose="020F0502020204030204" pitchFamily="34" charset="0"/>
                <a:cs typeface="Calibri" panose="020F0502020204030204" pitchFamily="34" charset="0"/>
              </a:rPr>
              <a:t>Archive data near observation sites</a:t>
            </a:r>
          </a:p>
        </p:txBody>
      </p:sp>
      <p:sp>
        <p:nvSpPr>
          <p:cNvPr id="11" name="Rounded Rectangle 10"/>
          <p:cNvSpPr/>
          <p:nvPr/>
        </p:nvSpPr>
        <p:spPr>
          <a:xfrm>
            <a:off x="8191677" y="1377462"/>
            <a:ext cx="1861782" cy="2552101"/>
          </a:xfrm>
          <a:prstGeom prst="roundRect">
            <a:avLst/>
          </a:prstGeom>
          <a:solidFill>
            <a:srgbClr val="0070C0"/>
          </a:solidFill>
        </p:spPr>
        <p:style>
          <a:lnRef idx="2">
            <a:schemeClr val="accent4">
              <a:shade val="50000"/>
            </a:schemeClr>
          </a:lnRef>
          <a:fillRef idx="1">
            <a:schemeClr val="accent4"/>
          </a:fillRef>
          <a:effectRef idx="0">
            <a:schemeClr val="accent4"/>
          </a:effectRef>
          <a:fontRef idx="minor">
            <a:schemeClr val="lt1"/>
          </a:fontRef>
        </p:style>
        <p:txBody>
          <a:bodyPr lIns="91027" tIns="45516" rIns="91027" bIns="45516" rtlCol="0" anchor="ctr"/>
          <a:lstStyle/>
          <a:p>
            <a:pPr algn="ctr" defTabSz="455211"/>
            <a:r>
              <a:rPr lang="en-US" b="1" dirty="0">
                <a:solidFill>
                  <a:prstClr val="white"/>
                </a:solidFill>
                <a:latin typeface="Calibri" panose="020F0502020204030204" pitchFamily="34" charset="0"/>
                <a:cs typeface="Calibri" panose="020F0502020204030204" pitchFamily="34" charset="0"/>
              </a:rPr>
              <a:t>Observations</a:t>
            </a:r>
          </a:p>
          <a:p>
            <a:pPr algn="ctr" defTabSz="455211"/>
            <a:r>
              <a:rPr lang="en-US" sz="1600" dirty="0">
                <a:solidFill>
                  <a:prstClr val="white"/>
                </a:solidFill>
                <a:latin typeface="Calibri" panose="020F0502020204030204" pitchFamily="34" charset="0"/>
                <a:cs typeface="Calibri" panose="020F0502020204030204" pitchFamily="34" charset="0"/>
              </a:rPr>
              <a:t>SMUD</a:t>
            </a:r>
          </a:p>
          <a:p>
            <a:pPr algn="ctr" defTabSz="455211"/>
            <a:r>
              <a:rPr lang="en-US" sz="1600" dirty="0">
                <a:solidFill>
                  <a:prstClr val="white"/>
                </a:solidFill>
                <a:latin typeface="Calibri" panose="020F0502020204030204" pitchFamily="34" charset="0"/>
                <a:cs typeface="Calibri" panose="020F0502020204030204" pitchFamily="34" charset="0"/>
              </a:rPr>
              <a:t>MADIS</a:t>
            </a:r>
          </a:p>
          <a:p>
            <a:pPr algn="ctr" defTabSz="455211"/>
            <a:r>
              <a:rPr lang="en-US" sz="1600" dirty="0">
                <a:solidFill>
                  <a:prstClr val="white"/>
                </a:solidFill>
                <a:latin typeface="Calibri" panose="020F0502020204030204" pitchFamily="34" charset="0"/>
                <a:cs typeface="Calibri" panose="020F0502020204030204" pitchFamily="34" charset="0"/>
              </a:rPr>
              <a:t>OK </a:t>
            </a:r>
            <a:r>
              <a:rPr lang="en-US" sz="1600" dirty="0" err="1">
                <a:solidFill>
                  <a:prstClr val="white"/>
                </a:solidFill>
                <a:latin typeface="Calibri" panose="020F0502020204030204" pitchFamily="34" charset="0"/>
                <a:cs typeface="Calibri" panose="020F0502020204030204" pitchFamily="34" charset="0"/>
              </a:rPr>
              <a:t>Mesonet</a:t>
            </a:r>
            <a:endParaRPr lang="en-US" sz="1600" u="sng" dirty="0">
              <a:solidFill>
                <a:prstClr val="white"/>
              </a:solidFill>
              <a:latin typeface="Calibri" panose="020F0502020204030204" pitchFamily="34" charset="0"/>
              <a:cs typeface="Calibri" panose="020F0502020204030204" pitchFamily="34" charset="0"/>
            </a:endParaRPr>
          </a:p>
          <a:p>
            <a:pPr algn="ctr" defTabSz="455211"/>
            <a:r>
              <a:rPr lang="en-US" sz="1600" dirty="0">
                <a:solidFill>
                  <a:prstClr val="white"/>
                </a:solidFill>
                <a:latin typeface="Calibri" panose="020F0502020204030204" pitchFamily="34" charset="0"/>
                <a:cs typeface="Calibri" panose="020F0502020204030204" pitchFamily="34" charset="0"/>
              </a:rPr>
              <a:t>BNL</a:t>
            </a:r>
          </a:p>
          <a:p>
            <a:pPr algn="ctr" defTabSz="455211"/>
            <a:r>
              <a:rPr lang="en-US" sz="1600" dirty="0">
                <a:solidFill>
                  <a:prstClr val="white"/>
                </a:solidFill>
                <a:latin typeface="Calibri" panose="020F0502020204030204" pitchFamily="34" charset="0"/>
                <a:cs typeface="Calibri" panose="020F0502020204030204" pitchFamily="34" charset="0"/>
              </a:rPr>
              <a:t>SURFRAD</a:t>
            </a:r>
          </a:p>
          <a:p>
            <a:pPr algn="ctr" defTabSz="455211"/>
            <a:r>
              <a:rPr lang="en-US" sz="1600" dirty="0">
                <a:solidFill>
                  <a:prstClr val="white"/>
                </a:solidFill>
                <a:latin typeface="Calibri" panose="020F0502020204030204" pitchFamily="34" charset="0"/>
                <a:cs typeface="Calibri" panose="020F0502020204030204" pitchFamily="34" charset="0"/>
              </a:rPr>
              <a:t>Xcel</a:t>
            </a:r>
          </a:p>
          <a:p>
            <a:pPr algn="ctr" defTabSz="455211"/>
            <a:r>
              <a:rPr lang="en-US" sz="1600" dirty="0" err="1">
                <a:solidFill>
                  <a:prstClr val="white"/>
                </a:solidFill>
                <a:latin typeface="Calibri" panose="020F0502020204030204" pitchFamily="34" charset="0"/>
                <a:cs typeface="Calibri" panose="020F0502020204030204" pitchFamily="34" charset="0"/>
              </a:rPr>
              <a:t>DeSota</a:t>
            </a:r>
            <a:endParaRPr lang="en-US" sz="1600" dirty="0">
              <a:solidFill>
                <a:prstClr val="white"/>
              </a:solidFill>
              <a:latin typeface="Calibri" panose="020F0502020204030204" pitchFamily="34" charset="0"/>
              <a:cs typeface="Calibri" panose="020F0502020204030204" pitchFamily="34" charset="0"/>
            </a:endParaRPr>
          </a:p>
          <a:p>
            <a:pPr algn="ctr" defTabSz="455211"/>
            <a:r>
              <a:rPr lang="en-US" sz="1600" dirty="0">
                <a:solidFill>
                  <a:prstClr val="white"/>
                </a:solidFill>
                <a:latin typeface="Calibri" panose="020F0502020204030204" pitchFamily="34" charset="0"/>
                <a:cs typeface="Calibri" panose="020F0502020204030204" pitchFamily="34" charset="0"/>
              </a:rPr>
              <a:t>ARM</a:t>
            </a:r>
          </a:p>
        </p:txBody>
      </p:sp>
      <p:sp>
        <p:nvSpPr>
          <p:cNvPr id="13" name="Rounded Rectangle 12"/>
          <p:cNvSpPr/>
          <p:nvPr/>
        </p:nvSpPr>
        <p:spPr>
          <a:xfrm>
            <a:off x="2063827" y="4139118"/>
            <a:ext cx="3390663" cy="1824690"/>
          </a:xfrm>
          <a:prstGeom prst="roundRect">
            <a:avLst/>
          </a:prstGeom>
          <a:solidFill>
            <a:srgbClr val="C00000"/>
          </a:solidFill>
        </p:spPr>
        <p:style>
          <a:lnRef idx="2">
            <a:schemeClr val="accent3">
              <a:shade val="50000"/>
            </a:schemeClr>
          </a:lnRef>
          <a:fillRef idx="1">
            <a:schemeClr val="accent3"/>
          </a:fillRef>
          <a:effectRef idx="0">
            <a:schemeClr val="accent3"/>
          </a:effectRef>
          <a:fontRef idx="minor">
            <a:schemeClr val="lt1"/>
          </a:fontRef>
        </p:style>
        <p:txBody>
          <a:bodyPr lIns="91027" tIns="45516" rIns="91027" bIns="45516" rtlCol="0" anchor="ctr"/>
          <a:lstStyle/>
          <a:p>
            <a:pPr algn="ctr" defTabSz="455211"/>
            <a:r>
              <a:rPr lang="en-US" sz="1600" b="1" dirty="0">
                <a:solidFill>
                  <a:prstClr val="white"/>
                </a:solidFill>
                <a:latin typeface="Calibri" panose="020F0502020204030204" pitchFamily="34" charset="0"/>
                <a:cs typeface="Calibri" panose="020F0502020204030204" pitchFamily="34" charset="0"/>
              </a:rPr>
              <a:t>Statistical Correction/Blending</a:t>
            </a:r>
            <a:endParaRPr lang="en-US" sz="1600" dirty="0">
              <a:solidFill>
                <a:prstClr val="white"/>
              </a:solidFill>
              <a:latin typeface="Calibri" panose="020F0502020204030204" pitchFamily="34" charset="0"/>
              <a:cs typeface="Calibri" panose="020F0502020204030204" pitchFamily="34" charset="0"/>
            </a:endParaRPr>
          </a:p>
          <a:p>
            <a:pPr algn="ctr" defTabSz="455211"/>
            <a:r>
              <a:rPr lang="en-US" sz="1600" dirty="0" err="1">
                <a:solidFill>
                  <a:prstClr val="white"/>
                </a:solidFill>
                <a:latin typeface="Calibri" panose="020F0502020204030204" pitchFamily="34" charset="0"/>
                <a:cs typeface="Calibri" panose="020F0502020204030204" pitchFamily="34" charset="0"/>
              </a:rPr>
              <a:t>DICast</a:t>
            </a:r>
            <a:r>
              <a:rPr lang="en-US" sz="1600" dirty="0">
                <a:solidFill>
                  <a:prstClr val="white"/>
                </a:solidFill>
                <a:latin typeface="Calibri" panose="020F0502020204030204" pitchFamily="34" charset="0"/>
                <a:cs typeface="Calibri" panose="020F0502020204030204" pitchFamily="34" charset="0"/>
              </a:rPr>
              <a:t> </a:t>
            </a:r>
            <a:r>
              <a:rPr lang="en-US" sz="1600" dirty="0" smtClean="0">
                <a:solidFill>
                  <a:prstClr val="white"/>
                </a:solidFill>
                <a:latin typeface="Calibri" panose="020F0502020204030204" pitchFamily="34" charset="0"/>
                <a:cs typeface="Calibri" panose="020F0502020204030204" pitchFamily="34" charset="0"/>
              </a:rPr>
              <a:t> </a:t>
            </a:r>
            <a:r>
              <a:rPr lang="en-US" sz="1600" dirty="0">
                <a:solidFill>
                  <a:prstClr val="white"/>
                </a:solidFill>
                <a:latin typeface="Calibri" panose="020F0502020204030204" pitchFamily="34" charset="0"/>
                <a:cs typeface="Calibri" panose="020F0502020204030204" pitchFamily="34" charset="0"/>
              </a:rPr>
              <a:t>Correction</a:t>
            </a:r>
          </a:p>
          <a:p>
            <a:pPr algn="ctr" defTabSz="455211"/>
            <a:r>
              <a:rPr lang="en-US" sz="1600" dirty="0">
                <a:solidFill>
                  <a:prstClr val="white"/>
                </a:solidFill>
                <a:latin typeface="Calibri" panose="020F0502020204030204" pitchFamily="34" charset="0"/>
                <a:cs typeface="Calibri" panose="020F0502020204030204" pitchFamily="34" charset="0"/>
              </a:rPr>
              <a:t>Gradient Boosted Regression Trees</a:t>
            </a:r>
          </a:p>
          <a:p>
            <a:pPr algn="ctr" defTabSz="455211"/>
            <a:r>
              <a:rPr lang="en-US" sz="1600" dirty="0">
                <a:solidFill>
                  <a:prstClr val="white"/>
                </a:solidFill>
                <a:latin typeface="Calibri" panose="020F0502020204030204" pitchFamily="34" charset="0"/>
                <a:cs typeface="Calibri" panose="020F0502020204030204" pitchFamily="34" charset="0"/>
              </a:rPr>
              <a:t>Cubist</a:t>
            </a:r>
          </a:p>
          <a:p>
            <a:pPr algn="ctr" defTabSz="455211"/>
            <a:r>
              <a:rPr lang="en-US" sz="1600" dirty="0">
                <a:solidFill>
                  <a:prstClr val="white"/>
                </a:solidFill>
                <a:latin typeface="Calibri" panose="020F0502020204030204" pitchFamily="34" charset="0"/>
                <a:cs typeface="Calibri" panose="020F0502020204030204" pitchFamily="34" charset="0"/>
              </a:rPr>
              <a:t>Random Forests</a:t>
            </a:r>
          </a:p>
          <a:p>
            <a:pPr algn="ctr" defTabSz="455211"/>
            <a:r>
              <a:rPr lang="en-US" sz="1600" dirty="0">
                <a:solidFill>
                  <a:prstClr val="white"/>
                </a:solidFill>
                <a:latin typeface="Calibri" panose="020F0502020204030204" pitchFamily="34" charset="0"/>
                <a:cs typeface="Calibri" panose="020F0502020204030204" pitchFamily="34" charset="0"/>
              </a:rPr>
              <a:t>Analog Ensemble</a:t>
            </a:r>
          </a:p>
        </p:txBody>
      </p:sp>
      <p:sp>
        <p:nvSpPr>
          <p:cNvPr id="15" name="Rounded Rectangle 14"/>
          <p:cNvSpPr/>
          <p:nvPr/>
        </p:nvSpPr>
        <p:spPr>
          <a:xfrm>
            <a:off x="7582161" y="4367242"/>
            <a:ext cx="2471299" cy="1702063"/>
          </a:xfrm>
          <a:prstGeom prst="roundRect">
            <a:avLst/>
          </a:prstGeom>
          <a:solidFill>
            <a:srgbClr val="7030A0"/>
          </a:solidFill>
        </p:spPr>
        <p:style>
          <a:lnRef idx="2">
            <a:schemeClr val="accent6">
              <a:shade val="50000"/>
            </a:schemeClr>
          </a:lnRef>
          <a:fillRef idx="1">
            <a:schemeClr val="accent6"/>
          </a:fillRef>
          <a:effectRef idx="0">
            <a:schemeClr val="accent6"/>
          </a:effectRef>
          <a:fontRef idx="minor">
            <a:schemeClr val="lt1"/>
          </a:fontRef>
        </p:style>
        <p:txBody>
          <a:bodyPr lIns="91027" tIns="45516" rIns="91027" bIns="45516" rtlCol="0" anchor="ctr"/>
          <a:lstStyle/>
          <a:p>
            <a:pPr algn="ctr" defTabSz="455211"/>
            <a:r>
              <a:rPr lang="en-US" b="1" dirty="0">
                <a:solidFill>
                  <a:prstClr val="white"/>
                </a:solidFill>
                <a:latin typeface="Calibri" panose="020F0502020204030204" pitchFamily="34" charset="0"/>
                <a:cs typeface="Calibri" panose="020F0502020204030204" pitchFamily="34" charset="0"/>
              </a:rPr>
              <a:t>Output Products</a:t>
            </a:r>
          </a:p>
          <a:p>
            <a:pPr algn="ctr" defTabSz="455211"/>
            <a:r>
              <a:rPr lang="en-US" sz="1600" dirty="0">
                <a:solidFill>
                  <a:prstClr val="white"/>
                </a:solidFill>
                <a:latin typeface="Calibri" panose="020F0502020204030204" pitchFamily="34" charset="0"/>
                <a:cs typeface="Calibri" panose="020F0502020204030204" pitchFamily="34" charset="0"/>
              </a:rPr>
              <a:t>Maps of solar irradiance</a:t>
            </a:r>
          </a:p>
          <a:p>
            <a:pPr algn="ctr" defTabSz="455211"/>
            <a:r>
              <a:rPr lang="en-US" sz="1600" dirty="0">
                <a:solidFill>
                  <a:prstClr val="white"/>
                </a:solidFill>
                <a:latin typeface="Calibri" panose="020F0502020204030204" pitchFamily="34" charset="0"/>
                <a:cs typeface="Calibri" panose="020F0502020204030204" pitchFamily="34" charset="0"/>
              </a:rPr>
              <a:t>Single point forecasts</a:t>
            </a:r>
          </a:p>
          <a:p>
            <a:pPr algn="ctr" defTabSz="455211"/>
            <a:r>
              <a:rPr lang="en-US" sz="1600" dirty="0">
                <a:solidFill>
                  <a:prstClr val="white"/>
                </a:solidFill>
                <a:latin typeface="Calibri" panose="020F0502020204030204" pitchFamily="34" charset="0"/>
                <a:cs typeface="Calibri" panose="020F0502020204030204" pitchFamily="34" charset="0"/>
              </a:rPr>
              <a:t>% of clear sky irradiance</a:t>
            </a:r>
          </a:p>
          <a:p>
            <a:pPr algn="ctr" defTabSz="455211"/>
            <a:r>
              <a:rPr lang="en-US" sz="1600" dirty="0" smtClean="0">
                <a:solidFill>
                  <a:prstClr val="white"/>
                </a:solidFill>
                <a:latin typeface="Calibri" panose="020F0502020204030204" pitchFamily="34" charset="0"/>
                <a:cs typeface="Calibri" panose="020F0502020204030204" pitchFamily="34" charset="0"/>
              </a:rPr>
              <a:t>Other </a:t>
            </a:r>
            <a:r>
              <a:rPr lang="en-US" sz="1600" dirty="0">
                <a:solidFill>
                  <a:prstClr val="white"/>
                </a:solidFill>
                <a:latin typeface="Calibri" panose="020F0502020204030204" pitchFamily="34" charset="0"/>
                <a:cs typeface="Calibri" panose="020F0502020204030204" pitchFamily="34" charset="0"/>
              </a:rPr>
              <a:t>met. </a:t>
            </a:r>
            <a:r>
              <a:rPr lang="en-US" sz="1600" dirty="0" smtClean="0">
                <a:solidFill>
                  <a:prstClr val="white"/>
                </a:solidFill>
                <a:latin typeface="Calibri" panose="020F0502020204030204" pitchFamily="34" charset="0"/>
                <a:cs typeface="Calibri" panose="020F0502020204030204" pitchFamily="34" charset="0"/>
              </a:rPr>
              <a:t>Variables</a:t>
            </a:r>
            <a:endParaRPr lang="en-US" sz="1600" dirty="0">
              <a:solidFill>
                <a:prstClr val="white"/>
              </a:solidFill>
              <a:latin typeface="Calibri" panose="020F0502020204030204" pitchFamily="34" charset="0"/>
              <a:cs typeface="Calibri" panose="020F0502020204030204" pitchFamily="34" charset="0"/>
            </a:endParaRPr>
          </a:p>
        </p:txBody>
      </p:sp>
      <p:cxnSp>
        <p:nvCxnSpPr>
          <p:cNvPr id="18" name="Curved Connector 17"/>
          <p:cNvCxnSpPr>
            <a:stCxn id="6" idx="3"/>
            <a:endCxn id="10" idx="0"/>
          </p:cNvCxnSpPr>
          <p:nvPr/>
        </p:nvCxnSpPr>
        <p:spPr>
          <a:xfrm flipV="1">
            <a:off x="3759200" y="1667664"/>
            <a:ext cx="2336475" cy="868681"/>
          </a:xfrm>
          <a:prstGeom prst="curvedConnector4">
            <a:avLst>
              <a:gd name="adj1" fmla="val 24670"/>
              <a:gd name="adj2" fmla="val 137019"/>
            </a:avLst>
          </a:prstGeom>
          <a:ln w="57150" cmpd="sng">
            <a:tailEnd type="arrow"/>
          </a:ln>
        </p:spPr>
        <p:style>
          <a:lnRef idx="3">
            <a:schemeClr val="dk1"/>
          </a:lnRef>
          <a:fillRef idx="0">
            <a:schemeClr val="dk1"/>
          </a:fillRef>
          <a:effectRef idx="2">
            <a:schemeClr val="dk1"/>
          </a:effectRef>
          <a:fontRef idx="minor">
            <a:schemeClr val="tx1"/>
          </a:fontRef>
        </p:style>
      </p:cxnSp>
      <p:cxnSp>
        <p:nvCxnSpPr>
          <p:cNvPr id="22" name="Curved Connector 21"/>
          <p:cNvCxnSpPr>
            <a:stCxn id="11" idx="1"/>
            <a:endCxn id="10" idx="3"/>
          </p:cNvCxnSpPr>
          <p:nvPr/>
        </p:nvCxnSpPr>
        <p:spPr>
          <a:xfrm rot="10800000">
            <a:off x="7279283" y="2491480"/>
            <a:ext cx="912396" cy="161990"/>
          </a:xfrm>
          <a:prstGeom prst="curvedConnector3">
            <a:avLst>
              <a:gd name="adj1" fmla="val 50000"/>
            </a:avLst>
          </a:prstGeom>
          <a:ln w="57150" cmpd="sng">
            <a:tailEnd type="arrow"/>
          </a:ln>
        </p:spPr>
        <p:style>
          <a:lnRef idx="3">
            <a:schemeClr val="dk1"/>
          </a:lnRef>
          <a:fillRef idx="0">
            <a:schemeClr val="dk1"/>
          </a:fillRef>
          <a:effectRef idx="2">
            <a:schemeClr val="dk1"/>
          </a:effectRef>
          <a:fontRef idx="minor">
            <a:schemeClr val="tx1"/>
          </a:fontRef>
        </p:style>
      </p:cxnSp>
      <p:cxnSp>
        <p:nvCxnSpPr>
          <p:cNvPr id="25" name="Curved Connector 24"/>
          <p:cNvCxnSpPr>
            <a:stCxn id="10" idx="1"/>
            <a:endCxn id="13" idx="0"/>
          </p:cNvCxnSpPr>
          <p:nvPr/>
        </p:nvCxnSpPr>
        <p:spPr>
          <a:xfrm rot="10800000" flipV="1">
            <a:off x="3759158" y="2491480"/>
            <a:ext cx="1152824" cy="1647634"/>
          </a:xfrm>
          <a:prstGeom prst="curvedConnector2">
            <a:avLst/>
          </a:prstGeom>
          <a:ln w="57150" cmpd="sng">
            <a:tailEnd type="arrow"/>
          </a:ln>
        </p:spPr>
        <p:style>
          <a:lnRef idx="3">
            <a:schemeClr val="dk1"/>
          </a:lnRef>
          <a:fillRef idx="0">
            <a:schemeClr val="dk1"/>
          </a:fillRef>
          <a:effectRef idx="2">
            <a:schemeClr val="dk1"/>
          </a:effectRef>
          <a:fontRef idx="minor">
            <a:schemeClr val="tx1"/>
          </a:fontRef>
        </p:style>
      </p:cxnSp>
      <p:cxnSp>
        <p:nvCxnSpPr>
          <p:cNvPr id="33" name="Curved Connector 32"/>
          <p:cNvCxnSpPr>
            <a:stCxn id="10" idx="2"/>
            <a:endCxn id="15" idx="0"/>
          </p:cNvCxnSpPr>
          <p:nvPr/>
        </p:nvCxnSpPr>
        <p:spPr>
          <a:xfrm rot="16200000" flipH="1">
            <a:off x="6930771" y="2480158"/>
            <a:ext cx="1051903" cy="2722178"/>
          </a:xfrm>
          <a:prstGeom prst="curvedConnector3">
            <a:avLst>
              <a:gd name="adj1" fmla="val 50000"/>
            </a:avLst>
          </a:prstGeom>
          <a:ln w="57150" cmpd="sng">
            <a:tailEnd type="arrow"/>
          </a:ln>
        </p:spPr>
        <p:style>
          <a:lnRef idx="3">
            <a:schemeClr val="dk1"/>
          </a:lnRef>
          <a:fillRef idx="0">
            <a:schemeClr val="dk1"/>
          </a:fillRef>
          <a:effectRef idx="2">
            <a:schemeClr val="dk1"/>
          </a:effectRef>
          <a:fontRef idx="minor">
            <a:schemeClr val="tx1"/>
          </a:fontRef>
        </p:style>
      </p:cxnSp>
      <p:cxnSp>
        <p:nvCxnSpPr>
          <p:cNvPr id="36" name="Curved Connector 35"/>
          <p:cNvCxnSpPr>
            <a:stCxn id="13" idx="3"/>
            <a:endCxn id="15" idx="1"/>
          </p:cNvCxnSpPr>
          <p:nvPr/>
        </p:nvCxnSpPr>
        <p:spPr>
          <a:xfrm>
            <a:off x="5454490" y="5051459"/>
            <a:ext cx="2127671" cy="166772"/>
          </a:xfrm>
          <a:prstGeom prst="curvedConnector3">
            <a:avLst>
              <a:gd name="adj1" fmla="val 50000"/>
            </a:avLst>
          </a:prstGeom>
          <a:ln w="57150" cmpd="sng">
            <a:tailEnd type="arrow"/>
          </a:ln>
        </p:spPr>
        <p:style>
          <a:lnRef idx="3">
            <a:schemeClr val="dk1"/>
          </a:lnRef>
          <a:fillRef idx="0">
            <a:schemeClr val="dk1"/>
          </a:fillRef>
          <a:effectRef idx="2">
            <a:schemeClr val="dk1"/>
          </a:effectRef>
          <a:fontRef idx="minor">
            <a:schemeClr val="tx1"/>
          </a:fontRef>
        </p:style>
      </p:cxnSp>
      <p:sp>
        <p:nvSpPr>
          <p:cNvPr id="16" name="Title 1"/>
          <p:cNvSpPr txBox="1">
            <a:spLocks/>
          </p:cNvSpPr>
          <p:nvPr/>
        </p:nvSpPr>
        <p:spPr>
          <a:xfrm>
            <a:off x="1524000" y="195986"/>
            <a:ext cx="9144000" cy="718415"/>
          </a:xfrm>
          <a:prstGeom prst="rect">
            <a:avLst/>
          </a:prstGeom>
        </p:spPr>
        <p:txBody>
          <a:bodyPr vert="horz" lIns="91440" tIns="45720" rIns="91440" bIns="45720" rtlCol="0" anchor="ctr">
            <a:normAutofit fontScale="75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a:solidFill>
                  <a:srgbClr val="00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Gridded Atmospheric Forecasts:  </a:t>
            </a:r>
            <a:r>
              <a:rPr lang="en-US" sz="5900" b="1" dirty="0">
                <a:solidFill>
                  <a:srgbClr val="00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GRAFS-Solar</a:t>
            </a:r>
          </a:p>
        </p:txBody>
      </p:sp>
      <p:sp>
        <p:nvSpPr>
          <p:cNvPr id="20" name="TextBox 19"/>
          <p:cNvSpPr txBox="1"/>
          <p:nvPr/>
        </p:nvSpPr>
        <p:spPr>
          <a:xfrm>
            <a:off x="10501666" y="5063226"/>
            <a:ext cx="2076644" cy="1169551"/>
          </a:xfrm>
          <a:prstGeom prst="rect">
            <a:avLst/>
          </a:prstGeom>
          <a:noFill/>
        </p:spPr>
        <p:txBody>
          <a:bodyPr wrap="square" rtlCol="0">
            <a:spAutoFit/>
          </a:bodyPr>
          <a:lstStyle/>
          <a:p>
            <a:endParaRPr lang="en-US" dirty="0" smtClean="0"/>
          </a:p>
          <a:p>
            <a:r>
              <a:rPr lang="en-US" dirty="0" smtClean="0"/>
              <a:t>David John Gagne</a:t>
            </a:r>
          </a:p>
          <a:p>
            <a:r>
              <a:rPr lang="en-US" dirty="0" smtClean="0"/>
              <a:t>Jim Cowie</a:t>
            </a:r>
          </a:p>
          <a:p>
            <a:r>
              <a:rPr lang="en-US" dirty="0" smtClean="0"/>
              <a:t>Seth Linden</a:t>
            </a:r>
          </a:p>
          <a:p>
            <a:r>
              <a:rPr lang="en-US" dirty="0" smtClean="0"/>
              <a:t>Bill </a:t>
            </a:r>
            <a:r>
              <a:rPr lang="en-US" dirty="0" err="1" smtClean="0"/>
              <a:t>Petzke</a:t>
            </a:r>
            <a:endParaRPr lang="en-US" dirty="0"/>
          </a:p>
        </p:txBody>
      </p:sp>
    </p:spTree>
    <p:extLst>
      <p:ext uri="{BB962C8B-B14F-4D97-AF65-F5344CB8AC3E}">
        <p14:creationId xmlns:p14="http://schemas.microsoft.com/office/powerpoint/2010/main" val="808238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0050" name="Straight Connector 53"/>
          <p:cNvCxnSpPr>
            <a:cxnSpLocks noChangeShapeType="1"/>
          </p:cNvCxnSpPr>
          <p:nvPr/>
        </p:nvCxnSpPr>
        <p:spPr bwMode="auto">
          <a:xfrm flipH="1" flipV="1">
            <a:off x="7620001" y="1371601"/>
            <a:ext cx="15875" cy="4676775"/>
          </a:xfrm>
          <a:prstGeom prst="line">
            <a:avLst/>
          </a:prstGeom>
          <a:noFill/>
          <a:ln w="25400">
            <a:solidFill>
              <a:schemeClr val="tx1"/>
            </a:solidFill>
            <a:round/>
            <a:headEnd type="none" w="sm" len="sm"/>
            <a:tailEnd type="none" w="sm" len="sm"/>
          </a:ln>
          <a:extLst>
            <a:ext uri="{909E8E84-426E-40DD-AFC4-6F175D3DCCD1}">
              <a14:hiddenFill xmlns:a14="http://schemas.microsoft.com/office/drawing/2010/main">
                <a:noFill/>
              </a14:hiddenFill>
            </a:ext>
          </a:extLst>
        </p:spPr>
      </p:cxnSp>
      <p:sp>
        <p:nvSpPr>
          <p:cNvPr id="38" name="Rounded Rectangle 37"/>
          <p:cNvSpPr/>
          <p:nvPr/>
        </p:nvSpPr>
        <p:spPr bwMode="auto">
          <a:xfrm>
            <a:off x="1905000" y="2819400"/>
            <a:ext cx="2024062" cy="685800"/>
          </a:xfrm>
          <a:prstGeom prst="roundRect">
            <a:avLst/>
          </a:prstGeom>
          <a:solidFill>
            <a:schemeClr val="accent2">
              <a:lumMod val="60000"/>
              <a:lumOff val="40000"/>
            </a:schemeClr>
          </a:solidFill>
          <a:ln>
            <a:headEnd type="none" w="sm" len="sm"/>
            <a:tailEnd type="none" w="sm" len="sm"/>
          </a:ln>
        </p:spPr>
        <p:style>
          <a:lnRef idx="0">
            <a:schemeClr val="accent4"/>
          </a:lnRef>
          <a:fillRef idx="3">
            <a:schemeClr val="accent4"/>
          </a:fillRef>
          <a:effectRef idx="3">
            <a:schemeClr val="accent4"/>
          </a:effectRef>
          <a:fontRef idx="minor">
            <a:schemeClr val="lt1"/>
          </a:fontRef>
        </p:style>
        <p:txBody>
          <a:bodyPr/>
          <a:lstStyle/>
          <a:p>
            <a:pPr algn="ctr" fontAlgn="base">
              <a:spcBef>
                <a:spcPct val="0"/>
              </a:spcBef>
              <a:spcAft>
                <a:spcPct val="0"/>
              </a:spcAft>
              <a:buClrTx/>
              <a:defRPr/>
            </a:pPr>
            <a:r>
              <a:rPr lang="en-US" sz="1800" b="1" kern="1200" dirty="0">
                <a:solidFill>
                  <a:srgbClr val="0070C0"/>
                </a:solidFill>
                <a:latin typeface="Arial" pitchFamily="34" charset="0"/>
                <a:cs typeface="Arial" pitchFamily="34" charset="0"/>
              </a:rPr>
              <a:t>WRF RTFDDA System</a:t>
            </a:r>
          </a:p>
        </p:txBody>
      </p:sp>
      <p:sp>
        <p:nvSpPr>
          <p:cNvPr id="39" name="Rounded Rectangle 38"/>
          <p:cNvSpPr/>
          <p:nvPr/>
        </p:nvSpPr>
        <p:spPr bwMode="auto">
          <a:xfrm>
            <a:off x="1905000" y="1066800"/>
            <a:ext cx="2024062" cy="1371600"/>
          </a:xfrm>
          <a:prstGeom prst="roundRect">
            <a:avLst/>
          </a:prstGeom>
          <a:solidFill>
            <a:srgbClr val="FFCC66"/>
          </a:solidFill>
          <a:ln>
            <a:headEnd type="none" w="sm" len="sm"/>
            <a:tailEnd type="none" w="sm" len="sm"/>
          </a:ln>
        </p:spPr>
        <p:style>
          <a:lnRef idx="0">
            <a:schemeClr val="accent4"/>
          </a:lnRef>
          <a:fillRef idx="3">
            <a:schemeClr val="accent4"/>
          </a:fillRef>
          <a:effectRef idx="3">
            <a:schemeClr val="accent4"/>
          </a:effectRef>
          <a:fontRef idx="minor">
            <a:schemeClr val="lt1"/>
          </a:fontRef>
        </p:style>
        <p:txBody>
          <a:bodyPr/>
          <a:lstStyle/>
          <a:p>
            <a:pPr algn="ctr" fontAlgn="base">
              <a:spcBef>
                <a:spcPct val="0"/>
              </a:spcBef>
              <a:spcAft>
                <a:spcPct val="0"/>
              </a:spcAft>
              <a:buClrTx/>
              <a:defRPr/>
            </a:pPr>
            <a:r>
              <a:rPr lang="en-US" sz="1800" b="1" kern="1200" dirty="0">
                <a:solidFill>
                  <a:srgbClr val="0070C0"/>
                </a:solidFill>
                <a:latin typeface="Arial" pitchFamily="34" charset="0"/>
                <a:cs typeface="Arial" pitchFamily="34" charset="0"/>
              </a:rPr>
              <a:t>Center Data</a:t>
            </a:r>
          </a:p>
          <a:p>
            <a:pPr algn="ctr" fontAlgn="base">
              <a:spcBef>
                <a:spcPct val="0"/>
              </a:spcBef>
              <a:spcAft>
                <a:spcPct val="0"/>
              </a:spcAft>
              <a:buClrTx/>
              <a:defRPr/>
            </a:pPr>
            <a:endParaRPr lang="en-US" b="1" kern="1200" dirty="0">
              <a:solidFill>
                <a:srgbClr val="000000"/>
              </a:solidFill>
              <a:latin typeface="Arial" pitchFamily="34" charset="0"/>
              <a:cs typeface="Arial" pitchFamily="34" charset="0"/>
            </a:endParaRPr>
          </a:p>
          <a:p>
            <a:pPr algn="ctr" fontAlgn="base">
              <a:spcBef>
                <a:spcPct val="0"/>
              </a:spcBef>
              <a:spcAft>
                <a:spcPct val="0"/>
              </a:spcAft>
              <a:buClrTx/>
              <a:defRPr/>
            </a:pPr>
            <a:r>
              <a:rPr lang="en-US" b="1" kern="1200" dirty="0">
                <a:solidFill>
                  <a:srgbClr val="000000"/>
                </a:solidFill>
                <a:latin typeface="Arial" pitchFamily="34" charset="0"/>
                <a:cs typeface="Arial" pitchFamily="34" charset="0"/>
              </a:rPr>
              <a:t>NAM, GFS, HRR, RAP, ECMWF, GEM</a:t>
            </a:r>
          </a:p>
        </p:txBody>
      </p:sp>
      <p:sp>
        <p:nvSpPr>
          <p:cNvPr id="40" name="Rounded Rectangle 39"/>
          <p:cNvSpPr/>
          <p:nvPr/>
        </p:nvSpPr>
        <p:spPr bwMode="auto">
          <a:xfrm>
            <a:off x="4375150" y="1066800"/>
            <a:ext cx="2101850" cy="1447800"/>
          </a:xfrm>
          <a:prstGeom prst="roundRect">
            <a:avLst/>
          </a:prstGeom>
          <a:solidFill>
            <a:srgbClr val="FFCC66"/>
          </a:solidFill>
          <a:ln>
            <a:headEnd type="none" w="sm" len="sm"/>
            <a:tailEnd type="none" w="sm" len="sm"/>
          </a:ln>
        </p:spPr>
        <p:style>
          <a:lnRef idx="0">
            <a:schemeClr val="accent4"/>
          </a:lnRef>
          <a:fillRef idx="3">
            <a:schemeClr val="accent4"/>
          </a:fillRef>
          <a:effectRef idx="3">
            <a:schemeClr val="accent4"/>
          </a:effectRef>
          <a:fontRef idx="minor">
            <a:schemeClr val="lt1"/>
          </a:fontRef>
        </p:style>
        <p:txBody>
          <a:bodyPr/>
          <a:lstStyle/>
          <a:p>
            <a:pPr algn="ctr" fontAlgn="base">
              <a:spcBef>
                <a:spcPct val="0"/>
              </a:spcBef>
              <a:spcAft>
                <a:spcPct val="0"/>
              </a:spcAft>
              <a:buClrTx/>
              <a:defRPr/>
            </a:pPr>
            <a:r>
              <a:rPr lang="en-US" sz="1800" b="1" kern="1200" dirty="0">
                <a:solidFill>
                  <a:srgbClr val="0070C0"/>
                </a:solidFill>
                <a:latin typeface="Arial" pitchFamily="34" charset="0"/>
                <a:cs typeface="Arial" pitchFamily="34" charset="0"/>
              </a:rPr>
              <a:t>Wind Farm Data</a:t>
            </a:r>
          </a:p>
          <a:p>
            <a:pPr algn="ctr" fontAlgn="base">
              <a:spcBef>
                <a:spcPct val="0"/>
              </a:spcBef>
              <a:spcAft>
                <a:spcPct val="0"/>
              </a:spcAft>
              <a:buClrTx/>
              <a:defRPr/>
            </a:pPr>
            <a:r>
              <a:rPr lang="en-US" sz="1200" b="1" kern="1200" dirty="0">
                <a:solidFill>
                  <a:srgbClr val="000000"/>
                </a:solidFill>
                <a:latin typeface="Arial" pitchFamily="34" charset="0"/>
                <a:cs typeface="Arial" pitchFamily="34" charset="0"/>
              </a:rPr>
              <a:t>Nacelle wind speed</a:t>
            </a:r>
          </a:p>
          <a:p>
            <a:pPr algn="ctr" fontAlgn="base">
              <a:spcBef>
                <a:spcPct val="0"/>
              </a:spcBef>
              <a:spcAft>
                <a:spcPct val="0"/>
              </a:spcAft>
              <a:buClrTx/>
              <a:defRPr/>
            </a:pPr>
            <a:r>
              <a:rPr lang="en-US" sz="1200" b="1" kern="1200" dirty="0">
                <a:solidFill>
                  <a:srgbClr val="000000"/>
                </a:solidFill>
                <a:latin typeface="Arial" pitchFamily="34" charset="0"/>
                <a:cs typeface="Arial" pitchFamily="34" charset="0"/>
              </a:rPr>
              <a:t>Generator power</a:t>
            </a:r>
          </a:p>
          <a:p>
            <a:pPr algn="ctr" fontAlgn="base">
              <a:spcBef>
                <a:spcPct val="0"/>
              </a:spcBef>
              <a:spcAft>
                <a:spcPct val="0"/>
              </a:spcAft>
              <a:buClrTx/>
              <a:defRPr/>
            </a:pPr>
            <a:r>
              <a:rPr lang="en-US" sz="1200" b="1" kern="1200" dirty="0">
                <a:solidFill>
                  <a:srgbClr val="000000"/>
                </a:solidFill>
                <a:latin typeface="Arial" pitchFamily="34" charset="0"/>
                <a:cs typeface="Arial" pitchFamily="34" charset="0"/>
              </a:rPr>
              <a:t>Node power</a:t>
            </a:r>
          </a:p>
          <a:p>
            <a:pPr algn="ctr" fontAlgn="base">
              <a:spcBef>
                <a:spcPct val="0"/>
              </a:spcBef>
              <a:spcAft>
                <a:spcPct val="0"/>
              </a:spcAft>
              <a:buClrTx/>
              <a:defRPr/>
            </a:pPr>
            <a:r>
              <a:rPr lang="en-US" sz="1200" b="1" kern="1200" dirty="0">
                <a:solidFill>
                  <a:srgbClr val="000000"/>
                </a:solidFill>
                <a:latin typeface="Arial" pitchFamily="34" charset="0"/>
                <a:cs typeface="Arial" pitchFamily="34" charset="0"/>
              </a:rPr>
              <a:t>Met tower</a:t>
            </a:r>
          </a:p>
          <a:p>
            <a:pPr algn="ctr" fontAlgn="base">
              <a:spcBef>
                <a:spcPct val="0"/>
              </a:spcBef>
              <a:spcAft>
                <a:spcPct val="0"/>
              </a:spcAft>
              <a:buClrTx/>
              <a:defRPr/>
            </a:pPr>
            <a:r>
              <a:rPr lang="en-US" sz="1200" b="1" kern="1200" dirty="0">
                <a:solidFill>
                  <a:srgbClr val="000000"/>
                </a:solidFill>
                <a:latin typeface="Arial" pitchFamily="34" charset="0"/>
                <a:cs typeface="Arial" pitchFamily="34" charset="0"/>
              </a:rPr>
              <a:t>Availability </a:t>
            </a:r>
          </a:p>
          <a:p>
            <a:pPr algn="ctr" fontAlgn="base">
              <a:spcBef>
                <a:spcPct val="0"/>
              </a:spcBef>
              <a:spcAft>
                <a:spcPct val="0"/>
              </a:spcAft>
              <a:buClrTx/>
              <a:defRPr/>
            </a:pPr>
            <a:endParaRPr lang="en-US" sz="1200" kern="1200" dirty="0">
              <a:solidFill>
                <a:srgbClr val="000000"/>
              </a:solidFill>
              <a:latin typeface="Arial" pitchFamily="34" charset="0"/>
              <a:cs typeface="Arial" pitchFamily="34" charset="0"/>
            </a:endParaRPr>
          </a:p>
          <a:p>
            <a:pPr algn="ctr" fontAlgn="base">
              <a:spcBef>
                <a:spcPct val="0"/>
              </a:spcBef>
              <a:spcAft>
                <a:spcPct val="0"/>
              </a:spcAft>
              <a:buClrTx/>
              <a:defRPr/>
            </a:pPr>
            <a:endParaRPr lang="en-US" sz="1200" kern="1200" dirty="0">
              <a:solidFill>
                <a:srgbClr val="000000"/>
              </a:solidFill>
              <a:latin typeface="Arial" pitchFamily="34" charset="0"/>
              <a:cs typeface="Arial" pitchFamily="34" charset="0"/>
            </a:endParaRPr>
          </a:p>
        </p:txBody>
      </p:sp>
      <p:sp>
        <p:nvSpPr>
          <p:cNvPr id="41" name="Rounded Rectangle 40"/>
          <p:cNvSpPr/>
          <p:nvPr/>
        </p:nvSpPr>
        <p:spPr bwMode="auto">
          <a:xfrm>
            <a:off x="4375150" y="4495800"/>
            <a:ext cx="2101850" cy="685800"/>
          </a:xfrm>
          <a:prstGeom prst="roundRect">
            <a:avLst/>
          </a:prstGeom>
          <a:solidFill>
            <a:srgbClr val="0070C0"/>
          </a:solidFill>
          <a:ln>
            <a:headEnd type="none" w="sm" len="sm"/>
            <a:tailEnd type="none" w="sm" len="sm"/>
          </a:ln>
        </p:spPr>
        <p:style>
          <a:lnRef idx="0">
            <a:schemeClr val="accent4"/>
          </a:lnRef>
          <a:fillRef idx="3">
            <a:schemeClr val="accent4"/>
          </a:fillRef>
          <a:effectRef idx="3">
            <a:schemeClr val="accent4"/>
          </a:effectRef>
          <a:fontRef idx="minor">
            <a:schemeClr val="lt1"/>
          </a:fontRef>
        </p:style>
        <p:txBody>
          <a:bodyPr/>
          <a:lstStyle/>
          <a:p>
            <a:pPr algn="ctr" fontAlgn="base">
              <a:spcBef>
                <a:spcPct val="0"/>
              </a:spcBef>
              <a:spcAft>
                <a:spcPct val="0"/>
              </a:spcAft>
              <a:buClrTx/>
              <a:defRPr/>
            </a:pPr>
            <a:r>
              <a:rPr lang="en-US" sz="1800" b="1" kern="1200" dirty="0">
                <a:solidFill>
                  <a:prstClr val="white"/>
                </a:solidFill>
                <a:latin typeface="Arial" pitchFamily="34" charset="0"/>
                <a:cs typeface="Arial" pitchFamily="34" charset="0"/>
              </a:rPr>
              <a:t>VDRAS</a:t>
            </a:r>
          </a:p>
          <a:p>
            <a:pPr algn="ctr" fontAlgn="base">
              <a:spcBef>
                <a:spcPct val="0"/>
              </a:spcBef>
              <a:spcAft>
                <a:spcPct val="0"/>
              </a:spcAft>
              <a:buClrTx/>
              <a:defRPr/>
            </a:pPr>
            <a:r>
              <a:rPr lang="en-US" sz="1200" kern="1200" dirty="0">
                <a:solidFill>
                  <a:srgbClr val="000000"/>
                </a:solidFill>
                <a:latin typeface="Arial" pitchFamily="34" charset="0"/>
                <a:cs typeface="Arial" pitchFamily="34" charset="0"/>
              </a:rPr>
              <a:t>(nowcasting)</a:t>
            </a:r>
          </a:p>
        </p:txBody>
      </p:sp>
      <p:sp>
        <p:nvSpPr>
          <p:cNvPr id="42" name="Rounded Rectangle 41"/>
          <p:cNvSpPr/>
          <p:nvPr/>
        </p:nvSpPr>
        <p:spPr bwMode="auto">
          <a:xfrm>
            <a:off x="1871662" y="5334000"/>
            <a:ext cx="2057400" cy="1447800"/>
          </a:xfrm>
          <a:prstGeom prst="roundRect">
            <a:avLst/>
          </a:prstGeom>
          <a:solidFill>
            <a:srgbClr val="FFCC66"/>
          </a:solidFill>
          <a:ln>
            <a:headEnd type="none" w="sm" len="sm"/>
            <a:tailEnd type="none" w="sm" len="sm"/>
          </a:ln>
        </p:spPr>
        <p:style>
          <a:lnRef idx="0">
            <a:schemeClr val="accent4"/>
          </a:lnRef>
          <a:fillRef idx="3">
            <a:schemeClr val="accent4"/>
          </a:fillRef>
          <a:effectRef idx="3">
            <a:schemeClr val="accent4"/>
          </a:effectRef>
          <a:fontRef idx="minor">
            <a:schemeClr val="lt1"/>
          </a:fontRef>
        </p:style>
        <p:txBody>
          <a:bodyPr/>
          <a:lstStyle/>
          <a:p>
            <a:pPr algn="ctr" fontAlgn="base">
              <a:spcBef>
                <a:spcPct val="0"/>
              </a:spcBef>
              <a:spcAft>
                <a:spcPct val="0"/>
              </a:spcAft>
              <a:buClrTx/>
              <a:defRPr/>
            </a:pPr>
            <a:r>
              <a:rPr lang="en-US" sz="1600" b="1" kern="1200" dirty="0">
                <a:solidFill>
                  <a:srgbClr val="0070C0"/>
                </a:solidFill>
                <a:latin typeface="Arial" pitchFamily="34" charset="0"/>
                <a:cs typeface="Arial" pitchFamily="34" charset="0"/>
              </a:rPr>
              <a:t>Supplemental</a:t>
            </a:r>
          </a:p>
          <a:p>
            <a:pPr algn="ctr" fontAlgn="base">
              <a:spcBef>
                <a:spcPct val="0"/>
              </a:spcBef>
              <a:spcAft>
                <a:spcPct val="0"/>
              </a:spcAft>
              <a:buClrTx/>
              <a:defRPr/>
            </a:pPr>
            <a:r>
              <a:rPr lang="en-US" sz="1600" b="1" kern="1200" dirty="0">
                <a:solidFill>
                  <a:srgbClr val="0070C0"/>
                </a:solidFill>
                <a:latin typeface="Arial" pitchFamily="34" charset="0"/>
                <a:cs typeface="Arial" pitchFamily="34" charset="0"/>
              </a:rPr>
              <a:t>Wind Farm Data</a:t>
            </a:r>
          </a:p>
          <a:p>
            <a:pPr algn="ctr" fontAlgn="base">
              <a:spcBef>
                <a:spcPct val="0"/>
              </a:spcBef>
              <a:spcAft>
                <a:spcPct val="0"/>
              </a:spcAft>
              <a:buClrTx/>
              <a:defRPr/>
            </a:pPr>
            <a:r>
              <a:rPr lang="en-US" sz="1200" b="1" kern="1200" dirty="0">
                <a:solidFill>
                  <a:srgbClr val="000000"/>
                </a:solidFill>
                <a:latin typeface="Arial" pitchFamily="34" charset="0"/>
                <a:cs typeface="Arial" pitchFamily="34" charset="0"/>
              </a:rPr>
              <a:t>Met towers</a:t>
            </a:r>
          </a:p>
          <a:p>
            <a:pPr algn="ctr" fontAlgn="base">
              <a:spcBef>
                <a:spcPct val="0"/>
              </a:spcBef>
              <a:spcAft>
                <a:spcPct val="0"/>
              </a:spcAft>
              <a:buClrTx/>
              <a:defRPr/>
            </a:pPr>
            <a:r>
              <a:rPr lang="en-US" sz="1200" b="1" kern="1200" dirty="0">
                <a:solidFill>
                  <a:srgbClr val="000000"/>
                </a:solidFill>
                <a:latin typeface="Arial" pitchFamily="34" charset="0"/>
                <a:cs typeface="Arial" pitchFamily="34" charset="0"/>
              </a:rPr>
              <a:t>Wind profiler</a:t>
            </a:r>
          </a:p>
          <a:p>
            <a:pPr algn="ctr" fontAlgn="base">
              <a:spcBef>
                <a:spcPct val="0"/>
              </a:spcBef>
              <a:spcAft>
                <a:spcPct val="0"/>
              </a:spcAft>
              <a:buClrTx/>
              <a:defRPr/>
            </a:pPr>
            <a:r>
              <a:rPr lang="en-US" sz="1200" b="1" kern="1200" dirty="0">
                <a:solidFill>
                  <a:srgbClr val="000000"/>
                </a:solidFill>
                <a:latin typeface="Arial" pitchFamily="34" charset="0"/>
                <a:cs typeface="Arial" pitchFamily="34" charset="0"/>
              </a:rPr>
              <a:t>Surface Stations</a:t>
            </a:r>
          </a:p>
          <a:p>
            <a:pPr algn="ctr" fontAlgn="base">
              <a:spcBef>
                <a:spcPct val="0"/>
              </a:spcBef>
              <a:spcAft>
                <a:spcPct val="0"/>
              </a:spcAft>
              <a:buClrTx/>
              <a:defRPr/>
            </a:pPr>
            <a:r>
              <a:rPr lang="en-US" sz="1200" b="1" kern="1200" dirty="0" err="1">
                <a:solidFill>
                  <a:srgbClr val="000000"/>
                </a:solidFill>
                <a:latin typeface="Arial" pitchFamily="34" charset="0"/>
                <a:cs typeface="Arial" pitchFamily="34" charset="0"/>
              </a:rPr>
              <a:t>Windcube</a:t>
            </a:r>
            <a:r>
              <a:rPr lang="en-US" sz="1200" b="1" kern="1200" dirty="0">
                <a:solidFill>
                  <a:srgbClr val="000000"/>
                </a:solidFill>
                <a:latin typeface="Arial" pitchFamily="34" charset="0"/>
                <a:cs typeface="Arial" pitchFamily="34" charset="0"/>
              </a:rPr>
              <a:t> Lidar </a:t>
            </a:r>
          </a:p>
          <a:p>
            <a:pPr algn="ctr" fontAlgn="base">
              <a:spcBef>
                <a:spcPct val="0"/>
              </a:spcBef>
              <a:spcAft>
                <a:spcPct val="0"/>
              </a:spcAft>
              <a:buClrTx/>
              <a:defRPr/>
            </a:pPr>
            <a:endParaRPr lang="en-US" sz="1200" kern="1200" dirty="0">
              <a:solidFill>
                <a:srgbClr val="000000"/>
              </a:solidFill>
              <a:latin typeface="Constantia"/>
            </a:endParaRPr>
          </a:p>
          <a:p>
            <a:pPr algn="ctr" fontAlgn="base">
              <a:spcBef>
                <a:spcPct val="0"/>
              </a:spcBef>
              <a:spcAft>
                <a:spcPct val="0"/>
              </a:spcAft>
              <a:buClrTx/>
              <a:defRPr/>
            </a:pPr>
            <a:endParaRPr lang="en-US" sz="1200" kern="1200" dirty="0">
              <a:solidFill>
                <a:srgbClr val="000000"/>
              </a:solidFill>
              <a:latin typeface="Constantia"/>
            </a:endParaRPr>
          </a:p>
        </p:txBody>
      </p:sp>
      <p:grpSp>
        <p:nvGrpSpPr>
          <p:cNvPr id="130066" name="Group 22"/>
          <p:cNvGrpSpPr>
            <a:grpSpLocks/>
          </p:cNvGrpSpPr>
          <p:nvPr/>
        </p:nvGrpSpPr>
        <p:grpSpPr bwMode="auto">
          <a:xfrm>
            <a:off x="8686800" y="1066800"/>
            <a:ext cx="1905000" cy="1676400"/>
            <a:chOff x="7086600" y="1676400"/>
            <a:chExt cx="1905000" cy="1828800"/>
          </a:xfrm>
        </p:grpSpPr>
        <p:sp>
          <p:nvSpPr>
            <p:cNvPr id="44" name="Rounded Rectangle 43"/>
            <p:cNvSpPr/>
            <p:nvPr/>
          </p:nvSpPr>
          <p:spPr bwMode="auto">
            <a:xfrm>
              <a:off x="7086600" y="1676400"/>
              <a:ext cx="1905000" cy="1828800"/>
            </a:xfrm>
            <a:prstGeom prst="roundRect">
              <a:avLst/>
            </a:prstGeom>
            <a:solidFill>
              <a:schemeClr val="accent6">
                <a:lumMod val="20000"/>
                <a:lumOff val="80000"/>
              </a:schemeClr>
            </a:solidFill>
            <a:ln>
              <a:headEnd type="none" w="sm" len="sm"/>
              <a:tailEnd type="none" w="sm" len="sm"/>
            </a:ln>
          </p:spPr>
          <p:style>
            <a:lnRef idx="0">
              <a:schemeClr val="accent4"/>
            </a:lnRef>
            <a:fillRef idx="3">
              <a:schemeClr val="accent4"/>
            </a:fillRef>
            <a:effectRef idx="3">
              <a:schemeClr val="accent4"/>
            </a:effectRef>
            <a:fontRef idx="minor">
              <a:schemeClr val="lt1"/>
            </a:fontRef>
          </p:style>
          <p:txBody>
            <a:bodyPr/>
            <a:lstStyle/>
            <a:p>
              <a:pPr algn="ctr" fontAlgn="base">
                <a:spcBef>
                  <a:spcPct val="0"/>
                </a:spcBef>
                <a:spcAft>
                  <a:spcPct val="0"/>
                </a:spcAft>
                <a:buClrTx/>
                <a:defRPr/>
              </a:pPr>
              <a:r>
                <a:rPr lang="en-US" sz="1600" b="1" kern="1200" dirty="0">
                  <a:solidFill>
                    <a:srgbClr val="000000"/>
                  </a:solidFill>
                  <a:latin typeface="Arial" pitchFamily="34" charset="0"/>
                  <a:cs typeface="Arial" pitchFamily="34" charset="0"/>
                </a:rPr>
                <a:t>Operator GUI</a:t>
              </a:r>
            </a:p>
          </p:txBody>
        </p:sp>
        <p:pic>
          <p:nvPicPr>
            <p:cNvPr id="130128" name="Picture 21" descr="New Picture.bmp"/>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91400" y="2209800"/>
              <a:ext cx="1342380" cy="1050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130067" name="Straight Connector 24"/>
          <p:cNvCxnSpPr>
            <a:cxnSpLocks noChangeShapeType="1"/>
          </p:cNvCxnSpPr>
          <p:nvPr/>
        </p:nvCxnSpPr>
        <p:spPr bwMode="auto">
          <a:xfrm flipH="1">
            <a:off x="4191000" y="1585914"/>
            <a:ext cx="0" cy="4776787"/>
          </a:xfrm>
          <a:prstGeom prst="line">
            <a:avLst/>
          </a:prstGeom>
          <a:noFill/>
          <a:ln w="25400">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130068" name="Straight Connector 26"/>
          <p:cNvCxnSpPr>
            <a:cxnSpLocks noChangeShapeType="1"/>
          </p:cNvCxnSpPr>
          <p:nvPr/>
        </p:nvCxnSpPr>
        <p:spPr bwMode="auto">
          <a:xfrm>
            <a:off x="3929064" y="6019800"/>
            <a:ext cx="249237" cy="0"/>
          </a:xfrm>
          <a:prstGeom prst="line">
            <a:avLst/>
          </a:prstGeom>
          <a:noFill/>
          <a:ln w="25400">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130069" name="Straight Connector 30"/>
          <p:cNvCxnSpPr>
            <a:cxnSpLocks noChangeShapeType="1"/>
          </p:cNvCxnSpPr>
          <p:nvPr/>
        </p:nvCxnSpPr>
        <p:spPr bwMode="auto">
          <a:xfrm>
            <a:off x="3941764" y="1585913"/>
            <a:ext cx="249237" cy="0"/>
          </a:xfrm>
          <a:prstGeom prst="line">
            <a:avLst/>
          </a:prstGeom>
          <a:noFill/>
          <a:ln w="25400">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130070" name="Straight Connector 31"/>
          <p:cNvCxnSpPr>
            <a:cxnSpLocks noChangeShapeType="1"/>
          </p:cNvCxnSpPr>
          <p:nvPr/>
        </p:nvCxnSpPr>
        <p:spPr bwMode="auto">
          <a:xfrm>
            <a:off x="4191000" y="3505200"/>
            <a:ext cx="184150" cy="0"/>
          </a:xfrm>
          <a:prstGeom prst="line">
            <a:avLst/>
          </a:prstGeom>
          <a:noFill/>
          <a:ln w="25400">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130071" name="Straight Connector 32"/>
          <p:cNvCxnSpPr>
            <a:cxnSpLocks noChangeShapeType="1"/>
          </p:cNvCxnSpPr>
          <p:nvPr/>
        </p:nvCxnSpPr>
        <p:spPr bwMode="auto">
          <a:xfrm>
            <a:off x="5426075" y="2517776"/>
            <a:ext cx="0" cy="301625"/>
          </a:xfrm>
          <a:prstGeom prst="line">
            <a:avLst/>
          </a:prstGeom>
          <a:noFill/>
          <a:ln w="25400">
            <a:solidFill>
              <a:schemeClr val="tx1"/>
            </a:solidFill>
            <a:round/>
            <a:headEnd type="none" w="sm" len="sm"/>
            <a:tailEnd type="none" w="sm" len="sm"/>
          </a:ln>
          <a:extLst>
            <a:ext uri="{909E8E84-426E-40DD-AFC4-6F175D3DCCD1}">
              <a14:hiddenFill xmlns:a14="http://schemas.microsoft.com/office/drawing/2010/main">
                <a:noFill/>
              </a14:hiddenFill>
            </a:ext>
          </a:extLst>
        </p:spPr>
      </p:cxnSp>
      <p:grpSp>
        <p:nvGrpSpPr>
          <p:cNvPr id="130072" name="Group 35"/>
          <p:cNvGrpSpPr>
            <a:grpSpLocks/>
          </p:cNvGrpSpPr>
          <p:nvPr/>
        </p:nvGrpSpPr>
        <p:grpSpPr bwMode="auto">
          <a:xfrm>
            <a:off x="8686800" y="2895600"/>
            <a:ext cx="1905000" cy="1981200"/>
            <a:chOff x="7086600" y="3505200"/>
            <a:chExt cx="1905000" cy="1981200"/>
          </a:xfrm>
        </p:grpSpPr>
        <p:grpSp>
          <p:nvGrpSpPr>
            <p:cNvPr id="130119" name="Group 25"/>
            <p:cNvGrpSpPr>
              <a:grpSpLocks/>
            </p:cNvGrpSpPr>
            <p:nvPr/>
          </p:nvGrpSpPr>
          <p:grpSpPr bwMode="auto">
            <a:xfrm>
              <a:off x="7086600" y="3505200"/>
              <a:ext cx="1905000" cy="1981200"/>
              <a:chOff x="6553200" y="4200144"/>
              <a:chExt cx="1905000" cy="1981200"/>
            </a:xfrm>
          </p:grpSpPr>
          <p:sp>
            <p:nvSpPr>
              <p:cNvPr id="55" name="Rounded Rectangle 54"/>
              <p:cNvSpPr/>
              <p:nvPr/>
            </p:nvSpPr>
            <p:spPr bwMode="auto">
              <a:xfrm>
                <a:off x="6553200" y="4200144"/>
                <a:ext cx="1905000" cy="1981200"/>
              </a:xfrm>
              <a:prstGeom prst="roundRect">
                <a:avLst/>
              </a:prstGeom>
              <a:solidFill>
                <a:schemeClr val="accent6">
                  <a:lumMod val="20000"/>
                  <a:lumOff val="80000"/>
                </a:schemeClr>
              </a:solidFill>
              <a:ln>
                <a:headEnd type="none" w="sm" len="sm"/>
                <a:tailEnd type="none" w="sm" len="sm"/>
              </a:ln>
            </p:spPr>
            <p:style>
              <a:lnRef idx="0">
                <a:schemeClr val="accent4"/>
              </a:lnRef>
              <a:fillRef idx="3">
                <a:schemeClr val="accent4"/>
              </a:fillRef>
              <a:effectRef idx="3">
                <a:schemeClr val="accent4"/>
              </a:effectRef>
              <a:fontRef idx="minor">
                <a:schemeClr val="lt1"/>
              </a:fontRef>
            </p:style>
            <p:txBody>
              <a:bodyPr/>
              <a:lstStyle/>
              <a:p>
                <a:pPr algn="ctr" fontAlgn="base">
                  <a:spcBef>
                    <a:spcPct val="0"/>
                  </a:spcBef>
                  <a:spcAft>
                    <a:spcPct val="0"/>
                  </a:spcAft>
                  <a:buClrTx/>
                  <a:defRPr/>
                </a:pPr>
                <a:r>
                  <a:rPr lang="en-US" sz="1600" b="1" kern="1200" dirty="0">
                    <a:solidFill>
                      <a:srgbClr val="000000"/>
                    </a:solidFill>
                    <a:latin typeface="Arial" pitchFamily="34" charset="0"/>
                    <a:cs typeface="Arial" pitchFamily="34" charset="0"/>
                  </a:rPr>
                  <a:t>Meteorologist GUI</a:t>
                </a:r>
              </a:p>
            </p:txBody>
          </p:sp>
          <p:pic>
            <p:nvPicPr>
              <p:cNvPr id="130124" name="Picture 23" descr="Xcel_WRF_Display.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10400" y="4809744"/>
                <a:ext cx="990600" cy="946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0120" name="TextBox 34"/>
            <p:cNvSpPr txBox="1">
              <a:spLocks noChangeArrowheads="1"/>
            </p:cNvSpPr>
            <p:nvPr/>
          </p:nvSpPr>
          <p:spPr bwMode="auto">
            <a:xfrm>
              <a:off x="7239000" y="5105400"/>
              <a:ext cx="157447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fontAlgn="base">
                <a:spcBef>
                  <a:spcPct val="0"/>
                </a:spcBef>
                <a:spcAft>
                  <a:spcPct val="0"/>
                </a:spcAft>
                <a:buClrTx/>
                <a:buSzTx/>
                <a:buNone/>
                <a:defRPr/>
              </a:pPr>
              <a:r>
                <a:rPr lang="en-US" altLang="en-US" sz="1200" b="1" kern="1200">
                  <a:solidFill>
                    <a:srgbClr val="000000"/>
                  </a:solidFill>
                  <a:latin typeface="Arial" panose="020B0604020202020204" pitchFamily="34" charset="0"/>
                  <a:ea typeface="MS PGothic" panose="020B0600070205080204" pitchFamily="34" charset="-128"/>
                  <a:cs typeface="Arial" panose="020B0604020202020204" pitchFamily="34" charset="0"/>
                </a:rPr>
                <a:t>WRF Model Output</a:t>
              </a:r>
            </a:p>
          </p:txBody>
        </p:sp>
      </p:grpSp>
      <p:cxnSp>
        <p:nvCxnSpPr>
          <p:cNvPr id="130073" name="Straight Connector 36"/>
          <p:cNvCxnSpPr>
            <a:cxnSpLocks noChangeShapeType="1"/>
          </p:cNvCxnSpPr>
          <p:nvPr/>
        </p:nvCxnSpPr>
        <p:spPr bwMode="auto">
          <a:xfrm>
            <a:off x="6400800" y="3429000"/>
            <a:ext cx="368300" cy="0"/>
          </a:xfrm>
          <a:prstGeom prst="line">
            <a:avLst/>
          </a:prstGeom>
          <a:noFill/>
          <a:ln w="25400">
            <a:solidFill>
              <a:schemeClr val="tx1"/>
            </a:solidFill>
            <a:round/>
            <a:headEnd type="none" w="sm" len="sm"/>
            <a:tailEnd type="none" w="sm" len="sm"/>
          </a:ln>
          <a:extLst>
            <a:ext uri="{909E8E84-426E-40DD-AFC4-6F175D3DCCD1}">
              <a14:hiddenFill xmlns:a14="http://schemas.microsoft.com/office/drawing/2010/main">
                <a:noFill/>
              </a14:hiddenFill>
            </a:ext>
          </a:extLst>
        </p:spPr>
      </p:cxnSp>
      <p:sp>
        <p:nvSpPr>
          <p:cNvPr id="58" name="Rounded Rectangle 57"/>
          <p:cNvSpPr/>
          <p:nvPr/>
        </p:nvSpPr>
        <p:spPr bwMode="auto">
          <a:xfrm>
            <a:off x="6769100" y="2819400"/>
            <a:ext cx="1765300" cy="838200"/>
          </a:xfrm>
          <a:prstGeom prst="roundRect">
            <a:avLst/>
          </a:prstGeom>
          <a:solidFill>
            <a:schemeClr val="bg2">
              <a:lumMod val="60000"/>
              <a:lumOff val="40000"/>
            </a:schemeClr>
          </a:solidFill>
          <a:ln>
            <a:headEnd type="none" w="sm" len="sm"/>
            <a:tailEnd type="none" w="sm" len="sm"/>
          </a:ln>
        </p:spPr>
        <p:style>
          <a:lnRef idx="0">
            <a:schemeClr val="accent4"/>
          </a:lnRef>
          <a:fillRef idx="3">
            <a:schemeClr val="accent4"/>
          </a:fillRef>
          <a:effectRef idx="3">
            <a:schemeClr val="accent4"/>
          </a:effectRef>
          <a:fontRef idx="minor">
            <a:schemeClr val="lt1"/>
          </a:fontRef>
        </p:style>
        <p:txBody>
          <a:bodyPr/>
          <a:lstStyle/>
          <a:p>
            <a:pPr algn="ctr" fontAlgn="base">
              <a:spcBef>
                <a:spcPct val="0"/>
              </a:spcBef>
              <a:spcAft>
                <a:spcPct val="0"/>
              </a:spcAft>
              <a:buClrTx/>
              <a:defRPr/>
            </a:pPr>
            <a:r>
              <a:rPr lang="en-US" sz="1600" b="1" kern="1200" dirty="0">
                <a:solidFill>
                  <a:prstClr val="white"/>
                </a:solidFill>
                <a:latin typeface="Arial" pitchFamily="34" charset="0"/>
                <a:cs typeface="Arial" pitchFamily="34" charset="0"/>
              </a:rPr>
              <a:t>Wind to Energy Conversion Subsystem</a:t>
            </a:r>
          </a:p>
        </p:txBody>
      </p:sp>
      <p:sp>
        <p:nvSpPr>
          <p:cNvPr id="59" name="Rounded Rectangle 58"/>
          <p:cNvSpPr/>
          <p:nvPr/>
        </p:nvSpPr>
        <p:spPr bwMode="auto">
          <a:xfrm>
            <a:off x="4375150" y="2743200"/>
            <a:ext cx="2101850" cy="1600200"/>
          </a:xfrm>
          <a:prstGeom prst="roundRect">
            <a:avLst/>
          </a:prstGeom>
          <a:solidFill>
            <a:schemeClr val="bg2">
              <a:lumMod val="60000"/>
              <a:lumOff val="40000"/>
            </a:schemeClr>
          </a:solidFill>
          <a:ln>
            <a:headEnd type="none" w="sm" len="sm"/>
            <a:tailEnd type="none" w="sm" len="sm"/>
          </a:ln>
        </p:spPr>
        <p:style>
          <a:lnRef idx="0">
            <a:schemeClr val="accent4"/>
          </a:lnRef>
          <a:fillRef idx="3">
            <a:schemeClr val="accent4"/>
          </a:fillRef>
          <a:effectRef idx="3">
            <a:schemeClr val="accent4"/>
          </a:effectRef>
          <a:fontRef idx="minor">
            <a:schemeClr val="lt1"/>
          </a:fontRef>
        </p:style>
        <p:txBody>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pPr algn="ctr" fontAlgn="base">
              <a:spcBef>
                <a:spcPct val="0"/>
              </a:spcBef>
              <a:spcAft>
                <a:spcPct val="0"/>
              </a:spcAft>
              <a:buClrTx/>
              <a:defRPr/>
            </a:pPr>
            <a:r>
              <a:rPr lang="en-US" sz="1800" b="1" kern="1200">
                <a:solidFill>
                  <a:prstClr val="white"/>
                </a:solidFill>
                <a:latin typeface="Arial" charset="0"/>
                <a:cs typeface="Arial" charset="0"/>
              </a:rPr>
              <a:t>Dynamic, Integrated Forecast System</a:t>
            </a:r>
          </a:p>
          <a:p>
            <a:pPr algn="ctr" fontAlgn="base">
              <a:spcBef>
                <a:spcPct val="0"/>
              </a:spcBef>
              <a:spcAft>
                <a:spcPct val="0"/>
              </a:spcAft>
              <a:buClrTx/>
              <a:defRPr/>
            </a:pPr>
            <a:r>
              <a:rPr lang="en-US" sz="1800" b="1" kern="1200">
                <a:solidFill>
                  <a:prstClr val="white"/>
                </a:solidFill>
                <a:latin typeface="Arial" charset="0"/>
                <a:cs typeface="Arial" charset="0"/>
              </a:rPr>
              <a:t>(DICast</a:t>
            </a:r>
            <a:r>
              <a:rPr lang="en-US" sz="1800" b="1" kern="1200" baseline="30000">
                <a:solidFill>
                  <a:prstClr val="white"/>
                </a:solidFill>
                <a:latin typeface="Arial" charset="0"/>
                <a:cs typeface="Arial" charset="0"/>
              </a:rPr>
              <a:t>®</a:t>
            </a:r>
            <a:r>
              <a:rPr lang="en-US" sz="1800" b="1" kern="1200">
                <a:solidFill>
                  <a:prstClr val="white"/>
                </a:solidFill>
                <a:latin typeface="Arial" charset="0"/>
                <a:cs typeface="Arial" charset="0"/>
              </a:rPr>
              <a:t>)</a:t>
            </a:r>
          </a:p>
        </p:txBody>
      </p:sp>
      <p:cxnSp>
        <p:nvCxnSpPr>
          <p:cNvPr id="130080" name="Straight Arrow Connector 56"/>
          <p:cNvCxnSpPr>
            <a:cxnSpLocks noChangeShapeType="1"/>
          </p:cNvCxnSpPr>
          <p:nvPr/>
        </p:nvCxnSpPr>
        <p:spPr bwMode="auto">
          <a:xfrm>
            <a:off x="7621588" y="1905000"/>
            <a:ext cx="1065212" cy="0"/>
          </a:xfrm>
          <a:prstGeom prst="straightConnector1">
            <a:avLst/>
          </a:prstGeom>
          <a:noFill/>
          <a:ln w="25400">
            <a:solidFill>
              <a:schemeClr val="tx1"/>
            </a:solidFill>
            <a:round/>
            <a:headEnd type="none" w="sm" len="sm"/>
            <a:tailEnd type="arrow" w="med" len="med"/>
          </a:ln>
          <a:extLst>
            <a:ext uri="{909E8E84-426E-40DD-AFC4-6F175D3DCCD1}">
              <a14:hiddenFill xmlns:a14="http://schemas.microsoft.com/office/drawing/2010/main">
                <a:noFill/>
              </a14:hiddenFill>
            </a:ext>
          </a:extLst>
        </p:spPr>
      </p:cxnSp>
      <p:cxnSp>
        <p:nvCxnSpPr>
          <p:cNvPr id="130081" name="Straight Connector 57"/>
          <p:cNvCxnSpPr>
            <a:cxnSpLocks noChangeShapeType="1"/>
          </p:cNvCxnSpPr>
          <p:nvPr/>
        </p:nvCxnSpPr>
        <p:spPr bwMode="auto">
          <a:xfrm flipV="1">
            <a:off x="4191000" y="4800600"/>
            <a:ext cx="184150" cy="0"/>
          </a:xfrm>
          <a:prstGeom prst="line">
            <a:avLst/>
          </a:prstGeom>
          <a:noFill/>
          <a:ln w="25400">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130082" name="Straight Connector 59"/>
          <p:cNvCxnSpPr>
            <a:cxnSpLocks noChangeShapeType="1"/>
          </p:cNvCxnSpPr>
          <p:nvPr/>
        </p:nvCxnSpPr>
        <p:spPr bwMode="auto">
          <a:xfrm>
            <a:off x="6477000" y="4811714"/>
            <a:ext cx="152400" cy="3175"/>
          </a:xfrm>
          <a:prstGeom prst="line">
            <a:avLst/>
          </a:prstGeom>
          <a:noFill/>
          <a:ln w="25400">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130083" name="Straight Connector 61"/>
          <p:cNvCxnSpPr>
            <a:cxnSpLocks noChangeShapeType="1"/>
          </p:cNvCxnSpPr>
          <p:nvPr/>
        </p:nvCxnSpPr>
        <p:spPr bwMode="auto">
          <a:xfrm flipV="1">
            <a:off x="6629400" y="4814888"/>
            <a:ext cx="0" cy="1585912"/>
          </a:xfrm>
          <a:prstGeom prst="line">
            <a:avLst/>
          </a:prstGeom>
          <a:noFill/>
          <a:ln w="25400">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130084" name="Straight Arrow Connector 78"/>
          <p:cNvCxnSpPr>
            <a:cxnSpLocks noChangeShapeType="1"/>
          </p:cNvCxnSpPr>
          <p:nvPr/>
        </p:nvCxnSpPr>
        <p:spPr bwMode="auto">
          <a:xfrm>
            <a:off x="7620000" y="1371600"/>
            <a:ext cx="1066800" cy="0"/>
          </a:xfrm>
          <a:prstGeom prst="straightConnector1">
            <a:avLst/>
          </a:prstGeom>
          <a:noFill/>
          <a:ln w="25400">
            <a:solidFill>
              <a:schemeClr val="tx1"/>
            </a:solidFill>
            <a:round/>
            <a:headEnd type="none" w="sm" len="sm"/>
            <a:tailEnd type="arrow" w="med" len="med"/>
          </a:ln>
          <a:extLst>
            <a:ext uri="{909E8E84-426E-40DD-AFC4-6F175D3DCCD1}">
              <a14:hiddenFill xmlns:a14="http://schemas.microsoft.com/office/drawing/2010/main">
                <a:noFill/>
              </a14:hiddenFill>
            </a:ext>
          </a:extLst>
        </p:spPr>
      </p:cxnSp>
      <p:sp>
        <p:nvSpPr>
          <p:cNvPr id="130085" name="TextBox 79"/>
          <p:cNvSpPr txBox="1">
            <a:spLocks noChangeArrowheads="1"/>
          </p:cNvSpPr>
          <p:nvPr/>
        </p:nvSpPr>
        <p:spPr bwMode="auto">
          <a:xfrm>
            <a:off x="7467600" y="914401"/>
            <a:ext cx="9921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fontAlgn="base">
              <a:spcBef>
                <a:spcPct val="0"/>
              </a:spcBef>
              <a:spcAft>
                <a:spcPct val="0"/>
              </a:spcAft>
              <a:buClrTx/>
              <a:buSzTx/>
              <a:buNone/>
              <a:defRPr/>
            </a:pPr>
            <a:r>
              <a:rPr lang="en-US" altLang="en-US" sz="1400" b="1" kern="1200">
                <a:solidFill>
                  <a:srgbClr val="FFFFFF"/>
                </a:solidFill>
                <a:latin typeface="Arial" panose="020B0604020202020204" pitchFamily="34" charset="0"/>
                <a:ea typeface="MS PGothic" panose="020B0600070205080204" pitchFamily="34" charset="-128"/>
                <a:cs typeface="Arial" panose="020B0604020202020204" pitchFamily="34" charset="0"/>
              </a:rPr>
              <a:t>CSV Data</a:t>
            </a:r>
          </a:p>
        </p:txBody>
      </p:sp>
      <p:sp>
        <p:nvSpPr>
          <p:cNvPr id="69" name="Rounded Rectangle 68"/>
          <p:cNvSpPr/>
          <p:nvPr/>
        </p:nvSpPr>
        <p:spPr bwMode="auto">
          <a:xfrm>
            <a:off x="6769100" y="2057400"/>
            <a:ext cx="1765300" cy="609600"/>
          </a:xfrm>
          <a:prstGeom prst="roundRect">
            <a:avLst/>
          </a:prstGeom>
          <a:solidFill>
            <a:schemeClr val="bg2">
              <a:lumMod val="60000"/>
              <a:lumOff val="40000"/>
            </a:schemeClr>
          </a:solidFill>
          <a:ln>
            <a:headEnd type="none" w="sm" len="sm"/>
            <a:tailEnd type="none" w="sm" len="sm"/>
          </a:ln>
        </p:spPr>
        <p:style>
          <a:lnRef idx="0">
            <a:schemeClr val="accent4"/>
          </a:lnRef>
          <a:fillRef idx="3">
            <a:schemeClr val="accent4"/>
          </a:fillRef>
          <a:effectRef idx="3">
            <a:schemeClr val="accent4"/>
          </a:effectRef>
          <a:fontRef idx="minor">
            <a:schemeClr val="lt1"/>
          </a:fontRef>
        </p:style>
        <p:txBody>
          <a:bodyPr/>
          <a:lstStyle/>
          <a:p>
            <a:pPr algn="ctr" fontAlgn="base">
              <a:spcBef>
                <a:spcPct val="0"/>
              </a:spcBef>
              <a:spcAft>
                <a:spcPct val="0"/>
              </a:spcAft>
              <a:buClrTx/>
              <a:defRPr/>
            </a:pPr>
            <a:r>
              <a:rPr lang="en-US" sz="1600" b="1" kern="1200" dirty="0">
                <a:solidFill>
                  <a:prstClr val="white"/>
                </a:solidFill>
                <a:latin typeface="Arial" pitchFamily="34" charset="0"/>
                <a:cs typeface="Arial" pitchFamily="34" charset="0"/>
              </a:rPr>
              <a:t>Statistical</a:t>
            </a:r>
          </a:p>
          <a:p>
            <a:pPr algn="ctr" fontAlgn="base">
              <a:spcBef>
                <a:spcPct val="0"/>
              </a:spcBef>
              <a:spcAft>
                <a:spcPct val="0"/>
              </a:spcAft>
              <a:buClrTx/>
              <a:defRPr/>
            </a:pPr>
            <a:r>
              <a:rPr lang="en-US" sz="1600" b="1" kern="1200" dirty="0">
                <a:solidFill>
                  <a:prstClr val="white"/>
                </a:solidFill>
                <a:latin typeface="Arial" pitchFamily="34" charset="0"/>
                <a:cs typeface="Arial" pitchFamily="34" charset="0"/>
              </a:rPr>
              <a:t>Verification</a:t>
            </a:r>
          </a:p>
        </p:txBody>
      </p:sp>
      <p:sp>
        <p:nvSpPr>
          <p:cNvPr id="70" name="Rounded Rectangle 69"/>
          <p:cNvSpPr/>
          <p:nvPr/>
        </p:nvSpPr>
        <p:spPr bwMode="auto">
          <a:xfrm>
            <a:off x="4375150" y="5257800"/>
            <a:ext cx="2101850" cy="685800"/>
          </a:xfrm>
          <a:prstGeom prst="roundRect">
            <a:avLst/>
          </a:prstGeom>
          <a:solidFill>
            <a:srgbClr val="0070C0"/>
          </a:solidFill>
          <a:ln>
            <a:headEnd type="none" w="sm" len="sm"/>
            <a:tailEnd type="none" w="sm" len="sm"/>
          </a:ln>
        </p:spPr>
        <p:style>
          <a:lnRef idx="0">
            <a:schemeClr val="accent4"/>
          </a:lnRef>
          <a:fillRef idx="3">
            <a:schemeClr val="accent4"/>
          </a:fillRef>
          <a:effectRef idx="3">
            <a:schemeClr val="accent4"/>
          </a:effectRef>
          <a:fontRef idx="minor">
            <a:schemeClr val="lt1"/>
          </a:fontRef>
        </p:style>
        <p:txBody>
          <a:bodyPr/>
          <a:lstStyle/>
          <a:p>
            <a:pPr algn="ctr" fontAlgn="base">
              <a:spcBef>
                <a:spcPct val="0"/>
              </a:spcBef>
              <a:spcAft>
                <a:spcPct val="0"/>
              </a:spcAft>
              <a:buClrTx/>
              <a:defRPr/>
            </a:pPr>
            <a:r>
              <a:rPr lang="en-US" sz="1800" b="1" kern="1200" dirty="0">
                <a:solidFill>
                  <a:prstClr val="white"/>
                </a:solidFill>
                <a:latin typeface="Arial" pitchFamily="34" charset="0"/>
                <a:cs typeface="Arial" pitchFamily="34" charset="0"/>
              </a:rPr>
              <a:t>Expert System</a:t>
            </a:r>
          </a:p>
          <a:p>
            <a:pPr algn="ctr" fontAlgn="base">
              <a:spcBef>
                <a:spcPct val="0"/>
              </a:spcBef>
              <a:spcAft>
                <a:spcPct val="0"/>
              </a:spcAft>
              <a:buClrTx/>
              <a:defRPr/>
            </a:pPr>
            <a:r>
              <a:rPr lang="en-US" sz="1200" kern="1200" dirty="0">
                <a:solidFill>
                  <a:srgbClr val="000000"/>
                </a:solidFill>
                <a:latin typeface="Arial" pitchFamily="34" charset="0"/>
                <a:cs typeface="Arial" pitchFamily="34" charset="0"/>
              </a:rPr>
              <a:t>(nowcasting)</a:t>
            </a:r>
          </a:p>
        </p:txBody>
      </p:sp>
      <p:cxnSp>
        <p:nvCxnSpPr>
          <p:cNvPr id="130092" name="Straight Connector 57"/>
          <p:cNvCxnSpPr>
            <a:cxnSpLocks noChangeShapeType="1"/>
          </p:cNvCxnSpPr>
          <p:nvPr/>
        </p:nvCxnSpPr>
        <p:spPr bwMode="auto">
          <a:xfrm>
            <a:off x="4191000" y="5638800"/>
            <a:ext cx="184150" cy="0"/>
          </a:xfrm>
          <a:prstGeom prst="line">
            <a:avLst/>
          </a:prstGeom>
          <a:noFill/>
          <a:ln w="25400">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130093" name="Straight Connector 59"/>
          <p:cNvCxnSpPr>
            <a:cxnSpLocks noChangeShapeType="1"/>
          </p:cNvCxnSpPr>
          <p:nvPr/>
        </p:nvCxnSpPr>
        <p:spPr bwMode="auto">
          <a:xfrm flipV="1">
            <a:off x="6477000" y="5649913"/>
            <a:ext cx="152400" cy="0"/>
          </a:xfrm>
          <a:prstGeom prst="line">
            <a:avLst/>
          </a:prstGeom>
          <a:noFill/>
          <a:ln w="25400">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130094" name="Straight Connector 29"/>
          <p:cNvCxnSpPr>
            <a:cxnSpLocks noChangeShapeType="1"/>
          </p:cNvCxnSpPr>
          <p:nvPr/>
        </p:nvCxnSpPr>
        <p:spPr bwMode="auto">
          <a:xfrm>
            <a:off x="3929064" y="3143250"/>
            <a:ext cx="249237" cy="0"/>
          </a:xfrm>
          <a:prstGeom prst="line">
            <a:avLst/>
          </a:prstGeom>
          <a:noFill/>
          <a:ln w="25400">
            <a:solidFill>
              <a:schemeClr val="tx1"/>
            </a:solidFill>
            <a:round/>
            <a:headEnd type="none" w="sm" len="sm"/>
            <a:tailEnd type="none" w="sm" len="sm"/>
          </a:ln>
          <a:extLst>
            <a:ext uri="{909E8E84-426E-40DD-AFC4-6F175D3DCCD1}">
              <a14:hiddenFill xmlns:a14="http://schemas.microsoft.com/office/drawing/2010/main">
                <a:noFill/>
              </a14:hiddenFill>
            </a:ext>
          </a:extLst>
        </p:spPr>
      </p:cxnSp>
      <p:sp>
        <p:nvSpPr>
          <p:cNvPr id="74" name="Rounded Rectangle 73"/>
          <p:cNvSpPr/>
          <p:nvPr/>
        </p:nvSpPr>
        <p:spPr bwMode="auto">
          <a:xfrm>
            <a:off x="1871662" y="3771900"/>
            <a:ext cx="2057400" cy="647700"/>
          </a:xfrm>
          <a:prstGeom prst="roundRect">
            <a:avLst/>
          </a:prstGeom>
          <a:solidFill>
            <a:schemeClr val="accent2">
              <a:lumMod val="60000"/>
              <a:lumOff val="40000"/>
            </a:schemeClr>
          </a:solidFill>
          <a:ln>
            <a:headEnd type="none" w="sm" len="sm"/>
            <a:tailEnd type="none" w="sm" len="sm"/>
          </a:ln>
        </p:spPr>
        <p:style>
          <a:lnRef idx="0">
            <a:schemeClr val="accent4"/>
          </a:lnRef>
          <a:fillRef idx="3">
            <a:schemeClr val="accent4"/>
          </a:fillRef>
          <a:effectRef idx="3">
            <a:schemeClr val="accent4"/>
          </a:effectRef>
          <a:fontRef idx="minor">
            <a:schemeClr val="lt1"/>
          </a:fontRef>
        </p:style>
        <p:txBody>
          <a:bodyPr/>
          <a:lstStyle/>
          <a:p>
            <a:pPr algn="ctr" fontAlgn="base">
              <a:spcBef>
                <a:spcPct val="0"/>
              </a:spcBef>
              <a:spcAft>
                <a:spcPct val="0"/>
              </a:spcAft>
              <a:buClrTx/>
              <a:defRPr/>
            </a:pPr>
            <a:r>
              <a:rPr lang="en-US" sz="1800" b="1" kern="1200" dirty="0">
                <a:solidFill>
                  <a:srgbClr val="0070C0"/>
                </a:solidFill>
                <a:latin typeface="Arial" pitchFamily="34" charset="0"/>
                <a:cs typeface="Arial" pitchFamily="34" charset="0"/>
              </a:rPr>
              <a:t>Ensemble System</a:t>
            </a:r>
          </a:p>
        </p:txBody>
      </p:sp>
      <p:sp>
        <p:nvSpPr>
          <p:cNvPr id="77" name="Rounded Rectangle 76"/>
          <p:cNvSpPr/>
          <p:nvPr/>
        </p:nvSpPr>
        <p:spPr bwMode="auto">
          <a:xfrm>
            <a:off x="4375150" y="6019800"/>
            <a:ext cx="2101850" cy="685800"/>
          </a:xfrm>
          <a:prstGeom prst="roundRect">
            <a:avLst/>
          </a:prstGeom>
          <a:solidFill>
            <a:srgbClr val="0070C0"/>
          </a:solidFill>
          <a:ln>
            <a:headEnd type="none" w="sm" len="sm"/>
            <a:tailEnd type="none" w="sm" len="sm"/>
          </a:ln>
        </p:spPr>
        <p:style>
          <a:lnRef idx="0">
            <a:schemeClr val="accent4"/>
          </a:lnRef>
          <a:fillRef idx="3">
            <a:schemeClr val="accent4"/>
          </a:fillRef>
          <a:effectRef idx="3">
            <a:schemeClr val="accent4"/>
          </a:effectRef>
          <a:fontRef idx="minor">
            <a:schemeClr val="lt1"/>
          </a:fontRef>
        </p:style>
        <p:txBody>
          <a:bodyPr/>
          <a:lstStyle/>
          <a:p>
            <a:pPr algn="ctr" fontAlgn="base">
              <a:spcBef>
                <a:spcPct val="0"/>
              </a:spcBef>
              <a:spcAft>
                <a:spcPct val="0"/>
              </a:spcAft>
              <a:buClrTx/>
              <a:defRPr/>
            </a:pPr>
            <a:r>
              <a:rPr lang="en-US" sz="1800" b="1" kern="1200" dirty="0">
                <a:solidFill>
                  <a:prstClr val="white"/>
                </a:solidFill>
                <a:latin typeface="Arial" pitchFamily="34" charset="0"/>
                <a:cs typeface="Arial" pitchFamily="34" charset="0"/>
              </a:rPr>
              <a:t>Extreme Weather Events</a:t>
            </a:r>
          </a:p>
        </p:txBody>
      </p:sp>
      <p:cxnSp>
        <p:nvCxnSpPr>
          <p:cNvPr id="130101" name="Straight Connector 57"/>
          <p:cNvCxnSpPr>
            <a:cxnSpLocks noChangeShapeType="1"/>
          </p:cNvCxnSpPr>
          <p:nvPr/>
        </p:nvCxnSpPr>
        <p:spPr bwMode="auto">
          <a:xfrm flipV="1">
            <a:off x="4191000" y="6362700"/>
            <a:ext cx="184150" cy="0"/>
          </a:xfrm>
          <a:prstGeom prst="line">
            <a:avLst/>
          </a:prstGeom>
          <a:noFill/>
          <a:ln w="25400">
            <a:solidFill>
              <a:schemeClr val="tx1"/>
            </a:solidFill>
            <a:round/>
            <a:headEnd type="none" w="sm" len="sm"/>
            <a:tailEnd type="none" w="sm" len="sm"/>
          </a:ln>
          <a:extLst>
            <a:ext uri="{909E8E84-426E-40DD-AFC4-6F175D3DCCD1}">
              <a14:hiddenFill xmlns:a14="http://schemas.microsoft.com/office/drawing/2010/main">
                <a:noFill/>
              </a14:hiddenFill>
            </a:ext>
          </a:extLst>
        </p:spPr>
      </p:cxnSp>
      <p:sp>
        <p:nvSpPr>
          <p:cNvPr id="80" name="Rounded Rectangle 79"/>
          <p:cNvSpPr/>
          <p:nvPr/>
        </p:nvSpPr>
        <p:spPr bwMode="auto">
          <a:xfrm>
            <a:off x="6769100" y="3798406"/>
            <a:ext cx="1765300" cy="824299"/>
          </a:xfrm>
          <a:prstGeom prst="roundRect">
            <a:avLst/>
          </a:prstGeom>
          <a:solidFill>
            <a:srgbClr val="0070C0"/>
          </a:solidFill>
          <a:ln>
            <a:headEnd type="none" w="sm" len="sm"/>
            <a:tailEnd type="none" w="sm" len="sm"/>
          </a:ln>
        </p:spPr>
        <p:style>
          <a:lnRef idx="0">
            <a:schemeClr val="accent4"/>
          </a:lnRef>
          <a:fillRef idx="3">
            <a:schemeClr val="accent4"/>
          </a:fillRef>
          <a:effectRef idx="3">
            <a:schemeClr val="accent4"/>
          </a:effectRef>
          <a:fontRef idx="minor">
            <a:schemeClr val="lt1"/>
          </a:fontRef>
        </p:style>
        <p:txBody>
          <a:bodyPr/>
          <a:lstStyle/>
          <a:p>
            <a:pPr algn="ctr" fontAlgn="base">
              <a:spcBef>
                <a:spcPct val="0"/>
              </a:spcBef>
              <a:spcAft>
                <a:spcPct val="0"/>
              </a:spcAft>
              <a:buClrTx/>
              <a:defRPr/>
            </a:pPr>
            <a:r>
              <a:rPr lang="en-US" sz="1600" b="1" kern="1200" dirty="0">
                <a:solidFill>
                  <a:prstClr val="white"/>
                </a:solidFill>
                <a:latin typeface="Arial" pitchFamily="34" charset="0"/>
                <a:cs typeface="Arial" pitchFamily="34" charset="0"/>
              </a:rPr>
              <a:t>Potential Power Forecasting</a:t>
            </a:r>
          </a:p>
        </p:txBody>
      </p:sp>
      <p:cxnSp>
        <p:nvCxnSpPr>
          <p:cNvPr id="130105" name="Straight Connector 59"/>
          <p:cNvCxnSpPr>
            <a:cxnSpLocks noChangeShapeType="1"/>
          </p:cNvCxnSpPr>
          <p:nvPr/>
        </p:nvCxnSpPr>
        <p:spPr bwMode="auto">
          <a:xfrm flipV="1">
            <a:off x="6629400" y="6037263"/>
            <a:ext cx="1022350" cy="11112"/>
          </a:xfrm>
          <a:prstGeom prst="line">
            <a:avLst/>
          </a:prstGeom>
          <a:noFill/>
          <a:ln w="25400">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130106" name="Straight Connector 29"/>
          <p:cNvCxnSpPr>
            <a:cxnSpLocks noChangeShapeType="1"/>
          </p:cNvCxnSpPr>
          <p:nvPr/>
        </p:nvCxnSpPr>
        <p:spPr bwMode="auto">
          <a:xfrm>
            <a:off x="3929064" y="4087813"/>
            <a:ext cx="249237" cy="0"/>
          </a:xfrm>
          <a:prstGeom prst="line">
            <a:avLst/>
          </a:prstGeom>
          <a:noFill/>
          <a:ln w="25400">
            <a:solidFill>
              <a:schemeClr val="tx1"/>
            </a:solidFill>
            <a:round/>
            <a:headEnd type="none" w="sm" len="sm"/>
            <a:tailEnd type="none" w="sm" len="sm"/>
          </a:ln>
          <a:extLst>
            <a:ext uri="{909E8E84-426E-40DD-AFC4-6F175D3DCCD1}">
              <a14:hiddenFill xmlns:a14="http://schemas.microsoft.com/office/drawing/2010/main">
                <a:noFill/>
              </a14:hiddenFill>
            </a:ext>
          </a:extLst>
        </p:spPr>
      </p:cxnSp>
      <p:sp>
        <p:nvSpPr>
          <p:cNvPr id="85" name="Rounded Rectangle 84"/>
          <p:cNvSpPr/>
          <p:nvPr/>
        </p:nvSpPr>
        <p:spPr bwMode="auto">
          <a:xfrm>
            <a:off x="6769100" y="4814502"/>
            <a:ext cx="1765300" cy="824299"/>
          </a:xfrm>
          <a:prstGeom prst="roundRect">
            <a:avLst/>
          </a:prstGeom>
          <a:solidFill>
            <a:srgbClr val="0070C0"/>
          </a:solidFill>
          <a:ln>
            <a:headEnd type="none" w="sm" len="sm"/>
            <a:tailEnd type="none" w="sm" len="sm"/>
          </a:ln>
        </p:spPr>
        <p:style>
          <a:lnRef idx="0">
            <a:schemeClr val="accent4"/>
          </a:lnRef>
          <a:fillRef idx="3">
            <a:schemeClr val="accent4"/>
          </a:fillRef>
          <a:effectRef idx="3">
            <a:schemeClr val="accent4"/>
          </a:effectRef>
          <a:fontRef idx="minor">
            <a:schemeClr val="lt1"/>
          </a:fontRef>
        </p:style>
        <p:txBody>
          <a:bodyPr/>
          <a:lstStyle/>
          <a:p>
            <a:pPr algn="ctr" fontAlgn="base">
              <a:spcBef>
                <a:spcPct val="0"/>
              </a:spcBef>
              <a:spcAft>
                <a:spcPct val="0"/>
              </a:spcAft>
              <a:buClrTx/>
              <a:defRPr/>
            </a:pPr>
            <a:r>
              <a:rPr lang="en-US" sz="1600" b="1" kern="1200" dirty="0">
                <a:solidFill>
                  <a:prstClr val="white"/>
                </a:solidFill>
                <a:latin typeface="Arial" pitchFamily="34" charset="0"/>
                <a:cs typeface="Arial" pitchFamily="34" charset="0"/>
              </a:rPr>
              <a:t>Data Mining for Load Estimation</a:t>
            </a:r>
          </a:p>
        </p:txBody>
      </p:sp>
      <p:cxnSp>
        <p:nvCxnSpPr>
          <p:cNvPr id="130110" name="Straight Connector 59"/>
          <p:cNvCxnSpPr>
            <a:cxnSpLocks noChangeShapeType="1"/>
          </p:cNvCxnSpPr>
          <p:nvPr/>
        </p:nvCxnSpPr>
        <p:spPr bwMode="auto">
          <a:xfrm flipV="1">
            <a:off x="6477000" y="6400800"/>
            <a:ext cx="152400" cy="0"/>
          </a:xfrm>
          <a:prstGeom prst="line">
            <a:avLst/>
          </a:prstGeom>
          <a:noFill/>
          <a:ln w="25400">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130111" name="Straight Connector 29"/>
          <p:cNvCxnSpPr>
            <a:cxnSpLocks noChangeShapeType="1"/>
          </p:cNvCxnSpPr>
          <p:nvPr/>
        </p:nvCxnSpPr>
        <p:spPr bwMode="auto">
          <a:xfrm>
            <a:off x="3941764" y="4953000"/>
            <a:ext cx="249237" cy="0"/>
          </a:xfrm>
          <a:prstGeom prst="line">
            <a:avLst/>
          </a:prstGeom>
          <a:noFill/>
          <a:ln w="25400">
            <a:solidFill>
              <a:schemeClr val="tx1"/>
            </a:solidFill>
            <a:round/>
            <a:headEnd type="none" w="sm" len="sm"/>
            <a:tailEnd type="none" w="sm" len="sm"/>
          </a:ln>
          <a:extLst>
            <a:ext uri="{909E8E84-426E-40DD-AFC4-6F175D3DCCD1}">
              <a14:hiddenFill xmlns:a14="http://schemas.microsoft.com/office/drawing/2010/main">
                <a:noFill/>
              </a14:hiddenFill>
            </a:ext>
          </a:extLst>
        </p:spPr>
      </p:cxnSp>
      <p:sp>
        <p:nvSpPr>
          <p:cNvPr id="79" name="Rounded Rectangle 78"/>
          <p:cNvSpPr/>
          <p:nvPr/>
        </p:nvSpPr>
        <p:spPr bwMode="auto">
          <a:xfrm>
            <a:off x="6705601" y="5791201"/>
            <a:ext cx="2070101" cy="973263"/>
          </a:xfrm>
          <a:prstGeom prst="roundRect">
            <a:avLst/>
          </a:prstGeom>
          <a:solidFill>
            <a:srgbClr val="0070C0"/>
          </a:solidFill>
          <a:ln>
            <a:headEnd type="none" w="sm" len="sm"/>
            <a:tailEnd type="none" w="sm" len="sm"/>
          </a:ln>
        </p:spPr>
        <p:style>
          <a:lnRef idx="0">
            <a:schemeClr val="accent4"/>
          </a:lnRef>
          <a:fillRef idx="3">
            <a:schemeClr val="accent4"/>
          </a:fillRef>
          <a:effectRef idx="3">
            <a:schemeClr val="accent4"/>
          </a:effectRef>
          <a:fontRef idx="minor">
            <a:schemeClr val="lt1"/>
          </a:fontRef>
        </p:style>
        <p:txBody>
          <a:bodyPr/>
          <a:lstStyle/>
          <a:p>
            <a:pPr algn="ctr" fontAlgn="base">
              <a:spcBef>
                <a:spcPct val="0"/>
              </a:spcBef>
              <a:spcAft>
                <a:spcPct val="0"/>
              </a:spcAft>
              <a:buClrTx/>
              <a:defRPr/>
            </a:pPr>
            <a:r>
              <a:rPr lang="en-US" sz="1800" b="1" kern="1200" dirty="0">
                <a:solidFill>
                  <a:prstClr val="white"/>
                </a:solidFill>
                <a:latin typeface="Arial" pitchFamily="34" charset="0"/>
                <a:cs typeface="Arial" pitchFamily="34" charset="0"/>
              </a:rPr>
              <a:t>Probabilistic and Analog Forecast</a:t>
            </a:r>
          </a:p>
        </p:txBody>
      </p:sp>
      <p:sp>
        <p:nvSpPr>
          <p:cNvPr id="82" name="Rounded Rectangle 81"/>
          <p:cNvSpPr/>
          <p:nvPr/>
        </p:nvSpPr>
        <p:spPr bwMode="auto">
          <a:xfrm>
            <a:off x="1881981" y="4572000"/>
            <a:ext cx="2070101" cy="685800"/>
          </a:xfrm>
          <a:prstGeom prst="roundRect">
            <a:avLst/>
          </a:prstGeom>
          <a:solidFill>
            <a:srgbClr val="0070C0"/>
          </a:solidFill>
          <a:ln>
            <a:headEnd type="none" w="sm" len="sm"/>
            <a:tailEnd type="none" w="sm" len="sm"/>
          </a:ln>
        </p:spPr>
        <p:style>
          <a:lnRef idx="0">
            <a:schemeClr val="accent4"/>
          </a:lnRef>
          <a:fillRef idx="3">
            <a:schemeClr val="accent4"/>
          </a:fillRef>
          <a:effectRef idx="3">
            <a:schemeClr val="accent4"/>
          </a:effectRef>
          <a:fontRef idx="minor">
            <a:schemeClr val="lt1"/>
          </a:fontRef>
        </p:style>
        <p:txBody>
          <a:bodyPr/>
          <a:lstStyle/>
          <a:p>
            <a:pPr algn="ctr" fontAlgn="base">
              <a:spcBef>
                <a:spcPct val="0"/>
              </a:spcBef>
              <a:spcAft>
                <a:spcPct val="0"/>
              </a:spcAft>
              <a:buClrTx/>
              <a:defRPr/>
            </a:pPr>
            <a:r>
              <a:rPr lang="en-US" sz="1800" b="1" kern="1200" dirty="0">
                <a:solidFill>
                  <a:prstClr val="white"/>
                </a:solidFill>
                <a:latin typeface="Arial" pitchFamily="34" charset="0"/>
                <a:cs typeface="Arial" pitchFamily="34" charset="0"/>
              </a:rPr>
              <a:t>Solar Energy Forecast</a:t>
            </a:r>
          </a:p>
        </p:txBody>
      </p:sp>
      <p:sp>
        <p:nvSpPr>
          <p:cNvPr id="48" name="Rectangle 5"/>
          <p:cNvSpPr txBox="1">
            <a:spLocks noChangeArrowheads="1"/>
          </p:cNvSpPr>
          <p:nvPr/>
        </p:nvSpPr>
        <p:spPr>
          <a:xfrm>
            <a:off x="1272208" y="60723"/>
            <a:ext cx="9743661" cy="685800"/>
          </a:xfrm>
          <a:prstGeom prst="rect">
            <a:avLst/>
          </a:prstGeom>
        </p:spPr>
        <p:txBody>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pPr algn="ctr" fontAlgn="base">
              <a:spcBef>
                <a:spcPct val="0"/>
              </a:spcBef>
              <a:spcAft>
                <a:spcPct val="0"/>
              </a:spcAft>
              <a:buClrTx/>
              <a:defRPr/>
            </a:pPr>
            <a:r>
              <a:rPr lang="en-US" sz="3600" b="1" kern="1200" dirty="0">
                <a:solidFill>
                  <a:srgbClr val="0070C0"/>
                </a:solidFill>
                <a:effectLst>
                  <a:outerShdw blurRad="50800" dist="38100" dir="2700000" algn="tl" rotWithShape="0">
                    <a:prstClr val="black">
                      <a:alpha val="40000"/>
                    </a:prstClr>
                  </a:outerShdw>
                </a:effectLst>
                <a:latin typeface="Arial" charset="0"/>
                <a:cs typeface="Arial" charset="0"/>
              </a:rPr>
              <a:t>NCAR Variable Energy Forecasting System</a:t>
            </a:r>
          </a:p>
        </p:txBody>
      </p:sp>
      <p:sp>
        <p:nvSpPr>
          <p:cNvPr id="49" name="Rounded Rectangle 48"/>
          <p:cNvSpPr/>
          <p:nvPr/>
        </p:nvSpPr>
        <p:spPr bwMode="auto">
          <a:xfrm>
            <a:off x="4390138" y="2743201"/>
            <a:ext cx="2086862" cy="1600200"/>
          </a:xfrm>
          <a:prstGeom prst="roundRect">
            <a:avLst>
              <a:gd name="adj" fmla="val 6036"/>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sz="4200">
              <a:solidFill>
                <a:srgbClr val="FFFFFF"/>
              </a:solidFill>
              <a:latin typeface="Gill Sans" pitchFamily="1" charset="0"/>
              <a:ea typeface="ヒラギノ角ゴ ProN W3" pitchFamily="1" charset="-128"/>
              <a:cs typeface="ヒラギノ角ゴ ProN W3" pitchFamily="1" charset="-128"/>
              <a:sym typeface="Gill Sans" pitchFamily="1" charset="0"/>
            </a:endParaRPr>
          </a:p>
        </p:txBody>
      </p:sp>
      <p:sp>
        <p:nvSpPr>
          <p:cNvPr id="50" name="Rounded Rectangle 49"/>
          <p:cNvSpPr/>
          <p:nvPr/>
        </p:nvSpPr>
        <p:spPr bwMode="auto">
          <a:xfrm>
            <a:off x="6744844" y="2779714"/>
            <a:ext cx="1789557" cy="850083"/>
          </a:xfrm>
          <a:prstGeom prst="roundRect">
            <a:avLst>
              <a:gd name="adj" fmla="val 6036"/>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buClrTx/>
            </a:pPr>
            <a:endParaRPr lang="en-US" sz="4200">
              <a:solidFill>
                <a:srgbClr val="FFFFFF"/>
              </a:solidFill>
              <a:latin typeface="Gill Sans" pitchFamily="1" charset="0"/>
              <a:ea typeface="ヒラギノ角ゴ ProN W3" pitchFamily="1" charset="-128"/>
              <a:cs typeface="ヒラギノ角ゴ ProN W3" pitchFamily="1" charset="-128"/>
              <a:sym typeface="Gill Sans" pitchFamily="1" charset="0"/>
            </a:endParaRPr>
          </a:p>
        </p:txBody>
      </p:sp>
      <p:sp>
        <p:nvSpPr>
          <p:cNvPr id="51" name="Rounded Rectangle 50"/>
          <p:cNvSpPr/>
          <p:nvPr/>
        </p:nvSpPr>
        <p:spPr bwMode="auto">
          <a:xfrm>
            <a:off x="6769101" y="3790432"/>
            <a:ext cx="1789557" cy="850083"/>
          </a:xfrm>
          <a:prstGeom prst="roundRect">
            <a:avLst>
              <a:gd name="adj" fmla="val 6036"/>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buClrTx/>
            </a:pPr>
            <a:endParaRPr lang="en-US" sz="4200">
              <a:solidFill>
                <a:srgbClr val="FFFFFF"/>
              </a:solidFill>
              <a:latin typeface="Gill Sans" pitchFamily="1" charset="0"/>
              <a:ea typeface="ヒラギノ角ゴ ProN W3" pitchFamily="1" charset="-128"/>
              <a:cs typeface="ヒラギノ角ゴ ProN W3" pitchFamily="1" charset="-128"/>
              <a:sym typeface="Gill Sans" pitchFamily="1" charset="0"/>
            </a:endParaRPr>
          </a:p>
        </p:txBody>
      </p:sp>
      <p:sp>
        <p:nvSpPr>
          <p:cNvPr id="52" name="Rounded Rectangle 51"/>
          <p:cNvSpPr/>
          <p:nvPr/>
        </p:nvSpPr>
        <p:spPr bwMode="auto">
          <a:xfrm>
            <a:off x="6741097" y="4833702"/>
            <a:ext cx="1789557" cy="850083"/>
          </a:xfrm>
          <a:prstGeom prst="roundRect">
            <a:avLst>
              <a:gd name="adj" fmla="val 6036"/>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buClrTx/>
            </a:pPr>
            <a:endParaRPr lang="en-US" sz="4200">
              <a:solidFill>
                <a:srgbClr val="FFFFFF"/>
              </a:solidFill>
              <a:latin typeface="Gill Sans" pitchFamily="1" charset="0"/>
              <a:ea typeface="ヒラギノ角ゴ ProN W3" pitchFamily="1" charset="-128"/>
              <a:cs typeface="ヒラギノ角ゴ ProN W3" pitchFamily="1" charset="-128"/>
              <a:sym typeface="Gill Sans" pitchFamily="1" charset="0"/>
            </a:endParaRPr>
          </a:p>
        </p:txBody>
      </p:sp>
      <p:sp>
        <p:nvSpPr>
          <p:cNvPr id="53" name="Rounded Rectangle 52"/>
          <p:cNvSpPr/>
          <p:nvPr/>
        </p:nvSpPr>
        <p:spPr bwMode="auto">
          <a:xfrm>
            <a:off x="6691423" y="5799766"/>
            <a:ext cx="2084279" cy="982034"/>
          </a:xfrm>
          <a:prstGeom prst="roundRect">
            <a:avLst>
              <a:gd name="adj" fmla="val 6036"/>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buClrTx/>
            </a:pPr>
            <a:endParaRPr lang="en-US" sz="4200">
              <a:solidFill>
                <a:srgbClr val="FFFFFF"/>
              </a:solidFill>
              <a:latin typeface="Gill Sans" pitchFamily="1" charset="0"/>
              <a:ea typeface="ヒラギノ角ゴ ProN W3" pitchFamily="1" charset="-128"/>
              <a:cs typeface="ヒラギノ角ゴ ProN W3" pitchFamily="1" charset="-128"/>
              <a:sym typeface="Gill Sans" pitchFamily="1" charset="0"/>
            </a:endParaRPr>
          </a:p>
        </p:txBody>
      </p:sp>
      <p:sp>
        <p:nvSpPr>
          <p:cNvPr id="54" name="Rounded Rectangle 53"/>
          <p:cNvSpPr/>
          <p:nvPr/>
        </p:nvSpPr>
        <p:spPr bwMode="auto">
          <a:xfrm>
            <a:off x="4389329" y="5195888"/>
            <a:ext cx="2149693" cy="747712"/>
          </a:xfrm>
          <a:prstGeom prst="roundRect">
            <a:avLst>
              <a:gd name="adj" fmla="val 6036"/>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buClrTx/>
            </a:pPr>
            <a:endParaRPr lang="en-US" sz="4200">
              <a:solidFill>
                <a:srgbClr val="FFFFFF"/>
              </a:solidFill>
              <a:latin typeface="Gill Sans" pitchFamily="1" charset="0"/>
              <a:ea typeface="ヒラギノ角ゴ ProN W3" pitchFamily="1" charset="-128"/>
              <a:cs typeface="ヒラギノ角ゴ ProN W3" pitchFamily="1" charset="-128"/>
              <a:sym typeface="Gill Sans" pitchFamily="1" charset="0"/>
            </a:endParaRPr>
          </a:p>
        </p:txBody>
      </p:sp>
      <p:sp>
        <p:nvSpPr>
          <p:cNvPr id="56" name="Rounded Rectangle 55"/>
          <p:cNvSpPr/>
          <p:nvPr/>
        </p:nvSpPr>
        <p:spPr bwMode="auto">
          <a:xfrm>
            <a:off x="4383155" y="6057900"/>
            <a:ext cx="2149693" cy="747712"/>
          </a:xfrm>
          <a:prstGeom prst="roundRect">
            <a:avLst>
              <a:gd name="adj" fmla="val 6036"/>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buClrTx/>
            </a:pPr>
            <a:endParaRPr lang="en-US" sz="4200">
              <a:solidFill>
                <a:srgbClr val="FFFFFF"/>
              </a:solidFill>
              <a:latin typeface="Gill Sans" pitchFamily="1" charset="0"/>
              <a:ea typeface="ヒラギノ角ゴ ProN W3" pitchFamily="1" charset="-128"/>
              <a:cs typeface="ヒラギノ角ゴ ProN W3" pitchFamily="1" charset="-128"/>
              <a:sym typeface="Gill Sans" pitchFamily="1" charset="0"/>
            </a:endParaRPr>
          </a:p>
        </p:txBody>
      </p:sp>
      <p:sp>
        <p:nvSpPr>
          <p:cNvPr id="57" name="Rounded Rectangle 56"/>
          <p:cNvSpPr/>
          <p:nvPr/>
        </p:nvSpPr>
        <p:spPr bwMode="auto">
          <a:xfrm>
            <a:off x="1842171" y="4555332"/>
            <a:ext cx="2149693" cy="747712"/>
          </a:xfrm>
          <a:prstGeom prst="roundRect">
            <a:avLst>
              <a:gd name="adj" fmla="val 6036"/>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buClrTx/>
            </a:pPr>
            <a:endParaRPr lang="en-US" sz="4200">
              <a:solidFill>
                <a:srgbClr val="FFFFFF"/>
              </a:solidFill>
              <a:latin typeface="Gill Sans" pitchFamily="1" charset="0"/>
              <a:ea typeface="ヒラギノ角ゴ ProN W3" pitchFamily="1" charset="-128"/>
              <a:cs typeface="ヒラギノ角ゴ ProN W3" pitchFamily="1" charset="-128"/>
              <a:sym typeface="Gill Sans" pitchFamily="1" charset="0"/>
            </a:endParaRPr>
          </a:p>
        </p:txBody>
      </p:sp>
      <p:sp>
        <p:nvSpPr>
          <p:cNvPr id="60" name="Rounded Rectangle 59"/>
          <p:cNvSpPr/>
          <p:nvPr/>
        </p:nvSpPr>
        <p:spPr bwMode="auto">
          <a:xfrm>
            <a:off x="1923037" y="2787254"/>
            <a:ext cx="2024062" cy="685800"/>
          </a:xfrm>
          <a:prstGeom prst="roundRect">
            <a:avLst/>
          </a:prstGeom>
          <a:solidFill>
            <a:srgbClr val="FFCC66"/>
          </a:solidFill>
          <a:ln>
            <a:headEnd type="none" w="sm" len="sm"/>
            <a:tailEnd type="none" w="sm" len="sm"/>
          </a:ln>
        </p:spPr>
        <p:style>
          <a:lnRef idx="0">
            <a:schemeClr val="accent4"/>
          </a:lnRef>
          <a:fillRef idx="3">
            <a:schemeClr val="accent4"/>
          </a:fillRef>
          <a:effectRef idx="3">
            <a:schemeClr val="accent4"/>
          </a:effectRef>
          <a:fontRef idx="minor">
            <a:schemeClr val="lt1"/>
          </a:fontRef>
        </p:style>
        <p:txBody>
          <a:bodyPr/>
          <a:lstStyle/>
          <a:p>
            <a:pPr algn="ctr" fontAlgn="base">
              <a:spcBef>
                <a:spcPct val="0"/>
              </a:spcBef>
              <a:spcAft>
                <a:spcPct val="0"/>
              </a:spcAft>
              <a:buClrTx/>
              <a:defRPr/>
            </a:pPr>
            <a:r>
              <a:rPr lang="en-US" sz="1800" b="1" kern="1200" dirty="0">
                <a:solidFill>
                  <a:srgbClr val="0070C0"/>
                </a:solidFill>
                <a:latin typeface="Arial" pitchFamily="34" charset="0"/>
                <a:cs typeface="Arial" pitchFamily="34" charset="0"/>
              </a:rPr>
              <a:t>WRF RTFDDA System</a:t>
            </a:r>
          </a:p>
        </p:txBody>
      </p:sp>
      <p:sp>
        <p:nvSpPr>
          <p:cNvPr id="61" name="Rounded Rectangle 60"/>
          <p:cNvSpPr/>
          <p:nvPr/>
        </p:nvSpPr>
        <p:spPr bwMode="auto">
          <a:xfrm>
            <a:off x="1889699" y="3739754"/>
            <a:ext cx="2057400" cy="647700"/>
          </a:xfrm>
          <a:prstGeom prst="roundRect">
            <a:avLst/>
          </a:prstGeom>
          <a:solidFill>
            <a:srgbClr val="FFCC66"/>
          </a:solidFill>
          <a:ln>
            <a:headEnd type="none" w="sm" len="sm"/>
            <a:tailEnd type="none" w="sm" len="sm"/>
          </a:ln>
        </p:spPr>
        <p:style>
          <a:lnRef idx="0">
            <a:schemeClr val="accent4"/>
          </a:lnRef>
          <a:fillRef idx="3">
            <a:schemeClr val="accent4"/>
          </a:fillRef>
          <a:effectRef idx="3">
            <a:schemeClr val="accent4"/>
          </a:effectRef>
          <a:fontRef idx="minor">
            <a:schemeClr val="lt1"/>
          </a:fontRef>
        </p:style>
        <p:txBody>
          <a:bodyPr/>
          <a:lstStyle/>
          <a:p>
            <a:pPr algn="ctr" fontAlgn="base">
              <a:spcBef>
                <a:spcPct val="0"/>
              </a:spcBef>
              <a:spcAft>
                <a:spcPct val="0"/>
              </a:spcAft>
              <a:buClrTx/>
              <a:defRPr/>
            </a:pPr>
            <a:r>
              <a:rPr lang="en-US" sz="1800" b="1" kern="1200" dirty="0">
                <a:solidFill>
                  <a:srgbClr val="0070C0"/>
                </a:solidFill>
                <a:latin typeface="Arial" pitchFamily="34" charset="0"/>
                <a:cs typeface="Arial" pitchFamily="34" charset="0"/>
              </a:rPr>
              <a:t>Ensemble System</a:t>
            </a:r>
          </a:p>
        </p:txBody>
      </p:sp>
      <p:sp>
        <p:nvSpPr>
          <p:cNvPr id="63" name="Rounded Rectangle 62"/>
          <p:cNvSpPr/>
          <p:nvPr/>
        </p:nvSpPr>
        <p:spPr bwMode="auto">
          <a:xfrm>
            <a:off x="9576945" y="5422605"/>
            <a:ext cx="1789557" cy="461665"/>
          </a:xfrm>
          <a:prstGeom prst="roundRect">
            <a:avLst>
              <a:gd name="adj" fmla="val 6036"/>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buClrTx/>
            </a:pPr>
            <a:endParaRPr lang="en-US" sz="4200">
              <a:solidFill>
                <a:srgbClr val="FFFFFF"/>
              </a:solidFill>
              <a:latin typeface="Gill Sans" pitchFamily="1" charset="0"/>
              <a:ea typeface="ヒラギノ角ゴ ProN W3" pitchFamily="1" charset="-128"/>
              <a:cs typeface="ヒラギノ角ゴ ProN W3" pitchFamily="1" charset="-128"/>
              <a:sym typeface="Gill Sans" pitchFamily="1" charset="0"/>
            </a:endParaRPr>
          </a:p>
        </p:txBody>
      </p:sp>
      <p:sp>
        <p:nvSpPr>
          <p:cNvPr id="2" name="TextBox 1"/>
          <p:cNvSpPr txBox="1"/>
          <p:nvPr/>
        </p:nvSpPr>
        <p:spPr>
          <a:xfrm>
            <a:off x="9662790" y="5422605"/>
            <a:ext cx="1703712" cy="461665"/>
          </a:xfrm>
          <a:prstGeom prst="rect">
            <a:avLst/>
          </a:prstGeom>
          <a:noFill/>
        </p:spPr>
        <p:txBody>
          <a:bodyPr wrap="square" rtlCol="0">
            <a:spAutoFit/>
          </a:bodyPr>
          <a:lstStyle/>
          <a:p>
            <a:r>
              <a:rPr lang="en-US" sz="2400" dirty="0" smtClean="0"/>
              <a:t>AI Method</a:t>
            </a:r>
            <a:endParaRPr lang="en-US" sz="2400" dirty="0"/>
          </a:p>
        </p:txBody>
      </p:sp>
    </p:spTree>
    <p:extLst>
      <p:ext uri="{BB962C8B-B14F-4D97-AF65-F5344CB8AC3E}">
        <p14:creationId xmlns:p14="http://schemas.microsoft.com/office/powerpoint/2010/main" val="1969231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500"/>
                                        <p:tgtEl>
                                          <p:spTgt spid="4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0"/>
                                        </p:tgtEl>
                                        <p:attrNameLst>
                                          <p:attrName>style.visibility</p:attrName>
                                        </p:attrNameLst>
                                      </p:cBhvr>
                                      <p:to>
                                        <p:strVal val="visible"/>
                                      </p:to>
                                    </p:set>
                                    <p:animEffect transition="in" filter="fade">
                                      <p:cBhvr>
                                        <p:cTn id="10" dur="500"/>
                                        <p:tgtEl>
                                          <p:spTgt spid="5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1"/>
                                        </p:tgtEl>
                                        <p:attrNameLst>
                                          <p:attrName>style.visibility</p:attrName>
                                        </p:attrNameLst>
                                      </p:cBhvr>
                                      <p:to>
                                        <p:strVal val="visible"/>
                                      </p:to>
                                    </p:set>
                                    <p:animEffect transition="in" filter="fade">
                                      <p:cBhvr>
                                        <p:cTn id="13" dur="500"/>
                                        <p:tgtEl>
                                          <p:spTgt spid="5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2"/>
                                        </p:tgtEl>
                                        <p:attrNameLst>
                                          <p:attrName>style.visibility</p:attrName>
                                        </p:attrNameLst>
                                      </p:cBhvr>
                                      <p:to>
                                        <p:strVal val="visible"/>
                                      </p:to>
                                    </p:set>
                                    <p:animEffect transition="in" filter="fade">
                                      <p:cBhvr>
                                        <p:cTn id="16" dur="500"/>
                                        <p:tgtEl>
                                          <p:spTgt spid="5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3"/>
                                        </p:tgtEl>
                                        <p:attrNameLst>
                                          <p:attrName>style.visibility</p:attrName>
                                        </p:attrNameLst>
                                      </p:cBhvr>
                                      <p:to>
                                        <p:strVal val="visible"/>
                                      </p:to>
                                    </p:set>
                                    <p:animEffect transition="in" filter="fade">
                                      <p:cBhvr>
                                        <p:cTn id="19" dur="500"/>
                                        <p:tgtEl>
                                          <p:spTgt spid="5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4"/>
                                        </p:tgtEl>
                                        <p:attrNameLst>
                                          <p:attrName>style.visibility</p:attrName>
                                        </p:attrNameLst>
                                      </p:cBhvr>
                                      <p:to>
                                        <p:strVal val="visible"/>
                                      </p:to>
                                    </p:set>
                                    <p:animEffect transition="in" filter="fade">
                                      <p:cBhvr>
                                        <p:cTn id="22" dur="500"/>
                                        <p:tgtEl>
                                          <p:spTgt spid="54"/>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56"/>
                                        </p:tgtEl>
                                        <p:attrNameLst>
                                          <p:attrName>style.visibility</p:attrName>
                                        </p:attrNameLst>
                                      </p:cBhvr>
                                      <p:to>
                                        <p:strVal val="visible"/>
                                      </p:to>
                                    </p:set>
                                    <p:animEffect transition="in" filter="fade">
                                      <p:cBhvr>
                                        <p:cTn id="25" dur="500"/>
                                        <p:tgtEl>
                                          <p:spTgt spid="5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57"/>
                                        </p:tgtEl>
                                        <p:attrNameLst>
                                          <p:attrName>style.visibility</p:attrName>
                                        </p:attrNameLst>
                                      </p:cBhvr>
                                      <p:to>
                                        <p:strVal val="visible"/>
                                      </p:to>
                                    </p:set>
                                    <p:animEffect transition="in" filter="fade">
                                      <p:cBhvr>
                                        <p:cTn id="28" dur="500"/>
                                        <p:tgtEl>
                                          <p:spTgt spid="57"/>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63"/>
                                        </p:tgtEl>
                                        <p:attrNameLst>
                                          <p:attrName>style.visibility</p:attrName>
                                        </p:attrNameLst>
                                      </p:cBhvr>
                                      <p:to>
                                        <p:strVal val="visible"/>
                                      </p:to>
                                    </p:set>
                                    <p:animEffect transition="in" filter="fade">
                                      <p:cBhvr>
                                        <p:cTn id="31" dur="500"/>
                                        <p:tgtEl>
                                          <p:spTgt spid="63"/>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fade">
                                      <p:cBhvr>
                                        <p:cTn id="3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50" grpId="0" animBg="1"/>
      <p:bldP spid="51" grpId="0" animBg="1"/>
      <p:bldP spid="52" grpId="0" animBg="1"/>
      <p:bldP spid="53" grpId="0" animBg="1"/>
      <p:bldP spid="54" grpId="0" animBg="1"/>
      <p:bldP spid="56" grpId="0" animBg="1"/>
      <p:bldP spid="57" grpId="0" animBg="1"/>
      <p:bldP spid="63" grpId="0" animBg="1"/>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1526458" y="0"/>
            <a:ext cx="9144000" cy="1143000"/>
          </a:xfrm>
          <a:prstGeom prst="rect">
            <a:avLst/>
          </a:prstGeom>
          <a:solidFill>
            <a:schemeClr val="tx1">
              <a:alpha val="15000"/>
            </a:schemeClr>
          </a:solidFill>
        </p:spPr>
        <p:txBody>
          <a:bodyPr vert="horz" lIns="91440" tIns="45720" rIns="91440" bIns="45720" rtlCol="0" anchor="ctr">
            <a:normAutofit fontScale="92500" lnSpcReduction="10000"/>
          </a:bodyPr>
          <a:lstStyle>
            <a:lvl1pPr algn="ctr" defTabSz="457200" rtl="0" eaLnBrk="1" latinLnBrk="0" hangingPunct="1">
              <a:spcBef>
                <a:spcPct val="0"/>
              </a:spcBef>
              <a:buNone/>
              <a:defRPr sz="4400" b="1" kern="1200" cap="none" spc="0">
                <a:ln w="12700">
                  <a:noFill/>
                  <a:prstDash val="solid"/>
                </a:ln>
                <a:solidFill>
                  <a:srgbClr val="FFFF00"/>
                </a:solidFill>
                <a:effectLst/>
                <a:latin typeface="+mj-lt"/>
                <a:ea typeface="+mj-ea"/>
                <a:cs typeface="+mj-cs"/>
              </a:defRPr>
            </a:lvl1pPr>
          </a:lstStyle>
          <a:p>
            <a:pPr lvl="0">
              <a:defRPr/>
            </a:pPr>
            <a:r>
              <a:rPr lang="en-US" sz="4300" dirty="0">
                <a:solidFill>
                  <a:srgbClr val="0070C0"/>
                </a:solidFill>
                <a:effectLst>
                  <a:outerShdw blurRad="38100" dist="38100" dir="2700000" algn="tl">
                    <a:srgbClr val="000000">
                      <a:alpha val="43137"/>
                    </a:srgbClr>
                  </a:outerShdw>
                </a:effectLst>
              </a:rPr>
              <a:t>AI as Part of Systems Engineering</a:t>
            </a:r>
          </a:p>
          <a:p>
            <a:pPr lvl="0">
              <a:defRPr/>
            </a:pPr>
            <a:r>
              <a:rPr lang="en-US" sz="3500" b="0" dirty="0">
                <a:solidFill>
                  <a:srgbClr val="FF0000"/>
                </a:solidFill>
                <a:effectLst>
                  <a:outerShdw blurRad="38100" dist="38100" dir="2700000" algn="tl">
                    <a:srgbClr val="000000">
                      <a:alpha val="43137"/>
                    </a:srgbClr>
                  </a:outerShdw>
                </a:effectLst>
                <a:latin typeface="Calibri"/>
              </a:rPr>
              <a:t>Engineering the Sun4Cast® System</a:t>
            </a:r>
          </a:p>
        </p:txBody>
      </p:sp>
      <p:pic>
        <p:nvPicPr>
          <p:cNvPr id="5" name="Content Placeholder 3"/>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2326558" y="1171561"/>
            <a:ext cx="7543800" cy="5686439"/>
          </a:xfrm>
          <a:prstGeom prst="rect">
            <a:avLst/>
          </a:prstGeom>
          <a:noFill/>
          <a:ln>
            <a:noFill/>
          </a:ln>
        </p:spPr>
      </p:pic>
    </p:spTree>
    <p:extLst>
      <p:ext uri="{BB962C8B-B14F-4D97-AF65-F5344CB8AC3E}">
        <p14:creationId xmlns:p14="http://schemas.microsoft.com/office/powerpoint/2010/main" val="3912791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929BB36-DF38-584F-A0F1-8C8AE061BDE5}"/>
              </a:ext>
            </a:extLst>
          </p:cNvPr>
          <p:cNvPicPr>
            <a:picLocks noChangeAspect="1"/>
          </p:cNvPicPr>
          <p:nvPr/>
        </p:nvPicPr>
        <p:blipFill rotWithShape="1">
          <a:blip r:embed="rId2"/>
          <a:srcRect l="18901" t="20507" r="5500" b="6744"/>
          <a:stretch/>
        </p:blipFill>
        <p:spPr>
          <a:xfrm>
            <a:off x="0" y="0"/>
            <a:ext cx="12200483" cy="6858001"/>
          </a:xfrm>
          <a:prstGeom prst="rect">
            <a:avLst/>
          </a:prstGeom>
        </p:spPr>
      </p:pic>
      <p:sp>
        <p:nvSpPr>
          <p:cNvPr id="7" name="Shape 195">
            <a:extLst>
              <a:ext uri="{FF2B5EF4-FFF2-40B4-BE49-F238E27FC236}">
                <a16:creationId xmlns:a16="http://schemas.microsoft.com/office/drawing/2014/main" id="{8CCB1180-223B-8E48-9067-A14C6CF47F49}"/>
              </a:ext>
            </a:extLst>
          </p:cNvPr>
          <p:cNvSpPr/>
          <p:nvPr/>
        </p:nvSpPr>
        <p:spPr>
          <a:xfrm>
            <a:off x="298174" y="446113"/>
            <a:ext cx="11251096" cy="1270839"/>
          </a:xfrm>
          <a:prstGeom prst="rect">
            <a:avLst/>
          </a:prstGeom>
          <a:noFill/>
          <a:ln>
            <a:noFill/>
          </a:ln>
        </p:spPr>
        <p:txBody>
          <a:bodyPr spcFirstLastPara="1" wrap="square" lIns="91425" tIns="45700" rIns="91425" bIns="45700" anchor="t" anchorCtr="0">
            <a:noAutofit/>
          </a:bodyPr>
          <a:lstStyle/>
          <a:p>
            <a:pPr lvl="0" algn="ctr"/>
            <a:r>
              <a:rPr lang="en-US" sz="2800" b="1" i="1" dirty="0" smtClean="0">
                <a:solidFill>
                  <a:schemeClr val="bg1"/>
                </a:solidFill>
                <a:latin typeface="Century Gothic"/>
                <a:ea typeface="Century Gothic"/>
                <a:cs typeface="Century Gothic"/>
                <a:sym typeface="Century Gothic"/>
              </a:rPr>
              <a:t>Machine </a:t>
            </a:r>
            <a:r>
              <a:rPr lang="en-US" sz="2800" b="1" i="1" dirty="0">
                <a:solidFill>
                  <a:schemeClr val="bg1"/>
                </a:solidFill>
                <a:latin typeface="Century Gothic"/>
                <a:ea typeface="Century Gothic"/>
                <a:cs typeface="Century Gothic"/>
                <a:sym typeface="Century Gothic"/>
              </a:rPr>
              <a:t>Learning to Improve </a:t>
            </a:r>
            <a:r>
              <a:rPr lang="en-US" sz="2800" b="1" i="1" dirty="0" smtClean="0">
                <a:solidFill>
                  <a:schemeClr val="bg1"/>
                </a:solidFill>
                <a:latin typeface="Century Gothic"/>
                <a:ea typeface="Century Gothic"/>
                <a:cs typeface="Century Gothic"/>
                <a:sym typeface="Century Gothic"/>
              </a:rPr>
              <a:t>Wildland Fire Prediction:</a:t>
            </a:r>
          </a:p>
          <a:p>
            <a:pPr lvl="0" algn="ctr"/>
            <a:r>
              <a:rPr lang="en-US" sz="2800" b="1" i="1" dirty="0" smtClean="0">
                <a:solidFill>
                  <a:schemeClr val="bg1"/>
                </a:solidFill>
                <a:latin typeface="Century Gothic"/>
                <a:ea typeface="Calibri"/>
                <a:cs typeface="Calibri"/>
                <a:sym typeface="Century Gothic"/>
              </a:rPr>
              <a:t>Better Estimates of Fuel Moisture with </a:t>
            </a:r>
          </a:p>
          <a:p>
            <a:pPr lvl="0" algn="ctr"/>
            <a:r>
              <a:rPr lang="en-US" sz="2800" b="1" i="1" dirty="0" smtClean="0">
                <a:solidFill>
                  <a:schemeClr val="bg1"/>
                </a:solidFill>
                <a:latin typeface="Century Gothic"/>
                <a:ea typeface="Calibri"/>
                <a:cs typeface="Calibri"/>
                <a:sym typeface="Century Gothic"/>
              </a:rPr>
              <a:t>Satellite Data and Machine Learning</a:t>
            </a:r>
            <a:endParaRPr sz="2800" b="1" i="1" dirty="0">
              <a:solidFill>
                <a:schemeClr val="bg1"/>
              </a:solidFill>
              <a:latin typeface="Calibri"/>
              <a:ea typeface="Calibri"/>
              <a:cs typeface="Calibri"/>
              <a:sym typeface="Calibri"/>
            </a:endParaRPr>
          </a:p>
        </p:txBody>
      </p:sp>
      <p:sp>
        <p:nvSpPr>
          <p:cNvPr id="9" name="Rectangle 8">
            <a:extLst>
              <a:ext uri="{FF2B5EF4-FFF2-40B4-BE49-F238E27FC236}">
                <a16:creationId xmlns:a16="http://schemas.microsoft.com/office/drawing/2014/main" id="{6C8EFC06-E529-9045-A026-425F3D702BDF}"/>
              </a:ext>
            </a:extLst>
          </p:cNvPr>
          <p:cNvSpPr/>
          <p:nvPr/>
        </p:nvSpPr>
        <p:spPr>
          <a:xfrm>
            <a:off x="3814241" y="2678845"/>
            <a:ext cx="4572000" cy="1015663"/>
          </a:xfrm>
          <a:prstGeom prst="rect">
            <a:avLst/>
          </a:prstGeom>
        </p:spPr>
        <p:txBody>
          <a:bodyPr>
            <a:spAutoFit/>
          </a:bodyPr>
          <a:lstStyle/>
          <a:p>
            <a:pPr lvl="0" algn="ctr"/>
            <a:r>
              <a:rPr lang="en-US" sz="2400" b="1" dirty="0">
                <a:solidFill>
                  <a:schemeClr val="bg1"/>
                </a:solidFill>
                <a:latin typeface="Century Gothic"/>
                <a:ea typeface="Century Gothic"/>
                <a:cs typeface="Century Gothic"/>
                <a:sym typeface="Century Gothic"/>
              </a:rPr>
              <a:t>Tyler </a:t>
            </a:r>
            <a:r>
              <a:rPr lang="en-US" sz="2400" b="1" dirty="0" smtClean="0">
                <a:solidFill>
                  <a:schemeClr val="bg1"/>
                </a:solidFill>
                <a:latin typeface="Century Gothic"/>
                <a:ea typeface="Century Gothic"/>
                <a:cs typeface="Century Gothic"/>
                <a:sym typeface="Century Gothic"/>
              </a:rPr>
              <a:t>McCandless</a:t>
            </a:r>
            <a:endParaRPr lang="en-US" b="1" dirty="0">
              <a:solidFill>
                <a:schemeClr val="bg1"/>
              </a:solidFill>
              <a:latin typeface="Century Gothic"/>
              <a:ea typeface="Century Gothic"/>
              <a:cs typeface="Century Gothic"/>
              <a:sym typeface="Century Gothic"/>
            </a:endParaRPr>
          </a:p>
          <a:p>
            <a:pPr lvl="0" algn="ctr"/>
            <a:r>
              <a:rPr lang="en-US" sz="1800" b="1" dirty="0" err="1" smtClean="0">
                <a:solidFill>
                  <a:schemeClr val="bg1"/>
                </a:solidFill>
                <a:latin typeface="Century Gothic"/>
                <a:ea typeface="Century Gothic"/>
                <a:cs typeface="Century Gothic"/>
                <a:sym typeface="Century Gothic"/>
              </a:rPr>
              <a:t>Branko</a:t>
            </a:r>
            <a:r>
              <a:rPr lang="en-US" sz="1800" b="1" dirty="0" smtClean="0">
                <a:solidFill>
                  <a:schemeClr val="bg1"/>
                </a:solidFill>
                <a:latin typeface="Century Gothic"/>
                <a:ea typeface="Century Gothic"/>
                <a:cs typeface="Century Gothic"/>
                <a:sym typeface="Century Gothic"/>
              </a:rPr>
              <a:t> </a:t>
            </a:r>
            <a:r>
              <a:rPr lang="en-US" sz="1800" b="1" dirty="0" err="1" smtClean="0">
                <a:solidFill>
                  <a:schemeClr val="bg1"/>
                </a:solidFill>
                <a:latin typeface="Century Gothic"/>
                <a:ea typeface="Century Gothic"/>
                <a:cs typeface="Century Gothic"/>
                <a:sym typeface="Century Gothic"/>
              </a:rPr>
              <a:t>Kosovic</a:t>
            </a:r>
            <a:endParaRPr lang="en-US" sz="1800" b="1" dirty="0" smtClean="0">
              <a:solidFill>
                <a:schemeClr val="bg1"/>
              </a:solidFill>
              <a:latin typeface="Century Gothic"/>
              <a:ea typeface="Century Gothic"/>
              <a:cs typeface="Century Gothic"/>
              <a:sym typeface="Century Gothic"/>
            </a:endParaRPr>
          </a:p>
          <a:p>
            <a:pPr lvl="0" algn="ctr"/>
            <a:r>
              <a:rPr lang="en-US" sz="1800" b="1" dirty="0" smtClean="0">
                <a:solidFill>
                  <a:schemeClr val="bg1"/>
                </a:solidFill>
                <a:latin typeface="Century Gothic"/>
                <a:ea typeface="Century Gothic"/>
                <a:cs typeface="Century Gothic"/>
                <a:sym typeface="Century Gothic"/>
              </a:rPr>
              <a:t>Bill </a:t>
            </a:r>
            <a:r>
              <a:rPr lang="en-US" sz="1800" b="1" dirty="0" err="1" smtClean="0">
                <a:solidFill>
                  <a:schemeClr val="bg1"/>
                </a:solidFill>
                <a:latin typeface="Century Gothic"/>
                <a:ea typeface="Century Gothic"/>
                <a:cs typeface="Century Gothic"/>
                <a:sym typeface="Century Gothic"/>
              </a:rPr>
              <a:t>Petzke</a:t>
            </a:r>
            <a:endParaRPr lang="en-US" sz="1800" b="1" dirty="0">
              <a:solidFill>
                <a:schemeClr val="bg1"/>
              </a:solidFill>
              <a:latin typeface="Century Gothic"/>
              <a:ea typeface="Century Gothic"/>
              <a:cs typeface="Century Gothic"/>
              <a:sym typeface="Century Gothic"/>
            </a:endParaRPr>
          </a:p>
        </p:txBody>
      </p:sp>
      <p:pic>
        <p:nvPicPr>
          <p:cNvPr id="11" name="Shape 198">
            <a:extLst>
              <a:ext uri="{FF2B5EF4-FFF2-40B4-BE49-F238E27FC236}">
                <a16:creationId xmlns:a16="http://schemas.microsoft.com/office/drawing/2014/main" id="{7010B6CD-C0C8-7448-B9CF-9A2BC71C5CBE}"/>
              </a:ext>
            </a:extLst>
          </p:cNvPr>
          <p:cNvPicPr preferRelativeResize="0"/>
          <p:nvPr/>
        </p:nvPicPr>
        <p:blipFill rotWithShape="1">
          <a:blip r:embed="rId3">
            <a:alphaModFix/>
          </a:blip>
          <a:srcRect/>
          <a:stretch/>
        </p:blipFill>
        <p:spPr>
          <a:xfrm>
            <a:off x="11182429" y="6503059"/>
            <a:ext cx="1009570" cy="354942"/>
          </a:xfrm>
          <a:prstGeom prst="rect">
            <a:avLst/>
          </a:prstGeom>
          <a:noFill/>
          <a:ln>
            <a:noFill/>
          </a:ln>
        </p:spPr>
      </p:pic>
    </p:spTree>
    <p:extLst>
      <p:ext uri="{BB962C8B-B14F-4D97-AF65-F5344CB8AC3E}">
        <p14:creationId xmlns:p14="http://schemas.microsoft.com/office/powerpoint/2010/main" val="2167248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263035"/>
            <a:ext cx="9144000" cy="798285"/>
          </a:xfrm>
        </p:spPr>
        <p:txBody>
          <a:bodyPr>
            <a:normAutofit/>
          </a:bodyPr>
          <a:lstStyle/>
          <a:p>
            <a:pPr algn="ctr"/>
            <a:r>
              <a:rPr lang="en-US" sz="3600" b="1" dirty="0">
                <a:latin typeface="Century Gothic" panose="020B0502020202020204" pitchFamily="34" charset="0"/>
              </a:rPr>
              <a:t>Developing the System</a:t>
            </a:r>
          </a:p>
        </p:txBody>
      </p:sp>
      <p:cxnSp>
        <p:nvCxnSpPr>
          <p:cNvPr id="4" name="Straight Connector 3">
            <a:extLst>
              <a:ext uri="{FF2B5EF4-FFF2-40B4-BE49-F238E27FC236}">
                <a16:creationId xmlns:a16="http://schemas.microsoft.com/office/drawing/2014/main" id="{F3354884-D0A5-4A00-9D77-460F6F511D80}"/>
              </a:ext>
            </a:extLst>
          </p:cNvPr>
          <p:cNvCxnSpPr/>
          <p:nvPr/>
        </p:nvCxnSpPr>
        <p:spPr>
          <a:xfrm>
            <a:off x="3320731" y="933394"/>
            <a:ext cx="5550541" cy="0"/>
          </a:xfrm>
          <a:prstGeom prst="line">
            <a:avLst/>
          </a:prstGeom>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DC20F002-D07E-460F-B604-091809E0FB26}"/>
              </a:ext>
            </a:extLst>
          </p:cNvPr>
          <p:cNvSpPr/>
          <p:nvPr/>
        </p:nvSpPr>
        <p:spPr>
          <a:xfrm>
            <a:off x="3320732" y="959966"/>
            <a:ext cx="5684120" cy="307777"/>
          </a:xfrm>
          <a:prstGeom prst="rect">
            <a:avLst/>
          </a:prstGeom>
        </p:spPr>
        <p:txBody>
          <a:bodyPr wrap="square">
            <a:spAutoFit/>
          </a:bodyPr>
          <a:lstStyle/>
          <a:p>
            <a:pPr algn="ctr"/>
            <a:r>
              <a:rPr lang="en-US" i="1" dirty="0">
                <a:latin typeface="Century Gothic" panose="020B0502020202020204" pitchFamily="34" charset="0"/>
              </a:rPr>
              <a:t>Final Models for </a:t>
            </a:r>
            <a:r>
              <a:rPr lang="en-US" i="1" dirty="0" smtClean="0">
                <a:latin typeface="Century Gothic" panose="020B0502020202020204" pitchFamily="34" charset="0"/>
              </a:rPr>
              <a:t>Dead Fuel Moisture Content </a:t>
            </a:r>
            <a:r>
              <a:rPr lang="en-US" i="1" dirty="0">
                <a:latin typeface="Century Gothic" panose="020B0502020202020204" pitchFamily="34" charset="0"/>
              </a:rPr>
              <a:t>Prediction</a:t>
            </a:r>
          </a:p>
        </p:txBody>
      </p:sp>
      <p:graphicFrame>
        <p:nvGraphicFramePr>
          <p:cNvPr id="9" name="Table 8">
            <a:extLst>
              <a:ext uri="{FF2B5EF4-FFF2-40B4-BE49-F238E27FC236}">
                <a16:creationId xmlns:a16="http://schemas.microsoft.com/office/drawing/2014/main" id="{B1AAD7DD-466F-D045-88FF-4A17653FC142}"/>
              </a:ext>
            </a:extLst>
          </p:cNvPr>
          <p:cNvGraphicFramePr>
            <a:graphicFrameLocks noGrp="1"/>
          </p:cNvGraphicFramePr>
          <p:nvPr>
            <p:extLst>
              <p:ext uri="{D42A27DB-BD31-4B8C-83A1-F6EECF244321}">
                <p14:modId xmlns:p14="http://schemas.microsoft.com/office/powerpoint/2010/main" val="4284811223"/>
              </p:ext>
            </p:extLst>
          </p:nvPr>
        </p:nvGraphicFramePr>
        <p:xfrm>
          <a:off x="1759225" y="1236906"/>
          <a:ext cx="9124125" cy="2468490"/>
        </p:xfrm>
        <a:graphic>
          <a:graphicData uri="http://schemas.openxmlformats.org/drawingml/2006/table">
            <a:tbl>
              <a:tblPr>
                <a:tableStyleId>{5C22544A-7EE6-4342-B048-85BDC9FD1C3A}</a:tableStyleId>
              </a:tblPr>
              <a:tblGrid>
                <a:gridCol w="1877635">
                  <a:extLst>
                    <a:ext uri="{9D8B030D-6E8A-4147-A177-3AD203B41FA5}">
                      <a16:colId xmlns:a16="http://schemas.microsoft.com/office/drawing/2014/main" val="1129264407"/>
                    </a:ext>
                  </a:extLst>
                </a:gridCol>
                <a:gridCol w="1241977">
                  <a:extLst>
                    <a:ext uri="{9D8B030D-6E8A-4147-A177-3AD203B41FA5}">
                      <a16:colId xmlns:a16="http://schemas.microsoft.com/office/drawing/2014/main" val="991776988"/>
                    </a:ext>
                  </a:extLst>
                </a:gridCol>
                <a:gridCol w="1955868">
                  <a:extLst>
                    <a:ext uri="{9D8B030D-6E8A-4147-A177-3AD203B41FA5}">
                      <a16:colId xmlns:a16="http://schemas.microsoft.com/office/drawing/2014/main" val="4188582188"/>
                    </a:ext>
                  </a:extLst>
                </a:gridCol>
                <a:gridCol w="1496239">
                  <a:extLst>
                    <a:ext uri="{9D8B030D-6E8A-4147-A177-3AD203B41FA5}">
                      <a16:colId xmlns:a16="http://schemas.microsoft.com/office/drawing/2014/main" val="1502457082"/>
                    </a:ext>
                  </a:extLst>
                </a:gridCol>
                <a:gridCol w="2552406">
                  <a:extLst>
                    <a:ext uri="{9D8B030D-6E8A-4147-A177-3AD203B41FA5}">
                      <a16:colId xmlns:a16="http://schemas.microsoft.com/office/drawing/2014/main" val="802641142"/>
                    </a:ext>
                  </a:extLst>
                </a:gridCol>
              </a:tblGrid>
              <a:tr h="411415">
                <a:tc gridSpan="2">
                  <a:txBody>
                    <a:bodyPr/>
                    <a:lstStyle/>
                    <a:p>
                      <a:pPr algn="ctr" fontAlgn="b"/>
                      <a:r>
                        <a:rPr lang="en-US" sz="1800" u="none" strike="noStrike" dirty="0">
                          <a:solidFill>
                            <a:schemeClr val="bg1"/>
                          </a:solidFill>
                          <a:effectLst/>
                        </a:rPr>
                        <a:t>Aqua – MAE (%)</a:t>
                      </a:r>
                      <a:endParaRPr lang="en-US" sz="1800" b="1" i="0" u="none" strike="noStrike" dirty="0">
                        <a:solidFill>
                          <a:schemeClr val="bg1"/>
                        </a:solidFill>
                        <a:effectLst/>
                        <a:latin typeface="Calibri" panose="020F0502020204030204" pitchFamily="34" charset="0"/>
                      </a:endParaRPr>
                    </a:p>
                  </a:txBody>
                  <a:tcPr marL="9525" marR="9525" marT="9525" marB="0" anchor="b">
                    <a:solidFill>
                      <a:schemeClr val="accent1"/>
                    </a:solidFill>
                  </a:tcPr>
                </a:tc>
                <a:tc hMerge="1">
                  <a:txBody>
                    <a:bodyPr/>
                    <a:lstStyle/>
                    <a:p>
                      <a:endParaRPr lang="en-US"/>
                    </a:p>
                  </a:txBody>
                  <a:tcPr/>
                </a:tc>
                <a:tc gridSpan="2">
                  <a:txBody>
                    <a:bodyPr/>
                    <a:lstStyle/>
                    <a:p>
                      <a:pPr algn="ctr" fontAlgn="b"/>
                      <a:r>
                        <a:rPr lang="en-US" sz="1800" u="none" strike="noStrike" dirty="0">
                          <a:solidFill>
                            <a:schemeClr val="bg1"/>
                          </a:solidFill>
                          <a:effectLst/>
                        </a:rPr>
                        <a:t>Terra – MAE (%)</a:t>
                      </a:r>
                      <a:endParaRPr lang="en-US" sz="1800" b="1" i="0" u="none" strike="noStrike" dirty="0">
                        <a:solidFill>
                          <a:schemeClr val="bg1"/>
                        </a:solidFill>
                        <a:effectLst/>
                        <a:latin typeface="Calibri" panose="020F0502020204030204" pitchFamily="34" charset="0"/>
                      </a:endParaRPr>
                    </a:p>
                  </a:txBody>
                  <a:tcPr marL="9525" marR="9525" marT="9525" marB="0" anchor="b">
                    <a:solidFill>
                      <a:schemeClr val="accent6"/>
                    </a:solidFill>
                  </a:tcPr>
                </a:tc>
                <a:tc hMerge="1">
                  <a:txBody>
                    <a:bodyPr/>
                    <a:lstStyle/>
                    <a:p>
                      <a:endParaRPr lang="en-US"/>
                    </a:p>
                  </a:txBody>
                  <a:tcPr/>
                </a:tc>
                <a:tc>
                  <a:txBody>
                    <a:bodyPr/>
                    <a:lstStyle/>
                    <a:p>
                      <a:pPr algn="ctr" fontAlgn="b"/>
                      <a:r>
                        <a:rPr lang="en-US" sz="1800" u="none" strike="noStrike" dirty="0">
                          <a:solidFill>
                            <a:schemeClr val="bg1"/>
                          </a:solidFill>
                          <a:effectLst/>
                        </a:rPr>
                        <a:t>Mean– MAE (%)</a:t>
                      </a:r>
                      <a:endParaRPr lang="en-US" sz="1800" b="1" i="0" u="none" strike="noStrike" dirty="0">
                        <a:solidFill>
                          <a:schemeClr val="bg1"/>
                        </a:solidFill>
                        <a:effectLst/>
                        <a:latin typeface="Calibri" panose="020F0502020204030204" pitchFamily="34" charset="0"/>
                      </a:endParaRPr>
                    </a:p>
                  </a:txBody>
                  <a:tcPr marL="9525" marR="9525" marT="9525" marB="0" anchor="b">
                    <a:solidFill>
                      <a:schemeClr val="tx1"/>
                    </a:solidFill>
                  </a:tcPr>
                </a:tc>
                <a:extLst>
                  <a:ext uri="{0D108BD9-81ED-4DB2-BD59-A6C34878D82A}">
                    <a16:rowId xmlns:a16="http://schemas.microsoft.com/office/drawing/2014/main" val="2214198205"/>
                  </a:ext>
                </a:extLst>
              </a:tr>
              <a:tr h="411415">
                <a:tc>
                  <a:txBody>
                    <a:bodyPr/>
                    <a:lstStyle/>
                    <a:p>
                      <a:pPr algn="l" fontAlgn="b"/>
                      <a:r>
                        <a:rPr lang="en-US" sz="1800" b="0" u="none" strike="noStrike" dirty="0">
                          <a:effectLst/>
                        </a:rPr>
                        <a:t>RF</a:t>
                      </a:r>
                      <a:endParaRPr lang="en-US" sz="1800" b="0" i="0" u="none" strike="noStrike" dirty="0">
                        <a:solidFill>
                          <a:srgbClr val="000000"/>
                        </a:solidFill>
                        <a:effectLst/>
                        <a:latin typeface="Calibri" panose="020F0502020204030204" pitchFamily="34" charset="0"/>
                      </a:endParaRPr>
                    </a:p>
                  </a:txBody>
                  <a:tcPr marL="9525" marR="9525" marT="9525" marB="0" anchor="b">
                    <a:solidFill>
                      <a:schemeClr val="tx2"/>
                    </a:solidFill>
                  </a:tcPr>
                </a:tc>
                <a:tc>
                  <a:txBody>
                    <a:bodyPr/>
                    <a:lstStyle/>
                    <a:p>
                      <a:pPr algn="ctr" fontAlgn="b"/>
                      <a:r>
                        <a:rPr lang="en-US" sz="1800" u="none" strike="noStrike" dirty="0">
                          <a:effectLst/>
                        </a:rPr>
                        <a:t>2.04</a:t>
                      </a:r>
                      <a:endParaRPr lang="en-US" sz="1800" b="0" i="0" u="none" strike="noStrike" dirty="0">
                        <a:solidFill>
                          <a:srgbClr val="000000"/>
                        </a:solidFill>
                        <a:effectLst/>
                        <a:latin typeface="Calibri" panose="020F0502020204030204" pitchFamily="34" charset="0"/>
                      </a:endParaRPr>
                    </a:p>
                  </a:txBody>
                  <a:tcPr marL="9525" marR="9525" marT="9525" marB="0" anchor="b">
                    <a:solidFill>
                      <a:schemeClr val="tx2"/>
                    </a:solidFill>
                  </a:tcPr>
                </a:tc>
                <a:tc>
                  <a:txBody>
                    <a:bodyPr/>
                    <a:lstStyle/>
                    <a:p>
                      <a:pPr algn="l" fontAlgn="b"/>
                      <a:r>
                        <a:rPr lang="en-US" sz="1800" b="0" u="none" strike="noStrike" dirty="0">
                          <a:effectLst/>
                        </a:rPr>
                        <a:t>RF</a:t>
                      </a:r>
                      <a:endParaRPr lang="en-US" sz="1800" b="0" i="0" u="none" strike="noStrike" dirty="0">
                        <a:solidFill>
                          <a:srgbClr val="000000"/>
                        </a:solidFill>
                        <a:effectLst/>
                        <a:latin typeface="Calibri" panose="020F0502020204030204" pitchFamily="34" charset="0"/>
                      </a:endParaRPr>
                    </a:p>
                  </a:txBody>
                  <a:tcPr marL="9525" marR="9525" marT="9525" marB="0" anchor="b">
                    <a:solidFill>
                      <a:schemeClr val="tx2"/>
                    </a:solidFill>
                  </a:tcPr>
                </a:tc>
                <a:tc>
                  <a:txBody>
                    <a:bodyPr/>
                    <a:lstStyle/>
                    <a:p>
                      <a:pPr algn="ctr" fontAlgn="b"/>
                      <a:r>
                        <a:rPr lang="en-US" sz="1800" b="1" i="1" u="none" strike="noStrike" dirty="0">
                          <a:solidFill>
                            <a:srgbClr val="7030A0"/>
                          </a:solidFill>
                          <a:effectLst/>
                        </a:rPr>
                        <a:t>1.96</a:t>
                      </a:r>
                      <a:endParaRPr lang="en-US" sz="1800" b="1" i="1" u="none" strike="noStrike" dirty="0">
                        <a:solidFill>
                          <a:srgbClr val="7030A0"/>
                        </a:solidFill>
                        <a:effectLst/>
                        <a:latin typeface="Calibri" panose="020F0502020204030204" pitchFamily="34" charset="0"/>
                      </a:endParaRPr>
                    </a:p>
                  </a:txBody>
                  <a:tcPr marL="9525" marR="9525" marT="9525" marB="0" anchor="b">
                    <a:solidFill>
                      <a:schemeClr val="tx2"/>
                    </a:solidFill>
                  </a:tcPr>
                </a:tc>
                <a:tc>
                  <a:txBody>
                    <a:bodyPr/>
                    <a:lstStyle/>
                    <a:p>
                      <a:pPr algn="ctr" fontAlgn="b"/>
                      <a:r>
                        <a:rPr lang="en-US" sz="1800" b="1" u="none" strike="noStrike" dirty="0">
                          <a:solidFill>
                            <a:srgbClr val="7030A0"/>
                          </a:solidFill>
                          <a:effectLst/>
                        </a:rPr>
                        <a:t>2.00</a:t>
                      </a:r>
                      <a:endParaRPr lang="en-US" sz="1800" b="1" i="0" u="none" strike="noStrike" dirty="0">
                        <a:solidFill>
                          <a:srgbClr val="7030A0"/>
                        </a:solidFill>
                        <a:effectLst/>
                        <a:latin typeface="Calibri" panose="020F0502020204030204" pitchFamily="34" charset="0"/>
                      </a:endParaRPr>
                    </a:p>
                  </a:txBody>
                  <a:tcPr marL="9525" marR="9525" marT="9525" marB="0" anchor="b">
                    <a:solidFill>
                      <a:schemeClr val="tx2"/>
                    </a:solidFill>
                  </a:tcPr>
                </a:tc>
                <a:extLst>
                  <a:ext uri="{0D108BD9-81ED-4DB2-BD59-A6C34878D82A}">
                    <a16:rowId xmlns:a16="http://schemas.microsoft.com/office/drawing/2014/main" val="3251162574"/>
                  </a:ext>
                </a:extLst>
              </a:tr>
              <a:tr h="411415">
                <a:tc>
                  <a:txBody>
                    <a:bodyPr/>
                    <a:lstStyle/>
                    <a:p>
                      <a:pPr algn="l" fontAlgn="b"/>
                      <a:r>
                        <a:rPr lang="en-US" sz="1800" u="none" strike="noStrike" dirty="0">
                          <a:effectLst/>
                        </a:rPr>
                        <a:t>GBR</a:t>
                      </a:r>
                      <a:endParaRPr lang="en-US" sz="1800" b="0" i="0" u="none" strike="noStrike" dirty="0">
                        <a:solidFill>
                          <a:srgbClr val="000000"/>
                        </a:solidFill>
                        <a:effectLst/>
                        <a:latin typeface="Calibri" panose="020F0502020204030204" pitchFamily="34" charset="0"/>
                      </a:endParaRPr>
                    </a:p>
                  </a:txBody>
                  <a:tcPr marL="9525" marR="9525" marT="9525" marB="0" anchor="b">
                    <a:solidFill>
                      <a:schemeClr val="tx2"/>
                    </a:solidFill>
                  </a:tcPr>
                </a:tc>
                <a:tc>
                  <a:txBody>
                    <a:bodyPr/>
                    <a:lstStyle/>
                    <a:p>
                      <a:pPr algn="ctr" fontAlgn="b"/>
                      <a:r>
                        <a:rPr lang="en-US" sz="1800" u="none" strike="noStrike" dirty="0">
                          <a:effectLst/>
                        </a:rPr>
                        <a:t>2.25</a:t>
                      </a:r>
                      <a:endParaRPr lang="en-US" sz="1800" b="0" i="0" u="none" strike="noStrike" dirty="0">
                        <a:solidFill>
                          <a:srgbClr val="000000"/>
                        </a:solidFill>
                        <a:effectLst/>
                        <a:latin typeface="Calibri" panose="020F0502020204030204" pitchFamily="34" charset="0"/>
                      </a:endParaRPr>
                    </a:p>
                  </a:txBody>
                  <a:tcPr marL="9525" marR="9525" marT="9525" marB="0" anchor="b">
                    <a:solidFill>
                      <a:schemeClr val="tx2"/>
                    </a:solidFill>
                  </a:tcPr>
                </a:tc>
                <a:tc>
                  <a:txBody>
                    <a:bodyPr/>
                    <a:lstStyle/>
                    <a:p>
                      <a:pPr algn="l" fontAlgn="b"/>
                      <a:r>
                        <a:rPr lang="en-US" sz="1800" u="none" strike="noStrike">
                          <a:effectLst/>
                        </a:rPr>
                        <a:t>GBR</a:t>
                      </a:r>
                      <a:endParaRPr lang="en-US" sz="1800" b="0" i="0" u="none" strike="noStrike">
                        <a:solidFill>
                          <a:srgbClr val="000000"/>
                        </a:solidFill>
                        <a:effectLst/>
                        <a:latin typeface="Calibri" panose="020F0502020204030204" pitchFamily="34" charset="0"/>
                      </a:endParaRPr>
                    </a:p>
                  </a:txBody>
                  <a:tcPr marL="9525" marR="9525" marT="9525" marB="0" anchor="b">
                    <a:solidFill>
                      <a:schemeClr val="tx2"/>
                    </a:solidFill>
                  </a:tcPr>
                </a:tc>
                <a:tc>
                  <a:txBody>
                    <a:bodyPr/>
                    <a:lstStyle/>
                    <a:p>
                      <a:pPr algn="ctr" fontAlgn="b"/>
                      <a:r>
                        <a:rPr lang="en-US" sz="1800" u="none" strike="noStrike">
                          <a:effectLst/>
                        </a:rPr>
                        <a:t>2.09</a:t>
                      </a:r>
                      <a:endParaRPr lang="en-US" sz="1800" b="0" i="0" u="none" strike="noStrike">
                        <a:solidFill>
                          <a:srgbClr val="000000"/>
                        </a:solidFill>
                        <a:effectLst/>
                        <a:latin typeface="Calibri" panose="020F0502020204030204" pitchFamily="34" charset="0"/>
                      </a:endParaRPr>
                    </a:p>
                  </a:txBody>
                  <a:tcPr marL="9525" marR="9525" marT="9525" marB="0" anchor="b">
                    <a:solidFill>
                      <a:schemeClr val="tx2"/>
                    </a:solidFill>
                  </a:tcPr>
                </a:tc>
                <a:tc>
                  <a:txBody>
                    <a:bodyPr/>
                    <a:lstStyle/>
                    <a:p>
                      <a:pPr algn="ctr" fontAlgn="b"/>
                      <a:r>
                        <a:rPr lang="en-US" sz="1800" u="none" strike="noStrike" dirty="0">
                          <a:effectLst/>
                        </a:rPr>
                        <a:t>2.17</a:t>
                      </a:r>
                      <a:endParaRPr lang="en-US" sz="1800" b="0" i="0" u="none" strike="noStrike" dirty="0">
                        <a:solidFill>
                          <a:srgbClr val="000000"/>
                        </a:solidFill>
                        <a:effectLst/>
                        <a:latin typeface="Calibri" panose="020F0502020204030204" pitchFamily="34" charset="0"/>
                      </a:endParaRPr>
                    </a:p>
                  </a:txBody>
                  <a:tcPr marL="9525" marR="9525" marT="9525" marB="0" anchor="b">
                    <a:solidFill>
                      <a:schemeClr val="tx2"/>
                    </a:solidFill>
                  </a:tcPr>
                </a:tc>
                <a:extLst>
                  <a:ext uri="{0D108BD9-81ED-4DB2-BD59-A6C34878D82A}">
                    <a16:rowId xmlns:a16="http://schemas.microsoft.com/office/drawing/2014/main" val="3561677575"/>
                  </a:ext>
                </a:extLst>
              </a:tr>
              <a:tr h="411415">
                <a:tc>
                  <a:txBody>
                    <a:bodyPr/>
                    <a:lstStyle/>
                    <a:p>
                      <a:pPr algn="l" fontAlgn="b"/>
                      <a:r>
                        <a:rPr lang="en-US" sz="1800" u="none" strike="noStrike" dirty="0">
                          <a:effectLst/>
                        </a:rPr>
                        <a:t>ANN</a:t>
                      </a:r>
                      <a:endParaRPr lang="en-US" sz="1800" b="0" i="0" u="none" strike="noStrike" dirty="0">
                        <a:solidFill>
                          <a:srgbClr val="000000"/>
                        </a:solidFill>
                        <a:effectLst/>
                        <a:latin typeface="Calibri" panose="020F0502020204030204" pitchFamily="34" charset="0"/>
                      </a:endParaRPr>
                    </a:p>
                  </a:txBody>
                  <a:tcPr marL="9525" marR="9525" marT="9525" marB="0" anchor="b">
                    <a:solidFill>
                      <a:schemeClr val="tx2"/>
                    </a:solidFill>
                  </a:tcPr>
                </a:tc>
                <a:tc>
                  <a:txBody>
                    <a:bodyPr/>
                    <a:lstStyle/>
                    <a:p>
                      <a:pPr algn="ctr" fontAlgn="b"/>
                      <a:r>
                        <a:rPr lang="en-US" sz="1800" b="1" i="1" u="none" strike="noStrike" dirty="0">
                          <a:solidFill>
                            <a:srgbClr val="7030A0"/>
                          </a:solidFill>
                          <a:effectLst/>
                        </a:rPr>
                        <a:t>1.85</a:t>
                      </a:r>
                      <a:endParaRPr lang="en-US" sz="1800" b="1" i="1" u="none" strike="noStrike" dirty="0">
                        <a:solidFill>
                          <a:srgbClr val="7030A0"/>
                        </a:solidFill>
                        <a:effectLst/>
                        <a:latin typeface="Calibri" panose="020F0502020204030204" pitchFamily="34" charset="0"/>
                      </a:endParaRPr>
                    </a:p>
                  </a:txBody>
                  <a:tcPr marL="9525" marR="9525" marT="9525" marB="0" anchor="b">
                    <a:solidFill>
                      <a:schemeClr val="tx2"/>
                    </a:solidFill>
                  </a:tcPr>
                </a:tc>
                <a:tc>
                  <a:txBody>
                    <a:bodyPr/>
                    <a:lstStyle/>
                    <a:p>
                      <a:pPr algn="l" fontAlgn="b"/>
                      <a:r>
                        <a:rPr lang="en-US" sz="1800" u="none" strike="noStrike">
                          <a:effectLst/>
                        </a:rPr>
                        <a:t>ANN</a:t>
                      </a:r>
                      <a:endParaRPr lang="en-US" sz="1800" b="0" i="0" u="none" strike="noStrike">
                        <a:solidFill>
                          <a:srgbClr val="000000"/>
                        </a:solidFill>
                        <a:effectLst/>
                        <a:latin typeface="Calibri" panose="020F0502020204030204" pitchFamily="34" charset="0"/>
                      </a:endParaRPr>
                    </a:p>
                  </a:txBody>
                  <a:tcPr marL="9525" marR="9525" marT="9525" marB="0" anchor="b">
                    <a:solidFill>
                      <a:schemeClr val="tx2"/>
                    </a:solidFill>
                  </a:tcPr>
                </a:tc>
                <a:tc>
                  <a:txBody>
                    <a:bodyPr/>
                    <a:lstStyle/>
                    <a:p>
                      <a:pPr algn="ctr" fontAlgn="b"/>
                      <a:r>
                        <a:rPr lang="en-US" sz="1800" u="none" strike="noStrike">
                          <a:effectLst/>
                        </a:rPr>
                        <a:t>2.28</a:t>
                      </a:r>
                      <a:endParaRPr lang="en-US" sz="1800" b="0" i="0" u="none" strike="noStrike">
                        <a:solidFill>
                          <a:srgbClr val="000000"/>
                        </a:solidFill>
                        <a:effectLst/>
                        <a:latin typeface="Calibri" panose="020F0502020204030204" pitchFamily="34" charset="0"/>
                      </a:endParaRPr>
                    </a:p>
                  </a:txBody>
                  <a:tcPr marL="9525" marR="9525" marT="9525" marB="0" anchor="b">
                    <a:solidFill>
                      <a:schemeClr val="tx2"/>
                    </a:solidFill>
                  </a:tcPr>
                </a:tc>
                <a:tc>
                  <a:txBody>
                    <a:bodyPr/>
                    <a:lstStyle/>
                    <a:p>
                      <a:pPr algn="ctr" fontAlgn="b"/>
                      <a:r>
                        <a:rPr lang="en-US" sz="1800" u="none" strike="noStrike" dirty="0">
                          <a:effectLst/>
                        </a:rPr>
                        <a:t>2.06</a:t>
                      </a:r>
                      <a:endParaRPr lang="en-US" sz="1800" b="0" i="0" u="none" strike="noStrike" dirty="0">
                        <a:solidFill>
                          <a:srgbClr val="000000"/>
                        </a:solidFill>
                        <a:effectLst/>
                        <a:latin typeface="Calibri" panose="020F0502020204030204" pitchFamily="34" charset="0"/>
                      </a:endParaRPr>
                    </a:p>
                  </a:txBody>
                  <a:tcPr marL="9525" marR="9525" marT="9525" marB="0" anchor="b">
                    <a:solidFill>
                      <a:schemeClr val="tx2"/>
                    </a:solidFill>
                  </a:tcPr>
                </a:tc>
                <a:extLst>
                  <a:ext uri="{0D108BD9-81ED-4DB2-BD59-A6C34878D82A}">
                    <a16:rowId xmlns:a16="http://schemas.microsoft.com/office/drawing/2014/main" val="1312746460"/>
                  </a:ext>
                </a:extLst>
              </a:tr>
              <a:tr h="411415">
                <a:tc>
                  <a:txBody>
                    <a:bodyPr/>
                    <a:lstStyle/>
                    <a:p>
                      <a:pPr algn="l" fontAlgn="b"/>
                      <a:r>
                        <a:rPr lang="en-US" sz="1800" u="none" strike="noStrike" dirty="0">
                          <a:effectLst/>
                        </a:rPr>
                        <a:t>MLR</a:t>
                      </a:r>
                      <a:endParaRPr lang="en-US" sz="1800" b="0" i="0" u="none" strike="noStrike" dirty="0">
                        <a:solidFill>
                          <a:srgbClr val="000000"/>
                        </a:solidFill>
                        <a:effectLst/>
                        <a:latin typeface="Calibri" panose="020F0502020204030204" pitchFamily="34" charset="0"/>
                      </a:endParaRPr>
                    </a:p>
                  </a:txBody>
                  <a:tcPr marL="9525" marR="9525" marT="9525" marB="0" anchor="b">
                    <a:solidFill>
                      <a:schemeClr val="tx2"/>
                    </a:solidFill>
                  </a:tcPr>
                </a:tc>
                <a:tc>
                  <a:txBody>
                    <a:bodyPr/>
                    <a:lstStyle/>
                    <a:p>
                      <a:pPr algn="ctr" fontAlgn="b"/>
                      <a:r>
                        <a:rPr lang="en-US" sz="1800" u="none" strike="noStrike">
                          <a:effectLst/>
                        </a:rPr>
                        <a:t>2.01</a:t>
                      </a:r>
                      <a:endParaRPr lang="en-US" sz="1800" b="0" i="0" u="none" strike="noStrike">
                        <a:solidFill>
                          <a:srgbClr val="000000"/>
                        </a:solidFill>
                        <a:effectLst/>
                        <a:latin typeface="Calibri" panose="020F0502020204030204" pitchFamily="34" charset="0"/>
                      </a:endParaRPr>
                    </a:p>
                  </a:txBody>
                  <a:tcPr marL="9525" marR="9525" marT="9525" marB="0" anchor="b">
                    <a:solidFill>
                      <a:schemeClr val="tx2"/>
                    </a:solidFill>
                  </a:tcPr>
                </a:tc>
                <a:tc>
                  <a:txBody>
                    <a:bodyPr/>
                    <a:lstStyle/>
                    <a:p>
                      <a:pPr algn="l" fontAlgn="b"/>
                      <a:r>
                        <a:rPr lang="en-US" sz="1800" u="none" strike="noStrike" dirty="0">
                          <a:effectLst/>
                        </a:rPr>
                        <a:t>MLR</a:t>
                      </a:r>
                      <a:endParaRPr lang="en-US" sz="1800" b="0" i="0" u="none" strike="noStrike" dirty="0">
                        <a:solidFill>
                          <a:srgbClr val="000000"/>
                        </a:solidFill>
                        <a:effectLst/>
                        <a:latin typeface="Calibri" panose="020F0502020204030204" pitchFamily="34" charset="0"/>
                      </a:endParaRPr>
                    </a:p>
                  </a:txBody>
                  <a:tcPr marL="9525" marR="9525" marT="9525" marB="0" anchor="b">
                    <a:solidFill>
                      <a:schemeClr val="tx2"/>
                    </a:solidFill>
                  </a:tcPr>
                </a:tc>
                <a:tc>
                  <a:txBody>
                    <a:bodyPr/>
                    <a:lstStyle/>
                    <a:p>
                      <a:pPr algn="ctr" fontAlgn="b"/>
                      <a:r>
                        <a:rPr lang="en-US" sz="1800" u="none" strike="noStrike">
                          <a:effectLst/>
                        </a:rPr>
                        <a:t>2.24</a:t>
                      </a:r>
                      <a:endParaRPr lang="en-US" sz="1800" b="0" i="0" u="none" strike="noStrike">
                        <a:solidFill>
                          <a:srgbClr val="000000"/>
                        </a:solidFill>
                        <a:effectLst/>
                        <a:latin typeface="Calibri" panose="020F0502020204030204" pitchFamily="34" charset="0"/>
                      </a:endParaRPr>
                    </a:p>
                  </a:txBody>
                  <a:tcPr marL="9525" marR="9525" marT="9525" marB="0" anchor="b">
                    <a:solidFill>
                      <a:schemeClr val="tx2"/>
                    </a:solidFill>
                  </a:tcPr>
                </a:tc>
                <a:tc>
                  <a:txBody>
                    <a:bodyPr/>
                    <a:lstStyle/>
                    <a:p>
                      <a:pPr algn="ctr" fontAlgn="b"/>
                      <a:r>
                        <a:rPr lang="en-US" sz="1800" u="none" strike="noStrike" dirty="0">
                          <a:effectLst/>
                        </a:rPr>
                        <a:t>2.12</a:t>
                      </a:r>
                      <a:endParaRPr lang="en-US" sz="1800" b="0" i="0" u="none" strike="noStrike" dirty="0">
                        <a:solidFill>
                          <a:srgbClr val="000000"/>
                        </a:solidFill>
                        <a:effectLst/>
                        <a:latin typeface="Calibri" panose="020F0502020204030204" pitchFamily="34" charset="0"/>
                      </a:endParaRPr>
                    </a:p>
                  </a:txBody>
                  <a:tcPr marL="9525" marR="9525" marT="9525" marB="0" anchor="b">
                    <a:solidFill>
                      <a:schemeClr val="tx2"/>
                    </a:solidFill>
                  </a:tcPr>
                </a:tc>
                <a:extLst>
                  <a:ext uri="{0D108BD9-81ED-4DB2-BD59-A6C34878D82A}">
                    <a16:rowId xmlns:a16="http://schemas.microsoft.com/office/drawing/2014/main" val="3162851044"/>
                  </a:ext>
                </a:extLst>
              </a:tr>
              <a:tr h="411415">
                <a:tc>
                  <a:txBody>
                    <a:bodyPr/>
                    <a:lstStyle/>
                    <a:p>
                      <a:pPr algn="l" fontAlgn="b"/>
                      <a:r>
                        <a:rPr lang="en-US" sz="1800" u="none" strike="noStrike">
                          <a:effectLst/>
                        </a:rPr>
                        <a:t>Test Data Size</a:t>
                      </a:r>
                      <a:endParaRPr lang="en-US" sz="1800" b="0" i="0" u="none" strike="noStrike">
                        <a:solidFill>
                          <a:srgbClr val="000000"/>
                        </a:solidFill>
                        <a:effectLst/>
                        <a:latin typeface="Calibri" panose="020F0502020204030204" pitchFamily="34" charset="0"/>
                      </a:endParaRPr>
                    </a:p>
                  </a:txBody>
                  <a:tcPr marL="9525" marR="9525" marT="9525" marB="0" anchor="b">
                    <a:solidFill>
                      <a:schemeClr val="tx2"/>
                    </a:solidFill>
                  </a:tcPr>
                </a:tc>
                <a:tc>
                  <a:txBody>
                    <a:bodyPr/>
                    <a:lstStyle/>
                    <a:p>
                      <a:pPr algn="ctr" fontAlgn="b"/>
                      <a:r>
                        <a:rPr lang="en-US" sz="1800" u="none" strike="noStrike" dirty="0">
                          <a:effectLst/>
                        </a:rPr>
                        <a:t>18,565</a:t>
                      </a:r>
                      <a:endParaRPr lang="en-US" sz="1800" b="0" i="0" u="none" strike="noStrike" dirty="0">
                        <a:solidFill>
                          <a:srgbClr val="000000"/>
                        </a:solidFill>
                        <a:effectLst/>
                        <a:latin typeface="Calibri" panose="020F0502020204030204" pitchFamily="34" charset="0"/>
                      </a:endParaRPr>
                    </a:p>
                  </a:txBody>
                  <a:tcPr marL="9525" marR="9525" marT="9525" marB="0" anchor="b">
                    <a:solidFill>
                      <a:schemeClr val="tx2"/>
                    </a:solidFill>
                  </a:tcPr>
                </a:tc>
                <a:tc>
                  <a:txBody>
                    <a:bodyPr/>
                    <a:lstStyle/>
                    <a:p>
                      <a:pPr algn="l" fontAlgn="b"/>
                      <a:r>
                        <a:rPr lang="en-US" sz="1800" u="none" strike="noStrike" dirty="0">
                          <a:effectLst/>
                        </a:rPr>
                        <a:t>Test Data Size</a:t>
                      </a:r>
                      <a:endParaRPr lang="en-US" sz="1800" b="0" i="0" u="none" strike="noStrike" dirty="0">
                        <a:solidFill>
                          <a:srgbClr val="000000"/>
                        </a:solidFill>
                        <a:effectLst/>
                        <a:latin typeface="Calibri" panose="020F0502020204030204" pitchFamily="34" charset="0"/>
                      </a:endParaRPr>
                    </a:p>
                  </a:txBody>
                  <a:tcPr marL="9525" marR="9525" marT="9525" marB="0" anchor="b">
                    <a:solidFill>
                      <a:schemeClr val="tx2"/>
                    </a:solidFill>
                  </a:tcPr>
                </a:tc>
                <a:tc>
                  <a:txBody>
                    <a:bodyPr/>
                    <a:lstStyle/>
                    <a:p>
                      <a:pPr algn="ctr" fontAlgn="b"/>
                      <a:r>
                        <a:rPr lang="en-US" sz="1800" u="none" strike="noStrike" dirty="0">
                          <a:effectLst/>
                        </a:rPr>
                        <a:t>17,611</a:t>
                      </a:r>
                      <a:endParaRPr lang="en-US" sz="1800" b="0" i="0" u="none" strike="noStrike" dirty="0">
                        <a:solidFill>
                          <a:srgbClr val="000000"/>
                        </a:solidFill>
                        <a:effectLst/>
                        <a:latin typeface="Calibri" panose="020F0502020204030204" pitchFamily="34" charset="0"/>
                      </a:endParaRPr>
                    </a:p>
                  </a:txBody>
                  <a:tcPr marL="9525" marR="9525" marT="9525" marB="0" anchor="b">
                    <a:solidFill>
                      <a:schemeClr val="tx2"/>
                    </a:solidFill>
                  </a:tcPr>
                </a:tc>
                <a:tc>
                  <a:txBody>
                    <a:bodyPr/>
                    <a:lstStyle/>
                    <a:p>
                      <a:pPr algn="ctr" fontAlgn="b"/>
                      <a:endParaRPr lang="en-US" sz="1800" b="0" i="0" u="none" strike="noStrike" dirty="0">
                        <a:solidFill>
                          <a:srgbClr val="000000"/>
                        </a:solidFill>
                        <a:effectLst/>
                        <a:latin typeface="Calibri" panose="020F0502020204030204" pitchFamily="34" charset="0"/>
                      </a:endParaRPr>
                    </a:p>
                  </a:txBody>
                  <a:tcPr marL="9525" marR="9525" marT="9525" marB="0" anchor="b">
                    <a:solidFill>
                      <a:schemeClr val="tx2"/>
                    </a:solidFill>
                  </a:tcPr>
                </a:tc>
                <a:extLst>
                  <a:ext uri="{0D108BD9-81ED-4DB2-BD59-A6C34878D82A}">
                    <a16:rowId xmlns:a16="http://schemas.microsoft.com/office/drawing/2014/main" val="1879770347"/>
                  </a:ext>
                </a:extLst>
              </a:tr>
            </a:tbl>
          </a:graphicData>
        </a:graphic>
      </p:graphicFrame>
      <p:pic>
        <p:nvPicPr>
          <p:cNvPr id="6" name="Picture 5"/>
          <p:cNvPicPr>
            <a:picLocks noChangeAspect="1"/>
          </p:cNvPicPr>
          <p:nvPr/>
        </p:nvPicPr>
        <p:blipFill>
          <a:blip r:embed="rId3"/>
          <a:stretch>
            <a:fillRect/>
          </a:stretch>
        </p:blipFill>
        <p:spPr>
          <a:xfrm>
            <a:off x="1759224" y="4194313"/>
            <a:ext cx="9287539" cy="2800164"/>
          </a:xfrm>
          <a:prstGeom prst="rect">
            <a:avLst/>
          </a:prstGeom>
        </p:spPr>
      </p:pic>
      <p:sp>
        <p:nvSpPr>
          <p:cNvPr id="11" name="Rectangle 10">
            <a:extLst>
              <a:ext uri="{FF2B5EF4-FFF2-40B4-BE49-F238E27FC236}">
                <a16:creationId xmlns:a16="http://schemas.microsoft.com/office/drawing/2014/main" id="{DC20F002-D07E-460F-B604-091809E0FB26}"/>
              </a:ext>
            </a:extLst>
          </p:cNvPr>
          <p:cNvSpPr/>
          <p:nvPr/>
        </p:nvSpPr>
        <p:spPr>
          <a:xfrm>
            <a:off x="3320731" y="3880982"/>
            <a:ext cx="5892843" cy="313331"/>
          </a:xfrm>
          <a:prstGeom prst="rect">
            <a:avLst/>
          </a:prstGeom>
        </p:spPr>
        <p:txBody>
          <a:bodyPr wrap="square">
            <a:spAutoFit/>
          </a:bodyPr>
          <a:lstStyle/>
          <a:p>
            <a:pPr algn="ctr"/>
            <a:r>
              <a:rPr lang="en-US" i="1" dirty="0">
                <a:latin typeface="Century Gothic" panose="020B0502020202020204" pitchFamily="34" charset="0"/>
              </a:rPr>
              <a:t>Final Models for </a:t>
            </a:r>
            <a:r>
              <a:rPr lang="en-US" i="1" dirty="0" smtClean="0">
                <a:latin typeface="Century Gothic" panose="020B0502020202020204" pitchFamily="34" charset="0"/>
              </a:rPr>
              <a:t>Live Fuel Moisture Content </a:t>
            </a:r>
            <a:r>
              <a:rPr lang="en-US" i="1" dirty="0">
                <a:latin typeface="Century Gothic" panose="020B0502020202020204" pitchFamily="34" charset="0"/>
              </a:rPr>
              <a:t>Prediction</a:t>
            </a:r>
          </a:p>
        </p:txBody>
      </p:sp>
      <p:sp>
        <p:nvSpPr>
          <p:cNvPr id="8" name="TextBox 7"/>
          <p:cNvSpPr txBox="1"/>
          <p:nvPr/>
        </p:nvSpPr>
        <p:spPr>
          <a:xfrm>
            <a:off x="168965" y="1739348"/>
            <a:ext cx="1590259" cy="954107"/>
          </a:xfrm>
          <a:prstGeom prst="rect">
            <a:avLst/>
          </a:prstGeom>
          <a:noFill/>
        </p:spPr>
        <p:txBody>
          <a:bodyPr wrap="square" rtlCol="0">
            <a:spAutoFit/>
          </a:bodyPr>
          <a:lstStyle/>
          <a:p>
            <a:r>
              <a:rPr lang="en-US" dirty="0" smtClean="0"/>
              <a:t>Random Forest Used for Dead Fuel Moisture Content </a:t>
            </a:r>
            <a:endParaRPr lang="en-US" dirty="0"/>
          </a:p>
        </p:txBody>
      </p:sp>
      <p:sp>
        <p:nvSpPr>
          <p:cNvPr id="12" name="TextBox 11"/>
          <p:cNvSpPr txBox="1"/>
          <p:nvPr/>
        </p:nvSpPr>
        <p:spPr>
          <a:xfrm>
            <a:off x="72887" y="4545496"/>
            <a:ext cx="1590259" cy="954107"/>
          </a:xfrm>
          <a:prstGeom prst="rect">
            <a:avLst/>
          </a:prstGeom>
          <a:noFill/>
        </p:spPr>
        <p:txBody>
          <a:bodyPr wrap="square" rtlCol="0">
            <a:spAutoFit/>
          </a:bodyPr>
          <a:lstStyle/>
          <a:p>
            <a:r>
              <a:rPr lang="en-US" dirty="0" smtClean="0"/>
              <a:t>Multilinear Regression Used for Dead Fuel Moisture Content </a:t>
            </a:r>
            <a:endParaRPr lang="en-US" dirty="0"/>
          </a:p>
        </p:txBody>
      </p:sp>
      <p:sp>
        <p:nvSpPr>
          <p:cNvPr id="13" name="TextBox 12"/>
          <p:cNvSpPr txBox="1"/>
          <p:nvPr/>
        </p:nvSpPr>
        <p:spPr>
          <a:xfrm>
            <a:off x="10964866" y="5730949"/>
            <a:ext cx="1227134" cy="523220"/>
          </a:xfrm>
          <a:prstGeom prst="rect">
            <a:avLst/>
          </a:prstGeom>
          <a:noFill/>
        </p:spPr>
        <p:txBody>
          <a:bodyPr wrap="square" rtlCol="0">
            <a:spAutoFit/>
          </a:bodyPr>
          <a:lstStyle/>
          <a:p>
            <a:r>
              <a:rPr lang="en-US" dirty="0" smtClean="0"/>
              <a:t>Tyler McCandless</a:t>
            </a:r>
            <a:endParaRPr lang="en-US" dirty="0"/>
          </a:p>
        </p:txBody>
      </p:sp>
    </p:spTree>
    <p:extLst>
      <p:ext uri="{BB962C8B-B14F-4D97-AF65-F5344CB8AC3E}">
        <p14:creationId xmlns:p14="http://schemas.microsoft.com/office/powerpoint/2010/main" val="2527456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Title Page: NCAR - Blue Logo">
  <a:themeElements>
    <a:clrScheme name="NCAR UCAR">
      <a:dk1>
        <a:srgbClr val="000000"/>
      </a:dk1>
      <a:lt1>
        <a:srgbClr val="FFFFFF"/>
      </a:lt1>
      <a:dk2>
        <a:srgbClr val="1F3058"/>
      </a:dk2>
      <a:lt2>
        <a:srgbClr val="EEECE1"/>
      </a:lt2>
      <a:accent1>
        <a:srgbClr val="1A3141"/>
      </a:accent1>
      <a:accent2>
        <a:srgbClr val="456673"/>
      </a:accent2>
      <a:accent3>
        <a:srgbClr val="C45229"/>
      </a:accent3>
      <a:accent4>
        <a:srgbClr val="9F1B25"/>
      </a:accent4>
      <a:accent5>
        <a:srgbClr val="B36E25"/>
      </a:accent5>
      <a:accent6>
        <a:srgbClr val="555058"/>
      </a:accent6>
      <a:hlink>
        <a:srgbClr val="1F3058"/>
      </a:hlink>
      <a:folHlink>
        <a:srgbClr val="7C788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NCAR-Blue-BottomSwooshes">
  <a:themeElements>
    <a:clrScheme name="NCAR and UCAR">
      <a:dk1>
        <a:srgbClr val="666666"/>
      </a:dk1>
      <a:lt1>
        <a:srgbClr val="FFFFFF"/>
      </a:lt1>
      <a:dk2>
        <a:srgbClr val="122D5D"/>
      </a:dk2>
      <a:lt2>
        <a:srgbClr val="D3DCEC"/>
      </a:lt2>
      <a:accent1>
        <a:srgbClr val="277DA1"/>
      </a:accent1>
      <a:accent2>
        <a:srgbClr val="248F87"/>
      </a:accent2>
      <a:accent3>
        <a:srgbClr val="BBD52F"/>
      </a:accent3>
      <a:accent4>
        <a:srgbClr val="D3DCEC"/>
      </a:accent4>
      <a:accent5>
        <a:srgbClr val="6C6C6C"/>
      </a:accent5>
      <a:accent6>
        <a:srgbClr val="9EA0A3"/>
      </a:accent6>
      <a:hlink>
        <a:srgbClr val="BBD52F"/>
      </a:hlink>
      <a:folHlink>
        <a:srgbClr val="BBD52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365</TotalTime>
  <Words>1679</Words>
  <Application>Microsoft Office PowerPoint</Application>
  <PresentationFormat>Widescreen</PresentationFormat>
  <Paragraphs>408</Paragraphs>
  <Slides>26</Slides>
  <Notes>11</Notes>
  <HiddenSlides>0</HiddenSlides>
  <MMClips>0</MMClips>
  <ScaleCrop>false</ScaleCrop>
  <HeadingPairs>
    <vt:vector size="6" baseType="variant">
      <vt:variant>
        <vt:lpstr>Fonts Used</vt:lpstr>
      </vt:variant>
      <vt:variant>
        <vt:i4>16</vt:i4>
      </vt:variant>
      <vt:variant>
        <vt:lpstr>Theme</vt:lpstr>
      </vt:variant>
      <vt:variant>
        <vt:i4>3</vt:i4>
      </vt:variant>
      <vt:variant>
        <vt:lpstr>Slide Titles</vt:lpstr>
      </vt:variant>
      <vt:variant>
        <vt:i4>26</vt:i4>
      </vt:variant>
    </vt:vector>
  </HeadingPairs>
  <TitlesOfParts>
    <vt:vector size="45" baseType="lpstr">
      <vt:lpstr>Wingdings 3</vt:lpstr>
      <vt:lpstr>Calibri Light</vt:lpstr>
      <vt:lpstr>ヒラギノ角ゴ ProN W3</vt:lpstr>
      <vt:lpstr>Times New Roman</vt:lpstr>
      <vt:lpstr>Wingdings 2</vt:lpstr>
      <vt:lpstr>Calibri</vt:lpstr>
      <vt:lpstr>Cambria Math</vt:lpstr>
      <vt:lpstr>Constantia</vt:lpstr>
      <vt:lpstr>Wingdings</vt:lpstr>
      <vt:lpstr>Arial</vt:lpstr>
      <vt:lpstr>Noto Sans Symbols</vt:lpstr>
      <vt:lpstr>Helvetica Neue</vt:lpstr>
      <vt:lpstr>Trebuchet MS</vt:lpstr>
      <vt:lpstr>Gill Sans</vt:lpstr>
      <vt:lpstr>Century Gothic</vt:lpstr>
      <vt:lpstr>MS PGothic</vt:lpstr>
      <vt:lpstr>Title Page: NCAR - Blue Logo</vt:lpstr>
      <vt:lpstr>NCAR-Blue-BottomSwooshes</vt:lpstr>
      <vt:lpstr>Office Theme</vt:lpstr>
      <vt:lpstr>PowerPoint Presentation</vt:lpstr>
      <vt:lpstr>NCAR’s First Big AI Success: DICast®</vt:lpstr>
      <vt:lpstr>History of DICast®</vt:lpstr>
      <vt:lpstr>DICast® In a Nutshell</vt:lpstr>
      <vt:lpstr>PowerPoint Presentation</vt:lpstr>
      <vt:lpstr>PowerPoint Presentation</vt:lpstr>
      <vt:lpstr>PowerPoint Presentation</vt:lpstr>
      <vt:lpstr>PowerPoint Presentation</vt:lpstr>
      <vt:lpstr>Developing the System</vt:lpstr>
      <vt:lpstr>Developing the System</vt:lpstr>
      <vt:lpstr>PowerPoint Presentation</vt:lpstr>
      <vt:lpstr>PowerPoint Presentation</vt:lpstr>
      <vt:lpstr> Machine Learning for  Surface Layer Parameterization</vt:lpstr>
      <vt:lpstr>Input and Output Variables</vt:lpstr>
      <vt:lpstr>Random Forest Prediction of Surface Layer Variables</vt:lpstr>
      <vt:lpstr>Cross-Testing ML Models</vt:lpstr>
      <vt:lpstr>Interpretable Deep Learning for Severe Weather Research and Forecasting</vt:lpstr>
      <vt:lpstr>Optimized Conv Net Hailstorm</vt:lpstr>
      <vt:lpstr>Hailstorm Neuron Activations</vt:lpstr>
      <vt:lpstr>Impact of Using Convolutional Neural Networks</vt:lpstr>
      <vt:lpstr>Summary:</vt:lpstr>
      <vt:lpstr>ML Model: Random Forest </vt:lpstr>
      <vt:lpstr>Partial Dependence Plots</vt:lpstr>
      <vt:lpstr>Interpret with Partial Dependence Plots</vt:lpstr>
      <vt:lpstr>Variable Importance Scores</vt:lpstr>
      <vt:lpstr>Spatio-temporal Distribution of Storm Types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Kelly Plummer Sherrard</dc:creator>
  <cp:lastModifiedBy>Erin Jones</cp:lastModifiedBy>
  <cp:revision>58</cp:revision>
  <dcterms:modified xsi:type="dcterms:W3CDTF">2019-04-23T15:32:31Z</dcterms:modified>
</cp:coreProperties>
</file>