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4787" r:id="rId1"/>
  </p:sldMasterIdLst>
  <p:notesMasterIdLst>
    <p:notesMasterId r:id="rId26"/>
  </p:notesMasterIdLst>
  <p:handoutMasterIdLst>
    <p:handoutMasterId r:id="rId27"/>
  </p:handoutMasterIdLst>
  <p:sldIdLst>
    <p:sldId id="383" r:id="rId2"/>
    <p:sldId id="615" r:id="rId3"/>
    <p:sldId id="631" r:id="rId4"/>
    <p:sldId id="635" r:id="rId5"/>
    <p:sldId id="633" r:id="rId6"/>
    <p:sldId id="387" r:id="rId7"/>
    <p:sldId id="409" r:id="rId8"/>
    <p:sldId id="411" r:id="rId9"/>
    <p:sldId id="413" r:id="rId10"/>
    <p:sldId id="415" r:id="rId11"/>
    <p:sldId id="426" r:id="rId12"/>
    <p:sldId id="634" r:id="rId13"/>
    <p:sldId id="446" r:id="rId14"/>
    <p:sldId id="624" r:id="rId15"/>
    <p:sldId id="448" r:id="rId16"/>
    <p:sldId id="617" r:id="rId17"/>
    <p:sldId id="619" r:id="rId18"/>
    <p:sldId id="618" r:id="rId19"/>
    <p:sldId id="621" r:id="rId20"/>
    <p:sldId id="620" r:id="rId21"/>
    <p:sldId id="623" r:id="rId22"/>
    <p:sldId id="629" r:id="rId23"/>
    <p:sldId id="630" r:id="rId24"/>
    <p:sldId id="616" r:id="rId2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2D1F3"/>
    <a:srgbClr val="EFC1E9"/>
    <a:srgbClr val="F900EE"/>
    <a:srgbClr val="D0CEC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C4B1156A-380E-4F78-BDF5-A606A8083BF9}" styleName="Medium Style 4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1E171933-4619-4E11-9A3F-F7608DF75F80}" styleName="Medium Style 1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EB9631B5-78F2-41C9-869B-9F39066F8104}" styleName="Medium Style 3 - 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3063"/>
    <p:restoredTop sz="98955" autoAdjust="0"/>
  </p:normalViewPr>
  <p:slideViewPr>
    <p:cSldViewPr snapToGrid="0" snapToObjects="1">
      <p:cViewPr varScale="1">
        <p:scale>
          <a:sx n="59" d="100"/>
          <a:sy n="59" d="100"/>
        </p:scale>
        <p:origin x="1128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C37E492-3F86-E140-B4F8-58E0C29259CC}" type="datetimeFigureOut">
              <a:rPr lang="en-US" smtClean="0"/>
              <a:t>4/23/2019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8FC3445-97F2-F149-8EB4-AE15E641FD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783099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1A5F978-D424-2E4E-8288-86E6B0F671E1}" type="datetimeFigureOut">
              <a:rPr lang="en-US" smtClean="0"/>
              <a:t>4/23/2019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F2A40AA-D256-A948-B204-8C8206596C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87754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31747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>
              <a:latin typeface="Calibri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gradFill>
          <a:gsLst>
            <a:gs pos="68000">
              <a:schemeClr val="accent5"/>
            </a:gs>
            <a:gs pos="100000">
              <a:schemeClr val="accent1"/>
            </a:gs>
            <a:gs pos="0">
              <a:schemeClr val="accent1"/>
            </a:gs>
            <a:gs pos="35000">
              <a:schemeClr val="accent5"/>
            </a:gs>
          </a:gsLst>
          <a:lin ang="42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779463"/>
            <a:ext cx="6858000" cy="2387600"/>
          </a:xfrm>
        </p:spPr>
        <p:txBody>
          <a:bodyPr anchor="b"/>
          <a:lstStyle>
            <a:lvl1pPr algn="ctr">
              <a:defRPr sz="45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259138"/>
            <a:ext cx="6858000" cy="1655762"/>
          </a:xfrm>
        </p:spPr>
        <p:txBody>
          <a:bodyPr/>
          <a:lstStyle>
            <a:lvl1pPr marL="0" indent="0" algn="ctr">
              <a:buNone/>
              <a:defRPr sz="1800">
                <a:solidFill>
                  <a:schemeClr val="bg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DA0DB8-CBB3-7E41-97EF-647929A8D6F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DA0DB8-CBB3-7E41-97EF-647929A8D6F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 userDrawn="1"/>
        </p:nvSpPr>
        <p:spPr>
          <a:xfrm>
            <a:off x="6755130" y="-3534"/>
            <a:ext cx="2386235" cy="1382654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1" y="-3533"/>
            <a:ext cx="7155218" cy="1382654"/>
          </a:xfrm>
          <a:prstGeom prst="rect">
            <a:avLst/>
          </a:prstGeom>
          <a:gradFill flip="none" rotWithShape="1">
            <a:gsLst>
              <a:gs pos="68000">
                <a:schemeClr val="accent5"/>
              </a:gs>
              <a:gs pos="100000">
                <a:schemeClr val="accent1"/>
              </a:gs>
              <a:gs pos="0">
                <a:schemeClr val="accent1"/>
              </a:gs>
              <a:gs pos="35000">
                <a:schemeClr val="accent5"/>
              </a:gs>
            </a:gsLst>
            <a:lin ang="42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 userDrawn="1"/>
        </p:nvSpPr>
        <p:spPr>
          <a:xfrm>
            <a:off x="1" y="6356351"/>
            <a:ext cx="9144000" cy="507954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-3533"/>
            <a:ext cx="6478175" cy="13255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447791"/>
            <a:ext cx="20574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447791"/>
            <a:ext cx="30861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447791"/>
            <a:ext cx="20574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ADA0DB8-CBB3-7E41-97EF-647929A8D6FF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869380" y="149986"/>
            <a:ext cx="565401" cy="415973"/>
          </a:xfrm>
          <a:prstGeom prst="rect">
            <a:avLst/>
          </a:prstGeom>
        </p:spPr>
      </p:pic>
      <p:pic>
        <p:nvPicPr>
          <p:cNvPr id="13" name="Picture 12" descr="CIMSS_logo_web_multicolor_PNG_550x400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41670" y="734733"/>
            <a:ext cx="652501" cy="474546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DA0DB8-CBB3-7E41-97EF-647929A8D6F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DA0DB8-CBB3-7E41-97EF-647929A8D6F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DA0DB8-CBB3-7E41-97EF-647929A8D6F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DA0DB8-CBB3-7E41-97EF-647929A8D6F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DA0DB8-CBB3-7E41-97EF-647929A8D6F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DA0DB8-CBB3-7E41-97EF-647929A8D6F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-3534"/>
            <a:ext cx="4240529" cy="2060933"/>
          </a:xfrm>
          <a:prstGeom prst="rect">
            <a:avLst/>
          </a:prstGeom>
          <a:gradFill flip="none" rotWithShape="1">
            <a:gsLst>
              <a:gs pos="68000">
                <a:schemeClr val="accent5"/>
              </a:gs>
              <a:gs pos="100000">
                <a:schemeClr val="accent1"/>
              </a:gs>
              <a:gs pos="0">
                <a:schemeClr val="accent1"/>
              </a:gs>
              <a:gs pos="35000">
                <a:schemeClr val="accent5"/>
              </a:gs>
            </a:gsLst>
            <a:lin ang="42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Content Placeholder 2"/>
          <p:cNvSpPr>
            <a:spLocks noGrp="1"/>
          </p:cNvSpPr>
          <p:nvPr>
            <p:ph idx="10"/>
          </p:nvPr>
        </p:nvSpPr>
        <p:spPr>
          <a:xfrm>
            <a:off x="205740" y="2282030"/>
            <a:ext cx="3234690" cy="4351338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DA0DB8-CBB3-7E41-97EF-647929A8D6F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85709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788" r:id="rId1"/>
    <p:sldLayoutId id="2147484789" r:id="rId2"/>
    <p:sldLayoutId id="2147484790" r:id="rId3"/>
    <p:sldLayoutId id="2147484791" r:id="rId4"/>
    <p:sldLayoutId id="2147484792" r:id="rId5"/>
    <p:sldLayoutId id="2147484793" r:id="rId6"/>
    <p:sldLayoutId id="2147484794" r:id="rId7"/>
    <p:sldLayoutId id="2147484795" r:id="rId8"/>
    <p:sldLayoutId id="2147484796" r:id="rId9"/>
    <p:sldLayoutId id="2147484797" r:id="rId10"/>
    <p:sldLayoutId id="2147484798" r:id="rId11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4.png"/><Relationship Id="rId7" Type="http://schemas.openxmlformats.org/officeDocument/2006/relationships/image" Target="../media/image2.png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mailto:Jun.Li@ssec.wisc.edu" TargetMode="External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7.gif"/><Relationship Id="rId4" Type="http://schemas.openxmlformats.org/officeDocument/2006/relationships/image" Target="../media/image16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Title 1"/>
          <p:cNvSpPr>
            <a:spLocks noGrp="1"/>
          </p:cNvSpPr>
          <p:nvPr>
            <p:ph type="ctrTitle"/>
          </p:nvPr>
        </p:nvSpPr>
        <p:spPr>
          <a:xfrm>
            <a:off x="0" y="121078"/>
            <a:ext cx="9144000" cy="1028700"/>
          </a:xfrm>
        </p:spPr>
        <p:txBody>
          <a:bodyPr>
            <a:noAutofit/>
          </a:bodyPr>
          <a:lstStyle/>
          <a:p>
            <a:r>
              <a:rPr lang="en-US" sz="2800" dirty="0"/>
              <a:t/>
            </a:r>
            <a:br>
              <a:rPr lang="en-US" sz="2800" dirty="0"/>
            </a:br>
            <a:r>
              <a:rPr lang="en-US" sz="2800" dirty="0"/>
              <a:t>Preparing AI-Enabled Weather and Environment Satellite Big Data </a:t>
            </a:r>
          </a:p>
        </p:txBody>
      </p:sp>
      <p:sp>
        <p:nvSpPr>
          <p:cNvPr id="15362" name="Subtitle 2"/>
          <p:cNvSpPr>
            <a:spLocks noGrp="1"/>
          </p:cNvSpPr>
          <p:nvPr>
            <p:ph type="subTitle" idx="1"/>
          </p:nvPr>
        </p:nvSpPr>
        <p:spPr>
          <a:xfrm>
            <a:off x="340792" y="1675797"/>
            <a:ext cx="4945297" cy="2913135"/>
          </a:xfrm>
        </p:spPr>
        <p:txBody>
          <a:bodyPr>
            <a:noAutofit/>
          </a:bodyPr>
          <a:lstStyle/>
          <a:p>
            <a:pPr algn="l"/>
            <a:r>
              <a:rPr lang="en-US" sz="2800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Calibri" charset="0"/>
                <a:ea typeface="ＭＳ Ｐゴシック" charset="0"/>
                <a:cs typeface="ＭＳ Ｐゴシック" charset="0"/>
              </a:rPr>
              <a:t>Allen Huang</a:t>
            </a:r>
          </a:p>
          <a:p>
            <a:pPr algn="l"/>
            <a:r>
              <a:rPr lang="en-US" dirty="0" smtClean="0">
                <a:solidFill>
                  <a:srgbClr val="FFFFFF"/>
                </a:solidFill>
                <a:latin typeface="Calibri" charset="0"/>
                <a:ea typeface="ＭＳ Ｐゴシック" charset="0"/>
                <a:cs typeface="ＭＳ Ｐゴシック" charset="0"/>
              </a:rPr>
              <a:t>Space Science &amp; Engineering Center (SSEC) University of Wisconsin-Madison</a:t>
            </a:r>
            <a:endParaRPr lang="en-US" dirty="0" smtClean="0">
              <a:solidFill>
                <a:schemeClr val="accent4">
                  <a:lumMod val="40000"/>
                  <a:lumOff val="60000"/>
                </a:schemeClr>
              </a:solidFill>
              <a:latin typeface="Calibri" charset="0"/>
              <a:ea typeface="ＭＳ Ｐゴシック" charset="0"/>
              <a:cs typeface="ＭＳ Ｐゴシック" charset="0"/>
            </a:endParaRPr>
          </a:p>
          <a:p>
            <a:pPr algn="l"/>
            <a:r>
              <a:rPr lang="en-US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Calibri" charset="0"/>
                <a:ea typeface="ＭＳ Ｐゴシック" charset="0"/>
                <a:cs typeface="ＭＳ Ｐゴシック" charset="0"/>
              </a:rPr>
              <a:t>1</a:t>
            </a:r>
            <a:r>
              <a:rPr lang="en-US" baseline="30000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Calibri" charset="0"/>
                <a:ea typeface="ＭＳ Ｐゴシック" charset="0"/>
                <a:cs typeface="ＭＳ Ｐゴシック" charset="0"/>
              </a:rPr>
              <a:t>st</a:t>
            </a:r>
            <a:r>
              <a:rPr lang="en-US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Calibri" charset="0"/>
                <a:ea typeface="ＭＳ Ｐゴシック" charset="0"/>
                <a:cs typeface="ＭＳ Ｐゴシック" charset="0"/>
              </a:rPr>
              <a:t> Workshop on Leveraging Artificial Intelligence (AI) in the Exploitation of Satellite Earth Observations and Numerical Weather Prediction </a:t>
            </a:r>
          </a:p>
          <a:p>
            <a:pPr algn="l"/>
            <a:r>
              <a:rPr lang="en-US" dirty="0" smtClean="0">
                <a:solidFill>
                  <a:srgbClr val="CCFFCC"/>
                </a:solidFill>
                <a:latin typeface="Calibri" charset="0"/>
                <a:ea typeface="ＭＳ Ｐゴシック" charset="0"/>
                <a:cs typeface="ＭＳ Ｐゴシック" charset="0"/>
              </a:rPr>
              <a:t>NOAA Center for Weather and Climate Prediction, College Park, Maryland</a:t>
            </a:r>
          </a:p>
          <a:p>
            <a:pPr algn="l"/>
            <a:r>
              <a:rPr lang="en-US" dirty="0" smtClean="0">
                <a:solidFill>
                  <a:srgbClr val="CCFFCC"/>
                </a:solidFill>
                <a:latin typeface="Calibri" charset="0"/>
                <a:ea typeface="ＭＳ Ｐゴシック" charset="0"/>
                <a:cs typeface="ＭＳ Ｐゴシック" charset="0"/>
              </a:rPr>
              <a:t>April 23-25, 2019</a:t>
            </a:r>
            <a:endParaRPr lang="en-US" dirty="0">
              <a:solidFill>
                <a:srgbClr val="CCFFCC"/>
              </a:solidFill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15364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453"/>
          <a:stretch/>
        </p:blipFill>
        <p:spPr bwMode="auto">
          <a:xfrm>
            <a:off x="149133" y="5791286"/>
            <a:ext cx="1138369" cy="10328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10" descr="NOAA 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658" y="4806146"/>
            <a:ext cx="1117687" cy="1117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0" descr="goes_r_logo small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87502" y="5827002"/>
            <a:ext cx="1371600" cy="914400"/>
          </a:xfrm>
          <a:prstGeom prst="rect">
            <a:avLst/>
          </a:prstGeom>
        </p:spPr>
      </p:pic>
      <p:pic>
        <p:nvPicPr>
          <p:cNvPr id="12" name="Picture 11" descr="uwlogo_web_sm_ctr_wht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64537" y="5796506"/>
            <a:ext cx="1134154" cy="758606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916292" y="4933735"/>
            <a:ext cx="1137270" cy="836706"/>
          </a:xfrm>
          <a:prstGeom prst="rect">
            <a:avLst/>
          </a:prstGeom>
        </p:spPr>
      </p:pic>
      <p:pic>
        <p:nvPicPr>
          <p:cNvPr id="14" name="Picture 13" descr="CIMSS_logo_web_multicolor_PNG_550x400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46560" y="4901611"/>
            <a:ext cx="1269732" cy="923440"/>
          </a:xfrm>
          <a:prstGeom prst="rect">
            <a:avLst/>
          </a:prstGeom>
        </p:spPr>
      </p:pic>
      <p:pic>
        <p:nvPicPr>
          <p:cNvPr id="15" name="Picture 4" descr="SSEC-building-Img_0339c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35"/>
          <a:stretch>
            <a:fillRect/>
          </a:stretch>
        </p:blipFill>
        <p:spPr bwMode="auto">
          <a:xfrm>
            <a:off x="5407025" y="1559778"/>
            <a:ext cx="3736975" cy="502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45382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2938" y="270925"/>
            <a:ext cx="5929715" cy="75895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CSPP Software/Sensor Matrix</a:t>
            </a:r>
            <a:br>
              <a:rPr lang="en-US" dirty="0" smtClean="0"/>
            </a:br>
            <a:r>
              <a:rPr lang="en-US" sz="2700" dirty="0" smtClean="0"/>
              <a:t>January 2019</a:t>
            </a:r>
            <a:endParaRPr lang="en-US" sz="2700" dirty="0"/>
          </a:p>
        </p:txBody>
      </p:sp>
      <p:pic>
        <p:nvPicPr>
          <p:cNvPr id="7" name="Picture 6" descr="SSEC_logo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755" y="133478"/>
            <a:ext cx="697315" cy="4924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8" name="Content Placeholder 3">
            <a:extLst>
              <a:ext uri="{FF2B5EF4-FFF2-40B4-BE49-F238E27FC236}">
                <a16:creationId xmlns:a16="http://schemas.microsoft.com/office/drawing/2014/main" id="{3DFC4FE2-3CB8-DA41-AFCC-D033A13A7BE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28191636"/>
              </p:ext>
            </p:extLst>
          </p:nvPr>
        </p:nvGraphicFramePr>
        <p:xfrm>
          <a:off x="61369" y="1371415"/>
          <a:ext cx="9082631" cy="523892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78542">
                  <a:extLst>
                    <a:ext uri="{9D8B030D-6E8A-4147-A177-3AD203B41FA5}">
                      <a16:colId xmlns:a16="http://schemas.microsoft.com/office/drawing/2014/main" val="3701185263"/>
                    </a:ext>
                  </a:extLst>
                </a:gridCol>
                <a:gridCol w="1378542">
                  <a:extLst>
                    <a:ext uri="{9D8B030D-6E8A-4147-A177-3AD203B41FA5}">
                      <a16:colId xmlns:a16="http://schemas.microsoft.com/office/drawing/2014/main" val="1791024387"/>
                    </a:ext>
                  </a:extLst>
                </a:gridCol>
                <a:gridCol w="1189487">
                  <a:extLst>
                    <a:ext uri="{9D8B030D-6E8A-4147-A177-3AD203B41FA5}">
                      <a16:colId xmlns:a16="http://schemas.microsoft.com/office/drawing/2014/main" val="322167931"/>
                    </a:ext>
                  </a:extLst>
                </a:gridCol>
                <a:gridCol w="1284015">
                  <a:extLst>
                    <a:ext uri="{9D8B030D-6E8A-4147-A177-3AD203B41FA5}">
                      <a16:colId xmlns:a16="http://schemas.microsoft.com/office/drawing/2014/main" val="1299861260"/>
                    </a:ext>
                  </a:extLst>
                </a:gridCol>
                <a:gridCol w="1284015">
                  <a:extLst>
                    <a:ext uri="{9D8B030D-6E8A-4147-A177-3AD203B41FA5}">
                      <a16:colId xmlns:a16="http://schemas.microsoft.com/office/drawing/2014/main" val="2004179161"/>
                    </a:ext>
                  </a:extLst>
                </a:gridCol>
                <a:gridCol w="1284015">
                  <a:extLst>
                    <a:ext uri="{9D8B030D-6E8A-4147-A177-3AD203B41FA5}">
                      <a16:colId xmlns:a16="http://schemas.microsoft.com/office/drawing/2014/main" val="1081924926"/>
                    </a:ext>
                  </a:extLst>
                </a:gridCol>
                <a:gridCol w="1284015">
                  <a:extLst>
                    <a:ext uri="{9D8B030D-6E8A-4147-A177-3AD203B41FA5}">
                      <a16:colId xmlns:a16="http://schemas.microsoft.com/office/drawing/2014/main" val="2259772928"/>
                    </a:ext>
                  </a:extLst>
                </a:gridCol>
              </a:tblGrid>
              <a:tr h="293738">
                <a:tc>
                  <a:txBody>
                    <a:bodyPr/>
                    <a:lstStyle/>
                    <a:p>
                      <a:r>
                        <a:rPr lang="en-US" dirty="0"/>
                        <a:t>CSPP Software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Suomi-NPP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NOAA-20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Metop</a:t>
                      </a:r>
                      <a:r>
                        <a:rPr lang="en-US" dirty="0"/>
                        <a:t>-A/B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NOAA-18/19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Terra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Aqua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53328524"/>
                  </a:ext>
                </a:extLst>
              </a:tr>
              <a:tr h="363896">
                <a:tc>
                  <a:txBody>
                    <a:bodyPr/>
                    <a:lstStyle/>
                    <a:p>
                      <a:r>
                        <a:rPr lang="en-US" sz="1200" b="1" dirty="0"/>
                        <a:t>1. SDR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3429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5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VIIRS,CrIS,ATMS</a:t>
                      </a:r>
                      <a:endParaRPr kumimoji="0" lang="en-US" sz="105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50" dirty="0" err="1"/>
                        <a:t>VIIRS,CrIS,ATMS</a:t>
                      </a:r>
                      <a:endParaRPr lang="en-US" sz="1050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50" dirty="0"/>
                        <a:t>AAPP</a:t>
                      </a: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50" dirty="0"/>
                        <a:t>AAPP</a:t>
                      </a: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50" dirty="0" err="1"/>
                        <a:t>SeaDAS</a:t>
                      </a:r>
                      <a:endParaRPr lang="en-US" sz="1050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50" dirty="0" err="1"/>
                        <a:t>SeaDAS</a:t>
                      </a:r>
                      <a:endParaRPr lang="en-US" sz="1050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41654334"/>
                  </a:ext>
                </a:extLst>
              </a:tr>
              <a:tr h="363896">
                <a:tc>
                  <a:txBody>
                    <a:bodyPr/>
                    <a:lstStyle/>
                    <a:p>
                      <a:r>
                        <a:rPr lang="en-US" sz="1200" b="1" dirty="0"/>
                        <a:t>2. HSRTV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50" dirty="0" err="1"/>
                        <a:t>CrIS</a:t>
                      </a:r>
                      <a:r>
                        <a:rPr lang="en-US" sz="1050" dirty="0"/>
                        <a:t> NSR, FSR</a:t>
                      </a:r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50" dirty="0" err="1"/>
                        <a:t>CrIS</a:t>
                      </a:r>
                      <a:r>
                        <a:rPr lang="en-US" sz="1050" dirty="0"/>
                        <a:t> NSR, FSR</a:t>
                      </a:r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50" dirty="0"/>
                        <a:t>IASI</a:t>
                      </a:r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50" dirty="0"/>
                        <a:t>N/A</a:t>
                      </a: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50" dirty="0"/>
                        <a:t>N/A</a:t>
                      </a: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50" dirty="0"/>
                        <a:t>AIRS</a:t>
                      </a:r>
                    </a:p>
                  </a:txBody>
                  <a:tcPr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71974168"/>
                  </a:ext>
                </a:extLst>
              </a:tr>
              <a:tr h="363896">
                <a:tc>
                  <a:txBody>
                    <a:bodyPr/>
                    <a:lstStyle/>
                    <a:p>
                      <a:r>
                        <a:rPr lang="en-US" sz="1200" b="1" dirty="0"/>
                        <a:t>3. Polar2Grid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50" dirty="0"/>
                        <a:t>VIIRS, ATMS</a:t>
                      </a:r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50" dirty="0"/>
                        <a:t>VIIRS, ATMS</a:t>
                      </a:r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50" dirty="0"/>
                        <a:t>AVHRR</a:t>
                      </a:r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50" dirty="0"/>
                        <a:t>AVHRR</a:t>
                      </a:r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50" dirty="0"/>
                        <a:t>MODIS</a:t>
                      </a:r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50" dirty="0"/>
                        <a:t>MODIS</a:t>
                      </a:r>
                    </a:p>
                  </a:txBody>
                  <a:tcPr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97209509"/>
                  </a:ext>
                </a:extLst>
              </a:tr>
              <a:tr h="363896">
                <a:tc>
                  <a:txBody>
                    <a:bodyPr/>
                    <a:lstStyle/>
                    <a:p>
                      <a:r>
                        <a:rPr lang="en-US" sz="1200" b="1" dirty="0"/>
                        <a:t>4. HYDRA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3429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5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VIIRS,CrIS,ATMS</a:t>
                      </a:r>
                      <a:endParaRPr kumimoji="0" lang="en-US" sz="105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3429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5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VIIRS,CrIS,ATMS</a:t>
                      </a:r>
                      <a:endParaRPr kumimoji="0" lang="en-US" sz="105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50" dirty="0"/>
                        <a:t>AVHRR, IASI</a:t>
                      </a:r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50" dirty="0"/>
                        <a:t>AVHRR, AMSU</a:t>
                      </a:r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50" dirty="0"/>
                        <a:t>MODIS</a:t>
                      </a:r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50" dirty="0"/>
                        <a:t>MODIS, AIRS</a:t>
                      </a:r>
                    </a:p>
                  </a:txBody>
                  <a:tcPr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63073062"/>
                  </a:ext>
                </a:extLst>
              </a:tr>
              <a:tr h="363896">
                <a:tc>
                  <a:txBody>
                    <a:bodyPr/>
                    <a:lstStyle/>
                    <a:p>
                      <a:r>
                        <a:rPr lang="en-US" sz="1200" b="1" dirty="0"/>
                        <a:t>5. MIRS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50" dirty="0"/>
                        <a:t>ATMS</a:t>
                      </a:r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50" dirty="0"/>
                        <a:t>ATMS</a:t>
                      </a:r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50" dirty="0"/>
                        <a:t>AMSU, MHS</a:t>
                      </a:r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50" dirty="0"/>
                        <a:t>AMSU, MHS</a:t>
                      </a:r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50" dirty="0"/>
                        <a:t>N/A</a:t>
                      </a: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50" dirty="0"/>
                        <a:t>N/A</a:t>
                      </a: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8119440"/>
                  </a:ext>
                </a:extLst>
              </a:tr>
              <a:tr h="363896">
                <a:tc>
                  <a:txBody>
                    <a:bodyPr/>
                    <a:lstStyle/>
                    <a:p>
                      <a:r>
                        <a:rPr lang="en-US" sz="1200" b="1" dirty="0"/>
                        <a:t>6. CLAVR-x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50" dirty="0"/>
                        <a:t>VIIRS</a:t>
                      </a:r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50" dirty="0"/>
                        <a:t>Coming Soon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50" dirty="0"/>
                        <a:t>AVHRR</a:t>
                      </a:r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50" dirty="0"/>
                        <a:t>AVHRR</a:t>
                      </a:r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50" dirty="0"/>
                        <a:t>MODIS</a:t>
                      </a:r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50" dirty="0"/>
                        <a:t>MODIS</a:t>
                      </a:r>
                    </a:p>
                  </a:txBody>
                  <a:tcPr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04486295"/>
                  </a:ext>
                </a:extLst>
              </a:tr>
              <a:tr h="363896">
                <a:tc>
                  <a:txBody>
                    <a:bodyPr/>
                    <a:lstStyle/>
                    <a:p>
                      <a:r>
                        <a:rPr lang="en-US" sz="1200" b="1" dirty="0"/>
                        <a:t>7. NUCAPS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50" dirty="0" err="1"/>
                        <a:t>CrIS</a:t>
                      </a:r>
                      <a:r>
                        <a:rPr lang="en-US" sz="1050" dirty="0"/>
                        <a:t>, ATMS</a:t>
                      </a:r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50" dirty="0" err="1"/>
                        <a:t>CrIS</a:t>
                      </a:r>
                      <a:r>
                        <a:rPr lang="en-US" sz="1050" dirty="0"/>
                        <a:t>, ATMS</a:t>
                      </a:r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50" dirty="0"/>
                        <a:t>IASI, AMSU, MHS</a:t>
                      </a:r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50" dirty="0"/>
                        <a:t>N/A</a:t>
                      </a: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50" dirty="0"/>
                        <a:t>N/A</a:t>
                      </a: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50" dirty="0"/>
                        <a:t>Future Version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06436721"/>
                  </a:ext>
                </a:extLst>
              </a:tr>
              <a:tr h="363896">
                <a:tc>
                  <a:txBody>
                    <a:bodyPr/>
                    <a:lstStyle/>
                    <a:p>
                      <a:r>
                        <a:rPr lang="en-US" sz="1200" b="1" dirty="0"/>
                        <a:t>8. IAPP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50" dirty="0"/>
                        <a:t>N/A</a:t>
                      </a: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50" dirty="0"/>
                        <a:t>N/A</a:t>
                      </a: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50" dirty="0"/>
                        <a:t>HIRS, AMSU, MHS</a:t>
                      </a:r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3429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dirty="0"/>
                        <a:t>HIRS, AMSU, MHS</a:t>
                      </a:r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50" dirty="0"/>
                        <a:t>N/A</a:t>
                      </a: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50" dirty="0"/>
                        <a:t>N/A</a:t>
                      </a: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2358143"/>
                  </a:ext>
                </a:extLst>
              </a:tr>
              <a:tr h="363896">
                <a:tc>
                  <a:txBody>
                    <a:bodyPr/>
                    <a:lstStyle/>
                    <a:p>
                      <a:r>
                        <a:rPr lang="en-US" sz="1200" b="1" dirty="0"/>
                        <a:t>9. ACSPO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50" dirty="0"/>
                        <a:t>VIIRS</a:t>
                      </a:r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50" dirty="0"/>
                        <a:t>Coming Soon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50" dirty="0"/>
                        <a:t>AVHRR</a:t>
                      </a:r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50" dirty="0"/>
                        <a:t>AVHRR</a:t>
                      </a:r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50" dirty="0"/>
                        <a:t>MODIS</a:t>
                      </a:r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50" dirty="0"/>
                        <a:t>MODIS</a:t>
                      </a:r>
                    </a:p>
                  </a:txBody>
                  <a:tcPr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70595014"/>
                  </a:ext>
                </a:extLst>
              </a:tr>
              <a:tr h="497096">
                <a:tc>
                  <a:txBody>
                    <a:bodyPr/>
                    <a:lstStyle/>
                    <a:p>
                      <a:r>
                        <a:rPr lang="en-US" sz="1200" b="1" dirty="0"/>
                        <a:t>10. Sounder</a:t>
                      </a:r>
                    </a:p>
                    <a:p>
                      <a:r>
                        <a:rPr lang="en-US" sz="1200" b="1" dirty="0"/>
                        <a:t>     </a:t>
                      </a:r>
                      <a:r>
                        <a:rPr lang="en-US" sz="1200" b="1" dirty="0" err="1"/>
                        <a:t>Quicklook</a:t>
                      </a:r>
                      <a:endParaRPr lang="en-US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50" dirty="0" err="1"/>
                        <a:t>CrIS</a:t>
                      </a:r>
                      <a:r>
                        <a:rPr lang="en-US" sz="1050" dirty="0"/>
                        <a:t>, ATMS</a:t>
                      </a:r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50" dirty="0"/>
                        <a:t>Coming Soon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50" dirty="0"/>
                        <a:t>IASI, AMSU, MHS</a:t>
                      </a:r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50" dirty="0"/>
                        <a:t>AMSU, MHS</a:t>
                      </a:r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50" dirty="0"/>
                        <a:t>N/A</a:t>
                      </a: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50" dirty="0"/>
                        <a:t>AIRS</a:t>
                      </a:r>
                    </a:p>
                  </a:txBody>
                  <a:tcPr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6570431"/>
                  </a:ext>
                </a:extLst>
              </a:tr>
              <a:tr h="363896">
                <a:tc>
                  <a:txBody>
                    <a:bodyPr/>
                    <a:lstStyle/>
                    <a:p>
                      <a:r>
                        <a:rPr lang="en-US" sz="1200" b="1" dirty="0"/>
                        <a:t>12. VIIRS Flood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50" dirty="0"/>
                        <a:t>VIIRS</a:t>
                      </a:r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50" dirty="0"/>
                        <a:t>VIIRS</a:t>
                      </a:r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50" dirty="0"/>
                        <a:t>N/A</a:t>
                      </a: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50" dirty="0"/>
                        <a:t>N/A</a:t>
                      </a: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50" dirty="0"/>
                        <a:t>N/A</a:t>
                      </a: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50" dirty="0"/>
                        <a:t>N/A</a:t>
                      </a: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63772874"/>
                  </a:ext>
                </a:extLst>
              </a:tr>
              <a:tr h="363896">
                <a:tc>
                  <a:txBody>
                    <a:bodyPr/>
                    <a:lstStyle/>
                    <a:p>
                      <a:pPr marL="228600" indent="-228600">
                        <a:buAutoNum type="arabicPeriod" startAt="13"/>
                      </a:pPr>
                      <a:r>
                        <a:rPr lang="en-US" sz="1200" b="1" dirty="0"/>
                        <a:t>VIIRS Active Fires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50" dirty="0"/>
                        <a:t>VIIRS </a:t>
                      </a:r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50" dirty="0"/>
                        <a:t>Coming Soon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50" dirty="0"/>
                        <a:t>N/A</a:t>
                      </a: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50" dirty="0"/>
                        <a:t>N/A</a:t>
                      </a: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50" dirty="0"/>
                        <a:t>N/A</a:t>
                      </a: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50" dirty="0"/>
                        <a:t>N/A</a:t>
                      </a: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45747729"/>
                  </a:ext>
                </a:extLst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DA0DB8-CBB3-7E41-97EF-647929A8D6FF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5113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3" name="Shape 443"/>
          <p:cNvSpPr>
            <a:spLocks noGrp="1"/>
          </p:cNvSpPr>
          <p:nvPr>
            <p:ph type="title"/>
          </p:nvPr>
        </p:nvSpPr>
        <p:spPr>
          <a:xfrm>
            <a:off x="865713" y="-3533"/>
            <a:ext cx="3384550" cy="1325563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6</a:t>
            </a:r>
            <a:r>
              <a:rPr dirty="0" smtClean="0"/>
              <a:t>.</a:t>
            </a:r>
            <a:r>
              <a:rPr lang="en-US" dirty="0" smtClean="0"/>
              <a:t> MIRS</a:t>
            </a:r>
            <a:endParaRPr dirty="0"/>
          </a:p>
        </p:txBody>
      </p:sp>
      <p:sp>
        <p:nvSpPr>
          <p:cNvPr id="444" name="Shape 444"/>
          <p:cNvSpPr>
            <a:spLocks noGrp="1"/>
          </p:cNvSpPr>
          <p:nvPr>
            <p:ph type="body" idx="1"/>
          </p:nvPr>
        </p:nvSpPr>
        <p:spPr>
          <a:xfrm>
            <a:off x="450997" y="1266112"/>
            <a:ext cx="8503920" cy="4572000"/>
          </a:xfrm>
          <a:prstGeom prst="rect">
            <a:avLst/>
          </a:prstGeom>
        </p:spPr>
        <p:txBody>
          <a:bodyPr/>
          <a:lstStyle/>
          <a:p>
            <a:pPr marL="0" indent="0">
              <a:lnSpc>
                <a:spcPct val="120000"/>
              </a:lnSpc>
              <a:buSzTx/>
              <a:buFontTx/>
              <a:buNone/>
              <a:defRPr sz="2400"/>
            </a:pPr>
            <a:r>
              <a:rPr lang="en-US" dirty="0">
                <a:solidFill>
                  <a:srgbClr val="0000FF"/>
                </a:solidFill>
              </a:rPr>
              <a:t>MIRS (Microwave Integrated Retrieval System)</a:t>
            </a:r>
            <a:r>
              <a:rPr lang="en-US" dirty="0"/>
              <a:t> creates atmospheric </a:t>
            </a:r>
            <a:r>
              <a:rPr lang="en-US" dirty="0" smtClean="0"/>
              <a:t>profiles, </a:t>
            </a:r>
            <a:r>
              <a:rPr lang="en-US" dirty="0"/>
              <a:t>precipitation, and surface products from microwave sounder data</a:t>
            </a:r>
            <a:r>
              <a:rPr lang="en-US" dirty="0" smtClean="0"/>
              <a:t>.</a:t>
            </a:r>
            <a:endParaRPr lang="en-US" dirty="0"/>
          </a:p>
        </p:txBody>
      </p:sp>
      <p:graphicFrame>
        <p:nvGraphicFramePr>
          <p:cNvPr id="445" name="Table 445"/>
          <p:cNvGraphicFramePr/>
          <p:nvPr>
            <p:extLst>
              <p:ext uri="{D42A27DB-BD31-4B8C-83A1-F6EECF244321}">
                <p14:modId xmlns:p14="http://schemas.microsoft.com/office/powerpoint/2010/main" val="50462115"/>
              </p:ext>
            </p:extLst>
          </p:nvPr>
        </p:nvGraphicFramePr>
        <p:xfrm>
          <a:off x="301755" y="2737557"/>
          <a:ext cx="8284036" cy="4160520"/>
        </p:xfrm>
        <a:graphic>
          <a:graphicData uri="http://schemas.openxmlformats.org/drawingml/2006/table">
            <a:tbl>
              <a:tblPr bandRow="1"/>
              <a:tblGrid>
                <a:gridCol w="190043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38360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70560">
                <a:tc>
                  <a:txBody>
                    <a:bodyPr/>
                    <a:lstStyle/>
                    <a:p>
                      <a:pPr algn="l" defTabSz="457200">
                        <a:defRPr sz="1800" b="0" i="0"/>
                      </a:pPr>
                      <a:r>
                        <a:rPr sz="1900" b="1">
                          <a:latin typeface="Myriad Pro"/>
                          <a:ea typeface="Myriad Pro"/>
                          <a:cs typeface="Myriad Pro"/>
                        </a:rPr>
                        <a:t>Heritage</a:t>
                      </a:r>
                    </a:p>
                  </a:txBody>
                  <a:tcPr marL="45720" marR="45720" horzOverflow="overflow">
                    <a:solidFill>
                      <a:srgbClr val="CFD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Developed at NOAA/NESDIS by </a:t>
                      </a:r>
                      <a:r>
                        <a:rPr lang="en-US" dirty="0" err="1" smtClean="0"/>
                        <a:t>Quanhua</a:t>
                      </a:r>
                      <a:r>
                        <a:rPr lang="en-US" dirty="0" smtClean="0"/>
                        <a:t> (Mark) Liu and </a:t>
                      </a:r>
                      <a:r>
                        <a:rPr kumimoji="0" lang="en-US" sz="1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Chris </a:t>
                      </a:r>
                      <a:r>
                        <a:rPr kumimoji="0" lang="en-US" sz="1800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Grassotti</a:t>
                      </a:r>
                      <a:r>
                        <a:rPr kumimoji="0" lang="en-US" sz="1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</a:t>
                      </a:r>
                      <a:r>
                        <a:rPr kumimoji="0" lang="en-US" sz="1800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000" dirty="0" smtClean="0">
                          <a:solidFill>
                            <a:schemeClr val="tx1"/>
                          </a:solidFill>
                        </a:rPr>
                        <a:t>Sid </a:t>
                      </a:r>
                      <a:r>
                        <a:rPr lang="en-US" sz="2000" dirty="0" err="1" smtClean="0">
                          <a:solidFill>
                            <a:schemeClr val="tx1"/>
                          </a:solidFill>
                        </a:rPr>
                        <a:t>Boukabara</a:t>
                      </a:r>
                      <a:endParaRPr lang="en-US" sz="2000" dirty="0" smtClean="0">
                        <a:solidFill>
                          <a:schemeClr val="tx1"/>
                        </a:solidFill>
                      </a:endParaRPr>
                    </a:p>
                  </a:txBody>
                  <a:tcPr marL="45720" marR="45720" horzOverflow="overflow">
                    <a:solidFill>
                      <a:srgbClr val="CFD7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70560">
                <a:tc>
                  <a:txBody>
                    <a:bodyPr/>
                    <a:lstStyle/>
                    <a:p>
                      <a:pPr algn="l" defTabSz="457200">
                        <a:defRPr sz="1800" b="0" i="0"/>
                      </a:pPr>
                      <a:r>
                        <a:rPr sz="1900" b="1">
                          <a:latin typeface="Myriad Pro"/>
                          <a:ea typeface="Myriad Pro"/>
                          <a:cs typeface="Myriad Pro"/>
                        </a:rPr>
                        <a:t>Satellites/Sensors</a:t>
                      </a:r>
                    </a:p>
                  </a:txBody>
                  <a:tcPr marL="45720" marR="45720" horzOverflow="overflow">
                    <a:solidFill>
                      <a:srgbClr val="E8EC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/>
                      </a:pPr>
                      <a:r>
                        <a:rPr lang="en-US" sz="2000" dirty="0" err="1" smtClean="0">
                          <a:latin typeface="Myriad Pro"/>
                          <a:ea typeface="Myriad Pro"/>
                          <a:cs typeface="Myriad Pro"/>
                        </a:rPr>
                        <a:t>Suomi</a:t>
                      </a:r>
                      <a:r>
                        <a:rPr lang="en-US" sz="2000" dirty="0" smtClean="0">
                          <a:latin typeface="Myriad Pro"/>
                          <a:ea typeface="Myriad Pro"/>
                          <a:cs typeface="Myriad Pro"/>
                        </a:rPr>
                        <a:t>-NPP and NOAA-20 ATMS; </a:t>
                      </a:r>
                      <a:r>
                        <a:rPr lang="en-US" sz="2000" dirty="0" err="1" smtClean="0">
                          <a:latin typeface="Myriad Pro"/>
                          <a:ea typeface="Myriad Pro"/>
                          <a:cs typeface="Myriad Pro"/>
                        </a:rPr>
                        <a:t>Metop</a:t>
                      </a:r>
                      <a:r>
                        <a:rPr lang="en-US" sz="2000" dirty="0" smtClean="0">
                          <a:latin typeface="Myriad Pro"/>
                          <a:ea typeface="Myriad Pro"/>
                          <a:cs typeface="Myriad Pro"/>
                        </a:rPr>
                        <a:t>-A/B AMSU, MHS; NOAA-18/19 AMSU, MHS.</a:t>
                      </a:r>
                    </a:p>
                  </a:txBody>
                  <a:tcPr marL="45720" marR="45720" horzOverflow="overflow">
                    <a:solidFill>
                      <a:srgbClr val="E8EC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226819">
                <a:tc>
                  <a:txBody>
                    <a:bodyPr/>
                    <a:lstStyle/>
                    <a:p>
                      <a:pPr algn="l" defTabSz="457200">
                        <a:defRPr sz="1800" b="0" i="0"/>
                      </a:pPr>
                      <a:r>
                        <a:rPr sz="1900" b="1">
                          <a:latin typeface="Myriad Pro"/>
                          <a:ea typeface="Myriad Pro"/>
                          <a:cs typeface="Myriad Pro"/>
                        </a:rPr>
                        <a:t>Products</a:t>
                      </a:r>
                    </a:p>
                  </a:txBody>
                  <a:tcPr marL="45720" marR="45720" horzOverflow="overflow">
                    <a:solidFill>
                      <a:srgbClr val="CFD7E7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457200">
                        <a:defRPr sz="1800" b="0" i="0"/>
                      </a:pPr>
                      <a:r>
                        <a:rPr lang="en-US" sz="1900" dirty="0" smtClean="0">
                          <a:latin typeface="Myriad Pro"/>
                          <a:ea typeface="Myriad Pro"/>
                          <a:cs typeface="Myriad Pro"/>
                        </a:rPr>
                        <a:t>Temperature and moisture profiles, total </a:t>
                      </a:r>
                      <a:r>
                        <a:rPr lang="en-US" sz="1900" dirty="0" err="1" smtClean="0">
                          <a:latin typeface="Myriad Pro"/>
                          <a:ea typeface="Myriad Pro"/>
                          <a:cs typeface="Myriad Pro"/>
                        </a:rPr>
                        <a:t>precipitable</a:t>
                      </a:r>
                      <a:r>
                        <a:rPr lang="en-US" sz="1900" dirty="0" smtClean="0">
                          <a:latin typeface="Myriad Pro"/>
                          <a:ea typeface="Myriad Pro"/>
                          <a:cs typeface="Myriad Pro"/>
                        </a:rPr>
                        <a:t> water, surface skin temperature and emissivity, rain rate, cloud liquid water, rain water path, ice water path, liquid water path, sea ice concentration, snow water equivalent, and snow cover.</a:t>
                      </a:r>
                    </a:p>
                  </a:txBody>
                  <a:tcPr marL="45720" marR="45720" horzOverflow="overflow">
                    <a:solidFill>
                      <a:srgbClr val="CFD7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226819">
                <a:tc>
                  <a:txBody>
                    <a:bodyPr/>
                    <a:lstStyle/>
                    <a:p>
                      <a:pPr algn="l" defTabSz="457200">
                        <a:defRPr sz="1800" b="0" i="0"/>
                      </a:pPr>
                      <a:r>
                        <a:rPr sz="1900" b="1">
                          <a:latin typeface="Myriad Pro"/>
                          <a:ea typeface="Myriad Pro"/>
                          <a:cs typeface="Myriad Pro"/>
                        </a:rPr>
                        <a:t>Features</a:t>
                      </a:r>
                    </a:p>
                  </a:txBody>
                  <a:tcPr marL="45720" marR="45720" horzOverflow="overflow">
                    <a:solidFill>
                      <a:srgbClr val="E8ECF4"/>
                    </a:solidFill>
                  </a:tcPr>
                </a:tc>
                <a:tc>
                  <a:txBody>
                    <a:bodyPr/>
                    <a:lstStyle/>
                    <a:p>
                      <a:pPr marL="180473" indent="-180473" algn="l" defTabSz="457200">
                        <a:buSzPct val="100000"/>
                        <a:buChar char="•"/>
                        <a:defRPr sz="1800" b="0" i="0">
                          <a:latin typeface="Myriad Pro"/>
                          <a:ea typeface="Myriad Pro"/>
                          <a:cs typeface="Myriad Pro"/>
                        </a:defRPr>
                      </a:pPr>
                      <a:r>
                        <a:rPr lang="en-US" sz="1900" dirty="0" smtClean="0"/>
                        <a:t>Multi-sensor common algorithm.</a:t>
                      </a:r>
                    </a:p>
                    <a:p>
                      <a:pPr marL="180473" indent="-180473" algn="l" defTabSz="457200">
                        <a:buSzPct val="100000"/>
                        <a:buChar char="•"/>
                        <a:defRPr sz="1800" b="0" i="0">
                          <a:latin typeface="Myriad Pro"/>
                          <a:ea typeface="Myriad Pro"/>
                          <a:cs typeface="Myriad Pro"/>
                        </a:defRPr>
                      </a:pPr>
                      <a:r>
                        <a:rPr lang="en-US" sz="1900" dirty="0" smtClean="0"/>
                        <a:t>Physics-based retrieval.</a:t>
                      </a:r>
                    </a:p>
                    <a:p>
                      <a:pPr marL="180473" indent="-180473" algn="l" defTabSz="457200">
                        <a:buSzPct val="100000"/>
                        <a:buChar char="•"/>
                        <a:defRPr sz="1800" b="0" i="0">
                          <a:latin typeface="Myriad Pro"/>
                          <a:ea typeface="Myriad Pro"/>
                          <a:cs typeface="Myriad Pro"/>
                        </a:defRPr>
                      </a:pPr>
                      <a:r>
                        <a:rPr lang="en-US" sz="1900" dirty="0" smtClean="0"/>
                        <a:t>Retrieves land and ocean products in all sky conditions.</a:t>
                      </a:r>
                    </a:p>
                    <a:p>
                      <a:pPr marL="180473" indent="-180473" algn="l" defTabSz="457200">
                        <a:buSzPct val="100000"/>
                        <a:buChar char="•"/>
                        <a:defRPr sz="1800" b="0" i="0">
                          <a:latin typeface="Myriad Pro"/>
                          <a:ea typeface="Myriad Pro"/>
                          <a:cs typeface="Myriad Pro"/>
                        </a:defRPr>
                      </a:pPr>
                      <a:r>
                        <a:rPr lang="en-US" sz="1900" dirty="0" smtClean="0"/>
                        <a:t>Extensively validated and documented.</a:t>
                      </a:r>
                    </a:p>
                  </a:txBody>
                  <a:tcPr marL="45720" marR="45720" horzOverflow="overflow">
                    <a:solidFill>
                      <a:srgbClr val="E8EC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8" name="Picture 7" descr="SSEC_logo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755" y="308101"/>
            <a:ext cx="962025" cy="6794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DA0DB8-CBB3-7E41-97EF-647929A8D6FF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9919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NUCAPS (NOAA Unique Combined Processing System)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DA0DB8-CBB3-7E41-97EF-647929A8D6FF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7" name="Shape 444"/>
          <p:cNvSpPr txBox="1">
            <a:spLocks/>
          </p:cNvSpPr>
          <p:nvPr/>
        </p:nvSpPr>
        <p:spPr>
          <a:xfrm>
            <a:off x="200153" y="1374651"/>
            <a:ext cx="8706781" cy="10976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buFontTx/>
              <a:buNone/>
              <a:defRPr sz="2400"/>
            </a:pPr>
            <a:r>
              <a:rPr lang="en-US" sz="2400" dirty="0" smtClean="0">
                <a:solidFill>
                  <a:srgbClr val="0000FF"/>
                </a:solidFill>
              </a:rPr>
              <a:t>NUCAPS</a:t>
            </a:r>
            <a:r>
              <a:rPr lang="en-US" sz="2400" dirty="0" smtClean="0"/>
              <a:t> retrieves atmospheric temperature, moisture, &amp; trace gases from combined infrared and microwave observations. </a:t>
            </a:r>
            <a:endParaRPr lang="en-US" sz="2400" dirty="0"/>
          </a:p>
        </p:txBody>
      </p:sp>
      <p:graphicFrame>
        <p:nvGraphicFramePr>
          <p:cNvPr id="8" name="Table 445"/>
          <p:cNvGraphicFramePr/>
          <p:nvPr>
            <p:extLst>
              <p:ext uri="{D42A27DB-BD31-4B8C-83A1-F6EECF244321}">
                <p14:modId xmlns:p14="http://schemas.microsoft.com/office/powerpoint/2010/main" val="1613859033"/>
              </p:ext>
            </p:extLst>
          </p:nvPr>
        </p:nvGraphicFramePr>
        <p:xfrm>
          <a:off x="403353" y="2427937"/>
          <a:ext cx="8284036" cy="3787139"/>
        </p:xfrm>
        <a:graphic>
          <a:graphicData uri="http://schemas.openxmlformats.org/drawingml/2006/table">
            <a:tbl>
              <a:tblPr bandRow="1"/>
              <a:tblGrid>
                <a:gridCol w="190043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38360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63345">
                <a:tc>
                  <a:txBody>
                    <a:bodyPr/>
                    <a:lstStyle/>
                    <a:p>
                      <a:pPr algn="l" defTabSz="457200">
                        <a:defRPr sz="1800" b="0" i="0"/>
                      </a:pPr>
                      <a:r>
                        <a:rPr sz="1900" b="1">
                          <a:latin typeface="Myriad Pro"/>
                          <a:ea typeface="Myriad Pro"/>
                          <a:cs typeface="Myriad Pro"/>
                        </a:rPr>
                        <a:t>Heritage</a:t>
                      </a:r>
                    </a:p>
                  </a:txBody>
                  <a:tcPr marL="45720" marR="45720" horzOverflow="overflow">
                    <a:solidFill>
                      <a:srgbClr val="CFD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/>
                      </a:pPr>
                      <a:r>
                        <a:rPr kumimoji="0" lang="en-US" sz="1800" b="0" i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Developed at NOAA/NESDIS/STAR by Antonia </a:t>
                      </a:r>
                      <a:r>
                        <a:rPr kumimoji="0" lang="en-US" sz="1800" b="0" i="0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Gambacorta</a:t>
                      </a:r>
                      <a:r>
                        <a:rPr kumimoji="0" lang="en-US" sz="1800" b="0" i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Nadia Smith and Chris Barnet. </a:t>
                      </a:r>
                      <a:endParaRPr sz="1900" dirty="0">
                        <a:latin typeface="Myriad Pro"/>
                        <a:ea typeface="Myriad Pro"/>
                        <a:cs typeface="Myriad Pro"/>
                      </a:endParaRPr>
                    </a:p>
                  </a:txBody>
                  <a:tcPr marL="45720" marR="45720" horzOverflow="overflow">
                    <a:solidFill>
                      <a:srgbClr val="CFD7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70560">
                <a:tc>
                  <a:txBody>
                    <a:bodyPr/>
                    <a:lstStyle/>
                    <a:p>
                      <a:pPr algn="l" defTabSz="457200">
                        <a:defRPr sz="1800" b="0" i="0"/>
                      </a:pPr>
                      <a:r>
                        <a:rPr sz="1900" b="1">
                          <a:latin typeface="Myriad Pro"/>
                          <a:ea typeface="Myriad Pro"/>
                          <a:cs typeface="Myriad Pro"/>
                        </a:rPr>
                        <a:t>Satellites/Sensors</a:t>
                      </a:r>
                    </a:p>
                  </a:txBody>
                  <a:tcPr marL="45720" marR="45720" horzOverflow="overflow">
                    <a:solidFill>
                      <a:srgbClr val="E8ECF4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457200">
                        <a:defRPr sz="1800" b="0" i="0"/>
                      </a:pPr>
                      <a:r>
                        <a:rPr sz="1900" dirty="0" smtClean="0">
                          <a:latin typeface="Myriad Pro"/>
                          <a:ea typeface="Myriad Pro"/>
                          <a:cs typeface="Myriad Pro"/>
                        </a:rPr>
                        <a:t>Suom</a:t>
                      </a:r>
                      <a:r>
                        <a:rPr lang="en-US" sz="1900" dirty="0" smtClean="0">
                          <a:latin typeface="Myriad Pro"/>
                          <a:ea typeface="Myriad Pro"/>
                          <a:cs typeface="Myriad Pro"/>
                        </a:rPr>
                        <a:t>i-</a:t>
                      </a:r>
                      <a:r>
                        <a:rPr sz="1900" dirty="0" smtClean="0">
                          <a:latin typeface="Myriad Pro"/>
                          <a:ea typeface="Myriad Pro"/>
                          <a:cs typeface="Myriad Pro"/>
                        </a:rPr>
                        <a:t>NPP </a:t>
                      </a:r>
                      <a:r>
                        <a:rPr lang="en-US" sz="1900" dirty="0" smtClean="0">
                          <a:latin typeface="Myriad Pro"/>
                          <a:ea typeface="Myriad Pro"/>
                          <a:cs typeface="Myriad Pro"/>
                        </a:rPr>
                        <a:t>and NOAA-20</a:t>
                      </a:r>
                      <a:r>
                        <a:rPr lang="en-US" sz="1900" baseline="0" dirty="0" smtClean="0">
                          <a:latin typeface="Myriad Pro"/>
                          <a:ea typeface="Myriad Pro"/>
                          <a:cs typeface="Myriad Pro"/>
                        </a:rPr>
                        <a:t> CrIS/ATMS; </a:t>
                      </a:r>
                    </a:p>
                    <a:p>
                      <a:pPr algn="l" defTabSz="457200">
                        <a:defRPr sz="1800" b="0" i="0"/>
                      </a:pPr>
                      <a:r>
                        <a:rPr lang="en-US" sz="1900" baseline="0" dirty="0" err="1" smtClean="0">
                          <a:latin typeface="Myriad Pro"/>
                          <a:ea typeface="Myriad Pro"/>
                          <a:cs typeface="Myriad Pro"/>
                        </a:rPr>
                        <a:t>Metop</a:t>
                      </a:r>
                      <a:r>
                        <a:rPr lang="en-US" sz="1900" baseline="0" dirty="0" smtClean="0">
                          <a:latin typeface="Myriad Pro"/>
                          <a:ea typeface="Myriad Pro"/>
                          <a:cs typeface="Myriad Pro"/>
                        </a:rPr>
                        <a:t>-A and </a:t>
                      </a:r>
                      <a:r>
                        <a:rPr lang="en-US" sz="1900" baseline="0" dirty="0" err="1" smtClean="0">
                          <a:latin typeface="Myriad Pro"/>
                          <a:ea typeface="Myriad Pro"/>
                          <a:cs typeface="Myriad Pro"/>
                        </a:rPr>
                        <a:t>Metop</a:t>
                      </a:r>
                      <a:r>
                        <a:rPr lang="en-US" sz="1900" baseline="0" dirty="0" smtClean="0">
                          <a:latin typeface="Myriad Pro"/>
                          <a:ea typeface="Myriad Pro"/>
                          <a:cs typeface="Myriad Pro"/>
                        </a:rPr>
                        <a:t>-B IASI/MHS/AMSU-A</a:t>
                      </a:r>
                      <a:endParaRPr sz="1900" dirty="0">
                        <a:latin typeface="Myriad Pro"/>
                        <a:ea typeface="Myriad Pro"/>
                        <a:cs typeface="Myriad Pro"/>
                      </a:endParaRPr>
                    </a:p>
                  </a:txBody>
                  <a:tcPr marL="45720" marR="45720" horzOverflow="overflow">
                    <a:solidFill>
                      <a:srgbClr val="E8EC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226819">
                <a:tc>
                  <a:txBody>
                    <a:bodyPr/>
                    <a:lstStyle/>
                    <a:p>
                      <a:pPr algn="l" defTabSz="457200">
                        <a:defRPr sz="1800" b="0" i="0"/>
                      </a:pPr>
                      <a:r>
                        <a:rPr sz="1900" b="1">
                          <a:latin typeface="Myriad Pro"/>
                          <a:ea typeface="Myriad Pro"/>
                          <a:cs typeface="Myriad Pro"/>
                        </a:rPr>
                        <a:t>Products</a:t>
                      </a:r>
                    </a:p>
                  </a:txBody>
                  <a:tcPr marL="45720" marR="45720" horzOverflow="overflow">
                    <a:solidFill>
                      <a:srgbClr val="CFD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/>
                      </a:pPr>
                      <a:r>
                        <a:rPr sz="1900" dirty="0" smtClean="0">
                          <a:latin typeface="Myriad Pro"/>
                          <a:ea typeface="Myriad Pro"/>
                          <a:cs typeface="Myriad Pro"/>
                        </a:rPr>
                        <a:t> </a:t>
                      </a:r>
                      <a:r>
                        <a:rPr lang="en-US" sz="1900" dirty="0" smtClean="0">
                          <a:latin typeface="Myriad Pro"/>
                          <a:ea typeface="Myriad Pro"/>
                          <a:cs typeface="Myriad Pro"/>
                        </a:rPr>
                        <a:t>Temperature, water vapor, and ozone profiles; trace gas </a:t>
                      </a: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/>
                      </a:pPr>
                      <a:r>
                        <a:rPr lang="en-US" sz="1900" dirty="0" smtClean="0">
                          <a:latin typeface="Myriad Pro"/>
                          <a:ea typeface="Myriad Pro"/>
                          <a:cs typeface="Myriad Pro"/>
                        </a:rPr>
                        <a:t>profiles including ozone, carbon monoxide, methane, carbon dioxide, nitrous oxide, sulphur dioxide; infrared and microwave surface emissivity; cloud cleared radiances. </a:t>
                      </a:r>
                    </a:p>
                  </a:txBody>
                  <a:tcPr marL="45720" marR="45720" horzOverflow="overflow">
                    <a:solidFill>
                      <a:srgbClr val="CFD7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226819">
                <a:tc>
                  <a:txBody>
                    <a:bodyPr/>
                    <a:lstStyle/>
                    <a:p>
                      <a:pPr algn="l" defTabSz="457200">
                        <a:defRPr sz="1800" b="0" i="0"/>
                      </a:pPr>
                      <a:r>
                        <a:rPr sz="1900" b="1">
                          <a:latin typeface="Myriad Pro"/>
                          <a:ea typeface="Myriad Pro"/>
                          <a:cs typeface="Myriad Pro"/>
                        </a:rPr>
                        <a:t>Features</a:t>
                      </a:r>
                    </a:p>
                  </a:txBody>
                  <a:tcPr marL="45720" marR="45720" horzOverflow="overflow">
                    <a:solidFill>
                      <a:srgbClr val="E8ECF4"/>
                    </a:solidFill>
                  </a:tcPr>
                </a:tc>
                <a:tc>
                  <a:txBody>
                    <a:bodyPr/>
                    <a:lstStyle/>
                    <a:p>
                      <a:pPr marL="180473" indent="-180473" algn="l" defTabSz="457200">
                        <a:buSzPct val="100000"/>
                        <a:buChar char="•"/>
                        <a:defRPr sz="1800" b="0" i="0">
                          <a:latin typeface="Myriad Pro"/>
                          <a:ea typeface="Myriad Pro"/>
                          <a:cs typeface="Myriad Pro"/>
                        </a:defRPr>
                      </a:pPr>
                      <a:r>
                        <a:rPr sz="1900" dirty="0"/>
                        <a:t>Multi-sensor common algorithm.</a:t>
                      </a:r>
                    </a:p>
                    <a:p>
                      <a:pPr marL="180473" marR="0" indent="-180473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Pct val="100000"/>
                        <a:buFontTx/>
                        <a:buChar char="•"/>
                        <a:tabLst/>
                        <a:defRPr sz="1800" b="0" i="0">
                          <a:latin typeface="Myriad Pro"/>
                          <a:ea typeface="Myriad Pro"/>
                          <a:cs typeface="Myriad Pro"/>
                        </a:defRPr>
                      </a:pPr>
                      <a:r>
                        <a:rPr kumimoji="0" lang="en-US" sz="1800" b="0" i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NUCAPS is the official NOAA sounding product for JPSS </a:t>
                      </a:r>
                    </a:p>
                  </a:txBody>
                  <a:tcPr marL="45720" marR="45720" horzOverflow="overflow">
                    <a:solidFill>
                      <a:srgbClr val="E8EC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20622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037" t="83654" r="68679"/>
          <a:stretch/>
        </p:blipFill>
        <p:spPr>
          <a:xfrm>
            <a:off x="33796" y="2667000"/>
            <a:ext cx="5452604" cy="37366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656" y="65314"/>
            <a:ext cx="9067800" cy="2514600"/>
          </a:xfr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en-US" altLang="zh-CN" sz="4000" dirty="0" smtClean="0">
                <a:solidFill>
                  <a:srgbClr val="FF0000"/>
                </a:solidFill>
              </a:rPr>
              <a:t>S</a:t>
            </a:r>
            <a:r>
              <a:rPr lang="en-US" altLang="zh-CN" sz="4000" dirty="0" smtClean="0">
                <a:solidFill>
                  <a:srgbClr val="0000FF"/>
                </a:solidFill>
              </a:rPr>
              <a:t>torm </a:t>
            </a:r>
            <a:r>
              <a:rPr lang="en-US" altLang="zh-CN" sz="4000" dirty="0" smtClean="0">
                <a:solidFill>
                  <a:srgbClr val="FF0000"/>
                </a:solidFill>
              </a:rPr>
              <a:t>W</a:t>
            </a:r>
            <a:r>
              <a:rPr lang="en-US" altLang="zh-CN" sz="4000" dirty="0" smtClean="0">
                <a:solidFill>
                  <a:srgbClr val="0000FF"/>
                </a:solidFill>
              </a:rPr>
              <a:t>arning </a:t>
            </a:r>
            <a:r>
              <a:rPr lang="en-US" altLang="zh-CN" sz="4000" dirty="0" smtClean="0">
                <a:solidFill>
                  <a:srgbClr val="FF0000"/>
                </a:solidFill>
              </a:rPr>
              <a:t>I</a:t>
            </a:r>
            <a:r>
              <a:rPr lang="en-US" altLang="zh-CN" sz="4000" dirty="0" smtClean="0">
                <a:solidFill>
                  <a:srgbClr val="0000FF"/>
                </a:solidFill>
              </a:rPr>
              <a:t>n </a:t>
            </a:r>
            <a:r>
              <a:rPr lang="en-US" altLang="zh-CN" sz="4000" dirty="0" smtClean="0">
                <a:solidFill>
                  <a:srgbClr val="FF0000"/>
                </a:solidFill>
              </a:rPr>
              <a:t>P</a:t>
            </a:r>
            <a:r>
              <a:rPr lang="en-US" altLang="zh-CN" sz="4000" dirty="0" smtClean="0">
                <a:solidFill>
                  <a:srgbClr val="0000FF"/>
                </a:solidFill>
              </a:rPr>
              <a:t>re-convection </a:t>
            </a:r>
            <a:r>
              <a:rPr lang="en-US" altLang="zh-CN" sz="4000" dirty="0" smtClean="0">
                <a:solidFill>
                  <a:srgbClr val="FF0000"/>
                </a:solidFill>
              </a:rPr>
              <a:t>E</a:t>
            </a:r>
            <a:r>
              <a:rPr lang="en-US" altLang="zh-CN" sz="4000" dirty="0" smtClean="0">
                <a:solidFill>
                  <a:srgbClr val="0000FF"/>
                </a:solidFill>
              </a:rPr>
              <a:t>nvironment (</a:t>
            </a:r>
            <a:r>
              <a:rPr lang="en-US" altLang="zh-CN" sz="4000" dirty="0" smtClean="0">
                <a:solidFill>
                  <a:srgbClr val="FF0000"/>
                </a:solidFill>
              </a:rPr>
              <a:t>SWIPE</a:t>
            </a:r>
            <a:r>
              <a:rPr lang="en-US" altLang="zh-CN" sz="4000" dirty="0" smtClean="0">
                <a:solidFill>
                  <a:srgbClr val="0000FF"/>
                </a:solidFill>
              </a:rPr>
              <a:t>) </a:t>
            </a:r>
            <a:br>
              <a:rPr lang="en-US" altLang="zh-CN" sz="4000" dirty="0" smtClean="0">
                <a:solidFill>
                  <a:srgbClr val="0000FF"/>
                </a:solidFill>
              </a:rPr>
            </a:br>
            <a:r>
              <a:rPr lang="en-US" altLang="zh-CN" sz="2400" dirty="0" smtClean="0">
                <a:solidFill>
                  <a:srgbClr val="0000FF"/>
                </a:solidFill>
              </a:rPr>
              <a:t>- </a:t>
            </a:r>
            <a:r>
              <a:rPr lang="en-US" altLang="zh-CN" sz="2400" b="1" dirty="0" smtClean="0">
                <a:solidFill>
                  <a:srgbClr val="0000FF"/>
                </a:solidFill>
              </a:rPr>
              <a:t>A new real-time product based on high resolution geostationary satellite and NWP data with AI</a:t>
            </a:r>
            <a:br>
              <a:rPr lang="en-US" altLang="zh-CN" sz="2400" b="1" dirty="0" smtClean="0">
                <a:solidFill>
                  <a:srgbClr val="0000FF"/>
                </a:solidFill>
              </a:rPr>
            </a:br>
            <a:r>
              <a:rPr lang="en-US" altLang="zh-CN" sz="2000" b="1" dirty="0" smtClean="0">
                <a:solidFill>
                  <a:srgbClr val="0000FF"/>
                </a:solidFill>
              </a:rPr>
              <a:t>Jun LI (</a:t>
            </a:r>
            <a:r>
              <a:rPr lang="en-US" altLang="zh-CN" sz="2000" b="1" dirty="0" smtClean="0">
                <a:solidFill>
                  <a:srgbClr val="0000FF"/>
                </a:solidFill>
                <a:hlinkClick r:id="rId3"/>
              </a:rPr>
              <a:t>Jun.Li@ssec.wisc.edu</a:t>
            </a:r>
            <a:r>
              <a:rPr lang="en-US" altLang="zh-CN" sz="2000" b="1" dirty="0" smtClean="0">
                <a:solidFill>
                  <a:srgbClr val="0000FF"/>
                </a:solidFill>
              </a:rPr>
              <a:t>), </a:t>
            </a:r>
            <a:r>
              <a:rPr lang="en-US" altLang="zh-CN" sz="2000" b="1" dirty="0" err="1" smtClean="0">
                <a:solidFill>
                  <a:srgbClr val="0000FF"/>
                </a:solidFill>
              </a:rPr>
              <a:t>Zhenglong</a:t>
            </a:r>
            <a:r>
              <a:rPr lang="en-US" altLang="zh-CN" sz="2000" b="1" dirty="0" smtClean="0">
                <a:solidFill>
                  <a:srgbClr val="0000FF"/>
                </a:solidFill>
              </a:rPr>
              <a:t> Li, CIMSS/University of Wisconsin-Madison</a:t>
            </a:r>
            <a:endParaRPr lang="en-US" sz="2000" b="1" dirty="0">
              <a:solidFill>
                <a:srgbClr val="0000FF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8203"/>
          <a:stretch/>
        </p:blipFill>
        <p:spPr>
          <a:xfrm>
            <a:off x="1524000" y="2743200"/>
            <a:ext cx="3078480" cy="37371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0" y="3810000"/>
            <a:ext cx="1543050" cy="2623185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52400" y="6401582"/>
            <a:ext cx="6976148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prstClr val="black"/>
                </a:solidFill>
                <a:ea typeface="宋体" charset="-122"/>
              </a:rPr>
              <a:t>SWIPE sees at </a:t>
            </a:r>
            <a:r>
              <a:rPr lang="en-US" b="1" dirty="0" smtClean="0">
                <a:solidFill>
                  <a:prstClr val="black"/>
                </a:solidFill>
                <a:ea typeface="宋体" charset="-122"/>
              </a:rPr>
              <a:t>14:50 pm, storm </a:t>
            </a:r>
            <a:r>
              <a:rPr lang="en-US" b="1" dirty="0">
                <a:solidFill>
                  <a:prstClr val="black"/>
                </a:solidFill>
                <a:ea typeface="宋体" charset="-122"/>
              </a:rPr>
              <a:t>initiated at 15:30 </a:t>
            </a:r>
            <a:r>
              <a:rPr lang="en-US" b="1" dirty="0" smtClean="0">
                <a:solidFill>
                  <a:prstClr val="black"/>
                </a:solidFill>
                <a:ea typeface="宋体" charset="-122"/>
              </a:rPr>
              <a:t>pm, 40 min ahead!</a:t>
            </a:r>
            <a:endParaRPr lang="en-US" b="1" dirty="0">
              <a:solidFill>
                <a:prstClr val="black"/>
              </a:solidFill>
              <a:ea typeface="宋体" charset="-122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486399" y="2590800"/>
            <a:ext cx="3634233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R</a:t>
            </a:r>
            <a:r>
              <a:rPr lang="en-US" sz="2400" dirty="0" smtClean="0">
                <a:solidFill>
                  <a:schemeClr val="bg1"/>
                </a:solidFill>
              </a:rPr>
              <a:t>andom </a:t>
            </a:r>
            <a:r>
              <a:rPr lang="en-US" sz="2400" dirty="0">
                <a:solidFill>
                  <a:schemeClr val="bg1"/>
                </a:solidFill>
              </a:rPr>
              <a:t>forest is applied to predict the possibility of local severe storm outbreak based on geostationary satellite (AHI) observations and short term NWP forecast output</a:t>
            </a:r>
            <a:r>
              <a:rPr lang="en-US" sz="2400" dirty="0">
                <a:solidFill>
                  <a:srgbClr val="FFFF00"/>
                </a:solidFill>
              </a:rPr>
              <a:t>. </a:t>
            </a:r>
            <a:r>
              <a:rPr lang="en-US" sz="2400" b="1" dirty="0">
                <a:solidFill>
                  <a:srgbClr val="FFFF00"/>
                </a:solidFill>
              </a:rPr>
              <a:t>A 40-min lead time is achieved for the case demonstrated.</a:t>
            </a:r>
          </a:p>
        </p:txBody>
      </p:sp>
    </p:spTree>
    <p:extLst>
      <p:ext uri="{BB962C8B-B14F-4D97-AF65-F5344CB8AC3E}">
        <p14:creationId xmlns:p14="http://schemas.microsoft.com/office/powerpoint/2010/main" val="1763800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DA0DB8-CBB3-7E41-97EF-647929A8D6FF}" type="slidenum">
              <a:rPr lang="en-US" smtClean="0"/>
              <a:pPr/>
              <a:t>14</a:t>
            </a:fld>
            <a:endParaRPr lang="en-US"/>
          </a:p>
        </p:txBody>
      </p:sp>
      <p:pic>
        <p:nvPicPr>
          <p:cNvPr id="8" name="Picture 7" descr="Screen Shot 2019-04-19 at 12.06.27 PM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781" t="11942" r="17777" b="26338"/>
          <a:stretch/>
        </p:blipFill>
        <p:spPr>
          <a:xfrm>
            <a:off x="-1" y="1354662"/>
            <a:ext cx="8195733" cy="5234201"/>
          </a:xfrm>
          <a:prstGeom prst="rect">
            <a:avLst/>
          </a:prstGeom>
        </p:spPr>
      </p:pic>
      <p:sp>
        <p:nvSpPr>
          <p:cNvPr id="10" name="Title 1"/>
          <p:cNvSpPr txBox="1">
            <a:spLocks/>
          </p:cNvSpPr>
          <p:nvPr/>
        </p:nvSpPr>
        <p:spPr>
          <a:xfrm>
            <a:off x="32656" y="99181"/>
            <a:ext cx="7079344" cy="118775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3600" dirty="0" smtClean="0">
                <a:solidFill>
                  <a:srgbClr val="FF0000"/>
                </a:solidFill>
              </a:rPr>
              <a:t>S</a:t>
            </a:r>
            <a:r>
              <a:rPr lang="en-US" altLang="zh-CN" sz="3600" dirty="0" smtClean="0">
                <a:solidFill>
                  <a:srgbClr val="0000FF"/>
                </a:solidFill>
              </a:rPr>
              <a:t>torm </a:t>
            </a:r>
            <a:r>
              <a:rPr lang="en-US" altLang="zh-CN" sz="3600" dirty="0" smtClean="0">
                <a:solidFill>
                  <a:srgbClr val="FF0000"/>
                </a:solidFill>
              </a:rPr>
              <a:t>W</a:t>
            </a:r>
            <a:r>
              <a:rPr lang="en-US" altLang="zh-CN" sz="3600" dirty="0" smtClean="0">
                <a:solidFill>
                  <a:srgbClr val="0000FF"/>
                </a:solidFill>
              </a:rPr>
              <a:t>arning </a:t>
            </a:r>
            <a:r>
              <a:rPr lang="en-US" altLang="zh-CN" sz="3600" dirty="0" smtClean="0">
                <a:solidFill>
                  <a:srgbClr val="FF0000"/>
                </a:solidFill>
              </a:rPr>
              <a:t>I</a:t>
            </a:r>
            <a:r>
              <a:rPr lang="en-US" altLang="zh-CN" sz="3600" dirty="0" smtClean="0">
                <a:solidFill>
                  <a:srgbClr val="0000FF"/>
                </a:solidFill>
              </a:rPr>
              <a:t>n </a:t>
            </a:r>
            <a:r>
              <a:rPr lang="en-US" altLang="zh-CN" sz="3600" dirty="0" smtClean="0">
                <a:solidFill>
                  <a:srgbClr val="FF0000"/>
                </a:solidFill>
              </a:rPr>
              <a:t>P</a:t>
            </a:r>
            <a:r>
              <a:rPr lang="en-US" altLang="zh-CN" sz="3600" dirty="0" smtClean="0">
                <a:solidFill>
                  <a:srgbClr val="0000FF"/>
                </a:solidFill>
              </a:rPr>
              <a:t>re-convection </a:t>
            </a:r>
            <a:r>
              <a:rPr lang="en-US" altLang="zh-CN" sz="3600" dirty="0" smtClean="0">
                <a:solidFill>
                  <a:srgbClr val="FF0000"/>
                </a:solidFill>
              </a:rPr>
              <a:t>E</a:t>
            </a:r>
            <a:r>
              <a:rPr lang="en-US" altLang="zh-CN" sz="3600" dirty="0" smtClean="0">
                <a:solidFill>
                  <a:srgbClr val="0000FF"/>
                </a:solidFill>
              </a:rPr>
              <a:t>nvironment (</a:t>
            </a:r>
            <a:r>
              <a:rPr lang="en-US" altLang="zh-CN" sz="3600" dirty="0" smtClean="0">
                <a:solidFill>
                  <a:srgbClr val="FF0000"/>
                </a:solidFill>
              </a:rPr>
              <a:t>SWIPE</a:t>
            </a:r>
            <a:r>
              <a:rPr lang="en-US" altLang="zh-CN" sz="3600" dirty="0" smtClean="0">
                <a:solidFill>
                  <a:srgbClr val="0000FF"/>
                </a:solidFill>
              </a:rPr>
              <a:t>) </a:t>
            </a:r>
            <a:endParaRPr lang="en-US" sz="3600" b="1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2026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13579" y="100736"/>
            <a:ext cx="6416122" cy="3950563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88900" y="1294179"/>
            <a:ext cx="2654300" cy="3046988"/>
          </a:xfrm>
          <a:prstGeom prst="rect">
            <a:avLst/>
          </a:prstGeom>
          <a:ln>
            <a:solidFill>
              <a:srgbClr val="000090"/>
            </a:solidFill>
          </a:ln>
        </p:spPr>
        <p:txBody>
          <a:bodyPr wrap="square">
            <a:spAutoFit/>
          </a:bodyPr>
          <a:lstStyle/>
          <a:p>
            <a:r>
              <a:rPr lang="en-US" sz="2400" b="1" dirty="0" smtClean="0"/>
              <a:t>8 types of </a:t>
            </a:r>
            <a:r>
              <a:rPr lang="en-US" sz="2400" b="1" dirty="0"/>
              <a:t>Inputs: </a:t>
            </a:r>
            <a:endParaRPr lang="en-US" sz="2400" b="1" dirty="0" smtClean="0"/>
          </a:p>
          <a:p>
            <a:pPr marL="342900" indent="-342900">
              <a:buFont typeface="Arial"/>
              <a:buChar char="•"/>
            </a:pPr>
            <a:r>
              <a:rPr lang="en-US" sz="2400" dirty="0" smtClean="0"/>
              <a:t>IASI </a:t>
            </a:r>
            <a:r>
              <a:rPr lang="en-US" sz="2400" dirty="0"/>
              <a:t>314 TBs</a:t>
            </a:r>
            <a:r>
              <a:rPr lang="en-US" sz="2400" dirty="0" smtClean="0"/>
              <a:t>,</a:t>
            </a:r>
          </a:p>
          <a:p>
            <a:pPr marL="342900" indent="-342900">
              <a:buFont typeface="Arial"/>
              <a:buChar char="•"/>
            </a:pPr>
            <a:r>
              <a:rPr lang="en-US" sz="2400" dirty="0" smtClean="0"/>
              <a:t>Background </a:t>
            </a:r>
            <a:r>
              <a:rPr lang="en-US" sz="2400" dirty="0"/>
              <a:t>43L T/q </a:t>
            </a:r>
            <a:r>
              <a:rPr lang="en-US" sz="2400" dirty="0" smtClean="0"/>
              <a:t>profiles</a:t>
            </a:r>
          </a:p>
          <a:p>
            <a:pPr marL="342900" indent="-342900">
              <a:buFont typeface="Arial"/>
              <a:buChar char="•"/>
            </a:pPr>
            <a:r>
              <a:rPr lang="en-US" sz="2400" dirty="0" smtClean="0"/>
              <a:t>Background </a:t>
            </a:r>
            <a:r>
              <a:rPr lang="en-US" sz="2400" dirty="0" err="1"/>
              <a:t>sfcT</a:t>
            </a:r>
            <a:r>
              <a:rPr lang="en-US" sz="2400" dirty="0"/>
              <a:t>/q, skin T</a:t>
            </a:r>
          </a:p>
          <a:p>
            <a:r>
              <a:rPr lang="en-US" sz="2400" b="1" dirty="0" smtClean="0"/>
              <a:t>1 </a:t>
            </a:r>
            <a:r>
              <a:rPr lang="en-US" sz="2400" b="1" dirty="0"/>
              <a:t>Output: </a:t>
            </a:r>
            <a:r>
              <a:rPr lang="en-US" sz="2400" dirty="0" smtClean="0"/>
              <a:t>CTP</a:t>
            </a:r>
            <a:endParaRPr lang="en-US" sz="2400" dirty="0"/>
          </a:p>
        </p:txBody>
      </p:sp>
      <p:sp>
        <p:nvSpPr>
          <p:cNvPr id="6" name="Rectangle 5"/>
          <p:cNvSpPr/>
          <p:nvPr/>
        </p:nvSpPr>
        <p:spPr>
          <a:xfrm>
            <a:off x="230441" y="4352749"/>
            <a:ext cx="3897059" cy="1938992"/>
          </a:xfrm>
          <a:prstGeom prst="rect">
            <a:avLst/>
          </a:prstGeom>
          <a:ln>
            <a:solidFill>
              <a:srgbClr val="000090"/>
            </a:solidFill>
          </a:ln>
        </p:spPr>
        <p:txBody>
          <a:bodyPr wrap="square">
            <a:spAutoFit/>
          </a:bodyPr>
          <a:lstStyle/>
          <a:p>
            <a:r>
              <a:rPr lang="fr-FR" sz="2000" b="1" dirty="0" smtClean="0"/>
              <a:t>• </a:t>
            </a:r>
            <a:r>
              <a:rPr lang="fr-FR" sz="2000" b="1" dirty="0"/>
              <a:t>3 </a:t>
            </a:r>
            <a:r>
              <a:rPr lang="fr-FR" sz="2000" b="1" dirty="0" err="1"/>
              <a:t>Layers</a:t>
            </a:r>
            <a:r>
              <a:rPr lang="fr-FR" sz="2000" b="1" dirty="0"/>
              <a:t>: </a:t>
            </a:r>
            <a:r>
              <a:rPr lang="fr-FR" sz="2000" b="1" dirty="0" smtClean="0"/>
              <a:t>an Input </a:t>
            </a:r>
            <a:r>
              <a:rPr lang="fr-FR" sz="2000" b="1" dirty="0"/>
              <a:t>layer, </a:t>
            </a:r>
            <a:endParaRPr lang="fr-FR" sz="2000" dirty="0"/>
          </a:p>
          <a:p>
            <a:r>
              <a:rPr lang="fr-FR" sz="2000" b="1" dirty="0" smtClean="0"/>
              <a:t>A </a:t>
            </a:r>
            <a:r>
              <a:rPr lang="fr-FR" sz="2000" b="1" dirty="0" err="1" smtClean="0"/>
              <a:t>Hidden</a:t>
            </a:r>
            <a:r>
              <a:rPr lang="fr-FR" sz="2000" b="1" dirty="0" smtClean="0"/>
              <a:t> </a:t>
            </a:r>
            <a:r>
              <a:rPr lang="fr-FR" sz="2000" b="1" dirty="0"/>
              <a:t>layer, </a:t>
            </a:r>
            <a:r>
              <a:rPr lang="fr-FR" sz="2000" dirty="0" smtClean="0"/>
              <a:t>&amp;</a:t>
            </a:r>
            <a:r>
              <a:rPr lang="fr-FR" sz="2000" b="1" dirty="0" smtClean="0"/>
              <a:t> an Output </a:t>
            </a:r>
            <a:r>
              <a:rPr lang="fr-FR" sz="2000" b="1" dirty="0"/>
              <a:t>Layer</a:t>
            </a:r>
            <a:endParaRPr lang="fr-FR" sz="2000" dirty="0"/>
          </a:p>
          <a:p>
            <a:r>
              <a:rPr lang="fr-FR" sz="2000" b="1" dirty="0"/>
              <a:t>• 5 </a:t>
            </a:r>
            <a:r>
              <a:rPr lang="fr-FR" sz="2000" b="1" dirty="0" err="1"/>
              <a:t>neurons</a:t>
            </a:r>
            <a:r>
              <a:rPr lang="fr-FR" sz="2000" b="1" dirty="0"/>
              <a:t> in </a:t>
            </a:r>
            <a:r>
              <a:rPr lang="fr-FR" sz="2000" b="1" dirty="0" err="1"/>
              <a:t>hidden</a:t>
            </a:r>
            <a:r>
              <a:rPr lang="fr-FR" sz="2000" b="1" dirty="0"/>
              <a:t> layer</a:t>
            </a:r>
            <a:endParaRPr lang="fr-FR" sz="2000" dirty="0"/>
          </a:p>
          <a:p>
            <a:r>
              <a:rPr lang="fr-FR" sz="2000" b="1" dirty="0"/>
              <a:t>• Activation </a:t>
            </a:r>
            <a:r>
              <a:rPr lang="fr-FR" sz="2000" b="1" dirty="0" err="1" smtClean="0"/>
              <a:t>Function</a:t>
            </a:r>
            <a:r>
              <a:rPr lang="fr-FR" sz="2000" b="1" dirty="0" smtClean="0"/>
              <a:t>:</a:t>
            </a:r>
            <a:endParaRPr lang="fr-FR" sz="2000" dirty="0"/>
          </a:p>
          <a:p>
            <a:r>
              <a:rPr lang="fr-FR" sz="2000" b="1" dirty="0" smtClean="0"/>
              <a:t>Tangent </a:t>
            </a:r>
            <a:r>
              <a:rPr lang="fr-FR" sz="2000" b="1" dirty="0" err="1"/>
              <a:t>sigmoid</a:t>
            </a:r>
            <a:r>
              <a:rPr lang="fr-FR" sz="2000" b="1" dirty="0"/>
              <a:t> </a:t>
            </a:r>
            <a:r>
              <a:rPr lang="fr-FR" sz="2000" b="1" dirty="0" err="1"/>
              <a:t>function</a:t>
            </a:r>
            <a:endParaRPr lang="en-US" sz="2000" dirty="0"/>
          </a:p>
        </p:txBody>
      </p:sp>
      <p:sp>
        <p:nvSpPr>
          <p:cNvPr id="7" name="Rectangle 6"/>
          <p:cNvSpPr/>
          <p:nvPr/>
        </p:nvSpPr>
        <p:spPr>
          <a:xfrm>
            <a:off x="4356100" y="5248682"/>
            <a:ext cx="4303459" cy="1200329"/>
          </a:xfrm>
          <a:prstGeom prst="rect">
            <a:avLst/>
          </a:prstGeom>
          <a:ln>
            <a:solidFill>
              <a:srgbClr val="000090"/>
            </a:solidFill>
          </a:ln>
        </p:spPr>
        <p:txBody>
          <a:bodyPr wrap="square">
            <a:spAutoFit/>
          </a:bodyPr>
          <a:lstStyle/>
          <a:p>
            <a:r>
              <a:rPr lang="fr-FR" b="1" dirty="0"/>
              <a:t>Validation </a:t>
            </a:r>
            <a:r>
              <a:rPr lang="fr-FR" b="1" dirty="0" err="1"/>
              <a:t>Dataset</a:t>
            </a:r>
            <a:endParaRPr lang="fr-FR" dirty="0"/>
          </a:p>
          <a:p>
            <a:r>
              <a:rPr lang="fr-FR" b="1" dirty="0"/>
              <a:t>• 6018 profiles (90°S-90°N)</a:t>
            </a:r>
            <a:endParaRPr lang="fr-FR" dirty="0"/>
          </a:p>
          <a:p>
            <a:r>
              <a:rPr lang="fr-FR" dirty="0"/>
              <a:t>2044 (30°N-90°N), 1930 (30°S-30°N), 2044 (90°S-30°S</a:t>
            </a:r>
            <a:r>
              <a:rPr lang="fr-FR" dirty="0" smtClean="0"/>
              <a:t>)</a:t>
            </a:r>
            <a:endParaRPr lang="fr-FR" dirty="0"/>
          </a:p>
        </p:txBody>
      </p:sp>
      <p:sp>
        <p:nvSpPr>
          <p:cNvPr id="8" name="Rectangle 7"/>
          <p:cNvSpPr/>
          <p:nvPr/>
        </p:nvSpPr>
        <p:spPr>
          <a:xfrm>
            <a:off x="4356100" y="3992920"/>
            <a:ext cx="4203700" cy="1200329"/>
          </a:xfrm>
          <a:prstGeom prst="rect">
            <a:avLst/>
          </a:prstGeom>
          <a:ln>
            <a:solidFill>
              <a:srgbClr val="000090"/>
            </a:solidFill>
          </a:ln>
        </p:spPr>
        <p:txBody>
          <a:bodyPr wrap="square">
            <a:spAutoFit/>
          </a:bodyPr>
          <a:lstStyle/>
          <a:p>
            <a:r>
              <a:rPr lang="en-US" b="1" dirty="0"/>
              <a:t>Training Dataset</a:t>
            </a:r>
            <a:endParaRPr lang="en-US" dirty="0"/>
          </a:p>
          <a:p>
            <a:r>
              <a:rPr lang="fr-FR" b="1" dirty="0"/>
              <a:t>• 28039 profiles </a:t>
            </a:r>
            <a:endParaRPr lang="fr-FR" dirty="0"/>
          </a:p>
          <a:p>
            <a:r>
              <a:rPr lang="fr-FR" dirty="0"/>
              <a:t>8380 (30°N-90°N), 7922 (30°S-30°N), 8379 (90°S-30°S)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743200" y="6438900"/>
            <a:ext cx="41137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After </a:t>
            </a:r>
            <a:r>
              <a:rPr lang="en-US" dirty="0" err="1" smtClean="0"/>
              <a:t>Ahreum</a:t>
            </a:r>
            <a:r>
              <a:rPr lang="en-US" dirty="0" smtClean="0"/>
              <a:t> Lee, B.J. </a:t>
            </a:r>
            <a:r>
              <a:rPr lang="en-US" dirty="0" err="1" smtClean="0"/>
              <a:t>Sohn</a:t>
            </a:r>
            <a:r>
              <a:rPr lang="en-US" dirty="0"/>
              <a:t> </a:t>
            </a:r>
            <a:r>
              <a:rPr lang="en-US" dirty="0" smtClean="0"/>
              <a:t>&amp; others SNU 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88900" y="49936"/>
            <a:ext cx="2400300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FF00"/>
                </a:solidFill>
              </a:rPr>
              <a:t>ANN for CTP retrieval optimization </a:t>
            </a:r>
            <a:endParaRPr lang="en-US" sz="2400" b="1" dirty="0">
              <a:solidFill>
                <a:srgbClr val="FFFF0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7022358" y="1980168"/>
            <a:ext cx="2095445" cy="1477328"/>
          </a:xfrm>
          <a:prstGeom prst="rect">
            <a:avLst/>
          </a:prstGeom>
          <a:noFill/>
          <a:ln>
            <a:solidFill>
              <a:srgbClr val="000090"/>
            </a:solidFill>
          </a:ln>
        </p:spPr>
        <p:txBody>
          <a:bodyPr wrap="non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dirty="0" smtClean="0"/>
              <a:t>Stability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Convection Index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Icing potential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Turbulence 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others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5E1BDA-B767-1848-9632-4235826F6985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5485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Title 1"/>
          <p:cNvSpPr>
            <a:spLocks noGrp="1"/>
          </p:cNvSpPr>
          <p:nvPr>
            <p:ph type="ctrTitle"/>
          </p:nvPr>
        </p:nvSpPr>
        <p:spPr>
          <a:xfrm>
            <a:off x="0" y="121078"/>
            <a:ext cx="9144000" cy="725589"/>
          </a:xfrm>
        </p:spPr>
        <p:txBody>
          <a:bodyPr>
            <a:noAutofit/>
          </a:bodyPr>
          <a:lstStyle/>
          <a:p>
            <a:r>
              <a:rPr lang="en-US" sz="3200" dirty="0"/>
              <a:t/>
            </a:r>
            <a:br>
              <a:rPr lang="en-US" sz="3200" dirty="0"/>
            </a:br>
            <a:r>
              <a:rPr lang="en-US" sz="3200" dirty="0" smtClean="0"/>
              <a:t>Data Format for CSPP Processing (1/5)</a:t>
            </a:r>
            <a:endParaRPr lang="en-US" sz="3200" dirty="0"/>
          </a:p>
        </p:txBody>
      </p:sp>
      <p:sp>
        <p:nvSpPr>
          <p:cNvPr id="2" name="Rectangle 1"/>
          <p:cNvSpPr/>
          <p:nvPr/>
        </p:nvSpPr>
        <p:spPr>
          <a:xfrm>
            <a:off x="474133" y="1163308"/>
            <a:ext cx="8178800" cy="52629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>
                <a:solidFill>
                  <a:srgbClr val="F2D1F3"/>
                </a:solidFill>
              </a:rPr>
              <a:t>Support 12 data formats including:</a:t>
            </a:r>
          </a:p>
          <a:p>
            <a:endParaRPr lang="en-US" sz="2800" dirty="0" smtClean="0">
              <a:solidFill>
                <a:srgbClr val="F2D1F3"/>
              </a:solidFill>
            </a:endParaRPr>
          </a:p>
          <a:p>
            <a:pPr marL="457200" indent="-457200">
              <a:buFont typeface="Arial"/>
              <a:buChar char="•"/>
            </a:pPr>
            <a:r>
              <a:rPr lang="en-US" sz="2800" dirty="0" smtClean="0">
                <a:solidFill>
                  <a:srgbClr val="FFFF00"/>
                </a:solidFill>
              </a:rPr>
              <a:t>RDRs (Lev 0), SDRs (Lev 1), </a:t>
            </a:r>
            <a:r>
              <a:rPr lang="en-US" sz="2800" dirty="0">
                <a:solidFill>
                  <a:srgbClr val="FFFF00"/>
                </a:solidFill>
              </a:rPr>
              <a:t>and </a:t>
            </a:r>
            <a:r>
              <a:rPr lang="en-US" sz="2800" dirty="0" smtClean="0">
                <a:solidFill>
                  <a:srgbClr val="FFFF00"/>
                </a:solidFill>
              </a:rPr>
              <a:t>EDRs  (Lev 2) data format: </a:t>
            </a:r>
            <a:r>
              <a:rPr lang="en-US" sz="2800" dirty="0" smtClean="0">
                <a:solidFill>
                  <a:srgbClr val="CCFFCC"/>
                </a:solidFill>
              </a:rPr>
              <a:t>netCDF3/4 </a:t>
            </a:r>
            <a:r>
              <a:rPr lang="en-US" sz="2800" dirty="0">
                <a:solidFill>
                  <a:srgbClr val="CCFFCC"/>
                </a:solidFill>
              </a:rPr>
              <a:t>or </a:t>
            </a:r>
            <a:r>
              <a:rPr lang="en-US" sz="2800" dirty="0" smtClean="0">
                <a:solidFill>
                  <a:srgbClr val="CCFFCC"/>
                </a:solidFill>
              </a:rPr>
              <a:t>HDF4/5</a:t>
            </a:r>
            <a:endParaRPr lang="en-US" sz="2800" dirty="0">
              <a:solidFill>
                <a:srgbClr val="CCFFCC"/>
              </a:solidFill>
            </a:endParaRPr>
          </a:p>
          <a:p>
            <a:endParaRPr lang="en-US" sz="2800" dirty="0">
              <a:solidFill>
                <a:srgbClr val="FFFF00"/>
              </a:solidFill>
            </a:endParaRPr>
          </a:p>
          <a:p>
            <a:pPr marL="457200" indent="-457200">
              <a:buFont typeface="Arial"/>
              <a:buChar char="•"/>
            </a:pPr>
            <a:r>
              <a:rPr lang="en-US" sz="2800" dirty="0">
                <a:solidFill>
                  <a:srgbClr val="FFFF00"/>
                </a:solidFill>
              </a:rPr>
              <a:t>A</a:t>
            </a:r>
            <a:r>
              <a:rPr lang="en-US" sz="2800" dirty="0" smtClean="0">
                <a:solidFill>
                  <a:srgbClr val="FFFF00"/>
                </a:solidFill>
              </a:rPr>
              <a:t>ncillary/auxiliary </a:t>
            </a:r>
            <a:r>
              <a:rPr lang="en-US" sz="2800" dirty="0">
                <a:solidFill>
                  <a:srgbClr val="FFFF00"/>
                </a:solidFill>
              </a:rPr>
              <a:t>data </a:t>
            </a:r>
            <a:r>
              <a:rPr lang="en-US" sz="2800" dirty="0" smtClean="0">
                <a:solidFill>
                  <a:srgbClr val="FFFF00"/>
                </a:solidFill>
              </a:rPr>
              <a:t>format: </a:t>
            </a:r>
            <a:r>
              <a:rPr lang="en-US" sz="2800" dirty="0">
                <a:solidFill>
                  <a:srgbClr val="CCFFCC"/>
                </a:solidFill>
              </a:rPr>
              <a:t>HDF4, </a:t>
            </a:r>
            <a:r>
              <a:rPr lang="en-US" sz="2800" dirty="0" smtClean="0">
                <a:solidFill>
                  <a:srgbClr val="CCFFCC"/>
                </a:solidFill>
              </a:rPr>
              <a:t>HDF4/5</a:t>
            </a:r>
            <a:r>
              <a:rPr lang="en-US" sz="2800" dirty="0">
                <a:solidFill>
                  <a:srgbClr val="CCFFCC"/>
                </a:solidFill>
              </a:rPr>
              <a:t>, </a:t>
            </a:r>
            <a:r>
              <a:rPr lang="en-US" sz="2800" dirty="0" smtClean="0">
                <a:solidFill>
                  <a:srgbClr val="CCFFCC"/>
                </a:solidFill>
              </a:rPr>
              <a:t>netCDF3/4</a:t>
            </a:r>
            <a:r>
              <a:rPr lang="en-US" sz="2800" dirty="0">
                <a:solidFill>
                  <a:srgbClr val="CCFFCC"/>
                </a:solidFill>
              </a:rPr>
              <a:t>, </a:t>
            </a:r>
            <a:r>
              <a:rPr lang="en-US" sz="2800" dirty="0" smtClean="0">
                <a:solidFill>
                  <a:srgbClr val="CCFFCC"/>
                </a:solidFill>
              </a:rPr>
              <a:t>GRIB1/2</a:t>
            </a:r>
            <a:endParaRPr lang="en-US" sz="2800" dirty="0" smtClean="0">
              <a:solidFill>
                <a:srgbClr val="FFFF00"/>
              </a:solidFill>
            </a:endParaRPr>
          </a:p>
          <a:p>
            <a:endParaRPr lang="en-US" sz="2800" dirty="0">
              <a:solidFill>
                <a:srgbClr val="FFFF00"/>
              </a:solidFill>
            </a:endParaRPr>
          </a:p>
          <a:p>
            <a:pPr marL="457200" indent="-457200">
              <a:buFont typeface="Arial"/>
              <a:buChar char="•"/>
            </a:pPr>
            <a:r>
              <a:rPr lang="en-US" sz="2800" dirty="0">
                <a:solidFill>
                  <a:srgbClr val="FFFF00"/>
                </a:solidFill>
              </a:rPr>
              <a:t>R</a:t>
            </a:r>
            <a:r>
              <a:rPr lang="en-US" sz="2800" dirty="0" smtClean="0">
                <a:solidFill>
                  <a:srgbClr val="FFFF00"/>
                </a:solidFill>
              </a:rPr>
              <a:t>adiance </a:t>
            </a:r>
            <a:r>
              <a:rPr lang="en-US" sz="2800" dirty="0">
                <a:solidFill>
                  <a:srgbClr val="FFFF00"/>
                </a:solidFill>
              </a:rPr>
              <a:t>channel sets for </a:t>
            </a:r>
            <a:r>
              <a:rPr lang="en-US" sz="2800" dirty="0" smtClean="0">
                <a:solidFill>
                  <a:srgbClr val="FFFF00"/>
                </a:solidFill>
              </a:rPr>
              <a:t>NWP DA: </a:t>
            </a:r>
            <a:r>
              <a:rPr lang="en-US" sz="2800" dirty="0" smtClean="0">
                <a:solidFill>
                  <a:srgbClr val="CCFFCC"/>
                </a:solidFill>
              </a:rPr>
              <a:t>BUFR</a:t>
            </a:r>
          </a:p>
          <a:p>
            <a:pPr marL="457200" indent="-457200">
              <a:buFont typeface="Arial"/>
              <a:buChar char="•"/>
            </a:pPr>
            <a:endParaRPr lang="en-US" sz="2800" dirty="0">
              <a:solidFill>
                <a:srgbClr val="CCFFCC"/>
              </a:solidFill>
            </a:endParaRPr>
          </a:p>
          <a:p>
            <a:pPr marL="457200" indent="-457200">
              <a:buFont typeface="Arial"/>
              <a:buChar char="•"/>
            </a:pPr>
            <a:r>
              <a:rPr lang="en-US" sz="2800" dirty="0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Other Products:</a:t>
            </a:r>
            <a:r>
              <a:rPr lang="en-US" sz="2800" dirty="0" smtClean="0">
                <a:solidFill>
                  <a:srgbClr val="CCFFCC"/>
                </a:solidFill>
              </a:rPr>
              <a:t> Binary, ASCII, HDFEOS, </a:t>
            </a:r>
            <a:r>
              <a:rPr lang="en-US" sz="2800" dirty="0" err="1" smtClean="0">
                <a:solidFill>
                  <a:srgbClr val="CCFFCC"/>
                </a:solidFill>
              </a:rPr>
              <a:t>GeoTIFF</a:t>
            </a:r>
            <a:r>
              <a:rPr lang="en-US" sz="2800" dirty="0" smtClean="0">
                <a:solidFill>
                  <a:srgbClr val="CCFFCC"/>
                </a:solidFill>
              </a:rPr>
              <a:t>, KML</a:t>
            </a:r>
            <a:endParaRPr lang="en-US" sz="2800" dirty="0">
              <a:solidFill>
                <a:srgbClr val="CCFF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6522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Title 1"/>
          <p:cNvSpPr>
            <a:spLocks noGrp="1"/>
          </p:cNvSpPr>
          <p:nvPr>
            <p:ph type="ctrTitle"/>
          </p:nvPr>
        </p:nvSpPr>
        <p:spPr>
          <a:xfrm>
            <a:off x="0" y="121078"/>
            <a:ext cx="9144000" cy="725589"/>
          </a:xfrm>
        </p:spPr>
        <p:txBody>
          <a:bodyPr>
            <a:noAutofit/>
          </a:bodyPr>
          <a:lstStyle/>
          <a:p>
            <a:r>
              <a:rPr lang="en-US" sz="3200" dirty="0"/>
              <a:t/>
            </a:r>
            <a:br>
              <a:rPr lang="en-US" sz="3200" dirty="0"/>
            </a:br>
            <a:r>
              <a:rPr lang="en-US" sz="3200" dirty="0" smtClean="0"/>
              <a:t>Data Format for CSPP Processing (2/5)</a:t>
            </a:r>
            <a:endParaRPr lang="en-US" sz="3200" dirty="0"/>
          </a:p>
        </p:txBody>
      </p:sp>
      <p:sp>
        <p:nvSpPr>
          <p:cNvPr id="4" name="Rectangle 3"/>
          <p:cNvSpPr/>
          <p:nvPr/>
        </p:nvSpPr>
        <p:spPr>
          <a:xfrm>
            <a:off x="1100666" y="1298770"/>
            <a:ext cx="7179734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err="1" smtClean="0">
                <a:solidFill>
                  <a:srgbClr val="FFFF00"/>
                </a:solidFill>
              </a:rPr>
              <a:t>netCDF</a:t>
            </a:r>
            <a:r>
              <a:rPr lang="en-US" sz="2800" dirty="0" smtClean="0">
                <a:solidFill>
                  <a:srgbClr val="CCFFCC"/>
                </a:solidFill>
              </a:rPr>
              <a:t> </a:t>
            </a:r>
            <a:r>
              <a:rPr lang="en-US" sz="2800" dirty="0">
                <a:solidFill>
                  <a:srgbClr val="CCFFCC"/>
                </a:solidFill>
              </a:rPr>
              <a:t>(Network Common Data Form</a:t>
            </a:r>
            <a:r>
              <a:rPr lang="en-US" sz="2800" dirty="0" smtClean="0">
                <a:solidFill>
                  <a:srgbClr val="CCFFCC"/>
                </a:solidFill>
              </a:rPr>
              <a:t>):</a:t>
            </a:r>
          </a:p>
          <a:p>
            <a:r>
              <a:rPr lang="en-US" sz="2800" dirty="0" smtClean="0">
                <a:solidFill>
                  <a:srgbClr val="CCFFCC"/>
                </a:solidFill>
              </a:rPr>
              <a:t>is </a:t>
            </a:r>
            <a:r>
              <a:rPr lang="en-US" sz="2800" dirty="0">
                <a:solidFill>
                  <a:srgbClr val="CCFFCC"/>
                </a:solidFill>
              </a:rPr>
              <a:t>a set of software libraries and self-describing, machine-independent data formats that support the creation, access, and sharing of array-oriented scientific </a:t>
            </a:r>
            <a:r>
              <a:rPr lang="en-US" sz="2800" dirty="0" smtClean="0">
                <a:solidFill>
                  <a:srgbClr val="CCFFCC"/>
                </a:solidFill>
              </a:rPr>
              <a:t>data</a:t>
            </a:r>
          </a:p>
          <a:p>
            <a:pPr marL="457200" indent="-457200">
              <a:buFont typeface="Arial"/>
              <a:buChar char="•"/>
            </a:pPr>
            <a:r>
              <a:rPr lang="en-US" sz="2800" dirty="0">
                <a:solidFill>
                  <a:srgbClr val="CCFFCC"/>
                </a:solidFill>
              </a:rPr>
              <a:t>The core library is written in C, and provides an API for C, C++ and two APIs for Fortran applications, one for Fortran 77, and one for Fortran </a:t>
            </a:r>
            <a:r>
              <a:rPr lang="en-US" sz="2800" dirty="0" smtClean="0">
                <a:solidFill>
                  <a:srgbClr val="CCFFCC"/>
                </a:solidFill>
              </a:rPr>
              <a:t>90, and Java</a:t>
            </a:r>
            <a:endParaRPr lang="en-US" sz="2800" dirty="0">
              <a:solidFill>
                <a:srgbClr val="CCFFCC"/>
              </a:solidFill>
            </a:endParaRPr>
          </a:p>
          <a:p>
            <a:endParaRPr lang="en-US" sz="2800" dirty="0">
              <a:solidFill>
                <a:srgbClr val="CCFF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3348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Title 1"/>
          <p:cNvSpPr>
            <a:spLocks noGrp="1"/>
          </p:cNvSpPr>
          <p:nvPr>
            <p:ph type="ctrTitle"/>
          </p:nvPr>
        </p:nvSpPr>
        <p:spPr>
          <a:xfrm>
            <a:off x="0" y="121078"/>
            <a:ext cx="9144000" cy="725589"/>
          </a:xfrm>
        </p:spPr>
        <p:txBody>
          <a:bodyPr>
            <a:noAutofit/>
          </a:bodyPr>
          <a:lstStyle/>
          <a:p>
            <a:r>
              <a:rPr lang="en-US" sz="3200" dirty="0"/>
              <a:t/>
            </a:r>
            <a:br>
              <a:rPr lang="en-US" sz="3200" dirty="0"/>
            </a:br>
            <a:r>
              <a:rPr lang="en-US" sz="3200" dirty="0" smtClean="0"/>
              <a:t>Data Format for CSPP Processing (3/5)</a:t>
            </a:r>
            <a:endParaRPr lang="en-US" sz="3200" dirty="0"/>
          </a:p>
        </p:txBody>
      </p:sp>
      <p:sp>
        <p:nvSpPr>
          <p:cNvPr id="3" name="Rectangle 2"/>
          <p:cNvSpPr/>
          <p:nvPr/>
        </p:nvSpPr>
        <p:spPr>
          <a:xfrm>
            <a:off x="1032934" y="1006827"/>
            <a:ext cx="7603066" cy="56938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>
                <a:solidFill>
                  <a:srgbClr val="FFFF00"/>
                </a:solidFill>
              </a:rPr>
              <a:t>HDF4/5:</a:t>
            </a:r>
          </a:p>
          <a:p>
            <a:r>
              <a:rPr lang="en-US" sz="2400" dirty="0" smtClean="0">
                <a:solidFill>
                  <a:srgbClr val="CCFFCC"/>
                </a:solidFill>
              </a:rPr>
              <a:t>Hierarchical </a:t>
            </a:r>
            <a:r>
              <a:rPr lang="en-US" sz="2400" dirty="0">
                <a:solidFill>
                  <a:srgbClr val="CCFFCC"/>
                </a:solidFill>
              </a:rPr>
              <a:t>Data Format (HDF) is a set of file formats (HDF4, HDF5) designed to store and organize large amounts of </a:t>
            </a:r>
            <a:r>
              <a:rPr lang="en-US" sz="2400" dirty="0" smtClean="0">
                <a:solidFill>
                  <a:srgbClr val="CCFFCC"/>
                </a:solidFill>
              </a:rPr>
              <a:t>data</a:t>
            </a:r>
            <a:endParaRPr lang="en-US" sz="2400" dirty="0">
              <a:solidFill>
                <a:srgbClr val="CCFFCC"/>
              </a:solidFill>
            </a:endParaRPr>
          </a:p>
          <a:p>
            <a:endParaRPr lang="en-US" sz="2400" dirty="0">
              <a:solidFill>
                <a:srgbClr val="CCFFCC"/>
              </a:solidFill>
            </a:endParaRPr>
          </a:p>
          <a:p>
            <a:r>
              <a:rPr lang="en-US" sz="2400" dirty="0" smtClean="0">
                <a:solidFill>
                  <a:srgbClr val="CCFFCC"/>
                </a:solidFill>
              </a:rPr>
              <a:t>HDF </a:t>
            </a:r>
            <a:r>
              <a:rPr lang="en-US" sz="2400" dirty="0">
                <a:solidFill>
                  <a:srgbClr val="CCFFCC"/>
                </a:solidFill>
              </a:rPr>
              <a:t>is supported by many commercial and non-commercial software platforms, including Java, MATLAB, </a:t>
            </a:r>
            <a:r>
              <a:rPr lang="en-US" sz="2400" dirty="0" err="1">
                <a:solidFill>
                  <a:srgbClr val="CCFFCC"/>
                </a:solidFill>
              </a:rPr>
              <a:t>Scilab</a:t>
            </a:r>
            <a:r>
              <a:rPr lang="en-US" sz="2400" dirty="0">
                <a:solidFill>
                  <a:srgbClr val="CCFFCC"/>
                </a:solidFill>
              </a:rPr>
              <a:t>, Octave, </a:t>
            </a:r>
            <a:r>
              <a:rPr lang="en-US" sz="2400" dirty="0" err="1">
                <a:solidFill>
                  <a:srgbClr val="CCFFCC"/>
                </a:solidFill>
              </a:rPr>
              <a:t>Mathematica</a:t>
            </a:r>
            <a:r>
              <a:rPr lang="en-US" sz="2400" dirty="0">
                <a:solidFill>
                  <a:srgbClr val="CCFFCC"/>
                </a:solidFill>
              </a:rPr>
              <a:t>, IDL, Python, R, Fortran, and Julia. The freely available HDF distribution consists of the library, command-line utilities, test suite source, Java interface, and the Java-based HDF Viewer (</a:t>
            </a:r>
            <a:r>
              <a:rPr lang="en-US" sz="2400" dirty="0" err="1">
                <a:solidFill>
                  <a:srgbClr val="CCFFCC"/>
                </a:solidFill>
              </a:rPr>
              <a:t>HDFView</a:t>
            </a:r>
            <a:r>
              <a:rPr lang="en-US" sz="2400" dirty="0">
                <a:solidFill>
                  <a:srgbClr val="CCFFCC"/>
                </a:solidFill>
              </a:rPr>
              <a:t>).[2]</a:t>
            </a:r>
          </a:p>
          <a:p>
            <a:endParaRPr lang="en-US" sz="2400" dirty="0">
              <a:solidFill>
                <a:srgbClr val="CCFFCC"/>
              </a:solidFill>
            </a:endParaRPr>
          </a:p>
          <a:p>
            <a:r>
              <a:rPr lang="en-US" sz="2400" dirty="0">
                <a:solidFill>
                  <a:srgbClr val="CCFFCC"/>
                </a:solidFill>
              </a:rPr>
              <a:t>The current version, HDF5, differs significantly in design and API from the major legacy version HDF4.</a:t>
            </a:r>
          </a:p>
        </p:txBody>
      </p:sp>
    </p:spTree>
    <p:extLst>
      <p:ext uri="{BB962C8B-B14F-4D97-AF65-F5344CB8AC3E}">
        <p14:creationId xmlns:p14="http://schemas.microsoft.com/office/powerpoint/2010/main" val="4053348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Title 1"/>
          <p:cNvSpPr>
            <a:spLocks noGrp="1"/>
          </p:cNvSpPr>
          <p:nvPr>
            <p:ph type="ctrTitle"/>
          </p:nvPr>
        </p:nvSpPr>
        <p:spPr>
          <a:xfrm>
            <a:off x="0" y="121078"/>
            <a:ext cx="9144000" cy="725589"/>
          </a:xfrm>
        </p:spPr>
        <p:txBody>
          <a:bodyPr>
            <a:noAutofit/>
          </a:bodyPr>
          <a:lstStyle/>
          <a:p>
            <a:r>
              <a:rPr lang="en-US" sz="3200" dirty="0"/>
              <a:t/>
            </a:r>
            <a:br>
              <a:rPr lang="en-US" sz="3200" dirty="0"/>
            </a:br>
            <a:r>
              <a:rPr lang="en-US" sz="3200" dirty="0" smtClean="0"/>
              <a:t>Data Format for CSPP Processing (4/5)</a:t>
            </a:r>
            <a:endParaRPr lang="en-US" sz="3200" dirty="0"/>
          </a:p>
        </p:txBody>
      </p:sp>
      <p:sp>
        <p:nvSpPr>
          <p:cNvPr id="3" name="Rectangle 2"/>
          <p:cNvSpPr/>
          <p:nvPr/>
        </p:nvSpPr>
        <p:spPr>
          <a:xfrm>
            <a:off x="677333" y="1088724"/>
            <a:ext cx="7755467" cy="50167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rgbClr val="FFFF00"/>
                </a:solidFill>
              </a:rPr>
              <a:t>GRIB (</a:t>
            </a:r>
            <a:r>
              <a:rPr lang="en-US" sz="2800" dirty="0" err="1">
                <a:solidFill>
                  <a:srgbClr val="FFFF00"/>
                </a:solidFill>
              </a:rPr>
              <a:t>GRIdded</a:t>
            </a:r>
            <a:r>
              <a:rPr lang="en-US" sz="2800" dirty="0">
                <a:solidFill>
                  <a:srgbClr val="FFFF00"/>
                </a:solidFill>
              </a:rPr>
              <a:t> Binary or General Regularly-distributed Information in Binary </a:t>
            </a:r>
            <a:r>
              <a:rPr lang="en-US" sz="2800" dirty="0" smtClean="0">
                <a:solidFill>
                  <a:srgbClr val="FFFF00"/>
                </a:solidFill>
              </a:rPr>
              <a:t>form</a:t>
            </a:r>
            <a:r>
              <a:rPr lang="en-US" sz="2400" dirty="0" smtClean="0">
                <a:solidFill>
                  <a:srgbClr val="CCFFCC"/>
                </a:solidFill>
              </a:rPr>
              <a:t>) is </a:t>
            </a:r>
            <a:r>
              <a:rPr lang="en-US" sz="2400" dirty="0">
                <a:solidFill>
                  <a:srgbClr val="CCFFCC"/>
                </a:solidFill>
              </a:rPr>
              <a:t>a concise data format commonly used in </a:t>
            </a:r>
            <a:r>
              <a:rPr lang="en-US" sz="2400" dirty="0" smtClean="0">
                <a:solidFill>
                  <a:srgbClr val="CCFFCC"/>
                </a:solidFill>
              </a:rPr>
              <a:t>meteorology. </a:t>
            </a:r>
            <a:r>
              <a:rPr lang="en-US" sz="2400" dirty="0">
                <a:solidFill>
                  <a:srgbClr val="CCFFCC"/>
                </a:solidFill>
              </a:rPr>
              <a:t>It is standardized by the World </a:t>
            </a:r>
            <a:r>
              <a:rPr lang="en-US" sz="2400" dirty="0" smtClean="0">
                <a:solidFill>
                  <a:srgbClr val="CCFFCC"/>
                </a:solidFill>
              </a:rPr>
              <a:t>Meteorological, and </a:t>
            </a:r>
            <a:r>
              <a:rPr lang="en-US" sz="2400" dirty="0">
                <a:solidFill>
                  <a:srgbClr val="CCFFCC"/>
                </a:solidFill>
              </a:rPr>
              <a:t>is used operationally worldwide by most meteorological centers, for Numerical Weather Prediction output (NWP). A newer generation has been introduced, known as GRIB second edition, and data is slowly changing over to this format. Some of the second-generation GRIB are used for derived product distributed in </a:t>
            </a:r>
            <a:r>
              <a:rPr lang="en-US" sz="2400" dirty="0" err="1">
                <a:solidFill>
                  <a:srgbClr val="CCFFCC"/>
                </a:solidFill>
              </a:rPr>
              <a:t>Eumetcast</a:t>
            </a:r>
            <a:r>
              <a:rPr lang="en-US" sz="2400" dirty="0">
                <a:solidFill>
                  <a:srgbClr val="CCFFCC"/>
                </a:solidFill>
              </a:rPr>
              <a:t> of </a:t>
            </a:r>
            <a:r>
              <a:rPr lang="en-US" sz="2400" dirty="0" err="1">
                <a:solidFill>
                  <a:srgbClr val="CCFFCC"/>
                </a:solidFill>
              </a:rPr>
              <a:t>Meteosat</a:t>
            </a:r>
            <a:r>
              <a:rPr lang="en-US" sz="2400" dirty="0">
                <a:solidFill>
                  <a:srgbClr val="CCFFCC"/>
                </a:solidFill>
              </a:rPr>
              <a:t> Second Generation. Another example is the NAM (North American </a:t>
            </a:r>
            <a:r>
              <a:rPr lang="en-US" sz="2400" dirty="0" err="1">
                <a:solidFill>
                  <a:srgbClr val="CCFFCC"/>
                </a:solidFill>
              </a:rPr>
              <a:t>Mesoscale</a:t>
            </a:r>
            <a:r>
              <a:rPr lang="en-US" sz="2400" dirty="0">
                <a:solidFill>
                  <a:srgbClr val="CCFFCC"/>
                </a:solidFill>
              </a:rPr>
              <a:t>) model.</a:t>
            </a:r>
          </a:p>
        </p:txBody>
      </p:sp>
    </p:spTree>
    <p:extLst>
      <p:ext uri="{BB962C8B-B14F-4D97-AF65-F5344CB8AC3E}">
        <p14:creationId xmlns:p14="http://schemas.microsoft.com/office/powerpoint/2010/main" val="3935847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Title 1"/>
          <p:cNvSpPr>
            <a:spLocks noGrp="1"/>
          </p:cNvSpPr>
          <p:nvPr>
            <p:ph type="ctrTitle"/>
          </p:nvPr>
        </p:nvSpPr>
        <p:spPr>
          <a:xfrm>
            <a:off x="0" y="121078"/>
            <a:ext cx="9144000" cy="1028700"/>
          </a:xfrm>
        </p:spPr>
        <p:txBody>
          <a:bodyPr>
            <a:noAutofit/>
          </a:bodyPr>
          <a:lstStyle/>
          <a:p>
            <a:r>
              <a:rPr lang="en-US" sz="2800" dirty="0"/>
              <a:t/>
            </a:r>
            <a:br>
              <a:rPr lang="en-US" sz="2800" dirty="0"/>
            </a:br>
            <a:r>
              <a:rPr lang="en-US" sz="2800" dirty="0"/>
              <a:t>Preparing AI-Enabled Weather and Environment Satellite Big Data </a:t>
            </a:r>
          </a:p>
        </p:txBody>
      </p:sp>
      <p:sp>
        <p:nvSpPr>
          <p:cNvPr id="3" name="Rectangle 2"/>
          <p:cNvSpPr/>
          <p:nvPr/>
        </p:nvSpPr>
        <p:spPr>
          <a:xfrm rot="20167313">
            <a:off x="237070" y="1988362"/>
            <a:ext cx="5147734" cy="1200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rgbClr val="FFFF00"/>
                </a:solidFill>
              </a:rPr>
              <a:t>Data Is The Foundation For Artificial Intelligence And Machine </a:t>
            </a:r>
            <a:r>
              <a:rPr lang="en-US" sz="2400" dirty="0" smtClean="0">
                <a:solidFill>
                  <a:srgbClr val="FFFF00"/>
                </a:solidFill>
              </a:rPr>
              <a:t>Learning - </a:t>
            </a:r>
            <a:r>
              <a:rPr lang="en-US" sz="2400" dirty="0" smtClean="0">
                <a:solidFill>
                  <a:srgbClr val="CCFFCC"/>
                </a:solidFill>
              </a:rPr>
              <a:t>Forbes</a:t>
            </a:r>
            <a:endParaRPr lang="en-US" sz="2400" dirty="0">
              <a:solidFill>
                <a:srgbClr val="CCFFCC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 rot="1419405">
            <a:off x="4598530" y="2360621"/>
            <a:ext cx="474637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rgbClr val="FFFF00"/>
                </a:solidFill>
              </a:rPr>
              <a:t>It therefore seems counterintuitive that only 3-5 percent of satellite observations are actually used in preparing numerical weather </a:t>
            </a:r>
            <a:r>
              <a:rPr lang="en-US" sz="2400" dirty="0" smtClean="0">
                <a:solidFill>
                  <a:srgbClr val="FFFF00"/>
                </a:solidFill>
              </a:rPr>
              <a:t>forecasts – </a:t>
            </a:r>
            <a:r>
              <a:rPr lang="en-US" sz="2400" dirty="0" smtClean="0">
                <a:solidFill>
                  <a:srgbClr val="CCFFCC"/>
                </a:solidFill>
              </a:rPr>
              <a:t>Space News – Dr. Sid </a:t>
            </a:r>
            <a:r>
              <a:rPr lang="en-US" sz="2400" dirty="0" err="1" smtClean="0">
                <a:solidFill>
                  <a:srgbClr val="CCFFCC"/>
                </a:solidFill>
              </a:rPr>
              <a:t>Boukabara</a:t>
            </a:r>
            <a:endParaRPr lang="en-US" sz="2400" dirty="0">
              <a:solidFill>
                <a:srgbClr val="CCFFCC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 rot="20925988">
            <a:off x="846675" y="4349287"/>
            <a:ext cx="5892801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rgbClr val="FFFF00"/>
                </a:solidFill>
              </a:rPr>
              <a:t>According to a recent report from AI research and advisory firm </a:t>
            </a:r>
            <a:r>
              <a:rPr lang="en-US" sz="2400" dirty="0" err="1">
                <a:solidFill>
                  <a:srgbClr val="FFFF00"/>
                </a:solidFill>
              </a:rPr>
              <a:t>Cognilytica</a:t>
            </a:r>
            <a:r>
              <a:rPr lang="en-US" sz="2400" dirty="0">
                <a:solidFill>
                  <a:srgbClr val="FFFF00"/>
                </a:solidFill>
              </a:rPr>
              <a:t>, over 80% of the time spent in AI projects are spent dealing with and wrangling </a:t>
            </a:r>
            <a:r>
              <a:rPr lang="en-US" sz="2400" dirty="0" smtClean="0">
                <a:solidFill>
                  <a:srgbClr val="FFFF00"/>
                </a:solidFill>
              </a:rPr>
              <a:t>data - </a:t>
            </a:r>
            <a:r>
              <a:rPr lang="en-US" sz="2400" dirty="0" smtClean="0">
                <a:solidFill>
                  <a:srgbClr val="CCFFCC"/>
                </a:solidFill>
              </a:rPr>
              <a:t>Forbes</a:t>
            </a:r>
            <a:endParaRPr lang="en-US" sz="2400" dirty="0">
              <a:solidFill>
                <a:srgbClr val="CCFFCC"/>
              </a:solidFill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51158" y="5966684"/>
            <a:ext cx="1137270" cy="836706"/>
          </a:xfrm>
          <a:prstGeom prst="rect">
            <a:avLst/>
          </a:prstGeom>
        </p:spPr>
      </p:pic>
      <p:pic>
        <p:nvPicPr>
          <p:cNvPr id="17" name="Picture 16" descr="CIMSS_logo_web_multicolor_PNG_550x400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81426" y="5934560"/>
            <a:ext cx="1269732" cy="923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90168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6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Title 1"/>
          <p:cNvSpPr>
            <a:spLocks noGrp="1"/>
          </p:cNvSpPr>
          <p:nvPr>
            <p:ph type="ctrTitle"/>
          </p:nvPr>
        </p:nvSpPr>
        <p:spPr>
          <a:xfrm>
            <a:off x="0" y="121078"/>
            <a:ext cx="9144000" cy="725589"/>
          </a:xfrm>
        </p:spPr>
        <p:txBody>
          <a:bodyPr>
            <a:noAutofit/>
          </a:bodyPr>
          <a:lstStyle/>
          <a:p>
            <a:r>
              <a:rPr lang="en-US" sz="3200" dirty="0"/>
              <a:t/>
            </a:r>
            <a:br>
              <a:rPr lang="en-US" sz="3200" dirty="0"/>
            </a:br>
            <a:r>
              <a:rPr lang="en-US" sz="3200" dirty="0" smtClean="0"/>
              <a:t>Data Format for CSPP Processing (5/5)</a:t>
            </a:r>
            <a:endParaRPr lang="en-US" sz="3200" dirty="0"/>
          </a:p>
        </p:txBody>
      </p:sp>
      <p:sp>
        <p:nvSpPr>
          <p:cNvPr id="3" name="Rectangle 2"/>
          <p:cNvSpPr/>
          <p:nvPr/>
        </p:nvSpPr>
        <p:spPr>
          <a:xfrm>
            <a:off x="558799" y="908532"/>
            <a:ext cx="8060267" cy="46474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rgbClr val="FFFF00"/>
                </a:solidFill>
              </a:rPr>
              <a:t>The Binary Universal Form for the Representation of meteorological data (BUFR) </a:t>
            </a:r>
            <a:r>
              <a:rPr lang="en-US" sz="2400" dirty="0">
                <a:solidFill>
                  <a:srgbClr val="CCFFCC"/>
                </a:solidFill>
              </a:rPr>
              <a:t>is a binary data format maintained by the World Meteorological Organization (WMO</a:t>
            </a:r>
            <a:r>
              <a:rPr lang="en-US" sz="2400" dirty="0" smtClean="0">
                <a:solidFill>
                  <a:srgbClr val="CCFFCC"/>
                </a:solidFill>
              </a:rPr>
              <a:t>).</a:t>
            </a:r>
          </a:p>
          <a:p>
            <a:r>
              <a:rPr lang="en-US" sz="2400" dirty="0" smtClean="0">
                <a:solidFill>
                  <a:srgbClr val="CCFFCC"/>
                </a:solidFill>
              </a:rPr>
              <a:t>BUFR </a:t>
            </a:r>
            <a:r>
              <a:rPr lang="en-US" sz="2400" dirty="0">
                <a:solidFill>
                  <a:srgbClr val="CCFFCC"/>
                </a:solidFill>
              </a:rPr>
              <a:t>was designed to be portable, compact, and universal. Any kind of data can be represented, along with its specific spatial/temporal context and any other associated metadata. In the WMO terminology, BUFR belongs to the category of table-driven code forms, where the meaning of data elements is determined by referring to a set of tables that are kept and maintained separately from the message itself</a:t>
            </a:r>
          </a:p>
        </p:txBody>
      </p:sp>
    </p:spTree>
    <p:extLst>
      <p:ext uri="{BB962C8B-B14F-4D97-AF65-F5344CB8AC3E}">
        <p14:creationId xmlns:p14="http://schemas.microsoft.com/office/powerpoint/2010/main" val="2065274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 Labeling - General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355599" y="1561869"/>
            <a:ext cx="5350933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>
                <a:solidFill>
                  <a:srgbClr val="3366FF"/>
                </a:solidFill>
              </a:rPr>
              <a:t>Need </a:t>
            </a:r>
            <a:r>
              <a:rPr lang="en-US" sz="2800" dirty="0">
                <a:solidFill>
                  <a:srgbClr val="3366FF"/>
                </a:solidFill>
              </a:rPr>
              <a:t>to convert the data </a:t>
            </a:r>
            <a:r>
              <a:rPr lang="en-US" sz="2800" dirty="0"/>
              <a:t>into a common format and import it to a common system, where it can be used to build models.</a:t>
            </a:r>
          </a:p>
        </p:txBody>
      </p:sp>
      <p:sp>
        <p:nvSpPr>
          <p:cNvPr id="8" name="Rectangle 7"/>
          <p:cNvSpPr/>
          <p:nvPr/>
        </p:nvSpPr>
        <p:spPr>
          <a:xfrm>
            <a:off x="1405466" y="3686375"/>
            <a:ext cx="7281333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rgbClr val="3366FF"/>
                </a:solidFill>
              </a:rPr>
              <a:t>Labeling</a:t>
            </a:r>
            <a:r>
              <a:rPr lang="en-US" sz="2800" dirty="0"/>
              <a:t> is an indispensable stage of data preprocessing in supervised learning. Historical data with predefined target attributes (values) is used for this model training style. An algorithm can only find target attributes if a human mapped them.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DA0DB8-CBB3-7E41-97EF-647929A8D6FF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9115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 Labeling – Specific to Satellite Data for Weather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101608" y="1443341"/>
            <a:ext cx="8365061" cy="20928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600" dirty="0" smtClean="0">
                <a:solidFill>
                  <a:srgbClr val="0000FF"/>
                </a:solidFill>
              </a:rPr>
              <a:t>In-situ Data:</a:t>
            </a:r>
          </a:p>
          <a:p>
            <a:pPr marL="342900" indent="-342900">
              <a:buFont typeface="Arial"/>
              <a:buChar char="•"/>
            </a:pPr>
            <a:r>
              <a:rPr lang="en-US" sz="2600" dirty="0" smtClean="0"/>
              <a:t>Co-location: Spatial and geometrically</a:t>
            </a:r>
          </a:p>
          <a:p>
            <a:pPr marL="342900" indent="-342900">
              <a:buFont typeface="Arial"/>
              <a:buChar char="•"/>
            </a:pPr>
            <a:r>
              <a:rPr lang="en-US" sz="2600" dirty="0" smtClean="0"/>
              <a:t>Synchronization: Temporal </a:t>
            </a:r>
          </a:p>
          <a:p>
            <a:pPr marL="342900" indent="-342900">
              <a:buFont typeface="Arial"/>
              <a:buChar char="•"/>
            </a:pPr>
            <a:r>
              <a:rPr lang="en-US" sz="2600" dirty="0" smtClean="0"/>
              <a:t>Characterization: no guarantee 100% matching</a:t>
            </a:r>
          </a:p>
          <a:p>
            <a:pPr marL="342900" indent="-342900">
              <a:buFont typeface="Arial"/>
              <a:buChar char="•"/>
            </a:pPr>
            <a:r>
              <a:rPr lang="en-US" sz="2600" dirty="0" smtClean="0"/>
              <a:t>Well Known performance (considered gold standard)</a:t>
            </a:r>
          </a:p>
        </p:txBody>
      </p:sp>
      <p:sp>
        <p:nvSpPr>
          <p:cNvPr id="8" name="Rectangle 7"/>
          <p:cNvSpPr/>
          <p:nvPr/>
        </p:nvSpPr>
        <p:spPr>
          <a:xfrm>
            <a:off x="1523988" y="3618643"/>
            <a:ext cx="7484532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>
                <a:solidFill>
                  <a:srgbClr val="0000FF"/>
                </a:solidFill>
              </a:rPr>
              <a:t>Synthetic/Simulated:</a:t>
            </a:r>
          </a:p>
          <a:p>
            <a:pPr marL="342900" indent="-342900">
              <a:buFont typeface="Arial"/>
              <a:buChar char="•"/>
            </a:pPr>
            <a:r>
              <a:rPr lang="en-US" sz="2800" dirty="0" smtClean="0"/>
              <a:t>Mimics real data</a:t>
            </a:r>
          </a:p>
          <a:p>
            <a:pPr marL="342900" indent="-342900">
              <a:buFont typeface="Arial"/>
              <a:buChar char="•"/>
            </a:pPr>
            <a:r>
              <a:rPr lang="en-US" sz="2800" dirty="0" smtClean="0"/>
              <a:t>One to one mapping</a:t>
            </a:r>
          </a:p>
          <a:p>
            <a:pPr marL="342900" indent="-342900">
              <a:buFont typeface="Arial"/>
              <a:buChar char="•"/>
            </a:pPr>
            <a:r>
              <a:rPr lang="en-US" sz="2800" dirty="0" smtClean="0"/>
              <a:t>Required accurate model between data pair</a:t>
            </a:r>
          </a:p>
          <a:p>
            <a:pPr marL="342900" indent="-342900">
              <a:buFont typeface="Arial"/>
              <a:buChar char="•"/>
            </a:pPr>
            <a:r>
              <a:rPr lang="en-US" sz="2800" dirty="0" smtClean="0"/>
              <a:t>Need model error estimation</a:t>
            </a:r>
          </a:p>
          <a:p>
            <a:pPr marL="342900" indent="-342900">
              <a:buFont typeface="Arial"/>
              <a:buChar char="•"/>
            </a:pPr>
            <a:r>
              <a:rPr lang="en-US" sz="2800" dirty="0" smtClean="0"/>
              <a:t>Need error estimation of Observations</a:t>
            </a:r>
            <a:endParaRPr lang="en-US" sz="28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DA0DB8-CBB3-7E41-97EF-647929A8D6FF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0882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Title 1"/>
          <p:cNvSpPr>
            <a:spLocks noGrp="1"/>
          </p:cNvSpPr>
          <p:nvPr>
            <p:ph type="ctrTitle"/>
          </p:nvPr>
        </p:nvSpPr>
        <p:spPr>
          <a:xfrm>
            <a:off x="0" y="239609"/>
            <a:ext cx="9144000" cy="1028700"/>
          </a:xfrm>
        </p:spPr>
        <p:txBody>
          <a:bodyPr>
            <a:noAutofit/>
          </a:bodyPr>
          <a:lstStyle/>
          <a:p>
            <a:r>
              <a:rPr lang="en-US" sz="2800" dirty="0"/>
              <a:t/>
            </a:r>
            <a:br>
              <a:rPr lang="en-US" sz="2800" dirty="0"/>
            </a:br>
            <a:r>
              <a:rPr lang="en-US" sz="2800" dirty="0"/>
              <a:t>Preparing AI-Enabled Weather and Environment Satellite Big Data </a:t>
            </a: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dirty="0" smtClean="0"/>
              <a:t>Summary (1/2)</a:t>
            </a:r>
            <a:endParaRPr lang="en-US" sz="2800" dirty="0"/>
          </a:p>
        </p:txBody>
      </p:sp>
      <p:sp>
        <p:nvSpPr>
          <p:cNvPr id="2" name="Rectangle 1"/>
          <p:cNvSpPr/>
          <p:nvPr/>
        </p:nvSpPr>
        <p:spPr>
          <a:xfrm>
            <a:off x="440268" y="1295741"/>
            <a:ext cx="8449734" cy="73558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>
                <a:solidFill>
                  <a:srgbClr val="CCFFCC"/>
                </a:solidFill>
              </a:rPr>
              <a:t>CSPP: </a:t>
            </a:r>
          </a:p>
          <a:p>
            <a:pPr marL="342900" indent="-342900">
              <a:buFont typeface="Arial"/>
              <a:buChar char="•"/>
            </a:pPr>
            <a:r>
              <a:rPr lang="en-US" sz="2400" dirty="0" smtClean="0">
                <a:solidFill>
                  <a:srgbClr val="CCFFCC"/>
                </a:solidFill>
              </a:rPr>
              <a:t>14 S/W packages for </a:t>
            </a:r>
          </a:p>
          <a:p>
            <a:pPr marL="342900" indent="-342900">
              <a:buFont typeface="Arial"/>
              <a:buChar char="•"/>
            </a:pPr>
            <a:r>
              <a:rPr lang="en-US" sz="2400" dirty="0" smtClean="0">
                <a:solidFill>
                  <a:srgbClr val="CCFFCC"/>
                </a:solidFill>
              </a:rPr>
              <a:t>25 sensor suites covering </a:t>
            </a:r>
          </a:p>
          <a:p>
            <a:pPr marL="342900" indent="-342900">
              <a:buFont typeface="Arial"/>
              <a:buChar char="•"/>
            </a:pPr>
            <a:r>
              <a:rPr lang="en-US" sz="2400" dirty="0" smtClean="0">
                <a:solidFill>
                  <a:srgbClr val="CCFFCC"/>
                </a:solidFill>
              </a:rPr>
              <a:t>7 international LEO satellites uses</a:t>
            </a:r>
          </a:p>
          <a:p>
            <a:pPr marL="342900" indent="-342900">
              <a:buFont typeface="Arial"/>
              <a:buChar char="•"/>
            </a:pPr>
            <a:r>
              <a:rPr lang="en-US" sz="2400" dirty="0" smtClean="0">
                <a:solidFill>
                  <a:srgbClr val="CCFFCC"/>
                </a:solidFill>
              </a:rPr>
              <a:t>9 data formats with</a:t>
            </a:r>
          </a:p>
          <a:p>
            <a:pPr marL="342900" indent="-342900">
              <a:buFont typeface="Arial"/>
              <a:buChar char="•"/>
            </a:pPr>
            <a:r>
              <a:rPr lang="en-US" sz="2400" dirty="0" smtClean="0">
                <a:solidFill>
                  <a:srgbClr val="CCFFCC"/>
                </a:solidFill>
              </a:rPr>
              <a:t>Over 9 legacy and modern library/language and used by</a:t>
            </a:r>
          </a:p>
          <a:p>
            <a:pPr marL="342900" indent="-342900">
              <a:buFont typeface="Arial"/>
              <a:buChar char="•"/>
            </a:pPr>
            <a:r>
              <a:rPr lang="en-US" sz="2400" dirty="0" smtClean="0">
                <a:solidFill>
                  <a:srgbClr val="CCFFCC"/>
                </a:solidFill>
              </a:rPr>
              <a:t>Over 2,000 users in 97 countries (including 22 government agencies)</a:t>
            </a:r>
            <a:endParaRPr lang="en-US" sz="2400" dirty="0">
              <a:solidFill>
                <a:srgbClr val="CCFFCC"/>
              </a:solidFill>
            </a:endParaRPr>
          </a:p>
          <a:p>
            <a:r>
              <a:rPr lang="en-US" sz="3200" dirty="0" smtClean="0">
                <a:solidFill>
                  <a:srgbClr val="FFFF00"/>
                </a:solidFill>
              </a:rPr>
              <a:t>To lower the barriers of entry in increasing optimal use of comprehensive NOAA big satellite data, within CSPP, </a:t>
            </a:r>
            <a:r>
              <a:rPr lang="en-US" sz="3200" dirty="0">
                <a:solidFill>
                  <a:srgbClr val="FFFF00"/>
                </a:solidFill>
              </a:rPr>
              <a:t>c</a:t>
            </a:r>
            <a:r>
              <a:rPr lang="en-US" sz="3200" dirty="0" smtClean="0">
                <a:solidFill>
                  <a:srgbClr val="FFFF00"/>
                </a:solidFill>
              </a:rPr>
              <a:t>an we provide an AI friendly infrastructure for satellite community?</a:t>
            </a:r>
          </a:p>
          <a:p>
            <a:pPr marL="342900" indent="-342900">
              <a:buFont typeface="Arial"/>
              <a:buChar char="•"/>
            </a:pPr>
            <a:endParaRPr lang="en-US" sz="2400" dirty="0" smtClean="0">
              <a:solidFill>
                <a:srgbClr val="CCFFCC"/>
              </a:solidFill>
            </a:endParaRPr>
          </a:p>
          <a:p>
            <a:pPr marL="342900" indent="-342900">
              <a:buFont typeface="Arial"/>
              <a:buChar char="•"/>
            </a:pPr>
            <a:endParaRPr lang="en-US" sz="2400" dirty="0" smtClean="0">
              <a:solidFill>
                <a:srgbClr val="CCFFCC"/>
              </a:solidFill>
            </a:endParaRPr>
          </a:p>
          <a:p>
            <a:pPr marL="342900" indent="-342900">
              <a:buFont typeface="Arial"/>
              <a:buChar char="•"/>
            </a:pPr>
            <a:endParaRPr lang="en-US" sz="2400" dirty="0" smtClean="0">
              <a:solidFill>
                <a:srgbClr val="CCFFCC"/>
              </a:solidFill>
            </a:endParaRPr>
          </a:p>
          <a:p>
            <a:pPr marL="800100" lvl="1" indent="-342900">
              <a:buFont typeface="Arial"/>
              <a:buChar char="•"/>
            </a:pPr>
            <a:endParaRPr lang="en-US" sz="2400" dirty="0" smtClean="0">
              <a:solidFill>
                <a:srgbClr val="CCFFCC"/>
              </a:solidFill>
            </a:endParaRPr>
          </a:p>
          <a:p>
            <a:pPr marL="285750" indent="-285750">
              <a:buFont typeface="Arial"/>
              <a:buChar char="•"/>
            </a:pPr>
            <a:endParaRPr lang="en-US" sz="2400" dirty="0">
              <a:solidFill>
                <a:srgbClr val="CCFF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9903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40268" y="1431205"/>
            <a:ext cx="8449734" cy="60016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>
                <a:solidFill>
                  <a:srgbClr val="FFFF00"/>
                </a:solidFill>
              </a:rPr>
              <a:t>AI is contagious, adopting </a:t>
            </a:r>
            <a:r>
              <a:rPr lang="en-US" sz="2400" dirty="0">
                <a:solidFill>
                  <a:srgbClr val="FFFF00"/>
                </a:solidFill>
              </a:rPr>
              <a:t>AI and ML is a journey, not a silver bullet that will solve problems in an instant. It begins with gathering data</a:t>
            </a:r>
            <a:r>
              <a:rPr lang="en-US" sz="24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 into simple visualizations and statistical processes that allow you to better understand your data and get your processes under </a:t>
            </a:r>
            <a:r>
              <a:rPr lang="en-US" sz="24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control – Willem </a:t>
            </a:r>
            <a:r>
              <a:rPr lang="en-US" sz="2400" dirty="0" err="1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Sundblad</a:t>
            </a:r>
            <a:r>
              <a:rPr lang="en-US" sz="24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/Forbes</a:t>
            </a:r>
          </a:p>
          <a:p>
            <a:r>
              <a:rPr lang="en-US" sz="2400" dirty="0" smtClean="0">
                <a:solidFill>
                  <a:srgbClr val="FFFF00"/>
                </a:solidFill>
              </a:rPr>
              <a:t>If CSPP is to embrace AI it will be to:</a:t>
            </a:r>
          </a:p>
          <a:p>
            <a:pPr marL="342900" indent="-342900">
              <a:buFont typeface="Arial"/>
              <a:buChar char="•"/>
            </a:pPr>
            <a:r>
              <a:rPr lang="en-US" sz="24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Unified input/output, ancillary/auxiliary data format</a:t>
            </a:r>
          </a:p>
          <a:p>
            <a:pPr marL="342900" indent="-342900">
              <a:buFont typeface="Arial"/>
              <a:buChar char="•"/>
            </a:pPr>
            <a:r>
              <a:rPr lang="en-US" sz="24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Labeled the data &amp; leverage the tool</a:t>
            </a:r>
          </a:p>
          <a:p>
            <a:pPr marL="800100" lvl="1" indent="-342900">
              <a:buFont typeface="Arial"/>
              <a:buChar char="•"/>
            </a:pPr>
            <a:r>
              <a:rPr lang="en-US" sz="24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Co-Located in-situ with satellite obs.</a:t>
            </a:r>
          </a:p>
          <a:p>
            <a:pPr marL="800100" lvl="1" indent="-342900">
              <a:buFont typeface="Arial"/>
              <a:buChar char="•"/>
            </a:pPr>
            <a:r>
              <a:rPr lang="en-US" sz="24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Use synthetic/simulated as training data pool</a:t>
            </a:r>
          </a:p>
          <a:p>
            <a:pPr marL="800100" lvl="1" indent="-342900">
              <a:buFont typeface="Arial"/>
              <a:buChar char="•"/>
            </a:pPr>
            <a:r>
              <a:rPr lang="en-US" sz="24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Incrementally and consistently increase/enhance big satellite data</a:t>
            </a:r>
          </a:p>
          <a:p>
            <a:pPr marL="800100" lvl="1" indent="-342900">
              <a:buFont typeface="Arial"/>
              <a:buChar char="•"/>
            </a:pPr>
            <a:r>
              <a:rPr lang="en-US" sz="24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Leverage emerging AI algorithms best suited for </a:t>
            </a:r>
            <a:r>
              <a:rPr lang="en-US" sz="2400" dirty="0" err="1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wx</a:t>
            </a:r>
            <a:r>
              <a:rPr lang="en-US" sz="24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/environment applications </a:t>
            </a:r>
          </a:p>
          <a:p>
            <a:pPr marL="800100" lvl="1" indent="-342900">
              <a:buFont typeface="Arial"/>
              <a:buChar char="•"/>
            </a:pPr>
            <a:endParaRPr lang="en-US" sz="2400" dirty="0" smtClean="0">
              <a:solidFill>
                <a:schemeClr val="accent1">
                  <a:lumMod val="60000"/>
                  <a:lumOff val="40000"/>
                </a:schemeClr>
              </a:solidFill>
            </a:endParaRPr>
          </a:p>
          <a:p>
            <a:pPr marL="285750" indent="-285750">
              <a:buFont typeface="Arial"/>
              <a:buChar char="•"/>
            </a:pPr>
            <a:endParaRPr lang="en-US" sz="2400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5" name="Title 1"/>
          <p:cNvSpPr>
            <a:spLocks noGrp="1"/>
          </p:cNvSpPr>
          <p:nvPr>
            <p:ph type="ctrTitle"/>
          </p:nvPr>
        </p:nvSpPr>
        <p:spPr>
          <a:xfrm>
            <a:off x="0" y="239609"/>
            <a:ext cx="9144000" cy="1028700"/>
          </a:xfrm>
        </p:spPr>
        <p:txBody>
          <a:bodyPr>
            <a:noAutofit/>
          </a:bodyPr>
          <a:lstStyle/>
          <a:p>
            <a:r>
              <a:rPr lang="en-US" sz="2800" dirty="0"/>
              <a:t/>
            </a:r>
            <a:br>
              <a:rPr lang="en-US" sz="2800" dirty="0"/>
            </a:br>
            <a:r>
              <a:rPr lang="en-US" sz="2800" dirty="0"/>
              <a:t>Preparing AI-Enabled Weather and Environment Satellite Big Data </a:t>
            </a: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dirty="0" smtClean="0"/>
              <a:t>Summary (2/2)</a:t>
            </a:r>
            <a:endParaRPr lang="en-US" sz="2800" dirty="0"/>
          </a:p>
        </p:txBody>
      </p:sp>
      <p:sp>
        <p:nvSpPr>
          <p:cNvPr id="3" name="TextBox 2"/>
          <p:cNvSpPr txBox="1"/>
          <p:nvPr/>
        </p:nvSpPr>
        <p:spPr>
          <a:xfrm rot="20336506">
            <a:off x="127816" y="2251455"/>
            <a:ext cx="9053634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CCFFCC"/>
                </a:solidFill>
              </a:rPr>
              <a:t>Achieving a goal for </a:t>
            </a:r>
            <a:r>
              <a:rPr lang="en-US" sz="4000" dirty="0" err="1" smtClean="0">
                <a:solidFill>
                  <a:srgbClr val="CCFFCC"/>
                </a:solidFill>
              </a:rPr>
              <a:t>wx</a:t>
            </a:r>
            <a:r>
              <a:rPr lang="en-US" sz="4000" dirty="0" smtClean="0">
                <a:solidFill>
                  <a:srgbClr val="CCFFCC"/>
                </a:solidFill>
              </a:rPr>
              <a:t>. Satellite community to ~80% using AI algorithms with only ~20% in preparing the data   </a:t>
            </a:r>
            <a:endParaRPr lang="en-US" sz="4000" dirty="0">
              <a:solidFill>
                <a:srgbClr val="CCFF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65226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9421" y="2768625"/>
            <a:ext cx="3714579" cy="2785934"/>
          </a:xfrm>
          <a:prstGeom prst="rect">
            <a:avLst/>
          </a:prstGeom>
          <a:noFill/>
          <a:ln>
            <a:noFill/>
          </a:ln>
          <a:effectLst>
            <a:softEdge rad="4699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3870" y="93139"/>
            <a:ext cx="7583487" cy="1044388"/>
          </a:xfrm>
          <a:ln>
            <a:miter lim="800000"/>
            <a:headEnd/>
            <a:tailEnd/>
          </a:ln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ea typeface="+mj-ea"/>
                <a:cs typeface="+mj-cs"/>
              </a:rPr>
              <a:t>SSEC</a:t>
            </a:r>
            <a:b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ea typeface="+mj-ea"/>
                <a:cs typeface="+mj-cs"/>
              </a:rPr>
            </a:b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ea typeface="+mj-ea"/>
                <a:cs typeface="+mj-cs"/>
              </a:rPr>
              <a:t>Data Center Antennas</a:t>
            </a:r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ea typeface="+mj-ea"/>
              <a:cs typeface="+mj-cs"/>
            </a:endParaRPr>
          </a:p>
        </p:txBody>
      </p:sp>
      <p:sp>
        <p:nvSpPr>
          <p:cNvPr id="30724" name="Content Placeholder 2"/>
          <p:cNvSpPr>
            <a:spLocks noGrp="1"/>
          </p:cNvSpPr>
          <p:nvPr>
            <p:ph idx="1"/>
          </p:nvPr>
        </p:nvSpPr>
        <p:spPr>
          <a:xfrm>
            <a:off x="199118" y="1524131"/>
            <a:ext cx="8229600" cy="4525963"/>
          </a:xfrm>
        </p:spPr>
        <p:txBody>
          <a:bodyPr>
            <a:normAutofit fontScale="92500" lnSpcReduction="10000"/>
          </a:bodyPr>
          <a:lstStyle/>
          <a:p>
            <a:pPr eaLnBrk="1" hangingPunct="1">
              <a:lnSpc>
                <a:spcPct val="80000"/>
              </a:lnSpc>
            </a:pPr>
            <a:r>
              <a:rPr lang="en-US" sz="2600" u="sng" dirty="0">
                <a:solidFill>
                  <a:srgbClr val="0000FF"/>
                </a:solidFill>
                <a:latin typeface="Trebuchet MS" charset="0"/>
                <a:ea typeface="ＭＳ Ｐゴシック" charset="0"/>
                <a:cs typeface="ＭＳ Ｐゴシック" charset="0"/>
              </a:rPr>
              <a:t>C-Band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1900" dirty="0">
                <a:latin typeface="Trebuchet MS" charset="0"/>
                <a:ea typeface="ＭＳ Ｐゴシック" charset="0"/>
              </a:rPr>
              <a:t>11 meter </a:t>
            </a:r>
            <a:r>
              <a:rPr lang="en-US" sz="1900" dirty="0" smtClean="0">
                <a:latin typeface="Trebuchet MS" charset="0"/>
                <a:ea typeface="ＭＳ Ｐゴシック" charset="0"/>
              </a:rPr>
              <a:t>heated (</a:t>
            </a:r>
            <a:r>
              <a:rPr lang="en-US" sz="1900" dirty="0">
                <a:latin typeface="Trebuchet MS" charset="0"/>
                <a:ea typeface="ＭＳ Ｐゴシック" charset="0"/>
              </a:rPr>
              <a:t>87° West </a:t>
            </a:r>
            <a:r>
              <a:rPr lang="en-US" sz="1900" dirty="0" smtClean="0">
                <a:latin typeface="Trebuchet MS" charset="0"/>
                <a:ea typeface="ＭＳ Ｐゴシック" charset="0"/>
              </a:rPr>
              <a:t>– SES-2, POES </a:t>
            </a:r>
            <a:r>
              <a:rPr lang="en-US" sz="1900" dirty="0">
                <a:latin typeface="Trebuchet MS" charset="0"/>
                <a:ea typeface="ＭＳ Ｐゴシック" charset="0"/>
              </a:rPr>
              <a:t>Wallops Relay, MSG)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1900" dirty="0">
                <a:latin typeface="Trebuchet MS" charset="0"/>
                <a:ea typeface="ＭＳ Ｐゴシック" charset="0"/>
              </a:rPr>
              <a:t>7.3 meter </a:t>
            </a:r>
            <a:r>
              <a:rPr lang="en-US" sz="1900" dirty="0" smtClean="0">
                <a:latin typeface="Trebuchet MS" charset="0"/>
                <a:ea typeface="ＭＳ Ｐゴシック" charset="0"/>
              </a:rPr>
              <a:t>backup (</a:t>
            </a:r>
            <a:r>
              <a:rPr lang="en-US" sz="1900" dirty="0">
                <a:latin typeface="Trebuchet MS" charset="0"/>
                <a:ea typeface="ＭＳ Ｐゴシック" charset="0"/>
              </a:rPr>
              <a:t>101° West – </a:t>
            </a:r>
            <a:r>
              <a:rPr lang="en-US" sz="1900" dirty="0" smtClean="0">
                <a:latin typeface="Trebuchet MS" charset="0"/>
                <a:ea typeface="ＭＳ Ｐゴシック" charset="0"/>
              </a:rPr>
              <a:t>SES-1, POES </a:t>
            </a:r>
            <a:r>
              <a:rPr lang="en-US" sz="1900" dirty="0">
                <a:latin typeface="Trebuchet MS" charset="0"/>
                <a:ea typeface="ＭＳ Ｐゴシック" charset="0"/>
              </a:rPr>
              <a:t>Fairbanks Relay, MTSAT, </a:t>
            </a:r>
            <a:r>
              <a:rPr lang="en-US" sz="1900" dirty="0" err="1">
                <a:latin typeface="Trebuchet MS" charset="0"/>
                <a:ea typeface="ＭＳ Ｐゴシック" charset="0"/>
              </a:rPr>
              <a:t>Noaaport</a:t>
            </a:r>
            <a:r>
              <a:rPr lang="en-US" sz="1900" dirty="0">
                <a:latin typeface="Trebuchet MS" charset="0"/>
                <a:ea typeface="ＭＳ Ｐゴシック" charset="0"/>
              </a:rPr>
              <a:t>)</a:t>
            </a:r>
          </a:p>
          <a:p>
            <a:pPr lvl="1" eaLnBrk="1" hangingPunct="1"/>
            <a:r>
              <a:rPr lang="en-US" sz="1900" dirty="0">
                <a:latin typeface="Trebuchet MS" charset="0"/>
                <a:ea typeface="ＭＳ Ｐゴシック" charset="0"/>
              </a:rPr>
              <a:t>6.3 meter heated </a:t>
            </a:r>
            <a:r>
              <a:rPr lang="en-US" sz="1900" dirty="0" smtClean="0">
                <a:latin typeface="Trebuchet MS" charset="0"/>
                <a:ea typeface="ＭＳ Ｐゴシック" charset="0"/>
              </a:rPr>
              <a:t>(</a:t>
            </a:r>
            <a:r>
              <a:rPr lang="en-US" sz="1900" dirty="0">
                <a:latin typeface="Trebuchet MS" charset="0"/>
                <a:ea typeface="ＭＳ Ｐゴシック" charset="0"/>
              </a:rPr>
              <a:t>101° West – </a:t>
            </a:r>
            <a:r>
              <a:rPr lang="en-US" sz="1900" dirty="0" smtClean="0">
                <a:latin typeface="Trebuchet MS" charset="0"/>
                <a:ea typeface="ＭＳ Ｐゴシック" charset="0"/>
              </a:rPr>
              <a:t>SES-1, POES </a:t>
            </a:r>
            <a:r>
              <a:rPr lang="en-US" sz="1900" dirty="0">
                <a:latin typeface="Trebuchet MS" charset="0"/>
                <a:ea typeface="ＭＳ Ｐゴシック" charset="0"/>
              </a:rPr>
              <a:t>Fairbanks Relay</a:t>
            </a:r>
            <a:r>
              <a:rPr lang="en-US" sz="1900" dirty="0" smtClean="0">
                <a:latin typeface="Trebuchet MS" charset="0"/>
                <a:ea typeface="ＭＳ Ｐゴシック" charset="0"/>
              </a:rPr>
              <a:t>, MTSAT</a:t>
            </a:r>
            <a:r>
              <a:rPr lang="en-US" sz="1900" dirty="0">
                <a:latin typeface="Trebuchet MS" charset="0"/>
                <a:ea typeface="ＭＳ Ｐゴシック" charset="0"/>
              </a:rPr>
              <a:t>, </a:t>
            </a:r>
            <a:r>
              <a:rPr lang="en-US" sz="1900" dirty="0" err="1">
                <a:latin typeface="Trebuchet MS" charset="0"/>
                <a:ea typeface="ＭＳ Ｐゴシック" charset="0"/>
              </a:rPr>
              <a:t>Noaaport</a:t>
            </a:r>
            <a:r>
              <a:rPr lang="en-US" sz="1900" dirty="0">
                <a:latin typeface="Trebuchet MS" charset="0"/>
                <a:ea typeface="ＭＳ Ｐゴシック" charset="0"/>
              </a:rPr>
              <a:t>)</a:t>
            </a:r>
          </a:p>
          <a:p>
            <a:pPr eaLnBrk="1" hangingPunct="1">
              <a:lnSpc>
                <a:spcPct val="80000"/>
              </a:lnSpc>
            </a:pPr>
            <a:r>
              <a:rPr lang="en-US" sz="2600" u="sng" dirty="0">
                <a:solidFill>
                  <a:srgbClr val="800000"/>
                </a:solidFill>
                <a:latin typeface="Trebuchet MS" charset="0"/>
                <a:ea typeface="ＭＳ Ｐゴシック" charset="0"/>
                <a:cs typeface="ＭＳ Ｐゴシック" charset="0"/>
              </a:rPr>
              <a:t>L-Band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1900" dirty="0">
                <a:latin typeface="Trebuchet MS" charset="0"/>
                <a:ea typeface="ＭＳ Ｐゴシック" charset="0"/>
              </a:rPr>
              <a:t>7.3 meter (75° West –GOES-East Primary)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1900" dirty="0">
                <a:latin typeface="Trebuchet MS" charset="0"/>
                <a:ea typeface="ＭＳ Ｐゴシック" charset="0"/>
              </a:rPr>
              <a:t>4.6 meter (135° West –GOES-West Primary)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1900" dirty="0">
                <a:latin typeface="Trebuchet MS" charset="0"/>
                <a:ea typeface="ＭＳ Ｐゴシック" charset="0"/>
              </a:rPr>
              <a:t>4.5 meter (60° West –GOES-SA auto tracking)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1900" dirty="0">
                <a:latin typeface="Trebuchet MS" charset="0"/>
                <a:ea typeface="ＭＳ Ｐゴシック" charset="0"/>
              </a:rPr>
              <a:t>4.5 meter </a:t>
            </a:r>
            <a:r>
              <a:rPr lang="en-US" sz="1900" dirty="0" smtClean="0">
                <a:latin typeface="Trebuchet MS" charset="0"/>
                <a:ea typeface="ＭＳ Ｐゴシック" charset="0"/>
              </a:rPr>
              <a:t>(90° </a:t>
            </a:r>
            <a:r>
              <a:rPr lang="en-US" sz="1900" dirty="0">
                <a:latin typeface="Trebuchet MS" charset="0"/>
                <a:ea typeface="ＭＳ Ｐゴシック" charset="0"/>
              </a:rPr>
              <a:t>West –GOES-test/spare)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1900" dirty="0">
                <a:latin typeface="Trebuchet MS" charset="0"/>
                <a:ea typeface="ＭＳ Ｐゴシック" charset="0"/>
              </a:rPr>
              <a:t>3.7 meter (offline spare)</a:t>
            </a:r>
          </a:p>
          <a:p>
            <a:pPr eaLnBrk="1" hangingPunct="1">
              <a:lnSpc>
                <a:spcPct val="80000"/>
              </a:lnSpc>
            </a:pPr>
            <a:r>
              <a:rPr lang="en-US" sz="2600" u="sng" dirty="0">
                <a:solidFill>
                  <a:srgbClr val="FF0000"/>
                </a:solidFill>
                <a:latin typeface="Trebuchet MS" charset="0"/>
                <a:ea typeface="ＭＳ Ｐゴシック" charset="0"/>
                <a:cs typeface="ＭＳ Ｐゴシック" charset="0"/>
              </a:rPr>
              <a:t>X-Band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1900" dirty="0">
                <a:latin typeface="Trebuchet MS" charset="0"/>
                <a:ea typeface="ＭＳ Ｐゴシック" charset="0"/>
              </a:rPr>
              <a:t>4.4 meter (Tracking – EOS</a:t>
            </a:r>
            <a:r>
              <a:rPr lang="en-US" sz="1900" dirty="0" smtClean="0">
                <a:latin typeface="Trebuchet MS" charset="0"/>
                <a:ea typeface="ＭＳ Ｐゴシック" charset="0"/>
              </a:rPr>
              <a:t>)</a:t>
            </a:r>
          </a:p>
          <a:p>
            <a:pPr>
              <a:lnSpc>
                <a:spcPct val="80000"/>
              </a:lnSpc>
            </a:pPr>
            <a:r>
              <a:rPr lang="en-US" sz="2600" u="sng" dirty="0" smtClean="0">
                <a:solidFill>
                  <a:srgbClr val="008000"/>
                </a:solidFill>
                <a:latin typeface="Trebuchet MS" charset="0"/>
                <a:ea typeface="ＭＳ Ｐゴシック" charset="0"/>
              </a:rPr>
              <a:t>X/L Band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1900" dirty="0" smtClean="0">
                <a:latin typeface="Trebuchet MS" charset="0"/>
                <a:ea typeface="ＭＳ Ｐゴシック" charset="0"/>
              </a:rPr>
              <a:t>2.4 meter (Tracking – </a:t>
            </a:r>
            <a:r>
              <a:rPr lang="en-US" sz="1900" dirty="0" err="1" smtClean="0">
                <a:latin typeface="Trebuchet MS" charset="0"/>
                <a:ea typeface="ＭＳ Ｐゴシック" charset="0"/>
              </a:rPr>
              <a:t>Suomi</a:t>
            </a:r>
            <a:r>
              <a:rPr lang="en-US" sz="1900" dirty="0" smtClean="0">
                <a:latin typeface="Trebuchet MS" charset="0"/>
                <a:ea typeface="ＭＳ Ｐゴシック" charset="0"/>
              </a:rPr>
              <a:t> NPP, EOS, </a:t>
            </a:r>
            <a:r>
              <a:rPr lang="en-US" sz="1900" dirty="0" err="1" smtClean="0">
                <a:latin typeface="Trebuchet MS" charset="0"/>
                <a:ea typeface="ＭＳ Ｐゴシック" charset="0"/>
              </a:rPr>
              <a:t>metop</a:t>
            </a:r>
            <a:r>
              <a:rPr lang="en-US" sz="1900" dirty="0" smtClean="0">
                <a:latin typeface="Trebuchet MS" charset="0"/>
                <a:ea typeface="ＭＳ Ｐゴシック" charset="0"/>
              </a:rPr>
              <a:t>, FY1 and FY3)</a:t>
            </a:r>
            <a:endParaRPr lang="en-US" sz="1900" dirty="0">
              <a:latin typeface="Trebuchet MS" charset="0"/>
              <a:ea typeface="ＭＳ Ｐゴシック" charset="0"/>
            </a:endParaRPr>
          </a:p>
        </p:txBody>
      </p:sp>
      <p:sp>
        <p:nvSpPr>
          <p:cNvPr id="8" name="Slide Number Placeholder 5"/>
          <p:cNvSpPr txBox="1">
            <a:spLocks/>
          </p:cNvSpPr>
          <p:nvPr/>
        </p:nvSpPr>
        <p:spPr>
          <a:xfrm>
            <a:off x="6610350" y="643086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400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ADA0DB8-CBB3-7E41-97EF-647929A8D6FF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DA0DB8-CBB3-7E41-97EF-647929A8D6FF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03636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07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07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07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07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07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07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072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072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072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072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072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072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072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072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072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072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072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072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072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072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072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072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072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072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3072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3072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JPSS Satellite Receiving Stations with Kwaj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81" b="2070"/>
          <a:stretch/>
        </p:blipFill>
        <p:spPr>
          <a:xfrm>
            <a:off x="0" y="1322030"/>
            <a:ext cx="9144000" cy="5053370"/>
          </a:xfrm>
          <a:prstGeom prst="rect">
            <a:avLst/>
          </a:prstGeom>
        </p:spPr>
      </p:pic>
      <p:sp>
        <p:nvSpPr>
          <p:cNvPr id="193" name="Shape 193"/>
          <p:cNvSpPr>
            <a:spLocks noGrp="1"/>
          </p:cNvSpPr>
          <p:nvPr>
            <p:ph type="title"/>
          </p:nvPr>
        </p:nvSpPr>
        <p:spPr>
          <a:xfrm>
            <a:off x="140344" y="322642"/>
            <a:ext cx="7022455" cy="777106"/>
          </a:xfrm>
          <a:prstGeom prst="rect">
            <a:avLst/>
          </a:prstGeom>
        </p:spPr>
        <p:txBody>
          <a:bodyPr>
            <a:noAutofit/>
          </a:bodyPr>
          <a:lstStyle>
            <a:lvl1pPr algn="l" defTabSz="1027379">
              <a:defRPr sz="4424"/>
            </a:lvl1pPr>
          </a:lstStyle>
          <a:p>
            <a:r>
              <a:rPr lang="en-US" sz="3200" dirty="0" smtClean="0"/>
              <a:t>NOAA </a:t>
            </a:r>
            <a:r>
              <a:rPr lang="en-US" sz="3200" dirty="0" err="1" smtClean="0"/>
              <a:t>DBNet</a:t>
            </a:r>
            <a:r>
              <a:rPr lang="en-US" sz="3200" dirty="0" smtClean="0"/>
              <a:t> </a:t>
            </a:r>
            <a:br>
              <a:rPr lang="en-US" sz="3200" dirty="0" smtClean="0"/>
            </a:br>
            <a:r>
              <a:rPr lang="en-US" sz="3200" dirty="0" smtClean="0"/>
              <a:t>- Governmental &amp; Academic </a:t>
            </a:r>
            <a:r>
              <a:rPr sz="3200" dirty="0" smtClean="0"/>
              <a:t>partners</a:t>
            </a:r>
            <a:endParaRPr sz="3200" dirty="0"/>
          </a:p>
        </p:txBody>
      </p:sp>
      <p:sp>
        <p:nvSpPr>
          <p:cNvPr id="194" name="Shape 194"/>
          <p:cNvSpPr>
            <a:spLocks noGrp="1"/>
          </p:cNvSpPr>
          <p:nvPr>
            <p:ph type="sldNum" sz="quarter" idx="4294967295"/>
          </p:nvPr>
        </p:nvSpPr>
        <p:spPr>
          <a:xfrm>
            <a:off x="8497062" y="6394966"/>
            <a:ext cx="532638" cy="287894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64291" tIns="32146" rIns="64291" bIns="32146"/>
          <a:lstStyle/>
          <a:p>
            <a:fld id="{86CB4B4D-7CA3-9044-876B-883B54F8677D}" type="slidenum">
              <a:t>4</a:t>
            </a:fld>
            <a:endParaRPr dirty="0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491069" y="1634067"/>
            <a:ext cx="10972800" cy="4525963"/>
          </a:xfrm>
        </p:spPr>
        <p:txBody>
          <a:bodyPr>
            <a:normAutofit/>
          </a:bodyPr>
          <a:lstStyle/>
          <a:p>
            <a:r>
              <a:rPr lang="is-IS" b="1" u="sng" dirty="0">
                <a:solidFill>
                  <a:srgbClr val="CCFFCC"/>
                </a:solidFill>
              </a:rPr>
              <a:t>Name</a:t>
            </a:r>
            <a:r>
              <a:rPr lang="is-IS" b="1" u="sng" dirty="0">
                <a:solidFill>
                  <a:srgbClr val="FFFF00"/>
                </a:solidFill>
              </a:rPr>
              <a:t>				</a:t>
            </a:r>
            <a:r>
              <a:rPr lang="is-IS" b="1" u="sng" dirty="0" smtClean="0">
                <a:solidFill>
                  <a:srgbClr val="FFFF00"/>
                </a:solidFill>
              </a:rPr>
              <a:t>		</a:t>
            </a:r>
            <a:r>
              <a:rPr lang="is-IS" b="1" u="sng" dirty="0" smtClean="0">
                <a:solidFill>
                  <a:srgbClr val="CCFFCC"/>
                </a:solidFill>
              </a:rPr>
              <a:t>Location</a:t>
            </a:r>
            <a:endParaRPr lang="is-IS" b="1" u="sng" dirty="0">
              <a:solidFill>
                <a:srgbClr val="CCFFCC"/>
              </a:solidFill>
            </a:endParaRPr>
          </a:p>
          <a:p>
            <a:r>
              <a:rPr lang="is-IS" dirty="0">
                <a:solidFill>
                  <a:srgbClr val="FFFF00"/>
                </a:solidFill>
              </a:rPr>
              <a:t>Honolulu Community College	</a:t>
            </a:r>
            <a:r>
              <a:rPr lang="is-IS" dirty="0" smtClean="0">
                <a:solidFill>
                  <a:srgbClr val="FFFF00"/>
                </a:solidFill>
              </a:rPr>
              <a:t>	Honolulu</a:t>
            </a:r>
            <a:r>
              <a:rPr lang="is-IS" dirty="0">
                <a:solidFill>
                  <a:srgbClr val="FFFF00"/>
                </a:solidFill>
              </a:rPr>
              <a:t>, HI</a:t>
            </a:r>
          </a:p>
          <a:p>
            <a:r>
              <a:rPr lang="is-IS" dirty="0">
                <a:solidFill>
                  <a:srgbClr val="FFFF00"/>
                </a:solidFill>
              </a:rPr>
              <a:t>NOAA “Sandy Dog”			</a:t>
            </a:r>
            <a:r>
              <a:rPr lang="is-IS" dirty="0" smtClean="0">
                <a:solidFill>
                  <a:srgbClr val="FFFF00"/>
                </a:solidFill>
              </a:rPr>
              <a:t>	Gilmore </a:t>
            </a:r>
            <a:r>
              <a:rPr lang="is-IS" dirty="0">
                <a:solidFill>
                  <a:srgbClr val="FFFF00"/>
                </a:solidFill>
              </a:rPr>
              <a:t>Creek, AK</a:t>
            </a:r>
          </a:p>
          <a:p>
            <a:r>
              <a:rPr lang="is-IS" dirty="0">
                <a:solidFill>
                  <a:srgbClr val="FFFF00"/>
                </a:solidFill>
              </a:rPr>
              <a:t>UW-Madison			</a:t>
            </a:r>
            <a:r>
              <a:rPr lang="is-IS" dirty="0" smtClean="0">
                <a:solidFill>
                  <a:srgbClr val="FFFF00"/>
                </a:solidFill>
              </a:rPr>
              <a:t>		Madison</a:t>
            </a:r>
            <a:r>
              <a:rPr lang="is-IS" dirty="0">
                <a:solidFill>
                  <a:srgbClr val="FFFF00"/>
                </a:solidFill>
              </a:rPr>
              <a:t>, WI</a:t>
            </a:r>
          </a:p>
          <a:p>
            <a:r>
              <a:rPr lang="is-IS" dirty="0">
                <a:solidFill>
                  <a:srgbClr val="FFFF00"/>
                </a:solidFill>
              </a:rPr>
              <a:t>NOAA AOML			</a:t>
            </a:r>
            <a:r>
              <a:rPr lang="is-IS" dirty="0" smtClean="0">
                <a:solidFill>
                  <a:srgbClr val="FFFF00"/>
                </a:solidFill>
              </a:rPr>
              <a:t>		Miami</a:t>
            </a:r>
            <a:r>
              <a:rPr lang="is-IS" dirty="0">
                <a:solidFill>
                  <a:srgbClr val="FFFF00"/>
                </a:solidFill>
              </a:rPr>
              <a:t>, FL</a:t>
            </a:r>
          </a:p>
          <a:p>
            <a:r>
              <a:rPr lang="is-IS" dirty="0">
                <a:solidFill>
                  <a:srgbClr val="FFFF00"/>
                </a:solidFill>
              </a:rPr>
              <a:t>Univ. Of Puerto Rico		</a:t>
            </a:r>
            <a:r>
              <a:rPr lang="is-IS" dirty="0" smtClean="0">
                <a:solidFill>
                  <a:srgbClr val="FFFF00"/>
                </a:solidFill>
              </a:rPr>
              <a:t>		Mayaguez</a:t>
            </a:r>
            <a:r>
              <a:rPr lang="is-IS" dirty="0">
                <a:solidFill>
                  <a:srgbClr val="FFFF00"/>
                </a:solidFill>
              </a:rPr>
              <a:t>, PR</a:t>
            </a:r>
          </a:p>
          <a:p>
            <a:r>
              <a:rPr lang="is-IS" dirty="0">
                <a:solidFill>
                  <a:srgbClr val="FFFF00"/>
                </a:solidFill>
              </a:rPr>
              <a:t>NOAA Monterey	</a:t>
            </a:r>
            <a:r>
              <a:rPr lang="is-IS" dirty="0" smtClean="0">
                <a:solidFill>
                  <a:srgbClr val="FFFF00"/>
                </a:solidFill>
              </a:rPr>
              <a:t>	</a:t>
            </a:r>
            <a:r>
              <a:rPr lang="is-IS" dirty="0">
                <a:solidFill>
                  <a:srgbClr val="FFFF00"/>
                </a:solidFill>
              </a:rPr>
              <a:t>	</a:t>
            </a:r>
            <a:r>
              <a:rPr lang="is-IS" dirty="0" smtClean="0">
                <a:solidFill>
                  <a:srgbClr val="FFFF00"/>
                </a:solidFill>
              </a:rPr>
              <a:t>	Monterey</a:t>
            </a:r>
            <a:r>
              <a:rPr lang="is-IS" dirty="0">
                <a:solidFill>
                  <a:srgbClr val="FFFF00"/>
                </a:solidFill>
              </a:rPr>
              <a:t>, CA</a:t>
            </a:r>
          </a:p>
          <a:p>
            <a:r>
              <a:rPr lang="is-IS" dirty="0">
                <a:solidFill>
                  <a:srgbClr val="FFFF00"/>
                </a:solidFill>
              </a:rPr>
              <a:t>NOAA Guam			</a:t>
            </a:r>
            <a:r>
              <a:rPr lang="is-IS" dirty="0" smtClean="0">
                <a:solidFill>
                  <a:srgbClr val="FFFF00"/>
                </a:solidFill>
              </a:rPr>
              <a:t>		Guam</a:t>
            </a:r>
            <a:r>
              <a:rPr lang="is-IS" dirty="0">
                <a:solidFill>
                  <a:srgbClr val="FFFF00"/>
                </a:solidFill>
              </a:rPr>
              <a:t>, Marianas Islands</a:t>
            </a:r>
          </a:p>
          <a:p>
            <a:r>
              <a:rPr lang="is-IS" dirty="0">
                <a:solidFill>
                  <a:srgbClr val="FFFF00"/>
                </a:solidFill>
              </a:rPr>
              <a:t>Oregon State Univ.			</a:t>
            </a:r>
            <a:r>
              <a:rPr lang="is-IS" dirty="0" smtClean="0">
                <a:solidFill>
                  <a:srgbClr val="FFFF00"/>
                </a:solidFill>
              </a:rPr>
              <a:t>	Corvallis</a:t>
            </a:r>
            <a:r>
              <a:rPr lang="is-IS" dirty="0">
                <a:solidFill>
                  <a:srgbClr val="FFFF00"/>
                </a:solidFill>
              </a:rPr>
              <a:t>, OR</a:t>
            </a:r>
          </a:p>
          <a:p>
            <a:r>
              <a:rPr lang="is-IS" dirty="0">
                <a:solidFill>
                  <a:srgbClr val="FFFF00"/>
                </a:solidFill>
              </a:rPr>
              <a:t>Hampton Univ.			</a:t>
            </a:r>
            <a:r>
              <a:rPr lang="is-IS" dirty="0" smtClean="0">
                <a:solidFill>
                  <a:srgbClr val="FFFF00"/>
                </a:solidFill>
              </a:rPr>
              <a:t>		Hampton</a:t>
            </a:r>
            <a:r>
              <a:rPr lang="is-IS" dirty="0">
                <a:solidFill>
                  <a:srgbClr val="FFFF00"/>
                </a:solidFill>
              </a:rPr>
              <a:t>, VA</a:t>
            </a:r>
          </a:p>
          <a:p>
            <a:r>
              <a:rPr lang="is-IS" dirty="0">
                <a:solidFill>
                  <a:srgbClr val="FFFF00"/>
                </a:solidFill>
              </a:rPr>
              <a:t>CREST/CCNY			</a:t>
            </a:r>
            <a:r>
              <a:rPr lang="is-IS" dirty="0" smtClean="0">
                <a:solidFill>
                  <a:srgbClr val="FFFF00"/>
                </a:solidFill>
              </a:rPr>
              <a:t>		New </a:t>
            </a:r>
            <a:r>
              <a:rPr lang="is-IS" dirty="0">
                <a:solidFill>
                  <a:srgbClr val="FFFF00"/>
                </a:solidFill>
              </a:rPr>
              <a:t>York City, NY</a:t>
            </a:r>
          </a:p>
          <a:p>
            <a:endParaRPr lang="en-US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4618317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Picture 41" descr="Radiance_counts_ALL_22Aug.jpg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1502331" y="609600"/>
            <a:ext cx="5110282" cy="2865120"/>
          </a:xfrm>
          <a:prstGeom prst="rect">
            <a:avLst/>
          </a:prstGeom>
        </p:spPr>
      </p:pic>
      <p:pic>
        <p:nvPicPr>
          <p:cNvPr id="44" name="Picture 43" descr="Radiance_counts_NOdbnet_22Aug.jpg"/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1519119" y="3710941"/>
            <a:ext cx="5110282" cy="2842260"/>
          </a:xfrm>
          <a:prstGeom prst="rect">
            <a:avLst/>
          </a:prstGeom>
        </p:spPr>
      </p:pic>
      <p:sp>
        <p:nvSpPr>
          <p:cNvPr id="46" name="TextBox 32"/>
          <p:cNvSpPr txBox="1">
            <a:spLocks noChangeArrowheads="1"/>
          </p:cNvSpPr>
          <p:nvPr/>
        </p:nvSpPr>
        <p:spPr bwMode="auto">
          <a:xfrm>
            <a:off x="2057400" y="3429002"/>
            <a:ext cx="5933782" cy="276999"/>
          </a:xfrm>
          <a:prstGeom prst="rect">
            <a:avLst/>
          </a:prstGeom>
          <a:noFill/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bg2"/>
                </a:solidFill>
                <a:latin typeface="Arial" charset="0"/>
                <a:ea typeface="MS PGothic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bg2"/>
                </a:solidFill>
                <a:latin typeface="Arial" charset="0"/>
                <a:ea typeface="MS PGothic" charset="-128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bg2"/>
                </a:solidFill>
                <a:latin typeface="Arial" charset="0"/>
                <a:ea typeface="MS PGothic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bg2"/>
                </a:solidFill>
                <a:latin typeface="Arial" charset="0"/>
                <a:ea typeface="MS PGothic" charset="-128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bg2"/>
                </a:solidFill>
                <a:latin typeface="Arial" charset="0"/>
                <a:ea typeface="MS PGothic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bg2"/>
                </a:solidFill>
                <a:latin typeface="Arial" charset="0"/>
                <a:ea typeface="MS PGothic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bg2"/>
                </a:solidFill>
                <a:latin typeface="Arial" charset="0"/>
                <a:ea typeface="MS PGothic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bg2"/>
                </a:solidFill>
                <a:latin typeface="Arial" charset="0"/>
                <a:ea typeface="MS PGothic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bg2"/>
                </a:solidFill>
                <a:latin typeface="Arial" charset="0"/>
                <a:ea typeface="MS PGothic" charset="-128"/>
              </a:defRPr>
            </a:lvl9pPr>
          </a:lstStyle>
          <a:p>
            <a:pPr defTabSz="914377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1051" b="0" dirty="0">
                <a:solidFill>
                  <a:srgbClr val="000000"/>
                </a:solidFill>
                <a:latin typeface="Arial Black" charset="0"/>
              </a:rPr>
              <a:t>00 01 02 03 04 05 06 07 08 09 10 11 12 13 14 15 16 17 18 19 20 21 22 23 00  </a:t>
            </a:r>
            <a:r>
              <a:rPr lang="en-US" altLang="en-US" sz="1200" dirty="0">
                <a:solidFill>
                  <a:srgbClr val="000000"/>
                </a:solidFill>
                <a:latin typeface="Arial Black" charset="0"/>
              </a:rPr>
              <a:t>z</a:t>
            </a:r>
            <a:endParaRPr lang="en-US" altLang="en-US" sz="1051" dirty="0">
              <a:solidFill>
                <a:srgbClr val="000000"/>
              </a:solidFill>
              <a:latin typeface="Arial Black" charset="0"/>
            </a:endParaRPr>
          </a:p>
        </p:txBody>
      </p:sp>
      <p:sp>
        <p:nvSpPr>
          <p:cNvPr id="47" name="TextBox 32"/>
          <p:cNvSpPr txBox="1">
            <a:spLocks noChangeArrowheads="1"/>
          </p:cNvSpPr>
          <p:nvPr/>
        </p:nvSpPr>
        <p:spPr bwMode="auto">
          <a:xfrm>
            <a:off x="2057400" y="6553202"/>
            <a:ext cx="5933782" cy="276999"/>
          </a:xfrm>
          <a:prstGeom prst="rect">
            <a:avLst/>
          </a:prstGeom>
          <a:noFill/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bg2"/>
                </a:solidFill>
                <a:latin typeface="Arial" charset="0"/>
                <a:ea typeface="MS PGothic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bg2"/>
                </a:solidFill>
                <a:latin typeface="Arial" charset="0"/>
                <a:ea typeface="MS PGothic" charset="-128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bg2"/>
                </a:solidFill>
                <a:latin typeface="Arial" charset="0"/>
                <a:ea typeface="MS PGothic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bg2"/>
                </a:solidFill>
                <a:latin typeface="Arial" charset="0"/>
                <a:ea typeface="MS PGothic" charset="-128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bg2"/>
                </a:solidFill>
                <a:latin typeface="Arial" charset="0"/>
                <a:ea typeface="MS PGothic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bg2"/>
                </a:solidFill>
                <a:latin typeface="Arial" charset="0"/>
                <a:ea typeface="MS PGothic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bg2"/>
                </a:solidFill>
                <a:latin typeface="Arial" charset="0"/>
                <a:ea typeface="MS PGothic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bg2"/>
                </a:solidFill>
                <a:latin typeface="Arial" charset="0"/>
                <a:ea typeface="MS PGothic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bg2"/>
                </a:solidFill>
                <a:latin typeface="Arial" charset="0"/>
                <a:ea typeface="MS PGothic" charset="-128"/>
              </a:defRPr>
            </a:lvl9pPr>
          </a:lstStyle>
          <a:p>
            <a:pPr defTabSz="914377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1051" b="0" dirty="0">
                <a:solidFill>
                  <a:srgbClr val="000000"/>
                </a:solidFill>
                <a:latin typeface="Arial Black" charset="0"/>
              </a:rPr>
              <a:t>00 01 02 03 04 05 06 07 08 09 10 11 12 13 14 15 16 17 18 19 20 21 22 23 00  </a:t>
            </a:r>
            <a:r>
              <a:rPr lang="en-US" altLang="en-US" sz="1200" dirty="0">
                <a:solidFill>
                  <a:srgbClr val="000000"/>
                </a:solidFill>
                <a:latin typeface="Arial Black" charset="0"/>
              </a:rPr>
              <a:t>z</a:t>
            </a:r>
          </a:p>
        </p:txBody>
      </p:sp>
      <p:sp>
        <p:nvSpPr>
          <p:cNvPr id="48" name="TextBox 32"/>
          <p:cNvSpPr txBox="1">
            <a:spLocks noChangeArrowheads="1"/>
          </p:cNvSpPr>
          <p:nvPr/>
        </p:nvSpPr>
        <p:spPr bwMode="auto">
          <a:xfrm>
            <a:off x="6643219" y="838200"/>
            <a:ext cx="972742" cy="2625505"/>
          </a:xfrm>
          <a:prstGeom prst="rect">
            <a:avLst/>
          </a:prstGeom>
          <a:noFill/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bg2"/>
                </a:solidFill>
                <a:latin typeface="Arial" charset="0"/>
                <a:ea typeface="MS PGothic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bg2"/>
                </a:solidFill>
                <a:latin typeface="Arial" charset="0"/>
                <a:ea typeface="MS PGothic" charset="-128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bg2"/>
                </a:solidFill>
                <a:latin typeface="Arial" charset="0"/>
                <a:ea typeface="MS PGothic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bg2"/>
                </a:solidFill>
                <a:latin typeface="Arial" charset="0"/>
                <a:ea typeface="MS PGothic" charset="-128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bg2"/>
                </a:solidFill>
                <a:latin typeface="Arial" charset="0"/>
                <a:ea typeface="MS PGothic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bg2"/>
                </a:solidFill>
                <a:latin typeface="Arial" charset="0"/>
                <a:ea typeface="MS PGothic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bg2"/>
                </a:solidFill>
                <a:latin typeface="Arial" charset="0"/>
                <a:ea typeface="MS PGothic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bg2"/>
                </a:solidFill>
                <a:latin typeface="Arial" charset="0"/>
                <a:ea typeface="MS PGothic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bg2"/>
                </a:solidFill>
                <a:latin typeface="Arial" charset="0"/>
                <a:ea typeface="MS PGothic" charset="-128"/>
              </a:defRPr>
            </a:lvl9pPr>
          </a:lstStyle>
          <a:p>
            <a:pPr defTabSz="914377" eaLnBrk="0" fontAlgn="base" hangingPunct="0">
              <a:lnSpc>
                <a:spcPts val="22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1600" b="0" dirty="0" err="1">
                <a:solidFill>
                  <a:srgbClr val="000000"/>
                </a:solidFill>
                <a:latin typeface="Arial Black" charset="0"/>
              </a:rPr>
              <a:t>CrIS</a:t>
            </a:r>
            <a:endParaRPr lang="en-US" altLang="en-US" sz="1600" b="0" dirty="0">
              <a:solidFill>
                <a:srgbClr val="000000"/>
              </a:solidFill>
              <a:latin typeface="Arial Black" charset="0"/>
            </a:endParaRPr>
          </a:p>
          <a:p>
            <a:pPr defTabSz="914377" eaLnBrk="0" fontAlgn="base" hangingPunct="0">
              <a:lnSpc>
                <a:spcPts val="22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1600" b="0" dirty="0">
                <a:solidFill>
                  <a:srgbClr val="000000"/>
                </a:solidFill>
                <a:latin typeface="Arial Black" charset="0"/>
              </a:rPr>
              <a:t>ATMS</a:t>
            </a:r>
          </a:p>
          <a:p>
            <a:pPr defTabSz="914377" eaLnBrk="0" fontAlgn="base" hangingPunct="0">
              <a:lnSpc>
                <a:spcPts val="22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1600" b="0" dirty="0">
                <a:solidFill>
                  <a:srgbClr val="000000"/>
                </a:solidFill>
                <a:latin typeface="Arial Black" charset="0"/>
              </a:rPr>
              <a:t>IASI</a:t>
            </a:r>
          </a:p>
          <a:p>
            <a:pPr defTabSz="914377" eaLnBrk="0" fontAlgn="base" hangingPunct="0">
              <a:lnSpc>
                <a:spcPts val="22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1600" b="0" dirty="0">
                <a:solidFill>
                  <a:srgbClr val="000000"/>
                </a:solidFill>
                <a:latin typeface="Arial Black" charset="0"/>
              </a:rPr>
              <a:t>SEVIRI</a:t>
            </a:r>
          </a:p>
          <a:p>
            <a:pPr defTabSz="914377" eaLnBrk="0" fontAlgn="base" hangingPunct="0">
              <a:lnSpc>
                <a:spcPts val="22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1600" b="0" dirty="0">
                <a:solidFill>
                  <a:srgbClr val="000000"/>
                </a:solidFill>
                <a:latin typeface="Arial Black" charset="0"/>
              </a:rPr>
              <a:t>SNDR</a:t>
            </a:r>
          </a:p>
          <a:p>
            <a:pPr defTabSz="914377" eaLnBrk="0" fontAlgn="base" hangingPunct="0">
              <a:lnSpc>
                <a:spcPts val="22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1600" b="0" dirty="0">
                <a:solidFill>
                  <a:srgbClr val="000000"/>
                </a:solidFill>
                <a:latin typeface="Arial Black" charset="0"/>
              </a:rPr>
              <a:t>SSMI</a:t>
            </a:r>
          </a:p>
          <a:p>
            <a:pPr defTabSz="914377" eaLnBrk="0" fontAlgn="base" hangingPunct="0">
              <a:lnSpc>
                <a:spcPts val="22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1600" b="0" dirty="0">
                <a:solidFill>
                  <a:srgbClr val="000000"/>
                </a:solidFill>
                <a:latin typeface="Arial Black" charset="0"/>
              </a:rPr>
              <a:t>MHS</a:t>
            </a:r>
          </a:p>
          <a:p>
            <a:pPr defTabSz="914377" eaLnBrk="0" fontAlgn="base" hangingPunct="0">
              <a:lnSpc>
                <a:spcPts val="22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1600" b="0" dirty="0">
                <a:solidFill>
                  <a:srgbClr val="000000"/>
                </a:solidFill>
                <a:latin typeface="Arial Black" charset="0"/>
              </a:rPr>
              <a:t>AMSU</a:t>
            </a:r>
          </a:p>
          <a:p>
            <a:pPr defTabSz="914377" eaLnBrk="0" fontAlgn="base" hangingPunct="0">
              <a:lnSpc>
                <a:spcPts val="22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1600" b="0" dirty="0">
                <a:solidFill>
                  <a:srgbClr val="000000"/>
                </a:solidFill>
                <a:latin typeface="Arial Black" charset="0"/>
              </a:rPr>
              <a:t>AIRS</a:t>
            </a:r>
          </a:p>
        </p:txBody>
      </p:sp>
      <p:sp>
        <p:nvSpPr>
          <p:cNvPr id="49" name="TextBox 32"/>
          <p:cNvSpPr txBox="1">
            <a:spLocks noChangeArrowheads="1"/>
          </p:cNvSpPr>
          <p:nvPr/>
        </p:nvSpPr>
        <p:spPr bwMode="auto">
          <a:xfrm>
            <a:off x="6651962" y="3938190"/>
            <a:ext cx="972742" cy="2625505"/>
          </a:xfrm>
          <a:prstGeom prst="rect">
            <a:avLst/>
          </a:prstGeom>
          <a:noFill/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bg2"/>
                </a:solidFill>
                <a:latin typeface="Arial" charset="0"/>
                <a:ea typeface="MS PGothic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bg2"/>
                </a:solidFill>
                <a:latin typeface="Arial" charset="0"/>
                <a:ea typeface="MS PGothic" charset="-128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bg2"/>
                </a:solidFill>
                <a:latin typeface="Arial" charset="0"/>
                <a:ea typeface="MS PGothic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bg2"/>
                </a:solidFill>
                <a:latin typeface="Arial" charset="0"/>
                <a:ea typeface="MS PGothic" charset="-128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bg2"/>
                </a:solidFill>
                <a:latin typeface="Arial" charset="0"/>
                <a:ea typeface="MS PGothic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bg2"/>
                </a:solidFill>
                <a:latin typeface="Arial" charset="0"/>
                <a:ea typeface="MS PGothic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bg2"/>
                </a:solidFill>
                <a:latin typeface="Arial" charset="0"/>
                <a:ea typeface="MS PGothic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bg2"/>
                </a:solidFill>
                <a:latin typeface="Arial" charset="0"/>
                <a:ea typeface="MS PGothic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bg2"/>
                </a:solidFill>
                <a:latin typeface="Arial" charset="0"/>
                <a:ea typeface="MS PGothic" charset="-128"/>
              </a:defRPr>
            </a:lvl9pPr>
          </a:lstStyle>
          <a:p>
            <a:pPr defTabSz="914377" eaLnBrk="0" fontAlgn="base" hangingPunct="0">
              <a:lnSpc>
                <a:spcPts val="22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1600" b="0" dirty="0" err="1">
                <a:solidFill>
                  <a:srgbClr val="000000"/>
                </a:solidFill>
                <a:latin typeface="Arial Black" charset="0"/>
              </a:rPr>
              <a:t>CrIS</a:t>
            </a:r>
            <a:endParaRPr lang="en-US" altLang="en-US" sz="1600" b="0" dirty="0">
              <a:solidFill>
                <a:srgbClr val="000000"/>
              </a:solidFill>
              <a:latin typeface="Arial Black" charset="0"/>
            </a:endParaRPr>
          </a:p>
          <a:p>
            <a:pPr defTabSz="914377" eaLnBrk="0" fontAlgn="base" hangingPunct="0">
              <a:lnSpc>
                <a:spcPts val="22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1600" b="0" dirty="0">
                <a:solidFill>
                  <a:srgbClr val="000000"/>
                </a:solidFill>
                <a:latin typeface="Arial Black" charset="0"/>
              </a:rPr>
              <a:t>ATMS</a:t>
            </a:r>
          </a:p>
          <a:p>
            <a:pPr defTabSz="914377" eaLnBrk="0" fontAlgn="base" hangingPunct="0">
              <a:lnSpc>
                <a:spcPts val="22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1600" b="0" dirty="0">
                <a:solidFill>
                  <a:srgbClr val="000000"/>
                </a:solidFill>
                <a:latin typeface="Arial Black" charset="0"/>
              </a:rPr>
              <a:t>IASI</a:t>
            </a:r>
          </a:p>
          <a:p>
            <a:pPr defTabSz="914377" eaLnBrk="0" fontAlgn="base" hangingPunct="0">
              <a:lnSpc>
                <a:spcPts val="22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1600" b="0" dirty="0">
                <a:solidFill>
                  <a:srgbClr val="000000"/>
                </a:solidFill>
                <a:latin typeface="Arial Black" charset="0"/>
              </a:rPr>
              <a:t>SEVIRI</a:t>
            </a:r>
          </a:p>
          <a:p>
            <a:pPr defTabSz="914377" eaLnBrk="0" fontAlgn="base" hangingPunct="0">
              <a:lnSpc>
                <a:spcPts val="22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1600" b="0" dirty="0">
                <a:solidFill>
                  <a:srgbClr val="000000"/>
                </a:solidFill>
                <a:latin typeface="Arial Black" charset="0"/>
              </a:rPr>
              <a:t>SNDR</a:t>
            </a:r>
          </a:p>
          <a:p>
            <a:pPr defTabSz="914377" eaLnBrk="0" fontAlgn="base" hangingPunct="0">
              <a:lnSpc>
                <a:spcPts val="22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1600" b="0" dirty="0">
                <a:solidFill>
                  <a:srgbClr val="000000"/>
                </a:solidFill>
                <a:latin typeface="Arial Black" charset="0"/>
              </a:rPr>
              <a:t>SSMI</a:t>
            </a:r>
          </a:p>
          <a:p>
            <a:pPr defTabSz="914377" eaLnBrk="0" fontAlgn="base" hangingPunct="0">
              <a:lnSpc>
                <a:spcPts val="22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1600" b="0" dirty="0">
                <a:solidFill>
                  <a:srgbClr val="000000"/>
                </a:solidFill>
                <a:latin typeface="Arial Black" charset="0"/>
              </a:rPr>
              <a:t>MHS</a:t>
            </a:r>
          </a:p>
          <a:p>
            <a:pPr defTabSz="914377" eaLnBrk="0" fontAlgn="base" hangingPunct="0">
              <a:lnSpc>
                <a:spcPts val="22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1600" b="0" dirty="0">
                <a:solidFill>
                  <a:srgbClr val="000000"/>
                </a:solidFill>
                <a:latin typeface="Arial Black" charset="0"/>
              </a:rPr>
              <a:t>AMSU</a:t>
            </a:r>
          </a:p>
          <a:p>
            <a:pPr defTabSz="914377" eaLnBrk="0" fontAlgn="base" hangingPunct="0">
              <a:lnSpc>
                <a:spcPts val="22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1600" b="0" dirty="0">
                <a:solidFill>
                  <a:srgbClr val="000000"/>
                </a:solidFill>
                <a:latin typeface="Arial Black" charset="0"/>
              </a:rPr>
              <a:t>AIRS</a:t>
            </a:r>
          </a:p>
        </p:txBody>
      </p:sp>
      <p:sp>
        <p:nvSpPr>
          <p:cNvPr id="50" name="TextBox 21"/>
          <p:cNvSpPr txBox="1">
            <a:spLocks noChangeArrowheads="1"/>
          </p:cNvSpPr>
          <p:nvPr/>
        </p:nvSpPr>
        <p:spPr bwMode="auto">
          <a:xfrm flipH="1">
            <a:off x="3028950" y="971491"/>
            <a:ext cx="222885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charset="0"/>
                <a:ea typeface="MS PGothic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  <a:ea typeface="MS PGothic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  <a:ea typeface="MS PGothic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  <a:ea typeface="MS PGothic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  <a:ea typeface="MS PGothic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MS PGothic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MS PGothic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MS PGothic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MS PGothic" charset="-128"/>
              </a:defRPr>
            </a:lvl9pPr>
          </a:lstStyle>
          <a:p>
            <a:pPr defTabSz="914377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dirty="0">
                <a:solidFill>
                  <a:srgbClr val="000000"/>
                </a:solidFill>
                <a:latin typeface="Arial Black" pitchFamily="34" charset="0"/>
              </a:rPr>
              <a:t>ALL satellite </a:t>
            </a:r>
            <a:r>
              <a:rPr lang="en-US" altLang="en-US" dirty="0" err="1">
                <a:solidFill>
                  <a:srgbClr val="000000"/>
                </a:solidFill>
                <a:latin typeface="Arial Black" pitchFamily="34" charset="0"/>
              </a:rPr>
              <a:t>obs</a:t>
            </a:r>
            <a:endParaRPr lang="en-US" altLang="en-US" dirty="0">
              <a:solidFill>
                <a:srgbClr val="000000"/>
              </a:solidFill>
              <a:latin typeface="Arial Black" pitchFamily="34" charset="0"/>
            </a:endParaRPr>
          </a:p>
        </p:txBody>
      </p:sp>
      <p:sp>
        <p:nvSpPr>
          <p:cNvPr id="51" name="TextBox 21"/>
          <p:cNvSpPr txBox="1">
            <a:spLocks noChangeArrowheads="1"/>
          </p:cNvSpPr>
          <p:nvPr/>
        </p:nvSpPr>
        <p:spPr bwMode="auto">
          <a:xfrm flipH="1">
            <a:off x="2914650" y="4019491"/>
            <a:ext cx="342076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charset="0"/>
                <a:ea typeface="MS PGothic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  <a:ea typeface="MS PGothic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  <a:ea typeface="MS PGothic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  <a:ea typeface="MS PGothic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  <a:ea typeface="MS PGothic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MS PGothic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MS PGothic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MS PGothic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MS PGothic" charset="-128"/>
              </a:defRPr>
            </a:lvl9pPr>
          </a:lstStyle>
          <a:p>
            <a:pPr defTabSz="914377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dirty="0">
                <a:solidFill>
                  <a:srgbClr val="FF0000"/>
                </a:solidFill>
                <a:latin typeface="Arial Black" pitchFamily="34" charset="0"/>
              </a:rPr>
              <a:t>NO </a:t>
            </a:r>
            <a:r>
              <a:rPr lang="en-US" altLang="en-US" dirty="0" err="1" smtClean="0">
                <a:solidFill>
                  <a:srgbClr val="FF0000"/>
                </a:solidFill>
                <a:latin typeface="Arial Black" pitchFamily="34" charset="0"/>
              </a:rPr>
              <a:t>DBNet</a:t>
            </a:r>
            <a:r>
              <a:rPr lang="en-US" altLang="en-US" dirty="0" smtClean="0">
                <a:solidFill>
                  <a:srgbClr val="FF0000"/>
                </a:solidFill>
                <a:latin typeface="Arial Black" pitchFamily="34" charset="0"/>
              </a:rPr>
              <a:t> </a:t>
            </a:r>
            <a:r>
              <a:rPr lang="en-US" altLang="en-US" dirty="0">
                <a:solidFill>
                  <a:srgbClr val="FF0000"/>
                </a:solidFill>
                <a:latin typeface="Arial Black" pitchFamily="34" charset="0"/>
              </a:rPr>
              <a:t>satellite </a:t>
            </a:r>
            <a:r>
              <a:rPr lang="en-US" altLang="en-US" dirty="0" err="1">
                <a:solidFill>
                  <a:srgbClr val="FF0000"/>
                </a:solidFill>
                <a:latin typeface="Arial Black" pitchFamily="34" charset="0"/>
              </a:rPr>
              <a:t>obs</a:t>
            </a:r>
            <a:endParaRPr lang="en-US" altLang="en-US" dirty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63" name="TextBox 32"/>
          <p:cNvSpPr txBox="1">
            <a:spLocks noChangeArrowheads="1"/>
          </p:cNvSpPr>
          <p:nvPr/>
        </p:nvSpPr>
        <p:spPr bwMode="auto">
          <a:xfrm>
            <a:off x="2088081" y="4597316"/>
            <a:ext cx="5998419" cy="254069"/>
          </a:xfrm>
          <a:prstGeom prst="rect">
            <a:avLst/>
          </a:prstGeom>
          <a:noFill/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bg2"/>
                </a:solidFill>
                <a:latin typeface="Arial" charset="0"/>
                <a:ea typeface="MS PGothic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bg2"/>
                </a:solidFill>
                <a:latin typeface="Arial" charset="0"/>
                <a:ea typeface="MS PGothic" charset="-128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bg2"/>
                </a:solidFill>
                <a:latin typeface="Arial" charset="0"/>
                <a:ea typeface="MS PGothic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bg2"/>
                </a:solidFill>
                <a:latin typeface="Arial" charset="0"/>
                <a:ea typeface="MS PGothic" charset="-128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bg2"/>
                </a:solidFill>
                <a:latin typeface="Arial" charset="0"/>
                <a:ea typeface="MS PGothic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bg2"/>
                </a:solidFill>
                <a:latin typeface="Arial" charset="0"/>
                <a:ea typeface="MS PGothic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bg2"/>
                </a:solidFill>
                <a:latin typeface="Arial" charset="0"/>
                <a:ea typeface="MS PGothic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bg2"/>
                </a:solidFill>
                <a:latin typeface="Arial" charset="0"/>
                <a:ea typeface="MS PGothic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bg2"/>
                </a:solidFill>
                <a:latin typeface="Arial" charset="0"/>
                <a:ea typeface="MS PGothic" charset="-128"/>
              </a:defRPr>
            </a:lvl9pPr>
          </a:lstStyle>
          <a:p>
            <a:pPr defTabSz="914377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1051" b="0" dirty="0">
                <a:solidFill>
                  <a:srgbClr val="FF0000"/>
                </a:solidFill>
                <a:latin typeface="Arial Black" charset="0"/>
              </a:rPr>
              <a:t>42 39 36 39 69 31 63 29 22 53 27 48 25 52 19 77 14 39 78 37</a:t>
            </a:r>
            <a:r>
              <a:rPr lang="en-US" altLang="en-US" sz="800" b="0" dirty="0">
                <a:solidFill>
                  <a:srgbClr val="FF0000"/>
                </a:solidFill>
                <a:latin typeface="Arial Black" charset="0"/>
              </a:rPr>
              <a:t>(100)</a:t>
            </a:r>
            <a:r>
              <a:rPr lang="en-US" altLang="en-US" sz="1051" b="0" dirty="0">
                <a:solidFill>
                  <a:srgbClr val="FF0000"/>
                </a:solidFill>
                <a:latin typeface="Arial Black" charset="0"/>
              </a:rPr>
              <a:t>37 42 81 46  %</a:t>
            </a:r>
          </a:p>
        </p:txBody>
      </p:sp>
      <p:sp>
        <p:nvSpPr>
          <p:cNvPr id="65" name="TextBox 32"/>
          <p:cNvSpPr txBox="1">
            <a:spLocks noChangeArrowheads="1"/>
          </p:cNvSpPr>
          <p:nvPr/>
        </p:nvSpPr>
        <p:spPr bwMode="auto">
          <a:xfrm>
            <a:off x="2088081" y="4343400"/>
            <a:ext cx="5945530" cy="254069"/>
          </a:xfrm>
          <a:prstGeom prst="rect">
            <a:avLst/>
          </a:prstGeom>
          <a:noFill/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bg2"/>
                </a:solidFill>
                <a:latin typeface="Arial" charset="0"/>
                <a:ea typeface="MS PGothic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bg2"/>
                </a:solidFill>
                <a:latin typeface="Arial" charset="0"/>
                <a:ea typeface="MS PGothic" charset="-128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bg2"/>
                </a:solidFill>
                <a:latin typeface="Arial" charset="0"/>
                <a:ea typeface="MS PGothic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bg2"/>
                </a:solidFill>
                <a:latin typeface="Arial" charset="0"/>
                <a:ea typeface="MS PGothic" charset="-128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bg2"/>
                </a:solidFill>
                <a:latin typeface="Arial" charset="0"/>
                <a:ea typeface="MS PGothic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bg2"/>
                </a:solidFill>
                <a:latin typeface="Arial" charset="0"/>
                <a:ea typeface="MS PGothic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bg2"/>
                </a:solidFill>
                <a:latin typeface="Arial" charset="0"/>
                <a:ea typeface="MS PGothic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bg2"/>
                </a:solidFill>
                <a:latin typeface="Arial" charset="0"/>
                <a:ea typeface="MS PGothic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bg2"/>
                </a:solidFill>
                <a:latin typeface="Arial" charset="0"/>
                <a:ea typeface="MS PGothic" charset="-128"/>
              </a:defRPr>
            </a:lvl9pPr>
          </a:lstStyle>
          <a:p>
            <a:pPr defTabSz="914377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1051" b="0" dirty="0">
                <a:solidFill>
                  <a:srgbClr val="000000"/>
                </a:solidFill>
                <a:latin typeface="Arial Black" charset="0"/>
              </a:rPr>
              <a:t>00 01 02 03 04 05 06 07 08 09 10 11 12 13 14 15 16 17 18 19 20 21 22 23 00  Z</a:t>
            </a:r>
          </a:p>
        </p:txBody>
      </p:sp>
      <p:sp>
        <p:nvSpPr>
          <p:cNvPr id="66" name="TextBox 32"/>
          <p:cNvSpPr txBox="1">
            <a:spLocks noChangeArrowheads="1"/>
          </p:cNvSpPr>
          <p:nvPr/>
        </p:nvSpPr>
        <p:spPr bwMode="auto">
          <a:xfrm>
            <a:off x="2451334" y="4904603"/>
            <a:ext cx="5213537" cy="276999"/>
          </a:xfrm>
          <a:prstGeom prst="rect">
            <a:avLst/>
          </a:prstGeom>
          <a:noFill/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bg2"/>
                </a:solidFill>
                <a:latin typeface="Arial" charset="0"/>
                <a:ea typeface="MS PGothic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bg2"/>
                </a:solidFill>
                <a:latin typeface="Arial" charset="0"/>
                <a:ea typeface="MS PGothic" charset="-128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bg2"/>
                </a:solidFill>
                <a:latin typeface="Arial" charset="0"/>
                <a:ea typeface="MS PGothic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bg2"/>
                </a:solidFill>
                <a:latin typeface="Arial" charset="0"/>
                <a:ea typeface="MS PGothic" charset="-128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bg2"/>
                </a:solidFill>
                <a:latin typeface="Arial" charset="0"/>
                <a:ea typeface="MS PGothic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bg2"/>
                </a:solidFill>
                <a:latin typeface="Arial" charset="0"/>
                <a:ea typeface="MS PGothic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bg2"/>
                </a:solidFill>
                <a:latin typeface="Arial" charset="0"/>
                <a:ea typeface="MS PGothic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bg2"/>
                </a:solidFill>
                <a:latin typeface="Arial" charset="0"/>
                <a:ea typeface="MS PGothic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bg2"/>
                </a:solidFill>
                <a:latin typeface="Arial" charset="0"/>
                <a:ea typeface="MS PGothic" charset="-128"/>
              </a:defRPr>
            </a:lvl9pPr>
          </a:lstStyle>
          <a:p>
            <a:pPr defTabSz="914377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1200" b="0" dirty="0">
                <a:solidFill>
                  <a:srgbClr val="FF0000"/>
                </a:solidFill>
                <a:latin typeface="Arial Black" charset="0"/>
              </a:rPr>
              <a:t>38%      54%      34%      33%      49%      43%      58%      56%</a:t>
            </a:r>
          </a:p>
        </p:txBody>
      </p:sp>
      <p:sp>
        <p:nvSpPr>
          <p:cNvPr id="68" name="Left Brace 67"/>
          <p:cNvSpPr/>
          <p:nvPr/>
        </p:nvSpPr>
        <p:spPr>
          <a:xfrm>
            <a:off x="2514600" y="4953000"/>
            <a:ext cx="171450" cy="609600"/>
          </a:xfrm>
          <a:prstGeom prst="leftBrace">
            <a:avLst/>
          </a:prstGeom>
          <a:ln>
            <a:solidFill>
              <a:srgbClr val="FF0000"/>
            </a:solidFill>
          </a:ln>
          <a:effectLst/>
          <a:scene3d>
            <a:camera prst="orthographicFront">
              <a:rot lat="0" lon="0" rev="16200000"/>
            </a:camera>
            <a:lightRig rig="threePt" dir="t"/>
          </a:scene3d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defTabSz="914377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000">
              <a:solidFill>
                <a:srgbClr val="000000"/>
              </a:solidFill>
              <a:latin typeface="Arial"/>
            </a:endParaRPr>
          </a:p>
        </p:txBody>
      </p:sp>
      <p:sp>
        <p:nvSpPr>
          <p:cNvPr id="72" name="Left Brace 71"/>
          <p:cNvSpPr/>
          <p:nvPr/>
        </p:nvSpPr>
        <p:spPr>
          <a:xfrm>
            <a:off x="3028950" y="4953000"/>
            <a:ext cx="171450" cy="609600"/>
          </a:xfrm>
          <a:prstGeom prst="leftBrace">
            <a:avLst/>
          </a:prstGeom>
          <a:ln>
            <a:solidFill>
              <a:srgbClr val="FF0000"/>
            </a:solidFill>
          </a:ln>
          <a:effectLst/>
          <a:scene3d>
            <a:camera prst="orthographicFront">
              <a:rot lat="0" lon="0" rev="16200000"/>
            </a:camera>
            <a:lightRig rig="threePt" dir="t"/>
          </a:scene3d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defTabSz="914377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000">
              <a:solidFill>
                <a:srgbClr val="000000"/>
              </a:solidFill>
              <a:latin typeface="Arial"/>
            </a:endParaRPr>
          </a:p>
        </p:txBody>
      </p:sp>
      <p:sp>
        <p:nvSpPr>
          <p:cNvPr id="74" name="Left Brace 73"/>
          <p:cNvSpPr/>
          <p:nvPr/>
        </p:nvSpPr>
        <p:spPr>
          <a:xfrm>
            <a:off x="3486150" y="4953000"/>
            <a:ext cx="171450" cy="609600"/>
          </a:xfrm>
          <a:prstGeom prst="leftBrace">
            <a:avLst/>
          </a:prstGeom>
          <a:ln>
            <a:solidFill>
              <a:srgbClr val="FF0000"/>
            </a:solidFill>
          </a:ln>
          <a:effectLst/>
          <a:scene3d>
            <a:camera prst="orthographicFront">
              <a:rot lat="0" lon="0" rev="16200000"/>
            </a:camera>
            <a:lightRig rig="threePt" dir="t"/>
          </a:scene3d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defTabSz="914377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000">
              <a:solidFill>
                <a:srgbClr val="000000"/>
              </a:solidFill>
              <a:latin typeface="Arial"/>
            </a:endParaRPr>
          </a:p>
        </p:txBody>
      </p:sp>
      <p:sp>
        <p:nvSpPr>
          <p:cNvPr id="76" name="Left Brace 75"/>
          <p:cNvSpPr/>
          <p:nvPr/>
        </p:nvSpPr>
        <p:spPr>
          <a:xfrm>
            <a:off x="4000500" y="4953000"/>
            <a:ext cx="171450" cy="609600"/>
          </a:xfrm>
          <a:prstGeom prst="leftBrace">
            <a:avLst/>
          </a:prstGeom>
          <a:ln>
            <a:solidFill>
              <a:srgbClr val="FF0000"/>
            </a:solidFill>
          </a:ln>
          <a:effectLst/>
          <a:scene3d>
            <a:camera prst="orthographicFront">
              <a:rot lat="0" lon="0" rev="16200000"/>
            </a:camera>
            <a:lightRig rig="threePt" dir="t"/>
          </a:scene3d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defTabSz="914377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000">
              <a:solidFill>
                <a:srgbClr val="000000"/>
              </a:solidFill>
              <a:latin typeface="Arial"/>
            </a:endParaRPr>
          </a:p>
        </p:txBody>
      </p:sp>
      <p:sp>
        <p:nvSpPr>
          <p:cNvPr id="78" name="Left Brace 77"/>
          <p:cNvSpPr/>
          <p:nvPr/>
        </p:nvSpPr>
        <p:spPr>
          <a:xfrm>
            <a:off x="4457700" y="4953000"/>
            <a:ext cx="171450" cy="609600"/>
          </a:xfrm>
          <a:prstGeom prst="leftBrace">
            <a:avLst/>
          </a:prstGeom>
          <a:ln>
            <a:solidFill>
              <a:srgbClr val="FF0000"/>
            </a:solidFill>
          </a:ln>
          <a:effectLst/>
          <a:scene3d>
            <a:camera prst="orthographicFront">
              <a:rot lat="0" lon="0" rev="16200000"/>
            </a:camera>
            <a:lightRig rig="threePt" dir="t"/>
          </a:scene3d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defTabSz="914377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000">
              <a:solidFill>
                <a:srgbClr val="000000"/>
              </a:solidFill>
              <a:latin typeface="Arial"/>
            </a:endParaRPr>
          </a:p>
        </p:txBody>
      </p:sp>
      <p:sp>
        <p:nvSpPr>
          <p:cNvPr id="80" name="Left Brace 79"/>
          <p:cNvSpPr/>
          <p:nvPr/>
        </p:nvSpPr>
        <p:spPr>
          <a:xfrm>
            <a:off x="4972050" y="4953000"/>
            <a:ext cx="171450" cy="609600"/>
          </a:xfrm>
          <a:prstGeom prst="leftBrace">
            <a:avLst/>
          </a:prstGeom>
          <a:ln>
            <a:solidFill>
              <a:srgbClr val="FF0000"/>
            </a:solidFill>
          </a:ln>
          <a:effectLst/>
          <a:scene3d>
            <a:camera prst="orthographicFront">
              <a:rot lat="0" lon="0" rev="16200000"/>
            </a:camera>
            <a:lightRig rig="threePt" dir="t"/>
          </a:scene3d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defTabSz="914377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000">
              <a:solidFill>
                <a:srgbClr val="000000"/>
              </a:solidFill>
              <a:latin typeface="Arial"/>
            </a:endParaRPr>
          </a:p>
        </p:txBody>
      </p:sp>
      <p:sp>
        <p:nvSpPr>
          <p:cNvPr id="81" name="Left Brace 80"/>
          <p:cNvSpPr/>
          <p:nvPr/>
        </p:nvSpPr>
        <p:spPr>
          <a:xfrm>
            <a:off x="5486400" y="4953000"/>
            <a:ext cx="171450" cy="609600"/>
          </a:xfrm>
          <a:prstGeom prst="leftBrace">
            <a:avLst/>
          </a:prstGeom>
          <a:ln>
            <a:solidFill>
              <a:srgbClr val="FF0000"/>
            </a:solidFill>
          </a:ln>
          <a:effectLst/>
          <a:scene3d>
            <a:camera prst="orthographicFront">
              <a:rot lat="0" lon="0" rev="16200000"/>
            </a:camera>
            <a:lightRig rig="threePt" dir="t"/>
          </a:scene3d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defTabSz="914377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000">
              <a:solidFill>
                <a:srgbClr val="000000"/>
              </a:solidFill>
              <a:latin typeface="Arial"/>
            </a:endParaRPr>
          </a:p>
        </p:txBody>
      </p:sp>
      <p:sp>
        <p:nvSpPr>
          <p:cNvPr id="82" name="Left Brace 81"/>
          <p:cNvSpPr/>
          <p:nvPr/>
        </p:nvSpPr>
        <p:spPr>
          <a:xfrm>
            <a:off x="6000750" y="4953000"/>
            <a:ext cx="171450" cy="609600"/>
          </a:xfrm>
          <a:prstGeom prst="leftBrace">
            <a:avLst/>
          </a:prstGeom>
          <a:ln>
            <a:solidFill>
              <a:srgbClr val="FF0000"/>
            </a:solidFill>
          </a:ln>
          <a:effectLst/>
          <a:scene3d>
            <a:camera prst="orthographicFront">
              <a:rot lat="0" lon="0" rev="16200000"/>
            </a:camera>
            <a:lightRig rig="threePt" dir="t"/>
          </a:scene3d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defTabSz="914377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000">
              <a:solidFill>
                <a:srgbClr val="000000"/>
              </a:solidFill>
              <a:latin typeface="Arial"/>
            </a:endParaRPr>
          </a:p>
        </p:txBody>
      </p:sp>
      <p:sp>
        <p:nvSpPr>
          <p:cNvPr id="83" name="TextBox 82"/>
          <p:cNvSpPr txBox="1"/>
          <p:nvPr/>
        </p:nvSpPr>
        <p:spPr>
          <a:xfrm>
            <a:off x="3603981" y="457202"/>
            <a:ext cx="273143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defTabSz="914377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b="1" dirty="0">
                <a:solidFill>
                  <a:srgbClr val="000000"/>
                </a:solidFill>
                <a:latin typeface="Arial"/>
                <a:ea typeface="MS PGothic" charset="-128"/>
              </a:rPr>
              <a:t>Sample from 22 Aug. 2017</a:t>
            </a:r>
          </a:p>
        </p:txBody>
      </p:sp>
      <p:sp>
        <p:nvSpPr>
          <p:cNvPr id="84" name="TextBox 83"/>
          <p:cNvSpPr txBox="1"/>
          <p:nvPr/>
        </p:nvSpPr>
        <p:spPr>
          <a:xfrm>
            <a:off x="4786158" y="2667000"/>
            <a:ext cx="1212942" cy="292388"/>
          </a:xfrm>
          <a:prstGeom prst="rect">
            <a:avLst/>
          </a:prstGeom>
          <a:noFill/>
          <a:scene3d>
            <a:camera prst="orthographicFront">
              <a:rot lat="0" lon="0" rev="5400000"/>
            </a:camera>
            <a:lightRig rig="threePt" dir="t"/>
          </a:scene3d>
        </p:spPr>
        <p:txBody>
          <a:bodyPr wrap="none" rtlCol="0">
            <a:spAutoFit/>
          </a:bodyPr>
          <a:lstStyle/>
          <a:p>
            <a:pPr algn="r" defTabSz="914377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300" b="1" dirty="0">
                <a:solidFill>
                  <a:srgbClr val="000000"/>
                </a:solidFill>
                <a:latin typeface="Arial"/>
                <a:ea typeface="MS PGothic" charset="-128"/>
              </a:rPr>
              <a:t>Missing Data</a:t>
            </a:r>
          </a:p>
        </p:txBody>
      </p:sp>
      <p:sp>
        <p:nvSpPr>
          <p:cNvPr id="85" name="TextBox 84"/>
          <p:cNvSpPr txBox="1"/>
          <p:nvPr/>
        </p:nvSpPr>
        <p:spPr>
          <a:xfrm>
            <a:off x="4786158" y="5803612"/>
            <a:ext cx="1212942" cy="292388"/>
          </a:xfrm>
          <a:prstGeom prst="rect">
            <a:avLst/>
          </a:prstGeom>
          <a:noFill/>
          <a:scene3d>
            <a:camera prst="orthographicFront">
              <a:rot lat="0" lon="0" rev="5400000"/>
            </a:camera>
            <a:lightRig rig="threePt" dir="t"/>
          </a:scene3d>
        </p:spPr>
        <p:txBody>
          <a:bodyPr wrap="none" rtlCol="0">
            <a:spAutoFit/>
          </a:bodyPr>
          <a:lstStyle/>
          <a:p>
            <a:pPr algn="r" defTabSz="914377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300" b="1" dirty="0">
                <a:solidFill>
                  <a:srgbClr val="000000"/>
                </a:solidFill>
                <a:latin typeface="Arial"/>
                <a:ea typeface="MS PGothic" charset="-128"/>
              </a:rPr>
              <a:t>Missing Data</a:t>
            </a:r>
          </a:p>
        </p:txBody>
      </p:sp>
      <p:sp>
        <p:nvSpPr>
          <p:cNvPr id="56" name="Text Box 2"/>
          <p:cNvSpPr txBox="1">
            <a:spLocks noChangeArrowheads="1"/>
          </p:cNvSpPr>
          <p:nvPr/>
        </p:nvSpPr>
        <p:spPr bwMode="auto">
          <a:xfrm>
            <a:off x="135468" y="3"/>
            <a:ext cx="9008532" cy="492443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bg2"/>
                </a:solidFill>
                <a:latin typeface="Arial" charset="0"/>
                <a:ea typeface="MS PGothic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bg2"/>
                </a:solidFill>
                <a:latin typeface="Arial" charset="0"/>
                <a:ea typeface="MS PGothic" charset="-128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bg2"/>
                </a:solidFill>
                <a:latin typeface="Arial" charset="0"/>
                <a:ea typeface="MS PGothic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bg2"/>
                </a:solidFill>
                <a:latin typeface="Arial" charset="0"/>
                <a:ea typeface="MS PGothic" charset="-128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bg2"/>
                </a:solidFill>
                <a:latin typeface="Arial" charset="0"/>
                <a:ea typeface="MS PGothic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bg2"/>
                </a:solidFill>
                <a:latin typeface="Arial" charset="0"/>
                <a:ea typeface="MS PGothic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bg2"/>
                </a:solidFill>
                <a:latin typeface="Arial" charset="0"/>
                <a:ea typeface="MS PGothic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bg2"/>
                </a:solidFill>
                <a:latin typeface="Arial" charset="0"/>
                <a:ea typeface="MS PGothic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bg2"/>
                </a:solidFill>
                <a:latin typeface="Arial" charset="0"/>
                <a:ea typeface="MS PGothic" charset="-128"/>
              </a:defRPr>
            </a:lvl9pPr>
          </a:lstStyle>
          <a:p>
            <a:pPr defTabSz="914377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2600" dirty="0">
                <a:solidFill>
                  <a:srgbClr val="000099"/>
                </a:solidFill>
              </a:rPr>
              <a:t>   Radiance observation counts  w/ and w/o </a:t>
            </a:r>
            <a:r>
              <a:rPr lang="en-US" altLang="en-US" sz="2600" dirty="0" err="1" smtClean="0">
                <a:solidFill>
                  <a:srgbClr val="000099"/>
                </a:solidFill>
              </a:rPr>
              <a:t>DBNet</a:t>
            </a:r>
            <a:r>
              <a:rPr lang="en-US" altLang="en-US" sz="2600" dirty="0" smtClean="0">
                <a:solidFill>
                  <a:srgbClr val="000099"/>
                </a:solidFill>
              </a:rPr>
              <a:t> </a:t>
            </a:r>
            <a:r>
              <a:rPr lang="en-US" altLang="en-US" sz="2600" dirty="0">
                <a:solidFill>
                  <a:srgbClr val="000099"/>
                </a:solidFill>
              </a:rPr>
              <a:t>data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DA0DB8-CBB3-7E41-97EF-647929A8D6FF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8383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CSPP</a:t>
            </a:r>
            <a:r>
              <a:rPr lang="en-US" dirty="0" smtClean="0"/>
              <a:t> – NOAA Satellite S/W tool for global community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DA0DB8-CBB3-7E41-97EF-647929A8D6FF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51890" y="1626296"/>
            <a:ext cx="7981950" cy="44935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90000"/>
              </a:lnSpc>
              <a:spcBef>
                <a:spcPts val="1600"/>
              </a:spcBef>
              <a:buFont typeface="Arial"/>
              <a:buChar char="•"/>
            </a:pPr>
            <a:r>
              <a:rPr lang="en-US" sz="2600" dirty="0">
                <a:solidFill>
                  <a:srgbClr val="0000FF"/>
                </a:solidFill>
              </a:rPr>
              <a:t>CSPP (Community Satellite Processing Package) </a:t>
            </a:r>
            <a:r>
              <a:rPr lang="en-US" sz="2600" dirty="0"/>
              <a:t>is a collection of software systems for processing data from </a:t>
            </a:r>
            <a:r>
              <a:rPr lang="en-US" sz="2600" dirty="0" smtClean="0"/>
              <a:t>7 meteorological satellites</a:t>
            </a:r>
            <a:r>
              <a:rPr lang="en-US" sz="2600" dirty="0"/>
              <a:t> </a:t>
            </a:r>
            <a:r>
              <a:rPr lang="en-US" sz="2600" dirty="0" smtClean="0"/>
              <a:t>(S-NPP, METOP A/B, NOAA, FY-3) so far.</a:t>
            </a:r>
            <a:endParaRPr lang="en-US" sz="2600" dirty="0"/>
          </a:p>
          <a:p>
            <a:pPr marL="285750" indent="-285750">
              <a:lnSpc>
                <a:spcPct val="90000"/>
              </a:lnSpc>
              <a:spcBef>
                <a:spcPts val="1600"/>
              </a:spcBef>
              <a:buFont typeface="Arial"/>
              <a:buChar char="•"/>
            </a:pPr>
            <a:r>
              <a:rPr lang="en-US" sz="2600" dirty="0"/>
              <a:t>The primary goal of CSPP is to support users </a:t>
            </a:r>
            <a:r>
              <a:rPr lang="en-US" sz="2600" dirty="0" smtClean="0"/>
              <a:t>who</a:t>
            </a:r>
          </a:p>
          <a:p>
            <a:pPr marL="914400" lvl="1" indent="-457200">
              <a:lnSpc>
                <a:spcPct val="90000"/>
              </a:lnSpc>
              <a:spcBef>
                <a:spcPts val="1600"/>
              </a:spcBef>
              <a:buFont typeface="Wingdings" charset="2"/>
              <a:buChar char="Ø"/>
            </a:pPr>
            <a:r>
              <a:rPr lang="en-US" sz="2400" dirty="0" smtClean="0">
                <a:solidFill>
                  <a:srgbClr val="000090"/>
                </a:solidFill>
              </a:rPr>
              <a:t>Receive </a:t>
            </a:r>
            <a:r>
              <a:rPr lang="en-US" sz="2400" dirty="0">
                <a:solidFill>
                  <a:srgbClr val="000090"/>
                </a:solidFill>
              </a:rPr>
              <a:t>satellite data via direct broadcast</a:t>
            </a:r>
            <a:r>
              <a:rPr lang="en-US" sz="2400" dirty="0" smtClean="0">
                <a:solidFill>
                  <a:srgbClr val="000090"/>
                </a:solidFill>
              </a:rPr>
              <a:t>;</a:t>
            </a:r>
          </a:p>
          <a:p>
            <a:pPr marL="914400" lvl="1" indent="-457200">
              <a:lnSpc>
                <a:spcPct val="90000"/>
              </a:lnSpc>
              <a:spcBef>
                <a:spcPts val="1600"/>
              </a:spcBef>
              <a:buFont typeface="Wingdings" charset="2"/>
              <a:buChar char="Ø"/>
            </a:pPr>
            <a:r>
              <a:rPr lang="en-US" sz="2400" dirty="0" smtClean="0">
                <a:solidFill>
                  <a:srgbClr val="000090"/>
                </a:solidFill>
              </a:rPr>
              <a:t>Create </a:t>
            </a:r>
            <a:r>
              <a:rPr lang="en-US" sz="2400" dirty="0">
                <a:solidFill>
                  <a:srgbClr val="000090"/>
                </a:solidFill>
              </a:rPr>
              <a:t>Level 1B and higher level products and </a:t>
            </a:r>
            <a:r>
              <a:rPr lang="en-US" sz="2400" dirty="0" smtClean="0">
                <a:solidFill>
                  <a:srgbClr val="000090"/>
                </a:solidFill>
              </a:rPr>
              <a:t>applications (SDR, EDR &amp; IDR) in </a:t>
            </a:r>
            <a:r>
              <a:rPr lang="en-US" sz="2400" dirty="0">
                <a:solidFill>
                  <a:srgbClr val="000090"/>
                </a:solidFill>
              </a:rPr>
              <a:t>real time</a:t>
            </a:r>
            <a:r>
              <a:rPr lang="en-US" sz="2400" dirty="0"/>
              <a:t>.</a:t>
            </a:r>
          </a:p>
          <a:p>
            <a:pPr marL="285750" indent="-285750">
              <a:lnSpc>
                <a:spcPct val="90000"/>
              </a:lnSpc>
              <a:spcBef>
                <a:spcPts val="1600"/>
              </a:spcBef>
              <a:buFont typeface="Arial"/>
              <a:buChar char="•"/>
            </a:pPr>
            <a:r>
              <a:rPr lang="en-US" sz="2800" dirty="0" smtClean="0"/>
              <a:t>Conceived by Dr. Goldberg of NOAA &amp; funded by </a:t>
            </a:r>
            <a:r>
              <a:rPr lang="en-US" sz="2800" dirty="0"/>
              <a:t>JPSS </a:t>
            </a:r>
            <a:r>
              <a:rPr lang="en-US" sz="2800" dirty="0" smtClean="0"/>
              <a:t>NOAA since 2011.</a:t>
            </a:r>
            <a:endParaRPr lang="en-US" sz="2800" dirty="0"/>
          </a:p>
        </p:txBody>
      </p:sp>
      <p:sp>
        <p:nvSpPr>
          <p:cNvPr id="3" name="Rectangle 2"/>
          <p:cNvSpPr/>
          <p:nvPr/>
        </p:nvSpPr>
        <p:spPr>
          <a:xfrm>
            <a:off x="285756" y="6268183"/>
            <a:ext cx="775335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74320" lvl="1" indent="0" algn="ctr">
              <a:buNone/>
            </a:pPr>
            <a:r>
              <a:rPr lang="en-US" sz="3600" dirty="0">
                <a:solidFill>
                  <a:srgbClr val="0000FF"/>
                </a:solidFill>
              </a:rPr>
              <a:t>http://</a:t>
            </a:r>
            <a:r>
              <a:rPr lang="en-US" sz="3600" dirty="0" err="1">
                <a:solidFill>
                  <a:srgbClr val="0000FF"/>
                </a:solidFill>
              </a:rPr>
              <a:t>cimss.ssec.wisc.edu</a:t>
            </a:r>
            <a:r>
              <a:rPr lang="en-US" sz="3600" dirty="0">
                <a:solidFill>
                  <a:srgbClr val="0000FF"/>
                </a:solidFill>
              </a:rPr>
              <a:t>/</a:t>
            </a:r>
            <a:r>
              <a:rPr lang="en-US" sz="3600" dirty="0" err="1">
                <a:solidFill>
                  <a:srgbClr val="0000FF"/>
                </a:solidFill>
              </a:rPr>
              <a:t>cspp</a:t>
            </a:r>
            <a:r>
              <a:rPr lang="en-US" sz="3600" dirty="0">
                <a:solidFill>
                  <a:srgbClr val="0000FF"/>
                </a:solidFill>
              </a:rPr>
              <a:t>/</a:t>
            </a:r>
          </a:p>
        </p:txBody>
      </p:sp>
    </p:spTree>
    <p:extLst>
      <p:ext uri="{BB962C8B-B14F-4D97-AF65-F5344CB8AC3E}">
        <p14:creationId xmlns:p14="http://schemas.microsoft.com/office/powerpoint/2010/main" val="2172808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1407584" y="68390"/>
            <a:ext cx="6229349" cy="1325563"/>
          </a:xfrm>
        </p:spPr>
        <p:txBody>
          <a:bodyPr/>
          <a:lstStyle/>
          <a:p>
            <a:r>
              <a:rPr lang="en-US" dirty="0" smtClean="0"/>
              <a:t>CSPP Registrants </a:t>
            </a:r>
            <a:br>
              <a:rPr lang="en-US" dirty="0" smtClean="0"/>
            </a:br>
            <a:r>
              <a:rPr lang="en-US" sz="3600" dirty="0" smtClean="0">
                <a:solidFill>
                  <a:srgbClr val="0000FF"/>
                </a:solidFill>
              </a:rPr>
              <a:t>~2,088 in 97 countries so far</a:t>
            </a:r>
            <a:endParaRPr lang="en-US" sz="3600" dirty="0">
              <a:solidFill>
                <a:srgbClr val="0000FF"/>
              </a:solidFill>
            </a:endParaRPr>
          </a:p>
        </p:txBody>
      </p:sp>
      <p:pic>
        <p:nvPicPr>
          <p:cNvPr id="6" name="Picture 5" descr="NOAA_logo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0960" y="228603"/>
            <a:ext cx="874712" cy="881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 descr="SSEC_log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755" y="308101"/>
            <a:ext cx="962025" cy="6794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 descr="cspp_registrant_map_2018-09-16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39750" y="1384427"/>
            <a:ext cx="9683750" cy="4841875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DA0DB8-CBB3-7E41-97EF-647929A8D6FF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8121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 dirty="0"/>
          </a:p>
        </p:txBody>
      </p:sp>
      <p:graphicFrame>
        <p:nvGraphicFramePr>
          <p:cNvPr id="268" name="Table 268"/>
          <p:cNvGraphicFramePr/>
          <p:nvPr>
            <p:extLst>
              <p:ext uri="{D42A27DB-BD31-4B8C-83A1-F6EECF244321}">
                <p14:modId xmlns:p14="http://schemas.microsoft.com/office/powerpoint/2010/main" val="2539664411"/>
              </p:ext>
            </p:extLst>
          </p:nvPr>
        </p:nvGraphicFramePr>
        <p:xfrm>
          <a:off x="402928" y="1532730"/>
          <a:ext cx="8384165" cy="4745529"/>
        </p:xfrm>
        <a:graphic>
          <a:graphicData uri="http://schemas.openxmlformats.org/drawingml/2006/table">
            <a:tbl>
              <a:tblPr firstRow="1" bandRow="1"/>
              <a:tblGrid>
                <a:gridCol w="209916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28500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47892">
                <a:tc>
                  <a:txBody>
                    <a:bodyPr/>
                    <a:lstStyle/>
                    <a:p>
                      <a:pPr algn="l" defTabSz="457200">
                        <a:defRPr sz="1800" b="0" i="0">
                          <a:solidFill>
                            <a:srgbClr val="000000"/>
                          </a:solidFill>
                        </a:defRPr>
                      </a:pPr>
                      <a:r>
                        <a:rPr sz="1500" b="1" dirty="0">
                          <a:solidFill>
                            <a:srgbClr val="FFFFFF"/>
                          </a:solidFill>
                          <a:latin typeface="Myriad Pro"/>
                          <a:ea typeface="Myriad Pro"/>
                          <a:cs typeface="Myriad Pro"/>
                        </a:rPr>
                        <a:t>CSPP Software</a:t>
                      </a:r>
                    </a:p>
                  </a:txBody>
                  <a:tcPr marL="45720" marR="45720" horzOverflow="overflow"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457200">
                        <a:defRPr sz="1800" b="0" i="0">
                          <a:solidFill>
                            <a:srgbClr val="000000"/>
                          </a:solidFill>
                        </a:defRPr>
                      </a:pPr>
                      <a:r>
                        <a:rPr sz="1500" b="1" dirty="0">
                          <a:solidFill>
                            <a:srgbClr val="FFFFFF"/>
                          </a:solidFill>
                          <a:latin typeface="Myriad Pro"/>
                          <a:ea typeface="Myriad Pro"/>
                          <a:cs typeface="Myriad Pro"/>
                        </a:rPr>
                        <a:t>Product Description</a:t>
                      </a:r>
                    </a:p>
                  </a:txBody>
                  <a:tcPr marL="45720" marR="45720" horzOverflow="overflow"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47892">
                <a:tc>
                  <a:txBody>
                    <a:bodyPr/>
                    <a:lstStyle/>
                    <a:p>
                      <a:pPr algn="l" defTabSz="457200">
                        <a:defRPr sz="1800" b="0" i="0"/>
                      </a:pPr>
                      <a:r>
                        <a:rPr sz="1500" b="1" dirty="0">
                          <a:latin typeface="Myriad Pro"/>
                          <a:ea typeface="Myriad Pro"/>
                          <a:cs typeface="Myriad Pro"/>
                        </a:rPr>
                        <a:t>1. SDR</a:t>
                      </a:r>
                    </a:p>
                  </a:txBody>
                  <a:tcPr marL="45720" marR="45720" horzOverflow="overflow">
                    <a:solidFill>
                      <a:srgbClr val="CFD7E7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457200">
                        <a:defRPr sz="1800" b="0" i="0"/>
                      </a:pPr>
                      <a:r>
                        <a:rPr lang="en-US" sz="1300" dirty="0" smtClean="0">
                          <a:latin typeface="Myriad Pro"/>
                          <a:ea typeface="Myriad Pro"/>
                          <a:cs typeface="Myriad Pro"/>
                        </a:rPr>
                        <a:t>S-NPP and NOAA-20 </a:t>
                      </a:r>
                      <a:r>
                        <a:rPr sz="1300" dirty="0" smtClean="0">
                          <a:latin typeface="Myriad Pro"/>
                          <a:ea typeface="Myriad Pro"/>
                          <a:cs typeface="Myriad Pro"/>
                        </a:rPr>
                        <a:t>VIIRS</a:t>
                      </a:r>
                      <a:r>
                        <a:rPr sz="1300" dirty="0">
                          <a:latin typeface="Myriad Pro"/>
                          <a:ea typeface="Myriad Pro"/>
                          <a:cs typeface="Myriad Pro"/>
                        </a:rPr>
                        <a:t>, CrIS, and ATMS geolocated and calibrated earth observations.</a:t>
                      </a:r>
                    </a:p>
                  </a:txBody>
                  <a:tcPr marL="45720" marR="45720" horzOverflow="overflow">
                    <a:lnB w="3175">
                      <a:solidFill>
                        <a:srgbClr val="FFFFFF"/>
                      </a:solidFill>
                      <a:bevel/>
                    </a:lnB>
                    <a:solidFill>
                      <a:srgbClr val="CFD7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32205">
                <a:tc>
                  <a:txBody>
                    <a:bodyPr/>
                    <a:lstStyle/>
                    <a:p>
                      <a:pPr algn="l" defTabSz="457200">
                        <a:defRPr sz="1500" i="0">
                          <a:latin typeface="Myriad Pro"/>
                          <a:ea typeface="Myriad Pro"/>
                          <a:cs typeface="Myriad Pro"/>
                        </a:defRPr>
                      </a:pPr>
                      <a:r>
                        <a:rPr sz="1500" b="1" dirty="0"/>
                        <a:t>2. VIIRS EDR</a:t>
                      </a:r>
                    </a:p>
                  </a:txBody>
                  <a:tcPr marL="45720" marR="45720" horzOverflow="overflow">
                    <a:lnR w="3175">
                      <a:solidFill>
                        <a:srgbClr val="FFFFFF"/>
                      </a:solidFill>
                      <a:bevel/>
                    </a:lnR>
                    <a:solidFill>
                      <a:srgbClr val="E8ECF4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457200">
                        <a:defRPr sz="1800" b="0" i="0"/>
                      </a:pPr>
                      <a:r>
                        <a:rPr sz="1300" dirty="0">
                          <a:latin typeface="Myriad Pro"/>
                          <a:ea typeface="Myriad Pro"/>
                          <a:cs typeface="Myriad Pro"/>
                        </a:rPr>
                        <a:t>VIIRS imager cloud mask, active fires, surface reflectance, vegetation indices, sea surface </a:t>
                      </a:r>
                      <a:r>
                        <a:rPr sz="1300" dirty="0" smtClean="0">
                          <a:latin typeface="Myriad Pro"/>
                          <a:ea typeface="Myriad Pro"/>
                          <a:cs typeface="Myriad Pro"/>
                        </a:rPr>
                        <a:t>temperature</a:t>
                      </a:r>
                      <a:r>
                        <a:rPr sz="1300" dirty="0">
                          <a:latin typeface="Myriad Pro"/>
                          <a:ea typeface="Myriad Pro"/>
                          <a:cs typeface="Myriad Pro"/>
                        </a:rPr>
                        <a:t>, land surface temperature, and aerosol optical depth.</a:t>
                      </a:r>
                    </a:p>
                  </a:txBody>
                  <a:tcPr marL="45720" marR="45720" horzOverflow="overflow">
                    <a:lnL w="3175">
                      <a:solidFill>
                        <a:srgbClr val="FFFFFF"/>
                      </a:solidFill>
                      <a:bevel/>
                    </a:lnL>
                    <a:lnR w="3175">
                      <a:solidFill>
                        <a:srgbClr val="FFFFFF"/>
                      </a:solidFill>
                      <a:bevel/>
                    </a:lnR>
                    <a:lnT w="3175">
                      <a:solidFill>
                        <a:srgbClr val="FFFFFF"/>
                      </a:solidFill>
                      <a:bevel/>
                    </a:lnT>
                    <a:lnB w="3175">
                      <a:solidFill>
                        <a:srgbClr val="FFFFFF"/>
                      </a:solidFill>
                      <a:bevel/>
                    </a:lnB>
                    <a:solidFill>
                      <a:srgbClr val="E8EC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32205">
                <a:tc>
                  <a:txBody>
                    <a:bodyPr/>
                    <a:lstStyle/>
                    <a:p>
                      <a:pPr algn="l" defTabSz="457200">
                        <a:defRPr sz="1500" i="0">
                          <a:latin typeface="Myriad Pro"/>
                          <a:ea typeface="Myriad Pro"/>
                          <a:cs typeface="Myriad Pro"/>
                        </a:defRPr>
                      </a:pPr>
                      <a:r>
                        <a:rPr sz="1500" b="1" dirty="0"/>
                        <a:t>3. HSRTV</a:t>
                      </a:r>
                    </a:p>
                  </a:txBody>
                  <a:tcPr marL="45720" marR="45720" horzOverflow="overflow">
                    <a:solidFill>
                      <a:srgbClr val="CFD7E7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457200">
                        <a:defRPr sz="1800" b="0" i="0"/>
                      </a:pPr>
                      <a:r>
                        <a:rPr sz="1300" dirty="0">
                          <a:latin typeface="Myriad Pro"/>
                          <a:ea typeface="Myriad Pro"/>
                          <a:cs typeface="Myriad Pro"/>
                        </a:rPr>
                        <a:t>Hyperspectral infrared sounder retrievals of temperature and moisture profiles, cloud properties, total ozone, and surface properties.</a:t>
                      </a:r>
                    </a:p>
                  </a:txBody>
                  <a:tcPr marL="45720" marR="45720" horzOverflow="overflow">
                    <a:lnT w="3175">
                      <a:solidFill>
                        <a:srgbClr val="FFFFFF"/>
                      </a:solidFill>
                      <a:bevel/>
                    </a:lnT>
                    <a:solidFill>
                      <a:srgbClr val="CFD7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47892">
                <a:tc>
                  <a:txBody>
                    <a:bodyPr/>
                    <a:lstStyle/>
                    <a:p>
                      <a:pPr algn="l" defTabSz="457200">
                        <a:defRPr sz="1500" i="0">
                          <a:latin typeface="Myriad Pro"/>
                          <a:ea typeface="Myriad Pro"/>
                          <a:cs typeface="Myriad Pro"/>
                        </a:defRPr>
                      </a:pPr>
                      <a:r>
                        <a:rPr sz="1500" b="1" dirty="0"/>
                        <a:t>4. </a:t>
                      </a:r>
                      <a:r>
                        <a:rPr sz="1500" b="1" dirty="0" smtClean="0"/>
                        <a:t>Polar2</a:t>
                      </a:r>
                      <a:r>
                        <a:rPr lang="en-US" sz="1500" b="1" dirty="0" smtClean="0"/>
                        <a:t>G</a:t>
                      </a:r>
                      <a:r>
                        <a:rPr sz="1500" b="1" dirty="0" smtClean="0"/>
                        <a:t>rid</a:t>
                      </a:r>
                      <a:endParaRPr sz="1500" b="1" dirty="0"/>
                    </a:p>
                  </a:txBody>
                  <a:tcPr marL="45720" marR="45720" horzOverflow="overflow">
                    <a:solidFill>
                      <a:srgbClr val="E8ECF4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457200">
                        <a:defRPr sz="1800" b="0" i="0"/>
                      </a:pPr>
                      <a:r>
                        <a:rPr sz="1300" dirty="0">
                          <a:latin typeface="Myriad Pro"/>
                          <a:ea typeface="Myriad Pro"/>
                          <a:cs typeface="Myriad Pro"/>
                        </a:rPr>
                        <a:t>Reprojected imagery (single and multi-band) in GeoTIFF and AWIPS formats.</a:t>
                      </a:r>
                    </a:p>
                  </a:txBody>
                  <a:tcPr marL="45720" marR="45720" horzOverflow="overflow">
                    <a:solidFill>
                      <a:srgbClr val="E8EC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32205">
                <a:tc>
                  <a:txBody>
                    <a:bodyPr/>
                    <a:lstStyle/>
                    <a:p>
                      <a:pPr algn="l" defTabSz="457200">
                        <a:defRPr sz="1500" i="0">
                          <a:latin typeface="Myriad Pro"/>
                          <a:ea typeface="Myriad Pro"/>
                          <a:cs typeface="Myriad Pro"/>
                        </a:defRPr>
                      </a:pPr>
                      <a:r>
                        <a:rPr sz="1500" b="1" dirty="0"/>
                        <a:t>5. Hydra</a:t>
                      </a:r>
                    </a:p>
                  </a:txBody>
                  <a:tcPr marL="45720" marR="45720" horzOverflow="overflow">
                    <a:solidFill>
                      <a:srgbClr val="CFD7E7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457200">
                        <a:defRPr sz="1800" b="0" i="0"/>
                      </a:pPr>
                      <a:r>
                        <a:rPr sz="1300" dirty="0">
                          <a:latin typeface="Myriad Pro"/>
                          <a:ea typeface="Myriad Pro"/>
                          <a:cs typeface="Myriad Pro"/>
                        </a:rPr>
                        <a:t>Interactive visualization and interrogation of multispectral imagery and
hyper spectral soundings.</a:t>
                      </a:r>
                    </a:p>
                  </a:txBody>
                  <a:tcPr marL="45720" marR="45720" horzOverflow="overflow">
                    <a:solidFill>
                      <a:srgbClr val="CFD7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32205">
                <a:tc>
                  <a:txBody>
                    <a:bodyPr/>
                    <a:lstStyle/>
                    <a:p>
                      <a:pPr algn="l" defTabSz="457200">
                        <a:defRPr sz="1800" b="0" i="0"/>
                      </a:pPr>
                      <a:r>
                        <a:rPr sz="1500" b="1" dirty="0">
                          <a:latin typeface="Myriad Pro"/>
                          <a:ea typeface="Myriad Pro"/>
                          <a:cs typeface="Myriad Pro"/>
                        </a:rPr>
                        <a:t>6. MIRS</a:t>
                      </a:r>
                    </a:p>
                  </a:txBody>
                  <a:tcPr marL="45720" marR="45720" horzOverflow="overflow">
                    <a:solidFill>
                      <a:srgbClr val="E8ECF4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457200">
                        <a:defRPr sz="1800" b="0" i="0"/>
                      </a:pPr>
                      <a:r>
                        <a:rPr sz="1300" dirty="0">
                          <a:latin typeface="Myriad Pro"/>
                          <a:ea typeface="Myriad Pro"/>
                          <a:cs typeface="Myriad Pro"/>
                        </a:rPr>
                        <a:t>Microwave sounder retrievals of temperature and moisture profiles; surface properties; snow and ice cover; rain rate; and cloud/rain water paths. </a:t>
                      </a:r>
                    </a:p>
                  </a:txBody>
                  <a:tcPr marL="45720" marR="45720" horzOverflow="overflow">
                    <a:solidFill>
                      <a:srgbClr val="E8EC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32205">
                <a:tc>
                  <a:txBody>
                    <a:bodyPr/>
                    <a:lstStyle/>
                    <a:p>
                      <a:pPr algn="l" defTabSz="457200">
                        <a:defRPr sz="1800" b="0" i="0"/>
                      </a:pPr>
                      <a:r>
                        <a:rPr sz="1500" b="1">
                          <a:latin typeface="Myriad Pro"/>
                          <a:ea typeface="Myriad Pro"/>
                          <a:cs typeface="Myriad Pro"/>
                        </a:rPr>
                        <a:t>7. CLAVR-x</a:t>
                      </a:r>
                    </a:p>
                  </a:txBody>
                  <a:tcPr marL="45720" marR="45720" horzOverflow="overflow">
                    <a:solidFill>
                      <a:srgbClr val="CFD7E7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457200">
                        <a:defRPr sz="1800" b="0" i="0"/>
                      </a:pPr>
                      <a:r>
                        <a:rPr sz="1300" dirty="0">
                          <a:latin typeface="Myriad Pro"/>
                          <a:ea typeface="Myriad Pro"/>
                          <a:cs typeface="Myriad Pro"/>
                        </a:rPr>
                        <a:t>Multispectral imager retrievals of cloud properties; aerosol optical depth; surface properties; ocean properties. </a:t>
                      </a:r>
                    </a:p>
                  </a:txBody>
                  <a:tcPr marL="45720" marR="45720" horzOverflow="overflow">
                    <a:solidFill>
                      <a:srgbClr val="CFD7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701040">
                <a:tc>
                  <a:txBody>
                    <a:bodyPr/>
                    <a:lstStyle/>
                    <a:p>
                      <a:pPr algn="l" defTabSz="457200">
                        <a:defRPr sz="1800" b="0" i="0"/>
                      </a:pPr>
                      <a:r>
                        <a:rPr lang="en-US" sz="1500" b="1" dirty="0" smtClean="0">
                          <a:latin typeface="Myriad Pro"/>
                          <a:ea typeface="Myriad Pro"/>
                          <a:cs typeface="Myriad Pro"/>
                        </a:rPr>
                        <a:t>8. NUCAPS</a:t>
                      </a:r>
                      <a:endParaRPr sz="1500" b="1" dirty="0">
                        <a:latin typeface="Myriad Pro"/>
                        <a:ea typeface="Myriad Pro"/>
                        <a:cs typeface="Myriad Pro"/>
                      </a:endParaRPr>
                    </a:p>
                  </a:txBody>
                  <a:tcPr marL="45720" marR="45720" horzOverflow="overflow">
                    <a:solidFill>
                      <a:srgbClr val="CFD7E7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457200">
                        <a:defRPr sz="1800" b="0" i="0"/>
                      </a:pPr>
                      <a:r>
                        <a:rPr lang="en-US" sz="1300" dirty="0" smtClean="0">
                          <a:latin typeface="Myriad Pro"/>
                          <a:ea typeface="Myriad Pro"/>
                          <a:cs typeface="Myriad Pro"/>
                        </a:rPr>
                        <a:t>Combined </a:t>
                      </a:r>
                      <a:r>
                        <a:rPr lang="en-US" sz="1300" dirty="0" err="1" smtClean="0">
                          <a:latin typeface="Myriad Pro"/>
                          <a:ea typeface="Myriad Pro"/>
                          <a:cs typeface="Myriad Pro"/>
                        </a:rPr>
                        <a:t>hyperspectral</a:t>
                      </a:r>
                      <a:r>
                        <a:rPr lang="en-US" sz="1300" dirty="0" smtClean="0">
                          <a:latin typeface="Myriad Pro"/>
                          <a:ea typeface="Myriad Pro"/>
                          <a:cs typeface="Myriad Pro"/>
                        </a:rPr>
                        <a:t> infrared sounder and microwave sounder retrievals of temperature and moisture profiles, cloud cleared radiances, and trace gases. </a:t>
                      </a:r>
                    </a:p>
                    <a:p>
                      <a:pPr algn="l" defTabSz="457200">
                        <a:defRPr sz="1800" b="0" i="0"/>
                      </a:pPr>
                      <a:endParaRPr sz="1300" dirty="0">
                        <a:latin typeface="Myriad Pro"/>
                        <a:ea typeface="Myriad Pro"/>
                        <a:cs typeface="Myriad Pro"/>
                      </a:endParaRPr>
                    </a:p>
                  </a:txBody>
                  <a:tcPr marL="45720" marR="45720" horzOverflow="overflow">
                    <a:solidFill>
                      <a:srgbClr val="CFD7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pic>
        <p:nvPicPr>
          <p:cNvPr id="10" name="Picture 9" descr="SSEC_logo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755" y="308101"/>
            <a:ext cx="962025" cy="6794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Shape 267"/>
          <p:cNvSpPr>
            <a:spLocks noGrp="1"/>
          </p:cNvSpPr>
          <p:nvPr>
            <p:ph type="title"/>
          </p:nvPr>
        </p:nvSpPr>
        <p:spPr>
          <a:xfrm>
            <a:off x="1520952" y="387882"/>
            <a:ext cx="5692648" cy="758952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dirty="0"/>
              <a:t>CSPP </a:t>
            </a:r>
            <a:r>
              <a:rPr lang="en-US" dirty="0" smtClean="0"/>
              <a:t>LEO </a:t>
            </a:r>
            <a:r>
              <a:rPr dirty="0" smtClean="0"/>
              <a:t>Software</a:t>
            </a:r>
            <a:r>
              <a:rPr lang="en-US" dirty="0" smtClean="0"/>
              <a:t> </a:t>
            </a:r>
            <a:endParaRPr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DA0DB8-CBB3-7E41-97EF-647929A8D6FF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695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Shape 267"/>
          <p:cNvSpPr>
            <a:spLocks noGrp="1"/>
          </p:cNvSpPr>
          <p:nvPr>
            <p:ph type="title"/>
          </p:nvPr>
        </p:nvSpPr>
        <p:spPr>
          <a:xfrm>
            <a:off x="1520952" y="387882"/>
            <a:ext cx="5692648" cy="758952"/>
          </a:xfrm>
          <a:prstGeom prst="rect">
            <a:avLst/>
          </a:prstGeom>
        </p:spPr>
        <p:txBody>
          <a:bodyPr>
            <a:normAutofit fontScale="90000"/>
          </a:bodyPr>
          <a:lstStyle/>
          <a:p>
            <a:r>
              <a:rPr dirty="0"/>
              <a:t>CSPP </a:t>
            </a:r>
            <a:r>
              <a:rPr lang="en-US" dirty="0" smtClean="0"/>
              <a:t>LEO </a:t>
            </a:r>
            <a:r>
              <a:rPr dirty="0" smtClean="0"/>
              <a:t>Software</a:t>
            </a:r>
            <a:r>
              <a:rPr lang="en-US" dirty="0" smtClean="0"/>
              <a:t> </a:t>
            </a:r>
            <a:br>
              <a:rPr lang="en-US" dirty="0" smtClean="0"/>
            </a:br>
            <a:r>
              <a:rPr lang="en-US" dirty="0" smtClean="0"/>
              <a:t>Continued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 dirty="0"/>
          </a:p>
        </p:txBody>
      </p:sp>
      <p:graphicFrame>
        <p:nvGraphicFramePr>
          <p:cNvPr id="268" name="Table 268"/>
          <p:cNvGraphicFramePr/>
          <p:nvPr>
            <p:extLst>
              <p:ext uri="{D42A27DB-BD31-4B8C-83A1-F6EECF244321}">
                <p14:modId xmlns:p14="http://schemas.microsoft.com/office/powerpoint/2010/main" val="1236074558"/>
              </p:ext>
            </p:extLst>
          </p:nvPr>
        </p:nvGraphicFramePr>
        <p:xfrm>
          <a:off x="454152" y="1619031"/>
          <a:ext cx="8382001" cy="3711088"/>
        </p:xfrm>
        <a:graphic>
          <a:graphicData uri="http://schemas.openxmlformats.org/drawingml/2006/table">
            <a:tbl>
              <a:tblPr firstRow="1" bandRow="1"/>
              <a:tblGrid>
                <a:gridCol w="15433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83868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47892">
                <a:tc>
                  <a:txBody>
                    <a:bodyPr/>
                    <a:lstStyle/>
                    <a:p>
                      <a:pPr algn="l" defTabSz="457200">
                        <a:defRPr sz="1800" b="0" i="0">
                          <a:solidFill>
                            <a:srgbClr val="000000"/>
                          </a:solidFill>
                        </a:defRPr>
                      </a:pPr>
                      <a:r>
                        <a:rPr sz="1500" b="1" dirty="0">
                          <a:solidFill>
                            <a:srgbClr val="FFFFFF"/>
                          </a:solidFill>
                          <a:latin typeface="Myriad Pro"/>
                          <a:ea typeface="Myriad Pro"/>
                          <a:cs typeface="Myriad Pro"/>
                        </a:rPr>
                        <a:t>CSPP Software</a:t>
                      </a:r>
                    </a:p>
                  </a:txBody>
                  <a:tcPr marL="45720" marR="45720" horzOverflow="overflow"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457200">
                        <a:defRPr sz="1800" b="0" i="0">
                          <a:solidFill>
                            <a:srgbClr val="000000"/>
                          </a:solidFill>
                        </a:defRPr>
                      </a:pPr>
                      <a:r>
                        <a:rPr sz="1500" b="1" dirty="0">
                          <a:solidFill>
                            <a:srgbClr val="FFFFFF"/>
                          </a:solidFill>
                          <a:latin typeface="Myriad Pro"/>
                          <a:ea typeface="Myriad Pro"/>
                          <a:cs typeface="Myriad Pro"/>
                        </a:rPr>
                        <a:t>Product </a:t>
                      </a:r>
                      <a:r>
                        <a:rPr sz="1500" b="1" dirty="0" smtClean="0">
                          <a:solidFill>
                            <a:srgbClr val="FFFFFF"/>
                          </a:solidFill>
                          <a:latin typeface="Myriad Pro"/>
                          <a:ea typeface="Myriad Pro"/>
                          <a:cs typeface="Myriad Pro"/>
                        </a:rPr>
                        <a:t>Description</a:t>
                      </a:r>
                      <a:r>
                        <a:rPr lang="en-US" sz="1500" b="1" dirty="0" smtClean="0">
                          <a:solidFill>
                            <a:srgbClr val="FFFFFF"/>
                          </a:solidFill>
                          <a:latin typeface="Myriad Pro"/>
                          <a:ea typeface="Myriad Pro"/>
                          <a:cs typeface="Myriad Pro"/>
                        </a:rPr>
                        <a:t> (continued)</a:t>
                      </a:r>
                      <a:endParaRPr sz="1500" b="1" dirty="0">
                        <a:solidFill>
                          <a:srgbClr val="FFFFFF"/>
                        </a:solidFill>
                        <a:latin typeface="Myriad Pro"/>
                        <a:ea typeface="Myriad Pro"/>
                        <a:cs typeface="Myriad Pro"/>
                      </a:endParaRPr>
                    </a:p>
                  </a:txBody>
                  <a:tcPr marL="45720" marR="45720" horzOverflow="overflow"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32205">
                <a:tc>
                  <a:txBody>
                    <a:bodyPr/>
                    <a:lstStyle/>
                    <a:p>
                      <a:pPr algn="l" defTabSz="457200">
                        <a:defRPr sz="1800" b="0" i="0"/>
                      </a:pPr>
                      <a:r>
                        <a:rPr sz="1500" b="1" dirty="0">
                          <a:latin typeface="Myriad Pro"/>
                          <a:ea typeface="Myriad Pro"/>
                          <a:cs typeface="Myriad Pro"/>
                        </a:rPr>
                        <a:t>9. IAPP</a:t>
                      </a:r>
                    </a:p>
                  </a:txBody>
                  <a:tcPr marL="45720" marR="45720" horzOverflow="overflow">
                    <a:solidFill>
                      <a:srgbClr val="CFD7E7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457200">
                        <a:defRPr sz="1800" b="0" i="0"/>
                      </a:pPr>
                      <a:r>
                        <a:rPr sz="1300" dirty="0">
                          <a:latin typeface="Myriad Pro"/>
                          <a:ea typeface="Myriad Pro"/>
                          <a:cs typeface="Myriad Pro"/>
                        </a:rPr>
                        <a:t>Combined infrared sounder and microwave sounder retrievals of temperature and moisture profiles, water vapor, total ozone, and cloud properties.</a:t>
                      </a:r>
                    </a:p>
                  </a:txBody>
                  <a:tcPr marL="45720" marR="45720" horzOverflow="overflow">
                    <a:solidFill>
                      <a:srgbClr val="CFD7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47892">
                <a:tc>
                  <a:txBody>
                    <a:bodyPr/>
                    <a:lstStyle/>
                    <a:p>
                      <a:pPr algn="l" defTabSz="457200">
                        <a:defRPr sz="1800" b="0" i="0"/>
                      </a:pPr>
                      <a:r>
                        <a:rPr sz="1500" b="1" dirty="0">
                          <a:latin typeface="Myriad Pro"/>
                          <a:ea typeface="Myriad Pro"/>
                          <a:cs typeface="Myriad Pro"/>
                        </a:rPr>
                        <a:t>10. ACSPO</a:t>
                      </a:r>
                    </a:p>
                  </a:txBody>
                  <a:tcPr marL="45720" marR="45720" horzOverflow="overflow">
                    <a:solidFill>
                      <a:srgbClr val="E8ECF4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457200">
                        <a:defRPr sz="1800" b="0" i="0"/>
                      </a:pPr>
                      <a:r>
                        <a:rPr sz="1300">
                          <a:latin typeface="Myriad Pro"/>
                          <a:ea typeface="Myriad Pro"/>
                          <a:cs typeface="Myriad Pro"/>
                        </a:rPr>
                        <a:t>Multispectral imager retrievals of sea surface temperature.</a:t>
                      </a:r>
                    </a:p>
                  </a:txBody>
                  <a:tcPr marL="45720" marR="45720" horzOverflow="overflow">
                    <a:solidFill>
                      <a:srgbClr val="E8EC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37179">
                <a:tc>
                  <a:txBody>
                    <a:bodyPr/>
                    <a:lstStyle/>
                    <a:p>
                      <a:pPr algn="l" defTabSz="457200">
                        <a:defRPr sz="1800" b="0" i="0"/>
                      </a:pPr>
                      <a:r>
                        <a:rPr sz="1500" b="1" dirty="0">
                          <a:latin typeface="Myriad Pro"/>
                          <a:ea typeface="Myriad Pro"/>
                          <a:cs typeface="Myriad Pro"/>
                        </a:rPr>
                        <a:t>11. Sounder Quicklook</a:t>
                      </a:r>
                    </a:p>
                  </a:txBody>
                  <a:tcPr marL="45720" marR="45720" horzOverflow="overflow">
                    <a:solidFill>
                      <a:srgbClr val="CFD7E7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457200">
                        <a:defRPr sz="1800" b="0" i="0"/>
                      </a:pPr>
                      <a:r>
                        <a:rPr sz="1300" dirty="0">
                          <a:latin typeface="Myriad Pro"/>
                          <a:ea typeface="Myriad Pro"/>
                          <a:cs typeface="Myriad Pro"/>
                        </a:rPr>
                        <a:t>Projected 2D maps of temperature and water vapor retrievals, and Skew-T profiles for individual atmospheric profiles.</a:t>
                      </a:r>
                    </a:p>
                  </a:txBody>
                  <a:tcPr marL="45720" marR="45720" horzOverflow="overflow">
                    <a:solidFill>
                      <a:srgbClr val="CFD7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pPr algn="l" defTabSz="457200">
                        <a:defRPr sz="1800" b="0" i="0"/>
                      </a:pPr>
                      <a:r>
                        <a:rPr sz="1500" b="1" dirty="0">
                          <a:latin typeface="Myriad Pro"/>
                          <a:ea typeface="Myriad Pro"/>
                          <a:cs typeface="Myriad Pro"/>
                        </a:rPr>
                        <a:t>12. VIIRS Imagery EDR</a:t>
                      </a:r>
                    </a:p>
                  </a:txBody>
                  <a:tcPr marL="45720" marR="45720" horzOverflow="overflow">
                    <a:solidFill>
                      <a:srgbClr val="E8ECF4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457200">
                        <a:defRPr sz="1800" b="0" i="0"/>
                      </a:pPr>
                      <a:r>
                        <a:rPr sz="1300" dirty="0">
                          <a:latin typeface="Myriad Pro"/>
                          <a:ea typeface="Myriad Pro"/>
                          <a:cs typeface="Myriad Pro"/>
                        </a:rPr>
                        <a:t>VIIRS </a:t>
                      </a:r>
                      <a:r>
                        <a:rPr sz="1300" dirty="0" smtClean="0">
                          <a:latin typeface="Myriad Pro"/>
                          <a:ea typeface="Myriad Pro"/>
                          <a:cs typeface="Myriad Pro"/>
                        </a:rPr>
                        <a:t>imagery</a:t>
                      </a:r>
                      <a:r>
                        <a:rPr lang="en-US" sz="1300" dirty="0" smtClean="0">
                          <a:latin typeface="Myriad Pro"/>
                          <a:ea typeface="Myriad Pro"/>
                          <a:cs typeface="Myriad Pro"/>
                        </a:rPr>
                        <a:t> subset</a:t>
                      </a:r>
                      <a:r>
                        <a:rPr lang="en-US" sz="1300" baseline="0" dirty="0" smtClean="0">
                          <a:latin typeface="Myriad Pro"/>
                          <a:ea typeface="Myriad Pro"/>
                          <a:cs typeface="Myriad Pro"/>
                        </a:rPr>
                        <a:t> </a:t>
                      </a:r>
                      <a:r>
                        <a:rPr sz="1300" dirty="0" smtClean="0">
                          <a:latin typeface="Myriad Pro"/>
                          <a:ea typeface="Myriad Pro"/>
                          <a:cs typeface="Myriad Pro"/>
                        </a:rPr>
                        <a:t> </a:t>
                      </a:r>
                      <a:r>
                        <a:rPr sz="1300" dirty="0">
                          <a:latin typeface="Myriad Pro"/>
                          <a:ea typeface="Myriad Pro"/>
                          <a:cs typeface="Myriad Pro"/>
                        </a:rPr>
                        <a:t>in Ground Track </a:t>
                      </a:r>
                      <a:r>
                        <a:rPr sz="1300" dirty="0" smtClean="0">
                          <a:latin typeface="Myriad Pro"/>
                          <a:ea typeface="Myriad Pro"/>
                          <a:cs typeface="Myriad Pro"/>
                        </a:rPr>
                        <a:t>Mercator</a:t>
                      </a:r>
                      <a:r>
                        <a:rPr lang="en-US" sz="1300" dirty="0" smtClean="0">
                          <a:latin typeface="Myriad Pro"/>
                          <a:ea typeface="Myriad Pro"/>
                          <a:cs typeface="Myriad Pro"/>
                        </a:rPr>
                        <a:t>.</a:t>
                      </a:r>
                      <a:endParaRPr sz="1300" dirty="0">
                        <a:latin typeface="Myriad Pro"/>
                        <a:ea typeface="Myriad Pro"/>
                        <a:cs typeface="Myriad Pro"/>
                      </a:endParaRPr>
                    </a:p>
                  </a:txBody>
                  <a:tcPr marL="45720" marR="45720" horzOverflow="overflow">
                    <a:solidFill>
                      <a:srgbClr val="E8EC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pPr algn="l" defTabSz="457200">
                        <a:defRPr sz="1800" b="0" i="0"/>
                      </a:pPr>
                      <a:r>
                        <a:rPr lang="en-US" sz="1500" b="1" dirty="0" smtClean="0">
                          <a:latin typeface="Myriad Pro"/>
                          <a:ea typeface="Myriad Pro"/>
                          <a:cs typeface="Myriad Pro"/>
                        </a:rPr>
                        <a:t>13. VIIRS Active</a:t>
                      </a:r>
                      <a:r>
                        <a:rPr lang="en-US" sz="1500" b="1" baseline="0" dirty="0" smtClean="0">
                          <a:latin typeface="Myriad Pro"/>
                          <a:ea typeface="Myriad Pro"/>
                          <a:cs typeface="Myriad Pro"/>
                        </a:rPr>
                        <a:t> Fires</a:t>
                      </a:r>
                      <a:endParaRPr sz="1500" b="1" dirty="0">
                        <a:latin typeface="Myriad Pro"/>
                        <a:ea typeface="Myriad Pro"/>
                        <a:cs typeface="Myriad Pro"/>
                      </a:endParaRPr>
                    </a:p>
                  </a:txBody>
                  <a:tcPr marL="45720" marR="45720" horzOverflow="overflow">
                    <a:solidFill>
                      <a:srgbClr val="E8ECF4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457200">
                        <a:defRPr sz="1800" b="0" i="0"/>
                      </a:pPr>
                      <a:r>
                        <a:rPr lang="en-US" sz="1300" dirty="0" smtClean="0">
                          <a:latin typeface="Myriad Pro"/>
                          <a:ea typeface="Myriad Pro"/>
                          <a:cs typeface="Myriad Pro"/>
                        </a:rPr>
                        <a:t>S-NPP</a:t>
                      </a:r>
                      <a:r>
                        <a:rPr lang="en-US" sz="1300" baseline="0" dirty="0" smtClean="0">
                          <a:latin typeface="Myriad Pro"/>
                          <a:ea typeface="Myriad Pro"/>
                          <a:cs typeface="Myriad Pro"/>
                        </a:rPr>
                        <a:t> </a:t>
                      </a:r>
                      <a:r>
                        <a:rPr lang="en-US" sz="1300" dirty="0" smtClean="0">
                          <a:latin typeface="Myriad Pro"/>
                          <a:ea typeface="Myriad Pro"/>
                          <a:cs typeface="Myriad Pro"/>
                        </a:rPr>
                        <a:t>VIIRS M-Band</a:t>
                      </a:r>
                      <a:r>
                        <a:rPr lang="en-US" sz="1300" baseline="0" dirty="0" smtClean="0">
                          <a:latin typeface="Myriad Pro"/>
                          <a:ea typeface="Myriad Pro"/>
                          <a:cs typeface="Myriad Pro"/>
                        </a:rPr>
                        <a:t> fire and fire </a:t>
                      </a:r>
                      <a:r>
                        <a:rPr lang="en-US" sz="1300" baseline="0" dirty="0" err="1" smtClean="0">
                          <a:latin typeface="Myriad Pro"/>
                          <a:ea typeface="Myriad Pro"/>
                          <a:cs typeface="Myriad Pro"/>
                        </a:rPr>
                        <a:t>radiative</a:t>
                      </a:r>
                      <a:r>
                        <a:rPr lang="en-US" sz="1300" baseline="0" dirty="0" smtClean="0">
                          <a:latin typeface="Myriad Pro"/>
                          <a:ea typeface="Myriad Pro"/>
                          <a:cs typeface="Myriad Pro"/>
                        </a:rPr>
                        <a:t> power.</a:t>
                      </a:r>
                      <a:endParaRPr sz="1300" dirty="0">
                        <a:latin typeface="Myriad Pro"/>
                        <a:ea typeface="Myriad Pro"/>
                        <a:cs typeface="Myriad Pro"/>
                      </a:endParaRPr>
                    </a:p>
                  </a:txBody>
                  <a:tcPr marL="45720" marR="45720" horzOverflow="overflow">
                    <a:solidFill>
                      <a:srgbClr val="E8EC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pPr algn="l" defTabSz="457200">
                        <a:defRPr sz="1800" b="0" i="0"/>
                      </a:pPr>
                      <a:r>
                        <a:rPr lang="en-US" sz="1500" b="1" dirty="0" smtClean="0">
                          <a:latin typeface="Myriad Pro"/>
                          <a:ea typeface="Myriad Pro"/>
                          <a:cs typeface="Myriad Pro"/>
                        </a:rPr>
                        <a:t>14. VIIRS Flood Detection</a:t>
                      </a:r>
                      <a:endParaRPr sz="1500" b="1" dirty="0">
                        <a:latin typeface="Myriad Pro"/>
                        <a:ea typeface="Myriad Pro"/>
                        <a:cs typeface="Myriad Pro"/>
                      </a:endParaRPr>
                    </a:p>
                  </a:txBody>
                  <a:tcPr marL="45720" marR="45720" horzOverflow="overflow">
                    <a:solidFill>
                      <a:srgbClr val="E8ECF4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457200">
                        <a:defRPr sz="1800" b="0" i="0"/>
                      </a:pPr>
                      <a:r>
                        <a:rPr lang="en-US" sz="1300" dirty="0" smtClean="0">
                          <a:latin typeface="Myriad Pro"/>
                          <a:ea typeface="Myriad Pro"/>
                          <a:cs typeface="Myriad Pro"/>
                        </a:rPr>
                        <a:t>VIIRS 375m resolution global flood detection</a:t>
                      </a:r>
                      <a:r>
                        <a:rPr lang="en-US" sz="1300" baseline="0" dirty="0" smtClean="0">
                          <a:latin typeface="Myriad Pro"/>
                          <a:ea typeface="Myriad Pro"/>
                          <a:cs typeface="Myriad Pro"/>
                        </a:rPr>
                        <a:t>s.</a:t>
                      </a:r>
                      <a:endParaRPr sz="1300" dirty="0">
                        <a:latin typeface="Myriad Pro"/>
                        <a:ea typeface="Myriad Pro"/>
                        <a:cs typeface="Myriad Pro"/>
                      </a:endParaRPr>
                    </a:p>
                  </a:txBody>
                  <a:tcPr marL="45720" marR="45720" horzOverflow="overflow">
                    <a:solidFill>
                      <a:srgbClr val="E8EC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pic>
        <p:nvPicPr>
          <p:cNvPr id="9" name="Picture 8" descr="SSEC_logo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755" y="308101"/>
            <a:ext cx="962025" cy="6794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DA0DB8-CBB3-7E41-97EF-647929A8D6FF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11241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28589</TotalTime>
  <Words>2169</Words>
  <Application>Microsoft Office PowerPoint</Application>
  <PresentationFormat>On-screen Show (4:3)</PresentationFormat>
  <Paragraphs>332</Paragraphs>
  <Slides>24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5" baseType="lpstr">
      <vt:lpstr>宋体</vt:lpstr>
      <vt:lpstr>Arial</vt:lpstr>
      <vt:lpstr>Arial Black</vt:lpstr>
      <vt:lpstr>Calibri</vt:lpstr>
      <vt:lpstr>MS PGothic</vt:lpstr>
      <vt:lpstr>MS PGothic</vt:lpstr>
      <vt:lpstr>Myriad Pro</vt:lpstr>
      <vt:lpstr>黑体</vt:lpstr>
      <vt:lpstr>Trebuchet MS</vt:lpstr>
      <vt:lpstr>Wingdings</vt:lpstr>
      <vt:lpstr>Office Theme</vt:lpstr>
      <vt:lpstr> Preparing AI-Enabled Weather and Environment Satellite Big Data </vt:lpstr>
      <vt:lpstr> Preparing AI-Enabled Weather and Environment Satellite Big Data </vt:lpstr>
      <vt:lpstr>SSEC Data Center Antennas</vt:lpstr>
      <vt:lpstr>NOAA DBNet  - Governmental &amp; Academic partners</vt:lpstr>
      <vt:lpstr>PowerPoint Presentation</vt:lpstr>
      <vt:lpstr>CSPP – NOAA Satellite S/W tool for global community </vt:lpstr>
      <vt:lpstr>CSPP Registrants  ~2,088 in 97 countries so far</vt:lpstr>
      <vt:lpstr>CSPP LEO Software </vt:lpstr>
      <vt:lpstr>CSPP LEO Software  Continued</vt:lpstr>
      <vt:lpstr>CSPP Software/Sensor Matrix January 2019</vt:lpstr>
      <vt:lpstr>6. MIRS</vt:lpstr>
      <vt:lpstr>NUCAPS (NOAA Unique Combined Processing System) </vt:lpstr>
      <vt:lpstr>Storm Warning In Pre-convection Environment (SWIPE)  - A new real-time product based on high resolution geostationary satellite and NWP data with AI Jun LI (Jun.Li@ssec.wisc.edu), Zhenglong Li, CIMSS/University of Wisconsin-Madison</vt:lpstr>
      <vt:lpstr>PowerPoint Presentation</vt:lpstr>
      <vt:lpstr>PowerPoint Presentation</vt:lpstr>
      <vt:lpstr> Data Format for CSPP Processing (1/5)</vt:lpstr>
      <vt:lpstr> Data Format for CSPP Processing (2/5)</vt:lpstr>
      <vt:lpstr> Data Format for CSPP Processing (3/5)</vt:lpstr>
      <vt:lpstr> Data Format for CSPP Processing (4/5)</vt:lpstr>
      <vt:lpstr> Data Format for CSPP Processing (5/5)</vt:lpstr>
      <vt:lpstr>Data Labeling - General</vt:lpstr>
      <vt:lpstr>Data Labeling – Specific to Satellite Data for Weather</vt:lpstr>
      <vt:lpstr> Preparing AI-Enabled Weather and Environment Satellite Big Data  Summary (1/2)</vt:lpstr>
      <vt:lpstr> Preparing AI-Enabled Weather and Environment Satellite Big Data  Summary (2/2)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Graeme Martin</dc:creator>
  <cp:lastModifiedBy>Erin Jones</cp:lastModifiedBy>
  <cp:revision>983</cp:revision>
  <cp:lastPrinted>2016-10-24T22:23:06Z</cp:lastPrinted>
  <dcterms:created xsi:type="dcterms:W3CDTF">2016-10-15T15:20:09Z</dcterms:created>
  <dcterms:modified xsi:type="dcterms:W3CDTF">2019-04-23T15:52:20Z</dcterms:modified>
</cp:coreProperties>
</file>