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74" r:id="rId3"/>
    <p:sldId id="275" r:id="rId4"/>
    <p:sldId id="276" r:id="rId5"/>
    <p:sldId id="277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6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0CCFD-8BD4-4CCE-9597-4187644B715A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3292F-2C8C-4250-A837-37D3E19BA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2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14FB-5AD6-463F-BCB1-CEB38CE191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1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14FB-5AD6-463F-BCB1-CEB38CE191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8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4C14FB-5AD6-463F-BCB1-CEB38CE191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9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model is based on the U-Net. Each image loop contains 4 images: before-storm,</a:t>
            </a:r>
            <a:r>
              <a:rPr lang="en-US" baseline="0" dirty="0" smtClean="0"/>
              <a:t> after-storm, ground truth, AI-based detection. Accuracy reaches 99%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1285-17A4-47BC-AADD-964B82522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13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2D5B9-D029-4C3B-9E69-7C6BA3BD8A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40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1285-17A4-47BC-AADD-964B82522E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70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model is based on the U-Net. Each image loop contains 4 images: before-storm,</a:t>
            </a:r>
            <a:r>
              <a:rPr lang="en-US" baseline="0" dirty="0" smtClean="0"/>
              <a:t> after-storm, ground truth, AI-based detection. Accuracy reaches 99%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C21285-17A4-47BC-AADD-964B82522E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1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34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1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7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59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9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5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0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0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8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17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OAAlogo.Transparent.png"/>
          <p:cNvPicPr>
            <a:picLocks noChangeAspect="1"/>
          </p:cNvPicPr>
          <p:nvPr userDrawn="1"/>
        </p:nvPicPr>
        <p:blipFill>
          <a:blip r:embed="rId13" cstate="print">
            <a:lum bright="50000" contrast="-52000"/>
          </a:blip>
          <a:srcRect l="18349" t="44131" r="21101" b="39605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7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65943"/>
            <a:ext cx="10515600" cy="4711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A7C80-C284-473A-9864-ED12C86369AC}" type="datetimeFigureOut">
              <a:rPr lang="en-US" smtClean="0"/>
              <a:t>4/23/2019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65C40-B6F9-4D4F-8096-903E502E5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3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jpeg"/><Relationship Id="rId18" Type="http://schemas.openxmlformats.org/officeDocument/2006/relationships/image" Target="../media/image29.jpeg"/><Relationship Id="rId3" Type="http://schemas.microsoft.com/office/2007/relationships/hdphoto" Target="../media/hdphoto4.wdp"/><Relationship Id="rId7" Type="http://schemas.openxmlformats.org/officeDocument/2006/relationships/image" Target="../media/image22.jpg"/><Relationship Id="rId12" Type="http://schemas.openxmlformats.org/officeDocument/2006/relationships/image" Target="../media/image25.jpeg"/><Relationship Id="rId17" Type="http://schemas.microsoft.com/office/2007/relationships/hdphoto" Target="../media/hdphoto9.wdp"/><Relationship Id="rId2" Type="http://schemas.openxmlformats.org/officeDocument/2006/relationships/image" Target="../media/image19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microsoft.com/office/2007/relationships/hdphoto" Target="../media/hdphoto8.wdp"/><Relationship Id="rId10" Type="http://schemas.openxmlformats.org/officeDocument/2006/relationships/image" Target="../media/image24.png"/><Relationship Id="rId19" Type="http://schemas.openxmlformats.org/officeDocument/2006/relationships/image" Target="../media/image30.jpe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006" y="482705"/>
            <a:ext cx="9463315" cy="3790789"/>
          </a:xfrm>
        </p:spPr>
        <p:txBody>
          <a:bodyPr>
            <a:normAutofit/>
          </a:bodyPr>
          <a:lstStyle/>
          <a:p>
            <a:r>
              <a:rPr lang="en-US" sz="4900" b="1" dirty="0" smtClean="0"/>
              <a:t>Development of Convolutional Neural Networks for Ice and Flood Detection from Synthetic Aperture Radar (SAR)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 descr="NOAAlogo.Transparent.png"/>
          <p:cNvPicPr>
            <a:picLocks noChangeAspect="1"/>
          </p:cNvPicPr>
          <p:nvPr/>
        </p:nvPicPr>
        <p:blipFill>
          <a:blip r:embed="rId3" cstate="print">
            <a:lum bright="50000" contrast="-52000"/>
          </a:blip>
          <a:srcRect l="18349" t="44131" r="21101" b="39605"/>
          <a:stretch>
            <a:fillRect/>
          </a:stretch>
        </p:blipFill>
        <p:spPr>
          <a:xfrm>
            <a:off x="0" y="0"/>
            <a:ext cx="121920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621782" y="4245270"/>
            <a:ext cx="8043146" cy="213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US" sz="2000" dirty="0" smtClean="0"/>
              <a:t>Sean Helfrich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, Christopher Jackson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, </a:t>
            </a:r>
            <a:r>
              <a:rPr lang="en-US" sz="2000" dirty="0" err="1" smtClean="0"/>
              <a:t>Xiaofeng</a:t>
            </a:r>
            <a:r>
              <a:rPr lang="en-US" sz="2000" dirty="0" smtClean="0"/>
              <a:t> Li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, Kaden Weaver</a:t>
            </a:r>
            <a:r>
              <a:rPr lang="en-US" sz="2000" baseline="30000" dirty="0" smtClean="0"/>
              <a:t>1</a:t>
            </a:r>
            <a:r>
              <a:rPr lang="en-US" sz="2000" dirty="0" smtClean="0"/>
              <a:t> , </a:t>
            </a:r>
            <a:r>
              <a:rPr lang="en-US" sz="2000" dirty="0" err="1" smtClean="0"/>
              <a:t>Shaowu</a:t>
            </a:r>
            <a:r>
              <a:rPr lang="en-US" sz="2000" dirty="0" smtClean="0"/>
              <a:t> Bao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, and Francis Monaldo</a:t>
            </a:r>
            <a:r>
              <a:rPr lang="en-US" sz="2000" baseline="30000" dirty="0" smtClean="0"/>
              <a:t>1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endParaRPr lang="en-US" sz="2000" baseline="30000" dirty="0" smtClean="0"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endParaRPr lang="en-US" sz="2000" baseline="30000" dirty="0" smtClean="0"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US" sz="1600" dirty="0" smtClean="0"/>
              <a:t>NOAA/NESDIS/STAR—5830 </a:t>
            </a:r>
            <a:r>
              <a:rPr lang="en-US" sz="1600" dirty="0"/>
              <a:t>University Research Ct., Suite </a:t>
            </a:r>
            <a:r>
              <a:rPr lang="en-US" sz="1600" dirty="0" smtClean="0"/>
              <a:t>3233, College </a:t>
            </a:r>
            <a:r>
              <a:rPr lang="en-US" sz="1600" dirty="0"/>
              <a:t>Park, MD  20740, </a:t>
            </a:r>
            <a:r>
              <a:rPr lang="en-US" sz="1600" dirty="0" smtClean="0"/>
              <a:t>USA</a:t>
            </a:r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endParaRPr lang="en-US" sz="1600" dirty="0"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US" sz="1600" dirty="0" smtClean="0"/>
              <a:t>Coastal Carolina University, 290 Allied Drive, Conway, SC 29526 USA</a:t>
            </a:r>
            <a:endParaRPr lang="en-US" sz="1600" dirty="0"/>
          </a:p>
          <a:p>
            <a:pPr algn="ct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</a:pPr>
            <a:r>
              <a:rPr lang="en-US" dirty="0"/>
              <a:t> </a:t>
            </a:r>
          </a:p>
        </p:txBody>
      </p:sp>
      <p:sp>
        <p:nvSpPr>
          <p:cNvPr id="10" name="AutoShape 2" descr="Image result for noaa star logo"/>
          <p:cNvSpPr>
            <a:spLocks noChangeAspect="1" noChangeArrowheads="1"/>
          </p:cNvSpPr>
          <p:nvPr/>
        </p:nvSpPr>
        <p:spPr bwMode="auto">
          <a:xfrm>
            <a:off x="-15875" y="-136526"/>
            <a:ext cx="1812925" cy="18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6" y="3481504"/>
            <a:ext cx="2068720" cy="18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88" y="5065485"/>
            <a:ext cx="1624794" cy="162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Ice CNN - Results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Training and testing accuracy over 90%</a:t>
            </a:r>
          </a:p>
          <a:p>
            <a:endParaRPr lang="en-US" dirty="0"/>
          </a:p>
          <a:p>
            <a:r>
              <a:rPr lang="en-US" dirty="0" smtClean="0"/>
              <a:t>Pixelated mask output </a:t>
            </a:r>
          </a:p>
          <a:p>
            <a:endParaRPr lang="en-US" dirty="0"/>
          </a:p>
          <a:p>
            <a:r>
              <a:rPr lang="en-US" dirty="0" smtClean="0"/>
              <a:t>False positives on striping and textured water</a:t>
            </a:r>
          </a:p>
          <a:p>
            <a:endParaRPr lang="en-US" dirty="0"/>
          </a:p>
          <a:p>
            <a:r>
              <a:rPr lang="en-US" dirty="0" smtClean="0"/>
              <a:t>Tradeoff: detail + </a:t>
            </a:r>
            <a:r>
              <a:rPr lang="en-US" dirty="0" err="1" smtClean="0"/>
              <a:t>denoise</a:t>
            </a:r>
            <a:r>
              <a:rPr lang="en-US" dirty="0" smtClean="0"/>
              <a:t> vs filling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40" y="1825625"/>
            <a:ext cx="4535320" cy="4351338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06" y="1825624"/>
            <a:ext cx="4579254" cy="4385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47304" y="6337071"/>
            <a:ext cx="151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SAR HH Scene 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955280" y="6337071"/>
            <a:ext cx="1901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16x16 AI Output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406" y="1825623"/>
            <a:ext cx="4579254" cy="43946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55280" y="6339443"/>
            <a:ext cx="1901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8x8 AI 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60" y="236667"/>
            <a:ext cx="3282824" cy="31534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13" y="236667"/>
            <a:ext cx="3282824" cy="31534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60" y="3572983"/>
            <a:ext cx="3282824" cy="314368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7280" y="1570616"/>
            <a:ext cx="1118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SAR HH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864762" y="1570616"/>
            <a:ext cx="1420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SAR HV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45685" y="4960158"/>
            <a:ext cx="2216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 Prediction – 16x16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782286" y="4960158"/>
            <a:ext cx="2345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 Prediction – 8x8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13" y="3566161"/>
            <a:ext cx="3282824" cy="3150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60" y="236668"/>
            <a:ext cx="3286769" cy="3153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58" y="236666"/>
            <a:ext cx="3286770" cy="3153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12" y="3581828"/>
            <a:ext cx="3266499" cy="3134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15" y="3569204"/>
            <a:ext cx="3286769" cy="3147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15" y="236665"/>
            <a:ext cx="3093899" cy="3158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25"/>
          <a:stretch/>
        </p:blipFill>
        <p:spPr>
          <a:xfrm>
            <a:off x="6334512" y="236665"/>
            <a:ext cx="3276284" cy="31466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6"/>
          <a:stretch/>
        </p:blipFill>
        <p:spPr>
          <a:xfrm>
            <a:off x="2457815" y="3581828"/>
            <a:ext cx="3286769" cy="31455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3"/>
          <a:stretch/>
        </p:blipFill>
        <p:spPr>
          <a:xfrm>
            <a:off x="6334512" y="3572983"/>
            <a:ext cx="3282825" cy="31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8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Ice CNN - Moving Forward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Threshold on smaller NRCS crops to improve ground truth </a:t>
            </a:r>
          </a:p>
          <a:p>
            <a:endParaRPr lang="en-US" dirty="0"/>
          </a:p>
          <a:p>
            <a:r>
              <a:rPr lang="en-US" dirty="0" smtClean="0"/>
              <a:t>Use semantic segmentation approach</a:t>
            </a:r>
          </a:p>
          <a:p>
            <a:pPr lvl="1"/>
            <a:r>
              <a:rPr lang="en-US" dirty="0" smtClean="0"/>
              <a:t>Add decoder to current network</a:t>
            </a:r>
          </a:p>
          <a:p>
            <a:pPr lvl="1"/>
            <a:r>
              <a:rPr lang="en-US" dirty="0" smtClean="0"/>
              <a:t>Utilize prebuilt segmentation structure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Use mask to derive other measurements</a:t>
            </a:r>
          </a:p>
          <a:p>
            <a:pPr lvl="1"/>
            <a:r>
              <a:rPr lang="en-US" dirty="0" smtClean="0"/>
              <a:t>Ice concentration</a:t>
            </a:r>
          </a:p>
          <a:p>
            <a:pPr lvl="1"/>
            <a:r>
              <a:rPr lang="en-US" dirty="0" smtClean="0"/>
              <a:t>Floe size </a:t>
            </a:r>
          </a:p>
        </p:txBody>
      </p:sp>
    </p:spTree>
    <p:extLst>
      <p:ext uri="{BB962C8B-B14F-4D97-AF65-F5344CB8AC3E}">
        <p14:creationId xmlns:p14="http://schemas.microsoft.com/office/powerpoint/2010/main" val="7859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83" y="1374282"/>
            <a:ext cx="8758527" cy="279489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855422" y="4571062"/>
            <a:ext cx="62446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Input</a:t>
            </a:r>
            <a:r>
              <a:rPr lang="en-US" altLang="zh-CN" dirty="0"/>
              <a:t>: </a:t>
            </a:r>
            <a:r>
              <a:rPr lang="en-US" altLang="zh-CN" dirty="0">
                <a:solidFill>
                  <a:srgbClr val="FF0000"/>
                </a:solidFill>
              </a:rPr>
              <a:t>SAR time series images</a:t>
            </a:r>
          </a:p>
          <a:p>
            <a:r>
              <a:rPr lang="en-US" altLang="zh-CN" b="1" dirty="0" smtClean="0"/>
              <a:t>Model</a:t>
            </a:r>
            <a:r>
              <a:rPr lang="en-US" altLang="zh-CN" dirty="0" smtClean="0"/>
              <a:t>: based on “U-Net”</a:t>
            </a:r>
          </a:p>
          <a:p>
            <a:r>
              <a:rPr lang="en-US" altLang="zh-CN" b="1" dirty="0" smtClean="0"/>
              <a:t>Output</a:t>
            </a:r>
            <a:r>
              <a:rPr lang="en-US" altLang="zh-CN" dirty="0" smtClean="0"/>
              <a:t>: inundation map</a:t>
            </a:r>
          </a:p>
          <a:p>
            <a:r>
              <a:rPr lang="en-US" altLang="zh-CN" b="1" dirty="0" smtClean="0"/>
              <a:t>Data</a:t>
            </a:r>
            <a:r>
              <a:rPr lang="en-US" altLang="zh-CN" dirty="0" smtClean="0"/>
              <a:t>: Sentinel-1A/B</a:t>
            </a:r>
          </a:p>
          <a:p>
            <a:r>
              <a:rPr lang="en-US" altLang="zh-CN" b="1" dirty="0" smtClean="0"/>
              <a:t>Ground Truth</a:t>
            </a:r>
            <a:r>
              <a:rPr lang="en-US" altLang="zh-CN" dirty="0"/>
              <a:t>: Copernicus Emergency Management </a:t>
            </a:r>
            <a:r>
              <a:rPr lang="en-US" altLang="zh-CN" dirty="0" smtClean="0"/>
              <a:t>Service </a:t>
            </a:r>
            <a:r>
              <a:rPr lang="en-US" altLang="zh-CN" dirty="0"/>
              <a:t>rapid mapping products</a:t>
            </a:r>
            <a:endParaRPr lang="zh-CN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26246" y="30961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Flood CNN - Model Architecture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5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>
            <a:picLocks noChangeAspect="1"/>
          </p:cNvPicPr>
          <p:nvPr/>
        </p:nvPicPr>
        <p:blipFill rotWithShape="1">
          <a:blip r:embed="rId3"/>
          <a:srcRect l="78370" t="28844" r="13407" b="39096"/>
          <a:stretch/>
        </p:blipFill>
        <p:spPr>
          <a:xfrm>
            <a:off x="9065781" y="3149600"/>
            <a:ext cx="2337704" cy="355953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A56B9BAD-5116-433B-BA88-42058DDE3F8C}"/>
              </a:ext>
            </a:extLst>
          </p:cNvPr>
          <p:cNvSpPr txBox="1"/>
          <p:nvPr/>
        </p:nvSpPr>
        <p:spPr>
          <a:xfrm>
            <a:off x="1734112" y="1386630"/>
            <a:ext cx="519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1: 2017 </a:t>
            </a:r>
            <a:r>
              <a:rPr lang="en-US" dirty="0"/>
              <a:t>Hurricane </a:t>
            </a:r>
            <a:r>
              <a:rPr lang="en-US" dirty="0" smtClean="0"/>
              <a:t>Harvey – Houston Texas</a:t>
            </a:r>
            <a:endParaRPr 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4AA835C-AD3B-4C52-A20D-A39467848DA9}"/>
              </a:ext>
            </a:extLst>
          </p:cNvPr>
          <p:cNvSpPr txBox="1"/>
          <p:nvPr/>
        </p:nvSpPr>
        <p:spPr>
          <a:xfrm>
            <a:off x="1590443" y="1967160"/>
            <a:ext cx="1528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Hurricane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8DEAED91-6B87-4432-B82A-AE6DECEB4C5E}"/>
              </a:ext>
            </a:extLst>
          </p:cNvPr>
          <p:cNvSpPr txBox="1"/>
          <p:nvPr/>
        </p:nvSpPr>
        <p:spPr>
          <a:xfrm>
            <a:off x="6128767" y="1967160"/>
            <a:ext cx="1346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Hurricane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2107"/>
            <a:ext cx="4680000" cy="35113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572" y="2752106"/>
            <a:ext cx="4680000" cy="35113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143" y="1161132"/>
            <a:ext cx="3444905" cy="198846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26246" y="30961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Flood CNN – Hurricane Harvey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9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425" y="1161143"/>
            <a:ext cx="7592916" cy="56968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75936" y="6338627"/>
            <a:ext cx="4416064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sz="1600" b="1" dirty="0" smtClean="0">
                <a:latin typeface="+mn-ea"/>
              </a:rPr>
              <a:t>Sentinel-1, Mapping Accuracy: 98.91% </a:t>
            </a:r>
            <a:endParaRPr lang="en-US" altLang="zh-CN" sz="1600" b="1" dirty="0">
              <a:latin typeface="+mn-e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04" y="1831138"/>
            <a:ext cx="29811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Inundation </a:t>
            </a:r>
            <a:r>
              <a:rPr lang="en-US" dirty="0"/>
              <a:t>map </a:t>
            </a:r>
            <a:r>
              <a:rPr lang="en-US" dirty="0" smtClean="0"/>
              <a:t>of</a:t>
            </a:r>
            <a:r>
              <a:rPr lang="en-US" dirty="0"/>
              <a:t> 2017 Hurricane Harvey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795011" y="25532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Flood CNN – Harvey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96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E06B1A1-5195-4139-AD41-92855AEE3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0" y="1640185"/>
            <a:ext cx="4891702" cy="52178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43DDB93E-535D-48E4-8AA0-25B2D3C26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60" y="1640184"/>
            <a:ext cx="4891702" cy="521781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3B7F127-539D-48B0-A6EE-354DE17C73B1}"/>
              </a:ext>
            </a:extLst>
          </p:cNvPr>
          <p:cNvSpPr txBox="1"/>
          <p:nvPr/>
        </p:nvSpPr>
        <p:spPr>
          <a:xfrm>
            <a:off x="2081077" y="1234988"/>
            <a:ext cx="5559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2: 2016 </a:t>
            </a:r>
            <a:r>
              <a:rPr lang="en-US" dirty="0"/>
              <a:t>Hurricane </a:t>
            </a:r>
            <a:r>
              <a:rPr lang="en-US" dirty="0" smtClean="0"/>
              <a:t>Matthew – South Carolina</a:t>
            </a:r>
            <a:endParaRPr 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F2F1C0BA-4E84-4239-BE60-270F7F5691E6}"/>
              </a:ext>
            </a:extLst>
          </p:cNvPr>
          <p:cNvSpPr txBox="1"/>
          <p:nvPr/>
        </p:nvSpPr>
        <p:spPr>
          <a:xfrm>
            <a:off x="6584499" y="1757138"/>
            <a:ext cx="201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Hurricane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889" y="1684568"/>
            <a:ext cx="2479978" cy="184115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529096" y="2991356"/>
            <a:ext cx="500619" cy="5072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F2F1C0BA-4E84-4239-BE60-270F7F5691E6}"/>
              </a:ext>
            </a:extLst>
          </p:cNvPr>
          <p:cNvSpPr txBox="1"/>
          <p:nvPr/>
        </p:nvSpPr>
        <p:spPr>
          <a:xfrm>
            <a:off x="1497046" y="1757138"/>
            <a:ext cx="2013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Before </a:t>
            </a:r>
            <a:r>
              <a:rPr lang="en-US" dirty="0"/>
              <a:t>Hurricane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26246" y="30961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Flood CNN – Hurricane Matthew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32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35" y="1077913"/>
            <a:ext cx="8141424" cy="610606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74598" y="6346149"/>
            <a:ext cx="4416064" cy="357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altLang="zh-CN" sz="1600" b="1" dirty="0" smtClean="0">
                <a:latin typeface="+mn-ea"/>
              </a:rPr>
              <a:t>Sentinel-1, Mapping Accuracy: 99.07% </a:t>
            </a:r>
            <a:endParaRPr lang="en-US" altLang="zh-CN" sz="1600" b="1" dirty="0">
              <a:latin typeface="+mn-e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3884" y="1695553"/>
            <a:ext cx="3039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Inundation map of 2016 </a:t>
            </a:r>
            <a:r>
              <a:rPr lang="en-US" dirty="0"/>
              <a:t>Hurricane </a:t>
            </a:r>
            <a:r>
              <a:rPr lang="en-US" dirty="0" smtClean="0"/>
              <a:t>Matthew</a:t>
            </a:r>
            <a:endParaRPr lang="en-US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795011" y="25532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Flood CNN – Matthew 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50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Flood CNN - Moving Forward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Further training and testing for other flood events</a:t>
            </a:r>
          </a:p>
          <a:p>
            <a:pPr lvl="1"/>
            <a:r>
              <a:rPr lang="en-US" dirty="0" smtClean="0"/>
              <a:t>Establish a library of flood extent and floodwater depth data for the hurricanes that affected the proposed States (TX, FL, SC and NC) in the past five years, 2014-2018, for which SAR data are available.</a:t>
            </a:r>
          </a:p>
          <a:p>
            <a:pPr lvl="1"/>
            <a:r>
              <a:rPr lang="en-US" dirty="0" smtClean="0"/>
              <a:t>Use half of these library data for the calibration of the interactively coupled river-ocean model to obtain an optimal set of parameters. Use the other half of the library data for the validation of the coupled model</a:t>
            </a:r>
          </a:p>
          <a:p>
            <a:endParaRPr lang="en-US" dirty="0"/>
          </a:p>
          <a:p>
            <a:r>
              <a:rPr lang="en-US" dirty="0" smtClean="0"/>
              <a:t>Work with NWS operational river and hydrology groups to evaluate this model</a:t>
            </a:r>
          </a:p>
          <a:p>
            <a:endParaRPr lang="en-US" dirty="0"/>
          </a:p>
          <a:p>
            <a:r>
              <a:rPr lang="en-US" dirty="0" smtClean="0"/>
              <a:t>Test ability to improve flood risk warning systems and facilitate communication between emergency management authorities and the public.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Use mask to derive other measurements</a:t>
            </a:r>
          </a:p>
          <a:p>
            <a:pPr lvl="1"/>
            <a:r>
              <a:rPr lang="en-US" dirty="0" smtClean="0"/>
              <a:t>Flood concentration </a:t>
            </a:r>
          </a:p>
        </p:txBody>
      </p:sp>
    </p:spTree>
    <p:extLst>
      <p:ext uri="{BB962C8B-B14F-4D97-AF65-F5344CB8AC3E}">
        <p14:creationId xmlns:p14="http://schemas.microsoft.com/office/powerpoint/2010/main" val="5607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14846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9" y="4548463"/>
            <a:ext cx="1911817" cy="1691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4538536"/>
            <a:ext cx="1701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SAR?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2"/>
          <a:stretch/>
        </p:blipFill>
        <p:spPr>
          <a:xfrm>
            <a:off x="2104454" y="1149478"/>
            <a:ext cx="7983092" cy="56799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25" y="1342352"/>
            <a:ext cx="142875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6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SAR transmits radar signals and receives backscattered returns whose levels are directly dependent on the roughness of the ocean’s surface.  </a:t>
            </a:r>
          </a:p>
          <a:p>
            <a:pPr lvl="1"/>
            <a:r>
              <a:rPr lang="en-US" dirty="0"/>
              <a:t>characteristic frequencies 400 MHz to 10 GHz, (3 to 75 cm wavelength)</a:t>
            </a:r>
          </a:p>
          <a:p>
            <a:pPr lvl="1"/>
            <a:r>
              <a:rPr lang="en-US" dirty="0"/>
              <a:t>SAR achieves its fine in the along track direction by using the Doppler shifts in the return signals that result from the SAR’s motion past a point on the surface. </a:t>
            </a:r>
          </a:p>
          <a:p>
            <a:r>
              <a:rPr lang="en-US" dirty="0"/>
              <a:t>Backscatter comes from surface roughness </a:t>
            </a:r>
            <a:r>
              <a:rPr lang="en-US" dirty="0" smtClean="0"/>
              <a:t>components.  </a:t>
            </a:r>
            <a:endParaRPr lang="en-US" dirty="0"/>
          </a:p>
          <a:p>
            <a:pPr lvl="1"/>
            <a:r>
              <a:rPr lang="en-US" dirty="0"/>
              <a:t>Wind-generated short waves (capillary to short gravity waves (wavelengths between a few to a few tens of centimeters and periods less than one second</a:t>
            </a:r>
            <a:r>
              <a:rPr lang="en-US" dirty="0" smtClean="0"/>
              <a:t>) modulated by . longer </a:t>
            </a:r>
            <a:r>
              <a:rPr lang="en-US" dirty="0"/>
              <a:t>gravity waves and currents </a:t>
            </a:r>
            <a:r>
              <a:rPr lang="en-US" dirty="0" smtClean="0"/>
              <a:t>which </a:t>
            </a:r>
            <a:r>
              <a:rPr lang="en-US" dirty="0"/>
              <a:t>produce characteristic patterns on the radar imagery which reveal the presence of the feature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Sea Ice surface roughness </a:t>
            </a:r>
            <a:endParaRPr lang="en-US" dirty="0"/>
          </a:p>
          <a:p>
            <a:r>
              <a:rPr lang="en-US" dirty="0"/>
              <a:t>SAR imagery of the ocean surface is a very complex mix of oceanographic and atmospheric phenomena and the ocean’s motion during the SAR parameters (frequency , polarization, imaging geometry) </a:t>
            </a:r>
          </a:p>
          <a:p>
            <a:pPr lvl="1"/>
            <a:r>
              <a:rPr lang="en-US" dirty="0" smtClean="0"/>
              <a:t>Challenge </a:t>
            </a:r>
            <a:r>
              <a:rPr lang="en-US" dirty="0"/>
              <a:t>to derive quantitative information on what these image patterns uniquely provide on upper ocean processes and air-sea exchange. </a:t>
            </a:r>
          </a:p>
        </p:txBody>
      </p:sp>
    </p:spTree>
    <p:extLst>
      <p:ext uri="{BB962C8B-B14F-4D97-AF65-F5344CB8AC3E}">
        <p14:creationId xmlns:p14="http://schemas.microsoft.com/office/powerpoint/2010/main" val="5186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043" y="10048"/>
            <a:ext cx="7673031" cy="112726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dirty="0" smtClean="0">
                <a:cs typeface="Arial" panose="020B0604020202020204" pitchFamily="34" charset="0"/>
              </a:rPr>
              <a:t>Current SAR Automated Ice Extent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6E3DED4-BAA9-1F45-93EB-DC557E8F1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1" y="1543365"/>
            <a:ext cx="11364686" cy="3353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C9EE96-4E55-F146-A11B-652DBBD33016}"/>
              </a:ext>
            </a:extLst>
          </p:cNvPr>
          <p:cNvSpPr txBox="1"/>
          <p:nvPr/>
        </p:nvSpPr>
        <p:spPr>
          <a:xfrm>
            <a:off x="587417" y="5026393"/>
            <a:ext cx="53944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parameters: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between SAR and GFS model wind speed,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 speed variance,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HH/HV cross </a:t>
            </a:r>
            <a:r>
              <a:rPr lang="en-US" dirty="0" smtClean="0"/>
              <a:t>correlation,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SST and Past IMS ice extent 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2F2F9C-5736-AA42-B1C9-7255658C83B1}"/>
              </a:ext>
            </a:extLst>
          </p:cNvPr>
          <p:cNvSpPr txBox="1"/>
          <p:nvPr/>
        </p:nvSpPr>
        <p:spPr>
          <a:xfrm>
            <a:off x="3616547" y="1181100"/>
            <a:ext cx="4551439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2018-03-11 18:28:36 UTC, 18.89W,73.34N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73540" y="5488058"/>
            <a:ext cx="4333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Each is computed over a 2km x 2km window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7134" y="800313"/>
            <a:ext cx="1080056" cy="10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8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9113" y="0"/>
            <a:ext cx="7673031" cy="1127268"/>
          </a:xfrm>
        </p:spPr>
        <p:txBody>
          <a:bodyPr>
            <a:normAutofit/>
          </a:bodyPr>
          <a:lstStyle/>
          <a:p>
            <a:pPr algn="ctr"/>
            <a:r>
              <a:rPr lang="en-US" altLang="en-US" dirty="0" smtClean="0">
                <a:cs typeface="Arial" panose="020B0604020202020204" pitchFamily="34" charset="0"/>
              </a:rPr>
              <a:t>The Ice </a:t>
            </a:r>
            <a:r>
              <a:rPr lang="en-US" altLang="en-US" dirty="0">
                <a:cs typeface="Arial" panose="020B0604020202020204" pitchFamily="34" charset="0"/>
              </a:rPr>
              <a:t>T</a:t>
            </a:r>
            <a:r>
              <a:rPr lang="en-US" altLang="en-US" dirty="0" smtClean="0">
                <a:cs typeface="Arial" panose="020B0604020202020204" pitchFamily="34" charset="0"/>
              </a:rPr>
              <a:t>ype </a:t>
            </a:r>
            <a:r>
              <a:rPr lang="en-US" altLang="en-US" dirty="0">
                <a:cs typeface="Arial" panose="020B0604020202020204" pitchFamily="34" charset="0"/>
              </a:rPr>
              <a:t>C</a:t>
            </a:r>
            <a:r>
              <a:rPr lang="en-US" altLang="en-US" dirty="0" smtClean="0">
                <a:cs typeface="Arial" panose="020B0604020202020204" pitchFamily="34" charset="0"/>
              </a:rPr>
              <a:t>hallenge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68" y="1188057"/>
            <a:ext cx="7675092" cy="5669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866" t="40355" r="68816" b="43774"/>
          <a:stretch/>
        </p:blipFill>
        <p:spPr>
          <a:xfrm>
            <a:off x="8017660" y="1452336"/>
            <a:ext cx="3716590" cy="2844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38514" y="3483429"/>
            <a:ext cx="1262743" cy="8853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68" y="1188057"/>
            <a:ext cx="1148644" cy="1148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58175" y="4622203"/>
            <a:ext cx="2953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Wide variety of sea ice types </a:t>
            </a:r>
          </a:p>
          <a:p>
            <a:r>
              <a:rPr lang="en-US" dirty="0" smtClean="0"/>
              <a:t>and roughness characteristics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72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161143"/>
            <a:ext cx="10515600" cy="3882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altLang="en-US" sz="2400" dirty="0"/>
          </a:p>
          <a:p>
            <a:pPr lvl="1"/>
            <a:r>
              <a:rPr lang="fr-CA" altLang="en-US" sz="2400" dirty="0" smtClean="0"/>
              <a:t>Explore how to </a:t>
            </a:r>
            <a:r>
              <a:rPr lang="fr-CA" altLang="en-US" sz="2400" dirty="0" err="1" smtClean="0"/>
              <a:t>effectively</a:t>
            </a:r>
            <a:r>
              <a:rPr lang="fr-CA" altLang="en-US" sz="2400" dirty="0" smtClean="0"/>
              <a:t> </a:t>
            </a:r>
            <a:r>
              <a:rPr lang="fr-CA" altLang="en-US" sz="2400" dirty="0" err="1" smtClean="0"/>
              <a:t>apply</a:t>
            </a:r>
            <a:r>
              <a:rPr lang="fr-CA" altLang="en-US" sz="2400" dirty="0" smtClean="0"/>
              <a:t> the </a:t>
            </a:r>
            <a:r>
              <a:rPr lang="fr-CA" altLang="en-US" sz="2400" dirty="0" err="1" smtClean="0"/>
              <a:t>growing</a:t>
            </a:r>
            <a:r>
              <a:rPr lang="fr-CA" altLang="en-US" sz="2400" dirty="0" smtClean="0"/>
              <a:t> </a:t>
            </a:r>
            <a:r>
              <a:rPr lang="fr-CA" altLang="en-US" sz="2400" dirty="0" err="1" smtClean="0"/>
              <a:t>availability</a:t>
            </a:r>
            <a:r>
              <a:rPr lang="fr-CA" altLang="en-US" sz="2400" dirty="0"/>
              <a:t> </a:t>
            </a:r>
            <a:r>
              <a:rPr lang="fr-CA" altLang="en-US" sz="2400" dirty="0" smtClean="0"/>
              <a:t>of </a:t>
            </a:r>
            <a:r>
              <a:rPr lang="fr-CA" altLang="en-US" sz="2400" dirty="0" err="1"/>
              <a:t>Synthetic</a:t>
            </a:r>
            <a:r>
              <a:rPr lang="fr-CA" altLang="en-US" sz="2400" dirty="0"/>
              <a:t> Aperture Radar (</a:t>
            </a:r>
            <a:r>
              <a:rPr lang="fr-CA" altLang="en-US" sz="2400" dirty="0" smtClean="0"/>
              <a:t>SAR) data</a:t>
            </a:r>
            <a:endParaRPr lang="fr-CA" altLang="en-US" sz="2400" dirty="0"/>
          </a:p>
          <a:p>
            <a:pPr lvl="1"/>
            <a:endParaRPr lang="fr-CA" altLang="en-US" sz="1600" dirty="0"/>
          </a:p>
          <a:p>
            <a:pPr lvl="1"/>
            <a:r>
              <a:rPr lang="fr-CA" altLang="en-US" sz="2400" dirty="0"/>
              <a:t>Explore machine/</a:t>
            </a:r>
            <a:r>
              <a:rPr lang="fr-CA" altLang="en-US" sz="2400" dirty="0" err="1"/>
              <a:t>deep</a:t>
            </a:r>
            <a:r>
              <a:rPr lang="fr-CA" altLang="en-US" sz="2400" dirty="0"/>
              <a:t> </a:t>
            </a:r>
            <a:r>
              <a:rPr lang="fr-CA" altLang="en-US" sz="2400" dirty="0" err="1" smtClean="0"/>
              <a:t>learning</a:t>
            </a:r>
            <a:r>
              <a:rPr lang="fr-CA" altLang="en-US" sz="2400" dirty="0" smtClean="0"/>
              <a:t> to </a:t>
            </a:r>
            <a:r>
              <a:rPr lang="fr-CA" altLang="en-US" sz="2400" dirty="0" err="1" smtClean="0"/>
              <a:t>assist</a:t>
            </a:r>
            <a:r>
              <a:rPr lang="fr-CA" altLang="en-US" sz="2400" dirty="0" smtClean="0"/>
              <a:t> </a:t>
            </a:r>
            <a:r>
              <a:rPr lang="fr-CA" altLang="en-US" sz="2400" dirty="0" err="1"/>
              <a:t>i</a:t>
            </a:r>
            <a:r>
              <a:rPr lang="fr-CA" altLang="en-US" sz="2400" dirty="0" err="1" smtClean="0"/>
              <a:t>ce</a:t>
            </a:r>
            <a:r>
              <a:rPr lang="fr-CA" altLang="en-US" sz="2400" dirty="0" smtClean="0"/>
              <a:t> and flood </a:t>
            </a:r>
            <a:r>
              <a:rPr lang="fr-CA" altLang="en-US" sz="2400" dirty="0" err="1" smtClean="0"/>
              <a:t>analysis</a:t>
            </a:r>
            <a:endParaRPr lang="fr-CA" altLang="en-US" sz="2400" dirty="0" smtClean="0"/>
          </a:p>
          <a:p>
            <a:pPr lvl="1"/>
            <a:endParaRPr lang="fr-CA" altLang="en-US" sz="1600" dirty="0"/>
          </a:p>
          <a:p>
            <a:pPr lvl="1"/>
            <a:r>
              <a:rPr lang="fr-CA" altLang="en-US" sz="2400" dirty="0" err="1" smtClean="0"/>
              <a:t>Seek</a:t>
            </a:r>
            <a:r>
              <a:rPr lang="fr-CA" altLang="en-US" sz="2400" dirty="0" smtClean="0"/>
              <a:t> </a:t>
            </a:r>
            <a:r>
              <a:rPr lang="fr-CA" altLang="en-US" sz="2400" dirty="0" err="1" smtClean="0"/>
              <a:t>path</a:t>
            </a:r>
            <a:r>
              <a:rPr lang="fr-CA" altLang="en-US" sz="2400" dirty="0" smtClean="0"/>
              <a:t> to </a:t>
            </a:r>
            <a:r>
              <a:rPr lang="fr-CA" altLang="en-US" sz="2400" dirty="0" err="1" smtClean="0"/>
              <a:t>reduced</a:t>
            </a:r>
            <a:r>
              <a:rPr lang="fr-CA" altLang="en-US" sz="2400" dirty="0" smtClean="0"/>
              <a:t> time </a:t>
            </a:r>
            <a:r>
              <a:rPr lang="fr-CA" altLang="en-US" sz="2400" dirty="0" err="1" smtClean="0"/>
              <a:t>needed</a:t>
            </a:r>
            <a:r>
              <a:rPr lang="fr-CA" altLang="en-US" sz="2400" dirty="0" smtClean="0"/>
              <a:t> to </a:t>
            </a:r>
            <a:r>
              <a:rPr lang="fr-CA" altLang="en-US" sz="2400" dirty="0" err="1" smtClean="0"/>
              <a:t>generat</a:t>
            </a:r>
            <a:r>
              <a:rPr lang="fr-CA" altLang="en-US" dirty="0" err="1" smtClean="0"/>
              <a:t>e</a:t>
            </a:r>
            <a:r>
              <a:rPr lang="fr-CA" altLang="en-US" dirty="0" smtClean="0"/>
              <a:t> flood and </a:t>
            </a:r>
            <a:r>
              <a:rPr lang="fr-CA" altLang="en-US" dirty="0" err="1" smtClean="0"/>
              <a:t>ice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maps</a:t>
            </a:r>
            <a:endParaRPr lang="fr-CA" altLang="en-US" sz="2400" dirty="0"/>
          </a:p>
          <a:p>
            <a:pPr lvl="1"/>
            <a:endParaRPr lang="fr-CA" altLang="en-US" sz="1600" dirty="0"/>
          </a:p>
          <a:p>
            <a:pPr lvl="1"/>
            <a:r>
              <a:rPr lang="fr-CA" altLang="en-US" sz="2400" dirty="0" err="1"/>
              <a:t>Reduce</a:t>
            </a:r>
            <a:r>
              <a:rPr lang="fr-CA" altLang="en-US" sz="2400" dirty="0"/>
              <a:t> </a:t>
            </a:r>
            <a:r>
              <a:rPr lang="fr-CA" altLang="en-US" sz="2400" dirty="0" err="1"/>
              <a:t>human</a:t>
            </a:r>
            <a:r>
              <a:rPr lang="fr-CA" altLang="en-US" sz="2400" dirty="0"/>
              <a:t> </a:t>
            </a:r>
            <a:r>
              <a:rPr lang="fr-CA" altLang="en-US" sz="2400" dirty="0" err="1" smtClean="0"/>
              <a:t>bias</a:t>
            </a:r>
            <a:endParaRPr lang="fr-CA" altLang="en-US" sz="2400" dirty="0" smtClean="0"/>
          </a:p>
          <a:p>
            <a:pPr lvl="1"/>
            <a:endParaRPr lang="fr-CA" altLang="en-US" sz="1600" dirty="0"/>
          </a:p>
          <a:p>
            <a:pPr lvl="1"/>
            <a:r>
              <a:rPr lang="fr-CA" altLang="en-US" sz="2400" dirty="0" err="1" smtClean="0"/>
              <a:t>Generate</a:t>
            </a:r>
            <a:r>
              <a:rPr lang="fr-CA" altLang="en-US" sz="2400" dirty="0" smtClean="0"/>
              <a:t> </a:t>
            </a:r>
            <a:r>
              <a:rPr lang="fr-CA" altLang="en-US" sz="2400" dirty="0" err="1" smtClean="0"/>
              <a:t>automated</a:t>
            </a:r>
            <a:r>
              <a:rPr lang="fr-CA" altLang="en-US" sz="2400" dirty="0" smtClean="0"/>
              <a:t> </a:t>
            </a:r>
            <a:r>
              <a:rPr lang="fr-CA" altLang="en-US" sz="2400" dirty="0" err="1" smtClean="0"/>
              <a:t>ice</a:t>
            </a:r>
            <a:r>
              <a:rPr lang="fr-CA" altLang="en-US" sz="2400" dirty="0" smtClean="0"/>
              <a:t> and flood concentration </a:t>
            </a:r>
            <a:endParaRPr lang="en-US" alt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417932" y="5640642"/>
            <a:ext cx="8010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C00000"/>
                </a:solidFill>
              </a:rPr>
              <a:t>This presentation </a:t>
            </a:r>
            <a:r>
              <a:rPr lang="en-US" sz="2400" b="1" u="sng" dirty="0" smtClean="0">
                <a:solidFill>
                  <a:srgbClr val="C00000"/>
                </a:solidFill>
              </a:rPr>
              <a:t>is </a:t>
            </a:r>
            <a:r>
              <a:rPr lang="en-US" sz="2400" b="1" u="sng" dirty="0">
                <a:solidFill>
                  <a:srgbClr val="C00000"/>
                </a:solidFill>
              </a:rPr>
              <a:t>to present </a:t>
            </a:r>
            <a:r>
              <a:rPr lang="en-US" sz="2400" b="1" u="sng" dirty="0" smtClean="0">
                <a:solidFill>
                  <a:srgbClr val="C00000"/>
                </a:solidFill>
              </a:rPr>
              <a:t>the </a:t>
            </a:r>
            <a:r>
              <a:rPr lang="en-US" sz="2400" b="1" u="sng" dirty="0">
                <a:solidFill>
                  <a:srgbClr val="C00000"/>
                </a:solidFill>
              </a:rPr>
              <a:t>potential </a:t>
            </a:r>
            <a:r>
              <a:rPr lang="en-US" sz="2400" b="1" u="sng" dirty="0" smtClean="0">
                <a:solidFill>
                  <a:srgbClr val="C00000"/>
                </a:solidFill>
              </a:rPr>
              <a:t>and show where we are in the exploration</a:t>
            </a:r>
            <a:endParaRPr lang="en-US" sz="24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Ice CNN - Data and Software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SAR Normalized Radar Cross Section</a:t>
            </a:r>
          </a:p>
          <a:p>
            <a:pPr lvl="1"/>
            <a:r>
              <a:rPr lang="en-US" dirty="0" smtClean="0"/>
              <a:t>From Sentinel 1 (ESA), collected at 80m resolution, resampled to 500m</a:t>
            </a:r>
          </a:p>
          <a:p>
            <a:pPr lvl="1"/>
            <a:r>
              <a:rPr lang="en-US" dirty="0" smtClean="0"/>
              <a:t>Using both HH and HV polarizations</a:t>
            </a:r>
          </a:p>
          <a:p>
            <a:endParaRPr lang="en-US" dirty="0"/>
          </a:p>
          <a:p>
            <a:r>
              <a:rPr lang="en-US" dirty="0" smtClean="0"/>
              <a:t>Training Data from July 2015 –Oct. 2015, Beaufort Sea north of AK</a:t>
            </a:r>
          </a:p>
          <a:p>
            <a:endParaRPr lang="en-US" dirty="0" smtClean="0"/>
          </a:p>
          <a:p>
            <a:r>
              <a:rPr lang="en-US" dirty="0" smtClean="0"/>
              <a:t>Data Preparation: </a:t>
            </a:r>
            <a:r>
              <a:rPr lang="en-US" dirty="0" err="1" smtClean="0"/>
              <a:t>OpenCV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AI: </a:t>
            </a:r>
            <a:r>
              <a:rPr lang="en-US" dirty="0" err="1" smtClean="0"/>
              <a:t>Keras</a:t>
            </a:r>
            <a:r>
              <a:rPr lang="en-US" dirty="0" smtClean="0"/>
              <a:t> Functional API with </a:t>
            </a:r>
            <a:r>
              <a:rPr lang="en-US" dirty="0" err="1" smtClean="0"/>
              <a:t>TensorFlow</a:t>
            </a:r>
            <a:r>
              <a:rPr lang="en-US" dirty="0" smtClean="0"/>
              <a:t> backend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40" y="1825625"/>
            <a:ext cx="4535320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40" y="1825626"/>
            <a:ext cx="4544057" cy="4242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r="7171"/>
          <a:stretch/>
        </p:blipFill>
        <p:spPr>
          <a:xfrm>
            <a:off x="6495340" y="1733634"/>
            <a:ext cx="4535320" cy="453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Ice CNN - Data Preparation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70000" contras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31" y="1610465"/>
            <a:ext cx="2654879" cy="4351338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Cropped SAR imagery and applied threshold manually </a:t>
            </a:r>
          </a:p>
          <a:p>
            <a:endParaRPr lang="en-US" dirty="0"/>
          </a:p>
          <a:p>
            <a:r>
              <a:rPr lang="en-US" dirty="0" smtClean="0"/>
              <a:t>Dataset: take square samples of pure ice or open water (according to threshold)</a:t>
            </a:r>
          </a:p>
          <a:p>
            <a:endParaRPr lang="en-US" dirty="0"/>
          </a:p>
          <a:p>
            <a:r>
              <a:rPr lang="en-US" dirty="0" smtClean="0"/>
              <a:t>Each sample corresponds to binary identifier (1/0 ice/water)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437" y="1610465"/>
            <a:ext cx="2657235" cy="43551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357" y="6058625"/>
            <a:ext cx="207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Cropped HH scene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6672" y="6068325"/>
            <a:ext cx="292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Mask created with manual threshold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44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Ice CNN - Model Architecture &amp; Inputs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Model accepts two input samples (HH + HV)</a:t>
            </a:r>
          </a:p>
          <a:p>
            <a:pPr lvl="1"/>
            <a:r>
              <a:rPr lang="en-US" dirty="0" smtClean="0"/>
              <a:t>Adapted model for different input sizes: 40x40, 25x25, 16x16, 8x8 </a:t>
            </a:r>
          </a:p>
          <a:p>
            <a:pPr lvl="1"/>
            <a:r>
              <a:rPr lang="en-US" dirty="0" smtClean="0"/>
              <a:t>Number of Training/Testing samples increases with smaller inputs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Architecture alternates twice between convolution and pooling before two fully-connected layers </a:t>
            </a:r>
          </a:p>
          <a:p>
            <a:endParaRPr lang="en-US" dirty="0" smtClean="0"/>
          </a:p>
          <a:p>
            <a:r>
              <a:rPr lang="en-US" dirty="0" smtClean="0"/>
              <a:t>Last layer classifies the entire input sample as either ice or water </a:t>
            </a:r>
          </a:p>
          <a:p>
            <a:endParaRPr lang="en-US" dirty="0"/>
          </a:p>
          <a:p>
            <a:r>
              <a:rPr lang="en-US" dirty="0" smtClean="0"/>
              <a:t>Parameters: SGD optimizer, binary </a:t>
            </a:r>
            <a:r>
              <a:rPr lang="en-US" dirty="0" err="1" smtClean="0"/>
              <a:t>crossentropy</a:t>
            </a:r>
            <a:r>
              <a:rPr lang="en-US" dirty="0" smtClean="0"/>
              <a:t> loss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 descr="https://lh6.googleusercontent.com/7WRXJZKArZv-_GMr4s3PdRqBPna2Ep-iiJ-rkOJTemcgluj46_fYRVcyIqJA6BMUbmSeX23yQ2g3cxS-AzqNrdqegKvabECxTDYi_VmC1W1e7nE8OcbBTQRYTvTisizVbfUGRJl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865" y="1263465"/>
            <a:ext cx="4694816" cy="549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940</Words>
  <Application>Microsoft Office PowerPoint</Application>
  <PresentationFormat>Widescreen</PresentationFormat>
  <Paragraphs>135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宋体</vt:lpstr>
      <vt:lpstr>Arial</vt:lpstr>
      <vt:lpstr>Calibri</vt:lpstr>
      <vt:lpstr>Calibri Light</vt:lpstr>
      <vt:lpstr>Office Theme</vt:lpstr>
      <vt:lpstr>Development of Convolutional Neural Networks for Ice and Flood Detection from Synthetic Aperture Radar (SAR) </vt:lpstr>
      <vt:lpstr>What is SAR?</vt:lpstr>
      <vt:lpstr>SAR Basics</vt:lpstr>
      <vt:lpstr>Current SAR Automated Ice Extent</vt:lpstr>
      <vt:lpstr>The Ice Type Challenge</vt:lpstr>
      <vt:lpstr>Objectives</vt:lpstr>
      <vt:lpstr>Ice CNN - Data and Software </vt:lpstr>
      <vt:lpstr>Ice CNN - Data Preparation </vt:lpstr>
      <vt:lpstr>Ice CNN - Model Architecture &amp; Inputs </vt:lpstr>
      <vt:lpstr>Ice CNN - Results</vt:lpstr>
      <vt:lpstr>PowerPoint Presentation</vt:lpstr>
      <vt:lpstr>Ice CNN - Moving Forward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Flood CNN - Moving Forward 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Development of Convolutional Neural Networks for Ice and Flood Detection from Synthetic Aperture Radar (SAR)</dc:title>
  <dc:creator>Snowman</dc:creator>
  <cp:lastModifiedBy>NOAA</cp:lastModifiedBy>
  <cp:revision>16</cp:revision>
  <dcterms:created xsi:type="dcterms:W3CDTF">2019-04-22T19:53:23Z</dcterms:created>
  <dcterms:modified xsi:type="dcterms:W3CDTF">2019-04-23T18:37:51Z</dcterms:modified>
</cp:coreProperties>
</file>