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61" r:id="rId2"/>
    <p:sldId id="265" r:id="rId3"/>
    <p:sldId id="266" r:id="rId4"/>
    <p:sldId id="268" r:id="rId5"/>
    <p:sldId id="269" r:id="rId6"/>
    <p:sldId id="270" r:id="rId7"/>
    <p:sldId id="273" r:id="rId8"/>
    <p:sldId id="264" r:id="rId9"/>
    <p:sldId id="275" r:id="rId10"/>
    <p:sldId id="294" r:id="rId11"/>
    <p:sldId id="296" r:id="rId12"/>
    <p:sldId id="284" r:id="rId13"/>
    <p:sldId id="292" r:id="rId14"/>
    <p:sldId id="293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F861E-AEF0-4C57-9F54-CB8203B38AF9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D613-43A0-401E-9739-5605E24D3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3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B27F7-5317-4221-B350-B54188E76CA2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8" y="47626"/>
            <a:ext cx="1713124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60" y="6160"/>
            <a:ext cx="1691640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656C-C57B-4673-8BAD-1A916B121086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2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105B-4E5B-44EF-AE3A-1D7904AEDCC7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3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AFD-BA49-42ED-ACC0-8A42F0125CBB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8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3F4-C54E-47D9-BB7B-76B63DB00B78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78A9E-8275-47BB-B805-79363194F96F}" type="datetime1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9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74CA7-55A3-44ED-87BE-1D8BBAEF8B7F}" type="datetime1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0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40249-17E1-4885-863F-E9C90F35A744}" type="datetime1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7F61-C9F9-43FB-B5FC-78E3C12F8932}" type="datetime1">
              <a:rPr lang="en-US" smtClean="0"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3B1BE-B20A-4311-B6C5-42D3B9DDADBB}" type="datetime1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8916-3750-4041-B519-E3E3848CF2B2}" type="datetime1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0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4707-3779-429B-B0C7-877C60E71344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9CB3E-6D2C-42CC-903C-FC132084D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952500"/>
            <a:ext cx="11620500" cy="1574800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</a:rPr>
              <a:t>Improvement to Hurricane Track and Intensity Forecast</a:t>
            </a:r>
            <a:b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</a:rPr>
              <a:t> by Exploiting Satellite Data and Machine Learning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61082" y="3334444"/>
            <a:ext cx="9926425" cy="19313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Narges Shahroudi</a:t>
            </a:r>
            <a:r>
              <a:rPr lang="en-US" sz="2800" b="1" baseline="30000" dirty="0" smtClean="0"/>
              <a:t>1,2</a:t>
            </a:r>
            <a:r>
              <a:rPr lang="en-US" sz="2800" b="1" dirty="0" smtClean="0"/>
              <a:t>, Eric Maddy</a:t>
            </a:r>
            <a:r>
              <a:rPr lang="en-US" sz="2800" b="1" baseline="30000" dirty="0" smtClean="0"/>
              <a:t>1,2</a:t>
            </a:r>
            <a:r>
              <a:rPr lang="en-US" sz="2800" b="1" dirty="0" smtClean="0"/>
              <a:t>, </a:t>
            </a:r>
            <a:endParaRPr lang="en-US" sz="2800" b="1" dirty="0" smtClean="0"/>
          </a:p>
          <a:p>
            <a:r>
              <a:rPr lang="en-US" sz="2800" b="1" dirty="0" smtClean="0"/>
              <a:t>Sid Boukabara</a:t>
            </a:r>
            <a:r>
              <a:rPr lang="en-US" sz="2800" b="1" baseline="30000" dirty="0" smtClean="0"/>
              <a:t>1</a:t>
            </a:r>
            <a:r>
              <a:rPr lang="en-US" sz="2800" b="1" dirty="0" smtClean="0"/>
              <a:t>, Vladimir Krasnopolsky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</a:t>
            </a:r>
            <a:endParaRPr lang="en-US" sz="2800" b="1" baseline="30000" dirty="0" smtClean="0"/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800" b="1" baseline="30000" dirty="0"/>
              <a:t>1</a:t>
            </a:r>
            <a:r>
              <a:rPr lang="en-US" sz="1800" b="1" dirty="0" smtClean="0"/>
              <a:t>NOAA/NESDIS Center for Satellite Applications and Research (STAR</a:t>
            </a:r>
            <a:r>
              <a:rPr lang="en-US" sz="1800" b="1" dirty="0"/>
              <a:t>) </a:t>
            </a:r>
            <a:endParaRPr lang="en-US" sz="1800" b="1" dirty="0" smtClean="0"/>
          </a:p>
          <a:p>
            <a:r>
              <a:rPr lang="en-US" sz="1800" b="1" baseline="30000" dirty="0" smtClean="0"/>
              <a:t>2</a:t>
            </a:r>
            <a:r>
              <a:rPr lang="en-US" sz="1800" b="1" dirty="0" smtClean="0"/>
              <a:t>Riverside </a:t>
            </a:r>
            <a:r>
              <a:rPr lang="en-US" sz="1800" b="1" dirty="0" smtClean="0"/>
              <a:t>Technology Inc</a:t>
            </a:r>
            <a:r>
              <a:rPr lang="en-US" sz="1800" b="1" dirty="0"/>
              <a:t>. (RTI</a:t>
            </a:r>
            <a:r>
              <a:rPr lang="en-US" sz="1800" b="1" dirty="0" smtClean="0"/>
              <a:t>) @ </a:t>
            </a:r>
            <a:r>
              <a:rPr lang="en-US" sz="1800" b="1" dirty="0" smtClean="0"/>
              <a:t>NOAA/STAR </a:t>
            </a:r>
          </a:p>
          <a:p>
            <a:r>
              <a:rPr lang="en-US" sz="1800" b="1" baseline="30000" dirty="0" smtClean="0"/>
              <a:t>3</a:t>
            </a:r>
            <a:r>
              <a:rPr lang="en-US" sz="1800" b="1" dirty="0" smtClean="0"/>
              <a:t>NOAA/National Weather Service </a:t>
            </a:r>
            <a:endParaRPr lang="en-US" sz="1800" b="1" dirty="0" smtClean="0"/>
          </a:p>
          <a:p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Architecture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hurricane-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7" y="1398060"/>
            <a:ext cx="7118485" cy="4721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36280" y="1945580"/>
            <a:ext cx="3291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CNN trained for the 2D Environment (hurricane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FF trained for the 1D track and intensity information (1 hidden layer of 256).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Combined into 1 fully connected network </a:t>
            </a:r>
            <a:r>
              <a:rPr lang="en-US" dirty="0"/>
              <a:t>(</a:t>
            </a:r>
            <a:r>
              <a:rPr lang="en-US" dirty="0" smtClean="0"/>
              <a:t>1 hidden </a:t>
            </a:r>
            <a:r>
              <a:rPr lang="en-US" dirty="0"/>
              <a:t>layer of </a:t>
            </a:r>
            <a:r>
              <a:rPr lang="en-US" dirty="0" smtClean="0"/>
              <a:t>256).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Predict a 4 layers output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Architecture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1059342"/>
            <a:ext cx="5384959" cy="5059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8328" y="2844610"/>
            <a:ext cx="32918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FF trained for the 1D track and intensity information (1 hidden layer of 256).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Predict a 4 layers output 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04857" y="5368066"/>
            <a:ext cx="5615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Track ONLY without the surrounding Environment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970699" y="1398060"/>
            <a:ext cx="33994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Trained a new network to see the impact of using the surrounding environment information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342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07720" y="1630512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Atlantic Ocean Basin Independent storm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929089"/>
              </p:ext>
            </p:extLst>
          </p:nvPr>
        </p:nvGraphicFramePr>
        <p:xfrm>
          <a:off x="6377017" y="2278873"/>
          <a:ext cx="5190311" cy="2103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57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1689396064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246315618"/>
                    </a:ext>
                  </a:extLst>
                </a:gridCol>
              </a:tblGrid>
              <a:tr h="84912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HWRF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Env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corrected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Track Only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59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594387">
                <a:tc>
                  <a:txBody>
                    <a:bodyPr/>
                    <a:lstStyle/>
                    <a:p>
                      <a:r>
                        <a:rPr lang="en-US" dirty="0" smtClean="0"/>
                        <a:t>Track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19.00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18.99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21.72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6" y="1815178"/>
            <a:ext cx="5852172" cy="4389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098" y="207486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HWRF)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7018" y="4693916"/>
            <a:ext cx="545156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-The model was applied on </a:t>
            </a:r>
            <a:r>
              <a:rPr lang="en-US" dirty="0" smtClean="0"/>
              <a:t>two </a:t>
            </a:r>
            <a:r>
              <a:rPr lang="en-US" dirty="0"/>
              <a:t>independent storm (not included in the training set)</a:t>
            </a:r>
          </a:p>
          <a:p>
            <a:endParaRPr lang="en-US" dirty="0"/>
          </a:p>
          <a:p>
            <a:r>
              <a:rPr lang="en-US" dirty="0"/>
              <a:t>-AI corrected forecast shows reduced track error </a:t>
            </a:r>
            <a:r>
              <a:rPr lang="en-US" dirty="0" smtClean="0"/>
              <a:t>for both with surrounding environment and without for correction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6520" y="1261180"/>
            <a:ext cx="334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Track Error</a:t>
            </a:r>
            <a:endParaRPr lang="en-US" b="1" u="sng" dirty="0"/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3282462" y="1815178"/>
            <a:ext cx="0" cy="49133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9088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IRMA 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2896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Leslie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07720" y="1630512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Atlantic Ocean Basin Independent storm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62346"/>
              </p:ext>
            </p:extLst>
          </p:nvPr>
        </p:nvGraphicFramePr>
        <p:xfrm>
          <a:off x="6377017" y="2278873"/>
          <a:ext cx="5190311" cy="2103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57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1689396064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246315618"/>
                    </a:ext>
                  </a:extLst>
                </a:gridCol>
              </a:tblGrid>
              <a:tr h="84912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HWRF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Env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corrected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Track Only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59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594387">
                <a:tc>
                  <a:txBody>
                    <a:bodyPr/>
                    <a:lstStyle/>
                    <a:p>
                      <a:r>
                        <a:rPr lang="en-US" dirty="0" smtClean="0"/>
                        <a:t>Wind </a:t>
                      </a:r>
                      <a:r>
                        <a:rPr lang="en-US" dirty="0" smtClean="0"/>
                        <a:t>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8.51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-1.72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8.21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6" y="1815178"/>
            <a:ext cx="5852172" cy="4389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098" y="207486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HWRF)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6520" y="1261180"/>
            <a:ext cx="334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Intensity </a:t>
            </a:r>
            <a:r>
              <a:rPr lang="en-US" b="1" u="sng" dirty="0" smtClean="0"/>
              <a:t>Error</a:t>
            </a:r>
            <a:endParaRPr lang="en-US" b="1" u="sng" dirty="0"/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3282462" y="1815178"/>
            <a:ext cx="0" cy="49133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9088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IRMA 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2896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Leslie 2018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77018" y="4693916"/>
            <a:ext cx="545156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-The model was applied on </a:t>
            </a:r>
            <a:r>
              <a:rPr lang="en-US" dirty="0" smtClean="0"/>
              <a:t>two </a:t>
            </a:r>
            <a:r>
              <a:rPr lang="en-US" dirty="0"/>
              <a:t>independent storm (not included in the training set)</a:t>
            </a:r>
          </a:p>
          <a:p>
            <a:endParaRPr lang="en-US" dirty="0"/>
          </a:p>
          <a:p>
            <a:r>
              <a:rPr lang="en-US" dirty="0"/>
              <a:t>-AI corrected forecast shows reduced </a:t>
            </a:r>
            <a:r>
              <a:rPr lang="en-US" dirty="0" smtClean="0"/>
              <a:t>intensity error for with surrounding environment and but not when trained without.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07720" y="1630512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Atlantic Ocean Basin Independent storm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350695"/>
              </p:ext>
            </p:extLst>
          </p:nvPr>
        </p:nvGraphicFramePr>
        <p:xfrm>
          <a:off x="6377017" y="2278873"/>
          <a:ext cx="5190311" cy="2103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57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1689396064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246315618"/>
                    </a:ext>
                  </a:extLst>
                </a:gridCol>
              </a:tblGrid>
              <a:tr h="84912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HWRF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Env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corrected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Track Only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59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594387">
                <a:tc>
                  <a:txBody>
                    <a:bodyPr/>
                    <a:lstStyle/>
                    <a:p>
                      <a:r>
                        <a:rPr lang="en-US" dirty="0" smtClean="0"/>
                        <a:t>MSLP </a:t>
                      </a:r>
                      <a:r>
                        <a:rPr lang="en-US" dirty="0" smtClean="0"/>
                        <a:t>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5.16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5.36</a:t>
                      </a:r>
                      <a:endParaRPr lang="en-US" sz="18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6" y="1815178"/>
            <a:ext cx="5852172" cy="4389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098" y="207486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HWRF)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6520" y="1261180"/>
            <a:ext cx="334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Min Sea Level Pressure</a:t>
            </a:r>
            <a:r>
              <a:rPr lang="en-US" b="1" u="sng" dirty="0" smtClean="0"/>
              <a:t> </a:t>
            </a:r>
            <a:r>
              <a:rPr lang="en-US" b="1" u="sng" dirty="0" smtClean="0"/>
              <a:t>Error</a:t>
            </a:r>
            <a:endParaRPr lang="en-US" b="1" u="sng" dirty="0"/>
          </a:p>
        </p:txBody>
      </p:sp>
      <p:cxnSp>
        <p:nvCxnSpPr>
          <p:cNvPr id="5" name="Straight Connector 4"/>
          <p:cNvCxnSpPr>
            <a:stCxn id="3" idx="0"/>
          </p:cNvCxnSpPr>
          <p:nvPr/>
        </p:nvCxnSpPr>
        <p:spPr>
          <a:xfrm>
            <a:off x="3282462" y="1815178"/>
            <a:ext cx="0" cy="49133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9088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IRMA 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2896" y="6204307"/>
            <a:ext cx="154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Leslie 2018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77018" y="4693916"/>
            <a:ext cx="545156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-The model was applied on </a:t>
            </a:r>
            <a:r>
              <a:rPr lang="en-US" dirty="0" smtClean="0"/>
              <a:t>two </a:t>
            </a:r>
            <a:r>
              <a:rPr lang="en-US" dirty="0"/>
              <a:t>independent storm (not included in the training set)</a:t>
            </a:r>
          </a:p>
          <a:p>
            <a:endParaRPr lang="en-US" dirty="0"/>
          </a:p>
          <a:p>
            <a:r>
              <a:rPr lang="en-US" dirty="0"/>
              <a:t>-AI corrected forecast shows reduced </a:t>
            </a:r>
            <a:r>
              <a:rPr lang="en-US" dirty="0" smtClean="0"/>
              <a:t>MSLP error for both with surrounding environment and without for correction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16015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&amp; Future works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0296" y="1097188"/>
            <a:ext cx="1136032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 combination of CNN and DNN was used the predict the hurricane forecast error (Track and Intensity)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Adding the surrounding environment improves the results especially the intensity erro</a:t>
            </a:r>
            <a:r>
              <a:rPr lang="en-US" sz="2000" dirty="0"/>
              <a:t>r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Challenges and Future Work: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Right now we are dividing the training between Atlantic Basin and Pacific Basin storms</a:t>
            </a:r>
          </a:p>
          <a:p>
            <a:pPr lvl="1"/>
            <a:r>
              <a:rPr lang="en-US" sz="2000" dirty="0" smtClean="0"/>
              <a:t>-Can we optimize the network by adding more information to have one model for all the basins?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 corrections are much larger than </a:t>
            </a: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HWRF. Because the actual Forecast error is larger than HWRF errors</a:t>
            </a:r>
          </a:p>
          <a:p>
            <a:pPr lvl="1"/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-Can we optimize the network to capture the smaller errors?</a:t>
            </a:r>
            <a:endParaRPr lang="en-US" sz="2000" dirty="0" smtClean="0">
              <a:solidFill>
                <a:srgbClr val="2632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2632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</a:t>
            </a:r>
            <a:r>
              <a:rPr lang="en-US" sz="2000" dirty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 information or modifying the network architecture </a:t>
            </a:r>
            <a:endParaRPr lang="en-US" sz="2000" dirty="0" smtClean="0">
              <a:solidFill>
                <a:srgbClr val="2632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 Data! More storms!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longer Forecast lead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632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49299" y="1638300"/>
            <a:ext cx="1097434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§"/>
            </a:pPr>
            <a:r>
              <a:rPr lang="en-US" altLang="zh-CN" sz="3400" dirty="0" smtClean="0">
                <a:latin typeface="Calibri" pitchFamily="34" charset="0"/>
                <a:cs typeface="Times New Roman" pitchFamily="18" charset="0"/>
              </a:rPr>
              <a:t>Motivation and Objectives</a:t>
            </a:r>
          </a:p>
          <a:p>
            <a:pPr algn="l">
              <a:buFont typeface="Wingdings" pitchFamily="2" charset="2"/>
              <a:buChar char="§"/>
            </a:pPr>
            <a:r>
              <a:rPr lang="en-US" sz="3400" dirty="0" smtClean="0">
                <a:latin typeface="Calibri" pitchFamily="34" charset="0"/>
                <a:cs typeface="Times New Roman" pitchFamily="18" charset="0"/>
              </a:rPr>
              <a:t>Proposed Methodology and Network Architecture</a:t>
            </a:r>
          </a:p>
          <a:p>
            <a:pPr algn="l">
              <a:buFont typeface="Wingdings" pitchFamily="2" charset="2"/>
              <a:buChar char="§"/>
            </a:pPr>
            <a:r>
              <a:rPr lang="en-US" sz="3400" dirty="0" smtClean="0">
                <a:latin typeface="Calibri" pitchFamily="34" charset="0"/>
                <a:cs typeface="Times New Roman" pitchFamily="18" charset="0"/>
              </a:rPr>
              <a:t>Results (OSSE) </a:t>
            </a:r>
          </a:p>
          <a:p>
            <a:pPr algn="l">
              <a:buFont typeface="Wingdings" pitchFamily="2" charset="2"/>
              <a:buChar char="§"/>
            </a:pPr>
            <a:r>
              <a:rPr lang="en-US" sz="3400" dirty="0" smtClean="0">
                <a:latin typeface="Calibri" pitchFamily="34" charset="0"/>
                <a:cs typeface="Times New Roman" pitchFamily="18" charset="0"/>
              </a:rPr>
              <a:t>HWRF Dataset</a:t>
            </a:r>
          </a:p>
          <a:p>
            <a:pPr algn="l">
              <a:buFont typeface="Wingdings" pitchFamily="2" charset="2"/>
              <a:buChar char="§"/>
            </a:pPr>
            <a:r>
              <a:rPr lang="en-US" sz="3400" dirty="0" smtClean="0">
                <a:latin typeface="Calibri" pitchFamily="34" charset="0"/>
                <a:cs typeface="Times New Roman" pitchFamily="18" charset="0"/>
              </a:rPr>
              <a:t>Preliminary Results (HWRF)</a:t>
            </a:r>
          </a:p>
          <a:p>
            <a:pPr algn="l">
              <a:buFont typeface="Wingdings" pitchFamily="2" charset="2"/>
              <a:buChar char="§"/>
            </a:pPr>
            <a:r>
              <a:rPr lang="en-US" sz="3400" dirty="0" smtClean="0">
                <a:latin typeface="Calibri" pitchFamily="34" charset="0"/>
                <a:cs typeface="Times New Roman" pitchFamily="18" charset="0"/>
              </a:rPr>
              <a:t>Summary and Future Works</a:t>
            </a:r>
            <a:endParaRPr lang="en-US" sz="3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and Objectives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87" y="1559169"/>
            <a:ext cx="5560425" cy="4170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35796" r="8814" b="26869"/>
          <a:stretch/>
        </p:blipFill>
        <p:spPr>
          <a:xfrm>
            <a:off x="1074543" y="3381335"/>
            <a:ext cx="4508625" cy="1998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4543" y="1693563"/>
            <a:ext cx="4508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000"/>
            </a:pPr>
            <a:r>
              <a:rPr lang="en-US" sz="2600" dirty="0" smtClean="0">
                <a:cs typeface="Calibri Light"/>
              </a:rPr>
              <a:t>Can we correct the </a:t>
            </a:r>
            <a:r>
              <a:rPr lang="en-US" sz="2600" dirty="0" smtClean="0">
                <a:cs typeface="Calibri Light"/>
              </a:rPr>
              <a:t>hurricane </a:t>
            </a:r>
            <a:r>
              <a:rPr lang="en-US" sz="2600" dirty="0">
                <a:cs typeface="Calibri Light"/>
              </a:rPr>
              <a:t>track and intensity </a:t>
            </a:r>
            <a:r>
              <a:rPr lang="en-US" sz="2600" dirty="0" smtClean="0">
                <a:cs typeface="Calibri Light"/>
              </a:rPr>
              <a:t>forecast error </a:t>
            </a:r>
            <a:r>
              <a:rPr lang="en-US" sz="2600" dirty="0" smtClean="0">
                <a:cs typeface="Calibri Light"/>
              </a:rPr>
              <a:t>using Machine Learning?</a:t>
            </a:r>
            <a:endParaRPr lang="en-US" sz="2600" dirty="0">
              <a:cs typeface="Calibri Light"/>
            </a:endParaRPr>
          </a:p>
          <a:p>
            <a:pPr>
              <a:buSzPts val="1000"/>
              <a:buFont typeface="Wingdings"/>
              <a:buChar char="Ø"/>
            </a:pPr>
            <a:endParaRPr lang="en-US" b="1" u="sng" dirty="0">
              <a:solidFill>
                <a:srgbClr val="0070C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19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Methodology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hurricane-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8" y="1422444"/>
            <a:ext cx="7118485" cy="4721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1752" y="1335385"/>
            <a:ext cx="40873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CNN trained for the 2D Environment (hurricane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FFN trained for the 1D track and intensity information (1 hidden layer of 256).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Combined into 1 fully connected network </a:t>
            </a:r>
            <a:r>
              <a:rPr lang="en-US" sz="2200" dirty="0"/>
              <a:t>(</a:t>
            </a:r>
            <a:r>
              <a:rPr lang="en-US" sz="2200" dirty="0" smtClean="0"/>
              <a:t>1 hidden </a:t>
            </a:r>
            <a:r>
              <a:rPr lang="en-US" sz="2200" dirty="0"/>
              <a:t>layer of </a:t>
            </a:r>
            <a:r>
              <a:rPr lang="en-US" sz="2200" dirty="0" smtClean="0"/>
              <a:t>256).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Predict a 4 layers output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76" y="1854821"/>
            <a:ext cx="4367950" cy="3111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(OSSE/GFS)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9000" y="1185804"/>
            <a:ext cx="75201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As a quic</a:t>
            </a:r>
            <a:r>
              <a:rPr lang="en-US" sz="2000" dirty="0" smtClean="0"/>
              <a:t>k start an OSSE forecast results were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Simulated observations (based on NASA G5NR)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NOAA’s operational GDAS/GFS model to do the assimilation and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rovides </a:t>
            </a:r>
            <a:r>
              <a:rPr lang="en-US" sz="2000" dirty="0"/>
              <a:t>a database of GFS forecasts of TCs over a period of 30 days.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TC </a:t>
            </a:r>
            <a:r>
              <a:rPr lang="en-US" sz="2000" dirty="0"/>
              <a:t>forecast information (best track forecasts) </a:t>
            </a:r>
            <a:r>
              <a:rPr lang="en-US" sz="2000" dirty="0" smtClean="0"/>
              <a:t>were extracted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Network </a:t>
            </a:r>
            <a:r>
              <a:rPr lang="en-US" sz="2000" dirty="0"/>
              <a:t>trained on 16 storms in the Atlantic and Pacific basins and using 00z GFS </a:t>
            </a:r>
            <a:r>
              <a:rPr lang="en-US" sz="2000" dirty="0" smtClean="0"/>
              <a:t>fields: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Inputs: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TPW, Surface Temperature, Surface Wind, surface 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ATCFUNIX: Track (</a:t>
            </a:r>
            <a:r>
              <a:rPr lang="en-US" sz="2000" dirty="0" err="1"/>
              <a:t>lat,lon</a:t>
            </a:r>
            <a:r>
              <a:rPr lang="en-US" sz="2000" dirty="0"/>
              <a:t>), Max Wind, and MSLP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Best track: Track (</a:t>
            </a:r>
            <a:r>
              <a:rPr lang="en-US" sz="2000" dirty="0" err="1"/>
              <a:t>lat,lon</a:t>
            </a:r>
            <a:r>
              <a:rPr lang="en-US" sz="2000" dirty="0"/>
              <a:t>), Max Wind, and MSLP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1184356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9" y="1184356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94" y="1184356"/>
            <a:ext cx="4267200" cy="32004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60592"/>
              </p:ext>
            </p:extLst>
          </p:nvPr>
        </p:nvGraphicFramePr>
        <p:xfrm>
          <a:off x="368554" y="4432573"/>
          <a:ext cx="3749963" cy="223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98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</a:tblGrid>
              <a:tr h="35147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GFS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204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Track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Wnd</a:t>
                      </a:r>
                      <a:r>
                        <a:rPr lang="en-US" baseline="0" dirty="0" smtClean="0"/>
                        <a:t>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0926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SLP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70375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(OSSE-GFS)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7691" y="4891214"/>
            <a:ext cx="5695406" cy="92333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-Training was done on 80% of the data </a:t>
            </a:r>
          </a:p>
          <a:p>
            <a:endParaRPr lang="en-US" dirty="0" smtClean="0"/>
          </a:p>
          <a:p>
            <a:r>
              <a:rPr lang="en-US" dirty="0" smtClean="0"/>
              <a:t>-Test on the whole data set to validate the training process</a:t>
            </a:r>
          </a:p>
        </p:txBody>
      </p:sp>
    </p:spTree>
    <p:extLst>
      <p:ext uri="{BB962C8B-B14F-4D97-AF65-F5344CB8AC3E}">
        <p14:creationId xmlns:p14="http://schemas.microsoft.com/office/powerpoint/2010/main" val="24322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1184356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9" y="1184356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94" y="1184356"/>
            <a:ext cx="4267200" cy="32004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988749"/>
              </p:ext>
            </p:extLst>
          </p:nvPr>
        </p:nvGraphicFramePr>
        <p:xfrm>
          <a:off x="368554" y="4432573"/>
          <a:ext cx="3749963" cy="223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98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</a:tblGrid>
              <a:tr h="35147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GFS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204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Track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Wnd</a:t>
                      </a:r>
                      <a:r>
                        <a:rPr lang="en-US" baseline="0" dirty="0" smtClean="0"/>
                        <a:t>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0926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SLP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70375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70100" y="30480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(OSSE-GFS)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7691" y="4879022"/>
            <a:ext cx="5695406" cy="147732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-The model was applied on an independent storm (not included in the training set)</a:t>
            </a:r>
          </a:p>
          <a:p>
            <a:endParaRPr lang="en-US" dirty="0" smtClean="0"/>
          </a:p>
          <a:p>
            <a:r>
              <a:rPr lang="en-US" dirty="0" smtClean="0"/>
              <a:t>-AI </a:t>
            </a:r>
            <a:r>
              <a:rPr lang="en-US" dirty="0"/>
              <a:t>corrected forecast shows reduced track and maximum wind (intensity) </a:t>
            </a:r>
            <a:r>
              <a:rPr lang="en-US" dirty="0" smtClean="0"/>
              <a:t>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181587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(HWRF)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53" y="1155700"/>
            <a:ext cx="6934200" cy="5200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598" y="3314551"/>
            <a:ext cx="527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TPW, Surface Temperature, Surface Wind, surface Pressure, LAT,LON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ATCFUNIX: Track (</a:t>
            </a:r>
            <a:r>
              <a:rPr lang="en-US" dirty="0" err="1" smtClean="0"/>
              <a:t>lat,lon</a:t>
            </a:r>
            <a:r>
              <a:rPr lang="en-US" dirty="0" smtClean="0"/>
              <a:t>), Max Wind, and MSLP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Best track: Track (</a:t>
            </a:r>
            <a:r>
              <a:rPr lang="en-US" dirty="0" err="1" smtClean="0"/>
              <a:t>lat,lon</a:t>
            </a:r>
            <a:r>
              <a:rPr lang="en-US" dirty="0" smtClean="0"/>
              <a:t>), Max Wind, and MSLP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5987018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2017-2018 Hurricane Season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70898" y="827918"/>
            <a:ext cx="5568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Testing on another model HWRF and real </a:t>
            </a:r>
            <a:r>
              <a:rPr lang="en-US" b="1" dirty="0" smtClean="0"/>
              <a:t>observation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 and Research Forecasting (HWRF)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operational forecasting and atmospheric research needs.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Same information as the pervious data set were extracted from the output of the HWRF model </a:t>
            </a:r>
          </a:p>
        </p:txBody>
      </p:sp>
    </p:spTree>
    <p:extLst>
      <p:ext uri="{BB962C8B-B14F-4D97-AF65-F5344CB8AC3E}">
        <p14:creationId xmlns:p14="http://schemas.microsoft.com/office/powerpoint/2010/main" val="7613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100" y="0"/>
            <a:ext cx="847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HWRF)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9CB3E-6D2C-42CC-903C-FC132084DDE8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" y="1123393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69" y="1123393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94" y="1123393"/>
            <a:ext cx="42672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4174" y="706244"/>
            <a:ext cx="524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Training Set</a:t>
            </a:r>
            <a:endParaRPr lang="en-US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67610"/>
              </p:ext>
            </p:extLst>
          </p:nvPr>
        </p:nvGraphicFramePr>
        <p:xfrm>
          <a:off x="368554" y="4371610"/>
          <a:ext cx="3749963" cy="2233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98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24994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</a:tblGrid>
              <a:tr h="351475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HWRF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204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Track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Wnd</a:t>
                      </a:r>
                      <a:r>
                        <a:rPr lang="en-US" baseline="0" dirty="0" smtClean="0"/>
                        <a:t>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09260"/>
                  </a:ext>
                </a:extLst>
              </a:tr>
              <a:tr h="409265">
                <a:tc>
                  <a:txBody>
                    <a:bodyPr/>
                    <a:lstStyle/>
                    <a:p>
                      <a:r>
                        <a:rPr lang="en-US" dirty="0" smtClean="0"/>
                        <a:t>SLP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70375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91966" y="4602024"/>
            <a:ext cx="5695406" cy="120032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Training was done on 80% of the data </a:t>
            </a:r>
          </a:p>
          <a:p>
            <a:endParaRPr lang="en-US" dirty="0"/>
          </a:p>
          <a:p>
            <a:r>
              <a:rPr lang="en-US" dirty="0"/>
              <a:t>-Test on the whole data set to validate the training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7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7046</TotalTime>
  <Words>946</Words>
  <Application>Microsoft Office PowerPoint</Application>
  <PresentationFormat>Widescreen</PresentationFormat>
  <Paragraphs>261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等线</vt:lpstr>
      <vt:lpstr>Times New Roman</vt:lpstr>
      <vt:lpstr>Wingdings</vt:lpstr>
      <vt:lpstr>Office Theme</vt:lpstr>
      <vt:lpstr>Improvement to Hurricane Track and Intensity Forecast  by Exploiting Satellite Data and Machine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Narges Shahroudi</dc:creator>
  <cp:lastModifiedBy>Narges Shahroudi</cp:lastModifiedBy>
  <cp:revision>89</cp:revision>
  <dcterms:created xsi:type="dcterms:W3CDTF">2019-02-20T19:08:56Z</dcterms:created>
  <dcterms:modified xsi:type="dcterms:W3CDTF">2019-04-24T16:12:31Z</dcterms:modified>
</cp:coreProperties>
</file>