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24" r:id="rId10"/>
    <p:sldId id="337" r:id="rId11"/>
    <p:sldId id="323" r:id="rId12"/>
    <p:sldId id="325" r:id="rId13"/>
    <p:sldId id="319" r:id="rId14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tipati, Krishna" initials="PK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CC3399"/>
    <a:srgbClr val="FF6699"/>
    <a:srgbClr val="FF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4258" autoAdjust="0"/>
  </p:normalViewPr>
  <p:slideViewPr>
    <p:cSldViewPr snapToGrid="0">
      <p:cViewPr>
        <p:scale>
          <a:sx n="140" d="100"/>
          <a:sy n="140" d="100"/>
        </p:scale>
        <p:origin x="-1098" y="-9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658" y="-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2616736E-42D3-4158-BD03-D473465926F4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5B6972FD-2CD5-4F5B-9263-23C65BA8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4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972FD-2CD5-4F5B-9263-23C65BA88F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8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A60-45E3-4B97-AF4B-D64FF959785C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F1C89D3E-DA5D-48E6-9595-3E4A138A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2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3D3-0002-4519-95D7-09D3011DF2C2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9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A19A-2A62-4F4E-A9F1-28E1793CE04C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28FD-0EE7-464A-979C-1CC2311D4717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6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D84D-5CD6-4436-8460-650C16648D4C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6170-4DE2-42A8-9B0B-8E49BF5B9F91}" type="datetime1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4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E2A2-C844-46FD-A770-2C3644BAA8F6}" type="datetime1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4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1A5F-13B1-414D-AC01-B4172291803A}" type="datetime1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7D36-DD80-4265-9066-772815A3FB4B}" type="datetime1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8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B85B-3955-40AF-B560-3CC00F772F8A}" type="datetime1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61-B884-4286-A243-C79F256076CB}" type="datetime1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87EA-75B6-496B-A631-19B727A0B353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3835" y="486717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89D3E-DA5D-48E6-9595-3E4A138AFF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78"/>
          <a:stretch/>
        </p:blipFill>
        <p:spPr>
          <a:xfrm>
            <a:off x="0" y="0"/>
            <a:ext cx="9144000" cy="925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36" y="96393"/>
            <a:ext cx="1030514" cy="7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2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1336" y="106680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  <a:cs typeface="Arial" panose="020B0604020202020204" pitchFamily="34" charset="0"/>
              </a:rPr>
              <a:t>Development of Merged Cloud Forecasts from Satellite and Numerical Model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1338" y="2142034"/>
            <a:ext cx="9143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sz="2000" i="1" baseline="30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st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Workshop on Leveraging AI in the Exploitation of Satellite Earth Observations and Numerical Weather Prediction</a:t>
            </a:r>
          </a:p>
          <a:p>
            <a:pPr algn="ctr"/>
            <a:endParaRPr lang="en-US" sz="20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Jason Nachamkin, Melinda Surratt, David Sidoti, Yi Jin</a:t>
            </a:r>
            <a:endParaRPr lang="en-US" sz="20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Naval Research Laboratory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93447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Krishna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Pattipati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Adam Bienkowski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University of Connecticut </a:t>
            </a:r>
            <a:endParaRPr lang="en-US" sz="20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PLS Setup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10</a:t>
            </a:fld>
            <a:endParaRPr lang="en-US"/>
          </a:p>
        </p:txBody>
      </p:sp>
      <p:pic>
        <p:nvPicPr>
          <p:cNvPr id="5122" name="Picture 2" descr="C:\Users\nachamki\Desktop\medoids_1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b="10259"/>
          <a:stretch/>
        </p:blipFill>
        <p:spPr bwMode="auto">
          <a:xfrm>
            <a:off x="4178300" y="956620"/>
            <a:ext cx="4965700" cy="29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3346451"/>
            <a:ext cx="3613150" cy="165099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k-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medoids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clustering approach for k=10,000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Clusters based on geodesic distance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PLS Model developed for each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medoid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Tested on corresponding cluster points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PLS uses 13 Eigenvalue components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778251" y="2419352"/>
            <a:ext cx="412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Lat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311900" y="3975100"/>
            <a:ext cx="46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892550"/>
            <a:ext cx="4095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-84                  -82                 -80                  -78                 -76                  -74                 -72                  -70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5314226" y="1060450"/>
            <a:ext cx="212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</a:t>
            </a:r>
            <a:r>
              <a:rPr lang="en-US" dirty="0" err="1" smtClean="0"/>
              <a:t>medoids</a:t>
            </a:r>
            <a:r>
              <a:rPr lang="en-US" dirty="0" smtClean="0"/>
              <a:t>, k = 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4150" y="1384300"/>
            <a:ext cx="317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44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4150" y="1841500"/>
            <a:ext cx="317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42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3994150" y="2305050"/>
            <a:ext cx="317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40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3994150" y="2768600"/>
            <a:ext cx="317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38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94150" y="3219450"/>
            <a:ext cx="317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36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4150" y="3683000"/>
            <a:ext cx="317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3</a:t>
            </a:r>
            <a:r>
              <a:rPr lang="en-US" sz="800" dirty="0" smtClean="0"/>
              <a:t>4</a:t>
            </a:r>
            <a:endParaRPr lang="en-US" sz="800" dirty="0"/>
          </a:p>
        </p:txBody>
      </p:sp>
      <p:pic>
        <p:nvPicPr>
          <p:cNvPr id="16" name="Picture 3" descr="P:\nachamkin\irrg16_20181127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6" t="20496" r="28265" b="40790"/>
          <a:stretch/>
        </p:blipFill>
        <p:spPr bwMode="auto">
          <a:xfrm>
            <a:off x="567452" y="1420880"/>
            <a:ext cx="2418669" cy="159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9461" y="1151786"/>
            <a:ext cx="135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2018112712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38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nachamki\Desktop\febmar_goes_pls_10000_13_0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7" t="57099" r="28458" b="11670"/>
          <a:stretch/>
        </p:blipFill>
        <p:spPr bwMode="auto">
          <a:xfrm>
            <a:off x="6496003" y="3539793"/>
            <a:ext cx="2414593" cy="143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nachamki\Desktop\febmar_goes_pls_10000_13_0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t="14082" r="50385" b="53150"/>
          <a:stretch/>
        </p:blipFill>
        <p:spPr bwMode="auto">
          <a:xfrm>
            <a:off x="4314886" y="1880223"/>
            <a:ext cx="2236957" cy="13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chamki\Desktop\febmar_goes_pls_10000_13_0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3" t="14946" r="6192" b="53852"/>
          <a:stretch/>
        </p:blipFill>
        <p:spPr bwMode="auto">
          <a:xfrm>
            <a:off x="6512998" y="1879288"/>
            <a:ext cx="2389782" cy="142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PLS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42" y="3500914"/>
            <a:ext cx="3977008" cy="90598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Cloud evolution very nonlinear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Results are very smooth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Ave RMSE = 10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1864" y="1659402"/>
            <a:ext cx="962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COAMPS 3-hr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633683" y="1665013"/>
            <a:ext cx="1186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GOES Persistence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845353" y="1665011"/>
            <a:ext cx="1231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GOES Observation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1442" y="1670622"/>
            <a:ext cx="1168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PLS 3-hr Forecast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291162" y="3360162"/>
            <a:ext cx="7200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Residuals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2064396" y="1134708"/>
            <a:ext cx="5037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Forecast from 2019020712, Valid at +3 hours (15 UTC) 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813020" y="2395392"/>
            <a:ext cx="16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836390" y="3995172"/>
            <a:ext cx="16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565650" y="3511550"/>
            <a:ext cx="1898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hrs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to train on laptop (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Nvidia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Quadro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P3200 with Compute Capability 6.1)</a:t>
            </a:r>
          </a:p>
          <a:p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~1 min for a single forecast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 descr="P:\nachamkin\VACAPE4_irrcmp_2019020712_tau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9" t="20678" r="28442" b="41011"/>
          <a:stretch/>
        </p:blipFill>
        <p:spPr bwMode="auto">
          <a:xfrm>
            <a:off x="118753" y="1901577"/>
            <a:ext cx="1935677" cy="12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:\nachamkin\irrg16_201902071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20460" r="28651" b="41445"/>
          <a:stretch/>
        </p:blipFill>
        <p:spPr bwMode="auto">
          <a:xfrm>
            <a:off x="2318198" y="1906635"/>
            <a:ext cx="1885312" cy="126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2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LSTM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 descr="M:\Mydocuments\NRL work units\6.2 NOWCASTING\data\lstm_example_20190208\3\34_goes_dl_conv2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15865" r="53921" b="54431"/>
          <a:stretch/>
        </p:blipFill>
        <p:spPr bwMode="auto">
          <a:xfrm>
            <a:off x="4260187" y="1884898"/>
            <a:ext cx="2129391" cy="14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P:\nachamkin\irrg16_20181127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6" t="20361" r="28265" b="40790"/>
          <a:stretch/>
        </p:blipFill>
        <p:spPr bwMode="auto">
          <a:xfrm>
            <a:off x="2191920" y="1884898"/>
            <a:ext cx="1999396" cy="132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:\nachamkin\VACAPE4_irrcmp_2018112712_tau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2" t="20604" r="28603" b="40729"/>
          <a:stretch/>
        </p:blipFill>
        <p:spPr bwMode="auto">
          <a:xfrm>
            <a:off x="97235" y="1884897"/>
            <a:ext cx="1952209" cy="13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370" y="1676233"/>
            <a:ext cx="962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COAMPS 3-hr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72935" y="1687453"/>
            <a:ext cx="1186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GOES Persistence</a:t>
            </a:r>
            <a:endParaRPr lang="en-US" sz="1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2323" y="3370807"/>
            <a:ext cx="4456999" cy="1610626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Mostly generic settings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 Convolution layers/batch normalization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3-D average pooling layer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experiments with the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hyperparameters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Training 70%; Validation 15%; Testing 15%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Ave RMSE = 13 K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Results look more cloud-like</a:t>
            </a:r>
          </a:p>
        </p:txBody>
      </p:sp>
      <p:pic>
        <p:nvPicPr>
          <p:cNvPr id="12" name="Picture 2" descr="M:\Mydocuments\NRL work units\6.2 NOWCASTING\data\lstm_example_20190208\3\34_goes_dl_conv2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3" t="16448" r="6711" b="54278"/>
          <a:stretch/>
        </p:blipFill>
        <p:spPr bwMode="auto">
          <a:xfrm>
            <a:off x="6443283" y="1868069"/>
            <a:ext cx="2442661" cy="149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:\Mydocuments\NRL work units\6.2 NOWCASTING\data\lstm_example_20190208\3\34_goes_dl_conv2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5" t="58289" r="28805" b="13209"/>
          <a:stretch/>
        </p:blipFill>
        <p:spPr bwMode="auto">
          <a:xfrm>
            <a:off x="6434454" y="3534186"/>
            <a:ext cx="2467317" cy="14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40798" y="1687453"/>
            <a:ext cx="1231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GOES Observation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010801" y="1687453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LSTM 3-hr Forecast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2064396" y="1134708"/>
            <a:ext cx="5037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Forecast from 2018112712, Valid at +3 hours (15 UTC) 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813020" y="2395392"/>
            <a:ext cx="16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836390" y="3995172"/>
            <a:ext cx="16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291162" y="3360162"/>
            <a:ext cx="7200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Residuals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565650" y="3511550"/>
            <a:ext cx="1898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hrs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to train on laptop (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Nvidia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Quadro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P3200 with Compute Capability 6.1)</a:t>
            </a:r>
          </a:p>
          <a:p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~2 min for a single forecast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3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Next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41148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 residuals as predictors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Address the cost function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RMS not representative of highly variable fields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Predict on smoothed data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Convolutional neural network/generative adversarial network (CNN/GAN)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Develop separate models for brightness temperature intervals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Test additional predictors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RH, CAPE, winds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Verification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Compare RMS, correlation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coeff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from COAMPS, GOES persistence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Spatial verification techniques (FSS)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Additional products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6-12 hour forecasts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Cloud top height, Cloud phase, Geometric thickness, Effective Radius, Visible imagery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Best to train from satellite retrievals?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 predicted radiance as a predictor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Incorporate CALIOP,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CloudSat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2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Feature selection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AI Method selection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Current experiments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Next steps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Brightness Temperature Forecasts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120963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Predict GOES 16 Brightness temperatures (10.3 µm radiance) 3-hours into the future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Initialize from 1200 GMT and predict for 1500 GMT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GOES 16 observations up to 1200 GMT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Data: (Jan 2018 – Present)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Determine important predictors and perform feature selection at individual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 descr="P:\nachamkin\irrg16_20181028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2" t="17834" r="28448" b="38650"/>
          <a:stretch/>
        </p:blipFill>
        <p:spPr bwMode="auto">
          <a:xfrm>
            <a:off x="5204186" y="2346127"/>
            <a:ext cx="3384468" cy="25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474706" y="283152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88257" y="283152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15587" y="283859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00393" y="283048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93083" y="283152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08272" y="333009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93083" y="333009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00393" y="333009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81444" y="283232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72918" y="334941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75534" y="384733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77218" y="384959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88257" y="384959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93083" y="385671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00393" y="384959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21783" y="385465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021783" y="4359097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00393" y="4359097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0322" y="4359097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88907" y="4358911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76649" y="436500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68219" y="436360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981444" y="3344537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88257" y="333009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" descr="P:\nachamkin\irrcmp_2018102812_tau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7" t="17967" r="28576" b="38743"/>
          <a:stretch/>
        </p:blipFill>
        <p:spPr bwMode="auto">
          <a:xfrm>
            <a:off x="594094" y="3856775"/>
            <a:ext cx="1519187" cy="11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:\nachamkin\irrg16_201810281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1" t="17970" r="28493" b="38740"/>
          <a:stretch/>
        </p:blipFill>
        <p:spPr bwMode="auto">
          <a:xfrm>
            <a:off x="594094" y="2343150"/>
            <a:ext cx="1519187" cy="115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94094" y="2104984"/>
            <a:ext cx="1519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GOES Predictors</a:t>
            </a:r>
            <a:endParaRPr lang="en-US" sz="1400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5007254" y="2114550"/>
            <a:ext cx="3679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err="1" smtClean="0"/>
              <a:t>Predictand</a:t>
            </a:r>
            <a:r>
              <a:rPr lang="en-US" sz="1400" dirty="0" smtClean="0"/>
              <a:t>  GOES IR Brightness Temp 1500 GMT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33400" y="3635573"/>
            <a:ext cx="1670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COAMPS Predictors</a:t>
            </a:r>
            <a:endParaRPr lang="en-US" sz="14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2209800" y="2360326"/>
            <a:ext cx="223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Hourly IR Brightness Temps: 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0600 – 1200 GMT </a:t>
            </a:r>
            <a:endParaRPr lang="en-US" sz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09800" y="3739726"/>
            <a:ext cx="198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COAMPS 5 km, VACAPE 3-hr Forecasts valid 1500 GMT: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4061426" y="3105150"/>
            <a:ext cx="885139" cy="684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Feature Selection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000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Predictor (Feature) variables at all 41 points and 172 time epochs (1+6+240=247)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Observed brightness temperature (K) valid at 1200 GMT (41,172)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COAMPS 2-D fields valid at 1500 GMT(41,6,172)</a:t>
            </a: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Latitude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), longitude(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), land/sea mask (0 – ocean, 1 – land), terrain height (m)</a:t>
            </a: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3-hr rainfall accumulation (mm),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brightness temperature (K)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COAMPS 3-D fields valid at 1500 GMT(41,12,20,172)</a:t>
            </a: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Defined at 20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atmospheric levels (m): 10, 154, 525, 1038, 1489, 2094, 2494, 3004, 3329, 3704, 4129, 4604, 5129, 5704, 6329, 7004, 7729, 8504, 10204,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12104</a:t>
            </a: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Air temp.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(K),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total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pressure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mb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), east/west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wind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(m/s), north/south wind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(m/s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), vertical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wind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(m/s), turbulent kinetic energy (m**2/s**2), water vapor mixing ratio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kg/kg),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cloud water mixing ratio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kg/kg),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graupel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mixing ratio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kg/kg),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ice crystal mixing ratio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kg/kg),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rain mixing ratio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kg/kg),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snow mixing ratio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kg/kg)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Predictand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(response)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variable:  Observed brightness temperature (K) valid at 1500 GMT at each of the 41 points for each of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172 times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Feature Selection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39447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Predictand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Satellite brightness temperatures at the prediction time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Top 8 Features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Observed brightness temperature valid at current time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COAMPS predicted brightness temperature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COAMPS predicted total water vapor at 7004 m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COAMPS predicted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total water vapor at 6329 m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COAMPS predicted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air temperature at 154 m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COAMPS predicted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total water vapor at 7729 m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COAMPS predicted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total water vapor at 8504 m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COAMPS predicted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air temperature at 10 m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For ful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 grid experiments,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bserved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 COAMPS predicted brightness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temperatures were used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as the sole input feature vectors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5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17500" y="4235450"/>
            <a:ext cx="1460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Method Selection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Partial Least Squares (PLS)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Linear regression (including LASSO)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ecision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trees/Ensemble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trees (Random Forests)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Support Vector Machine (SVM)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Gaussian Process Regression (GPR)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Generalized Regression Neural Network (GRNN)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Multi-Layer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Perceptrons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(MLP)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Long Short Term Memory (LSTM) Networks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Training: 70%; Validation: 15%; Testing: 15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6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93700" y="1250950"/>
            <a:ext cx="1460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00050" y="3613150"/>
            <a:ext cx="1460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Residual Behavior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011"/>
            <a:ext cx="4038600" cy="220806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Response variable is noisy.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Best responses at high temperatures (clear skies).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Tendency to overestimate brightness temps, especially for cold cloud tops.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Forecasts are under-dispersed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Likely due to location errors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200150"/>
            <a:ext cx="4160939" cy="417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05" y="3054772"/>
            <a:ext cx="2772889" cy="2022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885" y="3437906"/>
            <a:ext cx="777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</a:rPr>
              <a:t>Prediction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969" y="4320638"/>
            <a:ext cx="777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accent1"/>
                </a:solidFill>
              </a:rPr>
              <a:t>Predictand</a:t>
            </a:r>
            <a:endParaRPr lang="en-US" sz="10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84712" y="4506686"/>
            <a:ext cx="813459" cy="2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08462" y="3485408"/>
            <a:ext cx="700644" cy="16031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549" y="1023582"/>
            <a:ext cx="67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MLP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33683" y="2738651"/>
            <a:ext cx="67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Initial Performance Summary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1523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Some methods performed better than others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Most were unable to achieve RMSE values below 12 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were able to beat persistence and COAMPS alone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PLS outperformed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28646"/>
              </p:ext>
            </p:extLst>
          </p:nvPr>
        </p:nvGraphicFramePr>
        <p:xfrm>
          <a:off x="3352800" y="2190750"/>
          <a:ext cx="5181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="" xmlns:a16="http://schemas.microsoft.com/office/drawing/2014/main" val="834522141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3310678368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2976914278"/>
                    </a:ext>
                  </a:extLst>
                </a:gridCol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MSE (RMSE) of GPR-</a:t>
                      </a:r>
                      <a:r>
                        <a:rPr lang="en-US" dirty="0" err="1" smtClean="0"/>
                        <a:t>Matern</a:t>
                      </a:r>
                      <a:r>
                        <a:rPr lang="en-US" dirty="0" smtClean="0"/>
                        <a:t> 5/2</a:t>
                      </a:r>
                    </a:p>
                    <a:p>
                      <a:pPr algn="ctr"/>
                      <a:r>
                        <a:rPr lang="en-US" dirty="0" smtClean="0"/>
                        <a:t>(5-fold cross validation)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MSE (RMSE) of MLP</a:t>
                      </a:r>
                    </a:p>
                    <a:p>
                      <a:pPr algn="ctr"/>
                      <a:r>
                        <a:rPr lang="en-US" dirty="0" smtClean="0"/>
                        <a:t>(av. of training + validation + testing)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500684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163.39 (12.78)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155.41 (12.47)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42230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157.22 (12.54)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155.47 (12.47)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36911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155.85 (12.48)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155.11 (12.45)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185804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158.56 (12.59)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152.04 (12.33)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283563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2800350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COAMPS 3hr BT forecast MSE: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407 (20.2 K )</a:t>
            </a:r>
          </a:p>
          <a:p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GOES Persistence MSE: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230 (15.2 K)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PLS MSE: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48 (6.9 K)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4171950"/>
            <a:ext cx="1600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Full Grid Predictions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087" y="3424289"/>
            <a:ext cx="4485563" cy="1268361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74482 Points, 284 Days (1 Jan 2018 – 31 Jan 2019)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Forecasts initialized at 12 UTC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Previous 6-hours of hourly GOES 16 radiance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COAMPS 3-hr Forecast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Land/sea mask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Terrain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9D3E-DA5D-48E6-9595-3E4A138AFF1E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P:\nachamkin\irrg16_201811271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20635" r="28438" b="40943"/>
          <a:stretch/>
        </p:blipFill>
        <p:spPr bwMode="auto">
          <a:xfrm>
            <a:off x="2057400" y="3584671"/>
            <a:ext cx="1371600" cy="91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:\nachamkin\irrg16_20181127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6" t="20496" r="28265" b="40790"/>
          <a:stretch/>
        </p:blipFill>
        <p:spPr bwMode="auto">
          <a:xfrm>
            <a:off x="3564653" y="2417831"/>
            <a:ext cx="1400055" cy="9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:\nachamkin\irrg16_201811271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20489" r="28604" b="40551"/>
          <a:stretch/>
        </p:blipFill>
        <p:spPr bwMode="auto">
          <a:xfrm>
            <a:off x="7309138" y="2423442"/>
            <a:ext cx="1365908" cy="9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:\nachamkin\irrg16_201811270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20587" r="28593" b="40898"/>
          <a:stretch/>
        </p:blipFill>
        <p:spPr bwMode="auto">
          <a:xfrm>
            <a:off x="533400" y="1301477"/>
            <a:ext cx="1358665" cy="91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:\nachamkin\VACAPE4_irrcmp_2018112712_tau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2" t="20391" r="28603" b="40729"/>
          <a:stretch/>
        </p:blipFill>
        <p:spPr bwMode="auto">
          <a:xfrm>
            <a:off x="5105400" y="2417844"/>
            <a:ext cx="1365908" cy="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:\nachamkin\irrg16_2018112707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1" t="20103" r="28813" b="41356"/>
          <a:stretch/>
        </p:blipFill>
        <p:spPr bwMode="auto">
          <a:xfrm>
            <a:off x="533400" y="2421965"/>
            <a:ext cx="1360216" cy="9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:\nachamkin\irrg16_2018112708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2" t="20377" r="28454" b="40965"/>
          <a:stretch/>
        </p:blipFill>
        <p:spPr bwMode="auto">
          <a:xfrm>
            <a:off x="546797" y="3579063"/>
            <a:ext cx="1371599" cy="9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P:\nachamkin\irrg16_201811270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1" t="20428" r="28335" b="40706"/>
          <a:stretch/>
        </p:blipFill>
        <p:spPr bwMode="auto">
          <a:xfrm>
            <a:off x="2059686" y="1301477"/>
            <a:ext cx="1371600" cy="92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:\nachamkin\irrg16_2018112710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7" t="20507" r="28438" b="40953"/>
          <a:stretch/>
        </p:blipFill>
        <p:spPr bwMode="auto">
          <a:xfrm>
            <a:off x="2057400" y="2421965"/>
            <a:ext cx="1371600" cy="9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P:\nachamkin\irrg16_2018112709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7" t="85501" r="27020" b="10407"/>
          <a:stretch/>
        </p:blipFill>
        <p:spPr bwMode="auto">
          <a:xfrm>
            <a:off x="835100" y="4705350"/>
            <a:ext cx="2345666" cy="1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8161" y="1090626"/>
            <a:ext cx="2111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GOES  -6 </a:t>
            </a:r>
            <a:r>
              <a:rPr lang="en-US" sz="1200" dirty="0" err="1" smtClean="0"/>
              <a:t>hr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934583" y="2210085"/>
            <a:ext cx="2111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GOES  +3 </a:t>
            </a:r>
            <a:r>
              <a:rPr lang="en-US" sz="1200" dirty="0" err="1" smtClean="0"/>
              <a:t>hr</a:t>
            </a:r>
            <a:r>
              <a:rPr lang="en-US" sz="1200" dirty="0" smtClean="0"/>
              <a:t> </a:t>
            </a:r>
            <a:r>
              <a:rPr lang="en-US" sz="1200" dirty="0" err="1" smtClean="0"/>
              <a:t>Predictand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2213190"/>
            <a:ext cx="2111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GOES  -5 </a:t>
            </a:r>
            <a:r>
              <a:rPr lang="en-US" sz="1200" dirty="0" err="1" smtClean="0"/>
              <a:t>hr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50208" y="3373020"/>
            <a:ext cx="2111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GOES  -4 </a:t>
            </a:r>
            <a:r>
              <a:rPr lang="en-US" sz="1200" dirty="0" err="1" smtClean="0"/>
              <a:t>hr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695515" y="1101387"/>
            <a:ext cx="2111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GOES  -3 </a:t>
            </a:r>
            <a:r>
              <a:rPr lang="en-US" sz="1200" dirty="0" err="1" smtClean="0"/>
              <a:t>hr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3373020"/>
            <a:ext cx="2111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GOES  -1 </a:t>
            </a:r>
            <a:r>
              <a:rPr lang="en-US" sz="1200" dirty="0" err="1" smtClean="0"/>
              <a:t>hr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52600" y="2213190"/>
            <a:ext cx="2111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GOES  -2 </a:t>
            </a:r>
            <a:r>
              <a:rPr lang="en-US" sz="1200" dirty="0" err="1" smtClean="0"/>
              <a:t>hr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180766" y="2213190"/>
            <a:ext cx="2111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GOES  0 </a:t>
            </a:r>
            <a:r>
              <a:rPr lang="en-US" sz="1200" dirty="0" err="1" smtClean="0"/>
              <a:t>hr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746008" y="2216010"/>
            <a:ext cx="2111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COAMPS  +3 </a:t>
            </a:r>
            <a:r>
              <a:rPr lang="en-US" sz="1200" dirty="0" err="1" smtClean="0"/>
              <a:t>hr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145594" y="4872702"/>
            <a:ext cx="1730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Brightness Temperature (K)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637030" y="943968"/>
            <a:ext cx="135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2018112712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2936" y="4801388"/>
            <a:ext cx="2353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200          220           240           260           280           300</a:t>
            </a:r>
            <a:endParaRPr lang="en-US" sz="800" dirty="0"/>
          </a:p>
        </p:txBody>
      </p:sp>
      <p:sp>
        <p:nvSpPr>
          <p:cNvPr id="9" name="Right Arrow 8"/>
          <p:cNvSpPr/>
          <p:nvPr/>
        </p:nvSpPr>
        <p:spPr>
          <a:xfrm>
            <a:off x="6731779" y="2681488"/>
            <a:ext cx="409517" cy="286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00500" y="4711700"/>
            <a:ext cx="44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Experimented with LSTM and PLS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3905250" y="4635500"/>
            <a:ext cx="1460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778500" y="1100189"/>
            <a:ext cx="3136900" cy="1135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Predictors: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Previous 6-hours of hourly GOES 16 radiance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COAMPS 3-hr Forecast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Land/sea mask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Terrain</a:t>
            </a:r>
          </a:p>
        </p:txBody>
      </p:sp>
    </p:spTree>
    <p:extLst>
      <p:ext uri="{BB962C8B-B14F-4D97-AF65-F5344CB8AC3E}">
        <p14:creationId xmlns:p14="http://schemas.microsoft.com/office/powerpoint/2010/main" val="1079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43023</TotalTime>
  <Words>1106</Words>
  <Application>Microsoft Office PowerPoint</Application>
  <PresentationFormat>On-screen Show (16:9)</PresentationFormat>
  <Paragraphs>202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Outline</vt:lpstr>
      <vt:lpstr>Brightness Temperature Forecasts</vt:lpstr>
      <vt:lpstr>Feature Selection</vt:lpstr>
      <vt:lpstr>Feature Selection</vt:lpstr>
      <vt:lpstr>Method Selection</vt:lpstr>
      <vt:lpstr>Residual Behavior</vt:lpstr>
      <vt:lpstr>Initial Performance Summary</vt:lpstr>
      <vt:lpstr>Full Grid Predictions</vt:lpstr>
      <vt:lpstr>PLS Setup</vt:lpstr>
      <vt:lpstr>PLS Results</vt:lpstr>
      <vt:lpstr>LSTM Results</vt:lpstr>
      <vt:lpstr>Next Steps</vt:lpstr>
    </vt:vector>
  </TitlesOfParts>
  <Company>Naval Research Laboratory, Monterey 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Westphal, Dr. Douglas L.</dc:creator>
  <cp:lastModifiedBy>Nachamkin, Dr. Jason</cp:lastModifiedBy>
  <cp:revision>1057</cp:revision>
  <cp:lastPrinted>2017-11-28T02:01:44Z</cp:lastPrinted>
  <dcterms:created xsi:type="dcterms:W3CDTF">2017-09-15T21:49:41Z</dcterms:created>
  <dcterms:modified xsi:type="dcterms:W3CDTF">2019-04-18T18:52:25Z</dcterms:modified>
</cp:coreProperties>
</file>