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1"/>
  </p:sldMasterIdLst>
  <p:notesMasterIdLst>
    <p:notesMasterId r:id="rId35"/>
  </p:notesMasterIdLst>
  <p:sldIdLst>
    <p:sldId id="390" r:id="rId2"/>
    <p:sldId id="435" r:id="rId3"/>
    <p:sldId id="476" r:id="rId4"/>
    <p:sldId id="670" r:id="rId5"/>
    <p:sldId id="382" r:id="rId6"/>
    <p:sldId id="385" r:id="rId7"/>
    <p:sldId id="386" r:id="rId8"/>
    <p:sldId id="384" r:id="rId9"/>
    <p:sldId id="264" r:id="rId10"/>
    <p:sldId id="273" r:id="rId11"/>
    <p:sldId id="690" r:id="rId12"/>
    <p:sldId id="677" r:id="rId13"/>
    <p:sldId id="266" r:id="rId14"/>
    <p:sldId id="286" r:id="rId15"/>
    <p:sldId id="269" r:id="rId16"/>
    <p:sldId id="270" r:id="rId17"/>
    <p:sldId id="678" r:id="rId18"/>
    <p:sldId id="297" r:id="rId19"/>
    <p:sldId id="441" r:id="rId20"/>
    <p:sldId id="681" r:id="rId21"/>
    <p:sldId id="491" r:id="rId22"/>
    <p:sldId id="692" r:id="rId23"/>
    <p:sldId id="693" r:id="rId24"/>
    <p:sldId id="260" r:id="rId25"/>
    <p:sldId id="332" r:id="rId26"/>
    <p:sldId id="336" r:id="rId27"/>
    <p:sldId id="337" r:id="rId28"/>
    <p:sldId id="438" r:id="rId29"/>
    <p:sldId id="358" r:id="rId30"/>
    <p:sldId id="359" r:id="rId31"/>
    <p:sldId id="360" r:id="rId32"/>
    <p:sldId id="288" r:id="rId33"/>
    <p:sldId id="293" r:id="rId3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kur Mahesh" initials="AM" lastIdx="2" clrIdx="0"/>
  <p:cmAuthor id="2" name="Thorsten Kurth" initials="TK" lastIdx="5" clrIdx="1"/>
  <p:cmAuthor id="3" name="Massimiliano Fatica US" initials="MFU" lastIdx="1"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494D7AF-A92B-4CC5-88E8-BD1643AE7E6D}">
  <a:tblStyle styleId="{5494D7AF-A92B-4CC5-88E8-BD1643AE7E6D}"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41"/>
    <p:restoredTop sz="93317"/>
  </p:normalViewPr>
  <p:slideViewPr>
    <p:cSldViewPr snapToGrid="0" snapToObjects="1">
      <p:cViewPr varScale="1">
        <p:scale>
          <a:sx n="57" d="100"/>
          <a:sy n="57" d="100"/>
        </p:scale>
        <p:origin x="776"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1-08T22:58:42.393" idx="2">
    <p:pos x="6000" y="0"/>
    <p:text>Suggestion: change the slide title to Scientific Motivation: How Will Extreme Weather Change by 2100?
Then delete the first bullet point point ("How will the global weather change by 2100?" since our project doesn't address these bullets) and the sub-bullet points under it.
Instead we have 2 big bullet points: Tropical Cyclones and Atmospheric Rivers.  Each question comes underneath one of those</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07580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2814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8" name="Shape 27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dirty="0">
              <a:solidFill>
                <a:schemeClr val="dk1"/>
              </a:solidFill>
              <a:latin typeface="Calibri"/>
              <a:ea typeface="Calibri"/>
              <a:cs typeface="Calibri"/>
              <a:sym typeface="Calibri"/>
            </a:endParaRPr>
          </a:p>
        </p:txBody>
      </p:sp>
      <p:sp>
        <p:nvSpPr>
          <p:cNvPr id="279" name="Shape 27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19</a:t>
            </a:fld>
            <a:endParaRPr lang="en"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88764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4183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Intersection over Union is the</a:t>
            </a:r>
            <a:r>
              <a:rPr lang="en-US" sz="1200" kern="1200" baseline="0">
                <a:solidFill>
                  <a:schemeClr val="tx1"/>
                </a:solidFill>
                <a:effectLst/>
                <a:latin typeface="+mn-lt"/>
                <a:ea typeface="+mn-ea"/>
                <a:cs typeface="+mn-cs"/>
              </a:rPr>
              <a:t> standard metric in machine learning for evaluating semantic segmentation models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a:solidFill>
                  <a:schemeClr val="tx1"/>
                </a:solidFill>
                <a:effectLst/>
                <a:latin typeface="+mn-lt"/>
                <a:ea typeface="+mn-ea"/>
                <a:cs typeface="+mn-cs"/>
              </a:rPr>
              <a:t>An IoU score of 0 is bad.  An IoU score of 1 means that the model perfectly matches the ARTMIP labels.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a:solidFill>
                  <a:schemeClr val="tx1"/>
                </a:solidFill>
                <a:effectLst/>
                <a:latin typeface="+mn-lt"/>
                <a:ea typeface="+mn-ea"/>
                <a:cs typeface="+mn-cs"/>
              </a:rPr>
              <a:t>The IVT based model is expected to be better than the precipitable water model, because most of the ARTMIP algorithms are based on IVT!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a:solidFill>
                  <a:schemeClr val="tx1"/>
                </a:solidFill>
                <a:effectLst/>
                <a:latin typeface="+mn-lt"/>
                <a:ea typeface="+mn-ea"/>
                <a:cs typeface="+mn-cs"/>
              </a:rPr>
              <a:t>(Note: these numbers are not from the network trained with data augmentation)</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12E16D-F168-DB4E-ADA4-7171C9B9CC97}" type="slidenum">
              <a:rPr lang="en-US" smtClean="0"/>
              <a:t>32</a:t>
            </a:fld>
            <a:endParaRPr lang="en-US"/>
          </a:p>
        </p:txBody>
      </p:sp>
    </p:spTree>
    <p:extLst>
      <p:ext uri="{BB962C8B-B14F-4D97-AF65-F5344CB8AC3E}">
        <p14:creationId xmlns:p14="http://schemas.microsoft.com/office/powerpoint/2010/main" val="3020667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3 key</a:t>
            </a:r>
            <a:r>
              <a:rPr lang="en-US" sz="1200" kern="1200" baseline="0">
                <a:solidFill>
                  <a:schemeClr val="tx1"/>
                </a:solidFill>
                <a:effectLst/>
                <a:latin typeface="+mn-lt"/>
                <a:ea typeface="+mn-ea"/>
                <a:cs typeface="+mn-cs"/>
              </a:rPr>
              <a:t> points are same as in slide</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12E16D-F168-DB4E-ADA4-7171C9B9CC97}" type="slidenum">
              <a:rPr lang="en-US" smtClean="0"/>
              <a:t>33</a:t>
            </a:fld>
            <a:endParaRPr lang="en-US"/>
          </a:p>
        </p:txBody>
      </p:sp>
    </p:spTree>
    <p:extLst>
      <p:ext uri="{BB962C8B-B14F-4D97-AF65-F5344CB8AC3E}">
        <p14:creationId xmlns:p14="http://schemas.microsoft.com/office/powerpoint/2010/main" val="4094375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Table shows the training data for classification task</a:t>
            </a:r>
            <a:r>
              <a:rPr lang="en-US" baseline="0" dirty="0"/>
              <a:t>. Image size, channel size, number of positive and negative examples.  For all the three types of events we are looking at, the amount of training data is comparatively small (It is like nothing as compared to ImageNet). This is also another reason why we build small and shallow ConvNet. Without enough training data to train large and deep network, usually will end up seeing over fitting. The trained network will have high variance. https://en.wikipedia.org/wiki/Bias–variance_tradeoff </a:t>
            </a:r>
          </a:p>
          <a:p>
            <a:pPr marL="228600" indent="-228600">
              <a:buAutoNum type="arabicParenR"/>
            </a:pPr>
            <a:r>
              <a:rPr lang="en-US" baseline="0" dirty="0"/>
              <a:t>Not enough labeled data is an issue. It is time consuming for labeling and preparing ground truth data. This also an pointer to un-supervised learning (Andrew Ng group is actively working on this these days). </a:t>
            </a:r>
          </a:p>
          <a:p>
            <a:pPr marL="228600" indent="-228600">
              <a:buAutoNum type="arabicParenR"/>
            </a:pPr>
            <a:r>
              <a:rPr lang="en-US" baseline="0" dirty="0"/>
              <a:t>Table shows the training data for localization. Training image size is larger.</a:t>
            </a:r>
            <a:endParaRPr lang="en-US" dirty="0"/>
          </a:p>
        </p:txBody>
      </p:sp>
      <p:sp>
        <p:nvSpPr>
          <p:cNvPr id="4" name="Slide Number Placeholder 3"/>
          <p:cNvSpPr>
            <a:spLocks noGrp="1"/>
          </p:cNvSpPr>
          <p:nvPr>
            <p:ph type="sldNum" sz="quarter" idx="10"/>
          </p:nvPr>
        </p:nvSpPr>
        <p:spPr/>
        <p:txBody>
          <a:bodyPr/>
          <a:lstStyle/>
          <a:p>
            <a:fld id="{7EC2D381-B1BE-5F42-9C1E-BDBBF1BB4D0A}" type="slidenum">
              <a:rPr lang="en-US" smtClean="0"/>
              <a:t>6</a:t>
            </a:fld>
            <a:endParaRPr lang="en-US" dirty="0"/>
          </a:p>
        </p:txBody>
      </p:sp>
    </p:spTree>
    <p:extLst>
      <p:ext uri="{BB962C8B-B14F-4D97-AF65-F5344CB8AC3E}">
        <p14:creationId xmlns:p14="http://schemas.microsoft.com/office/powerpoint/2010/main" val="1835488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ConvNet performs</a:t>
            </a:r>
            <a:r>
              <a:rPr lang="en-US" baseline="0" dirty="0"/>
              <a:t> best in the classification task. Tropical cyclone is a comparatively easy problem. The features of tropical cyclone is quite clear and obvious. </a:t>
            </a:r>
          </a:p>
          <a:p>
            <a:pPr marL="228600" indent="-228600">
              <a:buAutoNum type="arabicParenR"/>
            </a:pPr>
            <a:r>
              <a:rPr lang="en-US" baseline="0" dirty="0"/>
              <a:t>ConvNet is trained well, no over fitting or under fitting. Mostly due to the small and shallow of network. </a:t>
            </a:r>
          </a:p>
          <a:p>
            <a:pPr marL="228600" indent="-228600">
              <a:buAutoNum type="arabicParenR"/>
            </a:pPr>
            <a:r>
              <a:rPr lang="en-US" baseline="0" dirty="0"/>
              <a:t>Classification results of weather front is interesting: none of the conventional classification model is trained well, as can be seen from the difference of training and testing accuracy. On the other hand, ConvNet is trained pretty well and generalized pretty well. Even though the testing accuracy of Logistic Regression and Support Vector Machine is comparable to that of ConvNet, I do not have much confidence that they are proper methods for this problem.   Might need to put more regularization on them and train (hyper opt) again.</a:t>
            </a:r>
          </a:p>
          <a:p>
            <a:pPr marL="228600" indent="-228600">
              <a:buAutoNum type="arabicParenR"/>
            </a:pPr>
            <a:r>
              <a:rPr lang="en-US" baseline="0" dirty="0"/>
              <a:t>One significant draw backs of conventional classification methods is that: they are useless in localization scheme (while I guess it depends on how we process localization. If apply sliding window to a larger image and classify each window, these convention methods would still work. But in that sense, it is very computation expensive).  However, it seems natural to use ConvNet for localization. Integrating localization and classification into one ConvNet is possible, therefore, detecting can be down.</a:t>
            </a:r>
          </a:p>
        </p:txBody>
      </p:sp>
      <p:sp>
        <p:nvSpPr>
          <p:cNvPr id="4" name="Slide Number Placeholder 3"/>
          <p:cNvSpPr>
            <a:spLocks noGrp="1"/>
          </p:cNvSpPr>
          <p:nvPr>
            <p:ph type="sldNum" sz="quarter" idx="10"/>
          </p:nvPr>
        </p:nvSpPr>
        <p:spPr/>
        <p:txBody>
          <a:bodyPr/>
          <a:lstStyle/>
          <a:p>
            <a:fld id="{7EC2D381-B1BE-5F42-9C1E-BDBBF1BB4D0A}" type="slidenum">
              <a:rPr lang="en-US" smtClean="0"/>
              <a:t>7</a:t>
            </a:fld>
            <a:endParaRPr lang="en-US" dirty="0"/>
          </a:p>
        </p:txBody>
      </p:sp>
    </p:spTree>
    <p:extLst>
      <p:ext uri="{BB962C8B-B14F-4D97-AF65-F5344CB8AC3E}">
        <p14:creationId xmlns:p14="http://schemas.microsoft.com/office/powerpoint/2010/main" val="458313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Table</a:t>
            </a:r>
            <a:r>
              <a:rPr lang="en-US" baseline="0" dirty="0"/>
              <a:t> shows classification convolutional architecture. The architecture take AlexNet 2012 for reference. Layer parameters and learning parameters are optimized through Bayesian hyper parameter optimization (Spearmint). I personally do not like the idea of optimizing number of feature maps, layer parameters etc. rather set up the architecture and optimize parameters in learning rule  Bengio 2012 paper have suggestions on what hyper parameter to optimize. DO NOT trust non-expert. </a:t>
            </a:r>
          </a:p>
          <a:p>
            <a:pPr marL="228600" indent="-228600">
              <a:buAutoNum type="arabicParenR"/>
            </a:pPr>
            <a:r>
              <a:rPr lang="en-US" baseline="0" dirty="0"/>
              <a:t>Trained separate neural network to classify different types of events, mostly because input images are different size with different channels. Different input size is totally OK for the convolutional layers and pooling layers, which are mostly feature extractors. The classifier usually requires uniform inputs. ( Now we are able to unify them.)</a:t>
            </a:r>
          </a:p>
          <a:p>
            <a:pPr marL="228600" indent="-228600">
              <a:buAutoNum type="arabicParenR"/>
            </a:pPr>
            <a:r>
              <a:rPr lang="en-US" baseline="0" dirty="0"/>
              <a:t>Table shows localization convolutional architecture. The architecture take YOLO 2015 for reference. The architecture is a deeper and larger but simple ConvNet. The optimization is not done on this architecture.</a:t>
            </a:r>
            <a:endParaRPr lang="en-US" dirty="0"/>
          </a:p>
        </p:txBody>
      </p:sp>
      <p:sp>
        <p:nvSpPr>
          <p:cNvPr id="4" name="Slide Number Placeholder 3"/>
          <p:cNvSpPr>
            <a:spLocks noGrp="1"/>
          </p:cNvSpPr>
          <p:nvPr>
            <p:ph type="sldNum" sz="quarter" idx="10"/>
          </p:nvPr>
        </p:nvSpPr>
        <p:spPr/>
        <p:txBody>
          <a:bodyPr/>
          <a:lstStyle/>
          <a:p>
            <a:fld id="{7EC2D381-B1BE-5F42-9C1E-BDBBF1BB4D0A}" type="slidenum">
              <a:rPr lang="en-US" smtClean="0"/>
              <a:t>8</a:t>
            </a:fld>
            <a:endParaRPr lang="en-US" dirty="0"/>
          </a:p>
        </p:txBody>
      </p:sp>
    </p:spTree>
    <p:extLst>
      <p:ext uri="{BB962C8B-B14F-4D97-AF65-F5344CB8AC3E}">
        <p14:creationId xmlns:p14="http://schemas.microsoft.com/office/powerpoint/2010/main" val="1025022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208" name="Shape 208"/>
          <p:cNvSpPr>
            <a:spLocks noGrp="1"/>
          </p:cNvSpPr>
          <p:nvPr>
            <p:ph type="body" sz="quarter" idx="1"/>
          </p:nvPr>
        </p:nvSpPr>
        <p:spPr>
          <a:prstGeom prst="rect">
            <a:avLst/>
          </a:prstGeom>
        </p:spPr>
        <p:txBody>
          <a:bodyPr/>
          <a:lstStyle>
            <a:lvl1pPr marL="457200" indent="-317500">
              <a:buClr>
                <a:srgbClr val="000000"/>
              </a:buClr>
              <a:buSzPts val="1100"/>
              <a:buFont typeface="Arial"/>
              <a:buChar char="●"/>
              <a:defRPr sz="1100"/>
            </a:lvl1pPr>
          </a:lstStyle>
          <a:p>
            <a:endParaRPr dirty="0"/>
          </a:p>
        </p:txBody>
      </p:sp>
    </p:spTree>
    <p:extLst>
      <p:ext uri="{BB962C8B-B14F-4D97-AF65-F5344CB8AC3E}">
        <p14:creationId xmlns:p14="http://schemas.microsoft.com/office/powerpoint/2010/main" val="721768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278" name="Shape 278"/>
          <p:cNvSpPr>
            <a:spLocks noGrp="1"/>
          </p:cNvSpPr>
          <p:nvPr>
            <p:ph type="body" sz="quarter" idx="1"/>
          </p:nvPr>
        </p:nvSpPr>
        <p:spPr>
          <a:prstGeom prst="rect">
            <a:avLst/>
          </a:prstGeom>
        </p:spPr>
        <p:txBody>
          <a:bodyPr/>
          <a:lstStyle/>
          <a:p>
            <a:pPr marL="457200" indent="-317500">
              <a:buClr>
                <a:srgbClr val="000000"/>
              </a:buClr>
              <a:buSzPts val="1100"/>
              <a:buFont typeface="Arial"/>
              <a:buChar char="●"/>
              <a:defRPr sz="1100"/>
            </a:pPr>
            <a:endParaRPr dirty="0"/>
          </a:p>
        </p:txBody>
      </p:sp>
    </p:spTree>
    <p:extLst>
      <p:ext uri="{BB962C8B-B14F-4D97-AF65-F5344CB8AC3E}">
        <p14:creationId xmlns:p14="http://schemas.microsoft.com/office/powerpoint/2010/main" val="3930552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ARTMIP is a multi-institution</a:t>
            </a:r>
            <a:r>
              <a:rPr lang="en-US" sz="1200" kern="1200" baseline="0" dirty="0">
                <a:solidFill>
                  <a:schemeClr val="tx1"/>
                </a:solidFill>
                <a:effectLst/>
                <a:latin typeface="+mn-lt"/>
                <a:ea typeface="+mn-ea"/>
                <a:cs typeface="+mn-cs"/>
              </a:rPr>
              <a:t> effort aiming to explore different AR tracking algorithms. 14 algs have already been submitted</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All the ARTMIP algorithms rely on arbitrary, subjective thresholds. These are not grounded in theory, and they may change with climate change.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CNNs can track ARs without relying on thresholds.  By seeing examples of ARs and the corresponding input fields, they can also learn to recognize ARs in different fields and datasets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12E16D-F168-DB4E-ADA4-7171C9B9CC97}" type="slidenum">
              <a:rPr lang="en-US" smtClean="0"/>
              <a:t>14</a:t>
            </a:fld>
            <a:endParaRPr lang="en-US" dirty="0"/>
          </a:p>
        </p:txBody>
      </p:sp>
    </p:spTree>
    <p:extLst>
      <p:ext uri="{BB962C8B-B14F-4D97-AF65-F5344CB8AC3E}">
        <p14:creationId xmlns:p14="http://schemas.microsoft.com/office/powerpoint/2010/main" val="2524828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Segmentation: the task</a:t>
            </a:r>
            <a:r>
              <a:rPr lang="en-US" baseline="0" dirty="0"/>
              <a:t> of assigning a label to each pixel.  Probabilistic segmentation: assign a probability of an AR to each pixel of an input image.</a:t>
            </a:r>
          </a:p>
          <a:p>
            <a:endParaRPr lang="en-US" baseline="0" dirty="0"/>
          </a:p>
          <a:p>
            <a:r>
              <a:rPr lang="en-US" baseline="0" dirty="0"/>
              <a:t>AlbuNet 34 is the deep learning model architecture.  Uses convolutional and pooling layers to extract features (downsampling: red arrow).  Maps the extracted features to probabilities at each pixel (upsampling: green arrow).</a:t>
            </a:r>
            <a:endParaRPr lang="en-US" dirty="0"/>
          </a:p>
        </p:txBody>
      </p:sp>
      <p:sp>
        <p:nvSpPr>
          <p:cNvPr id="4" name="Slide Number Placeholder 3"/>
          <p:cNvSpPr>
            <a:spLocks noGrp="1"/>
          </p:cNvSpPr>
          <p:nvPr>
            <p:ph type="sldNum" sz="quarter" idx="10"/>
          </p:nvPr>
        </p:nvSpPr>
        <p:spPr/>
        <p:txBody>
          <a:bodyPr/>
          <a:lstStyle/>
          <a:p>
            <a:fld id="{8812E16D-F168-DB4E-ADA4-7171C9B9CC97}" type="slidenum">
              <a:rPr lang="en-US" smtClean="0"/>
              <a:t>15</a:t>
            </a:fld>
            <a:endParaRPr lang="en-US" dirty="0"/>
          </a:p>
        </p:txBody>
      </p:sp>
    </p:spTree>
    <p:extLst>
      <p:ext uri="{BB962C8B-B14F-4D97-AF65-F5344CB8AC3E}">
        <p14:creationId xmlns:p14="http://schemas.microsoft.com/office/powerpoint/2010/main" val="2475825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 truth on top.</a:t>
            </a:r>
            <a:r>
              <a:rPr lang="en-US" baseline="0" dirty="0"/>
              <a:t>  Deep learning prediction on the bottom.</a:t>
            </a:r>
          </a:p>
        </p:txBody>
      </p:sp>
      <p:sp>
        <p:nvSpPr>
          <p:cNvPr id="4" name="Slide Number Placeholder 3"/>
          <p:cNvSpPr>
            <a:spLocks noGrp="1"/>
          </p:cNvSpPr>
          <p:nvPr>
            <p:ph type="sldNum" sz="quarter" idx="10"/>
          </p:nvPr>
        </p:nvSpPr>
        <p:spPr/>
        <p:txBody>
          <a:bodyPr/>
          <a:lstStyle/>
          <a:p>
            <a:fld id="{8812E16D-F168-DB4E-ADA4-7171C9B9CC97}" type="slidenum">
              <a:rPr lang="en-US" smtClean="0"/>
              <a:t>16</a:t>
            </a:fld>
            <a:endParaRPr lang="en-US" dirty="0"/>
          </a:p>
        </p:txBody>
      </p:sp>
    </p:spTree>
    <p:extLst>
      <p:ext uri="{BB962C8B-B14F-4D97-AF65-F5344CB8AC3E}">
        <p14:creationId xmlns:p14="http://schemas.microsoft.com/office/powerpoint/2010/main" val="1535423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tiff"/><Relationship Id="rId4" Type="http://schemas.openxmlformats.org/officeDocument/2006/relationships/image" Target="../media/image6.png"/><Relationship Id="rId9" Type="http://schemas.openxmlformats.org/officeDocument/2006/relationships/image" Target="../media/image11.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60341" y="179868"/>
            <a:ext cx="6819032" cy="769479"/>
          </a:xfrm>
          <a:prstGeom prst="rect">
            <a:avLst/>
          </a:prstGeom>
          <a:noFill/>
          <a:ln>
            <a:noFill/>
          </a:ln>
        </p:spPr>
        <p:txBody>
          <a:bodyPr lIns="91425" tIns="91425" rIns="91425" bIns="91425" anchor="ctr" anchorCtr="0"/>
          <a:lstStyle>
            <a:lvl1pPr marL="228600" marR="0" lvl="0" indent="-228600" algn="l" rtl="0">
              <a:spcBef>
                <a:spcPts val="0"/>
              </a:spcBef>
              <a:buClr>
                <a:schemeClr val="dk2"/>
              </a:buClr>
              <a:buFont typeface="Helvetica Neue"/>
              <a:buNone/>
              <a:defRPr sz="2400" b="1" i="0" u="none" strike="noStrike" cap="none">
                <a:solidFill>
                  <a:schemeClr val="dk2"/>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3" name="Shape 33"/>
          <p:cNvSpPr txBox="1">
            <a:spLocks noGrp="1"/>
          </p:cNvSpPr>
          <p:nvPr>
            <p:ph type="body" idx="1"/>
          </p:nvPr>
        </p:nvSpPr>
        <p:spPr>
          <a:xfrm>
            <a:off x="457200" y="1295400"/>
            <a:ext cx="8229600" cy="48307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34" name="Shape 34" descr="NERSC-logo-color-transparent-edges.gif"/>
          <p:cNvPicPr preferRelativeResize="0">
            <a:picLocks noChangeAspect="1"/>
          </p:cNvPicPr>
          <p:nvPr/>
        </p:nvPicPr>
        <p:blipFill rotWithShape="1">
          <a:blip r:embed="rId2">
            <a:alphaModFix/>
          </a:blip>
          <a:srcRect/>
          <a:stretch/>
        </p:blipFill>
        <p:spPr>
          <a:xfrm>
            <a:off x="5241143" y="6272176"/>
            <a:ext cx="1318866" cy="502920"/>
          </a:xfrm>
          <a:prstGeom prst="rect">
            <a:avLst/>
          </a:prstGeom>
          <a:noFill/>
          <a:ln>
            <a:noFill/>
          </a:ln>
        </p:spPr>
      </p:pic>
      <p:cxnSp>
        <p:nvCxnSpPr>
          <p:cNvPr id="35" name="Shape 35"/>
          <p:cNvCxnSpPr/>
          <p:nvPr/>
        </p:nvCxnSpPr>
        <p:spPr>
          <a:xfrm rot="10800000" flipH="1">
            <a:off x="360341" y="1033027"/>
            <a:ext cx="8457072" cy="18814"/>
          </a:xfrm>
          <a:prstGeom prst="straightConnector1">
            <a:avLst/>
          </a:prstGeom>
          <a:noFill/>
          <a:ln w="38100" cap="flat" cmpd="sng">
            <a:solidFill>
              <a:srgbClr val="429FD2"/>
            </a:solidFill>
            <a:prstDash val="solid"/>
            <a:round/>
            <a:headEnd type="none" w="med" len="med"/>
            <a:tailEnd type="none" w="med" len="med"/>
          </a:ln>
        </p:spPr>
      </p:cxnSp>
      <p:pic>
        <p:nvPicPr>
          <p:cNvPr id="36" name="Shape 36" descr="DOE LOGO"/>
          <p:cNvPicPr preferRelativeResize="0"/>
          <p:nvPr/>
        </p:nvPicPr>
        <p:blipFill rotWithShape="1">
          <a:blip r:embed="rId3">
            <a:alphaModFix/>
          </a:blip>
          <a:srcRect b="19328"/>
          <a:stretch/>
        </p:blipFill>
        <p:spPr>
          <a:xfrm>
            <a:off x="247291" y="6271988"/>
            <a:ext cx="2209799" cy="503296"/>
          </a:xfrm>
          <a:prstGeom prst="rect">
            <a:avLst/>
          </a:prstGeom>
          <a:noFill/>
          <a:ln>
            <a:noFill/>
          </a:ln>
        </p:spPr>
      </p:pic>
      <p:sp>
        <p:nvSpPr>
          <p:cNvPr id="37" name="Shape 37"/>
          <p:cNvSpPr txBox="1">
            <a:spLocks noGrp="1"/>
          </p:cNvSpPr>
          <p:nvPr>
            <p:ph type="ftr" idx="11"/>
          </p:nvPr>
        </p:nvSpPr>
        <p:spPr>
          <a:xfrm>
            <a:off x="5239926" y="6368805"/>
            <a:ext cx="2864157"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114766"/>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4116655" y="6368805"/>
            <a:ext cx="925708"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100" b="0" i="0" u="none" strike="noStrike" cap="none">
                <a:solidFill>
                  <a:srgbClr val="114766"/>
                </a:solidFill>
                <a:latin typeface="Calibri"/>
                <a:ea typeface="Calibri"/>
                <a:cs typeface="Calibri"/>
                <a:sym typeface="Calibri"/>
              </a:rPr>
              <a:t>- </a:t>
            </a:r>
            <a:fld id="{00000000-1234-1234-1234-123412341234}" type="slidenum">
              <a:rPr lang="en-US" sz="1100" b="0" i="0" u="none" strike="noStrike" cap="none">
                <a:solidFill>
                  <a:srgbClr val="114766"/>
                </a:solidFill>
                <a:latin typeface="Calibri"/>
                <a:ea typeface="Calibri"/>
                <a:cs typeface="Calibri"/>
                <a:sym typeface="Calibri"/>
              </a:rPr>
              <a:t>‹#›</a:t>
            </a:fld>
            <a:r>
              <a:rPr lang="en-US" sz="1100" b="0" i="0" u="none" strike="noStrike" cap="none">
                <a:solidFill>
                  <a:srgbClr val="114766"/>
                </a:solidFill>
                <a:latin typeface="Calibri"/>
                <a:ea typeface="Calibri"/>
                <a:cs typeface="Calibri"/>
                <a:sym typeface="Calibri"/>
              </a:rPr>
              <a:t> -</a:t>
            </a:r>
          </a:p>
        </p:txBody>
      </p:sp>
      <p:pic>
        <p:nvPicPr>
          <p:cNvPr id="9" name="Picture 8"/>
          <p:cNvPicPr>
            <a:picLocks noChangeAspect="1"/>
          </p:cNvPicPr>
          <p:nvPr userDrawn="1"/>
        </p:nvPicPr>
        <p:blipFill>
          <a:blip r:embed="rId4"/>
          <a:stretch>
            <a:fillRect/>
          </a:stretch>
        </p:blipFill>
        <p:spPr>
          <a:xfrm>
            <a:off x="6717401" y="6271988"/>
            <a:ext cx="1486709" cy="50329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Subtitle Slide">
    <p:spTree>
      <p:nvGrpSpPr>
        <p:cNvPr id="1" name="Shape 39"/>
        <p:cNvGrpSpPr/>
        <p:nvPr/>
      </p:nvGrpSpPr>
      <p:grpSpPr>
        <a:xfrm>
          <a:off x="0" y="0"/>
          <a:ext cx="0" cy="0"/>
          <a:chOff x="0" y="0"/>
          <a:chExt cx="0" cy="0"/>
        </a:xfrm>
      </p:grpSpPr>
      <p:sp>
        <p:nvSpPr>
          <p:cNvPr id="40" name="Shape 40"/>
          <p:cNvSpPr/>
          <p:nvPr/>
        </p:nvSpPr>
        <p:spPr>
          <a:xfrm>
            <a:off x="274563" y="1413566"/>
            <a:ext cx="6404871" cy="2039112"/>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41" name="Shape 41"/>
          <p:cNvSpPr txBox="1">
            <a:spLocks noGrp="1"/>
          </p:cNvSpPr>
          <p:nvPr>
            <p:ph type="ctrTitle"/>
          </p:nvPr>
        </p:nvSpPr>
        <p:spPr>
          <a:xfrm>
            <a:off x="656897" y="1499558"/>
            <a:ext cx="5937121" cy="1859978"/>
          </a:xfrm>
          <a:prstGeom prst="rect">
            <a:avLst/>
          </a:prstGeom>
          <a:noFill/>
          <a:ln>
            <a:noFill/>
          </a:ln>
        </p:spPr>
        <p:txBody>
          <a:bodyPr lIns="91425" tIns="91425" rIns="91425" bIns="91425" anchor="ctr" anchorCtr="0"/>
          <a:lstStyle>
            <a:lvl1pPr marL="228600" marR="0" lvl="0" indent="-228600" algn="l" rtl="0">
              <a:spcBef>
                <a:spcPts val="0"/>
              </a:spcBef>
              <a:buClr>
                <a:schemeClr val="lt1"/>
              </a:buClr>
              <a:buFont typeface="Helvetica Neue"/>
              <a:buNone/>
              <a:defRPr sz="3600" b="1" i="0" u="none" strike="noStrike" cap="none">
                <a:solidFill>
                  <a:schemeClr val="lt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42" name="Shape 42" descr="DOE LOGO"/>
          <p:cNvPicPr preferRelativeResize="0"/>
          <p:nvPr/>
        </p:nvPicPr>
        <p:blipFill rotWithShape="1">
          <a:blip r:embed="rId2">
            <a:alphaModFix/>
          </a:blip>
          <a:srcRect b="19328"/>
          <a:stretch/>
        </p:blipFill>
        <p:spPr>
          <a:xfrm>
            <a:off x="247291" y="6277667"/>
            <a:ext cx="2209799" cy="503296"/>
          </a:xfrm>
          <a:prstGeom prst="rect">
            <a:avLst/>
          </a:prstGeom>
          <a:noFill/>
          <a:ln>
            <a:noFill/>
          </a:ln>
        </p:spPr>
      </p:pic>
      <p:sp>
        <p:nvSpPr>
          <p:cNvPr id="43" name="Shape 43"/>
          <p:cNvSpPr txBox="1">
            <a:spLocks noGrp="1"/>
          </p:cNvSpPr>
          <p:nvPr>
            <p:ph type="ftr" idx="11"/>
          </p:nvPr>
        </p:nvSpPr>
        <p:spPr>
          <a:xfrm>
            <a:off x="5239926" y="6368805"/>
            <a:ext cx="2864157"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114766"/>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4116655" y="6368805"/>
            <a:ext cx="925708"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100" b="0" i="0" u="none" strike="noStrike" cap="none">
                <a:solidFill>
                  <a:srgbClr val="114766"/>
                </a:solidFill>
                <a:latin typeface="Calibri"/>
                <a:ea typeface="Calibri"/>
                <a:cs typeface="Calibri"/>
                <a:sym typeface="Calibri"/>
              </a:rPr>
              <a:t>- </a:t>
            </a:r>
            <a:fld id="{00000000-1234-1234-1234-123412341234}" type="slidenum">
              <a:rPr lang="en-US" sz="1100" b="0" i="0" u="none" strike="noStrike" cap="none">
                <a:solidFill>
                  <a:srgbClr val="114766"/>
                </a:solidFill>
                <a:latin typeface="Calibri"/>
                <a:ea typeface="Calibri"/>
                <a:cs typeface="Calibri"/>
                <a:sym typeface="Calibri"/>
              </a:rPr>
              <a:t>‹#›</a:t>
            </a:fld>
            <a:r>
              <a:rPr lang="en-US" sz="1100" b="0" i="0" u="none" strike="noStrike" cap="none">
                <a:solidFill>
                  <a:srgbClr val="114766"/>
                </a:solidFill>
                <a:latin typeface="Calibri"/>
                <a:ea typeface="Calibri"/>
                <a:cs typeface="Calibri"/>
                <a:sym typeface="Calibri"/>
              </a:rPr>
              <a:t> -</a:t>
            </a:r>
          </a:p>
        </p:txBody>
      </p:sp>
      <p:sp>
        <p:nvSpPr>
          <p:cNvPr id="45" name="Shape 45"/>
          <p:cNvSpPr txBox="1"/>
          <p:nvPr/>
        </p:nvSpPr>
        <p:spPr>
          <a:xfrm>
            <a:off x="1983841" y="3810610"/>
            <a:ext cx="4214812" cy="46783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88888"/>
              </a:buClr>
              <a:buFont typeface="Arial"/>
              <a:buNone/>
            </a:pPr>
            <a:endParaRPr sz="1400" b="1" i="0" u="none" strike="noStrike" cap="none">
              <a:solidFill>
                <a:srgbClr val="888888"/>
              </a:solidFill>
              <a:latin typeface="Calibri"/>
              <a:ea typeface="Calibri"/>
              <a:cs typeface="Calibri"/>
              <a:sym typeface="Calibri"/>
            </a:endParaRPr>
          </a:p>
        </p:txBody>
      </p:sp>
      <p:sp>
        <p:nvSpPr>
          <p:cNvPr id="46" name="Shape 46"/>
          <p:cNvSpPr txBox="1"/>
          <p:nvPr/>
        </p:nvSpPr>
        <p:spPr>
          <a:xfrm>
            <a:off x="1983840" y="2382290"/>
            <a:ext cx="6586998" cy="933450"/>
          </a:xfrm>
          <a:prstGeom prst="rect">
            <a:avLst/>
          </a:prstGeom>
          <a:noFill/>
          <a:ln>
            <a:noFill/>
          </a:ln>
        </p:spPr>
        <p:txBody>
          <a:bodyPr lIns="91425" tIns="0" rIns="91425" bIns="0" anchor="ctr" anchorCtr="0">
            <a:noAutofit/>
          </a:bodyPr>
          <a:lstStyle/>
          <a:p>
            <a:pPr marL="0" marR="0" lvl="0" indent="0" algn="l" rtl="0">
              <a:lnSpc>
                <a:spcPct val="100000"/>
              </a:lnSpc>
              <a:spcBef>
                <a:spcPts val="0"/>
              </a:spcBef>
              <a:spcAft>
                <a:spcPts val="0"/>
              </a:spcAft>
              <a:buClr>
                <a:schemeClr val="dk1"/>
              </a:buClr>
              <a:buFont typeface="Calibri"/>
              <a:buNone/>
            </a:pPr>
            <a:endParaRPr sz="2800" b="1" i="0" u="none" strike="noStrike" cap="none">
              <a:solidFill>
                <a:schemeClr val="dk2"/>
              </a:solidFill>
              <a:latin typeface="Helvetica Neue"/>
              <a:ea typeface="Helvetica Neue"/>
              <a:cs typeface="Helvetica Neue"/>
              <a:sym typeface="Helvetica Neue"/>
            </a:endParaRPr>
          </a:p>
        </p:txBody>
      </p:sp>
      <p:pic>
        <p:nvPicPr>
          <p:cNvPr id="47" name="Shape 47"/>
          <p:cNvPicPr preferRelativeResize="0"/>
          <p:nvPr/>
        </p:nvPicPr>
        <p:blipFill rotWithShape="1">
          <a:blip r:embed="rId3">
            <a:alphaModFix/>
          </a:blip>
          <a:srcRect l="-895" r="-894"/>
          <a:stretch/>
        </p:blipFill>
        <p:spPr>
          <a:xfrm>
            <a:off x="3534123" y="3555701"/>
            <a:ext cx="1004969" cy="955924"/>
          </a:xfrm>
          <a:prstGeom prst="rect">
            <a:avLst/>
          </a:prstGeom>
          <a:noFill/>
          <a:ln>
            <a:noFill/>
          </a:ln>
        </p:spPr>
      </p:pic>
      <p:pic>
        <p:nvPicPr>
          <p:cNvPr id="48" name="Shape 48"/>
          <p:cNvPicPr preferRelativeResize="0"/>
          <p:nvPr/>
        </p:nvPicPr>
        <p:blipFill rotWithShape="1">
          <a:blip r:embed="rId4">
            <a:alphaModFix/>
          </a:blip>
          <a:srcRect/>
          <a:stretch/>
        </p:blipFill>
        <p:spPr>
          <a:xfrm>
            <a:off x="7884814" y="3555701"/>
            <a:ext cx="955924" cy="955924"/>
          </a:xfrm>
          <a:prstGeom prst="rect">
            <a:avLst/>
          </a:prstGeom>
          <a:noFill/>
          <a:ln>
            <a:noFill/>
          </a:ln>
        </p:spPr>
      </p:pic>
      <p:pic>
        <p:nvPicPr>
          <p:cNvPr id="49" name="Shape 49"/>
          <p:cNvPicPr preferRelativeResize="0"/>
          <p:nvPr/>
        </p:nvPicPr>
        <p:blipFill rotWithShape="1">
          <a:blip r:embed="rId5">
            <a:alphaModFix/>
          </a:blip>
          <a:srcRect/>
          <a:stretch/>
        </p:blipFill>
        <p:spPr>
          <a:xfrm>
            <a:off x="5717869" y="3550058"/>
            <a:ext cx="961567" cy="961567"/>
          </a:xfrm>
          <a:prstGeom prst="rect">
            <a:avLst/>
          </a:prstGeom>
          <a:noFill/>
          <a:ln>
            <a:noFill/>
          </a:ln>
        </p:spPr>
      </p:pic>
      <p:pic>
        <p:nvPicPr>
          <p:cNvPr id="50" name="Shape 50"/>
          <p:cNvPicPr preferRelativeResize="0"/>
          <p:nvPr/>
        </p:nvPicPr>
        <p:blipFill rotWithShape="1">
          <a:blip r:embed="rId6">
            <a:alphaModFix/>
          </a:blip>
          <a:srcRect l="-467" r="-467"/>
          <a:stretch/>
        </p:blipFill>
        <p:spPr>
          <a:xfrm>
            <a:off x="6783338" y="1413566"/>
            <a:ext cx="2057400" cy="2039112"/>
          </a:xfrm>
          <a:prstGeom prst="rect">
            <a:avLst/>
          </a:prstGeom>
          <a:noFill/>
          <a:ln>
            <a:noFill/>
          </a:ln>
        </p:spPr>
      </p:pic>
      <p:pic>
        <p:nvPicPr>
          <p:cNvPr id="51" name="Shape 51"/>
          <p:cNvPicPr preferRelativeResize="0"/>
          <p:nvPr/>
        </p:nvPicPr>
        <p:blipFill rotWithShape="1">
          <a:blip r:embed="rId7">
            <a:alphaModFix/>
          </a:blip>
          <a:srcRect l="-467" r="-467"/>
          <a:stretch/>
        </p:blipFill>
        <p:spPr>
          <a:xfrm>
            <a:off x="4643121" y="3550058"/>
            <a:ext cx="970192" cy="961567"/>
          </a:xfrm>
          <a:prstGeom prst="rect">
            <a:avLst/>
          </a:prstGeom>
          <a:noFill/>
          <a:ln>
            <a:noFill/>
          </a:ln>
        </p:spPr>
      </p:pic>
      <p:pic>
        <p:nvPicPr>
          <p:cNvPr id="52" name="Shape 52" descr="NERSC_logo_color_sm.png"/>
          <p:cNvPicPr preferRelativeResize="0"/>
          <p:nvPr/>
        </p:nvPicPr>
        <p:blipFill rotWithShape="1">
          <a:blip r:embed="rId8">
            <a:alphaModFix/>
          </a:blip>
          <a:srcRect/>
          <a:stretch/>
        </p:blipFill>
        <p:spPr>
          <a:xfrm>
            <a:off x="589674" y="3254427"/>
            <a:ext cx="2401904" cy="1615493"/>
          </a:xfrm>
          <a:prstGeom prst="rect">
            <a:avLst/>
          </a:prstGeom>
          <a:noFill/>
          <a:ln>
            <a:noFill/>
          </a:ln>
        </p:spPr>
      </p:pic>
      <p:pic>
        <p:nvPicPr>
          <p:cNvPr id="53" name="Shape 53" descr="m152_Ott_s271115_snap.png"/>
          <p:cNvPicPr preferRelativeResize="0"/>
          <p:nvPr/>
        </p:nvPicPr>
        <p:blipFill rotWithShape="1">
          <a:blip r:embed="rId9">
            <a:alphaModFix/>
          </a:blip>
          <a:srcRect/>
          <a:stretch/>
        </p:blipFill>
        <p:spPr>
          <a:xfrm>
            <a:off x="6793678" y="3550058"/>
            <a:ext cx="960119" cy="961567"/>
          </a:xfrm>
          <a:prstGeom prst="rect">
            <a:avLst/>
          </a:prstGeom>
          <a:noFill/>
          <a:ln>
            <a:noFill/>
          </a:ln>
        </p:spPr>
      </p:pic>
      <p:pic>
        <p:nvPicPr>
          <p:cNvPr id="16" name="Picture 15"/>
          <p:cNvPicPr>
            <a:picLocks noChangeAspect="1"/>
          </p:cNvPicPr>
          <p:nvPr userDrawn="1"/>
        </p:nvPicPr>
        <p:blipFill>
          <a:blip r:embed="rId10"/>
          <a:stretch>
            <a:fillRect/>
          </a:stretch>
        </p:blipFill>
        <p:spPr>
          <a:xfrm>
            <a:off x="6717401" y="6277667"/>
            <a:ext cx="1486709" cy="50329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360341" y="179868"/>
            <a:ext cx="6819032" cy="769479"/>
          </a:xfrm>
          <a:prstGeom prst="rect">
            <a:avLst/>
          </a:prstGeom>
          <a:noFill/>
          <a:ln>
            <a:noFill/>
          </a:ln>
        </p:spPr>
        <p:txBody>
          <a:bodyPr lIns="91425" tIns="91425" rIns="91425" bIns="91425" anchor="b" anchorCtr="0"/>
          <a:lstStyle>
            <a:lvl1pPr marL="228600" marR="0" lvl="0" indent="-228600" algn="l" rtl="0">
              <a:spcBef>
                <a:spcPts val="0"/>
              </a:spcBef>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a:off x="457200" y="1250803"/>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2"/>
          </p:nvPr>
        </p:nvSpPr>
        <p:spPr>
          <a:xfrm>
            <a:off x="457200" y="1890565"/>
            <a:ext cx="4040187" cy="423559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1"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body" idx="3"/>
          </p:nvPr>
        </p:nvSpPr>
        <p:spPr>
          <a:xfrm>
            <a:off x="4645025" y="1250803"/>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body" idx="4"/>
          </p:nvPr>
        </p:nvSpPr>
        <p:spPr>
          <a:xfrm>
            <a:off x="4645025" y="1890565"/>
            <a:ext cx="4041774" cy="423559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1"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4116655" y="6368805"/>
            <a:ext cx="925708"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100">
                <a:solidFill>
                  <a:srgbClr val="114766"/>
                </a:solidFill>
                <a:latin typeface="Calibri"/>
                <a:ea typeface="Calibri"/>
                <a:cs typeface="Calibri"/>
                <a:sym typeface="Calibri"/>
              </a:rPr>
              <a:t>- </a:t>
            </a:r>
            <a:fld id="{00000000-1234-1234-1234-123412341234}" type="slidenum">
              <a:rPr lang="en-US" sz="1100">
                <a:solidFill>
                  <a:srgbClr val="114766"/>
                </a:solidFill>
                <a:latin typeface="Calibri"/>
                <a:ea typeface="Calibri"/>
                <a:cs typeface="Calibri"/>
                <a:sym typeface="Calibri"/>
              </a:rPr>
              <a:t>‹#›</a:t>
            </a:fld>
            <a:r>
              <a:rPr lang="en-US" sz="1100">
                <a:solidFill>
                  <a:srgbClr val="114766"/>
                </a:solidFill>
                <a:latin typeface="Calibri"/>
                <a:ea typeface="Calibri"/>
                <a:cs typeface="Calibri"/>
                <a:sym typeface="Calibri"/>
              </a:rPr>
              <a:t> -</a:t>
            </a:r>
          </a:p>
        </p:txBody>
      </p:sp>
      <p:sp>
        <p:nvSpPr>
          <p:cNvPr id="74" name="Shape 74"/>
          <p:cNvSpPr txBox="1">
            <a:spLocks noGrp="1"/>
          </p:cNvSpPr>
          <p:nvPr>
            <p:ph type="ftr" idx="11"/>
          </p:nvPr>
        </p:nvSpPr>
        <p:spPr>
          <a:xfrm>
            <a:off x="5239926" y="6368805"/>
            <a:ext cx="2864157"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114766"/>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pic>
        <p:nvPicPr>
          <p:cNvPr id="75" name="Shape 75" descr="NERSC-logo-color-transparent-edges.gif"/>
          <p:cNvPicPr preferRelativeResize="0"/>
          <p:nvPr/>
        </p:nvPicPr>
        <p:blipFill rotWithShape="1">
          <a:blip r:embed="rId2">
            <a:alphaModFix/>
          </a:blip>
          <a:srcRect/>
          <a:stretch/>
        </p:blipFill>
        <p:spPr>
          <a:xfrm>
            <a:off x="7258753" y="357657"/>
            <a:ext cx="1558660" cy="591689"/>
          </a:xfrm>
          <a:prstGeom prst="rect">
            <a:avLst/>
          </a:prstGeom>
          <a:noFill/>
          <a:ln>
            <a:noFill/>
          </a:ln>
        </p:spPr>
      </p:pic>
      <p:cxnSp>
        <p:nvCxnSpPr>
          <p:cNvPr id="76" name="Shape 76"/>
          <p:cNvCxnSpPr/>
          <p:nvPr/>
        </p:nvCxnSpPr>
        <p:spPr>
          <a:xfrm rot="10800000" flipH="1">
            <a:off x="360341" y="1033027"/>
            <a:ext cx="8457072" cy="18814"/>
          </a:xfrm>
          <a:prstGeom prst="straightConnector1">
            <a:avLst/>
          </a:prstGeom>
          <a:noFill/>
          <a:ln w="38100" cap="flat" cmpd="sng">
            <a:solidFill>
              <a:srgbClr val="429FD2"/>
            </a:solidFill>
            <a:prstDash val="solid"/>
            <a:round/>
            <a:headEnd type="none" w="med" len="med"/>
            <a:tailEnd type="none" w="med" len="med"/>
          </a:ln>
        </p:spPr>
      </p:cxnSp>
      <p:pic>
        <p:nvPicPr>
          <p:cNvPr id="11" name="Picture 10"/>
          <p:cNvPicPr>
            <a:picLocks noChangeAspect="1"/>
          </p:cNvPicPr>
          <p:nvPr userDrawn="1"/>
        </p:nvPicPr>
        <p:blipFill>
          <a:blip r:embed="rId3"/>
          <a:stretch>
            <a:fillRect/>
          </a:stretch>
        </p:blipFill>
        <p:spPr>
          <a:xfrm>
            <a:off x="6717401" y="6277667"/>
            <a:ext cx="1486709" cy="50329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228600" marR="0" lvl="0" indent="-228600" algn="l" rtl="0">
              <a:spcBef>
                <a:spcPts val="0"/>
              </a:spcBef>
              <a:buClr>
                <a:schemeClr val="dk2"/>
              </a:buClr>
              <a:buFont typeface="Helvetica Neue"/>
              <a:buNone/>
              <a:defRPr sz="2000" b="1" i="0" u="none" strike="noStrike" cap="none">
                <a:solidFill>
                  <a:schemeClr val="dk2"/>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7" name="Shape 97"/>
          <p:cNvSpPr>
            <a:spLocks noGrp="1"/>
          </p:cNvSpPr>
          <p:nvPr>
            <p:ph type="pic" idx="2"/>
          </p:nvPr>
        </p:nvSpPr>
        <p:spPr>
          <a:xfrm>
            <a:off x="1792288" y="1232046"/>
            <a:ext cx="5486399" cy="3495528"/>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1"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1"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sldNum" idx="12"/>
          </p:nvPr>
        </p:nvSpPr>
        <p:spPr>
          <a:xfrm>
            <a:off x="4116655" y="6368805"/>
            <a:ext cx="925708"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100">
                <a:solidFill>
                  <a:srgbClr val="114766"/>
                </a:solidFill>
                <a:latin typeface="Calibri"/>
                <a:ea typeface="Calibri"/>
                <a:cs typeface="Calibri"/>
                <a:sym typeface="Calibri"/>
              </a:rPr>
              <a:t>- </a:t>
            </a:r>
            <a:fld id="{00000000-1234-1234-1234-123412341234}" type="slidenum">
              <a:rPr lang="en-US" sz="1100">
                <a:solidFill>
                  <a:srgbClr val="114766"/>
                </a:solidFill>
                <a:latin typeface="Calibri"/>
                <a:ea typeface="Calibri"/>
                <a:cs typeface="Calibri"/>
                <a:sym typeface="Calibri"/>
              </a:rPr>
              <a:t>‹#›</a:t>
            </a:fld>
            <a:r>
              <a:rPr lang="en-US" sz="1100">
                <a:solidFill>
                  <a:srgbClr val="114766"/>
                </a:solidFill>
                <a:latin typeface="Calibri"/>
                <a:ea typeface="Calibri"/>
                <a:cs typeface="Calibri"/>
                <a:sym typeface="Calibri"/>
              </a:rPr>
              <a:t> -</a:t>
            </a:r>
          </a:p>
        </p:txBody>
      </p:sp>
      <p:sp>
        <p:nvSpPr>
          <p:cNvPr id="100" name="Shape 100"/>
          <p:cNvSpPr txBox="1">
            <a:spLocks noGrp="1"/>
          </p:cNvSpPr>
          <p:nvPr>
            <p:ph type="ftr" idx="11"/>
          </p:nvPr>
        </p:nvSpPr>
        <p:spPr>
          <a:xfrm>
            <a:off x="5239926" y="6368805"/>
            <a:ext cx="2864157"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114766"/>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pic>
        <p:nvPicPr>
          <p:cNvPr id="101" name="Shape 101" descr="NERSC-logo-color-transparent-edges.gif"/>
          <p:cNvPicPr preferRelativeResize="0"/>
          <p:nvPr/>
        </p:nvPicPr>
        <p:blipFill rotWithShape="1">
          <a:blip r:embed="rId2">
            <a:alphaModFix/>
          </a:blip>
          <a:srcRect/>
          <a:stretch/>
        </p:blipFill>
        <p:spPr>
          <a:xfrm>
            <a:off x="7258753" y="357657"/>
            <a:ext cx="1558660" cy="591689"/>
          </a:xfrm>
          <a:prstGeom prst="rect">
            <a:avLst/>
          </a:prstGeom>
          <a:noFill/>
          <a:ln>
            <a:noFill/>
          </a:ln>
        </p:spPr>
      </p:pic>
      <p:pic>
        <p:nvPicPr>
          <p:cNvPr id="8" name="Picture 7"/>
          <p:cNvPicPr>
            <a:picLocks noChangeAspect="1"/>
          </p:cNvPicPr>
          <p:nvPr userDrawn="1"/>
        </p:nvPicPr>
        <p:blipFill>
          <a:blip r:embed="rId3"/>
          <a:stretch>
            <a:fillRect/>
          </a:stretch>
        </p:blipFill>
        <p:spPr>
          <a:xfrm>
            <a:off x="6717401" y="6277667"/>
            <a:ext cx="1486709" cy="50329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60341" y="179868"/>
            <a:ext cx="6819032" cy="769479"/>
          </a:xfrm>
          <a:prstGeom prst="rect">
            <a:avLst/>
          </a:prstGeom>
          <a:noFill/>
          <a:ln>
            <a:noFill/>
          </a:ln>
        </p:spPr>
        <p:txBody>
          <a:bodyPr lIns="91425" tIns="91425" rIns="91425" bIns="91425" anchor="b" anchorCtr="0"/>
          <a:lstStyle>
            <a:lvl1pPr marL="228600" marR="0" lvl="0" indent="-228600" algn="l" rtl="0">
              <a:spcBef>
                <a:spcPts val="0"/>
              </a:spcBef>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4" name="Shape 104"/>
          <p:cNvSpPr txBox="1">
            <a:spLocks noGrp="1"/>
          </p:cNvSpPr>
          <p:nvPr>
            <p:ph type="body" idx="1"/>
          </p:nvPr>
        </p:nvSpPr>
        <p:spPr>
          <a:xfrm rot="5400000">
            <a:off x="2156617" y="-404018"/>
            <a:ext cx="4830763" cy="82296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sldNum" idx="12"/>
          </p:nvPr>
        </p:nvSpPr>
        <p:spPr>
          <a:xfrm>
            <a:off x="4116655" y="6368805"/>
            <a:ext cx="925708"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100">
                <a:solidFill>
                  <a:srgbClr val="114766"/>
                </a:solidFill>
                <a:latin typeface="Calibri"/>
                <a:ea typeface="Calibri"/>
                <a:cs typeface="Calibri"/>
                <a:sym typeface="Calibri"/>
              </a:rPr>
              <a:t>- </a:t>
            </a:r>
            <a:fld id="{00000000-1234-1234-1234-123412341234}" type="slidenum">
              <a:rPr lang="en-US" sz="1100">
                <a:solidFill>
                  <a:srgbClr val="114766"/>
                </a:solidFill>
                <a:latin typeface="Calibri"/>
                <a:ea typeface="Calibri"/>
                <a:cs typeface="Calibri"/>
                <a:sym typeface="Calibri"/>
              </a:rPr>
              <a:t>‹#›</a:t>
            </a:fld>
            <a:r>
              <a:rPr lang="en-US" sz="1100">
                <a:solidFill>
                  <a:srgbClr val="114766"/>
                </a:solidFill>
                <a:latin typeface="Calibri"/>
                <a:ea typeface="Calibri"/>
                <a:cs typeface="Calibri"/>
                <a:sym typeface="Calibri"/>
              </a:rPr>
              <a:t> -</a:t>
            </a:r>
          </a:p>
        </p:txBody>
      </p:sp>
      <p:sp>
        <p:nvSpPr>
          <p:cNvPr id="106" name="Shape 106"/>
          <p:cNvSpPr txBox="1">
            <a:spLocks noGrp="1"/>
          </p:cNvSpPr>
          <p:nvPr>
            <p:ph type="ftr" idx="11"/>
          </p:nvPr>
        </p:nvSpPr>
        <p:spPr>
          <a:xfrm>
            <a:off x="5239926" y="6368805"/>
            <a:ext cx="2864157"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114766"/>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pic>
        <p:nvPicPr>
          <p:cNvPr id="107" name="Shape 107" descr="NERSC-logo-color-transparent-edges.gif"/>
          <p:cNvPicPr preferRelativeResize="0"/>
          <p:nvPr/>
        </p:nvPicPr>
        <p:blipFill rotWithShape="1">
          <a:blip r:embed="rId2">
            <a:alphaModFix/>
          </a:blip>
          <a:srcRect/>
          <a:stretch/>
        </p:blipFill>
        <p:spPr>
          <a:xfrm>
            <a:off x="7258753" y="357657"/>
            <a:ext cx="1558660" cy="591689"/>
          </a:xfrm>
          <a:prstGeom prst="rect">
            <a:avLst/>
          </a:prstGeom>
          <a:noFill/>
          <a:ln>
            <a:noFill/>
          </a:ln>
        </p:spPr>
      </p:pic>
      <p:cxnSp>
        <p:nvCxnSpPr>
          <p:cNvPr id="108" name="Shape 108"/>
          <p:cNvCxnSpPr/>
          <p:nvPr/>
        </p:nvCxnSpPr>
        <p:spPr>
          <a:xfrm rot="10800000" flipH="1">
            <a:off x="360341" y="1033027"/>
            <a:ext cx="8457072" cy="18814"/>
          </a:xfrm>
          <a:prstGeom prst="straightConnector1">
            <a:avLst/>
          </a:prstGeom>
          <a:noFill/>
          <a:ln w="38100" cap="flat" cmpd="sng">
            <a:solidFill>
              <a:srgbClr val="429FD2"/>
            </a:solidFill>
            <a:prstDash val="solid"/>
            <a:round/>
            <a:headEnd type="none" w="med" len="med"/>
            <a:tailEnd type="none" w="med" len="med"/>
          </a:ln>
        </p:spPr>
      </p:cxnSp>
      <p:pic>
        <p:nvPicPr>
          <p:cNvPr id="8" name="Picture 7"/>
          <p:cNvPicPr>
            <a:picLocks noChangeAspect="1"/>
          </p:cNvPicPr>
          <p:nvPr userDrawn="1"/>
        </p:nvPicPr>
        <p:blipFill>
          <a:blip r:embed="rId3"/>
          <a:stretch>
            <a:fillRect/>
          </a:stretch>
        </p:blipFill>
        <p:spPr>
          <a:xfrm>
            <a:off x="6717401" y="6277667"/>
            <a:ext cx="1486709" cy="50329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C9BE-DF81-014C-A813-23B5C20E9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3B9ACC-E383-2243-9120-B6D73608297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0EC79D-2FFA-FD47-A9A1-8042BB13078D}"/>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9E8288-FCFE-1D41-A774-1DFFD4F00415}"/>
              </a:ext>
            </a:extLst>
          </p:cNvPr>
          <p:cNvSpPr>
            <a:spLocks noGrp="1"/>
          </p:cNvSpPr>
          <p:nvPr>
            <p:ph type="dt" sz="half" idx="10"/>
          </p:nvPr>
        </p:nvSpPr>
        <p:spPr>
          <a:xfrm>
            <a:off x="628650" y="6356351"/>
            <a:ext cx="2057400" cy="365125"/>
          </a:xfrm>
          <a:prstGeom prst="rect">
            <a:avLst/>
          </a:prstGeom>
        </p:spPr>
        <p:txBody>
          <a:bodyPr/>
          <a:lstStyle/>
          <a:p>
            <a:fld id="{5C3D6451-CF7F-244D-86FD-94126402E90B}" type="datetimeFigureOut">
              <a:rPr lang="en-US" smtClean="0"/>
              <a:t>4/24/19</a:t>
            </a:fld>
            <a:endParaRPr lang="en-US"/>
          </a:p>
        </p:txBody>
      </p:sp>
      <p:sp>
        <p:nvSpPr>
          <p:cNvPr id="6" name="Footer Placeholder 5">
            <a:extLst>
              <a:ext uri="{FF2B5EF4-FFF2-40B4-BE49-F238E27FC236}">
                <a16:creationId xmlns:a16="http://schemas.microsoft.com/office/drawing/2014/main" id="{C2C2FE84-6767-6449-9558-C2137CE66915}"/>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1E8228-A83C-8240-A58C-74D378F3465D}"/>
              </a:ext>
            </a:extLst>
          </p:cNvPr>
          <p:cNvSpPr>
            <a:spLocks noGrp="1"/>
          </p:cNvSpPr>
          <p:nvPr>
            <p:ph type="sldNum" sz="quarter" idx="12"/>
          </p:nvPr>
        </p:nvSpPr>
        <p:spPr>
          <a:xfrm>
            <a:off x="6457950" y="6356351"/>
            <a:ext cx="2057400" cy="365125"/>
          </a:xfrm>
          <a:prstGeom prst="rect">
            <a:avLst/>
          </a:prstGeom>
        </p:spPr>
        <p:txBody>
          <a:bodyPr/>
          <a:lstStyle/>
          <a:p>
            <a:fld id="{F9513CA7-18FD-7148-A38A-E6A54CF58787}" type="slidenum">
              <a:rPr lang="en-US" smtClean="0"/>
              <a:t>‹#›</a:t>
            </a:fld>
            <a:endParaRPr lang="en-US"/>
          </a:p>
        </p:txBody>
      </p:sp>
    </p:spTree>
    <p:extLst>
      <p:ext uri="{BB962C8B-B14F-4D97-AF65-F5344CB8AC3E}">
        <p14:creationId xmlns:p14="http://schemas.microsoft.com/office/powerpoint/2010/main" val="1906241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593D43-F4DD-F24D-B38C-993ABB4C5631}"/>
              </a:ext>
            </a:extLst>
          </p:cNvPr>
          <p:cNvSpPr>
            <a:spLocks noGrp="1"/>
          </p:cNvSpPr>
          <p:nvPr>
            <p:ph type="dt" sz="half" idx="10"/>
          </p:nvPr>
        </p:nvSpPr>
        <p:spPr/>
        <p:txBody>
          <a:bodyPr/>
          <a:lstStyle/>
          <a:p>
            <a:fld id="{0A858A7E-167C-0240-9156-6ECF973254BF}" type="datetimeFigureOut">
              <a:rPr lang="en-US" smtClean="0"/>
              <a:t>4/24/19</a:t>
            </a:fld>
            <a:endParaRPr lang="en-US"/>
          </a:p>
        </p:txBody>
      </p:sp>
      <p:sp>
        <p:nvSpPr>
          <p:cNvPr id="3" name="Footer Placeholder 2">
            <a:extLst>
              <a:ext uri="{FF2B5EF4-FFF2-40B4-BE49-F238E27FC236}">
                <a16:creationId xmlns:a16="http://schemas.microsoft.com/office/drawing/2014/main" id="{0B755E00-B4AF-D04F-83CA-49CAAAEA4B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A4B457-7C23-1F48-8014-E7AD6C98551A}"/>
              </a:ext>
            </a:extLst>
          </p:cNvPr>
          <p:cNvSpPr>
            <a:spLocks noGrp="1"/>
          </p:cNvSpPr>
          <p:nvPr>
            <p:ph type="sldNum" sz="quarter" idx="12"/>
          </p:nvPr>
        </p:nvSpPr>
        <p:spPr/>
        <p:txBody>
          <a:bodyPr/>
          <a:lstStyle/>
          <a:p>
            <a:fld id="{13576410-FBB1-6A40-B4B7-CDB6CB9CBB14}" type="slidenum">
              <a:rPr lang="en-US" smtClean="0"/>
              <a:t>‹#›</a:t>
            </a:fld>
            <a:endParaRPr lang="en-US"/>
          </a:p>
        </p:txBody>
      </p:sp>
    </p:spTree>
    <p:extLst>
      <p:ext uri="{BB962C8B-B14F-4D97-AF65-F5344CB8AC3E}">
        <p14:creationId xmlns:p14="http://schemas.microsoft.com/office/powerpoint/2010/main" val="123158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34" name="Texte du titre"/>
          <p:cNvSpPr txBox="1">
            <a:spLocks noGrp="1"/>
          </p:cNvSpPr>
          <p:nvPr>
            <p:ph type="title"/>
          </p:nvPr>
        </p:nvSpPr>
        <p:spPr>
          <a:prstGeom prst="rect">
            <a:avLst/>
          </a:prstGeom>
        </p:spPr>
        <p:txBody>
          <a:bodyPr/>
          <a:lstStyle>
            <a:lvl1pPr>
              <a:defRPr>
                <a:solidFill>
                  <a:schemeClr val="accent6">
                    <a:lumMod val="10000"/>
                  </a:schemeClr>
                </a:solidFill>
              </a:defRPr>
            </a:lvl1pPr>
          </a:lstStyle>
          <a:p>
            <a:r>
              <a:rPr dirty="0" err="1"/>
              <a:t>Texte</a:t>
            </a:r>
            <a:r>
              <a:rPr dirty="0"/>
              <a:t> du </a:t>
            </a:r>
            <a:r>
              <a:rPr dirty="0" err="1"/>
              <a:t>titre</a:t>
            </a:r>
            <a:endParaRPr dirty="0"/>
          </a:p>
        </p:txBody>
      </p:sp>
      <p:sp>
        <p:nvSpPr>
          <p:cNvPr id="35" name="Texte niveau 1…"/>
          <p:cNvSpPr txBox="1">
            <a:spLocks noGrp="1"/>
          </p:cNvSpPr>
          <p:nvPr>
            <p:ph type="body" idx="1"/>
          </p:nvPr>
        </p:nvSpPr>
        <p:spPr>
          <a:prstGeom prst="rect">
            <a:avLst/>
          </a:prstGeom>
        </p:spPr>
        <p:txBody>
          <a:bodyPr/>
          <a:lstStyle>
            <a:lvl1pPr>
              <a:defRPr>
                <a:solidFill>
                  <a:schemeClr val="accent6">
                    <a:lumMod val="25000"/>
                  </a:schemeClr>
                </a:solidFill>
              </a:defRPr>
            </a:lvl1pPr>
            <a:lvl2pPr>
              <a:defRPr>
                <a:solidFill>
                  <a:schemeClr val="accent6">
                    <a:lumMod val="25000"/>
                  </a:schemeClr>
                </a:solidFill>
              </a:defRPr>
            </a:lvl2pPr>
            <a:lvl3pPr>
              <a:defRPr>
                <a:solidFill>
                  <a:schemeClr val="accent6">
                    <a:lumMod val="25000"/>
                  </a:schemeClr>
                </a:solidFill>
              </a:defRPr>
            </a:lvl3pPr>
            <a:lvl4pPr>
              <a:defRPr>
                <a:solidFill>
                  <a:schemeClr val="accent6">
                    <a:lumMod val="25000"/>
                  </a:schemeClr>
                </a:solidFill>
              </a:defRPr>
            </a:lvl4pPr>
            <a:lvl5pPr>
              <a:defRPr>
                <a:solidFill>
                  <a:schemeClr val="accent6">
                    <a:lumMod val="25000"/>
                  </a:schemeClr>
                </a:solidFill>
              </a:defRPr>
            </a:lvl5pPr>
          </a:lstStyle>
          <a:p>
            <a:r>
              <a:rPr dirty="0" err="1"/>
              <a:t>Texte</a:t>
            </a:r>
            <a:r>
              <a:rPr dirty="0"/>
              <a:t> </a:t>
            </a:r>
            <a:r>
              <a:rPr dirty="0" err="1"/>
              <a:t>niveau</a:t>
            </a:r>
            <a:r>
              <a:rPr dirty="0"/>
              <a:t> 1</a:t>
            </a:r>
          </a:p>
          <a:p>
            <a:pPr lvl="1"/>
            <a:r>
              <a:rPr dirty="0" err="1"/>
              <a:t>Texte</a:t>
            </a:r>
            <a:r>
              <a:rPr dirty="0"/>
              <a:t> </a:t>
            </a:r>
            <a:r>
              <a:rPr dirty="0" err="1"/>
              <a:t>niveau</a:t>
            </a:r>
            <a:r>
              <a:rPr dirty="0"/>
              <a:t> 2</a:t>
            </a:r>
          </a:p>
          <a:p>
            <a:pPr lvl="2"/>
            <a:r>
              <a:rPr dirty="0" err="1"/>
              <a:t>Texte</a:t>
            </a:r>
            <a:r>
              <a:rPr dirty="0"/>
              <a:t> </a:t>
            </a:r>
            <a:r>
              <a:rPr dirty="0" err="1"/>
              <a:t>niveau</a:t>
            </a:r>
            <a:r>
              <a:rPr dirty="0"/>
              <a:t> 3</a:t>
            </a:r>
          </a:p>
          <a:p>
            <a:pPr lvl="3"/>
            <a:r>
              <a:rPr dirty="0" err="1"/>
              <a:t>Texte</a:t>
            </a:r>
            <a:r>
              <a:rPr dirty="0"/>
              <a:t> </a:t>
            </a:r>
            <a:r>
              <a:rPr dirty="0" err="1"/>
              <a:t>niveau</a:t>
            </a:r>
            <a:r>
              <a:rPr dirty="0"/>
              <a:t> 4</a:t>
            </a:r>
          </a:p>
          <a:p>
            <a:pPr lvl="4"/>
            <a:r>
              <a:rPr dirty="0" err="1"/>
              <a:t>Texte</a:t>
            </a:r>
            <a:r>
              <a:rPr dirty="0"/>
              <a:t> </a:t>
            </a:r>
            <a:r>
              <a:rPr dirty="0" err="1"/>
              <a:t>niveau</a:t>
            </a:r>
            <a:r>
              <a:rPr dirty="0"/>
              <a:t> 5</a:t>
            </a:r>
          </a:p>
        </p:txBody>
      </p:sp>
      <p:sp>
        <p:nvSpPr>
          <p:cNvPr id="36"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65092658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60341" y="179868"/>
            <a:ext cx="6819032" cy="769479"/>
          </a:xfrm>
          <a:prstGeom prst="rect">
            <a:avLst/>
          </a:prstGeom>
          <a:noFill/>
          <a:ln>
            <a:noFill/>
          </a:ln>
        </p:spPr>
        <p:txBody>
          <a:bodyPr lIns="91425" tIns="91425" rIns="91425" bIns="91425" anchor="b" anchorCtr="0"/>
          <a:lstStyle>
            <a:lvl1pPr marL="228600" marR="0" lvl="0" indent="-228600" algn="l" rtl="0">
              <a:spcBef>
                <a:spcPts val="0"/>
              </a:spcBef>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295400"/>
            <a:ext cx="8229600" cy="48307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ftr" idx="11"/>
          </p:nvPr>
        </p:nvSpPr>
        <p:spPr>
          <a:xfrm>
            <a:off x="5239926" y="6368805"/>
            <a:ext cx="2864157"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114766"/>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sldNum" idx="12"/>
          </p:nvPr>
        </p:nvSpPr>
        <p:spPr>
          <a:xfrm>
            <a:off x="4116655" y="6368805"/>
            <a:ext cx="925708"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100" b="0" i="0" u="none" strike="noStrike" cap="none">
                <a:solidFill>
                  <a:srgbClr val="114766"/>
                </a:solidFill>
                <a:latin typeface="Calibri"/>
                <a:ea typeface="Calibri"/>
                <a:cs typeface="Calibri"/>
                <a:sym typeface="Calibri"/>
              </a:rPr>
              <a:t>- </a:t>
            </a:r>
            <a:fld id="{00000000-1234-1234-1234-123412341234}" type="slidenum">
              <a:rPr lang="en-US" sz="1100" b="0" i="0" u="none" strike="noStrike" cap="none">
                <a:solidFill>
                  <a:srgbClr val="114766"/>
                </a:solidFill>
                <a:latin typeface="Calibri"/>
                <a:ea typeface="Calibri"/>
                <a:cs typeface="Calibri"/>
                <a:sym typeface="Calibri"/>
              </a:rPr>
              <a:t>‹#›</a:t>
            </a:fld>
            <a:r>
              <a:rPr lang="en-US" sz="1100" b="0" i="0" u="none" strike="noStrike" cap="none">
                <a:solidFill>
                  <a:srgbClr val="114766"/>
                </a:solidFill>
                <a:latin typeface="Calibri"/>
                <a:ea typeface="Calibri"/>
                <a:cs typeface="Calibri"/>
                <a:sym typeface="Calibri"/>
              </a:rPr>
              <a:t> -</a:t>
            </a:r>
          </a:p>
        </p:txBody>
      </p:sp>
      <p:pic>
        <p:nvPicPr>
          <p:cNvPr id="14" name="Shape 14" descr="DOE LOGO"/>
          <p:cNvPicPr preferRelativeResize="0"/>
          <p:nvPr/>
        </p:nvPicPr>
        <p:blipFill rotWithShape="1">
          <a:blip r:embed="rId10">
            <a:alphaModFix/>
          </a:blip>
          <a:srcRect b="19328"/>
          <a:stretch/>
        </p:blipFill>
        <p:spPr>
          <a:xfrm>
            <a:off x="247291" y="6277667"/>
            <a:ext cx="2209799" cy="503296"/>
          </a:xfrm>
          <a:prstGeom prst="rect">
            <a:avLst/>
          </a:prstGeom>
          <a:noFill/>
          <a:ln>
            <a:noFill/>
          </a:ln>
        </p:spPr>
      </p:pic>
      <p:pic>
        <p:nvPicPr>
          <p:cNvPr id="15" name="Shape 15" descr="LBNL_Logo-Full.png"/>
          <p:cNvPicPr preferRelativeResize="0"/>
          <p:nvPr/>
        </p:nvPicPr>
        <p:blipFill rotWithShape="1">
          <a:blip r:embed="rId11">
            <a:alphaModFix/>
          </a:blip>
          <a:srcRect/>
          <a:stretch/>
        </p:blipFill>
        <p:spPr>
          <a:xfrm>
            <a:off x="8227393" y="6277226"/>
            <a:ext cx="590020" cy="50373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7" r:id="rId4"/>
    <p:sldLayoutId id="2147483658" r:id="rId5"/>
    <p:sldLayoutId id="2147483691" r:id="rId6"/>
    <p:sldLayoutId id="2147483694" r:id="rId7"/>
    <p:sldLayoutId id="214748369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nersc.gov/research-and-development/data-analytics/big-data-center/climatenet/" TargetMode="External"/><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Machine Learning for Climate Extremes:</a:t>
            </a:r>
            <a:br>
              <a:rPr lang="en-US" dirty="0"/>
            </a:br>
            <a:r>
              <a:rPr lang="en-US" dirty="0"/>
              <a:t>Training is Everything</a:t>
            </a:r>
          </a:p>
        </p:txBody>
      </p:sp>
      <p:sp>
        <p:nvSpPr>
          <p:cNvPr id="3" name="Slide Number Placeholder 2"/>
          <p:cNvSpPr>
            <a:spLocks noGrp="1"/>
          </p:cNvSpPr>
          <p:nvPr>
            <p:ph type="sldNum" idx="12"/>
          </p:nvPr>
        </p:nvSpPr>
        <p:spPr/>
        <p:txBody>
          <a:bodyPr/>
          <a:lstStyle/>
          <a:p>
            <a:pPr marL="0" marR="0" lvl="0" indent="0" algn="ctr" rtl="0">
              <a:spcBef>
                <a:spcPts val="0"/>
              </a:spcBef>
              <a:buSzPct val="25000"/>
              <a:buNone/>
            </a:pPr>
            <a:r>
              <a:rPr lang="en-US" sz="1100" b="0" i="0" u="none" strike="noStrike" cap="none" dirty="0">
                <a:solidFill>
                  <a:srgbClr val="114766"/>
                </a:solidFill>
                <a:latin typeface="Calibri"/>
                <a:ea typeface="Calibri"/>
                <a:cs typeface="Calibri"/>
                <a:sym typeface="Calibri"/>
              </a:rPr>
              <a:t>- </a:t>
            </a:r>
            <a:fld id="{00000000-1234-1234-1234-123412341234}" type="slidenum">
              <a:rPr lang="en-US" sz="1100" b="0" i="0" u="none" strike="noStrike" cap="none" smtClean="0">
                <a:solidFill>
                  <a:srgbClr val="114766"/>
                </a:solidFill>
                <a:latin typeface="Calibri"/>
                <a:ea typeface="Calibri"/>
                <a:cs typeface="Calibri"/>
                <a:sym typeface="Calibri"/>
              </a:rPr>
              <a:t>1</a:t>
            </a:fld>
            <a:r>
              <a:rPr lang="en-US" sz="1100" b="0" i="0" u="none" strike="noStrike" cap="none" dirty="0">
                <a:solidFill>
                  <a:srgbClr val="114766"/>
                </a:solidFill>
                <a:latin typeface="Calibri"/>
                <a:ea typeface="Calibri"/>
                <a:cs typeface="Calibri"/>
                <a:sym typeface="Calibri"/>
              </a:rPr>
              <a:t> -</a:t>
            </a:r>
          </a:p>
        </p:txBody>
      </p:sp>
      <p:sp>
        <p:nvSpPr>
          <p:cNvPr id="4" name="TextBox 3"/>
          <p:cNvSpPr txBox="1"/>
          <p:nvPr/>
        </p:nvSpPr>
        <p:spPr>
          <a:xfrm>
            <a:off x="329185" y="4826643"/>
            <a:ext cx="8680704" cy="1754326"/>
          </a:xfrm>
          <a:prstGeom prst="rect">
            <a:avLst/>
          </a:prstGeom>
          <a:noFill/>
        </p:spPr>
        <p:txBody>
          <a:bodyPr wrap="square" rtlCol="0">
            <a:spAutoFit/>
          </a:bodyPr>
          <a:lstStyle/>
          <a:p>
            <a:pPr algn="ctr"/>
            <a:r>
              <a:rPr lang="en-US" sz="1800" b="1" dirty="0">
                <a:latin typeface="Calibri" charset="0"/>
                <a:ea typeface="Calibri" charset="0"/>
                <a:cs typeface="Calibri" charset="0"/>
              </a:rPr>
              <a:t>William Collins*</a:t>
            </a:r>
            <a:r>
              <a:rPr lang="en-US" sz="1800" dirty="0">
                <a:latin typeface="Calibri" charset="0"/>
                <a:ea typeface="Calibri" charset="0"/>
                <a:cs typeface="Calibri" charset="0"/>
              </a:rPr>
              <a:t>, Prabhat, and Ankur Mahesh</a:t>
            </a:r>
          </a:p>
          <a:p>
            <a:pPr algn="ctr"/>
            <a:r>
              <a:rPr lang="en-US" sz="1800" i="1" dirty="0">
                <a:latin typeface="Calibri" charset="0"/>
                <a:ea typeface="Calibri" charset="0"/>
                <a:cs typeface="Calibri" charset="0"/>
              </a:rPr>
              <a:t>LBNL and *UC Berkeley</a:t>
            </a:r>
            <a:br>
              <a:rPr lang="en-US" sz="1800" i="1" dirty="0">
                <a:latin typeface="Calibri" charset="0"/>
                <a:ea typeface="Calibri" charset="0"/>
                <a:cs typeface="Calibri" charset="0"/>
              </a:rPr>
            </a:br>
            <a:endParaRPr lang="en-US" sz="1800" i="1" dirty="0">
              <a:latin typeface="Calibri" charset="0"/>
              <a:ea typeface="Calibri" charset="0"/>
              <a:cs typeface="Calibri" charset="0"/>
            </a:endParaRPr>
          </a:p>
          <a:p>
            <a:pPr algn="ctr"/>
            <a:r>
              <a:rPr lang="en-US" sz="1800" dirty="0">
                <a:latin typeface="Calibri" charset="0"/>
                <a:ea typeface="Calibri" charset="0"/>
                <a:cs typeface="Calibri" charset="0"/>
              </a:rPr>
              <a:t>The CASCADE Project</a:t>
            </a:r>
          </a:p>
          <a:p>
            <a:pPr algn="ctr"/>
            <a:r>
              <a:rPr lang="en-US" sz="1800" dirty="0">
                <a:latin typeface="Calibri" charset="0"/>
                <a:ea typeface="Calibri" charset="0"/>
                <a:cs typeface="Calibri" charset="0"/>
              </a:rPr>
              <a:t>The Gordon Bell Team</a:t>
            </a:r>
          </a:p>
          <a:p>
            <a:pPr algn="ctr"/>
            <a:r>
              <a:rPr lang="en-US" sz="1800" dirty="0">
                <a:latin typeface="Calibri" charset="0"/>
                <a:ea typeface="Calibri" charset="0"/>
                <a:cs typeface="Calibri" charset="0"/>
              </a:rPr>
              <a:t>NERSC Data and Analytics Services</a:t>
            </a:r>
          </a:p>
        </p:txBody>
      </p:sp>
    </p:spTree>
    <p:extLst>
      <p:ext uri="{BB962C8B-B14F-4D97-AF65-F5344CB8AC3E}">
        <p14:creationId xmlns:p14="http://schemas.microsoft.com/office/powerpoint/2010/main" val="907856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Google Shape;251;p29"/>
          <p:cNvSpPr txBox="1">
            <a:spLocks noGrp="1"/>
          </p:cNvSpPr>
          <p:nvPr>
            <p:ph type="title"/>
          </p:nvPr>
        </p:nvSpPr>
        <p:spPr>
          <a:prstGeom prst="rect">
            <a:avLst/>
          </a:prstGeom>
        </p:spPr>
        <p:txBody>
          <a:bodyPr>
            <a:normAutofit/>
          </a:bodyPr>
          <a:lstStyle>
            <a:lvl1pPr defTabSz="786384">
              <a:defRPr sz="2580"/>
            </a:lvl1pPr>
          </a:lstStyle>
          <a:p>
            <a:r>
              <a:rPr lang="en-US" dirty="0"/>
              <a:t>Training at Exascale Hardware: </a:t>
            </a:r>
            <a:r>
              <a:rPr dirty="0"/>
              <a:t>Summit</a:t>
            </a:r>
          </a:p>
        </p:txBody>
      </p:sp>
      <p:sp>
        <p:nvSpPr>
          <p:cNvPr id="274" name="Google Shape;252;p29"/>
          <p:cNvSpPr txBox="1">
            <a:spLocks noGrp="1"/>
          </p:cNvSpPr>
          <p:nvPr>
            <p:ph type="body" idx="1"/>
          </p:nvPr>
        </p:nvSpPr>
        <p:spPr>
          <a:prstGeom prst="rect">
            <a:avLst/>
          </a:prstGeom>
        </p:spPr>
        <p:txBody>
          <a:bodyPr/>
          <a:lstStyle/>
          <a:p>
            <a:pPr>
              <a:buFont typeface="Helvetica Neue Light"/>
            </a:pPr>
            <a:r>
              <a:rPr lang="en-US" sz="2400" b="0" dirty="0">
                <a:latin typeface="Calibri" panose="020F0502020204030204" pitchFamily="34" charset="0"/>
                <a:cs typeface="Calibri" panose="020F0502020204030204" pitchFamily="34" charset="0"/>
              </a:rPr>
              <a:t>L</a:t>
            </a:r>
            <a:r>
              <a:rPr sz="2400" b="0" dirty="0">
                <a:latin typeface="Calibri" panose="020F0502020204030204" pitchFamily="34" charset="0"/>
                <a:cs typeface="Calibri" panose="020F0502020204030204" pitchFamily="34" charset="0"/>
              </a:rPr>
              <a:t>eadership class HPC system at OLCF, ranked </a:t>
            </a:r>
            <a:r>
              <a:rPr lang="en-US" sz="2400" b="0" dirty="0">
                <a:latin typeface="Calibri" panose="020F0502020204030204" pitchFamily="34" charset="0"/>
                <a:cs typeface="Calibri" panose="020F0502020204030204" pitchFamily="34" charset="0"/>
              </a:rPr>
              <a:t>#1</a:t>
            </a:r>
            <a:r>
              <a:rPr sz="2400" b="0" dirty="0">
                <a:latin typeface="Calibri" panose="020F0502020204030204" pitchFamily="34" charset="0"/>
                <a:cs typeface="Calibri" panose="020F0502020204030204" pitchFamily="34" charset="0"/>
              </a:rPr>
              <a:t> on Top500 </a:t>
            </a:r>
            <a:endParaRPr lang="en-US" sz="2400" b="0" dirty="0">
              <a:latin typeface="Calibri" panose="020F0502020204030204" pitchFamily="34" charset="0"/>
              <a:cs typeface="Calibri" panose="020F0502020204030204" pitchFamily="34" charset="0"/>
            </a:endParaRPr>
          </a:p>
          <a:p>
            <a:pPr>
              <a:buFont typeface="Helvetica Neue Light"/>
            </a:pPr>
            <a:r>
              <a:rPr sz="2400" b="0" dirty="0">
                <a:latin typeface="Calibri" panose="020F0502020204030204" pitchFamily="34" charset="0"/>
                <a:cs typeface="Calibri" panose="020F0502020204030204" pitchFamily="34" charset="0"/>
              </a:rPr>
              <a:t>4608 nodes with 2 IBM Power 9 CPU and 6 Nvidia Volta GPU</a:t>
            </a:r>
            <a:endParaRPr sz="2400" b="0" dirty="0">
              <a:solidFill>
                <a:srgbClr val="FFFFFF"/>
              </a:solidFill>
              <a:latin typeface="Calibri" panose="020F0502020204030204" pitchFamily="34" charset="0"/>
              <a:ea typeface="Helvetica Neue Light"/>
              <a:cs typeface="Calibri" panose="020F0502020204030204" pitchFamily="34" charset="0"/>
              <a:sym typeface="Helvetica Neue Light"/>
            </a:endParaRPr>
          </a:p>
          <a:p>
            <a:pPr>
              <a:buFont typeface="Helvetica Neue Light"/>
            </a:pPr>
            <a:r>
              <a:rPr sz="2400" b="0" dirty="0">
                <a:latin typeface="Calibri" panose="020F0502020204030204" pitchFamily="34" charset="0"/>
                <a:cs typeface="Calibri" panose="020F0502020204030204" pitchFamily="34" charset="0"/>
              </a:rPr>
              <a:t>300 GB/s NVLink connection</a:t>
            </a:r>
            <a:endParaRPr sz="2400" b="0" dirty="0">
              <a:solidFill>
                <a:srgbClr val="FFFFFF"/>
              </a:solidFill>
              <a:latin typeface="Calibri" panose="020F0502020204030204" pitchFamily="34" charset="0"/>
              <a:ea typeface="Helvetica Neue Light"/>
              <a:cs typeface="Calibri" panose="020F0502020204030204" pitchFamily="34" charset="0"/>
              <a:sym typeface="Helvetica Neue Light"/>
            </a:endParaRPr>
          </a:p>
          <a:p>
            <a:pPr>
              <a:buFont typeface="Helvetica Neue Light"/>
            </a:pPr>
            <a:r>
              <a:rPr sz="2400" b="0" dirty="0">
                <a:latin typeface="Calibri" panose="020F0502020204030204" pitchFamily="34" charset="0"/>
                <a:cs typeface="Calibri" panose="020F0502020204030204" pitchFamily="34" charset="0"/>
              </a:rPr>
              <a:t>800 GB NVMe storage/node</a:t>
            </a:r>
            <a:endParaRPr sz="2400" b="0" dirty="0">
              <a:solidFill>
                <a:srgbClr val="FFFFFF"/>
              </a:solidFill>
              <a:latin typeface="Calibri" panose="020F0502020204030204" pitchFamily="34" charset="0"/>
              <a:ea typeface="Helvetica Neue Light"/>
              <a:cs typeface="Calibri" panose="020F0502020204030204" pitchFamily="34" charset="0"/>
              <a:sym typeface="Helvetica Neue Light"/>
            </a:endParaRPr>
          </a:p>
          <a:p>
            <a:pPr>
              <a:buFont typeface="Helvetica Neue Light"/>
            </a:pPr>
            <a:r>
              <a:rPr sz="2400" b="0" dirty="0">
                <a:latin typeface="Calibri" panose="020F0502020204030204" pitchFamily="34" charset="0"/>
                <a:cs typeface="Calibri" panose="020F0502020204030204" pitchFamily="34" charset="0"/>
              </a:rPr>
              <a:t>Infiniband </a:t>
            </a:r>
            <a:r>
              <a:rPr lang="en-US" sz="2400" b="0" dirty="0">
                <a:latin typeface="Calibri" panose="020F0502020204030204" pitchFamily="34" charset="0"/>
                <a:cs typeface="Calibri" panose="020F0502020204030204" pitchFamily="34" charset="0"/>
              </a:rPr>
              <a:t>network; </a:t>
            </a:r>
            <a:endParaRPr sz="2400" b="0" dirty="0">
              <a:solidFill>
                <a:srgbClr val="FFFFFF"/>
              </a:solidFill>
              <a:latin typeface="Calibri" panose="020F0502020204030204" pitchFamily="34" charset="0"/>
              <a:ea typeface="Helvetica Neue Light"/>
              <a:cs typeface="Calibri" panose="020F0502020204030204" pitchFamily="34" charset="0"/>
              <a:sym typeface="Helvetica Neue Light"/>
            </a:endParaRPr>
          </a:p>
          <a:p>
            <a:pPr>
              <a:buFont typeface="Helvetica Neue Light"/>
            </a:pPr>
            <a:r>
              <a:rPr sz="2400" b="0" dirty="0">
                <a:latin typeface="Calibri" panose="020F0502020204030204" pitchFamily="34" charset="0"/>
                <a:cs typeface="Calibri" panose="020F0502020204030204" pitchFamily="34" charset="0"/>
              </a:rPr>
              <a:t>~3.45 ExaFlop  peak (FP16)</a:t>
            </a:r>
            <a:br>
              <a:rPr sz="2400" b="0" dirty="0">
                <a:latin typeface="Calibri" panose="020F0502020204030204" pitchFamily="34" charset="0"/>
                <a:cs typeface="Calibri" panose="020F0502020204030204" pitchFamily="34" charset="0"/>
              </a:rPr>
            </a:br>
            <a:endParaRPr sz="2400" b="0" dirty="0">
              <a:solidFill>
                <a:srgbClr val="FFFFFF"/>
              </a:solidFill>
              <a:latin typeface="Calibri" panose="020F0502020204030204" pitchFamily="34" charset="0"/>
              <a:ea typeface="Helvetica Neue"/>
              <a:cs typeface="Calibri" panose="020F0502020204030204" pitchFamily="34" charset="0"/>
              <a:sym typeface="Helvetica Neue"/>
            </a:endParaRPr>
          </a:p>
          <a:p>
            <a:pPr marL="0" indent="0">
              <a:spcBef>
                <a:spcPts val="1600"/>
              </a:spcBef>
              <a:buSzTx/>
              <a:buNone/>
              <a:defRPr b="1">
                <a:latin typeface="Helvetica Neue"/>
                <a:ea typeface="Helvetica Neue"/>
                <a:cs typeface="Helvetica Neue"/>
                <a:sym typeface="Helvetica Neue"/>
              </a:defRPr>
            </a:pPr>
            <a:r>
              <a:rPr lang="en-US" sz="2400" b="0" dirty="0">
                <a:latin typeface="Calibri" panose="020F0502020204030204" pitchFamily="34" charset="0"/>
                <a:cs typeface="Calibri" panose="020F0502020204030204" pitchFamily="34" charset="0"/>
              </a:rPr>
              <a:t>Training</a:t>
            </a:r>
            <a:r>
              <a:rPr sz="2400" b="0" dirty="0">
                <a:latin typeface="Calibri" panose="020F0502020204030204" pitchFamily="34" charset="0"/>
                <a:cs typeface="Calibri" panose="020F0502020204030204" pitchFamily="34" charset="0"/>
              </a:rPr>
              <a:t> code stresses all above </a:t>
            </a:r>
            <a:br>
              <a:rPr lang="en-US" sz="2400" b="0" dirty="0">
                <a:latin typeface="Calibri" panose="020F0502020204030204" pitchFamily="34" charset="0"/>
                <a:cs typeface="Calibri" panose="020F0502020204030204" pitchFamily="34" charset="0"/>
              </a:rPr>
            </a:br>
            <a:r>
              <a:rPr sz="2400" b="0" dirty="0">
                <a:latin typeface="Calibri" panose="020F0502020204030204" pitchFamily="34" charset="0"/>
                <a:cs typeface="Calibri" panose="020F0502020204030204" pitchFamily="34" charset="0"/>
              </a:rPr>
              <a:t>components of the system</a:t>
            </a:r>
          </a:p>
        </p:txBody>
      </p:sp>
      <p:sp>
        <p:nvSpPr>
          <p:cNvPr id="275" name="Google Shape;253;p29"/>
          <p:cNvSpPr txBox="1">
            <a:spLocks noGrp="1"/>
          </p:cNvSpPr>
          <p:nvPr>
            <p:ph type="sldNum"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dirty="0"/>
          </a:p>
        </p:txBody>
      </p:sp>
      <p:pic>
        <p:nvPicPr>
          <p:cNvPr id="276" name="Google Shape;254;p29" descr="Google Shape;254;p29"/>
          <p:cNvPicPr>
            <a:picLocks noChangeAspect="1"/>
          </p:cNvPicPr>
          <p:nvPr/>
        </p:nvPicPr>
        <p:blipFill>
          <a:blip r:embed="rId3">
            <a:extLst/>
          </a:blip>
          <a:stretch>
            <a:fillRect/>
          </a:stretch>
        </p:blipFill>
        <p:spPr>
          <a:xfrm>
            <a:off x="5041495" y="2943922"/>
            <a:ext cx="3746992" cy="2498005"/>
          </a:xfrm>
          <a:prstGeom prst="rect">
            <a:avLst/>
          </a:prstGeom>
          <a:ln w="12700">
            <a:miter lim="400000"/>
          </a:ln>
        </p:spPr>
      </p:pic>
    </p:spTree>
    <p:extLst>
      <p:ext uri="{BB962C8B-B14F-4D97-AF65-F5344CB8AC3E}">
        <p14:creationId xmlns:p14="http://schemas.microsoft.com/office/powerpoint/2010/main" val="309029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Google Shape;751;p49"/>
          <p:cNvSpPr txBox="1">
            <a:spLocks noGrp="1"/>
          </p:cNvSpPr>
          <p:nvPr>
            <p:ph type="title"/>
          </p:nvPr>
        </p:nvSpPr>
        <p:spPr>
          <a:prstGeom prst="rect">
            <a:avLst/>
          </a:prstGeom>
        </p:spPr>
        <p:txBody>
          <a:bodyPr>
            <a:normAutofit/>
          </a:bodyPr>
          <a:lstStyle>
            <a:lvl1pPr defTabSz="786384">
              <a:defRPr sz="2580"/>
            </a:lvl1pPr>
          </a:lstStyle>
          <a:p>
            <a:r>
              <a:rPr dirty="0"/>
              <a:t>Segmentation Animation</a:t>
            </a:r>
          </a:p>
        </p:txBody>
      </p:sp>
      <p:sp>
        <p:nvSpPr>
          <p:cNvPr id="865" name="Google Shape;749;p49"/>
          <p:cNvSpPr txBox="1">
            <a:spLocks noGrp="1"/>
          </p:cNvSpPr>
          <p:nvPr>
            <p:ph type="sldNum"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dirty="0"/>
          </a:p>
        </p:txBody>
      </p:sp>
      <p:pic>
        <p:nvPicPr>
          <p:cNvPr id="867" name="video-30fps_quicktime.mp4" descr="video-30fps_quicktime.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0" y="2523084"/>
            <a:ext cx="9144000" cy="2398085"/>
          </a:xfrm>
          <a:prstGeom prst="rect">
            <a:avLst/>
          </a:prstGeom>
          <a:ln w="12700">
            <a:miter lim="400000"/>
          </a:ln>
        </p:spPr>
      </p:pic>
    </p:spTree>
    <p:extLst>
      <p:ext uri="{BB962C8B-B14F-4D97-AF65-F5344CB8AC3E}">
        <p14:creationId xmlns:p14="http://schemas.microsoft.com/office/powerpoint/2010/main" val="2499447025"/>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67" fill="hold"/>
                                        <p:tgtEl>
                                          <p:spTgt spid="86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86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C0865-C103-2640-B19B-5E1C8C2A670F}"/>
              </a:ext>
            </a:extLst>
          </p:cNvPr>
          <p:cNvSpPr>
            <a:spLocks noGrp="1"/>
          </p:cNvSpPr>
          <p:nvPr>
            <p:ph type="title"/>
          </p:nvPr>
        </p:nvSpPr>
        <p:spPr/>
        <p:txBody>
          <a:bodyPr/>
          <a:lstStyle/>
          <a:p>
            <a:r>
              <a:rPr lang="en-US" dirty="0"/>
              <a:t>Extreme Scaling</a:t>
            </a:r>
          </a:p>
        </p:txBody>
      </p:sp>
      <p:sp>
        <p:nvSpPr>
          <p:cNvPr id="3" name="Text Placeholder 2">
            <a:extLst>
              <a:ext uri="{FF2B5EF4-FFF2-40B4-BE49-F238E27FC236}">
                <a16:creationId xmlns:a16="http://schemas.microsoft.com/office/drawing/2014/main" id="{B5DE9213-5F72-C342-AF17-9E6CBBCD49BB}"/>
              </a:ext>
            </a:extLst>
          </p:cNvPr>
          <p:cNvSpPr>
            <a:spLocks noGrp="1"/>
          </p:cNvSpPr>
          <p:nvPr>
            <p:ph type="body" idx="1"/>
          </p:nvPr>
        </p:nvSpPr>
        <p:spPr>
          <a:xfrm>
            <a:off x="469392" y="5272002"/>
            <a:ext cx="8229600" cy="1118616"/>
          </a:xfrm>
        </p:spPr>
        <p:txBody>
          <a:bodyPr/>
          <a:lstStyle/>
          <a:p>
            <a:pPr algn="ctr"/>
            <a:r>
              <a:rPr lang="en-US" sz="2000" b="0" dirty="0"/>
              <a:t> 4560 Summit nodes, 27,360 Volta GPUs</a:t>
            </a:r>
          </a:p>
          <a:p>
            <a:pPr algn="ctr"/>
            <a:r>
              <a:rPr lang="en-US" sz="2000" b="0" dirty="0"/>
              <a:t> </a:t>
            </a:r>
            <a:r>
              <a:rPr lang="en-US" sz="2000" dirty="0"/>
              <a:t>1.13 EF</a:t>
            </a:r>
            <a:r>
              <a:rPr lang="en-US" sz="2000" b="0" dirty="0"/>
              <a:t> peak performance (16-bit)</a:t>
            </a:r>
          </a:p>
        </p:txBody>
      </p:sp>
      <p:pic>
        <p:nvPicPr>
          <p:cNvPr id="4" name="Google Shape;706;p43" descr="Google Shape;706;p43">
            <a:extLst>
              <a:ext uri="{FF2B5EF4-FFF2-40B4-BE49-F238E27FC236}">
                <a16:creationId xmlns:a16="http://schemas.microsoft.com/office/drawing/2014/main" id="{B438BDD2-198A-9044-8697-A90DD4A38532}"/>
              </a:ext>
            </a:extLst>
          </p:cNvPr>
          <p:cNvPicPr>
            <a:picLocks noChangeAspect="1"/>
          </p:cNvPicPr>
          <p:nvPr/>
        </p:nvPicPr>
        <p:blipFill>
          <a:blip r:embed="rId2">
            <a:extLst/>
          </a:blip>
          <a:stretch>
            <a:fillRect/>
          </a:stretch>
        </p:blipFill>
        <p:spPr>
          <a:xfrm>
            <a:off x="1749552" y="1364896"/>
            <a:ext cx="5669280" cy="3776475"/>
          </a:xfrm>
          <a:prstGeom prst="rect">
            <a:avLst/>
          </a:prstGeom>
          <a:ln w="12700">
            <a:miter lim="400000"/>
          </a:ln>
        </p:spPr>
      </p:pic>
    </p:spTree>
    <p:extLst>
      <p:ext uri="{BB962C8B-B14F-4D97-AF65-F5344CB8AC3E}">
        <p14:creationId xmlns:p14="http://schemas.microsoft.com/office/powerpoint/2010/main" val="2300628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035DF8C-9892-3843-BA0F-1E31E070D5F4}"/>
              </a:ext>
            </a:extLst>
          </p:cNvPr>
          <p:cNvSpPr>
            <a:spLocks noGrp="1"/>
          </p:cNvSpPr>
          <p:nvPr>
            <p:ph type="title"/>
          </p:nvPr>
        </p:nvSpPr>
        <p:spPr>
          <a:xfrm>
            <a:off x="360340" y="179868"/>
            <a:ext cx="8565945" cy="769479"/>
          </a:xfrm>
        </p:spPr>
        <p:txBody>
          <a:bodyPr/>
          <a:lstStyle/>
          <a:p>
            <a:pPr algn="ctr"/>
            <a:r>
              <a:rPr lang="en-US" dirty="0">
                <a:solidFill>
                  <a:srgbClr val="194963"/>
                </a:solidFill>
                <a:latin typeface="Helvetica" charset="0"/>
                <a:ea typeface="Helvetica" charset="0"/>
                <a:cs typeface="Helvetica" charset="0"/>
              </a:rPr>
              <a:t>Deep Learning for Detecting Extremes: Definitions Matter</a:t>
            </a:r>
          </a:p>
        </p:txBody>
      </p:sp>
      <p:sp>
        <p:nvSpPr>
          <p:cNvPr id="10" name="Content Placeholder 9">
            <a:extLst>
              <a:ext uri="{FF2B5EF4-FFF2-40B4-BE49-F238E27FC236}">
                <a16:creationId xmlns:a16="http://schemas.microsoft.com/office/drawing/2014/main" id="{D0FBBF9F-AC9E-4E45-8A0D-D0B6E4572AF8}"/>
              </a:ext>
            </a:extLst>
          </p:cNvPr>
          <p:cNvSpPr>
            <a:spLocks noGrp="1"/>
          </p:cNvSpPr>
          <p:nvPr>
            <p:ph type="body" idx="1"/>
          </p:nvPr>
        </p:nvSpPr>
        <p:spPr>
          <a:xfrm>
            <a:off x="457200" y="1295400"/>
            <a:ext cx="6291943" cy="4830763"/>
          </a:xfrm>
        </p:spPr>
        <p:txBody>
          <a:bodyPr>
            <a:normAutofit fontScale="92500" lnSpcReduction="20000"/>
          </a:bodyPr>
          <a:lstStyle/>
          <a:p>
            <a:pPr marL="180975" marR="3810">
              <a:lnSpc>
                <a:spcPct val="150000"/>
              </a:lnSpc>
              <a:spcBef>
                <a:spcPts val="574"/>
              </a:spcBef>
              <a:tabLst>
                <a:tab pos="180975" algn="l"/>
              </a:tabLst>
            </a:pPr>
            <a:r>
              <a:rPr lang="en-US" b="0" spc="-4" dirty="0">
                <a:latin typeface="Calibri" panose="020F0502020204030204" pitchFamily="34" charset="0"/>
                <a:cs typeface="Calibri" panose="020F0502020204030204" pitchFamily="34" charset="0"/>
              </a:rPr>
              <a:t>Atmospheric Rivers (ARs): </a:t>
            </a:r>
            <a:r>
              <a:rPr lang="en-US" sz="1800" b="0" spc="-4" dirty="0">
                <a:latin typeface="Calibri" panose="020F0502020204030204" pitchFamily="34" charset="0"/>
                <a:cs typeface="Calibri" panose="020F0502020204030204" pitchFamily="34" charset="0"/>
              </a:rPr>
              <a:t>”long, narrow, and transient corridors of strong horizontal water vapor transport…” </a:t>
            </a:r>
            <a:r>
              <a:rPr lang="en-US" sz="1800" b="0" i="1" spc="-4" dirty="0">
                <a:latin typeface="Calibri" panose="020F0502020204030204" pitchFamily="34" charset="0"/>
                <a:cs typeface="Calibri" panose="020F0502020204030204" pitchFamily="34" charset="0"/>
              </a:rPr>
              <a:t>(AMS Glossary)</a:t>
            </a:r>
            <a:br>
              <a:rPr lang="en-US" sz="1800" b="0" i="1" spc="-4" dirty="0">
                <a:latin typeface="Calibri" panose="020F0502020204030204" pitchFamily="34" charset="0"/>
                <a:cs typeface="Calibri" panose="020F0502020204030204" pitchFamily="34" charset="0"/>
              </a:rPr>
            </a:br>
            <a:endParaRPr lang="en-US" b="0" dirty="0">
              <a:latin typeface="Calibri" panose="020F0502020204030204" pitchFamily="34" charset="0"/>
              <a:cs typeface="Calibri" panose="020F0502020204030204" pitchFamily="34" charset="0"/>
            </a:endParaRPr>
          </a:p>
          <a:p>
            <a:pPr marL="180975" marR="812006">
              <a:lnSpc>
                <a:spcPct val="150000"/>
              </a:lnSpc>
              <a:spcBef>
                <a:spcPts val="713"/>
              </a:spcBef>
              <a:tabLst>
                <a:tab pos="180975" algn="l"/>
              </a:tabLst>
            </a:pPr>
            <a:r>
              <a:rPr lang="en-US" b="0" dirty="0">
                <a:latin typeface="Calibri" panose="020F0502020204030204" pitchFamily="34" charset="0"/>
                <a:cs typeface="Calibri" panose="020F0502020204030204" pitchFamily="34" charset="0"/>
              </a:rPr>
              <a:t>No </a:t>
            </a:r>
            <a:r>
              <a:rPr lang="en-US" b="0" spc="-4" dirty="0">
                <a:latin typeface="Calibri" panose="020F0502020204030204" pitchFamily="34" charset="0"/>
                <a:cs typeface="Calibri" panose="020F0502020204030204" pitchFamily="34" charset="0"/>
              </a:rPr>
              <a:t>community-accepted  </a:t>
            </a:r>
            <a:r>
              <a:rPr lang="en-US" b="0" spc="-8" dirty="0">
                <a:latin typeface="Calibri" panose="020F0502020204030204" pitchFamily="34" charset="0"/>
                <a:cs typeface="Calibri" panose="020F0502020204030204" pitchFamily="34" charset="0"/>
              </a:rPr>
              <a:t>standard </a:t>
            </a:r>
            <a:r>
              <a:rPr lang="en-US" b="0" spc="-4" dirty="0">
                <a:latin typeface="Calibri" panose="020F0502020204030204" pitchFamily="34" charset="0"/>
                <a:cs typeface="Calibri" panose="020F0502020204030204" pitchFamily="34" charset="0"/>
              </a:rPr>
              <a:t>for identifying  atmospheric</a:t>
            </a:r>
            <a:r>
              <a:rPr lang="en-US" b="0" spc="-11" dirty="0">
                <a:latin typeface="Calibri" panose="020F0502020204030204" pitchFamily="34" charset="0"/>
                <a:cs typeface="Calibri" panose="020F0502020204030204" pitchFamily="34" charset="0"/>
              </a:rPr>
              <a:t> </a:t>
            </a:r>
            <a:r>
              <a:rPr lang="en-US" b="0" spc="-4" dirty="0">
                <a:latin typeface="Calibri" panose="020F0502020204030204" pitchFamily="34" charset="0"/>
                <a:cs typeface="Calibri" panose="020F0502020204030204" pitchFamily="34" charset="0"/>
              </a:rPr>
              <a:t>rivers</a:t>
            </a:r>
            <a:br>
              <a:rPr lang="en-US" b="0" spc="-4" dirty="0">
                <a:latin typeface="Calibri" panose="020F0502020204030204" pitchFamily="34" charset="0"/>
                <a:cs typeface="Calibri" panose="020F0502020204030204" pitchFamily="34" charset="0"/>
              </a:rPr>
            </a:br>
            <a:br>
              <a:rPr lang="en-US" b="0" spc="-4" dirty="0">
                <a:latin typeface="Calibri" panose="020F0502020204030204" pitchFamily="34" charset="0"/>
                <a:cs typeface="Calibri" panose="020F0502020204030204" pitchFamily="34" charset="0"/>
              </a:rPr>
            </a:br>
            <a:r>
              <a:rPr lang="en-US" b="0" spc="-4" dirty="0">
                <a:latin typeface="Calibri" panose="020F0502020204030204" pitchFamily="34" charset="0"/>
                <a:cs typeface="Calibri" panose="020F0502020204030204" pitchFamily="34" charset="0"/>
              </a:rPr>
              <a:t>“You know one when you see one” – </a:t>
            </a:r>
            <a:r>
              <a:rPr lang="en-US" b="0" i="1" spc="-4" dirty="0">
                <a:latin typeface="Calibri" panose="020F0502020204030204" pitchFamily="34" charset="0"/>
                <a:cs typeface="Calibri" panose="020F0502020204030204" pitchFamily="34" charset="0"/>
              </a:rPr>
              <a:t>ARTMIP 2018 Participant</a:t>
            </a:r>
            <a:endParaRPr lang="en-US" b="0" i="1" dirty="0">
              <a:latin typeface="Calibri" panose="020F0502020204030204" pitchFamily="34" charset="0"/>
              <a:cs typeface="Calibri" panose="020F0502020204030204" pitchFamily="34" charset="0"/>
            </a:endParaRPr>
          </a:p>
          <a:p>
            <a:pPr>
              <a:lnSpc>
                <a:spcPct val="150000"/>
              </a:lnSpc>
            </a:pPr>
            <a:endParaRPr lang="en-US" b="0" dirty="0">
              <a:latin typeface="Calibri" panose="020F0502020204030204" pitchFamily="34" charset="0"/>
              <a:cs typeface="Calibri" panose="020F0502020204030204" pitchFamily="34" charset="0"/>
            </a:endParaRPr>
          </a:p>
        </p:txBody>
      </p:sp>
      <p:sp>
        <p:nvSpPr>
          <p:cNvPr id="17" name="object 9">
            <a:extLst>
              <a:ext uri="{FF2B5EF4-FFF2-40B4-BE49-F238E27FC236}">
                <a16:creationId xmlns:a16="http://schemas.microsoft.com/office/drawing/2014/main" id="{E996E375-FE18-BB43-9B1C-3756D554E917}"/>
              </a:ext>
            </a:extLst>
          </p:cNvPr>
          <p:cNvSpPr txBox="1"/>
          <p:nvPr/>
        </p:nvSpPr>
        <p:spPr>
          <a:xfrm>
            <a:off x="5780830" y="5239602"/>
            <a:ext cx="2734520" cy="148117"/>
          </a:xfrm>
          <a:prstGeom prst="rect">
            <a:avLst/>
          </a:prstGeom>
        </p:spPr>
        <p:txBody>
          <a:bodyPr vert="horz" wrap="square" lIns="0" tIns="9525" rIns="0" bIns="0" rtlCol="0">
            <a:spAutoFit/>
          </a:bodyPr>
          <a:lstStyle/>
          <a:p>
            <a:pPr marL="9525" algn="r" defTabSz="685800">
              <a:spcBef>
                <a:spcPts val="75"/>
              </a:spcBef>
              <a:defRPr/>
            </a:pPr>
            <a:r>
              <a:rPr sz="900" kern="1200" spc="-83" dirty="0">
                <a:solidFill>
                  <a:prstClr val="white">
                    <a:lumMod val="65000"/>
                  </a:prstClr>
                </a:solidFill>
                <a:ea typeface="+mn-ea"/>
              </a:rPr>
              <a:t>An </a:t>
            </a:r>
            <a:r>
              <a:rPr lang="en-US" sz="900" kern="1200" spc="-83" dirty="0">
                <a:solidFill>
                  <a:prstClr val="white">
                    <a:lumMod val="65000"/>
                  </a:prstClr>
                </a:solidFill>
                <a:ea typeface="+mn-ea"/>
              </a:rPr>
              <a:t> </a:t>
            </a:r>
            <a:r>
              <a:rPr sz="900" kern="1200" spc="-188" dirty="0">
                <a:solidFill>
                  <a:prstClr val="white">
                    <a:lumMod val="65000"/>
                  </a:prstClr>
                </a:solidFill>
                <a:ea typeface="+mn-ea"/>
              </a:rPr>
              <a:t>AR </a:t>
            </a:r>
            <a:r>
              <a:rPr lang="en-US" sz="900" kern="1200" spc="-188" dirty="0">
                <a:solidFill>
                  <a:prstClr val="white">
                    <a:lumMod val="65000"/>
                  </a:prstClr>
                </a:solidFill>
                <a:ea typeface="+mn-ea"/>
              </a:rPr>
              <a:t>   </a:t>
            </a:r>
            <a:r>
              <a:rPr sz="900" kern="1200" dirty="0">
                <a:solidFill>
                  <a:prstClr val="white">
                    <a:lumMod val="65000"/>
                  </a:prstClr>
                </a:solidFill>
                <a:ea typeface="+mn-ea"/>
              </a:rPr>
              <a:t>off </a:t>
            </a:r>
            <a:r>
              <a:rPr sz="900" kern="1200" spc="-19" dirty="0">
                <a:solidFill>
                  <a:prstClr val="white">
                    <a:lumMod val="65000"/>
                  </a:prstClr>
                </a:solidFill>
                <a:ea typeface="+mn-ea"/>
              </a:rPr>
              <a:t>the </a:t>
            </a:r>
            <a:r>
              <a:rPr sz="900" kern="1200" spc="-71" dirty="0">
                <a:solidFill>
                  <a:prstClr val="white">
                    <a:lumMod val="65000"/>
                  </a:prstClr>
                </a:solidFill>
                <a:ea typeface="+mn-ea"/>
              </a:rPr>
              <a:t>coast </a:t>
            </a:r>
            <a:r>
              <a:rPr sz="900" kern="1200" spc="-4" dirty="0">
                <a:solidFill>
                  <a:prstClr val="white">
                    <a:lumMod val="65000"/>
                  </a:prstClr>
                </a:solidFill>
                <a:ea typeface="+mn-ea"/>
              </a:rPr>
              <a:t>of </a:t>
            </a:r>
            <a:r>
              <a:rPr sz="900" kern="1200" spc="-53" dirty="0">
                <a:solidFill>
                  <a:prstClr val="white">
                    <a:lumMod val="65000"/>
                  </a:prstClr>
                </a:solidFill>
                <a:ea typeface="+mn-ea"/>
              </a:rPr>
              <a:t>California.</a:t>
            </a:r>
            <a:r>
              <a:rPr lang="en-US" sz="900" kern="1200" spc="-53" dirty="0">
                <a:solidFill>
                  <a:prstClr val="white">
                    <a:lumMod val="65000"/>
                  </a:prstClr>
                </a:solidFill>
                <a:ea typeface="+mn-ea"/>
              </a:rPr>
              <a:t> </a:t>
            </a:r>
            <a:r>
              <a:rPr sz="900" kern="1200" spc="-83" dirty="0">
                <a:solidFill>
                  <a:prstClr val="white">
                    <a:lumMod val="65000"/>
                  </a:prstClr>
                </a:solidFill>
                <a:ea typeface="+mn-ea"/>
              </a:rPr>
              <a:t>Source: </a:t>
            </a:r>
            <a:r>
              <a:rPr sz="900" kern="1200" spc="-98" dirty="0">
                <a:solidFill>
                  <a:prstClr val="white">
                    <a:lumMod val="65000"/>
                  </a:prstClr>
                </a:solidFill>
                <a:ea typeface="+mn-ea"/>
              </a:rPr>
              <a:t>The</a:t>
            </a:r>
            <a:r>
              <a:rPr sz="900" kern="1200" spc="-248" dirty="0">
                <a:solidFill>
                  <a:prstClr val="white">
                    <a:lumMod val="65000"/>
                  </a:prstClr>
                </a:solidFill>
                <a:ea typeface="+mn-ea"/>
              </a:rPr>
              <a:t> </a:t>
            </a:r>
            <a:r>
              <a:rPr sz="900" kern="1200" spc="-64" dirty="0">
                <a:solidFill>
                  <a:prstClr val="white">
                    <a:lumMod val="65000"/>
                  </a:prstClr>
                </a:solidFill>
                <a:ea typeface="+mn-ea"/>
              </a:rPr>
              <a:t>Guardian</a:t>
            </a:r>
            <a:endParaRPr sz="900" kern="1200" dirty="0">
              <a:solidFill>
                <a:prstClr val="white">
                  <a:lumMod val="65000"/>
                </a:prstClr>
              </a:solidFill>
              <a:ea typeface="+mn-ea"/>
            </a:endParaRPr>
          </a:p>
        </p:txBody>
      </p:sp>
      <p:pic>
        <p:nvPicPr>
          <p:cNvPr id="2" name="Picture 1">
            <a:extLst>
              <a:ext uri="{FF2B5EF4-FFF2-40B4-BE49-F238E27FC236}">
                <a16:creationId xmlns:a16="http://schemas.microsoft.com/office/drawing/2014/main" id="{6DFE2E7A-94E6-0840-9265-30704E220AF3}"/>
              </a:ext>
            </a:extLst>
          </p:cNvPr>
          <p:cNvPicPr>
            <a:picLocks noChangeAspect="1"/>
          </p:cNvPicPr>
          <p:nvPr/>
        </p:nvPicPr>
        <p:blipFill>
          <a:blip r:embed="rId2"/>
          <a:stretch>
            <a:fillRect/>
          </a:stretch>
        </p:blipFill>
        <p:spPr>
          <a:xfrm>
            <a:off x="6107779" y="3287486"/>
            <a:ext cx="2924520" cy="1856434"/>
          </a:xfrm>
          <a:prstGeom prst="rect">
            <a:avLst/>
          </a:prstGeom>
        </p:spPr>
      </p:pic>
    </p:spTree>
    <p:extLst>
      <p:ext uri="{BB962C8B-B14F-4D97-AF65-F5344CB8AC3E}">
        <p14:creationId xmlns:p14="http://schemas.microsoft.com/office/powerpoint/2010/main" val="2651419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94963"/>
                </a:solidFill>
                <a:latin typeface="Helvetica" charset="0"/>
                <a:ea typeface="Helvetica" charset="0"/>
                <a:cs typeface="Helvetica" charset="0"/>
              </a:rPr>
              <a:t>The ARTMIP Dataset</a:t>
            </a:r>
          </a:p>
        </p:txBody>
      </p:sp>
      <p:sp>
        <p:nvSpPr>
          <p:cNvPr id="3" name="Content Placeholder 2"/>
          <p:cNvSpPr>
            <a:spLocks noGrp="1"/>
          </p:cNvSpPr>
          <p:nvPr>
            <p:ph type="body" idx="1"/>
          </p:nvPr>
        </p:nvSpPr>
        <p:spPr>
          <a:xfrm>
            <a:off x="457200" y="1295400"/>
            <a:ext cx="3958683" cy="4830763"/>
          </a:xfrm>
        </p:spPr>
        <p:txBody>
          <a:bodyPr>
            <a:normAutofit lnSpcReduction="10000"/>
          </a:bodyPr>
          <a:lstStyle/>
          <a:p>
            <a:r>
              <a:rPr lang="en-US" sz="2000" dirty="0">
                <a:latin typeface="Calibri" panose="020F0502020204030204" pitchFamily="34" charset="0"/>
                <a:ea typeface="Helvetica Neue" charset="0"/>
                <a:cs typeface="Calibri" panose="020F0502020204030204" pitchFamily="34" charset="0"/>
              </a:rPr>
              <a:t>The Atmospheric River Tracking Method Intercomparison Project </a:t>
            </a:r>
            <a:r>
              <a:rPr lang="en-US" sz="2000" b="0" dirty="0">
                <a:latin typeface="Calibri" panose="020F0502020204030204" pitchFamily="34" charset="0"/>
                <a:ea typeface="Helvetica Neue" charset="0"/>
                <a:cs typeface="Calibri" panose="020F0502020204030204" pitchFamily="34" charset="0"/>
              </a:rPr>
              <a:t>(ARTMIP) </a:t>
            </a:r>
            <a:r>
              <a:rPr lang="en-US" altLang="x-none" sz="2000" b="0" dirty="0">
                <a:latin typeface="Calibri" panose="020F0502020204030204" pitchFamily="34" charset="0"/>
                <a:ea typeface="Helvetica Neue" charset="0"/>
                <a:cs typeface="Calibri" panose="020F0502020204030204" pitchFamily="34" charset="0"/>
              </a:rPr>
              <a:t>includes AR detections from 14 algorithms in MERRA reanalysis data</a:t>
            </a:r>
            <a:br>
              <a:rPr lang="en-US" altLang="x-none" sz="2000" b="0" dirty="0">
                <a:latin typeface="Calibri" panose="020F0502020204030204" pitchFamily="34" charset="0"/>
                <a:ea typeface="Helvetica Neue" charset="0"/>
                <a:cs typeface="Calibri" panose="020F0502020204030204" pitchFamily="34" charset="0"/>
              </a:rPr>
            </a:br>
            <a:endParaRPr lang="en-US" sz="2000" b="0" dirty="0">
              <a:latin typeface="Calibri" panose="020F0502020204030204" pitchFamily="34" charset="0"/>
              <a:ea typeface="Helvetica Neue" charset="0"/>
              <a:cs typeface="Calibri" panose="020F0502020204030204" pitchFamily="34" charset="0"/>
            </a:endParaRPr>
          </a:p>
          <a:p>
            <a:r>
              <a:rPr lang="en-US" altLang="x-none" sz="2000" b="0" dirty="0">
                <a:latin typeface="Calibri" panose="020F0502020204030204" pitchFamily="34" charset="0"/>
                <a:ea typeface="Helvetica Neue" charset="0"/>
                <a:cs typeface="Calibri" panose="020F0502020204030204" pitchFamily="34" charset="0"/>
              </a:rPr>
              <a:t>Can methods detect ARs in different fields: </a:t>
            </a:r>
            <a:r>
              <a:rPr lang="en-US" altLang="x-none" sz="2000" b="0" i="1" dirty="0">
                <a:latin typeface="Calibri" panose="020F0502020204030204" pitchFamily="34" charset="0"/>
                <a:ea typeface="Helvetica Neue" charset="0"/>
                <a:cs typeface="Calibri" panose="020F0502020204030204" pitchFamily="34" charset="0"/>
              </a:rPr>
              <a:t>precipitable water </a:t>
            </a:r>
            <a:r>
              <a:rPr lang="en-US" altLang="x-none" sz="2000" b="0" dirty="0">
                <a:latin typeface="Calibri" panose="020F0502020204030204" pitchFamily="34" charset="0"/>
                <a:ea typeface="Helvetica Neue" charset="0"/>
                <a:cs typeface="Calibri" panose="020F0502020204030204" pitchFamily="34" charset="0"/>
              </a:rPr>
              <a:t>and </a:t>
            </a:r>
            <a:r>
              <a:rPr lang="en-US" altLang="x-none" sz="2000" b="0" i="1" dirty="0">
                <a:latin typeface="Calibri" panose="020F0502020204030204" pitchFamily="34" charset="0"/>
                <a:ea typeface="Helvetica Neue" charset="0"/>
                <a:cs typeface="Calibri" panose="020F0502020204030204" pitchFamily="34" charset="0"/>
              </a:rPr>
              <a:t>Integrated Vapor Transport?</a:t>
            </a:r>
            <a:br>
              <a:rPr lang="en-US" altLang="x-none" sz="2000" b="0" i="1" dirty="0">
                <a:latin typeface="Calibri" panose="020F0502020204030204" pitchFamily="34" charset="0"/>
                <a:ea typeface="Helvetica Neue" charset="0"/>
                <a:cs typeface="Calibri" panose="020F0502020204030204" pitchFamily="34" charset="0"/>
              </a:rPr>
            </a:br>
            <a:endParaRPr lang="en-US" altLang="x-none" sz="2000" b="0" i="1" dirty="0">
              <a:latin typeface="Calibri" panose="020F0502020204030204" pitchFamily="34" charset="0"/>
              <a:ea typeface="Helvetica Neue" charset="0"/>
              <a:cs typeface="Calibri" panose="020F0502020204030204" pitchFamily="34" charset="0"/>
            </a:endParaRPr>
          </a:p>
          <a:p>
            <a:r>
              <a:rPr lang="en-US" altLang="x-none" sz="2000" b="0" dirty="0">
                <a:latin typeface="Calibri" panose="020F0502020204030204" pitchFamily="34" charset="0"/>
                <a:ea typeface="Helvetica Neue" charset="0"/>
                <a:cs typeface="Calibri" panose="020F0502020204030204" pitchFamily="34" charset="0"/>
              </a:rPr>
              <a:t>Can methods detect ARs in different datasets: </a:t>
            </a:r>
            <a:r>
              <a:rPr lang="en-US" altLang="x-none" sz="2000" b="0" i="1" dirty="0">
                <a:latin typeface="Calibri" panose="020F0502020204030204" pitchFamily="34" charset="0"/>
                <a:ea typeface="Helvetica Neue" charset="0"/>
                <a:cs typeface="Calibri" panose="020F0502020204030204" pitchFamily="34" charset="0"/>
              </a:rPr>
              <a:t>MERRA</a:t>
            </a:r>
            <a:r>
              <a:rPr lang="en-US" altLang="x-none" sz="2000" b="0" dirty="0">
                <a:latin typeface="Calibri" panose="020F0502020204030204" pitchFamily="34" charset="0"/>
                <a:ea typeface="Helvetica Neue" charset="0"/>
                <a:cs typeface="Calibri" panose="020F0502020204030204" pitchFamily="34" charset="0"/>
              </a:rPr>
              <a:t> reanalysis and </a:t>
            </a:r>
            <a:r>
              <a:rPr lang="en-US" altLang="x-none" sz="2000" b="0" i="1" dirty="0">
                <a:latin typeface="Calibri" panose="020F0502020204030204" pitchFamily="34" charset="0"/>
                <a:ea typeface="Helvetica Neue" charset="0"/>
                <a:cs typeface="Calibri" panose="020F0502020204030204" pitchFamily="34" charset="0"/>
              </a:rPr>
              <a:t>CAM5 </a:t>
            </a:r>
            <a:r>
              <a:rPr lang="en-US" altLang="x-none" sz="2000" b="0" dirty="0">
                <a:latin typeface="Calibri" panose="020F0502020204030204" pitchFamily="34" charset="0"/>
                <a:ea typeface="Helvetica Neue" charset="0"/>
                <a:cs typeface="Calibri" panose="020F0502020204030204" pitchFamily="34" charset="0"/>
              </a:rPr>
              <a:t>climate model</a:t>
            </a:r>
          </a:p>
        </p:txBody>
      </p:sp>
      <p:pic>
        <p:nvPicPr>
          <p:cNvPr id="13" name="Picture 3"/>
          <p:cNvPicPr>
            <a:picLocks noChangeAspect="1"/>
          </p:cNvPicPr>
          <p:nvPr/>
        </p:nvPicPr>
        <p:blipFill rotWithShape="1">
          <a:blip r:embed="rId3">
            <a:extLst>
              <a:ext uri="{28A0092B-C50C-407E-A947-70E740481C1C}">
                <a14:useLocalDpi xmlns:a14="http://schemas.microsoft.com/office/drawing/2010/main" val="0"/>
              </a:ext>
            </a:extLst>
          </a:blip>
          <a:srcRect t="2300"/>
          <a:stretch/>
        </p:blipFill>
        <p:spPr bwMode="auto">
          <a:xfrm>
            <a:off x="4802747" y="1831305"/>
            <a:ext cx="4040112" cy="227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802747" y="4096092"/>
            <a:ext cx="3873934" cy="415498"/>
          </a:xfrm>
          <a:prstGeom prst="rect">
            <a:avLst/>
          </a:prstGeom>
          <a:noFill/>
        </p:spPr>
        <p:txBody>
          <a:bodyPr wrap="square" rtlCol="0">
            <a:spAutoFit/>
          </a:bodyPr>
          <a:lstStyle/>
          <a:p>
            <a:r>
              <a:rPr lang="en-US" sz="1050" dirty="0"/>
              <a:t>MERRA Integrated Vapor Transport 2000-01-01-00, shown with the mean of the 14 ARTMIP algorithms.</a:t>
            </a:r>
          </a:p>
        </p:txBody>
      </p:sp>
      <p:sp>
        <p:nvSpPr>
          <p:cNvPr id="9" name="Rectangle 8"/>
          <p:cNvSpPr/>
          <p:nvPr/>
        </p:nvSpPr>
        <p:spPr>
          <a:xfrm>
            <a:off x="5537785" y="4494493"/>
            <a:ext cx="2194610" cy="100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 name="Rectangle 10">
            <a:extLst>
              <a:ext uri="{FF2B5EF4-FFF2-40B4-BE49-F238E27FC236}">
                <a16:creationId xmlns:a16="http://schemas.microsoft.com/office/drawing/2014/main" id="{04680F03-9319-C146-B590-DD8A8D0B73CE}"/>
              </a:ext>
            </a:extLst>
          </p:cNvPr>
          <p:cNvSpPr/>
          <p:nvPr/>
        </p:nvSpPr>
        <p:spPr>
          <a:xfrm>
            <a:off x="4802746" y="4733125"/>
            <a:ext cx="4341254" cy="900246"/>
          </a:xfrm>
          <a:prstGeom prst="rect">
            <a:avLst/>
          </a:prstGeom>
        </p:spPr>
        <p:txBody>
          <a:bodyPr wrap="square">
            <a:spAutoFit/>
          </a:bodyPr>
          <a:lstStyle/>
          <a:p>
            <a:pPr marL="228600" indent="-228600"/>
            <a:r>
              <a:rPr lang="en-US" sz="1050" b="1" dirty="0"/>
              <a:t>Shields</a:t>
            </a:r>
            <a:r>
              <a:rPr lang="en-US" sz="1050" dirty="0"/>
              <a:t>, C. A., Rutz, J. J., Leung, L.-Y., Ralph, F. M., Wehner, M., Kawzenuk, B., … Nguyen, P. (</a:t>
            </a:r>
            <a:r>
              <a:rPr lang="en-US" sz="1050" b="1" dirty="0"/>
              <a:t>2018</a:t>
            </a:r>
            <a:r>
              <a:rPr lang="en-US" sz="1050" dirty="0"/>
              <a:t>). Atmospheric River Tracking Method Intercomparison Project (ARTMIP): project goals and experimental design. </a:t>
            </a:r>
            <a:r>
              <a:rPr lang="en-US" sz="1050" i="1" dirty="0"/>
              <a:t>Geoscientific Model Development</a:t>
            </a:r>
            <a:r>
              <a:rPr lang="en-US" sz="1050" dirty="0"/>
              <a:t>, </a:t>
            </a:r>
            <a:r>
              <a:rPr lang="en-US" sz="1050" i="1" dirty="0"/>
              <a:t>11</a:t>
            </a:r>
            <a:r>
              <a:rPr lang="en-US" sz="1050" dirty="0"/>
              <a:t>(6), 2455–2474. http://doi.org/10.5194/gmd-11-2455-2018</a:t>
            </a:r>
          </a:p>
        </p:txBody>
      </p:sp>
    </p:spTree>
    <p:extLst>
      <p:ext uri="{BB962C8B-B14F-4D97-AF65-F5344CB8AC3E}">
        <p14:creationId xmlns:p14="http://schemas.microsoft.com/office/powerpoint/2010/main" val="1544779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17CA-A7A6-3B46-9946-008EFA77BC2D}"/>
              </a:ext>
            </a:extLst>
          </p:cNvPr>
          <p:cNvSpPr>
            <a:spLocks noGrp="1"/>
          </p:cNvSpPr>
          <p:nvPr>
            <p:ph type="title"/>
          </p:nvPr>
        </p:nvSpPr>
        <p:spPr/>
        <p:txBody>
          <a:bodyPr/>
          <a:lstStyle/>
          <a:p>
            <a:r>
              <a:rPr lang="en-US" dirty="0">
                <a:solidFill>
                  <a:srgbClr val="194963"/>
                </a:solidFill>
                <a:latin typeface="Helvetica" charset="0"/>
                <a:ea typeface="Helvetica" charset="0"/>
                <a:cs typeface="Helvetica" charset="0"/>
              </a:rPr>
              <a:t>Can CNNs do Probabilistic ‘Segmentation’?</a:t>
            </a:r>
            <a:endParaRPr lang="en-US" dirty="0"/>
          </a:p>
        </p:txBody>
      </p:sp>
      <p:pic>
        <p:nvPicPr>
          <p:cNvPr id="6" name="Content Placeholder 3">
            <a:extLst>
              <a:ext uri="{FF2B5EF4-FFF2-40B4-BE49-F238E27FC236}">
                <a16:creationId xmlns:a16="http://schemas.microsoft.com/office/drawing/2014/main" id="{33D87731-5AF6-2D4B-8015-F47B40E3141C}"/>
              </a:ext>
            </a:extLst>
          </p:cNvPr>
          <p:cNvPicPr>
            <a:picLocks noGrp="1" noChangeAspect="1" noChangeArrowheads="1"/>
          </p:cNvPicPr>
          <p:nvPr>
            <p:ph sz="half" idx="4294967295"/>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65" t="22366" r="49696" b="10027"/>
          <a:stretch/>
        </p:blipFill>
        <p:spPr bwMode="auto">
          <a:xfrm>
            <a:off x="0" y="2584450"/>
            <a:ext cx="45593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a:extLst>
              <a:ext uri="{FF2B5EF4-FFF2-40B4-BE49-F238E27FC236}">
                <a16:creationId xmlns:a16="http://schemas.microsoft.com/office/drawing/2014/main" id="{D5E90E2F-4987-7749-AE57-680321F7995D}"/>
              </a:ext>
            </a:extLst>
          </p:cNvPr>
          <p:cNvPicPr>
            <a:picLocks noGrp="1" noChangeAspect="1" noChangeArrowheads="1"/>
          </p:cNvPicPr>
          <p:nvPr>
            <p:ph sz="half" idx="4294967295"/>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685" r="7002"/>
          <a:stretch>
            <a:fillRect/>
          </a:stretch>
        </p:blipFill>
        <p:spPr bwMode="auto">
          <a:xfrm>
            <a:off x="5257800" y="2560638"/>
            <a:ext cx="3886200"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F6E73F5-B5C3-8342-9BEC-CA0818D33604}"/>
              </a:ext>
            </a:extLst>
          </p:cNvPr>
          <p:cNvSpPr txBox="1"/>
          <p:nvPr/>
        </p:nvSpPr>
        <p:spPr>
          <a:xfrm>
            <a:off x="906518" y="4892643"/>
            <a:ext cx="2565752" cy="253916"/>
          </a:xfrm>
          <a:prstGeom prst="rect">
            <a:avLst/>
          </a:prstGeom>
          <a:noFill/>
        </p:spPr>
        <p:txBody>
          <a:bodyPr wrap="square" rtlCol="0">
            <a:spAutoFit/>
          </a:bodyPr>
          <a:lstStyle/>
          <a:p>
            <a:pPr algn="ctr"/>
            <a:r>
              <a:rPr lang="en-US" sz="1050" dirty="0">
                <a:solidFill>
                  <a:srgbClr val="C00000"/>
                </a:solidFill>
              </a:rPr>
              <a:t>AR Confidence Index [probability]</a:t>
            </a:r>
          </a:p>
        </p:txBody>
      </p:sp>
      <p:sp>
        <p:nvSpPr>
          <p:cNvPr id="9" name="Right Arrow 5">
            <a:extLst>
              <a:ext uri="{FF2B5EF4-FFF2-40B4-BE49-F238E27FC236}">
                <a16:creationId xmlns:a16="http://schemas.microsoft.com/office/drawing/2014/main" id="{858314EE-426F-A142-8A16-68FD18E202D5}"/>
              </a:ext>
            </a:extLst>
          </p:cNvPr>
          <p:cNvSpPr>
            <a:spLocks noChangeArrowheads="1"/>
          </p:cNvSpPr>
          <p:nvPr/>
        </p:nvSpPr>
        <p:spPr bwMode="auto">
          <a:xfrm>
            <a:off x="2189395" y="5128383"/>
            <a:ext cx="4765211" cy="514476"/>
          </a:xfrm>
          <a:prstGeom prst="rightArrow">
            <a:avLst>
              <a:gd name="adj1" fmla="val 50000"/>
              <a:gd name="adj2" fmla="val 50012"/>
            </a:avLst>
          </a:prstGeom>
          <a:solidFill>
            <a:srgbClr val="004080"/>
          </a:solidFill>
          <a:ln w="9525" algn="ctr">
            <a:solidFill>
              <a:schemeClr val="tx1"/>
            </a:solidFill>
            <a:round/>
            <a:headEnd/>
            <a:tailEnd/>
          </a:ln>
        </p:spPr>
        <p:txBody>
          <a:bodyPr/>
          <a:lstStyle/>
          <a:p>
            <a:endParaRPr lang="en-US" altLang="en-US" sz="2400" dirty="0"/>
          </a:p>
        </p:txBody>
      </p:sp>
      <p:sp>
        <p:nvSpPr>
          <p:cNvPr id="10" name="TextBox 9">
            <a:extLst>
              <a:ext uri="{FF2B5EF4-FFF2-40B4-BE49-F238E27FC236}">
                <a16:creationId xmlns:a16="http://schemas.microsoft.com/office/drawing/2014/main" id="{2607A6B2-AB69-9849-A9A5-FFA2FA7F81BC}"/>
              </a:ext>
            </a:extLst>
          </p:cNvPr>
          <p:cNvSpPr txBox="1"/>
          <p:nvPr/>
        </p:nvSpPr>
        <p:spPr>
          <a:xfrm>
            <a:off x="161684" y="2058294"/>
            <a:ext cx="4375230" cy="415498"/>
          </a:xfrm>
          <a:prstGeom prst="rect">
            <a:avLst/>
          </a:prstGeom>
          <a:noFill/>
        </p:spPr>
        <p:txBody>
          <a:bodyPr wrap="square" rtlCol="0">
            <a:spAutoFit/>
          </a:bodyPr>
          <a:lstStyle/>
          <a:p>
            <a:pPr>
              <a:tabLst>
                <a:tab pos="1113235" algn="l"/>
              </a:tabLst>
            </a:pPr>
            <a:r>
              <a:rPr lang="en-US" sz="1050" b="1" dirty="0">
                <a:solidFill>
                  <a:srgbClr val="003F80"/>
                </a:solidFill>
              </a:rPr>
              <a:t>Input Field</a:t>
            </a:r>
            <a:r>
              <a:rPr lang="en-US" sz="1050" dirty="0">
                <a:solidFill>
                  <a:srgbClr val="003F80"/>
                </a:solidFill>
              </a:rPr>
              <a:t>: 	Integrated Vapor Transport (IVT)</a:t>
            </a:r>
          </a:p>
          <a:p>
            <a:pPr>
              <a:tabLst>
                <a:tab pos="1113235" algn="l"/>
              </a:tabLst>
            </a:pPr>
            <a:r>
              <a:rPr lang="en-US" sz="1050" b="1" dirty="0">
                <a:solidFill>
                  <a:srgbClr val="C00000"/>
                </a:solidFill>
              </a:rPr>
              <a:t>Output Field</a:t>
            </a:r>
            <a:r>
              <a:rPr lang="en-US" sz="1050" dirty="0">
                <a:solidFill>
                  <a:srgbClr val="C00000"/>
                </a:solidFill>
              </a:rPr>
              <a:t>:	AR Confidence Index [probability]</a:t>
            </a:r>
          </a:p>
        </p:txBody>
      </p:sp>
    </p:spTree>
    <p:extLst>
      <p:ext uri="{BB962C8B-B14F-4D97-AF65-F5344CB8AC3E}">
        <p14:creationId xmlns:p14="http://schemas.microsoft.com/office/powerpoint/2010/main" val="4142509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AF5C0-1CD9-DC4D-BD3E-FD3F03C531D3}"/>
              </a:ext>
            </a:extLst>
          </p:cNvPr>
          <p:cNvSpPr>
            <a:spLocks noGrp="1"/>
          </p:cNvSpPr>
          <p:nvPr>
            <p:ph type="title"/>
          </p:nvPr>
        </p:nvSpPr>
        <p:spPr/>
        <p:txBody>
          <a:bodyPr/>
          <a:lstStyle/>
          <a:p>
            <a:r>
              <a:rPr lang="en-US" dirty="0"/>
              <a:t>CNNs </a:t>
            </a:r>
            <a:r>
              <a:rPr lang="en-US" i="1" dirty="0"/>
              <a:t>Can</a:t>
            </a:r>
            <a:r>
              <a:rPr lang="en-US" dirty="0"/>
              <a:t> do Probabilistic Segmentation</a:t>
            </a:r>
          </a:p>
        </p:txBody>
      </p:sp>
      <p:pic>
        <p:nvPicPr>
          <p:cNvPr id="5" name="Content Placeholder 3">
            <a:extLst>
              <a:ext uri="{FF2B5EF4-FFF2-40B4-BE49-F238E27FC236}">
                <a16:creationId xmlns:a16="http://schemas.microsoft.com/office/drawing/2014/main" id="{898F5C96-A359-2649-BEB0-25140D7C3A11}"/>
              </a:ext>
            </a:extLst>
          </p:cNvPr>
          <p:cNvPicPr>
            <a:picLocks noGrp="1" noChangeAspect="1" noChangeArrowheads="1"/>
          </p:cNvPicPr>
          <p:nvPr>
            <p:ph sz="half" idx="4294967295"/>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85" r="7002"/>
          <a:stretch>
            <a:fillRect/>
          </a:stretch>
        </p:blipFill>
        <p:spPr bwMode="auto">
          <a:xfrm>
            <a:off x="0" y="2560638"/>
            <a:ext cx="3886200"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a:extLst>
              <a:ext uri="{FF2B5EF4-FFF2-40B4-BE49-F238E27FC236}">
                <a16:creationId xmlns:a16="http://schemas.microsoft.com/office/drawing/2014/main" id="{D30875B5-5E37-6E42-B732-722FA6B91881}"/>
              </a:ext>
            </a:extLst>
          </p:cNvPr>
          <p:cNvPicPr>
            <a:picLocks noGrp="1" noChangeAspect="1" noChangeArrowheads="1"/>
          </p:cNvPicPr>
          <p:nvPr>
            <p:ph sz="half" idx="4294967295"/>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0702" t="22366" b="11552"/>
          <a:stretch>
            <a:fillRect/>
          </a:stretch>
        </p:blipFill>
        <p:spPr bwMode="auto">
          <a:xfrm>
            <a:off x="5324475" y="3806825"/>
            <a:ext cx="38195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a:extLst>
              <a:ext uri="{FF2B5EF4-FFF2-40B4-BE49-F238E27FC236}">
                <a16:creationId xmlns:a16="http://schemas.microsoft.com/office/drawing/2014/main" id="{EEE20980-95A9-CB4A-A780-78D01E83AD59}"/>
              </a:ext>
            </a:extLst>
          </p:cNvPr>
          <p:cNvSpPr>
            <a:spLocks noChangeArrowheads="1"/>
          </p:cNvSpPr>
          <p:nvPr/>
        </p:nvSpPr>
        <p:spPr bwMode="auto">
          <a:xfrm rot="1177803">
            <a:off x="4003629" y="4160269"/>
            <a:ext cx="1715842" cy="419205"/>
          </a:xfrm>
          <a:prstGeom prst="rightArrow">
            <a:avLst>
              <a:gd name="adj1" fmla="val 50000"/>
              <a:gd name="adj2" fmla="val 50012"/>
            </a:avLst>
          </a:prstGeom>
          <a:solidFill>
            <a:srgbClr val="C00000"/>
          </a:solidFill>
          <a:ln w="9525" algn="ctr">
            <a:solidFill>
              <a:schemeClr val="tx1"/>
            </a:solidFill>
            <a:round/>
            <a:headEnd/>
            <a:tailEnd/>
          </a:ln>
        </p:spPr>
        <p:txBody>
          <a:bodyPr/>
          <a:lstStyle/>
          <a:p>
            <a:endParaRPr lang="en-US" altLang="en-US" sz="2400" dirty="0"/>
          </a:p>
        </p:txBody>
      </p:sp>
      <p:pic>
        <p:nvPicPr>
          <p:cNvPr id="8" name="Content Placeholder 3">
            <a:extLst>
              <a:ext uri="{FF2B5EF4-FFF2-40B4-BE49-F238E27FC236}">
                <a16:creationId xmlns:a16="http://schemas.microsoft.com/office/drawing/2014/main" id="{469CCFC2-DEFD-DA40-BD88-ECDC9073393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865" t="22366" r="49696" b="10027"/>
          <a:stretch/>
        </p:blipFill>
        <p:spPr bwMode="auto">
          <a:xfrm>
            <a:off x="5687371" y="2002492"/>
            <a:ext cx="3456629" cy="192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a:extLst>
              <a:ext uri="{FF2B5EF4-FFF2-40B4-BE49-F238E27FC236}">
                <a16:creationId xmlns:a16="http://schemas.microsoft.com/office/drawing/2014/main" id="{CAE3D20A-DACF-A640-9EE1-EEA790B819EC}"/>
              </a:ext>
            </a:extLst>
          </p:cNvPr>
          <p:cNvSpPr>
            <a:spLocks noChangeArrowheads="1"/>
          </p:cNvSpPr>
          <p:nvPr/>
        </p:nvSpPr>
        <p:spPr bwMode="auto">
          <a:xfrm rot="-1200000" flipH="1">
            <a:off x="4003024" y="3158230"/>
            <a:ext cx="1715842" cy="419205"/>
          </a:xfrm>
          <a:prstGeom prst="rightArrow">
            <a:avLst>
              <a:gd name="adj1" fmla="val 50000"/>
              <a:gd name="adj2" fmla="val 50012"/>
            </a:avLst>
          </a:prstGeom>
          <a:solidFill>
            <a:srgbClr val="003F80"/>
          </a:solidFill>
          <a:ln w="9525" algn="ctr">
            <a:solidFill>
              <a:schemeClr val="tx1"/>
            </a:solidFill>
            <a:round/>
            <a:headEnd/>
            <a:tailEnd/>
          </a:ln>
        </p:spPr>
        <p:txBody>
          <a:bodyPr/>
          <a:lstStyle/>
          <a:p>
            <a:endParaRPr lang="en-US" altLang="en-US" sz="2400" dirty="0"/>
          </a:p>
        </p:txBody>
      </p:sp>
      <p:sp>
        <p:nvSpPr>
          <p:cNvPr id="11" name="Rectangle 10">
            <a:extLst>
              <a:ext uri="{FF2B5EF4-FFF2-40B4-BE49-F238E27FC236}">
                <a16:creationId xmlns:a16="http://schemas.microsoft.com/office/drawing/2014/main" id="{E60A6DD1-B22C-9E42-A790-DE2B5F75952E}"/>
              </a:ext>
            </a:extLst>
          </p:cNvPr>
          <p:cNvSpPr/>
          <p:nvPr/>
        </p:nvSpPr>
        <p:spPr>
          <a:xfrm rot="-1200000">
            <a:off x="4289314" y="2924031"/>
            <a:ext cx="1143262" cy="253916"/>
          </a:xfrm>
          <a:prstGeom prst="rect">
            <a:avLst/>
          </a:prstGeom>
        </p:spPr>
        <p:txBody>
          <a:bodyPr wrap="none">
            <a:spAutoFit/>
          </a:bodyPr>
          <a:lstStyle/>
          <a:p>
            <a:pPr>
              <a:tabLst>
                <a:tab pos="1113235" algn="l"/>
              </a:tabLst>
            </a:pPr>
            <a:r>
              <a:rPr lang="en-US" sz="1050" b="1" dirty="0">
                <a:solidFill>
                  <a:srgbClr val="003F80"/>
                </a:solidFill>
              </a:rPr>
              <a:t>Input Field</a:t>
            </a:r>
            <a:r>
              <a:rPr lang="en-US" sz="1050" dirty="0">
                <a:solidFill>
                  <a:srgbClr val="003F80"/>
                </a:solidFill>
              </a:rPr>
              <a:t>: IVT</a:t>
            </a:r>
          </a:p>
        </p:txBody>
      </p:sp>
      <p:sp>
        <p:nvSpPr>
          <p:cNvPr id="12" name="Rectangle 11">
            <a:extLst>
              <a:ext uri="{FF2B5EF4-FFF2-40B4-BE49-F238E27FC236}">
                <a16:creationId xmlns:a16="http://schemas.microsoft.com/office/drawing/2014/main" id="{686F816C-D0F0-6C4E-B0A3-61FA8C90BE06}"/>
              </a:ext>
            </a:extLst>
          </p:cNvPr>
          <p:cNvSpPr/>
          <p:nvPr/>
        </p:nvSpPr>
        <p:spPr>
          <a:xfrm rot="1200000">
            <a:off x="4031491" y="4574598"/>
            <a:ext cx="1593706" cy="253916"/>
          </a:xfrm>
          <a:prstGeom prst="rect">
            <a:avLst/>
          </a:prstGeom>
        </p:spPr>
        <p:txBody>
          <a:bodyPr wrap="none">
            <a:spAutoFit/>
          </a:bodyPr>
          <a:lstStyle/>
          <a:p>
            <a:pPr>
              <a:tabLst>
                <a:tab pos="1113235" algn="l"/>
              </a:tabLst>
            </a:pPr>
            <a:r>
              <a:rPr lang="en-US" sz="1050" b="1" dirty="0">
                <a:solidFill>
                  <a:srgbClr val="C00000"/>
                </a:solidFill>
              </a:rPr>
              <a:t>Output Field</a:t>
            </a:r>
            <a:r>
              <a:rPr lang="en-US" sz="1050" dirty="0">
                <a:solidFill>
                  <a:srgbClr val="C00000"/>
                </a:solidFill>
              </a:rPr>
              <a:t>: AR Prob.</a:t>
            </a:r>
          </a:p>
        </p:txBody>
      </p:sp>
      <p:sp>
        <p:nvSpPr>
          <p:cNvPr id="13" name="TextBox 12">
            <a:extLst>
              <a:ext uri="{FF2B5EF4-FFF2-40B4-BE49-F238E27FC236}">
                <a16:creationId xmlns:a16="http://schemas.microsoft.com/office/drawing/2014/main" id="{94B92A7B-7070-4449-8DEF-4AE675B69B14}"/>
              </a:ext>
            </a:extLst>
          </p:cNvPr>
          <p:cNvSpPr txBox="1"/>
          <p:nvPr/>
        </p:nvSpPr>
        <p:spPr>
          <a:xfrm>
            <a:off x="4195063" y="1947476"/>
            <a:ext cx="1460359" cy="415498"/>
          </a:xfrm>
          <a:prstGeom prst="rect">
            <a:avLst/>
          </a:prstGeom>
          <a:noFill/>
        </p:spPr>
        <p:txBody>
          <a:bodyPr wrap="square" rtlCol="0">
            <a:spAutoFit/>
          </a:bodyPr>
          <a:lstStyle/>
          <a:p>
            <a:pPr algn="r"/>
            <a:r>
              <a:rPr lang="en-US" sz="1050" dirty="0"/>
              <a:t>Ground Truth</a:t>
            </a:r>
            <a:br>
              <a:rPr lang="en-US" sz="1050" dirty="0"/>
            </a:br>
            <a:r>
              <a:rPr lang="en-US" sz="1050" dirty="0"/>
              <a:t>(white shading)</a:t>
            </a:r>
          </a:p>
        </p:txBody>
      </p:sp>
      <p:sp>
        <p:nvSpPr>
          <p:cNvPr id="14" name="TextBox 13">
            <a:extLst>
              <a:ext uri="{FF2B5EF4-FFF2-40B4-BE49-F238E27FC236}">
                <a16:creationId xmlns:a16="http://schemas.microsoft.com/office/drawing/2014/main" id="{2ED39C9C-0082-D248-8481-14419C1514E6}"/>
              </a:ext>
            </a:extLst>
          </p:cNvPr>
          <p:cNvSpPr txBox="1"/>
          <p:nvPr/>
        </p:nvSpPr>
        <p:spPr>
          <a:xfrm>
            <a:off x="4447030" y="5169196"/>
            <a:ext cx="1238270" cy="415498"/>
          </a:xfrm>
          <a:prstGeom prst="rect">
            <a:avLst/>
          </a:prstGeom>
          <a:noFill/>
        </p:spPr>
        <p:txBody>
          <a:bodyPr wrap="square" rtlCol="0">
            <a:spAutoFit/>
          </a:bodyPr>
          <a:lstStyle/>
          <a:p>
            <a:pPr algn="r"/>
            <a:r>
              <a:rPr lang="en-US" sz="1050" dirty="0">
                <a:solidFill>
                  <a:srgbClr val="C00000"/>
                </a:solidFill>
              </a:rPr>
              <a:t>CNN Output</a:t>
            </a:r>
            <a:br>
              <a:rPr lang="en-US" sz="1050" dirty="0">
                <a:solidFill>
                  <a:srgbClr val="C00000"/>
                </a:solidFill>
              </a:rPr>
            </a:br>
            <a:r>
              <a:rPr lang="en-US" sz="1050" dirty="0">
                <a:solidFill>
                  <a:srgbClr val="C00000"/>
                </a:solidFill>
              </a:rPr>
              <a:t>(white shading)</a:t>
            </a:r>
          </a:p>
        </p:txBody>
      </p:sp>
    </p:spTree>
    <p:extLst>
      <p:ext uri="{BB962C8B-B14F-4D97-AF65-F5344CB8AC3E}">
        <p14:creationId xmlns:p14="http://schemas.microsoft.com/office/powerpoint/2010/main" val="3721257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F8868-FED1-CD4D-87F6-E78A833B9007}"/>
              </a:ext>
            </a:extLst>
          </p:cNvPr>
          <p:cNvSpPr>
            <a:spLocks noGrp="1"/>
          </p:cNvSpPr>
          <p:nvPr>
            <p:ph type="title"/>
          </p:nvPr>
        </p:nvSpPr>
        <p:spPr>
          <a:xfrm>
            <a:off x="360340" y="179868"/>
            <a:ext cx="7782173" cy="769479"/>
          </a:xfrm>
        </p:spPr>
        <p:txBody>
          <a:bodyPr/>
          <a:lstStyle/>
          <a:p>
            <a:r>
              <a:rPr lang="en-US" dirty="0"/>
              <a:t>ClimateNet: A path forward for labeled climate data</a:t>
            </a:r>
          </a:p>
        </p:txBody>
      </p:sp>
      <p:sp>
        <p:nvSpPr>
          <p:cNvPr id="3" name="Text Placeholder 2">
            <a:extLst>
              <a:ext uri="{FF2B5EF4-FFF2-40B4-BE49-F238E27FC236}">
                <a16:creationId xmlns:a16="http://schemas.microsoft.com/office/drawing/2014/main" id="{C804F24D-BECD-FC4E-BFD7-6343D7DCF51E}"/>
              </a:ext>
            </a:extLst>
          </p:cNvPr>
          <p:cNvSpPr>
            <a:spLocks noGrp="1"/>
          </p:cNvSpPr>
          <p:nvPr>
            <p:ph type="body" idx="1"/>
          </p:nvPr>
        </p:nvSpPr>
        <p:spPr>
          <a:xfrm>
            <a:off x="0" y="1295400"/>
            <a:ext cx="9061704" cy="4830900"/>
          </a:xfrm>
        </p:spPr>
        <p:txBody>
          <a:bodyPr/>
          <a:lstStyle/>
          <a:p>
            <a:pPr indent="0">
              <a:buNone/>
            </a:pPr>
            <a:endParaRPr lang="en-US" dirty="0"/>
          </a:p>
          <a:p>
            <a:endParaRPr lang="en-US" dirty="0"/>
          </a:p>
          <a:p>
            <a:endParaRPr lang="en-US" dirty="0"/>
          </a:p>
          <a:p>
            <a:endParaRPr lang="en-US" dirty="0"/>
          </a:p>
          <a:p>
            <a:endParaRPr lang="en-US" dirty="0"/>
          </a:p>
          <a:p>
            <a:endParaRPr lang="en-US" dirty="0"/>
          </a:p>
          <a:p>
            <a:endParaRPr lang="en-US" dirty="0"/>
          </a:p>
          <a:p>
            <a:r>
              <a:rPr lang="en-US" sz="2200" b="0" dirty="0"/>
              <a:t> Avoid heuristics; establish ground truth dataset for weather patterns</a:t>
            </a:r>
          </a:p>
          <a:p>
            <a:r>
              <a:rPr lang="en-US" sz="2200" b="0" dirty="0"/>
              <a:t> Share both dataset + reference DL architectures w/ the community</a:t>
            </a:r>
          </a:p>
        </p:txBody>
      </p:sp>
      <p:sp>
        <p:nvSpPr>
          <p:cNvPr id="4" name="Can 3">
            <a:extLst>
              <a:ext uri="{FF2B5EF4-FFF2-40B4-BE49-F238E27FC236}">
                <a16:creationId xmlns:a16="http://schemas.microsoft.com/office/drawing/2014/main" id="{8B3E8121-37E6-D84D-8BD6-2B97CB980B73}"/>
              </a:ext>
            </a:extLst>
          </p:cNvPr>
          <p:cNvSpPr/>
          <p:nvPr/>
        </p:nvSpPr>
        <p:spPr>
          <a:xfrm>
            <a:off x="2404627" y="2899598"/>
            <a:ext cx="564942" cy="750446"/>
          </a:xfrm>
          <a:prstGeom prst="can">
            <a:avLst/>
          </a:prstGeom>
          <a:solidFill>
            <a:srgbClr val="4472C4"/>
          </a:solidFill>
          <a:ln w="12700" cap="flat" cmpd="sng" algn="ctr">
            <a:solidFill>
              <a:srgbClr val="4472C4">
                <a:shade val="50000"/>
              </a:srgbClr>
            </a:solidFill>
            <a:prstDash val="solid"/>
            <a:miter lim="800000"/>
          </a:ln>
          <a:effectLst/>
        </p:spPr>
        <p:txBody>
          <a:bodyPr rtlCol="0" anchor="ctr"/>
          <a:lstStyle/>
          <a:p>
            <a:pPr defTabSz="514350" hangingPunct="1">
              <a:lnSpc>
                <a:spcPct val="100000"/>
              </a:lnSpc>
              <a:defRPr/>
            </a:pPr>
            <a:endParaRPr lang="en-US" sz="1013" kern="1200" dirty="0">
              <a:solidFill>
                <a:prstClr val="white"/>
              </a:solidFill>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CB9163D8-D10F-6B41-95AA-EA51C3E733ED}"/>
              </a:ext>
            </a:extLst>
          </p:cNvPr>
          <p:cNvCxnSpPr/>
          <p:nvPr/>
        </p:nvCxnSpPr>
        <p:spPr>
          <a:xfrm>
            <a:off x="1738502" y="2579184"/>
            <a:ext cx="666125" cy="472190"/>
          </a:xfrm>
          <a:prstGeom prst="straightConnector1">
            <a:avLst/>
          </a:prstGeom>
          <a:noFill/>
          <a:ln w="6350" cap="flat" cmpd="sng" algn="ctr">
            <a:solidFill>
              <a:srgbClr val="4472C4"/>
            </a:solidFill>
            <a:prstDash val="solid"/>
            <a:miter lim="800000"/>
            <a:tailEnd type="triangle"/>
          </a:ln>
          <a:effectLst/>
        </p:spPr>
      </p:cxnSp>
      <p:sp>
        <p:nvSpPr>
          <p:cNvPr id="6" name="TextBox 5">
            <a:extLst>
              <a:ext uri="{FF2B5EF4-FFF2-40B4-BE49-F238E27FC236}">
                <a16:creationId xmlns:a16="http://schemas.microsoft.com/office/drawing/2014/main" id="{8812EF7A-B1F1-F04D-AB81-1F5C6A0D1EF4}"/>
              </a:ext>
            </a:extLst>
          </p:cNvPr>
          <p:cNvSpPr txBox="1"/>
          <p:nvPr/>
        </p:nvSpPr>
        <p:spPr>
          <a:xfrm>
            <a:off x="1131400" y="2326225"/>
            <a:ext cx="758877" cy="440377"/>
          </a:xfrm>
          <a:prstGeom prst="rect">
            <a:avLst/>
          </a:prstGeom>
          <a:noFill/>
        </p:spPr>
        <p:txBody>
          <a:bodyPr wrap="square" rtlCol="0">
            <a:spAutoFit/>
          </a:bodyPr>
          <a:lstStyle/>
          <a:p>
            <a:pPr defTabSz="514350"/>
            <a:r>
              <a:rPr lang="en-US" sz="1013" kern="1200" dirty="0">
                <a:solidFill>
                  <a:prstClr val="black"/>
                </a:solidFill>
                <a:latin typeface="Calibri" panose="020F0502020204030204"/>
                <a:ea typeface="+mn-ea"/>
              </a:rPr>
              <a:t>Human Experts</a:t>
            </a:r>
          </a:p>
        </p:txBody>
      </p:sp>
      <p:cxnSp>
        <p:nvCxnSpPr>
          <p:cNvPr id="7" name="Straight Arrow Connector 6">
            <a:extLst>
              <a:ext uri="{FF2B5EF4-FFF2-40B4-BE49-F238E27FC236}">
                <a16:creationId xmlns:a16="http://schemas.microsoft.com/office/drawing/2014/main" id="{D6F91970-9BDD-6D46-A538-1E4A9FF3F2AA}"/>
              </a:ext>
            </a:extLst>
          </p:cNvPr>
          <p:cNvCxnSpPr>
            <a:stCxn id="4" idx="4"/>
          </p:cNvCxnSpPr>
          <p:nvPr/>
        </p:nvCxnSpPr>
        <p:spPr>
          <a:xfrm flipV="1">
            <a:off x="2969568" y="3274821"/>
            <a:ext cx="750445" cy="1"/>
          </a:xfrm>
          <a:prstGeom prst="straightConnector1">
            <a:avLst/>
          </a:prstGeom>
          <a:noFill/>
          <a:ln w="6350" cap="flat" cmpd="sng" algn="ctr">
            <a:solidFill>
              <a:srgbClr val="4472C4"/>
            </a:solidFill>
            <a:prstDash val="solid"/>
            <a:miter lim="800000"/>
            <a:tailEnd type="triangle"/>
          </a:ln>
          <a:effectLst/>
        </p:spPr>
      </p:cxnSp>
      <p:sp>
        <p:nvSpPr>
          <p:cNvPr id="8" name="Cloud 7">
            <a:extLst>
              <a:ext uri="{FF2B5EF4-FFF2-40B4-BE49-F238E27FC236}">
                <a16:creationId xmlns:a16="http://schemas.microsoft.com/office/drawing/2014/main" id="{C0F947F4-77C4-554E-88BA-65CF79B0F657}"/>
              </a:ext>
            </a:extLst>
          </p:cNvPr>
          <p:cNvSpPr/>
          <p:nvPr/>
        </p:nvSpPr>
        <p:spPr>
          <a:xfrm>
            <a:off x="3720013" y="2815279"/>
            <a:ext cx="1306955" cy="927517"/>
          </a:xfrm>
          <a:prstGeom prst="cloud">
            <a:avLst/>
          </a:prstGeom>
          <a:solidFill>
            <a:srgbClr val="4472C4"/>
          </a:solidFill>
          <a:ln w="12700" cap="flat" cmpd="sng" algn="ctr">
            <a:solidFill>
              <a:srgbClr val="4472C4">
                <a:shade val="50000"/>
              </a:srgbClr>
            </a:solidFill>
            <a:prstDash val="solid"/>
            <a:miter lim="800000"/>
          </a:ln>
          <a:effectLst/>
        </p:spPr>
        <p:txBody>
          <a:bodyPr rtlCol="0" anchor="ctr"/>
          <a:lstStyle/>
          <a:p>
            <a:pPr defTabSz="514350" hangingPunct="1">
              <a:lnSpc>
                <a:spcPct val="100000"/>
              </a:lnSpc>
              <a:defRPr/>
            </a:pPr>
            <a:endParaRPr lang="en-US" sz="1013" kern="1200" dirty="0">
              <a:solidFill>
                <a:prstClr val="white"/>
              </a:solidFill>
              <a:latin typeface="Calibri" panose="020F0502020204030204"/>
              <a:ea typeface="+mn-ea"/>
              <a:cs typeface="+mn-cs"/>
            </a:endParaRPr>
          </a:p>
        </p:txBody>
      </p:sp>
      <p:sp>
        <p:nvSpPr>
          <p:cNvPr id="9" name="TextBox 8">
            <a:extLst>
              <a:ext uri="{FF2B5EF4-FFF2-40B4-BE49-F238E27FC236}">
                <a16:creationId xmlns:a16="http://schemas.microsoft.com/office/drawing/2014/main" id="{B6495819-C2D8-3D46-AD5F-C033DBACCDEC}"/>
              </a:ext>
            </a:extLst>
          </p:cNvPr>
          <p:cNvSpPr txBox="1"/>
          <p:nvPr/>
        </p:nvSpPr>
        <p:spPr>
          <a:xfrm>
            <a:off x="2253705" y="3782848"/>
            <a:ext cx="927517" cy="440377"/>
          </a:xfrm>
          <a:prstGeom prst="rect">
            <a:avLst/>
          </a:prstGeom>
          <a:noFill/>
        </p:spPr>
        <p:txBody>
          <a:bodyPr wrap="square" rtlCol="0">
            <a:spAutoFit/>
          </a:bodyPr>
          <a:lstStyle/>
          <a:p>
            <a:pPr defTabSz="514350"/>
            <a:r>
              <a:rPr lang="en-US" sz="1013" kern="1200" dirty="0">
                <a:solidFill>
                  <a:prstClr val="black"/>
                </a:solidFill>
                <a:latin typeface="Calibri" panose="020F0502020204030204"/>
                <a:ea typeface="+mn-ea"/>
              </a:rPr>
              <a:t>ClimateNet</a:t>
            </a:r>
          </a:p>
          <a:p>
            <a:pPr defTabSz="514350"/>
            <a:r>
              <a:rPr lang="en-US" sz="1013" kern="1200" dirty="0">
                <a:solidFill>
                  <a:prstClr val="black"/>
                </a:solidFill>
                <a:latin typeface="Calibri" panose="020F0502020204030204"/>
                <a:ea typeface="+mn-ea"/>
              </a:rPr>
              <a:t>Dataset</a:t>
            </a:r>
          </a:p>
        </p:txBody>
      </p:sp>
      <p:sp>
        <p:nvSpPr>
          <p:cNvPr id="10" name="TextBox 9">
            <a:extLst>
              <a:ext uri="{FF2B5EF4-FFF2-40B4-BE49-F238E27FC236}">
                <a16:creationId xmlns:a16="http://schemas.microsoft.com/office/drawing/2014/main" id="{6CBFBDD0-B44C-F544-9D05-A342508D95E1}"/>
              </a:ext>
            </a:extLst>
          </p:cNvPr>
          <p:cNvSpPr txBox="1"/>
          <p:nvPr/>
        </p:nvSpPr>
        <p:spPr>
          <a:xfrm>
            <a:off x="3713328" y="3877707"/>
            <a:ext cx="1433435" cy="261097"/>
          </a:xfrm>
          <a:prstGeom prst="rect">
            <a:avLst/>
          </a:prstGeom>
          <a:noFill/>
        </p:spPr>
        <p:txBody>
          <a:bodyPr wrap="square" rtlCol="0">
            <a:spAutoFit/>
          </a:bodyPr>
          <a:lstStyle/>
          <a:p>
            <a:pPr defTabSz="514350"/>
            <a:r>
              <a:rPr lang="en-US" sz="1013" kern="1200" dirty="0">
                <a:solidFill>
                  <a:prstClr val="black"/>
                </a:solidFill>
                <a:latin typeface="Calibri" panose="020F0502020204030204"/>
                <a:ea typeface="+mn-ea"/>
              </a:rPr>
              <a:t>Unified Deep Network</a:t>
            </a:r>
          </a:p>
        </p:txBody>
      </p:sp>
      <p:cxnSp>
        <p:nvCxnSpPr>
          <p:cNvPr id="11" name="Straight Arrow Connector 10">
            <a:extLst>
              <a:ext uri="{FF2B5EF4-FFF2-40B4-BE49-F238E27FC236}">
                <a16:creationId xmlns:a16="http://schemas.microsoft.com/office/drawing/2014/main" id="{FAF1AB5A-CA4E-8148-BAFF-C3EEBF1142AE}"/>
              </a:ext>
            </a:extLst>
          </p:cNvPr>
          <p:cNvCxnSpPr>
            <a:stCxn id="8" idx="0"/>
          </p:cNvCxnSpPr>
          <p:nvPr/>
        </p:nvCxnSpPr>
        <p:spPr>
          <a:xfrm flipV="1">
            <a:off x="5025879" y="3274822"/>
            <a:ext cx="641919" cy="4216"/>
          </a:xfrm>
          <a:prstGeom prst="straightConnector1">
            <a:avLst/>
          </a:prstGeom>
          <a:noFill/>
          <a:ln w="6350" cap="flat" cmpd="sng" algn="ctr">
            <a:solidFill>
              <a:srgbClr val="4472C4"/>
            </a:solidFill>
            <a:prstDash val="solid"/>
            <a:miter lim="800000"/>
            <a:tailEnd type="triangle"/>
          </a:ln>
          <a:effectLst/>
        </p:spPr>
      </p:cxnSp>
      <p:sp>
        <p:nvSpPr>
          <p:cNvPr id="12" name="Can 11">
            <a:extLst>
              <a:ext uri="{FF2B5EF4-FFF2-40B4-BE49-F238E27FC236}">
                <a16:creationId xmlns:a16="http://schemas.microsoft.com/office/drawing/2014/main" id="{6D2DB470-F167-A746-88FD-6074FB0E7F51}"/>
              </a:ext>
            </a:extLst>
          </p:cNvPr>
          <p:cNvSpPr/>
          <p:nvPr/>
        </p:nvSpPr>
        <p:spPr>
          <a:xfrm>
            <a:off x="5667797" y="2903813"/>
            <a:ext cx="564942" cy="750446"/>
          </a:xfrm>
          <a:prstGeom prst="can">
            <a:avLst/>
          </a:prstGeom>
          <a:solidFill>
            <a:srgbClr val="4472C4"/>
          </a:solidFill>
          <a:ln w="12700" cap="flat" cmpd="sng" algn="ctr">
            <a:solidFill>
              <a:srgbClr val="4472C4">
                <a:shade val="50000"/>
              </a:srgbClr>
            </a:solidFill>
            <a:prstDash val="solid"/>
            <a:miter lim="800000"/>
          </a:ln>
          <a:effectLst/>
        </p:spPr>
        <p:txBody>
          <a:bodyPr rtlCol="0" anchor="ctr"/>
          <a:lstStyle/>
          <a:p>
            <a:pPr defTabSz="514350" hangingPunct="1">
              <a:lnSpc>
                <a:spcPct val="100000"/>
              </a:lnSpc>
              <a:defRPr/>
            </a:pPr>
            <a:endParaRPr lang="en-US" sz="1013" kern="1200" dirty="0">
              <a:solidFill>
                <a:prstClr val="white"/>
              </a:solidFill>
              <a:latin typeface="Calibri" panose="020F0502020204030204"/>
              <a:ea typeface="+mn-ea"/>
              <a:cs typeface="+mn-cs"/>
            </a:endParaRPr>
          </a:p>
        </p:txBody>
      </p:sp>
      <p:sp>
        <p:nvSpPr>
          <p:cNvPr id="13" name="Can 12">
            <a:extLst>
              <a:ext uri="{FF2B5EF4-FFF2-40B4-BE49-F238E27FC236}">
                <a16:creationId xmlns:a16="http://schemas.microsoft.com/office/drawing/2014/main" id="{456512A7-CA05-1943-9F4E-6934A4C17693}"/>
              </a:ext>
            </a:extLst>
          </p:cNvPr>
          <p:cNvSpPr/>
          <p:nvPr/>
        </p:nvSpPr>
        <p:spPr>
          <a:xfrm>
            <a:off x="6026156" y="2815278"/>
            <a:ext cx="564942" cy="750446"/>
          </a:xfrm>
          <a:prstGeom prst="can">
            <a:avLst/>
          </a:prstGeom>
          <a:solidFill>
            <a:srgbClr val="4472C4"/>
          </a:solidFill>
          <a:ln w="12700" cap="flat" cmpd="sng" algn="ctr">
            <a:solidFill>
              <a:srgbClr val="4472C4">
                <a:shade val="50000"/>
              </a:srgbClr>
            </a:solidFill>
            <a:prstDash val="solid"/>
            <a:miter lim="800000"/>
          </a:ln>
          <a:effectLst/>
        </p:spPr>
        <p:txBody>
          <a:bodyPr rtlCol="0" anchor="ctr"/>
          <a:lstStyle/>
          <a:p>
            <a:pPr defTabSz="514350" hangingPunct="1">
              <a:lnSpc>
                <a:spcPct val="100000"/>
              </a:lnSpc>
              <a:defRPr/>
            </a:pPr>
            <a:endParaRPr lang="en-US" sz="1013" kern="1200" dirty="0">
              <a:solidFill>
                <a:prstClr val="white"/>
              </a:solidFill>
              <a:latin typeface="Calibri" panose="020F0502020204030204"/>
              <a:ea typeface="+mn-ea"/>
              <a:cs typeface="+mn-cs"/>
            </a:endParaRPr>
          </a:p>
        </p:txBody>
      </p:sp>
      <p:sp>
        <p:nvSpPr>
          <p:cNvPr id="14" name="Can 13">
            <a:extLst>
              <a:ext uri="{FF2B5EF4-FFF2-40B4-BE49-F238E27FC236}">
                <a16:creationId xmlns:a16="http://schemas.microsoft.com/office/drawing/2014/main" id="{7DD42C1F-0C1A-AA4B-9F6D-AD49CD982C19}"/>
              </a:ext>
            </a:extLst>
          </p:cNvPr>
          <p:cNvSpPr/>
          <p:nvPr/>
        </p:nvSpPr>
        <p:spPr>
          <a:xfrm>
            <a:off x="5854706" y="2992349"/>
            <a:ext cx="564942" cy="750446"/>
          </a:xfrm>
          <a:prstGeom prst="can">
            <a:avLst/>
          </a:prstGeom>
          <a:solidFill>
            <a:srgbClr val="4472C4"/>
          </a:solidFill>
          <a:ln w="12700" cap="flat" cmpd="sng" algn="ctr">
            <a:solidFill>
              <a:srgbClr val="4472C4">
                <a:shade val="50000"/>
              </a:srgbClr>
            </a:solidFill>
            <a:prstDash val="solid"/>
            <a:miter lim="800000"/>
          </a:ln>
          <a:effectLst/>
        </p:spPr>
        <p:txBody>
          <a:bodyPr rtlCol="0" anchor="ctr"/>
          <a:lstStyle/>
          <a:p>
            <a:pPr defTabSz="514350" hangingPunct="1">
              <a:lnSpc>
                <a:spcPct val="100000"/>
              </a:lnSpc>
              <a:defRPr/>
            </a:pPr>
            <a:endParaRPr lang="en-US" sz="1013" kern="1200" dirty="0">
              <a:solidFill>
                <a:prstClr val="white"/>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2FC99B5A-77FA-D445-BCE5-4A513FBDA2F4}"/>
              </a:ext>
            </a:extLst>
          </p:cNvPr>
          <p:cNvSpPr txBox="1"/>
          <p:nvPr/>
        </p:nvSpPr>
        <p:spPr>
          <a:xfrm>
            <a:off x="5516022" y="3870799"/>
            <a:ext cx="1433435" cy="440377"/>
          </a:xfrm>
          <a:prstGeom prst="rect">
            <a:avLst/>
          </a:prstGeom>
          <a:noFill/>
        </p:spPr>
        <p:txBody>
          <a:bodyPr wrap="square" rtlCol="0">
            <a:spAutoFit/>
          </a:bodyPr>
          <a:lstStyle/>
          <a:p>
            <a:pPr defTabSz="514350"/>
            <a:r>
              <a:rPr lang="en-US" sz="1013" kern="1200" dirty="0">
                <a:solidFill>
                  <a:prstClr val="black"/>
                </a:solidFill>
                <a:latin typeface="Calibri" panose="020F0502020204030204"/>
                <a:ea typeface="+mn-ea"/>
              </a:rPr>
              <a:t>Model, satellite, observational datasets</a:t>
            </a:r>
          </a:p>
        </p:txBody>
      </p:sp>
      <p:cxnSp>
        <p:nvCxnSpPr>
          <p:cNvPr id="16" name="Straight Arrow Connector 15">
            <a:extLst>
              <a:ext uri="{FF2B5EF4-FFF2-40B4-BE49-F238E27FC236}">
                <a16:creationId xmlns:a16="http://schemas.microsoft.com/office/drawing/2014/main" id="{60BDB80B-B9D5-CF46-A31F-648965F30335}"/>
              </a:ext>
            </a:extLst>
          </p:cNvPr>
          <p:cNvCxnSpPr>
            <a:cxnSpLocks/>
          </p:cNvCxnSpPr>
          <p:nvPr/>
        </p:nvCxnSpPr>
        <p:spPr>
          <a:xfrm flipV="1">
            <a:off x="6591098" y="2689786"/>
            <a:ext cx="469380" cy="361589"/>
          </a:xfrm>
          <a:prstGeom prst="straightConnector1">
            <a:avLst/>
          </a:prstGeom>
          <a:noFill/>
          <a:ln w="6350" cap="flat" cmpd="sng" algn="ctr">
            <a:solidFill>
              <a:srgbClr val="4472C4"/>
            </a:solidFill>
            <a:prstDash val="solid"/>
            <a:miter lim="800000"/>
            <a:tailEnd type="triangle"/>
          </a:ln>
          <a:effectLst/>
        </p:spPr>
      </p:cxnSp>
      <p:cxnSp>
        <p:nvCxnSpPr>
          <p:cNvPr id="17" name="Straight Arrow Connector 16">
            <a:extLst>
              <a:ext uri="{FF2B5EF4-FFF2-40B4-BE49-F238E27FC236}">
                <a16:creationId xmlns:a16="http://schemas.microsoft.com/office/drawing/2014/main" id="{6A8025D5-F9E3-E447-9AA5-BE8D613D8F8D}"/>
              </a:ext>
            </a:extLst>
          </p:cNvPr>
          <p:cNvCxnSpPr>
            <a:cxnSpLocks/>
          </p:cNvCxnSpPr>
          <p:nvPr/>
        </p:nvCxnSpPr>
        <p:spPr>
          <a:xfrm flipV="1">
            <a:off x="6591098" y="3267914"/>
            <a:ext cx="514351" cy="2198"/>
          </a:xfrm>
          <a:prstGeom prst="straightConnector1">
            <a:avLst/>
          </a:prstGeom>
          <a:noFill/>
          <a:ln w="6350" cap="flat" cmpd="sng" algn="ctr">
            <a:solidFill>
              <a:srgbClr val="4472C4"/>
            </a:solidFill>
            <a:prstDash val="solid"/>
            <a:miter lim="800000"/>
            <a:tailEnd type="triangle"/>
          </a:ln>
          <a:effectLst/>
        </p:spPr>
      </p:cxnSp>
      <p:cxnSp>
        <p:nvCxnSpPr>
          <p:cNvPr id="18" name="Straight Arrow Connector 17">
            <a:extLst>
              <a:ext uri="{FF2B5EF4-FFF2-40B4-BE49-F238E27FC236}">
                <a16:creationId xmlns:a16="http://schemas.microsoft.com/office/drawing/2014/main" id="{5C3B352B-80EE-664E-AB76-AAEB878C09FF}"/>
              </a:ext>
            </a:extLst>
          </p:cNvPr>
          <p:cNvCxnSpPr>
            <a:cxnSpLocks/>
          </p:cNvCxnSpPr>
          <p:nvPr/>
        </p:nvCxnSpPr>
        <p:spPr>
          <a:xfrm>
            <a:off x="6599530" y="3486652"/>
            <a:ext cx="505919" cy="391055"/>
          </a:xfrm>
          <a:prstGeom prst="straightConnector1">
            <a:avLst/>
          </a:prstGeom>
          <a:noFill/>
          <a:ln w="6350" cap="flat" cmpd="sng" algn="ctr">
            <a:solidFill>
              <a:srgbClr val="4472C4"/>
            </a:solidFill>
            <a:prstDash val="solid"/>
            <a:miter lim="800000"/>
            <a:tailEnd type="triangle"/>
          </a:ln>
          <a:effectLst/>
        </p:spPr>
      </p:cxnSp>
      <p:sp>
        <p:nvSpPr>
          <p:cNvPr id="19" name="TextBox 18">
            <a:extLst>
              <a:ext uri="{FF2B5EF4-FFF2-40B4-BE49-F238E27FC236}">
                <a16:creationId xmlns:a16="http://schemas.microsoft.com/office/drawing/2014/main" id="{BCE20FCB-21A8-5245-96C0-97BFD5871F71}"/>
              </a:ext>
            </a:extLst>
          </p:cNvPr>
          <p:cNvSpPr txBox="1"/>
          <p:nvPr/>
        </p:nvSpPr>
        <p:spPr>
          <a:xfrm>
            <a:off x="892600" y="3235331"/>
            <a:ext cx="1433435" cy="230832"/>
          </a:xfrm>
          <a:prstGeom prst="rect">
            <a:avLst/>
          </a:prstGeom>
          <a:noFill/>
        </p:spPr>
        <p:txBody>
          <a:bodyPr wrap="square" rtlCol="0">
            <a:spAutoFit/>
          </a:bodyPr>
          <a:lstStyle/>
          <a:p>
            <a:pPr defTabSz="514350"/>
            <a:r>
              <a:rPr lang="en-US" sz="900" kern="1200" dirty="0">
                <a:solidFill>
                  <a:prstClr val="black"/>
                </a:solidFill>
                <a:latin typeface="Calibri" panose="020F0502020204030204"/>
                <a:ea typeface="+mn-ea"/>
              </a:rPr>
              <a:t>Bounding Boxes</a:t>
            </a:r>
          </a:p>
        </p:txBody>
      </p:sp>
      <p:sp>
        <p:nvSpPr>
          <p:cNvPr id="20" name="TextBox 19">
            <a:extLst>
              <a:ext uri="{FF2B5EF4-FFF2-40B4-BE49-F238E27FC236}">
                <a16:creationId xmlns:a16="http://schemas.microsoft.com/office/drawing/2014/main" id="{54F8E92E-5685-604C-AD9D-84EBC2CB64EB}"/>
              </a:ext>
            </a:extLst>
          </p:cNvPr>
          <p:cNvSpPr txBox="1"/>
          <p:nvPr/>
        </p:nvSpPr>
        <p:spPr>
          <a:xfrm>
            <a:off x="892600" y="3047335"/>
            <a:ext cx="1433435" cy="230832"/>
          </a:xfrm>
          <a:prstGeom prst="rect">
            <a:avLst/>
          </a:prstGeom>
          <a:noFill/>
        </p:spPr>
        <p:txBody>
          <a:bodyPr wrap="square" rtlCol="0">
            <a:spAutoFit/>
          </a:bodyPr>
          <a:lstStyle/>
          <a:p>
            <a:pPr defTabSz="514350"/>
            <a:r>
              <a:rPr lang="en-US" sz="900" kern="1200" dirty="0">
                <a:solidFill>
                  <a:prstClr val="black"/>
                </a:solidFill>
                <a:latin typeface="Calibri" panose="020F0502020204030204"/>
                <a:ea typeface="+mn-ea"/>
              </a:rPr>
              <a:t>Class Labels</a:t>
            </a:r>
          </a:p>
        </p:txBody>
      </p:sp>
      <p:sp>
        <p:nvSpPr>
          <p:cNvPr id="21" name="TextBox 20">
            <a:extLst>
              <a:ext uri="{FF2B5EF4-FFF2-40B4-BE49-F238E27FC236}">
                <a16:creationId xmlns:a16="http://schemas.microsoft.com/office/drawing/2014/main" id="{91687A22-17ED-FF4A-8989-E20594985066}"/>
              </a:ext>
            </a:extLst>
          </p:cNvPr>
          <p:cNvSpPr txBox="1"/>
          <p:nvPr/>
        </p:nvSpPr>
        <p:spPr>
          <a:xfrm>
            <a:off x="892600" y="3419286"/>
            <a:ext cx="1433435" cy="230832"/>
          </a:xfrm>
          <a:prstGeom prst="rect">
            <a:avLst/>
          </a:prstGeom>
          <a:noFill/>
        </p:spPr>
        <p:txBody>
          <a:bodyPr wrap="square" rtlCol="0">
            <a:spAutoFit/>
          </a:bodyPr>
          <a:lstStyle/>
          <a:p>
            <a:pPr defTabSz="514350"/>
            <a:r>
              <a:rPr lang="en-US" sz="900" kern="1200" dirty="0">
                <a:solidFill>
                  <a:prstClr val="black"/>
                </a:solidFill>
                <a:latin typeface="Calibri" panose="020F0502020204030204"/>
                <a:ea typeface="+mn-ea"/>
              </a:rPr>
              <a:t>Segmentation Masks</a:t>
            </a:r>
          </a:p>
        </p:txBody>
      </p:sp>
      <p:sp>
        <p:nvSpPr>
          <p:cNvPr id="22" name="Left Brace 21">
            <a:extLst>
              <a:ext uri="{FF2B5EF4-FFF2-40B4-BE49-F238E27FC236}">
                <a16:creationId xmlns:a16="http://schemas.microsoft.com/office/drawing/2014/main" id="{CDF961F8-7541-C24B-AD33-D5C0E270C7A2}"/>
              </a:ext>
            </a:extLst>
          </p:cNvPr>
          <p:cNvSpPr/>
          <p:nvPr/>
        </p:nvSpPr>
        <p:spPr>
          <a:xfrm rot="5400000">
            <a:off x="3180016" y="1186940"/>
            <a:ext cx="329549" cy="1949105"/>
          </a:xfrm>
          <a:prstGeom prst="leftBrace">
            <a:avLst/>
          </a:prstGeom>
          <a:noFill/>
          <a:ln w="6350" cap="flat" cmpd="sng" algn="ctr">
            <a:solidFill>
              <a:srgbClr val="4472C4"/>
            </a:solidFill>
            <a:prstDash val="solid"/>
            <a:miter lim="800000"/>
          </a:ln>
          <a:effectLst/>
        </p:spPr>
        <p:txBody>
          <a:bodyPr rtlCol="0" anchor="ctr"/>
          <a:lstStyle/>
          <a:p>
            <a:pPr defTabSz="514350" hangingPunct="1">
              <a:lnSpc>
                <a:spcPct val="100000"/>
              </a:lnSpc>
              <a:defRPr/>
            </a:pPr>
            <a:endParaRPr lang="en-US" sz="1013" kern="1200" dirty="0">
              <a:solidFill>
                <a:prstClr val="black"/>
              </a:solidFill>
              <a:latin typeface="Calibri" panose="020F0502020204030204"/>
              <a:ea typeface="+mn-ea"/>
              <a:cs typeface="+mn-cs"/>
            </a:endParaRPr>
          </a:p>
        </p:txBody>
      </p:sp>
      <p:sp>
        <p:nvSpPr>
          <p:cNvPr id="23" name="TextBox 22">
            <a:extLst>
              <a:ext uri="{FF2B5EF4-FFF2-40B4-BE49-F238E27FC236}">
                <a16:creationId xmlns:a16="http://schemas.microsoft.com/office/drawing/2014/main" id="{01BB29AC-BE02-4B44-ADA8-66B37715009C}"/>
              </a:ext>
            </a:extLst>
          </p:cNvPr>
          <p:cNvSpPr txBox="1"/>
          <p:nvPr/>
        </p:nvSpPr>
        <p:spPr>
          <a:xfrm>
            <a:off x="2969568" y="1702407"/>
            <a:ext cx="1610506" cy="261097"/>
          </a:xfrm>
          <a:prstGeom prst="rect">
            <a:avLst/>
          </a:prstGeom>
          <a:noFill/>
        </p:spPr>
        <p:txBody>
          <a:bodyPr wrap="square" rtlCol="0">
            <a:spAutoFit/>
          </a:bodyPr>
          <a:lstStyle/>
          <a:p>
            <a:pPr defTabSz="514350"/>
            <a:r>
              <a:rPr lang="en-US" sz="1013" b="1" kern="1200" dirty="0">
                <a:solidFill>
                  <a:srgbClr val="ED7D31">
                    <a:lumMod val="50000"/>
                  </a:srgbClr>
                </a:solidFill>
                <a:latin typeface="Calibri" panose="020F0502020204030204"/>
                <a:ea typeface="+mn-ea"/>
              </a:rPr>
              <a:t>Training</a:t>
            </a:r>
          </a:p>
        </p:txBody>
      </p:sp>
      <p:sp>
        <p:nvSpPr>
          <p:cNvPr id="24" name="Left Brace 23">
            <a:extLst>
              <a:ext uri="{FF2B5EF4-FFF2-40B4-BE49-F238E27FC236}">
                <a16:creationId xmlns:a16="http://schemas.microsoft.com/office/drawing/2014/main" id="{DF038275-C920-0A43-8FD0-CE4FBBFC3406}"/>
              </a:ext>
            </a:extLst>
          </p:cNvPr>
          <p:cNvSpPr/>
          <p:nvPr/>
        </p:nvSpPr>
        <p:spPr>
          <a:xfrm rot="5400000">
            <a:off x="5431352" y="1186940"/>
            <a:ext cx="329549" cy="1949105"/>
          </a:xfrm>
          <a:prstGeom prst="leftBrace">
            <a:avLst/>
          </a:prstGeom>
          <a:noFill/>
          <a:ln w="6350" cap="flat" cmpd="sng" algn="ctr">
            <a:solidFill>
              <a:srgbClr val="4472C4"/>
            </a:solidFill>
            <a:prstDash val="solid"/>
            <a:miter lim="800000"/>
          </a:ln>
          <a:effectLst/>
        </p:spPr>
        <p:txBody>
          <a:bodyPr rtlCol="0" anchor="ctr"/>
          <a:lstStyle/>
          <a:p>
            <a:pPr defTabSz="514350" hangingPunct="1">
              <a:lnSpc>
                <a:spcPct val="100000"/>
              </a:lnSpc>
              <a:defRPr/>
            </a:pPr>
            <a:endParaRPr lang="en-US" sz="1013" kern="1200" dirty="0">
              <a:solidFill>
                <a:prstClr val="black"/>
              </a:solidFill>
              <a:latin typeface="Calibri" panose="020F0502020204030204"/>
              <a:ea typeface="+mn-ea"/>
              <a:cs typeface="+mn-cs"/>
            </a:endParaRPr>
          </a:p>
        </p:txBody>
      </p:sp>
      <p:sp>
        <p:nvSpPr>
          <p:cNvPr id="25" name="TextBox 24">
            <a:extLst>
              <a:ext uri="{FF2B5EF4-FFF2-40B4-BE49-F238E27FC236}">
                <a16:creationId xmlns:a16="http://schemas.microsoft.com/office/drawing/2014/main" id="{5F170554-C7A8-1E4F-93EC-1A4EAB8F2A82}"/>
              </a:ext>
            </a:extLst>
          </p:cNvPr>
          <p:cNvSpPr txBox="1"/>
          <p:nvPr/>
        </p:nvSpPr>
        <p:spPr>
          <a:xfrm>
            <a:off x="5220903" y="1702407"/>
            <a:ext cx="1610506" cy="261097"/>
          </a:xfrm>
          <a:prstGeom prst="rect">
            <a:avLst/>
          </a:prstGeom>
          <a:noFill/>
        </p:spPr>
        <p:txBody>
          <a:bodyPr wrap="square" rtlCol="0">
            <a:spAutoFit/>
          </a:bodyPr>
          <a:lstStyle/>
          <a:p>
            <a:pPr defTabSz="514350"/>
            <a:r>
              <a:rPr lang="en-US" sz="1013" b="1" kern="1200" dirty="0">
                <a:solidFill>
                  <a:srgbClr val="ED7D31">
                    <a:lumMod val="50000"/>
                  </a:srgbClr>
                </a:solidFill>
                <a:latin typeface="Calibri" panose="020F0502020204030204"/>
                <a:ea typeface="+mn-ea"/>
              </a:rPr>
              <a:t>Inference</a:t>
            </a:r>
          </a:p>
        </p:txBody>
      </p:sp>
      <p:pic>
        <p:nvPicPr>
          <p:cNvPr id="26" name="Picture 25">
            <a:extLst>
              <a:ext uri="{FF2B5EF4-FFF2-40B4-BE49-F238E27FC236}">
                <a16:creationId xmlns:a16="http://schemas.microsoft.com/office/drawing/2014/main" id="{20E474FF-1E44-2C44-8077-EEE3B72BF02B}"/>
              </a:ext>
            </a:extLst>
          </p:cNvPr>
          <p:cNvPicPr>
            <a:picLocks noChangeAspect="1"/>
          </p:cNvPicPr>
          <p:nvPr/>
        </p:nvPicPr>
        <p:blipFill>
          <a:blip r:embed="rId2">
            <a:alphaModFix amt="80000"/>
          </a:blip>
          <a:stretch>
            <a:fillRect/>
          </a:stretch>
        </p:blipFill>
        <p:spPr>
          <a:xfrm>
            <a:off x="3900556" y="3149361"/>
            <a:ext cx="892313" cy="269925"/>
          </a:xfrm>
          <a:prstGeom prst="rect">
            <a:avLst/>
          </a:prstGeom>
        </p:spPr>
      </p:pic>
      <p:sp>
        <p:nvSpPr>
          <p:cNvPr id="27" name="TextBox 26">
            <a:extLst>
              <a:ext uri="{FF2B5EF4-FFF2-40B4-BE49-F238E27FC236}">
                <a16:creationId xmlns:a16="http://schemas.microsoft.com/office/drawing/2014/main" id="{8D1EE4DA-63CE-2A4C-86A6-BD09FDCCDFFE}"/>
              </a:ext>
            </a:extLst>
          </p:cNvPr>
          <p:cNvSpPr txBox="1"/>
          <p:nvPr/>
        </p:nvSpPr>
        <p:spPr>
          <a:xfrm>
            <a:off x="7102883" y="3139652"/>
            <a:ext cx="1433435" cy="230832"/>
          </a:xfrm>
          <a:prstGeom prst="rect">
            <a:avLst/>
          </a:prstGeom>
          <a:noFill/>
        </p:spPr>
        <p:txBody>
          <a:bodyPr wrap="square" rtlCol="0">
            <a:spAutoFit/>
          </a:bodyPr>
          <a:lstStyle/>
          <a:p>
            <a:pPr defTabSz="514350"/>
            <a:r>
              <a:rPr lang="en-US" sz="900" kern="1200" dirty="0">
                <a:solidFill>
                  <a:prstClr val="black"/>
                </a:solidFill>
                <a:latin typeface="Calibri" panose="020F0502020204030204"/>
                <a:ea typeface="+mn-ea"/>
                <a:cs typeface="+mn-cs"/>
              </a:rPr>
              <a:t>Bounding Boxes</a:t>
            </a:r>
          </a:p>
        </p:txBody>
      </p:sp>
      <p:sp>
        <p:nvSpPr>
          <p:cNvPr id="28" name="TextBox 27">
            <a:extLst>
              <a:ext uri="{FF2B5EF4-FFF2-40B4-BE49-F238E27FC236}">
                <a16:creationId xmlns:a16="http://schemas.microsoft.com/office/drawing/2014/main" id="{05DC48C0-0C97-A54A-B2F7-3E6B109F63C8}"/>
              </a:ext>
            </a:extLst>
          </p:cNvPr>
          <p:cNvSpPr txBox="1"/>
          <p:nvPr/>
        </p:nvSpPr>
        <p:spPr>
          <a:xfrm>
            <a:off x="7079390" y="2542951"/>
            <a:ext cx="1433435" cy="230832"/>
          </a:xfrm>
          <a:prstGeom prst="rect">
            <a:avLst/>
          </a:prstGeom>
          <a:noFill/>
        </p:spPr>
        <p:txBody>
          <a:bodyPr wrap="square" rtlCol="0">
            <a:spAutoFit/>
          </a:bodyPr>
          <a:lstStyle/>
          <a:p>
            <a:pPr defTabSz="514350"/>
            <a:r>
              <a:rPr lang="en-US" sz="900" kern="1200" dirty="0">
                <a:solidFill>
                  <a:prstClr val="black"/>
                </a:solidFill>
                <a:latin typeface="Calibri" panose="020F0502020204030204"/>
                <a:ea typeface="+mn-ea"/>
                <a:cs typeface="+mn-cs"/>
              </a:rPr>
              <a:t>Class Labels</a:t>
            </a:r>
          </a:p>
        </p:txBody>
      </p:sp>
      <p:sp>
        <p:nvSpPr>
          <p:cNvPr id="29" name="TextBox 28">
            <a:extLst>
              <a:ext uri="{FF2B5EF4-FFF2-40B4-BE49-F238E27FC236}">
                <a16:creationId xmlns:a16="http://schemas.microsoft.com/office/drawing/2014/main" id="{20F051A0-E1A6-024E-A88C-BC425019EE0A}"/>
              </a:ext>
            </a:extLst>
          </p:cNvPr>
          <p:cNvSpPr txBox="1"/>
          <p:nvPr/>
        </p:nvSpPr>
        <p:spPr>
          <a:xfrm>
            <a:off x="7110138" y="3740307"/>
            <a:ext cx="1433435" cy="230832"/>
          </a:xfrm>
          <a:prstGeom prst="rect">
            <a:avLst/>
          </a:prstGeom>
          <a:noFill/>
        </p:spPr>
        <p:txBody>
          <a:bodyPr wrap="square" rtlCol="0">
            <a:spAutoFit/>
          </a:bodyPr>
          <a:lstStyle/>
          <a:p>
            <a:pPr defTabSz="514350"/>
            <a:r>
              <a:rPr lang="en-US" sz="900" kern="1200" dirty="0">
                <a:solidFill>
                  <a:prstClr val="black"/>
                </a:solidFill>
                <a:latin typeface="Calibri" panose="020F0502020204030204"/>
                <a:ea typeface="+mn-ea"/>
                <a:cs typeface="+mn-cs"/>
              </a:rPr>
              <a:t>Segmentation Masks</a:t>
            </a:r>
          </a:p>
        </p:txBody>
      </p:sp>
    </p:spTree>
    <p:extLst>
      <p:ext uri="{BB962C8B-B14F-4D97-AF65-F5344CB8AC3E}">
        <p14:creationId xmlns:p14="http://schemas.microsoft.com/office/powerpoint/2010/main" val="3694976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0F513-4064-3248-8F74-94BED65E4563}"/>
              </a:ext>
            </a:extLst>
          </p:cNvPr>
          <p:cNvSpPr>
            <a:spLocks noGrp="1"/>
          </p:cNvSpPr>
          <p:nvPr>
            <p:ph type="title"/>
          </p:nvPr>
        </p:nvSpPr>
        <p:spPr/>
        <p:txBody>
          <a:bodyPr>
            <a:normAutofit/>
          </a:bodyPr>
          <a:lstStyle/>
          <a:p>
            <a:r>
              <a:rPr lang="en-US" dirty="0"/>
              <a:t>ClimateNet Interface</a:t>
            </a:r>
          </a:p>
        </p:txBody>
      </p:sp>
      <p:sp>
        <p:nvSpPr>
          <p:cNvPr id="3" name="Text Placeholder 2">
            <a:extLst>
              <a:ext uri="{FF2B5EF4-FFF2-40B4-BE49-F238E27FC236}">
                <a16:creationId xmlns:a16="http://schemas.microsoft.com/office/drawing/2014/main" id="{B60A72A6-DF5F-CC49-8673-13F8E0C9E3EC}"/>
              </a:ext>
            </a:extLst>
          </p:cNvPr>
          <p:cNvSpPr>
            <a:spLocks noGrp="1"/>
          </p:cNvSpPr>
          <p:nvPr>
            <p:ph type="body" idx="1"/>
          </p:nvPr>
        </p:nvSpPr>
        <p:spPr>
          <a:xfrm>
            <a:off x="457200" y="1295400"/>
            <a:ext cx="3907971" cy="4830763"/>
          </a:xfrm>
        </p:spPr>
        <p:txBody>
          <a:bodyPr>
            <a:normAutofit/>
          </a:bodyPr>
          <a:lstStyle/>
          <a:p>
            <a:r>
              <a:rPr lang="en-US" sz="2400" dirty="0"/>
              <a:t>Avoid heuristics </a:t>
            </a:r>
          </a:p>
          <a:p>
            <a:pPr lvl="1"/>
            <a:r>
              <a:rPr lang="en-US" sz="2000" dirty="0"/>
              <a:t>Computer vision community 1980-2010</a:t>
            </a:r>
          </a:p>
          <a:p>
            <a:pPr lvl="1"/>
            <a:endParaRPr lang="en-US" sz="2000" dirty="0"/>
          </a:p>
          <a:p>
            <a:r>
              <a:rPr lang="en-US" sz="2400" dirty="0"/>
              <a:t>Ground Truth specified by experts using web interface</a:t>
            </a:r>
          </a:p>
          <a:p>
            <a:pPr lvl="1"/>
            <a:r>
              <a:rPr lang="en-US" sz="2000" dirty="0"/>
              <a:t>Tropical Cyclones</a:t>
            </a:r>
          </a:p>
          <a:p>
            <a:pPr lvl="1"/>
            <a:r>
              <a:rPr lang="en-US" sz="2000" dirty="0"/>
              <a:t>Atmospheric Rivers</a:t>
            </a:r>
          </a:p>
          <a:p>
            <a:pPr lvl="1"/>
            <a:r>
              <a:rPr lang="en-US" sz="2000" dirty="0"/>
              <a:t>Extra-tropical Cyclones</a:t>
            </a:r>
          </a:p>
          <a:p>
            <a:pPr lvl="1"/>
            <a:r>
              <a:rPr lang="en-US" sz="2000" dirty="0"/>
              <a:t>…</a:t>
            </a:r>
          </a:p>
          <a:p>
            <a:endParaRPr lang="en-US" sz="2400" dirty="0"/>
          </a:p>
        </p:txBody>
      </p:sp>
      <p:pic>
        <p:nvPicPr>
          <p:cNvPr id="5" name="Picture 4">
            <a:extLst>
              <a:ext uri="{FF2B5EF4-FFF2-40B4-BE49-F238E27FC236}">
                <a16:creationId xmlns:a16="http://schemas.microsoft.com/office/drawing/2014/main" id="{96BE55C7-5926-E449-A67F-EB98A04F5C51}"/>
              </a:ext>
            </a:extLst>
          </p:cNvPr>
          <p:cNvPicPr>
            <a:picLocks noChangeAspect="1"/>
          </p:cNvPicPr>
          <p:nvPr/>
        </p:nvPicPr>
        <p:blipFill rotWithShape="1">
          <a:blip r:embed="rId2">
            <a:extLst>
              <a:ext uri="{28A0092B-C50C-407E-A947-70E740481C1C}">
                <a14:useLocalDpi xmlns:a14="http://schemas.microsoft.com/office/drawing/2010/main" val="0"/>
              </a:ext>
            </a:extLst>
          </a:blip>
          <a:srcRect l="1047" t="1030" r="924" b="2224"/>
          <a:stretch/>
        </p:blipFill>
        <p:spPr>
          <a:xfrm>
            <a:off x="4855241" y="2130199"/>
            <a:ext cx="4074368" cy="2292015"/>
          </a:xfrm>
          <a:prstGeom prst="rect">
            <a:avLst/>
          </a:prstGeom>
        </p:spPr>
      </p:pic>
      <p:sp>
        <p:nvSpPr>
          <p:cNvPr id="7" name="Text Placeholder 2">
            <a:extLst>
              <a:ext uri="{FF2B5EF4-FFF2-40B4-BE49-F238E27FC236}">
                <a16:creationId xmlns:a16="http://schemas.microsoft.com/office/drawing/2014/main" id="{20943FE0-55C9-8B45-848F-B289F2AE8E8D}"/>
              </a:ext>
            </a:extLst>
          </p:cNvPr>
          <p:cNvSpPr txBox="1">
            <a:spLocks/>
          </p:cNvSpPr>
          <p:nvPr/>
        </p:nvSpPr>
        <p:spPr>
          <a:xfrm>
            <a:off x="601630" y="5191159"/>
            <a:ext cx="8520603" cy="1157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Autofit/>
          </a:bodyPr>
          <a:lstStyle>
            <a:lvl1pPr marL="279400" marR="0" indent="-279400" algn="l" defTabSz="914400" rtl="0" latinLnBrk="0">
              <a:lnSpc>
                <a:spcPct val="115000"/>
              </a:lnSpc>
              <a:spcBef>
                <a:spcPts val="0"/>
              </a:spcBef>
              <a:spcAft>
                <a:spcPts val="0"/>
              </a:spcAft>
              <a:buClr>
                <a:schemeClr val="accent2"/>
              </a:buClr>
              <a:buSzPts val="1300"/>
              <a:buFont typeface="Helvetica"/>
              <a:buChar char="●"/>
              <a:tabLst/>
              <a:defRPr sz="1800" b="0" i="0" u="none" strike="noStrike" cap="none" spc="0" baseline="0">
                <a:ln>
                  <a:noFill/>
                </a:ln>
                <a:solidFill>
                  <a:schemeClr val="accent6">
                    <a:lumMod val="25000"/>
                  </a:schemeClr>
                </a:solidFill>
                <a:uFillTx/>
                <a:latin typeface="Trebuchet MS"/>
                <a:ea typeface="Trebuchet MS"/>
                <a:cs typeface="Trebuchet MS"/>
                <a:sym typeface="Trebuchet MS"/>
              </a:defRPr>
            </a:lvl1pPr>
            <a:lvl2pPr marL="1005114" marR="0" indent="-408214" algn="l" defTabSz="914400" rtl="0" latinLnBrk="0">
              <a:lnSpc>
                <a:spcPct val="115000"/>
              </a:lnSpc>
              <a:spcBef>
                <a:spcPts val="0"/>
              </a:spcBef>
              <a:spcAft>
                <a:spcPts val="0"/>
              </a:spcAft>
              <a:buClr>
                <a:schemeClr val="accent2"/>
              </a:buClr>
              <a:buSzPts val="1800"/>
              <a:buFont typeface="Helvetica"/>
              <a:buChar char="○"/>
              <a:tabLst/>
              <a:defRPr sz="1800" b="0" i="0" u="none" strike="noStrike" cap="none" spc="0" baseline="0">
                <a:ln>
                  <a:noFill/>
                </a:ln>
                <a:solidFill>
                  <a:schemeClr val="accent6">
                    <a:lumMod val="25000"/>
                  </a:schemeClr>
                </a:solidFill>
                <a:uFillTx/>
                <a:latin typeface="Trebuchet MS"/>
                <a:ea typeface="Trebuchet MS"/>
                <a:cs typeface="Trebuchet MS"/>
                <a:sym typeface="Trebuchet MS"/>
              </a:defRPr>
            </a:lvl2pPr>
            <a:lvl3pPr marL="1462314" marR="0" indent="-408214" algn="l" defTabSz="914400" rtl="0" latinLnBrk="0">
              <a:lnSpc>
                <a:spcPct val="115000"/>
              </a:lnSpc>
              <a:spcBef>
                <a:spcPts val="0"/>
              </a:spcBef>
              <a:spcAft>
                <a:spcPts val="0"/>
              </a:spcAft>
              <a:buClr>
                <a:schemeClr val="accent2"/>
              </a:buClr>
              <a:buSzPts val="1800"/>
              <a:buFont typeface="Helvetica"/>
              <a:buChar char="■"/>
              <a:tabLst/>
              <a:defRPr sz="1800" b="0" i="0" u="none" strike="noStrike" cap="none" spc="0" baseline="0">
                <a:ln>
                  <a:noFill/>
                </a:ln>
                <a:solidFill>
                  <a:schemeClr val="accent6">
                    <a:lumMod val="25000"/>
                  </a:schemeClr>
                </a:solidFill>
                <a:uFillTx/>
                <a:latin typeface="Trebuchet MS"/>
                <a:ea typeface="Trebuchet MS"/>
                <a:cs typeface="Trebuchet MS"/>
                <a:sym typeface="Trebuchet MS"/>
              </a:defRPr>
            </a:lvl3pPr>
            <a:lvl4pPr marL="1919514" marR="0" indent="-408214" algn="l" defTabSz="914400" rtl="0" latinLnBrk="0">
              <a:lnSpc>
                <a:spcPct val="115000"/>
              </a:lnSpc>
              <a:spcBef>
                <a:spcPts val="0"/>
              </a:spcBef>
              <a:spcAft>
                <a:spcPts val="0"/>
              </a:spcAft>
              <a:buClr>
                <a:schemeClr val="accent2"/>
              </a:buClr>
              <a:buSzPts val="1800"/>
              <a:buFont typeface="Helvetica"/>
              <a:buChar char="●"/>
              <a:tabLst/>
              <a:defRPr sz="1800" b="0" i="0" u="none" strike="noStrike" cap="none" spc="0" baseline="0">
                <a:ln>
                  <a:noFill/>
                </a:ln>
                <a:solidFill>
                  <a:schemeClr val="accent6">
                    <a:lumMod val="25000"/>
                  </a:schemeClr>
                </a:solidFill>
                <a:uFillTx/>
                <a:latin typeface="Trebuchet MS"/>
                <a:ea typeface="Trebuchet MS"/>
                <a:cs typeface="Trebuchet MS"/>
                <a:sym typeface="Trebuchet MS"/>
              </a:defRPr>
            </a:lvl4pPr>
            <a:lvl5pPr marL="2376714" marR="0" indent="-408214" algn="l" defTabSz="914400" rtl="0" latinLnBrk="0">
              <a:lnSpc>
                <a:spcPct val="115000"/>
              </a:lnSpc>
              <a:spcBef>
                <a:spcPts val="0"/>
              </a:spcBef>
              <a:spcAft>
                <a:spcPts val="0"/>
              </a:spcAft>
              <a:buClr>
                <a:schemeClr val="accent2"/>
              </a:buClr>
              <a:buSzPts val="1800"/>
              <a:buFont typeface="Helvetica"/>
              <a:buChar char="○"/>
              <a:tabLst/>
              <a:defRPr sz="1800" b="0" i="0" u="none" strike="noStrike" cap="none" spc="0" baseline="0">
                <a:ln>
                  <a:noFill/>
                </a:ln>
                <a:solidFill>
                  <a:schemeClr val="accent6">
                    <a:lumMod val="25000"/>
                  </a:schemeClr>
                </a:solidFill>
                <a:uFillTx/>
                <a:latin typeface="Trebuchet MS"/>
                <a:ea typeface="Trebuchet MS"/>
                <a:cs typeface="Trebuchet MS"/>
                <a:sym typeface="Trebuchet MS"/>
              </a:defRPr>
            </a:lvl5pPr>
            <a:lvl6pPr marL="2833914" marR="0" indent="-408214" algn="l" defTabSz="914400" rtl="0" latinLnBrk="0">
              <a:lnSpc>
                <a:spcPct val="115000"/>
              </a:lnSpc>
              <a:spcBef>
                <a:spcPts val="0"/>
              </a:spcBef>
              <a:spcAft>
                <a:spcPts val="0"/>
              </a:spcAft>
              <a:buClr>
                <a:schemeClr val="accent2"/>
              </a:buClr>
              <a:buSzPts val="1800"/>
              <a:buFont typeface="Helvetica"/>
              <a:buChar char="■"/>
              <a:tabLst/>
              <a:defRPr sz="1800" b="0" i="0" u="none" strike="noStrike" cap="none" spc="0" baseline="0">
                <a:ln>
                  <a:noFill/>
                </a:ln>
                <a:solidFill>
                  <a:schemeClr val="accent2"/>
                </a:solidFill>
                <a:uFillTx/>
                <a:latin typeface="Trebuchet MS"/>
                <a:ea typeface="Trebuchet MS"/>
                <a:cs typeface="Trebuchet MS"/>
                <a:sym typeface="Trebuchet MS"/>
              </a:defRPr>
            </a:lvl6pPr>
            <a:lvl7pPr marL="3291114" marR="0" indent="-408214" algn="l" defTabSz="914400" rtl="0" latinLnBrk="0">
              <a:lnSpc>
                <a:spcPct val="115000"/>
              </a:lnSpc>
              <a:spcBef>
                <a:spcPts val="0"/>
              </a:spcBef>
              <a:spcAft>
                <a:spcPts val="0"/>
              </a:spcAft>
              <a:buClr>
                <a:schemeClr val="accent2"/>
              </a:buClr>
              <a:buSzPts val="1800"/>
              <a:buFont typeface="Helvetica"/>
              <a:buChar char="●"/>
              <a:tabLst/>
              <a:defRPr sz="1800" b="0" i="0" u="none" strike="noStrike" cap="none" spc="0" baseline="0">
                <a:ln>
                  <a:noFill/>
                </a:ln>
                <a:solidFill>
                  <a:schemeClr val="accent2"/>
                </a:solidFill>
                <a:uFillTx/>
                <a:latin typeface="Trebuchet MS"/>
                <a:ea typeface="Trebuchet MS"/>
                <a:cs typeface="Trebuchet MS"/>
                <a:sym typeface="Trebuchet MS"/>
              </a:defRPr>
            </a:lvl7pPr>
            <a:lvl8pPr marL="3748314" marR="0" indent="-408214" algn="l" defTabSz="914400" rtl="0" latinLnBrk="0">
              <a:lnSpc>
                <a:spcPct val="115000"/>
              </a:lnSpc>
              <a:spcBef>
                <a:spcPts val="0"/>
              </a:spcBef>
              <a:spcAft>
                <a:spcPts val="0"/>
              </a:spcAft>
              <a:buClr>
                <a:schemeClr val="accent2"/>
              </a:buClr>
              <a:buSzPts val="1800"/>
              <a:buFont typeface="Helvetica"/>
              <a:buChar char="○"/>
              <a:tabLst/>
              <a:defRPr sz="1800" b="0" i="0" u="none" strike="noStrike" cap="none" spc="0" baseline="0">
                <a:ln>
                  <a:noFill/>
                </a:ln>
                <a:solidFill>
                  <a:schemeClr val="accent2"/>
                </a:solidFill>
                <a:uFillTx/>
                <a:latin typeface="Trebuchet MS"/>
                <a:ea typeface="Trebuchet MS"/>
                <a:cs typeface="Trebuchet MS"/>
                <a:sym typeface="Trebuchet MS"/>
              </a:defRPr>
            </a:lvl8pPr>
            <a:lvl9pPr marL="4205514" marR="0" indent="-408214" algn="l" defTabSz="914400" rtl="0" latinLnBrk="0">
              <a:lnSpc>
                <a:spcPct val="115000"/>
              </a:lnSpc>
              <a:spcBef>
                <a:spcPts val="0"/>
              </a:spcBef>
              <a:spcAft>
                <a:spcPts val="0"/>
              </a:spcAft>
              <a:buClr>
                <a:schemeClr val="accent2"/>
              </a:buClr>
              <a:buSzPts val="1800"/>
              <a:buFont typeface="Helvetica"/>
              <a:buChar char="■"/>
              <a:tabLst/>
              <a:defRPr sz="1800" b="0" i="0" u="none" strike="noStrike" cap="none" spc="0" baseline="0">
                <a:ln>
                  <a:noFill/>
                </a:ln>
                <a:solidFill>
                  <a:schemeClr val="accent2"/>
                </a:solidFill>
                <a:uFillTx/>
                <a:latin typeface="Trebuchet MS"/>
                <a:ea typeface="Trebuchet MS"/>
                <a:cs typeface="Trebuchet MS"/>
                <a:sym typeface="Trebuchet MS"/>
              </a:defRPr>
            </a:lvl9pPr>
          </a:lstStyle>
          <a:p>
            <a:pPr marL="0" indent="-128814">
              <a:buNone/>
            </a:pPr>
            <a:endParaRPr lang="en-US" sz="1400" dirty="0"/>
          </a:p>
          <a:p>
            <a:pPr hangingPunct="1"/>
            <a:r>
              <a:rPr lang="en-US" sz="1400" dirty="0">
                <a:hlinkClick r:id="rId3"/>
              </a:rPr>
              <a:t>https://www.nersc.gov/research-and-development/data-analytics/big-data-center/climatenet/</a:t>
            </a:r>
            <a:endParaRPr lang="en-US" sz="1400" dirty="0"/>
          </a:p>
        </p:txBody>
      </p:sp>
    </p:spTree>
    <p:extLst>
      <p:ext uri="{BB962C8B-B14F-4D97-AF65-F5344CB8AC3E}">
        <p14:creationId xmlns:p14="http://schemas.microsoft.com/office/powerpoint/2010/main" val="1360238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6" name="climate_best.png" descr="climate_best.png"/>
          <p:cNvPicPr>
            <a:picLocks noChangeAspect="1"/>
          </p:cNvPicPr>
          <p:nvPr/>
        </p:nvPicPr>
        <p:blipFill>
          <a:blip r:embed="rId3">
            <a:extLst/>
          </a:blip>
          <a:stretch>
            <a:fillRect/>
          </a:stretch>
        </p:blipFill>
        <p:spPr>
          <a:xfrm>
            <a:off x="6400801" y="3339100"/>
            <a:ext cx="2917860" cy="2917860"/>
          </a:xfrm>
          <a:prstGeom prst="rect">
            <a:avLst/>
          </a:prstGeom>
          <a:ln w="12700">
            <a:miter lim="400000"/>
          </a:ln>
        </p:spPr>
      </p:pic>
      <p:sp>
        <p:nvSpPr>
          <p:cNvPr id="281" name="Shape 281"/>
          <p:cNvSpPr txBox="1">
            <a:spLocks noGrp="1"/>
          </p:cNvSpPr>
          <p:nvPr>
            <p:ph type="title"/>
          </p:nvPr>
        </p:nvSpPr>
        <p:spPr>
          <a:xfrm>
            <a:off x="360340" y="182880"/>
            <a:ext cx="8650224" cy="768096"/>
          </a:xfrm>
          <a:prstGeom prst="rect">
            <a:avLst/>
          </a:prstGeom>
          <a:noFill/>
          <a:ln>
            <a:noFill/>
          </a:ln>
        </p:spPr>
        <p:txBody>
          <a:bodyPr lIns="91425" tIns="91425" rIns="91425" bIns="91425" anchor="b" anchorCtr="0">
            <a:noAutofit/>
          </a:bodyPr>
          <a:lstStyle/>
          <a:p>
            <a:pPr>
              <a:buSzPct val="25000"/>
            </a:pPr>
            <a:r>
              <a:rPr lang="en-US" dirty="0"/>
              <a:t>Conclusions</a:t>
            </a:r>
            <a:endParaRPr lang="en" dirty="0"/>
          </a:p>
        </p:txBody>
      </p:sp>
      <p:sp>
        <p:nvSpPr>
          <p:cNvPr id="282" name="Shape 282"/>
          <p:cNvSpPr txBox="1">
            <a:spLocks noGrp="1"/>
          </p:cNvSpPr>
          <p:nvPr>
            <p:ph type="body" idx="1"/>
          </p:nvPr>
        </p:nvSpPr>
        <p:spPr>
          <a:xfrm>
            <a:off x="168197" y="960358"/>
            <a:ext cx="8975803" cy="3623174"/>
          </a:xfrm>
          <a:prstGeom prst="rect">
            <a:avLst/>
          </a:prstGeom>
          <a:noFill/>
          <a:ln>
            <a:noFill/>
          </a:ln>
        </p:spPr>
        <p:txBody>
          <a:bodyPr lIns="91425" tIns="91425" rIns="91425" bIns="91425" anchor="t" anchorCtr="0">
            <a:noAutofit/>
          </a:bodyPr>
          <a:lstStyle/>
          <a:p>
            <a:pPr marL="457200" indent="-228600">
              <a:spcBef>
                <a:spcPts val="0"/>
              </a:spcBef>
            </a:pPr>
            <a:r>
              <a:rPr lang="en-US" sz="2400" dirty="0"/>
              <a:t>Machine Learning is viable for Pattern Detection in Climate Data:</a:t>
            </a:r>
          </a:p>
          <a:p>
            <a:pPr marL="857250" lvl="1" indent="-228600">
              <a:spcBef>
                <a:spcPts val="0"/>
              </a:spcBef>
            </a:pPr>
            <a:r>
              <a:rPr lang="en-US" sz="2000" dirty="0"/>
              <a:t>Truth data sets from experts or hand-tuned algorithms</a:t>
            </a:r>
          </a:p>
          <a:p>
            <a:pPr marL="857250" lvl="1" indent="-228600">
              <a:spcBef>
                <a:spcPts val="0"/>
              </a:spcBef>
            </a:pPr>
            <a:r>
              <a:rPr lang="en-US" sz="2000" dirty="0"/>
              <a:t>Supervised architectures can match their detection accuracy </a:t>
            </a:r>
          </a:p>
          <a:p>
            <a:pPr marL="857250" lvl="1" indent="-228600">
              <a:spcBef>
                <a:spcPts val="0"/>
              </a:spcBef>
            </a:pPr>
            <a:r>
              <a:rPr lang="en-US" sz="2000" dirty="0"/>
              <a:t>Semi-supervised architectures may discover new patterns</a:t>
            </a:r>
            <a:br>
              <a:rPr lang="en-US" sz="2000" dirty="0"/>
            </a:br>
            <a:endParaRPr lang="en-US" sz="2000" dirty="0"/>
          </a:p>
          <a:p>
            <a:pPr marL="457200" indent="-228600">
              <a:spcBef>
                <a:spcPts val="0"/>
              </a:spcBef>
            </a:pPr>
            <a:r>
              <a:rPr lang="en-US" sz="2400" dirty="0"/>
              <a:t>Training of Deep Learning is amenable to acceleration:</a:t>
            </a:r>
          </a:p>
          <a:p>
            <a:pPr marL="857250" lvl="1" indent="-228600">
              <a:spcBef>
                <a:spcPts val="0"/>
              </a:spcBef>
            </a:pPr>
            <a:r>
              <a:rPr lang="en-US" sz="2000" dirty="0"/>
              <a:t>Fast, hybrid methods for p</a:t>
            </a:r>
            <a:r>
              <a:rPr lang="en" sz="2000" dirty="0"/>
              <a:t>arameter </a:t>
            </a:r>
            <a:r>
              <a:rPr lang="en-US" sz="2000" dirty="0"/>
              <a:t>o</a:t>
            </a:r>
            <a:r>
              <a:rPr lang="en" sz="2000" dirty="0"/>
              <a:t>ptimization</a:t>
            </a:r>
            <a:r>
              <a:rPr lang="en-US" sz="2000" dirty="0"/>
              <a:t> </a:t>
            </a:r>
          </a:p>
          <a:p>
            <a:pPr marL="857250" lvl="1" indent="-228600">
              <a:spcBef>
                <a:spcPts val="0"/>
              </a:spcBef>
            </a:pPr>
            <a:r>
              <a:rPr lang="en-US" sz="2000" dirty="0"/>
              <a:t>Moderns libraries enable good per</a:t>
            </a:r>
            <a:r>
              <a:rPr lang="en" sz="2000" dirty="0"/>
              <a:t>formance and </a:t>
            </a:r>
            <a:r>
              <a:rPr lang="en-US" sz="2000" dirty="0"/>
              <a:t>s</a:t>
            </a:r>
            <a:r>
              <a:rPr lang="en" sz="2000" dirty="0"/>
              <a:t>caling</a:t>
            </a:r>
            <a:endParaRPr lang="en-US" sz="2000" dirty="0"/>
          </a:p>
          <a:p>
            <a:pPr marL="857250" lvl="1" indent="-228600">
              <a:spcBef>
                <a:spcPts val="0"/>
              </a:spcBef>
            </a:pPr>
            <a:endParaRPr lang="en-US" sz="2000" dirty="0"/>
          </a:p>
          <a:p>
            <a:pPr marL="457200" indent="-228600">
              <a:spcBef>
                <a:spcPts val="0"/>
              </a:spcBef>
            </a:pPr>
            <a:r>
              <a:rPr lang="en-US" sz="2400" dirty="0"/>
              <a:t>Continuing challenges:</a:t>
            </a:r>
          </a:p>
          <a:p>
            <a:pPr marL="857250" lvl="1" indent="-228600">
              <a:spcBef>
                <a:spcPts val="0"/>
              </a:spcBef>
            </a:pPr>
            <a:r>
              <a:rPr lang="en" sz="2000" dirty="0"/>
              <a:t>Scarcity of </a:t>
            </a:r>
            <a:r>
              <a:rPr lang="en-US" sz="2000" dirty="0"/>
              <a:t>l</a:t>
            </a:r>
            <a:r>
              <a:rPr lang="en" sz="2000" dirty="0"/>
              <a:t>abeled </a:t>
            </a:r>
            <a:r>
              <a:rPr lang="en-US" sz="2000" dirty="0"/>
              <a:t>d</a:t>
            </a:r>
            <a:r>
              <a:rPr lang="en" sz="2000" dirty="0"/>
              <a:t>ata</a:t>
            </a:r>
            <a:r>
              <a:rPr lang="en-US" sz="2000" dirty="0"/>
              <a:t>: Need labeling “campaigns”</a:t>
            </a:r>
          </a:p>
          <a:p>
            <a:pPr marL="857250" lvl="1" indent="-228600">
              <a:spcBef>
                <a:spcPts val="0"/>
              </a:spcBef>
            </a:pPr>
            <a:r>
              <a:rPr lang="en" sz="2000" dirty="0"/>
              <a:t>Interpretability and Visualization</a:t>
            </a:r>
            <a:r>
              <a:rPr lang="en-US" sz="2000" dirty="0"/>
              <a:t>: ‘Black Box’ classifier</a:t>
            </a:r>
            <a:br>
              <a:rPr lang="en-US" sz="2000" dirty="0"/>
            </a:br>
            <a:endParaRPr lang="en-US" sz="2000" dirty="0"/>
          </a:p>
          <a:p>
            <a:pPr marL="457200" indent="-228600">
              <a:spcBef>
                <a:spcPts val="0"/>
              </a:spcBef>
            </a:pPr>
            <a:r>
              <a:rPr lang="en-US" sz="2400" dirty="0"/>
              <a:t>Opens the door to semantic segmentation </a:t>
            </a:r>
            <a:br>
              <a:rPr lang="en-US" sz="2400" dirty="0"/>
            </a:br>
            <a:r>
              <a:rPr lang="en-US" sz="2400" dirty="0"/>
              <a:t>of climate datasets </a:t>
            </a:r>
            <a:endParaRPr lang="en" sz="2400" dirty="0"/>
          </a:p>
          <a:p>
            <a:pPr marL="457200" indent="-228600">
              <a:spcBef>
                <a:spcPts val="0"/>
              </a:spcBef>
              <a:buNone/>
            </a:pPr>
            <a:endParaRPr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197" y="6022432"/>
            <a:ext cx="701642" cy="694944"/>
          </a:xfrm>
          <a:prstGeom prst="rect">
            <a:avLst/>
          </a:prstGeom>
        </p:spPr>
      </p:pic>
    </p:spTree>
    <p:extLst>
      <p:ext uri="{BB962C8B-B14F-4D97-AF65-F5344CB8AC3E}">
        <p14:creationId xmlns:p14="http://schemas.microsoft.com/office/powerpoint/2010/main" val="3849875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a:xfrm>
            <a:off x="910048" y="4904346"/>
            <a:ext cx="7323904" cy="1399988"/>
            <a:chOff x="546100" y="13840"/>
            <a:chExt cx="8039100" cy="15367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 y="13840"/>
              <a:ext cx="8039100" cy="1536700"/>
            </a:xfrm>
            <a:prstGeom prst="rect">
              <a:avLst/>
            </a:prstGeom>
          </p:spPr>
        </p:pic>
        <p:sp>
          <p:nvSpPr>
            <p:cNvPr id="7" name="Rectangle 6"/>
            <p:cNvSpPr/>
            <p:nvPr/>
          </p:nvSpPr>
          <p:spPr>
            <a:xfrm>
              <a:off x="4315146" y="1099335"/>
              <a:ext cx="523982" cy="4417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sz="2400" dirty="0"/>
              <a:t>Roadmap</a:t>
            </a:r>
          </a:p>
        </p:txBody>
      </p:sp>
      <p:sp>
        <p:nvSpPr>
          <p:cNvPr id="3" name="Text Placeholder 2"/>
          <p:cNvSpPr>
            <a:spLocks noGrp="1"/>
          </p:cNvSpPr>
          <p:nvPr>
            <p:ph type="body" idx="1"/>
          </p:nvPr>
        </p:nvSpPr>
        <p:spPr>
          <a:xfrm>
            <a:off x="457200" y="1295400"/>
            <a:ext cx="8686800" cy="4830763"/>
          </a:xfrm>
        </p:spPr>
        <p:txBody>
          <a:bodyPr/>
          <a:lstStyle/>
          <a:p>
            <a:r>
              <a:rPr lang="en-US" sz="2400" b="0" dirty="0"/>
              <a:t> Extreme phenomena of interest</a:t>
            </a:r>
          </a:p>
          <a:p>
            <a:r>
              <a:rPr lang="en-US" sz="2400" b="0" dirty="0"/>
              <a:t> Types of classification / categorization</a:t>
            </a:r>
          </a:p>
          <a:p>
            <a:r>
              <a:rPr lang="en-US" sz="2400" b="0" dirty="0"/>
              <a:t>Supervised algorithms to detect these extremes</a:t>
            </a:r>
          </a:p>
          <a:p>
            <a:r>
              <a:rPr lang="en-US" sz="2400" b="0" dirty="0"/>
              <a:t>Training climate classifiers at Exascale</a:t>
            </a:r>
          </a:p>
          <a:p>
            <a:r>
              <a:rPr lang="en-US" sz="2400" b="0" dirty="0"/>
              <a:t> Future directions for machine learning and extremes:</a:t>
            </a:r>
          </a:p>
          <a:p>
            <a:pPr lvl="1"/>
            <a:r>
              <a:rPr lang="en-US" sz="2000" dirty="0"/>
              <a:t> Atmospheric River Transport Method Intercomparison</a:t>
            </a:r>
          </a:p>
          <a:p>
            <a:pPr lvl="1"/>
            <a:r>
              <a:rPr lang="en-US" sz="2000" dirty="0"/>
              <a:t> ClimateNet data set of labeled phenomena</a:t>
            </a:r>
            <a:endParaRPr lang="en-US" sz="2000" b="0" dirty="0"/>
          </a:p>
        </p:txBody>
      </p:sp>
      <p:sp>
        <p:nvSpPr>
          <p:cNvPr id="4" name="Slide Number Placeholder 3"/>
          <p:cNvSpPr>
            <a:spLocks noGrp="1"/>
          </p:cNvSpPr>
          <p:nvPr>
            <p:ph type="sldNum" idx="12"/>
          </p:nvPr>
        </p:nvSpPr>
        <p:spPr/>
        <p:txBody>
          <a:bodyPr/>
          <a:lstStyle/>
          <a:p>
            <a:pPr marL="0" marR="0" lvl="0" indent="0" algn="ctr" rtl="0">
              <a:spcBef>
                <a:spcPts val="0"/>
              </a:spcBef>
              <a:buSzPct val="25000"/>
              <a:buNone/>
            </a:pPr>
            <a:r>
              <a:rPr lang="en-US" sz="1100" b="0" i="0" u="none" strike="noStrike" cap="none" dirty="0">
                <a:solidFill>
                  <a:srgbClr val="114766"/>
                </a:solidFill>
                <a:latin typeface="Calibri"/>
                <a:ea typeface="Calibri"/>
                <a:cs typeface="Calibri"/>
                <a:sym typeface="Calibri"/>
              </a:rPr>
              <a:t>- </a:t>
            </a:r>
            <a:fld id="{00000000-1234-1234-1234-123412341234}" type="slidenum">
              <a:rPr lang="en-US" sz="1100" b="0" i="0" u="none" strike="noStrike" cap="none" smtClean="0">
                <a:solidFill>
                  <a:srgbClr val="114766"/>
                </a:solidFill>
                <a:latin typeface="Calibri"/>
                <a:ea typeface="Calibri"/>
                <a:cs typeface="Calibri"/>
                <a:sym typeface="Calibri"/>
              </a:rPr>
              <a:t>2</a:t>
            </a:fld>
            <a:r>
              <a:rPr lang="en-US" sz="1100" b="0" i="0" u="none" strike="noStrike" cap="none" dirty="0">
                <a:solidFill>
                  <a:srgbClr val="114766"/>
                </a:solidFill>
                <a:latin typeface="Calibri"/>
                <a:ea typeface="Calibri"/>
                <a:cs typeface="Calibri"/>
                <a:sym typeface="Calibri"/>
              </a:rPr>
              <a:t> -</a:t>
            </a:r>
          </a:p>
        </p:txBody>
      </p:sp>
    </p:spTree>
    <p:extLst>
      <p:ext uri="{BB962C8B-B14F-4D97-AF65-F5344CB8AC3E}">
        <p14:creationId xmlns:p14="http://schemas.microsoft.com/office/powerpoint/2010/main" val="598269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Challenges</a:t>
            </a:r>
          </a:p>
        </p:txBody>
      </p:sp>
      <p:sp>
        <p:nvSpPr>
          <p:cNvPr id="3" name="Text Placeholder 2"/>
          <p:cNvSpPr>
            <a:spLocks noGrp="1"/>
          </p:cNvSpPr>
          <p:nvPr>
            <p:ph type="body" idx="1"/>
          </p:nvPr>
        </p:nvSpPr>
        <p:spPr>
          <a:xfrm>
            <a:off x="0" y="1091184"/>
            <a:ext cx="9144000" cy="4830763"/>
          </a:xfrm>
        </p:spPr>
        <p:txBody>
          <a:bodyPr/>
          <a:lstStyle/>
          <a:p>
            <a:r>
              <a:rPr lang="en-US" sz="2400" dirty="0"/>
              <a:t> Handling Complex Data</a:t>
            </a:r>
          </a:p>
          <a:p>
            <a:pPr lvl="1"/>
            <a:r>
              <a:rPr lang="en-US" sz="2000" dirty="0"/>
              <a:t> 2D/3D/4D, graph, sparse/dense, multi-spectral</a:t>
            </a:r>
            <a:br>
              <a:rPr lang="en-US" sz="2000" dirty="0"/>
            </a:br>
            <a:endParaRPr lang="en-US" sz="2000" dirty="0"/>
          </a:p>
          <a:p>
            <a:r>
              <a:rPr lang="en-US" sz="2400" dirty="0"/>
              <a:t> Lack of Theory (Machine Learning)</a:t>
            </a:r>
          </a:p>
          <a:p>
            <a:pPr lvl="1"/>
            <a:r>
              <a:rPr lang="en-US" sz="2000" dirty="0"/>
              <a:t> Limits of supervised, unsupervised, semi-supervised learning</a:t>
            </a:r>
            <a:br>
              <a:rPr lang="en-US" sz="2000" dirty="0"/>
            </a:br>
            <a:endParaRPr lang="en-US" sz="2000" dirty="0"/>
          </a:p>
          <a:p>
            <a:r>
              <a:rPr lang="en-US" sz="2400" dirty="0"/>
              <a:t> Lack of Theory (Climate Science)</a:t>
            </a:r>
          </a:p>
          <a:p>
            <a:pPr lvl="1"/>
            <a:r>
              <a:rPr lang="en-US" sz="2000" dirty="0"/>
              <a:t> Unambiguous definitions of phenomena of interest</a:t>
            </a:r>
            <a:br>
              <a:rPr lang="en-US" sz="2000" dirty="0"/>
            </a:br>
            <a:endParaRPr lang="en-US" sz="2000" dirty="0"/>
          </a:p>
          <a:p>
            <a:r>
              <a:rPr lang="en" sz="2400" dirty="0"/>
              <a:t>Interpretability</a:t>
            </a:r>
            <a:endParaRPr lang="en-US" sz="2400" dirty="0"/>
          </a:p>
          <a:p>
            <a:pPr marL="857250" lvl="1" indent="-228600">
              <a:spcBef>
                <a:spcPts val="0"/>
              </a:spcBef>
            </a:pPr>
            <a:r>
              <a:rPr lang="en-US" sz="2000" dirty="0"/>
              <a:t> Incorporating domain science principles (physical laws)</a:t>
            </a:r>
            <a:br>
              <a:rPr lang="en-US" sz="2000" dirty="0"/>
            </a:br>
            <a:endParaRPr lang="en-US" sz="2000" dirty="0"/>
          </a:p>
          <a:p>
            <a:pPr lvl="0">
              <a:buClr>
                <a:srgbClr val="000000"/>
              </a:buClr>
            </a:pPr>
            <a:r>
              <a:rPr lang="en-US" sz="2400" dirty="0">
                <a:solidFill>
                  <a:srgbClr val="000000"/>
                </a:solidFill>
              </a:rPr>
              <a:t> Uncertainty Quantification</a:t>
            </a:r>
          </a:p>
          <a:p>
            <a:pPr marL="857250" lvl="1" indent="-228600">
              <a:spcBef>
                <a:spcPts val="0"/>
              </a:spcBef>
            </a:pPr>
            <a:endParaRPr lang="en-US" sz="2000" dirty="0"/>
          </a:p>
        </p:txBody>
      </p:sp>
    </p:spTree>
    <p:extLst>
      <p:ext uri="{BB962C8B-B14F-4D97-AF65-F5344CB8AC3E}">
        <p14:creationId xmlns:p14="http://schemas.microsoft.com/office/powerpoint/2010/main" val="1857449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A6E25-B9AF-784F-8C7A-492042609586}"/>
              </a:ext>
            </a:extLst>
          </p:cNvPr>
          <p:cNvSpPr>
            <a:spLocks noGrp="1"/>
          </p:cNvSpPr>
          <p:nvPr>
            <p:ph type="title"/>
          </p:nvPr>
        </p:nvSpPr>
        <p:spPr/>
        <p:txBody>
          <a:bodyPr>
            <a:normAutofit/>
          </a:bodyPr>
          <a:lstStyle/>
          <a:p>
            <a:r>
              <a:rPr lang="en-US" dirty="0"/>
              <a:t>Acknowledgements</a:t>
            </a:r>
          </a:p>
        </p:txBody>
      </p:sp>
      <p:sp>
        <p:nvSpPr>
          <p:cNvPr id="3" name="Text Placeholder 2">
            <a:extLst>
              <a:ext uri="{FF2B5EF4-FFF2-40B4-BE49-F238E27FC236}">
                <a16:creationId xmlns:a16="http://schemas.microsoft.com/office/drawing/2014/main" id="{A52208BD-3039-4D4A-A857-5D3F56DA71C7}"/>
              </a:ext>
            </a:extLst>
          </p:cNvPr>
          <p:cNvSpPr>
            <a:spLocks noGrp="1"/>
          </p:cNvSpPr>
          <p:nvPr>
            <p:ph type="body" idx="1"/>
          </p:nvPr>
        </p:nvSpPr>
        <p:spPr>
          <a:xfrm>
            <a:off x="457200" y="1295400"/>
            <a:ext cx="8229600" cy="4830763"/>
          </a:xfrm>
        </p:spPr>
        <p:txBody>
          <a:bodyPr>
            <a:normAutofit/>
          </a:bodyPr>
          <a:lstStyle/>
          <a:p>
            <a:pPr>
              <a:spcAft>
                <a:spcPts val="1500"/>
              </a:spcAft>
            </a:pPr>
            <a:r>
              <a:rPr lang="en-US" sz="1600" dirty="0"/>
              <a:t>This research was supported by the Director, Office of Science, Office of Biological and Environmental Research of the U.S. Department of Energy under </a:t>
            </a:r>
            <a:br>
              <a:rPr lang="en-US" sz="1600" dirty="0"/>
            </a:br>
            <a:r>
              <a:rPr lang="en-US" sz="1600" dirty="0"/>
              <a:t>Contract No. DE-AC02-05CH11231 as part of their RGCM Program.</a:t>
            </a:r>
          </a:p>
          <a:p>
            <a:pPr>
              <a:spcAft>
                <a:spcPts val="1500"/>
              </a:spcAft>
            </a:pPr>
            <a:r>
              <a:rPr lang="en-US" sz="1600" dirty="0"/>
              <a:t>National Energy Research Scientific Computing Center (NERSC), a DOE Office of Science User Facility supported by the Office of Science of the U.S. Department of Energy under Contract No. DE- AC02-05CH11231 </a:t>
            </a:r>
          </a:p>
          <a:p>
            <a:pPr>
              <a:spcAft>
                <a:spcPts val="1500"/>
              </a:spcAft>
            </a:pPr>
            <a:r>
              <a:rPr lang="en-US" sz="1600" dirty="0"/>
              <a:t>Oak Ridge Leadership Computing Facility (OLCF) at the Oak Ridge National Laboratory, supported by the Office of Science of the U.S. Department of Energy under </a:t>
            </a:r>
            <a:br>
              <a:rPr lang="en-US" sz="1600" dirty="0"/>
            </a:br>
            <a:r>
              <a:rPr lang="en-US" sz="1600" dirty="0"/>
              <a:t>Contract No. DE-AC05-00OR22725 </a:t>
            </a:r>
          </a:p>
          <a:p>
            <a:pPr>
              <a:spcAft>
                <a:spcPts val="1500"/>
              </a:spcAft>
            </a:pPr>
            <a:r>
              <a:rPr lang="en-US" sz="1600" dirty="0"/>
              <a:t>Swiss National Supercomputing Center (CSCS), project g107 </a:t>
            </a:r>
          </a:p>
          <a:p>
            <a:pPr>
              <a:spcAft>
                <a:spcPts val="1500"/>
              </a:spcAft>
            </a:pPr>
            <a:r>
              <a:rPr lang="en-US" sz="1600" dirty="0"/>
              <a:t>We thank OLCF and CSCS staff, especially Nicholas Cardo, Veronica Melesse Vergara, </a:t>
            </a:r>
            <a:br>
              <a:rPr lang="en-US" sz="1600" dirty="0"/>
            </a:br>
            <a:r>
              <a:rPr lang="en-US" sz="1600" dirty="0"/>
              <a:t>Don Maxwell, Matthew Ezell for technical as well as Arjun Shankar, Ashley Barker, </a:t>
            </a:r>
            <a:br>
              <a:rPr lang="en-US" sz="1600" dirty="0"/>
            </a:br>
            <a:r>
              <a:rPr lang="en-US" sz="1600" dirty="0"/>
              <a:t>Tjerk Straatsma and Jack Wells for programmatic support</a:t>
            </a:r>
          </a:p>
        </p:txBody>
      </p:sp>
    </p:spTree>
    <p:extLst>
      <p:ext uri="{BB962C8B-B14F-4D97-AF65-F5344CB8AC3E}">
        <p14:creationId xmlns:p14="http://schemas.microsoft.com/office/powerpoint/2010/main" val="148164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7250"/>
            <a:ext cx="9143999" cy="5143500"/>
          </a:xfrm>
          <a:prstGeom prst="rect">
            <a:avLst/>
          </a:prstGeom>
        </p:spPr>
      </p:pic>
      <p:sp>
        <p:nvSpPr>
          <p:cNvPr id="2" name="Title 1">
            <a:extLst>
              <a:ext uri="{FF2B5EF4-FFF2-40B4-BE49-F238E27FC236}">
                <a16:creationId xmlns:a16="http://schemas.microsoft.com/office/drawing/2014/main" id="{41E69D03-147E-8C4C-B329-4E580F705782}"/>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486068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94E33F-7181-9C4C-8812-6DC767ED3E86}"/>
              </a:ext>
            </a:extLst>
          </p:cNvPr>
          <p:cNvSpPr>
            <a:spLocks noGrp="1"/>
          </p:cNvSpPr>
          <p:nvPr>
            <p:ph type="sldNum" sz="quarter" idx="12"/>
          </p:nvPr>
        </p:nvSpPr>
        <p:spPr/>
        <p:txBody>
          <a:bodyPr/>
          <a:lstStyle/>
          <a:p>
            <a:fld id="{13576410-FBB1-6A40-B4B7-CDB6CB9CBB14}" type="slidenum">
              <a:rPr lang="en-US" smtClean="0"/>
              <a:t>23</a:t>
            </a:fld>
            <a:endParaRPr lang="en-US"/>
          </a:p>
        </p:txBody>
      </p:sp>
      <p:sp>
        <p:nvSpPr>
          <p:cNvPr id="3" name="TextBox 2">
            <a:extLst>
              <a:ext uri="{FF2B5EF4-FFF2-40B4-BE49-F238E27FC236}">
                <a16:creationId xmlns:a16="http://schemas.microsoft.com/office/drawing/2014/main" id="{0FD54C8E-75C1-2F42-90BD-8E7D87439043}"/>
              </a:ext>
            </a:extLst>
          </p:cNvPr>
          <p:cNvSpPr txBox="1"/>
          <p:nvPr/>
        </p:nvSpPr>
        <p:spPr>
          <a:xfrm>
            <a:off x="2443854" y="3075057"/>
            <a:ext cx="4256293" cy="707886"/>
          </a:xfrm>
          <a:prstGeom prst="rect">
            <a:avLst/>
          </a:prstGeom>
          <a:noFill/>
        </p:spPr>
        <p:txBody>
          <a:bodyPr wrap="none" rtlCol="0">
            <a:spAutoFit/>
          </a:bodyPr>
          <a:lstStyle/>
          <a:p>
            <a:r>
              <a:rPr lang="en-US" sz="4000" dirty="0"/>
              <a:t>BACKUP SLIDES</a:t>
            </a:r>
          </a:p>
        </p:txBody>
      </p:sp>
    </p:spTree>
    <p:extLst>
      <p:ext uri="{BB962C8B-B14F-4D97-AF65-F5344CB8AC3E}">
        <p14:creationId xmlns:p14="http://schemas.microsoft.com/office/powerpoint/2010/main" val="4101092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Google Shape;126;p16"/>
          <p:cNvSpPr txBox="1">
            <a:spLocks noGrp="1"/>
          </p:cNvSpPr>
          <p:nvPr>
            <p:ph type="title"/>
          </p:nvPr>
        </p:nvSpPr>
        <p:spPr>
          <a:prstGeom prst="rect">
            <a:avLst/>
          </a:prstGeom>
        </p:spPr>
        <p:txBody>
          <a:bodyPr anchor="ctr">
            <a:normAutofit/>
          </a:bodyPr>
          <a:lstStyle>
            <a:lvl1pPr defTabSz="786384">
              <a:defRPr sz="2580"/>
            </a:lvl1pPr>
          </a:lstStyle>
          <a:p>
            <a:r>
              <a:rPr lang="en-US" sz="2400" dirty="0"/>
              <a:t>Characterizing</a:t>
            </a:r>
            <a:r>
              <a:rPr sz="2400" dirty="0"/>
              <a:t> Climate</a:t>
            </a:r>
            <a:r>
              <a:rPr lang="en-US" sz="2400" dirty="0"/>
              <a:t> Change</a:t>
            </a:r>
            <a:endParaRPr sz="2400" dirty="0"/>
          </a:p>
        </p:txBody>
      </p:sp>
      <p:sp>
        <p:nvSpPr>
          <p:cNvPr id="180" name="Google Shape;127;p16"/>
          <p:cNvSpPr txBox="1">
            <a:spLocks noGrp="1"/>
          </p:cNvSpPr>
          <p:nvPr>
            <p:ph type="body" idx="1"/>
          </p:nvPr>
        </p:nvSpPr>
        <p:spPr>
          <a:prstGeom prst="rect">
            <a:avLst/>
          </a:prstGeom>
        </p:spPr>
        <p:txBody>
          <a:bodyPr>
            <a:normAutofit/>
          </a:bodyPr>
          <a:lstStyle/>
          <a:p>
            <a:pPr marL="342265" indent="-342265" defTabSz="896111">
              <a:buSzPts val="1400"/>
              <a:buFont typeface="Helvetica Neue Light"/>
              <a:defRPr sz="1960"/>
            </a:pPr>
            <a:r>
              <a:rPr dirty="0"/>
              <a:t>How will the </a:t>
            </a:r>
            <a:r>
              <a:rPr lang="en-US" dirty="0"/>
              <a:t>mean climate</a:t>
            </a:r>
            <a:r>
              <a:rPr dirty="0"/>
              <a:t> </a:t>
            </a:r>
            <a:r>
              <a:rPr lang="en-US" dirty="0"/>
              <a:t>change</a:t>
            </a:r>
            <a:r>
              <a:rPr dirty="0"/>
              <a:t> by 2100?</a:t>
            </a:r>
            <a:endParaRPr dirty="0">
              <a:solidFill>
                <a:srgbClr val="FFFFFF"/>
              </a:solidFill>
              <a:latin typeface="Helvetica Neue Light"/>
              <a:ea typeface="Helvetica Neue Light"/>
              <a:cs typeface="Helvetica Neue Light"/>
              <a:sym typeface="Helvetica Neue Light"/>
            </a:endParaRPr>
          </a:p>
          <a:p>
            <a:pPr marL="896111" lvl="1" indent="-323595" defTabSz="896111">
              <a:buSzPts val="1500"/>
              <a:buFont typeface="Helvetica Neue Light"/>
              <a:defRPr sz="1568"/>
            </a:pPr>
            <a:r>
              <a:rPr dirty="0"/>
              <a:t>will the globe warm up by 1.5 or 2.0 C?</a:t>
            </a:r>
            <a:endParaRPr dirty="0">
              <a:solidFill>
                <a:srgbClr val="FFFFFF"/>
              </a:solidFill>
              <a:latin typeface="Helvetica Neue Light"/>
              <a:ea typeface="Helvetica Neue Light"/>
              <a:cs typeface="Helvetica Neue Light"/>
              <a:sym typeface="Helvetica Neue Light"/>
            </a:endParaRPr>
          </a:p>
          <a:p>
            <a:pPr marL="896111" lvl="1" indent="-323595" defTabSz="896111">
              <a:buSzPts val="1500"/>
              <a:buFont typeface="Helvetica Neue Light"/>
              <a:defRPr sz="1568"/>
            </a:pPr>
            <a:r>
              <a:rPr dirty="0"/>
              <a:t>will the sea level rise by 1 or 2 feet?</a:t>
            </a:r>
            <a:br>
              <a:rPr dirty="0"/>
            </a:br>
            <a:endParaRPr dirty="0">
              <a:solidFill>
                <a:srgbClr val="FFFFFF"/>
              </a:solidFill>
              <a:latin typeface="Helvetica Neue Light"/>
              <a:ea typeface="Helvetica Neue Light"/>
              <a:cs typeface="Helvetica Neue Light"/>
              <a:sym typeface="Helvetica Neue Light"/>
            </a:endParaRPr>
          </a:p>
          <a:p>
            <a:pPr marL="342265" indent="-342265" defTabSz="896111">
              <a:buSzPts val="1400"/>
              <a:buFont typeface="Helvetica Neue Light"/>
              <a:defRPr sz="1960"/>
            </a:pPr>
            <a:r>
              <a:rPr dirty="0"/>
              <a:t>How will extreme weather </a:t>
            </a:r>
            <a:r>
              <a:rPr lang="en-US" dirty="0"/>
              <a:t>change</a:t>
            </a:r>
            <a:r>
              <a:rPr dirty="0"/>
              <a:t> by 2100?</a:t>
            </a:r>
            <a:endParaRPr dirty="0">
              <a:solidFill>
                <a:srgbClr val="FFFFFF"/>
              </a:solidFill>
              <a:latin typeface="Helvetica Neue Light"/>
              <a:ea typeface="Helvetica Neue Light"/>
              <a:cs typeface="Helvetica Neue Light"/>
              <a:sym typeface="Helvetica Neue Light"/>
            </a:endParaRPr>
          </a:p>
          <a:p>
            <a:pPr marL="896111" lvl="1" indent="-323595" defTabSz="896111">
              <a:buSzPts val="1500"/>
              <a:buFont typeface="Helvetica Neue Light"/>
              <a:defRPr sz="1568"/>
            </a:pPr>
            <a:r>
              <a:rPr lang="en-US" dirty="0"/>
              <a:t>W</a:t>
            </a:r>
            <a:r>
              <a:rPr dirty="0"/>
              <a:t>ill there be more </a:t>
            </a:r>
            <a:r>
              <a:rPr lang="en-US" dirty="0"/>
              <a:t>storms (TC, ETC, AR)</a:t>
            </a:r>
            <a:r>
              <a:rPr dirty="0"/>
              <a:t>? </a:t>
            </a:r>
            <a:endParaRPr dirty="0">
              <a:solidFill>
                <a:srgbClr val="FFFFFF"/>
              </a:solidFill>
              <a:latin typeface="Helvetica Neue Light"/>
              <a:ea typeface="Helvetica Neue Light"/>
              <a:cs typeface="Helvetica Neue Light"/>
              <a:sym typeface="Helvetica Neue Light"/>
            </a:endParaRPr>
          </a:p>
          <a:p>
            <a:pPr marL="896111" lvl="1" indent="-323595" defTabSz="896111">
              <a:buSzPts val="1500"/>
              <a:buFont typeface="Helvetica Neue Light"/>
              <a:defRPr sz="1568"/>
            </a:pPr>
            <a:r>
              <a:rPr lang="en-US" dirty="0"/>
              <a:t>Will storms make landfall more often?</a:t>
            </a:r>
          </a:p>
          <a:p>
            <a:pPr marL="896111" lvl="1" indent="-323595" defTabSz="896111">
              <a:buSzPts val="1500"/>
              <a:buFont typeface="Helvetica Neue Light"/>
              <a:defRPr sz="1568"/>
            </a:pPr>
            <a:r>
              <a:rPr lang="en-US" dirty="0"/>
              <a:t>W</a:t>
            </a:r>
            <a:r>
              <a:rPr dirty="0"/>
              <a:t>ill </a:t>
            </a:r>
            <a:r>
              <a:rPr lang="en-US" dirty="0"/>
              <a:t>storms</a:t>
            </a:r>
            <a:r>
              <a:rPr dirty="0"/>
              <a:t> become more intense? </a:t>
            </a:r>
            <a:endParaRPr dirty="0">
              <a:solidFill>
                <a:srgbClr val="FFFFFF"/>
              </a:solidFill>
              <a:latin typeface="Helvetica Neue Light"/>
              <a:ea typeface="Helvetica Neue Light"/>
              <a:cs typeface="Helvetica Neue Light"/>
              <a:sym typeface="Helvetica Neue Light"/>
            </a:endParaRPr>
          </a:p>
          <a:p>
            <a:pPr marL="896111" lvl="1" indent="-323595" defTabSz="896111">
              <a:buSzPts val="1500"/>
              <a:buFont typeface="Helvetica Neue Light"/>
              <a:defRPr sz="1568"/>
            </a:pPr>
            <a:r>
              <a:rPr lang="en-US" dirty="0"/>
              <a:t>Will storms carry more water?</a:t>
            </a:r>
            <a:br>
              <a:rPr dirty="0"/>
            </a:br>
            <a:endParaRPr dirty="0"/>
          </a:p>
        </p:txBody>
      </p:sp>
      <p:sp>
        <p:nvSpPr>
          <p:cNvPr id="183" name="Google Shape;128;p16"/>
          <p:cNvSpPr txBox="1">
            <a:spLocks noGrp="1"/>
          </p:cNvSpPr>
          <p:nvPr>
            <p:ph type="sldNum"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24</a:t>
            </a:fld>
            <a:endParaRPr dirty="0"/>
          </a:p>
        </p:txBody>
      </p:sp>
      <p:pic>
        <p:nvPicPr>
          <p:cNvPr id="181" name="Google Shape;129;p16" descr="Google Shape;129;p16"/>
          <p:cNvPicPr>
            <a:picLocks noChangeAspect="1"/>
          </p:cNvPicPr>
          <p:nvPr/>
        </p:nvPicPr>
        <p:blipFill>
          <a:blip r:embed="rId2">
            <a:extLst/>
          </a:blip>
          <a:stretch>
            <a:fillRect/>
          </a:stretch>
        </p:blipFill>
        <p:spPr>
          <a:xfrm>
            <a:off x="6233712" y="1625175"/>
            <a:ext cx="2700350" cy="1944927"/>
          </a:xfrm>
          <a:prstGeom prst="rect">
            <a:avLst/>
          </a:prstGeom>
          <a:ln w="12700">
            <a:miter lim="400000"/>
          </a:ln>
        </p:spPr>
      </p:pic>
      <p:pic>
        <p:nvPicPr>
          <p:cNvPr id="182" name="Google Shape;130;p16" descr="Google Shape;130;p16"/>
          <p:cNvPicPr>
            <a:picLocks noChangeAspect="1"/>
          </p:cNvPicPr>
          <p:nvPr/>
        </p:nvPicPr>
        <p:blipFill>
          <a:blip r:embed="rId3">
            <a:extLst/>
          </a:blip>
          <a:stretch>
            <a:fillRect/>
          </a:stretch>
        </p:blipFill>
        <p:spPr>
          <a:xfrm>
            <a:off x="6200425" y="3743974"/>
            <a:ext cx="2766924" cy="1806976"/>
          </a:xfrm>
          <a:prstGeom prst="rect">
            <a:avLst/>
          </a:prstGeom>
          <a:ln w="12700">
            <a:miter lim="400000"/>
          </a:ln>
        </p:spPr>
      </p:pic>
    </p:spTree>
    <p:extLst>
      <p:ext uri="{BB962C8B-B14F-4D97-AF65-F5344CB8AC3E}">
        <p14:creationId xmlns:p14="http://schemas.microsoft.com/office/powerpoint/2010/main" val="2051958726"/>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marR="0" lvl="0" indent="0" algn="ctr" rtl="0">
              <a:spcBef>
                <a:spcPts val="0"/>
              </a:spcBef>
              <a:buSzPct val="25000"/>
              <a:buNone/>
            </a:pPr>
            <a:r>
              <a:rPr lang="en-US" sz="1100" dirty="0">
                <a:solidFill>
                  <a:srgbClr val="114766"/>
                </a:solidFill>
                <a:latin typeface="Calibri"/>
                <a:ea typeface="Calibri"/>
                <a:cs typeface="Calibri"/>
                <a:sym typeface="Calibri"/>
              </a:rPr>
              <a:t>- </a:t>
            </a:r>
            <a:fld id="{00000000-1234-1234-1234-123412341234}" type="slidenum">
              <a:rPr lang="en-US" sz="1100" smtClean="0">
                <a:solidFill>
                  <a:srgbClr val="114766"/>
                </a:solidFill>
                <a:latin typeface="Calibri"/>
                <a:ea typeface="Calibri"/>
                <a:cs typeface="Calibri"/>
                <a:sym typeface="Calibri"/>
              </a:rPr>
              <a:t>25</a:t>
            </a:fld>
            <a:r>
              <a:rPr lang="en-US" sz="1100" dirty="0">
                <a:solidFill>
                  <a:srgbClr val="114766"/>
                </a:solidFill>
                <a:latin typeface="Calibri"/>
                <a:ea typeface="Calibri"/>
                <a:cs typeface="Calibri"/>
                <a:sym typeface="Calibri"/>
              </a:rPr>
              <a:t> -</a:t>
            </a:r>
          </a:p>
        </p:txBody>
      </p:sp>
      <p:pic>
        <p:nvPicPr>
          <p:cNvPr id="3" name="Picture 2" descr="Glob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5742"/>
            <a:ext cx="9125639" cy="4514958"/>
          </a:xfrm>
          <a:prstGeom prst="rect">
            <a:avLst/>
          </a:prstGeom>
        </p:spPr>
      </p:pic>
      <p:sp>
        <p:nvSpPr>
          <p:cNvPr id="4" name="Title 3"/>
          <p:cNvSpPr>
            <a:spLocks noGrp="1"/>
          </p:cNvSpPr>
          <p:nvPr>
            <p:ph type="title"/>
          </p:nvPr>
        </p:nvSpPr>
        <p:spPr>
          <a:xfrm>
            <a:off x="356616" y="179868"/>
            <a:ext cx="7179373" cy="769479"/>
          </a:xfrm>
        </p:spPr>
        <p:txBody>
          <a:bodyPr/>
          <a:lstStyle/>
          <a:p>
            <a:r>
              <a:rPr lang="en-US" dirty="0"/>
              <a:t>CAM5 0.25-degree simulation data</a:t>
            </a:r>
          </a:p>
        </p:txBody>
      </p:sp>
    </p:spTree>
    <p:extLst>
      <p:ext uri="{BB962C8B-B14F-4D97-AF65-F5344CB8AC3E}">
        <p14:creationId xmlns:p14="http://schemas.microsoft.com/office/powerpoint/2010/main" val="855615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lob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5742"/>
            <a:ext cx="9125639" cy="4514958"/>
          </a:xfrm>
          <a:prstGeom prst="rect">
            <a:avLst/>
          </a:prstGeom>
        </p:spPr>
      </p:pic>
      <p:sp>
        <p:nvSpPr>
          <p:cNvPr id="4" name="Title 3"/>
          <p:cNvSpPr>
            <a:spLocks noGrp="1"/>
          </p:cNvSpPr>
          <p:nvPr>
            <p:ph type="title"/>
          </p:nvPr>
        </p:nvSpPr>
        <p:spPr/>
        <p:txBody>
          <a:bodyPr/>
          <a:lstStyle/>
          <a:p>
            <a:r>
              <a:rPr lang="en-US" dirty="0"/>
              <a:t>Challenge: Multi-Variate Data</a:t>
            </a:r>
          </a:p>
        </p:txBody>
      </p:sp>
      <p:sp>
        <p:nvSpPr>
          <p:cNvPr id="2" name="Slide Number Placeholder 1"/>
          <p:cNvSpPr>
            <a:spLocks noGrp="1"/>
          </p:cNvSpPr>
          <p:nvPr>
            <p:ph type="sldNum" idx="12"/>
          </p:nvPr>
        </p:nvSpPr>
        <p:spPr/>
        <p:txBody>
          <a:bodyPr/>
          <a:lstStyle/>
          <a:p>
            <a:pPr marL="0" marR="0" lvl="0" indent="0" algn="ctr" rtl="0">
              <a:spcBef>
                <a:spcPts val="0"/>
              </a:spcBef>
              <a:buSzPct val="25000"/>
              <a:buNone/>
            </a:pPr>
            <a:r>
              <a:rPr lang="en-US" sz="1100" dirty="0">
                <a:solidFill>
                  <a:srgbClr val="114766"/>
                </a:solidFill>
                <a:latin typeface="Calibri"/>
                <a:ea typeface="Calibri"/>
                <a:cs typeface="Calibri"/>
                <a:sym typeface="Calibri"/>
              </a:rPr>
              <a:t>- </a:t>
            </a:r>
            <a:fld id="{00000000-1234-1234-1234-123412341234}" type="slidenum">
              <a:rPr lang="en-US" sz="1100" smtClean="0">
                <a:solidFill>
                  <a:srgbClr val="114766"/>
                </a:solidFill>
                <a:latin typeface="Calibri"/>
                <a:ea typeface="Calibri"/>
                <a:cs typeface="Calibri"/>
                <a:sym typeface="Calibri"/>
              </a:rPr>
              <a:t>26</a:t>
            </a:fld>
            <a:r>
              <a:rPr lang="en-US" sz="1100" dirty="0">
                <a:solidFill>
                  <a:srgbClr val="114766"/>
                </a:solidFill>
                <a:latin typeface="Calibri"/>
                <a:ea typeface="Calibri"/>
                <a:cs typeface="Calibri"/>
                <a:sym typeface="Calibri"/>
              </a:rPr>
              <a:t> -</a:t>
            </a:r>
          </a:p>
        </p:txBody>
      </p:sp>
      <p:sp>
        <p:nvSpPr>
          <p:cNvPr id="11" name="Rectangle 10"/>
          <p:cNvSpPr/>
          <p:nvPr/>
        </p:nvSpPr>
        <p:spPr>
          <a:xfrm>
            <a:off x="5183019" y="2684095"/>
            <a:ext cx="451990" cy="302945"/>
          </a:xfrm>
          <a:prstGeom prst="rect">
            <a:avLst/>
          </a:prstGeom>
          <a:noFill/>
          <a:ln w="25400" cmpd="sng">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6" name="Picture 15" descr="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9" y="5466318"/>
            <a:ext cx="9144000" cy="1386348"/>
          </a:xfrm>
          <a:prstGeom prst="rect">
            <a:avLst/>
          </a:prstGeom>
        </p:spPr>
      </p:pic>
      <p:cxnSp>
        <p:nvCxnSpPr>
          <p:cNvPr id="17" name="Straight Arrow Connector 16"/>
          <p:cNvCxnSpPr/>
          <p:nvPr/>
        </p:nvCxnSpPr>
        <p:spPr>
          <a:xfrm flipH="1">
            <a:off x="7509" y="2987040"/>
            <a:ext cx="5175510" cy="2479278"/>
          </a:xfrm>
          <a:prstGeom prst="straightConnector1">
            <a:avLst/>
          </a:prstGeom>
          <a:ln>
            <a:solidFill>
              <a:srgbClr val="FFFF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635009" y="2987041"/>
            <a:ext cx="3490630" cy="2479277"/>
          </a:xfrm>
          <a:prstGeom prst="straightConnector1">
            <a:avLst/>
          </a:prstGeom>
          <a:ln>
            <a:solidFill>
              <a:srgbClr val="FFFF00"/>
            </a:solidFill>
            <a:prstDash val="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5793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lob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5742"/>
            <a:ext cx="9125639" cy="4514958"/>
          </a:xfrm>
          <a:prstGeom prst="rect">
            <a:avLst/>
          </a:prstGeom>
        </p:spPr>
      </p:pic>
      <p:sp>
        <p:nvSpPr>
          <p:cNvPr id="2" name="Slide Number Placeholder 1"/>
          <p:cNvSpPr>
            <a:spLocks noGrp="1"/>
          </p:cNvSpPr>
          <p:nvPr>
            <p:ph type="sldNum" idx="12"/>
          </p:nvPr>
        </p:nvSpPr>
        <p:spPr/>
        <p:txBody>
          <a:bodyPr/>
          <a:lstStyle/>
          <a:p>
            <a:pPr marL="0" marR="0" lvl="0" indent="0" algn="ctr" rtl="0">
              <a:spcBef>
                <a:spcPts val="0"/>
              </a:spcBef>
              <a:buSzPct val="25000"/>
              <a:buNone/>
            </a:pPr>
            <a:r>
              <a:rPr lang="en-US" sz="1100" dirty="0">
                <a:solidFill>
                  <a:srgbClr val="114766"/>
                </a:solidFill>
                <a:latin typeface="Calibri"/>
                <a:ea typeface="Calibri"/>
                <a:cs typeface="Calibri"/>
                <a:sym typeface="Calibri"/>
              </a:rPr>
              <a:t>- </a:t>
            </a:r>
            <a:fld id="{00000000-1234-1234-1234-123412341234}" type="slidenum">
              <a:rPr lang="en-US" sz="1100" smtClean="0">
                <a:solidFill>
                  <a:srgbClr val="114766"/>
                </a:solidFill>
                <a:latin typeface="Calibri"/>
                <a:ea typeface="Calibri"/>
                <a:cs typeface="Calibri"/>
                <a:sym typeface="Calibri"/>
              </a:rPr>
              <a:t>27</a:t>
            </a:fld>
            <a:r>
              <a:rPr lang="en-US" sz="1100" dirty="0">
                <a:solidFill>
                  <a:srgbClr val="114766"/>
                </a:solidFill>
                <a:latin typeface="Calibri"/>
                <a:ea typeface="Calibri"/>
                <a:cs typeface="Calibri"/>
                <a:sym typeface="Calibri"/>
              </a:rPr>
              <a:t> -</a:t>
            </a:r>
          </a:p>
        </p:txBody>
      </p:sp>
      <p:sp>
        <p:nvSpPr>
          <p:cNvPr id="9" name="Rectangle 8"/>
          <p:cNvSpPr/>
          <p:nvPr/>
        </p:nvSpPr>
        <p:spPr>
          <a:xfrm>
            <a:off x="5701095" y="2450310"/>
            <a:ext cx="564023" cy="536730"/>
          </a:xfrm>
          <a:prstGeom prst="rect">
            <a:avLst/>
          </a:prstGeom>
          <a:noFill/>
          <a:ln w="25400" cmpd="sng">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Rectangle 10"/>
          <p:cNvSpPr/>
          <p:nvPr/>
        </p:nvSpPr>
        <p:spPr>
          <a:xfrm>
            <a:off x="5183019" y="2684095"/>
            <a:ext cx="451990" cy="302945"/>
          </a:xfrm>
          <a:prstGeom prst="rect">
            <a:avLst/>
          </a:prstGeom>
          <a:noFill/>
          <a:ln w="25400" cmpd="sng">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Rectangle 11"/>
          <p:cNvSpPr/>
          <p:nvPr/>
        </p:nvSpPr>
        <p:spPr>
          <a:xfrm>
            <a:off x="4791456" y="2684095"/>
            <a:ext cx="325477" cy="412673"/>
          </a:xfrm>
          <a:prstGeom prst="rect">
            <a:avLst/>
          </a:prstGeom>
          <a:noFill/>
          <a:ln w="25400" cmpd="sng">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Rectangle 13"/>
          <p:cNvSpPr/>
          <p:nvPr/>
        </p:nvSpPr>
        <p:spPr>
          <a:xfrm>
            <a:off x="5795894" y="3839204"/>
            <a:ext cx="1543690" cy="830332"/>
          </a:xfrm>
          <a:prstGeom prst="rect">
            <a:avLst/>
          </a:prstGeom>
          <a:noFill/>
          <a:ln w="254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4011168" y="1840992"/>
            <a:ext cx="682752" cy="487680"/>
          </a:xfrm>
          <a:prstGeom prst="rect">
            <a:avLst/>
          </a:prstGeom>
          <a:noFill/>
          <a:ln w="25400" cmpd="sng">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itle 7"/>
          <p:cNvSpPr txBox="1">
            <a:spLocks/>
          </p:cNvSpPr>
          <p:nvPr/>
        </p:nvSpPr>
        <p:spPr>
          <a:xfrm>
            <a:off x="356616" y="180163"/>
            <a:ext cx="7207624" cy="769479"/>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2400" dirty="0"/>
              <a:t>Task: Find Extreme Weather Patterns</a:t>
            </a:r>
          </a:p>
        </p:txBody>
      </p:sp>
    </p:spTree>
    <p:extLst>
      <p:ext uri="{BB962C8B-B14F-4D97-AF65-F5344CB8AC3E}">
        <p14:creationId xmlns:p14="http://schemas.microsoft.com/office/powerpoint/2010/main" val="171185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341" y="179868"/>
            <a:ext cx="8650224" cy="769479"/>
          </a:xfrm>
        </p:spPr>
        <p:txBody>
          <a:bodyPr/>
          <a:lstStyle/>
          <a:p>
            <a:r>
              <a:rPr lang="en-US" dirty="0"/>
              <a:t>Semi-Supervised Machine Learning</a:t>
            </a:r>
          </a:p>
        </p:txBody>
      </p:sp>
      <p:sp>
        <p:nvSpPr>
          <p:cNvPr id="3" name="Text Placeholder 2"/>
          <p:cNvSpPr>
            <a:spLocks noGrp="1"/>
          </p:cNvSpPr>
          <p:nvPr>
            <p:ph type="body" idx="1"/>
          </p:nvPr>
        </p:nvSpPr>
        <p:spPr>
          <a:xfrm>
            <a:off x="457200" y="1552252"/>
            <a:ext cx="4053155" cy="4830763"/>
          </a:xfrm>
        </p:spPr>
        <p:txBody>
          <a:bodyPr/>
          <a:lstStyle/>
          <a:p>
            <a:pPr marL="177800" indent="0">
              <a:buNone/>
            </a:pPr>
            <a:r>
              <a:rPr lang="en-US" dirty="0"/>
              <a:t>Objectives:</a:t>
            </a:r>
          </a:p>
          <a:p>
            <a:pPr marL="522288" indent="-349250"/>
            <a:r>
              <a:rPr lang="en-US" sz="2400" b="0" dirty="0"/>
              <a:t>Want to predict bounding box location for weather pattern </a:t>
            </a:r>
          </a:p>
          <a:p>
            <a:pPr marL="522288" indent="-349250"/>
            <a:r>
              <a:rPr lang="en-US" sz="2400" b="0" dirty="0"/>
              <a:t>Want to discover new patterns despite few/no labels for several weather patterns</a:t>
            </a:r>
          </a:p>
          <a:p>
            <a:pPr marL="522288" indent="-349250"/>
            <a:r>
              <a:rPr lang="en-US" sz="2400" b="0" dirty="0"/>
              <a:t>Create unified architecture for all weather patterns </a:t>
            </a:r>
          </a:p>
        </p:txBody>
      </p:sp>
      <p:sp>
        <p:nvSpPr>
          <p:cNvPr id="4" name="Slide Number Placeholder 3"/>
          <p:cNvSpPr>
            <a:spLocks noGrp="1"/>
          </p:cNvSpPr>
          <p:nvPr>
            <p:ph type="sldNum" idx="12"/>
          </p:nvPr>
        </p:nvSpPr>
        <p:spPr/>
        <p:txBody>
          <a:bodyPr/>
          <a:lstStyle/>
          <a:p>
            <a:pPr marL="0" marR="0" lvl="0" indent="0" algn="ctr" rtl="0">
              <a:spcBef>
                <a:spcPts val="0"/>
              </a:spcBef>
              <a:buSzPct val="25000"/>
              <a:buNone/>
            </a:pPr>
            <a:r>
              <a:rPr lang="en-US" sz="1100" b="0" i="0" u="none" strike="noStrike" cap="none" dirty="0">
                <a:solidFill>
                  <a:srgbClr val="114766"/>
                </a:solidFill>
                <a:latin typeface="Calibri"/>
                <a:ea typeface="Calibri"/>
                <a:cs typeface="Calibri"/>
                <a:sym typeface="Calibri"/>
              </a:rPr>
              <a:t>- </a:t>
            </a:r>
            <a:fld id="{00000000-1234-1234-1234-123412341234}" type="slidenum">
              <a:rPr lang="en-US" sz="1100" b="0" i="0" u="none" strike="noStrike" cap="none" smtClean="0">
                <a:solidFill>
                  <a:srgbClr val="114766"/>
                </a:solidFill>
                <a:latin typeface="Calibri"/>
                <a:ea typeface="Calibri"/>
                <a:cs typeface="Calibri"/>
                <a:sym typeface="Calibri"/>
              </a:rPr>
              <a:t>28</a:t>
            </a:fld>
            <a:r>
              <a:rPr lang="en-US" sz="1100" b="0" i="0" u="none" strike="noStrike" cap="none" dirty="0">
                <a:solidFill>
                  <a:srgbClr val="114766"/>
                </a:solidFill>
                <a:latin typeface="Calibri"/>
                <a:ea typeface="Calibri"/>
                <a:cs typeface="Calibri"/>
                <a:sym typeface="Calibri"/>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97" y="6022432"/>
            <a:ext cx="701642" cy="694944"/>
          </a:xfrm>
          <a:prstGeom prst="rect">
            <a:avLst/>
          </a:prstGeom>
        </p:spPr>
      </p:pic>
      <p:pic>
        <p:nvPicPr>
          <p:cNvPr id="6" name="Shape 92" descr="Shape 92"/>
          <p:cNvPicPr>
            <a:picLocks noChangeAspect="1"/>
          </p:cNvPicPr>
          <p:nvPr/>
        </p:nvPicPr>
        <p:blipFill>
          <a:blip r:embed="rId3">
            <a:extLst/>
          </a:blip>
          <a:stretch>
            <a:fillRect/>
          </a:stretch>
        </p:blipFill>
        <p:spPr>
          <a:xfrm>
            <a:off x="5092320" y="1892225"/>
            <a:ext cx="3802543" cy="3790157"/>
          </a:xfrm>
          <a:prstGeom prst="rect">
            <a:avLst/>
          </a:prstGeom>
          <a:ln w="12700">
            <a:miter lim="400000"/>
          </a:ln>
        </p:spPr>
      </p:pic>
    </p:spTree>
    <p:extLst>
      <p:ext uri="{BB962C8B-B14F-4D97-AF65-F5344CB8AC3E}">
        <p14:creationId xmlns:p14="http://schemas.microsoft.com/office/powerpoint/2010/main" val="364396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Semi-Supervised Convolutional Architecture</a:t>
            </a:r>
          </a:p>
        </p:txBody>
      </p:sp>
      <p:sp>
        <p:nvSpPr>
          <p:cNvPr id="4" name="Slide Number Placeholder 3"/>
          <p:cNvSpPr>
            <a:spLocks noGrp="1"/>
          </p:cNvSpPr>
          <p:nvPr>
            <p:ph type="sldNum" idx="12"/>
          </p:nvPr>
        </p:nvSpPr>
        <p:spPr/>
        <p:txBody>
          <a:bodyPr/>
          <a:lstStyle/>
          <a:p>
            <a:pPr marL="0" marR="0" lvl="0" indent="0" algn="ctr" rtl="0">
              <a:spcBef>
                <a:spcPts val="0"/>
              </a:spcBef>
              <a:buSzPct val="25000"/>
              <a:buNone/>
            </a:pPr>
            <a:r>
              <a:rPr lang="en-US" sz="1100" b="0" i="0" u="none" strike="noStrike" cap="none" dirty="0">
                <a:solidFill>
                  <a:srgbClr val="114766"/>
                </a:solidFill>
                <a:latin typeface="Calibri"/>
                <a:ea typeface="Calibri"/>
                <a:cs typeface="Calibri"/>
                <a:sym typeface="Calibri"/>
              </a:rPr>
              <a:t>- </a:t>
            </a:r>
            <a:fld id="{00000000-1234-1234-1234-123412341234}" type="slidenum">
              <a:rPr lang="en-US" sz="1100" b="0" i="0" u="none" strike="noStrike" cap="none" smtClean="0">
                <a:solidFill>
                  <a:srgbClr val="114766"/>
                </a:solidFill>
                <a:latin typeface="Calibri"/>
                <a:ea typeface="Calibri"/>
                <a:cs typeface="Calibri"/>
                <a:sym typeface="Calibri"/>
              </a:rPr>
              <a:t>29</a:t>
            </a:fld>
            <a:r>
              <a:rPr lang="en-US" sz="1100" b="0" i="0" u="none" strike="noStrike" cap="none" dirty="0">
                <a:solidFill>
                  <a:srgbClr val="114766"/>
                </a:solidFill>
                <a:latin typeface="Calibri"/>
                <a:ea typeface="Calibri"/>
                <a:cs typeface="Calibri"/>
                <a:sym typeface="Calibri"/>
              </a:rPr>
              <a:t> -</a:t>
            </a:r>
          </a:p>
        </p:txBody>
      </p:sp>
      <p:pic>
        <p:nvPicPr>
          <p:cNvPr id="5" name="Picture 4"/>
          <p:cNvPicPr>
            <a:picLocks noChangeAspect="1"/>
          </p:cNvPicPr>
          <p:nvPr/>
        </p:nvPicPr>
        <p:blipFill>
          <a:blip r:embed="rId2"/>
          <a:stretch>
            <a:fillRect/>
          </a:stretch>
        </p:blipFill>
        <p:spPr>
          <a:xfrm>
            <a:off x="7509" y="1891648"/>
            <a:ext cx="9144000" cy="2910442"/>
          </a:xfrm>
          <a:prstGeom prst="rect">
            <a:avLst/>
          </a:prstGeom>
        </p:spPr>
      </p:pic>
      <p:sp>
        <p:nvSpPr>
          <p:cNvPr id="3" name="Rectangle 2"/>
          <p:cNvSpPr/>
          <p:nvPr/>
        </p:nvSpPr>
        <p:spPr>
          <a:xfrm>
            <a:off x="0" y="1793657"/>
            <a:ext cx="4765964" cy="2196449"/>
          </a:xfrm>
          <a:prstGeom prst="rect">
            <a:avLst/>
          </a:prstGeom>
          <a:solidFill>
            <a:schemeClr val="bg2">
              <a:lumMod val="20000"/>
              <a:lumOff val="80000"/>
              <a:alpha val="41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201637" y="1778016"/>
            <a:ext cx="4765964" cy="2212090"/>
          </a:xfrm>
          <a:prstGeom prst="rect">
            <a:avLst/>
          </a:prstGeom>
          <a:solidFill>
            <a:schemeClr val="tx2">
              <a:lumMod val="90000"/>
              <a:alpha val="41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136073" y="1427018"/>
            <a:ext cx="1939636" cy="307777"/>
          </a:xfrm>
          <a:prstGeom prst="rect">
            <a:avLst/>
          </a:prstGeom>
          <a:noFill/>
        </p:spPr>
        <p:txBody>
          <a:bodyPr wrap="square" rtlCol="0">
            <a:spAutoFit/>
          </a:bodyPr>
          <a:lstStyle/>
          <a:p>
            <a:r>
              <a:rPr lang="en-US" dirty="0"/>
              <a:t>Encoder</a:t>
            </a:r>
          </a:p>
        </p:txBody>
      </p:sp>
      <p:sp>
        <p:nvSpPr>
          <p:cNvPr id="10" name="TextBox 9"/>
          <p:cNvSpPr txBox="1"/>
          <p:nvPr/>
        </p:nvSpPr>
        <p:spPr>
          <a:xfrm>
            <a:off x="6308117" y="1427018"/>
            <a:ext cx="1939636" cy="307777"/>
          </a:xfrm>
          <a:prstGeom prst="rect">
            <a:avLst/>
          </a:prstGeom>
          <a:noFill/>
        </p:spPr>
        <p:txBody>
          <a:bodyPr wrap="square" rtlCol="0">
            <a:spAutoFit/>
          </a:bodyPr>
          <a:lstStyle/>
          <a:p>
            <a:r>
              <a:rPr lang="en-US" dirty="0"/>
              <a:t>Decoder</a:t>
            </a:r>
          </a:p>
        </p:txBody>
      </p:sp>
      <p:sp>
        <p:nvSpPr>
          <p:cNvPr id="11" name="Rectangle 10"/>
          <p:cNvSpPr/>
          <p:nvPr/>
        </p:nvSpPr>
        <p:spPr>
          <a:xfrm>
            <a:off x="2646217" y="4139030"/>
            <a:ext cx="3491347" cy="859860"/>
          </a:xfrm>
          <a:prstGeom prst="rect">
            <a:avLst/>
          </a:prstGeom>
          <a:solidFill>
            <a:schemeClr val="accent3">
              <a:lumMod val="60000"/>
              <a:lumOff val="40000"/>
              <a:alpha val="41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2528827" y="5052244"/>
            <a:ext cx="4101364" cy="307777"/>
          </a:xfrm>
          <a:prstGeom prst="rect">
            <a:avLst/>
          </a:prstGeom>
          <a:noFill/>
        </p:spPr>
        <p:txBody>
          <a:bodyPr wrap="square" rtlCol="0">
            <a:spAutoFit/>
          </a:bodyPr>
          <a:lstStyle/>
          <a:p>
            <a:r>
              <a:rPr lang="en-US" b="1" dirty="0"/>
              <a:t>Classification + Bounding Box Regression</a:t>
            </a:r>
          </a:p>
        </p:txBody>
      </p:sp>
    </p:spTree>
    <p:extLst>
      <p:ext uri="{BB962C8B-B14F-4D97-AF65-F5344CB8AC3E}">
        <p14:creationId xmlns:p14="http://schemas.microsoft.com/office/powerpoint/2010/main" val="1135709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341" y="179868"/>
            <a:ext cx="7510030" cy="769479"/>
          </a:xfrm>
        </p:spPr>
        <p:txBody>
          <a:bodyPr anchor="ctr"/>
          <a:lstStyle/>
          <a:p>
            <a:r>
              <a:rPr lang="en-US" dirty="0"/>
              <a:t>Characterizing Extreme Weather…</a:t>
            </a:r>
          </a:p>
        </p:txBody>
      </p:sp>
      <p:sp>
        <p:nvSpPr>
          <p:cNvPr id="4" name="Slide Number Placeholder 3"/>
          <p:cNvSpPr>
            <a:spLocks noGrp="1"/>
          </p:cNvSpPr>
          <p:nvPr>
            <p:ph type="sldNum" idx="12"/>
          </p:nvPr>
        </p:nvSpPr>
        <p:spPr/>
        <p:txBody>
          <a:bodyPr/>
          <a:lstStyle/>
          <a:p>
            <a:pPr algn="ctr">
              <a:buSzPct val="25000"/>
            </a:pPr>
            <a:r>
              <a:rPr lang="en-US" sz="1100" dirty="0">
                <a:solidFill>
                  <a:srgbClr val="114766"/>
                </a:solidFill>
                <a:latin typeface="Calibri"/>
                <a:ea typeface="Calibri"/>
                <a:cs typeface="Calibri"/>
                <a:sym typeface="Calibri"/>
              </a:rPr>
              <a:t>- </a:t>
            </a:r>
            <a:fld id="{00000000-1234-1234-1234-123412341234}" type="slidenum">
              <a:rPr lang="en-US" sz="1100" smtClean="0">
                <a:solidFill>
                  <a:srgbClr val="114766"/>
                </a:solidFill>
                <a:latin typeface="Calibri"/>
                <a:ea typeface="Calibri"/>
                <a:cs typeface="Calibri"/>
                <a:sym typeface="Calibri"/>
              </a:rPr>
              <a:pPr algn="ctr">
                <a:buSzPct val="25000"/>
              </a:pPr>
              <a:t>3</a:t>
            </a:fld>
            <a:r>
              <a:rPr lang="en-US" sz="1100" dirty="0">
                <a:solidFill>
                  <a:srgbClr val="114766"/>
                </a:solidFill>
                <a:latin typeface="Calibri"/>
                <a:ea typeface="Calibri"/>
                <a:cs typeface="Calibri"/>
                <a:sym typeface="Calibri"/>
              </a:rPr>
              <a:t> -</a:t>
            </a:r>
          </a:p>
        </p:txBody>
      </p:sp>
      <p:pic>
        <p:nvPicPr>
          <p:cNvPr id="5" name="Picture 3" descr="katrina-08-28-20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038479"/>
            <a:ext cx="4796391" cy="2997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6" descr="midwest_goe_201029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9478" y="1020519"/>
            <a:ext cx="4524522" cy="30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descr="A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922" y="4036401"/>
            <a:ext cx="6781331"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5626033" y="4036401"/>
            <a:ext cx="3879058" cy="3309149"/>
          </a:xfrm>
          <a:prstGeom prst="rect">
            <a:avLst/>
          </a:prstGeom>
        </p:spPr>
      </p:pic>
    </p:spTree>
    <p:extLst>
      <p:ext uri="{BB962C8B-B14F-4D97-AF65-F5344CB8AC3E}">
        <p14:creationId xmlns:p14="http://schemas.microsoft.com/office/powerpoint/2010/main" val="4013815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Reconstruction Results</a:t>
            </a:r>
          </a:p>
        </p:txBody>
      </p:sp>
      <p:sp>
        <p:nvSpPr>
          <p:cNvPr id="4" name="Slide Number Placeholder 3"/>
          <p:cNvSpPr>
            <a:spLocks noGrp="1"/>
          </p:cNvSpPr>
          <p:nvPr>
            <p:ph type="sldNum" idx="12"/>
          </p:nvPr>
        </p:nvSpPr>
        <p:spPr/>
        <p:txBody>
          <a:bodyPr/>
          <a:lstStyle/>
          <a:p>
            <a:pPr marL="0" marR="0" lvl="0" indent="0" algn="ctr" rtl="0">
              <a:spcBef>
                <a:spcPts val="0"/>
              </a:spcBef>
              <a:buSzPct val="25000"/>
              <a:buNone/>
            </a:pPr>
            <a:r>
              <a:rPr lang="en-US" sz="1100" b="0" i="0" u="none" strike="noStrike" cap="none" dirty="0">
                <a:solidFill>
                  <a:srgbClr val="114766"/>
                </a:solidFill>
                <a:latin typeface="Calibri"/>
                <a:ea typeface="Calibri"/>
                <a:cs typeface="Calibri"/>
                <a:sym typeface="Calibri"/>
              </a:rPr>
              <a:t>- </a:t>
            </a:r>
            <a:fld id="{00000000-1234-1234-1234-123412341234}" type="slidenum">
              <a:rPr lang="en-US" sz="1100" b="0" i="0" u="none" strike="noStrike" cap="none" smtClean="0">
                <a:solidFill>
                  <a:srgbClr val="114766"/>
                </a:solidFill>
                <a:latin typeface="Calibri"/>
                <a:ea typeface="Calibri"/>
                <a:cs typeface="Calibri"/>
                <a:sym typeface="Calibri"/>
              </a:rPr>
              <a:t>30</a:t>
            </a:fld>
            <a:r>
              <a:rPr lang="en-US" sz="1100" b="0" i="0" u="none" strike="noStrike" cap="none" dirty="0">
                <a:solidFill>
                  <a:srgbClr val="114766"/>
                </a:solidFill>
                <a:latin typeface="Calibri"/>
                <a:ea typeface="Calibri"/>
                <a:cs typeface="Calibri"/>
                <a:sym typeface="Calibri"/>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9144000" cy="3635180"/>
          </a:xfrm>
          <a:prstGeom prst="rect">
            <a:avLst/>
          </a:prstGeom>
        </p:spPr>
      </p:pic>
    </p:spTree>
    <p:extLst>
      <p:ext uri="{BB962C8B-B14F-4D97-AF65-F5344CB8AC3E}">
        <p14:creationId xmlns:p14="http://schemas.microsoft.com/office/powerpoint/2010/main" val="604687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 Regression Results</a:t>
            </a:r>
          </a:p>
        </p:txBody>
      </p:sp>
      <p:sp>
        <p:nvSpPr>
          <p:cNvPr id="4" name="Slide Number Placeholder 3"/>
          <p:cNvSpPr>
            <a:spLocks noGrp="1"/>
          </p:cNvSpPr>
          <p:nvPr>
            <p:ph type="sldNum" idx="12"/>
          </p:nvPr>
        </p:nvSpPr>
        <p:spPr/>
        <p:txBody>
          <a:bodyPr/>
          <a:lstStyle/>
          <a:p>
            <a:pPr marL="0" marR="0" lvl="0" indent="0" algn="ctr" rtl="0">
              <a:spcBef>
                <a:spcPts val="0"/>
              </a:spcBef>
              <a:buSzPct val="25000"/>
              <a:buNone/>
            </a:pPr>
            <a:r>
              <a:rPr lang="en-US" sz="1100" b="0" i="0" u="none" strike="noStrike" cap="none" dirty="0">
                <a:solidFill>
                  <a:srgbClr val="114766"/>
                </a:solidFill>
                <a:latin typeface="Calibri"/>
                <a:ea typeface="Calibri"/>
                <a:cs typeface="Calibri"/>
                <a:sym typeface="Calibri"/>
              </a:rPr>
              <a:t>- </a:t>
            </a:r>
            <a:fld id="{00000000-1234-1234-1234-123412341234}" type="slidenum">
              <a:rPr lang="en-US" sz="1100" b="0" i="0" u="none" strike="noStrike" cap="none" smtClean="0">
                <a:solidFill>
                  <a:srgbClr val="114766"/>
                </a:solidFill>
                <a:latin typeface="Calibri"/>
                <a:ea typeface="Calibri"/>
                <a:cs typeface="Calibri"/>
                <a:sym typeface="Calibri"/>
              </a:rPr>
              <a:t>31</a:t>
            </a:fld>
            <a:r>
              <a:rPr lang="en-US" sz="1100" b="0" i="0" u="none" strike="noStrike" cap="none" dirty="0">
                <a:solidFill>
                  <a:srgbClr val="114766"/>
                </a:solidFill>
                <a:latin typeface="Calibri"/>
                <a:ea typeface="Calibri"/>
                <a:cs typeface="Calibri"/>
                <a:sym typeface="Calibri"/>
              </a:rPr>
              <a:t>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974" y="1098357"/>
            <a:ext cx="6760691" cy="4809066"/>
          </a:xfrm>
          <a:prstGeom prst="rect">
            <a:avLst/>
          </a:prstGeom>
        </p:spPr>
      </p:pic>
      <p:sp>
        <p:nvSpPr>
          <p:cNvPr id="3" name="TextBox 2"/>
          <p:cNvSpPr txBox="1"/>
          <p:nvPr/>
        </p:nvSpPr>
        <p:spPr>
          <a:xfrm>
            <a:off x="152400" y="4488873"/>
            <a:ext cx="1427018" cy="523220"/>
          </a:xfrm>
          <a:prstGeom prst="rect">
            <a:avLst/>
          </a:prstGeom>
          <a:noFill/>
        </p:spPr>
        <p:txBody>
          <a:bodyPr wrap="square" rtlCol="0">
            <a:spAutoFit/>
          </a:bodyPr>
          <a:lstStyle/>
          <a:p>
            <a:r>
              <a:rPr lang="en-US" dirty="0">
                <a:solidFill>
                  <a:schemeClr val="accent3">
                    <a:lumMod val="75000"/>
                  </a:schemeClr>
                </a:solidFill>
              </a:rPr>
              <a:t>Ground Truth</a:t>
            </a:r>
          </a:p>
          <a:p>
            <a:r>
              <a:rPr lang="en-US" dirty="0">
                <a:solidFill>
                  <a:schemeClr val="accent6">
                    <a:lumMod val="75000"/>
                  </a:schemeClr>
                </a:solidFill>
              </a:rPr>
              <a:t>Prediction</a:t>
            </a:r>
          </a:p>
        </p:txBody>
      </p:sp>
    </p:spTree>
    <p:extLst>
      <p:ext uri="{BB962C8B-B14F-4D97-AF65-F5344CB8AC3E}">
        <p14:creationId xmlns:p14="http://schemas.microsoft.com/office/powerpoint/2010/main" val="897688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94963"/>
                </a:solidFill>
                <a:latin typeface="Helvetica" charset="0"/>
                <a:ea typeface="Helvetica" charset="0"/>
                <a:cs typeface="Helvetica" charset="0"/>
              </a:rPr>
              <a:t>Evaluating the Neural Network</a:t>
            </a:r>
          </a:p>
        </p:txBody>
      </p:sp>
      <p:sp>
        <p:nvSpPr>
          <p:cNvPr id="3" name="Content Placeholder 2"/>
          <p:cNvSpPr>
            <a:spLocks noGrp="1"/>
          </p:cNvSpPr>
          <p:nvPr>
            <p:ph type="body" idx="1"/>
          </p:nvPr>
        </p:nvSpPr>
        <p:spPr>
          <a:xfrm>
            <a:off x="114300" y="1295400"/>
            <a:ext cx="4667415" cy="4830763"/>
          </a:xfrm>
        </p:spPr>
        <p:txBody>
          <a:bodyPr>
            <a:normAutofit/>
          </a:bodyPr>
          <a:lstStyle/>
          <a:p>
            <a:r>
              <a:rPr lang="en-US" altLang="x-none" sz="2400" b="0" dirty="0">
                <a:latin typeface="Calibri" panose="020F0502020204030204" pitchFamily="34" charset="0"/>
                <a:ea typeface="Helvetica" charset="0"/>
                <a:cs typeface="Calibri" panose="020F0502020204030204" pitchFamily="34" charset="0"/>
              </a:rPr>
              <a:t>Intersection over Union: a scale from 0 to 1 representing the similarity between the DL prediction and the ARTMIP labels</a:t>
            </a:r>
            <a:br>
              <a:rPr lang="en-US" altLang="x-none" sz="2400" b="0" dirty="0">
                <a:latin typeface="Calibri" panose="020F0502020204030204" pitchFamily="34" charset="0"/>
                <a:ea typeface="Helvetica" charset="0"/>
                <a:cs typeface="Calibri" panose="020F0502020204030204" pitchFamily="34" charset="0"/>
              </a:rPr>
            </a:br>
            <a:endParaRPr lang="en-US" altLang="x-none" sz="2400" b="0" dirty="0">
              <a:latin typeface="Calibri" panose="020F0502020204030204" pitchFamily="34" charset="0"/>
              <a:ea typeface="Helvetica" charset="0"/>
              <a:cs typeface="Calibri" panose="020F0502020204030204" pitchFamily="34" charset="0"/>
            </a:endParaRPr>
          </a:p>
          <a:p>
            <a:r>
              <a:rPr lang="en-US" altLang="x-none" sz="2400" b="0" dirty="0">
                <a:latin typeface="Calibri" panose="020F0502020204030204" pitchFamily="34" charset="0"/>
                <a:ea typeface="Helvetica" charset="0"/>
                <a:cs typeface="Calibri" panose="020F0502020204030204" pitchFamily="34" charset="0"/>
              </a:rPr>
              <a:t>Neural network trained on Integrated Vapor Transport: 0.90</a:t>
            </a:r>
            <a:br>
              <a:rPr lang="en-US" altLang="x-none" sz="2400" b="0" dirty="0">
                <a:latin typeface="Calibri" panose="020F0502020204030204" pitchFamily="34" charset="0"/>
                <a:ea typeface="Helvetica" charset="0"/>
                <a:cs typeface="Calibri" panose="020F0502020204030204" pitchFamily="34" charset="0"/>
              </a:rPr>
            </a:br>
            <a:endParaRPr lang="en-US" altLang="x-none" sz="2400" b="0" dirty="0">
              <a:latin typeface="Calibri" panose="020F0502020204030204" pitchFamily="34" charset="0"/>
              <a:ea typeface="Helvetica" charset="0"/>
              <a:cs typeface="Calibri" panose="020F0502020204030204" pitchFamily="34" charset="0"/>
            </a:endParaRPr>
          </a:p>
          <a:p>
            <a:r>
              <a:rPr lang="en-US" altLang="x-none" sz="2400" b="0" dirty="0">
                <a:latin typeface="Calibri" panose="020F0502020204030204" pitchFamily="34" charset="0"/>
                <a:ea typeface="Helvetica" charset="0"/>
                <a:cs typeface="Calibri" panose="020F0502020204030204" pitchFamily="34" charset="0"/>
              </a:rPr>
              <a:t>Neural network trained on Precipitable Water: 0.81</a:t>
            </a:r>
          </a:p>
        </p:txBody>
      </p:sp>
      <p:pic>
        <p:nvPicPr>
          <p:cNvPr id="9" name="Picture 8"/>
          <p:cNvPicPr>
            <a:picLocks noChangeAspect="1"/>
          </p:cNvPicPr>
          <p:nvPr/>
        </p:nvPicPr>
        <p:blipFill>
          <a:blip r:embed="rId3"/>
          <a:stretch>
            <a:fillRect/>
          </a:stretch>
        </p:blipFill>
        <p:spPr>
          <a:xfrm>
            <a:off x="4781715" y="1918228"/>
            <a:ext cx="3589839" cy="2800075"/>
          </a:xfrm>
          <a:prstGeom prst="rect">
            <a:avLst/>
          </a:prstGeom>
        </p:spPr>
      </p:pic>
      <p:sp>
        <p:nvSpPr>
          <p:cNvPr id="14" name="TextBox 13"/>
          <p:cNvSpPr txBox="1"/>
          <p:nvPr/>
        </p:nvSpPr>
        <p:spPr>
          <a:xfrm>
            <a:off x="4616326" y="4811386"/>
            <a:ext cx="4020437" cy="253916"/>
          </a:xfrm>
          <a:prstGeom prst="rect">
            <a:avLst/>
          </a:prstGeom>
          <a:noFill/>
        </p:spPr>
        <p:txBody>
          <a:bodyPr wrap="square" rtlCol="0">
            <a:spAutoFit/>
          </a:bodyPr>
          <a:lstStyle/>
          <a:p>
            <a:pPr algn="r"/>
            <a:r>
              <a:rPr lang="en-US" sz="1050" dirty="0">
                <a:solidFill>
                  <a:schemeClr val="bg1">
                    <a:lumMod val="50000"/>
                  </a:schemeClr>
                </a:solidFill>
              </a:rPr>
              <a:t>Source: </a:t>
            </a:r>
            <a:r>
              <a:rPr lang="en-US" sz="1050" dirty="0" err="1">
                <a:solidFill>
                  <a:schemeClr val="bg1">
                    <a:lumMod val="50000"/>
                  </a:schemeClr>
                </a:solidFill>
              </a:rPr>
              <a:t>PyImageSearch</a:t>
            </a:r>
            <a:endParaRPr lang="en-US" sz="1050" dirty="0">
              <a:solidFill>
                <a:schemeClr val="bg1">
                  <a:lumMod val="50000"/>
                </a:schemeClr>
              </a:solidFill>
            </a:endParaRPr>
          </a:p>
        </p:txBody>
      </p:sp>
    </p:spTree>
    <p:extLst>
      <p:ext uri="{BB962C8B-B14F-4D97-AF65-F5344CB8AC3E}">
        <p14:creationId xmlns:p14="http://schemas.microsoft.com/office/powerpoint/2010/main" val="356092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194963"/>
                </a:solidFill>
                <a:latin typeface="Helvetica" charset="0"/>
                <a:ea typeface="Helvetica" charset="0"/>
                <a:cs typeface="Helvetica" charset="0"/>
              </a:rPr>
              <a:t>Key Advantages of Deep Learning</a:t>
            </a:r>
          </a:p>
        </p:txBody>
      </p:sp>
      <p:sp>
        <p:nvSpPr>
          <p:cNvPr id="3" name="Content Placeholder 2"/>
          <p:cNvSpPr>
            <a:spLocks noGrp="1"/>
          </p:cNvSpPr>
          <p:nvPr>
            <p:ph type="body" idx="1"/>
          </p:nvPr>
        </p:nvSpPr>
        <p:spPr/>
        <p:txBody>
          <a:bodyPr>
            <a:normAutofit/>
          </a:bodyPr>
          <a:lstStyle/>
          <a:p>
            <a:r>
              <a:rPr lang="en-US" altLang="x-none" sz="2400" b="0">
                <a:latin typeface="Calibri" panose="020F0502020204030204" pitchFamily="34" charset="0"/>
                <a:ea typeface="Helvetica Neue" charset="0"/>
                <a:cs typeface="Calibri" panose="020F0502020204030204" pitchFamily="34" charset="0"/>
              </a:rPr>
              <a:t>A single CNN detection algorithm can represent the uncertainty characterized by 14 AR detection algorithms</a:t>
            </a:r>
            <a:br>
              <a:rPr lang="en-US" altLang="x-none" sz="2400" b="0">
                <a:latin typeface="Calibri" panose="020F0502020204030204" pitchFamily="34" charset="0"/>
                <a:ea typeface="Helvetica Neue" charset="0"/>
                <a:cs typeface="Calibri" panose="020F0502020204030204" pitchFamily="34" charset="0"/>
              </a:rPr>
            </a:br>
            <a:endParaRPr lang="en-US" altLang="x-none" sz="2400" b="0">
              <a:latin typeface="Calibri" panose="020F0502020204030204" pitchFamily="34" charset="0"/>
              <a:ea typeface="Helvetica Neue" charset="0"/>
              <a:cs typeface="Calibri" panose="020F0502020204030204" pitchFamily="34" charset="0"/>
            </a:endParaRPr>
          </a:p>
          <a:p>
            <a:r>
              <a:rPr lang="en-US" altLang="x-none" sz="2400" b="0">
                <a:latin typeface="Calibri" panose="020F0502020204030204" pitchFamily="34" charset="0"/>
                <a:ea typeface="Helvetica Neue" charset="0"/>
                <a:cs typeface="Calibri" panose="020F0502020204030204" pitchFamily="34" charset="0"/>
              </a:rPr>
              <a:t>CNNs can identify high-quality ARs from precipitable water, while most other tracking algorithms require a more memory-intensive field: Integrated Vapor Transport</a:t>
            </a:r>
            <a:br>
              <a:rPr lang="en-US" altLang="x-none" sz="2400" b="0">
                <a:latin typeface="Calibri" panose="020F0502020204030204" pitchFamily="34" charset="0"/>
                <a:ea typeface="Helvetica Neue" charset="0"/>
                <a:cs typeface="Calibri" panose="020F0502020204030204" pitchFamily="34" charset="0"/>
              </a:rPr>
            </a:br>
            <a:endParaRPr lang="en-US" altLang="x-none" sz="2400" b="0">
              <a:latin typeface="Calibri" panose="020F0502020204030204" pitchFamily="34" charset="0"/>
              <a:ea typeface="Helvetica Neue" charset="0"/>
              <a:cs typeface="Calibri" panose="020F0502020204030204" pitchFamily="34" charset="0"/>
            </a:endParaRPr>
          </a:p>
          <a:p>
            <a:r>
              <a:rPr lang="en-US" altLang="x-none" sz="2400" b="0">
                <a:latin typeface="Calibri" panose="020F0502020204030204" pitchFamily="34" charset="0"/>
                <a:ea typeface="Helvetica Neue" charset="0"/>
                <a:cs typeface="Calibri" panose="020F0502020204030204" pitchFamily="34" charset="0"/>
              </a:rPr>
              <a:t>CNNs can identify ARs in different categories of datasets </a:t>
            </a:r>
            <a:br>
              <a:rPr lang="en-US" altLang="x-none" sz="2400" b="0">
                <a:latin typeface="Calibri" panose="020F0502020204030204" pitchFamily="34" charset="0"/>
                <a:ea typeface="Helvetica Neue" charset="0"/>
                <a:cs typeface="Calibri" panose="020F0502020204030204" pitchFamily="34" charset="0"/>
              </a:rPr>
            </a:br>
            <a:r>
              <a:rPr lang="en-US" altLang="x-none" sz="2400" b="0">
                <a:latin typeface="Calibri" panose="020F0502020204030204" pitchFamily="34" charset="0"/>
                <a:ea typeface="Helvetica Neue" charset="0"/>
                <a:cs typeface="Calibri" panose="020F0502020204030204" pitchFamily="34" charset="0"/>
              </a:rPr>
              <a:t>(e.g. low-resolution, high-resolution, reanalysis, and future climate models)</a:t>
            </a:r>
          </a:p>
        </p:txBody>
      </p:sp>
    </p:spTree>
    <p:extLst>
      <p:ext uri="{BB962C8B-B14F-4D97-AF65-F5344CB8AC3E}">
        <p14:creationId xmlns:p14="http://schemas.microsoft.com/office/powerpoint/2010/main" val="3084032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Climate Science Tasks</a:t>
            </a:r>
          </a:p>
        </p:txBody>
      </p:sp>
      <p:sp>
        <p:nvSpPr>
          <p:cNvPr id="4" name="Slide Number Placeholder 3"/>
          <p:cNvSpPr>
            <a:spLocks noGrp="1"/>
          </p:cNvSpPr>
          <p:nvPr>
            <p:ph type="sldNum" idx="12"/>
          </p:nvPr>
        </p:nvSpPr>
        <p:spPr/>
        <p:txBody>
          <a:bodyPr/>
          <a:lstStyle/>
          <a:p>
            <a:pPr marL="0" marR="0" lvl="0" indent="0" algn="ctr" rtl="0">
              <a:spcBef>
                <a:spcPts val="0"/>
              </a:spcBef>
              <a:buSzPct val="25000"/>
              <a:buNone/>
            </a:pPr>
            <a:r>
              <a:rPr lang="en-US" sz="1100" b="0" i="0" u="none" strike="noStrike" cap="none" dirty="0">
                <a:solidFill>
                  <a:srgbClr val="114766"/>
                </a:solidFill>
                <a:latin typeface="Calibri"/>
                <a:ea typeface="Calibri"/>
                <a:cs typeface="Calibri"/>
                <a:sym typeface="Calibri"/>
              </a:rPr>
              <a:t>- </a:t>
            </a:r>
            <a:fld id="{00000000-1234-1234-1234-123412341234}" type="slidenum">
              <a:rPr lang="en-US" sz="1100" b="0" i="0" u="none" strike="noStrike" cap="none" smtClean="0">
                <a:solidFill>
                  <a:srgbClr val="114766"/>
                </a:solidFill>
                <a:latin typeface="Calibri"/>
                <a:ea typeface="Calibri"/>
                <a:cs typeface="Calibri"/>
                <a:sym typeface="Calibri"/>
              </a:rPr>
              <a:t>4</a:t>
            </a:fld>
            <a:r>
              <a:rPr lang="en-US" sz="1100" b="0" i="0" u="none" strike="noStrike" cap="none" dirty="0">
                <a:solidFill>
                  <a:srgbClr val="114766"/>
                </a:solidFill>
                <a:latin typeface="Calibri"/>
                <a:ea typeface="Calibri"/>
                <a:cs typeface="Calibri"/>
                <a:sym typeface="Calibri"/>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 y="1086612"/>
            <a:ext cx="8924544" cy="3712464"/>
          </a:xfrm>
          <a:prstGeom prst="rect">
            <a:avLst/>
          </a:prstGeom>
        </p:spPr>
      </p:pic>
      <p:sp>
        <p:nvSpPr>
          <p:cNvPr id="3" name="Rectangle 2"/>
          <p:cNvSpPr/>
          <p:nvPr/>
        </p:nvSpPr>
        <p:spPr>
          <a:xfrm>
            <a:off x="-32512" y="3621024"/>
            <a:ext cx="9058656" cy="11780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44" y="3989832"/>
            <a:ext cx="1193800" cy="1206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5042" y="3964690"/>
            <a:ext cx="1202662" cy="123164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9751" y="3771776"/>
            <a:ext cx="2415935" cy="189327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2346" y="3798171"/>
            <a:ext cx="2370349" cy="1866880"/>
          </a:xfrm>
          <a:prstGeom prst="rect">
            <a:avLst/>
          </a:prstGeom>
        </p:spPr>
      </p:pic>
      <p:sp>
        <p:nvSpPr>
          <p:cNvPr id="15" name="TextBox 14">
            <a:extLst>
              <a:ext uri="{FF2B5EF4-FFF2-40B4-BE49-F238E27FC236}">
                <a16:creationId xmlns:a16="http://schemas.microsoft.com/office/drawing/2014/main" id="{DBE43251-DB59-D244-B401-9C83107C189D}"/>
              </a:ext>
            </a:extLst>
          </p:cNvPr>
          <p:cNvSpPr txBox="1"/>
          <p:nvPr/>
        </p:nvSpPr>
        <p:spPr>
          <a:xfrm>
            <a:off x="552069" y="5784251"/>
            <a:ext cx="895350" cy="4247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15000"/>
              </a:lnSpc>
              <a:spcBef>
                <a:spcPts val="0"/>
              </a:spcBef>
              <a:spcAft>
                <a:spcPts val="0"/>
              </a:spcAft>
              <a:buClrTx/>
              <a:buSzTx/>
              <a:buFontTx/>
              <a:buNone/>
              <a:tabLst/>
            </a:pPr>
            <a:r>
              <a:rPr kumimoji="0" lang="en-US" sz="1200" b="0" i="0" u="none" strike="noStrike" cap="none" spc="0" normalizeH="0" baseline="0" dirty="0">
                <a:ln>
                  <a:noFill/>
                </a:ln>
                <a:solidFill>
                  <a:schemeClr val="accent6">
                    <a:lumMod val="10000"/>
                  </a:schemeClr>
                </a:solidFill>
                <a:effectLst/>
                <a:uFillTx/>
                <a:latin typeface="Trebuchet MS"/>
                <a:ea typeface="Trebuchet MS"/>
                <a:cs typeface="Trebuchet MS"/>
                <a:sym typeface="Trebuchet MS"/>
              </a:rPr>
              <a:t>Liu, et al</a:t>
            </a:r>
          </a:p>
          <a:p>
            <a:pPr marL="0" marR="0" indent="0" algn="ctr" defTabSz="914400" rtl="0" fontAlgn="auto" latinLnBrk="0" hangingPunct="0">
              <a:lnSpc>
                <a:spcPct val="115000"/>
              </a:lnSpc>
              <a:spcBef>
                <a:spcPts val="0"/>
              </a:spcBef>
              <a:spcAft>
                <a:spcPts val="0"/>
              </a:spcAft>
              <a:buClrTx/>
              <a:buSzTx/>
              <a:buFontTx/>
              <a:buNone/>
              <a:tabLst/>
            </a:pPr>
            <a:r>
              <a:rPr lang="en-US" sz="1200" dirty="0">
                <a:solidFill>
                  <a:schemeClr val="accent6">
                    <a:lumMod val="10000"/>
                  </a:schemeClr>
                </a:solidFill>
              </a:rPr>
              <a:t>ABDA’16</a:t>
            </a:r>
            <a:endParaRPr kumimoji="0" lang="en-US" sz="1200" b="0" i="0" u="none" strike="noStrike" cap="none" spc="0" normalizeH="0" baseline="0" dirty="0">
              <a:ln>
                <a:noFill/>
              </a:ln>
              <a:solidFill>
                <a:schemeClr val="accent6">
                  <a:lumMod val="10000"/>
                </a:schemeClr>
              </a:solidFill>
              <a:effectLst/>
              <a:uFillTx/>
              <a:sym typeface="Trebuchet MS"/>
            </a:endParaRPr>
          </a:p>
        </p:txBody>
      </p:sp>
      <p:sp>
        <p:nvSpPr>
          <p:cNvPr id="16" name="TextBox 15">
            <a:extLst>
              <a:ext uri="{FF2B5EF4-FFF2-40B4-BE49-F238E27FC236}">
                <a16:creationId xmlns:a16="http://schemas.microsoft.com/office/drawing/2014/main" id="{9BCB96EE-BA24-F847-819B-EFAC409A0B4E}"/>
              </a:ext>
            </a:extLst>
          </p:cNvPr>
          <p:cNvSpPr txBox="1"/>
          <p:nvPr/>
        </p:nvSpPr>
        <p:spPr>
          <a:xfrm>
            <a:off x="2455042" y="5780570"/>
            <a:ext cx="1202662" cy="4247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15000"/>
              </a:lnSpc>
              <a:spcBef>
                <a:spcPts val="0"/>
              </a:spcBef>
              <a:spcAft>
                <a:spcPts val="0"/>
              </a:spcAft>
              <a:buClrTx/>
              <a:buSzTx/>
              <a:buFontTx/>
              <a:buNone/>
              <a:tabLst/>
            </a:pPr>
            <a:r>
              <a:rPr lang="en-US" sz="1200" dirty="0">
                <a:solidFill>
                  <a:schemeClr val="accent6">
                    <a:lumMod val="10000"/>
                  </a:schemeClr>
                </a:solidFill>
              </a:rPr>
              <a:t>Racah</a:t>
            </a:r>
            <a:r>
              <a:rPr kumimoji="0" lang="en-US" sz="1200" b="0" i="0" u="none" strike="noStrike" cap="none" spc="0" normalizeH="0" baseline="0" dirty="0">
                <a:ln>
                  <a:noFill/>
                </a:ln>
                <a:solidFill>
                  <a:schemeClr val="accent6">
                    <a:lumMod val="10000"/>
                  </a:schemeClr>
                </a:solidFill>
                <a:effectLst/>
                <a:uFillTx/>
                <a:latin typeface="Trebuchet MS"/>
                <a:ea typeface="Trebuchet MS"/>
                <a:cs typeface="Trebuchet MS"/>
                <a:sym typeface="Trebuchet MS"/>
              </a:rPr>
              <a:t>, et al</a:t>
            </a:r>
          </a:p>
          <a:p>
            <a:pPr marL="0" marR="0" indent="0" algn="ctr" defTabSz="914400" rtl="0" fontAlgn="auto" latinLnBrk="0" hangingPunct="0">
              <a:lnSpc>
                <a:spcPct val="115000"/>
              </a:lnSpc>
              <a:spcBef>
                <a:spcPts val="0"/>
              </a:spcBef>
              <a:spcAft>
                <a:spcPts val="0"/>
              </a:spcAft>
              <a:buClrTx/>
              <a:buSzTx/>
              <a:buFontTx/>
              <a:buNone/>
              <a:tabLst/>
            </a:pPr>
            <a:r>
              <a:rPr lang="en-US" sz="1200" dirty="0">
                <a:solidFill>
                  <a:schemeClr val="accent6">
                    <a:lumMod val="10000"/>
                  </a:schemeClr>
                </a:solidFill>
              </a:rPr>
              <a:t>NIPS’17</a:t>
            </a:r>
            <a:endParaRPr kumimoji="0" lang="en-US" sz="1200" b="0" i="0" u="none" strike="noStrike" cap="none" spc="0" normalizeH="0" baseline="0" dirty="0">
              <a:ln>
                <a:noFill/>
              </a:ln>
              <a:solidFill>
                <a:schemeClr val="accent6">
                  <a:lumMod val="10000"/>
                </a:schemeClr>
              </a:solidFill>
              <a:effectLst/>
              <a:uFillTx/>
              <a:sym typeface="Trebuchet MS"/>
            </a:endParaRPr>
          </a:p>
        </p:txBody>
      </p:sp>
      <p:sp>
        <p:nvSpPr>
          <p:cNvPr id="17" name="TextBox 16">
            <a:extLst>
              <a:ext uri="{FF2B5EF4-FFF2-40B4-BE49-F238E27FC236}">
                <a16:creationId xmlns:a16="http://schemas.microsoft.com/office/drawing/2014/main" id="{06A83C1D-EFDA-2849-AB87-1651D9ED981F}"/>
              </a:ext>
            </a:extLst>
          </p:cNvPr>
          <p:cNvSpPr txBox="1"/>
          <p:nvPr/>
        </p:nvSpPr>
        <p:spPr>
          <a:xfrm>
            <a:off x="4429760" y="5780570"/>
            <a:ext cx="1777762" cy="4247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15000"/>
              </a:lnSpc>
              <a:spcBef>
                <a:spcPts val="0"/>
              </a:spcBef>
              <a:spcAft>
                <a:spcPts val="0"/>
              </a:spcAft>
              <a:buClrTx/>
              <a:buSzTx/>
              <a:buFontTx/>
              <a:buNone/>
              <a:tabLst/>
            </a:pPr>
            <a:r>
              <a:rPr lang="en-US" sz="1200" dirty="0">
                <a:solidFill>
                  <a:schemeClr val="accent6">
                    <a:lumMod val="10000"/>
                  </a:schemeClr>
                </a:solidFill>
              </a:rPr>
              <a:t>Racah</a:t>
            </a:r>
            <a:r>
              <a:rPr kumimoji="0" lang="en-US" sz="1200" b="0" i="0" u="none" strike="noStrike" cap="none" spc="0" normalizeH="0" baseline="0" dirty="0">
                <a:ln>
                  <a:noFill/>
                </a:ln>
                <a:solidFill>
                  <a:schemeClr val="accent6">
                    <a:lumMod val="10000"/>
                  </a:schemeClr>
                </a:solidFill>
                <a:effectLst/>
                <a:uFillTx/>
                <a:latin typeface="Trebuchet MS"/>
                <a:ea typeface="Trebuchet MS"/>
                <a:cs typeface="Trebuchet MS"/>
                <a:sym typeface="Trebuchet MS"/>
              </a:rPr>
              <a:t>, et al, </a:t>
            </a:r>
            <a:r>
              <a:rPr lang="en-US" sz="1200" dirty="0">
                <a:solidFill>
                  <a:schemeClr val="accent6">
                    <a:lumMod val="10000"/>
                  </a:schemeClr>
                </a:solidFill>
              </a:rPr>
              <a:t>NIPS’17</a:t>
            </a:r>
          </a:p>
          <a:p>
            <a:pPr marL="0" marR="0" indent="0" algn="ctr" defTabSz="914400" rtl="0" fontAlgn="auto" latinLnBrk="0" hangingPunct="0">
              <a:lnSpc>
                <a:spcPct val="115000"/>
              </a:lnSpc>
              <a:spcBef>
                <a:spcPts val="0"/>
              </a:spcBef>
              <a:spcAft>
                <a:spcPts val="0"/>
              </a:spcAft>
              <a:buClrTx/>
              <a:buSzTx/>
              <a:buFontTx/>
              <a:buNone/>
              <a:tabLst/>
            </a:pPr>
            <a:r>
              <a:rPr kumimoji="0" lang="en-US" sz="1200" b="0" i="0" u="none" strike="noStrike" cap="none" spc="0" normalizeH="0" baseline="0" dirty="0">
                <a:ln>
                  <a:noFill/>
                </a:ln>
                <a:solidFill>
                  <a:schemeClr val="accent6">
                    <a:lumMod val="10000"/>
                  </a:schemeClr>
                </a:solidFill>
                <a:effectLst/>
                <a:uFillTx/>
                <a:sym typeface="Trebuchet MS"/>
              </a:rPr>
              <a:t>Kurth, et al, SC’17</a:t>
            </a:r>
          </a:p>
        </p:txBody>
      </p:sp>
      <p:sp>
        <p:nvSpPr>
          <p:cNvPr id="18" name="TextBox 17">
            <a:extLst>
              <a:ext uri="{FF2B5EF4-FFF2-40B4-BE49-F238E27FC236}">
                <a16:creationId xmlns:a16="http://schemas.microsoft.com/office/drawing/2014/main" id="{F686DCD5-1EAB-9B42-A207-921D1BA9B40A}"/>
              </a:ext>
            </a:extLst>
          </p:cNvPr>
          <p:cNvSpPr txBox="1"/>
          <p:nvPr/>
        </p:nvSpPr>
        <p:spPr>
          <a:xfrm>
            <a:off x="6720840" y="5780570"/>
            <a:ext cx="1920240" cy="2123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15000"/>
              </a:lnSpc>
              <a:spcBef>
                <a:spcPts val="0"/>
              </a:spcBef>
              <a:spcAft>
                <a:spcPts val="0"/>
              </a:spcAft>
              <a:buClrTx/>
              <a:buSzTx/>
              <a:buFontTx/>
              <a:buNone/>
              <a:tabLst/>
            </a:pPr>
            <a:r>
              <a:rPr kumimoji="0" lang="en-US" sz="1200" b="0" i="0" u="none" strike="noStrike" cap="none" spc="0" normalizeH="0" baseline="0" dirty="0">
                <a:ln>
                  <a:noFill/>
                </a:ln>
                <a:solidFill>
                  <a:schemeClr val="accent6">
                    <a:lumMod val="10000"/>
                  </a:schemeClr>
                </a:solidFill>
                <a:effectLst/>
                <a:uFillTx/>
                <a:latin typeface="Trebuchet MS"/>
                <a:ea typeface="Trebuchet MS"/>
                <a:cs typeface="Trebuchet MS"/>
                <a:sym typeface="Trebuchet MS"/>
              </a:rPr>
              <a:t>Kurth, et al, </a:t>
            </a:r>
            <a:r>
              <a:rPr kumimoji="0" lang="en-US" sz="1200" b="0" i="0" u="none" strike="noStrike" cap="none" spc="0" normalizeH="0" baseline="0" dirty="0">
                <a:ln>
                  <a:noFill/>
                </a:ln>
                <a:solidFill>
                  <a:schemeClr val="accent6">
                    <a:lumMod val="10000"/>
                  </a:schemeClr>
                </a:solidFill>
                <a:effectLst/>
                <a:uFillTx/>
                <a:sym typeface="Trebuchet MS"/>
              </a:rPr>
              <a:t>SC’18</a:t>
            </a:r>
          </a:p>
        </p:txBody>
      </p:sp>
    </p:spTree>
    <p:extLst>
      <p:ext uri="{BB962C8B-B14F-4D97-AF65-F5344CB8AC3E}">
        <p14:creationId xmlns:p14="http://schemas.microsoft.com/office/powerpoint/2010/main" val="1492448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Learning</a:t>
            </a:r>
          </a:p>
        </p:txBody>
      </p:sp>
      <p:sp>
        <p:nvSpPr>
          <p:cNvPr id="3" name="Text Placeholder 2"/>
          <p:cNvSpPr>
            <a:spLocks noGrp="1"/>
          </p:cNvSpPr>
          <p:nvPr>
            <p:ph type="body" idx="1"/>
          </p:nvPr>
        </p:nvSpPr>
        <p:spPr/>
        <p:txBody>
          <a:bodyPr/>
          <a:lstStyle/>
          <a:p>
            <a:r>
              <a:rPr lang="en-US" dirty="0"/>
              <a:t>Training Input: Cropped, Centered, Multi-variate patches with Labels* </a:t>
            </a:r>
          </a:p>
          <a:p>
            <a:pPr lvl="1"/>
            <a:r>
              <a:rPr lang="en-US" dirty="0"/>
              <a:t>Tropical Cyclone (TC)</a:t>
            </a:r>
          </a:p>
          <a:p>
            <a:pPr lvl="1"/>
            <a:r>
              <a:rPr lang="en-US" dirty="0"/>
              <a:t>Atmospheric River (AR)</a:t>
            </a:r>
          </a:p>
          <a:p>
            <a:pPr lvl="1"/>
            <a:r>
              <a:rPr lang="en-US" dirty="0"/>
              <a:t>Weather Front (WF)</a:t>
            </a:r>
          </a:p>
          <a:p>
            <a:pPr marL="177800" indent="0">
              <a:buNone/>
            </a:pPr>
            <a:r>
              <a:rPr lang="en-US" dirty="0"/>
              <a:t>*</a:t>
            </a:r>
            <a:r>
              <a:rPr lang="en-US" sz="2400" b="0" dirty="0"/>
              <a:t>Labels are provided by TECA, which in turn implements human-specified criteria</a:t>
            </a:r>
          </a:p>
          <a:p>
            <a:r>
              <a:rPr lang="en-US" dirty="0"/>
              <a:t>Output: Binary (Yes/No) on Test patches</a:t>
            </a:r>
          </a:p>
          <a:p>
            <a:pPr lvl="1"/>
            <a:r>
              <a:rPr lang="en-US" dirty="0"/>
              <a:t> Is there a TC in the patch?</a:t>
            </a:r>
          </a:p>
          <a:p>
            <a:pPr lvl="1"/>
            <a:r>
              <a:rPr lang="en-US" dirty="0"/>
              <a:t> Is there an AR in the patch?</a:t>
            </a:r>
          </a:p>
          <a:p>
            <a:pPr lvl="1"/>
            <a:r>
              <a:rPr lang="en-US" dirty="0"/>
              <a:t> Is there a WF in the patch?</a:t>
            </a:r>
          </a:p>
        </p:txBody>
      </p:sp>
      <p:sp>
        <p:nvSpPr>
          <p:cNvPr id="4" name="Slide Number Placeholder 3"/>
          <p:cNvSpPr>
            <a:spLocks noGrp="1"/>
          </p:cNvSpPr>
          <p:nvPr>
            <p:ph type="sldNum" idx="12"/>
          </p:nvPr>
        </p:nvSpPr>
        <p:spPr/>
        <p:txBody>
          <a:bodyPr/>
          <a:lstStyle/>
          <a:p>
            <a:pPr marL="0" marR="0" lvl="0" indent="0" algn="ctr" rtl="0">
              <a:spcBef>
                <a:spcPts val="0"/>
              </a:spcBef>
              <a:buSzPct val="25000"/>
              <a:buNone/>
            </a:pPr>
            <a:r>
              <a:rPr lang="en-US" sz="1100" b="0" i="0" u="none" strike="noStrike" cap="none" dirty="0">
                <a:solidFill>
                  <a:srgbClr val="114766"/>
                </a:solidFill>
                <a:latin typeface="Calibri"/>
                <a:ea typeface="Calibri"/>
                <a:cs typeface="Calibri"/>
                <a:sym typeface="Calibri"/>
              </a:rPr>
              <a:t>- </a:t>
            </a:r>
            <a:fld id="{00000000-1234-1234-1234-123412341234}" type="slidenum">
              <a:rPr lang="en-US" sz="1100" b="0" i="0" u="none" strike="noStrike" cap="none" smtClean="0">
                <a:solidFill>
                  <a:srgbClr val="114766"/>
                </a:solidFill>
                <a:latin typeface="Calibri"/>
                <a:ea typeface="Calibri"/>
                <a:cs typeface="Calibri"/>
                <a:sym typeface="Calibri"/>
              </a:rPr>
              <a:t>5</a:t>
            </a:fld>
            <a:r>
              <a:rPr lang="en-US" sz="1100" b="0" i="0" u="none" strike="noStrike" cap="none" dirty="0">
                <a:solidFill>
                  <a:srgbClr val="114766"/>
                </a:solidFill>
                <a:latin typeface="Calibri"/>
                <a:ea typeface="Calibri"/>
                <a:cs typeface="Calibri"/>
                <a:sym typeface="Calibri"/>
              </a:rPr>
              <a:t> -</a:t>
            </a:r>
          </a:p>
        </p:txBody>
      </p:sp>
    </p:spTree>
    <p:extLst>
      <p:ext uri="{BB962C8B-B14F-4D97-AF65-F5344CB8AC3E}">
        <p14:creationId xmlns:p14="http://schemas.microsoft.com/office/powerpoint/2010/main" val="892788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69185200"/>
              </p:ext>
            </p:extLst>
          </p:nvPr>
        </p:nvGraphicFramePr>
        <p:xfrm>
          <a:off x="158495" y="1385582"/>
          <a:ext cx="8802624" cy="3125459"/>
        </p:xfrm>
        <a:graphic>
          <a:graphicData uri="http://schemas.openxmlformats.org/drawingml/2006/table">
            <a:tbl>
              <a:tblPr firstRow="1" bandRow="1">
                <a:tableStyleId>{5A111915-BE36-4E01-A7E5-04B1672EAD32}</a:tableStyleId>
              </a:tblPr>
              <a:tblGrid>
                <a:gridCol w="1664582">
                  <a:extLst>
                    <a:ext uri="{9D8B030D-6E8A-4147-A177-3AD203B41FA5}">
                      <a16:colId xmlns:a16="http://schemas.microsoft.com/office/drawing/2014/main" val="20000"/>
                    </a:ext>
                  </a:extLst>
                </a:gridCol>
                <a:gridCol w="1254660">
                  <a:extLst>
                    <a:ext uri="{9D8B030D-6E8A-4147-A177-3AD203B41FA5}">
                      <a16:colId xmlns:a16="http://schemas.microsoft.com/office/drawing/2014/main" val="20001"/>
                    </a:ext>
                  </a:extLst>
                </a:gridCol>
                <a:gridCol w="2654375">
                  <a:extLst>
                    <a:ext uri="{9D8B030D-6E8A-4147-A177-3AD203B41FA5}">
                      <a16:colId xmlns:a16="http://schemas.microsoft.com/office/drawing/2014/main" val="20002"/>
                    </a:ext>
                  </a:extLst>
                </a:gridCol>
                <a:gridCol w="1714164">
                  <a:extLst>
                    <a:ext uri="{9D8B030D-6E8A-4147-A177-3AD203B41FA5}">
                      <a16:colId xmlns:a16="http://schemas.microsoft.com/office/drawing/2014/main" val="20003"/>
                    </a:ext>
                  </a:extLst>
                </a:gridCol>
                <a:gridCol w="1514843">
                  <a:extLst>
                    <a:ext uri="{9D8B030D-6E8A-4147-A177-3AD203B41FA5}">
                      <a16:colId xmlns:a16="http://schemas.microsoft.com/office/drawing/2014/main" val="20004"/>
                    </a:ext>
                  </a:extLst>
                </a:gridCol>
              </a:tblGrid>
              <a:tr h="933793">
                <a:tc>
                  <a:txBody>
                    <a:bodyPr/>
                    <a:lstStyle/>
                    <a:p>
                      <a:r>
                        <a:rPr lang="en-US" sz="1800" cap="small" dirty="0">
                          <a:latin typeface="Calibri" panose="020F0502020204030204" pitchFamily="34" charset="0"/>
                          <a:cs typeface="Calibri" panose="020F0502020204030204" pitchFamily="34" charset="0"/>
                        </a:rPr>
                        <a:t>Classification</a:t>
                      </a:r>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Image Dimension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Variables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gridSpan="2">
                  <a:txBody>
                    <a:bodyPr/>
                    <a:lstStyle/>
                    <a:p>
                      <a:r>
                        <a:rPr lang="en-US" sz="1800" dirty="0">
                          <a:latin typeface="Calibri" panose="020F0502020204030204" pitchFamily="34" charset="0"/>
                          <a:cs typeface="Calibri" panose="020F0502020204030204" pitchFamily="34" charset="0"/>
                        </a:rPr>
                        <a:t>Total</a:t>
                      </a:r>
                      <a:r>
                        <a:rPr lang="en-US" sz="1800" baseline="0" dirty="0">
                          <a:latin typeface="Calibri" panose="020F0502020204030204" pitchFamily="34" charset="0"/>
                          <a:cs typeface="Calibri" panose="020F0502020204030204" pitchFamily="34" charset="0"/>
                        </a:rPr>
                        <a:t> Examples</a:t>
                      </a:r>
                    </a:p>
                    <a:p>
                      <a:endParaRPr lang="en-US" sz="1800" baseline="0" dirty="0">
                        <a:latin typeface="Calibri" panose="020F0502020204030204" pitchFamily="34" charset="0"/>
                        <a:cs typeface="Calibri" panose="020F0502020204030204" pitchFamily="34" charset="0"/>
                      </a:endParaRPr>
                    </a:p>
                    <a:p>
                      <a:r>
                        <a:rPr lang="en-US" sz="1800" baseline="0" dirty="0">
                          <a:latin typeface="Calibri" panose="020F0502020204030204" pitchFamily="34" charset="0"/>
                          <a:cs typeface="Calibri" panose="020F0502020204030204" pitchFamily="34" charset="0"/>
                        </a:rPr>
                        <a:t>(+ve)                       (-ve)</a:t>
                      </a:r>
                      <a:endParaRPr lang="en-US" sz="1800" dirty="0">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hMerge="1">
                  <a:txBody>
                    <a:bodyPr/>
                    <a:lstStyle/>
                    <a:p>
                      <a:endParaRPr lang="en-US"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891905">
                <a:tc>
                  <a:txBody>
                    <a:bodyPr/>
                    <a:lstStyle/>
                    <a:p>
                      <a:r>
                        <a:rPr lang="en-US" sz="1800" dirty="0">
                          <a:latin typeface="Calibri" panose="020F0502020204030204" pitchFamily="34" charset="0"/>
                          <a:cs typeface="Calibri" panose="020F0502020204030204" pitchFamily="34" charset="0"/>
                        </a:rPr>
                        <a:t>Tropical Cyclone</a:t>
                      </a: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32x32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PSL,UBOT,VBOT,TMQ,</a:t>
                      </a:r>
                    </a:p>
                    <a:p>
                      <a:r>
                        <a:rPr lang="en-US" sz="1800" dirty="0">
                          <a:latin typeface="Calibri" panose="020F0502020204030204" pitchFamily="34" charset="0"/>
                          <a:cs typeface="Calibri" panose="020F0502020204030204" pitchFamily="34" charset="0"/>
                        </a:rPr>
                        <a:t>U850,V850,T200,T500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10000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10000</a:t>
                      </a:r>
                    </a:p>
                    <a:p>
                      <a:endParaRPr lang="en-US" sz="1800" dirty="0">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661437">
                <a:tc>
                  <a:txBody>
                    <a:bodyPr/>
                    <a:lstStyle/>
                    <a:p>
                      <a:r>
                        <a:rPr lang="en-US" sz="1800" dirty="0">
                          <a:latin typeface="Calibri" panose="020F0502020204030204" pitchFamily="34" charset="0"/>
                          <a:cs typeface="Calibri" panose="020F0502020204030204" pitchFamily="34" charset="0"/>
                        </a:rPr>
                        <a:t>Atmospheric Rivers</a:t>
                      </a: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148x224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TMQ, Land</a:t>
                      </a:r>
                      <a:r>
                        <a:rPr lang="en-US" sz="1800" baseline="0" dirty="0">
                          <a:latin typeface="Calibri" panose="020F0502020204030204" pitchFamily="34" charset="0"/>
                          <a:cs typeface="Calibri" panose="020F0502020204030204" pitchFamily="34" charset="0"/>
                        </a:rPr>
                        <a:t> Sea mask</a:t>
                      </a:r>
                      <a:endParaRPr lang="en-US" sz="1800" dirty="0">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6500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6800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638324">
                <a:tc>
                  <a:txBody>
                    <a:bodyPr/>
                    <a:lstStyle/>
                    <a:p>
                      <a:r>
                        <a:rPr lang="en-US" sz="1800" dirty="0">
                          <a:latin typeface="Calibri" panose="020F0502020204030204" pitchFamily="34" charset="0"/>
                          <a:cs typeface="Calibri" panose="020F0502020204030204" pitchFamily="34" charset="0"/>
                        </a:rPr>
                        <a:t>Weather Fronts</a:t>
                      </a: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27x60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T2m, Precip, PSL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5600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6500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Title 1"/>
          <p:cNvSpPr>
            <a:spLocks noGrp="1"/>
          </p:cNvSpPr>
          <p:nvPr>
            <p:ph type="title"/>
          </p:nvPr>
        </p:nvSpPr>
        <p:spPr>
          <a:xfrm>
            <a:off x="360341" y="179868"/>
            <a:ext cx="6819032" cy="769479"/>
          </a:xfrm>
        </p:spPr>
        <p:txBody>
          <a:bodyPr/>
          <a:lstStyle/>
          <a:p>
            <a:r>
              <a:rPr lang="en-US" dirty="0"/>
              <a:t>Training Data</a:t>
            </a:r>
          </a:p>
        </p:txBody>
      </p:sp>
    </p:spTree>
    <p:extLst>
      <p:ext uri="{BB962C8B-B14F-4D97-AF65-F5344CB8AC3E}">
        <p14:creationId xmlns:p14="http://schemas.microsoft.com/office/powerpoint/2010/main" val="95683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84510677"/>
              </p:ext>
            </p:extLst>
          </p:nvPr>
        </p:nvGraphicFramePr>
        <p:xfrm>
          <a:off x="121658" y="1199467"/>
          <a:ext cx="9022340" cy="3729108"/>
        </p:xfrm>
        <a:graphic>
          <a:graphicData uri="http://schemas.openxmlformats.org/drawingml/2006/table">
            <a:tbl>
              <a:tblPr firstRow="1" bandRow="1">
                <a:tableStyleId>{5A111915-BE36-4E01-A7E5-04B1672EAD32}</a:tableStyleId>
              </a:tblPr>
              <a:tblGrid>
                <a:gridCol w="1288906">
                  <a:extLst>
                    <a:ext uri="{9D8B030D-6E8A-4147-A177-3AD203B41FA5}">
                      <a16:colId xmlns:a16="http://schemas.microsoft.com/office/drawing/2014/main" val="20000"/>
                    </a:ext>
                  </a:extLst>
                </a:gridCol>
                <a:gridCol w="873253">
                  <a:extLst>
                    <a:ext uri="{9D8B030D-6E8A-4147-A177-3AD203B41FA5}">
                      <a16:colId xmlns:a16="http://schemas.microsoft.com/office/drawing/2014/main" val="20001"/>
                    </a:ext>
                  </a:extLst>
                </a:gridCol>
                <a:gridCol w="798882">
                  <a:extLst>
                    <a:ext uri="{9D8B030D-6E8A-4147-A177-3AD203B41FA5}">
                      <a16:colId xmlns:a16="http://schemas.microsoft.com/office/drawing/2014/main" val="20002"/>
                    </a:ext>
                  </a:extLst>
                </a:gridCol>
                <a:gridCol w="884242">
                  <a:extLst>
                    <a:ext uri="{9D8B030D-6E8A-4147-A177-3AD203B41FA5}">
                      <a16:colId xmlns:a16="http://schemas.microsoft.com/office/drawing/2014/main" val="20003"/>
                    </a:ext>
                  </a:extLst>
                </a:gridCol>
                <a:gridCol w="777720">
                  <a:extLst>
                    <a:ext uri="{9D8B030D-6E8A-4147-A177-3AD203B41FA5}">
                      <a16:colId xmlns:a16="http://schemas.microsoft.com/office/drawing/2014/main" val="20004"/>
                    </a:ext>
                  </a:extLst>
                </a:gridCol>
                <a:gridCol w="812542">
                  <a:extLst>
                    <a:ext uri="{9D8B030D-6E8A-4147-A177-3AD203B41FA5}">
                      <a16:colId xmlns:a16="http://schemas.microsoft.com/office/drawing/2014/main" val="20005"/>
                    </a:ext>
                  </a:extLst>
                </a:gridCol>
                <a:gridCol w="835758">
                  <a:extLst>
                    <a:ext uri="{9D8B030D-6E8A-4147-A177-3AD203B41FA5}">
                      <a16:colId xmlns:a16="http://schemas.microsoft.com/office/drawing/2014/main" val="20006"/>
                    </a:ext>
                  </a:extLst>
                </a:gridCol>
                <a:gridCol w="817678">
                  <a:extLst>
                    <a:ext uri="{9D8B030D-6E8A-4147-A177-3AD203B41FA5}">
                      <a16:colId xmlns:a16="http://schemas.microsoft.com/office/drawing/2014/main" val="20007"/>
                    </a:ext>
                  </a:extLst>
                </a:gridCol>
                <a:gridCol w="644453">
                  <a:extLst>
                    <a:ext uri="{9D8B030D-6E8A-4147-A177-3AD203B41FA5}">
                      <a16:colId xmlns:a16="http://schemas.microsoft.com/office/drawing/2014/main" val="20008"/>
                    </a:ext>
                  </a:extLst>
                </a:gridCol>
                <a:gridCol w="644453">
                  <a:extLst>
                    <a:ext uri="{9D8B030D-6E8A-4147-A177-3AD203B41FA5}">
                      <a16:colId xmlns:a16="http://schemas.microsoft.com/office/drawing/2014/main" val="20009"/>
                    </a:ext>
                  </a:extLst>
                </a:gridCol>
                <a:gridCol w="644453">
                  <a:extLst>
                    <a:ext uri="{9D8B030D-6E8A-4147-A177-3AD203B41FA5}">
                      <a16:colId xmlns:a16="http://schemas.microsoft.com/office/drawing/2014/main" val="20010"/>
                    </a:ext>
                  </a:extLst>
                </a:gridCol>
              </a:tblGrid>
              <a:tr h="703677">
                <a:tc>
                  <a:txBody>
                    <a:bodyPr/>
                    <a:lstStyle/>
                    <a:p>
                      <a:endParaRPr lang="en-US" sz="1800" dirty="0">
                        <a:latin typeface="Calibri" panose="020F0502020204030204" pitchFamily="34" charset="0"/>
                        <a:cs typeface="Calibri" panose="020F0502020204030204" pitchFamily="34" charset="0"/>
                      </a:endParaRPr>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gridSpan="2">
                  <a:txBody>
                    <a:bodyPr/>
                    <a:lstStyle/>
                    <a:p>
                      <a:r>
                        <a:rPr lang="en-US" sz="1800" dirty="0">
                          <a:latin typeface="Calibri" panose="020F0502020204030204" pitchFamily="34" charset="0"/>
                          <a:cs typeface="Calibri" panose="020F0502020204030204" pitchFamily="34" charset="0"/>
                        </a:rPr>
                        <a:t>Logistic Regression</a:t>
                      </a:r>
                      <a:endParaRPr lang="en-US" sz="1800" b="0" dirty="0">
                        <a:solidFill>
                          <a:srgbClr val="1492E2"/>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hMerge="1">
                  <a:txBody>
                    <a:bodyPr/>
                    <a:lstStyle/>
                    <a:p>
                      <a:endParaRPr lang="en-US" b="0" dirty="0">
                        <a:solidFill>
                          <a:srgbClr val="1492E2"/>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K-Nearest Neighbor</a:t>
                      </a:r>
                    </a:p>
                    <a:p>
                      <a:endParaRPr lang="en-US" sz="1800" b="0" dirty="0">
                        <a:solidFill>
                          <a:srgbClr val="1492E2"/>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hMerge="1">
                  <a:txBody>
                    <a:bodyPr/>
                    <a:lstStyle/>
                    <a:p>
                      <a:endParaRPr lang="en-US"/>
                    </a:p>
                  </a:txBody>
                  <a:tcPr/>
                </a:tc>
                <a:tc gridSpan="2">
                  <a:txBody>
                    <a:bodyPr/>
                    <a:lstStyle/>
                    <a:p>
                      <a:r>
                        <a:rPr lang="en-US" sz="1800" dirty="0">
                          <a:latin typeface="Calibri" panose="020F0502020204030204" pitchFamily="34" charset="0"/>
                          <a:cs typeface="Calibri" panose="020F0502020204030204" pitchFamily="34" charset="0"/>
                        </a:rPr>
                        <a:t>Support Vector Machine</a:t>
                      </a:r>
                      <a:endParaRPr lang="en-US" sz="1800" b="0" dirty="0">
                        <a:solidFill>
                          <a:srgbClr val="1492E2"/>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hMerge="1">
                  <a:txBody>
                    <a:bodyPr/>
                    <a:lstStyle/>
                    <a:p>
                      <a:endParaRPr lang="en-US"/>
                    </a:p>
                  </a:txBody>
                  <a:tcPr/>
                </a:tc>
                <a:tc gridSpan="2">
                  <a:txBody>
                    <a:bodyPr/>
                    <a:lstStyle/>
                    <a:p>
                      <a:r>
                        <a:rPr lang="en-US" sz="1800" dirty="0">
                          <a:latin typeface="Calibri" panose="020F0502020204030204" pitchFamily="34" charset="0"/>
                          <a:cs typeface="Calibri" panose="020F0502020204030204" pitchFamily="34" charset="0"/>
                        </a:rPr>
                        <a:t>Random Forest</a:t>
                      </a:r>
                      <a:endParaRPr lang="en-US" sz="1800" b="0" dirty="0">
                        <a:solidFill>
                          <a:srgbClr val="1492E2"/>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hMerge="1">
                  <a:txBody>
                    <a:bodyPr/>
                    <a:lstStyle/>
                    <a:p>
                      <a:endParaRPr lang="en-US"/>
                    </a:p>
                  </a:txBody>
                  <a:tcPr/>
                </a:tc>
                <a:tc gridSpan="2">
                  <a:txBody>
                    <a:bodyPr/>
                    <a:lstStyle/>
                    <a:p>
                      <a:r>
                        <a:rPr lang="en-US" sz="1800" dirty="0">
                          <a:latin typeface="Calibri" panose="020F0502020204030204" pitchFamily="34" charset="0"/>
                          <a:cs typeface="Calibri" panose="020F0502020204030204" pitchFamily="34" charset="0"/>
                        </a:rPr>
                        <a:t>ConvNet</a:t>
                      </a:r>
                      <a:endParaRPr lang="en-US" sz="1800" b="0" dirty="0">
                        <a:solidFill>
                          <a:srgbClr val="1492E2"/>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703677">
                <a:tc>
                  <a:txBody>
                    <a:bodyPr/>
                    <a:lstStyle/>
                    <a:p>
                      <a:endParaRPr lang="en-US" sz="1800" dirty="0">
                        <a:latin typeface="Calibri" panose="020F0502020204030204" pitchFamily="34" charset="0"/>
                        <a:cs typeface="Calibri" panose="020F0502020204030204" pitchFamily="34" charset="0"/>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latin typeface="Calibri" panose="020F0502020204030204" pitchFamily="34" charset="0"/>
                          <a:cs typeface="Calibri" panose="020F0502020204030204" pitchFamily="34" charset="0"/>
                        </a:rPr>
                        <a:t>Train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latin typeface="Calibri" panose="020F0502020204030204" pitchFamily="34" charset="0"/>
                          <a:cs typeface="Calibri" panose="020F0502020204030204" pitchFamily="34" charset="0"/>
                        </a:rPr>
                        <a:t>Test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latin typeface="Calibri" panose="020F0502020204030204" pitchFamily="34" charset="0"/>
                          <a:cs typeface="Calibri" panose="020F0502020204030204" pitchFamily="34" charset="0"/>
                        </a:rPr>
                        <a:t>Train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latin typeface="Calibri" panose="020F0502020204030204" pitchFamily="34" charset="0"/>
                          <a:cs typeface="Calibri" panose="020F0502020204030204" pitchFamily="34" charset="0"/>
                        </a:rPr>
                        <a:t>Test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latin typeface="Calibri" panose="020F0502020204030204" pitchFamily="34" charset="0"/>
                          <a:cs typeface="Calibri" panose="020F0502020204030204" pitchFamily="34" charset="0"/>
                        </a:rPr>
                        <a:t>Train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latin typeface="Calibri" panose="020F0502020204030204" pitchFamily="34" charset="0"/>
                          <a:cs typeface="Calibri" panose="020F0502020204030204" pitchFamily="34" charset="0"/>
                        </a:rPr>
                        <a:t>Test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latin typeface="Calibri" panose="020F0502020204030204" pitchFamily="34" charset="0"/>
                          <a:cs typeface="Calibri" panose="020F0502020204030204" pitchFamily="34" charset="0"/>
                        </a:rPr>
                        <a:t>Train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latin typeface="Calibri" panose="020F0502020204030204" pitchFamily="34" charset="0"/>
                          <a:cs typeface="Calibri" panose="020F0502020204030204" pitchFamily="34" charset="0"/>
                        </a:rPr>
                        <a:t>Test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latin typeface="Calibri" panose="020F0502020204030204" pitchFamily="34" charset="0"/>
                          <a:cs typeface="Calibri" panose="020F0502020204030204" pitchFamily="34" charset="0"/>
                        </a:rPr>
                        <a:t>Train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latin typeface="Calibri" panose="020F0502020204030204" pitchFamily="34" charset="0"/>
                          <a:cs typeface="Calibri" panose="020F0502020204030204" pitchFamily="34" charset="0"/>
                        </a:rPr>
                        <a:t>Test</a:t>
                      </a: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703677">
                <a:tc>
                  <a:txBody>
                    <a:bodyPr/>
                    <a:lstStyle/>
                    <a:p>
                      <a:r>
                        <a:rPr lang="en-US" sz="1800" dirty="0">
                          <a:latin typeface="Calibri" panose="020F0502020204030204" pitchFamily="34" charset="0"/>
                          <a:cs typeface="Calibri" panose="020F0502020204030204" pitchFamily="34" charset="0"/>
                        </a:rPr>
                        <a:t>Tropical Cyclone </a:t>
                      </a: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96.8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95.85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98.1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97.85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97.0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95.85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99.2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b="1" dirty="0">
                          <a:latin typeface="Calibri" panose="020F0502020204030204" pitchFamily="34" charset="0"/>
                          <a:cs typeface="Calibri" panose="020F0502020204030204" pitchFamily="34" charset="0"/>
                        </a:rPr>
                        <a:t>99.4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99.3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b="1" dirty="0">
                          <a:latin typeface="Calibri" panose="020F0502020204030204" pitchFamily="34" charset="0"/>
                          <a:cs typeface="Calibri" panose="020F0502020204030204" pitchFamily="34" charset="0"/>
                        </a:rPr>
                        <a:t>99.1</a:t>
                      </a: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703677">
                <a:tc>
                  <a:txBody>
                    <a:bodyPr/>
                    <a:lstStyle/>
                    <a:p>
                      <a:r>
                        <a:rPr lang="en-US" sz="1800" dirty="0">
                          <a:latin typeface="Calibri" panose="020F0502020204030204" pitchFamily="34" charset="0"/>
                          <a:cs typeface="Calibri" panose="020F0502020204030204" pitchFamily="34" charset="0"/>
                        </a:rPr>
                        <a:t>Atmospheric Rivers</a:t>
                      </a: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81.97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82.65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79.7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81.7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81.6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83.0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87.9</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88.4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90.5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b="1" dirty="0">
                          <a:latin typeface="Calibri" panose="020F0502020204030204" pitchFamily="34" charset="0"/>
                          <a:cs typeface="Calibri" panose="020F0502020204030204" pitchFamily="34" charset="0"/>
                        </a:rPr>
                        <a:t>90.0</a:t>
                      </a: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703677">
                <a:tc>
                  <a:txBody>
                    <a:bodyPr/>
                    <a:lstStyle/>
                    <a:p>
                      <a:r>
                        <a:rPr lang="en-US" sz="1800" dirty="0">
                          <a:latin typeface="Calibri" panose="020F0502020204030204" pitchFamily="34" charset="0"/>
                          <a:cs typeface="Calibri" panose="020F0502020204030204" pitchFamily="34" charset="0"/>
                        </a:rPr>
                        <a:t>Weather Fronts</a:t>
                      </a: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1800" dirty="0">
                          <a:latin typeface="Calibri" panose="020F0502020204030204" pitchFamily="34" charset="0"/>
                          <a:cs typeface="Calibri" panose="020F0502020204030204" pitchFamily="34" charset="0"/>
                        </a:rPr>
                        <a:t>84.9</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1800" dirty="0">
                          <a:latin typeface="Calibri" panose="020F0502020204030204" pitchFamily="34" charset="0"/>
                          <a:cs typeface="Calibri" panose="020F0502020204030204" pitchFamily="34" charset="0"/>
                        </a:rPr>
                        <a:t>89.8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1800" dirty="0">
                          <a:latin typeface="Calibri" panose="020F0502020204030204" pitchFamily="34" charset="0"/>
                          <a:cs typeface="Calibri" panose="020F0502020204030204" pitchFamily="34" charset="0"/>
                        </a:rPr>
                        <a:t>72.46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1800" dirty="0">
                          <a:latin typeface="Calibri" panose="020F0502020204030204" pitchFamily="34" charset="0"/>
                          <a:cs typeface="Calibri" panose="020F0502020204030204" pitchFamily="34" charset="0"/>
                        </a:rPr>
                        <a:t>76.45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1800" dirty="0">
                          <a:latin typeface="Calibri" panose="020F0502020204030204" pitchFamily="34" charset="0"/>
                          <a:cs typeface="Calibri" panose="020F0502020204030204" pitchFamily="34" charset="0"/>
                        </a:rPr>
                        <a:t>84.35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1800" dirty="0">
                          <a:latin typeface="Calibri" panose="020F0502020204030204" pitchFamily="34" charset="0"/>
                          <a:cs typeface="Calibri" panose="020F0502020204030204" pitchFamily="34" charset="0"/>
                        </a:rPr>
                        <a:t>90.2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1800" dirty="0">
                          <a:latin typeface="Calibri" panose="020F0502020204030204" pitchFamily="34" charset="0"/>
                          <a:cs typeface="Calibri" panose="020F0502020204030204" pitchFamily="34" charset="0"/>
                        </a:rPr>
                        <a:t>80.97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1800" dirty="0">
                          <a:latin typeface="Calibri" panose="020F0502020204030204" pitchFamily="34" charset="0"/>
                          <a:cs typeface="Calibri" panose="020F0502020204030204" pitchFamily="34" charset="0"/>
                        </a:rPr>
                        <a:t>87.5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1800" dirty="0">
                          <a:latin typeface="Calibri" panose="020F0502020204030204" pitchFamily="34" charset="0"/>
                          <a:cs typeface="Calibri" panose="020F0502020204030204" pitchFamily="34" charset="0"/>
                        </a:rPr>
                        <a:t>88.7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1800" b="1" dirty="0">
                          <a:latin typeface="Calibri" panose="020F0502020204030204" pitchFamily="34" charset="0"/>
                          <a:cs typeface="Calibri" panose="020F0502020204030204" pitchFamily="34" charset="0"/>
                        </a:rPr>
                        <a:t>89.4</a:t>
                      </a: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
        <p:nvSpPr>
          <p:cNvPr id="3" name="TextBox 2"/>
          <p:cNvSpPr txBox="1"/>
          <p:nvPr/>
        </p:nvSpPr>
        <p:spPr>
          <a:xfrm>
            <a:off x="451104" y="5084064"/>
            <a:ext cx="7376160" cy="338554"/>
          </a:xfrm>
          <a:prstGeom prst="rect">
            <a:avLst/>
          </a:prstGeom>
          <a:noFill/>
        </p:spPr>
        <p:txBody>
          <a:bodyPr wrap="square" rtlCol="0">
            <a:spAutoFit/>
          </a:bodyPr>
          <a:lstStyle/>
          <a:p>
            <a:r>
              <a:rPr lang="en-US" sz="1600" dirty="0"/>
              <a:t>Hyper-parameter optimization applied with Spearmint for all methods</a:t>
            </a:r>
          </a:p>
        </p:txBody>
      </p:sp>
      <p:sp>
        <p:nvSpPr>
          <p:cNvPr id="6" name="Title 1"/>
          <p:cNvSpPr>
            <a:spLocks noGrp="1"/>
          </p:cNvSpPr>
          <p:nvPr>
            <p:ph type="title"/>
          </p:nvPr>
        </p:nvSpPr>
        <p:spPr>
          <a:xfrm>
            <a:off x="356616" y="179868"/>
            <a:ext cx="7278624" cy="769479"/>
          </a:xfrm>
        </p:spPr>
        <p:txBody>
          <a:bodyPr/>
          <a:lstStyle/>
          <a:p>
            <a:r>
              <a:rPr lang="en-US" dirty="0"/>
              <a:t>Supervised Classification Accuracy</a:t>
            </a:r>
          </a:p>
        </p:txBody>
      </p:sp>
    </p:spTree>
    <p:extLst>
      <p:ext uri="{BB962C8B-B14F-4D97-AF65-F5344CB8AC3E}">
        <p14:creationId xmlns:p14="http://schemas.microsoft.com/office/powerpoint/2010/main" val="797970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22780243"/>
              </p:ext>
            </p:extLst>
          </p:nvPr>
        </p:nvGraphicFramePr>
        <p:xfrm>
          <a:off x="146305" y="1176551"/>
          <a:ext cx="8827006" cy="2432281"/>
        </p:xfrm>
        <a:graphic>
          <a:graphicData uri="http://schemas.openxmlformats.org/drawingml/2006/table">
            <a:tbl>
              <a:tblPr firstRow="1" bandRow="1">
                <a:tableStyleId>{5A111915-BE36-4E01-A7E5-04B1672EAD32}</a:tableStyleId>
              </a:tblPr>
              <a:tblGrid>
                <a:gridCol w="2002075">
                  <a:extLst>
                    <a:ext uri="{9D8B030D-6E8A-4147-A177-3AD203B41FA5}">
                      <a16:colId xmlns:a16="http://schemas.microsoft.com/office/drawing/2014/main" val="20000"/>
                    </a:ext>
                  </a:extLst>
                </a:gridCol>
                <a:gridCol w="1180710">
                  <a:extLst>
                    <a:ext uri="{9D8B030D-6E8A-4147-A177-3AD203B41FA5}">
                      <a16:colId xmlns:a16="http://schemas.microsoft.com/office/drawing/2014/main" val="20001"/>
                    </a:ext>
                  </a:extLst>
                </a:gridCol>
                <a:gridCol w="896638">
                  <a:extLst>
                    <a:ext uri="{9D8B030D-6E8A-4147-A177-3AD203B41FA5}">
                      <a16:colId xmlns:a16="http://schemas.microsoft.com/office/drawing/2014/main" val="20002"/>
                    </a:ext>
                  </a:extLst>
                </a:gridCol>
                <a:gridCol w="1149160">
                  <a:extLst>
                    <a:ext uri="{9D8B030D-6E8A-4147-A177-3AD203B41FA5}">
                      <a16:colId xmlns:a16="http://schemas.microsoft.com/office/drawing/2014/main" val="20003"/>
                    </a:ext>
                  </a:extLst>
                </a:gridCol>
                <a:gridCol w="1076421">
                  <a:extLst>
                    <a:ext uri="{9D8B030D-6E8A-4147-A177-3AD203B41FA5}">
                      <a16:colId xmlns:a16="http://schemas.microsoft.com/office/drawing/2014/main" val="20004"/>
                    </a:ext>
                  </a:extLst>
                </a:gridCol>
                <a:gridCol w="1261001">
                  <a:extLst>
                    <a:ext uri="{9D8B030D-6E8A-4147-A177-3AD203B41FA5}">
                      <a16:colId xmlns:a16="http://schemas.microsoft.com/office/drawing/2014/main" val="20005"/>
                    </a:ext>
                  </a:extLst>
                </a:gridCol>
                <a:gridCol w="1261001">
                  <a:extLst>
                    <a:ext uri="{9D8B030D-6E8A-4147-A177-3AD203B41FA5}">
                      <a16:colId xmlns:a16="http://schemas.microsoft.com/office/drawing/2014/main" val="20006"/>
                    </a:ext>
                  </a:extLst>
                </a:gridCol>
              </a:tblGrid>
              <a:tr h="670852">
                <a:tc>
                  <a:txBody>
                    <a:bodyPr/>
                    <a:lstStyle/>
                    <a:p>
                      <a:r>
                        <a:rPr lang="en-US" sz="1800" cap="small" dirty="0">
                          <a:solidFill>
                            <a:schemeClr val="bg1"/>
                          </a:solidFill>
                          <a:latin typeface="Calibri" panose="020F0502020204030204" pitchFamily="34" charset="0"/>
                          <a:cs typeface="Calibri" panose="020F0502020204030204" pitchFamily="34" charset="0"/>
                        </a:rPr>
                        <a:t>Classification</a:t>
                      </a:r>
                      <a:endParaRPr lang="en-US" sz="1800" b="1" cap="small" dirty="0">
                        <a:solidFill>
                          <a:schemeClr val="bg1"/>
                        </a:solidFill>
                        <a:latin typeface="Calibri" panose="020F0502020204030204" pitchFamily="34" charset="0"/>
                        <a:cs typeface="Calibri" panose="020F0502020204030204" pitchFamily="34" charset="0"/>
                      </a:endParaRPr>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800" dirty="0">
                          <a:solidFill>
                            <a:schemeClr val="bg1"/>
                          </a:solidFill>
                          <a:latin typeface="Calibri" panose="020F0502020204030204" pitchFamily="34" charset="0"/>
                          <a:cs typeface="Calibri" panose="020F0502020204030204" pitchFamily="34" charset="0"/>
                        </a:rPr>
                        <a:t>Conv1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800" dirty="0">
                          <a:solidFill>
                            <a:schemeClr val="bg1"/>
                          </a:solidFill>
                          <a:latin typeface="Calibri" panose="020F0502020204030204" pitchFamily="34" charset="0"/>
                          <a:cs typeface="Calibri" panose="020F0502020204030204" pitchFamily="34" charset="0"/>
                        </a:rPr>
                        <a:t>Pool1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800" dirty="0">
                          <a:solidFill>
                            <a:schemeClr val="bg1"/>
                          </a:solidFill>
                          <a:latin typeface="Calibri" panose="020F0502020204030204" pitchFamily="34" charset="0"/>
                          <a:cs typeface="Calibri" panose="020F0502020204030204" pitchFamily="34" charset="0"/>
                        </a:rPr>
                        <a:t>Conv2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800" dirty="0">
                          <a:solidFill>
                            <a:schemeClr val="bg1"/>
                          </a:solidFill>
                          <a:latin typeface="Calibri" panose="020F0502020204030204" pitchFamily="34" charset="0"/>
                          <a:cs typeface="Calibri" panose="020F0502020204030204" pitchFamily="34" charset="0"/>
                        </a:rPr>
                        <a:t>Pool2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800" dirty="0">
                          <a:solidFill>
                            <a:schemeClr val="bg1"/>
                          </a:solidFill>
                          <a:latin typeface="Calibri" panose="020F0502020204030204" pitchFamily="34" charset="0"/>
                          <a:cs typeface="Calibri" panose="020F0502020204030204" pitchFamily="34" charset="0"/>
                        </a:rPr>
                        <a:t>Full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800" dirty="0">
                          <a:solidFill>
                            <a:schemeClr val="bg1"/>
                          </a:solidFill>
                          <a:latin typeface="Calibri" panose="020F0502020204030204" pitchFamily="34" charset="0"/>
                          <a:cs typeface="Calibri" panose="020F0502020204030204" pitchFamily="34" charset="0"/>
                        </a:rPr>
                        <a:t>Full</a:t>
                      </a:r>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41972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Calibri" panose="020F0502020204030204" pitchFamily="34" charset="0"/>
                          <a:cs typeface="Calibri" panose="020F0502020204030204" pitchFamily="34" charset="0"/>
                        </a:rPr>
                        <a:t>Tropical Cyclone</a:t>
                      </a:r>
                      <a:endParaRPr lang="en-US" sz="1800" b="0" dirty="0">
                        <a:solidFill>
                          <a:schemeClr val="tx1"/>
                        </a:solidFill>
                        <a:latin typeface="Calibri" panose="020F0502020204030204" pitchFamily="34" charset="0"/>
                        <a:cs typeface="Calibri" panose="020F0502020204030204" pitchFamily="34" charset="0"/>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solidFill>
                            <a:schemeClr val="tx1"/>
                          </a:solidFill>
                          <a:latin typeface="Calibri" panose="020F0502020204030204" pitchFamily="34" charset="0"/>
                          <a:cs typeface="Calibri" panose="020F0502020204030204" pitchFamily="34" charset="0"/>
                        </a:rPr>
                        <a:t>5x5-8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solidFill>
                            <a:schemeClr val="tx1"/>
                          </a:solidFill>
                          <a:latin typeface="Calibri" panose="020F0502020204030204" pitchFamily="34" charset="0"/>
                          <a:cs typeface="Calibri" panose="020F0502020204030204" pitchFamily="34" charset="0"/>
                        </a:rPr>
                        <a:t>2x2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solidFill>
                            <a:schemeClr val="tx1"/>
                          </a:solidFill>
                          <a:latin typeface="Calibri" panose="020F0502020204030204" pitchFamily="34" charset="0"/>
                          <a:cs typeface="Calibri" panose="020F0502020204030204" pitchFamily="34" charset="0"/>
                        </a:rPr>
                        <a:t>5x5-16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solidFill>
                            <a:schemeClr val="tx1"/>
                          </a:solidFill>
                          <a:latin typeface="Calibri" panose="020F0502020204030204" pitchFamily="34" charset="0"/>
                          <a:cs typeface="Calibri" panose="020F0502020204030204" pitchFamily="34" charset="0"/>
                        </a:rPr>
                        <a:t>2x2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solidFill>
                            <a:schemeClr val="tx1"/>
                          </a:solidFill>
                          <a:latin typeface="Calibri" panose="020F0502020204030204" pitchFamily="34" charset="0"/>
                          <a:cs typeface="Calibri" panose="020F0502020204030204" pitchFamily="34" charset="0"/>
                        </a:rPr>
                        <a:t>50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solidFill>
                            <a:schemeClr val="tx1"/>
                          </a:solidFill>
                          <a:latin typeface="Calibri" panose="020F0502020204030204" pitchFamily="34" charset="0"/>
                          <a:cs typeface="Calibri" panose="020F0502020204030204" pitchFamily="34" charset="0"/>
                        </a:rPr>
                        <a:t>2</a:t>
                      </a: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67085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Calibri" panose="020F0502020204030204" pitchFamily="34" charset="0"/>
                          <a:cs typeface="Calibri" panose="020F0502020204030204" pitchFamily="34" charset="0"/>
                        </a:rPr>
                        <a:t>Atmospheric</a:t>
                      </a:r>
                      <a:r>
                        <a:rPr lang="en-US" sz="1800" baseline="0" dirty="0">
                          <a:solidFill>
                            <a:schemeClr val="tx1"/>
                          </a:solidFill>
                          <a:latin typeface="Calibri" panose="020F0502020204030204" pitchFamily="34" charset="0"/>
                          <a:cs typeface="Calibri" panose="020F0502020204030204" pitchFamily="34" charset="0"/>
                        </a:rPr>
                        <a:t> River</a:t>
                      </a:r>
                      <a:endParaRPr lang="en-US" sz="1800" dirty="0">
                        <a:solidFill>
                          <a:schemeClr val="tx1"/>
                        </a:solidFill>
                        <a:latin typeface="Calibri" panose="020F0502020204030204" pitchFamily="34" charset="0"/>
                        <a:cs typeface="Calibri" panose="020F0502020204030204" pitchFamily="34" charset="0"/>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solidFill>
                            <a:schemeClr val="tx1"/>
                          </a:solidFill>
                          <a:latin typeface="Calibri" panose="020F0502020204030204" pitchFamily="34" charset="0"/>
                          <a:cs typeface="Calibri" panose="020F0502020204030204" pitchFamily="34" charset="0"/>
                        </a:rPr>
                        <a:t>12x12-8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solidFill>
                            <a:schemeClr val="tx1"/>
                          </a:solidFill>
                          <a:latin typeface="Calibri" panose="020F0502020204030204" pitchFamily="34" charset="0"/>
                          <a:cs typeface="Calibri" panose="020F0502020204030204" pitchFamily="34" charset="0"/>
                        </a:rPr>
                        <a:t>3x3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1"/>
                          </a:solidFill>
                          <a:latin typeface="Calibri" panose="020F0502020204030204" pitchFamily="34" charset="0"/>
                          <a:cs typeface="Calibri" panose="020F0502020204030204" pitchFamily="34" charset="0"/>
                        </a:rPr>
                        <a:t>12x12-16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solidFill>
                            <a:schemeClr val="tx1"/>
                          </a:solidFill>
                          <a:latin typeface="Calibri" panose="020F0502020204030204" pitchFamily="34" charset="0"/>
                          <a:cs typeface="Calibri" panose="020F0502020204030204" pitchFamily="34" charset="0"/>
                        </a:rPr>
                        <a:t>2x2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solidFill>
                            <a:schemeClr val="tx1"/>
                          </a:solidFill>
                          <a:latin typeface="Calibri" panose="020F0502020204030204" pitchFamily="34" charset="0"/>
                          <a:cs typeface="Calibri" panose="020F0502020204030204" pitchFamily="34" charset="0"/>
                        </a:rPr>
                        <a:t>200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a:solidFill>
                            <a:schemeClr val="tx1"/>
                          </a:solidFill>
                          <a:latin typeface="Calibri" panose="020F0502020204030204" pitchFamily="34" charset="0"/>
                          <a:cs typeface="Calibri" panose="020F0502020204030204" pitchFamily="34" charset="0"/>
                        </a:rPr>
                        <a:t>2</a:t>
                      </a: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67085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Calibri" panose="020F0502020204030204" pitchFamily="34" charset="0"/>
                          <a:cs typeface="Calibri" panose="020F0502020204030204" pitchFamily="34" charset="0"/>
                        </a:rPr>
                        <a:t>Weather Fronts</a:t>
                      </a: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1800" dirty="0">
                          <a:solidFill>
                            <a:schemeClr val="tx1"/>
                          </a:solidFill>
                          <a:latin typeface="Calibri" panose="020F0502020204030204" pitchFamily="34" charset="0"/>
                          <a:cs typeface="Calibri" panose="020F0502020204030204" pitchFamily="34" charset="0"/>
                        </a:rPr>
                        <a:t>5x5-16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1800" dirty="0">
                          <a:solidFill>
                            <a:schemeClr val="tx1"/>
                          </a:solidFill>
                          <a:latin typeface="Calibri" panose="020F0502020204030204" pitchFamily="34" charset="0"/>
                          <a:cs typeface="Calibri" panose="020F0502020204030204" pitchFamily="34" charset="0"/>
                        </a:rPr>
                        <a:t>2x2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1800" dirty="0">
                          <a:solidFill>
                            <a:schemeClr val="tx1"/>
                          </a:solidFill>
                          <a:latin typeface="Calibri" panose="020F0502020204030204" pitchFamily="34" charset="0"/>
                          <a:cs typeface="Calibri" panose="020F0502020204030204" pitchFamily="34" charset="0"/>
                        </a:rPr>
                        <a:t>5x5-16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1800" dirty="0">
                          <a:solidFill>
                            <a:schemeClr val="tx1"/>
                          </a:solidFill>
                          <a:latin typeface="Calibri" panose="020F0502020204030204" pitchFamily="34" charset="0"/>
                          <a:cs typeface="Calibri" panose="020F0502020204030204" pitchFamily="34" charset="0"/>
                        </a:rPr>
                        <a:t>2x2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1800" dirty="0">
                          <a:solidFill>
                            <a:schemeClr val="tx1"/>
                          </a:solidFill>
                          <a:latin typeface="Calibri" panose="020F0502020204030204" pitchFamily="34" charset="0"/>
                          <a:cs typeface="Calibri" panose="020F0502020204030204" pitchFamily="34" charset="0"/>
                        </a:rPr>
                        <a:t>400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1800" dirty="0">
                          <a:solidFill>
                            <a:schemeClr val="tx1"/>
                          </a:solidFill>
                          <a:latin typeface="Calibri" panose="020F0502020204030204" pitchFamily="34" charset="0"/>
                          <a:cs typeface="Calibri" panose="020F0502020204030204" pitchFamily="34" charset="0"/>
                        </a:rPr>
                        <a:t>2</a:t>
                      </a: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sp>
        <p:nvSpPr>
          <p:cNvPr id="7" name="Title 1"/>
          <p:cNvSpPr>
            <a:spLocks noGrp="1"/>
          </p:cNvSpPr>
          <p:nvPr>
            <p:ph type="title"/>
          </p:nvPr>
        </p:nvSpPr>
        <p:spPr>
          <a:xfrm>
            <a:off x="356616" y="179868"/>
            <a:ext cx="7278624" cy="769479"/>
          </a:xfrm>
        </p:spPr>
        <p:txBody>
          <a:bodyPr/>
          <a:lstStyle/>
          <a:p>
            <a:r>
              <a:rPr lang="en-US" dirty="0"/>
              <a:t>Supervised Convolutional Architecture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586" y="3658634"/>
            <a:ext cx="4778829" cy="2512702"/>
          </a:xfrm>
          <a:prstGeom prst="rect">
            <a:avLst/>
          </a:prstGeom>
          <a:ln>
            <a:solidFill>
              <a:schemeClr val="accent1"/>
            </a:solidFill>
          </a:ln>
        </p:spPr>
      </p:pic>
    </p:spTree>
    <p:extLst>
      <p:ext uri="{BB962C8B-B14F-4D97-AF65-F5344CB8AC3E}">
        <p14:creationId xmlns:p14="http://schemas.microsoft.com/office/powerpoint/2010/main" val="1490407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Google Shape;162;p20"/>
          <p:cNvSpPr txBox="1">
            <a:spLocks noGrp="1"/>
          </p:cNvSpPr>
          <p:nvPr>
            <p:ph type="title"/>
          </p:nvPr>
        </p:nvSpPr>
        <p:spPr>
          <a:prstGeom prst="rect">
            <a:avLst/>
          </a:prstGeom>
        </p:spPr>
        <p:txBody>
          <a:bodyPr>
            <a:normAutofit/>
          </a:bodyPr>
          <a:lstStyle>
            <a:lvl1pPr defTabSz="786384">
              <a:defRPr sz="2580"/>
            </a:lvl1pPr>
          </a:lstStyle>
          <a:p>
            <a:r>
              <a:rPr lang="en-US" dirty="0"/>
              <a:t>Training at Exascale: Climate Dataset</a:t>
            </a:r>
            <a:endParaRPr dirty="0"/>
          </a:p>
        </p:txBody>
      </p:sp>
      <p:sp>
        <p:nvSpPr>
          <p:cNvPr id="204" name="Google Shape;163;p20"/>
          <p:cNvSpPr txBox="1">
            <a:spLocks noGrp="1"/>
          </p:cNvSpPr>
          <p:nvPr>
            <p:ph type="body" idx="1"/>
          </p:nvPr>
        </p:nvSpPr>
        <p:spPr>
          <a:xfrm>
            <a:off x="457200" y="1295400"/>
            <a:ext cx="4931229" cy="4830763"/>
          </a:xfrm>
          <a:prstGeom prst="rect">
            <a:avLst/>
          </a:prstGeom>
        </p:spPr>
        <p:txBody>
          <a:bodyPr>
            <a:normAutofit/>
          </a:bodyPr>
          <a:lstStyle/>
          <a:p>
            <a:pPr marL="342265" indent="-342265" defTabSz="896111">
              <a:buSzPts val="1400"/>
              <a:buFont typeface="Helvetica Neue Light"/>
              <a:defRPr sz="1960"/>
            </a:pPr>
            <a:r>
              <a:rPr lang="en-US" sz="2400" dirty="0">
                <a:latin typeface="Calibri" panose="020F0502020204030204" pitchFamily="34" charset="0"/>
                <a:cs typeface="Calibri" panose="020F0502020204030204" pitchFamily="34" charset="0"/>
              </a:rPr>
              <a:t>CAM5 0.25-degree output</a:t>
            </a:r>
          </a:p>
          <a:p>
            <a:pPr marL="1067979" lvl="1" indent="-342265" defTabSz="896111">
              <a:buSzPts val="1400"/>
              <a:buFont typeface="Helvetica Neue Light"/>
              <a:defRPr sz="1960"/>
            </a:pPr>
            <a:r>
              <a:rPr lang="en-US" sz="2000" dirty="0">
                <a:latin typeface="Calibri" panose="020F0502020204030204" pitchFamily="34" charset="0"/>
                <a:cs typeface="Calibri" panose="020F0502020204030204" pitchFamily="34" charset="0"/>
              </a:rPr>
              <a:t>1152x768 pixels, 3-hr</a:t>
            </a:r>
          </a:p>
          <a:p>
            <a:pPr marL="1067979" lvl="1" indent="-342265" defTabSz="896111">
              <a:buSzPts val="1400"/>
              <a:buFont typeface="Helvetica Neue Light"/>
              <a:defRPr sz="1960"/>
            </a:pPr>
            <a:r>
              <a:rPr lang="en-US" sz="2000" dirty="0">
                <a:latin typeface="Calibri" panose="020F0502020204030204" pitchFamily="34" charset="0"/>
                <a:cs typeface="Calibri" panose="020F0502020204030204" pitchFamily="34" charset="0"/>
              </a:rPr>
              <a:t>16 variables </a:t>
            </a:r>
          </a:p>
          <a:p>
            <a:pPr marL="1067979" lvl="1" indent="-342265" defTabSz="896111">
              <a:buSzPts val="1400"/>
              <a:buFont typeface="Helvetica Neue Light"/>
              <a:defRPr sz="1960"/>
            </a:pPr>
            <a:r>
              <a:rPr lang="en-US" sz="2000" dirty="0">
                <a:latin typeface="Calibri" panose="020F0502020204030204" pitchFamily="34" charset="0"/>
                <a:cs typeface="Calibri" panose="020F0502020204030204" pitchFamily="34" charset="0"/>
              </a:rPr>
              <a:t>20 TB</a:t>
            </a:r>
          </a:p>
          <a:p>
            <a:pPr marL="342265" indent="-342265" defTabSz="896111">
              <a:buSzPts val="1400"/>
              <a:buFont typeface="Helvetica Neue Light"/>
              <a:defRPr sz="1960"/>
            </a:pPr>
            <a:r>
              <a:rPr lang="en-US" sz="2400" dirty="0">
                <a:latin typeface="Calibri" panose="020F0502020204030204" pitchFamily="34" charset="0"/>
                <a:cs typeface="Calibri" panose="020F0502020204030204" pitchFamily="34" charset="0"/>
              </a:rPr>
              <a:t>Ground Truth Labels for TC and AR </a:t>
            </a:r>
            <a:endParaRPr lang="en-US" sz="2400" dirty="0">
              <a:solidFill>
                <a:schemeClr val="accent6">
                  <a:lumMod val="10000"/>
                </a:schemeClr>
              </a:solidFill>
              <a:latin typeface="Calibri" panose="020F0502020204030204" pitchFamily="34" charset="0"/>
              <a:cs typeface="Calibri" panose="020F0502020204030204" pitchFamily="34" charset="0"/>
            </a:endParaRPr>
          </a:p>
          <a:p>
            <a:pPr marL="1067979" lvl="1" indent="-342265" defTabSz="896111">
              <a:buSzPts val="1400"/>
              <a:buFont typeface="Helvetica Neue Light"/>
              <a:defRPr sz="1960"/>
            </a:pPr>
            <a:r>
              <a:rPr lang="en-US" sz="2000" dirty="0">
                <a:solidFill>
                  <a:schemeClr val="accent6">
                    <a:lumMod val="10000"/>
                  </a:schemeClr>
                </a:solidFill>
                <a:latin typeface="Calibri" panose="020F0502020204030204" pitchFamily="34" charset="0"/>
                <a:ea typeface="Helvetica Neue Light"/>
                <a:cs typeface="Calibri" panose="020F0502020204030204" pitchFamily="34" charset="0"/>
                <a:sym typeface="Helvetica Neue Light"/>
              </a:rPr>
              <a:t>Heuristics for detection followed by mask creation</a:t>
            </a:r>
            <a:endParaRPr sz="2000" dirty="0">
              <a:solidFill>
                <a:schemeClr val="accent6">
                  <a:lumMod val="10000"/>
                </a:schemeClr>
              </a:solidFill>
              <a:latin typeface="Calibri" panose="020F0502020204030204" pitchFamily="34" charset="0"/>
              <a:ea typeface="Helvetica Neue Light"/>
              <a:cs typeface="Calibri" panose="020F0502020204030204" pitchFamily="34" charset="0"/>
              <a:sym typeface="Helvetica Neue Light"/>
            </a:endParaRPr>
          </a:p>
          <a:p>
            <a:pPr marL="342265" indent="-342265" defTabSz="896111">
              <a:buSzPts val="1400"/>
              <a:buFont typeface="Helvetica Neue Light"/>
              <a:defRPr sz="1960"/>
            </a:pPr>
            <a:r>
              <a:rPr lang="en-US" sz="2400" dirty="0">
                <a:solidFill>
                  <a:schemeClr val="accent6">
                    <a:lumMod val="10000"/>
                  </a:schemeClr>
                </a:solidFill>
                <a:latin typeface="Calibri" panose="020F0502020204030204" pitchFamily="34" charset="0"/>
                <a:cs typeface="Calibri" panose="020F0502020204030204" pitchFamily="34" charset="0"/>
              </a:rPr>
              <a:t>Formulate</a:t>
            </a:r>
            <a:r>
              <a:rPr sz="2400" dirty="0">
                <a:solidFill>
                  <a:schemeClr val="accent6">
                    <a:lumMod val="10000"/>
                  </a:schemeClr>
                </a:solidFill>
                <a:latin typeface="Calibri" panose="020F0502020204030204" pitchFamily="34" charset="0"/>
                <a:cs typeface="Calibri" panose="020F0502020204030204" pitchFamily="34" charset="0"/>
              </a:rPr>
              <a:t> segmentation problem</a:t>
            </a:r>
            <a:endParaRPr sz="2400" dirty="0">
              <a:solidFill>
                <a:schemeClr val="accent6">
                  <a:lumMod val="10000"/>
                </a:schemeClr>
              </a:solidFill>
              <a:latin typeface="Calibri" panose="020F0502020204030204" pitchFamily="34" charset="0"/>
              <a:ea typeface="Helvetica Neue Light"/>
              <a:cs typeface="Calibri" panose="020F0502020204030204" pitchFamily="34" charset="0"/>
              <a:sym typeface="Helvetica Neue Light"/>
            </a:endParaRPr>
          </a:p>
          <a:p>
            <a:pPr marL="896111" lvl="1" indent="-323595" defTabSz="896111">
              <a:buSzPts val="1500"/>
              <a:buFont typeface="Helvetica Neue Light"/>
              <a:defRPr sz="1568"/>
            </a:pPr>
            <a:r>
              <a:rPr sz="1800" dirty="0">
                <a:latin typeface="Calibri" panose="020F0502020204030204" pitchFamily="34" charset="0"/>
                <a:cs typeface="Calibri" panose="020F0502020204030204" pitchFamily="34" charset="0"/>
              </a:rPr>
              <a:t>3 classes - background, </a:t>
            </a:r>
            <a:r>
              <a:rPr lang="en-US" sz="1800" dirty="0">
                <a:latin typeface="Calibri" panose="020F0502020204030204" pitchFamily="34" charset="0"/>
                <a:cs typeface="Calibri" panose="020F0502020204030204" pitchFamily="34" charset="0"/>
              </a:rPr>
              <a:t>TC and AR</a:t>
            </a:r>
            <a:endParaRPr sz="1800" dirty="0">
              <a:solidFill>
                <a:srgbClr val="FFFFFF"/>
              </a:solidFill>
              <a:latin typeface="Calibri" panose="020F0502020204030204" pitchFamily="34" charset="0"/>
              <a:ea typeface="Helvetica Neue Light"/>
              <a:cs typeface="Calibri" panose="020F0502020204030204" pitchFamily="34" charset="0"/>
              <a:sym typeface="Helvetica Neue Light"/>
            </a:endParaRPr>
          </a:p>
          <a:p>
            <a:pPr marL="896111" lvl="1" indent="-323595" defTabSz="896111">
              <a:buSzPts val="1500"/>
              <a:buFont typeface="Helvetica Neue Light"/>
              <a:defRPr sz="1568"/>
            </a:pPr>
            <a:r>
              <a:rPr sz="1800" dirty="0">
                <a:latin typeface="Calibri" panose="020F0502020204030204" pitchFamily="34" charset="0"/>
                <a:cs typeface="Calibri" panose="020F0502020204030204" pitchFamily="34" charset="0"/>
              </a:rPr>
              <a:t>high imbalance - most pixels are background high variance - shape of events change over time and in-between themselves</a:t>
            </a:r>
          </a:p>
        </p:txBody>
      </p:sp>
      <p:sp>
        <p:nvSpPr>
          <p:cNvPr id="205" name="Google Shape;164;p20"/>
          <p:cNvSpPr txBox="1">
            <a:spLocks noGrp="1"/>
          </p:cNvSpPr>
          <p:nvPr>
            <p:ph type="sldNum"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dirty="0"/>
          </a:p>
        </p:txBody>
      </p:sp>
      <p:pic>
        <p:nvPicPr>
          <p:cNvPr id="6" name="Google Shape;201;p24" descr="Google Shape;201;p24">
            <a:extLst>
              <a:ext uri="{FF2B5EF4-FFF2-40B4-BE49-F238E27FC236}">
                <a16:creationId xmlns:a16="http://schemas.microsoft.com/office/drawing/2014/main" id="{F18F6A99-4D95-E74F-9453-6E8E0855C760}"/>
              </a:ext>
            </a:extLst>
          </p:cNvPr>
          <p:cNvPicPr>
            <a:picLocks noChangeAspect="1"/>
          </p:cNvPicPr>
          <p:nvPr/>
        </p:nvPicPr>
        <p:blipFill>
          <a:blip r:embed="rId3">
            <a:extLst/>
          </a:blip>
          <a:stretch>
            <a:fillRect/>
          </a:stretch>
        </p:blipFill>
        <p:spPr>
          <a:xfrm>
            <a:off x="5253022" y="1808823"/>
            <a:ext cx="3653031" cy="1787654"/>
          </a:xfrm>
          <a:prstGeom prst="rect">
            <a:avLst/>
          </a:prstGeom>
          <a:ln w="12700">
            <a:miter lim="400000"/>
          </a:ln>
        </p:spPr>
      </p:pic>
      <p:pic>
        <p:nvPicPr>
          <p:cNvPr id="7" name="Google Shape;206;p25" descr="Google Shape;206;p25">
            <a:extLst>
              <a:ext uri="{FF2B5EF4-FFF2-40B4-BE49-F238E27FC236}">
                <a16:creationId xmlns:a16="http://schemas.microsoft.com/office/drawing/2014/main" id="{2B944B33-6726-5943-9493-E1C43AFD0FF7}"/>
              </a:ext>
            </a:extLst>
          </p:cNvPr>
          <p:cNvPicPr>
            <a:picLocks noChangeAspect="1"/>
          </p:cNvPicPr>
          <p:nvPr/>
        </p:nvPicPr>
        <p:blipFill>
          <a:blip r:embed="rId4">
            <a:extLst/>
          </a:blip>
          <a:stretch>
            <a:fillRect/>
          </a:stretch>
        </p:blipFill>
        <p:spPr>
          <a:xfrm>
            <a:off x="5253022" y="3663852"/>
            <a:ext cx="3890979" cy="2009223"/>
          </a:xfrm>
          <a:prstGeom prst="rect">
            <a:avLst/>
          </a:prstGeom>
          <a:ln w="12700">
            <a:miter lim="400000"/>
          </a:ln>
        </p:spPr>
      </p:pic>
    </p:spTree>
    <p:extLst>
      <p:ext uri="{BB962C8B-B14F-4D97-AF65-F5344CB8AC3E}">
        <p14:creationId xmlns:p14="http://schemas.microsoft.com/office/powerpoint/2010/main" val="3169303291"/>
      </p:ext>
    </p:extLst>
  </p:cSld>
  <p:clrMapOvr>
    <a:masterClrMapping/>
  </p:clrMapOvr>
</p:sld>
</file>

<file path=ppt/theme/theme1.xml><?xml version="1.0" encoding="utf-8"?>
<a:theme xmlns:a="http://schemas.openxmlformats.org/drawingml/2006/main" name="NERSC_Template_2013_POT">
  <a:themeElements>
    <a:clrScheme name="NERSC Palette">
      <a:dk1>
        <a:srgbClr val="000000"/>
      </a:dk1>
      <a:lt1>
        <a:srgbClr val="FFFFFF"/>
      </a:lt1>
      <a:dk2>
        <a:srgbClr val="194963"/>
      </a:dk2>
      <a:lt2>
        <a:srgbClr val="FEE8B4"/>
      </a:lt2>
      <a:accent1>
        <a:srgbClr val="194963"/>
      </a:accent1>
      <a:accent2>
        <a:srgbClr val="FCD235"/>
      </a:accent2>
      <a:accent3>
        <a:srgbClr val="4FA556"/>
      </a:accent3>
      <a:accent4>
        <a:srgbClr val="8E2A20"/>
      </a:accent4>
      <a:accent5>
        <a:srgbClr val="679AC3"/>
      </a:accent5>
      <a:accent6>
        <a:srgbClr val="F68B44"/>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798</TotalTime>
  <Words>1848</Words>
  <Application>Microsoft Macintosh PowerPoint</Application>
  <PresentationFormat>On-screen Show (4:3)</PresentationFormat>
  <Paragraphs>330</Paragraphs>
  <Slides>33</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Helvetica</vt:lpstr>
      <vt:lpstr>Helvetica Neue</vt:lpstr>
      <vt:lpstr>Helvetica Neue Light</vt:lpstr>
      <vt:lpstr>Trebuchet MS</vt:lpstr>
      <vt:lpstr>NERSC_Template_2013_POT</vt:lpstr>
      <vt:lpstr>Machine Learning for Climate Extremes: Training is Everything</vt:lpstr>
      <vt:lpstr>Roadmap</vt:lpstr>
      <vt:lpstr>Characterizing Extreme Weather…</vt:lpstr>
      <vt:lpstr>Climate Science Tasks</vt:lpstr>
      <vt:lpstr>Supervised Learning</vt:lpstr>
      <vt:lpstr>Training Data</vt:lpstr>
      <vt:lpstr>Supervised Classification Accuracy</vt:lpstr>
      <vt:lpstr>Supervised Convolutional Architecture</vt:lpstr>
      <vt:lpstr>Training at Exascale: Climate Dataset</vt:lpstr>
      <vt:lpstr>Training at Exascale Hardware: Summit</vt:lpstr>
      <vt:lpstr>Segmentation Animation</vt:lpstr>
      <vt:lpstr>Extreme Scaling</vt:lpstr>
      <vt:lpstr>Deep Learning for Detecting Extremes: Definitions Matter</vt:lpstr>
      <vt:lpstr>The ARTMIP Dataset</vt:lpstr>
      <vt:lpstr>Can CNNs do Probabilistic ‘Segmentation’?</vt:lpstr>
      <vt:lpstr>CNNs Can do Probabilistic Segmentation</vt:lpstr>
      <vt:lpstr>ClimateNet: A path forward for labeled climate data</vt:lpstr>
      <vt:lpstr>ClimateNet Interface</vt:lpstr>
      <vt:lpstr>Conclusions</vt:lpstr>
      <vt:lpstr>Open Challenges</vt:lpstr>
      <vt:lpstr>Acknowledgements</vt:lpstr>
      <vt:lpstr>Questions?</vt:lpstr>
      <vt:lpstr>PowerPoint Presentation</vt:lpstr>
      <vt:lpstr>Characterizing Climate Change</vt:lpstr>
      <vt:lpstr>CAM5 0.25-degree simulation data</vt:lpstr>
      <vt:lpstr>Challenge: Multi-Variate Data</vt:lpstr>
      <vt:lpstr>PowerPoint Presentation</vt:lpstr>
      <vt:lpstr>Semi-Supervised Machine Learning</vt:lpstr>
      <vt:lpstr>Semi-Supervised Convolutional Architecture</vt:lpstr>
      <vt:lpstr>Reconstruction Results</vt:lpstr>
      <vt:lpstr>Classification + Regression Results</vt:lpstr>
      <vt:lpstr>Evaluating the Neural Network</vt:lpstr>
      <vt:lpstr>Key Advantages of Deep Learning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Bill Collins</cp:lastModifiedBy>
  <cp:revision>126</cp:revision>
  <dcterms:modified xsi:type="dcterms:W3CDTF">2019-04-24T09:33:06Z</dcterms:modified>
</cp:coreProperties>
</file>