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C909-10B3-416B-AA34-2693A615BA0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63DB-3180-4BD0-835E-AD763082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1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853896"/>
            <a:ext cx="9143999" cy="341632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2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NOAA Workshop on Leveraging AI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 Environmental Sciences</a:t>
            </a:r>
          </a:p>
          <a:p>
            <a:pPr algn="ct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Overview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of 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Workshop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 Slow Motion </a:t>
            </a: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3200" dirty="0" smtClean="0"/>
              <a:t>Kevin Garrett</a:t>
            </a:r>
          </a:p>
          <a:p>
            <a:pPr algn="ctr"/>
            <a:r>
              <a:rPr lang="en-US" sz="2000" dirty="0" smtClean="0"/>
              <a:t>NOAA/NESDIS Center for Satellite Applications and </a:t>
            </a:r>
            <a:r>
              <a:rPr lang="en-US" sz="2000" dirty="0" smtClean="0"/>
              <a:t>Research (STAR)</a:t>
            </a:r>
            <a:endParaRPr lang="en-US" sz="2000" dirty="0" smtClean="0"/>
          </a:p>
          <a:p>
            <a:pPr algn="ctr"/>
            <a:r>
              <a:rPr lang="en-US" sz="2000" dirty="0" smtClean="0"/>
              <a:t>Chair – Local Organizing Committee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86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44947"/>
              </p:ext>
            </p:extLst>
          </p:nvPr>
        </p:nvGraphicFramePr>
        <p:xfrm>
          <a:off x="3873500" y="310223"/>
          <a:ext cx="4368800" cy="6309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003076544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369200758"/>
                    </a:ext>
                  </a:extLst>
                </a:gridCol>
              </a:tblGrid>
              <a:tr h="31777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Science Committee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117814"/>
                  </a:ext>
                </a:extLst>
              </a:tr>
              <a:tr h="317777">
                <a:tc gridSpan="2">
                  <a:txBody>
                    <a:bodyPr/>
                    <a:lstStyle/>
                    <a:p>
                      <a:r>
                        <a:rPr lang="en-US" b="1" i="1" dirty="0" smtClean="0"/>
                        <a:t>Government</a:t>
                      </a:r>
                      <a:endParaRPr lang="en-US" b="1" i="1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12116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Sid </a:t>
                      </a:r>
                      <a:r>
                        <a:rPr lang="en-US" sz="1200" dirty="0" err="1" smtClean="0"/>
                        <a:t>Boukabara</a:t>
                      </a:r>
                      <a:r>
                        <a:rPr lang="en-US" sz="1200" dirty="0" smtClean="0"/>
                        <a:t> (Chair)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NOAA/NESDIS/STAR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89294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Vladimir </a:t>
                      </a:r>
                      <a:r>
                        <a:rPr lang="en-US" sz="1200" dirty="0" err="1" smtClean="0"/>
                        <a:t>Krasnopolsky</a:t>
                      </a:r>
                      <a:r>
                        <a:rPr lang="en-US" sz="1200" dirty="0" smtClean="0"/>
                        <a:t> (Co-Chair)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NOAA/NWS/NCEP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50342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Kenneth Casey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NOAA/NESDIS/NCEI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62003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Jebb</a:t>
                      </a:r>
                      <a:r>
                        <a:rPr lang="en-US" sz="1200" dirty="0" smtClean="0"/>
                        <a:t> Stewart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NOAA/OAR/ESRL, CIRA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47528"/>
                  </a:ext>
                </a:extLst>
              </a:tr>
              <a:tr h="26721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Nikunj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Oza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NASA/Ames, NASA/ESTO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330044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John Ten </a:t>
                      </a:r>
                      <a:r>
                        <a:rPr lang="en-US" sz="1200" dirty="0" err="1" smtClean="0"/>
                        <a:t>Hoeve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NOAA/NWS</a:t>
                      </a:r>
                      <a:r>
                        <a:rPr lang="en-US" sz="1200" baseline="0" dirty="0" smtClean="0"/>
                        <a:t> Office of Org. Excellence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87833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Greg </a:t>
                      </a:r>
                      <a:r>
                        <a:rPr lang="en-US" sz="1200" dirty="0" err="1" smtClean="0"/>
                        <a:t>Dusek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85509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 </a:t>
                      </a:r>
                      <a:r>
                        <a:rPr lang="en-US" sz="1200" dirty="0" err="1" smtClean="0"/>
                        <a:t>Ramaswamy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NOAA/OAR/GFDL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57941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William Michaels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NOAA/NMFS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278785"/>
                  </a:ext>
                </a:extLst>
              </a:tr>
              <a:tr h="262558">
                <a:tc gridSpan="2">
                  <a:txBody>
                    <a:bodyPr/>
                    <a:lstStyle/>
                    <a:p>
                      <a:r>
                        <a:rPr lang="en-US" sz="1800" b="1" i="1" dirty="0" smtClean="0"/>
                        <a:t>Academia</a:t>
                      </a:r>
                      <a:endParaRPr lang="en-US" sz="1800" b="1" i="1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73716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Kayo Ide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 of Maryland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41036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Amy McGovern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 of Oklahoma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21770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Allen Huang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 of Wisconsin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8859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Phillip </a:t>
                      </a:r>
                      <a:r>
                        <a:rPr lang="en-US" sz="1200" dirty="0" err="1" smtClean="0"/>
                        <a:t>Tissot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Texas</a:t>
                      </a:r>
                      <a:r>
                        <a:rPr lang="en-US" sz="1200" baseline="0" dirty="0" smtClean="0"/>
                        <a:t> A&amp;M-Corpus Christi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869480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Sue E. </a:t>
                      </a:r>
                      <a:r>
                        <a:rPr lang="en-US" sz="1200" dirty="0" err="1" smtClean="0"/>
                        <a:t>Haupt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NCAR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6732"/>
                  </a:ext>
                </a:extLst>
              </a:tr>
              <a:tr h="262558">
                <a:tc gridSpan="2">
                  <a:txBody>
                    <a:bodyPr/>
                    <a:lstStyle/>
                    <a:p>
                      <a:r>
                        <a:rPr lang="en-US" sz="1800" b="1" i="1" dirty="0" smtClean="0"/>
                        <a:t>Private Sector</a:t>
                      </a:r>
                      <a:endParaRPr lang="en-US" sz="1800" b="1" i="1" dirty="0"/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13028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John Williams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Weather Company,</a:t>
                      </a:r>
                      <a:r>
                        <a:rPr lang="en-US" sz="1200" baseline="0" dirty="0" smtClean="0"/>
                        <a:t> an IBM Business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798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Janson Hickey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Google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612809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David Hall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NVIDIA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8012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08403"/>
              </p:ext>
            </p:extLst>
          </p:nvPr>
        </p:nvGraphicFramePr>
        <p:xfrm>
          <a:off x="965200" y="2687663"/>
          <a:ext cx="1943100" cy="3931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003076544"/>
                    </a:ext>
                  </a:extLst>
                </a:gridCol>
              </a:tblGrid>
              <a:tr h="317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 Organizing Committee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17814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Kevin Garrett (Chair)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89294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Vladimir </a:t>
                      </a:r>
                      <a:r>
                        <a:rPr lang="en-US" sz="1200" dirty="0" err="1" smtClean="0"/>
                        <a:t>Krasnopolsky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50342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Lori Brown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05387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Stacy Bunin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62003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 Carrion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47528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Ross Hoffman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51253"/>
                  </a:ext>
                </a:extLst>
              </a:tr>
              <a:tr h="2672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Erin Jones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330044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Katherine Lukens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87833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Maddy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85509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Michael</a:t>
                      </a:r>
                      <a:r>
                        <a:rPr lang="en-US" sz="1200" baseline="0" dirty="0" smtClean="0"/>
                        <a:t> Newton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57941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Narges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Shahroudi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278785"/>
                  </a:ext>
                </a:extLst>
              </a:tr>
              <a:tr h="262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Andre Van der </a:t>
                      </a:r>
                      <a:r>
                        <a:rPr lang="en-US" sz="1200" dirty="0" err="1" smtClean="0"/>
                        <a:t>Westhuysen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565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310223"/>
            <a:ext cx="270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Science and Local Organizing Committees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1050" y="1866900"/>
            <a:ext cx="231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78167"/>
              </p:ext>
            </p:extLst>
          </p:nvPr>
        </p:nvGraphicFramePr>
        <p:xfrm>
          <a:off x="3073399" y="744268"/>
          <a:ext cx="57531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10">
                  <a:extLst>
                    <a:ext uri="{9D8B030D-6E8A-4147-A177-3AD203B41FA5}">
                      <a16:colId xmlns:a16="http://schemas.microsoft.com/office/drawing/2014/main" val="1377944460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1081013092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333371230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912367800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26407570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3048421028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96245801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4130355679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673522337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1422505975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94944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</a:t>
                      </a:r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37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S3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anchor="ctr">
                    <a:solidFill>
                      <a:srgbClr val="CF9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8828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09190"/>
              </p:ext>
            </p:extLst>
          </p:nvPr>
        </p:nvGraphicFramePr>
        <p:xfrm>
          <a:off x="3073398" y="2173378"/>
          <a:ext cx="57531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10">
                  <a:extLst>
                    <a:ext uri="{9D8B030D-6E8A-4147-A177-3AD203B41FA5}">
                      <a16:colId xmlns:a16="http://schemas.microsoft.com/office/drawing/2014/main" val="1081013092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333371230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912367800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26407570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105567352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419398963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3048421028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96245801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4130355679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673522337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142250597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37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S12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S13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S16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T3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S19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S20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8828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99837"/>
              </p:ext>
            </p:extLst>
          </p:nvPr>
        </p:nvGraphicFramePr>
        <p:xfrm>
          <a:off x="3073397" y="3608478"/>
          <a:ext cx="57531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10">
                  <a:extLst>
                    <a:ext uri="{9D8B030D-6E8A-4147-A177-3AD203B41FA5}">
                      <a16:colId xmlns:a16="http://schemas.microsoft.com/office/drawing/2014/main" val="1081013092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333371230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912367800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26407570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105567352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419398963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704667464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3048421028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2962458016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4130355679"/>
                    </a:ext>
                  </a:extLst>
                </a:gridCol>
                <a:gridCol w="523010">
                  <a:extLst>
                    <a:ext uri="{9D8B030D-6E8A-4147-A177-3AD203B41FA5}">
                      <a16:colId xmlns:a16="http://schemas.microsoft.com/office/drawing/2014/main" val="673522337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r>
                        <a:rPr lang="en-US" baseline="0" dirty="0" smtClean="0"/>
                        <a:t> ‘21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37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9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S27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8828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67164"/>
              </p:ext>
            </p:extLst>
          </p:nvPr>
        </p:nvGraphicFramePr>
        <p:xfrm>
          <a:off x="3073397" y="5037588"/>
          <a:ext cx="21133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47">
                  <a:extLst>
                    <a:ext uri="{9D8B030D-6E8A-4147-A177-3AD203B41FA5}">
                      <a16:colId xmlns:a16="http://schemas.microsoft.com/office/drawing/2014/main" val="1081013092"/>
                    </a:ext>
                  </a:extLst>
                </a:gridCol>
                <a:gridCol w="528347">
                  <a:extLst>
                    <a:ext uri="{9D8B030D-6E8A-4147-A177-3AD203B41FA5}">
                      <a16:colId xmlns:a16="http://schemas.microsoft.com/office/drawing/2014/main" val="3333712306"/>
                    </a:ext>
                  </a:extLst>
                </a:gridCol>
                <a:gridCol w="528347">
                  <a:extLst>
                    <a:ext uri="{9D8B030D-6E8A-4147-A177-3AD203B41FA5}">
                      <a16:colId xmlns:a16="http://schemas.microsoft.com/office/drawing/2014/main" val="912367800"/>
                    </a:ext>
                  </a:extLst>
                </a:gridCol>
                <a:gridCol w="528347">
                  <a:extLst>
                    <a:ext uri="{9D8B030D-6E8A-4147-A177-3AD203B41FA5}">
                      <a16:colId xmlns:a16="http://schemas.microsoft.com/office/drawing/2014/main" val="22640757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 ‘21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37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S29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S30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S31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8828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13496"/>
              </p:ext>
            </p:extLst>
          </p:nvPr>
        </p:nvGraphicFramePr>
        <p:xfrm>
          <a:off x="7315202" y="5037588"/>
          <a:ext cx="151130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5">
                  <a:extLst>
                    <a:ext uri="{9D8B030D-6E8A-4147-A177-3AD203B41FA5}">
                      <a16:colId xmlns:a16="http://schemas.microsoft.com/office/drawing/2014/main" val="346837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Oral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Sessions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8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Poster Sessions</a:t>
                      </a:r>
                      <a:endParaRPr lang="en-US" dirty="0"/>
                    </a:p>
                  </a:txBody>
                  <a:tcPr anchor="ctr">
                    <a:solidFill>
                      <a:srgbClr val="CF9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Tutorials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6256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8" y="397792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Schedule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4950" y="1063212"/>
            <a:ext cx="231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6282" y="1237602"/>
            <a:ext cx="2844801" cy="113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Oral Sessions</a:t>
            </a:r>
          </a:p>
          <a:p>
            <a:r>
              <a:rPr lang="en-US" sz="2000" dirty="0"/>
              <a:t>	</a:t>
            </a:r>
            <a:r>
              <a:rPr lang="en-US" dirty="0" smtClean="0"/>
              <a:t>Thursdays 12:00 ET</a:t>
            </a:r>
          </a:p>
          <a:p>
            <a:r>
              <a:rPr lang="en-US" sz="2000" dirty="0"/>
              <a:t>	</a:t>
            </a:r>
            <a:r>
              <a:rPr lang="en-US" dirty="0" smtClean="0"/>
              <a:t>Duration 1-2 hours 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297" y="2516890"/>
            <a:ext cx="2844801" cy="14419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Poster Sessions</a:t>
            </a:r>
          </a:p>
          <a:p>
            <a:r>
              <a:rPr lang="en-US" sz="2000" dirty="0"/>
              <a:t>	</a:t>
            </a:r>
            <a:r>
              <a:rPr lang="en-US" dirty="0" smtClean="0"/>
              <a:t>Select Tuesdays 12:00 	ET Lightning round + 	interactive forum</a:t>
            </a:r>
          </a:p>
          <a:p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81283"/>
              </p:ext>
            </p:extLst>
          </p:nvPr>
        </p:nvGraphicFramePr>
        <p:xfrm>
          <a:off x="5572179" y="5037588"/>
          <a:ext cx="161362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22">
                  <a:extLst>
                    <a:ext uri="{9D8B030D-6E8A-4147-A177-3AD203B41FA5}">
                      <a16:colId xmlns:a16="http://schemas.microsoft.com/office/drawing/2014/main" val="1081013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</a:t>
                      </a:r>
                      <a:r>
                        <a:rPr lang="en-US" baseline="0" dirty="0" smtClean="0"/>
                        <a:t> ‘21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19-23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37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NOAA AI Workshop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8828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195" y="4086706"/>
            <a:ext cx="2844801" cy="14419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Tutorials</a:t>
            </a:r>
          </a:p>
          <a:p>
            <a:r>
              <a:rPr lang="en-US" sz="2000" dirty="0"/>
              <a:t>	</a:t>
            </a:r>
            <a:r>
              <a:rPr lang="en-US" dirty="0" smtClean="0"/>
              <a:t>Select Tuesdays Time 	TBD 6 planned, 4 	scheduled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89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83" y="188411"/>
            <a:ext cx="2844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Workshop Communication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4950" y="1192606"/>
            <a:ext cx="231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298" y="1384249"/>
            <a:ext cx="2844801" cy="113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Workshop Agenda</a:t>
            </a:r>
          </a:p>
          <a:p>
            <a:r>
              <a:rPr lang="en-US" sz="2000" dirty="0" smtClean="0"/>
              <a:t>	</a:t>
            </a:r>
            <a:r>
              <a:rPr lang="en-US" dirty="0" smtClean="0"/>
              <a:t>Review if you 	   	 	submitted an abstract</a:t>
            </a:r>
          </a:p>
          <a:p>
            <a:r>
              <a:rPr lang="en-US" sz="2000" dirty="0"/>
              <a:t>	</a:t>
            </a:r>
            <a:r>
              <a:rPr lang="en-US" dirty="0" smtClean="0"/>
              <a:t>New abstracts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6531" y="350900"/>
            <a:ext cx="4253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https://www.star.nesdis.noaa.gov/star/meeting_2020AIWorkshop.php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28" y="829362"/>
            <a:ext cx="5101167" cy="5209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4382" y="2682760"/>
            <a:ext cx="3332988" cy="1345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Session Announcements</a:t>
            </a:r>
          </a:p>
          <a:p>
            <a:r>
              <a:rPr lang="en-US" sz="2000" dirty="0" smtClean="0"/>
              <a:t>	</a:t>
            </a:r>
            <a:r>
              <a:rPr lang="en-US" dirty="0" smtClean="0"/>
              <a:t>Emails the week/morning of</a:t>
            </a:r>
          </a:p>
          <a:p>
            <a:r>
              <a:rPr lang="en-US" sz="2000" dirty="0"/>
              <a:t>	</a:t>
            </a:r>
            <a:r>
              <a:rPr lang="en-US" dirty="0" smtClean="0"/>
              <a:t>Coordination with 	presenters the week prior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82" y="4076355"/>
            <a:ext cx="3332988" cy="1345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Significant Events</a:t>
            </a:r>
          </a:p>
          <a:p>
            <a:r>
              <a:rPr lang="en-US" sz="2000" dirty="0" smtClean="0"/>
              <a:t>	</a:t>
            </a:r>
            <a:r>
              <a:rPr lang="en-US" dirty="0" smtClean="0"/>
              <a:t>Tutorials / Poster session 	logistics </a:t>
            </a:r>
          </a:p>
          <a:p>
            <a:r>
              <a:rPr lang="en-US" dirty="0"/>
              <a:t>	</a:t>
            </a:r>
            <a:r>
              <a:rPr lang="en-US" dirty="0" smtClean="0"/>
              <a:t>New 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82" y="5418194"/>
            <a:ext cx="3332988" cy="1345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Check the Website!</a:t>
            </a:r>
          </a:p>
          <a:p>
            <a:r>
              <a:rPr lang="en-US" sz="2000" dirty="0" smtClean="0"/>
              <a:t>	</a:t>
            </a:r>
            <a:r>
              <a:rPr lang="en-US" dirty="0" smtClean="0"/>
              <a:t>News, webinar links, 	presentations and 	recordings</a:t>
            </a:r>
          </a:p>
        </p:txBody>
      </p:sp>
    </p:spTree>
    <p:extLst>
      <p:ext uri="{BB962C8B-B14F-4D97-AF65-F5344CB8AC3E}">
        <p14:creationId xmlns:p14="http://schemas.microsoft.com/office/powerpoint/2010/main" val="28375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0" y="829362"/>
            <a:ext cx="5220223" cy="5209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4383" y="188411"/>
            <a:ext cx="2844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GoToWebinar</a:t>
            </a:r>
            <a:endParaRPr lang="en-US" sz="2800" dirty="0" smtClean="0"/>
          </a:p>
          <a:p>
            <a:r>
              <a:rPr lang="en-US" sz="2800" dirty="0" smtClean="0"/>
              <a:t>Information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4950" y="1192606"/>
            <a:ext cx="231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8" y="1384249"/>
            <a:ext cx="2844801" cy="11432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Webinar links will be posted in advance</a:t>
            </a:r>
          </a:p>
          <a:p>
            <a:r>
              <a:rPr lang="en-US" sz="2000" dirty="0" smtClean="0"/>
              <a:t>	</a:t>
            </a:r>
            <a:r>
              <a:rPr lang="en-US" dirty="0" smtClean="0"/>
              <a:t>Pre-register!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298" y="2607038"/>
            <a:ext cx="2844801" cy="912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All sessions will be recorded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8" y="3581821"/>
            <a:ext cx="2844801" cy="1516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Questions to the speakers/panelists may be entered using the Chat</a:t>
            </a:r>
          </a:p>
          <a:p>
            <a:r>
              <a:rPr lang="en-US" sz="2400" dirty="0"/>
              <a:t>	</a:t>
            </a:r>
            <a:r>
              <a:rPr lang="en-US" dirty="0" smtClean="0"/>
              <a:t>As well as general 	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02025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390</Words>
  <Application>Microsoft Office PowerPoint</Application>
  <PresentationFormat>On-screen Show (4:3)</PresentationFormat>
  <Paragraphs>170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Bell MT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Narges Shahroudi</dc:creator>
  <cp:lastModifiedBy>Kevin Garrett</cp:lastModifiedBy>
  <cp:revision>23</cp:revision>
  <dcterms:created xsi:type="dcterms:W3CDTF">2020-07-27T15:14:33Z</dcterms:created>
  <dcterms:modified xsi:type="dcterms:W3CDTF">2020-07-30T15:57:18Z</dcterms:modified>
</cp:coreProperties>
</file>