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310" r:id="rId3"/>
    <p:sldId id="340" r:id="rId4"/>
    <p:sldId id="344" r:id="rId5"/>
    <p:sldId id="748" r:id="rId6"/>
    <p:sldId id="311" r:id="rId7"/>
    <p:sldId id="312" r:id="rId8"/>
    <p:sldId id="364" r:id="rId9"/>
    <p:sldId id="365" r:id="rId10"/>
    <p:sldId id="766" r:id="rId11"/>
    <p:sldId id="409" r:id="rId12"/>
    <p:sldId id="410" r:id="rId13"/>
    <p:sldId id="767" r:id="rId14"/>
    <p:sldId id="368" r:id="rId15"/>
    <p:sldId id="325" r:id="rId16"/>
    <p:sldId id="369" r:id="rId17"/>
    <p:sldId id="397" r:id="rId18"/>
    <p:sldId id="375" r:id="rId19"/>
    <p:sldId id="376" r:id="rId20"/>
    <p:sldId id="377" r:id="rId21"/>
    <p:sldId id="739" r:id="rId22"/>
    <p:sldId id="378" r:id="rId23"/>
    <p:sldId id="738" r:id="rId24"/>
    <p:sldId id="770" r:id="rId25"/>
    <p:sldId id="768" r:id="rId26"/>
    <p:sldId id="769" r:id="rId27"/>
    <p:sldId id="745" r:id="rId28"/>
    <p:sldId id="74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4633"/>
  </p:normalViewPr>
  <p:slideViewPr>
    <p:cSldViewPr snapToGrid="0" snapToObjects="1">
      <p:cViewPr varScale="1">
        <p:scale>
          <a:sx n="84" d="100"/>
          <a:sy n="84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F514E-ABDF-4C49-925F-CA25621891C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0E00E7BB-26E8-5048-B04E-78ABC0EE066F}">
      <dgm:prSet phldrT="[Text]" custT="1"/>
      <dgm:spPr>
        <a:solidFill>
          <a:schemeClr val="accent2"/>
        </a:solidFill>
      </dgm:spPr>
      <dgm:t>
        <a:bodyPr/>
        <a:lstStyle/>
        <a:p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DNS</a:t>
          </a:r>
        </a:p>
      </dgm:t>
    </dgm:pt>
    <dgm:pt modelId="{0B35A06D-6B23-A746-9DEC-76467A388918}" type="parTrans" cxnId="{36E80E9A-6517-0641-9EE7-9FB7D20E8E99}">
      <dgm:prSet/>
      <dgm:spPr/>
      <dgm:t>
        <a:bodyPr/>
        <a:lstStyle/>
        <a:p>
          <a:endParaRPr lang="en-US"/>
        </a:p>
      </dgm:t>
    </dgm:pt>
    <dgm:pt modelId="{20BB3761-BDD3-9545-B418-FC21E15E8F15}" type="sibTrans" cxnId="{36E80E9A-6517-0641-9EE7-9FB7D20E8E99}">
      <dgm:prSet/>
      <dgm:spPr/>
      <dgm:t>
        <a:bodyPr/>
        <a:lstStyle/>
        <a:p>
          <a:endParaRPr lang="en-US"/>
        </a:p>
      </dgm:t>
    </dgm:pt>
    <dgm:pt modelId="{985D57E1-E4F2-8E4E-83DC-7F8D3C38178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LES</a:t>
          </a:r>
        </a:p>
      </dgm:t>
    </dgm:pt>
    <dgm:pt modelId="{9FE5525B-88C7-A14F-8B33-56262E247F3B}" type="parTrans" cxnId="{B43181E4-6553-CD4E-B941-5BE40AFA721C}">
      <dgm:prSet/>
      <dgm:spPr/>
      <dgm:t>
        <a:bodyPr/>
        <a:lstStyle/>
        <a:p>
          <a:endParaRPr lang="en-US"/>
        </a:p>
      </dgm:t>
    </dgm:pt>
    <dgm:pt modelId="{698433AC-6093-BF4A-A791-F16B89F35939}" type="sibTrans" cxnId="{B43181E4-6553-CD4E-B941-5BE40AFA721C}">
      <dgm:prSet/>
      <dgm:spPr/>
      <dgm:t>
        <a:bodyPr/>
        <a:lstStyle/>
        <a:p>
          <a:endParaRPr lang="en-US"/>
        </a:p>
      </dgm:t>
    </dgm:pt>
    <dgm:pt modelId="{A76892F6-4F91-6F49-B266-78C4A7BA0A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RANS</a:t>
          </a:r>
        </a:p>
      </dgm:t>
    </dgm:pt>
    <dgm:pt modelId="{DC603D85-8BDB-BB44-8CC6-3F43F18E3A65}" type="parTrans" cxnId="{9076C7E9-0421-4F46-A998-B20567BEE976}">
      <dgm:prSet/>
      <dgm:spPr/>
      <dgm:t>
        <a:bodyPr/>
        <a:lstStyle/>
        <a:p>
          <a:endParaRPr lang="en-US"/>
        </a:p>
      </dgm:t>
    </dgm:pt>
    <dgm:pt modelId="{5336382C-BFF6-FD42-BB2C-F55CA9F74BC3}" type="sibTrans" cxnId="{9076C7E9-0421-4F46-A998-B20567BEE976}">
      <dgm:prSet/>
      <dgm:spPr/>
      <dgm:t>
        <a:bodyPr/>
        <a:lstStyle/>
        <a:p>
          <a:endParaRPr lang="en-US"/>
        </a:p>
      </dgm:t>
    </dgm:pt>
    <dgm:pt modelId="{02F17E23-51F0-464A-B3C0-94A5C664E0FF}" type="pres">
      <dgm:prSet presAssocID="{19AF514E-ABDF-4C49-925F-CA25621891C0}" presName="Name0" presStyleCnt="0">
        <dgm:presLayoutVars>
          <dgm:dir/>
          <dgm:animLvl val="lvl"/>
          <dgm:resizeHandles val="exact"/>
        </dgm:presLayoutVars>
      </dgm:prSet>
      <dgm:spPr/>
    </dgm:pt>
    <dgm:pt modelId="{750711F2-798E-8140-B0DF-739FF48D050C}" type="pres">
      <dgm:prSet presAssocID="{0E00E7BB-26E8-5048-B04E-78ABC0EE066F}" presName="Name8" presStyleCnt="0"/>
      <dgm:spPr/>
    </dgm:pt>
    <dgm:pt modelId="{A2D942D0-5E31-AF46-80F9-1966B72829F4}" type="pres">
      <dgm:prSet presAssocID="{0E00E7BB-26E8-5048-B04E-78ABC0EE066F}" presName="level" presStyleLbl="node1" presStyleIdx="0" presStyleCnt="3">
        <dgm:presLayoutVars>
          <dgm:chMax val="1"/>
          <dgm:bulletEnabled val="1"/>
        </dgm:presLayoutVars>
      </dgm:prSet>
      <dgm:spPr/>
    </dgm:pt>
    <dgm:pt modelId="{75C96C2C-7F43-124A-B1B7-93C339A1FB69}" type="pres">
      <dgm:prSet presAssocID="{0E00E7BB-26E8-5048-B04E-78ABC0EE06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9216B0-EA4C-8E4C-98A0-1A61F0B3D207}" type="pres">
      <dgm:prSet presAssocID="{985D57E1-E4F2-8E4E-83DC-7F8D3C38178A}" presName="Name8" presStyleCnt="0"/>
      <dgm:spPr/>
    </dgm:pt>
    <dgm:pt modelId="{9C7A6645-35A6-E143-B771-390160E84A5A}" type="pres">
      <dgm:prSet presAssocID="{985D57E1-E4F2-8E4E-83DC-7F8D3C38178A}" presName="level" presStyleLbl="node1" presStyleIdx="1" presStyleCnt="3">
        <dgm:presLayoutVars>
          <dgm:chMax val="1"/>
          <dgm:bulletEnabled val="1"/>
        </dgm:presLayoutVars>
      </dgm:prSet>
      <dgm:spPr/>
    </dgm:pt>
    <dgm:pt modelId="{EF79A59E-AFB6-8E44-9E54-63E7833F2AB5}" type="pres">
      <dgm:prSet presAssocID="{985D57E1-E4F2-8E4E-83DC-7F8D3C38178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DAF77AB-88C4-DD43-ADCD-5B756EEBBEC3}" type="pres">
      <dgm:prSet presAssocID="{A76892F6-4F91-6F49-B266-78C4A7BA0A31}" presName="Name8" presStyleCnt="0"/>
      <dgm:spPr/>
    </dgm:pt>
    <dgm:pt modelId="{89BBC29B-4F07-9043-9882-BCBFEFAAE754}" type="pres">
      <dgm:prSet presAssocID="{A76892F6-4F91-6F49-B266-78C4A7BA0A31}" presName="level" presStyleLbl="node1" presStyleIdx="2" presStyleCnt="3" custLinFactNeighborX="241">
        <dgm:presLayoutVars>
          <dgm:chMax val="1"/>
          <dgm:bulletEnabled val="1"/>
        </dgm:presLayoutVars>
      </dgm:prSet>
      <dgm:spPr/>
    </dgm:pt>
    <dgm:pt modelId="{3C2B2DE6-B7F6-EA4F-B314-54B6F2A6F89B}" type="pres">
      <dgm:prSet presAssocID="{A76892F6-4F91-6F49-B266-78C4A7BA0A3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A53393C-AEAF-2C4C-B4E5-F1CC5D802E48}" type="presOf" srcId="{985D57E1-E4F2-8E4E-83DC-7F8D3C38178A}" destId="{9C7A6645-35A6-E143-B771-390160E84A5A}" srcOrd="0" destOrd="0" presId="urn:microsoft.com/office/officeart/2005/8/layout/pyramid1"/>
    <dgm:cxn modelId="{67EB5B50-0783-9D47-8866-E928A056F168}" type="presOf" srcId="{19AF514E-ABDF-4C49-925F-CA25621891C0}" destId="{02F17E23-51F0-464A-B3C0-94A5C664E0FF}" srcOrd="0" destOrd="0" presId="urn:microsoft.com/office/officeart/2005/8/layout/pyramid1"/>
    <dgm:cxn modelId="{6B646C78-BF95-E24B-9D95-604EAFE354D1}" type="presOf" srcId="{A76892F6-4F91-6F49-B266-78C4A7BA0A31}" destId="{3C2B2DE6-B7F6-EA4F-B314-54B6F2A6F89B}" srcOrd="1" destOrd="0" presId="urn:microsoft.com/office/officeart/2005/8/layout/pyramid1"/>
    <dgm:cxn modelId="{36E80E9A-6517-0641-9EE7-9FB7D20E8E99}" srcId="{19AF514E-ABDF-4C49-925F-CA25621891C0}" destId="{0E00E7BB-26E8-5048-B04E-78ABC0EE066F}" srcOrd="0" destOrd="0" parTransId="{0B35A06D-6B23-A746-9DEC-76467A388918}" sibTransId="{20BB3761-BDD3-9545-B418-FC21E15E8F15}"/>
    <dgm:cxn modelId="{9B197FA7-D51D-1C48-8645-46AE22076C18}" type="presOf" srcId="{0E00E7BB-26E8-5048-B04E-78ABC0EE066F}" destId="{75C96C2C-7F43-124A-B1B7-93C339A1FB69}" srcOrd="1" destOrd="0" presId="urn:microsoft.com/office/officeart/2005/8/layout/pyramid1"/>
    <dgm:cxn modelId="{19506CB3-3534-F94C-A46F-7601AEA6EEF0}" type="presOf" srcId="{985D57E1-E4F2-8E4E-83DC-7F8D3C38178A}" destId="{EF79A59E-AFB6-8E44-9E54-63E7833F2AB5}" srcOrd="1" destOrd="0" presId="urn:microsoft.com/office/officeart/2005/8/layout/pyramid1"/>
    <dgm:cxn modelId="{229551B9-FB0B-624D-B1C7-25C5B0960F40}" type="presOf" srcId="{A76892F6-4F91-6F49-B266-78C4A7BA0A31}" destId="{89BBC29B-4F07-9043-9882-BCBFEFAAE754}" srcOrd="0" destOrd="0" presId="urn:microsoft.com/office/officeart/2005/8/layout/pyramid1"/>
    <dgm:cxn modelId="{B43181E4-6553-CD4E-B941-5BE40AFA721C}" srcId="{19AF514E-ABDF-4C49-925F-CA25621891C0}" destId="{985D57E1-E4F2-8E4E-83DC-7F8D3C38178A}" srcOrd="1" destOrd="0" parTransId="{9FE5525B-88C7-A14F-8B33-56262E247F3B}" sibTransId="{698433AC-6093-BF4A-A791-F16B89F35939}"/>
    <dgm:cxn modelId="{9076C7E9-0421-4F46-A998-B20567BEE976}" srcId="{19AF514E-ABDF-4C49-925F-CA25621891C0}" destId="{A76892F6-4F91-6F49-B266-78C4A7BA0A31}" srcOrd="2" destOrd="0" parTransId="{DC603D85-8BDB-BB44-8CC6-3F43F18E3A65}" sibTransId="{5336382C-BFF6-FD42-BB2C-F55CA9F74BC3}"/>
    <dgm:cxn modelId="{2EA43BFD-B9FE-9841-86AB-130F2F3EF774}" type="presOf" srcId="{0E00E7BB-26E8-5048-B04E-78ABC0EE066F}" destId="{A2D942D0-5E31-AF46-80F9-1966B72829F4}" srcOrd="0" destOrd="0" presId="urn:microsoft.com/office/officeart/2005/8/layout/pyramid1"/>
    <dgm:cxn modelId="{44C225DA-A9C8-1547-AC2A-942DC8E79626}" type="presParOf" srcId="{02F17E23-51F0-464A-B3C0-94A5C664E0FF}" destId="{750711F2-798E-8140-B0DF-739FF48D050C}" srcOrd="0" destOrd="0" presId="urn:microsoft.com/office/officeart/2005/8/layout/pyramid1"/>
    <dgm:cxn modelId="{65EBD65E-A8A4-2344-89C0-341DA3850B37}" type="presParOf" srcId="{750711F2-798E-8140-B0DF-739FF48D050C}" destId="{A2D942D0-5E31-AF46-80F9-1966B72829F4}" srcOrd="0" destOrd="0" presId="urn:microsoft.com/office/officeart/2005/8/layout/pyramid1"/>
    <dgm:cxn modelId="{656BD11F-D126-EC4E-B6F3-CB2E6293DC20}" type="presParOf" srcId="{750711F2-798E-8140-B0DF-739FF48D050C}" destId="{75C96C2C-7F43-124A-B1B7-93C339A1FB69}" srcOrd="1" destOrd="0" presId="urn:microsoft.com/office/officeart/2005/8/layout/pyramid1"/>
    <dgm:cxn modelId="{34F7FE1E-3427-AD4F-BC72-0ACFE52D8BDA}" type="presParOf" srcId="{02F17E23-51F0-464A-B3C0-94A5C664E0FF}" destId="{309216B0-EA4C-8E4C-98A0-1A61F0B3D207}" srcOrd="1" destOrd="0" presId="urn:microsoft.com/office/officeart/2005/8/layout/pyramid1"/>
    <dgm:cxn modelId="{6D92D3F6-1C60-6049-97AB-54C2AAD48204}" type="presParOf" srcId="{309216B0-EA4C-8E4C-98A0-1A61F0B3D207}" destId="{9C7A6645-35A6-E143-B771-390160E84A5A}" srcOrd="0" destOrd="0" presId="urn:microsoft.com/office/officeart/2005/8/layout/pyramid1"/>
    <dgm:cxn modelId="{AB55C918-49CB-434F-9AC0-66C2C528AD0C}" type="presParOf" srcId="{309216B0-EA4C-8E4C-98A0-1A61F0B3D207}" destId="{EF79A59E-AFB6-8E44-9E54-63E7833F2AB5}" srcOrd="1" destOrd="0" presId="urn:microsoft.com/office/officeart/2005/8/layout/pyramid1"/>
    <dgm:cxn modelId="{A10EF66D-1550-EE42-A581-4B932514730E}" type="presParOf" srcId="{02F17E23-51F0-464A-B3C0-94A5C664E0FF}" destId="{3DAF77AB-88C4-DD43-ADCD-5B756EEBBEC3}" srcOrd="2" destOrd="0" presId="urn:microsoft.com/office/officeart/2005/8/layout/pyramid1"/>
    <dgm:cxn modelId="{E40A2380-BC52-F741-BB61-1B2F487D9979}" type="presParOf" srcId="{3DAF77AB-88C4-DD43-ADCD-5B756EEBBEC3}" destId="{89BBC29B-4F07-9043-9882-BCBFEFAAE754}" srcOrd="0" destOrd="0" presId="urn:microsoft.com/office/officeart/2005/8/layout/pyramid1"/>
    <dgm:cxn modelId="{41954B1F-1A83-FC42-8EE8-37549023FA67}" type="presParOf" srcId="{3DAF77AB-88C4-DD43-ADCD-5B756EEBBEC3}" destId="{3C2B2DE6-B7F6-EA4F-B314-54B6F2A6F89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942D0-5E31-AF46-80F9-1966B72829F4}">
      <dsp:nvSpPr>
        <dsp:cNvPr id="0" name=""/>
        <dsp:cNvSpPr/>
      </dsp:nvSpPr>
      <dsp:spPr>
        <a:xfrm>
          <a:off x="1890956" y="0"/>
          <a:ext cx="1890956" cy="1538203"/>
        </a:xfrm>
        <a:prstGeom prst="trapezoid">
          <a:avLst>
            <a:gd name="adj" fmla="val 61466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DNS</a:t>
          </a:r>
        </a:p>
      </dsp:txBody>
      <dsp:txXfrm>
        <a:off x="1890956" y="0"/>
        <a:ext cx="1890956" cy="1538203"/>
      </dsp:txXfrm>
    </dsp:sp>
    <dsp:sp modelId="{9C7A6645-35A6-E143-B771-390160E84A5A}">
      <dsp:nvSpPr>
        <dsp:cNvPr id="0" name=""/>
        <dsp:cNvSpPr/>
      </dsp:nvSpPr>
      <dsp:spPr>
        <a:xfrm>
          <a:off x="945478" y="1538203"/>
          <a:ext cx="3781913" cy="1538203"/>
        </a:xfrm>
        <a:prstGeom prst="trapezoid">
          <a:avLst>
            <a:gd name="adj" fmla="val 61466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LES</a:t>
          </a:r>
        </a:p>
      </dsp:txBody>
      <dsp:txXfrm>
        <a:off x="1607313" y="1538203"/>
        <a:ext cx="2458243" cy="1538203"/>
      </dsp:txXfrm>
    </dsp:sp>
    <dsp:sp modelId="{89BBC29B-4F07-9043-9882-BCBFEFAAE754}">
      <dsp:nvSpPr>
        <dsp:cNvPr id="0" name=""/>
        <dsp:cNvSpPr/>
      </dsp:nvSpPr>
      <dsp:spPr>
        <a:xfrm>
          <a:off x="0" y="3076406"/>
          <a:ext cx="5672870" cy="1538203"/>
        </a:xfrm>
        <a:prstGeom prst="trapezoid">
          <a:avLst>
            <a:gd name="adj" fmla="val 61466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RANS</a:t>
          </a:r>
        </a:p>
      </dsp:txBody>
      <dsp:txXfrm>
        <a:off x="992752" y="3076406"/>
        <a:ext cx="3687365" cy="153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8:51:07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2878 24575,'5'1'0,"8"-7"0,-6-4 0,30-11 0,-17 5 0,19-2 0,-28-1 0,-2 8 0,-4-14 0,0 13 0,1-12 0,14-10 0,-11 9 0,13-14 0,1-7 0,-9 13 0,14-20 0,-4 13 0,-6 10 0,4-3 0,-7 7 0,-3 5 0,7-5 0,-12 6 0,11-1 0,-16 1 0,12 0 0,-8-6 0,4-1 0,6-6 0,-4 0 0,-1 6 0,-3 6 0,-2 2 0,15-3 0,-9 0 0,10-10 0,0-3 0,-9 6 0,10-10 0,-12-1 0,4 9 0,-2-19 0,14 13 0,-13-10 0,8 11 0,-11-1 0,5 9 0,-4-4 0,-1 9 0,3-7 0,-7 4 0,8-2 0,-4-2 0,-1 9 0,0-5 0,5 5 0,-4-5 0,4 11 0,-5-16 0,5 12 0,-8-13 0,6 17 0,-2-16 0,0 18 0,9-18 0,-13 16 0,11-6 0,-1-6 0,1 6 0,15-25 0,-20 16 0,14-11 0,-11 10 0,5 9 0,-5 1 0,-6 7 0,2-4 0,-6 6 0,9-11 0,-6 13 0,6-15 0,2-4 0,-1 1 0,12-17 0,-10 21 0,10-15 0,-12 22 0,-2-2 0,-4 9 0,4-4 0,-4 4 0,0-10 0,3 5 0,-11 0 0,22-5 0,-16-1 0,12 3 0,-10-1 0,4 4 0,-4 5 0,5-9 0,4 3 0,-2-5 0,4 5 0,-7 2 0,-5 5 0,-3-1 0,-2 1 0,0 0 0,1-1 0,0 1 0,3 0 0,2-1 0,0 1 0,5-1 0,-10-4 0,3 3 0,-3-3 0,4 9 0,12-15 0,-9 12 0,8-9 0,-11 13 0,1 0 0,9-2 0,-2-4 0,8 0 0,-4 0 0,4-1 0,-8 5 0,3-3 0,-6 8 0,1-3 0,0 4 0,4 0 0,-9 0 0,4 0 0,-4 0 0,4 0 0,-4 0 0,4 0 0,-5 0 0,5 0 0,2 5 0,-1-4 0,4 3 0,-9 0 0,4 1 0,6 0 0,-3 4 0,14-3 0,-15 4 0,4-5 0,-6 4 0,-4-4 0,4 5 0,-4-1 0,-1 0 0,17 7 0,-13-6 0,23 6 0,-14-1 0,5 2 0,-1-1 0,-6-2 0,-5-4 0,4 5 0,-3-5 0,4 5 0,5 0 0,-3-4 0,9 5 0,-4-1 0,6 2 0,-6 0 0,4-2 0,-4 0 0,-5-3 0,3 3 0,-15-6 0,9 5 0,-4-3 0,11 9 0,-9-13 0,14 18 0,-19-17 0,13 13 0,-4-6 0,0 0 0,5 2 0,0 2 0,-5-3 0,5 1 0,0 2 0,1-2 0,5 0 0,2 9 0,-1-13 0,-5 8 0,-3-6 0,-5 1 0,6 0 0,2 10 0,-1-13 0,0 8 0,-7-7 0,-5-3 0,4 4 0,2-5 0,6 5 0,0 1 0,-6 0 0,11 11 0,-7-4 0,23 14 0,-12-13 0,5 10 0,-8-16 0,0 9 0,0-5 0,14 13 0,-4-9 0,18 17 0,-24-24 0,13 9 0,-21-12 0,10 7 0,-1-1 0,-3-5 0,-2 3 0,-2-3 0,-9-1 0,-2-1 0,5-5 0,-9 0 0,10 0 0,-11 0 0,-1-1 0,-4 1 0,15 5 0,-6 1 0,26 13 0,-17-7 0,20 14 0,-19-18 0,10 5 0,-12-8 0,7 8 0,11 1 0,-13 3 0,1-10 0,-14-2 0,8 0 0,2 2 0,23 7 0,-16-2 0,4-4 0,-3-2 0,-2 0 0,11 2 0,2 11 0,-13-5 0,-6-2 0,-10-7 0,-9-6 0,4 1 0,0 4 0,13 2 0,-9 0 0,13 0 0,-10-1 0,-5-4 0,9 8 0,-10-8 0,5-1 0,-4-6 0,3 5 0,-4 3 0,11 14 0,8-3 0,14 12 0,7-10 0,7 11 0,-7-10 0,0 9 0,-15-11 0,1 0 0,4-8 0,-14 0 0,19 2 0,-8 10 0,6-9 0,5 4 0,-12-1 0,19-1 0,-8 14 0,10-15 0,-1 15 0,-19-21 0,-2 8 0,-3-11 0,-8 5 0,9 1 0,-5-5 0,-6 2 0,-6-9 0,-7 5 0,6 4 0,2-2 0,11 14 0,6-12 0,3 13 0,11-3 0,12 15 0,-8-6 0,13 11 0,1-17 0,2 10 0,15-9 0,-17 9 0,6-9 0,-20 2 0,11-5 0,-32-8 0,31 20 0,-21-10 0,19 13 0,-5-5 0,-5-15 0,0 8 0,-2-9 0,-6-1 0,-1 4 0,1-4 0,-7-1 0,-12-5 0,2 2 0,-1-1 0,5 9 0,11-4 0,-10 8 0,-2-12 0,-6 7 0,-7-7 0,0-3 0,1 4 0,-6-9 0,-1-2 0,-5 0 0,12 13 0,1 0 0,26 24 0,2-9 0,1 11 0,18 2 0,-15 1 0,-10-18 0,2 0 0,15 12 0,18 0 0,-43-18 0,3-4 0,-24-8 0,0 3 0,12 12 0,38 24 0,17 7-661,-27-22 1,2-1 660,-5-3 0,-1-1 0,34 20-144,-5-2 144,-25-21 0,-18-4 0,-11-12 0,-17 4 0,-4 7 1311,4 0-1311,-3 0 154,-1-2-154,-1-8 0,0 3 0,-3-5 0,3 10 0,-4-7 0,0 8 0,5-1 0,-4-7 0,9 13 0,-9-15 0,3 4 0,5 0 0,-1 13 0,2-9 0,0 18 0,-9-24 0,8 8 0,-3-1 0,3-7 0,1 8 0,0-6 0,-1 1 0,-3 0 0,14 11 0,-12-9 0,19 21 0,-11-15 0,1 4 0,-3-8 0,-9-4 0,0 1 0,4 8 0,-1-2 0,7 5 0,-4 4 0,5 3 0,-5-11 0,0 3 0,-6-17 0,-1 1 0,-3-1 0,7 5 0,-7-4 0,13 15 0,-7-9 0,4 15 0,4 3 0,-3 0 0,11 11 0,-11-11 0,15 12 0,-23-17 0,23 16 0,-20-22 0,14 15 0,-5-17 0,-4 0 0,1-2 0,-12-9 0,8 9 0,-3-8 0,-1 3 0,4 0 0,-8-4 0,8 14 0,-4-12 0,1 8 0,8-1 0,-7-2 0,8 14 0,-5-14 0,0 7 0,0-13 0,0 8 0,0 8 0,-4-9 0,3 8 0,-8-12 0,7 1 0,-2 0 0,-1 4 0,-1-8 0,1 7 0,1 3 0,-1-4 0,0 3 0,0-1 0,-4-7 0,13 12 0,-7-8 0,3 4 0,-1 0 0,-4-5 0,0-5 0,-1-6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6T03:03:39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2878 24575,'5'1'0,"8"-7"0,-6-4 0,30-11 0,-17 5 0,19-2 0,-28-1 0,-2 8 0,-4-14 0,0 13 0,1-12 0,14-10 0,-11 9 0,13-14 0,1-7 0,-9 13 0,14-20 0,-4 13 0,-6 10 0,4-3 0,-7 7 0,-3 5 0,7-5 0,-12 6 0,11-1 0,-16 1 0,12 0 0,-8-6 0,4-1 0,6-6 0,-4 0 0,-1 6 0,-3 6 0,-2 2 0,15-3 0,-9 0 0,10-10 0,0-3 0,-9 6 0,10-10 0,-12-1 0,4 9 0,-2-19 0,14 13 0,-13-10 0,8 11 0,-11-1 0,5 9 0,-4-4 0,-1 9 0,3-7 0,-7 4 0,8-2 0,-4-2 0,-1 9 0,0-5 0,5 5 0,-4-5 0,4 11 0,-5-16 0,5 12 0,-8-13 0,6 17 0,-2-16 0,0 18 0,9-18 0,-13 16 0,11-6 0,-1-6 0,1 6 0,15-25 0,-20 16 0,14-11 0,-11 10 0,5 9 0,-5 1 0,-6 7 0,2-4 0,-6 6 0,9-11 0,-6 13 0,6-15 0,2-4 0,-1 1 0,12-17 0,-10 21 0,10-15 0,-12 22 0,-2-2 0,-4 9 0,4-4 0,-4 4 0,0-10 0,3 5 0,-11 0 0,22-5 0,-16-1 0,12 3 0,-10-1 0,4 4 0,-4 5 0,5-9 0,4 3 0,-2-5 0,4 5 0,-7 2 0,-5 5 0,-3-1 0,-2 1 0,0 0 0,1-1 0,0 1 0,3 0 0,2-1 0,0 1 0,5-1 0,-10-4 0,3 3 0,-3-3 0,4 9 0,12-15 0,-9 12 0,8-9 0,-11 13 0,1 0 0,9-2 0,-2-4 0,8 0 0,-4 0 0,4-1 0,-8 5 0,3-3 0,-6 8 0,1-3 0,0 4 0,4 0 0,-9 0 0,4 0 0,-4 0 0,4 0 0,-4 0 0,4 0 0,-5 0 0,5 0 0,2 5 0,-1-4 0,4 3 0,-9 0 0,4 1 0,6 0 0,-3 4 0,14-3 0,-15 4 0,4-5 0,-6 4 0,-4-4 0,4 5 0,-4-1 0,-1 0 0,17 7 0,-13-6 0,23 6 0,-14-1 0,5 2 0,-1-1 0,-6-2 0,-5-4 0,4 5 0,-3-5 0,4 5 0,5 0 0,-3-4 0,9 5 0,-4-1 0,6 2 0,-6 0 0,4-2 0,-4 0 0,-5-3 0,3 3 0,-15-6 0,9 5 0,-4-3 0,11 9 0,-9-13 0,14 18 0,-19-17 0,13 13 0,-4-6 0,0 0 0,5 2 0,0 2 0,-5-3 0,5 1 0,0 2 0,1-2 0,5 0 0,2 9 0,-1-13 0,-5 8 0,-3-6 0,-5 1 0,6 0 0,2 10 0,-1-13 0,0 8 0,-7-7 0,-5-3 0,4 4 0,2-5 0,6 5 0,0 1 0,-6 0 0,11 11 0,-7-4 0,23 14 0,-12-13 0,5 10 0,-8-16 0,0 9 0,0-5 0,14 13 0,-4-9 0,18 17 0,-24-24 0,13 9 0,-21-12 0,10 7 0,-1-1 0,-3-5 0,-2 3 0,-2-3 0,-9-1 0,-2-1 0,5-5 0,-9 0 0,10 0 0,-11 0 0,-1-1 0,-4 1 0,15 5 0,-6 1 0,26 13 0,-17-7 0,20 14 0,-19-18 0,10 5 0,-12-8 0,7 8 0,11 1 0,-13 3 0,1-10 0,-14-2 0,8 0 0,2 2 0,23 7 0,-16-2 0,4-4 0,-3-2 0,-2 0 0,11 2 0,2 11 0,-13-5 0,-6-2 0,-10-7 0,-9-6 0,4 1 0,0 4 0,13 2 0,-9 0 0,13 0 0,-10-1 0,-5-4 0,9 8 0,-10-8 0,5-1 0,-4-6 0,3 5 0,-4 3 0,11 14 0,8-3 0,14 12 0,7-10 0,7 11 0,-7-10 0,0 9 0,-15-11 0,1 0 0,4-8 0,-14 0 0,19 2 0,-8 10 0,6-9 0,5 4 0,-12-1 0,19-1 0,-8 14 0,10-15 0,-1 15 0,-19-21 0,-2 8 0,-3-11 0,-8 5 0,9 1 0,-5-5 0,-6 2 0,-6-9 0,-7 5 0,6 4 0,2-2 0,11 14 0,6-12 0,3 13 0,11-3 0,12 15 0,-8-6 0,13 11 0,1-17 0,2 10 0,15-9 0,-17 9 0,6-9 0,-20 2 0,11-5 0,-32-8 0,31 20 0,-21-10 0,19 13 0,-5-5 0,-5-15 0,0 8 0,-2-9 0,-6-1 0,-1 4 0,1-4 0,-7-1 0,-12-5 0,2 2 0,-1-1 0,5 9 0,11-4 0,-10 8 0,-2-12 0,-6 7 0,-7-7 0,0-3 0,1 4 0,-6-9 0,-1-2 0,-5 0 0,12 13 0,1 0 0,26 24 0,2-9 0,1 11 0,18 2 0,-15 1 0,-10-18 0,2 0 0,15 12 0,18 0 0,-43-18 0,3-4 0,-24-8 0,0 3 0,12 12 0,38 24 0,17 7-661,-27-22 1,2-1 660,-5-3 0,-1-1 0,34 20-144,-5-2 144,-25-21 0,-18-4 0,-11-12 0,-17 4 0,-4 7 1311,4 0-1311,-3 0 154,-1-2-154,-1-8 0,0 3 0,-3-5 0,3 10 0,-4-7 0,0 8 0,5-1 0,-4-7 0,9 13 0,-9-15 0,3 4 0,5 0 0,-1 13 0,2-9 0,0 18 0,-9-24 0,8 8 0,-3-1 0,3-7 0,1 8 0,0-6 0,-1 1 0,-3 0 0,14 11 0,-12-9 0,19 21 0,-11-15 0,1 4 0,-3-8 0,-9-4 0,0 1 0,4 8 0,-1-2 0,7 5 0,-4 4 0,5 3 0,-5-11 0,0 3 0,-6-17 0,-1 1 0,-3-1 0,7 5 0,-7-4 0,13 15 0,-7-9 0,4 15 0,4 3 0,-3 0 0,11 11 0,-11-11 0,15 12 0,-23-17 0,23 16 0,-20-22 0,14 15 0,-5-17 0,-4 0 0,1-2 0,-12-9 0,8 9 0,-3-8 0,-1 3 0,4 0 0,-8-4 0,8 14 0,-4-12 0,1 8 0,8-1 0,-7-2 0,8 14 0,-5-14 0,0 7 0,0-13 0,0 8 0,0 8 0,-4-9 0,3 8 0,-8-12 0,7 1 0,-2 0 0,-1 4 0,-1-8 0,1 7 0,1 3 0,-1-4 0,0 3 0,0-1 0,-4-7 0,13 12 0,-7-8 0,3 4 0,-1 0 0,-4-5 0,0-5 0,-1-6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67495-6CAA-DF43-939A-C7F52F965DFC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7827A-C9E8-3C47-96E0-126B11E1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 applied stuff. AI not designed for out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C2F87-2754-6243-99FC-C3674AAF98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129F-DB16-E24C-B85C-B873ECEA78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C2F87-2754-6243-99FC-C3674AAF98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2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C2F87-2754-6243-99FC-C3674AAF9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5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C2F87-2754-6243-99FC-C3674AAF9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9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scale separation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C2F87-2754-6243-99FC-C3674AAF98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panels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DD3E7-E8EF-AD43-B172-B606E35BA5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0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4495-D54F-E241-AD57-4F9392019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C1CA9-E1DB-F044-90F7-00FE432AC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2B5F4-F1D8-954B-9926-850D2CEA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9C498-29F4-294F-A17D-1240764F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903C4-D2E1-DD45-A6FB-CFC26081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4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6F93-C169-9F45-B189-C6FA9075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87158-B3C0-FC43-8F10-C6003D2A0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7A93-F279-1644-AC2F-FBA5B0FE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4201F-0CAE-9242-96F3-E7A5E5FB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EE2CC-38C8-C94B-A38F-D0EA057E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2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FA8F7-E03E-A44D-A4E5-271D146C8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4BFAD-E030-B941-A64C-902953BEF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AF9B9-0BF0-C84F-95D6-469DFD3D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A163C-A274-C641-8C40-1B24997D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55DDB-8253-004B-B459-3E22617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A223-CB88-384D-8158-2ADDEA64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6867-C76E-5B45-AB4E-2B251822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7E39A-E41F-DE4D-8516-5B9B11E2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F786E-5F4A-184E-8553-3EBB51EF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DC3D-0F75-C44C-BD91-40CF6161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6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AE0B-1007-1D4E-9803-110BC67B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FD110-0B5A-9346-8F74-53FC28F00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2F577-398D-EC4A-AFEF-76660FB1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C3ABA-8A5F-054A-BC38-C266BDF3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BB457-6D39-1242-9040-CE0D102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9650-0024-404C-8906-642AE634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8A82D-087F-F041-8A62-373C00F17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5EEF7-FD30-3847-A419-E2F36F43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402E-BC0C-B341-9E1A-C42CC4FC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B5DA4-AE33-5045-A986-AF3DB3FC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988C2-A975-624E-9A53-31B2689D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3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2762-21C8-0341-9CCA-BFF5ED76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FE523-C88C-BF43-9E18-D396A8BA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A3E08-F4A3-0542-81E2-21C86E48F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B8224-24A3-7F4E-BA7F-023A62876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9943C-66F9-384D-B526-F1C47F1B3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14E95C-5EF2-9C4F-B8AE-6A642F50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99F49-7BD9-4A4D-9821-DDD198B6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465EC-0664-194E-9184-7D1B17FC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88F4-D34F-454B-BD2D-C26D401E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52E8F-3AEB-9946-A3B7-E3E6E44E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27411-8AFC-754D-949D-DC8A2EC2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33BEB-5E29-1942-B492-C0E54505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67E07-9209-F540-9ED0-978A9B9E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AFADB-99C8-5141-9642-BD9FB771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D3F40-879D-C84E-A779-7C75587F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7AB6-39C0-7A43-866E-D2936EDB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360A2-B1D2-E143-B386-7A3A23FC3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7ED01-199D-454E-9A00-8BA97B1C2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C0AEB-7B94-884D-8904-11CBBC67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1FCBE-2FD5-9D41-BA5A-DA7DFC35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6DAEB-FED2-8F4C-870F-C69B3DF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C6AD-E95C-CC4F-B45E-28CD23EE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17F2E-B7AF-3B4E-90D6-00BB83E38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E7307-39A5-2745-BBFD-F3CB319B5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ABD9A-5C7F-0F46-953D-FCF74D79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84415-29ED-744E-8AF4-985B988B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341B1-5103-A54E-BCA9-8C8B7F69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D16AD-0CA1-6D4B-8FB9-7CF0088B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AE768-4500-0D4A-90EC-582665623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C3285-3793-2B40-BEAE-3A12B84BF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CF82-5895-8E48-B960-63D8366B9F5D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C3AA7-9196-3943-A932-33C5DBB71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80790-2B58-0042-8B65-561223ADC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D961-68BC-1F42-8519-66570294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7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5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1223/osf.io/cqmb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13.png"/><Relationship Id="rId10" Type="http://schemas.openxmlformats.org/officeDocument/2006/relationships/diagramQuickStyle" Target="../diagrams/quickStyle1.xml"/><Relationship Id="rId9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12" Type="http://schemas.openxmlformats.org/officeDocument/2006/relationships/image" Target="../media/image15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90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1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10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66132-CF3F-2644-8405-1F1F6876F9E5}"/>
              </a:ext>
            </a:extLst>
          </p:cNvPr>
          <p:cNvSpPr txBox="1"/>
          <p:nvPr/>
        </p:nvSpPr>
        <p:spPr>
          <a:xfrm>
            <a:off x="304800" y="449677"/>
            <a:ext cx="11569148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super-parameterization using deep learning: Experimentation with multi-scale Lorenz 96 systems and transfer-learning</a:t>
            </a:r>
            <a:endParaRPr lang="en-US" sz="22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Ashesh Chattopadhyay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Adam Subel</a:t>
            </a:r>
            <a:r>
              <a:rPr lang="en-US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Pedram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Hassanzadeh</a:t>
            </a:r>
            <a:r>
              <a:rPr lang="en-US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  <a:p>
            <a:pPr algn="ctr"/>
            <a:r>
              <a:rPr lang="en-US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Earth Environmental and Planetary Sciences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University </a:t>
            </a:r>
          </a:p>
        </p:txBody>
      </p:sp>
    </p:spTree>
    <p:extLst>
      <p:ext uri="{BB962C8B-B14F-4D97-AF65-F5344CB8AC3E}">
        <p14:creationId xmlns:p14="http://schemas.microsoft.com/office/powerpoint/2010/main" val="209019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9F109-6E12-714E-8013-C0D9CEEA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DC2D9-10E3-524F-AD78-A2217D0B9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84"/>
          <a:stretch/>
        </p:blipFill>
        <p:spPr>
          <a:xfrm>
            <a:off x="293366" y="282829"/>
            <a:ext cx="9688834" cy="5898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DE85B-EB67-0A46-835B-52888D0A6259}"/>
              </a:ext>
            </a:extLst>
          </p:cNvPr>
          <p:cNvSpPr txBox="1"/>
          <p:nvPr/>
        </p:nvSpPr>
        <p:spPr>
          <a:xfrm>
            <a:off x="10314432" y="1207008"/>
            <a:ext cx="1499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7FABB-4026-1C4C-8F89-D902AE33EBF2}"/>
              </a:ext>
            </a:extLst>
          </p:cNvPr>
          <p:cNvSpPr txBox="1"/>
          <p:nvPr/>
        </p:nvSpPr>
        <p:spPr>
          <a:xfrm>
            <a:off x="10487410" y="4157472"/>
            <a:ext cx="1499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6361A-A4D7-F349-8927-3BEFA172A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37" r="3933"/>
          <a:stretch/>
        </p:blipFill>
        <p:spPr>
          <a:xfrm>
            <a:off x="329942" y="5668715"/>
            <a:ext cx="9307834" cy="6594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23705B-C5C3-284D-B0ED-67AE39EB8A46}"/>
              </a:ext>
            </a:extLst>
          </p:cNvPr>
          <p:cNvSpPr/>
          <p:nvPr/>
        </p:nvSpPr>
        <p:spPr>
          <a:xfrm>
            <a:off x="2209800" y="5650992"/>
            <a:ext cx="204216" cy="288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69046-48ED-D341-B8DC-948EB2E3C419}"/>
              </a:ext>
            </a:extLst>
          </p:cNvPr>
          <p:cNvSpPr txBox="1"/>
          <p:nvPr/>
        </p:nvSpPr>
        <p:spPr>
          <a:xfrm>
            <a:off x="135466" y="6457890"/>
            <a:ext cx="560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MTU = 200∆t = 4.5/</a:t>
            </a:r>
            <a:r>
              <a:rPr lang="el-G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7𝜏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</p:txBody>
      </p:sp>
    </p:spTree>
    <p:extLst>
      <p:ext uri="{BB962C8B-B14F-4D97-AF65-F5344CB8AC3E}">
        <p14:creationId xmlns:p14="http://schemas.microsoft.com/office/powerpoint/2010/main" val="68200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6654961-5546-494D-9B44-9F1AC56772D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1"/>
            <a:ext cx="117317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4B98EF-45C6-5A49-B71B-8075F99E00C9}"/>
              </a:ext>
            </a:extLst>
          </p:cNvPr>
          <p:cNvSpPr txBox="1"/>
          <p:nvPr/>
        </p:nvSpPr>
        <p:spPr>
          <a:xfrm>
            <a:off x="1638721" y="0"/>
            <a:ext cx="9552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Predicting short-term </a:t>
            </a:r>
            <a:r>
              <a:rPr lang="en-US" dirty="0" err="1"/>
              <a:t>spatio</a:t>
            </a:r>
            <a:r>
              <a:rPr lang="en-US" dirty="0"/>
              <a:t>-temporal evolution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87A2B-775A-3548-A65A-F5C535B8A266}"/>
              </a:ext>
            </a:extLst>
          </p:cNvPr>
          <p:cNvSpPr txBox="1"/>
          <p:nvPr/>
        </p:nvSpPr>
        <p:spPr>
          <a:xfrm>
            <a:off x="1921720" y="5254149"/>
            <a:ext cx="8986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cost (normalized)</a:t>
            </a:r>
          </a:p>
          <a:p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123                     111                   1.4                   0                     1.4                   1.4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41C50-EFD2-A741-8134-7D506F35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3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EEC4B3-841C-B34D-AB8C-1905480CA35B}"/>
              </a:ext>
            </a:extLst>
          </p:cNvPr>
          <p:cNvCxnSpPr/>
          <p:nvPr/>
        </p:nvCxnSpPr>
        <p:spPr>
          <a:xfrm>
            <a:off x="1684632" y="3301881"/>
            <a:ext cx="8538882" cy="0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5C60C4-5BB2-0D49-B70B-217A4BE3504D}"/>
                  </a:ext>
                </a:extLst>
              </p:cNvPr>
              <p:cNvSpPr txBox="1"/>
              <p:nvPr/>
            </p:nvSpPr>
            <p:spPr>
              <a:xfrm>
                <a:off x="3056738" y="1309782"/>
                <a:ext cx="688842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5C60C4-5BB2-0D49-B70B-217A4BE35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38" y="1309782"/>
                <a:ext cx="688842" cy="288541"/>
              </a:xfrm>
              <a:prstGeom prst="rect">
                <a:avLst/>
              </a:prstGeom>
              <a:blipFill>
                <a:blip r:embed="rId3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>
            <a:extLst>
              <a:ext uri="{FF2B5EF4-FFF2-40B4-BE49-F238E27FC236}">
                <a16:creationId xmlns:a16="http://schemas.microsoft.com/office/drawing/2014/main" id="{03B99EB3-3261-F84B-A29A-8FD41F461F43}"/>
              </a:ext>
            </a:extLst>
          </p:cNvPr>
          <p:cNvSpPr/>
          <p:nvPr/>
        </p:nvSpPr>
        <p:spPr>
          <a:xfrm>
            <a:off x="3939763" y="1274669"/>
            <a:ext cx="838899" cy="36307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C5205E47-B98E-F049-BA6A-459D31657ECC}"/>
              </a:ext>
            </a:extLst>
          </p:cNvPr>
          <p:cNvSpPr/>
          <p:nvPr/>
        </p:nvSpPr>
        <p:spPr>
          <a:xfrm>
            <a:off x="7834266" y="1311934"/>
            <a:ext cx="874058" cy="36307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7A1496-B184-354A-9F35-C15AB1771D54}"/>
                  </a:ext>
                </a:extLst>
              </p:cNvPr>
              <p:cNvSpPr/>
              <p:nvPr/>
            </p:nvSpPr>
            <p:spPr>
              <a:xfrm>
                <a:off x="4941985" y="1026497"/>
                <a:ext cx="2728959" cy="92559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Solver for </a:t>
                </a:r>
                <a:r>
                  <a:rPr lang="en-US" sz="2000" b="1" i="1" dirty="0"/>
                  <a:t>X </a:t>
                </a:r>
                <a:r>
                  <a:rPr lang="en-US" sz="2000" dirty="0"/>
                  <a:t>with </a:t>
                </a:r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𝐴𝑁𝑁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7A1496-B184-354A-9F35-C15AB1771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85" y="1026497"/>
                <a:ext cx="2728959" cy="92559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F3A293-BD75-624B-834A-C20DDC6D8C81}"/>
                  </a:ext>
                </a:extLst>
              </p:cNvPr>
              <p:cNvSpPr txBox="1"/>
              <p:nvPr/>
            </p:nvSpPr>
            <p:spPr>
              <a:xfrm>
                <a:off x="8871648" y="1355998"/>
                <a:ext cx="1484445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+10∆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F3A293-BD75-624B-834A-C20DDC6D8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648" y="1355998"/>
                <a:ext cx="1484445" cy="288541"/>
              </a:xfrm>
              <a:prstGeom prst="rect">
                <a:avLst/>
              </a:prstGeom>
              <a:blipFill>
                <a:blip r:embed="rId5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98CE3A3-B231-F841-A665-AB1B0025C229}"/>
              </a:ext>
            </a:extLst>
          </p:cNvPr>
          <p:cNvSpPr txBox="1"/>
          <p:nvPr/>
        </p:nvSpPr>
        <p:spPr>
          <a:xfrm rot="16200000">
            <a:off x="444180" y="1034440"/>
            <a:ext cx="3174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Data-driven </a:t>
            </a:r>
          </a:p>
          <a:p>
            <a:pPr algn="ctr"/>
            <a:r>
              <a:rPr lang="en-US" sz="2000" b="1" dirty="0"/>
              <a:t>Parameterization</a:t>
            </a:r>
          </a:p>
          <a:p>
            <a:pPr algn="ctr"/>
            <a:r>
              <a:rPr lang="en-US" sz="2000" b="1" dirty="0"/>
              <a:t>(DD-P)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63364D-BFCD-5448-A73B-3C485F20625E}"/>
                  </a:ext>
                </a:extLst>
              </p:cNvPr>
              <p:cNvSpPr txBox="1"/>
              <p:nvPr/>
            </p:nvSpPr>
            <p:spPr>
              <a:xfrm>
                <a:off x="3061638" y="4326618"/>
                <a:ext cx="688843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63364D-BFCD-5448-A73B-3C485F206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638" y="4326618"/>
                <a:ext cx="688843" cy="288541"/>
              </a:xfrm>
              <a:prstGeom prst="rect">
                <a:avLst/>
              </a:prstGeom>
              <a:blipFill>
                <a:blip r:embed="rId6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2456E12-FD76-A946-9358-0B580F81EB6F}"/>
                  </a:ext>
                </a:extLst>
              </p:cNvPr>
              <p:cNvSpPr/>
              <p:nvPr/>
            </p:nvSpPr>
            <p:spPr>
              <a:xfrm>
                <a:off x="4919485" y="4046002"/>
                <a:ext cx="2751458" cy="730359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Solver for </a:t>
                </a:r>
                <a:r>
                  <a:rPr lang="en-US" sz="2000" b="1" i="1" dirty="0"/>
                  <a:t>X </a:t>
                </a:r>
                <a:r>
                  <a:rPr lang="en-US" sz="2000" dirty="0"/>
                  <a:t>with </a:t>
                </a:r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2456E12-FD76-A946-9358-0B580F81E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85" y="4046002"/>
                <a:ext cx="2751458" cy="73035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E8E05F-AE83-D14A-A74C-EF8075F53B3D}"/>
                  </a:ext>
                </a:extLst>
              </p:cNvPr>
              <p:cNvSpPr txBox="1"/>
              <p:nvPr/>
            </p:nvSpPr>
            <p:spPr>
              <a:xfrm>
                <a:off x="8871648" y="4298519"/>
                <a:ext cx="1484445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+10∆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E8E05F-AE83-D14A-A74C-EF8075F53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648" y="4298519"/>
                <a:ext cx="1484445" cy="288541"/>
              </a:xfrm>
              <a:prstGeom prst="rect">
                <a:avLst/>
              </a:prstGeom>
              <a:blipFill>
                <a:blip r:embed="rId8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D6C7289-39AA-1D45-9B6B-92CF3764380C}"/>
                  </a:ext>
                </a:extLst>
              </p:cNvPr>
              <p:cNvSpPr/>
              <p:nvPr/>
            </p:nvSpPr>
            <p:spPr>
              <a:xfrm>
                <a:off x="4941985" y="5286832"/>
                <a:ext cx="2728959" cy="63917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75" i="1" dirty="0">
                    <a:solidFill>
                      <a:srgbClr val="002060"/>
                    </a:solidFill>
                  </a:rPr>
                  <a:t>RNN</a:t>
                </a:r>
                <a:r>
                  <a:rPr lang="en-US" sz="1875" dirty="0"/>
                  <a:t> for </a:t>
                </a:r>
                <a:r>
                  <a:rPr lang="en-US" sz="1875" b="1" i="1" dirty="0"/>
                  <a:t>Y </a:t>
                </a:r>
                <a:r>
                  <a:rPr lang="en-US" sz="1875" dirty="0"/>
                  <a:t>with </a:t>
                </a:r>
                <a14:m>
                  <m:oMath xmlns:m="http://schemas.openxmlformats.org/officeDocument/2006/math">
                    <m:r>
                      <a:rPr lang="en-US" sz="1875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18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875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D6C7289-39AA-1D45-9B6B-92CF37643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85" y="5286832"/>
                <a:ext cx="2728959" cy="63917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>
            <a:extLst>
              <a:ext uri="{FF2B5EF4-FFF2-40B4-BE49-F238E27FC236}">
                <a16:creationId xmlns:a16="http://schemas.microsoft.com/office/drawing/2014/main" id="{DBAF4D79-5FD0-9C4C-A98A-6E9CA1ACC480}"/>
              </a:ext>
            </a:extLst>
          </p:cNvPr>
          <p:cNvSpPr/>
          <p:nvPr/>
        </p:nvSpPr>
        <p:spPr>
          <a:xfrm rot="5400000">
            <a:off x="5673374" y="4853982"/>
            <a:ext cx="413599" cy="36307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283245D0-E289-6E40-854C-93C339D763FB}"/>
              </a:ext>
            </a:extLst>
          </p:cNvPr>
          <p:cNvSpPr/>
          <p:nvPr/>
        </p:nvSpPr>
        <p:spPr>
          <a:xfrm rot="16200000">
            <a:off x="6689504" y="4853982"/>
            <a:ext cx="413599" cy="363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824A1D-5798-F14E-957F-8BB60AC61A75}"/>
              </a:ext>
            </a:extLst>
          </p:cNvPr>
          <p:cNvSpPr txBox="1"/>
          <p:nvPr/>
        </p:nvSpPr>
        <p:spPr>
          <a:xfrm rot="16200000">
            <a:off x="220614" y="4556889"/>
            <a:ext cx="358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Data-driven </a:t>
            </a:r>
          </a:p>
          <a:p>
            <a:pPr algn="ctr"/>
            <a:r>
              <a:rPr lang="en-US" sz="2000" b="1" dirty="0"/>
              <a:t>super-parameterization</a:t>
            </a:r>
          </a:p>
          <a:p>
            <a:pPr algn="ctr"/>
            <a:r>
              <a:rPr lang="en-US" sz="2000" b="1" dirty="0"/>
              <a:t>(DD-SP)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81230F7-7145-FB46-890E-9AD72E47428C}"/>
              </a:ext>
            </a:extLst>
          </p:cNvPr>
          <p:cNvSpPr/>
          <p:nvPr/>
        </p:nvSpPr>
        <p:spPr>
          <a:xfrm>
            <a:off x="3922162" y="4259051"/>
            <a:ext cx="838899" cy="41947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C1F37CC3-8B8A-7948-BAFF-CAB724226D39}"/>
              </a:ext>
            </a:extLst>
          </p:cNvPr>
          <p:cNvSpPr/>
          <p:nvPr/>
        </p:nvSpPr>
        <p:spPr>
          <a:xfrm>
            <a:off x="7839165" y="4259051"/>
            <a:ext cx="874058" cy="36307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1C115-5CD5-A542-A0E1-77CA8472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354-2098-46E4-9B7B-D1ACCABAEC70}" type="slidenum">
              <a:rPr lang="en-US" smtClean="0"/>
              <a:t>12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65215" y="6369879"/>
            <a:ext cx="421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Normalized cost = 1.4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5892" y="2747306"/>
            <a:ext cx="421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Normalized cost = 1.4</a:t>
            </a:r>
          </a:p>
        </p:txBody>
      </p:sp>
    </p:spTree>
    <p:extLst>
      <p:ext uri="{BB962C8B-B14F-4D97-AF65-F5344CB8AC3E}">
        <p14:creationId xmlns:p14="http://schemas.microsoft.com/office/powerpoint/2010/main" val="228123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A2716-CCFA-1042-AC42-8E514FBD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A8D0D-3E10-8740-A124-56E076ED5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67"/>
          <a:stretch/>
        </p:blipFill>
        <p:spPr>
          <a:xfrm>
            <a:off x="488872" y="18287"/>
            <a:ext cx="7185245" cy="6721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9C62F-E4A9-9D43-8406-17BD55988DBA}"/>
              </a:ext>
            </a:extLst>
          </p:cNvPr>
          <p:cNvSpPr txBox="1"/>
          <p:nvPr/>
        </p:nvSpPr>
        <p:spPr>
          <a:xfrm>
            <a:off x="7860792" y="932688"/>
            <a:ext cx="1499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DD-SP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23979-9354-074D-98D5-75C839D56D9C}"/>
              </a:ext>
            </a:extLst>
          </p:cNvPr>
          <p:cNvSpPr txBox="1"/>
          <p:nvPr/>
        </p:nvSpPr>
        <p:spPr>
          <a:xfrm>
            <a:off x="8022336" y="2875002"/>
            <a:ext cx="1499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4123D-707A-AA4F-AD72-3F6AC410F47C}"/>
              </a:ext>
            </a:extLst>
          </p:cNvPr>
          <p:cNvSpPr txBox="1"/>
          <p:nvPr/>
        </p:nvSpPr>
        <p:spPr>
          <a:xfrm>
            <a:off x="8022336" y="5167098"/>
            <a:ext cx="1499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DD-P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DBB67-958D-F449-A165-9959DAECEDBF}"/>
              </a:ext>
            </a:extLst>
          </p:cNvPr>
          <p:cNvSpPr txBox="1"/>
          <p:nvPr/>
        </p:nvSpPr>
        <p:spPr>
          <a:xfrm>
            <a:off x="7487242" y="6376229"/>
            <a:ext cx="560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MTU = 200∆t = 4.5/</a:t>
            </a:r>
            <a:r>
              <a:rPr lang="el-G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7𝜏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</p:txBody>
      </p:sp>
    </p:spTree>
    <p:extLst>
      <p:ext uri="{BB962C8B-B14F-4D97-AF65-F5344CB8AC3E}">
        <p14:creationId xmlns:p14="http://schemas.microsoft.com/office/powerpoint/2010/main" val="12022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0C79AAD-323B-9548-B63F-0AE202AFC5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92" y="53008"/>
            <a:ext cx="11735615" cy="6839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1ABB5C-B521-FC4D-A424-4F41D49B0B00}"/>
              </a:ext>
            </a:extLst>
          </p:cNvPr>
          <p:cNvSpPr txBox="1"/>
          <p:nvPr/>
        </p:nvSpPr>
        <p:spPr>
          <a:xfrm>
            <a:off x="1668464" y="6253"/>
            <a:ext cx="9487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Predicting short-term </a:t>
            </a:r>
            <a:r>
              <a:rPr lang="en-US" dirty="0" err="1"/>
              <a:t>spatio</a:t>
            </a:r>
            <a:r>
              <a:rPr lang="en-US" dirty="0"/>
              <a:t>-temporal evolution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8DE96-B309-834A-B442-EB8723D86C94}"/>
              </a:ext>
            </a:extLst>
          </p:cNvPr>
          <p:cNvSpPr txBox="1"/>
          <p:nvPr/>
        </p:nvSpPr>
        <p:spPr>
          <a:xfrm>
            <a:off x="1921720" y="5254149"/>
            <a:ext cx="8986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cost (normalized)</a:t>
            </a:r>
          </a:p>
          <a:p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123                     111                   1.4                   0                     1.4                   1.4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D789-E0CC-F940-A09B-71637ABA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2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B1F6A-3BDA-974C-AB6C-A264BE8F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2309-6339-6943-AA45-6725C539108E}" type="slidenum">
              <a:rPr lang="en-US" smtClean="0"/>
              <a:t>15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3BF9A6F-4304-2C4A-8E4F-F910A1118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64" t="4000" r="7155"/>
          <a:stretch/>
        </p:blipFill>
        <p:spPr>
          <a:xfrm>
            <a:off x="146304" y="164593"/>
            <a:ext cx="5600266" cy="353081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783CF44-5CAA-1546-AC5B-5D7AE25835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068" t="3981" r="6128"/>
          <a:stretch/>
        </p:blipFill>
        <p:spPr>
          <a:xfrm>
            <a:off x="5614416" y="3053540"/>
            <a:ext cx="5870448" cy="3667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6BE17E-5E13-7F4F-8006-40E72B3A525E}"/>
              </a:ext>
            </a:extLst>
          </p:cNvPr>
          <p:cNvSpPr txBox="1"/>
          <p:nvPr/>
        </p:nvSpPr>
        <p:spPr>
          <a:xfrm>
            <a:off x="6096000" y="729672"/>
            <a:ext cx="587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in quasi-equilibrium with X.  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Y=F(X)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justifed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48FB19-89AF-6448-BEFF-D401BA203A4D}"/>
              </a:ext>
            </a:extLst>
          </p:cNvPr>
          <p:cNvSpPr txBox="1"/>
          <p:nvPr/>
        </p:nvSpPr>
        <p:spPr>
          <a:xfrm>
            <a:off x="542544" y="4530710"/>
            <a:ext cx="587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is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quasi-equilibrium with X. Y=F(X)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justified</a:t>
            </a:r>
          </a:p>
        </p:txBody>
      </p:sp>
    </p:spTree>
    <p:extLst>
      <p:ext uri="{BB962C8B-B14F-4D97-AF65-F5344CB8AC3E}">
        <p14:creationId xmlns:p14="http://schemas.microsoft.com/office/powerpoint/2010/main" val="46160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393EFB3-2245-CF40-8A1C-61BF763F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92" y="0"/>
            <a:ext cx="1173561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06289-0128-4148-A99E-0B5E7093B9B7}"/>
              </a:ext>
            </a:extLst>
          </p:cNvPr>
          <p:cNvSpPr txBox="1"/>
          <p:nvPr/>
        </p:nvSpPr>
        <p:spPr>
          <a:xfrm>
            <a:off x="1921720" y="5254149"/>
            <a:ext cx="8986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cost (normalized)</a:t>
            </a:r>
          </a:p>
          <a:p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123                     111                   1.4                   0                     1.4                   1.4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05939-5D15-0B48-BCC0-93BE55EF9F61}"/>
              </a:ext>
            </a:extLst>
          </p:cNvPr>
          <p:cNvSpPr txBox="1"/>
          <p:nvPr/>
        </p:nvSpPr>
        <p:spPr>
          <a:xfrm>
            <a:off x="1804435" y="6253"/>
            <a:ext cx="9327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-temporal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243AB-6D0C-FE4E-8C3C-453BFD606664}"/>
              </a:ext>
            </a:extLst>
          </p:cNvPr>
          <p:cNvSpPr txBox="1"/>
          <p:nvPr/>
        </p:nvSpPr>
        <p:spPr>
          <a:xfrm>
            <a:off x="8564450" y="2052605"/>
            <a:ext cx="23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Equilibrium Case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13FEE5-E788-AD41-BE80-29B965639FD7}"/>
              </a:ext>
            </a:extLst>
          </p:cNvPr>
          <p:cNvCxnSpPr/>
          <p:nvPr/>
        </p:nvCxnSpPr>
        <p:spPr>
          <a:xfrm>
            <a:off x="9723549" y="2421937"/>
            <a:ext cx="309093" cy="82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DB2210-60AF-4A47-B843-6219B2C8BC87}"/>
              </a:ext>
            </a:extLst>
          </p:cNvPr>
          <p:cNvSpPr txBox="1"/>
          <p:nvPr/>
        </p:nvSpPr>
        <p:spPr>
          <a:xfrm>
            <a:off x="7534140" y="2606603"/>
            <a:ext cx="23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Non-equilibrium Case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2F1322-E6B8-0443-B367-B3F4C45202D5}"/>
              </a:ext>
            </a:extLst>
          </p:cNvPr>
          <p:cNvCxnSpPr>
            <a:stCxn id="10" idx="2"/>
          </p:cNvCxnSpPr>
          <p:nvPr/>
        </p:nvCxnSpPr>
        <p:spPr>
          <a:xfrm>
            <a:off x="8706118" y="2975935"/>
            <a:ext cx="1326524" cy="1042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10E84-F49E-894A-83C7-D67870D1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17388-143A-384F-BF3E-D1E35A3FF2E0}"/>
              </a:ext>
            </a:extLst>
          </p:cNvPr>
          <p:cNvSpPr txBox="1"/>
          <p:nvPr/>
        </p:nvSpPr>
        <p:spPr>
          <a:xfrm>
            <a:off x="2280440" y="136525"/>
            <a:ext cx="812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Generalization to New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4674C-BD26-0D49-8529-C005836B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17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E97887-06FA-A944-A2F8-390A292696A1}"/>
              </a:ext>
            </a:extLst>
          </p:cNvPr>
          <p:cNvCxnSpPr/>
          <p:nvPr/>
        </p:nvCxnSpPr>
        <p:spPr>
          <a:xfrm>
            <a:off x="934066" y="4915846"/>
            <a:ext cx="505173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832ADA13-A225-864C-A5AA-84CAA18CFBCE}"/>
              </a:ext>
            </a:extLst>
          </p:cNvPr>
          <p:cNvSpPr/>
          <p:nvPr/>
        </p:nvSpPr>
        <p:spPr>
          <a:xfrm>
            <a:off x="1737303" y="3663561"/>
            <a:ext cx="1951149" cy="1232969"/>
          </a:xfrm>
          <a:custGeom>
            <a:avLst/>
            <a:gdLst>
              <a:gd name="connsiteX0" fmla="*/ 0 w 2601532"/>
              <a:gd name="connsiteY0" fmla="*/ 1643958 h 1643958"/>
              <a:gd name="connsiteX1" fmla="*/ 296214 w 2601532"/>
              <a:gd name="connsiteY1" fmla="*/ 1489412 h 1643958"/>
              <a:gd name="connsiteX2" fmla="*/ 412124 w 2601532"/>
              <a:gd name="connsiteY2" fmla="*/ 1321986 h 1643958"/>
              <a:gd name="connsiteX3" fmla="*/ 553791 w 2601532"/>
              <a:gd name="connsiteY3" fmla="*/ 845468 h 1643958"/>
              <a:gd name="connsiteX4" fmla="*/ 708338 w 2601532"/>
              <a:gd name="connsiteY4" fmla="*/ 291676 h 1643958"/>
              <a:gd name="connsiteX5" fmla="*/ 914400 w 2601532"/>
              <a:gd name="connsiteY5" fmla="*/ 34099 h 1643958"/>
              <a:gd name="connsiteX6" fmla="*/ 1184856 w 2601532"/>
              <a:gd name="connsiteY6" fmla="*/ 8341 h 1643958"/>
              <a:gd name="connsiteX7" fmla="*/ 1365160 w 2601532"/>
              <a:gd name="connsiteY7" fmla="*/ 85615 h 1643958"/>
              <a:gd name="connsiteX8" fmla="*/ 1519707 w 2601532"/>
              <a:gd name="connsiteY8" fmla="*/ 459102 h 1643958"/>
              <a:gd name="connsiteX9" fmla="*/ 1584101 w 2601532"/>
              <a:gd name="connsiteY9" fmla="*/ 665164 h 1643958"/>
              <a:gd name="connsiteX10" fmla="*/ 1725769 w 2601532"/>
              <a:gd name="connsiteY10" fmla="*/ 961378 h 1643958"/>
              <a:gd name="connsiteX11" fmla="*/ 1918952 w 2601532"/>
              <a:gd name="connsiteY11" fmla="*/ 1309107 h 1643958"/>
              <a:gd name="connsiteX12" fmla="*/ 2112135 w 2601532"/>
              <a:gd name="connsiteY12" fmla="*/ 1476533 h 1643958"/>
              <a:gd name="connsiteX13" fmla="*/ 2292439 w 2601532"/>
              <a:gd name="connsiteY13" fmla="*/ 1592443 h 1643958"/>
              <a:gd name="connsiteX14" fmla="*/ 2485622 w 2601532"/>
              <a:gd name="connsiteY14" fmla="*/ 1631079 h 1643958"/>
              <a:gd name="connsiteX15" fmla="*/ 2601532 w 2601532"/>
              <a:gd name="connsiteY15" fmla="*/ 1643958 h 164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1532" h="1643958">
                <a:moveTo>
                  <a:pt x="0" y="1643958"/>
                </a:moveTo>
                <a:cubicBezTo>
                  <a:pt x="113763" y="1593516"/>
                  <a:pt x="227527" y="1543074"/>
                  <a:pt x="296214" y="1489412"/>
                </a:cubicBezTo>
                <a:cubicBezTo>
                  <a:pt x="364901" y="1435750"/>
                  <a:pt x="369195" y="1429310"/>
                  <a:pt x="412124" y="1321986"/>
                </a:cubicBezTo>
                <a:cubicBezTo>
                  <a:pt x="455053" y="1214662"/>
                  <a:pt x="504422" y="1017186"/>
                  <a:pt x="553791" y="845468"/>
                </a:cubicBezTo>
                <a:cubicBezTo>
                  <a:pt x="603160" y="673750"/>
                  <a:pt x="648237" y="426904"/>
                  <a:pt x="708338" y="291676"/>
                </a:cubicBezTo>
                <a:cubicBezTo>
                  <a:pt x="768440" y="156448"/>
                  <a:pt x="834980" y="81321"/>
                  <a:pt x="914400" y="34099"/>
                </a:cubicBezTo>
                <a:cubicBezTo>
                  <a:pt x="993820" y="-13123"/>
                  <a:pt x="1109729" y="-245"/>
                  <a:pt x="1184856" y="8341"/>
                </a:cubicBezTo>
                <a:cubicBezTo>
                  <a:pt x="1259983" y="16927"/>
                  <a:pt x="1309352" y="10488"/>
                  <a:pt x="1365160" y="85615"/>
                </a:cubicBezTo>
                <a:cubicBezTo>
                  <a:pt x="1420968" y="160742"/>
                  <a:pt x="1483217" y="362511"/>
                  <a:pt x="1519707" y="459102"/>
                </a:cubicBezTo>
                <a:cubicBezTo>
                  <a:pt x="1556197" y="555693"/>
                  <a:pt x="1549757" y="581451"/>
                  <a:pt x="1584101" y="665164"/>
                </a:cubicBezTo>
                <a:cubicBezTo>
                  <a:pt x="1618445" y="748877"/>
                  <a:pt x="1669961" y="854054"/>
                  <a:pt x="1725769" y="961378"/>
                </a:cubicBezTo>
                <a:cubicBezTo>
                  <a:pt x="1781577" y="1068702"/>
                  <a:pt x="1854558" y="1223248"/>
                  <a:pt x="1918952" y="1309107"/>
                </a:cubicBezTo>
                <a:cubicBezTo>
                  <a:pt x="1983346" y="1394966"/>
                  <a:pt x="2049887" y="1429310"/>
                  <a:pt x="2112135" y="1476533"/>
                </a:cubicBezTo>
                <a:cubicBezTo>
                  <a:pt x="2174383" y="1523756"/>
                  <a:pt x="2230191" y="1566685"/>
                  <a:pt x="2292439" y="1592443"/>
                </a:cubicBezTo>
                <a:cubicBezTo>
                  <a:pt x="2354687" y="1618201"/>
                  <a:pt x="2434107" y="1622493"/>
                  <a:pt x="2485622" y="1631079"/>
                </a:cubicBezTo>
                <a:cubicBezTo>
                  <a:pt x="2537137" y="1639665"/>
                  <a:pt x="2569334" y="1641811"/>
                  <a:pt x="2601532" y="164395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E62637-4A84-264B-BDDE-3F97B05BEA9C}"/>
                  </a:ext>
                </a:extLst>
              </p:cNvPr>
              <p:cNvSpPr txBox="1"/>
              <p:nvPr/>
            </p:nvSpPr>
            <p:spPr>
              <a:xfrm>
                <a:off x="3268866" y="681120"/>
                <a:ext cx="5720584" cy="1864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E62637-4A84-264B-BDDE-3F97B05BE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66" y="681120"/>
                <a:ext cx="5720584" cy="1864100"/>
              </a:xfrm>
              <a:prstGeom prst="rect">
                <a:avLst/>
              </a:prstGeom>
              <a:blipFill>
                <a:blip r:embed="rId2"/>
                <a:stretch>
                  <a:fillRect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60B21D4-56FE-B848-8EDC-39E5A7CB4443}"/>
              </a:ext>
            </a:extLst>
          </p:cNvPr>
          <p:cNvSpPr/>
          <p:nvPr/>
        </p:nvSpPr>
        <p:spPr>
          <a:xfrm>
            <a:off x="6764743" y="884201"/>
            <a:ext cx="291759" cy="4503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E0C7D5-68C0-7341-B092-811AC90D1AE4}"/>
              </a:ext>
            </a:extLst>
          </p:cNvPr>
          <p:cNvSpPr/>
          <p:nvPr/>
        </p:nvSpPr>
        <p:spPr>
          <a:xfrm>
            <a:off x="4799371" y="681120"/>
            <a:ext cx="2798064" cy="19677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58E1D-CDF4-5B43-8866-EA2DB62CD35E}"/>
              </a:ext>
            </a:extLst>
          </p:cNvPr>
          <p:cNvSpPr txBox="1"/>
          <p:nvPr/>
        </p:nvSpPr>
        <p:spPr>
          <a:xfrm>
            <a:off x="1648002" y="3765175"/>
            <a:ext cx="6324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F=20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5C16C8A-59DF-6047-8A2E-653D1E576C27}"/>
              </a:ext>
            </a:extLst>
          </p:cNvPr>
          <p:cNvSpPr/>
          <p:nvPr/>
        </p:nvSpPr>
        <p:spPr>
          <a:xfrm>
            <a:off x="2119426" y="3451487"/>
            <a:ext cx="2298879" cy="1464359"/>
          </a:xfrm>
          <a:custGeom>
            <a:avLst/>
            <a:gdLst>
              <a:gd name="connsiteX0" fmla="*/ 0 w 3065172"/>
              <a:gd name="connsiteY0" fmla="*/ 1926721 h 1952479"/>
              <a:gd name="connsiteX1" fmla="*/ 360609 w 3065172"/>
              <a:gd name="connsiteY1" fmla="*/ 1772175 h 1952479"/>
              <a:gd name="connsiteX2" fmla="*/ 566671 w 3065172"/>
              <a:gd name="connsiteY2" fmla="*/ 1475961 h 1952479"/>
              <a:gd name="connsiteX3" fmla="*/ 759854 w 3065172"/>
              <a:gd name="connsiteY3" fmla="*/ 1089594 h 1952479"/>
              <a:gd name="connsiteX4" fmla="*/ 965916 w 3065172"/>
              <a:gd name="connsiteY4" fmla="*/ 651713 h 1952479"/>
              <a:gd name="connsiteX5" fmla="*/ 1133341 w 3065172"/>
              <a:gd name="connsiteY5" fmla="*/ 419893 h 1952479"/>
              <a:gd name="connsiteX6" fmla="*/ 1300766 w 3065172"/>
              <a:gd name="connsiteY6" fmla="*/ 110800 h 1952479"/>
              <a:gd name="connsiteX7" fmla="*/ 1635617 w 3065172"/>
              <a:gd name="connsiteY7" fmla="*/ 20648 h 1952479"/>
              <a:gd name="connsiteX8" fmla="*/ 1880316 w 3065172"/>
              <a:gd name="connsiteY8" fmla="*/ 471408 h 1952479"/>
              <a:gd name="connsiteX9" fmla="*/ 1970468 w 3065172"/>
              <a:gd name="connsiteY9" fmla="*/ 819138 h 1952479"/>
              <a:gd name="connsiteX10" fmla="*/ 2202288 w 3065172"/>
              <a:gd name="connsiteY10" fmla="*/ 1192625 h 1952479"/>
              <a:gd name="connsiteX11" fmla="*/ 2395471 w 3065172"/>
              <a:gd name="connsiteY11" fmla="*/ 1501718 h 1952479"/>
              <a:gd name="connsiteX12" fmla="*/ 2627290 w 3065172"/>
              <a:gd name="connsiteY12" fmla="*/ 1720659 h 1952479"/>
              <a:gd name="connsiteX13" fmla="*/ 2910626 w 3065172"/>
              <a:gd name="connsiteY13" fmla="*/ 1913842 h 1952479"/>
              <a:gd name="connsiteX14" fmla="*/ 3065172 w 3065172"/>
              <a:gd name="connsiteY14" fmla="*/ 1952479 h 195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5172" h="1952479">
                <a:moveTo>
                  <a:pt x="0" y="1926721"/>
                </a:moveTo>
                <a:cubicBezTo>
                  <a:pt x="133082" y="1887011"/>
                  <a:pt x="266164" y="1847302"/>
                  <a:pt x="360609" y="1772175"/>
                </a:cubicBezTo>
                <a:cubicBezTo>
                  <a:pt x="455054" y="1697048"/>
                  <a:pt x="500130" y="1589724"/>
                  <a:pt x="566671" y="1475961"/>
                </a:cubicBezTo>
                <a:cubicBezTo>
                  <a:pt x="633212" y="1362198"/>
                  <a:pt x="693313" y="1226969"/>
                  <a:pt x="759854" y="1089594"/>
                </a:cubicBezTo>
                <a:cubicBezTo>
                  <a:pt x="826395" y="952219"/>
                  <a:pt x="903668" y="763330"/>
                  <a:pt x="965916" y="651713"/>
                </a:cubicBezTo>
                <a:cubicBezTo>
                  <a:pt x="1028164" y="540096"/>
                  <a:pt x="1077533" y="510045"/>
                  <a:pt x="1133341" y="419893"/>
                </a:cubicBezTo>
                <a:cubicBezTo>
                  <a:pt x="1189149" y="329741"/>
                  <a:pt x="1217053" y="177341"/>
                  <a:pt x="1300766" y="110800"/>
                </a:cubicBezTo>
                <a:cubicBezTo>
                  <a:pt x="1384479" y="44259"/>
                  <a:pt x="1539025" y="-39453"/>
                  <a:pt x="1635617" y="20648"/>
                </a:cubicBezTo>
                <a:cubicBezTo>
                  <a:pt x="1732209" y="80749"/>
                  <a:pt x="1824508" y="338326"/>
                  <a:pt x="1880316" y="471408"/>
                </a:cubicBezTo>
                <a:cubicBezTo>
                  <a:pt x="1936125" y="604490"/>
                  <a:pt x="1916806" y="698935"/>
                  <a:pt x="1970468" y="819138"/>
                </a:cubicBezTo>
                <a:cubicBezTo>
                  <a:pt x="2024130" y="939341"/>
                  <a:pt x="2202288" y="1192625"/>
                  <a:pt x="2202288" y="1192625"/>
                </a:cubicBezTo>
                <a:cubicBezTo>
                  <a:pt x="2273122" y="1306388"/>
                  <a:pt x="2324637" y="1413713"/>
                  <a:pt x="2395471" y="1501718"/>
                </a:cubicBezTo>
                <a:cubicBezTo>
                  <a:pt x="2466305" y="1589723"/>
                  <a:pt x="2541431" y="1651972"/>
                  <a:pt x="2627290" y="1720659"/>
                </a:cubicBezTo>
                <a:cubicBezTo>
                  <a:pt x="2713149" y="1789346"/>
                  <a:pt x="2837646" y="1875205"/>
                  <a:pt x="2910626" y="1913842"/>
                </a:cubicBezTo>
                <a:cubicBezTo>
                  <a:pt x="2983606" y="1952479"/>
                  <a:pt x="3024389" y="1952479"/>
                  <a:pt x="3065172" y="1952479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5DD63-5197-454C-9331-2DDC226C377A}"/>
              </a:ext>
            </a:extLst>
          </p:cNvPr>
          <p:cNvSpPr txBox="1"/>
          <p:nvPr/>
        </p:nvSpPr>
        <p:spPr>
          <a:xfrm>
            <a:off x="3352848" y="3281914"/>
            <a:ext cx="6324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F=24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5D126-21FE-3A4C-A987-40D81D6BF223}"/>
              </a:ext>
            </a:extLst>
          </p:cNvPr>
          <p:cNvSpPr txBox="1"/>
          <p:nvPr/>
        </p:nvSpPr>
        <p:spPr>
          <a:xfrm>
            <a:off x="6764743" y="3001295"/>
            <a:ext cx="5230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is not guaranteed by machine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Practical applications need models to generalize, e.g., climate change etc.</a:t>
            </a:r>
          </a:p>
        </p:txBody>
      </p:sp>
    </p:spTree>
    <p:extLst>
      <p:ext uri="{BB962C8B-B14F-4D97-AF65-F5344CB8AC3E}">
        <p14:creationId xmlns:p14="http://schemas.microsoft.com/office/powerpoint/2010/main" val="11243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0242184-E8E2-6C4C-9C26-A3C45AA8311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92" y="0"/>
            <a:ext cx="1173561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18D6B-46D2-3F47-9D66-3EB540DD0ED0}"/>
              </a:ext>
            </a:extLst>
          </p:cNvPr>
          <p:cNvSpPr txBox="1"/>
          <p:nvPr/>
        </p:nvSpPr>
        <p:spPr>
          <a:xfrm>
            <a:off x="901521" y="0"/>
            <a:ext cx="11062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Generalization to New Data (Non-equilibrium Case)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D1254-928D-F44C-A80A-246CC529BFCB}"/>
              </a:ext>
            </a:extLst>
          </p:cNvPr>
          <p:cNvSpPr txBox="1"/>
          <p:nvPr/>
        </p:nvSpPr>
        <p:spPr>
          <a:xfrm>
            <a:off x="7174621" y="1189033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A7BDA3-5A4E-DB4E-B670-22A415B02B77}"/>
              </a:ext>
            </a:extLst>
          </p:cNvPr>
          <p:cNvCxnSpPr/>
          <p:nvPr/>
        </p:nvCxnSpPr>
        <p:spPr>
          <a:xfrm flipH="1">
            <a:off x="7100888" y="1957388"/>
            <a:ext cx="1114425" cy="201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F18C9B-662F-AA4D-A9D8-2188682A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9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257CD1B-5DA9-5C4C-93A9-744F543FA7E8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0"/>
            <a:ext cx="117317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F5FF95-CFD2-9844-B642-72F42FE472D4}"/>
              </a:ext>
            </a:extLst>
          </p:cNvPr>
          <p:cNvSpPr txBox="1"/>
          <p:nvPr/>
        </p:nvSpPr>
        <p:spPr>
          <a:xfrm>
            <a:off x="901521" y="0"/>
            <a:ext cx="11062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Generalization to New Data (Non-equilibrium Case)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0A84F-F1E2-A543-BD53-9EFFDE82215C}"/>
              </a:ext>
            </a:extLst>
          </p:cNvPr>
          <p:cNvSpPr txBox="1"/>
          <p:nvPr/>
        </p:nvSpPr>
        <p:spPr>
          <a:xfrm>
            <a:off x="7174621" y="1189033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23DB9A-7097-8341-9620-1763E82CB93A}"/>
              </a:ext>
            </a:extLst>
          </p:cNvPr>
          <p:cNvCxnSpPr/>
          <p:nvPr/>
        </p:nvCxnSpPr>
        <p:spPr>
          <a:xfrm flipH="1">
            <a:off x="7100888" y="1957388"/>
            <a:ext cx="1114425" cy="201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9D5444-1D53-A042-B780-569A58093725}"/>
              </a:ext>
            </a:extLst>
          </p:cNvPr>
          <p:cNvSpPr txBox="1"/>
          <p:nvPr/>
        </p:nvSpPr>
        <p:spPr>
          <a:xfrm>
            <a:off x="4640971" y="1103308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F=24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823C6F-F9AF-4341-9182-4D1D16EB8F8A}"/>
              </a:ext>
            </a:extLst>
          </p:cNvPr>
          <p:cNvCxnSpPr>
            <a:cxnSpLocks/>
          </p:cNvCxnSpPr>
          <p:nvPr/>
        </p:nvCxnSpPr>
        <p:spPr>
          <a:xfrm flipH="1">
            <a:off x="4086225" y="1811194"/>
            <a:ext cx="1314450" cy="161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00EC1-5C9F-5A43-A74E-95F8E323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2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56CB97-50D4-784E-9FC8-F6B875ECF719}"/>
              </a:ext>
            </a:extLst>
          </p:cNvPr>
          <p:cNvSpPr txBox="1"/>
          <p:nvPr/>
        </p:nvSpPr>
        <p:spPr>
          <a:xfrm>
            <a:off x="293615" y="142613"/>
            <a:ext cx="115851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Turbulence and Weather, Climate &amp; their Extremes: </a:t>
            </a:r>
          </a:p>
          <a:p>
            <a:pPr algn="ctr"/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spatio-temporal, multi-scale, multi-physics, high-dimensional &amp; chaotic …</a:t>
            </a:r>
          </a:p>
        </p:txBody>
      </p:sp>
      <p:sp>
        <p:nvSpPr>
          <p:cNvPr id="5" name="AutoShape 6" descr="Image result for jet stream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880CEF-CE9D-D443-B138-A6EB3375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3" y="941255"/>
            <a:ext cx="5810056" cy="5491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317D8B-C31D-8842-8B8B-74EE061AFD7C}"/>
              </a:ext>
            </a:extLst>
          </p:cNvPr>
          <p:cNvSpPr txBox="1"/>
          <p:nvPr/>
        </p:nvSpPr>
        <p:spPr>
          <a:xfrm>
            <a:off x="7105585" y="1807987"/>
            <a:ext cx="4386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2060"/>
                </a:solidFill>
              </a:rPr>
              <a:t>X: </a:t>
            </a:r>
            <a:r>
              <a:rPr lang="en-US" sz="2600" dirty="0">
                <a:solidFill>
                  <a:srgbClr val="002060"/>
                </a:solidFill>
              </a:rPr>
              <a:t>large/slow-scale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87BF2-1AC9-574B-9CF3-E98BB81F1475}"/>
              </a:ext>
            </a:extLst>
          </p:cNvPr>
          <p:cNvSpPr txBox="1"/>
          <p:nvPr/>
        </p:nvSpPr>
        <p:spPr>
          <a:xfrm>
            <a:off x="7105585" y="3288818"/>
            <a:ext cx="4241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</a:rPr>
              <a:t>Y: </a:t>
            </a:r>
            <a:r>
              <a:rPr lang="en-US" sz="2600" dirty="0">
                <a:solidFill>
                  <a:srgbClr val="FF0000"/>
                </a:solidFill>
              </a:rPr>
              <a:t>small/fast-scales variables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4BB54-239A-AC47-887F-475E2FC2F777}"/>
              </a:ext>
            </a:extLst>
          </p:cNvPr>
          <p:cNvSpPr txBox="1"/>
          <p:nvPr/>
        </p:nvSpPr>
        <p:spPr>
          <a:xfrm>
            <a:off x="7105587" y="4364973"/>
            <a:ext cx="3630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FFC000"/>
                </a:solidFill>
              </a:rPr>
              <a:t>Z: </a:t>
            </a:r>
            <a:r>
              <a:rPr lang="en-US" sz="2600" dirty="0">
                <a:solidFill>
                  <a:srgbClr val="FFC000"/>
                </a:solidFill>
              </a:rPr>
              <a:t>poorly understood, </a:t>
            </a:r>
          </a:p>
          <a:p>
            <a:r>
              <a:rPr lang="en-US" sz="2600" dirty="0">
                <a:solidFill>
                  <a:srgbClr val="FFC000"/>
                </a:solidFill>
              </a:rPr>
              <a:t>hard to observe variables</a:t>
            </a:r>
          </a:p>
        </p:txBody>
      </p:sp>
    </p:spTree>
    <p:extLst>
      <p:ext uri="{BB962C8B-B14F-4D97-AF65-F5344CB8AC3E}">
        <p14:creationId xmlns:p14="http://schemas.microsoft.com/office/powerpoint/2010/main" val="34555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E3DB184-EA02-1A45-8224-92D0FF46FF2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92" y="0"/>
            <a:ext cx="117356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E895E-BC9E-3F40-A777-B4E779A7DF4C}"/>
              </a:ext>
            </a:extLst>
          </p:cNvPr>
          <p:cNvSpPr txBox="1"/>
          <p:nvPr/>
        </p:nvSpPr>
        <p:spPr>
          <a:xfrm>
            <a:off x="901521" y="0"/>
            <a:ext cx="11062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Generalization to New Data (Non-equilibrium Case)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7B487E-E31A-4142-86D9-96F9F797A0F6}"/>
              </a:ext>
            </a:extLst>
          </p:cNvPr>
          <p:cNvCxnSpPr/>
          <p:nvPr/>
        </p:nvCxnSpPr>
        <p:spPr>
          <a:xfrm>
            <a:off x="5692462" y="3940935"/>
            <a:ext cx="0" cy="4250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002D36-7B88-CC4D-8D99-A678F97CBDA7}"/>
              </a:ext>
            </a:extLst>
          </p:cNvPr>
          <p:cNvCxnSpPr/>
          <p:nvPr/>
        </p:nvCxnSpPr>
        <p:spPr>
          <a:xfrm flipV="1">
            <a:off x="5782614" y="3142445"/>
            <a:ext cx="1171978" cy="1017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2F3A67-D69E-1444-8ADE-F65EE62EB1A3}"/>
              </a:ext>
            </a:extLst>
          </p:cNvPr>
          <p:cNvSpPr txBox="1"/>
          <p:nvPr/>
        </p:nvSpPr>
        <p:spPr>
          <a:xfrm>
            <a:off x="6915952" y="2807594"/>
            <a:ext cx="370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Generalization gap too high when equilibrium is absent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75D1A-DEC5-AE40-9F9D-727AFEECA1D0}"/>
              </a:ext>
            </a:extLst>
          </p:cNvPr>
          <p:cNvSpPr txBox="1"/>
          <p:nvPr/>
        </p:nvSpPr>
        <p:spPr>
          <a:xfrm>
            <a:off x="7174621" y="1189033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D29985-8A26-E64D-A436-5D88BDF5C464}"/>
              </a:ext>
            </a:extLst>
          </p:cNvPr>
          <p:cNvCxnSpPr/>
          <p:nvPr/>
        </p:nvCxnSpPr>
        <p:spPr>
          <a:xfrm flipH="1">
            <a:off x="7100888" y="1957388"/>
            <a:ext cx="1114425" cy="201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E5C1BD-599C-5041-8507-1E9329F054D6}"/>
              </a:ext>
            </a:extLst>
          </p:cNvPr>
          <p:cNvSpPr txBox="1"/>
          <p:nvPr/>
        </p:nvSpPr>
        <p:spPr>
          <a:xfrm>
            <a:off x="4640971" y="1103308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F=24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FEEF7A-0219-3D4D-8BAF-733FFB6F74A0}"/>
              </a:ext>
            </a:extLst>
          </p:cNvPr>
          <p:cNvCxnSpPr>
            <a:cxnSpLocks/>
          </p:cNvCxnSpPr>
          <p:nvPr/>
        </p:nvCxnSpPr>
        <p:spPr>
          <a:xfrm flipH="1">
            <a:off x="4086225" y="1811194"/>
            <a:ext cx="1314450" cy="161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BEA5507-123E-A74F-AFF4-8A095CE8F4C4}"/>
              </a:ext>
            </a:extLst>
          </p:cNvPr>
          <p:cNvSpPr txBox="1"/>
          <p:nvPr/>
        </p:nvSpPr>
        <p:spPr>
          <a:xfrm>
            <a:off x="2615718" y="4613270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63CB9C-1462-B84F-8C87-96357BA70F5D}"/>
              </a:ext>
            </a:extLst>
          </p:cNvPr>
          <p:cNvCxnSpPr>
            <a:stCxn id="14" idx="0"/>
          </p:cNvCxnSpPr>
          <p:nvPr/>
        </p:nvCxnSpPr>
        <p:spPr>
          <a:xfrm flipV="1">
            <a:off x="3628345" y="4365938"/>
            <a:ext cx="1772330" cy="247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F4D037-EAD2-884E-B76C-D4EBEB87313B}"/>
              </a:ext>
            </a:extLst>
          </p:cNvPr>
          <p:cNvCxnSpPr>
            <a:stCxn id="14" idx="0"/>
          </p:cNvCxnSpPr>
          <p:nvPr/>
        </p:nvCxnSpPr>
        <p:spPr>
          <a:xfrm>
            <a:off x="3628345" y="4613270"/>
            <a:ext cx="3287607" cy="90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821C8-CEE1-CA44-8DF3-004B93D0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849520-B643-2448-917E-713E0575FD2D}"/>
              </a:ext>
            </a:extLst>
          </p:cNvPr>
          <p:cNvCxnSpPr/>
          <p:nvPr/>
        </p:nvCxnSpPr>
        <p:spPr>
          <a:xfrm>
            <a:off x="3936574" y="3264467"/>
            <a:ext cx="505173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04B28920-2722-D244-A595-25F6120A1F4E}"/>
              </a:ext>
            </a:extLst>
          </p:cNvPr>
          <p:cNvSpPr/>
          <p:nvPr/>
        </p:nvSpPr>
        <p:spPr>
          <a:xfrm>
            <a:off x="4739811" y="2012182"/>
            <a:ext cx="1951149" cy="1232969"/>
          </a:xfrm>
          <a:custGeom>
            <a:avLst/>
            <a:gdLst>
              <a:gd name="connsiteX0" fmla="*/ 0 w 2601532"/>
              <a:gd name="connsiteY0" fmla="*/ 1643958 h 1643958"/>
              <a:gd name="connsiteX1" fmla="*/ 296214 w 2601532"/>
              <a:gd name="connsiteY1" fmla="*/ 1489412 h 1643958"/>
              <a:gd name="connsiteX2" fmla="*/ 412124 w 2601532"/>
              <a:gd name="connsiteY2" fmla="*/ 1321986 h 1643958"/>
              <a:gd name="connsiteX3" fmla="*/ 553791 w 2601532"/>
              <a:gd name="connsiteY3" fmla="*/ 845468 h 1643958"/>
              <a:gd name="connsiteX4" fmla="*/ 708338 w 2601532"/>
              <a:gd name="connsiteY4" fmla="*/ 291676 h 1643958"/>
              <a:gd name="connsiteX5" fmla="*/ 914400 w 2601532"/>
              <a:gd name="connsiteY5" fmla="*/ 34099 h 1643958"/>
              <a:gd name="connsiteX6" fmla="*/ 1184856 w 2601532"/>
              <a:gd name="connsiteY6" fmla="*/ 8341 h 1643958"/>
              <a:gd name="connsiteX7" fmla="*/ 1365160 w 2601532"/>
              <a:gd name="connsiteY7" fmla="*/ 85615 h 1643958"/>
              <a:gd name="connsiteX8" fmla="*/ 1519707 w 2601532"/>
              <a:gd name="connsiteY8" fmla="*/ 459102 h 1643958"/>
              <a:gd name="connsiteX9" fmla="*/ 1584101 w 2601532"/>
              <a:gd name="connsiteY9" fmla="*/ 665164 h 1643958"/>
              <a:gd name="connsiteX10" fmla="*/ 1725769 w 2601532"/>
              <a:gd name="connsiteY10" fmla="*/ 961378 h 1643958"/>
              <a:gd name="connsiteX11" fmla="*/ 1918952 w 2601532"/>
              <a:gd name="connsiteY11" fmla="*/ 1309107 h 1643958"/>
              <a:gd name="connsiteX12" fmla="*/ 2112135 w 2601532"/>
              <a:gd name="connsiteY12" fmla="*/ 1476533 h 1643958"/>
              <a:gd name="connsiteX13" fmla="*/ 2292439 w 2601532"/>
              <a:gd name="connsiteY13" fmla="*/ 1592443 h 1643958"/>
              <a:gd name="connsiteX14" fmla="*/ 2485622 w 2601532"/>
              <a:gd name="connsiteY14" fmla="*/ 1631079 h 1643958"/>
              <a:gd name="connsiteX15" fmla="*/ 2601532 w 2601532"/>
              <a:gd name="connsiteY15" fmla="*/ 1643958 h 164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1532" h="1643958">
                <a:moveTo>
                  <a:pt x="0" y="1643958"/>
                </a:moveTo>
                <a:cubicBezTo>
                  <a:pt x="113763" y="1593516"/>
                  <a:pt x="227527" y="1543074"/>
                  <a:pt x="296214" y="1489412"/>
                </a:cubicBezTo>
                <a:cubicBezTo>
                  <a:pt x="364901" y="1435750"/>
                  <a:pt x="369195" y="1429310"/>
                  <a:pt x="412124" y="1321986"/>
                </a:cubicBezTo>
                <a:cubicBezTo>
                  <a:pt x="455053" y="1214662"/>
                  <a:pt x="504422" y="1017186"/>
                  <a:pt x="553791" y="845468"/>
                </a:cubicBezTo>
                <a:cubicBezTo>
                  <a:pt x="603160" y="673750"/>
                  <a:pt x="648237" y="426904"/>
                  <a:pt x="708338" y="291676"/>
                </a:cubicBezTo>
                <a:cubicBezTo>
                  <a:pt x="768440" y="156448"/>
                  <a:pt x="834980" y="81321"/>
                  <a:pt x="914400" y="34099"/>
                </a:cubicBezTo>
                <a:cubicBezTo>
                  <a:pt x="993820" y="-13123"/>
                  <a:pt x="1109729" y="-245"/>
                  <a:pt x="1184856" y="8341"/>
                </a:cubicBezTo>
                <a:cubicBezTo>
                  <a:pt x="1259983" y="16927"/>
                  <a:pt x="1309352" y="10488"/>
                  <a:pt x="1365160" y="85615"/>
                </a:cubicBezTo>
                <a:cubicBezTo>
                  <a:pt x="1420968" y="160742"/>
                  <a:pt x="1483217" y="362511"/>
                  <a:pt x="1519707" y="459102"/>
                </a:cubicBezTo>
                <a:cubicBezTo>
                  <a:pt x="1556197" y="555693"/>
                  <a:pt x="1549757" y="581451"/>
                  <a:pt x="1584101" y="665164"/>
                </a:cubicBezTo>
                <a:cubicBezTo>
                  <a:pt x="1618445" y="748877"/>
                  <a:pt x="1669961" y="854054"/>
                  <a:pt x="1725769" y="961378"/>
                </a:cubicBezTo>
                <a:cubicBezTo>
                  <a:pt x="1781577" y="1068702"/>
                  <a:pt x="1854558" y="1223248"/>
                  <a:pt x="1918952" y="1309107"/>
                </a:cubicBezTo>
                <a:cubicBezTo>
                  <a:pt x="1983346" y="1394966"/>
                  <a:pt x="2049887" y="1429310"/>
                  <a:pt x="2112135" y="1476533"/>
                </a:cubicBezTo>
                <a:cubicBezTo>
                  <a:pt x="2174383" y="1523756"/>
                  <a:pt x="2230191" y="1566685"/>
                  <a:pt x="2292439" y="1592443"/>
                </a:cubicBezTo>
                <a:cubicBezTo>
                  <a:pt x="2354687" y="1618201"/>
                  <a:pt x="2434107" y="1622493"/>
                  <a:pt x="2485622" y="1631079"/>
                </a:cubicBezTo>
                <a:cubicBezTo>
                  <a:pt x="2537137" y="1639665"/>
                  <a:pt x="2569334" y="1641811"/>
                  <a:pt x="2601532" y="164395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A7D66CC-92DE-0B4F-A6AE-4261821216D9}"/>
              </a:ext>
            </a:extLst>
          </p:cNvPr>
          <p:cNvSpPr/>
          <p:nvPr/>
        </p:nvSpPr>
        <p:spPr>
          <a:xfrm>
            <a:off x="5163777" y="1800110"/>
            <a:ext cx="2298879" cy="1464359"/>
          </a:xfrm>
          <a:custGeom>
            <a:avLst/>
            <a:gdLst>
              <a:gd name="connsiteX0" fmla="*/ 0 w 3065172"/>
              <a:gd name="connsiteY0" fmla="*/ 1926721 h 1952479"/>
              <a:gd name="connsiteX1" fmla="*/ 360609 w 3065172"/>
              <a:gd name="connsiteY1" fmla="*/ 1772175 h 1952479"/>
              <a:gd name="connsiteX2" fmla="*/ 566671 w 3065172"/>
              <a:gd name="connsiteY2" fmla="*/ 1475961 h 1952479"/>
              <a:gd name="connsiteX3" fmla="*/ 759854 w 3065172"/>
              <a:gd name="connsiteY3" fmla="*/ 1089594 h 1952479"/>
              <a:gd name="connsiteX4" fmla="*/ 965916 w 3065172"/>
              <a:gd name="connsiteY4" fmla="*/ 651713 h 1952479"/>
              <a:gd name="connsiteX5" fmla="*/ 1133341 w 3065172"/>
              <a:gd name="connsiteY5" fmla="*/ 419893 h 1952479"/>
              <a:gd name="connsiteX6" fmla="*/ 1300766 w 3065172"/>
              <a:gd name="connsiteY6" fmla="*/ 110800 h 1952479"/>
              <a:gd name="connsiteX7" fmla="*/ 1635617 w 3065172"/>
              <a:gd name="connsiteY7" fmla="*/ 20648 h 1952479"/>
              <a:gd name="connsiteX8" fmla="*/ 1880316 w 3065172"/>
              <a:gd name="connsiteY8" fmla="*/ 471408 h 1952479"/>
              <a:gd name="connsiteX9" fmla="*/ 1970468 w 3065172"/>
              <a:gd name="connsiteY9" fmla="*/ 819138 h 1952479"/>
              <a:gd name="connsiteX10" fmla="*/ 2202288 w 3065172"/>
              <a:gd name="connsiteY10" fmla="*/ 1192625 h 1952479"/>
              <a:gd name="connsiteX11" fmla="*/ 2395471 w 3065172"/>
              <a:gd name="connsiteY11" fmla="*/ 1501718 h 1952479"/>
              <a:gd name="connsiteX12" fmla="*/ 2627290 w 3065172"/>
              <a:gd name="connsiteY12" fmla="*/ 1720659 h 1952479"/>
              <a:gd name="connsiteX13" fmla="*/ 2910626 w 3065172"/>
              <a:gd name="connsiteY13" fmla="*/ 1913842 h 1952479"/>
              <a:gd name="connsiteX14" fmla="*/ 3065172 w 3065172"/>
              <a:gd name="connsiteY14" fmla="*/ 1952479 h 195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5172" h="1952479">
                <a:moveTo>
                  <a:pt x="0" y="1926721"/>
                </a:moveTo>
                <a:cubicBezTo>
                  <a:pt x="133082" y="1887011"/>
                  <a:pt x="266164" y="1847302"/>
                  <a:pt x="360609" y="1772175"/>
                </a:cubicBezTo>
                <a:cubicBezTo>
                  <a:pt x="455054" y="1697048"/>
                  <a:pt x="500130" y="1589724"/>
                  <a:pt x="566671" y="1475961"/>
                </a:cubicBezTo>
                <a:cubicBezTo>
                  <a:pt x="633212" y="1362198"/>
                  <a:pt x="693313" y="1226969"/>
                  <a:pt x="759854" y="1089594"/>
                </a:cubicBezTo>
                <a:cubicBezTo>
                  <a:pt x="826395" y="952219"/>
                  <a:pt x="903668" y="763330"/>
                  <a:pt x="965916" y="651713"/>
                </a:cubicBezTo>
                <a:cubicBezTo>
                  <a:pt x="1028164" y="540096"/>
                  <a:pt x="1077533" y="510045"/>
                  <a:pt x="1133341" y="419893"/>
                </a:cubicBezTo>
                <a:cubicBezTo>
                  <a:pt x="1189149" y="329741"/>
                  <a:pt x="1217053" y="177341"/>
                  <a:pt x="1300766" y="110800"/>
                </a:cubicBezTo>
                <a:cubicBezTo>
                  <a:pt x="1384479" y="44259"/>
                  <a:pt x="1539025" y="-39453"/>
                  <a:pt x="1635617" y="20648"/>
                </a:cubicBezTo>
                <a:cubicBezTo>
                  <a:pt x="1732209" y="80749"/>
                  <a:pt x="1824508" y="338326"/>
                  <a:pt x="1880316" y="471408"/>
                </a:cubicBezTo>
                <a:cubicBezTo>
                  <a:pt x="1936125" y="604490"/>
                  <a:pt x="1916806" y="698935"/>
                  <a:pt x="1970468" y="819138"/>
                </a:cubicBezTo>
                <a:cubicBezTo>
                  <a:pt x="2024130" y="939341"/>
                  <a:pt x="2202288" y="1192625"/>
                  <a:pt x="2202288" y="1192625"/>
                </a:cubicBezTo>
                <a:cubicBezTo>
                  <a:pt x="2273122" y="1306388"/>
                  <a:pt x="2324637" y="1413713"/>
                  <a:pt x="2395471" y="1501718"/>
                </a:cubicBezTo>
                <a:cubicBezTo>
                  <a:pt x="2466305" y="1589723"/>
                  <a:pt x="2541431" y="1651972"/>
                  <a:pt x="2627290" y="1720659"/>
                </a:cubicBezTo>
                <a:cubicBezTo>
                  <a:pt x="2713149" y="1789346"/>
                  <a:pt x="2837646" y="1875205"/>
                  <a:pt x="2910626" y="1913842"/>
                </a:cubicBezTo>
                <a:cubicBezTo>
                  <a:pt x="2983606" y="1952479"/>
                  <a:pt x="3024389" y="1952479"/>
                  <a:pt x="3065172" y="1952479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61A8F5-DFA1-BF4A-86E2-230E1F609854}"/>
              </a:ext>
            </a:extLst>
          </p:cNvPr>
          <p:cNvSpPr/>
          <p:nvPr/>
        </p:nvSpPr>
        <p:spPr>
          <a:xfrm>
            <a:off x="4197374" y="3791061"/>
            <a:ext cx="1543431" cy="591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ANN/RNN (randomly initialized)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106F5D-A732-B34F-9390-F9407CFEDB75}"/>
              </a:ext>
            </a:extLst>
          </p:cNvPr>
          <p:cNvCxnSpPr>
            <a:cxnSpLocks/>
          </p:cNvCxnSpPr>
          <p:nvPr/>
        </p:nvCxnSpPr>
        <p:spPr>
          <a:xfrm>
            <a:off x="5546187" y="3150647"/>
            <a:ext cx="0" cy="6090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6AD5D81-F66D-A344-A357-798894E4C573}"/>
              </a:ext>
            </a:extLst>
          </p:cNvPr>
          <p:cNvSpPr txBox="1"/>
          <p:nvPr/>
        </p:nvSpPr>
        <p:spPr>
          <a:xfrm>
            <a:off x="5546189" y="3357656"/>
            <a:ext cx="6604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A2374F-7CFA-B146-B384-4C36D477CEAC}"/>
                  </a:ext>
                </a:extLst>
              </p:cNvPr>
              <p:cNvSpPr txBox="1"/>
              <p:nvPr/>
            </p:nvSpPr>
            <p:spPr>
              <a:xfrm>
                <a:off x="4197373" y="4476836"/>
                <a:ext cx="229887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A2374F-7CFA-B146-B384-4C36D477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373" y="4476836"/>
                <a:ext cx="2298878" cy="300082"/>
              </a:xfrm>
              <a:prstGeom prst="rect">
                <a:avLst/>
              </a:prstGeom>
              <a:blipFill>
                <a:blip r:embed="rId2"/>
                <a:stretch>
                  <a:fillRect l="-549" t="-41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7A2A2FD-74A3-AF40-8230-6C095EF826A3}"/>
                  </a:ext>
                </a:extLst>
              </p:cNvPr>
              <p:cNvSpPr/>
              <p:nvPr/>
            </p:nvSpPr>
            <p:spPr>
              <a:xfrm>
                <a:off x="6052948" y="3813499"/>
                <a:ext cx="1543431" cy="629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ANN/RNN (initialize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en-US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7A2A2FD-74A3-AF40-8230-6C095EF8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48" y="3813499"/>
                <a:ext cx="1543431" cy="629269"/>
              </a:xfrm>
              <a:prstGeom prst="rect">
                <a:avLst/>
              </a:prstGeom>
              <a:blipFill>
                <a:blip r:embed="rId3"/>
                <a:stretch>
                  <a:fillRect t="-784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F8CAD2E-D487-5540-A113-CBF082238C6E}"/>
              </a:ext>
            </a:extLst>
          </p:cNvPr>
          <p:cNvSpPr txBox="1"/>
          <p:nvPr/>
        </p:nvSpPr>
        <p:spPr>
          <a:xfrm>
            <a:off x="6381608" y="3364641"/>
            <a:ext cx="10171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Re-train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9B7083-561D-5342-B6EA-D4F052932608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6246309" y="2978420"/>
            <a:ext cx="7770" cy="8190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9C07252-7549-1246-BB85-6C6DB1177BF3}"/>
              </a:ext>
            </a:extLst>
          </p:cNvPr>
          <p:cNvSpPr/>
          <p:nvPr/>
        </p:nvSpPr>
        <p:spPr>
          <a:xfrm>
            <a:off x="5129897" y="2538558"/>
            <a:ext cx="887599" cy="591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1M samples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684ED6-FA6D-F14D-9F69-42A6D253A775}"/>
              </a:ext>
            </a:extLst>
          </p:cNvPr>
          <p:cNvSpPr/>
          <p:nvPr/>
        </p:nvSpPr>
        <p:spPr>
          <a:xfrm>
            <a:off x="5794740" y="2389620"/>
            <a:ext cx="918679" cy="588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10K samples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1B62808-8092-8146-B199-66C72F6B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41B8-E90A-CB48-ACBE-76C53F8E940F}" type="slidenum">
              <a:rPr lang="en-US" smtClean="0"/>
              <a:t>21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4EF57-24A1-D149-953E-0C4BFB942FCA}"/>
              </a:ext>
            </a:extLst>
          </p:cNvPr>
          <p:cNvSpPr txBox="1"/>
          <p:nvPr/>
        </p:nvSpPr>
        <p:spPr>
          <a:xfrm>
            <a:off x="1544965" y="172585"/>
            <a:ext cx="9536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Transfer-learning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886443-48E5-A048-B977-2AAAEAEB8A87}"/>
              </a:ext>
            </a:extLst>
          </p:cNvPr>
          <p:cNvSpPr txBox="1"/>
          <p:nvPr/>
        </p:nvSpPr>
        <p:spPr>
          <a:xfrm>
            <a:off x="4739810" y="1881784"/>
            <a:ext cx="6324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F=20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62EFEF-A355-9E4B-94D9-43111C2D081E}"/>
              </a:ext>
            </a:extLst>
          </p:cNvPr>
          <p:cNvSpPr txBox="1"/>
          <p:nvPr/>
        </p:nvSpPr>
        <p:spPr>
          <a:xfrm>
            <a:off x="6397199" y="1630537"/>
            <a:ext cx="6324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F=24</a:t>
            </a:r>
          </a:p>
        </p:txBody>
      </p:sp>
    </p:spTree>
    <p:extLst>
      <p:ext uri="{BB962C8B-B14F-4D97-AF65-F5344CB8AC3E}">
        <p14:creationId xmlns:p14="http://schemas.microsoft.com/office/powerpoint/2010/main" val="22635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1" grpId="0" animBg="1"/>
      <p:bldP spid="45" grpId="0"/>
      <p:bldP spid="46" grpId="0"/>
      <p:bldP spid="47" grpId="0" animBg="1"/>
      <p:bldP spid="48" grpId="0"/>
      <p:bldP spid="5" grpId="0" animBg="1"/>
      <p:bldP spid="3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733143-4199-9A48-AEF7-9079334A740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92" y="0"/>
            <a:ext cx="117356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DBF43-B4D3-3145-9BC7-9447C5E2707D}"/>
              </a:ext>
            </a:extLst>
          </p:cNvPr>
          <p:cNvSpPr txBox="1"/>
          <p:nvPr/>
        </p:nvSpPr>
        <p:spPr>
          <a:xfrm>
            <a:off x="7174621" y="1189033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79DE7A-DFA4-B041-8FAD-795FD51F91A7}"/>
              </a:ext>
            </a:extLst>
          </p:cNvPr>
          <p:cNvCxnSpPr/>
          <p:nvPr/>
        </p:nvCxnSpPr>
        <p:spPr>
          <a:xfrm flipH="1">
            <a:off x="7100888" y="1957388"/>
            <a:ext cx="1114425" cy="201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E52E3E-3E1F-A840-A0D7-ADEDBF74C97A}"/>
              </a:ext>
            </a:extLst>
          </p:cNvPr>
          <p:cNvSpPr txBox="1"/>
          <p:nvPr/>
        </p:nvSpPr>
        <p:spPr>
          <a:xfrm>
            <a:off x="4640971" y="1103308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F=24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392AC9-80CC-2247-B16D-10F55045AA48}"/>
              </a:ext>
            </a:extLst>
          </p:cNvPr>
          <p:cNvCxnSpPr>
            <a:cxnSpLocks/>
          </p:cNvCxnSpPr>
          <p:nvPr/>
        </p:nvCxnSpPr>
        <p:spPr>
          <a:xfrm flipH="1">
            <a:off x="4086225" y="1811194"/>
            <a:ext cx="1314450" cy="161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8D633E-39DA-7F40-ABA2-D32D9C7723B7}"/>
              </a:ext>
            </a:extLst>
          </p:cNvPr>
          <p:cNvSpPr txBox="1"/>
          <p:nvPr/>
        </p:nvSpPr>
        <p:spPr>
          <a:xfrm>
            <a:off x="2615718" y="4613270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D101FD-097B-8543-B279-8C8F333F7CE9}"/>
              </a:ext>
            </a:extLst>
          </p:cNvPr>
          <p:cNvCxnSpPr>
            <a:cxnSpLocks/>
          </p:cNvCxnSpPr>
          <p:nvPr/>
        </p:nvCxnSpPr>
        <p:spPr>
          <a:xfrm flipV="1">
            <a:off x="4640971" y="4365938"/>
            <a:ext cx="759704" cy="60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F947C8-38F6-EE40-804D-41E8AA83DF9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640971" y="4967213"/>
            <a:ext cx="2274981" cy="54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7E23E22-FFA6-1645-A951-F41711C72698}"/>
              </a:ext>
            </a:extLst>
          </p:cNvPr>
          <p:cNvSpPr txBox="1"/>
          <p:nvPr/>
        </p:nvSpPr>
        <p:spPr>
          <a:xfrm>
            <a:off x="5745819" y="2138119"/>
            <a:ext cx="227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transfer-learning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5C4B6E-D746-9D4E-B148-8E6ABEB26614}"/>
              </a:ext>
            </a:extLst>
          </p:cNvPr>
          <p:cNvCxnSpPr>
            <a:cxnSpLocks/>
          </p:cNvCxnSpPr>
          <p:nvPr/>
        </p:nvCxnSpPr>
        <p:spPr>
          <a:xfrm flipH="1">
            <a:off x="5586413" y="2845449"/>
            <a:ext cx="1079811" cy="9907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2B2949-9D3F-854C-8EA8-175E807C44CF}"/>
              </a:ext>
            </a:extLst>
          </p:cNvPr>
          <p:cNvCxnSpPr>
            <a:cxnSpLocks/>
          </p:cNvCxnSpPr>
          <p:nvPr/>
        </p:nvCxnSpPr>
        <p:spPr>
          <a:xfrm>
            <a:off x="6666224" y="2846005"/>
            <a:ext cx="249728" cy="19914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FE874C6-7A22-FC41-B294-2262CB0D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41B8-E90A-CB48-ACBE-76C53F8E94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0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359836F-DD7E-0340-98BC-4586DE2A25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92" y="0"/>
            <a:ext cx="117356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8E09A-0313-AF42-877F-96C77DB91117}"/>
              </a:ext>
            </a:extLst>
          </p:cNvPr>
          <p:cNvSpPr txBox="1"/>
          <p:nvPr/>
        </p:nvSpPr>
        <p:spPr>
          <a:xfrm>
            <a:off x="7174621" y="1189033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82D2BA-2E8F-0943-83B8-1260CC5C09CA}"/>
              </a:ext>
            </a:extLst>
          </p:cNvPr>
          <p:cNvCxnSpPr/>
          <p:nvPr/>
        </p:nvCxnSpPr>
        <p:spPr>
          <a:xfrm flipH="1">
            <a:off x="7100888" y="1957388"/>
            <a:ext cx="1114425" cy="201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8926F5-1092-6145-AB45-E8747346DA93}"/>
              </a:ext>
            </a:extLst>
          </p:cNvPr>
          <p:cNvSpPr txBox="1"/>
          <p:nvPr/>
        </p:nvSpPr>
        <p:spPr>
          <a:xfrm>
            <a:off x="4640971" y="1103308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F=24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FA7FEA-D6AB-1A42-81A2-BDFB6065DA0A}"/>
              </a:ext>
            </a:extLst>
          </p:cNvPr>
          <p:cNvCxnSpPr>
            <a:cxnSpLocks/>
          </p:cNvCxnSpPr>
          <p:nvPr/>
        </p:nvCxnSpPr>
        <p:spPr>
          <a:xfrm flipH="1">
            <a:off x="4086225" y="1811194"/>
            <a:ext cx="1314450" cy="161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14C366-0D06-4B4D-97E7-A7BDDBBD7127}"/>
              </a:ext>
            </a:extLst>
          </p:cNvPr>
          <p:cNvSpPr txBox="1"/>
          <p:nvPr/>
        </p:nvSpPr>
        <p:spPr>
          <a:xfrm>
            <a:off x="5745819" y="2138119"/>
            <a:ext cx="227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transfer-learning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4DD2EF-118B-0C47-A498-F152DD8E09EF}"/>
              </a:ext>
            </a:extLst>
          </p:cNvPr>
          <p:cNvCxnSpPr>
            <a:cxnSpLocks/>
          </p:cNvCxnSpPr>
          <p:nvPr/>
        </p:nvCxnSpPr>
        <p:spPr>
          <a:xfrm flipH="1">
            <a:off x="5586413" y="2845449"/>
            <a:ext cx="1079811" cy="9907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811CA4-1BE8-7A4F-BDB1-7917B91C937B}"/>
              </a:ext>
            </a:extLst>
          </p:cNvPr>
          <p:cNvCxnSpPr>
            <a:cxnSpLocks/>
          </p:cNvCxnSpPr>
          <p:nvPr/>
        </p:nvCxnSpPr>
        <p:spPr>
          <a:xfrm>
            <a:off x="6666224" y="2846005"/>
            <a:ext cx="249728" cy="19914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257F119-D72F-6142-B488-80EC4A29784F}"/>
              </a:ext>
            </a:extLst>
          </p:cNvPr>
          <p:cNvSpPr txBox="1"/>
          <p:nvPr/>
        </p:nvSpPr>
        <p:spPr>
          <a:xfrm>
            <a:off x="8011443" y="5125166"/>
            <a:ext cx="180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random initialization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8C3811-F024-174D-A0F2-3E0714F279AA}"/>
              </a:ext>
            </a:extLst>
          </p:cNvPr>
          <p:cNvSpPr txBox="1"/>
          <p:nvPr/>
        </p:nvSpPr>
        <p:spPr>
          <a:xfrm>
            <a:off x="2615718" y="4613270"/>
            <a:ext cx="202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Trained: F=20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Tested: F=24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AD9893-90D8-9B4C-8C15-F7AB336D93F8}"/>
              </a:ext>
            </a:extLst>
          </p:cNvPr>
          <p:cNvCxnSpPr>
            <a:cxnSpLocks/>
          </p:cNvCxnSpPr>
          <p:nvPr/>
        </p:nvCxnSpPr>
        <p:spPr>
          <a:xfrm flipV="1">
            <a:off x="4640971" y="4365938"/>
            <a:ext cx="759704" cy="60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DC7844-B67F-C748-85C4-C26A594A94E0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4640971" y="4967213"/>
            <a:ext cx="2274981" cy="54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AAD70B-B67F-6945-A59C-50E890131115}"/>
              </a:ext>
            </a:extLst>
          </p:cNvPr>
          <p:cNvCxnSpPr>
            <a:stCxn id="17" idx="1"/>
          </p:cNvCxnSpPr>
          <p:nvPr/>
        </p:nvCxnSpPr>
        <p:spPr>
          <a:xfrm flipH="1">
            <a:off x="7100888" y="5479109"/>
            <a:ext cx="910555" cy="221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C9005689-289A-E84B-9F51-BFD5AE00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41B8-E90A-CB48-ACBE-76C53F8E94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3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1EC370-EF9B-3142-BC71-C346834BE379}"/>
              </a:ext>
            </a:extLst>
          </p:cNvPr>
          <p:cNvSpPr txBox="1"/>
          <p:nvPr/>
        </p:nvSpPr>
        <p:spPr>
          <a:xfrm>
            <a:off x="701040" y="182880"/>
            <a:ext cx="108051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Chattopadhyay,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Subel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Hassanzadeh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super-parameterization using deep learning: Experimentation with multi-scale Lorenz 96 systems and transfer-learning,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arXiv:2002.11167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Journal of Advances in Modeling Earth Systems,  in revision.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Chattopadhyay, Subramaniam,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Hassanzadeh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predictions of a multiscale Lorenz 96 chaotic system using machine-learning methods: reservoir computing, artificial neural network, and long short-term memory network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Linear Processes in Geophysics, 2020.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Chattopadhyay,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Nabizadeh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Hassanzadeh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Analog Forecasting of Extreme‐Causing Weather Patterns Using Deep Learning, Journal of Advances in Modeling Earth Systems,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Chattopadhyay,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Hassanzadeh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Pasha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Predicting clustered weather patterns: A test case for applications of convolutional neural networks to </a:t>
            </a: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spatio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-temporal climate data, Scientific Reports,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Chattopadhyay, Mustafa,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Hassanzadeh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Kashinath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Deep spatial transformers for autoregressive data-driven forecasting of geophysical turbulence, </a:t>
            </a: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EarthArxiv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10.31223/osf.io/cqmb2</a:t>
            </a: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review at the International Conference on Climate Informatics, Oxford 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9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BE960-EE78-1249-B6DB-97FFC07587DB}"/>
              </a:ext>
            </a:extLst>
          </p:cNvPr>
          <p:cNvSpPr txBox="1"/>
          <p:nvPr/>
        </p:nvSpPr>
        <p:spPr>
          <a:xfrm>
            <a:off x="2305878" y="2413337"/>
            <a:ext cx="791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3389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BE960-EE78-1249-B6DB-97FFC07587DB}"/>
              </a:ext>
            </a:extLst>
          </p:cNvPr>
          <p:cNvSpPr txBox="1"/>
          <p:nvPr/>
        </p:nvSpPr>
        <p:spPr>
          <a:xfrm>
            <a:off x="2305878" y="2413337"/>
            <a:ext cx="791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2612094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10711E-AF0D-714F-B9E5-C41DAD0932A3}"/>
              </a:ext>
            </a:extLst>
          </p:cNvPr>
          <p:cNvCxnSpPr/>
          <p:nvPr/>
        </p:nvCxnSpPr>
        <p:spPr>
          <a:xfrm>
            <a:off x="1037230" y="1060431"/>
            <a:ext cx="0" cy="33982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FEB370-C8E0-B14B-BFCA-61F0861ED7F9}"/>
              </a:ext>
            </a:extLst>
          </p:cNvPr>
          <p:cNvCxnSpPr/>
          <p:nvPr/>
        </p:nvCxnSpPr>
        <p:spPr>
          <a:xfrm>
            <a:off x="1037230" y="4458724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8DA52FE-E22B-D449-A4AE-34E1B7A5366E}"/>
                  </a:ext>
                </a:extLst>
              </p14:cNvPr>
              <p14:cNvContentPartPr/>
              <p14:nvPr/>
            </p14:nvContentPartPr>
            <p14:xfrm>
              <a:off x="1046198" y="1844098"/>
              <a:ext cx="3912120" cy="2375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8DA52FE-E22B-D449-A4AE-34E1B7A536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198" y="1835098"/>
                <a:ext cx="3929760" cy="2392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3B5D55-8F82-4245-B454-E9FD620F14C6}"/>
              </a:ext>
            </a:extLst>
          </p:cNvPr>
          <p:cNvCxnSpPr>
            <a:cxnSpLocks/>
          </p:cNvCxnSpPr>
          <p:nvPr/>
        </p:nvCxnSpPr>
        <p:spPr>
          <a:xfrm>
            <a:off x="2246010" y="1633770"/>
            <a:ext cx="33166" cy="31757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A2004-3E20-B84C-898F-3F19AA776375}"/>
              </a:ext>
            </a:extLst>
          </p:cNvPr>
          <p:cNvCxnSpPr>
            <a:cxnSpLocks/>
          </p:cNvCxnSpPr>
          <p:nvPr/>
        </p:nvCxnSpPr>
        <p:spPr>
          <a:xfrm>
            <a:off x="3777401" y="1564707"/>
            <a:ext cx="18951" cy="325278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14DC67-495D-D941-B4C7-33E1FA312023}"/>
              </a:ext>
            </a:extLst>
          </p:cNvPr>
          <p:cNvCxnSpPr>
            <a:cxnSpLocks/>
          </p:cNvCxnSpPr>
          <p:nvPr/>
        </p:nvCxnSpPr>
        <p:spPr>
          <a:xfrm>
            <a:off x="4944670" y="1525655"/>
            <a:ext cx="13648" cy="32918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37841D-7917-464E-B410-871D55CF9D2B}"/>
              </a:ext>
            </a:extLst>
          </p:cNvPr>
          <p:cNvCxnSpPr/>
          <p:nvPr/>
        </p:nvCxnSpPr>
        <p:spPr>
          <a:xfrm>
            <a:off x="1096322" y="3031738"/>
            <a:ext cx="111652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A4C11F-CBC4-8E41-957C-D3283C12BE41}"/>
              </a:ext>
            </a:extLst>
          </p:cNvPr>
          <p:cNvCxnSpPr>
            <a:cxnSpLocks/>
          </p:cNvCxnSpPr>
          <p:nvPr/>
        </p:nvCxnSpPr>
        <p:spPr>
          <a:xfrm>
            <a:off x="1096322" y="3597092"/>
            <a:ext cx="260222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232CD3-92AD-4A4F-AF5F-5383212F7257}"/>
              </a:ext>
            </a:extLst>
          </p:cNvPr>
          <p:cNvCxnSpPr>
            <a:cxnSpLocks/>
          </p:cNvCxnSpPr>
          <p:nvPr/>
        </p:nvCxnSpPr>
        <p:spPr>
          <a:xfrm>
            <a:off x="1082674" y="4206182"/>
            <a:ext cx="386199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9FBECA-DF33-8C4A-AA0D-35AE1096C61B}"/>
                  </a:ext>
                </a:extLst>
              </p:cNvPr>
              <p:cNvSpPr txBox="1"/>
              <p:nvPr/>
            </p:nvSpPr>
            <p:spPr>
              <a:xfrm>
                <a:off x="4829118" y="4815296"/>
                <a:ext cx="393056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9FBECA-DF33-8C4A-AA0D-35AE1096C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18" y="4815296"/>
                <a:ext cx="393056" cy="402226"/>
              </a:xfrm>
              <a:prstGeom prst="rect">
                <a:avLst/>
              </a:prstGeom>
              <a:blipFill>
                <a:blip r:embed="rId5"/>
                <a:stretch>
                  <a:fillRect l="-15625" r="-625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D6576C-2100-0F4D-AB9E-580CBE56A759}"/>
                  </a:ext>
                </a:extLst>
              </p:cNvPr>
              <p:cNvSpPr txBox="1"/>
              <p:nvPr/>
            </p:nvSpPr>
            <p:spPr>
              <a:xfrm>
                <a:off x="1743318" y="4706060"/>
                <a:ext cx="2634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D6576C-2100-0F4D-AB9E-580CBE56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18" y="4706060"/>
                <a:ext cx="2634018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795886B-14F5-2545-96F5-6EFE96C70ACD}"/>
                  </a:ext>
                </a:extLst>
              </p:cNvPr>
              <p:cNvSpPr txBox="1"/>
              <p:nvPr/>
            </p:nvSpPr>
            <p:spPr>
              <a:xfrm rot="16200000">
                <a:off x="-841659" y="2528745"/>
                <a:ext cx="2634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795886B-14F5-2545-96F5-6EFE96C70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41659" y="2528745"/>
                <a:ext cx="2634018" cy="461665"/>
              </a:xfrm>
              <a:prstGeom prst="rect">
                <a:avLst/>
              </a:prstGeom>
              <a:blipFill>
                <a:blip r:embed="rId7"/>
                <a:stretch>
                  <a:fillRect r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9567E0-AAED-1443-987D-5D93D315BE7D}"/>
              </a:ext>
            </a:extLst>
          </p:cNvPr>
          <p:cNvSpPr txBox="1"/>
          <p:nvPr/>
        </p:nvSpPr>
        <p:spPr>
          <a:xfrm>
            <a:off x="1268970" y="2566647"/>
            <a:ext cx="82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5DBE4-46C6-9E43-A9B9-5A2FA0416635}"/>
              </a:ext>
            </a:extLst>
          </p:cNvPr>
          <p:cNvSpPr txBox="1"/>
          <p:nvPr/>
        </p:nvSpPr>
        <p:spPr>
          <a:xfrm>
            <a:off x="1425238" y="3183314"/>
            <a:ext cx="82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63A666-938F-0A40-8AC5-DCC5B4FBBE60}"/>
              </a:ext>
            </a:extLst>
          </p:cNvPr>
          <p:cNvSpPr txBox="1"/>
          <p:nvPr/>
        </p:nvSpPr>
        <p:spPr>
          <a:xfrm>
            <a:off x="1428515" y="3850046"/>
            <a:ext cx="82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E23C583B-90C8-F74A-8E8F-AA09FC72357B}"/>
              </a:ext>
            </a:extLst>
          </p:cNvPr>
          <p:cNvGraphicFramePr/>
          <p:nvPr/>
        </p:nvGraphicFramePr>
        <p:xfrm>
          <a:off x="6141172" y="896112"/>
          <a:ext cx="5672870" cy="461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7" name="Up Arrow 36">
            <a:extLst>
              <a:ext uri="{FF2B5EF4-FFF2-40B4-BE49-F238E27FC236}">
                <a16:creationId xmlns:a16="http://schemas.microsoft.com/office/drawing/2014/main" id="{1223C3DC-9EF9-1744-B41C-F777284D4891}"/>
              </a:ext>
            </a:extLst>
          </p:cNvPr>
          <p:cNvSpPr/>
          <p:nvPr/>
        </p:nvSpPr>
        <p:spPr>
          <a:xfrm>
            <a:off x="5820169" y="1099941"/>
            <a:ext cx="283137" cy="3974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:a16="http://schemas.microsoft.com/office/drawing/2014/main" id="{D5AA81C8-773A-F94D-931B-2A218F15BD76}"/>
              </a:ext>
            </a:extLst>
          </p:cNvPr>
          <p:cNvSpPr/>
          <p:nvPr/>
        </p:nvSpPr>
        <p:spPr>
          <a:xfrm>
            <a:off x="11756454" y="1157944"/>
            <a:ext cx="283137" cy="3974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57F3B0-1C2F-0649-89D0-EEAA46A0CEC3}"/>
              </a:ext>
            </a:extLst>
          </p:cNvPr>
          <p:cNvSpPr txBox="1"/>
          <p:nvPr/>
        </p:nvSpPr>
        <p:spPr>
          <a:xfrm rot="16200000">
            <a:off x="4106795" y="2790511"/>
            <a:ext cx="438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 computational cost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04C534-937D-314F-B588-C6C7E7AC2262}"/>
              </a:ext>
            </a:extLst>
          </p:cNvPr>
          <p:cNvSpPr txBox="1"/>
          <p:nvPr/>
        </p:nvSpPr>
        <p:spPr>
          <a:xfrm rot="16200000">
            <a:off x="9334528" y="2856373"/>
            <a:ext cx="438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9E7AD4-B642-AD42-9CB4-F81842E4A183}"/>
              </a:ext>
            </a:extLst>
          </p:cNvPr>
          <p:cNvSpPr txBox="1"/>
          <p:nvPr/>
        </p:nvSpPr>
        <p:spPr>
          <a:xfrm>
            <a:off x="10177845" y="927111"/>
            <a:ext cx="157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Resolved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A9F04D-B134-5545-9778-B9830AE97CE1}"/>
              </a:ext>
            </a:extLst>
          </p:cNvPr>
          <p:cNvSpPr txBox="1"/>
          <p:nvPr/>
        </p:nvSpPr>
        <p:spPr>
          <a:xfrm>
            <a:off x="10320021" y="4870135"/>
            <a:ext cx="157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Modeled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A6EF1D1-1CC6-F748-B0E9-22F8964E1CEC}"/>
              </a:ext>
            </a:extLst>
          </p:cNvPr>
          <p:cNvSpPr/>
          <p:nvPr/>
        </p:nvSpPr>
        <p:spPr>
          <a:xfrm>
            <a:off x="-563174" y="5068"/>
            <a:ext cx="1326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in Simulating Turbulence </a:t>
            </a:r>
          </a:p>
        </p:txBody>
      </p:sp>
    </p:spTree>
    <p:extLst>
      <p:ext uri="{BB962C8B-B14F-4D97-AF65-F5344CB8AC3E}">
        <p14:creationId xmlns:p14="http://schemas.microsoft.com/office/powerpoint/2010/main" val="14520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Graphic spid="36" grpId="0">
        <p:bldAsOne/>
      </p:bldGraphic>
      <p:bldP spid="37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DB4C54-44E0-B649-928E-EBE68482091A}"/>
              </a:ext>
            </a:extLst>
          </p:cNvPr>
          <p:cNvSpPr/>
          <p:nvPr/>
        </p:nvSpPr>
        <p:spPr>
          <a:xfrm>
            <a:off x="991627" y="-66517"/>
            <a:ext cx="1048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Subgrid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-scale Models in Turbulence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1727FB-E87C-C94B-96F9-F8CFB2D265EC}"/>
              </a:ext>
            </a:extLst>
          </p:cNvPr>
          <p:cNvCxnSpPr>
            <a:cxnSpLocks/>
          </p:cNvCxnSpPr>
          <p:nvPr/>
        </p:nvCxnSpPr>
        <p:spPr>
          <a:xfrm>
            <a:off x="982659" y="1013671"/>
            <a:ext cx="0" cy="33982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51D34A-841E-774A-9BFF-A16AAA2C8345}"/>
              </a:ext>
            </a:extLst>
          </p:cNvPr>
          <p:cNvCxnSpPr>
            <a:cxnSpLocks/>
          </p:cNvCxnSpPr>
          <p:nvPr/>
        </p:nvCxnSpPr>
        <p:spPr>
          <a:xfrm>
            <a:off x="982659" y="4411964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F6A2CE-9154-9247-8028-3CC080956C30}"/>
                  </a:ext>
                </a:extLst>
              </p14:cNvPr>
              <p14:cNvContentPartPr/>
              <p14:nvPr/>
            </p14:nvContentPartPr>
            <p14:xfrm>
              <a:off x="991627" y="1797338"/>
              <a:ext cx="3912120" cy="237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F6A2CE-9154-9247-8028-3CC080956C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627" y="1788338"/>
                <a:ext cx="3929760" cy="239292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C45F17-ECAF-024B-B6F5-9417506A2DFE}"/>
              </a:ext>
            </a:extLst>
          </p:cNvPr>
          <p:cNvCxnSpPr>
            <a:cxnSpLocks/>
          </p:cNvCxnSpPr>
          <p:nvPr/>
        </p:nvCxnSpPr>
        <p:spPr>
          <a:xfrm>
            <a:off x="2191439" y="1587010"/>
            <a:ext cx="33166" cy="31757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2856BD-76BB-A24E-8124-E6FD65C2CB88}"/>
              </a:ext>
            </a:extLst>
          </p:cNvPr>
          <p:cNvCxnSpPr>
            <a:cxnSpLocks/>
          </p:cNvCxnSpPr>
          <p:nvPr/>
        </p:nvCxnSpPr>
        <p:spPr>
          <a:xfrm>
            <a:off x="3722830" y="1517947"/>
            <a:ext cx="18951" cy="325278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8BF0FD-1DCD-E84C-B14F-53221840277E}"/>
              </a:ext>
            </a:extLst>
          </p:cNvPr>
          <p:cNvCxnSpPr>
            <a:cxnSpLocks/>
          </p:cNvCxnSpPr>
          <p:nvPr/>
        </p:nvCxnSpPr>
        <p:spPr>
          <a:xfrm>
            <a:off x="4890099" y="1424303"/>
            <a:ext cx="13648" cy="32918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06874F-74DC-9449-A6E8-E24C200668F8}"/>
              </a:ext>
            </a:extLst>
          </p:cNvPr>
          <p:cNvCxnSpPr>
            <a:cxnSpLocks/>
          </p:cNvCxnSpPr>
          <p:nvPr/>
        </p:nvCxnSpPr>
        <p:spPr>
          <a:xfrm>
            <a:off x="1041751" y="2984978"/>
            <a:ext cx="111652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00A41E-A755-D744-ABD8-122BBABF3E57}"/>
              </a:ext>
            </a:extLst>
          </p:cNvPr>
          <p:cNvCxnSpPr>
            <a:cxnSpLocks/>
          </p:cNvCxnSpPr>
          <p:nvPr/>
        </p:nvCxnSpPr>
        <p:spPr>
          <a:xfrm>
            <a:off x="1041751" y="3550332"/>
            <a:ext cx="260222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D29B60-5250-E846-88B9-8599F5EA75B2}"/>
                  </a:ext>
                </a:extLst>
              </p:cNvPr>
              <p:cNvSpPr txBox="1"/>
              <p:nvPr/>
            </p:nvSpPr>
            <p:spPr>
              <a:xfrm>
                <a:off x="1688747" y="4659300"/>
                <a:ext cx="2634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D29B60-5250-E846-88B9-8599F5EA7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47" y="4659300"/>
                <a:ext cx="2634018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F402F3-DB0A-BB4A-94F4-B4BB06008365}"/>
                  </a:ext>
                </a:extLst>
              </p:cNvPr>
              <p:cNvSpPr txBox="1"/>
              <p:nvPr/>
            </p:nvSpPr>
            <p:spPr>
              <a:xfrm rot="16200000">
                <a:off x="-896230" y="2481985"/>
                <a:ext cx="2634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F402F3-DB0A-BB4A-94F4-B4BB06008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96230" y="2481985"/>
                <a:ext cx="2634018" cy="461665"/>
              </a:xfrm>
              <a:prstGeom prst="rect">
                <a:avLst/>
              </a:prstGeom>
              <a:blipFill>
                <a:blip r:embed="rId6"/>
                <a:stretch>
                  <a:fillRect r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0BCA708-78FF-D842-B24A-A7B0F383D396}"/>
              </a:ext>
            </a:extLst>
          </p:cNvPr>
          <p:cNvSpPr txBox="1"/>
          <p:nvPr/>
        </p:nvSpPr>
        <p:spPr>
          <a:xfrm>
            <a:off x="1214399" y="2519887"/>
            <a:ext cx="82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F7203-1DA3-5944-B164-6B8442AD4C9A}"/>
              </a:ext>
            </a:extLst>
          </p:cNvPr>
          <p:cNvSpPr txBox="1"/>
          <p:nvPr/>
        </p:nvSpPr>
        <p:spPr>
          <a:xfrm>
            <a:off x="1370667" y="3136554"/>
            <a:ext cx="82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F19DA34-8020-4548-8E84-915F2C06FD6F}"/>
              </a:ext>
            </a:extLst>
          </p:cNvPr>
          <p:cNvSpPr txBox="1"/>
          <p:nvPr/>
        </p:nvSpPr>
        <p:spPr>
          <a:xfrm>
            <a:off x="5775863" y="1619670"/>
            <a:ext cx="448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RANS models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Kalitzin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 JCP 2018)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DB7815D-C70A-C142-A022-E6551DB92ADB}"/>
              </a:ext>
            </a:extLst>
          </p:cNvPr>
          <p:cNvSpPr txBox="1"/>
          <p:nvPr/>
        </p:nvSpPr>
        <p:spPr>
          <a:xfrm>
            <a:off x="5732143" y="2805442"/>
            <a:ext cx="486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Smragonisky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  (</a:t>
            </a:r>
            <a:r>
              <a:rPr lang="en-US" dirty="0" err="1"/>
              <a:t>Smagorinsky</a:t>
            </a:r>
            <a:r>
              <a:rPr lang="en-US" dirty="0"/>
              <a:t>, J. Mon. </a:t>
            </a:r>
            <a:r>
              <a:rPr lang="en-US" dirty="0" err="1"/>
              <a:t>Weath</a:t>
            </a:r>
            <a:r>
              <a:rPr lang="en-US" dirty="0"/>
              <a:t>. Rev, 1963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7B96445-5530-B344-9ABF-9845A9D17C1C}"/>
                  </a:ext>
                </a:extLst>
              </p:cNvPr>
              <p:cNvSpPr txBox="1"/>
              <p:nvPr/>
            </p:nvSpPr>
            <p:spPr>
              <a:xfrm>
                <a:off x="4768247" y="4630495"/>
                <a:ext cx="393056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7B96445-5530-B344-9ABF-9845A9D17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247" y="4630495"/>
                <a:ext cx="393056" cy="402226"/>
              </a:xfrm>
              <a:prstGeom prst="rect">
                <a:avLst/>
              </a:prstGeom>
              <a:blipFill>
                <a:blip r:embed="rId10"/>
                <a:stretch>
                  <a:fillRect l="-15625" r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Left Brace 83">
            <a:extLst>
              <a:ext uri="{FF2B5EF4-FFF2-40B4-BE49-F238E27FC236}">
                <a16:creationId xmlns:a16="http://schemas.microsoft.com/office/drawing/2014/main" id="{DAEB0FAB-9729-E341-A935-B98A6F8ED26F}"/>
              </a:ext>
            </a:extLst>
          </p:cNvPr>
          <p:cNvSpPr/>
          <p:nvPr/>
        </p:nvSpPr>
        <p:spPr>
          <a:xfrm rot="5400000">
            <a:off x="2145938" y="2946625"/>
            <a:ext cx="359966" cy="242751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52F378D-9D2D-DC4B-9163-B7FE1ED2A69D}"/>
                  </a:ext>
                </a:extLst>
              </p:cNvPr>
              <p:cNvSpPr txBox="1"/>
              <p:nvPr/>
            </p:nvSpPr>
            <p:spPr>
              <a:xfrm>
                <a:off x="1006306" y="3734299"/>
                <a:ext cx="2843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Resolved large scales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𝑿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52F378D-9D2D-DC4B-9163-B7FE1ED2A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06" y="3734299"/>
                <a:ext cx="2843536" cy="369332"/>
              </a:xfrm>
              <a:prstGeom prst="rect">
                <a:avLst/>
              </a:prstGeom>
              <a:blipFill>
                <a:blip r:embed="rId11"/>
                <a:stretch>
                  <a:fillRect l="-133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eft Brace 85">
            <a:extLst>
              <a:ext uri="{FF2B5EF4-FFF2-40B4-BE49-F238E27FC236}">
                <a16:creationId xmlns:a16="http://schemas.microsoft.com/office/drawing/2014/main" id="{8DF758A7-F118-2642-9918-993E5C031656}"/>
              </a:ext>
            </a:extLst>
          </p:cNvPr>
          <p:cNvSpPr/>
          <p:nvPr/>
        </p:nvSpPr>
        <p:spPr>
          <a:xfrm rot="5400000">
            <a:off x="4076866" y="1179569"/>
            <a:ext cx="401625" cy="98156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207EA60-9354-E947-8A34-7F363CC4EFEA}"/>
                  </a:ext>
                </a:extLst>
              </p:cNvPr>
              <p:cNvSpPr txBox="1"/>
              <p:nvPr/>
            </p:nvSpPr>
            <p:spPr>
              <a:xfrm>
                <a:off x="3743362" y="1911924"/>
                <a:ext cx="18179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Unre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solved </a:t>
                </a: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small </a:t>
                </a: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scales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𝒀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207EA60-9354-E947-8A34-7F363CC4E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62" y="1911924"/>
                <a:ext cx="1817921" cy="1200329"/>
              </a:xfrm>
              <a:prstGeom prst="rect">
                <a:avLst/>
              </a:prstGeom>
              <a:blipFill>
                <a:blip r:embed="rId12"/>
                <a:stretch>
                  <a:fillRect l="-2778" t="-2105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12D8937-9C20-E44C-8606-601988F30F96}"/>
                  </a:ext>
                </a:extLst>
              </p:cNvPr>
              <p:cNvSpPr/>
              <p:nvPr/>
            </p:nvSpPr>
            <p:spPr>
              <a:xfrm>
                <a:off x="234023" y="5277351"/>
                <a:ext cx="24695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12D8937-9C20-E44C-8606-601988F30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3" y="5277351"/>
                <a:ext cx="2469570" cy="707886"/>
              </a:xfrm>
              <a:prstGeom prst="rect">
                <a:avLst/>
              </a:prstGeom>
              <a:blipFill>
                <a:blip r:embed="rId13"/>
                <a:stretch>
                  <a:fillRect r="-204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79FD995D-F981-DE41-AAB9-8C9CC02C5060}"/>
              </a:ext>
            </a:extLst>
          </p:cNvPr>
          <p:cNvCxnSpPr>
            <a:stCxn id="16" idx="0"/>
          </p:cNvCxnSpPr>
          <p:nvPr/>
        </p:nvCxnSpPr>
        <p:spPr>
          <a:xfrm rot="5400000" flipH="1" flipV="1">
            <a:off x="3299274" y="223970"/>
            <a:ext cx="621428" cy="397040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4EDF688-26D3-C04F-8BD7-D0167E9A2C9C}"/>
              </a:ext>
            </a:extLst>
          </p:cNvPr>
          <p:cNvCxnSpPr/>
          <p:nvPr/>
        </p:nvCxnSpPr>
        <p:spPr>
          <a:xfrm flipV="1">
            <a:off x="2068166" y="3144338"/>
            <a:ext cx="3527026" cy="305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8BB9BA6-3E04-DF44-904F-3E3A37E61341}"/>
              </a:ext>
            </a:extLst>
          </p:cNvPr>
          <p:cNvSpPr txBox="1"/>
          <p:nvPr/>
        </p:nvSpPr>
        <p:spPr>
          <a:xfrm>
            <a:off x="3017117" y="5228405"/>
            <a:ext cx="350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Semi-empirical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Ad-hoc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F6997B7-4CAE-A74D-A951-1CBC9141129B}"/>
              </a:ext>
            </a:extLst>
          </p:cNvPr>
          <p:cNvSpPr/>
          <p:nvPr/>
        </p:nvSpPr>
        <p:spPr>
          <a:xfrm>
            <a:off x="1313333" y="5284622"/>
            <a:ext cx="458714" cy="6816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85B96-68C0-E743-BBF6-C174B1E86CFB}"/>
              </a:ext>
            </a:extLst>
          </p:cNvPr>
          <p:cNvSpPr/>
          <p:nvPr/>
        </p:nvSpPr>
        <p:spPr>
          <a:xfrm>
            <a:off x="369195" y="601394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parameterization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A182BE8-4FD3-DA43-9E04-6017F67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9" grpId="0"/>
      <p:bldP spid="79" grpId="1"/>
      <p:bldP spid="81" grpId="0"/>
      <p:bldP spid="84" grpId="0" animBg="1"/>
      <p:bldP spid="85" grpId="0"/>
      <p:bldP spid="86" grpId="0" animBg="1"/>
      <p:bldP spid="87" grpId="0"/>
      <p:bldP spid="88" grpId="0"/>
      <p:bldP spid="102" grpId="0"/>
      <p:bldP spid="103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e result for jet stream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366D4-F8FC-9D4B-BBD2-800E1957D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8" y="1376661"/>
            <a:ext cx="4365399" cy="2182700"/>
          </a:xfrm>
          <a:prstGeom prst="rect">
            <a:avLst/>
          </a:prstGeom>
        </p:spPr>
      </p:pic>
      <p:pic>
        <p:nvPicPr>
          <p:cNvPr id="18" name="Picture 14" descr="Image result for gravity waves atmosphere">
            <a:extLst>
              <a:ext uri="{FF2B5EF4-FFF2-40B4-BE49-F238E27FC236}">
                <a16:creationId xmlns:a16="http://schemas.microsoft.com/office/drawing/2014/main" id="{E2B7830A-EA26-0A46-B4A7-11850D35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0" y="4387972"/>
            <a:ext cx="3158857" cy="197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243596-F3C7-EC40-A1FD-E1CF6F8F950F}"/>
              </a:ext>
            </a:extLst>
          </p:cNvPr>
          <p:cNvSpPr txBox="1"/>
          <p:nvPr/>
        </p:nvSpPr>
        <p:spPr>
          <a:xfrm>
            <a:off x="5228544" y="1458845"/>
            <a:ext cx="41264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Small-scale (sub-grid) processes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or partially-known PDEs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18AFF-1251-DF47-AAA6-A6449F2B4D25}"/>
              </a:ext>
            </a:extLst>
          </p:cNvPr>
          <p:cNvSpPr txBox="1"/>
          <p:nvPr/>
        </p:nvSpPr>
        <p:spPr>
          <a:xfrm>
            <a:off x="5228544" y="2825733"/>
            <a:ext cx="665026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Physics-based parameterization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Y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Large-eddy simulation, LES (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Smagorinsky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1963)</a:t>
            </a:r>
          </a:p>
          <a:p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Super-parameterization (SP)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PDEs of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solved numerically at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(1)-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(10)km resolutions inside each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grid point</a:t>
            </a:r>
          </a:p>
          <a:p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(Grabowski &amp;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Smolarkiewicz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1999; Khairoutdinov &amp; Randall, 2001; Majda &amp; Grooms, 2014)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4858B-E00E-F541-9414-F7D4029FF692}"/>
              </a:ext>
            </a:extLst>
          </p:cNvPr>
          <p:cNvSpPr txBox="1"/>
          <p:nvPr/>
        </p:nvSpPr>
        <p:spPr>
          <a:xfrm>
            <a:off x="2677422" y="6365547"/>
            <a:ext cx="94297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/>
              <a:t>NCAR/UCAR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7DB92-2825-E043-983B-6A3FDE2E48C2}"/>
              </a:ext>
            </a:extLst>
          </p:cNvPr>
          <p:cNvSpPr txBox="1"/>
          <p:nvPr/>
        </p:nvSpPr>
        <p:spPr>
          <a:xfrm>
            <a:off x="1941999" y="3194060"/>
            <a:ext cx="167839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Schneider et al. Nature Climate Change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0D287-4EBD-3248-AE50-DE031BB18C80}"/>
              </a:ext>
            </a:extLst>
          </p:cNvPr>
          <p:cNvSpPr txBox="1"/>
          <p:nvPr/>
        </p:nvSpPr>
        <p:spPr>
          <a:xfrm>
            <a:off x="293615" y="142613"/>
            <a:ext cx="115851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Turbulence and Weather, Climate &amp; their Extremes: </a:t>
            </a:r>
          </a:p>
          <a:p>
            <a:pPr algn="ctr"/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spatio-temporal, multi-scale, multi-physics, high-dimensional &amp; chaotic …</a:t>
            </a:r>
          </a:p>
        </p:txBody>
      </p:sp>
    </p:spTree>
    <p:extLst>
      <p:ext uri="{BB962C8B-B14F-4D97-AF65-F5344CB8AC3E}">
        <p14:creationId xmlns:p14="http://schemas.microsoft.com/office/powerpoint/2010/main" val="40084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e result for jet stream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66203-6452-AC48-AA6D-AA65FBB19F39}"/>
              </a:ext>
            </a:extLst>
          </p:cNvPr>
          <p:cNvSpPr txBox="1"/>
          <p:nvPr/>
        </p:nvSpPr>
        <p:spPr>
          <a:xfrm>
            <a:off x="30542" y="3969523"/>
            <a:ext cx="4126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 et al. (2018 PNAS):</a:t>
            </a:r>
          </a:p>
          <a:p>
            <a:r>
              <a:rPr lang="en-US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ANN for moist convection</a:t>
            </a:r>
          </a:p>
          <a:p>
            <a:endParaRPr lang="en-US" sz="2000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Yuval </a:t>
            </a:r>
            <a:r>
              <a:rPr lang="en-US" sz="2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 Nat Comm)</a:t>
            </a:r>
          </a:p>
          <a:p>
            <a:r>
              <a:rPr lang="en-US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forests for convection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0682D-DDDC-074C-87EB-329BC4559206}"/>
              </a:ext>
            </a:extLst>
          </p:cNvPr>
          <p:cNvSpPr txBox="1"/>
          <p:nvPr/>
        </p:nvSpPr>
        <p:spPr>
          <a:xfrm>
            <a:off x="293615" y="142613"/>
            <a:ext cx="115851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Turbulence and Weather, Climate &amp; their Extremes: </a:t>
            </a:r>
          </a:p>
          <a:p>
            <a:pPr algn="ctr"/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spatio-temporal, multi-scale, multi-physics, high-dimensional &amp; chaotic 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B779F0-9856-DB47-BA02-F99D4ED5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08" y="1376661"/>
            <a:ext cx="4365399" cy="2182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408C9E-1DAB-754A-ABA6-5805D18C4CEB}"/>
              </a:ext>
            </a:extLst>
          </p:cNvPr>
          <p:cNvSpPr txBox="1"/>
          <p:nvPr/>
        </p:nvSpPr>
        <p:spPr>
          <a:xfrm>
            <a:off x="5228544" y="1458845"/>
            <a:ext cx="41264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Small-scale (sub-grid) processes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or partially-known PDEs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6DA636-1F42-E447-8766-FCF6C8B872FA}"/>
              </a:ext>
            </a:extLst>
          </p:cNvPr>
          <p:cNvSpPr txBox="1"/>
          <p:nvPr/>
        </p:nvSpPr>
        <p:spPr>
          <a:xfrm>
            <a:off x="5228544" y="2825733"/>
            <a:ext cx="665026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Physics-based parameterization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Y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Large-eddy simulation, LES (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Smagorinsky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1963)</a:t>
            </a:r>
          </a:p>
          <a:p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Super-parameterization (SP)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PDEs of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solved numerically at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(1)-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(10)km resolutions inside each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grid point</a:t>
            </a:r>
          </a:p>
          <a:p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(Grabowski &amp;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Smolarkiewicz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1999; Khairoutdinov &amp; Randall, 2001; Majda &amp; Grooms, 2014)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BD5BA4-F1EE-FC40-AA9F-4F1FC747DC93}"/>
              </a:ext>
            </a:extLst>
          </p:cNvPr>
          <p:cNvSpPr txBox="1"/>
          <p:nvPr/>
        </p:nvSpPr>
        <p:spPr>
          <a:xfrm>
            <a:off x="30542" y="5857957"/>
            <a:ext cx="412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Bolton &amp; Zanna (2019 JAMES):</a:t>
            </a:r>
          </a:p>
          <a:p>
            <a:r>
              <a:rPr lang="en-US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CNN for ocean eddies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B9AD9-106C-CC41-83AE-25678CE35F57}"/>
              </a:ext>
            </a:extLst>
          </p:cNvPr>
          <p:cNvSpPr/>
          <p:nvPr/>
        </p:nvSpPr>
        <p:spPr>
          <a:xfrm>
            <a:off x="5079724" y="2739382"/>
            <a:ext cx="6896927" cy="16399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BF4EF-AE05-9549-986A-36470BCC3EC4}"/>
              </a:ext>
            </a:extLst>
          </p:cNvPr>
          <p:cNvSpPr txBox="1"/>
          <p:nvPr/>
        </p:nvSpPr>
        <p:spPr>
          <a:xfrm>
            <a:off x="10219039" y="3051528"/>
            <a:ext cx="1532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AI?</a:t>
            </a:r>
          </a:p>
        </p:txBody>
      </p:sp>
    </p:spTree>
    <p:extLst>
      <p:ext uri="{BB962C8B-B14F-4D97-AF65-F5344CB8AC3E}">
        <p14:creationId xmlns:p14="http://schemas.microsoft.com/office/powerpoint/2010/main" val="376295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F8E9DF-171C-4746-A684-42B3CD01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94C86-BE9A-D540-B56A-5EF5F9881393}"/>
              </a:ext>
            </a:extLst>
          </p:cNvPr>
          <p:cNvSpPr/>
          <p:nvPr/>
        </p:nvSpPr>
        <p:spPr>
          <a:xfrm>
            <a:off x="421531" y="95726"/>
            <a:ext cx="11313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super-parameterization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EA0F69-BD88-3F46-AD95-5C7BBEB7F6CB}"/>
              </a:ext>
            </a:extLst>
          </p:cNvPr>
          <p:cNvSpPr txBox="1"/>
          <p:nvPr/>
        </p:nvSpPr>
        <p:spPr>
          <a:xfrm>
            <a:off x="6515" y="784403"/>
            <a:ext cx="746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ODE/PDE can be directly integrated with recurrent neural networks efficiently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2E4535-4815-EF4A-A943-1C23103B54F5}"/>
              </a:ext>
            </a:extLst>
          </p:cNvPr>
          <p:cNvSpPr/>
          <p:nvPr/>
        </p:nvSpPr>
        <p:spPr>
          <a:xfrm>
            <a:off x="6515" y="1614436"/>
            <a:ext cx="7461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Chattopadhyay, Subramaniam,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Hassanzadeh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Data-driven predictions of a multiscale Lorenz 96 chaotic system using machine-learning methods: reservoir computing, artificial neural network, and long short-term memory network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, 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Non Linear Processes in Geophysics, 2020.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C09EF9F-23C1-554C-B996-8596482FA06B}"/>
                  </a:ext>
                </a:extLst>
              </p:cNvPr>
              <p:cNvSpPr txBox="1"/>
              <p:nvPr/>
            </p:nvSpPr>
            <p:spPr>
              <a:xfrm>
                <a:off x="1819335" y="3114600"/>
                <a:ext cx="6108192" cy="1864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pPr/>
                <a:br>
                  <a:rPr lang="en-US" sz="24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C09EF9F-23C1-554C-B996-8596482FA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35" y="3114600"/>
                <a:ext cx="6108192" cy="1864100"/>
              </a:xfrm>
              <a:prstGeom prst="rect">
                <a:avLst/>
              </a:prstGeom>
              <a:blipFill>
                <a:blip r:embed="rId2"/>
                <a:stretch>
                  <a:fillRect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5E48AD5-2001-3C4A-83BE-504702788508}"/>
                  </a:ext>
                </a:extLst>
              </p:cNvPr>
              <p:cNvSpPr txBox="1"/>
              <p:nvPr/>
            </p:nvSpPr>
            <p:spPr>
              <a:xfrm>
                <a:off x="6763214" y="3382694"/>
                <a:ext cx="537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5E48AD5-2001-3C4A-83BE-504702788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214" y="3382694"/>
                <a:ext cx="537263" cy="369332"/>
              </a:xfrm>
              <a:prstGeom prst="rect">
                <a:avLst/>
              </a:prstGeom>
              <a:blipFill>
                <a:blip r:embed="rId3"/>
                <a:stretch>
                  <a:fillRect l="-11628" r="-23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002FBA8-3E68-434D-A50E-6A34EDA9B2DD}"/>
                  </a:ext>
                </a:extLst>
              </p:cNvPr>
              <p:cNvSpPr txBox="1"/>
              <p:nvPr/>
            </p:nvSpPr>
            <p:spPr>
              <a:xfrm>
                <a:off x="6763214" y="4405282"/>
                <a:ext cx="5277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002FBA8-3E68-434D-A50E-6A34EDA9B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214" y="4405282"/>
                <a:ext cx="527773" cy="369332"/>
              </a:xfrm>
              <a:prstGeom prst="rect">
                <a:avLst/>
              </a:prstGeom>
              <a:blipFill>
                <a:blip r:embed="rId4"/>
                <a:stretch>
                  <a:fillRect l="-11905" r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E82887A-5A15-3D47-8CD6-CC16A8D77124}"/>
                  </a:ext>
                </a:extLst>
              </p:cNvPr>
              <p:cNvSpPr txBox="1"/>
              <p:nvPr/>
            </p:nvSpPr>
            <p:spPr>
              <a:xfrm>
                <a:off x="6893652" y="3936743"/>
                <a:ext cx="1394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E82887A-5A15-3D47-8CD6-CC16A8D77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52" y="3936743"/>
                <a:ext cx="1394548" cy="369332"/>
              </a:xfrm>
              <a:prstGeom prst="rect">
                <a:avLst/>
              </a:prstGeom>
              <a:blipFill>
                <a:blip r:embed="rId5"/>
                <a:stretch>
                  <a:fillRect l="-4505" r="-90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4D7408-9576-A440-9409-D0D19E11D602}"/>
                  </a:ext>
                </a:extLst>
              </p:cNvPr>
              <p:cNvSpPr/>
              <p:nvPr/>
            </p:nvSpPr>
            <p:spPr>
              <a:xfrm>
                <a:off x="4413119" y="5367282"/>
                <a:ext cx="56297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4D7408-9576-A440-9409-D0D19E11D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19" y="5367282"/>
                <a:ext cx="56297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2835192-C832-2049-B53B-24354A74C0A2}"/>
                  </a:ext>
                </a:extLst>
              </p:cNvPr>
              <p:cNvSpPr/>
              <p:nvPr/>
            </p:nvSpPr>
            <p:spPr>
              <a:xfrm>
                <a:off x="3352294" y="5339770"/>
                <a:ext cx="383438" cy="564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2835192-C832-2049-B53B-24354A74C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94" y="5339770"/>
                <a:ext cx="383438" cy="564450"/>
              </a:xfrm>
              <a:prstGeom prst="rect">
                <a:avLst/>
              </a:prstGeom>
              <a:blipFill>
                <a:blip r:embed="rId7"/>
                <a:stretch>
                  <a:fillRect l="-10000" r="-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1F22797-F405-C64C-8647-02032CBE6A40}"/>
              </a:ext>
            </a:extLst>
          </p:cNvPr>
          <p:cNvCxnSpPr/>
          <p:nvPr/>
        </p:nvCxnSpPr>
        <p:spPr>
          <a:xfrm>
            <a:off x="3910693" y="5636641"/>
            <a:ext cx="5669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A20FB-45FA-984B-B2A0-08CC5F90F0AF}"/>
                  </a:ext>
                </a:extLst>
              </p:cNvPr>
              <p:cNvSpPr/>
              <p:nvPr/>
            </p:nvSpPr>
            <p:spPr>
              <a:xfrm>
                <a:off x="5461762" y="5357792"/>
                <a:ext cx="383438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A20FB-45FA-984B-B2A0-08CC5F90F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762" y="5357792"/>
                <a:ext cx="383438" cy="578685"/>
              </a:xfrm>
              <a:prstGeom prst="rect">
                <a:avLst/>
              </a:prstGeom>
              <a:blipFill>
                <a:blip r:embed="rId8"/>
                <a:stretch>
                  <a:fillRect l="-6452" r="-1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7754ED-FE6F-ED4A-A4D8-D58332F3C6A8}"/>
              </a:ext>
            </a:extLst>
          </p:cNvPr>
          <p:cNvCxnSpPr/>
          <p:nvPr/>
        </p:nvCxnSpPr>
        <p:spPr>
          <a:xfrm>
            <a:off x="4932199" y="5636641"/>
            <a:ext cx="5669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F24C3A8-7A32-6D49-BAEA-E58283BA6206}"/>
              </a:ext>
            </a:extLst>
          </p:cNvPr>
          <p:cNvCxnSpPr/>
          <p:nvPr/>
        </p:nvCxnSpPr>
        <p:spPr>
          <a:xfrm>
            <a:off x="6293774" y="5667898"/>
            <a:ext cx="5669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40A71BC-1691-AA4D-8D84-EFA2DC39FEC9}"/>
                  </a:ext>
                </a:extLst>
              </p:cNvPr>
              <p:cNvSpPr/>
              <p:nvPr/>
            </p:nvSpPr>
            <p:spPr>
              <a:xfrm>
                <a:off x="6762157" y="5383273"/>
                <a:ext cx="56297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40A71BC-1691-AA4D-8D84-EFA2DC39F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157" y="5383273"/>
                <a:ext cx="562975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3948E98-88C8-4846-B386-56A5C36CA626}"/>
                  </a:ext>
                </a:extLst>
              </p:cNvPr>
              <p:cNvSpPr/>
              <p:nvPr/>
            </p:nvSpPr>
            <p:spPr>
              <a:xfrm>
                <a:off x="7653040" y="5362537"/>
                <a:ext cx="383438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sup>
                      </m:sSup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3948E98-88C8-4846-B386-56A5C36CA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040" y="5362537"/>
                <a:ext cx="383438" cy="578685"/>
              </a:xfrm>
              <a:prstGeom prst="rect">
                <a:avLst/>
              </a:prstGeom>
              <a:blipFill>
                <a:blip r:embed="rId10"/>
                <a:stretch>
                  <a:fillRect l="-9677" r="-2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1B53606-E147-C747-850A-404DE84DD3D6}"/>
              </a:ext>
            </a:extLst>
          </p:cNvPr>
          <p:cNvCxnSpPr/>
          <p:nvPr/>
        </p:nvCxnSpPr>
        <p:spPr>
          <a:xfrm>
            <a:off x="7163705" y="5671859"/>
            <a:ext cx="5669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urved Up Arrow 86">
            <a:extLst>
              <a:ext uri="{FF2B5EF4-FFF2-40B4-BE49-F238E27FC236}">
                <a16:creationId xmlns:a16="http://schemas.microsoft.com/office/drawing/2014/main" id="{AD366C45-8D2E-1040-B0D5-BEB17CD4579D}"/>
              </a:ext>
            </a:extLst>
          </p:cNvPr>
          <p:cNvSpPr/>
          <p:nvPr/>
        </p:nvSpPr>
        <p:spPr>
          <a:xfrm rot="16200000">
            <a:off x="7193529" y="3631766"/>
            <a:ext cx="2137818" cy="10988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E21210C-1BCE-884E-92D1-FA3F786A1E60}"/>
                  </a:ext>
                </a:extLst>
              </p:cNvPr>
              <p:cNvSpPr txBox="1"/>
              <p:nvPr/>
            </p:nvSpPr>
            <p:spPr>
              <a:xfrm>
                <a:off x="8798683" y="3943617"/>
                <a:ext cx="12364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Every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E21210C-1BCE-884E-92D1-FA3F786A1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683" y="3943617"/>
                <a:ext cx="1236468" cy="830997"/>
              </a:xfrm>
              <a:prstGeom prst="rect">
                <a:avLst/>
              </a:prstGeom>
              <a:blipFill>
                <a:blip r:embed="rId11"/>
                <a:stretch>
                  <a:fillRect l="-5102" t="-6061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18CC74F-A717-C649-8931-04BDE0EC05EA}"/>
              </a:ext>
            </a:extLst>
          </p:cNvPr>
          <p:cNvSpPr/>
          <p:nvPr/>
        </p:nvSpPr>
        <p:spPr>
          <a:xfrm>
            <a:off x="593632" y="6016360"/>
            <a:ext cx="944151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Chattopadhyay,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Hassanzadeh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>
                <a:solidFill>
                  <a:srgbClr val="002060"/>
                </a:solidFill>
                <a:latin typeface="Arial" panose="020B0604020202020204" pitchFamily="34" charset="0"/>
              </a:rPr>
              <a:t>Data-driven super-parameterization using deep learning: Experimentation with multi-scale Lorenz 96 systems and transfer-learning, 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</a:rPr>
              <a:t>arXiv:2002.11167</a:t>
            </a:r>
            <a:r>
              <a:rPr lang="en-US" sz="1500" i="1" dirty="0">
                <a:solidFill>
                  <a:srgbClr val="002060"/>
                </a:solidFill>
                <a:latin typeface="Arial" panose="020B0604020202020204" pitchFamily="34" charset="0"/>
              </a:rPr>
              <a:t>, Journal of Advances in Modeling Earth Systems,  in revision</a:t>
            </a:r>
            <a:endParaRPr lang="en-US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4" grpId="0"/>
      <p:bldP spid="76" grpId="0"/>
      <p:bldP spid="78" grpId="0"/>
      <p:bldP spid="79" grpId="0"/>
      <p:bldP spid="79" grpId="1"/>
      <p:bldP spid="81" grpId="0"/>
      <p:bldP spid="84" grpId="0"/>
      <p:bldP spid="85" grpId="0"/>
      <p:bldP spid="87" grpId="0" animBg="1"/>
      <p:bldP spid="8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6CB97-50D4-784E-9FC8-F6B875ECF719}"/>
              </a:ext>
            </a:extLst>
          </p:cNvPr>
          <p:cNvSpPr txBox="1"/>
          <p:nvPr/>
        </p:nvSpPr>
        <p:spPr>
          <a:xfrm>
            <a:off x="3030618" y="15056"/>
            <a:ext cx="5864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Multi-Scale Lorenz 96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D1D9F-AB35-5243-B62F-5E79F637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2309-6339-6943-AA45-6725C539108E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4EBC4-1A34-0E4C-82DA-A9CA11A43857}"/>
                  </a:ext>
                </a:extLst>
              </p:cNvPr>
              <p:cNvSpPr/>
              <p:nvPr/>
            </p:nvSpPr>
            <p:spPr>
              <a:xfrm>
                <a:off x="460687" y="1718530"/>
                <a:ext cx="10112175" cy="4217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h𝑐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=1…8</m:t>
                      </m:r>
                    </m:oMath>
                  </m:oMathPara>
                </a14:m>
                <a:endParaRPr lang="en-US" sz="2400" dirty="0"/>
              </a:p>
              <a:p>
                <a:endParaRPr lang="en-US" sz="17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+2,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h𝑐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h𝑒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=1…8</m:t>
                      </m:r>
                    </m:oMath>
                  </m:oMathPara>
                </a14:m>
                <a:endParaRPr lang="en-US" sz="2400" dirty="0"/>
              </a:p>
              <a:p>
                <a:endParaRPr lang="en-US" sz="1700" dirty="0"/>
              </a:p>
              <a:p>
                <a:endParaRPr lang="en-US" sz="2400" i="1" dirty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92D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𝑒𝑑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,,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−2,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𝑔𝑒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h𝑒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4EBC4-1A34-0E4C-82DA-A9CA11A43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7" y="1718530"/>
                <a:ext cx="10112175" cy="4217821"/>
              </a:xfrm>
              <a:prstGeom prst="rect">
                <a:avLst/>
              </a:prstGeom>
              <a:blipFill>
                <a:blip r:embed="rId3"/>
                <a:stretch>
                  <a:fillRect l="-251" b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4CC2353-6179-4A4D-9C86-15F4A7541F90}"/>
              </a:ext>
            </a:extLst>
          </p:cNvPr>
          <p:cNvSpPr/>
          <p:nvPr/>
        </p:nvSpPr>
        <p:spPr>
          <a:xfrm>
            <a:off x="191661" y="1691234"/>
            <a:ext cx="8552918" cy="9309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85146-8529-0F4B-9BDA-C7BD439F0F88}"/>
                  </a:ext>
                </a:extLst>
              </p:cNvPr>
              <p:cNvSpPr txBox="1"/>
              <p:nvPr/>
            </p:nvSpPr>
            <p:spPr>
              <a:xfrm>
                <a:off x="259900" y="2673537"/>
                <a:ext cx="2988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scale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885146-8529-0F4B-9BDA-C7BD439F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00" y="2673537"/>
                <a:ext cx="2988267" cy="461665"/>
              </a:xfrm>
              <a:prstGeom prst="rect">
                <a:avLst/>
              </a:prstGeom>
              <a:blipFill>
                <a:blip r:embed="rId4"/>
                <a:stretch>
                  <a:fillRect l="-2954" t="-1081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FFA31B1-4F84-0443-8DD0-A7B2E15DA670}"/>
              </a:ext>
            </a:extLst>
          </p:cNvPr>
          <p:cNvSpPr/>
          <p:nvPr/>
        </p:nvSpPr>
        <p:spPr>
          <a:xfrm>
            <a:off x="406096" y="3415003"/>
            <a:ext cx="9706896" cy="990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492BA5-4FB3-3B45-9076-4A973A883024}"/>
                  </a:ext>
                </a:extLst>
              </p:cNvPr>
              <p:cNvSpPr txBox="1"/>
              <p:nvPr/>
            </p:nvSpPr>
            <p:spPr>
              <a:xfrm>
                <a:off x="259901" y="4432758"/>
                <a:ext cx="2988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Intermediate scale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492BA5-4FB3-3B45-9076-4A973A883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01" y="4432758"/>
                <a:ext cx="2988267" cy="461665"/>
              </a:xfrm>
              <a:prstGeom prst="rect">
                <a:avLst/>
              </a:prstGeom>
              <a:blipFill>
                <a:blip r:embed="rId5"/>
                <a:stretch>
                  <a:fillRect l="-2954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40B0930-74F6-9348-B13D-622341E87BAF}"/>
              </a:ext>
            </a:extLst>
          </p:cNvPr>
          <p:cNvSpPr/>
          <p:nvPr/>
        </p:nvSpPr>
        <p:spPr>
          <a:xfrm>
            <a:off x="406096" y="5097752"/>
            <a:ext cx="9706896" cy="990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9DFD6C-C615-8147-B00A-3403F5D8C98A}"/>
                  </a:ext>
                </a:extLst>
              </p:cNvPr>
              <p:cNvSpPr txBox="1"/>
              <p:nvPr/>
            </p:nvSpPr>
            <p:spPr>
              <a:xfrm>
                <a:off x="259901" y="6139680"/>
                <a:ext cx="2988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Small scale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9DFD6C-C615-8147-B00A-3403F5D8C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01" y="6139680"/>
                <a:ext cx="2988267" cy="461665"/>
              </a:xfrm>
              <a:prstGeom prst="rect">
                <a:avLst/>
              </a:prstGeom>
              <a:blipFill>
                <a:blip r:embed="rId6"/>
                <a:stretch>
                  <a:fillRect t="-789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45EC33-BBD7-B746-B782-7080BCBDCE3B}"/>
                  </a:ext>
                </a:extLst>
              </p:cNvPr>
              <p:cNvSpPr txBox="1"/>
              <p:nvPr/>
            </p:nvSpPr>
            <p:spPr>
              <a:xfrm>
                <a:off x="7588155" y="195377"/>
                <a:ext cx="5720584" cy="1864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45EC33-BBD7-B746-B782-7080BCBDC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55" y="195377"/>
                <a:ext cx="5720584" cy="1864100"/>
              </a:xfrm>
              <a:prstGeom prst="rect">
                <a:avLst/>
              </a:prstGeom>
              <a:blipFill>
                <a:blip r:embed="rId7"/>
                <a:stretch>
                  <a:fillRect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3DC2121-FAE1-F242-ACC7-29BCD579325B}"/>
              </a:ext>
            </a:extLst>
          </p:cNvPr>
          <p:cNvSpPr/>
          <p:nvPr/>
        </p:nvSpPr>
        <p:spPr>
          <a:xfrm>
            <a:off x="4967785" y="1937982"/>
            <a:ext cx="291759" cy="4503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96F126-4D47-D848-9559-34D1EA30852E}"/>
              </a:ext>
            </a:extLst>
          </p:cNvPr>
          <p:cNvSpPr/>
          <p:nvPr/>
        </p:nvSpPr>
        <p:spPr>
          <a:xfrm>
            <a:off x="11091084" y="398458"/>
            <a:ext cx="291759" cy="4503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51971E-D6DD-764F-A465-B4E531D20065}"/>
              </a:ext>
            </a:extLst>
          </p:cNvPr>
          <p:cNvSpPr/>
          <p:nvPr/>
        </p:nvSpPr>
        <p:spPr>
          <a:xfrm>
            <a:off x="9125712" y="195377"/>
            <a:ext cx="2798064" cy="19677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AACA6-1D24-9D49-8110-B142E3F7175F}"/>
              </a:ext>
            </a:extLst>
          </p:cNvPr>
          <p:cNvSpPr txBox="1"/>
          <p:nvPr/>
        </p:nvSpPr>
        <p:spPr>
          <a:xfrm>
            <a:off x="5861716" y="6291625"/>
            <a:ext cx="522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Thornes et al, Royal Met Soc, 2017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6" grpId="1" animBg="1"/>
      <p:bldP spid="17" grpId="0" animBg="1"/>
      <p:bldP spid="17" grpId="1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B72526F-F7E9-8C4F-B2AF-31E19C35A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64" t="4000" r="7155"/>
          <a:stretch/>
        </p:blipFill>
        <p:spPr>
          <a:xfrm>
            <a:off x="1081968" y="136525"/>
            <a:ext cx="10028063" cy="6322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DFD84-1AE7-7B4D-9862-2F4EB00A11E5}"/>
              </a:ext>
            </a:extLst>
          </p:cNvPr>
          <p:cNvSpPr txBox="1"/>
          <p:nvPr/>
        </p:nvSpPr>
        <p:spPr>
          <a:xfrm>
            <a:off x="135466" y="6457890"/>
            <a:ext cx="560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MTU = 200∆t = 4.5/</a:t>
            </a:r>
            <a:r>
              <a:rPr lang="el-G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7𝜏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A65F7-AA03-1C4D-9F17-5E2E2054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DE2E-ED30-2147-AAEE-5BFC3C5608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1ADC0A-8D34-EA45-B7F4-08FF2CE48EEE}"/>
                  </a:ext>
                </a:extLst>
              </p:cNvPr>
              <p:cNvSpPr txBox="1"/>
              <p:nvPr/>
            </p:nvSpPr>
            <p:spPr>
              <a:xfrm>
                <a:off x="3229347" y="1046093"/>
                <a:ext cx="716799" cy="917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75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75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75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75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1ADC0A-8D34-EA45-B7F4-08FF2CE4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47" y="1046093"/>
                <a:ext cx="716799" cy="917046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12618050-0A27-B849-B46A-CD2DD7132009}"/>
              </a:ext>
            </a:extLst>
          </p:cNvPr>
          <p:cNvSpPr/>
          <p:nvPr/>
        </p:nvSpPr>
        <p:spPr>
          <a:xfrm>
            <a:off x="4069788" y="1323073"/>
            <a:ext cx="874058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C303A54-7A52-DF46-95FE-1615C0BCEA56}"/>
                  </a:ext>
                </a:extLst>
              </p:cNvPr>
              <p:cNvSpPr/>
              <p:nvPr/>
            </p:nvSpPr>
            <p:spPr>
              <a:xfrm>
                <a:off x="5172446" y="1157626"/>
                <a:ext cx="2151530" cy="6925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Solver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C303A54-7A52-DF46-95FE-1615C0BCE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46" y="1157626"/>
                <a:ext cx="2151530" cy="6925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B283EA16-34EF-464A-99AB-57477B28D3ED}"/>
              </a:ext>
            </a:extLst>
          </p:cNvPr>
          <p:cNvSpPr/>
          <p:nvPr/>
        </p:nvSpPr>
        <p:spPr>
          <a:xfrm>
            <a:off x="7552577" y="1323073"/>
            <a:ext cx="874058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3F63A0-3C25-0146-849D-82573ED61D07}"/>
                  </a:ext>
                </a:extLst>
              </p:cNvPr>
              <p:cNvSpPr txBox="1"/>
              <p:nvPr/>
            </p:nvSpPr>
            <p:spPr>
              <a:xfrm>
                <a:off x="8601448" y="1046093"/>
                <a:ext cx="1246303" cy="917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75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75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75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75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75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3F63A0-3C25-0146-849D-82573ED61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448" y="1046093"/>
                <a:ext cx="1246303" cy="917046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EEC4B3-841C-B34D-AB8C-1905480CA35B}"/>
              </a:ext>
            </a:extLst>
          </p:cNvPr>
          <p:cNvCxnSpPr/>
          <p:nvPr/>
        </p:nvCxnSpPr>
        <p:spPr>
          <a:xfrm>
            <a:off x="1802676" y="3373303"/>
            <a:ext cx="8538882" cy="0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DF20AC-830A-994D-B81E-A9640A554BAB}"/>
              </a:ext>
            </a:extLst>
          </p:cNvPr>
          <p:cNvSpPr txBox="1"/>
          <p:nvPr/>
        </p:nvSpPr>
        <p:spPr>
          <a:xfrm rot="16200000">
            <a:off x="975841" y="1167442"/>
            <a:ext cx="196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Direct numerical simulation (DNS)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A19DE5-705A-B341-8E97-592DDE3C4867}"/>
                  </a:ext>
                </a:extLst>
              </p:cNvPr>
              <p:cNvSpPr txBox="1"/>
              <p:nvPr/>
            </p:nvSpPr>
            <p:spPr>
              <a:xfrm>
                <a:off x="3242776" y="4727728"/>
                <a:ext cx="697370" cy="557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75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75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875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A19DE5-705A-B341-8E97-592DDE3C4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76" y="4727728"/>
                <a:ext cx="697370" cy="557332"/>
              </a:xfrm>
              <a:prstGeom prst="rect">
                <a:avLst/>
              </a:prstGeom>
              <a:blipFill>
                <a:blip r:embed="rId6"/>
                <a:stretch>
                  <a:fillRect t="-4545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>
            <a:extLst>
              <a:ext uri="{FF2B5EF4-FFF2-40B4-BE49-F238E27FC236}">
                <a16:creationId xmlns:a16="http://schemas.microsoft.com/office/drawing/2014/main" id="{D9EBF214-12E9-FD41-B286-2B32DA687EFE}"/>
              </a:ext>
            </a:extLst>
          </p:cNvPr>
          <p:cNvSpPr/>
          <p:nvPr/>
        </p:nvSpPr>
        <p:spPr>
          <a:xfrm>
            <a:off x="4102268" y="4833258"/>
            <a:ext cx="874058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0CB07DDD-0A79-4E4A-B575-B72130145E4E}"/>
              </a:ext>
            </a:extLst>
          </p:cNvPr>
          <p:cNvSpPr/>
          <p:nvPr/>
        </p:nvSpPr>
        <p:spPr>
          <a:xfrm>
            <a:off x="7585057" y="4833258"/>
            <a:ext cx="874058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CEEDCD-D034-294C-B442-EC9A83073398}"/>
                  </a:ext>
                </a:extLst>
              </p:cNvPr>
              <p:cNvSpPr txBox="1"/>
              <p:nvPr/>
            </p:nvSpPr>
            <p:spPr>
              <a:xfrm>
                <a:off x="8602187" y="4730020"/>
                <a:ext cx="1232197" cy="557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75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sz="1875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m:rPr>
                                  <m:brk m:alnAt="7"/>
                                </m:rPr>
                                <a:rPr lang="en-US" sz="1875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875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m:rPr>
                                  <m:brk m:alnAt="7"/>
                                </m:rPr>
                                <a:rPr lang="en-US" sz="1875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CEEDCD-D034-294C-B442-EC9A83073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187" y="4730020"/>
                <a:ext cx="1232197" cy="557332"/>
              </a:xfrm>
              <a:prstGeom prst="rect">
                <a:avLst/>
              </a:prstGeom>
              <a:blipFill>
                <a:blip r:embed="rId7"/>
                <a:stretch>
                  <a:fillRect t="-4545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5026998-8B7D-C141-A464-963F06AE303A}"/>
              </a:ext>
            </a:extLst>
          </p:cNvPr>
          <p:cNvSpPr txBox="1"/>
          <p:nvPr/>
        </p:nvSpPr>
        <p:spPr>
          <a:xfrm rot="16200000">
            <a:off x="975841" y="4706521"/>
            <a:ext cx="196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High-resolution (HR)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5994A8D-A67F-AB42-A45D-5799414EED97}"/>
                  </a:ext>
                </a:extLst>
              </p:cNvPr>
              <p:cNvSpPr/>
              <p:nvPr/>
            </p:nvSpPr>
            <p:spPr>
              <a:xfrm>
                <a:off x="5168091" y="4667197"/>
                <a:ext cx="2151530" cy="6925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Solver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5994A8D-A67F-AB42-A45D-5799414EE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091" y="4667197"/>
                <a:ext cx="2151530" cy="69252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129DD5-AEE6-9341-A667-D2849D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354-2098-46E4-9B7B-D1ACCABAEC70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02269" y="2652562"/>
            <a:ext cx="421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Normalized cost = 1000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2269" y="6148828"/>
            <a:ext cx="421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Normalized cost = 123</a:t>
            </a:r>
          </a:p>
        </p:txBody>
      </p:sp>
    </p:spTree>
    <p:extLst>
      <p:ext uri="{BB962C8B-B14F-4D97-AF65-F5344CB8AC3E}">
        <p14:creationId xmlns:p14="http://schemas.microsoft.com/office/powerpoint/2010/main" val="369081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EEC4B3-841C-B34D-AB8C-1905480CA35B}"/>
              </a:ext>
            </a:extLst>
          </p:cNvPr>
          <p:cNvCxnSpPr>
            <a:cxnSpLocks/>
          </p:cNvCxnSpPr>
          <p:nvPr/>
        </p:nvCxnSpPr>
        <p:spPr>
          <a:xfrm>
            <a:off x="1604019" y="2786518"/>
            <a:ext cx="12808323" cy="0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5C60C4-5BB2-0D49-B70B-217A4BE3504D}"/>
                  </a:ext>
                </a:extLst>
              </p:cNvPr>
              <p:cNvSpPr txBox="1"/>
              <p:nvPr/>
            </p:nvSpPr>
            <p:spPr>
              <a:xfrm>
                <a:off x="3024812" y="732214"/>
                <a:ext cx="688842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5C60C4-5BB2-0D49-B70B-217A4BE35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812" y="732214"/>
                <a:ext cx="688842" cy="288541"/>
              </a:xfrm>
              <a:prstGeom prst="rect">
                <a:avLst/>
              </a:prstGeom>
              <a:blipFill>
                <a:blip r:embed="rId3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>
            <a:extLst>
              <a:ext uri="{FF2B5EF4-FFF2-40B4-BE49-F238E27FC236}">
                <a16:creationId xmlns:a16="http://schemas.microsoft.com/office/drawing/2014/main" id="{03B99EB3-3261-F84B-A29A-8FD41F461F43}"/>
              </a:ext>
            </a:extLst>
          </p:cNvPr>
          <p:cNvSpPr/>
          <p:nvPr/>
        </p:nvSpPr>
        <p:spPr>
          <a:xfrm>
            <a:off x="3907837" y="772414"/>
            <a:ext cx="838899" cy="31773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C5205E47-B98E-F049-BA6A-459D31657ECC}"/>
              </a:ext>
            </a:extLst>
          </p:cNvPr>
          <p:cNvSpPr/>
          <p:nvPr/>
        </p:nvSpPr>
        <p:spPr>
          <a:xfrm>
            <a:off x="7802340" y="809679"/>
            <a:ext cx="874058" cy="31773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7A1496-B184-354A-9F35-C15AB1771D54}"/>
                  </a:ext>
                </a:extLst>
              </p:cNvPr>
              <p:cNvSpPr/>
              <p:nvPr/>
            </p:nvSpPr>
            <p:spPr>
              <a:xfrm>
                <a:off x="4910059" y="594479"/>
                <a:ext cx="2728959" cy="81002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Solver for </a:t>
                </a:r>
                <a:r>
                  <a:rPr lang="en-US" sz="2000" b="1" i="1" dirty="0"/>
                  <a:t>X </a:t>
                </a:r>
                <a:r>
                  <a:rPr lang="en-US" sz="2000" dirty="0"/>
                  <a:t>with </a:t>
                </a:r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C7A1496-B184-354A-9F35-C15AB1771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059" y="594479"/>
                <a:ext cx="2728959" cy="8100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F3A293-BD75-624B-834A-C20DDC6D8C81}"/>
                  </a:ext>
                </a:extLst>
              </p:cNvPr>
              <p:cNvSpPr txBox="1"/>
              <p:nvPr/>
            </p:nvSpPr>
            <p:spPr>
              <a:xfrm>
                <a:off x="8839722" y="778430"/>
                <a:ext cx="1484445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+10∆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F3A293-BD75-624B-834A-C20DDC6D8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722" y="778430"/>
                <a:ext cx="1484445" cy="288541"/>
              </a:xfrm>
              <a:prstGeom prst="rect">
                <a:avLst/>
              </a:prstGeom>
              <a:blipFill>
                <a:blip r:embed="rId5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63364D-BFCD-5448-A73B-3C485F20625E}"/>
                  </a:ext>
                </a:extLst>
              </p:cNvPr>
              <p:cNvSpPr txBox="1"/>
              <p:nvPr/>
            </p:nvSpPr>
            <p:spPr>
              <a:xfrm>
                <a:off x="2988237" y="3429938"/>
                <a:ext cx="688843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63364D-BFCD-5448-A73B-3C485F206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37" y="3429938"/>
                <a:ext cx="688843" cy="288541"/>
              </a:xfrm>
              <a:prstGeom prst="rect">
                <a:avLst/>
              </a:prstGeom>
              <a:blipFill>
                <a:blip r:embed="rId6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>
            <a:extLst>
              <a:ext uri="{FF2B5EF4-FFF2-40B4-BE49-F238E27FC236}">
                <a16:creationId xmlns:a16="http://schemas.microsoft.com/office/drawing/2014/main" id="{4B382A6A-223A-874E-A28F-0ABB4DCF6B55}"/>
              </a:ext>
            </a:extLst>
          </p:cNvPr>
          <p:cNvSpPr/>
          <p:nvPr/>
        </p:nvSpPr>
        <p:spPr>
          <a:xfrm>
            <a:off x="3848761" y="3414747"/>
            <a:ext cx="838899" cy="36710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42EECBD7-358F-9A48-B0F3-26A63916FD26}"/>
              </a:ext>
            </a:extLst>
          </p:cNvPr>
          <p:cNvSpPr/>
          <p:nvPr/>
        </p:nvSpPr>
        <p:spPr>
          <a:xfrm>
            <a:off x="7765764" y="3407704"/>
            <a:ext cx="874058" cy="31773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2456E12-FD76-A946-9358-0B580F81EB6F}"/>
                  </a:ext>
                </a:extLst>
              </p:cNvPr>
              <p:cNvSpPr/>
              <p:nvPr/>
            </p:nvSpPr>
            <p:spPr>
              <a:xfrm>
                <a:off x="4873483" y="3240515"/>
                <a:ext cx="2728959" cy="639166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Solver  for </a:t>
                </a:r>
                <a:r>
                  <a:rPr lang="en-US" sz="2000" b="1" i="1" dirty="0"/>
                  <a:t>X </a:t>
                </a:r>
                <a:r>
                  <a:rPr lang="en-US" sz="2000" dirty="0"/>
                  <a:t>with </a:t>
                </a:r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2456E12-FD76-A946-9358-0B580F81E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483" y="3240515"/>
                <a:ext cx="2728959" cy="63916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E8E05F-AE83-D14A-A74C-EF8075F53B3D}"/>
                  </a:ext>
                </a:extLst>
              </p:cNvPr>
              <p:cNvSpPr txBox="1"/>
              <p:nvPr/>
            </p:nvSpPr>
            <p:spPr>
              <a:xfrm>
                <a:off x="8798247" y="3446389"/>
                <a:ext cx="1484445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75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+10∆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E8E05F-AE83-D14A-A74C-EF8075F53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247" y="3446389"/>
                <a:ext cx="1484445" cy="288541"/>
              </a:xfrm>
              <a:prstGeom prst="rect">
                <a:avLst/>
              </a:prstGeom>
              <a:blipFill>
                <a:blip r:embed="rId8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D6C7289-39AA-1D45-9B6B-92CF3764380C}"/>
                  </a:ext>
                </a:extLst>
              </p:cNvPr>
              <p:cNvSpPr/>
              <p:nvPr/>
            </p:nvSpPr>
            <p:spPr>
              <a:xfrm>
                <a:off x="4873483" y="4469958"/>
                <a:ext cx="2728958" cy="559365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75" dirty="0"/>
                  <a:t>Solver for </a:t>
                </a:r>
                <a:r>
                  <a:rPr lang="en-US" sz="1875" b="1" i="1" dirty="0"/>
                  <a:t>Y </a:t>
                </a:r>
                <a:r>
                  <a:rPr lang="en-US" sz="1875" dirty="0"/>
                  <a:t>with </a:t>
                </a:r>
                <a14:m>
                  <m:oMath xmlns:m="http://schemas.openxmlformats.org/officeDocument/2006/math">
                    <m:r>
                      <a:rPr lang="en-US" sz="1875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18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875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D6C7289-39AA-1D45-9B6B-92CF37643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483" y="4469958"/>
                <a:ext cx="2728958" cy="55936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>
            <a:extLst>
              <a:ext uri="{FF2B5EF4-FFF2-40B4-BE49-F238E27FC236}">
                <a16:creationId xmlns:a16="http://schemas.microsoft.com/office/drawing/2014/main" id="{DBAF4D79-5FD0-9C4C-A98A-6E9CA1ACC480}"/>
              </a:ext>
            </a:extLst>
          </p:cNvPr>
          <p:cNvSpPr/>
          <p:nvPr/>
        </p:nvSpPr>
        <p:spPr>
          <a:xfrm rot="5400000">
            <a:off x="5625793" y="3983123"/>
            <a:ext cx="361957" cy="36307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283245D0-E289-6E40-854C-93C339D763FB}"/>
              </a:ext>
            </a:extLst>
          </p:cNvPr>
          <p:cNvSpPr/>
          <p:nvPr/>
        </p:nvSpPr>
        <p:spPr>
          <a:xfrm rot="16200000">
            <a:off x="6641924" y="3983122"/>
            <a:ext cx="361957" cy="363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DCECE7-6A94-7142-B638-5C2D02E4839F}"/>
              </a:ext>
            </a:extLst>
          </p:cNvPr>
          <p:cNvSpPr txBox="1"/>
          <p:nvPr/>
        </p:nvSpPr>
        <p:spPr>
          <a:xfrm rot="16200000">
            <a:off x="700227" y="694249"/>
            <a:ext cx="209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Parameterization</a:t>
            </a:r>
          </a:p>
          <a:p>
            <a:pPr algn="ctr"/>
            <a:r>
              <a:rPr lang="en-US" sz="2000" b="1" dirty="0"/>
              <a:t>(LR)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8B33F9-62E4-A54D-B096-61CF6FE929CD}"/>
              </a:ext>
            </a:extLst>
          </p:cNvPr>
          <p:cNvSpPr txBox="1"/>
          <p:nvPr/>
        </p:nvSpPr>
        <p:spPr>
          <a:xfrm rot="16200000">
            <a:off x="646733" y="3800101"/>
            <a:ext cx="243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Super-parameterization</a:t>
            </a:r>
          </a:p>
          <a:p>
            <a:pPr algn="ctr"/>
            <a:r>
              <a:rPr lang="en-US" sz="2000" b="1" dirty="0"/>
              <a:t>(SP)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7BD97-6344-F642-9C01-298BA361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354-2098-46E4-9B7B-D1ACCABAEC70}" type="slidenum">
              <a:rPr lang="en-US" smtClean="0"/>
              <a:t>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02269" y="1905918"/>
            <a:ext cx="421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Normalized cost = 1.4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8639" y="5437191"/>
            <a:ext cx="421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Normalized cost = 111</a:t>
            </a:r>
          </a:p>
        </p:txBody>
      </p:sp>
    </p:spTree>
    <p:extLst>
      <p:ext uri="{BB962C8B-B14F-4D97-AF65-F5344CB8AC3E}">
        <p14:creationId xmlns:p14="http://schemas.microsoft.com/office/powerpoint/2010/main" val="64584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1312</Words>
  <Application>Microsoft Macintosh PowerPoint</Application>
  <PresentationFormat>Widescreen</PresentationFormat>
  <Paragraphs>282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Ashesh Chattopadhyay</dc:creator>
  <cp:lastModifiedBy>Microsoft Office User</cp:lastModifiedBy>
  <cp:revision>21</cp:revision>
  <dcterms:created xsi:type="dcterms:W3CDTF">2020-08-05T07:30:34Z</dcterms:created>
  <dcterms:modified xsi:type="dcterms:W3CDTF">2020-08-05T22:23:27Z</dcterms:modified>
</cp:coreProperties>
</file>