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678" r:id="rId1"/>
    <p:sldMasterId id="2147483714" r:id="rId2"/>
    <p:sldMasterId id="2147483727" r:id="rId3"/>
    <p:sldMasterId id="2147483769" r:id="rId4"/>
    <p:sldMasterId id="2147483844" r:id="rId5"/>
  </p:sldMasterIdLst>
  <p:notesMasterIdLst>
    <p:notesMasterId r:id="rId31"/>
  </p:notesMasterIdLst>
  <p:sldIdLst>
    <p:sldId id="256" r:id="rId6"/>
    <p:sldId id="409" r:id="rId7"/>
    <p:sldId id="410" r:id="rId8"/>
    <p:sldId id="446" r:id="rId9"/>
    <p:sldId id="447" r:id="rId10"/>
    <p:sldId id="449" r:id="rId11"/>
    <p:sldId id="450" r:id="rId12"/>
    <p:sldId id="451" r:id="rId13"/>
    <p:sldId id="452" r:id="rId14"/>
    <p:sldId id="453" r:id="rId15"/>
    <p:sldId id="427" r:id="rId16"/>
    <p:sldId id="428" r:id="rId17"/>
    <p:sldId id="430" r:id="rId18"/>
    <p:sldId id="429" r:id="rId19"/>
    <p:sldId id="325" r:id="rId20"/>
    <p:sldId id="326" r:id="rId21"/>
    <p:sldId id="328" r:id="rId22"/>
    <p:sldId id="329" r:id="rId23"/>
    <p:sldId id="426" r:id="rId24"/>
    <p:sldId id="305" r:id="rId25"/>
    <p:sldId id="448" r:id="rId26"/>
    <p:sldId id="442" r:id="rId27"/>
    <p:sldId id="443" r:id="rId28"/>
    <p:sldId id="432" r:id="rId29"/>
    <p:sldId id="434" r:id="rId30"/>
  </p:sldIdLst>
  <p:sldSz cx="12192000" cy="6858000"/>
  <p:notesSz cx="7010400" cy="9296400"/>
  <p:embeddedFontLst>
    <p:embeddedFont>
      <p:font typeface="Century Gothic" panose="020B0502020202020204" pitchFamily="34" charset="0"/>
      <p:regular r:id="rId32"/>
      <p:bold r:id="rId33"/>
      <p:italic r:id="rId34"/>
      <p:boldItalic r:id="rId35"/>
    </p:embeddedFont>
    <p:embeddedFont>
      <p:font typeface="Wingdings 3" panose="05040102010807070707" pitchFamily="18" charset="2"/>
      <p:regular r:id="rId36"/>
    </p:embeddedFont>
    <p:embeddedFont>
      <p:font typeface="Arial Black" panose="020B0A04020102020204" pitchFamily="34" charset="0"/>
      <p:bold r:id="rId37"/>
    </p:embeddedFont>
    <p:embeddedFont>
      <p:font typeface="Cambria Math" panose="02040503050406030204" pitchFamily="18" charset="0"/>
      <p:regular r:id="rId38"/>
    </p:embeddedFont>
    <p:embeddedFont>
      <p:font typeface="Calibri Light" panose="020F0302020204030204" pitchFamily="34" charset="0"/>
      <p:regular r:id="rId39"/>
      <p:italic r:id="rId40"/>
    </p:embeddedFont>
    <p:embeddedFont>
      <p:font typeface="MS PGothic" panose="020B0600070205080204" pitchFamily="34" charset="-128"/>
      <p:regular r:id="rId41"/>
    </p:embeddedFont>
    <p:embeddedFont>
      <p:font typeface="Calibri" panose="020F0502020204030204" pitchFamily="34" charset="0"/>
      <p:regular r:id="rId42"/>
      <p:bold r:id="rId43"/>
      <p:italic r:id="rId44"/>
      <p:boldItalic r:id="rId45"/>
    </p:embeddedFont>
    <p:embeddedFont>
      <p:font typeface="Trebuchet MS" panose="020B0603020202020204" pitchFamily="34" charset="0"/>
      <p:regular r:id="rId46"/>
      <p:bold r:id="rId47"/>
      <p:italic r:id="rId48"/>
      <p:boldItalic r:id="rId49"/>
    </p:embeddedFont>
    <p:embeddedFont>
      <p:font typeface="Franklin Gothic Book" panose="020B0503020102020204" pitchFamily="34" charset="0"/>
      <p:regular r:id="rId50"/>
      <p:italic r:id="rId51"/>
    </p:embeddedFont>
    <p:embeddedFont>
      <p:font typeface="Helvetica Neue"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FF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9730" autoAdjust="0"/>
  </p:normalViewPr>
  <p:slideViewPr>
    <p:cSldViewPr snapToGrid="0">
      <p:cViewPr>
        <p:scale>
          <a:sx n="100" d="100"/>
          <a:sy n="100" d="100"/>
        </p:scale>
        <p:origin x="498" y="21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9419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406400" y="690563"/>
            <a:ext cx="6046788" cy="34020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1" name="Shape 161"/>
          <p:cNvSpPr txBox="1">
            <a:spLocks noGrp="1"/>
          </p:cNvSpPr>
          <p:nvPr>
            <p:ph type="body" idx="1"/>
          </p:nvPr>
        </p:nvSpPr>
        <p:spPr>
          <a:xfrm>
            <a:off x="912813" y="4325938"/>
            <a:ext cx="5032375" cy="4098925"/>
          </a:xfrm>
          <a:prstGeom prst="rect">
            <a:avLst/>
          </a:prstGeom>
          <a:noFill/>
          <a:ln>
            <a:noFill/>
          </a:ln>
        </p:spPr>
        <p:txBody>
          <a:bodyPr spcFirstLastPara="1" wrap="square" lIns="92350" tIns="45350" rIns="92350" bIns="45350" anchor="t" anchorCtr="0">
            <a:noAutofit/>
          </a:bodyPr>
          <a:lstStyle/>
          <a:p>
            <a:pPr marL="0" marR="0" lvl="0" indent="0" algn="l" rtl="0">
              <a:spcBef>
                <a:spcPts val="0"/>
              </a:spcBef>
              <a:spcAft>
                <a:spcPts val="0"/>
              </a:spcAft>
              <a:buNone/>
            </a:pPr>
            <a:r>
              <a:rPr lang="en-US" sz="1200" b="0" i="0" u="none" strike="noStrike" cap="none" dirty="0" err="1">
                <a:solidFill>
                  <a:schemeClr val="dk1"/>
                </a:solidFill>
                <a:latin typeface="Arial"/>
                <a:ea typeface="Arial"/>
                <a:cs typeface="Arial"/>
                <a:sym typeface="Arial"/>
              </a:rPr>
              <a:t>DICast</a:t>
            </a:r>
            <a:r>
              <a:rPr lang="en-US" sz="1200" b="0" i="0" u="none" strike="noStrike" cap="none" dirty="0">
                <a:solidFill>
                  <a:schemeClr val="dk1"/>
                </a:solidFill>
                <a:latin typeface="Arial"/>
                <a:ea typeface="Arial"/>
                <a:cs typeface="Arial"/>
                <a:sym typeface="Arial"/>
              </a:rPr>
              <a:t> was originally developed for The Weather Channel/Company in 1999.  </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NCAR and The Weather Company own the IP to </a:t>
            </a:r>
            <a:r>
              <a:rPr lang="en-US" sz="1200" b="0" i="0" u="none" strike="noStrike" cap="none" dirty="0" err="1">
                <a:solidFill>
                  <a:schemeClr val="dk1"/>
                </a:solidFill>
                <a:latin typeface="Arial"/>
                <a:ea typeface="Arial"/>
                <a:cs typeface="Arial"/>
                <a:sym typeface="Arial"/>
              </a:rPr>
              <a:t>DICast</a:t>
            </a:r>
            <a:r>
              <a:rPr lang="en-US" sz="1200" b="0" i="0" u="none" strike="noStrike" cap="none" dirty="0">
                <a:solidFill>
                  <a:schemeClr val="dk1"/>
                </a:solidFill>
                <a:latin typeface="Arial"/>
                <a:ea typeface="Arial"/>
                <a:cs typeface="Arial"/>
                <a:sym typeface="Arial"/>
              </a:rPr>
              <a:t>. </a:t>
            </a:r>
            <a:endParaRPr dirty="0"/>
          </a:p>
          <a:p>
            <a:pPr marL="0" marR="0" lvl="0" indent="0" algn="l" rtl="0">
              <a:spcBef>
                <a:spcPts val="360"/>
              </a:spcBef>
              <a:spcAft>
                <a:spcPts val="0"/>
              </a:spcAft>
              <a:buNone/>
            </a:pPr>
            <a:r>
              <a:rPr lang="en-US" sz="1200" b="0" i="0" u="none" strike="noStrike" cap="none" dirty="0" err="1">
                <a:solidFill>
                  <a:schemeClr val="dk1"/>
                </a:solidFill>
                <a:latin typeface="Arial"/>
                <a:ea typeface="Arial"/>
                <a:cs typeface="Arial"/>
                <a:sym typeface="Arial"/>
              </a:rPr>
              <a:t>DICast’s</a:t>
            </a:r>
            <a:r>
              <a:rPr lang="en-US" sz="1200" b="0" i="0" u="none" strike="noStrike" cap="none" dirty="0">
                <a:solidFill>
                  <a:schemeClr val="dk1"/>
                </a:solidFill>
                <a:latin typeface="Arial"/>
                <a:ea typeface="Arial"/>
                <a:cs typeface="Arial"/>
                <a:sym typeface="Arial"/>
              </a:rPr>
              <a:t> applicability was clear from the beginning and it was used for the winter Maintenance Decision Support System as the weather engine. </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It has also been used extensively in renewable energy projects.</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Commercial weather providers also use </a:t>
            </a:r>
            <a:r>
              <a:rPr lang="en-US" sz="1200" b="0" i="0" u="none" strike="noStrike" cap="none" dirty="0" err="1">
                <a:solidFill>
                  <a:schemeClr val="dk1"/>
                </a:solidFill>
                <a:latin typeface="Arial"/>
                <a:ea typeface="Arial"/>
                <a:cs typeface="Arial"/>
                <a:sym typeface="Arial"/>
              </a:rPr>
              <a:t>DICast</a:t>
            </a:r>
            <a:r>
              <a:rPr lang="en-US" sz="1200" b="0" i="0" u="none" strike="noStrike" cap="none" dirty="0">
                <a:solidFill>
                  <a:schemeClr val="dk1"/>
                </a:solidFill>
                <a:latin typeface="Arial"/>
                <a:ea typeface="Arial"/>
                <a:cs typeface="Arial"/>
                <a:sym typeface="Arial"/>
              </a:rPr>
              <a:t>. </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Most recently, we have contracted with Indian </a:t>
            </a:r>
            <a:r>
              <a:rPr lang="en-US" sz="1200" b="0" i="0" u="none" strike="noStrike" cap="none" dirty="0" err="1">
                <a:solidFill>
                  <a:schemeClr val="dk1"/>
                </a:solidFill>
                <a:latin typeface="Arial"/>
                <a:ea typeface="Arial"/>
                <a:cs typeface="Arial"/>
                <a:sym typeface="Arial"/>
              </a:rPr>
              <a:t>Skymet</a:t>
            </a:r>
            <a:r>
              <a:rPr lang="en-US" sz="1200" b="0" i="0" u="none" strike="noStrike" cap="none" dirty="0">
                <a:solidFill>
                  <a:schemeClr val="dk1"/>
                </a:solidFill>
                <a:latin typeface="Arial"/>
                <a:ea typeface="Arial"/>
                <a:cs typeface="Arial"/>
                <a:sym typeface="Arial"/>
              </a:rPr>
              <a:t> Weather Services to implement. </a:t>
            </a:r>
            <a:r>
              <a:rPr lang="en-US" sz="1200" b="0" i="0" u="none" strike="noStrike" cap="none" dirty="0" err="1">
                <a:solidFill>
                  <a:schemeClr val="dk1"/>
                </a:solidFill>
                <a:latin typeface="Arial"/>
                <a:ea typeface="Arial"/>
                <a:cs typeface="Arial"/>
                <a:sym typeface="Arial"/>
              </a:rPr>
              <a:t>Skymet’s</a:t>
            </a:r>
            <a:r>
              <a:rPr lang="en-US" sz="1200" b="0" i="0" u="none" strike="noStrike" cap="none" dirty="0">
                <a:solidFill>
                  <a:schemeClr val="dk1"/>
                </a:solidFill>
                <a:latin typeface="Arial"/>
                <a:ea typeface="Arial"/>
                <a:cs typeface="Arial"/>
                <a:sym typeface="Arial"/>
              </a:rPr>
              <a:t> goals are to improve the agricultural forecasts for farmers.</a:t>
            </a: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2306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Cubist performed better than Gradient Boosted Regression and Random Forest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9F854-5C70-7344-8BC4-4A8EF0F5639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07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00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sz="1200" b="0" i="0" u="none" strike="noStrike" cap="none" dirty="0" smtClean="0">
                <a:solidFill>
                  <a:schemeClr val="bg2"/>
                </a:solidFill>
                <a:latin typeface="Calibri"/>
                <a:ea typeface="Calibri"/>
                <a:cs typeface="Calibri" panose="020F0502020204030204" pitchFamily="34" charset="0"/>
                <a:sym typeface="Calibri"/>
              </a:rPr>
              <a:t>We use machine learning methodology to combine MODIS Aqua and Terra satellite observations, National Water Model output, and terrain data with surface observations and estimate dead and live fuel moisture content (FMC) over CONUS and produce daily a gridded, 1 km resolution, FMC map.</a:t>
            </a:r>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30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9" name="Google Shape;13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21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55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F7ACAC-B45A-43AA-BCF0-7F315787E58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984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1E45A0-8E4E-481F-8B28-A61CCB47361A}"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426420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1E45A0-8E4E-481F-8B28-A61CCB47361A}"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386435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1E45A0-8E4E-481F-8B28-A61CCB47361A}"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202289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24914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rgbClr val="000000"/>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0" name="Google Shape;30;p7"/>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rgbClr val="000000"/>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03821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63084" y="4406916"/>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2394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5956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609605" y="273064"/>
            <a:ext cx="4011084"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13"/>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50" name="Google Shape;50;p13"/>
          <p:cNvSpPr txBox="1">
            <a:spLocks noGrp="1"/>
          </p:cNvSpPr>
          <p:nvPr>
            <p:ph type="body" idx="2"/>
          </p:nvPr>
        </p:nvSpPr>
        <p:spPr>
          <a:xfrm>
            <a:off x="609605" y="1435104"/>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9292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94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8/3/2020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51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1E45A0-8E4E-481F-8B28-A61CCB47361A}"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4135420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31097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26"/>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867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7"/>
        <p:cNvGrpSpPr/>
        <p:nvPr/>
      </p:nvGrpSpPr>
      <p:grpSpPr>
        <a:xfrm>
          <a:off x="0" y="0"/>
          <a:ext cx="0" cy="0"/>
          <a:chOff x="0" y="0"/>
          <a:chExt cx="0" cy="0"/>
        </a:xfrm>
      </p:grpSpPr>
      <p:sp>
        <p:nvSpPr>
          <p:cNvPr id="108" name="Google Shape;108;p29"/>
          <p:cNvSpPr txBox="1">
            <a:spLocks noGrp="1"/>
          </p:cNvSpPr>
          <p:nvPr>
            <p:ph type="title"/>
          </p:nvPr>
        </p:nvSpPr>
        <p:spPr>
          <a:xfrm>
            <a:off x="963084" y="4406916"/>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1"/>
              </a:buClr>
              <a:buSzPts val="2471"/>
              <a:buFont typeface="Helvetica Neue"/>
              <a:buNone/>
              <a:defRPr sz="2471"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2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2418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609605" y="273064"/>
            <a:ext cx="4011084"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33"/>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124" name="Google Shape;124;p33"/>
          <p:cNvSpPr txBox="1">
            <a:spLocks noGrp="1"/>
          </p:cNvSpPr>
          <p:nvPr>
            <p:ph type="body" idx="2"/>
          </p:nvPr>
        </p:nvSpPr>
        <p:spPr>
          <a:xfrm>
            <a:off x="609605" y="1435104"/>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413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5"/>
        <p:cNvGrpSpPr/>
        <p:nvPr/>
      </p:nvGrpSpPr>
      <p:grpSpPr>
        <a:xfrm>
          <a:off x="0" y="0"/>
          <a:ext cx="0" cy="0"/>
          <a:chOff x="0" y="0"/>
          <a:chExt cx="0" cy="0"/>
        </a:xfrm>
      </p:grpSpPr>
      <p:sp>
        <p:nvSpPr>
          <p:cNvPr id="126" name="Google Shape;126;p34"/>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3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128" name="Google Shape;128;p34"/>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1248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89229"/>
            <a:ext cx="9144000" cy="2387600"/>
          </a:xfrm>
        </p:spPr>
        <p:txBody>
          <a:bodyPr anchor="b" anchorCtr="0"/>
          <a:lstStyle>
            <a:lvl1pPr algn="ctr">
              <a:defRPr sz="6000" b="1">
                <a:ln>
                  <a:noFill/>
                </a:ln>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Subtitle 2"/>
          <p:cNvSpPr>
            <a:spLocks noGrp="1"/>
          </p:cNvSpPr>
          <p:nvPr>
            <p:ph type="subTitle" idx="1"/>
          </p:nvPr>
        </p:nvSpPr>
        <p:spPr>
          <a:xfrm>
            <a:off x="1524000" y="3778500"/>
            <a:ext cx="9144000" cy="1655762"/>
          </a:xfrm>
        </p:spPr>
        <p:txBody>
          <a:bodyPr>
            <a:normAutofit/>
          </a:bodyPr>
          <a:lstStyle>
            <a:lvl1pPr marL="0" indent="0" algn="ctr">
              <a:buNone/>
              <a:defRPr sz="32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dirty="0">
                <a:uFillTx/>
              </a:rPr>
              <a:t>Click to edit Master subtitle style</a:t>
            </a:r>
          </a:p>
        </p:txBody>
      </p:sp>
      <p:sp>
        <p:nvSpPr>
          <p:cNvPr id="4" name="Date Placeholder 3"/>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9" name="Picture 8"/>
          <p:cNvPicPr>
            <a:picLocks noChangeAspect="1"/>
          </p:cNvPicPr>
          <p:nvPr userDrawn="1"/>
        </p:nvPicPr>
        <p:blipFill>
          <a:blip r:embed="rId2"/>
          <a:stretch>
            <a:fillRect/>
          </a:stretch>
        </p:blipFill>
        <p:spPr>
          <a:xfrm>
            <a:off x="2743200" y="5486400"/>
            <a:ext cx="3227832" cy="914461"/>
          </a:xfrm>
          <a:prstGeom prst="rect">
            <a:avLst/>
          </a:prstGeom>
        </p:spPr>
      </p:pic>
      <p:pic>
        <p:nvPicPr>
          <p:cNvPr id="15" name="Picture 14"/>
          <p:cNvPicPr>
            <a:picLocks noChangeAspect="1"/>
          </p:cNvPicPr>
          <p:nvPr userDrawn="1"/>
        </p:nvPicPr>
        <p:blipFill>
          <a:blip r:embed="rId3"/>
          <a:stretch>
            <a:fillRect/>
          </a:stretch>
        </p:blipFill>
        <p:spPr>
          <a:xfrm>
            <a:off x="6858000" y="5486400"/>
            <a:ext cx="2511972" cy="914400"/>
          </a:xfrm>
          <a:prstGeom prst="rect">
            <a:avLst/>
          </a:prstGeom>
        </p:spPr>
      </p:pic>
      <p:sp>
        <p:nvSpPr>
          <p:cNvPr id="7" name="TextBox 6">
            <a:extLst>
              <a:ext uri="{FF2B5EF4-FFF2-40B4-BE49-F238E27FC236}">
                <a16:creationId xmlns:a16="http://schemas.microsoft.com/office/drawing/2014/main" id="{B79C0741-7719-BB4D-B82F-365203704061}"/>
              </a:ext>
            </a:extLst>
          </p:cNvPr>
          <p:cNvSpPr txBox="1"/>
          <p:nvPr userDrawn="1"/>
        </p:nvSpPr>
        <p:spPr>
          <a:xfrm>
            <a:off x="0" y="6611779"/>
            <a:ext cx="12192000" cy="246221"/>
          </a:xfrm>
          <a:prstGeom prst="rect">
            <a:avLst/>
          </a:prstGeom>
          <a:solidFill>
            <a:schemeClr val="accent2"/>
          </a:solidFill>
        </p:spPr>
        <p:txBody>
          <a:bodyPr wrap="square" rtlCol="0">
            <a:spAutoFit/>
          </a:bodyPr>
          <a:lstStyle/>
          <a:p>
            <a:pPr algn="ctr"/>
            <a:r>
              <a:rPr lang="en-US" sz="1000" dirty="0" smtClean="0"/>
              <a:t>The </a:t>
            </a:r>
            <a:r>
              <a:rPr lang="en-US" sz="1000" dirty="0"/>
              <a:t>National Center for Atmospheric </a:t>
            </a:r>
            <a:r>
              <a:rPr lang="en-US" sz="1000" dirty="0" smtClean="0"/>
              <a:t>Research is </a:t>
            </a:r>
            <a:r>
              <a:rPr lang="en-US" sz="1000" dirty="0"/>
              <a:t>a major facility sponsored by the National Science Foundation under Cooperative Agreement No. 1852977.</a:t>
            </a:r>
          </a:p>
        </p:txBody>
      </p:sp>
      <p:pic>
        <p:nvPicPr>
          <p:cNvPr id="10" name="Google Shape;19;p3">
            <a:extLst>
              <a:ext uri="{FF2B5EF4-FFF2-40B4-BE49-F238E27FC236}">
                <a16:creationId xmlns:a16="http://schemas.microsoft.com/office/drawing/2014/main" id="{4A93ED1B-C5F6-944C-A35D-7CC33AEF818D}"/>
              </a:ext>
            </a:extLst>
          </p:cNvPr>
          <p:cNvPicPr preferRelativeResize="0"/>
          <p:nvPr userDrawn="1"/>
        </p:nvPicPr>
        <p:blipFill>
          <a:blip r:embed="rId4">
            <a:alphaModFix/>
          </a:blip>
          <a:stretch>
            <a:fillRect/>
          </a:stretch>
        </p:blipFill>
        <p:spPr>
          <a:xfrm>
            <a:off x="11530668" y="6204875"/>
            <a:ext cx="625501" cy="629100"/>
          </a:xfrm>
          <a:prstGeom prst="rect">
            <a:avLst/>
          </a:prstGeom>
          <a:noFill/>
          <a:ln>
            <a:noFill/>
          </a:ln>
        </p:spPr>
      </p:pic>
    </p:spTree>
    <p:extLst>
      <p:ext uri="{BB962C8B-B14F-4D97-AF65-F5344CB8AC3E}">
        <p14:creationId xmlns:p14="http://schemas.microsoft.com/office/powerpoint/2010/main" val="16028058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Content Placeholder 2"/>
          <p:cNvSpPr>
            <a:spLocks noGrp="1"/>
          </p:cNvSpPr>
          <p:nvPr>
            <p:ph idx="1"/>
          </p:nvPr>
        </p:nvSpPr>
        <p:spPr>
          <a:solidFill>
            <a:schemeClr val="bg1">
              <a:alpha val="75000"/>
            </a:schemeClr>
          </a:solidFill>
        </p:spPr>
        <p:txBody>
          <a:bodyPr/>
          <a:lstStyle/>
          <a:p>
            <a:pPr lvl="0"/>
            <a:r>
              <a:rPr lang="en-US" dirty="0">
                <a:uFillTx/>
              </a:rPr>
              <a:t>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8" name="Google Shape;18;p3">
            <a:extLst>
              <a:ext uri="{FF2B5EF4-FFF2-40B4-BE49-F238E27FC236}">
                <a16:creationId xmlns:a16="http://schemas.microsoft.com/office/drawing/2014/main" id="{A95A08C0-0D23-CA4F-82C2-A351E6C6F8E1}"/>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495652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3200">
                <a:solidFill>
                  <a:schemeClr val="tx2"/>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dirty="0">
                <a:uFillTx/>
              </a:rPr>
              <a:t>Edit Master text styles</a:t>
            </a:r>
          </a:p>
        </p:txBody>
      </p:sp>
      <p:sp>
        <p:nvSpPr>
          <p:cNvPr id="4" name="Date Placeholder 3"/>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8" name="Google Shape;18;p3">
            <a:extLst>
              <a:ext uri="{FF2B5EF4-FFF2-40B4-BE49-F238E27FC236}">
                <a16:creationId xmlns:a16="http://schemas.microsoft.com/office/drawing/2014/main" id="{C87F8C9C-FE22-FA4E-8536-8D100D79D205}"/>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171387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Content Placeholder 2"/>
          <p:cNvSpPr>
            <a:spLocks noGrp="1"/>
          </p:cNvSpPr>
          <p:nvPr>
            <p:ph sz="half" idx="1"/>
          </p:nvPr>
        </p:nvSpPr>
        <p:spPr>
          <a:xfrm>
            <a:off x="838200" y="1825625"/>
            <a:ext cx="5181600" cy="4351338"/>
          </a:xfrm>
          <a:solidFill>
            <a:schemeClr val="bg1">
              <a:alpha val="75000"/>
            </a:schemeClr>
          </a:solidFill>
        </p:spPr>
        <p:txBody>
          <a:bodyPr/>
          <a:lstStyle/>
          <a:p>
            <a:pPr lvl="0"/>
            <a:r>
              <a:rPr lang="en-US" dirty="0">
                <a:uFillTx/>
              </a:rPr>
              <a:t>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Content Placeholder 3"/>
          <p:cNvSpPr>
            <a:spLocks noGrp="1"/>
          </p:cNvSpPr>
          <p:nvPr>
            <p:ph sz="half" idx="2"/>
          </p:nvPr>
        </p:nvSpPr>
        <p:spPr>
          <a:xfrm>
            <a:off x="6172200" y="1825625"/>
            <a:ext cx="5181600" cy="4351338"/>
          </a:xfrm>
          <a:solidFill>
            <a:schemeClr val="bg1">
              <a:alpha val="75000"/>
            </a:schemeClr>
          </a:solidFill>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9" name="Google Shape;18;p3">
            <a:extLst>
              <a:ext uri="{FF2B5EF4-FFF2-40B4-BE49-F238E27FC236}">
                <a16:creationId xmlns:a16="http://schemas.microsoft.com/office/drawing/2014/main" id="{7D28C9B4-3B48-764E-8389-2CFE04DCBE60}"/>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117368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4" name="Content Placeholder 3"/>
          <p:cNvSpPr>
            <a:spLocks noGrp="1"/>
          </p:cNvSpPr>
          <p:nvPr>
            <p:ph sz="half" idx="2"/>
          </p:nvPr>
        </p:nvSpPr>
        <p:spPr>
          <a:xfrm>
            <a:off x="839788" y="2505075"/>
            <a:ext cx="5157787" cy="3684588"/>
          </a:xfrm>
          <a:solidFill>
            <a:schemeClr val="bg1">
              <a:alpha val="75000"/>
            </a:schemeClr>
          </a:solidFill>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6" name="Content Placeholder 5"/>
          <p:cNvSpPr>
            <a:spLocks noGrp="1"/>
          </p:cNvSpPr>
          <p:nvPr>
            <p:ph sz="quarter" idx="4"/>
          </p:nvPr>
        </p:nvSpPr>
        <p:spPr>
          <a:xfrm>
            <a:off x="6172200" y="2505075"/>
            <a:ext cx="5183188" cy="3684588"/>
          </a:xfrm>
          <a:solidFill>
            <a:schemeClr val="bg1">
              <a:alpha val="75000"/>
            </a:schemeClr>
          </a:solidFill>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8" name="Footer Placeholder 7"/>
          <p:cNvSpPr>
            <a:spLocks noGrp="1"/>
          </p:cNvSpPr>
          <p:nvPr>
            <p:ph type="ftr" sz="quarter" idx="11"/>
          </p:nvPr>
        </p:nvSpPr>
        <p:spPr/>
        <p:txBody>
          <a:bodyPr/>
          <a:lstStyle/>
          <a:p>
            <a:endParaRPr lang="en-US">
              <a:uFillTx/>
            </a:endParaRPr>
          </a:p>
        </p:txBody>
      </p:sp>
      <p:sp>
        <p:nvSpPr>
          <p:cNvPr id="9" name="Slide Number Placeholder 8"/>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11" name="Google Shape;18;p3">
            <a:extLst>
              <a:ext uri="{FF2B5EF4-FFF2-40B4-BE49-F238E27FC236}">
                <a16:creationId xmlns:a16="http://schemas.microsoft.com/office/drawing/2014/main" id="{B6969F08-B563-1443-819B-2FA73ECA6CD9}"/>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112582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1E45A0-8E4E-481F-8B28-A61CCB47361A}"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23969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Date Placeholder 2"/>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4" name="Footer Placeholder 3"/>
          <p:cNvSpPr>
            <a:spLocks noGrp="1"/>
          </p:cNvSpPr>
          <p:nvPr>
            <p:ph type="ftr" sz="quarter" idx="11"/>
          </p:nvPr>
        </p:nvSpPr>
        <p:spPr/>
        <p:txBody>
          <a:bodyPr/>
          <a:lstStyle/>
          <a:p>
            <a:endParaRPr lang="en-US">
              <a:uFillTx/>
            </a:endParaRPr>
          </a:p>
        </p:txBody>
      </p:sp>
      <p:sp>
        <p:nvSpPr>
          <p:cNvPr id="5" name="Slide Number Placeholder 4"/>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7" name="Google Shape;18;p3">
            <a:extLst>
              <a:ext uri="{FF2B5EF4-FFF2-40B4-BE49-F238E27FC236}">
                <a16:creationId xmlns:a16="http://schemas.microsoft.com/office/drawing/2014/main" id="{09BB6863-EB54-3845-98B2-DCBA9F466378}"/>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384986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3" name="Footer Placeholder 2"/>
          <p:cNvSpPr>
            <a:spLocks noGrp="1"/>
          </p:cNvSpPr>
          <p:nvPr>
            <p:ph type="ftr" sz="quarter" idx="11"/>
          </p:nvPr>
        </p:nvSpPr>
        <p:spPr/>
        <p:txBody>
          <a:bodyPr/>
          <a:lstStyle/>
          <a:p>
            <a:endParaRPr lang="en-US">
              <a:uFillTx/>
            </a:endParaRPr>
          </a:p>
        </p:txBody>
      </p:sp>
      <p:sp>
        <p:nvSpPr>
          <p:cNvPr id="4" name="Slide Number Placeholder 3"/>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6" name="Google Shape;18;p3">
            <a:extLst>
              <a:ext uri="{FF2B5EF4-FFF2-40B4-BE49-F238E27FC236}">
                <a16:creationId xmlns:a16="http://schemas.microsoft.com/office/drawing/2014/main" id="{77356E1E-F4B3-2249-85D8-4BBD0C19EE2F}"/>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4228963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Content Placeholder 2"/>
          <p:cNvSpPr>
            <a:spLocks noGrp="1"/>
          </p:cNvSpPr>
          <p:nvPr>
            <p:ph idx="1"/>
          </p:nvPr>
        </p:nvSpPr>
        <p:spPr>
          <a:xfrm>
            <a:off x="5183188" y="987425"/>
            <a:ext cx="6172200" cy="4873625"/>
          </a:xfrm>
          <a:solidFill>
            <a:schemeClr val="bg1">
              <a:alpha val="75000"/>
            </a:schemeClr>
          </a:solidFill>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a:solidFill>
            <a:schemeClr val="bg1">
              <a:alpha val="75000"/>
            </a:schemeClr>
          </a:solidFill>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10" name="Google Shape;18;p3">
            <a:extLst>
              <a:ext uri="{FF2B5EF4-FFF2-40B4-BE49-F238E27FC236}">
                <a16:creationId xmlns:a16="http://schemas.microsoft.com/office/drawing/2014/main" id="{F237CEF1-A326-3940-A49B-2977A6CC7049}"/>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975273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Picture Placeholder 2"/>
          <p:cNvSpPr>
            <a:spLocks noGrp="1"/>
          </p:cNvSpPr>
          <p:nvPr>
            <p:ph type="pic" idx="1"/>
          </p:nvPr>
        </p:nvSpPr>
        <p:spPr>
          <a:xfrm>
            <a:off x="5183188" y="987425"/>
            <a:ext cx="6172200" cy="4873625"/>
          </a:xfrm>
          <a:solidFill>
            <a:schemeClr val="bg1">
              <a:alpha val="75000"/>
            </a:schemeClr>
          </a:solidFill>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a:uFillTx/>
            </a:endParaRPr>
          </a:p>
        </p:txBody>
      </p:sp>
      <p:sp>
        <p:nvSpPr>
          <p:cNvPr id="4" name="Text Placeholder 3"/>
          <p:cNvSpPr>
            <a:spLocks noGrp="1"/>
          </p:cNvSpPr>
          <p:nvPr>
            <p:ph type="body" sz="half" idx="2"/>
          </p:nvPr>
        </p:nvSpPr>
        <p:spPr>
          <a:xfrm>
            <a:off x="839788" y="2057400"/>
            <a:ext cx="3932237" cy="3811588"/>
          </a:xfrm>
          <a:solidFill>
            <a:schemeClr val="bg1">
              <a:alpha val="75000"/>
            </a:schemeClr>
          </a:solidFill>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9" name="Picture 8"/>
          <p:cNvPicPr>
            <a:picLocks noChangeAspect="1"/>
          </p:cNvPicPr>
          <p:nvPr userDrawn="1"/>
        </p:nvPicPr>
        <p:blipFill>
          <a:blip r:embed="rId2"/>
          <a:stretch>
            <a:fillRect/>
          </a:stretch>
        </p:blipFill>
        <p:spPr>
          <a:xfrm>
            <a:off x="152400" y="6404309"/>
            <a:ext cx="1371600" cy="388581"/>
          </a:xfrm>
          <a:prstGeom prst="rect">
            <a:avLst/>
          </a:prstGeom>
        </p:spPr>
      </p:pic>
    </p:spTree>
    <p:extLst>
      <p:ext uri="{BB962C8B-B14F-4D97-AF65-F5344CB8AC3E}">
        <p14:creationId xmlns:p14="http://schemas.microsoft.com/office/powerpoint/2010/main" val="3431459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Vertical Text Placeholder 2"/>
          <p:cNvSpPr>
            <a:spLocks noGrp="1"/>
          </p:cNvSpPr>
          <p:nvPr>
            <p:ph type="body" orient="vert" idx="1"/>
          </p:nvPr>
        </p:nvSpPr>
        <p:spPr>
          <a:solidFill>
            <a:schemeClr val="bg1">
              <a:alpha val="75000"/>
            </a:schemeClr>
          </a:solidFill>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7" name="Picture 6"/>
          <p:cNvPicPr>
            <a:picLocks noChangeAspect="1"/>
          </p:cNvPicPr>
          <p:nvPr userDrawn="1"/>
        </p:nvPicPr>
        <p:blipFill>
          <a:blip r:embed="rId2"/>
          <a:stretch>
            <a:fillRect/>
          </a:stretch>
        </p:blipFill>
        <p:spPr>
          <a:xfrm>
            <a:off x="152400" y="6404309"/>
            <a:ext cx="1371600" cy="388581"/>
          </a:xfrm>
          <a:prstGeom prst="rect">
            <a:avLst/>
          </a:prstGeom>
        </p:spPr>
      </p:pic>
    </p:spTree>
    <p:extLst>
      <p:ext uri="{BB962C8B-B14F-4D97-AF65-F5344CB8AC3E}">
        <p14:creationId xmlns:p14="http://schemas.microsoft.com/office/powerpoint/2010/main" val="39828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solidFill>
                  <a:schemeClr val="accent6"/>
                </a:solidFill>
                <a:effectLst>
                  <a:outerShdw blurRad="38100" dist="38100" dir="2700000" algn="tl">
                    <a:srgbClr val="000000">
                      <a:alpha val="43137"/>
                    </a:srgbClr>
                  </a:outerShdw>
                </a:effectLst>
                <a:uFillTx/>
              </a:defRPr>
            </a:lvl1pPr>
          </a:lstStyle>
          <a:p>
            <a:r>
              <a:rPr lang="en-US" dirty="0">
                <a:uFillTx/>
              </a:rPr>
              <a:t>Click to edit Master title style</a:t>
            </a:r>
          </a:p>
        </p:txBody>
      </p:sp>
      <p:sp>
        <p:nvSpPr>
          <p:cNvPr id="3" name="Vertical Text Placeholder 2"/>
          <p:cNvSpPr>
            <a:spLocks noGrp="1"/>
          </p:cNvSpPr>
          <p:nvPr>
            <p:ph type="body" orient="vert" idx="1"/>
          </p:nvPr>
        </p:nvSpPr>
        <p:spPr>
          <a:xfrm>
            <a:off x="838200" y="365125"/>
            <a:ext cx="7734300" cy="5811838"/>
          </a:xfrm>
          <a:solidFill>
            <a:schemeClr val="bg1">
              <a:alpha val="75000"/>
            </a:schemeClr>
          </a:solidFill>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3E2CCAB1-0371-FF49-A4AA-0E42029B9CF3}" type="datetimeFigureOut">
              <a:rPr lang="en-US" smtClean="0">
                <a:uFillTx/>
              </a:rPr>
              <a:t>8/5/2020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4B0B4F47-1C6D-6642-BCD6-484D95FEC815}" type="slidenum">
              <a:rPr lang="en-US" smtClean="0">
                <a:uFillTx/>
              </a:rPr>
              <a:t>‹#›</a:t>
            </a:fld>
            <a:endParaRPr lang="en-US">
              <a:uFillTx/>
            </a:endParaRPr>
          </a:p>
        </p:txBody>
      </p:sp>
      <p:pic>
        <p:nvPicPr>
          <p:cNvPr id="8" name="Google Shape;18;p3">
            <a:extLst>
              <a:ext uri="{FF2B5EF4-FFF2-40B4-BE49-F238E27FC236}">
                <a16:creationId xmlns:a16="http://schemas.microsoft.com/office/drawing/2014/main" id="{D99F4836-FA0C-A44B-BB41-341A132D7524}"/>
              </a:ext>
            </a:extLst>
          </p:cNvPr>
          <p:cNvPicPr preferRelativeResize="0">
            <a:picLocks noChangeAspect="1"/>
          </p:cNvPicPr>
          <p:nvPr userDrawn="1"/>
        </p:nvPicPr>
        <p:blipFill rotWithShape="1">
          <a:blip r:embed="rId2">
            <a:alphaModFix/>
          </a:blip>
          <a:srcRect/>
          <a:stretch/>
        </p:blipFill>
        <p:spPr>
          <a:xfrm>
            <a:off x="108468" y="6381674"/>
            <a:ext cx="1314965" cy="365126"/>
          </a:xfrm>
          <a:prstGeom prst="rect">
            <a:avLst/>
          </a:prstGeom>
          <a:noFill/>
          <a:ln>
            <a:noFill/>
          </a:ln>
        </p:spPr>
      </p:pic>
    </p:spTree>
    <p:extLst>
      <p:ext uri="{BB962C8B-B14F-4D97-AF65-F5344CB8AC3E}">
        <p14:creationId xmlns:p14="http://schemas.microsoft.com/office/powerpoint/2010/main" val="394570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1E45A0-8E4E-481F-8B28-A61CCB47361A}"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307678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1E45A0-8E4E-481F-8B28-A61CCB47361A}"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249718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1E45A0-8E4E-481F-8B28-A61CCB47361A}" type="datetimeFigureOut">
              <a:rPr lang="en-US" smtClean="0"/>
              <a:t>8/3/2020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78827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1E45A0-8E4E-481F-8B28-A61CCB47361A}" type="datetimeFigureOut">
              <a:rPr lang="en-US" smtClean="0"/>
              <a:t>8/3/2020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82348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E45A0-8E4E-481F-8B28-A61CCB47361A}" type="datetimeFigureOut">
              <a:rPr lang="en-US" smtClean="0"/>
              <a:t>8/3/2020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1391477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1E45A0-8E4E-481F-8B28-A61CCB47361A}"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56453-049E-4D36-97CE-5E8547B2963C}" type="slidenum">
              <a:rPr lang="en-US" smtClean="0"/>
              <a:t>‹#›</a:t>
            </a:fld>
            <a:endParaRPr lang="en-US"/>
          </a:p>
        </p:txBody>
      </p:sp>
    </p:spTree>
    <p:extLst>
      <p:ext uri="{BB962C8B-B14F-4D97-AF65-F5344CB8AC3E}">
        <p14:creationId xmlns:p14="http://schemas.microsoft.com/office/powerpoint/2010/main" val="3924897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6.png"/><Relationship Id="rId5" Type="http://schemas.openxmlformats.org/officeDocument/2006/relationships/slideLayout" Target="../slideLayouts/slideLayout18.xml"/><Relationship Id="rId10"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jp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3" name="Picture 2" descr="Stratocumulus.jpg"/>
          <p:cNvPicPr>
            <a:picLocks noChangeAspect="1"/>
          </p:cNvPicPr>
          <p:nvPr userDrawn="1"/>
        </p:nvPicPr>
        <p:blipFill rotWithShape="1">
          <a:blip r:embed="rId3">
            <a:extLst>
              <a:ext uri="{28A0092B-C50C-407E-A947-70E740481C1C}">
                <a14:useLocalDpi xmlns:a14="http://schemas.microsoft.com/office/drawing/2010/main" val="0"/>
              </a:ext>
            </a:extLst>
          </a:blip>
          <a:srcRect t="12638" r="22726"/>
          <a:stretch/>
        </p:blipFill>
        <p:spPr>
          <a:xfrm>
            <a:off x="0" y="-20911"/>
            <a:ext cx="12192000" cy="6878912"/>
          </a:xfrm>
          <a:prstGeom prst="rect">
            <a:avLst/>
          </a:prstGeom>
        </p:spPr>
      </p:pic>
      <p:sp>
        <p:nvSpPr>
          <p:cNvPr id="4" name="Rectangle 3"/>
          <p:cNvSpPr/>
          <p:nvPr userDrawn="1"/>
        </p:nvSpPr>
        <p:spPr>
          <a:xfrm>
            <a:off x="0" y="3517900"/>
            <a:ext cx="12192000" cy="3340100"/>
          </a:xfrm>
          <a:prstGeom prst="rect">
            <a:avLst/>
          </a:prstGeom>
          <a:gradFill>
            <a:gsLst>
              <a:gs pos="0">
                <a:schemeClr val="bg1">
                  <a:alpha val="60000"/>
                </a:schemeClr>
              </a:gs>
              <a:gs pos="100000">
                <a:schemeClr val="bg1">
                  <a:alpha val="0"/>
                </a:schemeClr>
              </a:gs>
              <a:gs pos="38000">
                <a:schemeClr val="bg1">
                  <a:alpha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 name="Google Shape;16;p3"/>
          <p:cNvSpPr/>
          <p:nvPr/>
        </p:nvSpPr>
        <p:spPr>
          <a:xfrm>
            <a:off x="1760" y="2282562"/>
            <a:ext cx="12190241" cy="2249558"/>
          </a:xfrm>
          <a:prstGeom prst="rect">
            <a:avLst/>
          </a:prstGeom>
          <a:solidFill>
            <a:schemeClr val="dk1">
              <a:alpha val="8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17" name="Google Shape;17;p3"/>
          <p:cNvPicPr preferRelativeResize="0"/>
          <p:nvPr/>
        </p:nvPicPr>
        <p:blipFill rotWithShape="1">
          <a:blip r:embed="rId4">
            <a:alphaModFix/>
          </a:blip>
          <a:srcRect/>
          <a:stretch/>
        </p:blipFill>
        <p:spPr>
          <a:xfrm>
            <a:off x="375284" y="6200703"/>
            <a:ext cx="2387065" cy="497112"/>
          </a:xfrm>
          <a:prstGeom prst="rect">
            <a:avLst/>
          </a:prstGeom>
          <a:noFill/>
          <a:ln>
            <a:noFill/>
          </a:ln>
        </p:spPr>
      </p:pic>
      <p:pic>
        <p:nvPicPr>
          <p:cNvPr id="5" name="Picture 4" descr="NSF logo 6.48.08 A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25403" y="5944132"/>
            <a:ext cx="1127931" cy="85036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E45A0-8E4E-481F-8B28-A61CCB47361A}" type="datetimeFigureOut">
              <a:rPr lang="en-US" smtClean="0"/>
              <a:t>8/3/2020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56453-049E-4D36-97CE-5E8547B2963C}" type="slidenum">
              <a:rPr lang="en-US" smtClean="0"/>
              <a:t>‹#›</a:t>
            </a:fld>
            <a:endParaRPr lang="en-US"/>
          </a:p>
        </p:txBody>
      </p:sp>
    </p:spTree>
    <p:extLst>
      <p:ext uri="{BB962C8B-B14F-4D97-AF65-F5344CB8AC3E}">
        <p14:creationId xmlns:p14="http://schemas.microsoft.com/office/powerpoint/2010/main" val="11344717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9">
            <a:alphaModFix/>
          </a:blip>
          <a:srcRect t="-543" b="65217"/>
          <a:stretch/>
        </p:blipFill>
        <p:spPr>
          <a:xfrm>
            <a:off x="3" y="6211960"/>
            <a:ext cx="12192000" cy="646043"/>
          </a:xfrm>
          <a:prstGeom prst="rect">
            <a:avLst/>
          </a:prstGeom>
          <a:noFill/>
          <a:ln>
            <a:noFill/>
          </a:ln>
        </p:spPr>
      </p:pic>
      <p:sp>
        <p:nvSpPr>
          <p:cNvPr id="21" name="Google Shape;21;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5"/>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cxnSp>
        <p:nvCxnSpPr>
          <p:cNvPr id="23" name="Google Shape;23;p5"/>
          <p:cNvCxnSpPr/>
          <p:nvPr/>
        </p:nvCxnSpPr>
        <p:spPr>
          <a:xfrm>
            <a:off x="1536852"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24" name="Google Shape;24;p5"/>
          <p:cNvPicPr preferRelativeResize="0"/>
          <p:nvPr/>
        </p:nvPicPr>
        <p:blipFill>
          <a:blip r:embed="rId10">
            <a:alphaModFix/>
          </a:blip>
          <a:stretch>
            <a:fillRect/>
          </a:stretch>
        </p:blipFill>
        <p:spPr>
          <a:xfrm>
            <a:off x="528499" y="6342400"/>
            <a:ext cx="821035" cy="388200"/>
          </a:xfrm>
          <a:prstGeom prst="rect">
            <a:avLst/>
          </a:prstGeom>
          <a:noFill/>
          <a:ln>
            <a:noFill/>
          </a:ln>
        </p:spPr>
      </p:pic>
      <p:pic>
        <p:nvPicPr>
          <p:cNvPr id="7" name="Google Shape;62;p15"/>
          <p:cNvPicPr preferRelativeResize="0"/>
          <p:nvPr userDrawn="1"/>
        </p:nvPicPr>
        <p:blipFill>
          <a:blip r:embed="rId11">
            <a:alphaModFix/>
          </a:blip>
          <a:stretch>
            <a:fillRect/>
          </a:stretch>
        </p:blipFill>
        <p:spPr>
          <a:xfrm>
            <a:off x="11195880" y="6298858"/>
            <a:ext cx="773041" cy="559142"/>
          </a:xfrm>
          <a:prstGeom prst="rect">
            <a:avLst/>
          </a:prstGeom>
          <a:noFill/>
          <a:ln>
            <a:noFill/>
          </a:ln>
        </p:spPr>
      </p:pic>
    </p:spTree>
    <p:extLst>
      <p:ext uri="{BB962C8B-B14F-4D97-AF65-F5344CB8AC3E}">
        <p14:creationId xmlns:p14="http://schemas.microsoft.com/office/powerpoint/2010/main" val="3957320921"/>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1" r:id="rId3"/>
    <p:sldLayoutId id="2147483733" r:id="rId4"/>
    <p:sldLayoutId id="2147483734" r:id="rId5"/>
    <p:sldLayoutId id="2147483735" r:id="rId6"/>
    <p:sldLayoutId id="2147483813" r:id="rId7"/>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pic>
        <p:nvPicPr>
          <p:cNvPr id="3" name="Picture 2">
            <a:extLst>
              <a:ext uri="{FF2B5EF4-FFF2-40B4-BE49-F238E27FC236}">
                <a16:creationId xmlns:a16="http://schemas.microsoft.com/office/drawing/2014/main" id="{E99ADA09-07B0-3646-89BF-D78C04D8AF2B}"/>
              </a:ext>
            </a:extLst>
          </p:cNvPr>
          <p:cNvPicPr>
            <a:picLocks noChangeAspect="1"/>
          </p:cNvPicPr>
          <p:nvPr userDrawn="1"/>
        </p:nvPicPr>
        <p:blipFill>
          <a:blip r:embed="rId6"/>
          <a:stretch>
            <a:fillRect/>
          </a:stretch>
        </p:blipFill>
        <p:spPr>
          <a:xfrm>
            <a:off x="-1" y="6272784"/>
            <a:ext cx="12192000" cy="585216"/>
          </a:xfrm>
          <a:prstGeom prst="rect">
            <a:avLst/>
          </a:prstGeom>
        </p:spPr>
      </p:pic>
      <p:sp>
        <p:nvSpPr>
          <p:cNvPr id="93" name="Google Shape;93;p25"/>
          <p:cNvSpPr/>
          <p:nvPr/>
        </p:nvSpPr>
        <p:spPr>
          <a:xfrm>
            <a:off x="-1" y="0"/>
            <a:ext cx="12192001" cy="651622"/>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b="0" i="0" u="none" strike="noStrike" cap="none">
              <a:solidFill>
                <a:schemeClr val="lt1"/>
              </a:solidFill>
              <a:latin typeface="Calibri"/>
              <a:ea typeface="Calibri"/>
              <a:cs typeface="Calibri"/>
              <a:sym typeface="Calibri"/>
            </a:endParaRPr>
          </a:p>
        </p:txBody>
      </p:sp>
      <p:sp>
        <p:nvSpPr>
          <p:cNvPr id="94" name="Google Shape;94;p25"/>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95" name="Google Shape;95;p25"/>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 name="Google Shape;25;p5">
            <a:extLst>
              <a:ext uri="{FF2B5EF4-FFF2-40B4-BE49-F238E27FC236}">
                <a16:creationId xmlns:a16="http://schemas.microsoft.com/office/drawing/2014/main" id="{5887037E-62E1-4548-83EB-BDCB2537371E}"/>
              </a:ext>
            </a:extLst>
          </p:cNvPr>
          <p:cNvCxnSpPr/>
          <p:nvPr userDrawn="1"/>
        </p:nvCxnSpPr>
        <p:spPr>
          <a:xfrm>
            <a:off x="1152639" y="6374474"/>
            <a:ext cx="0" cy="388200"/>
          </a:xfrm>
          <a:prstGeom prst="straightConnector1">
            <a:avLst/>
          </a:prstGeom>
          <a:noFill/>
          <a:ln w="22225" cap="flat" cmpd="sng">
            <a:solidFill>
              <a:srgbClr val="FFFFFF"/>
            </a:solidFill>
            <a:prstDash val="solid"/>
            <a:round/>
            <a:headEnd type="none" w="sm" len="sm"/>
            <a:tailEnd type="none" w="sm" len="sm"/>
          </a:ln>
        </p:spPr>
      </p:cxnSp>
      <p:pic>
        <p:nvPicPr>
          <p:cNvPr id="9" name="Google Shape;26;p5">
            <a:extLst>
              <a:ext uri="{FF2B5EF4-FFF2-40B4-BE49-F238E27FC236}">
                <a16:creationId xmlns:a16="http://schemas.microsoft.com/office/drawing/2014/main" id="{DC0E646C-5C76-2C44-8C82-2BFC2321A5DF}"/>
              </a:ext>
            </a:extLst>
          </p:cNvPr>
          <p:cNvPicPr preferRelativeResize="0"/>
          <p:nvPr userDrawn="1"/>
        </p:nvPicPr>
        <p:blipFill>
          <a:blip r:embed="rId7">
            <a:alphaModFix/>
          </a:blip>
          <a:stretch>
            <a:fillRect/>
          </a:stretch>
        </p:blipFill>
        <p:spPr>
          <a:xfrm>
            <a:off x="396374" y="6374484"/>
            <a:ext cx="615776" cy="388200"/>
          </a:xfrm>
          <a:prstGeom prst="rect">
            <a:avLst/>
          </a:prstGeom>
          <a:noFill/>
          <a:ln>
            <a:noFill/>
          </a:ln>
        </p:spPr>
      </p:pic>
    </p:spTree>
    <p:extLst>
      <p:ext uri="{BB962C8B-B14F-4D97-AF65-F5344CB8AC3E}">
        <p14:creationId xmlns:p14="http://schemas.microsoft.com/office/powerpoint/2010/main" val="2022717535"/>
      </p:ext>
    </p:extLst>
  </p:cSld>
  <p:clrMap bg1="lt1" tx1="dk1" bg2="dk2" tx2="lt2" accent1="accent1" accent2="accent2" accent3="accent3" accent4="accent4" accent5="accent5" accent6="accent6" hlink="hlink" folHlink="folHlink"/>
  <p:sldLayoutIdLst>
    <p:sldLayoutId id="2147483770" r:id="rId1"/>
    <p:sldLayoutId id="2147483772" r:id="rId2"/>
    <p:sldLayoutId id="2147483773" r:id="rId3"/>
    <p:sldLayoutId id="2147483774"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3E2CCAB1-0371-FF49-A4AA-0E42029B9CF3}" type="datetimeFigureOut">
              <a:rPr lang="en-US" smtClean="0">
                <a:uFillTx/>
              </a:rPr>
              <a:t>8/5/2020</a:t>
            </a:fld>
            <a:endParaRPr lang="en-US">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4B0B4F47-1C6D-6642-BCD6-484D95FEC815}" type="slidenum">
              <a:rPr lang="en-US" smtClean="0">
                <a:uFillTx/>
              </a:rPr>
              <a:t>‹#›</a:t>
            </a:fld>
            <a:endParaRPr lang="en-US">
              <a:uFillTx/>
            </a:endParaRPr>
          </a:p>
        </p:txBody>
      </p:sp>
      <p:pic>
        <p:nvPicPr>
          <p:cNvPr id="8" name="Picture 7"/>
          <p:cNvPicPr>
            <a:picLocks noChangeAspect="1"/>
          </p:cNvPicPr>
          <p:nvPr userDrawn="1"/>
        </p:nvPicPr>
        <p:blipFill rotWithShape="1">
          <a:blip r:embed="rId13">
            <a:alphaModFix amt="40000"/>
          </a:blip>
          <a:srcRect l="12974" t="22622" r="12953" b="21822"/>
          <a:stretch/>
        </p:blipFill>
        <p:spPr>
          <a:xfrm>
            <a:off x="0" y="0"/>
            <a:ext cx="12192000" cy="6858000"/>
          </a:xfrm>
          <a:prstGeom prst="rect">
            <a:avLst/>
          </a:prstGeom>
        </p:spPr>
      </p:pic>
    </p:spTree>
    <p:extLst>
      <p:ext uri="{BB962C8B-B14F-4D97-AF65-F5344CB8AC3E}">
        <p14:creationId xmlns:p14="http://schemas.microsoft.com/office/powerpoint/2010/main" val="189799865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hyperlink" Target="https://ral.ucar.edu/projects/improved-wildland-fire-spread-prediction" TargetMode="External"/><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tiff"/><Relationship Id="rId1" Type="http://schemas.openxmlformats.org/officeDocument/2006/relationships/slideLayout" Target="../slideLayouts/slideLayout16.xml"/><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6.xml"/><Relationship Id="rId7" Type="http://schemas.openxmlformats.org/officeDocument/2006/relationships/image" Target="../media/image59.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4.xml"/><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3.JP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8" name="Content Placeholder 4" descr="IMAG0093.jpg"/>
          <p:cNvPicPr>
            <a:picLocks noChangeAspect="1"/>
          </p:cNvPicPr>
          <p:nvPr/>
        </p:nvPicPr>
        <p:blipFill rotWithShape="1">
          <a:blip r:embed="rId3" cstate="screen">
            <a:extLst>
              <a:ext uri="{28A0092B-C50C-407E-A947-70E740481C1C}">
                <a14:useLocalDpi xmlns:a14="http://schemas.microsoft.com/office/drawing/2010/main"/>
              </a:ext>
            </a:extLst>
          </a:blip>
          <a:srcRect t="1512" r="461" b="15111"/>
          <a:stretch/>
        </p:blipFill>
        <p:spPr>
          <a:xfrm>
            <a:off x="-11290" y="0"/>
            <a:ext cx="12203290" cy="6852356"/>
          </a:xfrm>
          <a:prstGeom prst="rect">
            <a:avLst/>
          </a:prstGeom>
          <a:ln>
            <a:noFill/>
          </a:ln>
          <a:effectLst>
            <a:outerShdw blurRad="292100" dist="139700" dir="2700000" algn="tl" rotWithShape="0">
              <a:srgbClr val="333333">
                <a:alpha val="65000"/>
              </a:srgbClr>
            </a:outerShdw>
          </a:effectLst>
        </p:spPr>
      </p:pic>
      <p:sp>
        <p:nvSpPr>
          <p:cNvPr id="133" name="Google Shape;133;p35"/>
          <p:cNvSpPr txBox="1"/>
          <p:nvPr/>
        </p:nvSpPr>
        <p:spPr>
          <a:xfrm>
            <a:off x="0" y="102315"/>
            <a:ext cx="12192000" cy="435575"/>
          </a:xfrm>
          <a:prstGeom prst="rect">
            <a:avLst/>
          </a:prstGeom>
          <a:noFill/>
          <a:ln>
            <a:noFill/>
          </a:ln>
          <a:effectLst>
            <a:outerShdw blurRad="142875" dist="9525" algn="ctr" rotWithShape="0">
              <a:schemeClr val="dk1">
                <a:alpha val="66000"/>
              </a:schemeClr>
            </a:outerShdw>
          </a:effectLst>
        </p:spPr>
        <p:txBody>
          <a:bodyPr spcFirstLastPara="1" wrap="square" lIns="91425" tIns="45700" rIns="91425" bIns="45700" anchor="t" anchorCtr="0">
            <a:noAutofit/>
          </a:bodyPr>
          <a:lstStyle/>
          <a:p>
            <a:pPr algn="ctr">
              <a:buClr>
                <a:schemeClr val="lt1"/>
              </a:buClr>
              <a:buSzPts val="1400"/>
            </a:pPr>
            <a:r>
              <a:rPr lang="en-US" sz="1800" b="1" dirty="0" smtClean="0">
                <a:solidFill>
                  <a:schemeClr val="bg1"/>
                </a:solidFill>
                <a:latin typeface="Helvetica Neue"/>
                <a:ea typeface="Helvetica Neue"/>
                <a:cs typeface="Helvetica Neue"/>
                <a:sym typeface="Helvetica Neue"/>
              </a:rPr>
              <a:t>2</a:t>
            </a:r>
            <a:r>
              <a:rPr lang="en-US" sz="1800" b="1" baseline="30000" dirty="0" smtClean="0">
                <a:solidFill>
                  <a:schemeClr val="bg1"/>
                </a:solidFill>
                <a:latin typeface="Helvetica Neue"/>
                <a:ea typeface="Helvetica Neue"/>
                <a:cs typeface="Helvetica Neue"/>
                <a:sym typeface="Helvetica Neue"/>
              </a:rPr>
              <a:t>nd</a:t>
            </a:r>
            <a:r>
              <a:rPr lang="en-US" sz="1800" b="1" dirty="0" smtClean="0">
                <a:solidFill>
                  <a:schemeClr val="bg1"/>
                </a:solidFill>
                <a:latin typeface="Helvetica Neue"/>
                <a:ea typeface="Helvetica Neue"/>
                <a:cs typeface="Helvetica Neue"/>
                <a:sym typeface="Helvetica Neue"/>
              </a:rPr>
              <a:t> NOAA Workshop on Leveraging AI in Environmental Sciences                                                   </a:t>
            </a:r>
            <a:r>
              <a:rPr lang="en-US" sz="1800" b="1" dirty="0" smtClean="0">
                <a:solidFill>
                  <a:schemeClr val="bg1"/>
                </a:solidFill>
                <a:latin typeface="Helvetica Neue"/>
                <a:ea typeface="Helvetica Neue"/>
                <a:cs typeface="Helvetica Neue"/>
                <a:sym typeface="Helvetica Neue"/>
              </a:rPr>
              <a:t>August </a:t>
            </a:r>
            <a:r>
              <a:rPr lang="en-US" sz="1800" b="1" dirty="0" smtClean="0">
                <a:solidFill>
                  <a:schemeClr val="bg1"/>
                </a:solidFill>
                <a:latin typeface="Helvetica Neue"/>
                <a:ea typeface="Helvetica Neue"/>
                <a:cs typeface="Helvetica Neue"/>
                <a:sym typeface="Helvetica Neue"/>
              </a:rPr>
              <a:t>6, </a:t>
            </a:r>
            <a:r>
              <a:rPr lang="en-US" sz="1800" b="1" dirty="0">
                <a:solidFill>
                  <a:schemeClr val="bg1"/>
                </a:solidFill>
                <a:latin typeface="Helvetica Neue"/>
                <a:ea typeface="Helvetica Neue"/>
                <a:cs typeface="Helvetica Neue"/>
                <a:sym typeface="Helvetica Neue"/>
              </a:rPr>
              <a:t>2020</a:t>
            </a:r>
            <a:endParaRPr sz="1800" dirty="0">
              <a:solidFill>
                <a:schemeClr val="bg1"/>
              </a:solidFill>
            </a:endParaRPr>
          </a:p>
        </p:txBody>
      </p:sp>
      <p:sp>
        <p:nvSpPr>
          <p:cNvPr id="4" name="Rectangle 3"/>
          <p:cNvSpPr/>
          <p:nvPr/>
        </p:nvSpPr>
        <p:spPr>
          <a:xfrm>
            <a:off x="11290" y="1974880"/>
            <a:ext cx="12192000" cy="2414587"/>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16182" y="6556265"/>
            <a:ext cx="8432303" cy="261610"/>
          </a:xfrm>
          <a:prstGeom prst="rect">
            <a:avLst/>
          </a:prstGeom>
          <a:noFill/>
        </p:spPr>
        <p:txBody>
          <a:bodyPr wrap="square" rtlCol="0">
            <a:spAutoFit/>
          </a:bodyPr>
          <a:lstStyle/>
          <a:p>
            <a:pPr algn="ctr"/>
            <a:r>
              <a:rPr lang="en-US" sz="1050" dirty="0">
                <a:solidFill>
                  <a:schemeClr val="bg1"/>
                </a:solidFill>
              </a:rPr>
              <a:t>NCAR is sponsored by the National Science Foundation under CA # 1852977</a:t>
            </a:r>
            <a:r>
              <a:rPr lang="en-US" sz="1100" dirty="0">
                <a:solidFill>
                  <a:schemeClr val="bg1"/>
                </a:solidFill>
              </a:rPr>
              <a:t>.</a:t>
            </a:r>
          </a:p>
        </p:txBody>
      </p:sp>
      <p:sp>
        <p:nvSpPr>
          <p:cNvPr id="131" name="Google Shape;131;p35"/>
          <p:cNvSpPr/>
          <p:nvPr/>
        </p:nvSpPr>
        <p:spPr>
          <a:xfrm>
            <a:off x="-147816" y="2423530"/>
            <a:ext cx="12192000" cy="553998"/>
          </a:xfrm>
          <a:prstGeom prst="rect">
            <a:avLst/>
          </a:prstGeom>
          <a:noFill/>
          <a:ln>
            <a:noFill/>
          </a:ln>
        </p:spPr>
        <p:txBody>
          <a:bodyPr spcFirstLastPara="1" wrap="square" lIns="91425" tIns="45700" rIns="91425" bIns="45700" anchor="t" anchorCtr="0">
            <a:noAutofit/>
          </a:bodyPr>
          <a:lstStyle/>
          <a:p>
            <a:pPr lvl="0" algn="ctr"/>
            <a:r>
              <a:rPr lang="en-US" sz="4000" b="1" dirty="0" smtClean="0">
                <a:solidFill>
                  <a:srgbClr val="FFFF99"/>
                </a:solidFill>
                <a:latin typeface="Helvetica Neue"/>
                <a:ea typeface="Helvetica Neue"/>
                <a:cs typeface="Helvetica Neue"/>
                <a:sym typeface="Helvetica Neue"/>
              </a:rPr>
              <a:t>Recent Machine </a:t>
            </a:r>
            <a:r>
              <a:rPr lang="en-US" sz="4000" b="1" dirty="0" smtClean="0">
                <a:solidFill>
                  <a:srgbClr val="FFFF99"/>
                </a:solidFill>
                <a:latin typeface="Helvetica Neue"/>
                <a:ea typeface="Helvetica Neue"/>
                <a:cs typeface="Helvetica Neue"/>
                <a:sym typeface="Helvetica Neue"/>
              </a:rPr>
              <a:t>Learning </a:t>
            </a:r>
            <a:r>
              <a:rPr lang="en-US" sz="4000" b="1" dirty="0" smtClean="0">
                <a:solidFill>
                  <a:srgbClr val="FFFF99"/>
                </a:solidFill>
                <a:latin typeface="Helvetica Neue"/>
                <a:ea typeface="Helvetica Neue"/>
                <a:cs typeface="Helvetica Neue"/>
                <a:sym typeface="Helvetica Neue"/>
              </a:rPr>
              <a:t>Research at NCAR</a:t>
            </a:r>
            <a:endParaRPr sz="2000" dirty="0">
              <a:solidFill>
                <a:srgbClr val="FFFF99"/>
              </a:solidFill>
            </a:endParaRPr>
          </a:p>
        </p:txBody>
      </p:sp>
      <p:sp>
        <p:nvSpPr>
          <p:cNvPr id="132" name="Google Shape;132;p35"/>
          <p:cNvSpPr/>
          <p:nvPr/>
        </p:nvSpPr>
        <p:spPr>
          <a:xfrm>
            <a:off x="11290" y="3426178"/>
            <a:ext cx="12192000" cy="742363"/>
          </a:xfrm>
          <a:prstGeom prst="rect">
            <a:avLst/>
          </a:prstGeom>
          <a:noFill/>
          <a:ln>
            <a:noFill/>
          </a:ln>
        </p:spPr>
        <p:txBody>
          <a:bodyPr spcFirstLastPara="1" wrap="square" lIns="91425" tIns="45700" rIns="91425" bIns="45700" anchor="t" anchorCtr="0">
            <a:noAutofit/>
          </a:bodyPr>
          <a:lstStyle/>
          <a:p>
            <a:pPr algn="ctr"/>
            <a:r>
              <a:rPr lang="en-US" sz="2800" b="1" dirty="0" smtClean="0">
                <a:solidFill>
                  <a:srgbClr val="0070C0"/>
                </a:solidFill>
                <a:latin typeface="Helvetica Neue"/>
                <a:cs typeface="Helvetica Neue"/>
                <a:sym typeface="Helvetica Neue"/>
              </a:rPr>
              <a:t>Sue </a:t>
            </a:r>
            <a:r>
              <a:rPr lang="en-US" sz="2800" b="1" dirty="0">
                <a:solidFill>
                  <a:srgbClr val="0070C0"/>
                </a:solidFill>
                <a:latin typeface="Helvetica Neue"/>
                <a:cs typeface="Helvetica Neue"/>
                <a:sym typeface="Helvetica Neue"/>
              </a:rPr>
              <a:t>Ellen </a:t>
            </a:r>
            <a:r>
              <a:rPr lang="en-US" sz="2800" b="1" dirty="0" smtClean="0">
                <a:solidFill>
                  <a:srgbClr val="0070C0"/>
                </a:solidFill>
                <a:latin typeface="Helvetica Neue"/>
                <a:cs typeface="Helvetica Neue"/>
                <a:sym typeface="Helvetica Neue"/>
              </a:rPr>
              <a:t>Haupt, Senior Scientist</a:t>
            </a:r>
          </a:p>
          <a:p>
            <a:pPr algn="ctr"/>
            <a:r>
              <a:rPr lang="en-US" sz="2800" b="1" dirty="0" smtClean="0">
                <a:solidFill>
                  <a:srgbClr val="0070C0"/>
                </a:solidFill>
                <a:latin typeface="Helvetica Neue"/>
                <a:cs typeface="Helvetica Neue"/>
                <a:sym typeface="Helvetica Neue"/>
              </a:rPr>
              <a:t>Deputy Director, Research Applications Lab, NCAR</a:t>
            </a:r>
          </a:p>
          <a:p>
            <a:pPr lvl="0" algn="ctr"/>
            <a:endParaRPr lang="en-US" sz="2800" b="1" dirty="0">
              <a:solidFill>
                <a:srgbClr val="0070C0"/>
              </a:solidFill>
              <a:latin typeface="Helvetica Neue"/>
              <a:cs typeface="Helvetica Neue"/>
              <a:sym typeface="Helvetica Neue"/>
            </a:endParaRPr>
          </a:p>
        </p:txBody>
      </p:sp>
      <p:pic>
        <p:nvPicPr>
          <p:cNvPr id="11" name="Picture 10">
            <a:extLst>
              <a:ext uri="{FF2B5EF4-FFF2-40B4-BE49-F238E27FC236}">
                <a16:creationId xmlns:a16="http://schemas.microsoft.com/office/drawing/2014/main" id="{50947133-D508-D243-9682-3518D63E52C4}"/>
              </a:ext>
            </a:extLst>
          </p:cNvPr>
          <p:cNvPicPr>
            <a:picLocks noChangeAspect="1"/>
          </p:cNvPicPr>
          <p:nvPr/>
        </p:nvPicPr>
        <p:blipFill>
          <a:blip r:embed="rId4"/>
          <a:stretch>
            <a:fillRect/>
          </a:stretch>
        </p:blipFill>
        <p:spPr>
          <a:xfrm>
            <a:off x="67720" y="5767494"/>
            <a:ext cx="2271965" cy="730111"/>
          </a:xfrm>
          <a:prstGeom prst="rect">
            <a:avLst/>
          </a:prstGeom>
          <a:solidFill>
            <a:schemeClr val="bg1"/>
          </a:solidFill>
        </p:spPr>
      </p:pic>
      <p:pic>
        <p:nvPicPr>
          <p:cNvPr id="12" name="Picture 11">
            <a:extLst>
              <a:ext uri="{FF2B5EF4-FFF2-40B4-BE49-F238E27FC236}">
                <a16:creationId xmlns:a16="http://schemas.microsoft.com/office/drawing/2014/main" id="{230BEEB8-9966-CE49-93EE-F8380ABBB449}"/>
              </a:ext>
            </a:extLst>
          </p:cNvPr>
          <p:cNvPicPr>
            <a:picLocks noChangeAspect="1"/>
          </p:cNvPicPr>
          <p:nvPr/>
        </p:nvPicPr>
        <p:blipFill>
          <a:blip r:embed="rId5"/>
          <a:stretch>
            <a:fillRect/>
          </a:stretch>
        </p:blipFill>
        <p:spPr>
          <a:xfrm>
            <a:off x="11213034" y="5722664"/>
            <a:ext cx="964406" cy="964406"/>
          </a:xfrm>
          <a:prstGeom prst="rect">
            <a:avLst/>
          </a:prstGeom>
        </p:spPr>
      </p:pic>
      <p:sp>
        <p:nvSpPr>
          <p:cNvPr id="2" name="Rectangle 1"/>
          <p:cNvSpPr/>
          <p:nvPr/>
        </p:nvSpPr>
        <p:spPr>
          <a:xfrm>
            <a:off x="-11290" y="6550223"/>
            <a:ext cx="3845925" cy="307777"/>
          </a:xfrm>
          <a:prstGeom prst="rect">
            <a:avLst/>
          </a:prstGeom>
        </p:spPr>
        <p:txBody>
          <a:bodyPr wrap="none">
            <a:spAutoFit/>
          </a:bodyPr>
          <a:lstStyle/>
          <a:p>
            <a:r>
              <a:rPr lang="en-US" b="1" dirty="0">
                <a:solidFill>
                  <a:srgbClr val="0070C0"/>
                </a:solidFill>
                <a:latin typeface="Helvetica Neue"/>
                <a:cs typeface="Helvetica Neue"/>
                <a:sym typeface="Helvetica Neue"/>
              </a:rPr>
              <a:t>National Center for Atmospheric Research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9EE65-B615-8248-93D7-D0AFB0366D3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28448" y="0"/>
            <a:ext cx="3663552" cy="2085008"/>
          </a:xfrm>
          <a:prstGeom prst="rect">
            <a:avLst/>
          </a:prstGeom>
          <a:noFill/>
          <a:ln>
            <a:noFill/>
          </a:ln>
          <a:effectLst/>
        </p:spPr>
      </p:pic>
      <p:sp>
        <p:nvSpPr>
          <p:cNvPr id="2" name="Title 1">
            <a:extLst>
              <a:ext uri="{FF2B5EF4-FFF2-40B4-BE49-F238E27FC236}">
                <a16:creationId xmlns:a16="http://schemas.microsoft.com/office/drawing/2014/main" id="{3EEDEEB6-50E5-7944-B877-25183F6218EF}"/>
              </a:ext>
            </a:extLst>
          </p:cNvPr>
          <p:cNvSpPr>
            <a:spLocks noGrp="1"/>
          </p:cNvSpPr>
          <p:nvPr>
            <p:ph type="title"/>
          </p:nvPr>
        </p:nvSpPr>
        <p:spPr>
          <a:xfrm>
            <a:off x="122976" y="65823"/>
            <a:ext cx="10515600" cy="1325563"/>
          </a:xfrm>
        </p:spPr>
        <p:txBody>
          <a:bodyPr/>
          <a:lstStyle/>
          <a:p>
            <a:r>
              <a:rPr lang="en-US" dirty="0" smtClean="0"/>
              <a:t>Display Probabilistic Power Output</a:t>
            </a:r>
            <a:endParaRPr lang="en-US" dirty="0"/>
          </a:p>
        </p:txBody>
      </p:sp>
      <p:sp>
        <p:nvSpPr>
          <p:cNvPr id="3" name="Content Placeholder 2">
            <a:extLst>
              <a:ext uri="{FF2B5EF4-FFF2-40B4-BE49-F238E27FC236}">
                <a16:creationId xmlns:a16="http://schemas.microsoft.com/office/drawing/2014/main" id="{8170630C-C8AC-5D45-8110-6FB0C7F1E13F}"/>
              </a:ext>
            </a:extLst>
          </p:cNvPr>
          <p:cNvSpPr>
            <a:spLocks noGrp="1"/>
          </p:cNvSpPr>
          <p:nvPr>
            <p:ph idx="1"/>
          </p:nvPr>
        </p:nvSpPr>
        <p:spPr>
          <a:xfrm>
            <a:off x="1030083" y="1990989"/>
            <a:ext cx="9681623" cy="612775"/>
          </a:xfrm>
          <a:solidFill>
            <a:srgbClr val="FFFFFF">
              <a:alpha val="74902"/>
            </a:srgbClr>
          </a:solidFill>
        </p:spPr>
        <p:txBody>
          <a:bodyPr/>
          <a:lstStyle/>
          <a:p>
            <a:pPr marL="0" indent="0">
              <a:buNone/>
            </a:pPr>
            <a:r>
              <a:rPr lang="en-US" dirty="0"/>
              <a:t>Outputs from </a:t>
            </a:r>
            <a:r>
              <a:rPr lang="en-US" dirty="0" err="1"/>
              <a:t>DICast+AnEn</a:t>
            </a:r>
            <a:r>
              <a:rPr lang="en-US" dirty="0"/>
              <a:t> as displayed by the web display</a:t>
            </a:r>
          </a:p>
        </p:txBody>
      </p:sp>
      <p:sp>
        <p:nvSpPr>
          <p:cNvPr id="9" name="TextBox 8">
            <a:extLst>
              <a:ext uri="{FF2B5EF4-FFF2-40B4-BE49-F238E27FC236}">
                <a16:creationId xmlns:a16="http://schemas.microsoft.com/office/drawing/2014/main" id="{02574872-8F88-4A44-AF55-667691931C7A}"/>
              </a:ext>
            </a:extLst>
          </p:cNvPr>
          <p:cNvSpPr txBox="1"/>
          <p:nvPr/>
        </p:nvSpPr>
        <p:spPr>
          <a:xfrm>
            <a:off x="10912034" y="6240244"/>
            <a:ext cx="1279966"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Bill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Petzke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Nhi</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Nguyen</a:t>
            </a:r>
          </a:p>
        </p:txBody>
      </p:sp>
      <p:pic>
        <p:nvPicPr>
          <p:cNvPr id="5" name="Picture 4">
            <a:extLst>
              <a:ext uri="{FF2B5EF4-FFF2-40B4-BE49-F238E27FC236}">
                <a16:creationId xmlns:a16="http://schemas.microsoft.com/office/drawing/2014/main" id="{7B43A1CA-A94A-9348-A9F7-311C90E9967D}"/>
              </a:ext>
            </a:extLst>
          </p:cNvPr>
          <p:cNvPicPr>
            <a:picLocks noChangeAspect="1"/>
          </p:cNvPicPr>
          <p:nvPr/>
        </p:nvPicPr>
        <p:blipFill>
          <a:blip r:embed="rId3"/>
          <a:stretch>
            <a:fillRect/>
          </a:stretch>
        </p:blipFill>
        <p:spPr>
          <a:xfrm>
            <a:off x="1030083" y="2603764"/>
            <a:ext cx="9681623" cy="4128928"/>
          </a:xfrm>
          <a:prstGeom prst="rect">
            <a:avLst/>
          </a:prstGeom>
        </p:spPr>
      </p:pic>
    </p:spTree>
    <p:extLst>
      <p:ext uri="{BB962C8B-B14F-4D97-AF65-F5344CB8AC3E}">
        <p14:creationId xmlns:p14="http://schemas.microsoft.com/office/powerpoint/2010/main" val="2730891419"/>
      </p:ext>
    </p:extLst>
  </p:cSld>
  <p:clrMapOvr>
    <a:masterClrMapping/>
  </p:clrMapOvr>
  <mc:AlternateContent xmlns:mc="http://schemas.openxmlformats.org/markup-compatibility/2006" xmlns:p14="http://schemas.microsoft.com/office/powerpoint/2010/main">
    <mc:Choice Requires="p14">
      <p:transition spd="slow" p14:dur="2000" advTm="42633"/>
    </mc:Choice>
    <mc:Fallback xmlns="">
      <p:transition spd="slow" advTm="4263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0"/>
        <p:cNvGrpSpPr/>
        <p:nvPr/>
      </p:nvGrpSpPr>
      <p:grpSpPr>
        <a:xfrm>
          <a:off x="0" y="0"/>
          <a:ext cx="0" cy="0"/>
          <a:chOff x="0" y="0"/>
          <a:chExt cx="0" cy="0"/>
        </a:xfrm>
      </p:grpSpPr>
      <p:sp>
        <p:nvSpPr>
          <p:cNvPr id="2" name="Rectangle 1"/>
          <p:cNvSpPr/>
          <p:nvPr/>
        </p:nvSpPr>
        <p:spPr>
          <a:xfrm>
            <a:off x="0" y="0"/>
            <a:ext cx="12192000" cy="6320118"/>
          </a:xfrm>
          <a:prstGeom prst="rect">
            <a:avLst/>
          </a:prstGeom>
          <a:blipFill dpi="0" rotWithShape="1">
            <a:blip r:embed="rId3">
              <a:alphaModFix amt="12000"/>
            </a:blip>
            <a:srcRect/>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142;p36">
            <a:extLst>
              <a:ext uri="{FF2B5EF4-FFF2-40B4-BE49-F238E27FC236}">
                <a16:creationId xmlns:a16="http://schemas.microsoft.com/office/drawing/2014/main" id="{4E97EECF-B85C-E945-A179-54C961DCDE13}"/>
              </a:ext>
            </a:extLst>
          </p:cNvPr>
          <p:cNvSpPr txBox="1">
            <a:spLocks noGrp="1"/>
          </p:cNvSpPr>
          <p:nvPr>
            <p:ph type="title"/>
          </p:nvPr>
        </p:nvSpPr>
        <p:spPr>
          <a:xfrm>
            <a:off x="1070140" y="270008"/>
            <a:ext cx="8229600" cy="495300"/>
          </a:xfrm>
          <a:prstGeom prst="rect">
            <a:avLst/>
          </a:prstGeom>
          <a:noFill/>
          <a:ln>
            <a:noFill/>
          </a:ln>
        </p:spPr>
        <p:txBody>
          <a:bodyPr spcFirstLastPara="1" wrap="square" lIns="91425" tIns="45700" rIns="91425" bIns="45700" anchor="b" anchorCtr="0">
            <a:noAutofit/>
          </a:bodyPr>
          <a:lstStyle/>
          <a:p>
            <a:pPr lvl="0"/>
            <a:r>
              <a:rPr lang="en-US" sz="3200" dirty="0">
                <a:solidFill>
                  <a:schemeClr val="bg2"/>
                </a:solidFill>
              </a:rPr>
              <a:t>Fuel Moisture Content Prediction System</a:t>
            </a:r>
          </a:p>
        </p:txBody>
      </p:sp>
      <p:sp>
        <p:nvSpPr>
          <p:cNvPr id="9" name="Google Shape;146;p36">
            <a:extLst>
              <a:ext uri="{FF2B5EF4-FFF2-40B4-BE49-F238E27FC236}">
                <a16:creationId xmlns:a16="http://schemas.microsoft.com/office/drawing/2014/main" id="{8CDF1E94-0AD1-AE49-992A-997F87ED5A25}"/>
              </a:ext>
            </a:extLst>
          </p:cNvPr>
          <p:cNvSpPr txBox="1">
            <a:spLocks/>
          </p:cNvSpPr>
          <p:nvPr/>
        </p:nvSpPr>
        <p:spPr>
          <a:xfrm>
            <a:off x="4076700" y="745239"/>
            <a:ext cx="4038600" cy="279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302547" marR="0" lvl="0" indent="-190469" algn="ctr" defTabSz="914400" rtl="0" eaLnBrk="1" fontAlgn="auto" latinLnBrk="0" hangingPunct="1">
              <a:lnSpc>
                <a:spcPct val="100000"/>
              </a:lnSpc>
              <a:spcBef>
                <a:spcPts val="0"/>
              </a:spcBef>
              <a:spcAft>
                <a:spcPts val="0"/>
              </a:spcAft>
              <a:buClr>
                <a:srgbClr val="666666"/>
              </a:buClr>
              <a:buSzPts val="1765"/>
              <a:buFont typeface="Arial"/>
              <a:buNone/>
              <a:tabLst/>
              <a:defRPr/>
            </a:pPr>
            <a:r>
              <a:rPr kumimoji="0" lang="en-US" sz="1800" b="1" i="0" u="none" strike="noStrike" kern="0" cap="none" spc="0" normalizeH="0" baseline="0" noProof="0" dirty="0">
                <a:ln>
                  <a:noFill/>
                </a:ln>
                <a:solidFill>
                  <a:srgbClr val="FFFF00"/>
                </a:solidFill>
                <a:effectLst/>
                <a:uLnTx/>
                <a:uFillTx/>
                <a:latin typeface="Helvetica Neue"/>
                <a:cs typeface="Helvetica Neue"/>
                <a:sym typeface="Helvetica Neue"/>
              </a:rPr>
              <a:t>Satellite Derived Gridded Product</a:t>
            </a:r>
          </a:p>
        </p:txBody>
      </p:sp>
      <p:cxnSp>
        <p:nvCxnSpPr>
          <p:cNvPr id="14" name="Shape 233">
            <a:extLst>
              <a:ext uri="{FF2B5EF4-FFF2-40B4-BE49-F238E27FC236}">
                <a16:creationId xmlns:a16="http://schemas.microsoft.com/office/drawing/2014/main" id="{9CA184CE-C557-354C-AAEA-2316C777921A}"/>
              </a:ext>
            </a:extLst>
          </p:cNvPr>
          <p:cNvCxnSpPr/>
          <p:nvPr/>
        </p:nvCxnSpPr>
        <p:spPr>
          <a:xfrm>
            <a:off x="2445221" y="765308"/>
            <a:ext cx="7301700" cy="0"/>
          </a:xfrm>
          <a:prstGeom prst="straightConnector1">
            <a:avLst/>
          </a:prstGeom>
          <a:noFill/>
          <a:ln w="9525" cap="flat" cmpd="sng">
            <a:solidFill>
              <a:srgbClr val="30648B"/>
            </a:solidFill>
            <a:prstDash val="solid"/>
            <a:miter lim="800000"/>
            <a:headEnd type="none" w="sm" len="sm"/>
            <a:tailEnd type="none" w="sm" len="sm"/>
          </a:ln>
        </p:spPr>
      </p:cxnSp>
      <p:sp>
        <p:nvSpPr>
          <p:cNvPr id="10" name="Google Shape;143;p36">
            <a:extLst>
              <a:ext uri="{FF2B5EF4-FFF2-40B4-BE49-F238E27FC236}">
                <a16:creationId xmlns:a16="http://schemas.microsoft.com/office/drawing/2014/main" id="{8AAAABDE-E44B-3047-B6FC-B94C9237F7A5}"/>
              </a:ext>
            </a:extLst>
          </p:cNvPr>
          <p:cNvSpPr txBox="1">
            <a:spLocks/>
          </p:cNvSpPr>
          <p:nvPr/>
        </p:nvSpPr>
        <p:spPr>
          <a:xfrm>
            <a:off x="1767939" y="1115971"/>
            <a:ext cx="8656122" cy="5227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800" b="1" i="0" u="none" strike="noStrike" kern="0" cap="none" spc="0" normalizeH="0" baseline="0" noProof="0" dirty="0">
                <a:ln>
                  <a:noFill/>
                </a:ln>
                <a:solidFill>
                  <a:srgbClr val="FF0000"/>
                </a:solidFill>
                <a:effectLst/>
                <a:uLnTx/>
                <a:uFillTx/>
                <a:latin typeface="Helvetica Neue"/>
                <a:cs typeface="Helvetica Neue"/>
                <a:sym typeface="Helvetica Neue"/>
              </a:rPr>
              <a:t>Goal: </a:t>
            </a:r>
            <a:r>
              <a:rPr kumimoji="0" lang="en-US" sz="1800" b="0" i="0" u="none" strike="noStrike" kern="0" cap="none" spc="0" normalizeH="0" baseline="0" noProof="0" dirty="0">
                <a:ln>
                  <a:noFill/>
                </a:ln>
                <a:solidFill>
                  <a:srgbClr val="FFFF00"/>
                </a:solidFill>
                <a:effectLst/>
                <a:uLnTx/>
                <a:uFillTx/>
                <a:latin typeface="Helvetica Neue"/>
                <a:cs typeface="Helvetica Neue"/>
                <a:sym typeface="Helvetica Neue"/>
              </a:rPr>
              <a:t>Create Gridded Product by using Artificial Intelligence to Learn Representative Relationships Between Satellite Data and Surface Observations</a:t>
            </a:r>
          </a:p>
          <a:p>
            <a:pPr marL="457200" marR="0" lvl="0" indent="-340677" algn="l" defTabSz="914400" rtl="0" eaLnBrk="1" fontAlgn="auto" latinLnBrk="0" hangingPunct="1">
              <a:lnSpc>
                <a:spcPct val="100000"/>
              </a:lnSpc>
              <a:spcBef>
                <a:spcPts val="0"/>
              </a:spcBef>
              <a:spcAft>
                <a:spcPts val="0"/>
              </a:spcAft>
              <a:buClr>
                <a:srgbClr val="434343"/>
              </a:buClr>
              <a:buSzPts val="1765"/>
              <a:buFont typeface="Arial"/>
              <a:buChar char="•"/>
              <a:tabLst/>
              <a:defRPr/>
            </a:pPr>
            <a:endParaRPr kumimoji="0" lang="en-US" sz="1765" b="0" i="0" u="none" strike="noStrike" kern="0" cap="none" spc="0" normalizeH="0" baseline="0" noProof="0" dirty="0">
              <a:ln>
                <a:noFill/>
              </a:ln>
              <a:solidFill>
                <a:srgbClr val="434343"/>
              </a:solidFill>
              <a:effectLst/>
              <a:uLnTx/>
              <a:uFillTx/>
              <a:latin typeface="Helvetica Neue"/>
              <a:cs typeface="Helvetica Neue"/>
              <a:sym typeface="Helvetica Neue"/>
            </a:endParaRPr>
          </a:p>
        </p:txBody>
      </p:sp>
      <p:pic>
        <p:nvPicPr>
          <p:cNvPr id="6" name="Picture 5">
            <a:extLst>
              <a:ext uri="{FF2B5EF4-FFF2-40B4-BE49-F238E27FC236}">
                <a16:creationId xmlns:a16="http://schemas.microsoft.com/office/drawing/2014/main" id="{2FA78C74-8FFF-7D43-8CC2-1A8E3AB83CAE}"/>
              </a:ext>
            </a:extLst>
          </p:cNvPr>
          <p:cNvPicPr>
            <a:picLocks noChangeAspect="1"/>
          </p:cNvPicPr>
          <p:nvPr/>
        </p:nvPicPr>
        <p:blipFill rotWithShape="1">
          <a:blip r:embed="rId4"/>
          <a:srcRect l="7097" t="11678" r="8979"/>
          <a:stretch/>
        </p:blipFill>
        <p:spPr>
          <a:xfrm>
            <a:off x="2326340" y="1890220"/>
            <a:ext cx="2021709" cy="1253101"/>
          </a:xfrm>
          <a:prstGeom prst="rect">
            <a:avLst/>
          </a:prstGeom>
        </p:spPr>
      </p:pic>
      <p:pic>
        <p:nvPicPr>
          <p:cNvPr id="27" name="Picture 26">
            <a:extLst>
              <a:ext uri="{FF2B5EF4-FFF2-40B4-BE49-F238E27FC236}">
                <a16:creationId xmlns:a16="http://schemas.microsoft.com/office/drawing/2014/main" id="{A70DD310-1F4D-6547-87BA-B59B263C128C}"/>
              </a:ext>
            </a:extLst>
          </p:cNvPr>
          <p:cNvPicPr>
            <a:picLocks noChangeAspect="1"/>
          </p:cNvPicPr>
          <p:nvPr/>
        </p:nvPicPr>
        <p:blipFill rotWithShape="1">
          <a:blip r:embed="rId5"/>
          <a:srcRect l="6456" t="15765" r="14203" b="15324"/>
          <a:stretch/>
        </p:blipFill>
        <p:spPr>
          <a:xfrm>
            <a:off x="2327299" y="2955064"/>
            <a:ext cx="2016101" cy="1094421"/>
          </a:xfrm>
          <a:prstGeom prst="rect">
            <a:avLst/>
          </a:prstGeom>
        </p:spPr>
      </p:pic>
      <p:pic>
        <p:nvPicPr>
          <p:cNvPr id="31" name="Picture 30">
            <a:extLst>
              <a:ext uri="{FF2B5EF4-FFF2-40B4-BE49-F238E27FC236}">
                <a16:creationId xmlns:a16="http://schemas.microsoft.com/office/drawing/2014/main" id="{4A536458-3E07-7648-8BAA-A69E1D06ADAC}"/>
              </a:ext>
            </a:extLst>
          </p:cNvPr>
          <p:cNvPicPr>
            <a:picLocks noChangeAspect="1"/>
          </p:cNvPicPr>
          <p:nvPr/>
        </p:nvPicPr>
        <p:blipFill rotWithShape="1">
          <a:blip r:embed="rId6"/>
          <a:srcRect l="6168" t="18934" r="16205" b="14800"/>
          <a:stretch/>
        </p:blipFill>
        <p:spPr>
          <a:xfrm>
            <a:off x="2326340" y="4057269"/>
            <a:ext cx="2017060" cy="1076174"/>
          </a:xfrm>
          <a:prstGeom prst="rect">
            <a:avLst/>
          </a:prstGeom>
        </p:spPr>
      </p:pic>
      <p:sp>
        <p:nvSpPr>
          <p:cNvPr id="32" name="Rounded Rectangle 31">
            <a:extLst>
              <a:ext uri="{FF2B5EF4-FFF2-40B4-BE49-F238E27FC236}">
                <a16:creationId xmlns:a16="http://schemas.microsoft.com/office/drawing/2014/main" id="{18D8C7C6-C380-8B48-9C99-7CCC8D2412AA}"/>
              </a:ext>
            </a:extLst>
          </p:cNvPr>
          <p:cNvSpPr/>
          <p:nvPr/>
        </p:nvSpPr>
        <p:spPr>
          <a:xfrm>
            <a:off x="4644236" y="1892114"/>
            <a:ext cx="2133600" cy="993671"/>
          </a:xfrm>
          <a:prstGeom prst="roundRect">
            <a:avLst/>
          </a:prstGeom>
          <a:solidFill>
            <a:srgbClr val="306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FFFFFF"/>
                </a:solidFill>
                <a:effectLst/>
                <a:uLnTx/>
                <a:uFillTx/>
                <a:latin typeface="Arial"/>
                <a:ea typeface="+mn-ea"/>
                <a:cs typeface="+mn-cs"/>
                <a:sym typeface="Arial"/>
              </a:rPr>
              <a:t>National Water </a:t>
            </a: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Model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Accumulated Evapotranspiration, Land Use Category, Soil Moisture, Temperature</a:t>
            </a:r>
          </a:p>
        </p:txBody>
      </p:sp>
      <p:sp>
        <p:nvSpPr>
          <p:cNvPr id="33" name="Rounded Rectangle 32">
            <a:extLst>
              <a:ext uri="{FF2B5EF4-FFF2-40B4-BE49-F238E27FC236}">
                <a16:creationId xmlns:a16="http://schemas.microsoft.com/office/drawing/2014/main" id="{D8C510B1-7477-574B-B13D-6B6DAD29F683}"/>
              </a:ext>
            </a:extLst>
          </p:cNvPr>
          <p:cNvSpPr/>
          <p:nvPr/>
        </p:nvSpPr>
        <p:spPr>
          <a:xfrm>
            <a:off x="4623595" y="3023409"/>
            <a:ext cx="2133600" cy="948808"/>
          </a:xfrm>
          <a:prstGeom prst="roundRect">
            <a:avLst/>
          </a:prstGeom>
          <a:solidFill>
            <a:srgbClr val="306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MODIS Satellite Data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Reflectance Bands 1-7</a:t>
            </a:r>
          </a:p>
        </p:txBody>
      </p:sp>
      <p:sp>
        <p:nvSpPr>
          <p:cNvPr id="34" name="Rounded Rectangle 33">
            <a:extLst>
              <a:ext uri="{FF2B5EF4-FFF2-40B4-BE49-F238E27FC236}">
                <a16:creationId xmlns:a16="http://schemas.microsoft.com/office/drawing/2014/main" id="{C5F778D3-540E-8A47-8548-FF7282FA1C2E}"/>
              </a:ext>
            </a:extLst>
          </p:cNvPr>
          <p:cNvSpPr/>
          <p:nvPr/>
        </p:nvSpPr>
        <p:spPr>
          <a:xfrm>
            <a:off x="4644236" y="4109843"/>
            <a:ext cx="2133600" cy="993671"/>
          </a:xfrm>
          <a:prstGeom prst="roundRect">
            <a:avLst/>
          </a:prstGeom>
          <a:solidFill>
            <a:srgbClr val="306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Surface Characteristics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Elevation, East/West Slope, North/South Slope, Regions</a:t>
            </a:r>
          </a:p>
        </p:txBody>
      </p:sp>
      <p:sp>
        <p:nvSpPr>
          <p:cNvPr id="35" name="Rounded Rectangle 34">
            <a:extLst>
              <a:ext uri="{FF2B5EF4-FFF2-40B4-BE49-F238E27FC236}">
                <a16:creationId xmlns:a16="http://schemas.microsoft.com/office/drawing/2014/main" id="{A031747D-0C4B-AD49-9C53-9FBF3EC8EE9C}"/>
              </a:ext>
            </a:extLst>
          </p:cNvPr>
          <p:cNvSpPr/>
          <p:nvPr/>
        </p:nvSpPr>
        <p:spPr>
          <a:xfrm>
            <a:off x="4644236" y="5259963"/>
            <a:ext cx="2133600" cy="852798"/>
          </a:xfrm>
          <a:prstGeom prst="roundRect">
            <a:avLst/>
          </a:prstGeom>
          <a:solidFill>
            <a:srgbClr val="306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Fuel Moisture Content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Live and Dead FMC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(Target Predictand)</a:t>
            </a:r>
          </a:p>
        </p:txBody>
      </p:sp>
      <p:pic>
        <p:nvPicPr>
          <p:cNvPr id="36" name="Picture 35">
            <a:extLst>
              <a:ext uri="{FF2B5EF4-FFF2-40B4-BE49-F238E27FC236}">
                <a16:creationId xmlns:a16="http://schemas.microsoft.com/office/drawing/2014/main" id="{9E296F4A-33DE-FF4B-8E81-122A181151F1}"/>
              </a:ext>
            </a:extLst>
          </p:cNvPr>
          <p:cNvPicPr>
            <a:picLocks/>
          </p:cNvPicPr>
          <p:nvPr/>
        </p:nvPicPr>
        <p:blipFill rotWithShape="1">
          <a:blip r:embed="rId7"/>
          <a:srcRect t="7920" b="7920"/>
          <a:stretch/>
        </p:blipFill>
        <p:spPr>
          <a:xfrm>
            <a:off x="2326340" y="5141228"/>
            <a:ext cx="2017060" cy="1059540"/>
          </a:xfrm>
          <a:prstGeom prst="rect">
            <a:avLst/>
          </a:prstGeom>
        </p:spPr>
      </p:pic>
      <p:sp>
        <p:nvSpPr>
          <p:cNvPr id="37" name="Rectangle 36">
            <a:extLst>
              <a:ext uri="{FF2B5EF4-FFF2-40B4-BE49-F238E27FC236}">
                <a16:creationId xmlns:a16="http://schemas.microsoft.com/office/drawing/2014/main" id="{6CC7C384-117A-444E-9A10-E65F3776D78C}"/>
              </a:ext>
            </a:extLst>
          </p:cNvPr>
          <p:cNvSpPr/>
          <p:nvPr/>
        </p:nvSpPr>
        <p:spPr>
          <a:xfrm>
            <a:off x="8137248" y="3259773"/>
            <a:ext cx="2144486" cy="1346905"/>
          </a:xfrm>
          <a:prstGeom prst="rect">
            <a:avLst/>
          </a:prstGeom>
          <a:solidFill>
            <a:srgbClr val="30648B">
              <a:alpha val="46000"/>
            </a:srgbClr>
          </a:solid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Machine 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Trained to Learn Relationships Between Predictors and FMC at Nearest Neighbor Grid Cells </a:t>
            </a:r>
          </a:p>
        </p:txBody>
      </p:sp>
      <p:cxnSp>
        <p:nvCxnSpPr>
          <p:cNvPr id="50" name="Straight Connector 49">
            <a:extLst>
              <a:ext uri="{FF2B5EF4-FFF2-40B4-BE49-F238E27FC236}">
                <a16:creationId xmlns:a16="http://schemas.microsoft.com/office/drawing/2014/main" id="{F27A034C-226D-4945-B6C5-3914D3FCB26C}"/>
              </a:ext>
            </a:extLst>
          </p:cNvPr>
          <p:cNvCxnSpPr>
            <a:cxnSpLocks/>
            <a:stCxn id="32" idx="3"/>
            <a:endCxn id="37" idx="1"/>
          </p:cNvCxnSpPr>
          <p:nvPr/>
        </p:nvCxnSpPr>
        <p:spPr>
          <a:xfrm>
            <a:off x="6777836" y="2388949"/>
            <a:ext cx="1359412" cy="1544276"/>
          </a:xfrm>
          <a:prstGeom prst="line">
            <a:avLst/>
          </a:prstGeom>
          <a:ln w="57150">
            <a:solidFill>
              <a:srgbClr val="30648B"/>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780F5E-4D78-2641-A4C1-265E41238F1A}"/>
              </a:ext>
            </a:extLst>
          </p:cNvPr>
          <p:cNvCxnSpPr>
            <a:cxnSpLocks/>
            <a:stCxn id="33" idx="3"/>
            <a:endCxn id="37" idx="1"/>
          </p:cNvCxnSpPr>
          <p:nvPr/>
        </p:nvCxnSpPr>
        <p:spPr>
          <a:xfrm>
            <a:off x="6757196" y="3497813"/>
            <a:ext cx="1380053" cy="435412"/>
          </a:xfrm>
          <a:prstGeom prst="line">
            <a:avLst/>
          </a:prstGeom>
          <a:ln w="57150">
            <a:solidFill>
              <a:srgbClr val="30648B"/>
            </a:solidFill>
          </a:ln>
        </p:spPr>
        <p:style>
          <a:lnRef idx="3">
            <a:schemeClr val="accent1"/>
          </a:lnRef>
          <a:fillRef idx="0">
            <a:schemeClr val="accent1"/>
          </a:fillRef>
          <a:effectRef idx="2">
            <a:schemeClr val="accent1"/>
          </a:effectRef>
          <a:fontRef idx="minor">
            <a:schemeClr val="tx1"/>
          </a:fontRef>
        </p:style>
      </p:cxnSp>
      <p:cxnSp>
        <p:nvCxnSpPr>
          <p:cNvPr id="56" name="Straight Connector 55">
            <a:extLst>
              <a:ext uri="{FF2B5EF4-FFF2-40B4-BE49-F238E27FC236}">
                <a16:creationId xmlns:a16="http://schemas.microsoft.com/office/drawing/2014/main" id="{9661B676-D6BC-2848-9118-1848D9C0BD7B}"/>
              </a:ext>
            </a:extLst>
          </p:cNvPr>
          <p:cNvCxnSpPr>
            <a:cxnSpLocks/>
            <a:stCxn id="34" idx="3"/>
            <a:endCxn id="37" idx="1"/>
          </p:cNvCxnSpPr>
          <p:nvPr/>
        </p:nvCxnSpPr>
        <p:spPr>
          <a:xfrm flipV="1">
            <a:off x="6777836" y="3933226"/>
            <a:ext cx="1359412" cy="673453"/>
          </a:xfrm>
          <a:prstGeom prst="line">
            <a:avLst/>
          </a:prstGeom>
          <a:ln w="57150">
            <a:solidFill>
              <a:srgbClr val="30648B"/>
            </a:solidFill>
          </a:ln>
        </p:spPr>
        <p:style>
          <a:lnRef idx="3">
            <a:schemeClr val="accent1"/>
          </a:lnRef>
          <a:fillRef idx="0">
            <a:schemeClr val="accent1"/>
          </a:fillRef>
          <a:effectRef idx="2">
            <a:schemeClr val="accent1"/>
          </a:effectRef>
          <a:fontRef idx="minor">
            <a:schemeClr val="tx1"/>
          </a:fontRef>
        </p:style>
      </p:cxnSp>
      <p:cxnSp>
        <p:nvCxnSpPr>
          <p:cNvPr id="59" name="Straight Connector 58">
            <a:extLst>
              <a:ext uri="{FF2B5EF4-FFF2-40B4-BE49-F238E27FC236}">
                <a16:creationId xmlns:a16="http://schemas.microsoft.com/office/drawing/2014/main" id="{F2CADB89-0944-0F40-8B3E-105D13774B31}"/>
              </a:ext>
            </a:extLst>
          </p:cNvPr>
          <p:cNvCxnSpPr>
            <a:cxnSpLocks/>
            <a:stCxn id="35" idx="3"/>
            <a:endCxn id="37" idx="1"/>
          </p:cNvCxnSpPr>
          <p:nvPr/>
        </p:nvCxnSpPr>
        <p:spPr>
          <a:xfrm flipV="1">
            <a:off x="6777836" y="3933226"/>
            <a:ext cx="1359412" cy="1753137"/>
          </a:xfrm>
          <a:prstGeom prst="line">
            <a:avLst/>
          </a:prstGeom>
          <a:ln w="57150">
            <a:solidFill>
              <a:srgbClr val="30648B"/>
            </a:solidFill>
          </a:ln>
        </p:spPr>
        <p:style>
          <a:lnRef idx="3">
            <a:schemeClr val="accent1"/>
          </a:lnRef>
          <a:fillRef idx="0">
            <a:schemeClr val="accent1"/>
          </a:fillRef>
          <a:effectRef idx="2">
            <a:schemeClr val="accent1"/>
          </a:effectRef>
          <a:fontRef idx="minor">
            <a:schemeClr val="tx1"/>
          </a:fontRef>
        </p:style>
      </p:cxnSp>
      <p:sp>
        <p:nvSpPr>
          <p:cNvPr id="19" name="TextBox 18"/>
          <p:cNvSpPr txBox="1"/>
          <p:nvPr/>
        </p:nvSpPr>
        <p:spPr>
          <a:xfrm>
            <a:off x="10555837" y="5378585"/>
            <a:ext cx="270840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Tyler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McCandless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Branko</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Kosovic</a:t>
            </a:r>
            <a:endParaRPr kumimoji="0" lang="en-US" sz="1400" b="0" i="0" u="none" strike="noStrike" kern="0" cap="none" spc="0" normalizeH="0" baseline="0" noProof="0" dirty="0" smtClean="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Bill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Petzke</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82808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3" name="Rectangle 12"/>
          <p:cNvSpPr/>
          <p:nvPr/>
        </p:nvSpPr>
        <p:spPr>
          <a:xfrm>
            <a:off x="71" y="-25755"/>
            <a:ext cx="12192000" cy="6320118"/>
          </a:xfrm>
          <a:prstGeom prst="rect">
            <a:avLst/>
          </a:prstGeom>
          <a:blipFill dpi="0" rotWithShape="1">
            <a:blip r:embed="rId3">
              <a:alphaModFix amt="12000"/>
            </a:blip>
            <a:srcRect/>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142;p36">
            <a:extLst>
              <a:ext uri="{FF2B5EF4-FFF2-40B4-BE49-F238E27FC236}">
                <a16:creationId xmlns:a16="http://schemas.microsoft.com/office/drawing/2014/main" id="{4E97EECF-B85C-E945-A179-54C961DCDE13}"/>
              </a:ext>
            </a:extLst>
          </p:cNvPr>
          <p:cNvSpPr txBox="1">
            <a:spLocks noGrp="1"/>
          </p:cNvSpPr>
          <p:nvPr>
            <p:ph type="title"/>
          </p:nvPr>
        </p:nvSpPr>
        <p:spPr>
          <a:xfrm>
            <a:off x="-75109" y="201094"/>
            <a:ext cx="8229600" cy="495300"/>
          </a:xfrm>
          <a:prstGeom prst="rect">
            <a:avLst/>
          </a:prstGeom>
          <a:noFill/>
          <a:ln>
            <a:noFill/>
          </a:ln>
        </p:spPr>
        <p:txBody>
          <a:bodyPr spcFirstLastPara="1" wrap="square" lIns="91425" tIns="45700" rIns="91425" bIns="45700" anchor="b" anchorCtr="0">
            <a:noAutofit/>
          </a:bodyPr>
          <a:lstStyle/>
          <a:p>
            <a:pPr lvl="0"/>
            <a:r>
              <a:rPr lang="en-US" sz="2600" dirty="0">
                <a:solidFill>
                  <a:srgbClr val="1A658F"/>
                </a:solidFill>
              </a:rPr>
              <a:t>Fuel Moisture Content Prediction System</a:t>
            </a:r>
          </a:p>
        </p:txBody>
      </p:sp>
      <p:sp>
        <p:nvSpPr>
          <p:cNvPr id="9" name="Google Shape;146;p36">
            <a:extLst>
              <a:ext uri="{FF2B5EF4-FFF2-40B4-BE49-F238E27FC236}">
                <a16:creationId xmlns:a16="http://schemas.microsoft.com/office/drawing/2014/main" id="{8CDF1E94-0AD1-AE49-992A-997F87ED5A25}"/>
              </a:ext>
            </a:extLst>
          </p:cNvPr>
          <p:cNvSpPr txBox="1">
            <a:spLocks/>
          </p:cNvSpPr>
          <p:nvPr/>
        </p:nvSpPr>
        <p:spPr>
          <a:xfrm>
            <a:off x="561003" y="825402"/>
            <a:ext cx="5295900" cy="279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302547" marR="0" lvl="0" indent="-190469" algn="ctr" defTabSz="914400" rtl="0" eaLnBrk="1" fontAlgn="auto" latinLnBrk="0" hangingPunct="1">
              <a:lnSpc>
                <a:spcPct val="100000"/>
              </a:lnSpc>
              <a:spcBef>
                <a:spcPts val="0"/>
              </a:spcBef>
              <a:spcAft>
                <a:spcPts val="0"/>
              </a:spcAft>
              <a:buClr>
                <a:srgbClr val="666666"/>
              </a:buClr>
              <a:buSzPts val="1765"/>
              <a:buFont typeface="Arial"/>
              <a:buNone/>
              <a:tabLst/>
              <a:defRPr/>
            </a:pPr>
            <a:r>
              <a:rPr kumimoji="0" lang="en-US" sz="1800" b="1" i="0" u="none" strike="noStrike" kern="0" cap="none" spc="0" normalizeH="0" baseline="0" noProof="0" dirty="0" smtClean="0">
                <a:ln>
                  <a:noFill/>
                </a:ln>
                <a:solidFill>
                  <a:srgbClr val="434343"/>
                </a:solidFill>
                <a:effectLst/>
                <a:uLnTx/>
                <a:uFillTx/>
                <a:latin typeface="Helvetica Neue"/>
                <a:cs typeface="Helvetica Neue"/>
                <a:sym typeface="Helvetica Neue"/>
              </a:rPr>
              <a:t>Fuel </a:t>
            </a:r>
            <a:r>
              <a:rPr kumimoji="0" lang="en-US" sz="1800" b="1" i="0" u="none" strike="noStrike" kern="0" cap="none" spc="0" normalizeH="0" baseline="0" noProof="0" dirty="0">
                <a:ln>
                  <a:noFill/>
                </a:ln>
                <a:solidFill>
                  <a:srgbClr val="434343"/>
                </a:solidFill>
                <a:effectLst/>
                <a:uLnTx/>
                <a:uFillTx/>
                <a:latin typeface="Helvetica Neue"/>
                <a:cs typeface="Helvetica Neue"/>
                <a:sym typeface="Helvetica Neue"/>
              </a:rPr>
              <a:t>Moisture Content Prediction Errors</a:t>
            </a:r>
          </a:p>
        </p:txBody>
      </p:sp>
      <p:cxnSp>
        <p:nvCxnSpPr>
          <p:cNvPr id="14" name="Shape 233">
            <a:extLst>
              <a:ext uri="{FF2B5EF4-FFF2-40B4-BE49-F238E27FC236}">
                <a16:creationId xmlns:a16="http://schemas.microsoft.com/office/drawing/2014/main" id="{9CA184CE-C557-354C-AAEA-2316C777921A}"/>
              </a:ext>
            </a:extLst>
          </p:cNvPr>
          <p:cNvCxnSpPr/>
          <p:nvPr/>
        </p:nvCxnSpPr>
        <p:spPr>
          <a:xfrm>
            <a:off x="139444" y="824092"/>
            <a:ext cx="7301700" cy="0"/>
          </a:xfrm>
          <a:prstGeom prst="straightConnector1">
            <a:avLst/>
          </a:prstGeom>
          <a:noFill/>
          <a:ln w="9525" cap="flat" cmpd="sng">
            <a:solidFill>
              <a:srgbClr val="30648B"/>
            </a:solidFill>
            <a:prstDash val="solid"/>
            <a:miter lim="800000"/>
            <a:headEnd type="none" w="sm" len="sm"/>
            <a:tailEnd type="none" w="sm" len="sm"/>
          </a:ln>
        </p:spPr>
      </p:cxnSp>
      <p:sp>
        <p:nvSpPr>
          <p:cNvPr id="10" name="Google Shape;143;p36">
            <a:extLst>
              <a:ext uri="{FF2B5EF4-FFF2-40B4-BE49-F238E27FC236}">
                <a16:creationId xmlns:a16="http://schemas.microsoft.com/office/drawing/2014/main" id="{8AAAABDE-E44B-3047-B6FC-B94C9237F7A5}"/>
              </a:ext>
            </a:extLst>
          </p:cNvPr>
          <p:cNvSpPr txBox="1">
            <a:spLocks/>
          </p:cNvSpPr>
          <p:nvPr/>
        </p:nvSpPr>
        <p:spPr>
          <a:xfrm>
            <a:off x="1145520" y="1150954"/>
            <a:ext cx="8656122" cy="5227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rPr>
              <a:t>Random Forest (RF)</a:t>
            </a:r>
          </a:p>
          <a:p>
            <a:pPr marL="800100" marR="0" lvl="1"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447" b="0" i="0" u="none" strike="noStrike" kern="0" cap="none" spc="0" normalizeH="0" baseline="0" noProof="0" dirty="0">
                <a:ln>
                  <a:noFill/>
                </a:ln>
                <a:solidFill>
                  <a:srgbClr val="434343"/>
                </a:solidFill>
                <a:effectLst/>
                <a:uLnTx/>
                <a:uFillTx/>
                <a:latin typeface="Helvetica Neue"/>
                <a:cs typeface="Helvetica Neue"/>
                <a:sym typeface="Helvetica Neue"/>
              </a:rPr>
              <a:t>1000 trees, 25 minimum samples per split, </a:t>
            </a:r>
          </a:p>
          <a:p>
            <a:pPr marL="457200" marR="0" lvl="1" indent="0" algn="l" defTabSz="914400" rtl="0" eaLnBrk="1" fontAlgn="auto" latinLnBrk="0" hangingPunct="1">
              <a:lnSpc>
                <a:spcPct val="100000"/>
              </a:lnSpc>
              <a:spcBef>
                <a:spcPts val="0"/>
              </a:spcBef>
              <a:spcAft>
                <a:spcPts val="0"/>
              </a:spcAft>
              <a:buClr>
                <a:srgbClr val="434343"/>
              </a:buClr>
              <a:buSzPts val="1765"/>
              <a:buFont typeface="Arial"/>
              <a:buNone/>
              <a:tabLst/>
              <a:defRPr/>
            </a:pPr>
            <a:r>
              <a:rPr kumimoji="0" lang="en-US" sz="1447" b="0" i="0" u="none" strike="noStrike" kern="0" cap="none" spc="0" normalizeH="0" baseline="0" noProof="0" dirty="0">
                <a:ln>
                  <a:noFill/>
                </a:ln>
                <a:solidFill>
                  <a:srgbClr val="434343"/>
                </a:solidFill>
                <a:effectLst/>
                <a:uLnTx/>
                <a:uFillTx/>
                <a:latin typeface="Helvetica Neue"/>
                <a:cs typeface="Helvetica Neue"/>
                <a:sym typeface="Helvetica Neue"/>
              </a:rPr>
              <a:t>	25 minimum samples per leaf</a:t>
            </a: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rPr>
              <a:t>Artificial Neural Network (ANN)</a:t>
            </a: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rPr>
              <a:t>Gradient Boosted Regression (GBR)</a:t>
            </a: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rPr>
              <a:t>Multiple Linear Regression (MLR)</a:t>
            </a:r>
          </a:p>
          <a:p>
            <a:pPr marL="0" marR="0" lvl="0" indent="0" algn="l" defTabSz="914400" rtl="0" eaLnBrk="1" fontAlgn="auto" latinLnBrk="0" hangingPunct="1">
              <a:lnSpc>
                <a:spcPct val="100000"/>
              </a:lnSpc>
              <a:spcBef>
                <a:spcPts val="0"/>
              </a:spcBef>
              <a:spcAft>
                <a:spcPts val="0"/>
              </a:spcAft>
              <a:buClr>
                <a:srgbClr val="434343"/>
              </a:buClr>
              <a:buSzPts val="1765"/>
              <a:buFont typeface="Arial"/>
              <a:buNone/>
              <a:tabLst/>
              <a:defRPr/>
            </a:pPr>
            <a:endPar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endParaRP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endPar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endParaRP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endPar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endParaRPr>
          </a:p>
        </p:txBody>
      </p:sp>
      <p:graphicFrame>
        <p:nvGraphicFramePr>
          <p:cNvPr id="8" name="Table 7">
            <a:extLst>
              <a:ext uri="{FF2B5EF4-FFF2-40B4-BE49-F238E27FC236}">
                <a16:creationId xmlns:a16="http://schemas.microsoft.com/office/drawing/2014/main" id="{D37F737F-724C-E942-91D0-5B21722CB891}"/>
              </a:ext>
            </a:extLst>
          </p:cNvPr>
          <p:cNvGraphicFramePr>
            <a:graphicFrameLocks noGrp="1"/>
          </p:cNvGraphicFramePr>
          <p:nvPr>
            <p:extLst>
              <p:ext uri="{D42A27DB-BD31-4B8C-83A1-F6EECF244321}">
                <p14:modId xmlns:p14="http://schemas.microsoft.com/office/powerpoint/2010/main" val="3522876563"/>
              </p:ext>
            </p:extLst>
          </p:nvPr>
        </p:nvGraphicFramePr>
        <p:xfrm>
          <a:off x="6880963" y="3754031"/>
          <a:ext cx="3348489" cy="2225040"/>
        </p:xfrm>
        <a:graphic>
          <a:graphicData uri="http://schemas.openxmlformats.org/drawingml/2006/table">
            <a:tbl>
              <a:tblPr firstRow="1" bandRow="1">
                <a:tableStyleId>{5C22544A-7EE6-4342-B048-85BDC9FD1C3A}</a:tableStyleId>
              </a:tblPr>
              <a:tblGrid>
                <a:gridCol w="1237613">
                  <a:extLst>
                    <a:ext uri="{9D8B030D-6E8A-4147-A177-3AD203B41FA5}">
                      <a16:colId xmlns:a16="http://schemas.microsoft.com/office/drawing/2014/main" val="1383962911"/>
                    </a:ext>
                  </a:extLst>
                </a:gridCol>
                <a:gridCol w="953299">
                  <a:extLst>
                    <a:ext uri="{9D8B030D-6E8A-4147-A177-3AD203B41FA5}">
                      <a16:colId xmlns:a16="http://schemas.microsoft.com/office/drawing/2014/main" val="2688915324"/>
                    </a:ext>
                  </a:extLst>
                </a:gridCol>
                <a:gridCol w="1157577">
                  <a:extLst>
                    <a:ext uri="{9D8B030D-6E8A-4147-A177-3AD203B41FA5}">
                      <a16:colId xmlns:a16="http://schemas.microsoft.com/office/drawing/2014/main" val="620522442"/>
                    </a:ext>
                  </a:extLst>
                </a:gridCol>
              </a:tblGrid>
              <a:tr h="370840">
                <a:tc>
                  <a:txBody>
                    <a:bodyPr/>
                    <a:lstStyle/>
                    <a:p>
                      <a:endParaRPr lang="en-US" dirty="0"/>
                    </a:p>
                  </a:txBody>
                  <a:tcPr>
                    <a:solidFill>
                      <a:srgbClr val="30648B"/>
                    </a:solidFill>
                  </a:tcPr>
                </a:tc>
                <a:tc>
                  <a:txBody>
                    <a:bodyPr/>
                    <a:lstStyle/>
                    <a:p>
                      <a:r>
                        <a:rPr lang="en-US" dirty="0"/>
                        <a:t>Aqua</a:t>
                      </a:r>
                    </a:p>
                  </a:txBody>
                  <a:tcPr/>
                </a:tc>
                <a:tc>
                  <a:txBody>
                    <a:bodyPr/>
                    <a:lstStyle/>
                    <a:p>
                      <a:r>
                        <a:rPr lang="en-US" dirty="0"/>
                        <a:t>Terra</a:t>
                      </a:r>
                    </a:p>
                  </a:txBody>
                  <a:tcPr/>
                </a:tc>
                <a:extLst>
                  <a:ext uri="{0D108BD9-81ED-4DB2-BD59-A6C34878D82A}">
                    <a16:rowId xmlns:a16="http://schemas.microsoft.com/office/drawing/2014/main" val="567260114"/>
                  </a:ext>
                </a:extLst>
              </a:tr>
              <a:tr h="370840">
                <a:tc>
                  <a:txBody>
                    <a:bodyPr/>
                    <a:lstStyle/>
                    <a:p>
                      <a:r>
                        <a:rPr lang="en-US" dirty="0"/>
                        <a:t>Method</a:t>
                      </a:r>
                    </a:p>
                  </a:txBody>
                  <a:tcPr/>
                </a:tc>
                <a:tc>
                  <a:txBody>
                    <a:bodyPr/>
                    <a:lstStyle/>
                    <a:p>
                      <a:pPr algn="ctr"/>
                      <a:r>
                        <a:rPr lang="en-US" dirty="0"/>
                        <a:t>Testing</a:t>
                      </a:r>
                    </a:p>
                  </a:txBody>
                  <a:tcPr/>
                </a:tc>
                <a:tc>
                  <a:txBody>
                    <a:bodyPr/>
                    <a:lstStyle/>
                    <a:p>
                      <a:pPr algn="ctr"/>
                      <a:r>
                        <a:rPr lang="en-US" dirty="0"/>
                        <a:t>Testing</a:t>
                      </a:r>
                    </a:p>
                  </a:txBody>
                  <a:tcPr/>
                </a:tc>
                <a:extLst>
                  <a:ext uri="{0D108BD9-81ED-4DB2-BD59-A6C34878D82A}">
                    <a16:rowId xmlns:a16="http://schemas.microsoft.com/office/drawing/2014/main" val="3655671788"/>
                  </a:ext>
                </a:extLst>
              </a:tr>
              <a:tr h="370840">
                <a:tc>
                  <a:txBody>
                    <a:bodyPr/>
                    <a:lstStyle/>
                    <a:p>
                      <a:r>
                        <a:rPr lang="en-US" dirty="0"/>
                        <a:t>MLR</a:t>
                      </a:r>
                    </a:p>
                  </a:txBody>
                  <a:tcPr/>
                </a:tc>
                <a:tc>
                  <a:txBody>
                    <a:bodyPr/>
                    <a:lstStyle/>
                    <a:p>
                      <a:pPr algn="ctr"/>
                      <a:r>
                        <a:rPr lang="en-US" b="0" dirty="0"/>
                        <a:t>30.37%</a:t>
                      </a:r>
                    </a:p>
                  </a:txBody>
                  <a:tcPr/>
                </a:tc>
                <a:tc>
                  <a:txBody>
                    <a:bodyPr/>
                    <a:lstStyle/>
                    <a:p>
                      <a:pPr algn="ctr"/>
                      <a:r>
                        <a:rPr lang="en-US" dirty="0"/>
                        <a:t>30.39%</a:t>
                      </a:r>
                    </a:p>
                  </a:txBody>
                  <a:tcPr/>
                </a:tc>
                <a:extLst>
                  <a:ext uri="{0D108BD9-81ED-4DB2-BD59-A6C34878D82A}">
                    <a16:rowId xmlns:a16="http://schemas.microsoft.com/office/drawing/2014/main" val="641945654"/>
                  </a:ext>
                </a:extLst>
              </a:tr>
              <a:tr h="370840">
                <a:tc>
                  <a:txBody>
                    <a:bodyPr/>
                    <a:lstStyle/>
                    <a:p>
                      <a:r>
                        <a:rPr lang="en-US" dirty="0"/>
                        <a:t>ANN</a:t>
                      </a:r>
                    </a:p>
                  </a:txBody>
                  <a:tcPr/>
                </a:tc>
                <a:tc>
                  <a:txBody>
                    <a:bodyPr/>
                    <a:lstStyle/>
                    <a:p>
                      <a:pPr algn="ctr"/>
                      <a:r>
                        <a:rPr lang="en-US" b="0" dirty="0"/>
                        <a:t>28.58%</a:t>
                      </a:r>
                    </a:p>
                  </a:txBody>
                  <a:tcPr/>
                </a:tc>
                <a:tc>
                  <a:txBody>
                    <a:bodyPr/>
                    <a:lstStyle/>
                    <a:p>
                      <a:pPr algn="ctr"/>
                      <a:r>
                        <a:rPr lang="en-US" b="0" dirty="0"/>
                        <a:t>27.76%</a:t>
                      </a:r>
                    </a:p>
                  </a:txBody>
                  <a:tcPr/>
                </a:tc>
                <a:extLst>
                  <a:ext uri="{0D108BD9-81ED-4DB2-BD59-A6C34878D82A}">
                    <a16:rowId xmlns:a16="http://schemas.microsoft.com/office/drawing/2014/main" val="3632700193"/>
                  </a:ext>
                </a:extLst>
              </a:tr>
              <a:tr h="370840">
                <a:tc>
                  <a:txBody>
                    <a:bodyPr/>
                    <a:lstStyle/>
                    <a:p>
                      <a:r>
                        <a:rPr lang="en-US" dirty="0"/>
                        <a:t>GBR</a:t>
                      </a:r>
                    </a:p>
                  </a:txBody>
                  <a:tcPr/>
                </a:tc>
                <a:tc>
                  <a:txBody>
                    <a:bodyPr/>
                    <a:lstStyle/>
                    <a:p>
                      <a:pPr algn="ctr"/>
                      <a:r>
                        <a:rPr lang="en-US" dirty="0"/>
                        <a:t>23.87%</a:t>
                      </a:r>
                    </a:p>
                  </a:txBody>
                  <a:tcPr/>
                </a:tc>
                <a:tc>
                  <a:txBody>
                    <a:bodyPr/>
                    <a:lstStyle/>
                    <a:p>
                      <a:pPr algn="ctr"/>
                      <a:r>
                        <a:rPr lang="en-US" dirty="0"/>
                        <a:t>23.56%</a:t>
                      </a:r>
                    </a:p>
                  </a:txBody>
                  <a:tcPr/>
                </a:tc>
                <a:extLst>
                  <a:ext uri="{0D108BD9-81ED-4DB2-BD59-A6C34878D82A}">
                    <a16:rowId xmlns:a16="http://schemas.microsoft.com/office/drawing/2014/main" val="2047670775"/>
                  </a:ext>
                </a:extLst>
              </a:tr>
              <a:tr h="370840">
                <a:tc>
                  <a:txBody>
                    <a:bodyPr/>
                    <a:lstStyle/>
                    <a:p>
                      <a:r>
                        <a:rPr lang="en-US" b="1" dirty="0">
                          <a:solidFill>
                            <a:srgbClr val="0070C0"/>
                          </a:solidFill>
                        </a:rPr>
                        <a:t>RF</a:t>
                      </a:r>
                    </a:p>
                  </a:txBody>
                  <a:tcPr/>
                </a:tc>
                <a:tc>
                  <a:txBody>
                    <a:bodyPr/>
                    <a:lstStyle/>
                    <a:p>
                      <a:pPr algn="ctr"/>
                      <a:r>
                        <a:rPr lang="en-US" b="1" dirty="0">
                          <a:solidFill>
                            <a:srgbClr val="0070C0"/>
                          </a:solidFill>
                        </a:rPr>
                        <a:t>21.92%</a:t>
                      </a:r>
                    </a:p>
                  </a:txBody>
                  <a:tcPr/>
                </a:tc>
                <a:tc>
                  <a:txBody>
                    <a:bodyPr/>
                    <a:lstStyle/>
                    <a:p>
                      <a:pPr algn="ctr"/>
                      <a:r>
                        <a:rPr lang="en-US" b="1" dirty="0">
                          <a:solidFill>
                            <a:srgbClr val="0070C0"/>
                          </a:solidFill>
                        </a:rPr>
                        <a:t>22.06%</a:t>
                      </a:r>
                    </a:p>
                  </a:txBody>
                  <a:tcPr/>
                </a:tc>
                <a:extLst>
                  <a:ext uri="{0D108BD9-81ED-4DB2-BD59-A6C34878D82A}">
                    <a16:rowId xmlns:a16="http://schemas.microsoft.com/office/drawing/2014/main" val="285927617"/>
                  </a:ext>
                </a:extLst>
              </a:tr>
            </a:tbl>
          </a:graphicData>
        </a:graphic>
      </p:graphicFrame>
      <p:graphicFrame>
        <p:nvGraphicFramePr>
          <p:cNvPr id="11" name="Table 10">
            <a:extLst>
              <a:ext uri="{FF2B5EF4-FFF2-40B4-BE49-F238E27FC236}">
                <a16:creationId xmlns:a16="http://schemas.microsoft.com/office/drawing/2014/main" id="{DF16ACEE-9DBC-684D-A914-1529EEBDF507}"/>
              </a:ext>
            </a:extLst>
          </p:cNvPr>
          <p:cNvGraphicFramePr>
            <a:graphicFrameLocks noGrp="1"/>
          </p:cNvGraphicFramePr>
          <p:nvPr>
            <p:extLst>
              <p:ext uri="{D42A27DB-BD31-4B8C-83A1-F6EECF244321}">
                <p14:modId xmlns:p14="http://schemas.microsoft.com/office/powerpoint/2010/main" val="2570819081"/>
              </p:ext>
            </p:extLst>
          </p:nvPr>
        </p:nvGraphicFramePr>
        <p:xfrm>
          <a:off x="1321773" y="3757392"/>
          <a:ext cx="3348489" cy="2225040"/>
        </p:xfrm>
        <a:graphic>
          <a:graphicData uri="http://schemas.openxmlformats.org/drawingml/2006/table">
            <a:tbl>
              <a:tblPr firstRow="1" bandRow="1">
                <a:tableStyleId>{5C22544A-7EE6-4342-B048-85BDC9FD1C3A}</a:tableStyleId>
              </a:tblPr>
              <a:tblGrid>
                <a:gridCol w="1237613">
                  <a:extLst>
                    <a:ext uri="{9D8B030D-6E8A-4147-A177-3AD203B41FA5}">
                      <a16:colId xmlns:a16="http://schemas.microsoft.com/office/drawing/2014/main" val="1383962911"/>
                    </a:ext>
                  </a:extLst>
                </a:gridCol>
                <a:gridCol w="953299">
                  <a:extLst>
                    <a:ext uri="{9D8B030D-6E8A-4147-A177-3AD203B41FA5}">
                      <a16:colId xmlns:a16="http://schemas.microsoft.com/office/drawing/2014/main" val="2688915324"/>
                    </a:ext>
                  </a:extLst>
                </a:gridCol>
                <a:gridCol w="1157577">
                  <a:extLst>
                    <a:ext uri="{9D8B030D-6E8A-4147-A177-3AD203B41FA5}">
                      <a16:colId xmlns:a16="http://schemas.microsoft.com/office/drawing/2014/main" val="620522442"/>
                    </a:ext>
                  </a:extLst>
                </a:gridCol>
              </a:tblGrid>
              <a:tr h="370840">
                <a:tc>
                  <a:txBody>
                    <a:bodyPr/>
                    <a:lstStyle/>
                    <a:p>
                      <a:pPr marR="0" algn="l" rtl="0">
                        <a:lnSpc>
                          <a:spcPct val="100000"/>
                        </a:lnSpc>
                        <a:spcBef>
                          <a:spcPts val="0"/>
                        </a:spcBef>
                        <a:spcAft>
                          <a:spcPts val="0"/>
                        </a:spcAft>
                        <a:buClr>
                          <a:srgbClr val="000000"/>
                        </a:buClr>
                        <a:buFont typeface="Arial"/>
                      </a:pPr>
                      <a:endParaRPr lang="en-US" sz="1400" b="1" i="0" u="none" strike="noStrike" cap="none" dirty="0">
                        <a:solidFill>
                          <a:schemeClr val="lt1"/>
                        </a:solidFill>
                        <a:latin typeface="+mn-lt"/>
                        <a:ea typeface="+mn-ea"/>
                        <a:cs typeface="+mn-cs"/>
                        <a:sym typeface="Arial"/>
                      </a:endParaRPr>
                    </a:p>
                  </a:txBody>
                  <a:tcPr>
                    <a:solidFill>
                      <a:srgbClr val="30648B"/>
                    </a:solidFill>
                  </a:tcPr>
                </a:tc>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mn-lt"/>
                          <a:ea typeface="+mn-ea"/>
                          <a:cs typeface="+mn-cs"/>
                          <a:sym typeface="Arial"/>
                        </a:rPr>
                        <a:t>Aqua</a:t>
                      </a:r>
                    </a:p>
                  </a:txBody>
                  <a:tcPr/>
                </a:tc>
                <a:tc>
                  <a:txBody>
                    <a:bodyPr/>
                    <a:lstStyle/>
                    <a:p>
                      <a:r>
                        <a:rPr lang="en-US" dirty="0"/>
                        <a:t>Terra</a:t>
                      </a:r>
                    </a:p>
                  </a:txBody>
                  <a:tcPr/>
                </a:tc>
                <a:extLst>
                  <a:ext uri="{0D108BD9-81ED-4DB2-BD59-A6C34878D82A}">
                    <a16:rowId xmlns:a16="http://schemas.microsoft.com/office/drawing/2014/main" val="567260114"/>
                  </a:ext>
                </a:extLst>
              </a:tr>
              <a:tr h="370840">
                <a:tc>
                  <a:txBody>
                    <a:bodyPr/>
                    <a:lstStyle/>
                    <a:p>
                      <a:r>
                        <a:rPr lang="en-US" dirty="0"/>
                        <a:t>Method</a:t>
                      </a:r>
                    </a:p>
                  </a:txBody>
                  <a:tcPr/>
                </a:tc>
                <a:tc>
                  <a:txBody>
                    <a:bodyPr/>
                    <a:lstStyle/>
                    <a:p>
                      <a:pPr algn="ctr"/>
                      <a:r>
                        <a:rPr lang="en-US" dirty="0"/>
                        <a:t>Testing</a:t>
                      </a:r>
                    </a:p>
                  </a:txBody>
                  <a:tcPr/>
                </a:tc>
                <a:tc>
                  <a:txBody>
                    <a:bodyPr/>
                    <a:lstStyle/>
                    <a:p>
                      <a:pPr algn="ctr"/>
                      <a:r>
                        <a:rPr lang="en-US" dirty="0"/>
                        <a:t>Testing</a:t>
                      </a:r>
                    </a:p>
                  </a:txBody>
                  <a:tcPr/>
                </a:tc>
                <a:extLst>
                  <a:ext uri="{0D108BD9-81ED-4DB2-BD59-A6C34878D82A}">
                    <a16:rowId xmlns:a16="http://schemas.microsoft.com/office/drawing/2014/main" val="3655671788"/>
                  </a:ext>
                </a:extLst>
              </a:tr>
              <a:tr h="370840">
                <a:tc>
                  <a:txBody>
                    <a:bodyPr/>
                    <a:lstStyle/>
                    <a:p>
                      <a:r>
                        <a:rPr lang="en-US" dirty="0"/>
                        <a:t>MLR</a:t>
                      </a:r>
                    </a:p>
                  </a:txBody>
                  <a:tcPr/>
                </a:tc>
                <a:tc>
                  <a:txBody>
                    <a:bodyPr/>
                    <a:lstStyle/>
                    <a:p>
                      <a:pPr algn="ctr"/>
                      <a:r>
                        <a:rPr lang="en-US" sz="1600" dirty="0">
                          <a:solidFill>
                            <a:schemeClr val="accent5"/>
                          </a:solidFill>
                        </a:rPr>
                        <a:t>2.36%</a:t>
                      </a:r>
                    </a:p>
                  </a:txBody>
                  <a:tcPr/>
                </a:tc>
                <a:tc>
                  <a:txBody>
                    <a:bodyPr/>
                    <a:lstStyle/>
                    <a:p>
                      <a:pPr algn="ctr"/>
                      <a:r>
                        <a:rPr lang="en-US" sz="1600" dirty="0">
                          <a:solidFill>
                            <a:schemeClr val="accent5"/>
                          </a:solidFill>
                        </a:rPr>
                        <a:t>3.27%</a:t>
                      </a:r>
                    </a:p>
                  </a:txBody>
                  <a:tcPr/>
                </a:tc>
                <a:extLst>
                  <a:ext uri="{0D108BD9-81ED-4DB2-BD59-A6C34878D82A}">
                    <a16:rowId xmlns:a16="http://schemas.microsoft.com/office/drawing/2014/main" val="641945654"/>
                  </a:ext>
                </a:extLst>
              </a:tr>
              <a:tr h="370840">
                <a:tc>
                  <a:txBody>
                    <a:bodyPr/>
                    <a:lstStyle/>
                    <a:p>
                      <a:r>
                        <a:rPr lang="en-US" dirty="0"/>
                        <a:t>ANN</a:t>
                      </a:r>
                    </a:p>
                  </a:txBody>
                  <a:tcPr/>
                </a:tc>
                <a:tc>
                  <a:txBody>
                    <a:bodyPr/>
                    <a:lstStyle/>
                    <a:p>
                      <a:pPr algn="ctr"/>
                      <a:r>
                        <a:rPr lang="en-US" sz="1600" dirty="0">
                          <a:solidFill>
                            <a:schemeClr val="accent5"/>
                          </a:solidFill>
                        </a:rPr>
                        <a:t>1.94%</a:t>
                      </a:r>
                    </a:p>
                  </a:txBody>
                  <a:tcPr/>
                </a:tc>
                <a:tc>
                  <a:txBody>
                    <a:bodyPr/>
                    <a:lstStyle/>
                    <a:p>
                      <a:pPr algn="ctr"/>
                      <a:r>
                        <a:rPr lang="en-US" sz="1600" dirty="0">
                          <a:solidFill>
                            <a:schemeClr val="accent5"/>
                          </a:solidFill>
                        </a:rPr>
                        <a:t>2.64%</a:t>
                      </a:r>
                    </a:p>
                  </a:txBody>
                  <a:tcPr/>
                </a:tc>
                <a:extLst>
                  <a:ext uri="{0D108BD9-81ED-4DB2-BD59-A6C34878D82A}">
                    <a16:rowId xmlns:a16="http://schemas.microsoft.com/office/drawing/2014/main" val="3632700193"/>
                  </a:ext>
                </a:extLst>
              </a:tr>
              <a:tr h="370840">
                <a:tc>
                  <a:txBody>
                    <a:bodyPr/>
                    <a:lstStyle/>
                    <a:p>
                      <a:r>
                        <a:rPr lang="en-US" dirty="0"/>
                        <a:t>GBR</a:t>
                      </a:r>
                    </a:p>
                  </a:txBody>
                  <a:tcPr/>
                </a:tc>
                <a:tc>
                  <a:txBody>
                    <a:bodyPr/>
                    <a:lstStyle/>
                    <a:p>
                      <a:pPr algn="ctr"/>
                      <a:r>
                        <a:rPr lang="en-US" sz="1600" dirty="0">
                          <a:solidFill>
                            <a:schemeClr val="accent5"/>
                          </a:solidFill>
                        </a:rPr>
                        <a:t>1.73%</a:t>
                      </a:r>
                    </a:p>
                  </a:txBody>
                  <a:tcPr/>
                </a:tc>
                <a:tc>
                  <a:txBody>
                    <a:bodyPr/>
                    <a:lstStyle/>
                    <a:p>
                      <a:pPr algn="ctr"/>
                      <a:r>
                        <a:rPr lang="en-US" sz="1600" dirty="0">
                          <a:solidFill>
                            <a:schemeClr val="accent5"/>
                          </a:solidFill>
                        </a:rPr>
                        <a:t>2.33%</a:t>
                      </a:r>
                    </a:p>
                  </a:txBody>
                  <a:tcPr/>
                </a:tc>
                <a:extLst>
                  <a:ext uri="{0D108BD9-81ED-4DB2-BD59-A6C34878D82A}">
                    <a16:rowId xmlns:a16="http://schemas.microsoft.com/office/drawing/2014/main" val="2047670775"/>
                  </a:ext>
                </a:extLst>
              </a:tr>
              <a:tr h="370840">
                <a:tc>
                  <a:txBody>
                    <a:bodyPr/>
                    <a:lstStyle/>
                    <a:p>
                      <a:r>
                        <a:rPr lang="en-US" b="1" dirty="0">
                          <a:solidFill>
                            <a:srgbClr val="0070C0"/>
                          </a:solidFill>
                        </a:rPr>
                        <a:t>RF</a:t>
                      </a:r>
                    </a:p>
                  </a:txBody>
                  <a:tcPr/>
                </a:tc>
                <a:tc>
                  <a:txBody>
                    <a:bodyPr/>
                    <a:lstStyle/>
                    <a:p>
                      <a:pPr algn="ctr"/>
                      <a:r>
                        <a:rPr lang="en-US" sz="1600" dirty="0">
                          <a:solidFill>
                            <a:srgbClr val="0070C0"/>
                          </a:solidFill>
                        </a:rPr>
                        <a:t>1.56%</a:t>
                      </a:r>
                      <a:endParaRPr lang="en-US" sz="1600" b="1" dirty="0">
                        <a:solidFill>
                          <a:srgbClr val="0070C0"/>
                        </a:solidFill>
                      </a:endParaRPr>
                    </a:p>
                  </a:txBody>
                  <a:tcPr/>
                </a:tc>
                <a:tc>
                  <a:txBody>
                    <a:bodyPr/>
                    <a:lstStyle/>
                    <a:p>
                      <a:pPr algn="ctr"/>
                      <a:r>
                        <a:rPr lang="en-US" sz="1600" dirty="0">
                          <a:solidFill>
                            <a:srgbClr val="0070C0"/>
                          </a:solidFill>
                        </a:rPr>
                        <a:t>2.14%</a:t>
                      </a:r>
                      <a:endParaRPr lang="en-US" sz="1600" b="1" dirty="0">
                        <a:solidFill>
                          <a:srgbClr val="0070C0"/>
                        </a:solidFill>
                      </a:endParaRPr>
                    </a:p>
                  </a:txBody>
                  <a:tcPr/>
                </a:tc>
                <a:extLst>
                  <a:ext uri="{0D108BD9-81ED-4DB2-BD59-A6C34878D82A}">
                    <a16:rowId xmlns:a16="http://schemas.microsoft.com/office/drawing/2014/main" val="285927617"/>
                  </a:ext>
                </a:extLst>
              </a:tr>
            </a:tbl>
          </a:graphicData>
        </a:graphic>
      </p:graphicFrame>
      <p:sp>
        <p:nvSpPr>
          <p:cNvPr id="2" name="Rectangle 1">
            <a:extLst>
              <a:ext uri="{FF2B5EF4-FFF2-40B4-BE49-F238E27FC236}">
                <a16:creationId xmlns:a16="http://schemas.microsoft.com/office/drawing/2014/main" id="{3C1FCDCA-E056-3A4C-BBC3-F8FAC8E8ED2F}"/>
              </a:ext>
            </a:extLst>
          </p:cNvPr>
          <p:cNvSpPr/>
          <p:nvPr/>
        </p:nvSpPr>
        <p:spPr>
          <a:xfrm>
            <a:off x="1208540" y="3155141"/>
            <a:ext cx="6096000" cy="584775"/>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600" b="0" i="0" u="none" strike="noStrike" kern="0" cap="none" spc="0" normalizeH="0" baseline="0" noProof="0" dirty="0">
                <a:ln>
                  <a:noFill/>
                </a:ln>
                <a:solidFill>
                  <a:srgbClr val="434343"/>
                </a:solidFill>
                <a:effectLst/>
                <a:uLnTx/>
                <a:uFillTx/>
                <a:latin typeface="Helvetica Neue"/>
                <a:ea typeface="Helvetica Neue"/>
                <a:cs typeface="Helvetica Neue"/>
                <a:sym typeface="Helvetica Neue"/>
              </a:rPr>
              <a:t>DFMC Mean = 9.41%</a:t>
            </a: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600" b="0" i="0" u="none" strike="noStrike" kern="0" cap="none" spc="0" normalizeH="0" baseline="0" noProof="0" dirty="0">
                <a:ln>
                  <a:noFill/>
                </a:ln>
                <a:solidFill>
                  <a:srgbClr val="434343"/>
                </a:solidFill>
                <a:effectLst/>
                <a:uLnTx/>
                <a:uFillTx/>
                <a:latin typeface="Helvetica Neue"/>
                <a:ea typeface="Helvetica Neue"/>
                <a:cs typeface="Helvetica Neue"/>
                <a:sym typeface="Helvetica Neue"/>
              </a:rPr>
              <a:t>DFMC Standard Deviation = 4.51%</a:t>
            </a:r>
          </a:p>
        </p:txBody>
      </p:sp>
      <p:sp>
        <p:nvSpPr>
          <p:cNvPr id="3" name="Rectangle 2">
            <a:extLst>
              <a:ext uri="{FF2B5EF4-FFF2-40B4-BE49-F238E27FC236}">
                <a16:creationId xmlns:a16="http://schemas.microsoft.com/office/drawing/2014/main" id="{8E04B652-7F0A-594B-B83C-776D92DBA984}"/>
              </a:ext>
            </a:extLst>
          </p:cNvPr>
          <p:cNvSpPr/>
          <p:nvPr/>
        </p:nvSpPr>
        <p:spPr>
          <a:xfrm>
            <a:off x="6753642" y="3134304"/>
            <a:ext cx="6096000" cy="584775"/>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600" b="0" i="0" u="none" strike="noStrike" kern="0" cap="none" spc="0" normalizeH="0" baseline="0" noProof="0" dirty="0">
                <a:ln>
                  <a:noFill/>
                </a:ln>
                <a:solidFill>
                  <a:srgbClr val="434343"/>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LFMC Mean = 94.9%</a:t>
            </a: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600" b="0" i="0" u="none" strike="noStrike" kern="0" cap="none" spc="0" normalizeH="0" baseline="0" noProof="0" dirty="0">
                <a:ln>
                  <a:noFill/>
                </a:ln>
                <a:solidFill>
                  <a:srgbClr val="434343"/>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LFMC Standard Deviation = 90.4%</a:t>
            </a:r>
          </a:p>
        </p:txBody>
      </p:sp>
      <p:sp>
        <p:nvSpPr>
          <p:cNvPr id="15" name="TextBox 14"/>
          <p:cNvSpPr txBox="1"/>
          <p:nvPr/>
        </p:nvSpPr>
        <p:spPr>
          <a:xfrm>
            <a:off x="10555837" y="5378585"/>
            <a:ext cx="270840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Tyler </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McCandless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Branko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Kosovic</a:t>
            </a: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Bill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Petzke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p:cNvSpPr txBox="1"/>
          <p:nvPr/>
        </p:nvSpPr>
        <p:spPr>
          <a:xfrm>
            <a:off x="6851321" y="2862064"/>
            <a:ext cx="29503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C00000"/>
                </a:solidFill>
                <a:effectLst/>
                <a:uLnTx/>
                <a:uFillTx/>
                <a:latin typeface="Arial"/>
                <a:cs typeface="Arial"/>
                <a:sym typeface="Arial"/>
              </a:rPr>
              <a:t>Live Fuel Moisture Content</a:t>
            </a:r>
            <a:endParaRPr kumimoji="0" lang="en-US" sz="1600" b="0" i="0" u="none" strike="noStrike" kern="0" cap="none" spc="0" normalizeH="0" baseline="0" noProof="0" dirty="0">
              <a:ln>
                <a:noFill/>
              </a:ln>
              <a:solidFill>
                <a:srgbClr val="C00000"/>
              </a:solidFill>
              <a:effectLst/>
              <a:uLnTx/>
              <a:uFillTx/>
              <a:latin typeface="Arial"/>
              <a:cs typeface="Arial"/>
              <a:sym typeface="Arial"/>
            </a:endParaRPr>
          </a:p>
        </p:txBody>
      </p:sp>
      <p:sp>
        <p:nvSpPr>
          <p:cNvPr id="16" name="TextBox 15"/>
          <p:cNvSpPr txBox="1"/>
          <p:nvPr/>
        </p:nvSpPr>
        <p:spPr>
          <a:xfrm>
            <a:off x="1338054" y="2882128"/>
            <a:ext cx="29503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C00000"/>
                </a:solidFill>
                <a:effectLst/>
                <a:uLnTx/>
                <a:uFillTx/>
                <a:latin typeface="Arial"/>
                <a:cs typeface="Arial"/>
                <a:sym typeface="Arial"/>
              </a:rPr>
              <a:t>Dead Fuel Moisture Content</a:t>
            </a:r>
            <a:endParaRPr kumimoji="0" lang="en-US" sz="1600" b="0" i="0" u="none" strike="noStrike" kern="0" cap="none" spc="0" normalizeH="0" baseline="0" noProof="0" dirty="0">
              <a:ln>
                <a:noFill/>
              </a:ln>
              <a:solidFill>
                <a:srgbClr val="C00000"/>
              </a:solidFill>
              <a:effectLst/>
              <a:uLnTx/>
              <a:uFillTx/>
              <a:latin typeface="Arial"/>
              <a:cs typeface="Arial"/>
              <a:sym typeface="Arial"/>
            </a:endParaRPr>
          </a:p>
        </p:txBody>
      </p:sp>
      <p:pic>
        <p:nvPicPr>
          <p:cNvPr id="17" name="Picture 4">
            <a:extLst>
              <a:ext uri="{FF2B5EF4-FFF2-40B4-BE49-F238E27FC236}">
                <a16:creationId xmlns:a16="http://schemas.microsoft.com/office/drawing/2014/main" id="{8F4F33B4-3B4A-8242-880D-5A3A5EE8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t="5782" r="3423"/>
          <a:stretch/>
        </p:blipFill>
        <p:spPr bwMode="auto">
          <a:xfrm>
            <a:off x="7330254" y="200053"/>
            <a:ext cx="4824854" cy="2547800"/>
          </a:xfrm>
          <a:prstGeom prst="rect">
            <a:avLst/>
          </a:prstGeom>
          <a:solidFill>
            <a:srgbClr val="FF0000"/>
          </a:solidFill>
          <a:ln>
            <a:noFill/>
          </a:ln>
        </p:spPr>
      </p:pic>
      <p:grpSp>
        <p:nvGrpSpPr>
          <p:cNvPr id="18" name="Group 17">
            <a:extLst>
              <a:ext uri="{FF2B5EF4-FFF2-40B4-BE49-F238E27FC236}">
                <a16:creationId xmlns:a16="http://schemas.microsoft.com/office/drawing/2014/main" id="{0917F240-055D-A34C-9974-5E006DD8EFA6}"/>
              </a:ext>
            </a:extLst>
          </p:cNvPr>
          <p:cNvGrpSpPr/>
          <p:nvPr/>
        </p:nvGrpSpPr>
        <p:grpSpPr>
          <a:xfrm>
            <a:off x="8969147" y="88588"/>
            <a:ext cx="1657957" cy="1351830"/>
            <a:chOff x="3308684" y="2189712"/>
            <a:chExt cx="3404649" cy="2077578"/>
          </a:xfrm>
        </p:grpSpPr>
        <p:pic>
          <p:nvPicPr>
            <p:cNvPr id="19" name="Picture 18">
              <a:extLst>
                <a:ext uri="{FF2B5EF4-FFF2-40B4-BE49-F238E27FC236}">
                  <a16:creationId xmlns:a16="http://schemas.microsoft.com/office/drawing/2014/main" id="{60B4B2F8-ABE2-334A-8F5F-6D10C00D5F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189712"/>
              <a:ext cx="2141333" cy="2049034"/>
            </a:xfrm>
            <a:prstGeom prst="rect">
              <a:avLst/>
            </a:prstGeom>
            <a:ln w="38100">
              <a:solidFill>
                <a:srgbClr val="FF0000"/>
              </a:solidFill>
            </a:ln>
          </p:spPr>
        </p:pic>
        <p:sp>
          <p:nvSpPr>
            <p:cNvPr id="20" name="Rectangle 19">
              <a:extLst>
                <a:ext uri="{FF2B5EF4-FFF2-40B4-BE49-F238E27FC236}">
                  <a16:creationId xmlns:a16="http://schemas.microsoft.com/office/drawing/2014/main" id="{AB6E8DC9-0AB4-6845-BEAB-AC445ED120B4}"/>
                </a:ext>
              </a:extLst>
            </p:cNvPr>
            <p:cNvSpPr/>
            <p:nvPr/>
          </p:nvSpPr>
          <p:spPr>
            <a:xfrm>
              <a:off x="3308684" y="3922295"/>
              <a:ext cx="96253" cy="1082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21" name="Straight Connector 20">
              <a:extLst>
                <a:ext uri="{FF2B5EF4-FFF2-40B4-BE49-F238E27FC236}">
                  <a16:creationId xmlns:a16="http://schemas.microsoft.com/office/drawing/2014/main" id="{54C5DEC5-C398-0545-B7EB-F171EBD16B7A}"/>
                </a:ext>
              </a:extLst>
            </p:cNvPr>
            <p:cNvCxnSpPr>
              <a:cxnSpLocks/>
            </p:cNvCxnSpPr>
            <p:nvPr/>
          </p:nvCxnSpPr>
          <p:spPr>
            <a:xfrm flipV="1">
              <a:off x="3308684" y="2237838"/>
              <a:ext cx="1235498" cy="167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CA71E9-AF4B-3B49-A0C3-C8AD9A64FBDF}"/>
                </a:ext>
              </a:extLst>
            </p:cNvPr>
            <p:cNvCxnSpPr>
              <a:cxnSpLocks/>
            </p:cNvCxnSpPr>
            <p:nvPr/>
          </p:nvCxnSpPr>
          <p:spPr>
            <a:xfrm>
              <a:off x="3322593" y="4034556"/>
              <a:ext cx="1249407" cy="232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619C4F-CE0B-A34E-9F75-FEF045F15C82}"/>
                </a:ext>
              </a:extLst>
            </p:cNvPr>
            <p:cNvCxnSpPr>
              <a:cxnSpLocks/>
            </p:cNvCxnSpPr>
            <p:nvPr/>
          </p:nvCxnSpPr>
          <p:spPr>
            <a:xfrm flipV="1">
              <a:off x="3404937" y="3214229"/>
              <a:ext cx="1167063" cy="716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97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4C073-04CF-ED4C-8868-716D7A3C2C12}"/>
              </a:ext>
            </a:extLst>
          </p:cNvPr>
          <p:cNvSpPr/>
          <p:nvPr/>
        </p:nvSpPr>
        <p:spPr>
          <a:xfrm>
            <a:off x="149620" y="1436026"/>
            <a:ext cx="8815784" cy="1908215"/>
          </a:xfrm>
          <a:prstGeom prst="rect">
            <a:avLst/>
          </a:prstGeom>
        </p:spPr>
        <p:txBody>
          <a:bodyPr wrap="square">
            <a:spAutoFit/>
          </a:bodyPr>
          <a:lstStyle/>
          <a:p>
            <a:pPr marL="455612" marR="0" lvl="0" indent="-285750" algn="l" defTabSz="457200" rtl="0" eaLnBrk="1" fontAlgn="auto" latinLnBrk="0" hangingPunct="1">
              <a:lnSpc>
                <a:spcPct val="120000"/>
              </a:lnSpc>
              <a:spcBef>
                <a:spcPts val="600"/>
              </a:spcBef>
              <a:spcAft>
                <a:spcPts val="0"/>
              </a:spcAft>
              <a:buClr>
                <a:srgbClr val="000000"/>
              </a:buClr>
              <a:buSzPct val="85000"/>
              <a:buFont typeface="Century Gothic" panose="020B0502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Cold Springs fire simulated using constant Dead Fuel Moisture Content of 8% and machine learning predicted DFMC </a:t>
            </a:r>
          </a:p>
          <a:p>
            <a:pPr marL="455612" marR="0" lvl="0" indent="-285750" algn="l" defTabSz="457200" rtl="0" eaLnBrk="1" fontAlgn="auto" latinLnBrk="0" hangingPunct="1">
              <a:lnSpc>
                <a:spcPct val="120000"/>
              </a:lnSpc>
              <a:spcBef>
                <a:spcPts val="600"/>
              </a:spcBef>
              <a:spcAft>
                <a:spcPts val="0"/>
              </a:spcAft>
              <a:buClr>
                <a:srgbClr val="000000"/>
              </a:buClr>
              <a:buSzPct val="85000"/>
              <a:buFont typeface="Century Gothic" panose="020B0502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Our NWP-based wildland fire prediction model tends to overestimate the rate of spread of fire due to lack of including fire suppression</a:t>
            </a:r>
          </a:p>
          <a:p>
            <a:pPr marL="455612" marR="0" lvl="0" indent="-285750" algn="l" defTabSz="457200" rtl="0" eaLnBrk="1" fontAlgn="auto" latinLnBrk="0" hangingPunct="1">
              <a:lnSpc>
                <a:spcPct val="120000"/>
              </a:lnSpc>
              <a:spcBef>
                <a:spcPts val="600"/>
              </a:spcBef>
              <a:spcAft>
                <a:spcPts val="0"/>
              </a:spcAft>
              <a:buClr>
                <a:srgbClr val="000000"/>
              </a:buClr>
              <a:buSzPct val="85000"/>
              <a:buFont typeface="Century Gothic" panose="020B0502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Thus, it is positive to see burn area increase</a:t>
            </a:r>
          </a:p>
        </p:txBody>
      </p:sp>
      <p:sp>
        <p:nvSpPr>
          <p:cNvPr id="12" name="Title 1">
            <a:extLst>
              <a:ext uri="{FF2B5EF4-FFF2-40B4-BE49-F238E27FC236}">
                <a16:creationId xmlns:a16="http://schemas.microsoft.com/office/drawing/2014/main" id="{7BD19B04-EE00-2941-A6D6-448AF8F90F71}"/>
              </a:ext>
            </a:extLst>
          </p:cNvPr>
          <p:cNvSpPr txBox="1">
            <a:spLocks/>
          </p:cNvSpPr>
          <p:nvPr/>
        </p:nvSpPr>
        <p:spPr>
          <a:xfrm>
            <a:off x="-105516" y="232016"/>
            <a:ext cx="8890503" cy="59871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666666"/>
              </a:buClr>
              <a:buSzPts val="2471"/>
              <a:buFont typeface="Calibri"/>
              <a:buNone/>
              <a:tabLst/>
              <a:defRPr/>
            </a:pPr>
            <a:r>
              <a:rPr kumimoji="0" lang="en-US" sz="2600" b="1" i="0" u="none" strike="noStrike" kern="0" cap="none" spc="0" normalizeH="0" baseline="0" noProof="0" dirty="0">
                <a:ln>
                  <a:noFill/>
                </a:ln>
                <a:solidFill>
                  <a:srgbClr val="1A658F"/>
                </a:solidFill>
                <a:effectLst/>
                <a:uLnTx/>
                <a:uFillTx/>
                <a:latin typeface="Helvetica Neue"/>
                <a:ea typeface="Helvetica Neue"/>
                <a:cs typeface="Helvetica Neue"/>
                <a:sym typeface="Helvetica Neue"/>
              </a:rPr>
              <a:t>Fuel Moisture Content Prediction System</a:t>
            </a:r>
          </a:p>
        </p:txBody>
      </p:sp>
      <p:sp>
        <p:nvSpPr>
          <p:cNvPr id="13" name="Rectangle 12">
            <a:extLst>
              <a:ext uri="{FF2B5EF4-FFF2-40B4-BE49-F238E27FC236}">
                <a16:creationId xmlns:a16="http://schemas.microsoft.com/office/drawing/2014/main" id="{D358F744-16E5-9B40-BE98-ABA9FBA91222}"/>
              </a:ext>
            </a:extLst>
          </p:cNvPr>
          <p:cNvSpPr/>
          <p:nvPr/>
        </p:nvSpPr>
        <p:spPr>
          <a:xfrm>
            <a:off x="783210" y="1009493"/>
            <a:ext cx="6641411" cy="369332"/>
          </a:xfrm>
          <a:prstGeom prst="rect">
            <a:avLst/>
          </a:prstGeom>
        </p:spPr>
        <p:txBody>
          <a:bodyPr wrap="square">
            <a:spAutoFit/>
          </a:bodyPr>
          <a:lstStyle/>
          <a:p>
            <a:pPr marL="302547" marR="0" lvl="0" indent="-190469" algn="ctr" defTabSz="914400" rtl="0" eaLnBrk="1" fontAlgn="auto" latinLnBrk="0" hangingPunct="1">
              <a:lnSpc>
                <a:spcPct val="100000"/>
              </a:lnSpc>
              <a:spcBef>
                <a:spcPts val="0"/>
              </a:spcBef>
              <a:spcAft>
                <a:spcPts val="0"/>
              </a:spcAft>
              <a:buClr>
                <a:srgbClr val="000000"/>
              </a:buClr>
              <a:buSzPts val="1765"/>
              <a:buFont typeface="Arial"/>
              <a:buNone/>
              <a:tabLst/>
              <a:defRPr/>
            </a:pPr>
            <a:r>
              <a:rPr kumimoji="0" lang="en-US" sz="1800" b="1" i="0" u="none" strike="noStrike" kern="0" cap="none" spc="0" normalizeH="0" baseline="0" noProof="0" dirty="0">
                <a:ln>
                  <a:noFill/>
                </a:ln>
                <a:solidFill>
                  <a:srgbClr val="434343"/>
                </a:solidFill>
                <a:effectLst/>
                <a:uLnTx/>
                <a:uFillTx/>
                <a:latin typeface="Arial"/>
                <a:cs typeface="Arial"/>
                <a:sym typeface="Arial"/>
              </a:rPr>
              <a:t>WRF-Fire Evaluation</a:t>
            </a:r>
          </a:p>
        </p:txBody>
      </p:sp>
      <p:cxnSp>
        <p:nvCxnSpPr>
          <p:cNvPr id="14" name="Shape 242">
            <a:extLst>
              <a:ext uri="{FF2B5EF4-FFF2-40B4-BE49-F238E27FC236}">
                <a16:creationId xmlns:a16="http://schemas.microsoft.com/office/drawing/2014/main" id="{363282D2-48DD-C242-9A48-BAB2FA8CA42C}"/>
              </a:ext>
            </a:extLst>
          </p:cNvPr>
          <p:cNvCxnSpPr/>
          <p:nvPr/>
        </p:nvCxnSpPr>
        <p:spPr>
          <a:xfrm>
            <a:off x="906662" y="1007856"/>
            <a:ext cx="7301700" cy="0"/>
          </a:xfrm>
          <a:prstGeom prst="straightConnector1">
            <a:avLst/>
          </a:prstGeom>
          <a:noFill/>
          <a:ln w="9525" cap="flat" cmpd="sng">
            <a:solidFill>
              <a:schemeClr val="accent1"/>
            </a:solidFill>
            <a:prstDash val="solid"/>
            <a:miter lim="800000"/>
            <a:headEnd type="none" w="sm" len="sm"/>
            <a:tailEnd type="none" w="sm" len="sm"/>
          </a:ln>
        </p:spPr>
      </p:cxnSp>
      <p:pic>
        <p:nvPicPr>
          <p:cNvPr id="8" name="Picture 7">
            <a:extLst>
              <a:ext uri="{FF2B5EF4-FFF2-40B4-BE49-F238E27FC236}">
                <a16:creationId xmlns:a16="http://schemas.microsoft.com/office/drawing/2014/main" id="{B2576610-FAE0-C545-81BD-B715051A0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784" y="3809694"/>
            <a:ext cx="4317168" cy="3237876"/>
          </a:xfrm>
          <a:prstGeom prst="rect">
            <a:avLst/>
          </a:prstGeom>
        </p:spPr>
      </p:pic>
      <p:pic>
        <p:nvPicPr>
          <p:cNvPr id="11" name="Picture 10">
            <a:extLst>
              <a:ext uri="{FF2B5EF4-FFF2-40B4-BE49-F238E27FC236}">
                <a16:creationId xmlns:a16="http://schemas.microsoft.com/office/drawing/2014/main" id="{070F4BCC-78D5-B847-9955-B94CA3C59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88" y="3712560"/>
            <a:ext cx="4335693" cy="3251770"/>
          </a:xfrm>
          <a:prstGeom prst="rect">
            <a:avLst/>
          </a:prstGeom>
        </p:spPr>
      </p:pic>
      <p:pic>
        <p:nvPicPr>
          <p:cNvPr id="15" name="Picture 14">
            <a:extLst>
              <a:ext uri="{FF2B5EF4-FFF2-40B4-BE49-F238E27FC236}">
                <a16:creationId xmlns:a16="http://schemas.microsoft.com/office/drawing/2014/main" id="{AA223107-D307-D843-83BC-C51BF7D45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8430" y="2380226"/>
            <a:ext cx="2316711" cy="2216853"/>
          </a:xfrm>
          <a:prstGeom prst="rect">
            <a:avLst/>
          </a:prstGeom>
        </p:spPr>
      </p:pic>
      <p:sp>
        <p:nvSpPr>
          <p:cNvPr id="2" name="Rectangle 1">
            <a:extLst>
              <a:ext uri="{FF2B5EF4-FFF2-40B4-BE49-F238E27FC236}">
                <a16:creationId xmlns:a16="http://schemas.microsoft.com/office/drawing/2014/main" id="{35C4F940-0E9B-9A4E-A395-D215C2912D32}"/>
              </a:ext>
            </a:extLst>
          </p:cNvPr>
          <p:cNvSpPr/>
          <p:nvPr/>
        </p:nvSpPr>
        <p:spPr>
          <a:xfrm>
            <a:off x="9658430" y="1795451"/>
            <a:ext cx="2311150" cy="584775"/>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Distribution of the estimated DFMC</a:t>
            </a:r>
            <a:endParaRPr kumimoji="0" lang="en-US"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Box 4"/>
          <p:cNvSpPr txBox="1"/>
          <p:nvPr/>
        </p:nvSpPr>
        <p:spPr>
          <a:xfrm>
            <a:off x="2445221" y="3736187"/>
            <a:ext cx="2179675" cy="3693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Constant DFMC</a:t>
            </a:r>
          </a:p>
        </p:txBody>
      </p:sp>
      <p:sp>
        <p:nvSpPr>
          <p:cNvPr id="17" name="TextBox 16"/>
          <p:cNvSpPr txBox="1"/>
          <p:nvPr/>
        </p:nvSpPr>
        <p:spPr>
          <a:xfrm>
            <a:off x="6468978" y="3701085"/>
            <a:ext cx="2496426" cy="3693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ML-based DFMC - RF</a:t>
            </a:r>
          </a:p>
        </p:txBody>
      </p:sp>
      <p:sp>
        <p:nvSpPr>
          <p:cNvPr id="18" name="TextBox 17"/>
          <p:cNvSpPr txBox="1"/>
          <p:nvPr/>
        </p:nvSpPr>
        <p:spPr>
          <a:xfrm>
            <a:off x="10555837" y="5378585"/>
            <a:ext cx="270840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Tyler </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McCandless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Branko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Kosovic</a:t>
            </a: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Bill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Petzke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31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7" name="Rectangle 16"/>
          <p:cNvSpPr/>
          <p:nvPr/>
        </p:nvSpPr>
        <p:spPr>
          <a:xfrm>
            <a:off x="0" y="-3344"/>
            <a:ext cx="12192000" cy="6290932"/>
          </a:xfrm>
          <a:prstGeom prst="rect">
            <a:avLst/>
          </a:prstGeom>
          <a:blipFill dpi="0" rotWithShape="1">
            <a:blip r:embed="rId3">
              <a:alphaModFix amt="12000"/>
            </a:blip>
            <a:srcRect/>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142;p36">
            <a:extLst>
              <a:ext uri="{FF2B5EF4-FFF2-40B4-BE49-F238E27FC236}">
                <a16:creationId xmlns:a16="http://schemas.microsoft.com/office/drawing/2014/main" id="{4E97EECF-B85C-E945-A179-54C961DCDE13}"/>
              </a:ext>
            </a:extLst>
          </p:cNvPr>
          <p:cNvSpPr txBox="1">
            <a:spLocks noGrp="1"/>
          </p:cNvSpPr>
          <p:nvPr>
            <p:ph type="title"/>
          </p:nvPr>
        </p:nvSpPr>
        <p:spPr>
          <a:xfrm>
            <a:off x="932873" y="304961"/>
            <a:ext cx="10594109" cy="495300"/>
          </a:xfrm>
          <a:prstGeom prst="rect">
            <a:avLst/>
          </a:prstGeom>
          <a:noFill/>
          <a:ln>
            <a:noFill/>
          </a:ln>
        </p:spPr>
        <p:txBody>
          <a:bodyPr spcFirstLastPara="1" wrap="square" lIns="91425" tIns="45700" rIns="91425" bIns="45700" anchor="b" anchorCtr="0">
            <a:noAutofit/>
          </a:bodyPr>
          <a:lstStyle/>
          <a:p>
            <a:r>
              <a:rPr lang="en-US" sz="2400" dirty="0">
                <a:solidFill>
                  <a:srgbClr val="122D5D"/>
                </a:solidFill>
              </a:rPr>
              <a:t/>
            </a:r>
            <a:br>
              <a:rPr lang="en-US" sz="2400" dirty="0">
                <a:solidFill>
                  <a:srgbClr val="122D5D"/>
                </a:solidFill>
              </a:rPr>
            </a:br>
            <a:r>
              <a:rPr lang="en-US" sz="2800" dirty="0">
                <a:solidFill>
                  <a:srgbClr val="0070C0"/>
                </a:solidFill>
              </a:rPr>
              <a:t>Daily CONUS </a:t>
            </a:r>
            <a:r>
              <a:rPr lang="en-US" sz="2800" dirty="0" smtClean="0">
                <a:solidFill>
                  <a:srgbClr val="0070C0"/>
                </a:solidFill>
              </a:rPr>
              <a:t>1-km Gridded Fuel Moisture Content </a:t>
            </a:r>
            <a:r>
              <a:rPr lang="en-US" sz="2800" dirty="0">
                <a:solidFill>
                  <a:srgbClr val="0070C0"/>
                </a:solidFill>
              </a:rPr>
              <a:t>M</a:t>
            </a:r>
            <a:r>
              <a:rPr lang="en-US" sz="2800" dirty="0" smtClean="0">
                <a:solidFill>
                  <a:srgbClr val="0070C0"/>
                </a:solidFill>
              </a:rPr>
              <a:t>aps</a:t>
            </a:r>
            <a:endParaRPr lang="en-US" sz="2600" dirty="0">
              <a:solidFill>
                <a:srgbClr val="0070C0"/>
              </a:solidFill>
            </a:endParaRPr>
          </a:p>
        </p:txBody>
      </p:sp>
      <p:sp>
        <p:nvSpPr>
          <p:cNvPr id="9" name="Google Shape;146;p36">
            <a:extLst>
              <a:ext uri="{FF2B5EF4-FFF2-40B4-BE49-F238E27FC236}">
                <a16:creationId xmlns:a16="http://schemas.microsoft.com/office/drawing/2014/main" id="{8CDF1E94-0AD1-AE49-992A-997F87ED5A25}"/>
              </a:ext>
            </a:extLst>
          </p:cNvPr>
          <p:cNvSpPr txBox="1">
            <a:spLocks/>
          </p:cNvSpPr>
          <p:nvPr/>
        </p:nvSpPr>
        <p:spPr>
          <a:xfrm>
            <a:off x="3448050" y="745239"/>
            <a:ext cx="5295900" cy="279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302547" marR="0" lvl="0" indent="-190469" algn="ctr" defTabSz="914400" rtl="0" eaLnBrk="1" fontAlgn="auto" latinLnBrk="0" hangingPunct="1">
              <a:lnSpc>
                <a:spcPct val="100000"/>
              </a:lnSpc>
              <a:spcBef>
                <a:spcPts val="0"/>
              </a:spcBef>
              <a:spcAft>
                <a:spcPts val="0"/>
              </a:spcAft>
              <a:buClr>
                <a:srgbClr val="666666"/>
              </a:buClr>
              <a:buSzPts val="1765"/>
              <a:buFont typeface="Arial"/>
              <a:buNone/>
              <a:tabLst/>
              <a:defRPr/>
            </a:pPr>
            <a:r>
              <a:rPr kumimoji="0" lang="en-US" sz="1800" b="1" i="0" u="none" strike="noStrike" kern="0" cap="none" spc="0" normalizeH="0" baseline="0" noProof="0" dirty="0">
                <a:ln>
                  <a:noFill/>
                </a:ln>
                <a:solidFill>
                  <a:srgbClr val="434343"/>
                </a:solidFill>
                <a:effectLst/>
                <a:uLnTx/>
                <a:uFillTx/>
                <a:latin typeface="Helvetica Neue"/>
                <a:cs typeface="Helvetica Neue"/>
                <a:sym typeface="Helvetica Neue"/>
              </a:rPr>
              <a:t>Final Models</a:t>
            </a:r>
          </a:p>
        </p:txBody>
      </p:sp>
      <p:cxnSp>
        <p:nvCxnSpPr>
          <p:cNvPr id="14" name="Shape 233">
            <a:extLst>
              <a:ext uri="{FF2B5EF4-FFF2-40B4-BE49-F238E27FC236}">
                <a16:creationId xmlns:a16="http://schemas.microsoft.com/office/drawing/2014/main" id="{9CA184CE-C557-354C-AAEA-2316C777921A}"/>
              </a:ext>
            </a:extLst>
          </p:cNvPr>
          <p:cNvCxnSpPr/>
          <p:nvPr/>
        </p:nvCxnSpPr>
        <p:spPr>
          <a:xfrm>
            <a:off x="2445221" y="765308"/>
            <a:ext cx="7301700" cy="0"/>
          </a:xfrm>
          <a:prstGeom prst="straightConnector1">
            <a:avLst/>
          </a:prstGeom>
          <a:noFill/>
          <a:ln w="9525" cap="flat" cmpd="sng">
            <a:solidFill>
              <a:srgbClr val="30648B"/>
            </a:solidFill>
            <a:prstDash val="solid"/>
            <a:miter lim="800000"/>
            <a:headEnd type="none" w="sm" len="sm"/>
            <a:tailEnd type="none" w="sm" len="sm"/>
          </a:ln>
        </p:spPr>
      </p:cxnSp>
      <p:sp>
        <p:nvSpPr>
          <p:cNvPr id="10" name="Google Shape;143;p36">
            <a:extLst>
              <a:ext uri="{FF2B5EF4-FFF2-40B4-BE49-F238E27FC236}">
                <a16:creationId xmlns:a16="http://schemas.microsoft.com/office/drawing/2014/main" id="{8AAAABDE-E44B-3047-B6FC-B94C9237F7A5}"/>
              </a:ext>
            </a:extLst>
          </p:cNvPr>
          <p:cNvSpPr txBox="1">
            <a:spLocks/>
          </p:cNvSpPr>
          <p:nvPr/>
        </p:nvSpPr>
        <p:spPr>
          <a:xfrm>
            <a:off x="1767939" y="1134241"/>
            <a:ext cx="8656122" cy="5227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r>
              <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rPr>
              <a:t>Final Gridded Product Provides More Realistic Representation of Fuel Moisture Content Across CONUS</a:t>
            </a:r>
          </a:p>
          <a:p>
            <a:pPr marL="342900" marR="0" lvl="0" indent="-342900" algn="l" defTabSz="914400" rtl="0" eaLnBrk="1" fontAlgn="auto" latinLnBrk="0" hangingPunct="1">
              <a:lnSpc>
                <a:spcPct val="100000"/>
              </a:lnSpc>
              <a:spcBef>
                <a:spcPts val="0"/>
              </a:spcBef>
              <a:spcAft>
                <a:spcPts val="0"/>
              </a:spcAft>
              <a:buClr>
                <a:srgbClr val="434343"/>
              </a:buClr>
              <a:buSzPts val="1765"/>
              <a:buFont typeface="System Font Regular"/>
              <a:buChar char="+"/>
              <a:tabLst/>
              <a:defRPr/>
            </a:pPr>
            <a:endParaRPr kumimoji="0" lang="en-US" sz="1800" b="0" i="0" u="none" strike="noStrike" kern="0" cap="none" spc="0" normalizeH="0" baseline="0" noProof="0" dirty="0">
              <a:ln>
                <a:noFill/>
              </a:ln>
              <a:solidFill>
                <a:srgbClr val="434343"/>
              </a:solidFill>
              <a:effectLst/>
              <a:uLnTx/>
              <a:uFillTx/>
              <a:latin typeface="Helvetica Neue"/>
              <a:cs typeface="Helvetica Neue"/>
              <a:sym typeface="Helvetica Neue"/>
            </a:endParaRPr>
          </a:p>
        </p:txBody>
      </p:sp>
      <p:pic>
        <p:nvPicPr>
          <p:cNvPr id="3" name="Picture 2">
            <a:extLst>
              <a:ext uri="{FF2B5EF4-FFF2-40B4-BE49-F238E27FC236}">
                <a16:creationId xmlns:a16="http://schemas.microsoft.com/office/drawing/2014/main" id="{83D0A6AB-CC19-C247-B3AA-71F01CA9757E}"/>
              </a:ext>
            </a:extLst>
          </p:cNvPr>
          <p:cNvPicPr>
            <a:picLocks noChangeAspect="1"/>
          </p:cNvPicPr>
          <p:nvPr/>
        </p:nvPicPr>
        <p:blipFill rotWithShape="1">
          <a:blip r:embed="rId4"/>
          <a:srcRect l="10074" t="13415" r="15952" b="11946"/>
          <a:stretch/>
        </p:blipFill>
        <p:spPr>
          <a:xfrm>
            <a:off x="1537515" y="3979688"/>
            <a:ext cx="4395198" cy="2217378"/>
          </a:xfrm>
          <a:prstGeom prst="rect">
            <a:avLst/>
          </a:prstGeom>
        </p:spPr>
      </p:pic>
      <p:pic>
        <p:nvPicPr>
          <p:cNvPr id="6" name="Picture 5">
            <a:extLst>
              <a:ext uri="{FF2B5EF4-FFF2-40B4-BE49-F238E27FC236}">
                <a16:creationId xmlns:a16="http://schemas.microsoft.com/office/drawing/2014/main" id="{8383AB22-0CC1-EF4C-B2D3-53C096F45C93}"/>
              </a:ext>
            </a:extLst>
          </p:cNvPr>
          <p:cNvPicPr>
            <a:picLocks noChangeAspect="1"/>
          </p:cNvPicPr>
          <p:nvPr/>
        </p:nvPicPr>
        <p:blipFill rotWithShape="1">
          <a:blip r:embed="rId5"/>
          <a:srcRect l="9906" t="13734" r="16120" b="12768"/>
          <a:stretch/>
        </p:blipFill>
        <p:spPr>
          <a:xfrm>
            <a:off x="6174830" y="3964876"/>
            <a:ext cx="4493170" cy="2232191"/>
          </a:xfrm>
          <a:prstGeom prst="rect">
            <a:avLst/>
          </a:prstGeom>
        </p:spPr>
      </p:pic>
      <p:sp>
        <p:nvSpPr>
          <p:cNvPr id="11" name="Rectangle 10">
            <a:extLst>
              <a:ext uri="{FF2B5EF4-FFF2-40B4-BE49-F238E27FC236}">
                <a16:creationId xmlns:a16="http://schemas.microsoft.com/office/drawing/2014/main" id="{2717F74B-A615-B44F-973C-DBB9DF0A9967}"/>
              </a:ext>
            </a:extLst>
          </p:cNvPr>
          <p:cNvSpPr/>
          <p:nvPr/>
        </p:nvSpPr>
        <p:spPr>
          <a:xfrm>
            <a:off x="1994715" y="3595543"/>
            <a:ext cx="29418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Gridded DFMC Predictions</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7A4CD0E3-3FF7-5046-B835-2E393FE9481A}"/>
              </a:ext>
            </a:extLst>
          </p:cNvPr>
          <p:cNvSpPr/>
          <p:nvPr/>
        </p:nvSpPr>
        <p:spPr>
          <a:xfrm>
            <a:off x="6654780" y="3610356"/>
            <a:ext cx="29033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Gridded LFMC Predictions</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E1166D61-C02F-9342-AD01-7FAD9A871956}"/>
              </a:ext>
            </a:extLst>
          </p:cNvPr>
          <p:cNvPicPr>
            <a:picLocks/>
          </p:cNvPicPr>
          <p:nvPr/>
        </p:nvPicPr>
        <p:blipFill rotWithShape="1">
          <a:blip r:embed="rId6"/>
          <a:srcRect t="7920" b="7920"/>
          <a:stretch/>
        </p:blipFill>
        <p:spPr>
          <a:xfrm>
            <a:off x="6882285" y="2108680"/>
            <a:ext cx="2486818" cy="1320320"/>
          </a:xfrm>
          <a:prstGeom prst="rect">
            <a:avLst/>
          </a:prstGeom>
        </p:spPr>
      </p:pic>
      <p:pic>
        <p:nvPicPr>
          <p:cNvPr id="15" name="Picture 14">
            <a:extLst>
              <a:ext uri="{FF2B5EF4-FFF2-40B4-BE49-F238E27FC236}">
                <a16:creationId xmlns:a16="http://schemas.microsoft.com/office/drawing/2014/main" id="{4726C90F-9948-F241-A3F7-C02429C73E6B}"/>
              </a:ext>
            </a:extLst>
          </p:cNvPr>
          <p:cNvPicPr>
            <a:picLocks/>
          </p:cNvPicPr>
          <p:nvPr/>
        </p:nvPicPr>
        <p:blipFill rotWithShape="1">
          <a:blip r:embed="rId7"/>
          <a:srcRect b="4070"/>
          <a:stretch/>
        </p:blipFill>
        <p:spPr>
          <a:xfrm>
            <a:off x="2350371" y="2106143"/>
            <a:ext cx="2486818" cy="1338277"/>
          </a:xfrm>
          <a:prstGeom prst="rect">
            <a:avLst/>
          </a:prstGeom>
        </p:spPr>
      </p:pic>
      <p:sp>
        <p:nvSpPr>
          <p:cNvPr id="16" name="Rectangle 15">
            <a:extLst>
              <a:ext uri="{FF2B5EF4-FFF2-40B4-BE49-F238E27FC236}">
                <a16:creationId xmlns:a16="http://schemas.microsoft.com/office/drawing/2014/main" id="{E7A4429E-8D34-9440-A123-036AC43767ED}"/>
              </a:ext>
            </a:extLst>
          </p:cNvPr>
          <p:cNvSpPr/>
          <p:nvPr/>
        </p:nvSpPr>
        <p:spPr>
          <a:xfrm>
            <a:off x="6510544" y="1755313"/>
            <a:ext cx="4015644" cy="338554"/>
          </a:xfrm>
          <a:prstGeom prst="rect">
            <a:avLst/>
          </a:prstGeom>
        </p:spPr>
        <p:txBody>
          <a:bodyPr wrap="square">
            <a:spAutoFit/>
          </a:bodyPr>
          <a:lstStyle/>
          <a:p>
            <a:pPr marL="169862" marR="0" lvl="0" indent="0" algn="l" defTabSz="457200" rtl="0" eaLnBrk="1" fontAlgn="auto" latinLnBrk="0" hangingPunct="1">
              <a:lnSpc>
                <a:spcPct val="100000"/>
              </a:lnSpc>
              <a:spcBef>
                <a:spcPts val="600"/>
              </a:spcBef>
              <a:spcAft>
                <a:spcPts val="0"/>
              </a:spcAft>
              <a:buClr>
                <a:srgbClr val="000000"/>
              </a:buClr>
              <a:buSzPct val="85000"/>
              <a:buFont typeface="Arial"/>
              <a:buNone/>
              <a:tabLst/>
              <a:defRPr/>
            </a:pPr>
            <a:r>
              <a:rPr kumimoji="0" lang="en-US" sz="1600" b="1" i="1" u="none" strike="noStrike" kern="0" cap="none" spc="0" normalizeH="0" baseline="0" noProof="0" dirty="0">
                <a:ln>
                  <a:noFill/>
                </a:ln>
                <a:solidFill>
                  <a:srgbClr val="666666">
                    <a:lumMod val="75000"/>
                    <a:lumOff val="25000"/>
                  </a:srgbClr>
                </a:solidFill>
                <a:effectLst/>
                <a:uLnTx/>
                <a:uFillTx/>
                <a:latin typeface="Century Gothic" panose="020B0502020202020204" pitchFamily="34" charset="0"/>
                <a:cs typeface="Arial"/>
                <a:sym typeface="Arial"/>
              </a:rPr>
              <a:t>LFMC Observation Sites</a:t>
            </a:r>
          </a:p>
        </p:txBody>
      </p:sp>
      <p:sp>
        <p:nvSpPr>
          <p:cNvPr id="18" name="Rectangle 17">
            <a:extLst>
              <a:ext uri="{FF2B5EF4-FFF2-40B4-BE49-F238E27FC236}">
                <a16:creationId xmlns:a16="http://schemas.microsoft.com/office/drawing/2014/main" id="{0780C998-8591-BA47-8DD3-1E21C6A676A8}"/>
              </a:ext>
            </a:extLst>
          </p:cNvPr>
          <p:cNvSpPr/>
          <p:nvPr/>
        </p:nvSpPr>
        <p:spPr>
          <a:xfrm>
            <a:off x="2097835" y="1766077"/>
            <a:ext cx="4015644" cy="338554"/>
          </a:xfrm>
          <a:prstGeom prst="rect">
            <a:avLst/>
          </a:prstGeom>
        </p:spPr>
        <p:txBody>
          <a:bodyPr wrap="square">
            <a:spAutoFit/>
          </a:bodyPr>
          <a:lstStyle/>
          <a:p>
            <a:pPr marL="169862" marR="0" lvl="0" indent="0" algn="l" defTabSz="457200" rtl="0" eaLnBrk="1" fontAlgn="auto" latinLnBrk="0" hangingPunct="1">
              <a:lnSpc>
                <a:spcPct val="100000"/>
              </a:lnSpc>
              <a:spcBef>
                <a:spcPts val="600"/>
              </a:spcBef>
              <a:spcAft>
                <a:spcPts val="0"/>
              </a:spcAft>
              <a:buClr>
                <a:srgbClr val="000000"/>
              </a:buClr>
              <a:buSzPct val="85000"/>
              <a:buFont typeface="Arial"/>
              <a:buNone/>
              <a:tabLst/>
              <a:defRPr/>
            </a:pPr>
            <a:r>
              <a:rPr kumimoji="0" lang="en-US" sz="1600" b="1" i="1" u="none" strike="noStrike" kern="0" cap="none" spc="0" normalizeH="0" baseline="0" noProof="0" dirty="0">
                <a:ln>
                  <a:noFill/>
                </a:ln>
                <a:solidFill>
                  <a:srgbClr val="666666">
                    <a:lumMod val="75000"/>
                    <a:lumOff val="25000"/>
                  </a:srgbClr>
                </a:solidFill>
                <a:effectLst/>
                <a:uLnTx/>
                <a:uFillTx/>
                <a:latin typeface="Century Gothic" panose="020B0502020202020204" pitchFamily="34" charset="0"/>
                <a:cs typeface="Arial"/>
                <a:sym typeface="Arial"/>
              </a:rPr>
              <a:t>DFMC Observation Sites</a:t>
            </a:r>
          </a:p>
        </p:txBody>
      </p:sp>
      <p:sp>
        <p:nvSpPr>
          <p:cNvPr id="19" name="TextBox 18"/>
          <p:cNvSpPr txBox="1"/>
          <p:nvPr/>
        </p:nvSpPr>
        <p:spPr>
          <a:xfrm>
            <a:off x="6596556" y="3309757"/>
            <a:ext cx="29503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C00000"/>
                </a:solidFill>
                <a:effectLst/>
                <a:uLnTx/>
                <a:uFillTx/>
                <a:latin typeface="Arial"/>
                <a:cs typeface="Arial"/>
                <a:sym typeface="Arial"/>
              </a:rPr>
              <a:t>Live Fuel Moisture Content</a:t>
            </a:r>
            <a:endParaRPr kumimoji="0" lang="en-US" sz="1600" b="0" i="0" u="none" strike="noStrike" kern="0" cap="none" spc="0" normalizeH="0" baseline="0" noProof="0" dirty="0">
              <a:ln>
                <a:noFill/>
              </a:ln>
              <a:solidFill>
                <a:srgbClr val="C00000"/>
              </a:solidFill>
              <a:effectLst/>
              <a:uLnTx/>
              <a:uFillTx/>
              <a:latin typeface="Arial"/>
              <a:cs typeface="Arial"/>
              <a:sym typeface="Arial"/>
            </a:endParaRPr>
          </a:p>
        </p:txBody>
      </p:sp>
      <p:sp>
        <p:nvSpPr>
          <p:cNvPr id="20" name="TextBox 19"/>
          <p:cNvSpPr txBox="1"/>
          <p:nvPr/>
        </p:nvSpPr>
        <p:spPr>
          <a:xfrm>
            <a:off x="1986225" y="3303214"/>
            <a:ext cx="29503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C00000"/>
                </a:solidFill>
                <a:effectLst/>
                <a:uLnTx/>
                <a:uFillTx/>
                <a:latin typeface="Arial"/>
                <a:cs typeface="Arial"/>
                <a:sym typeface="Arial"/>
              </a:rPr>
              <a:t>Dead Fuel Moisture Content</a:t>
            </a:r>
            <a:endParaRPr kumimoji="0" lang="en-US" sz="1600" b="0" i="0" u="none" strike="noStrike" kern="0" cap="none" spc="0" normalizeH="0" baseline="0" noProof="0" dirty="0">
              <a:ln>
                <a:noFill/>
              </a:ln>
              <a:solidFill>
                <a:srgbClr val="C00000"/>
              </a:solidFill>
              <a:effectLst/>
              <a:uLnTx/>
              <a:uFillTx/>
              <a:latin typeface="Arial"/>
              <a:cs typeface="Arial"/>
              <a:sym typeface="Arial"/>
            </a:endParaRPr>
          </a:p>
        </p:txBody>
      </p:sp>
      <p:sp>
        <p:nvSpPr>
          <p:cNvPr id="21" name="TextBox 20"/>
          <p:cNvSpPr txBox="1"/>
          <p:nvPr/>
        </p:nvSpPr>
        <p:spPr>
          <a:xfrm>
            <a:off x="10555837" y="5378585"/>
            <a:ext cx="270840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Tyler </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McCandless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Branko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Kosovic</a:t>
            </a: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Bill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Petzke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TextBox 21">
            <a:extLst>
              <a:ext uri="{FF2B5EF4-FFF2-40B4-BE49-F238E27FC236}">
                <a16:creationId xmlns:a16="http://schemas.microsoft.com/office/drawing/2014/main" id="{2A2460FF-4C4A-3645-AA04-23C90E544057}"/>
              </a:ext>
            </a:extLst>
          </p:cNvPr>
          <p:cNvSpPr txBox="1"/>
          <p:nvPr/>
        </p:nvSpPr>
        <p:spPr>
          <a:xfrm>
            <a:off x="1965060" y="6287588"/>
            <a:ext cx="7699544" cy="600164"/>
          </a:xfrm>
          <a:prstGeom prst="rect">
            <a:avLst/>
          </a:prstGeom>
          <a:noFill/>
        </p:spPr>
        <p:txBody>
          <a:bodyPr wrap="none" rtlCol="0">
            <a:spAutoFit/>
          </a:bodyPr>
          <a:lstStyle/>
          <a:p>
            <a:pPr algn="ctr">
              <a:spcBef>
                <a:spcPts val="600"/>
              </a:spcBef>
            </a:pPr>
            <a:r>
              <a:rPr lang="en-US" dirty="0">
                <a:solidFill>
                  <a:schemeClr val="bg1"/>
                </a:solidFill>
              </a:rPr>
              <a:t>Fuel Moisture Content over CONUS </a:t>
            </a:r>
            <a:endParaRPr lang="en-US" dirty="0" smtClean="0">
              <a:solidFill>
                <a:schemeClr val="bg1"/>
              </a:solidFill>
            </a:endParaRPr>
          </a:p>
          <a:p>
            <a:pPr algn="ctr">
              <a:spcBef>
                <a:spcPts val="600"/>
              </a:spcBef>
            </a:pPr>
            <a:r>
              <a:rPr lang="en-US" dirty="0" smtClean="0">
                <a:solidFill>
                  <a:schemeClr val="bg1"/>
                </a:solidFill>
                <a:hlinkClick r:id="rId8"/>
              </a:rPr>
              <a:t>https</a:t>
            </a:r>
            <a:r>
              <a:rPr lang="en-US" dirty="0">
                <a:solidFill>
                  <a:schemeClr val="bg1"/>
                </a:solidFill>
                <a:hlinkClick r:id="rId8"/>
              </a:rPr>
              <a:t>://ral.ucar.edu/projects/improved-wildland-fire-spread-prediction</a:t>
            </a:r>
            <a:r>
              <a:rPr lang="en-US" dirty="0">
                <a:solidFill>
                  <a:schemeClr val="bg1"/>
                </a:solidFill>
              </a:rPr>
              <a:t> (”Operations” tab for data)</a:t>
            </a:r>
          </a:p>
        </p:txBody>
      </p:sp>
    </p:spTree>
    <p:extLst>
      <p:ext uri="{BB962C8B-B14F-4D97-AF65-F5344CB8AC3E}">
        <p14:creationId xmlns:p14="http://schemas.microsoft.com/office/powerpoint/2010/main" val="210883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3F44E-50C9-8845-BF5A-9F45891C920A}"/>
              </a:ext>
            </a:extLst>
          </p:cNvPr>
          <p:cNvPicPr>
            <a:picLocks noChangeAspect="1"/>
          </p:cNvPicPr>
          <p:nvPr/>
        </p:nvPicPr>
        <p:blipFill>
          <a:blip r:embed="rId2"/>
          <a:stretch>
            <a:fillRect/>
          </a:stretch>
        </p:blipFill>
        <p:spPr>
          <a:xfrm>
            <a:off x="7117477" y="361629"/>
            <a:ext cx="4265996" cy="3422173"/>
          </a:xfrm>
          <a:prstGeom prst="rect">
            <a:avLst/>
          </a:prstGeom>
        </p:spPr>
      </p:pic>
      <p:sp>
        <p:nvSpPr>
          <p:cNvPr id="4" name="Title 3">
            <a:extLst>
              <a:ext uri="{FF2B5EF4-FFF2-40B4-BE49-F238E27FC236}">
                <a16:creationId xmlns:a16="http://schemas.microsoft.com/office/drawing/2014/main" id="{84FF65D9-6B93-CF46-A33D-0651EC158D0C}"/>
              </a:ext>
            </a:extLst>
          </p:cNvPr>
          <p:cNvSpPr>
            <a:spLocks noGrp="1"/>
          </p:cNvSpPr>
          <p:nvPr>
            <p:ph type="title"/>
          </p:nvPr>
        </p:nvSpPr>
        <p:spPr>
          <a:xfrm>
            <a:off x="350397" y="173010"/>
            <a:ext cx="10369740" cy="746983"/>
          </a:xfrm>
        </p:spPr>
        <p:txBody>
          <a:bodyPr>
            <a:noAutofit/>
          </a:bodyPr>
          <a:lstStyle/>
          <a:p>
            <a:pPr algn="l"/>
            <a:r>
              <a:rPr lang="en-US" sz="3200" dirty="0" smtClean="0">
                <a:solidFill>
                  <a:srgbClr val="000000"/>
                </a:solidFill>
              </a:rPr>
              <a:t>New Models: Machine </a:t>
            </a:r>
            <a:r>
              <a:rPr lang="en-US" sz="3200" dirty="0">
                <a:solidFill>
                  <a:srgbClr val="000000"/>
                </a:solidFill>
              </a:rPr>
              <a:t>Learning for </a:t>
            </a:r>
            <a:br>
              <a:rPr lang="en-US" sz="3200" dirty="0">
                <a:solidFill>
                  <a:srgbClr val="000000"/>
                </a:solidFill>
              </a:rPr>
            </a:br>
            <a:r>
              <a:rPr lang="en-US" sz="3200" dirty="0">
                <a:solidFill>
                  <a:srgbClr val="000000"/>
                </a:solidFill>
              </a:rPr>
              <a:t>Surface Layer Parameterization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A063599-39EE-1F40-9E29-79453DED8ADC}"/>
                  </a:ext>
                </a:extLst>
              </p:cNvPr>
              <p:cNvSpPr txBox="1"/>
              <p:nvPr/>
            </p:nvSpPr>
            <p:spPr>
              <a:xfrm>
                <a:off x="22588" y="1060651"/>
                <a:ext cx="7768877" cy="498598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Surface layer parameterizations model energy transfer (flux) from atmosphere to land surface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Monin-Obukhov</a:t>
                </a:r>
                <a:r>
                  <a:rPr kumimoji="0" lang="en-US" sz="2200" b="0" i="0" u="none" strike="noStrike" kern="0" cap="none" spc="0" normalizeH="0" baseline="0" noProof="0" dirty="0">
                    <a:ln>
                      <a:noFill/>
                    </a:ln>
                    <a:solidFill>
                      <a:srgbClr val="000000"/>
                    </a:solidFill>
                    <a:effectLst/>
                    <a:uLnTx/>
                    <a:uFillTx/>
                    <a:latin typeface="Arial"/>
                    <a:cs typeface="Arial"/>
                    <a:sym typeface="Arial"/>
                  </a:rPr>
                  <a:t> similarity theory  determines surface fluxes and stresses in atmospheric models.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Stability functions </a:t>
                </a:r>
                <a14:m>
                  <m:oMath xmlns:m="http://schemas.openxmlformats.org/officeDocument/2006/math">
                    <m:sSub>
                      <m:sSub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m:rPr>
                            <m:sty m:val="p"/>
                          </m:rPr>
                          <a:rPr kumimoji="0" lang="en-US" sz="2200" b="0" i="0" u="none" strike="noStrike" kern="0" cap="none" spc="0" normalizeH="0" baseline="0" noProof="0">
                            <a:ln>
                              <a:noFill/>
                            </a:ln>
                            <a:solidFill>
                              <a:srgbClr val="000000"/>
                            </a:solidFill>
                            <a:effectLst/>
                            <a:uLnTx/>
                            <a:uFillTx/>
                            <a:latin typeface="Cambria Math" panose="02040503050406030204" pitchFamily="18" charset="0"/>
                            <a:sym typeface="Arial"/>
                          </a:rPr>
                          <m:t>Φ</m:t>
                        </m:r>
                      </m:e>
                      <m:sub>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𝑀</m:t>
                        </m:r>
                      </m:sub>
                    </m:sSub>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(momentum) and </a:t>
                </a:r>
                <a14:m>
                  <m:oMath xmlns:m="http://schemas.openxmlformats.org/officeDocument/2006/math">
                    <m:sSub>
                      <m:sSub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m:rPr>
                            <m:sty m:val="p"/>
                          </m:rPr>
                          <a:rPr kumimoji="0" lang="en-US" sz="2200" b="0" i="0" u="none" strike="noStrike" kern="0" cap="none" spc="0" normalizeH="0" baseline="0" noProof="0">
                            <a:ln>
                              <a:noFill/>
                            </a:ln>
                            <a:solidFill>
                              <a:srgbClr val="000000"/>
                            </a:solidFill>
                            <a:effectLst/>
                            <a:uLnTx/>
                            <a:uFillTx/>
                            <a:latin typeface="Cambria Math" panose="02040503050406030204" pitchFamily="18" charset="0"/>
                            <a:sym typeface="Arial"/>
                          </a:rPr>
                          <m:t>Φ</m:t>
                        </m:r>
                      </m:e>
                      <m:sub>
                        <m:r>
                          <a:rPr kumimoji="0" lang="en-US" sz="2200" b="0" i="1" u="none" strike="noStrike" kern="0" cap="none" spc="0" normalizeH="0" baseline="0" noProof="0">
                            <a:ln>
                              <a:noFill/>
                            </a:ln>
                            <a:solidFill>
                              <a:srgbClr val="000000"/>
                            </a:solidFill>
                            <a:effectLst/>
                            <a:uLnTx/>
                            <a:uFillTx/>
                            <a:latin typeface="Cambria Math" panose="02040503050406030204" pitchFamily="18" charset="0"/>
                            <a:sym typeface="Arial"/>
                          </a:rPr>
                          <m:t>𝐻</m:t>
                        </m:r>
                      </m:sub>
                    </m:sSub>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(heat) are determined empirically from field experiments.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666666"/>
                    </a:solidFill>
                    <a:effectLst/>
                    <a:uLnTx/>
                    <a:uFillTx/>
                    <a:latin typeface="Arial"/>
                    <a:ea typeface="Calibri"/>
                    <a:cs typeface="Calibri"/>
                    <a:sym typeface="Calibri"/>
                  </a:rPr>
                  <a:t>However, the stability functions show a large amount of variation.</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666666"/>
                    </a:solidFill>
                    <a:effectLst/>
                    <a:uLnTx/>
                    <a:uFillTx/>
                    <a:latin typeface="Arial"/>
                    <a:ea typeface="Calibri"/>
                    <a:cs typeface="Calibri"/>
                    <a:sym typeface="Calibri"/>
                  </a:rPr>
                  <a:t>Instead, we will use machine learning flux estimates.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666666"/>
                    </a:solidFill>
                    <a:effectLst/>
                    <a:uLnTx/>
                    <a:uFillTx/>
                    <a:latin typeface="Arial"/>
                    <a:ea typeface="Calibri"/>
                    <a:cs typeface="Calibri"/>
                    <a:sym typeface="Calibri"/>
                  </a:rPr>
                  <a:t>We have therefore </a:t>
                </a:r>
                <a:r>
                  <a:rPr kumimoji="0" lang="en-US" sz="2000" b="0" i="0" u="none" strike="noStrike" kern="0" cap="none" spc="0" normalizeH="0" baseline="0" noProof="0" dirty="0">
                    <a:ln>
                      <a:noFill/>
                    </a:ln>
                    <a:solidFill>
                      <a:srgbClr val="C00000"/>
                    </a:solidFill>
                    <a:effectLst/>
                    <a:uLnTx/>
                    <a:uFillTx/>
                    <a:latin typeface="Arial"/>
                    <a:ea typeface="Calibri"/>
                    <a:cs typeface="Calibri"/>
                    <a:sym typeface="Calibri"/>
                  </a:rPr>
                  <a:t>selected two data sets </a:t>
                </a:r>
                <a:r>
                  <a:rPr kumimoji="0" lang="en-US" sz="2000" b="0" i="0" u="none" strike="noStrike" kern="0" cap="none" spc="0" normalizeH="0" baseline="0" noProof="0" dirty="0">
                    <a:ln>
                      <a:noFill/>
                    </a:ln>
                    <a:solidFill>
                      <a:srgbClr val="666666"/>
                    </a:solidFill>
                    <a:effectLst/>
                    <a:uLnTx/>
                    <a:uFillTx/>
                    <a:latin typeface="Arial"/>
                    <a:ea typeface="Calibri"/>
                    <a:cs typeface="Calibri"/>
                    <a:sym typeface="Calibri"/>
                  </a:rPr>
                  <a:t>that provide multiyear records:</a:t>
                </a:r>
                <a:endParaRPr kumimoji="0" lang="en-US" sz="1400" b="0" i="0" u="none" strike="noStrike" kern="0" cap="none" spc="0" normalizeH="0" baseline="0" noProof="0" dirty="0">
                  <a:ln>
                    <a:noFill/>
                  </a:ln>
                  <a:solidFill>
                    <a:srgbClr val="000000"/>
                  </a:solidFill>
                  <a:effectLst/>
                  <a:uLnTx/>
                  <a:uFillTx/>
                  <a:latin typeface="Arial"/>
                  <a:cs typeface="Arial"/>
                  <a:sym typeface="Calibri"/>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666666"/>
                    </a:solidFill>
                    <a:effectLst/>
                    <a:uLnTx/>
                    <a:uFillTx/>
                    <a:latin typeface="Arial"/>
                    <a:ea typeface="Calibri"/>
                    <a:cs typeface="Calibri"/>
                    <a:sym typeface="Calibri"/>
                  </a:rPr>
                  <a:t>KNMI-mast at </a:t>
                </a:r>
                <a:r>
                  <a:rPr kumimoji="0" lang="en-US" sz="2000" b="0" i="0" u="none" strike="noStrike" kern="0" cap="none" spc="0" normalizeH="0" baseline="0" noProof="0" dirty="0" err="1">
                    <a:ln>
                      <a:noFill/>
                    </a:ln>
                    <a:solidFill>
                      <a:srgbClr val="666666"/>
                    </a:solidFill>
                    <a:effectLst/>
                    <a:uLnTx/>
                    <a:uFillTx/>
                    <a:latin typeface="Arial"/>
                    <a:ea typeface="Calibri"/>
                    <a:cs typeface="Calibri"/>
                    <a:sym typeface="Calibri"/>
                  </a:rPr>
                  <a:t>Cabauw</a:t>
                </a:r>
                <a:r>
                  <a:rPr kumimoji="0" lang="en-US" sz="2000" b="0" i="0" u="none" strike="noStrike" kern="0" cap="none" spc="0" normalizeH="0" baseline="0" noProof="0" dirty="0">
                    <a:ln>
                      <a:noFill/>
                    </a:ln>
                    <a:solidFill>
                      <a:srgbClr val="666666"/>
                    </a:solidFill>
                    <a:effectLst/>
                    <a:uLnTx/>
                    <a:uFillTx/>
                    <a:latin typeface="Arial"/>
                    <a:ea typeface="Calibri"/>
                    <a:cs typeface="Calibri"/>
                    <a:sym typeface="Calibri"/>
                  </a:rPr>
                  <a:t> (Netherlands), 213 m tower, 2003 - 2017</a:t>
                </a:r>
                <a:endParaRPr kumimoji="0" lang="en-US" sz="1400" b="0" i="0" u="none" strike="noStrike" kern="0" cap="none" spc="0" normalizeH="0" baseline="0" noProof="0" dirty="0">
                  <a:ln>
                    <a:noFill/>
                  </a:ln>
                  <a:solidFill>
                    <a:srgbClr val="000000"/>
                  </a:solidFill>
                  <a:effectLst/>
                  <a:uLnTx/>
                  <a:uFillTx/>
                  <a:latin typeface="Arial"/>
                  <a:cs typeface="Arial"/>
                  <a:sym typeface="Calibri"/>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666666"/>
                    </a:solidFill>
                    <a:effectLst/>
                    <a:uLnTx/>
                    <a:uFillTx/>
                    <a:latin typeface="Arial"/>
                    <a:ea typeface="Calibri"/>
                    <a:cs typeface="Calibri"/>
                    <a:sym typeface="Calibri"/>
                  </a:rPr>
                  <a:t>FDR tower near Scoville, Idaho, 2015 – 2017</a:t>
                </a:r>
                <a:endParaRPr kumimoji="0" lang="en-US" sz="1400" b="0" i="0" u="none" strike="noStrike" kern="0" cap="none" spc="0" normalizeH="0" baseline="0" noProof="0" dirty="0">
                  <a:ln>
                    <a:noFill/>
                  </a:ln>
                  <a:solidFill>
                    <a:srgbClr val="000000"/>
                  </a:solidFill>
                  <a:effectLst/>
                  <a:uLnTx/>
                  <a:uFillTx/>
                  <a:latin typeface="Arial"/>
                  <a:cs typeface="Arial"/>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666666"/>
                    </a:solidFill>
                    <a:effectLst/>
                    <a:uLnTx/>
                    <a:uFillTx/>
                    <a:latin typeface="Arial"/>
                    <a:ea typeface="Calibri"/>
                    <a:cs typeface="Calibri"/>
                    <a:sym typeface="Calibri"/>
                  </a:rPr>
                  <a:t>Fit random forest to each site to predict friction velocity, sensible heat flux, and latent heat flux</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CA063599-39EE-1F40-9E29-79453DED8ADC}"/>
                  </a:ext>
                </a:extLst>
              </p:cNvPr>
              <p:cNvSpPr txBox="1">
                <a:spLocks noRot="1" noChangeAspect="1" noMove="1" noResize="1" noEditPoints="1" noAdjustHandles="1" noChangeArrowheads="1" noChangeShapeType="1" noTextEdit="1"/>
              </p:cNvSpPr>
              <p:nvPr/>
            </p:nvSpPr>
            <p:spPr>
              <a:xfrm>
                <a:off x="22588" y="1060651"/>
                <a:ext cx="7768877" cy="4985980"/>
              </a:xfrm>
              <a:prstGeom prst="rect">
                <a:avLst/>
              </a:prstGeom>
              <a:blipFill>
                <a:blip r:embed="rId3"/>
                <a:stretch>
                  <a:fillRect l="-653" t="-1020" r="-1142" b="-102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0F13BF95-BEA9-FB4A-9198-1E7BBEEBB23C}"/>
              </a:ext>
            </a:extLst>
          </p:cNvPr>
          <p:cNvSpPr/>
          <p:nvPr/>
        </p:nvSpPr>
        <p:spPr>
          <a:xfrm>
            <a:off x="7791465" y="3732755"/>
            <a:ext cx="373352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https://</a:t>
            </a:r>
            <a:r>
              <a:rPr kumimoji="0" lang="en-US" sz="1600" b="0" i="0" u="none" strike="noStrike" kern="0" cap="none" spc="0" normalizeH="0" baseline="0" noProof="0" dirty="0" err="1">
                <a:ln>
                  <a:noFill/>
                </a:ln>
                <a:solidFill>
                  <a:srgbClr val="000000"/>
                </a:solidFill>
                <a:effectLst/>
                <a:uLnTx/>
                <a:uFillTx/>
                <a:latin typeface="Arial"/>
                <a:cs typeface="Arial"/>
                <a:sym typeface="Arial"/>
              </a:rPr>
              <a:t>nevada.usgs.gov</a:t>
            </a:r>
            <a:r>
              <a:rPr kumimoji="0" lang="en-US" sz="1600" b="0" i="0" u="none" strike="noStrike" kern="0" cap="none" spc="0" normalizeH="0" baseline="0" noProof="0" dirty="0">
                <a:ln>
                  <a:noFill/>
                </a:ln>
                <a:solidFill>
                  <a:srgbClr val="000000"/>
                </a:solidFill>
                <a:effectLst/>
                <a:uLnTx/>
                <a:uFillTx/>
                <a:latin typeface="Arial"/>
                <a:cs typeface="Arial"/>
                <a:sym typeface="Arial"/>
              </a:rPr>
              <a:t>/et/</a:t>
            </a:r>
            <a:r>
              <a:rPr kumimoji="0" lang="en-US" sz="1600" b="0" i="0" u="none" strike="noStrike" kern="0" cap="none" spc="0" normalizeH="0" baseline="0" noProof="0" dirty="0" err="1">
                <a:ln>
                  <a:noFill/>
                </a:ln>
                <a:solidFill>
                  <a:srgbClr val="000000"/>
                </a:solidFill>
                <a:effectLst/>
                <a:uLnTx/>
                <a:uFillTx/>
                <a:latin typeface="Arial"/>
                <a:cs typeface="Arial"/>
                <a:sym typeface="Arial"/>
              </a:rPr>
              <a:t>measured.htm</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529C434C-E38E-E44A-9976-C03B7603E22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Google Shape;178;p27">
            <a:extLst>
              <a:ext uri="{FF2B5EF4-FFF2-40B4-BE49-F238E27FC236}">
                <a16:creationId xmlns:a16="http://schemas.microsoft.com/office/drawing/2014/main" id="{18CB53B3-4924-1A48-8F9C-8254AAFB507D}"/>
              </a:ext>
            </a:extLst>
          </p:cNvPr>
          <p:cNvPicPr preferRelativeResize="0">
            <a:picLocks noChangeAspect="1"/>
          </p:cNvPicPr>
          <p:nvPr/>
        </p:nvPicPr>
        <p:blipFill rotWithShape="1">
          <a:blip r:embed="rId4">
            <a:alphaModFix/>
          </a:blip>
          <a:srcRect r="20067" b="11668"/>
          <a:stretch/>
        </p:blipFill>
        <p:spPr>
          <a:xfrm>
            <a:off x="7944356" y="4048038"/>
            <a:ext cx="1558525" cy="2296339"/>
          </a:xfrm>
          <a:prstGeom prst="rect">
            <a:avLst/>
          </a:prstGeom>
          <a:noFill/>
          <a:ln>
            <a:noFill/>
          </a:ln>
        </p:spPr>
      </p:pic>
      <p:pic>
        <p:nvPicPr>
          <p:cNvPr id="10" name="Google Shape;179;p27">
            <a:extLst>
              <a:ext uri="{FF2B5EF4-FFF2-40B4-BE49-F238E27FC236}">
                <a16:creationId xmlns:a16="http://schemas.microsoft.com/office/drawing/2014/main" id="{4F9AB00D-02D8-3143-8F7F-7FC5CA1F36BA}"/>
              </a:ext>
            </a:extLst>
          </p:cNvPr>
          <p:cNvPicPr preferRelativeResize="0">
            <a:picLocks noChangeAspect="1"/>
          </p:cNvPicPr>
          <p:nvPr/>
        </p:nvPicPr>
        <p:blipFill rotWithShape="1">
          <a:blip r:embed="rId5">
            <a:alphaModFix/>
          </a:blip>
          <a:srcRect l="20381" r="14699"/>
          <a:stretch/>
        </p:blipFill>
        <p:spPr>
          <a:xfrm>
            <a:off x="9588567" y="4054402"/>
            <a:ext cx="1982226" cy="2289975"/>
          </a:xfrm>
          <a:prstGeom prst="rect">
            <a:avLst/>
          </a:prstGeom>
          <a:noFill/>
          <a:ln>
            <a:noFill/>
          </a:ln>
        </p:spPr>
      </p:pic>
      <p:sp>
        <p:nvSpPr>
          <p:cNvPr id="11" name="Google Shape;180;p27">
            <a:extLst>
              <a:ext uri="{FF2B5EF4-FFF2-40B4-BE49-F238E27FC236}">
                <a16:creationId xmlns:a16="http://schemas.microsoft.com/office/drawing/2014/main" id="{C9A488F9-4B2E-FD41-AAD7-988AFB7A1F03}"/>
              </a:ext>
            </a:extLst>
          </p:cNvPr>
          <p:cNvSpPr txBox="1"/>
          <p:nvPr/>
        </p:nvSpPr>
        <p:spPr>
          <a:xfrm>
            <a:off x="7791465" y="6327947"/>
            <a:ext cx="1959012" cy="3693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FFFFFF"/>
                </a:solidFill>
                <a:effectLst/>
                <a:uLnTx/>
                <a:uFillTx/>
                <a:latin typeface="Calibri"/>
                <a:ea typeface="Calibri"/>
                <a:cs typeface="Calibri"/>
                <a:sym typeface="Calibri"/>
              </a:rPr>
              <a:t>Cabauw</a:t>
            </a: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 name="Google Shape;181;p27">
            <a:extLst>
              <a:ext uri="{FF2B5EF4-FFF2-40B4-BE49-F238E27FC236}">
                <a16:creationId xmlns:a16="http://schemas.microsoft.com/office/drawing/2014/main" id="{7FB7F5F9-D599-3E49-8804-4582759CC469}"/>
              </a:ext>
            </a:extLst>
          </p:cNvPr>
          <p:cNvSpPr txBox="1"/>
          <p:nvPr/>
        </p:nvSpPr>
        <p:spPr>
          <a:xfrm>
            <a:off x="9611781" y="6310365"/>
            <a:ext cx="1959012" cy="3693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rPr>
              <a:t>Idaho</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extBox 5"/>
          <p:cNvSpPr txBox="1"/>
          <p:nvPr/>
        </p:nvSpPr>
        <p:spPr>
          <a:xfrm>
            <a:off x="3051545" y="6495031"/>
            <a:ext cx="4465674" cy="307777"/>
          </a:xfrm>
          <a:prstGeom prst="rect">
            <a:avLst/>
          </a:prstGeom>
          <a:noFill/>
        </p:spPr>
        <p:txBody>
          <a:bodyPr wrap="square" rtlCol="0">
            <a:spAutoFit/>
          </a:bodyPr>
          <a:lstStyle/>
          <a:p>
            <a:pPr lvl="0" algn="ctr">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McCandless</a:t>
            </a:r>
            <a:r>
              <a:rPr kumimoji="0" lang="en-US" sz="1400" b="0" i="0" u="none" strike="noStrike" kern="0" cap="none" spc="0" normalizeH="0" baseline="0" noProof="0" dirty="0">
                <a:ln>
                  <a:noFill/>
                </a:ln>
                <a:solidFill>
                  <a:srgbClr val="FFFFFF"/>
                </a:solidFill>
                <a:effectLst/>
                <a:uLnTx/>
                <a:uFillTx/>
                <a:latin typeface="Arial"/>
                <a:cs typeface="Arial"/>
                <a:sym typeface="Arial"/>
              </a:rPr>
              <a:t>, </a:t>
            </a:r>
            <a:r>
              <a:rPr lang="en-US" dirty="0">
                <a:solidFill>
                  <a:srgbClr val="FFFFFF"/>
                </a:solidFill>
              </a:rPr>
              <a:t>Gagne, </a:t>
            </a:r>
            <a:r>
              <a:rPr lang="en-US" dirty="0" err="1">
                <a:solidFill>
                  <a:srgbClr val="FFFFFF"/>
                </a:solidFill>
              </a:rPr>
              <a:t>Kosovic</a:t>
            </a:r>
            <a:r>
              <a:rPr kumimoji="0" lang="en-US" sz="1400" b="0" i="0" u="none" strike="noStrike" kern="0" cap="none" spc="0" normalizeH="0" baseline="0" noProof="0" dirty="0">
                <a:ln>
                  <a:noFill/>
                </a:ln>
                <a:solidFill>
                  <a:srgbClr val="FFFFFF"/>
                </a:solidFill>
                <a:effectLst/>
                <a:uLnTx/>
                <a:uFillTx/>
                <a:latin typeface="Arial"/>
                <a:cs typeface="Arial"/>
                <a:sym typeface="Arial"/>
              </a:rPr>
              <a:t>, Haupt</a:t>
            </a:r>
          </a:p>
        </p:txBody>
      </p:sp>
    </p:spTree>
    <p:extLst>
      <p:ext uri="{BB962C8B-B14F-4D97-AF65-F5344CB8AC3E}">
        <p14:creationId xmlns:p14="http://schemas.microsoft.com/office/powerpoint/2010/main" val="315564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5686" y="74061"/>
            <a:ext cx="10515600" cy="49461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4400"/>
              <a:buFont typeface="Calibri"/>
              <a:buNone/>
            </a:pPr>
            <a:r>
              <a:rPr lang="en-US" sz="3200" dirty="0"/>
              <a:t>Input and Output Variables</a:t>
            </a:r>
            <a:endParaRPr sz="3200" dirty="0"/>
          </a:p>
        </p:txBody>
      </p:sp>
      <p:graphicFrame>
        <p:nvGraphicFramePr>
          <p:cNvPr id="187" name="Google Shape;187;p28"/>
          <p:cNvGraphicFramePr/>
          <p:nvPr>
            <p:extLst/>
          </p:nvPr>
        </p:nvGraphicFramePr>
        <p:xfrm>
          <a:off x="456950" y="1136821"/>
          <a:ext cx="7592450" cy="2778921"/>
        </p:xfrm>
        <a:graphic>
          <a:graphicData uri="http://schemas.openxmlformats.org/drawingml/2006/table">
            <a:tbl>
              <a:tblPr>
                <a:noFill/>
              </a:tblPr>
              <a:tblGrid>
                <a:gridCol w="4181780">
                  <a:extLst>
                    <a:ext uri="{9D8B030D-6E8A-4147-A177-3AD203B41FA5}">
                      <a16:colId xmlns:a16="http://schemas.microsoft.com/office/drawing/2014/main" val="20000"/>
                    </a:ext>
                  </a:extLst>
                </a:gridCol>
                <a:gridCol w="3410670">
                  <a:extLst>
                    <a:ext uri="{9D8B030D-6E8A-4147-A177-3AD203B41FA5}">
                      <a16:colId xmlns:a16="http://schemas.microsoft.com/office/drawing/2014/main" val="20001"/>
                    </a:ext>
                  </a:extLst>
                </a:gridCol>
              </a:tblGrid>
              <a:tr h="391624">
                <a:tc>
                  <a:txBody>
                    <a:bodyPr/>
                    <a:lstStyle/>
                    <a:p>
                      <a:pPr marL="0" marR="0" lvl="0" indent="0" algn="l" rtl="0">
                        <a:lnSpc>
                          <a:spcPct val="115000"/>
                        </a:lnSpc>
                        <a:spcBef>
                          <a:spcPts val="0"/>
                        </a:spcBef>
                        <a:spcAft>
                          <a:spcPts val="0"/>
                        </a:spcAft>
                        <a:buNone/>
                      </a:pPr>
                      <a:r>
                        <a:rPr lang="en-US" sz="2000" b="1" u="none" strike="noStrike" cap="none" dirty="0">
                          <a:solidFill>
                            <a:schemeClr val="lt1"/>
                          </a:solidFill>
                        </a:rPr>
                        <a:t>Input Variables</a:t>
                      </a:r>
                      <a:endParaRPr sz="2000" b="1" u="none" strike="noStrike" cap="none" dirty="0">
                        <a:solidFill>
                          <a:schemeClr val="lt1"/>
                        </a:solidFill>
                        <a:latin typeface="Arial"/>
                        <a:ea typeface="Arial"/>
                        <a:cs typeface="Arial"/>
                        <a:sym typeface="Arial"/>
                      </a:endParaRPr>
                    </a:p>
                  </a:txBody>
                  <a:tcPr marL="28575" marR="28575" marT="9525" marB="0" anchor="ctr">
                    <a:solidFill>
                      <a:srgbClr val="2F5496"/>
                    </a:solidFill>
                  </a:tcPr>
                </a:tc>
                <a:tc>
                  <a:txBody>
                    <a:bodyPr/>
                    <a:lstStyle/>
                    <a:p>
                      <a:pPr marL="0" marR="0" lvl="0" indent="0" algn="l" rtl="0">
                        <a:lnSpc>
                          <a:spcPct val="115000"/>
                        </a:lnSpc>
                        <a:spcBef>
                          <a:spcPts val="0"/>
                        </a:spcBef>
                        <a:spcAft>
                          <a:spcPts val="0"/>
                        </a:spcAft>
                        <a:buNone/>
                      </a:pPr>
                      <a:r>
                        <a:rPr lang="en-US" sz="2000" b="1" u="none" strike="noStrike" cap="none">
                          <a:solidFill>
                            <a:schemeClr val="lt1"/>
                          </a:solidFill>
                        </a:rPr>
                        <a:t>Heights (Idaho/Cabauw)</a:t>
                      </a:r>
                      <a:endParaRPr sz="2000" b="1" u="none" strike="noStrike" cap="none">
                        <a:solidFill>
                          <a:schemeClr val="lt1"/>
                        </a:solidFill>
                        <a:latin typeface="Arial"/>
                        <a:ea typeface="Arial"/>
                        <a:cs typeface="Arial"/>
                        <a:sym typeface="Arial"/>
                      </a:endParaRPr>
                    </a:p>
                  </a:txBody>
                  <a:tcPr marL="28575" marR="28575" marT="9525" marB="0" anchor="b">
                    <a:solidFill>
                      <a:srgbClr val="2F5496"/>
                    </a:solidFill>
                  </a:tcPr>
                </a:tc>
                <a:extLst>
                  <a:ext uri="{0D108BD9-81ED-4DB2-BD59-A6C34878D82A}">
                    <a16:rowId xmlns:a16="http://schemas.microsoft.com/office/drawing/2014/main" val="10000"/>
                  </a:ext>
                </a:extLst>
              </a:tr>
              <a:tr h="413089">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Potential Temperature Gradient (K)</a:t>
                      </a:r>
                      <a:endParaRPr sz="2000" u="none" strike="noStrike" cap="none" dirty="0">
                        <a:solidFill>
                          <a:schemeClr val="bg2"/>
                        </a:solidFill>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Skin to 10 m, 15 m/20 m</a:t>
                      </a:r>
                      <a:endParaRPr sz="2000" u="none" strike="noStrike" cap="none" dirty="0">
                        <a:solidFill>
                          <a:schemeClr val="bg2"/>
                        </a:solidFill>
                        <a:latin typeface="Arial"/>
                        <a:ea typeface="Arial"/>
                        <a:cs typeface="Arial"/>
                        <a:sym typeface="Arial"/>
                      </a:endParaRPr>
                    </a:p>
                  </a:txBody>
                  <a:tcPr marL="28575" marR="28575" marT="9525" marB="0" anchor="b"/>
                </a:tc>
                <a:extLst>
                  <a:ext uri="{0D108BD9-81ED-4DB2-BD59-A6C34878D82A}">
                    <a16:rowId xmlns:a16="http://schemas.microsoft.com/office/drawing/2014/main" val="10001"/>
                  </a:ext>
                </a:extLst>
              </a:tr>
              <a:tr h="413089">
                <a:tc>
                  <a:txBody>
                    <a:bodyPr/>
                    <a:lstStyle/>
                    <a:p>
                      <a:pPr marL="0" marR="0" lvl="0" indent="0" algn="l" rtl="0">
                        <a:lnSpc>
                          <a:spcPct val="115000"/>
                        </a:lnSpc>
                        <a:spcBef>
                          <a:spcPts val="0"/>
                        </a:spcBef>
                        <a:spcAft>
                          <a:spcPts val="0"/>
                        </a:spcAft>
                        <a:buNone/>
                      </a:pPr>
                      <a:r>
                        <a:rPr lang="en-US" sz="2000" u="none" strike="noStrike" cap="none" dirty="0">
                          <a:solidFill>
                            <a:schemeClr val="bg2"/>
                          </a:solidFill>
                          <a:latin typeface="Arial"/>
                          <a:ea typeface="Arial"/>
                          <a:cs typeface="Arial"/>
                          <a:sym typeface="Arial"/>
                        </a:rPr>
                        <a:t>Mixing Ratio Gradient (g kg</a:t>
                      </a:r>
                      <a:r>
                        <a:rPr lang="en-US" sz="2000" u="none" strike="noStrike" cap="none" baseline="30000" dirty="0">
                          <a:solidFill>
                            <a:schemeClr val="bg2"/>
                          </a:solidFill>
                          <a:latin typeface="Arial"/>
                          <a:ea typeface="Arial"/>
                          <a:cs typeface="Arial"/>
                          <a:sym typeface="Arial"/>
                        </a:rPr>
                        <a:t>-1</a:t>
                      </a:r>
                      <a:r>
                        <a:rPr lang="en-US" sz="2000" u="none" strike="noStrike" cap="none" dirty="0">
                          <a:solidFill>
                            <a:schemeClr val="bg2"/>
                          </a:solidFill>
                          <a:latin typeface="Arial"/>
                          <a:ea typeface="Arial"/>
                          <a:cs typeface="Arial"/>
                          <a:sym typeface="Arial"/>
                        </a:rPr>
                        <a:t>)</a:t>
                      </a:r>
                      <a:endParaRPr sz="2000" u="none" strike="noStrike" cap="none" dirty="0">
                        <a:solidFill>
                          <a:schemeClr val="bg2"/>
                        </a:solidFill>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solidFill>
                            <a:schemeClr val="bg2"/>
                          </a:solidFill>
                          <a:latin typeface="Arial"/>
                          <a:ea typeface="Arial"/>
                          <a:cs typeface="Arial"/>
                          <a:sym typeface="Arial"/>
                        </a:rPr>
                        <a:t>Skin to 10 m, 20 m</a:t>
                      </a:r>
                      <a:endParaRPr sz="2000" u="none" strike="noStrike" cap="none" dirty="0">
                        <a:solidFill>
                          <a:schemeClr val="bg2"/>
                        </a:solidFill>
                        <a:latin typeface="Arial"/>
                        <a:ea typeface="Arial"/>
                        <a:cs typeface="Arial"/>
                        <a:sym typeface="Arial"/>
                      </a:endParaRPr>
                    </a:p>
                  </a:txBody>
                  <a:tcPr marL="28575" marR="28575" marT="9525" marB="0" anchor="b"/>
                </a:tc>
                <a:extLst>
                  <a:ext uri="{0D108BD9-81ED-4DB2-BD59-A6C34878D82A}">
                    <a16:rowId xmlns:a16="http://schemas.microsoft.com/office/drawing/2014/main" val="259798686"/>
                  </a:ext>
                </a:extLst>
              </a:tr>
              <a:tr h="375283">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Wind Speed (m s</a:t>
                      </a:r>
                      <a:r>
                        <a:rPr lang="en-US" sz="2000" u="none" strike="noStrike" cap="none" baseline="30000" dirty="0">
                          <a:solidFill>
                            <a:schemeClr val="bg2"/>
                          </a:solidFill>
                        </a:rPr>
                        <a:t>-1</a:t>
                      </a:r>
                      <a:r>
                        <a:rPr lang="en-US" sz="2000" u="none" strike="noStrike" cap="none" dirty="0">
                          <a:solidFill>
                            <a:schemeClr val="bg2"/>
                          </a:solidFill>
                        </a:rPr>
                        <a:t>)</a:t>
                      </a:r>
                      <a:endParaRPr sz="2000" u="none" strike="noStrike" cap="none" dirty="0">
                        <a:solidFill>
                          <a:schemeClr val="bg2"/>
                        </a:solidFill>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10 m, 15 m/20 m</a:t>
                      </a:r>
                      <a:endParaRPr sz="2000" u="none" strike="noStrike" cap="none" dirty="0">
                        <a:solidFill>
                          <a:schemeClr val="bg2"/>
                        </a:solidFill>
                        <a:latin typeface="Arial"/>
                        <a:ea typeface="Arial"/>
                        <a:cs typeface="Arial"/>
                        <a:sym typeface="Arial"/>
                      </a:endParaRPr>
                    </a:p>
                  </a:txBody>
                  <a:tcPr marL="28575" marR="28575" marT="9525" marB="0" anchor="b"/>
                </a:tc>
                <a:extLst>
                  <a:ext uri="{0D108BD9-81ED-4DB2-BD59-A6C34878D82A}">
                    <a16:rowId xmlns:a16="http://schemas.microsoft.com/office/drawing/2014/main" val="10003"/>
                  </a:ext>
                </a:extLst>
              </a:tr>
              <a:tr h="435270">
                <a:tc>
                  <a:txBody>
                    <a:bodyPr/>
                    <a:lstStyle/>
                    <a:p>
                      <a:pPr marL="0" marR="0" lvl="0" indent="0" algn="l" rtl="0">
                        <a:lnSpc>
                          <a:spcPct val="115000"/>
                        </a:lnSpc>
                        <a:spcBef>
                          <a:spcPts val="0"/>
                        </a:spcBef>
                        <a:spcAft>
                          <a:spcPts val="0"/>
                        </a:spcAft>
                        <a:buNone/>
                      </a:pPr>
                      <a:r>
                        <a:rPr lang="en-US" sz="2000" u="none" strike="noStrike" cap="none" dirty="0">
                          <a:solidFill>
                            <a:schemeClr val="bg2"/>
                          </a:solidFill>
                          <a:latin typeface="Arial"/>
                          <a:ea typeface="Arial"/>
                          <a:cs typeface="Arial"/>
                          <a:sym typeface="Arial"/>
                        </a:rPr>
                        <a:t>Bulk Richardson number</a:t>
                      </a:r>
                      <a:endParaRPr sz="2000" u="none" strike="noStrike" cap="none" dirty="0">
                        <a:solidFill>
                          <a:schemeClr val="bg2"/>
                        </a:solidFill>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solidFill>
                            <a:schemeClr val="bg2"/>
                          </a:solidFill>
                          <a:latin typeface="Arial"/>
                          <a:ea typeface="Arial"/>
                          <a:cs typeface="Arial"/>
                          <a:sym typeface="Arial"/>
                        </a:rPr>
                        <a:t>10 m- 0 m</a:t>
                      </a:r>
                      <a:endParaRPr sz="2000" u="none" strike="noStrike" cap="none" dirty="0">
                        <a:solidFill>
                          <a:schemeClr val="bg2"/>
                        </a:solidFill>
                        <a:latin typeface="Arial"/>
                        <a:ea typeface="Arial"/>
                        <a:cs typeface="Arial"/>
                        <a:sym typeface="Arial"/>
                      </a:endParaRPr>
                    </a:p>
                  </a:txBody>
                  <a:tcPr marL="28575" marR="28575" marT="9525" marB="0" anchor="b"/>
                </a:tc>
                <a:extLst>
                  <a:ext uri="{0D108BD9-81ED-4DB2-BD59-A6C34878D82A}">
                    <a16:rowId xmlns:a16="http://schemas.microsoft.com/office/drawing/2014/main" val="10004"/>
                  </a:ext>
                </a:extLst>
              </a:tr>
              <a:tr h="375283">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Moisture Availability (%)</a:t>
                      </a:r>
                      <a:endParaRPr sz="2000" u="none" strike="noStrike" cap="none" dirty="0">
                        <a:solidFill>
                          <a:schemeClr val="bg2"/>
                        </a:solidFill>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5 cm/3 cm</a:t>
                      </a:r>
                      <a:endParaRPr sz="2000" u="none" strike="noStrike" cap="none" dirty="0">
                        <a:solidFill>
                          <a:schemeClr val="bg2"/>
                        </a:solidFill>
                        <a:latin typeface="Arial"/>
                        <a:ea typeface="Arial"/>
                        <a:cs typeface="Arial"/>
                        <a:sym typeface="Arial"/>
                      </a:endParaRPr>
                    </a:p>
                  </a:txBody>
                  <a:tcPr marL="28575" marR="28575" marT="9525" marB="0" anchor="b"/>
                </a:tc>
                <a:extLst>
                  <a:ext uri="{0D108BD9-81ED-4DB2-BD59-A6C34878D82A}">
                    <a16:rowId xmlns:a16="http://schemas.microsoft.com/office/drawing/2014/main" val="10008"/>
                  </a:ext>
                </a:extLst>
              </a:tr>
              <a:tr h="375283">
                <a:tc>
                  <a:txBody>
                    <a:bodyPr/>
                    <a:lstStyle/>
                    <a:p>
                      <a:pPr marL="0" marR="0" lvl="0" indent="0" algn="l" rtl="0">
                        <a:lnSpc>
                          <a:spcPct val="115000"/>
                        </a:lnSpc>
                        <a:spcBef>
                          <a:spcPts val="0"/>
                        </a:spcBef>
                        <a:spcAft>
                          <a:spcPts val="0"/>
                        </a:spcAft>
                        <a:buNone/>
                      </a:pPr>
                      <a:r>
                        <a:rPr lang="en-US" sz="2000" u="none" strike="noStrike" cap="none" dirty="0">
                          <a:solidFill>
                            <a:schemeClr val="bg2"/>
                          </a:solidFill>
                        </a:rPr>
                        <a:t>Solar Zenith Angle (degrees)</a:t>
                      </a:r>
                      <a:endParaRPr sz="2000" u="none" strike="noStrike" cap="none" dirty="0">
                        <a:solidFill>
                          <a:schemeClr val="bg2"/>
                        </a:solidFill>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solidFill>
                            <a:schemeClr val="bg2"/>
                          </a:solidFill>
                          <a:latin typeface="Arial"/>
                          <a:ea typeface="Arial"/>
                          <a:cs typeface="Arial"/>
                          <a:sym typeface="Arial"/>
                        </a:rPr>
                        <a:t>0 m</a:t>
                      </a:r>
                      <a:endParaRPr sz="2000" u="none" strike="noStrike" cap="none" dirty="0">
                        <a:solidFill>
                          <a:schemeClr val="bg2"/>
                        </a:solidFill>
                        <a:latin typeface="Arial"/>
                        <a:ea typeface="Arial"/>
                        <a:cs typeface="Arial"/>
                        <a:sym typeface="Arial"/>
                      </a:endParaRPr>
                    </a:p>
                  </a:txBody>
                  <a:tcPr marL="28575" marR="28575" marT="9525" marB="0" anchor="b"/>
                </a:tc>
                <a:extLst>
                  <a:ext uri="{0D108BD9-81ED-4DB2-BD59-A6C34878D82A}">
                    <a16:rowId xmlns:a16="http://schemas.microsoft.com/office/drawing/2014/main" val="10010"/>
                  </a:ext>
                </a:extLst>
              </a:tr>
            </a:tbl>
          </a:graphicData>
        </a:graphic>
      </p:graphicFrame>
      <p:pic>
        <p:nvPicPr>
          <p:cNvPr id="188" name="Google Shape;188;p28"/>
          <p:cNvPicPr preferRelativeResize="0"/>
          <p:nvPr/>
        </p:nvPicPr>
        <p:blipFill>
          <a:blip r:embed="rId3">
            <a:alphaModFix/>
          </a:blip>
          <a:stretch>
            <a:fillRect/>
          </a:stretch>
        </p:blipFill>
        <p:spPr>
          <a:xfrm>
            <a:off x="8301274" y="1706167"/>
            <a:ext cx="3433775" cy="2209575"/>
          </a:xfrm>
          <a:prstGeom prst="rect">
            <a:avLst/>
          </a:prstGeom>
          <a:noFill/>
          <a:ln>
            <a:noFill/>
          </a:ln>
        </p:spPr>
      </p:pic>
      <p:sp>
        <p:nvSpPr>
          <p:cNvPr id="189" name="Google Shape;189;p28"/>
          <p:cNvSpPr txBox="1"/>
          <p:nvPr/>
        </p:nvSpPr>
        <p:spPr>
          <a:xfrm>
            <a:off x="8484549" y="934007"/>
            <a:ext cx="3250500" cy="548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Output equations</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190" name="Google Shape;190;p28"/>
          <p:cNvSpPr txBox="1"/>
          <p:nvPr/>
        </p:nvSpPr>
        <p:spPr>
          <a:xfrm>
            <a:off x="456950" y="4236179"/>
            <a:ext cx="3555900" cy="1485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Predictands</a:t>
            </a:r>
            <a:endParaRPr kumimoji="0" sz="2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u*=Friction velocity</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θ</a:t>
            </a:r>
            <a:r>
              <a:rPr kumimoji="0" lang="en-US" sz="2400" b="0" i="0" u="none" strike="noStrike" kern="0" cap="none" spc="0" normalizeH="0" baseline="0" noProof="0" dirty="0">
                <a:ln>
                  <a:noFill/>
                </a:ln>
                <a:solidFill>
                  <a:srgbClr val="000000"/>
                </a:solidFill>
                <a:effectLst/>
                <a:uLnTx/>
                <a:uFillTx/>
                <a:latin typeface="Arial"/>
                <a:cs typeface="Arial"/>
                <a:sym typeface="Arial"/>
              </a:rPr>
              <a:t>*=Temperature scale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q*=Moisture scale</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9A377899-AB9B-6D43-B77B-1A9040F4BADB}"/>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21420409-5BE9-9941-AA83-B6379B13A2F0}" type="slidenum">
              <a:rPr kumimoji="0" lang="en-US" sz="1200" b="0" i="0" u="none" strike="noStrike" kern="1200" cap="none" spc="0" normalizeH="0" baseline="0" noProof="0" smtClean="0">
                <a:ln>
                  <a:noFill/>
                </a:ln>
                <a:solidFill>
                  <a:srgbClr val="666666">
                    <a:tint val="75000"/>
                  </a:srgbClr>
                </a:solidFill>
                <a:effectLst/>
                <a:uLnTx/>
                <a:uFillTx/>
                <a:latin typeface="Arial"/>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1200" cap="none" spc="0" normalizeH="0" baseline="0" noProof="0">
              <a:ln>
                <a:noFill/>
              </a:ln>
              <a:solidFill>
                <a:srgbClr val="666666">
                  <a:tint val="75000"/>
                </a:srgbClr>
              </a:solidFill>
              <a:effectLst/>
              <a:uLnTx/>
              <a:uFillTx/>
              <a:latin typeface="Arial"/>
              <a:ea typeface="+mn-ea"/>
              <a:cs typeface="+mn-cs"/>
              <a:sym typeface="Arial"/>
            </a:endParaRPr>
          </a:p>
        </p:txBody>
      </p:sp>
      <p:sp>
        <p:nvSpPr>
          <p:cNvPr id="9" name="Google Shape;190;p28">
            <a:extLst>
              <a:ext uri="{FF2B5EF4-FFF2-40B4-BE49-F238E27FC236}">
                <a16:creationId xmlns:a16="http://schemas.microsoft.com/office/drawing/2014/main" id="{719462FB-7EF0-D64C-A59A-B5700EE1F507}"/>
              </a:ext>
            </a:extLst>
          </p:cNvPr>
          <p:cNvSpPr txBox="1"/>
          <p:nvPr/>
        </p:nvSpPr>
        <p:spPr>
          <a:xfrm>
            <a:off x="3764479" y="4236179"/>
            <a:ext cx="8326412" cy="197602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ML Procedure</a:t>
            </a:r>
            <a:endParaRPr kumimoji="0" sz="2400" b="1"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Train ML models on observations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Surface </a:t>
            </a:r>
            <a:r>
              <a:rPr kumimoji="0" lang="en-US" sz="2000" b="0" i="0" u="none" strike="noStrike" kern="0" cap="none" spc="0" normalizeH="0" baseline="0" noProof="0" dirty="0">
                <a:ln>
                  <a:noFill/>
                </a:ln>
                <a:solidFill>
                  <a:srgbClr val="000000"/>
                </a:solidFill>
                <a:effectLst/>
                <a:uLnTx/>
                <a:uFillTx/>
                <a:latin typeface="Arial"/>
                <a:cs typeface="Arial"/>
                <a:sym typeface="Arial"/>
              </a:rPr>
              <a:t>layer parameterization derives necessary outputs from ML predictions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167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B5B6-2F72-E54A-B9DD-8EB4EE15D156}"/>
              </a:ext>
            </a:extLst>
          </p:cNvPr>
          <p:cNvSpPr>
            <a:spLocks noGrp="1"/>
          </p:cNvSpPr>
          <p:nvPr>
            <p:ph type="title"/>
          </p:nvPr>
        </p:nvSpPr>
        <p:spPr>
          <a:xfrm>
            <a:off x="-669599" y="179772"/>
            <a:ext cx="11880112" cy="1143000"/>
          </a:xfrm>
        </p:spPr>
        <p:txBody>
          <a:bodyPr>
            <a:noAutofit/>
          </a:bodyPr>
          <a:lstStyle/>
          <a:p>
            <a:r>
              <a:rPr lang="en-US" sz="3600" dirty="0">
                <a:solidFill>
                  <a:srgbClr val="000000"/>
                </a:solidFill>
              </a:rPr>
              <a:t>Random Forest </a:t>
            </a:r>
            <a:r>
              <a:rPr lang="en-US" sz="3600" dirty="0" smtClean="0">
                <a:solidFill>
                  <a:srgbClr val="000000"/>
                </a:solidFill>
              </a:rPr>
              <a:t>and ANN Prediction </a:t>
            </a:r>
            <a:r>
              <a:rPr lang="en-US" sz="3600" dirty="0">
                <a:solidFill>
                  <a:srgbClr val="000000"/>
                </a:solidFill>
              </a:rPr>
              <a:t>of </a:t>
            </a:r>
            <a:r>
              <a:rPr lang="en-US" sz="3600" dirty="0" smtClean="0">
                <a:solidFill>
                  <a:srgbClr val="000000"/>
                </a:solidFill>
              </a:rPr>
              <a:t/>
            </a:r>
            <a:br>
              <a:rPr lang="en-US" sz="3600" dirty="0" smtClean="0">
                <a:solidFill>
                  <a:srgbClr val="000000"/>
                </a:solidFill>
              </a:rPr>
            </a:br>
            <a:r>
              <a:rPr lang="en-US" sz="3600" dirty="0" smtClean="0">
                <a:solidFill>
                  <a:srgbClr val="000000"/>
                </a:solidFill>
              </a:rPr>
              <a:t>Surface </a:t>
            </a:r>
            <a:r>
              <a:rPr lang="en-US" sz="3600" dirty="0">
                <a:solidFill>
                  <a:srgbClr val="000000"/>
                </a:solidFill>
              </a:rPr>
              <a:t>Layer Variables</a:t>
            </a:r>
          </a:p>
        </p:txBody>
      </p:sp>
      <p:pic>
        <p:nvPicPr>
          <p:cNvPr id="4" name="Picture 3">
            <a:extLst>
              <a:ext uri="{FF2B5EF4-FFF2-40B4-BE49-F238E27FC236}">
                <a16:creationId xmlns:a16="http://schemas.microsoft.com/office/drawing/2014/main" id="{D86C7894-5B51-6E46-B0D6-B84DB1F08F0C}"/>
              </a:ext>
            </a:extLst>
          </p:cNvPr>
          <p:cNvPicPr>
            <a:picLocks noChangeAspect="1"/>
          </p:cNvPicPr>
          <p:nvPr/>
        </p:nvPicPr>
        <p:blipFill>
          <a:blip r:embed="rId2"/>
          <a:stretch>
            <a:fillRect/>
          </a:stretch>
        </p:blipFill>
        <p:spPr>
          <a:xfrm>
            <a:off x="2228363" y="1424763"/>
            <a:ext cx="7245607" cy="2620266"/>
          </a:xfrm>
          <a:prstGeom prst="rect">
            <a:avLst/>
          </a:prstGeom>
        </p:spPr>
      </p:pic>
      <p:sp>
        <p:nvSpPr>
          <p:cNvPr id="3" name="Slide Number Placeholder 2">
            <a:extLst>
              <a:ext uri="{FF2B5EF4-FFF2-40B4-BE49-F238E27FC236}">
                <a16:creationId xmlns:a16="http://schemas.microsoft.com/office/drawing/2014/main" id="{D9F175B7-5308-3C43-8D70-8A4FC063667F}"/>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3C231823-10CC-544E-B1BC-866520F626E4}"/>
              </a:ext>
            </a:extLst>
          </p:cNvPr>
          <p:cNvPicPr>
            <a:picLocks noChangeAspect="1"/>
          </p:cNvPicPr>
          <p:nvPr/>
        </p:nvPicPr>
        <p:blipFill>
          <a:blip r:embed="rId3"/>
          <a:stretch>
            <a:fillRect/>
          </a:stretch>
        </p:blipFill>
        <p:spPr>
          <a:xfrm>
            <a:off x="2228363" y="3824134"/>
            <a:ext cx="7252285" cy="2622681"/>
          </a:xfrm>
          <a:prstGeom prst="rect">
            <a:avLst/>
          </a:prstGeom>
        </p:spPr>
      </p:pic>
      <p:sp>
        <p:nvSpPr>
          <p:cNvPr id="6" name="TextBox 5"/>
          <p:cNvSpPr txBox="1"/>
          <p:nvPr/>
        </p:nvSpPr>
        <p:spPr>
          <a:xfrm>
            <a:off x="2228363" y="6290511"/>
            <a:ext cx="725228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          </a:t>
            </a:r>
            <a:r>
              <a:rPr kumimoji="0" lang="en-US" sz="1400" b="1" i="0" u="none" strike="noStrike" kern="0" cap="none" spc="0" normalizeH="0" baseline="0" noProof="0" dirty="0" smtClean="0">
                <a:ln>
                  <a:noFill/>
                </a:ln>
                <a:solidFill>
                  <a:srgbClr val="FF0000"/>
                </a:solidFill>
                <a:effectLst/>
                <a:uLnTx/>
                <a:uFillTx/>
                <a:latin typeface="Arial"/>
                <a:cs typeface="Arial"/>
                <a:sym typeface="Arial"/>
              </a:rPr>
              <a:t>Random </a:t>
            </a:r>
            <a:r>
              <a:rPr kumimoji="0" lang="en-US" sz="1400" b="1" i="0" u="none" strike="noStrike" kern="0" cap="none" spc="0" normalizeH="0" baseline="0" noProof="0" dirty="0">
                <a:ln>
                  <a:noFill/>
                </a:ln>
                <a:solidFill>
                  <a:srgbClr val="FF0000"/>
                </a:solidFill>
                <a:effectLst/>
                <a:uLnTx/>
                <a:uFillTx/>
                <a:latin typeface="Arial"/>
                <a:cs typeface="Arial"/>
                <a:sym typeface="Arial"/>
              </a:rPr>
              <a:t>Forest		           M-O		            Neural Network</a:t>
            </a:r>
          </a:p>
        </p:txBody>
      </p:sp>
      <p:sp>
        <p:nvSpPr>
          <p:cNvPr id="7" name="TextBox 6"/>
          <p:cNvSpPr txBox="1"/>
          <p:nvPr/>
        </p:nvSpPr>
        <p:spPr>
          <a:xfrm>
            <a:off x="10728250" y="5231082"/>
            <a:ext cx="12333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McCandless</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lang="en-US" dirty="0" smtClean="0"/>
              <a:t>Gagne</a:t>
            </a:r>
            <a:r>
              <a:rPr lang="en-US" dirty="0"/>
              <a:t>, </a:t>
            </a:r>
            <a:r>
              <a:rPr lang="en-US" dirty="0" err="1"/>
              <a:t>Kosovic</a:t>
            </a:r>
            <a:r>
              <a:rPr kumimoji="0" lang="en-US" sz="1400" b="0" i="0" u="none" strike="noStrike" kern="0" cap="none" spc="0" normalizeH="0" baseline="0" noProof="0" dirty="0">
                <a:ln>
                  <a:noFill/>
                </a:ln>
                <a:solidFill>
                  <a:srgbClr val="000000"/>
                </a:solidFill>
                <a:effectLst/>
                <a:uLnTx/>
                <a:uFillTx/>
                <a:latin typeface="Arial"/>
                <a:cs typeface="Arial"/>
                <a:sym typeface="Arial"/>
              </a:rPr>
              <a:t>, Haupt</a:t>
            </a:r>
          </a:p>
        </p:txBody>
      </p:sp>
      <p:sp>
        <p:nvSpPr>
          <p:cNvPr id="8" name="TextBox 7"/>
          <p:cNvSpPr txBox="1"/>
          <p:nvPr/>
        </p:nvSpPr>
        <p:spPr>
          <a:xfrm>
            <a:off x="552893" y="2126512"/>
            <a:ext cx="16754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Temperature Scale</a:t>
            </a:r>
          </a:p>
        </p:txBody>
      </p:sp>
      <p:sp>
        <p:nvSpPr>
          <p:cNvPr id="9" name="TextBox 8"/>
          <p:cNvSpPr txBox="1"/>
          <p:nvPr/>
        </p:nvSpPr>
        <p:spPr>
          <a:xfrm>
            <a:off x="552892" y="4781138"/>
            <a:ext cx="14247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Moisture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Scale</a:t>
            </a:r>
          </a:p>
        </p:txBody>
      </p:sp>
      <p:sp>
        <p:nvSpPr>
          <p:cNvPr id="10" name="TextBox 9"/>
          <p:cNvSpPr txBox="1"/>
          <p:nvPr/>
        </p:nvSpPr>
        <p:spPr>
          <a:xfrm>
            <a:off x="9577347" y="2480455"/>
            <a:ext cx="249865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Both Random Forest and Neural Networks consistently </a:t>
            </a:r>
            <a:r>
              <a:rPr kumimoji="0" lang="en-US" sz="1800" b="0" i="0" u="none" strike="noStrike" kern="0" cap="none" spc="0" normalizeH="0" baseline="0" noProof="0" dirty="0" err="1">
                <a:ln>
                  <a:noFill/>
                </a:ln>
                <a:solidFill>
                  <a:srgbClr val="000000"/>
                </a:solidFill>
                <a:effectLst/>
                <a:uLnTx/>
                <a:uFillTx/>
                <a:latin typeface="Arial"/>
                <a:cs typeface="Arial"/>
                <a:sym typeface="Arial"/>
              </a:rPr>
              <a:t>outpredict</a:t>
            </a:r>
            <a:r>
              <a:rPr kumimoji="0" lang="en-US" sz="1800" b="0" i="0" u="none" strike="noStrike" kern="0" cap="none" spc="0" normalizeH="0" baseline="0" noProof="0" dirty="0">
                <a:ln>
                  <a:noFill/>
                </a:ln>
                <a:solidFill>
                  <a:srgbClr val="000000"/>
                </a:solidFill>
                <a:effectLst/>
                <a:uLnTx/>
                <a:uFillTx/>
                <a:latin typeface="Arial"/>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cs typeface="Arial"/>
                <a:sym typeface="Arial"/>
              </a:rPr>
              <a:t>Monin-Obukov</a:t>
            </a:r>
            <a:r>
              <a:rPr kumimoji="0" lang="en-US" sz="1800" b="0" i="0" u="none" strike="noStrike" kern="0" cap="none" spc="0" normalizeH="0" baseline="0" noProof="0" dirty="0">
                <a:ln>
                  <a:noFill/>
                </a:ln>
                <a:solidFill>
                  <a:srgbClr val="000000"/>
                </a:solidFill>
                <a:effectLst/>
                <a:uLnTx/>
                <a:uFillTx/>
                <a:latin typeface="Arial"/>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cs typeface="Arial"/>
                <a:sym typeface="Arial"/>
              </a:rPr>
              <a:t>Similary</a:t>
            </a:r>
            <a:r>
              <a:rPr kumimoji="0" lang="en-US" sz="1800" b="0" i="0" u="none" strike="noStrike" kern="0" cap="none" spc="0" normalizeH="0" baseline="0" noProof="0" dirty="0">
                <a:ln>
                  <a:noFill/>
                </a:ln>
                <a:solidFill>
                  <a:srgbClr val="000000"/>
                </a:solidFill>
                <a:effectLst/>
                <a:uLnTx/>
                <a:uFillTx/>
                <a:latin typeface="Arial"/>
                <a:cs typeface="Arial"/>
                <a:sym typeface="Arial"/>
              </a:rPr>
              <a:t> Theory</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Higher Correlation</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Lower MAE</a:t>
            </a:r>
          </a:p>
        </p:txBody>
      </p:sp>
    </p:spTree>
    <p:extLst>
      <p:ext uri="{BB962C8B-B14F-4D97-AF65-F5344CB8AC3E}">
        <p14:creationId xmlns:p14="http://schemas.microsoft.com/office/powerpoint/2010/main" val="402671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4199-127A-D349-8FAB-1C6C24818F56}"/>
              </a:ext>
            </a:extLst>
          </p:cNvPr>
          <p:cNvSpPr>
            <a:spLocks noGrp="1"/>
          </p:cNvSpPr>
          <p:nvPr>
            <p:ph type="title"/>
          </p:nvPr>
        </p:nvSpPr>
        <p:spPr>
          <a:xfrm>
            <a:off x="609600" y="274639"/>
            <a:ext cx="10972800" cy="735177"/>
          </a:xfrm>
        </p:spPr>
        <p:txBody>
          <a:bodyPr>
            <a:normAutofit/>
          </a:bodyPr>
          <a:lstStyle/>
          <a:p>
            <a:r>
              <a:rPr lang="en-US" sz="3600" dirty="0">
                <a:solidFill>
                  <a:srgbClr val="000000"/>
                </a:solidFill>
              </a:rPr>
              <a:t>Cross-Testing ML Models</a:t>
            </a:r>
          </a:p>
        </p:txBody>
      </p:sp>
      <p:sp>
        <p:nvSpPr>
          <p:cNvPr id="3" name="Slide Number Placeholder 2">
            <a:extLst>
              <a:ext uri="{FF2B5EF4-FFF2-40B4-BE49-F238E27FC236}">
                <a16:creationId xmlns:a16="http://schemas.microsoft.com/office/drawing/2014/main" id="{613B00A0-2DAF-9343-BC14-4681FFB44375}"/>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4" name="Table 3">
            <a:extLst>
              <a:ext uri="{FF2B5EF4-FFF2-40B4-BE49-F238E27FC236}">
                <a16:creationId xmlns:a16="http://schemas.microsoft.com/office/drawing/2014/main" id="{CF5AFAAC-34B9-A740-BC00-4C016FDABA9A}"/>
              </a:ext>
            </a:extLst>
          </p:cNvPr>
          <p:cNvGraphicFramePr>
            <a:graphicFrameLocks noGrp="1"/>
          </p:cNvGraphicFramePr>
          <p:nvPr>
            <p:extLst/>
          </p:nvPr>
        </p:nvGraphicFramePr>
        <p:xfrm>
          <a:off x="421386" y="1106532"/>
          <a:ext cx="10932414" cy="4497984"/>
        </p:xfrm>
        <a:graphic>
          <a:graphicData uri="http://schemas.openxmlformats.org/drawingml/2006/table">
            <a:tbl>
              <a:tblPr>
                <a:tableStyleId>{5C22544A-7EE6-4342-B048-85BDC9FD1C3A}</a:tableStyleId>
              </a:tblPr>
              <a:tblGrid>
                <a:gridCol w="2199894">
                  <a:extLst>
                    <a:ext uri="{9D8B030D-6E8A-4147-A177-3AD203B41FA5}">
                      <a16:colId xmlns:a16="http://schemas.microsoft.com/office/drawing/2014/main" val="4059797976"/>
                    </a:ext>
                  </a:extLst>
                </a:gridCol>
                <a:gridCol w="1217009">
                  <a:extLst>
                    <a:ext uri="{9D8B030D-6E8A-4147-A177-3AD203B41FA5}">
                      <a16:colId xmlns:a16="http://schemas.microsoft.com/office/drawing/2014/main" val="894321430"/>
                    </a:ext>
                  </a:extLst>
                </a:gridCol>
                <a:gridCol w="1693812">
                  <a:extLst>
                    <a:ext uri="{9D8B030D-6E8A-4147-A177-3AD203B41FA5}">
                      <a16:colId xmlns:a16="http://schemas.microsoft.com/office/drawing/2014/main" val="1377869817"/>
                    </a:ext>
                  </a:extLst>
                </a:gridCol>
                <a:gridCol w="1342504">
                  <a:extLst>
                    <a:ext uri="{9D8B030D-6E8A-4147-A177-3AD203B41FA5}">
                      <a16:colId xmlns:a16="http://schemas.microsoft.com/office/drawing/2014/main" val="2839702667"/>
                    </a:ext>
                  </a:extLst>
                </a:gridCol>
                <a:gridCol w="1442879">
                  <a:extLst>
                    <a:ext uri="{9D8B030D-6E8A-4147-A177-3AD203B41FA5}">
                      <a16:colId xmlns:a16="http://schemas.microsoft.com/office/drawing/2014/main" val="3350267630"/>
                    </a:ext>
                  </a:extLst>
                </a:gridCol>
                <a:gridCol w="1693812">
                  <a:extLst>
                    <a:ext uri="{9D8B030D-6E8A-4147-A177-3AD203B41FA5}">
                      <a16:colId xmlns:a16="http://schemas.microsoft.com/office/drawing/2014/main" val="2756033580"/>
                    </a:ext>
                  </a:extLst>
                </a:gridCol>
                <a:gridCol w="1342504">
                  <a:extLst>
                    <a:ext uri="{9D8B030D-6E8A-4147-A177-3AD203B41FA5}">
                      <a16:colId xmlns:a16="http://schemas.microsoft.com/office/drawing/2014/main" val="2367376512"/>
                    </a:ext>
                  </a:extLst>
                </a:gridCol>
              </a:tblGrid>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bg1"/>
                    </a:solidFill>
                  </a:tcPr>
                </a:tc>
                <a:tc gridSpan="3">
                  <a:txBody>
                    <a:bodyPr/>
                    <a:lstStyle/>
                    <a:p>
                      <a:pPr algn="ctr" fontAlgn="b"/>
                      <a:r>
                        <a:rPr lang="en-US" sz="1800" b="1" u="none" strike="noStrike" dirty="0">
                          <a:solidFill>
                            <a:srgbClr val="C00000"/>
                          </a:solidFill>
                          <a:effectLst/>
                        </a:rPr>
                        <a:t>R</a:t>
                      </a:r>
                      <a:r>
                        <a:rPr lang="en-US" sz="1800" b="1" u="none" strike="noStrike" baseline="30000" dirty="0">
                          <a:solidFill>
                            <a:srgbClr val="C00000"/>
                          </a:solidFill>
                          <a:effectLst/>
                        </a:rPr>
                        <a:t>2</a:t>
                      </a:r>
                      <a:endParaRPr lang="en-US" sz="1800" b="1" i="0" u="none" strike="noStrike" baseline="30000" dirty="0">
                        <a:solidFill>
                          <a:srgbClr val="C00000"/>
                        </a:solidFill>
                        <a:effectLst/>
                        <a:latin typeface="Calibri" panose="020F0502020204030204" pitchFamily="34" charset="0"/>
                      </a:endParaRPr>
                    </a:p>
                  </a:txBody>
                  <a:tcPr marL="9072" marR="9072" marT="9072" marB="0" anchor="b">
                    <a:solidFill>
                      <a:schemeClr val="bg1"/>
                    </a:solidFill>
                  </a:tcPr>
                </a:tc>
                <a:tc hMerge="1">
                  <a:txBody>
                    <a:bodyPr/>
                    <a:lstStyle/>
                    <a:p>
                      <a:endParaRPr lang="en-US"/>
                    </a:p>
                  </a:txBody>
                  <a:tcPr/>
                </a:tc>
                <a:tc hMerge="1">
                  <a:txBody>
                    <a:bodyPr/>
                    <a:lstStyle/>
                    <a:p>
                      <a:endParaRPr lang="en-US"/>
                    </a:p>
                  </a:txBody>
                  <a:tcPr/>
                </a:tc>
                <a:tc gridSpan="3">
                  <a:txBody>
                    <a:bodyPr/>
                    <a:lstStyle/>
                    <a:p>
                      <a:pPr algn="ctr" fontAlgn="b"/>
                      <a:r>
                        <a:rPr lang="en-US" sz="1800" b="1" u="none" strike="noStrike" dirty="0">
                          <a:solidFill>
                            <a:srgbClr val="C00000"/>
                          </a:solidFill>
                          <a:effectLst/>
                        </a:rPr>
                        <a:t>MAE</a:t>
                      </a:r>
                      <a:endParaRPr lang="en-US" sz="1800" b="1" i="0" u="none" strike="noStrike" dirty="0">
                        <a:solidFill>
                          <a:srgbClr val="C00000"/>
                        </a:solidFill>
                        <a:effectLst/>
                        <a:latin typeface="Calibri" panose="020F0502020204030204" pitchFamily="34" charset="0"/>
                      </a:endParaRPr>
                    </a:p>
                  </a:txBody>
                  <a:tcPr marL="9072" marR="9072" marT="9072" marB="0" anchor="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5604384"/>
                  </a:ext>
                </a:extLst>
              </a:tr>
              <a:tr h="276597">
                <a:tc>
                  <a:txBody>
                    <a:bodyPr/>
                    <a:lstStyle/>
                    <a:p>
                      <a:pPr algn="l" fontAlgn="b"/>
                      <a:r>
                        <a:rPr lang="en-US" sz="1800" b="1" u="none" strike="noStrike" dirty="0">
                          <a:solidFill>
                            <a:srgbClr val="000000"/>
                          </a:solidFill>
                          <a:effectLst/>
                        </a:rPr>
                        <a:t>Idaho</a:t>
                      </a:r>
                      <a:r>
                        <a:rPr lang="en-US" sz="1800" b="1" u="none" strike="noStrike" dirty="0">
                          <a:effectLst/>
                        </a:rPr>
                        <a:t> Test Dataset</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2772344287"/>
                  </a:ext>
                </a:extLst>
              </a:tr>
              <a:tr h="276597">
                <a:tc>
                  <a:txBody>
                    <a:bodyPr/>
                    <a:lstStyle/>
                    <a:p>
                      <a:pPr algn="l" fontAlgn="b"/>
                      <a:r>
                        <a:rPr lang="en-US" sz="1800" u="none" strike="noStrike" dirty="0">
                          <a:effectLst/>
                        </a:rPr>
                        <a:t>MO Similarity</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0.85</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dirty="0">
                          <a:effectLst/>
                        </a:rPr>
                        <a:t>0.42</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0.077</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a:effectLst/>
                        </a:rPr>
                        <a:t>0.203</a:t>
                      </a:r>
                      <a:endParaRPr lang="en-US" sz="1800" b="0" i="0" u="none" strike="noStrike">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extLst>
                  <a:ext uri="{0D108BD9-81ED-4DB2-BD59-A6C34878D82A}">
                    <a16:rowId xmlns:a16="http://schemas.microsoft.com/office/drawing/2014/main" val="319011216"/>
                  </a:ext>
                </a:extLst>
              </a:tr>
              <a:tr h="276597">
                <a:tc>
                  <a:txBody>
                    <a:bodyPr/>
                    <a:lstStyle/>
                    <a:p>
                      <a:pPr algn="l" fontAlgn="b"/>
                      <a:r>
                        <a:rPr lang="en-US" sz="1800" u="none" strike="noStrike" dirty="0">
                          <a:effectLst/>
                        </a:rPr>
                        <a:t>RF Trained on Idaho</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b="1" u="none" strike="noStrike" dirty="0">
                          <a:solidFill>
                            <a:srgbClr val="7030A0"/>
                          </a:solidFill>
                          <a:effectLst/>
                        </a:rPr>
                        <a:t>0.91</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b="1" u="none" strike="noStrike" dirty="0">
                          <a:solidFill>
                            <a:srgbClr val="7030A0"/>
                          </a:solidFill>
                          <a:effectLst/>
                        </a:rPr>
                        <a:t>0.80</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b="1" u="none" strike="noStrike" dirty="0">
                          <a:solidFill>
                            <a:srgbClr val="7030A0"/>
                          </a:solidFill>
                          <a:effectLst/>
                        </a:rPr>
                        <a:t>0.41</a:t>
                      </a:r>
                      <a:endParaRPr lang="en-US" sz="1800" b="1" i="0" u="none" strike="noStrike" dirty="0">
                        <a:solidFill>
                          <a:srgbClr val="7030A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b="1" u="none" strike="noStrike" dirty="0">
                          <a:solidFill>
                            <a:srgbClr val="7030A0"/>
                          </a:solidFill>
                          <a:effectLst/>
                        </a:rPr>
                        <a:t>0.047</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u="none" strike="noStrike" dirty="0">
                          <a:effectLst/>
                        </a:rPr>
                        <a:t>0.079</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b="1" u="none" strike="noStrike" dirty="0">
                          <a:solidFill>
                            <a:srgbClr val="7030A0"/>
                          </a:solidFill>
                          <a:effectLst/>
                        </a:rPr>
                        <a:t>0.023</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2">
                        <a:lumMod val="20000"/>
                        <a:lumOff val="80000"/>
                      </a:schemeClr>
                    </a:solidFill>
                  </a:tcPr>
                </a:tc>
                <a:extLst>
                  <a:ext uri="{0D108BD9-81ED-4DB2-BD59-A6C34878D82A}">
                    <a16:rowId xmlns:a16="http://schemas.microsoft.com/office/drawing/2014/main" val="217924801"/>
                  </a:ext>
                </a:extLst>
              </a:tr>
              <a:tr h="276597">
                <a:tc>
                  <a:txBody>
                    <a:bodyPr/>
                    <a:lstStyle/>
                    <a:p>
                      <a:pPr algn="l" fontAlgn="b"/>
                      <a:r>
                        <a:rPr lang="en-US" sz="1800" u="none" strike="noStrike" dirty="0">
                          <a:effectLst/>
                        </a:rPr>
                        <a:t>RF Trained on </a:t>
                      </a:r>
                      <a:r>
                        <a:rPr lang="en-US" sz="1800" u="none" strike="noStrike" dirty="0" err="1">
                          <a:effectLst/>
                        </a:rPr>
                        <a:t>Cabauw</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800" u="none" strike="noStrike">
                          <a:effectLst/>
                        </a:rPr>
                        <a:t>0.88</a:t>
                      </a:r>
                      <a:endParaRPr lang="en-US" sz="1800" b="0" i="0" u="none" strike="noStrike">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800" u="none" strike="noStrike">
                          <a:effectLst/>
                        </a:rPr>
                        <a:t>0.76</a:t>
                      </a:r>
                      <a:endParaRPr lang="en-US" sz="1800" b="0" i="0" u="none" strike="noStrike">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800" u="none" strike="noStrike" dirty="0">
                          <a:effectLst/>
                        </a:rPr>
                        <a:t>0.22</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800" u="none" strike="noStrike" dirty="0">
                          <a:effectLst/>
                        </a:rPr>
                        <a:t>0.094</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800" u="none" strike="noStrike" dirty="0">
                          <a:effectLst/>
                        </a:rPr>
                        <a:t>0.139</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800" u="none" strike="noStrike" dirty="0">
                          <a:effectLst/>
                        </a:rPr>
                        <a:t>0.284</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1566269121"/>
                  </a:ext>
                </a:extLst>
              </a:tr>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1211664781"/>
                  </a:ext>
                </a:extLst>
              </a:tr>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1216343810"/>
                  </a:ext>
                </a:extLst>
              </a:tr>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gridSpan="3">
                  <a:txBody>
                    <a:bodyPr/>
                    <a:lstStyle/>
                    <a:p>
                      <a:pPr algn="ctr" fontAlgn="b"/>
                      <a:r>
                        <a:rPr lang="en-US" sz="1800" b="1" u="none" strike="noStrike" dirty="0">
                          <a:solidFill>
                            <a:srgbClr val="C00000"/>
                          </a:solidFill>
                          <a:effectLst/>
                        </a:rPr>
                        <a:t>R</a:t>
                      </a:r>
                      <a:r>
                        <a:rPr lang="en-US" sz="1800" b="1" u="none" strike="noStrike" baseline="30000" dirty="0">
                          <a:solidFill>
                            <a:srgbClr val="C00000"/>
                          </a:solidFill>
                          <a:effectLst/>
                        </a:rPr>
                        <a:t>2</a:t>
                      </a:r>
                      <a:endParaRPr lang="en-US" sz="1800" b="1" i="0" u="none" strike="noStrike" baseline="30000" dirty="0">
                        <a:solidFill>
                          <a:srgbClr val="C00000"/>
                        </a:solidFill>
                        <a:effectLst/>
                        <a:latin typeface="Calibri" panose="020F0502020204030204" pitchFamily="34" charset="0"/>
                      </a:endParaRPr>
                    </a:p>
                  </a:txBody>
                  <a:tcPr marL="9072" marR="9072" marT="9072" marB="0" anchor="b">
                    <a:noFill/>
                  </a:tcPr>
                </a:tc>
                <a:tc hMerge="1">
                  <a:txBody>
                    <a:bodyPr/>
                    <a:lstStyle/>
                    <a:p>
                      <a:endParaRPr lang="en-US"/>
                    </a:p>
                  </a:txBody>
                  <a:tcPr/>
                </a:tc>
                <a:tc hMerge="1">
                  <a:txBody>
                    <a:bodyPr/>
                    <a:lstStyle/>
                    <a:p>
                      <a:endParaRPr lang="en-US"/>
                    </a:p>
                  </a:txBody>
                  <a:tcPr/>
                </a:tc>
                <a:tc gridSpan="3">
                  <a:txBody>
                    <a:bodyPr/>
                    <a:lstStyle/>
                    <a:p>
                      <a:pPr algn="ctr" fontAlgn="b"/>
                      <a:r>
                        <a:rPr lang="en-US" sz="1800" b="1" u="none" strike="noStrike" dirty="0">
                          <a:solidFill>
                            <a:srgbClr val="C00000"/>
                          </a:solidFill>
                          <a:effectLst/>
                        </a:rPr>
                        <a:t>MAE</a:t>
                      </a:r>
                      <a:endParaRPr lang="en-US" sz="1800" b="1" i="0" u="none" strike="noStrike" dirty="0">
                        <a:solidFill>
                          <a:srgbClr val="C00000"/>
                        </a:solidFill>
                        <a:effectLst/>
                        <a:latin typeface="Calibri" panose="020F0502020204030204" pitchFamily="34" charset="0"/>
                      </a:endParaRPr>
                    </a:p>
                  </a:txBody>
                  <a:tcPr marL="9072" marR="9072" marT="9072" marB="0" anchor="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1806364"/>
                  </a:ext>
                </a:extLst>
              </a:tr>
              <a:tr h="276597">
                <a:tc>
                  <a:txBody>
                    <a:bodyPr/>
                    <a:lstStyle/>
                    <a:p>
                      <a:pPr algn="l" fontAlgn="b"/>
                      <a:r>
                        <a:rPr lang="en-US" sz="1800" b="1" u="none" strike="noStrike" dirty="0" err="1">
                          <a:solidFill>
                            <a:srgbClr val="000000"/>
                          </a:solidFill>
                          <a:effectLst/>
                        </a:rPr>
                        <a:t>Cabauw</a:t>
                      </a:r>
                      <a:r>
                        <a:rPr lang="en-US" sz="1800" b="1" u="none" strike="noStrike" dirty="0">
                          <a:effectLst/>
                        </a:rPr>
                        <a:t> Test Dataset</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1433042083"/>
                  </a:ext>
                </a:extLst>
              </a:tr>
              <a:tr h="276597">
                <a:tc>
                  <a:txBody>
                    <a:bodyPr/>
                    <a:lstStyle/>
                    <a:p>
                      <a:pPr algn="l" fontAlgn="b"/>
                      <a:r>
                        <a:rPr lang="en-US" sz="1800" u="none" strike="noStrike" dirty="0">
                          <a:effectLst/>
                        </a:rPr>
                        <a:t>MO Similarity</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0.90</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dirty="0">
                          <a:effectLst/>
                        </a:rPr>
                        <a:t>0.44</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0.14</a:t>
                      </a: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0.115</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dirty="0">
                          <a:effectLst/>
                        </a:rPr>
                        <a:t>0.062</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0.135</a:t>
                      </a:r>
                    </a:p>
                  </a:txBody>
                  <a:tcPr marL="9072" marR="9072" marT="9072" marB="0" anchor="b">
                    <a:solidFill>
                      <a:schemeClr val="accent6">
                        <a:lumMod val="20000"/>
                        <a:lumOff val="80000"/>
                      </a:schemeClr>
                    </a:solidFill>
                  </a:tcPr>
                </a:tc>
                <a:extLst>
                  <a:ext uri="{0D108BD9-81ED-4DB2-BD59-A6C34878D82A}">
                    <a16:rowId xmlns:a16="http://schemas.microsoft.com/office/drawing/2014/main" val="3774837900"/>
                  </a:ext>
                </a:extLst>
              </a:tr>
              <a:tr h="276597">
                <a:tc>
                  <a:txBody>
                    <a:bodyPr/>
                    <a:lstStyle/>
                    <a:p>
                      <a:pPr algn="l" fontAlgn="b"/>
                      <a:r>
                        <a:rPr lang="en-US" sz="1800" u="none" strike="noStrike" dirty="0">
                          <a:effectLst/>
                        </a:rPr>
                        <a:t>RF Trained on </a:t>
                      </a:r>
                      <a:r>
                        <a:rPr lang="en-US" sz="1800" u="none" strike="noStrike" dirty="0" err="1">
                          <a:effectLst/>
                        </a:rPr>
                        <a:t>Cabauw</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fontAlgn="b"/>
                      <a:r>
                        <a:rPr lang="en-US" sz="1800" b="1" u="none" strike="noStrike" dirty="0">
                          <a:solidFill>
                            <a:srgbClr val="7030A0"/>
                          </a:solidFill>
                          <a:effectLst/>
                        </a:rPr>
                        <a:t>0.93</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b"/>
                      <a:r>
                        <a:rPr lang="en-US" sz="1800" b="1" u="none" strike="noStrike" dirty="0">
                          <a:solidFill>
                            <a:srgbClr val="7030A0"/>
                          </a:solidFill>
                          <a:effectLst/>
                        </a:rPr>
                        <a:t>0.82</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5">
                        <a:lumMod val="20000"/>
                        <a:lumOff val="80000"/>
                      </a:schemeClr>
                    </a:solidFill>
                  </a:tcPr>
                </a:tc>
                <a:tc>
                  <a:txBody>
                    <a:bodyPr/>
                    <a:lstStyle/>
                    <a:p>
                      <a:pPr algn="ctr" fontAlgn="b"/>
                      <a:r>
                        <a:rPr lang="en-US" sz="1800" b="1" u="none" strike="noStrike" dirty="0">
                          <a:solidFill>
                            <a:srgbClr val="7030A0"/>
                          </a:solidFill>
                          <a:effectLst/>
                        </a:rPr>
                        <a:t>0.73</a:t>
                      </a:r>
                      <a:endParaRPr lang="en-US" sz="1800" b="1" i="0" u="none" strike="noStrike" dirty="0">
                        <a:solidFill>
                          <a:srgbClr val="7030A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fontAlgn="b"/>
                      <a:r>
                        <a:rPr lang="en-US" sz="1800" b="1" u="none" strike="noStrike" dirty="0">
                          <a:solidFill>
                            <a:srgbClr val="7030A0"/>
                          </a:solidFill>
                          <a:effectLst/>
                        </a:rPr>
                        <a:t>0.031</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b"/>
                      <a:r>
                        <a:rPr lang="en-US" sz="1800" b="1" u="none" strike="noStrike" dirty="0">
                          <a:solidFill>
                            <a:srgbClr val="7030A0"/>
                          </a:solidFill>
                          <a:effectLst/>
                        </a:rPr>
                        <a:t>0.030</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5">
                        <a:lumMod val="20000"/>
                        <a:lumOff val="80000"/>
                      </a:schemeClr>
                    </a:solidFill>
                  </a:tcPr>
                </a:tc>
                <a:tc>
                  <a:txBody>
                    <a:bodyPr/>
                    <a:lstStyle/>
                    <a:p>
                      <a:pPr algn="ctr" fontAlgn="b"/>
                      <a:r>
                        <a:rPr lang="en-US" sz="1800" b="1" u="none" strike="noStrike" dirty="0">
                          <a:solidFill>
                            <a:srgbClr val="7030A0"/>
                          </a:solidFill>
                          <a:effectLst/>
                        </a:rPr>
                        <a:t>0.055</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5">
                        <a:lumMod val="20000"/>
                        <a:lumOff val="80000"/>
                      </a:schemeClr>
                    </a:solidFill>
                  </a:tcPr>
                </a:tc>
                <a:extLst>
                  <a:ext uri="{0D108BD9-81ED-4DB2-BD59-A6C34878D82A}">
                    <a16:rowId xmlns:a16="http://schemas.microsoft.com/office/drawing/2014/main" val="1033880939"/>
                  </a:ext>
                </a:extLst>
              </a:tr>
              <a:tr h="276597">
                <a:tc>
                  <a:txBody>
                    <a:bodyPr/>
                    <a:lstStyle/>
                    <a:p>
                      <a:pPr algn="l" fontAlgn="b"/>
                      <a:r>
                        <a:rPr lang="en-US" sz="1800" u="none" strike="noStrike" dirty="0">
                          <a:effectLst/>
                        </a:rPr>
                        <a:t>RF Trained on Idaho</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u="none" strike="noStrike" dirty="0">
                          <a:effectLst/>
                        </a:rPr>
                        <a:t>0.90</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u="none" strike="noStrike" dirty="0">
                          <a:effectLst/>
                        </a:rPr>
                        <a:t>0.77</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u="none" strike="noStrike" dirty="0">
                          <a:effectLst/>
                        </a:rPr>
                        <a:t>0.49</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u="none" strike="noStrike" dirty="0">
                          <a:effectLst/>
                        </a:rPr>
                        <a:t>0.074</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u="none" strike="noStrike" dirty="0">
                          <a:effectLst/>
                        </a:rPr>
                        <a:t>0.049</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u="none" strike="noStrike" dirty="0">
                          <a:effectLst/>
                        </a:rPr>
                        <a:t>0.112</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extLst>
                  <a:ext uri="{0D108BD9-81ED-4DB2-BD59-A6C34878D82A}">
                    <a16:rowId xmlns:a16="http://schemas.microsoft.com/office/drawing/2014/main" val="595432586"/>
                  </a:ext>
                </a:extLst>
              </a:tr>
            </a:tbl>
          </a:graphicData>
        </a:graphic>
      </p:graphicFrame>
      <p:sp>
        <p:nvSpPr>
          <p:cNvPr id="6" name="TextBox 5"/>
          <p:cNvSpPr txBox="1"/>
          <p:nvPr/>
        </p:nvSpPr>
        <p:spPr>
          <a:xfrm>
            <a:off x="3051544" y="6495031"/>
            <a:ext cx="5120905" cy="307777"/>
          </a:xfrm>
          <a:prstGeom prst="rect">
            <a:avLst/>
          </a:prstGeom>
          <a:noFill/>
        </p:spPr>
        <p:txBody>
          <a:bodyPr wrap="square" rtlCol="0">
            <a:spAutoFit/>
          </a:bodyPr>
          <a:lstStyle/>
          <a:p>
            <a:pPr lvl="0" algn="ctr">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McCandless</a:t>
            </a:r>
            <a:r>
              <a:rPr kumimoji="0" lang="en-US" sz="1400" b="0" i="0" u="none" strike="noStrike" kern="0" cap="none" spc="0" normalizeH="0" baseline="0" noProof="0" dirty="0">
                <a:ln>
                  <a:noFill/>
                </a:ln>
                <a:solidFill>
                  <a:srgbClr val="FFFFFF"/>
                </a:solidFill>
                <a:effectLst/>
                <a:uLnTx/>
                <a:uFillTx/>
                <a:latin typeface="Arial"/>
                <a:cs typeface="Arial"/>
                <a:sym typeface="Arial"/>
              </a:rPr>
              <a:t>, </a:t>
            </a:r>
            <a:r>
              <a:rPr lang="en-US" dirty="0">
                <a:solidFill>
                  <a:srgbClr val="FFFFFF"/>
                </a:solidFill>
              </a:rPr>
              <a:t>Gagne, </a:t>
            </a:r>
            <a:r>
              <a:rPr lang="en-US" dirty="0" err="1">
                <a:solidFill>
                  <a:srgbClr val="FFFFFF"/>
                </a:solidFill>
              </a:rPr>
              <a:t>Kosovic</a:t>
            </a:r>
            <a:r>
              <a:rPr kumimoji="0" lang="en-US" sz="1400" b="0" i="0" u="none" strike="noStrike" kern="0" cap="none" spc="0" normalizeH="0" baseline="0" noProof="0" dirty="0">
                <a:ln>
                  <a:noFill/>
                </a:ln>
                <a:solidFill>
                  <a:srgbClr val="FFFFFF"/>
                </a:solidFill>
                <a:effectLst/>
                <a:uLnTx/>
                <a:uFillTx/>
                <a:latin typeface="Arial"/>
                <a:cs typeface="Arial"/>
                <a:sym typeface="Arial"/>
              </a:rPr>
              <a:t>,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Haupt – In preparation</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7" name="Rectangle 6"/>
          <p:cNvSpPr/>
          <p:nvPr/>
        </p:nvSpPr>
        <p:spPr>
          <a:xfrm>
            <a:off x="444795" y="2551814"/>
            <a:ext cx="10909005" cy="5316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444795" y="5316279"/>
            <a:ext cx="10909005" cy="3205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p:cNvSpPr txBox="1"/>
          <p:nvPr/>
        </p:nvSpPr>
        <p:spPr>
          <a:xfrm>
            <a:off x="1234642" y="2423053"/>
            <a:ext cx="10347758" cy="3170099"/>
          </a:xfrm>
          <a:prstGeom prst="rect">
            <a:avLst/>
          </a:prstGeom>
          <a:solidFill>
            <a:srgbClr val="0070C0"/>
          </a:solidFill>
          <a:ln w="57150">
            <a:solidFill>
              <a:srgbClr val="FF0000"/>
            </a:solid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ü"/>
              <a:tabLst/>
              <a:defRPr/>
            </a:pPr>
            <a:r>
              <a:rPr kumimoji="0" lang="en-US" sz="4000" b="0" i="0" u="none" strike="noStrike" kern="0" cap="none" spc="0" normalizeH="0" baseline="0" noProof="0" dirty="0">
                <a:ln>
                  <a:noFill/>
                </a:ln>
                <a:solidFill>
                  <a:srgbClr val="FFFFFF"/>
                </a:solidFill>
                <a:effectLst/>
                <a:uLnTx/>
                <a:uFillTx/>
                <a:latin typeface="Arial"/>
                <a:cs typeface="Arial"/>
                <a:sym typeface="Arial"/>
              </a:rPr>
              <a:t>Random Forest significantly outperforms </a:t>
            </a:r>
            <a:r>
              <a:rPr kumimoji="0" lang="en-US" sz="4000" b="0" i="0" u="none" strike="noStrike" kern="0" cap="none" spc="0" normalizeH="0" baseline="0" noProof="0" dirty="0" err="1">
                <a:ln>
                  <a:noFill/>
                </a:ln>
                <a:solidFill>
                  <a:srgbClr val="FFFFFF"/>
                </a:solidFill>
                <a:effectLst/>
                <a:uLnTx/>
                <a:uFillTx/>
                <a:latin typeface="Arial"/>
                <a:cs typeface="Arial"/>
                <a:sym typeface="Arial"/>
              </a:rPr>
              <a:t>Monin-Obukov</a:t>
            </a:r>
            <a:r>
              <a:rPr kumimoji="0" lang="en-US" sz="4000" b="0" i="0" u="none" strike="noStrike" kern="0" cap="none" spc="0" normalizeH="0" baseline="0" noProof="0" dirty="0">
                <a:ln>
                  <a:noFill/>
                </a:ln>
                <a:solidFill>
                  <a:srgbClr val="FFFFFF"/>
                </a:solidFill>
                <a:effectLst/>
                <a:uLnTx/>
                <a:uFillTx/>
                <a:latin typeface="Arial"/>
                <a:cs typeface="Arial"/>
                <a:sym typeface="Arial"/>
              </a:rPr>
              <a:t> Theory</a:t>
            </a:r>
          </a:p>
          <a:p>
            <a:pPr marL="571500" marR="0" lvl="0" indent="-57150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ü"/>
              <a:tabLst/>
              <a:defRPr/>
            </a:pPr>
            <a:r>
              <a:rPr kumimoji="0" lang="en-US" sz="4000" b="0" i="0" u="none" strike="noStrike" kern="0" cap="none" spc="0" normalizeH="0" baseline="0" noProof="0" dirty="0">
                <a:ln>
                  <a:noFill/>
                </a:ln>
                <a:solidFill>
                  <a:srgbClr val="FFFFFF"/>
                </a:solidFill>
                <a:effectLst/>
                <a:uLnTx/>
                <a:uFillTx/>
                <a:latin typeface="Arial"/>
                <a:cs typeface="Arial"/>
                <a:sym typeface="Arial"/>
              </a:rPr>
              <a:t>True even when applied to site that is different than the one </a:t>
            </a:r>
            <a:r>
              <a:rPr kumimoji="0" lang="en-US" sz="4000" b="0" i="0" u="none" strike="noStrike" kern="0" cap="none" spc="0" normalizeH="0" baseline="0" noProof="0" dirty="0" smtClean="0">
                <a:ln>
                  <a:noFill/>
                </a:ln>
                <a:solidFill>
                  <a:srgbClr val="FFFFFF"/>
                </a:solidFill>
                <a:effectLst/>
                <a:uLnTx/>
                <a:uFillTx/>
                <a:latin typeface="Arial"/>
                <a:cs typeface="Arial"/>
                <a:sym typeface="Arial"/>
              </a:rPr>
              <a:t>trained</a:t>
            </a:r>
          </a:p>
          <a:p>
            <a:pPr marL="571500" marR="0" lvl="0" indent="-57150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Char char="ü"/>
              <a:tabLst/>
              <a:defRPr/>
            </a:pPr>
            <a:r>
              <a:rPr lang="en-US" sz="4000" dirty="0" smtClean="0">
                <a:solidFill>
                  <a:srgbClr val="FFFFFF"/>
                </a:solidFill>
              </a:rPr>
              <a:t>Can be used as a model parameterization</a:t>
            </a:r>
            <a:endParaRPr kumimoji="0" lang="en-US" sz="40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6895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34" y="80291"/>
            <a:ext cx="8229600" cy="566674"/>
          </a:xfrm>
        </p:spPr>
        <p:txBody>
          <a:bodyPr/>
          <a:lstStyle/>
          <a:p>
            <a:pPr algn="l"/>
            <a:r>
              <a:rPr lang="en-US" sz="4400" b="1" dirty="0" smtClean="0">
                <a:solidFill>
                  <a:srgbClr val="000000"/>
                </a:solidFill>
                <a:effectLst>
                  <a:outerShdw blurRad="38100" dist="38100" dir="2700000" algn="tl">
                    <a:srgbClr val="000000">
                      <a:alpha val="43137"/>
                    </a:srgbClr>
                  </a:outerShdw>
                </a:effectLst>
              </a:rPr>
              <a:t>Summary:</a:t>
            </a:r>
            <a:endParaRPr lang="en-US" sz="4400" b="1" dirty="0">
              <a:solidFill>
                <a:srgbClr val="0000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19269" y="714267"/>
            <a:ext cx="8229600" cy="5638800"/>
          </a:xfrm>
        </p:spPr>
        <p:txBody>
          <a:bodyPr>
            <a:normAutofit/>
          </a:bodyPr>
          <a:lstStyle/>
          <a:p>
            <a:pPr>
              <a:spcBef>
                <a:spcPts val="0"/>
              </a:spcBef>
              <a:buSzPct val="86000"/>
            </a:pPr>
            <a:r>
              <a:rPr lang="en-US" dirty="0" smtClean="0">
                <a:solidFill>
                  <a:srgbClr val="000000"/>
                </a:solidFill>
              </a:rPr>
              <a:t>Machine Learning is advancing </a:t>
            </a:r>
          </a:p>
          <a:p>
            <a:pPr marL="94107" indent="0">
              <a:spcBef>
                <a:spcPts val="0"/>
              </a:spcBef>
              <a:buNone/>
            </a:pPr>
            <a:r>
              <a:rPr lang="en-US" dirty="0">
                <a:solidFill>
                  <a:srgbClr val="000000"/>
                </a:solidFill>
              </a:rPr>
              <a:t>	</a:t>
            </a:r>
            <a:r>
              <a:rPr lang="en-US" dirty="0" smtClean="0">
                <a:solidFill>
                  <a:srgbClr val="000000"/>
                </a:solidFill>
              </a:rPr>
              <a:t>applications of weather </a:t>
            </a:r>
            <a:r>
              <a:rPr lang="en-US" dirty="0" smtClean="0">
                <a:solidFill>
                  <a:srgbClr val="000000"/>
                </a:solidFill>
              </a:rPr>
              <a:t>forecasting</a:t>
            </a:r>
          </a:p>
          <a:p>
            <a:pPr lvl="1">
              <a:spcBef>
                <a:spcPts val="0"/>
              </a:spcBef>
            </a:pPr>
            <a:r>
              <a:rPr lang="en-US" dirty="0" smtClean="0">
                <a:solidFill>
                  <a:srgbClr val="000000"/>
                </a:solidFill>
              </a:rPr>
              <a:t>Post-processing</a:t>
            </a:r>
          </a:p>
          <a:p>
            <a:pPr lvl="1">
              <a:spcBef>
                <a:spcPts val="0"/>
              </a:spcBef>
            </a:pPr>
            <a:r>
              <a:rPr lang="en-US" dirty="0" smtClean="0">
                <a:solidFill>
                  <a:srgbClr val="000000"/>
                </a:solidFill>
              </a:rPr>
              <a:t>Pre-processing for data needs</a:t>
            </a:r>
          </a:p>
          <a:p>
            <a:pPr lvl="1">
              <a:spcBef>
                <a:spcPts val="0"/>
              </a:spcBef>
            </a:pPr>
            <a:r>
              <a:rPr lang="en-US" dirty="0">
                <a:solidFill>
                  <a:srgbClr val="000000"/>
                </a:solidFill>
              </a:rPr>
              <a:t>Stand-alone short-range </a:t>
            </a:r>
            <a:r>
              <a:rPr lang="en-US" dirty="0" smtClean="0">
                <a:solidFill>
                  <a:srgbClr val="000000"/>
                </a:solidFill>
              </a:rPr>
              <a:t>prediction</a:t>
            </a:r>
            <a:endParaRPr lang="en-US" dirty="0">
              <a:solidFill>
                <a:srgbClr val="000000"/>
              </a:solidFill>
            </a:endParaRPr>
          </a:p>
          <a:p>
            <a:pPr lvl="1">
              <a:spcBef>
                <a:spcPts val="0"/>
              </a:spcBef>
            </a:pPr>
            <a:r>
              <a:rPr lang="en-US" dirty="0" smtClean="0">
                <a:solidFill>
                  <a:srgbClr val="000000"/>
                </a:solidFill>
              </a:rPr>
              <a:t>Replacing physics</a:t>
            </a:r>
            <a:endParaRPr lang="en-US" dirty="0">
              <a:solidFill>
                <a:srgbClr val="000000"/>
              </a:solidFill>
            </a:endParaRPr>
          </a:p>
          <a:p>
            <a:pPr>
              <a:spcBef>
                <a:spcPts val="0"/>
              </a:spcBef>
            </a:pPr>
            <a:r>
              <a:rPr lang="en-US" dirty="0" smtClean="0">
                <a:solidFill>
                  <a:srgbClr val="000000"/>
                </a:solidFill>
              </a:rPr>
              <a:t>ML becoming a</a:t>
            </a:r>
            <a:r>
              <a:rPr lang="en-US" dirty="0" smtClean="0">
                <a:solidFill>
                  <a:srgbClr val="000000"/>
                </a:solidFill>
              </a:rPr>
              <a:t> </a:t>
            </a:r>
            <a:r>
              <a:rPr lang="en-US" dirty="0" smtClean="0">
                <a:solidFill>
                  <a:srgbClr val="000000"/>
                </a:solidFill>
              </a:rPr>
              <a:t>necessary component of modern </a:t>
            </a:r>
            <a:r>
              <a:rPr lang="en-US" dirty="0" smtClean="0">
                <a:solidFill>
                  <a:srgbClr val="000000"/>
                </a:solidFill>
              </a:rPr>
              <a:t>weather </a:t>
            </a:r>
            <a:r>
              <a:rPr lang="en-US" dirty="0" smtClean="0">
                <a:solidFill>
                  <a:srgbClr val="000000"/>
                </a:solidFill>
              </a:rPr>
              <a:t>forecasting </a:t>
            </a:r>
            <a:r>
              <a:rPr lang="en-US" dirty="0" smtClean="0">
                <a:solidFill>
                  <a:srgbClr val="000000"/>
                </a:solidFill>
              </a:rPr>
              <a:t>systems</a:t>
            </a:r>
            <a:endParaRPr lang="en-US" dirty="0" smtClean="0">
              <a:solidFill>
                <a:srgbClr val="000000"/>
              </a:solidFill>
            </a:endParaRPr>
          </a:p>
        </p:txBody>
      </p:sp>
      <p:pic>
        <p:nvPicPr>
          <p:cNvPr id="5" name="Content Placeholder 4" descr="IMAG0093.jp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643543" y="2893808"/>
            <a:ext cx="4524648" cy="3320516"/>
          </a:xfrm>
          <a:prstGeom prst="rect">
            <a:avLst/>
          </a:prstGeom>
          <a:ln>
            <a:noFill/>
          </a:ln>
          <a:effectLst>
            <a:glow rad="101600">
              <a:schemeClr val="accent1">
                <a:satMod val="175000"/>
                <a:alpha val="40000"/>
              </a:schemeClr>
            </a:glow>
            <a:softEdge rad="127000"/>
          </a:effectLst>
        </p:spPr>
      </p:pic>
      <p:sp>
        <p:nvSpPr>
          <p:cNvPr id="8" name="TextBox 7"/>
          <p:cNvSpPr txBox="1"/>
          <p:nvPr/>
        </p:nvSpPr>
        <p:spPr>
          <a:xfrm>
            <a:off x="1531670" y="6519446"/>
            <a:ext cx="87718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FFFFFF"/>
                </a:solidFill>
                <a:effectLst/>
                <a:uLnTx/>
                <a:uFillTx/>
                <a:latin typeface="Arial"/>
                <a:cs typeface="Arial"/>
                <a:sym typeface="Arial"/>
              </a:rPr>
              <a:t>NCAR is sponsored by the National Science Foundation</a:t>
            </a:r>
            <a:endParaRPr kumimoji="0" lang="en-US" sz="1600" b="0" i="0" u="none" strike="noStrike" kern="0" cap="none" spc="0" normalizeH="0" baseline="0" noProof="0" dirty="0">
              <a:ln>
                <a:noFill/>
              </a:ln>
              <a:solidFill>
                <a:srgbClr val="FFFFFF"/>
              </a:solidFill>
              <a:effectLst/>
              <a:uLnTx/>
              <a:uFillTx/>
              <a:latin typeface="Arial"/>
              <a:cs typeface="Arial"/>
              <a:sym typeface="Arial"/>
            </a:endParaRPr>
          </a:p>
        </p:txBody>
      </p:sp>
      <p:sp>
        <p:nvSpPr>
          <p:cNvPr id="9" name="Rectangle 8"/>
          <p:cNvSpPr/>
          <p:nvPr/>
        </p:nvSpPr>
        <p:spPr>
          <a:xfrm>
            <a:off x="1906982" y="3961244"/>
            <a:ext cx="5736561" cy="2246769"/>
          </a:xfrm>
          <a:prstGeom prst="rect">
            <a:avLst/>
          </a:prstGeom>
          <a:solidFill>
            <a:schemeClr val="tx2"/>
          </a:solidFill>
          <a:effectLst>
            <a:glow rad="63500">
              <a:schemeClr val="accent1">
                <a:satMod val="175000"/>
                <a:alpha val="40000"/>
              </a:schemeClr>
            </a:glow>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C00000"/>
                </a:solidFill>
                <a:effectLst/>
                <a:uLnTx/>
                <a:uFillTx/>
                <a:latin typeface="Arial"/>
                <a:cs typeface="Arial"/>
                <a:sym typeface="Arial"/>
              </a:rPr>
              <a:t>AI-Physics Blended System</a:t>
            </a:r>
            <a:endParaRPr kumimoji="0" lang="en-US" sz="3600" b="0" i="0" u="none" strike="noStrike" kern="0" cap="none" spc="0" normalizeH="0" baseline="0" noProof="0" dirty="0">
              <a:ln>
                <a:noFill/>
              </a:ln>
              <a:solidFill>
                <a:srgbClr val="C00000"/>
              </a:solidFill>
              <a:effectLst/>
              <a:uLnTx/>
              <a:uFillTx/>
              <a:latin typeface="Arial"/>
              <a:cs typeface="Arial"/>
              <a:sym typeface="Arial"/>
            </a:endParaRPr>
          </a:p>
          <a:p>
            <a:pPr marR="0" lvl="0" algn="ctr" defTabSz="914400" rtl="0" eaLnBrk="1" fontAlgn="auto" latinLnBrk="0" hangingPunct="1">
              <a:lnSpc>
                <a:spcPct val="100000"/>
              </a:lnSpc>
              <a:spcBef>
                <a:spcPts val="0"/>
              </a:spcBef>
              <a:spcAft>
                <a:spcPts val="0"/>
              </a:spcAft>
              <a:buClr>
                <a:srgbClr val="000000"/>
              </a:buClr>
              <a:buSzTx/>
              <a:tabLst/>
              <a:defRPr/>
            </a:pPr>
            <a:r>
              <a:rPr kumimoji="0" lang="en-US" sz="2800" b="1" i="0" u="none" strike="noStrike" kern="0" cap="none" spc="0" normalizeH="0" baseline="0" noProof="0" dirty="0" smtClean="0">
                <a:ln>
                  <a:noFill/>
                </a:ln>
                <a:solidFill>
                  <a:srgbClr val="000000"/>
                </a:solidFill>
                <a:effectLst/>
                <a:uLnTx/>
                <a:uFillTx/>
                <a:latin typeface="Arial"/>
                <a:cs typeface="Arial"/>
                <a:sym typeface="Arial"/>
              </a:rPr>
              <a:t>Planned </a:t>
            </a:r>
            <a:r>
              <a:rPr kumimoji="0" lang="en-US" sz="2800" b="1" i="0" u="none" strike="noStrike" kern="0" cap="none" spc="0" normalizeH="0" baseline="0" noProof="0" dirty="0">
                <a:ln>
                  <a:noFill/>
                </a:ln>
                <a:solidFill>
                  <a:srgbClr val="000000"/>
                </a:solidFill>
                <a:effectLst/>
                <a:uLnTx/>
                <a:uFillTx/>
                <a:latin typeface="Arial"/>
                <a:cs typeface="Arial"/>
                <a:sym typeface="Arial"/>
              </a:rPr>
              <a:t>outcome: </a:t>
            </a:r>
            <a:r>
              <a:rPr kumimoji="0" lang="en-US" sz="2800" b="0" i="0" u="none" strike="noStrike" kern="0" cap="none" spc="0" normalizeH="0" baseline="0" noProof="0" dirty="0">
                <a:ln>
                  <a:noFill/>
                </a:ln>
                <a:solidFill>
                  <a:srgbClr val="000000"/>
                </a:solidFill>
                <a:effectLst/>
                <a:uLnTx/>
                <a:uFillTx/>
                <a:latin typeface="Arial"/>
                <a:cs typeface="Arial"/>
                <a:sym typeface="Arial"/>
              </a:rPr>
              <a:t>to advance applications of weather forecasting through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 systems approach</a:t>
            </a: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and machine learning</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Content Placeholder 6">
            <a:extLst>
              <a:ext uri="{FF2B5EF4-FFF2-40B4-BE49-F238E27FC236}">
                <a16:creationId xmlns:a16="http://schemas.microsoft.com/office/drawing/2014/main" id="{A57759D7-64C5-3847-828D-A658105D683C}"/>
              </a:ext>
            </a:extLst>
          </p:cNvPr>
          <p:cNvPicPr>
            <a:picLocks noChangeAspect="1"/>
          </p:cNvPicPr>
          <p:nvPr/>
        </p:nvPicPr>
        <p:blipFill>
          <a:blip r:embed="rId4"/>
          <a:stretch>
            <a:fillRect/>
          </a:stretch>
        </p:blipFill>
        <p:spPr>
          <a:xfrm rot="5400000">
            <a:off x="-110259" y="4246039"/>
            <a:ext cx="2246769" cy="1685507"/>
          </a:xfrm>
          <a:prstGeom prst="rect">
            <a:avLst/>
          </a:prstGeom>
          <a:ln>
            <a:solidFill>
              <a:srgbClr val="00B0F0"/>
            </a:solidFill>
          </a:ln>
          <a:effectLst>
            <a:glow rad="228600">
              <a:schemeClr val="accent1">
                <a:satMod val="175000"/>
                <a:alpha val="40000"/>
              </a:schemeClr>
            </a:glow>
          </a:effectLst>
        </p:spPr>
      </p:pic>
      <p:pic>
        <p:nvPicPr>
          <p:cNvPr id="13" name="Picture 12">
            <a:extLst>
              <a:ext uri="{FF2B5EF4-FFF2-40B4-BE49-F238E27FC236}">
                <a16:creationId xmlns:a16="http://schemas.microsoft.com/office/drawing/2014/main" id="{8383AB22-0CC1-EF4C-B2D3-53C096F45C93}"/>
              </a:ext>
            </a:extLst>
          </p:cNvPr>
          <p:cNvPicPr>
            <a:picLocks noChangeAspect="1"/>
          </p:cNvPicPr>
          <p:nvPr/>
        </p:nvPicPr>
        <p:blipFill rotWithShape="1">
          <a:blip r:embed="rId5"/>
          <a:srcRect l="9906" t="13734" r="16120" b="12768"/>
          <a:stretch/>
        </p:blipFill>
        <p:spPr>
          <a:xfrm>
            <a:off x="6831106" y="147593"/>
            <a:ext cx="5256904" cy="2611611"/>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4094689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65785"/>
            <a:ext cx="11034446" cy="796066"/>
          </a:xfrm>
        </p:spPr>
        <p:txBody>
          <a:bodyPr/>
          <a:lstStyle/>
          <a:p>
            <a:r>
              <a:rPr lang="en-US" sz="4000" dirty="0" smtClean="0">
                <a:solidFill>
                  <a:schemeClr val="bg2"/>
                </a:solidFill>
                <a:latin typeface="Arial" panose="020B0604020202020204" pitchFamily="34" charset="0"/>
                <a:cs typeface="Arial" panose="020B0604020202020204" pitchFamily="34" charset="0"/>
              </a:rPr>
              <a:t>NCAR’s First Big AI Success: </a:t>
            </a:r>
            <a:r>
              <a:rPr lang="en-US" sz="4000" dirty="0" err="1" smtClean="0">
                <a:solidFill>
                  <a:schemeClr val="bg2"/>
                </a:solidFill>
                <a:latin typeface="Arial" panose="020B0604020202020204" pitchFamily="34" charset="0"/>
                <a:cs typeface="Arial" panose="020B0604020202020204" pitchFamily="34" charset="0"/>
              </a:rPr>
              <a:t>DICast</a:t>
            </a:r>
            <a:r>
              <a:rPr lang="en-US" sz="4000" dirty="0" smtClean="0">
                <a:solidFill>
                  <a:schemeClr val="bg2"/>
                </a:solidFill>
                <a:latin typeface="Arial" panose="020B0604020202020204" pitchFamily="34" charset="0"/>
                <a:cs typeface="Arial" panose="020B0604020202020204" pitchFamily="34" charset="0"/>
              </a:rPr>
              <a:t>®</a:t>
            </a:r>
            <a:endParaRPr lang="en-US" sz="4000" dirty="0">
              <a:solidFill>
                <a:schemeClr val="bg2"/>
              </a:solidFill>
              <a:latin typeface="Arial" panose="020B0604020202020204" pitchFamily="34" charset="0"/>
              <a:cs typeface="Arial" panose="020B0604020202020204" pitchFamily="34" charset="0"/>
            </a:endParaRPr>
          </a:p>
        </p:txBody>
      </p:sp>
      <p:sp>
        <p:nvSpPr>
          <p:cNvPr id="5" name="Shape 171"/>
          <p:cNvSpPr txBox="1">
            <a:spLocks/>
          </p:cNvSpPr>
          <p:nvPr/>
        </p:nvSpPr>
        <p:spPr>
          <a:xfrm>
            <a:off x="0" y="394081"/>
            <a:ext cx="7772400" cy="557348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190500" algn="l" defTabSz="457200" rtl="0" eaLnBrk="1" fontAlgn="auto" latinLnBrk="0" hangingPunct="1">
              <a:lnSpc>
                <a:spcPct val="100000"/>
              </a:lnSpc>
              <a:spcBef>
                <a:spcPts val="0"/>
              </a:spcBef>
              <a:spcAft>
                <a:spcPts val="0"/>
              </a:spcAft>
              <a:buClr>
                <a:srgbClr val="666666"/>
              </a:buClr>
              <a:buSzPts val="2400"/>
              <a:buFont typeface="Wingdings 3" charset="2"/>
              <a:buNone/>
              <a:tabLst/>
              <a:defRPr/>
            </a:pPr>
            <a:endParaRPr kumimoji="0" lang="en-US" sz="2400" b="0" i="0" u="none" strike="noStrike" kern="1200" cap="none" spc="0" normalizeH="0" baseline="0" noProof="0" dirty="0">
              <a:ln>
                <a:noFill/>
              </a:ln>
              <a:solidFill>
                <a:srgbClr val="666666"/>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640"/>
              </a:spcBef>
              <a:spcAft>
                <a:spcPts val="0"/>
              </a:spcAft>
              <a:buClr>
                <a:srgbClr val="666666"/>
              </a:buClr>
              <a:buSzPts val="3200"/>
              <a:buFont typeface="Wingdings 3" charset="2"/>
              <a:buNone/>
              <a:tabLst/>
              <a:defRPr/>
            </a:pPr>
            <a:r>
              <a:rPr kumimoji="0" lang="en-US" sz="3200" b="1" i="1" u="none" strike="noStrike" kern="1200" cap="none" spc="0" normalizeH="0" baseline="0" noProof="0" dirty="0">
                <a:ln>
                  <a:noFill/>
                </a:ln>
                <a:solidFill>
                  <a:srgbClr val="666666"/>
                </a:solidFill>
                <a:effectLst/>
                <a:uLnTx/>
                <a:uFillTx/>
                <a:latin typeface="Arial"/>
                <a:ea typeface="Arial"/>
                <a:cs typeface="Arial"/>
                <a:sym typeface="Arial"/>
              </a:rPr>
              <a:t>  D</a:t>
            </a:r>
            <a:r>
              <a:rPr kumimoji="0" lang="en-US" sz="3200" b="0" i="1" u="none" strike="noStrike" kern="1200" cap="none" spc="0" normalizeH="0" baseline="0" noProof="0" dirty="0">
                <a:ln>
                  <a:noFill/>
                </a:ln>
                <a:solidFill>
                  <a:srgbClr val="666666"/>
                </a:solidFill>
                <a:effectLst/>
                <a:uLnTx/>
                <a:uFillTx/>
                <a:latin typeface="Arial"/>
                <a:ea typeface="Arial"/>
                <a:cs typeface="Arial"/>
                <a:sym typeface="Arial"/>
              </a:rPr>
              <a:t>ynamic</a:t>
            </a:r>
            <a:endParaRPr kumimoji="0" lang="en-US" sz="2000" b="0" i="0" u="none" strike="noStrike" kern="1200" cap="none" spc="0" normalizeH="0" baseline="0" noProof="0" dirty="0">
              <a:ln>
                <a:noFill/>
              </a:ln>
              <a:solidFill>
                <a:srgbClr val="666666"/>
              </a:solidFill>
              <a:effectLst/>
              <a:uLnTx/>
              <a:uFillTx/>
              <a:latin typeface="Arial"/>
              <a:ea typeface="+mj-ea"/>
              <a:cs typeface="+mj-cs"/>
              <a:sym typeface="Arial"/>
            </a:endParaRPr>
          </a:p>
          <a:p>
            <a:pPr marL="0" marR="0" lvl="0" indent="0" algn="l" defTabSz="457200" rtl="0" eaLnBrk="1" fontAlgn="auto" latinLnBrk="0" hangingPunct="1">
              <a:lnSpc>
                <a:spcPct val="100000"/>
              </a:lnSpc>
              <a:spcBef>
                <a:spcPts val="640"/>
              </a:spcBef>
              <a:spcAft>
                <a:spcPts val="0"/>
              </a:spcAft>
              <a:buClr>
                <a:srgbClr val="666666"/>
              </a:buClr>
              <a:buSzPts val="3200"/>
              <a:buFont typeface="Wingdings 3" charset="2"/>
              <a:buNone/>
              <a:tabLst/>
              <a:defRPr/>
            </a:pPr>
            <a:r>
              <a:rPr kumimoji="0" lang="en-US" sz="3200" b="1" i="1" u="none" strike="noStrike" kern="1200" cap="none" spc="0" normalizeH="0" baseline="0" noProof="0" dirty="0">
                <a:ln>
                  <a:noFill/>
                </a:ln>
                <a:solidFill>
                  <a:srgbClr val="666666"/>
                </a:solidFill>
                <a:effectLst/>
                <a:uLnTx/>
                <a:uFillTx/>
                <a:latin typeface="Arial"/>
                <a:ea typeface="Arial"/>
                <a:cs typeface="Arial"/>
                <a:sym typeface="Arial"/>
              </a:rPr>
              <a:t>  I</a:t>
            </a:r>
            <a:r>
              <a:rPr kumimoji="0" lang="en-US" sz="3200" b="0" i="1" u="none" strike="noStrike" kern="1200" cap="none" spc="0" normalizeH="0" baseline="0" noProof="0" dirty="0">
                <a:ln>
                  <a:noFill/>
                </a:ln>
                <a:solidFill>
                  <a:srgbClr val="666666"/>
                </a:solidFill>
                <a:effectLst/>
                <a:uLnTx/>
                <a:uFillTx/>
                <a:latin typeface="Arial"/>
                <a:ea typeface="Arial"/>
                <a:cs typeface="Arial"/>
                <a:sym typeface="Arial"/>
              </a:rPr>
              <a:t>ntegrated</a:t>
            </a:r>
            <a:endParaRPr kumimoji="0" lang="en-US" sz="2000" b="0" i="0" u="none" strike="noStrike" kern="1200" cap="none" spc="0" normalizeH="0" baseline="0" noProof="0" dirty="0">
              <a:ln>
                <a:noFill/>
              </a:ln>
              <a:solidFill>
                <a:srgbClr val="666666"/>
              </a:solidFill>
              <a:effectLst/>
              <a:uLnTx/>
              <a:uFillTx/>
              <a:latin typeface="Arial"/>
              <a:ea typeface="+mj-ea"/>
              <a:cs typeface="+mj-cs"/>
              <a:sym typeface="Arial"/>
            </a:endParaRPr>
          </a:p>
          <a:p>
            <a:pPr marL="0" marR="0" lvl="0" indent="0" algn="l" defTabSz="457200" rtl="0" eaLnBrk="1" fontAlgn="auto" latinLnBrk="0" hangingPunct="1">
              <a:lnSpc>
                <a:spcPct val="100000"/>
              </a:lnSpc>
              <a:spcBef>
                <a:spcPts val="640"/>
              </a:spcBef>
              <a:spcAft>
                <a:spcPts val="0"/>
              </a:spcAft>
              <a:buClr>
                <a:srgbClr val="666666"/>
              </a:buClr>
              <a:buSzPts val="3200"/>
              <a:buFont typeface="Wingdings 3" charset="2"/>
              <a:buNone/>
              <a:tabLst/>
              <a:defRPr/>
            </a:pPr>
            <a:r>
              <a:rPr kumimoji="0" lang="en-US" sz="3200" b="0" i="1" u="none" strike="noStrike" kern="1200" cap="none" spc="0" normalizeH="0" baseline="0" noProof="0" dirty="0">
                <a:ln>
                  <a:noFill/>
                </a:ln>
                <a:solidFill>
                  <a:srgbClr val="666666"/>
                </a:solidFill>
                <a:effectLst/>
                <a:uLnTx/>
                <a:uFillTx/>
                <a:latin typeface="Arial"/>
                <a:ea typeface="Arial"/>
                <a:cs typeface="Arial"/>
                <a:sym typeface="Arial"/>
              </a:rPr>
              <a:t>  </a:t>
            </a:r>
            <a:r>
              <a:rPr kumimoji="0" lang="en-US" sz="3200" b="0" i="1" u="none" strike="noStrike" kern="1200" cap="none" spc="0" normalizeH="0" baseline="0" noProof="0" dirty="0" err="1">
                <a:ln>
                  <a:noFill/>
                </a:ln>
                <a:solidFill>
                  <a:srgbClr val="666666"/>
                </a:solidFill>
                <a:effectLst/>
                <a:uLnTx/>
                <a:uFillTx/>
                <a:latin typeface="Arial"/>
                <a:ea typeface="Arial"/>
                <a:cs typeface="Arial"/>
                <a:sym typeface="Arial"/>
              </a:rPr>
              <a:t>fore</a:t>
            </a:r>
            <a:r>
              <a:rPr kumimoji="0" lang="en-US" sz="3200" b="1" i="1" u="none" strike="noStrike" kern="1200" cap="none" spc="0" normalizeH="0" baseline="0" noProof="0" dirty="0" err="1">
                <a:ln>
                  <a:noFill/>
                </a:ln>
                <a:solidFill>
                  <a:srgbClr val="666666"/>
                </a:solidFill>
                <a:effectLst/>
                <a:uLnTx/>
                <a:uFillTx/>
                <a:latin typeface="Arial"/>
                <a:ea typeface="Arial"/>
                <a:cs typeface="Arial"/>
                <a:sym typeface="Arial"/>
              </a:rPr>
              <a:t>Cast</a:t>
            </a:r>
            <a:endParaRPr kumimoji="0" lang="en-US" sz="3200" b="0" i="1" u="none" strike="noStrike" kern="1200" cap="none" spc="0" normalizeH="0" baseline="0" noProof="0" dirty="0">
              <a:ln>
                <a:noFill/>
              </a:ln>
              <a:solidFill>
                <a:srgbClr val="666666"/>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640"/>
              </a:spcBef>
              <a:spcAft>
                <a:spcPts val="0"/>
              </a:spcAft>
              <a:buClr>
                <a:srgbClr val="666666"/>
              </a:buClr>
              <a:buSzPts val="3200"/>
              <a:buFont typeface="Wingdings 3" charset="2"/>
              <a:buNone/>
              <a:tabLst/>
              <a:defRPr/>
            </a:pPr>
            <a:r>
              <a:rPr kumimoji="0" lang="en-US" sz="3200" b="0" i="1" u="none" strike="noStrike" kern="1200" cap="none" spc="0" normalizeH="0" baseline="0" noProof="0" dirty="0">
                <a:ln>
                  <a:noFill/>
                </a:ln>
                <a:solidFill>
                  <a:srgbClr val="666666"/>
                </a:solidFill>
                <a:effectLst/>
                <a:uLnTx/>
                <a:uFillTx/>
                <a:latin typeface="Arial"/>
                <a:ea typeface="Arial"/>
                <a:cs typeface="Arial"/>
                <a:sym typeface="Arial"/>
              </a:rPr>
              <a:t>  System</a:t>
            </a:r>
            <a:endParaRPr kumimoji="0" lang="en-US" sz="2000" b="0" i="0" u="none" strike="noStrike" kern="1200" cap="none" spc="0" normalizeH="0" baseline="0" noProof="0" dirty="0">
              <a:ln>
                <a:noFill/>
              </a:ln>
              <a:solidFill>
                <a:srgbClr val="666666"/>
              </a:solidFill>
              <a:effectLst/>
              <a:uLnTx/>
              <a:uFillTx/>
              <a:latin typeface="Arial"/>
              <a:ea typeface="+mj-ea"/>
              <a:cs typeface="+mj-cs"/>
              <a:sym typeface="Arial"/>
            </a:endParaRPr>
          </a:p>
          <a:p>
            <a:pPr marL="0" marR="0" lvl="0" indent="0" algn="l" defTabSz="457200" rtl="0" eaLnBrk="1" fontAlgn="auto" latinLnBrk="0" hangingPunct="1">
              <a:lnSpc>
                <a:spcPct val="100000"/>
              </a:lnSpc>
              <a:spcBef>
                <a:spcPts val="480"/>
              </a:spcBef>
              <a:spcAft>
                <a:spcPts val="0"/>
              </a:spcAft>
              <a:buClr>
                <a:srgbClr val="666666"/>
              </a:buClr>
              <a:buSzPts val="2400"/>
              <a:buFont typeface="Wingdings 3" charset="2"/>
              <a:buNone/>
              <a:tabLst/>
              <a:defRPr/>
            </a:pPr>
            <a:endParaRPr kumimoji="0" lang="en-US" sz="2400" b="0" i="0" u="none" strike="noStrike" kern="1200" cap="none" spc="0" normalizeH="0" baseline="0" noProof="0" dirty="0">
              <a:ln>
                <a:noFill/>
              </a:ln>
              <a:solidFill>
                <a:srgbClr val="6C6C6C">
                  <a:lumMod val="60000"/>
                  <a:lumOff val="40000"/>
                </a:srgbClr>
              </a:solidFill>
              <a:effectLst>
                <a:outerShdw blurRad="38100" dist="38100" dir="2700000" algn="tl">
                  <a:srgbClr val="000000">
                    <a:alpha val="43137"/>
                  </a:srgbClr>
                </a:outerShdw>
              </a:effectLst>
              <a:uLnTx/>
              <a:uFillTx/>
              <a:latin typeface="Arial"/>
              <a:ea typeface="Arial"/>
              <a:cs typeface="Arial"/>
              <a:sym typeface="Arial"/>
            </a:endParaRPr>
          </a:p>
          <a:p>
            <a:pPr marL="0" marR="0" lvl="0" indent="0" algn="l" defTabSz="457200" rtl="0" eaLnBrk="1" fontAlgn="auto" latinLnBrk="0" hangingPunct="1">
              <a:lnSpc>
                <a:spcPct val="100000"/>
              </a:lnSpc>
              <a:spcBef>
                <a:spcPts val="480"/>
              </a:spcBef>
              <a:spcAft>
                <a:spcPts val="0"/>
              </a:spcAft>
              <a:buClr>
                <a:srgbClr val="666666"/>
              </a:buClr>
              <a:buSzPts val="2400"/>
              <a:buFont typeface="Wingdings 3" charset="2"/>
              <a:buNone/>
              <a:tabLst/>
              <a:defRPr/>
            </a:pPr>
            <a:r>
              <a:rPr kumimoji="0" lang="en-US" sz="3200" b="0" i="0" u="none" strike="noStrike" kern="1200" cap="none" spc="0" normalizeH="0" baseline="0" noProof="0" dirty="0" err="1">
                <a:ln>
                  <a:noFill/>
                </a:ln>
                <a:solidFill>
                  <a:srgbClr val="6C6C6C">
                    <a:lumMod val="60000"/>
                    <a:lumOff val="40000"/>
                  </a:srgbClr>
                </a:solidFill>
                <a:effectLst>
                  <a:outerShdw blurRad="38100" dist="38100" dir="2700000" algn="tl">
                    <a:srgbClr val="000000">
                      <a:alpha val="43137"/>
                    </a:srgbClr>
                  </a:outerShdw>
                </a:effectLst>
                <a:uLnTx/>
                <a:uFillTx/>
                <a:latin typeface="Arial"/>
                <a:ea typeface="Arial"/>
                <a:cs typeface="Arial"/>
                <a:sym typeface="Arial"/>
              </a:rPr>
              <a:t>DICast</a:t>
            </a:r>
            <a:r>
              <a:rPr kumimoji="0" lang="en-US" sz="3200" b="0" i="0" u="none" strike="noStrike" kern="1200" cap="none" spc="0" normalizeH="0" baseline="30000" noProof="0" dirty="0">
                <a:ln>
                  <a:noFill/>
                </a:ln>
                <a:solidFill>
                  <a:srgbClr val="6C6C6C">
                    <a:lumMod val="60000"/>
                    <a:lumOff val="40000"/>
                  </a:srgbClr>
                </a:solidFill>
                <a:effectLst>
                  <a:outerShdw blurRad="38100" dist="38100" dir="2700000" algn="tl">
                    <a:srgbClr val="000000">
                      <a:alpha val="43137"/>
                    </a:srgbClr>
                  </a:outerShdw>
                </a:effectLst>
                <a:uLnTx/>
                <a:uFillTx/>
                <a:latin typeface="Arial"/>
                <a:ea typeface="Arial"/>
                <a:cs typeface="Arial"/>
                <a:sym typeface="Arial"/>
              </a:rPr>
              <a:t>®</a:t>
            </a:r>
            <a:r>
              <a:rPr kumimoji="0" lang="en-US" sz="3200" b="0" i="0" u="none" strike="noStrike" kern="1200" cap="none" spc="0" normalizeH="0" baseline="0" noProof="0" dirty="0">
                <a:ln>
                  <a:noFill/>
                </a:ln>
                <a:solidFill>
                  <a:srgbClr val="6C6C6C">
                    <a:lumMod val="60000"/>
                    <a:lumOff val="40000"/>
                  </a:srgbClr>
                </a:solidFill>
                <a:effectLst>
                  <a:outerShdw blurRad="38100" dist="38100" dir="2700000" algn="tl">
                    <a:srgbClr val="000000">
                      <a:alpha val="43137"/>
                    </a:srgbClr>
                  </a:outerShdw>
                </a:effectLst>
                <a:uLnTx/>
                <a:uFillTx/>
                <a:latin typeface="Arial"/>
                <a:ea typeface="Arial"/>
                <a:cs typeface="Arial"/>
                <a:sym typeface="Arial"/>
              </a:rPr>
              <a:t> In a Nutshell</a:t>
            </a:r>
            <a:endParaRPr kumimoji="0" lang="en-US" sz="3200" b="0" i="0" u="none" strike="noStrike" kern="1200" cap="none" spc="0" normalizeH="0" baseline="0" noProof="0" dirty="0">
              <a:ln>
                <a:noFill/>
              </a:ln>
              <a:solidFill>
                <a:srgbClr val="6C6C6C">
                  <a:lumMod val="60000"/>
                  <a:lumOff val="40000"/>
                </a:srgbClr>
              </a:solidFill>
              <a:effectLst>
                <a:outerShdw blurRad="38100" dist="38100" dir="2700000" algn="tl">
                  <a:srgbClr val="000000">
                    <a:alpha val="43137"/>
                  </a:srgbClr>
                </a:outerShdw>
              </a:effectLst>
              <a:uLnTx/>
              <a:uFillTx/>
              <a:latin typeface="Arial"/>
              <a:ea typeface="+mj-ea"/>
              <a:cs typeface="+mj-cs"/>
              <a:sym typeface="Arial"/>
            </a:endParaRPr>
          </a:p>
          <a:p>
            <a:pPr marL="342900" marR="0" lvl="0" indent="-342900" algn="l" defTabSz="457200" rtl="0" eaLnBrk="1" fontAlgn="auto" latinLnBrk="0" hangingPunct="1">
              <a:lnSpc>
                <a:spcPct val="100000"/>
              </a:lnSpc>
              <a:spcBef>
                <a:spcPts val="480"/>
              </a:spcBef>
              <a:spcAft>
                <a:spcPts val="0"/>
              </a:spcAft>
              <a:buClr>
                <a:srgbClr val="666666"/>
              </a:buClr>
              <a:buSzPts val="2400"/>
              <a:buFont typeface="Arial"/>
              <a:buChar char="•"/>
              <a:tabLst/>
              <a:defRPr/>
            </a:pPr>
            <a:r>
              <a:rPr kumimoji="0" lang="en-US" sz="2400" b="0" i="1" u="none" strike="noStrike" kern="1200" cap="none" spc="0" normalizeH="0" baseline="0" noProof="0" dirty="0" smtClean="0">
                <a:ln>
                  <a:noFill/>
                </a:ln>
                <a:solidFill>
                  <a:srgbClr val="0070C0"/>
                </a:solidFill>
                <a:effectLst/>
                <a:uLnTx/>
                <a:uFillTx/>
                <a:latin typeface="Arial"/>
                <a:ea typeface="Arial"/>
                <a:cs typeface="Arial"/>
                <a:sym typeface="Arial"/>
              </a:rPr>
              <a:t>Machine-Learning </a:t>
            </a:r>
            <a:r>
              <a:rPr kumimoji="0" lang="en-US" sz="2400" b="0" i="1" u="none" strike="noStrike" kern="1200" cap="none" spc="0" normalizeH="0" baseline="0" noProof="0" dirty="0">
                <a:ln>
                  <a:noFill/>
                </a:ln>
                <a:solidFill>
                  <a:srgbClr val="0070C0"/>
                </a:solidFill>
                <a:effectLst/>
                <a:uLnTx/>
                <a:uFillTx/>
                <a:latin typeface="Arial"/>
                <a:ea typeface="Arial"/>
                <a:cs typeface="Arial"/>
                <a:sym typeface="Arial"/>
              </a:rPr>
              <a:t>Post-processer of model data</a:t>
            </a:r>
            <a:endParaRPr kumimoji="0" lang="en-US" sz="2000" b="0" i="0" u="none" strike="noStrike" kern="1200" cap="none" spc="0" normalizeH="0" baseline="0" noProof="0" dirty="0">
              <a:ln>
                <a:noFill/>
              </a:ln>
              <a:solidFill>
                <a:srgbClr val="0070C0"/>
              </a:solidFill>
              <a:effectLst/>
              <a:uLnTx/>
              <a:uFillTx/>
              <a:latin typeface="Arial"/>
              <a:ea typeface="+mj-ea"/>
              <a:cs typeface="+mj-cs"/>
              <a:sym typeface="Arial"/>
            </a:endParaRPr>
          </a:p>
          <a:p>
            <a:pPr marL="742950" marR="0" lvl="1" indent="-285750" algn="l" defTabSz="457200" rtl="0" eaLnBrk="1" fontAlgn="auto" latinLnBrk="0" hangingPunct="1">
              <a:lnSpc>
                <a:spcPct val="100000"/>
              </a:lnSpc>
              <a:spcBef>
                <a:spcPts val="440"/>
              </a:spcBef>
              <a:spcAft>
                <a:spcPts val="0"/>
              </a:spcAft>
              <a:buClr>
                <a:srgbClr val="404040"/>
              </a:buClr>
              <a:buSzPts val="2200"/>
              <a:buFont typeface="Noto Sans Symbols"/>
              <a:buChar char="▪"/>
              <a:tabLst/>
              <a:defRPr/>
            </a:pPr>
            <a:r>
              <a:rPr kumimoji="0" lang="en-US" sz="2200" b="0" i="1" u="none" strike="noStrike" kern="1200" cap="none" spc="0" normalizeH="0" baseline="0" noProof="0" dirty="0">
                <a:ln>
                  <a:noFill/>
                </a:ln>
                <a:solidFill>
                  <a:srgbClr val="00B0F0"/>
                </a:solidFill>
                <a:effectLst/>
                <a:uLnTx/>
                <a:uFillTx/>
                <a:latin typeface="Arial"/>
                <a:ea typeface="Arial"/>
                <a:cs typeface="Arial"/>
                <a:sym typeface="Arial"/>
              </a:rPr>
              <a:t>Create predictive relationships between model output, observations and desired forecast variables</a:t>
            </a:r>
            <a:endParaRPr kumimoji="0" lang="en-US" sz="2400" b="0" i="0" u="none" strike="noStrike" kern="1200" cap="none" spc="0" normalizeH="0" baseline="0" noProof="0" dirty="0">
              <a:ln>
                <a:noFill/>
              </a:ln>
              <a:solidFill>
                <a:srgbClr val="00B0F0"/>
              </a:solidFill>
              <a:effectLst/>
              <a:uLnTx/>
              <a:uFillTx/>
              <a:latin typeface="Arial"/>
              <a:ea typeface="Arial"/>
              <a:cs typeface="Arial"/>
              <a:sym typeface="Arial"/>
            </a:endParaRPr>
          </a:p>
          <a:p>
            <a:pPr marL="342900" marR="0" lvl="0" indent="-342900" algn="l" defTabSz="457200" rtl="0" eaLnBrk="1" fontAlgn="auto" latinLnBrk="0" hangingPunct="1">
              <a:lnSpc>
                <a:spcPct val="100000"/>
              </a:lnSpc>
              <a:spcBef>
                <a:spcPts val="480"/>
              </a:spcBef>
              <a:spcAft>
                <a:spcPts val="0"/>
              </a:spcAft>
              <a:buClr>
                <a:srgbClr val="666666"/>
              </a:buClr>
              <a:buSzPts val="2400"/>
              <a:buFont typeface="Arial"/>
              <a:buChar char="•"/>
              <a:tabLst/>
              <a:defRPr/>
            </a:pPr>
            <a:r>
              <a:rPr kumimoji="0" lang="en-US" sz="2400" b="0" i="1" u="none" strike="noStrike" kern="1200" cap="none" spc="0" normalizeH="0" baseline="0" noProof="0" dirty="0">
                <a:ln>
                  <a:noFill/>
                </a:ln>
                <a:solidFill>
                  <a:srgbClr val="0070C0"/>
                </a:solidFill>
                <a:effectLst/>
                <a:uLnTx/>
                <a:uFillTx/>
                <a:latin typeface="Arial"/>
                <a:ea typeface="Arial"/>
                <a:cs typeface="Arial"/>
                <a:sym typeface="Arial"/>
              </a:rPr>
              <a:t>Optimal Forecast Combiner</a:t>
            </a:r>
            <a:endParaRPr kumimoji="0" lang="en-US" sz="2000" b="0" i="0" u="none" strike="noStrike" kern="1200" cap="none" spc="0" normalizeH="0" baseline="0" noProof="0" dirty="0">
              <a:ln>
                <a:noFill/>
              </a:ln>
              <a:solidFill>
                <a:srgbClr val="0070C0"/>
              </a:solidFill>
              <a:effectLst/>
              <a:uLnTx/>
              <a:uFillTx/>
              <a:latin typeface="Arial"/>
              <a:ea typeface="+mj-ea"/>
              <a:cs typeface="+mj-cs"/>
              <a:sym typeface="Arial"/>
            </a:endParaRPr>
          </a:p>
          <a:p>
            <a:pPr marL="742950" marR="0" lvl="1" indent="-285750" algn="l" defTabSz="457200" rtl="0" eaLnBrk="1" fontAlgn="auto" latinLnBrk="0" hangingPunct="1">
              <a:lnSpc>
                <a:spcPct val="100000"/>
              </a:lnSpc>
              <a:spcBef>
                <a:spcPts val="440"/>
              </a:spcBef>
              <a:spcAft>
                <a:spcPts val="0"/>
              </a:spcAft>
              <a:buClr>
                <a:srgbClr val="404040"/>
              </a:buClr>
              <a:buSzPts val="2200"/>
              <a:buFont typeface="Noto Sans Symbols"/>
              <a:buChar char="▪"/>
              <a:tabLst/>
              <a:defRPr/>
            </a:pPr>
            <a:r>
              <a:rPr kumimoji="0" lang="en-US" sz="2200" b="0" i="1" u="none" strike="noStrike" kern="1200" cap="none" spc="0" normalizeH="0" baseline="0" noProof="0" dirty="0">
                <a:ln>
                  <a:noFill/>
                </a:ln>
                <a:solidFill>
                  <a:srgbClr val="00B0F0"/>
                </a:solidFill>
                <a:effectLst/>
                <a:uLnTx/>
                <a:uFillTx/>
                <a:latin typeface="Arial"/>
                <a:ea typeface="Arial"/>
                <a:cs typeface="Arial"/>
                <a:sym typeface="Arial"/>
              </a:rPr>
              <a:t>Create best combination of inputs</a:t>
            </a:r>
            <a:endParaRPr kumimoji="0" lang="en-US" sz="1800" b="0" i="0" u="none" strike="noStrike" kern="1200" cap="none" spc="0" normalizeH="0" baseline="0" noProof="0" dirty="0">
              <a:ln>
                <a:noFill/>
              </a:ln>
              <a:solidFill>
                <a:srgbClr val="00B0F0"/>
              </a:solidFill>
              <a:effectLst/>
              <a:uLnTx/>
              <a:uFillTx/>
              <a:latin typeface="Arial"/>
              <a:ea typeface="+mj-ea"/>
              <a:cs typeface="+mj-cs"/>
              <a:sym typeface="Arial"/>
            </a:endParaRPr>
          </a:p>
        </p:txBody>
      </p:sp>
      <p:sp>
        <p:nvSpPr>
          <p:cNvPr id="6" name="Shape 172"/>
          <p:cNvSpPr txBox="1">
            <a:spLocks noGrp="1"/>
          </p:cNvSpPr>
          <p:nvPr>
            <p:ph type="ftr" sz="quarter" idx="4294967295"/>
          </p:nvPr>
        </p:nvSpPr>
        <p:spPr>
          <a:xfrm>
            <a:off x="1322910" y="7539325"/>
            <a:ext cx="9144000" cy="228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404040"/>
                </a:solidFill>
                <a:effectLst/>
                <a:uLnTx/>
                <a:uFillTx/>
                <a:latin typeface="Times New Roman"/>
                <a:ea typeface="Times New Roman"/>
                <a:cs typeface="Times New Roman"/>
                <a:sym typeface="Times New Roman"/>
              </a:rPr>
              <a:t>Copyright 2018 UCAR</a:t>
            </a:r>
            <a:endParaRPr kumimoji="0" sz="900" b="0" i="0" u="none" strike="noStrike" kern="0" cap="none" spc="0" normalizeH="0" baseline="0" noProof="0">
              <a:ln>
                <a:noFill/>
              </a:ln>
              <a:solidFill>
                <a:srgbClr val="404040"/>
              </a:solidFill>
              <a:effectLst/>
              <a:uLnTx/>
              <a:uFillTx/>
              <a:latin typeface="Times New Roman"/>
              <a:ea typeface="Times New Roman"/>
              <a:cs typeface="Times New Roman"/>
              <a:sym typeface="Times New Roman"/>
            </a:endParaRPr>
          </a:p>
        </p:txBody>
      </p:sp>
      <p:pic>
        <p:nvPicPr>
          <p:cNvPr id="7" name="Shape 173"/>
          <p:cNvPicPr preferRelativeResize="0"/>
          <p:nvPr/>
        </p:nvPicPr>
        <p:blipFill rotWithShape="1">
          <a:blip r:embed="rId2">
            <a:alphaModFix/>
          </a:blip>
          <a:srcRect t="12374"/>
          <a:stretch/>
        </p:blipFill>
        <p:spPr>
          <a:xfrm>
            <a:off x="4489670" y="1249697"/>
            <a:ext cx="4998575" cy="2418661"/>
          </a:xfrm>
          <a:prstGeom prst="rect">
            <a:avLst/>
          </a:prstGeom>
          <a:noFill/>
          <a:ln>
            <a:noFill/>
          </a:ln>
        </p:spPr>
      </p:pic>
      <p:sp>
        <p:nvSpPr>
          <p:cNvPr id="4" name="Rectangle 3"/>
          <p:cNvSpPr/>
          <p:nvPr/>
        </p:nvSpPr>
        <p:spPr>
          <a:xfrm>
            <a:off x="7455380" y="3788199"/>
            <a:ext cx="4322017" cy="2785378"/>
          </a:xfrm>
          <a:prstGeom prst="rect">
            <a:avLst/>
          </a:prstGeom>
        </p:spPr>
        <p:txBody>
          <a:bodyPr wrap="none">
            <a:spAutoFit/>
          </a:bodyPr>
          <a:lstStyle/>
          <a:p>
            <a:pPr marL="285750" marR="0" lvl="0" indent="-285750" algn="l" defTabSz="914400" rtl="0" eaLnBrk="1" fontAlgn="auto" latinLnBrk="0" hangingPunct="1">
              <a:lnSpc>
                <a:spcPct val="100000"/>
              </a:lnSpc>
              <a:spcBef>
                <a:spcPts val="480"/>
              </a:spcBef>
              <a:spcAft>
                <a:spcPts val="0"/>
              </a:spcAft>
              <a:buClr>
                <a:srgbClr val="666666"/>
              </a:buClr>
              <a:buSzPts val="2400"/>
              <a:buFont typeface="Arial" panose="020B0604020202020204" pitchFamily="34" charset="0"/>
              <a:buChar char="•"/>
              <a:tabLst/>
              <a:defRPr/>
            </a:pPr>
            <a:r>
              <a:rPr kumimoji="0" lang="en-US" sz="2400" b="1" i="1" u="none" strike="noStrike" kern="0" cap="none" spc="0" normalizeH="0" baseline="0" noProof="0" dirty="0" smtClean="0">
                <a:ln>
                  <a:noFill/>
                </a:ln>
                <a:solidFill>
                  <a:srgbClr val="0070C0"/>
                </a:solidFill>
                <a:effectLst/>
                <a:uLnTx/>
                <a:uFillTx/>
                <a:latin typeface="Arial"/>
                <a:cs typeface="Arial"/>
                <a:sym typeface="Arial"/>
              </a:rPr>
              <a:t>Enables Decision Support</a:t>
            </a:r>
          </a:p>
          <a:p>
            <a:pPr marL="285750" marR="0" lvl="0" indent="-285750" algn="l" defTabSz="914400" rtl="0" eaLnBrk="1" fontAlgn="auto" latinLnBrk="0" hangingPunct="1">
              <a:lnSpc>
                <a:spcPct val="100000"/>
              </a:lnSpc>
              <a:spcBef>
                <a:spcPts val="480"/>
              </a:spcBef>
              <a:spcAft>
                <a:spcPts val="0"/>
              </a:spcAft>
              <a:buClr>
                <a:srgbClr val="666666"/>
              </a:buClr>
              <a:buSzPts val="2400"/>
              <a:buFont typeface="Arial" panose="020B0604020202020204" pitchFamily="34" charset="0"/>
              <a:buChar char="•"/>
              <a:tabLst/>
              <a:defRPr/>
            </a:pPr>
            <a:r>
              <a:rPr kumimoji="0" lang="en-US" sz="2400" b="1" i="1" u="none" strike="noStrike" kern="0" cap="none" spc="0" normalizeH="0" baseline="0" noProof="0" dirty="0" smtClean="0">
                <a:ln>
                  <a:noFill/>
                </a:ln>
                <a:solidFill>
                  <a:srgbClr val="0070C0"/>
                </a:solidFill>
                <a:effectLst/>
                <a:uLnTx/>
                <a:uFillTx/>
                <a:latin typeface="Arial"/>
                <a:cs typeface="Arial"/>
                <a:sym typeface="Arial"/>
              </a:rPr>
              <a:t>Uses Real-Time Data – </a:t>
            </a:r>
            <a:r>
              <a:rPr kumimoji="0" lang="en-US" sz="2400" b="1" i="1" u="none" strike="noStrike" kern="0" cap="none" spc="0" normalizeH="0" baseline="0" noProof="0" dirty="0" err="1" smtClean="0">
                <a:ln>
                  <a:noFill/>
                </a:ln>
                <a:solidFill>
                  <a:srgbClr val="0070C0"/>
                </a:solidFill>
                <a:effectLst/>
                <a:uLnTx/>
                <a:uFillTx/>
                <a:latin typeface="Arial"/>
                <a:cs typeface="Arial"/>
                <a:sym typeface="Arial"/>
              </a:rPr>
              <a:t>IoT</a:t>
            </a:r>
            <a:endParaRPr kumimoji="0" lang="en-US" sz="2400" b="1" i="1" u="none" strike="noStrike" kern="0" cap="none" spc="0" normalizeH="0" baseline="0" noProof="0" dirty="0" smtClean="0">
              <a:ln>
                <a:noFill/>
              </a:ln>
              <a:solidFill>
                <a:srgbClr val="0070C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480"/>
              </a:spcBef>
              <a:spcAft>
                <a:spcPts val="0"/>
              </a:spcAft>
              <a:buClr>
                <a:srgbClr val="666666"/>
              </a:buClr>
              <a:buSzPts val="2400"/>
              <a:buFont typeface="Arial" panose="020B0604020202020204" pitchFamily="34" charset="0"/>
              <a:buChar char="•"/>
              <a:tabLst/>
              <a:defRPr/>
            </a:pPr>
            <a:r>
              <a:rPr kumimoji="0" lang="en-US" sz="2400" b="1" i="1" u="none" strike="noStrike" kern="0" cap="none" spc="0" normalizeH="0" baseline="0" noProof="0" dirty="0" smtClean="0">
                <a:ln>
                  <a:noFill/>
                </a:ln>
                <a:solidFill>
                  <a:srgbClr val="0070C0"/>
                </a:solidFill>
                <a:effectLst/>
                <a:uLnTx/>
                <a:uFillTx/>
                <a:latin typeface="Arial"/>
                <a:cs typeface="Arial"/>
                <a:sym typeface="Arial"/>
              </a:rPr>
              <a:t>Uses Large amounts of </a:t>
            </a:r>
          </a:p>
          <a:p>
            <a:pPr marL="0" marR="0" lvl="0" indent="0" algn="l" defTabSz="914400" rtl="0" eaLnBrk="1" fontAlgn="auto" latinLnBrk="0" hangingPunct="1">
              <a:lnSpc>
                <a:spcPct val="100000"/>
              </a:lnSpc>
              <a:spcBef>
                <a:spcPts val="480"/>
              </a:spcBef>
              <a:spcAft>
                <a:spcPts val="0"/>
              </a:spcAft>
              <a:buClr>
                <a:srgbClr val="666666"/>
              </a:buClr>
              <a:buSzPts val="2400"/>
              <a:buFont typeface="Arial"/>
              <a:buNone/>
              <a:tabLst/>
              <a:defRPr/>
            </a:pPr>
            <a:r>
              <a:rPr kumimoji="0" lang="en-US" sz="2400" b="1" i="1" u="none" strike="noStrike" kern="0" cap="none" spc="0" normalizeH="0" baseline="0" noProof="0" dirty="0">
                <a:ln>
                  <a:noFill/>
                </a:ln>
                <a:solidFill>
                  <a:srgbClr val="0070C0"/>
                </a:solidFill>
                <a:effectLst/>
                <a:uLnTx/>
                <a:uFillTx/>
                <a:latin typeface="Arial"/>
                <a:cs typeface="Arial"/>
                <a:sym typeface="Arial"/>
              </a:rPr>
              <a:t>	</a:t>
            </a:r>
            <a:r>
              <a:rPr kumimoji="0" lang="en-US" sz="2400" b="1" i="1" u="none" strike="noStrike" kern="0" cap="none" spc="0" normalizeH="0" baseline="0" noProof="0" dirty="0" smtClean="0">
                <a:ln>
                  <a:noFill/>
                </a:ln>
                <a:solidFill>
                  <a:srgbClr val="0070C0"/>
                </a:solidFill>
                <a:effectLst/>
                <a:uLnTx/>
                <a:uFillTx/>
                <a:latin typeface="Arial"/>
                <a:cs typeface="Arial"/>
                <a:sym typeface="Arial"/>
              </a:rPr>
              <a:t>Model Data</a:t>
            </a:r>
          </a:p>
          <a:p>
            <a:pPr marL="285750" marR="0" lvl="5" indent="-285750" algn="l" defTabSz="914400" rtl="0" eaLnBrk="1" fontAlgn="auto" latinLnBrk="0" hangingPunct="1">
              <a:lnSpc>
                <a:spcPct val="100000"/>
              </a:lnSpc>
              <a:spcBef>
                <a:spcPts val="480"/>
              </a:spcBef>
              <a:spcAft>
                <a:spcPts val="0"/>
              </a:spcAft>
              <a:buClr>
                <a:srgbClr val="666666"/>
              </a:buClr>
              <a:buSzPts val="2400"/>
              <a:buFont typeface="Wingdings" panose="05000000000000000000" pitchFamily="2" charset="2"/>
              <a:buChar char="ü"/>
              <a:tabLst/>
              <a:defRPr/>
            </a:pPr>
            <a:r>
              <a:rPr kumimoji="0" lang="en-US" sz="2000" b="0" i="1" u="none" strike="noStrike" kern="0" cap="none" spc="0" normalizeH="0" baseline="0" noProof="0" dirty="0" smtClean="0">
                <a:ln>
                  <a:noFill/>
                </a:ln>
                <a:solidFill>
                  <a:srgbClr val="00B0F0"/>
                </a:solidFill>
                <a:effectLst/>
                <a:uLnTx/>
                <a:uFillTx/>
                <a:latin typeface="Arial"/>
                <a:cs typeface="Arial"/>
                <a:sym typeface="Arial"/>
              </a:rPr>
              <a:t>   Real time</a:t>
            </a:r>
          </a:p>
          <a:p>
            <a:pPr marL="285750" marR="0" lvl="5" indent="-285750" algn="l" defTabSz="914400" rtl="0" eaLnBrk="1" fontAlgn="auto" latinLnBrk="0" hangingPunct="1">
              <a:lnSpc>
                <a:spcPct val="100000"/>
              </a:lnSpc>
              <a:spcBef>
                <a:spcPts val="480"/>
              </a:spcBef>
              <a:spcAft>
                <a:spcPts val="0"/>
              </a:spcAft>
              <a:buClr>
                <a:srgbClr val="666666"/>
              </a:buClr>
              <a:buSzPts val="2400"/>
              <a:buFont typeface="Wingdings" panose="05000000000000000000" pitchFamily="2" charset="2"/>
              <a:buChar char="ü"/>
              <a:tabLst/>
              <a:defRPr/>
            </a:pPr>
            <a:r>
              <a:rPr kumimoji="0" lang="en-US" sz="2000" b="0" i="1" u="none" strike="noStrike" kern="0" cap="none" spc="0" normalizeH="0" baseline="0" noProof="0" dirty="0" smtClean="0">
                <a:ln>
                  <a:noFill/>
                </a:ln>
                <a:solidFill>
                  <a:srgbClr val="00B0F0"/>
                </a:solidFill>
                <a:effectLst/>
                <a:uLnTx/>
                <a:uFillTx/>
                <a:latin typeface="Arial"/>
                <a:cs typeface="Arial"/>
                <a:sym typeface="Arial"/>
              </a:rPr>
              <a:t>   Historical for training</a:t>
            </a:r>
          </a:p>
          <a:p>
            <a:pPr marL="0" marR="0" lvl="8" indent="0" algn="l" defTabSz="914400" rtl="0" eaLnBrk="1" fontAlgn="auto" latinLnBrk="0" hangingPunct="1">
              <a:lnSpc>
                <a:spcPct val="100000"/>
              </a:lnSpc>
              <a:spcBef>
                <a:spcPts val="480"/>
              </a:spcBef>
              <a:spcAft>
                <a:spcPts val="0"/>
              </a:spcAft>
              <a:buClr>
                <a:srgbClr val="666666"/>
              </a:buClr>
              <a:buSzPts val="2400"/>
              <a:buFont typeface="Arial"/>
              <a:buNone/>
              <a:tabLst/>
              <a:defRPr/>
            </a:pPr>
            <a:endParaRPr kumimoji="0" lang="en-US" sz="1400" b="0" i="0" u="none" strike="noStrike" kern="0" cap="none" spc="0" normalizeH="0" baseline="0" noProof="0" dirty="0">
              <a:ln>
                <a:noFill/>
              </a:ln>
              <a:solidFill>
                <a:srgbClr val="00B0F0"/>
              </a:solidFill>
              <a:effectLst/>
              <a:uLnTx/>
              <a:uFillTx/>
              <a:latin typeface="Arial"/>
              <a:cs typeface="Arial"/>
              <a:sym typeface="Arial"/>
            </a:endParaRPr>
          </a:p>
        </p:txBody>
      </p:sp>
    </p:spTree>
    <p:extLst>
      <p:ext uri="{BB962C8B-B14F-4D97-AF65-F5344CB8AC3E}">
        <p14:creationId xmlns:p14="http://schemas.microsoft.com/office/powerpoint/2010/main" val="37503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500"/>
                                        <p:tgtEl>
                                          <p:spTgt spid="5">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500"/>
                                        <p:tgtEl>
                                          <p:spTgt spid="5">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Slides</a:t>
            </a:r>
            <a:endParaRPr lang="en-US" dirty="0"/>
          </a:p>
        </p:txBody>
      </p:sp>
    </p:spTree>
    <p:extLst>
      <p:ext uri="{BB962C8B-B14F-4D97-AF65-F5344CB8AC3E}">
        <p14:creationId xmlns:p14="http://schemas.microsoft.com/office/powerpoint/2010/main" val="212611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5ABE-FF8B-EB4A-8B89-7ED474FD5E0B}"/>
              </a:ext>
            </a:extLst>
          </p:cNvPr>
          <p:cNvSpPr>
            <a:spLocks noGrp="1"/>
          </p:cNvSpPr>
          <p:nvPr>
            <p:ph type="title"/>
          </p:nvPr>
        </p:nvSpPr>
        <p:spPr>
          <a:xfrm>
            <a:off x="104870" y="18257"/>
            <a:ext cx="10515600" cy="1325563"/>
          </a:xfrm>
        </p:spPr>
        <p:txBody>
          <a:bodyPr/>
          <a:lstStyle/>
          <a:p>
            <a:pPr algn="ctr"/>
            <a:r>
              <a:rPr lang="en-US" dirty="0" smtClean="0"/>
              <a:t>Forecasting System for </a:t>
            </a:r>
            <a:r>
              <a:rPr lang="en-US" dirty="0" err="1" smtClean="0"/>
              <a:t>Shagaya</a:t>
            </a:r>
            <a:r>
              <a:rPr lang="en-US" dirty="0" smtClean="0"/>
              <a:t> </a:t>
            </a:r>
            <a:r>
              <a:rPr lang="en-US" dirty="0"/>
              <a:t>Renewable Energy </a:t>
            </a:r>
            <a:r>
              <a:rPr lang="en-US" dirty="0" smtClean="0"/>
              <a:t>Park in Kuwait</a:t>
            </a:r>
            <a:endParaRPr lang="en-US" dirty="0"/>
          </a:p>
        </p:txBody>
      </p:sp>
      <p:sp>
        <p:nvSpPr>
          <p:cNvPr id="3" name="Content Placeholder 2">
            <a:extLst>
              <a:ext uri="{FF2B5EF4-FFF2-40B4-BE49-F238E27FC236}">
                <a16:creationId xmlns:a16="http://schemas.microsoft.com/office/drawing/2014/main" id="{C2925F25-885D-E245-819B-F2E90704B7F1}"/>
              </a:ext>
            </a:extLst>
          </p:cNvPr>
          <p:cNvSpPr>
            <a:spLocks noGrp="1"/>
          </p:cNvSpPr>
          <p:nvPr>
            <p:ph idx="1"/>
          </p:nvPr>
        </p:nvSpPr>
        <p:spPr>
          <a:xfrm>
            <a:off x="838200" y="1825625"/>
            <a:ext cx="3937000" cy="4667250"/>
          </a:xfrm>
        </p:spPr>
        <p:txBody>
          <a:bodyPr>
            <a:normAutofit fontScale="92500" lnSpcReduction="10000"/>
          </a:bodyPr>
          <a:lstStyle/>
          <a:p>
            <a:r>
              <a:rPr lang="en-US" dirty="0"/>
              <a:t>Phase 1 (complete):</a:t>
            </a:r>
          </a:p>
          <a:p>
            <a:pPr lvl="1"/>
            <a:r>
              <a:rPr lang="en-US" dirty="0"/>
              <a:t>10 MW PV (May 2017)</a:t>
            </a:r>
          </a:p>
          <a:p>
            <a:pPr lvl="1"/>
            <a:r>
              <a:rPr lang="en-US" dirty="0"/>
              <a:t>10 MW Wind (Jul 2017)</a:t>
            </a:r>
          </a:p>
          <a:p>
            <a:pPr lvl="1"/>
            <a:r>
              <a:rPr lang="en-US" dirty="0"/>
              <a:t>50 MW CSP (Dec 2018)</a:t>
            </a:r>
          </a:p>
          <a:p>
            <a:r>
              <a:rPr lang="en-US" dirty="0"/>
              <a:t>Phase 2:</a:t>
            </a:r>
          </a:p>
          <a:p>
            <a:pPr lvl="1"/>
            <a:r>
              <a:rPr lang="en-US" dirty="0"/>
              <a:t>TBD </a:t>
            </a:r>
            <a:r>
              <a:rPr lang="en-US" dirty="0" err="1"/>
              <a:t>add’l</a:t>
            </a:r>
            <a:r>
              <a:rPr lang="en-US" dirty="0"/>
              <a:t> PV/CSP</a:t>
            </a:r>
          </a:p>
          <a:p>
            <a:pPr lvl="1"/>
            <a:r>
              <a:rPr lang="en-US" dirty="0"/>
              <a:t>TBD </a:t>
            </a:r>
            <a:r>
              <a:rPr lang="en-US" dirty="0" err="1"/>
              <a:t>add’l</a:t>
            </a:r>
            <a:r>
              <a:rPr lang="en-US" dirty="0"/>
              <a:t> wind</a:t>
            </a:r>
          </a:p>
          <a:p>
            <a:r>
              <a:rPr lang="en-US" dirty="0"/>
              <a:t>Phase 3:</a:t>
            </a:r>
          </a:p>
          <a:p>
            <a:pPr lvl="1"/>
            <a:r>
              <a:rPr lang="en-US" dirty="0"/>
              <a:t>TBD</a:t>
            </a:r>
          </a:p>
          <a:p>
            <a:r>
              <a:rPr lang="en-US" dirty="0"/>
              <a:t>Total by 2030: ~4 GW</a:t>
            </a:r>
          </a:p>
          <a:p>
            <a:r>
              <a:rPr lang="en-US" dirty="0"/>
              <a:t>Kuwait goal of 15% RE generation by 2030</a:t>
            </a:r>
          </a:p>
        </p:txBody>
      </p:sp>
      <p:pic>
        <p:nvPicPr>
          <p:cNvPr id="5" name="Picture 4">
            <a:extLst>
              <a:ext uri="{FF2B5EF4-FFF2-40B4-BE49-F238E27FC236}">
                <a16:creationId xmlns:a16="http://schemas.microsoft.com/office/drawing/2014/main" id="{E80FD19A-1D81-C648-8F8A-4A90113026B8}"/>
              </a:ext>
            </a:extLst>
          </p:cNvPr>
          <p:cNvPicPr>
            <a:picLocks noChangeAspect="1"/>
          </p:cNvPicPr>
          <p:nvPr/>
        </p:nvPicPr>
        <p:blipFill>
          <a:blip r:embed="rId4"/>
          <a:stretch>
            <a:fillRect/>
          </a:stretch>
        </p:blipFill>
        <p:spPr>
          <a:xfrm>
            <a:off x="4775200" y="1417987"/>
            <a:ext cx="3657600" cy="2743200"/>
          </a:xfrm>
          <a:prstGeom prst="rect">
            <a:avLst/>
          </a:prstGeom>
        </p:spPr>
      </p:pic>
      <p:pic>
        <p:nvPicPr>
          <p:cNvPr id="9" name="Picture 8">
            <a:extLst>
              <a:ext uri="{FF2B5EF4-FFF2-40B4-BE49-F238E27FC236}">
                <a16:creationId xmlns:a16="http://schemas.microsoft.com/office/drawing/2014/main" id="{B7827779-E18D-A246-956C-1957C018F8E3}"/>
              </a:ext>
            </a:extLst>
          </p:cNvPr>
          <p:cNvPicPr>
            <a:picLocks noChangeAspect="1"/>
          </p:cNvPicPr>
          <p:nvPr/>
        </p:nvPicPr>
        <p:blipFill>
          <a:blip r:embed="rId5"/>
          <a:stretch>
            <a:fillRect/>
          </a:stretch>
        </p:blipFill>
        <p:spPr>
          <a:xfrm>
            <a:off x="8432800" y="1417987"/>
            <a:ext cx="3657600" cy="2743901"/>
          </a:xfrm>
          <a:prstGeom prst="rect">
            <a:avLst/>
          </a:prstGeom>
        </p:spPr>
      </p:pic>
      <p:pic>
        <p:nvPicPr>
          <p:cNvPr id="11" name="Picture 10">
            <a:extLst>
              <a:ext uri="{FF2B5EF4-FFF2-40B4-BE49-F238E27FC236}">
                <a16:creationId xmlns:a16="http://schemas.microsoft.com/office/drawing/2014/main" id="{79E1366D-AC2F-034F-ACAD-2B1CA402F212}"/>
              </a:ext>
            </a:extLst>
          </p:cNvPr>
          <p:cNvPicPr>
            <a:picLocks noChangeAspect="1"/>
          </p:cNvPicPr>
          <p:nvPr/>
        </p:nvPicPr>
        <p:blipFill>
          <a:blip r:embed="rId6"/>
          <a:stretch>
            <a:fillRect/>
          </a:stretch>
        </p:blipFill>
        <p:spPr>
          <a:xfrm>
            <a:off x="4775200" y="4114799"/>
            <a:ext cx="3657600" cy="2743201"/>
          </a:xfrm>
          <a:prstGeom prst="rect">
            <a:avLst/>
          </a:prstGeom>
        </p:spPr>
      </p:pic>
      <p:pic>
        <p:nvPicPr>
          <p:cNvPr id="8" name="Picture 7"/>
          <p:cNvPicPr>
            <a:picLocks noChangeAspect="1"/>
          </p:cNvPicPr>
          <p:nvPr/>
        </p:nvPicPr>
        <p:blipFill>
          <a:blip r:embed="rId7"/>
          <a:stretch>
            <a:fillRect/>
          </a:stretch>
        </p:blipFill>
        <p:spPr>
          <a:xfrm>
            <a:off x="8429304" y="4086906"/>
            <a:ext cx="3694791" cy="277109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7366090"/>
      </p:ext>
    </p:extLst>
  </p:cSld>
  <p:clrMapOvr>
    <a:masterClrMapping/>
  </p:clrMapOvr>
  <mc:AlternateContent xmlns:mc="http://schemas.openxmlformats.org/markup-compatibility/2006" xmlns:p14="http://schemas.microsoft.com/office/powerpoint/2010/main">
    <mc:Choice Requires="p14">
      <p:transition spd="slow" p14:dur="2000" advTm="54338"/>
    </mc:Choice>
    <mc:Fallback xmlns="">
      <p:transition spd="slow" advTm="5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418126" y="1689622"/>
            <a:ext cx="1800493" cy="461665"/>
          </a:xfrm>
          <a:prstGeom prst="rect">
            <a:avLst/>
          </a:prstGeom>
          <a:noFill/>
        </p:spPr>
        <p:txBody>
          <a:bodyPr wrap="none" rtlCol="0">
            <a:spAutoFit/>
          </a:bodyPr>
          <a:lstStyle/>
          <a:p>
            <a:r>
              <a:rPr lang="en-US" sz="2400" b="1" dirty="0">
                <a:solidFill>
                  <a:srgbClr val="0070C0"/>
                </a:solidFill>
              </a:rPr>
              <a:t>FMC = 0.08</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1710" y="2255773"/>
            <a:ext cx="3220124" cy="3315358"/>
          </a:xfrm>
          <a:prstGeom prst="rect">
            <a:avLst/>
          </a:prstGeom>
        </p:spPr>
      </p:pic>
      <p:sp>
        <p:nvSpPr>
          <p:cNvPr id="12" name="Title 1"/>
          <p:cNvSpPr>
            <a:spLocks noGrp="1"/>
          </p:cNvSpPr>
          <p:nvPr>
            <p:ph type="title"/>
          </p:nvPr>
        </p:nvSpPr>
        <p:spPr>
          <a:xfrm>
            <a:off x="2061456" y="-16495"/>
            <a:ext cx="8149344" cy="819007"/>
          </a:xfrm>
        </p:spPr>
        <p:txBody>
          <a:bodyPr>
            <a:normAutofit/>
          </a:bodyPr>
          <a:lstStyle/>
          <a:p>
            <a:r>
              <a:rPr lang="en-US" sz="2800" dirty="0">
                <a:solidFill>
                  <a:schemeClr val="bg2"/>
                </a:solidFill>
                <a:latin typeface="+mn-lt"/>
              </a:rPr>
              <a:t>Ongoing developments: fuel moisture content</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4476" y="2231264"/>
            <a:ext cx="3267733" cy="3364376"/>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1671" y="2276667"/>
            <a:ext cx="3199831" cy="3294465"/>
          </a:xfrm>
          <a:prstGeom prst="rect">
            <a:avLst/>
          </a:prstGeom>
        </p:spPr>
      </p:pic>
      <p:sp>
        <p:nvSpPr>
          <p:cNvPr id="14" name="TextBox 13"/>
          <p:cNvSpPr txBox="1"/>
          <p:nvPr/>
        </p:nvSpPr>
        <p:spPr>
          <a:xfrm>
            <a:off x="2354695" y="1685782"/>
            <a:ext cx="1800493" cy="461665"/>
          </a:xfrm>
          <a:prstGeom prst="rect">
            <a:avLst/>
          </a:prstGeom>
          <a:noFill/>
        </p:spPr>
        <p:txBody>
          <a:bodyPr wrap="none" rtlCol="0">
            <a:spAutoFit/>
          </a:bodyPr>
          <a:lstStyle/>
          <a:p>
            <a:r>
              <a:rPr lang="en-US" sz="2400" b="1" dirty="0">
                <a:solidFill>
                  <a:srgbClr val="0070C0"/>
                </a:solidFill>
              </a:rPr>
              <a:t>FMC = 0.02</a:t>
            </a:r>
          </a:p>
        </p:txBody>
      </p:sp>
      <p:sp>
        <p:nvSpPr>
          <p:cNvPr id="15" name="TextBox 14"/>
          <p:cNvSpPr txBox="1"/>
          <p:nvPr/>
        </p:nvSpPr>
        <p:spPr>
          <a:xfrm>
            <a:off x="8270963" y="1682248"/>
            <a:ext cx="1800493" cy="461665"/>
          </a:xfrm>
          <a:prstGeom prst="rect">
            <a:avLst/>
          </a:prstGeom>
          <a:noFill/>
        </p:spPr>
        <p:txBody>
          <a:bodyPr wrap="none" rtlCol="0">
            <a:spAutoFit/>
          </a:bodyPr>
          <a:lstStyle/>
          <a:p>
            <a:r>
              <a:rPr lang="en-US" sz="2400" b="1" dirty="0">
                <a:solidFill>
                  <a:srgbClr val="0070C0"/>
                </a:solidFill>
              </a:rPr>
              <a:t>FMC = 0.16</a:t>
            </a:r>
          </a:p>
        </p:txBody>
      </p:sp>
      <p:sp>
        <p:nvSpPr>
          <p:cNvPr id="7" name="TextBox 6"/>
          <p:cNvSpPr txBox="1"/>
          <p:nvPr/>
        </p:nvSpPr>
        <p:spPr>
          <a:xfrm>
            <a:off x="2459991" y="827021"/>
            <a:ext cx="7503562"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High sensitivity to the fuel moisture content (FMC) requires accurate estimate of FMC</a:t>
            </a:r>
          </a:p>
        </p:txBody>
      </p:sp>
      <p:sp>
        <p:nvSpPr>
          <p:cNvPr id="8" name="TextBox 7"/>
          <p:cNvSpPr txBox="1"/>
          <p:nvPr/>
        </p:nvSpPr>
        <p:spPr>
          <a:xfrm>
            <a:off x="4844977" y="5417674"/>
            <a:ext cx="4838506" cy="461665"/>
          </a:xfrm>
          <a:prstGeom prst="rect">
            <a:avLst/>
          </a:prstGeom>
          <a:noFill/>
        </p:spPr>
        <p:txBody>
          <a:bodyPr wrap="square" rtlCol="0">
            <a:spAutoFit/>
          </a:bodyPr>
          <a:lstStyle/>
          <a:p>
            <a:r>
              <a:rPr lang="en-US" sz="2400" b="1" dirty="0"/>
              <a:t>Cold Springs Fire</a:t>
            </a:r>
          </a:p>
        </p:txBody>
      </p:sp>
      <p:sp>
        <p:nvSpPr>
          <p:cNvPr id="2" name="Slide Number Placeholder 1"/>
          <p:cNvSpPr>
            <a:spLocks noGrp="1"/>
          </p:cNvSpPr>
          <p:nvPr>
            <p:ph type="sldNum" sz="quarter" idx="4294967295"/>
          </p:nvPr>
        </p:nvSpPr>
        <p:spPr>
          <a:xfrm>
            <a:off x="8077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B8952C-F8C1-4B45-93DE-87E13D3E8C6E}" type="slidenum">
              <a:rPr lang="en-US">
                <a:solidFill>
                  <a:srgbClr val="666666">
                    <a:tint val="75000"/>
                  </a:srgbClr>
                </a:solidFill>
                <a:latin typeface="Arial"/>
              </a:rPr>
              <a:pPr/>
              <a:t>22</a:t>
            </a:fld>
            <a:endParaRPr lang="en-US">
              <a:solidFill>
                <a:srgbClr val="666666">
                  <a:tint val="75000"/>
                </a:srgbClr>
              </a:solidFill>
              <a:latin typeface="Arial"/>
            </a:endParaRPr>
          </a:p>
        </p:txBody>
      </p:sp>
    </p:spTree>
    <p:extLst>
      <p:ext uri="{BB962C8B-B14F-4D97-AF65-F5344CB8AC3E}">
        <p14:creationId xmlns:p14="http://schemas.microsoft.com/office/powerpoint/2010/main" val="415500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4F33B4-3B4A-8242-880D-5A3A5EE88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782"/>
          <a:stretch>
            <a:fillRect/>
          </a:stretch>
        </p:blipFill>
        <p:spPr bwMode="auto">
          <a:xfrm>
            <a:off x="2498857" y="2691832"/>
            <a:ext cx="7124099" cy="3482106"/>
          </a:xfrm>
          <a:prstGeom prst="rect">
            <a:avLst/>
          </a:prstGeom>
          <a:solidFill>
            <a:srgbClr val="FF0000"/>
          </a:solidFill>
          <a:ln>
            <a:noFill/>
          </a:ln>
        </p:spPr>
      </p:pic>
      <p:sp>
        <p:nvSpPr>
          <p:cNvPr id="5" name="TextBox 5">
            <a:extLst>
              <a:ext uri="{FF2B5EF4-FFF2-40B4-BE49-F238E27FC236}">
                <a16:creationId xmlns:a16="http://schemas.microsoft.com/office/drawing/2014/main" id="{96FDD2EE-B915-254A-84ED-A07F22163C34}"/>
              </a:ext>
            </a:extLst>
          </p:cNvPr>
          <p:cNvSpPr txBox="1">
            <a:spLocks noChangeArrowheads="1"/>
          </p:cNvSpPr>
          <p:nvPr/>
        </p:nvSpPr>
        <p:spPr bwMode="auto">
          <a:xfrm>
            <a:off x="1613270" y="709544"/>
            <a:ext cx="90547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122D5D"/>
                </a:solidFill>
                <a:latin typeface="Arial"/>
                <a:cs typeface="Calibri" panose="020F0502020204030204" pitchFamily="34" charset="0"/>
              </a:rPr>
              <a:t>We use machine learning methodology to combine MODIS Aqua and Terra satellite observations, National Water Model output, and terrain data with surface observations and estimate dead and live fuel moisture content (FMC) over CONUS and produce daily a gridded, 1 km resolution, FMC map.</a:t>
            </a:r>
          </a:p>
        </p:txBody>
      </p:sp>
      <p:grpSp>
        <p:nvGrpSpPr>
          <p:cNvPr id="17" name="Group 16">
            <a:extLst>
              <a:ext uri="{FF2B5EF4-FFF2-40B4-BE49-F238E27FC236}">
                <a16:creationId xmlns:a16="http://schemas.microsoft.com/office/drawing/2014/main" id="{0917F240-055D-A34C-9974-5E006DD8EFA6}"/>
              </a:ext>
            </a:extLst>
          </p:cNvPr>
          <p:cNvGrpSpPr/>
          <p:nvPr/>
        </p:nvGrpSpPr>
        <p:grpSpPr>
          <a:xfrm>
            <a:off x="4998008" y="2349362"/>
            <a:ext cx="3404649" cy="2077578"/>
            <a:chOff x="3308684" y="2189712"/>
            <a:chExt cx="3404649" cy="2077578"/>
          </a:xfrm>
        </p:grpSpPr>
        <p:pic>
          <p:nvPicPr>
            <p:cNvPr id="6" name="Picture 5">
              <a:extLst>
                <a:ext uri="{FF2B5EF4-FFF2-40B4-BE49-F238E27FC236}">
                  <a16:creationId xmlns:a16="http://schemas.microsoft.com/office/drawing/2014/main" id="{60B4B2F8-ABE2-334A-8F5F-6D10C00D5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89712"/>
              <a:ext cx="2141333" cy="2049034"/>
            </a:xfrm>
            <a:prstGeom prst="rect">
              <a:avLst/>
            </a:prstGeom>
            <a:ln w="38100">
              <a:solidFill>
                <a:srgbClr val="FF0000"/>
              </a:solidFill>
            </a:ln>
          </p:spPr>
        </p:pic>
        <p:sp>
          <p:nvSpPr>
            <p:cNvPr id="8" name="Rectangle 7">
              <a:extLst>
                <a:ext uri="{FF2B5EF4-FFF2-40B4-BE49-F238E27FC236}">
                  <a16:creationId xmlns:a16="http://schemas.microsoft.com/office/drawing/2014/main" id="{AB6E8DC9-0AB4-6845-BEAB-AC445ED120B4}"/>
                </a:ext>
              </a:extLst>
            </p:cNvPr>
            <p:cNvSpPr/>
            <p:nvPr/>
          </p:nvSpPr>
          <p:spPr>
            <a:xfrm>
              <a:off x="3308684" y="3922295"/>
              <a:ext cx="96253" cy="1082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10" name="Straight Connector 9">
              <a:extLst>
                <a:ext uri="{FF2B5EF4-FFF2-40B4-BE49-F238E27FC236}">
                  <a16:creationId xmlns:a16="http://schemas.microsoft.com/office/drawing/2014/main" id="{54C5DEC5-C398-0545-B7EB-F171EBD16B7A}"/>
                </a:ext>
              </a:extLst>
            </p:cNvPr>
            <p:cNvCxnSpPr>
              <a:cxnSpLocks/>
            </p:cNvCxnSpPr>
            <p:nvPr/>
          </p:nvCxnSpPr>
          <p:spPr>
            <a:xfrm flipV="1">
              <a:off x="3308684" y="2237838"/>
              <a:ext cx="1235498" cy="167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CA71E9-AF4B-3B49-A0C3-C8AD9A64FBDF}"/>
                </a:ext>
              </a:extLst>
            </p:cNvPr>
            <p:cNvCxnSpPr>
              <a:cxnSpLocks/>
            </p:cNvCxnSpPr>
            <p:nvPr/>
          </p:nvCxnSpPr>
          <p:spPr>
            <a:xfrm>
              <a:off x="3322593" y="4034556"/>
              <a:ext cx="1249407" cy="232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619C4F-CE0B-A34E-9F75-FEF045F15C82}"/>
                </a:ext>
              </a:extLst>
            </p:cNvPr>
            <p:cNvCxnSpPr>
              <a:cxnSpLocks/>
            </p:cNvCxnSpPr>
            <p:nvPr/>
          </p:nvCxnSpPr>
          <p:spPr>
            <a:xfrm flipV="1">
              <a:off x="3404937" y="3214229"/>
              <a:ext cx="1167063" cy="716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2ABAF63-7D7D-8646-9DF6-DD9170DED634}"/>
              </a:ext>
            </a:extLst>
          </p:cNvPr>
          <p:cNvSpPr txBox="1"/>
          <p:nvPr/>
        </p:nvSpPr>
        <p:spPr>
          <a:xfrm>
            <a:off x="3368331" y="1980007"/>
            <a:ext cx="5006499" cy="338554"/>
          </a:xfrm>
          <a:prstGeom prst="rect">
            <a:avLst/>
          </a:prstGeom>
          <a:noFill/>
        </p:spPr>
        <p:txBody>
          <a:bodyPr wrap="none" rtlCol="0">
            <a:spAutoFit/>
          </a:bodyPr>
          <a:lstStyle/>
          <a:p>
            <a:r>
              <a:rPr lang="en-US" sz="1600" dirty="0"/>
              <a:t>9 July 2016 – the day of Cold Spring Fire in Colorado</a:t>
            </a:r>
          </a:p>
        </p:txBody>
      </p:sp>
    </p:spTree>
    <p:extLst>
      <p:ext uri="{BB962C8B-B14F-4D97-AF65-F5344CB8AC3E}">
        <p14:creationId xmlns:p14="http://schemas.microsoft.com/office/powerpoint/2010/main" val="14469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886E85-D484-164D-92DF-A60E4A717D0C}"/>
              </a:ext>
            </a:extLst>
          </p:cNvPr>
          <p:cNvSpPr txBox="1"/>
          <p:nvPr/>
        </p:nvSpPr>
        <p:spPr>
          <a:xfrm>
            <a:off x="3589141" y="896121"/>
            <a:ext cx="5634876" cy="369332"/>
          </a:xfrm>
          <a:prstGeom prst="rect">
            <a:avLst/>
          </a:prstGeom>
          <a:noFill/>
        </p:spPr>
        <p:txBody>
          <a:bodyPr wrap="none" rtlCol="0">
            <a:spAutoFit/>
          </a:bodyPr>
          <a:lstStyle/>
          <a:p>
            <a:r>
              <a:rPr lang="en-US" sz="1800" b="1" dirty="0">
                <a:solidFill>
                  <a:schemeClr val="bg2"/>
                </a:solidFill>
                <a:latin typeface="+mn-lt"/>
              </a:rPr>
              <a:t>Predictor importance for estimation of dead FMC</a:t>
            </a:r>
          </a:p>
        </p:txBody>
      </p:sp>
      <p:graphicFrame>
        <p:nvGraphicFramePr>
          <p:cNvPr id="12" name="Table 11">
            <a:extLst>
              <a:ext uri="{FF2B5EF4-FFF2-40B4-BE49-F238E27FC236}">
                <a16:creationId xmlns:a16="http://schemas.microsoft.com/office/drawing/2014/main" id="{3A8CD865-ECF0-D942-98FC-C85161CF23DA}"/>
              </a:ext>
            </a:extLst>
          </p:cNvPr>
          <p:cNvGraphicFramePr>
            <a:graphicFrameLocks noGrp="1"/>
          </p:cNvGraphicFramePr>
          <p:nvPr/>
        </p:nvGraphicFramePr>
        <p:xfrm>
          <a:off x="2023248" y="1230728"/>
          <a:ext cx="3970521" cy="5139614"/>
        </p:xfrm>
        <a:graphic>
          <a:graphicData uri="http://schemas.openxmlformats.org/drawingml/2006/table">
            <a:tbl>
              <a:tblPr firstRow="1" bandRow="1">
                <a:tableStyleId>{5C22544A-7EE6-4342-B048-85BDC9FD1C3A}</a:tableStyleId>
              </a:tblPr>
              <a:tblGrid>
                <a:gridCol w="2736632">
                  <a:extLst>
                    <a:ext uri="{9D8B030D-6E8A-4147-A177-3AD203B41FA5}">
                      <a16:colId xmlns:a16="http://schemas.microsoft.com/office/drawing/2014/main" val="3919168477"/>
                    </a:ext>
                  </a:extLst>
                </a:gridCol>
                <a:gridCol w="1233889">
                  <a:extLst>
                    <a:ext uri="{9D8B030D-6E8A-4147-A177-3AD203B41FA5}">
                      <a16:colId xmlns:a16="http://schemas.microsoft.com/office/drawing/2014/main" val="275565018"/>
                    </a:ext>
                  </a:extLst>
                </a:gridCol>
              </a:tblGrid>
              <a:tr h="294632">
                <a:tc>
                  <a:txBody>
                    <a:bodyPr/>
                    <a:lstStyle/>
                    <a:p>
                      <a:r>
                        <a:rPr lang="en-US" sz="1200" dirty="0"/>
                        <a:t>Variable (CONUS, Aqua)</a:t>
                      </a:r>
                    </a:p>
                  </a:txBody>
                  <a:tcPr/>
                </a:tc>
                <a:tc>
                  <a:txBody>
                    <a:bodyPr/>
                    <a:lstStyle/>
                    <a:p>
                      <a:pPr algn="ctr"/>
                      <a:r>
                        <a:rPr lang="en-US" sz="1200" dirty="0"/>
                        <a:t>Importance</a:t>
                      </a:r>
                    </a:p>
                  </a:txBody>
                  <a:tcPr/>
                </a:tc>
                <a:extLst>
                  <a:ext uri="{0D108BD9-81ED-4DB2-BD59-A6C34878D82A}">
                    <a16:rowId xmlns:a16="http://schemas.microsoft.com/office/drawing/2014/main" val="906009592"/>
                  </a:ext>
                </a:extLst>
              </a:tr>
              <a:tr h="272874">
                <a:tc>
                  <a:txBody>
                    <a:bodyPr/>
                    <a:lstStyle/>
                    <a:p>
                      <a:r>
                        <a:rPr lang="en-US" sz="1200" dirty="0"/>
                        <a:t>Land Surface Temperature</a:t>
                      </a:r>
                    </a:p>
                  </a:txBody>
                  <a:tcPr/>
                </a:tc>
                <a:tc>
                  <a:txBody>
                    <a:bodyPr/>
                    <a:lstStyle/>
                    <a:p>
                      <a:pPr algn="ctr"/>
                      <a:r>
                        <a:rPr lang="en-US" sz="1200" dirty="0"/>
                        <a:t>40%</a:t>
                      </a:r>
                    </a:p>
                  </a:txBody>
                  <a:tcPr/>
                </a:tc>
                <a:extLst>
                  <a:ext uri="{0D108BD9-81ED-4DB2-BD59-A6C34878D82A}">
                    <a16:rowId xmlns:a16="http://schemas.microsoft.com/office/drawing/2014/main" val="1885311839"/>
                  </a:ext>
                </a:extLst>
              </a:tr>
              <a:tr h="284166">
                <a:tc>
                  <a:txBody>
                    <a:bodyPr/>
                    <a:lstStyle/>
                    <a:p>
                      <a:r>
                        <a:rPr lang="en-US" sz="1200" dirty="0"/>
                        <a:t>Elevation</a:t>
                      </a:r>
                    </a:p>
                  </a:txBody>
                  <a:tcPr/>
                </a:tc>
                <a:tc>
                  <a:txBody>
                    <a:bodyPr/>
                    <a:lstStyle/>
                    <a:p>
                      <a:pPr algn="ctr"/>
                      <a:r>
                        <a:rPr lang="en-US" sz="1200" dirty="0"/>
                        <a:t>15%</a:t>
                      </a:r>
                    </a:p>
                  </a:txBody>
                  <a:tcPr/>
                </a:tc>
                <a:extLst>
                  <a:ext uri="{0D108BD9-81ED-4DB2-BD59-A6C34878D82A}">
                    <a16:rowId xmlns:a16="http://schemas.microsoft.com/office/drawing/2014/main" val="2199522146"/>
                  </a:ext>
                </a:extLst>
              </a:tr>
              <a:tr h="273425">
                <a:tc>
                  <a:txBody>
                    <a:bodyPr/>
                    <a:lstStyle/>
                    <a:p>
                      <a:r>
                        <a:rPr lang="en-US" sz="1200" dirty="0"/>
                        <a:t>Soil Saturation All Layers</a:t>
                      </a:r>
                    </a:p>
                  </a:txBody>
                  <a:tcPr/>
                </a:tc>
                <a:tc>
                  <a:txBody>
                    <a:bodyPr/>
                    <a:lstStyle/>
                    <a:p>
                      <a:pPr algn="ctr"/>
                      <a:r>
                        <a:rPr lang="en-US" sz="1200" dirty="0"/>
                        <a:t>8%</a:t>
                      </a:r>
                    </a:p>
                  </a:txBody>
                  <a:tcPr/>
                </a:tc>
                <a:extLst>
                  <a:ext uri="{0D108BD9-81ED-4DB2-BD59-A6C34878D82A}">
                    <a16:rowId xmlns:a16="http://schemas.microsoft.com/office/drawing/2014/main" val="3839286825"/>
                  </a:ext>
                </a:extLst>
              </a:tr>
              <a:tr h="295734">
                <a:tc>
                  <a:txBody>
                    <a:bodyPr/>
                    <a:lstStyle/>
                    <a:p>
                      <a:r>
                        <a:rPr lang="en-US" sz="1200" dirty="0"/>
                        <a:t>Accumulated Evapotranspiration</a:t>
                      </a:r>
                    </a:p>
                  </a:txBody>
                  <a:tcPr/>
                </a:tc>
                <a:tc>
                  <a:txBody>
                    <a:bodyPr/>
                    <a:lstStyle/>
                    <a:p>
                      <a:pPr algn="ctr"/>
                      <a:r>
                        <a:rPr lang="en-US" sz="1200" dirty="0"/>
                        <a:t>7%</a:t>
                      </a:r>
                    </a:p>
                  </a:txBody>
                  <a:tcPr/>
                </a:tc>
                <a:extLst>
                  <a:ext uri="{0D108BD9-81ED-4DB2-BD59-A6C34878D82A}">
                    <a16:rowId xmlns:a16="http://schemas.microsoft.com/office/drawing/2014/main" val="2201019175"/>
                  </a:ext>
                </a:extLst>
              </a:tr>
              <a:tr h="251942">
                <a:tc>
                  <a:txBody>
                    <a:bodyPr/>
                    <a:lstStyle/>
                    <a:p>
                      <a:r>
                        <a:rPr lang="en-US" sz="1200" dirty="0"/>
                        <a:t>Band 5</a:t>
                      </a:r>
                    </a:p>
                  </a:txBody>
                  <a:tcPr/>
                </a:tc>
                <a:tc>
                  <a:txBody>
                    <a:bodyPr/>
                    <a:lstStyle/>
                    <a:p>
                      <a:pPr algn="ctr"/>
                      <a:r>
                        <a:rPr lang="en-US" sz="1200" dirty="0"/>
                        <a:t>4%</a:t>
                      </a:r>
                    </a:p>
                  </a:txBody>
                  <a:tcPr/>
                </a:tc>
                <a:extLst>
                  <a:ext uri="{0D108BD9-81ED-4DB2-BD59-A6C34878D82A}">
                    <a16:rowId xmlns:a16="http://schemas.microsoft.com/office/drawing/2014/main" val="3507145555"/>
                  </a:ext>
                </a:extLst>
              </a:tr>
              <a:tr h="285268">
                <a:tc>
                  <a:txBody>
                    <a:bodyPr/>
                    <a:lstStyle/>
                    <a:p>
                      <a:r>
                        <a:rPr lang="en-US" sz="1200" dirty="0"/>
                        <a:t>Band 7</a:t>
                      </a:r>
                    </a:p>
                  </a:txBody>
                  <a:tcPr/>
                </a:tc>
                <a:tc>
                  <a:txBody>
                    <a:bodyPr/>
                    <a:lstStyle/>
                    <a:p>
                      <a:pPr algn="ctr"/>
                      <a:r>
                        <a:rPr lang="en-US" sz="1200" dirty="0"/>
                        <a:t>4%</a:t>
                      </a:r>
                    </a:p>
                  </a:txBody>
                  <a:tcPr/>
                </a:tc>
                <a:extLst>
                  <a:ext uri="{0D108BD9-81ED-4DB2-BD59-A6C34878D82A}">
                    <a16:rowId xmlns:a16="http://schemas.microsoft.com/office/drawing/2014/main" val="3687065643"/>
                  </a:ext>
                </a:extLst>
              </a:tr>
              <a:tr h="285543">
                <a:tc>
                  <a:txBody>
                    <a:bodyPr/>
                    <a:lstStyle/>
                    <a:p>
                      <a:r>
                        <a:rPr lang="en-US" sz="1200" dirty="0"/>
                        <a:t>East West Slope</a:t>
                      </a:r>
                    </a:p>
                  </a:txBody>
                  <a:tcPr/>
                </a:tc>
                <a:tc>
                  <a:txBody>
                    <a:bodyPr/>
                    <a:lstStyle/>
                    <a:p>
                      <a:pPr algn="ctr"/>
                      <a:r>
                        <a:rPr lang="en-US" sz="1200" dirty="0"/>
                        <a:t>4%</a:t>
                      </a:r>
                    </a:p>
                  </a:txBody>
                  <a:tcPr/>
                </a:tc>
                <a:extLst>
                  <a:ext uri="{0D108BD9-81ED-4DB2-BD59-A6C34878D82A}">
                    <a16:rowId xmlns:a16="http://schemas.microsoft.com/office/drawing/2014/main" val="3357977607"/>
                  </a:ext>
                </a:extLst>
              </a:tr>
              <a:tr h="274802">
                <a:tc>
                  <a:txBody>
                    <a:bodyPr/>
                    <a:lstStyle/>
                    <a:p>
                      <a:r>
                        <a:rPr lang="en-US" sz="1200" dirty="0"/>
                        <a:t>North South Slope</a:t>
                      </a:r>
                    </a:p>
                  </a:txBody>
                  <a:tcPr/>
                </a:tc>
                <a:tc>
                  <a:txBody>
                    <a:bodyPr/>
                    <a:lstStyle/>
                    <a:p>
                      <a:pPr algn="ctr"/>
                      <a:r>
                        <a:rPr lang="en-US" sz="1200" dirty="0"/>
                        <a:t>4%</a:t>
                      </a:r>
                    </a:p>
                  </a:txBody>
                  <a:tcPr/>
                </a:tc>
                <a:extLst>
                  <a:ext uri="{0D108BD9-81ED-4DB2-BD59-A6C34878D82A}">
                    <a16:rowId xmlns:a16="http://schemas.microsoft.com/office/drawing/2014/main" val="1921430800"/>
                  </a:ext>
                </a:extLst>
              </a:tr>
              <a:tr h="286094">
                <a:tc>
                  <a:txBody>
                    <a:bodyPr/>
                    <a:lstStyle/>
                    <a:p>
                      <a:r>
                        <a:rPr lang="en-US" sz="1200" dirty="0"/>
                        <a:t>Band 1</a:t>
                      </a:r>
                    </a:p>
                  </a:txBody>
                  <a:tcPr/>
                </a:tc>
                <a:tc>
                  <a:txBody>
                    <a:bodyPr/>
                    <a:lstStyle/>
                    <a:p>
                      <a:pPr algn="ctr"/>
                      <a:r>
                        <a:rPr lang="en-US" sz="1200" dirty="0"/>
                        <a:t>2%</a:t>
                      </a:r>
                    </a:p>
                  </a:txBody>
                  <a:tcPr/>
                </a:tc>
                <a:extLst>
                  <a:ext uri="{0D108BD9-81ED-4DB2-BD59-A6C34878D82A}">
                    <a16:rowId xmlns:a16="http://schemas.microsoft.com/office/drawing/2014/main" val="2903213881"/>
                  </a:ext>
                </a:extLst>
              </a:tr>
              <a:tr h="297386">
                <a:tc>
                  <a:txBody>
                    <a:bodyPr/>
                    <a:lstStyle/>
                    <a:p>
                      <a:r>
                        <a:rPr lang="en-US" sz="1200" dirty="0"/>
                        <a:t>Band 2</a:t>
                      </a:r>
                    </a:p>
                  </a:txBody>
                  <a:tcPr/>
                </a:tc>
                <a:tc>
                  <a:txBody>
                    <a:bodyPr/>
                    <a:lstStyle/>
                    <a:p>
                      <a:pPr algn="ctr"/>
                      <a:r>
                        <a:rPr lang="en-US" sz="1200" dirty="0"/>
                        <a:t>2%</a:t>
                      </a:r>
                    </a:p>
                  </a:txBody>
                  <a:tcPr/>
                </a:tc>
                <a:extLst>
                  <a:ext uri="{0D108BD9-81ED-4DB2-BD59-A6C34878D82A}">
                    <a16:rowId xmlns:a16="http://schemas.microsoft.com/office/drawing/2014/main" val="3025399664"/>
                  </a:ext>
                </a:extLst>
              </a:tr>
              <a:tr h="286439">
                <a:tc>
                  <a:txBody>
                    <a:bodyPr/>
                    <a:lstStyle/>
                    <a:p>
                      <a:r>
                        <a:rPr lang="en-US" sz="1200" dirty="0"/>
                        <a:t>Band 3</a:t>
                      </a:r>
                    </a:p>
                  </a:txBody>
                  <a:tcPr/>
                </a:tc>
                <a:tc>
                  <a:txBody>
                    <a:bodyPr/>
                    <a:lstStyle/>
                    <a:p>
                      <a:pPr algn="ctr"/>
                      <a:r>
                        <a:rPr lang="en-US" sz="1200" dirty="0"/>
                        <a:t>2%</a:t>
                      </a:r>
                    </a:p>
                  </a:txBody>
                  <a:tcPr/>
                </a:tc>
                <a:extLst>
                  <a:ext uri="{0D108BD9-81ED-4DB2-BD59-A6C34878D82A}">
                    <a16:rowId xmlns:a16="http://schemas.microsoft.com/office/drawing/2014/main" val="824692199"/>
                  </a:ext>
                </a:extLst>
              </a:tr>
              <a:tr h="333702">
                <a:tc>
                  <a:txBody>
                    <a:bodyPr/>
                    <a:lstStyle/>
                    <a:p>
                      <a:r>
                        <a:rPr lang="en-US" sz="1200" dirty="0"/>
                        <a:t>Land Use Category</a:t>
                      </a:r>
                    </a:p>
                  </a:txBody>
                  <a:tcPr/>
                </a:tc>
                <a:tc>
                  <a:txBody>
                    <a:bodyPr/>
                    <a:lstStyle/>
                    <a:p>
                      <a:pPr algn="ctr"/>
                      <a:r>
                        <a:rPr lang="en-US" sz="1200" dirty="0"/>
                        <a:t>2%</a:t>
                      </a:r>
                    </a:p>
                  </a:txBody>
                  <a:tcPr/>
                </a:tc>
                <a:extLst>
                  <a:ext uri="{0D108BD9-81ED-4DB2-BD59-A6C34878D82A}">
                    <a16:rowId xmlns:a16="http://schemas.microsoft.com/office/drawing/2014/main" val="785419991"/>
                  </a:ext>
                </a:extLst>
              </a:tr>
              <a:tr h="283518">
                <a:tc>
                  <a:txBody>
                    <a:bodyPr/>
                    <a:lstStyle/>
                    <a:p>
                      <a:r>
                        <a:rPr lang="en-US" sz="1200" dirty="0"/>
                        <a:t>East Region</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2%</a:t>
                      </a:r>
                    </a:p>
                  </a:txBody>
                  <a:tcPr/>
                </a:tc>
                <a:extLst>
                  <a:ext uri="{0D108BD9-81ED-4DB2-BD59-A6C34878D82A}">
                    <a16:rowId xmlns:a16="http://schemas.microsoft.com/office/drawing/2014/main" val="2725418630"/>
                  </a:ext>
                </a:extLst>
              </a:tr>
              <a:tr h="286410">
                <a:tc>
                  <a:txBody>
                    <a:bodyPr/>
                    <a:lstStyle/>
                    <a:p>
                      <a:r>
                        <a:rPr lang="en-US" sz="1200" dirty="0"/>
                        <a:t>Band 4</a:t>
                      </a:r>
                    </a:p>
                  </a:txBody>
                  <a:tcPr/>
                </a:tc>
                <a:tc>
                  <a:txBody>
                    <a:bodyPr/>
                    <a:lstStyle/>
                    <a:p>
                      <a:pPr algn="ctr"/>
                      <a:r>
                        <a:rPr lang="en-US" sz="1200" dirty="0"/>
                        <a:t>1%</a:t>
                      </a:r>
                    </a:p>
                  </a:txBody>
                  <a:tcPr/>
                </a:tc>
                <a:extLst>
                  <a:ext uri="{0D108BD9-81ED-4DB2-BD59-A6C34878D82A}">
                    <a16:rowId xmlns:a16="http://schemas.microsoft.com/office/drawing/2014/main" val="167721906"/>
                  </a:ext>
                </a:extLst>
              </a:tr>
              <a:tr h="272197">
                <a:tc>
                  <a:txBody>
                    <a:bodyPr/>
                    <a:lstStyle/>
                    <a:p>
                      <a:r>
                        <a:rPr lang="en-US" sz="1200" dirty="0"/>
                        <a:t>Band 6</a:t>
                      </a:r>
                    </a:p>
                  </a:txBody>
                  <a:tcPr/>
                </a:tc>
                <a:tc>
                  <a:txBody>
                    <a:bodyPr/>
                    <a:lstStyle/>
                    <a:p>
                      <a:pPr algn="ctr"/>
                      <a:r>
                        <a:rPr lang="en-US" sz="1200" dirty="0"/>
                        <a:t>1%</a:t>
                      </a:r>
                    </a:p>
                  </a:txBody>
                  <a:tcPr/>
                </a:tc>
                <a:extLst>
                  <a:ext uri="{0D108BD9-81ED-4DB2-BD59-A6C34878D82A}">
                    <a16:rowId xmlns:a16="http://schemas.microsoft.com/office/drawing/2014/main" val="3980132092"/>
                  </a:ext>
                </a:extLst>
              </a:tr>
              <a:tr h="273328">
                <a:tc>
                  <a:txBody>
                    <a:bodyPr/>
                    <a:lstStyle/>
                    <a:p>
                      <a:r>
                        <a:rPr lang="en-US" sz="1200" dirty="0"/>
                        <a:t>Southwest Region</a:t>
                      </a:r>
                    </a:p>
                  </a:txBody>
                  <a:tcPr/>
                </a:tc>
                <a:tc>
                  <a:txBody>
                    <a:bodyPr/>
                    <a:lstStyle/>
                    <a:p>
                      <a:pPr algn="ctr"/>
                      <a:r>
                        <a:rPr lang="en-US" sz="1200" dirty="0"/>
                        <a:t>1%</a:t>
                      </a:r>
                    </a:p>
                  </a:txBody>
                  <a:tcPr/>
                </a:tc>
                <a:extLst>
                  <a:ext uri="{0D108BD9-81ED-4DB2-BD59-A6C34878D82A}">
                    <a16:rowId xmlns:a16="http://schemas.microsoft.com/office/drawing/2014/main" val="3587882116"/>
                  </a:ext>
                </a:extLst>
              </a:tr>
              <a:tr h="273328">
                <a:tc>
                  <a:txBody>
                    <a:bodyPr/>
                    <a:lstStyle/>
                    <a:p>
                      <a:r>
                        <a:rPr lang="en-US" sz="1200" dirty="0"/>
                        <a:t>Northwest Region</a:t>
                      </a:r>
                    </a:p>
                  </a:txBody>
                  <a:tcPr/>
                </a:tc>
                <a:tc>
                  <a:txBody>
                    <a:bodyPr/>
                    <a:lstStyle/>
                    <a:p>
                      <a:pPr algn="ctr"/>
                      <a:r>
                        <a:rPr lang="en-US" sz="1200" dirty="0"/>
                        <a:t>0%</a:t>
                      </a:r>
                    </a:p>
                  </a:txBody>
                  <a:tcPr/>
                </a:tc>
                <a:extLst>
                  <a:ext uri="{0D108BD9-81ED-4DB2-BD59-A6C34878D82A}">
                    <a16:rowId xmlns:a16="http://schemas.microsoft.com/office/drawing/2014/main" val="878276850"/>
                  </a:ext>
                </a:extLst>
              </a:tr>
            </a:tbl>
          </a:graphicData>
        </a:graphic>
      </p:graphicFrame>
      <p:graphicFrame>
        <p:nvGraphicFramePr>
          <p:cNvPr id="13" name="Table 12">
            <a:extLst>
              <a:ext uri="{FF2B5EF4-FFF2-40B4-BE49-F238E27FC236}">
                <a16:creationId xmlns:a16="http://schemas.microsoft.com/office/drawing/2014/main" id="{64394233-8885-A944-88D0-E6C51767509B}"/>
              </a:ext>
            </a:extLst>
          </p:cNvPr>
          <p:cNvGraphicFramePr>
            <a:graphicFrameLocks noGrp="1"/>
          </p:cNvGraphicFramePr>
          <p:nvPr/>
        </p:nvGraphicFramePr>
        <p:xfrm>
          <a:off x="6228448" y="1207578"/>
          <a:ext cx="3970521" cy="5139614"/>
        </p:xfrm>
        <a:graphic>
          <a:graphicData uri="http://schemas.openxmlformats.org/drawingml/2006/table">
            <a:tbl>
              <a:tblPr firstRow="1" bandRow="1">
                <a:tableStyleId>{93296810-A885-4BE3-A3E7-6D5BEEA58F35}</a:tableStyleId>
              </a:tblPr>
              <a:tblGrid>
                <a:gridCol w="2736632">
                  <a:extLst>
                    <a:ext uri="{9D8B030D-6E8A-4147-A177-3AD203B41FA5}">
                      <a16:colId xmlns:a16="http://schemas.microsoft.com/office/drawing/2014/main" val="3919168477"/>
                    </a:ext>
                  </a:extLst>
                </a:gridCol>
                <a:gridCol w="1233889">
                  <a:extLst>
                    <a:ext uri="{9D8B030D-6E8A-4147-A177-3AD203B41FA5}">
                      <a16:colId xmlns:a16="http://schemas.microsoft.com/office/drawing/2014/main" val="275565018"/>
                    </a:ext>
                  </a:extLst>
                </a:gridCol>
              </a:tblGrid>
              <a:tr h="294632">
                <a:tc>
                  <a:txBody>
                    <a:bodyPr/>
                    <a:lstStyle/>
                    <a:p>
                      <a:r>
                        <a:rPr lang="en-US" sz="1200" dirty="0"/>
                        <a:t>Variable (CONUS, Terra)</a:t>
                      </a:r>
                    </a:p>
                  </a:txBody>
                  <a:tcPr/>
                </a:tc>
                <a:tc>
                  <a:txBody>
                    <a:bodyPr/>
                    <a:lstStyle/>
                    <a:p>
                      <a:pPr algn="ctr"/>
                      <a:r>
                        <a:rPr lang="en-US" sz="1200" dirty="0"/>
                        <a:t>Importance</a:t>
                      </a:r>
                    </a:p>
                  </a:txBody>
                  <a:tcPr/>
                </a:tc>
                <a:extLst>
                  <a:ext uri="{0D108BD9-81ED-4DB2-BD59-A6C34878D82A}">
                    <a16:rowId xmlns:a16="http://schemas.microsoft.com/office/drawing/2014/main" val="906009592"/>
                  </a:ext>
                </a:extLst>
              </a:tr>
              <a:tr h="272874">
                <a:tc>
                  <a:txBody>
                    <a:bodyPr/>
                    <a:lstStyle/>
                    <a:p>
                      <a:r>
                        <a:rPr lang="en-US" sz="1200" dirty="0"/>
                        <a:t>Land Surface Temperature</a:t>
                      </a:r>
                    </a:p>
                  </a:txBody>
                  <a:tcPr/>
                </a:tc>
                <a:tc>
                  <a:txBody>
                    <a:bodyPr/>
                    <a:lstStyle/>
                    <a:p>
                      <a:pPr algn="ctr"/>
                      <a:r>
                        <a:rPr lang="en-US" sz="1200" dirty="0"/>
                        <a:t>40%</a:t>
                      </a:r>
                    </a:p>
                  </a:txBody>
                  <a:tcPr/>
                </a:tc>
                <a:extLst>
                  <a:ext uri="{0D108BD9-81ED-4DB2-BD59-A6C34878D82A}">
                    <a16:rowId xmlns:a16="http://schemas.microsoft.com/office/drawing/2014/main" val="1885311839"/>
                  </a:ext>
                </a:extLst>
              </a:tr>
              <a:tr h="284166">
                <a:tc>
                  <a:txBody>
                    <a:bodyPr/>
                    <a:lstStyle/>
                    <a:p>
                      <a:r>
                        <a:rPr lang="en-US" sz="1200" dirty="0"/>
                        <a:t>Elevation</a:t>
                      </a:r>
                    </a:p>
                  </a:txBody>
                  <a:tcPr/>
                </a:tc>
                <a:tc>
                  <a:txBody>
                    <a:bodyPr/>
                    <a:lstStyle/>
                    <a:p>
                      <a:pPr algn="ctr"/>
                      <a:r>
                        <a:rPr lang="en-US" sz="1200" dirty="0"/>
                        <a:t>15%</a:t>
                      </a:r>
                    </a:p>
                  </a:txBody>
                  <a:tcPr/>
                </a:tc>
                <a:extLst>
                  <a:ext uri="{0D108BD9-81ED-4DB2-BD59-A6C34878D82A}">
                    <a16:rowId xmlns:a16="http://schemas.microsoft.com/office/drawing/2014/main" val="2199522146"/>
                  </a:ext>
                </a:extLst>
              </a:tr>
              <a:tr h="273425">
                <a:tc>
                  <a:txBody>
                    <a:bodyPr/>
                    <a:lstStyle/>
                    <a:p>
                      <a:r>
                        <a:rPr lang="en-US" sz="1200" dirty="0"/>
                        <a:t>Soil Saturation All Layers</a:t>
                      </a:r>
                    </a:p>
                  </a:txBody>
                  <a:tcPr/>
                </a:tc>
                <a:tc>
                  <a:txBody>
                    <a:bodyPr/>
                    <a:lstStyle/>
                    <a:p>
                      <a:pPr algn="ctr"/>
                      <a:r>
                        <a:rPr lang="en-US" sz="1200" dirty="0"/>
                        <a:t>7%</a:t>
                      </a:r>
                    </a:p>
                  </a:txBody>
                  <a:tcPr/>
                </a:tc>
                <a:extLst>
                  <a:ext uri="{0D108BD9-81ED-4DB2-BD59-A6C34878D82A}">
                    <a16:rowId xmlns:a16="http://schemas.microsoft.com/office/drawing/2014/main" val="3839286825"/>
                  </a:ext>
                </a:extLst>
              </a:tr>
              <a:tr h="295734">
                <a:tc>
                  <a:txBody>
                    <a:bodyPr/>
                    <a:lstStyle/>
                    <a:p>
                      <a:r>
                        <a:rPr lang="en-US" sz="1200" dirty="0"/>
                        <a:t>Accumulated Evapotranspiration</a:t>
                      </a:r>
                    </a:p>
                  </a:txBody>
                  <a:tcPr/>
                </a:tc>
                <a:tc>
                  <a:txBody>
                    <a:bodyPr/>
                    <a:lstStyle/>
                    <a:p>
                      <a:pPr algn="ctr"/>
                      <a:r>
                        <a:rPr lang="en-US" sz="1200" dirty="0"/>
                        <a:t>7%</a:t>
                      </a:r>
                    </a:p>
                  </a:txBody>
                  <a:tcPr/>
                </a:tc>
                <a:extLst>
                  <a:ext uri="{0D108BD9-81ED-4DB2-BD59-A6C34878D82A}">
                    <a16:rowId xmlns:a16="http://schemas.microsoft.com/office/drawing/2014/main" val="2201019175"/>
                  </a:ext>
                </a:extLst>
              </a:tr>
              <a:tr h="251942">
                <a:tc>
                  <a:txBody>
                    <a:bodyPr/>
                    <a:lstStyle/>
                    <a:p>
                      <a:r>
                        <a:rPr lang="en-US" sz="1200" dirty="0"/>
                        <a:t>Band 7</a:t>
                      </a:r>
                    </a:p>
                  </a:txBody>
                  <a:tcPr/>
                </a:tc>
                <a:tc>
                  <a:txBody>
                    <a:bodyPr/>
                    <a:lstStyle/>
                    <a:p>
                      <a:pPr algn="ctr"/>
                      <a:r>
                        <a:rPr lang="en-US" sz="1200" dirty="0"/>
                        <a:t>5%</a:t>
                      </a:r>
                    </a:p>
                  </a:txBody>
                  <a:tcPr/>
                </a:tc>
                <a:extLst>
                  <a:ext uri="{0D108BD9-81ED-4DB2-BD59-A6C34878D82A}">
                    <a16:rowId xmlns:a16="http://schemas.microsoft.com/office/drawing/2014/main" val="3507145555"/>
                  </a:ext>
                </a:extLst>
              </a:tr>
              <a:tr h="285268">
                <a:tc>
                  <a:txBody>
                    <a:bodyPr/>
                    <a:lstStyle/>
                    <a:p>
                      <a:r>
                        <a:rPr lang="en-US" sz="1200" dirty="0"/>
                        <a:t>East Region</a:t>
                      </a:r>
                    </a:p>
                  </a:txBody>
                  <a:tcPr/>
                </a:tc>
                <a:tc>
                  <a:txBody>
                    <a:bodyPr/>
                    <a:lstStyle/>
                    <a:p>
                      <a:pPr algn="ctr"/>
                      <a:r>
                        <a:rPr lang="en-US" sz="1200" dirty="0"/>
                        <a:t>4%</a:t>
                      </a:r>
                    </a:p>
                  </a:txBody>
                  <a:tcPr/>
                </a:tc>
                <a:extLst>
                  <a:ext uri="{0D108BD9-81ED-4DB2-BD59-A6C34878D82A}">
                    <a16:rowId xmlns:a16="http://schemas.microsoft.com/office/drawing/2014/main" val="3687065643"/>
                  </a:ext>
                </a:extLst>
              </a:tr>
              <a:tr h="285543">
                <a:tc>
                  <a:txBody>
                    <a:bodyPr/>
                    <a:lstStyle/>
                    <a:p>
                      <a:r>
                        <a:rPr lang="en-US" sz="1200" dirty="0"/>
                        <a:t>Band 2</a:t>
                      </a:r>
                    </a:p>
                  </a:txBody>
                  <a:tcPr/>
                </a:tc>
                <a:tc>
                  <a:txBody>
                    <a:bodyPr/>
                    <a:lstStyle/>
                    <a:p>
                      <a:pPr algn="ctr"/>
                      <a:r>
                        <a:rPr lang="en-US" sz="1200" dirty="0"/>
                        <a:t>3%</a:t>
                      </a:r>
                    </a:p>
                  </a:txBody>
                  <a:tcPr/>
                </a:tc>
                <a:extLst>
                  <a:ext uri="{0D108BD9-81ED-4DB2-BD59-A6C34878D82A}">
                    <a16:rowId xmlns:a16="http://schemas.microsoft.com/office/drawing/2014/main" val="3357977607"/>
                  </a:ext>
                </a:extLst>
              </a:tr>
              <a:tr h="274802">
                <a:tc>
                  <a:txBody>
                    <a:bodyPr/>
                    <a:lstStyle/>
                    <a:p>
                      <a:r>
                        <a:rPr lang="en-US" sz="1200" dirty="0"/>
                        <a:t>East West Slope</a:t>
                      </a:r>
                    </a:p>
                  </a:txBody>
                  <a:tcPr/>
                </a:tc>
                <a:tc>
                  <a:txBody>
                    <a:bodyPr/>
                    <a:lstStyle/>
                    <a:p>
                      <a:pPr algn="ctr"/>
                      <a:r>
                        <a:rPr lang="en-US" sz="1200" dirty="0"/>
                        <a:t>3%</a:t>
                      </a:r>
                    </a:p>
                  </a:txBody>
                  <a:tcPr/>
                </a:tc>
                <a:extLst>
                  <a:ext uri="{0D108BD9-81ED-4DB2-BD59-A6C34878D82A}">
                    <a16:rowId xmlns:a16="http://schemas.microsoft.com/office/drawing/2014/main" val="1921430800"/>
                  </a:ext>
                </a:extLst>
              </a:tr>
              <a:tr h="286094">
                <a:tc>
                  <a:txBody>
                    <a:bodyPr/>
                    <a:lstStyle/>
                    <a:p>
                      <a:r>
                        <a:rPr lang="en-US" sz="1200" dirty="0"/>
                        <a:t>North South Slope</a:t>
                      </a:r>
                    </a:p>
                  </a:txBody>
                  <a:tcPr/>
                </a:tc>
                <a:tc>
                  <a:txBody>
                    <a:bodyPr/>
                    <a:lstStyle/>
                    <a:p>
                      <a:pPr algn="ctr"/>
                      <a:r>
                        <a:rPr lang="en-US" sz="1200" dirty="0"/>
                        <a:t>3%</a:t>
                      </a:r>
                    </a:p>
                  </a:txBody>
                  <a:tcPr/>
                </a:tc>
                <a:extLst>
                  <a:ext uri="{0D108BD9-81ED-4DB2-BD59-A6C34878D82A}">
                    <a16:rowId xmlns:a16="http://schemas.microsoft.com/office/drawing/2014/main" val="2903213881"/>
                  </a:ext>
                </a:extLst>
              </a:tr>
              <a:tr h="297386">
                <a:tc>
                  <a:txBody>
                    <a:bodyPr/>
                    <a:lstStyle/>
                    <a:p>
                      <a:r>
                        <a:rPr lang="en-US" sz="1200" dirty="0"/>
                        <a:t>Band 1</a:t>
                      </a:r>
                    </a:p>
                  </a:txBody>
                  <a:tcPr/>
                </a:tc>
                <a:tc>
                  <a:txBody>
                    <a:bodyPr/>
                    <a:lstStyle/>
                    <a:p>
                      <a:pPr algn="ctr"/>
                      <a:r>
                        <a:rPr lang="en-US" sz="1200" dirty="0"/>
                        <a:t>2%</a:t>
                      </a:r>
                    </a:p>
                  </a:txBody>
                  <a:tcPr/>
                </a:tc>
                <a:extLst>
                  <a:ext uri="{0D108BD9-81ED-4DB2-BD59-A6C34878D82A}">
                    <a16:rowId xmlns:a16="http://schemas.microsoft.com/office/drawing/2014/main" val="3025399664"/>
                  </a:ext>
                </a:extLst>
              </a:tr>
              <a:tr h="286439">
                <a:tc>
                  <a:txBody>
                    <a:bodyPr/>
                    <a:lstStyle/>
                    <a:p>
                      <a:r>
                        <a:rPr lang="en-US" sz="1200" dirty="0"/>
                        <a:t>Band 3</a:t>
                      </a:r>
                    </a:p>
                  </a:txBody>
                  <a:tcPr/>
                </a:tc>
                <a:tc>
                  <a:txBody>
                    <a:bodyPr/>
                    <a:lstStyle/>
                    <a:p>
                      <a:pPr algn="ctr"/>
                      <a:r>
                        <a:rPr lang="en-US" sz="1200" dirty="0"/>
                        <a:t>2%</a:t>
                      </a:r>
                    </a:p>
                  </a:txBody>
                  <a:tcPr/>
                </a:tc>
                <a:extLst>
                  <a:ext uri="{0D108BD9-81ED-4DB2-BD59-A6C34878D82A}">
                    <a16:rowId xmlns:a16="http://schemas.microsoft.com/office/drawing/2014/main" val="824692199"/>
                  </a:ext>
                </a:extLst>
              </a:tr>
              <a:tr h="333702">
                <a:tc>
                  <a:txBody>
                    <a:bodyPr/>
                    <a:lstStyle/>
                    <a:p>
                      <a:r>
                        <a:rPr lang="en-US" sz="1200" dirty="0"/>
                        <a:t>Band 5</a:t>
                      </a:r>
                    </a:p>
                  </a:txBody>
                  <a:tcPr/>
                </a:tc>
                <a:tc>
                  <a:txBody>
                    <a:bodyPr/>
                    <a:lstStyle/>
                    <a:p>
                      <a:pPr algn="ctr"/>
                      <a:r>
                        <a:rPr lang="en-US" sz="1200" dirty="0"/>
                        <a:t>2%</a:t>
                      </a:r>
                    </a:p>
                  </a:txBody>
                  <a:tcPr/>
                </a:tc>
                <a:extLst>
                  <a:ext uri="{0D108BD9-81ED-4DB2-BD59-A6C34878D82A}">
                    <a16:rowId xmlns:a16="http://schemas.microsoft.com/office/drawing/2014/main" val="785419991"/>
                  </a:ext>
                </a:extLst>
              </a:tr>
              <a:tr h="283518">
                <a:tc>
                  <a:txBody>
                    <a:bodyPr/>
                    <a:lstStyle/>
                    <a:p>
                      <a:r>
                        <a:rPr lang="en-US" sz="1200" dirty="0"/>
                        <a:t>Band 6</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2%</a:t>
                      </a:r>
                    </a:p>
                  </a:txBody>
                  <a:tcPr/>
                </a:tc>
                <a:extLst>
                  <a:ext uri="{0D108BD9-81ED-4DB2-BD59-A6C34878D82A}">
                    <a16:rowId xmlns:a16="http://schemas.microsoft.com/office/drawing/2014/main" val="2725418630"/>
                  </a:ext>
                </a:extLst>
              </a:tr>
              <a:tr h="286410">
                <a:tc>
                  <a:txBody>
                    <a:bodyPr/>
                    <a:lstStyle/>
                    <a:p>
                      <a:r>
                        <a:rPr lang="en-US" sz="1200" dirty="0"/>
                        <a:t>Band 4</a:t>
                      </a:r>
                    </a:p>
                  </a:txBody>
                  <a:tcPr/>
                </a:tc>
                <a:tc>
                  <a:txBody>
                    <a:bodyPr/>
                    <a:lstStyle/>
                    <a:p>
                      <a:pPr algn="ctr"/>
                      <a:r>
                        <a:rPr lang="en-US" sz="1200" dirty="0"/>
                        <a:t>1%</a:t>
                      </a:r>
                    </a:p>
                  </a:txBody>
                  <a:tcPr/>
                </a:tc>
                <a:extLst>
                  <a:ext uri="{0D108BD9-81ED-4DB2-BD59-A6C34878D82A}">
                    <a16:rowId xmlns:a16="http://schemas.microsoft.com/office/drawing/2014/main" val="167721906"/>
                  </a:ext>
                </a:extLst>
              </a:tr>
              <a:tr h="272197">
                <a:tc>
                  <a:txBody>
                    <a:bodyPr/>
                    <a:lstStyle/>
                    <a:p>
                      <a:r>
                        <a:rPr lang="en-US" sz="1200" dirty="0"/>
                        <a:t>Land Use Category</a:t>
                      </a:r>
                    </a:p>
                  </a:txBody>
                  <a:tcPr/>
                </a:tc>
                <a:tc>
                  <a:txBody>
                    <a:bodyPr/>
                    <a:lstStyle/>
                    <a:p>
                      <a:pPr algn="ctr"/>
                      <a:r>
                        <a:rPr lang="en-US" sz="1200" dirty="0"/>
                        <a:t>1%</a:t>
                      </a:r>
                    </a:p>
                  </a:txBody>
                  <a:tcPr/>
                </a:tc>
                <a:extLst>
                  <a:ext uri="{0D108BD9-81ED-4DB2-BD59-A6C34878D82A}">
                    <a16:rowId xmlns:a16="http://schemas.microsoft.com/office/drawing/2014/main" val="3980132092"/>
                  </a:ext>
                </a:extLst>
              </a:tr>
              <a:tr h="273328">
                <a:tc>
                  <a:txBody>
                    <a:bodyPr/>
                    <a:lstStyle/>
                    <a:p>
                      <a:r>
                        <a:rPr lang="en-US" sz="1200" dirty="0"/>
                        <a:t>Northwest Region</a:t>
                      </a:r>
                    </a:p>
                  </a:txBody>
                  <a:tcPr/>
                </a:tc>
                <a:tc>
                  <a:txBody>
                    <a:bodyPr/>
                    <a:lstStyle/>
                    <a:p>
                      <a:pPr algn="ctr"/>
                      <a:r>
                        <a:rPr lang="en-US" sz="1200" dirty="0"/>
                        <a:t>1%</a:t>
                      </a:r>
                    </a:p>
                  </a:txBody>
                  <a:tcPr/>
                </a:tc>
                <a:extLst>
                  <a:ext uri="{0D108BD9-81ED-4DB2-BD59-A6C34878D82A}">
                    <a16:rowId xmlns:a16="http://schemas.microsoft.com/office/drawing/2014/main" val="3587882116"/>
                  </a:ext>
                </a:extLst>
              </a:tr>
              <a:tr h="273328">
                <a:tc>
                  <a:txBody>
                    <a:bodyPr/>
                    <a:lstStyle/>
                    <a:p>
                      <a:r>
                        <a:rPr lang="en-US" sz="1200" dirty="0"/>
                        <a:t>Southwest Region</a:t>
                      </a:r>
                    </a:p>
                  </a:txBody>
                  <a:tcPr/>
                </a:tc>
                <a:tc>
                  <a:txBody>
                    <a:bodyPr/>
                    <a:lstStyle/>
                    <a:p>
                      <a:pPr algn="ctr"/>
                      <a:r>
                        <a:rPr lang="en-US" sz="1200" dirty="0"/>
                        <a:t>1%</a:t>
                      </a:r>
                    </a:p>
                  </a:txBody>
                  <a:tcPr/>
                </a:tc>
                <a:extLst>
                  <a:ext uri="{0D108BD9-81ED-4DB2-BD59-A6C34878D82A}">
                    <a16:rowId xmlns:a16="http://schemas.microsoft.com/office/drawing/2014/main" val="878276850"/>
                  </a:ext>
                </a:extLst>
              </a:tr>
            </a:tbl>
          </a:graphicData>
        </a:graphic>
      </p:graphicFrame>
      <p:sp>
        <p:nvSpPr>
          <p:cNvPr id="6" name="Title 1">
            <a:extLst>
              <a:ext uri="{FF2B5EF4-FFF2-40B4-BE49-F238E27FC236}">
                <a16:creationId xmlns:a16="http://schemas.microsoft.com/office/drawing/2014/main" id="{4EE2BCE2-EC6A-6047-84A4-03253B01CD64}"/>
              </a:ext>
            </a:extLst>
          </p:cNvPr>
          <p:cNvSpPr txBox="1">
            <a:spLocks/>
          </p:cNvSpPr>
          <p:nvPr/>
        </p:nvSpPr>
        <p:spPr bwMode="auto">
          <a:xfrm>
            <a:off x="2476500" y="0"/>
            <a:ext cx="7239000" cy="939800"/>
          </a:xfrm>
          <a:prstGeom prst="rect">
            <a:avLst/>
          </a:prstGeom>
          <a:noFill/>
          <a:extLst>
            <a:ext uri="{909E8E84-426E-40dd-AFC4-6F175D3DCCD1}"/>
            <a:ext uri="{91240B29-F687-4f45-9708-019B960494DF}"/>
          </a:extLst>
        </p:spPr>
        <p:txBody>
          <a:bodyPr/>
          <a:lstStyle>
            <a:lvl1pPr algn="ctr" rtl="0" eaLnBrk="0" fontAlgn="base" hangingPunct="0">
              <a:spcBef>
                <a:spcPct val="0"/>
              </a:spcBef>
              <a:spcAft>
                <a:spcPct val="0"/>
              </a:spcAft>
              <a:defRPr sz="2400" b="1">
                <a:solidFill>
                  <a:schemeClr val="accent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pPr eaLnBrk="1" hangingPunct="1">
              <a:defRPr/>
            </a:pPr>
            <a:r>
              <a:rPr lang="en-US" sz="2800" dirty="0">
                <a:solidFill>
                  <a:srgbClr val="002060"/>
                </a:solidFill>
                <a:latin typeface="Calibri" panose="020F0502020204030204" pitchFamily="34" charset="0"/>
                <a:ea typeface="ＭＳ Ｐゴシック" charset="0"/>
                <a:cs typeface="Calibri" panose="020F0502020204030204" pitchFamily="34" charset="0"/>
              </a:rPr>
              <a:t>Weights assigned to predictors by machine learning model indicate their importance</a:t>
            </a:r>
          </a:p>
        </p:txBody>
      </p:sp>
    </p:spTree>
    <p:extLst>
      <p:ext uri="{BB962C8B-B14F-4D97-AF65-F5344CB8AC3E}">
        <p14:creationId xmlns:p14="http://schemas.microsoft.com/office/powerpoint/2010/main" val="12489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3F5010-792E-AB42-BEE0-85972B71A14A}"/>
              </a:ext>
            </a:extLst>
          </p:cNvPr>
          <p:cNvSpPr txBox="1"/>
          <p:nvPr/>
        </p:nvSpPr>
        <p:spPr>
          <a:xfrm>
            <a:off x="3598256" y="989013"/>
            <a:ext cx="5532284" cy="369332"/>
          </a:xfrm>
          <a:prstGeom prst="rect">
            <a:avLst/>
          </a:prstGeom>
          <a:noFill/>
        </p:spPr>
        <p:txBody>
          <a:bodyPr wrap="none" rtlCol="0">
            <a:spAutoFit/>
          </a:bodyPr>
          <a:lstStyle/>
          <a:p>
            <a:r>
              <a:rPr lang="en-US" sz="1800" b="1" dirty="0">
                <a:latin typeface="+mn-lt"/>
              </a:rPr>
              <a:t>Predictor importance for estimation of live FMC</a:t>
            </a:r>
          </a:p>
        </p:txBody>
      </p:sp>
      <p:graphicFrame>
        <p:nvGraphicFramePr>
          <p:cNvPr id="10" name="Table 9">
            <a:extLst>
              <a:ext uri="{FF2B5EF4-FFF2-40B4-BE49-F238E27FC236}">
                <a16:creationId xmlns:a16="http://schemas.microsoft.com/office/drawing/2014/main" id="{90A55040-3449-E144-AD74-2CFC3DFD9FA8}"/>
              </a:ext>
            </a:extLst>
          </p:cNvPr>
          <p:cNvGraphicFramePr>
            <a:graphicFrameLocks noGrp="1"/>
          </p:cNvGraphicFramePr>
          <p:nvPr/>
        </p:nvGraphicFramePr>
        <p:xfrm>
          <a:off x="1892707" y="1434796"/>
          <a:ext cx="3970521" cy="4316654"/>
        </p:xfrm>
        <a:graphic>
          <a:graphicData uri="http://schemas.openxmlformats.org/drawingml/2006/table">
            <a:tbl>
              <a:tblPr firstRow="1" bandRow="1">
                <a:tableStyleId>{5C22544A-7EE6-4342-B048-85BDC9FD1C3A}</a:tableStyleId>
              </a:tblPr>
              <a:tblGrid>
                <a:gridCol w="2736632">
                  <a:extLst>
                    <a:ext uri="{9D8B030D-6E8A-4147-A177-3AD203B41FA5}">
                      <a16:colId xmlns:a16="http://schemas.microsoft.com/office/drawing/2014/main" val="3919168477"/>
                    </a:ext>
                  </a:extLst>
                </a:gridCol>
                <a:gridCol w="1233889">
                  <a:extLst>
                    <a:ext uri="{9D8B030D-6E8A-4147-A177-3AD203B41FA5}">
                      <a16:colId xmlns:a16="http://schemas.microsoft.com/office/drawing/2014/main" val="275565018"/>
                    </a:ext>
                  </a:extLst>
                </a:gridCol>
              </a:tblGrid>
              <a:tr h="294632">
                <a:tc>
                  <a:txBody>
                    <a:bodyPr/>
                    <a:lstStyle/>
                    <a:p>
                      <a:r>
                        <a:rPr lang="en-US" sz="1200" dirty="0"/>
                        <a:t>Variable (CONUS, Aqua)</a:t>
                      </a:r>
                    </a:p>
                  </a:txBody>
                  <a:tcPr/>
                </a:tc>
                <a:tc>
                  <a:txBody>
                    <a:bodyPr/>
                    <a:lstStyle/>
                    <a:p>
                      <a:pPr algn="ctr"/>
                      <a:r>
                        <a:rPr lang="en-US" sz="1200" dirty="0"/>
                        <a:t>Importance</a:t>
                      </a:r>
                    </a:p>
                  </a:txBody>
                  <a:tcPr/>
                </a:tc>
                <a:extLst>
                  <a:ext uri="{0D108BD9-81ED-4DB2-BD59-A6C34878D82A}">
                    <a16:rowId xmlns:a16="http://schemas.microsoft.com/office/drawing/2014/main" val="906009592"/>
                  </a:ext>
                </a:extLst>
              </a:tr>
              <a:tr h="272874">
                <a:tc>
                  <a:txBody>
                    <a:bodyPr/>
                    <a:lstStyle/>
                    <a:p>
                      <a:r>
                        <a:rPr lang="en-US" sz="1200" dirty="0"/>
                        <a:t>Elevation</a:t>
                      </a:r>
                    </a:p>
                  </a:txBody>
                  <a:tcPr/>
                </a:tc>
                <a:tc>
                  <a:txBody>
                    <a:bodyPr/>
                    <a:lstStyle/>
                    <a:p>
                      <a:pPr algn="ctr"/>
                      <a:r>
                        <a:rPr lang="en-US" sz="1200" dirty="0"/>
                        <a:t>22%</a:t>
                      </a:r>
                    </a:p>
                  </a:txBody>
                  <a:tcPr/>
                </a:tc>
                <a:extLst>
                  <a:ext uri="{0D108BD9-81ED-4DB2-BD59-A6C34878D82A}">
                    <a16:rowId xmlns:a16="http://schemas.microsoft.com/office/drawing/2014/main" val="1885311839"/>
                  </a:ext>
                </a:extLst>
              </a:tr>
              <a:tr h="2841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Soil Saturation All Layers</a:t>
                      </a:r>
                    </a:p>
                  </a:txBody>
                  <a:tcPr/>
                </a:tc>
                <a:tc>
                  <a:txBody>
                    <a:bodyPr/>
                    <a:lstStyle/>
                    <a:p>
                      <a:pPr algn="ctr"/>
                      <a:r>
                        <a:rPr lang="en-US" sz="1200" dirty="0"/>
                        <a:t>19%</a:t>
                      </a:r>
                    </a:p>
                  </a:txBody>
                  <a:tcPr/>
                </a:tc>
                <a:extLst>
                  <a:ext uri="{0D108BD9-81ED-4DB2-BD59-A6C34878D82A}">
                    <a16:rowId xmlns:a16="http://schemas.microsoft.com/office/drawing/2014/main" val="2199522146"/>
                  </a:ext>
                </a:extLst>
              </a:tr>
              <a:tr h="273425">
                <a:tc>
                  <a:txBody>
                    <a:bodyPr/>
                    <a:lstStyle/>
                    <a:p>
                      <a:r>
                        <a:rPr lang="en-US" sz="1200" dirty="0"/>
                        <a:t>Accumulated Evapotranspiration</a:t>
                      </a:r>
                    </a:p>
                  </a:txBody>
                  <a:tcPr/>
                </a:tc>
                <a:tc>
                  <a:txBody>
                    <a:bodyPr/>
                    <a:lstStyle/>
                    <a:p>
                      <a:pPr algn="ctr"/>
                      <a:r>
                        <a:rPr lang="en-US" sz="1200" dirty="0"/>
                        <a:t>9%</a:t>
                      </a:r>
                    </a:p>
                  </a:txBody>
                  <a:tcPr/>
                </a:tc>
                <a:extLst>
                  <a:ext uri="{0D108BD9-81ED-4DB2-BD59-A6C34878D82A}">
                    <a16:rowId xmlns:a16="http://schemas.microsoft.com/office/drawing/2014/main" val="3839286825"/>
                  </a:ext>
                </a:extLst>
              </a:tr>
              <a:tr h="295734">
                <a:tc>
                  <a:txBody>
                    <a:bodyPr/>
                    <a:lstStyle/>
                    <a:p>
                      <a:r>
                        <a:rPr lang="en-US" sz="1200" dirty="0"/>
                        <a:t>North-South Slope</a:t>
                      </a:r>
                    </a:p>
                  </a:txBody>
                  <a:tcPr/>
                </a:tc>
                <a:tc>
                  <a:txBody>
                    <a:bodyPr/>
                    <a:lstStyle/>
                    <a:p>
                      <a:pPr algn="ctr"/>
                      <a:r>
                        <a:rPr lang="en-US" sz="1200" dirty="0"/>
                        <a:t>8%</a:t>
                      </a:r>
                    </a:p>
                  </a:txBody>
                  <a:tcPr/>
                </a:tc>
                <a:extLst>
                  <a:ext uri="{0D108BD9-81ED-4DB2-BD59-A6C34878D82A}">
                    <a16:rowId xmlns:a16="http://schemas.microsoft.com/office/drawing/2014/main" val="2201019175"/>
                  </a:ext>
                </a:extLst>
              </a:tr>
              <a:tr h="251942">
                <a:tc>
                  <a:txBody>
                    <a:bodyPr/>
                    <a:lstStyle/>
                    <a:p>
                      <a:r>
                        <a:rPr lang="en-US" sz="1200" dirty="0"/>
                        <a:t>East-West Slope</a:t>
                      </a:r>
                    </a:p>
                  </a:txBody>
                  <a:tcPr/>
                </a:tc>
                <a:tc>
                  <a:txBody>
                    <a:bodyPr/>
                    <a:lstStyle/>
                    <a:p>
                      <a:pPr algn="ctr"/>
                      <a:r>
                        <a:rPr lang="en-US" sz="1200" dirty="0"/>
                        <a:t>7%</a:t>
                      </a:r>
                    </a:p>
                  </a:txBody>
                  <a:tcPr/>
                </a:tc>
                <a:extLst>
                  <a:ext uri="{0D108BD9-81ED-4DB2-BD59-A6C34878D82A}">
                    <a16:rowId xmlns:a16="http://schemas.microsoft.com/office/drawing/2014/main" val="3507145555"/>
                  </a:ext>
                </a:extLst>
              </a:tr>
              <a:tr h="285268">
                <a:tc>
                  <a:txBody>
                    <a:bodyPr/>
                    <a:lstStyle/>
                    <a:p>
                      <a:r>
                        <a:rPr lang="en-US" sz="1200" dirty="0"/>
                        <a:t>Land Surface Temperature</a:t>
                      </a:r>
                    </a:p>
                  </a:txBody>
                  <a:tcPr/>
                </a:tc>
                <a:tc>
                  <a:txBody>
                    <a:bodyPr/>
                    <a:lstStyle/>
                    <a:p>
                      <a:pPr algn="ctr"/>
                      <a:r>
                        <a:rPr lang="en-US" sz="1200" dirty="0"/>
                        <a:t>7%</a:t>
                      </a:r>
                    </a:p>
                  </a:txBody>
                  <a:tcPr/>
                </a:tc>
                <a:extLst>
                  <a:ext uri="{0D108BD9-81ED-4DB2-BD59-A6C34878D82A}">
                    <a16:rowId xmlns:a16="http://schemas.microsoft.com/office/drawing/2014/main" val="3687065643"/>
                  </a:ext>
                </a:extLst>
              </a:tr>
              <a:tr h="285543">
                <a:tc>
                  <a:txBody>
                    <a:bodyPr/>
                    <a:lstStyle/>
                    <a:p>
                      <a:r>
                        <a:rPr lang="en-US" sz="1200" dirty="0"/>
                        <a:t>Band 2</a:t>
                      </a:r>
                    </a:p>
                  </a:txBody>
                  <a:tcPr/>
                </a:tc>
                <a:tc>
                  <a:txBody>
                    <a:bodyPr/>
                    <a:lstStyle/>
                    <a:p>
                      <a:pPr algn="ctr"/>
                      <a:r>
                        <a:rPr lang="en-US" sz="1200" dirty="0"/>
                        <a:t>6%</a:t>
                      </a:r>
                    </a:p>
                  </a:txBody>
                  <a:tcPr/>
                </a:tc>
                <a:extLst>
                  <a:ext uri="{0D108BD9-81ED-4DB2-BD59-A6C34878D82A}">
                    <a16:rowId xmlns:a16="http://schemas.microsoft.com/office/drawing/2014/main" val="3357977607"/>
                  </a:ext>
                </a:extLst>
              </a:tr>
              <a:tr h="27480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Band 7</a:t>
                      </a:r>
                    </a:p>
                  </a:txBody>
                  <a:tcPr/>
                </a:tc>
                <a:tc>
                  <a:txBody>
                    <a:bodyPr/>
                    <a:lstStyle/>
                    <a:p>
                      <a:pPr algn="ctr"/>
                      <a:r>
                        <a:rPr lang="en-US" sz="1200" dirty="0"/>
                        <a:t>6%</a:t>
                      </a:r>
                    </a:p>
                  </a:txBody>
                  <a:tcPr/>
                </a:tc>
                <a:extLst>
                  <a:ext uri="{0D108BD9-81ED-4DB2-BD59-A6C34878D82A}">
                    <a16:rowId xmlns:a16="http://schemas.microsoft.com/office/drawing/2014/main" val="1921430800"/>
                  </a:ext>
                </a:extLst>
              </a:tr>
              <a:tr h="286094">
                <a:tc>
                  <a:txBody>
                    <a:bodyPr/>
                    <a:lstStyle/>
                    <a:p>
                      <a:r>
                        <a:rPr lang="en-US" sz="1200" dirty="0"/>
                        <a:t>Land Use Category</a:t>
                      </a:r>
                    </a:p>
                  </a:txBody>
                  <a:tcPr/>
                </a:tc>
                <a:tc>
                  <a:txBody>
                    <a:bodyPr/>
                    <a:lstStyle/>
                    <a:p>
                      <a:pPr algn="ctr"/>
                      <a:r>
                        <a:rPr lang="en-US" sz="1200" dirty="0"/>
                        <a:t>4%</a:t>
                      </a:r>
                    </a:p>
                  </a:txBody>
                  <a:tcPr/>
                </a:tc>
                <a:extLst>
                  <a:ext uri="{0D108BD9-81ED-4DB2-BD59-A6C34878D82A}">
                    <a16:rowId xmlns:a16="http://schemas.microsoft.com/office/drawing/2014/main" val="2903213881"/>
                  </a:ext>
                </a:extLst>
              </a:tr>
              <a:tr h="297386">
                <a:tc>
                  <a:txBody>
                    <a:bodyPr/>
                    <a:lstStyle/>
                    <a:p>
                      <a:r>
                        <a:rPr lang="en-US" sz="1200" dirty="0"/>
                        <a:t>Band 1</a:t>
                      </a:r>
                    </a:p>
                  </a:txBody>
                  <a:tcPr/>
                </a:tc>
                <a:tc>
                  <a:txBody>
                    <a:bodyPr/>
                    <a:lstStyle/>
                    <a:p>
                      <a:pPr algn="ctr"/>
                      <a:r>
                        <a:rPr lang="en-US" sz="1200" dirty="0"/>
                        <a:t>3%</a:t>
                      </a:r>
                    </a:p>
                  </a:txBody>
                  <a:tcPr/>
                </a:tc>
                <a:extLst>
                  <a:ext uri="{0D108BD9-81ED-4DB2-BD59-A6C34878D82A}">
                    <a16:rowId xmlns:a16="http://schemas.microsoft.com/office/drawing/2014/main" val="3025399664"/>
                  </a:ext>
                </a:extLst>
              </a:tr>
              <a:tr h="286439">
                <a:tc>
                  <a:txBody>
                    <a:bodyPr/>
                    <a:lstStyle/>
                    <a:p>
                      <a:r>
                        <a:rPr lang="en-US" sz="1200" dirty="0"/>
                        <a:t>Band 4</a:t>
                      </a:r>
                    </a:p>
                  </a:txBody>
                  <a:tcPr/>
                </a:tc>
                <a:tc>
                  <a:txBody>
                    <a:bodyPr/>
                    <a:lstStyle/>
                    <a:p>
                      <a:pPr algn="ctr"/>
                      <a:r>
                        <a:rPr lang="en-US" sz="1200" dirty="0"/>
                        <a:t>3%</a:t>
                      </a:r>
                    </a:p>
                  </a:txBody>
                  <a:tcPr/>
                </a:tc>
                <a:extLst>
                  <a:ext uri="{0D108BD9-81ED-4DB2-BD59-A6C34878D82A}">
                    <a16:rowId xmlns:a16="http://schemas.microsoft.com/office/drawing/2014/main" val="824692199"/>
                  </a:ext>
                </a:extLst>
              </a:tr>
              <a:tr h="333702">
                <a:tc>
                  <a:txBody>
                    <a:bodyPr/>
                    <a:lstStyle/>
                    <a:p>
                      <a:r>
                        <a:rPr lang="en-US" sz="1200" dirty="0"/>
                        <a:t>Band 5</a:t>
                      </a:r>
                    </a:p>
                  </a:txBody>
                  <a:tcPr/>
                </a:tc>
                <a:tc>
                  <a:txBody>
                    <a:bodyPr/>
                    <a:lstStyle/>
                    <a:p>
                      <a:pPr algn="ctr"/>
                      <a:r>
                        <a:rPr lang="en-US" sz="1200" dirty="0"/>
                        <a:t>3%</a:t>
                      </a:r>
                    </a:p>
                  </a:txBody>
                  <a:tcPr/>
                </a:tc>
                <a:extLst>
                  <a:ext uri="{0D108BD9-81ED-4DB2-BD59-A6C34878D82A}">
                    <a16:rowId xmlns:a16="http://schemas.microsoft.com/office/drawing/2014/main" val="785419991"/>
                  </a:ext>
                </a:extLst>
              </a:tr>
              <a:tr h="283518">
                <a:tc>
                  <a:txBody>
                    <a:bodyPr/>
                    <a:lstStyle/>
                    <a:p>
                      <a:r>
                        <a:rPr lang="en-US" sz="1200" dirty="0"/>
                        <a:t>Band 3</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2%</a:t>
                      </a:r>
                    </a:p>
                  </a:txBody>
                  <a:tcPr/>
                </a:tc>
                <a:extLst>
                  <a:ext uri="{0D108BD9-81ED-4DB2-BD59-A6C34878D82A}">
                    <a16:rowId xmlns:a16="http://schemas.microsoft.com/office/drawing/2014/main" val="2725418630"/>
                  </a:ext>
                </a:extLst>
              </a:tr>
              <a:tr h="286410">
                <a:tc>
                  <a:txBody>
                    <a:bodyPr/>
                    <a:lstStyle/>
                    <a:p>
                      <a:r>
                        <a:rPr lang="en-US" sz="1200" dirty="0"/>
                        <a:t>Band 6</a:t>
                      </a:r>
                    </a:p>
                  </a:txBody>
                  <a:tcPr/>
                </a:tc>
                <a:tc>
                  <a:txBody>
                    <a:bodyPr/>
                    <a:lstStyle/>
                    <a:p>
                      <a:pPr algn="ctr"/>
                      <a:r>
                        <a:rPr lang="en-US" sz="1200" dirty="0"/>
                        <a:t>1%</a:t>
                      </a:r>
                    </a:p>
                  </a:txBody>
                  <a:tcPr/>
                </a:tc>
                <a:extLst>
                  <a:ext uri="{0D108BD9-81ED-4DB2-BD59-A6C34878D82A}">
                    <a16:rowId xmlns:a16="http://schemas.microsoft.com/office/drawing/2014/main" val="167721906"/>
                  </a:ext>
                </a:extLst>
              </a:tr>
            </a:tbl>
          </a:graphicData>
        </a:graphic>
      </p:graphicFrame>
      <p:graphicFrame>
        <p:nvGraphicFramePr>
          <p:cNvPr id="11" name="Table 10">
            <a:extLst>
              <a:ext uri="{FF2B5EF4-FFF2-40B4-BE49-F238E27FC236}">
                <a16:creationId xmlns:a16="http://schemas.microsoft.com/office/drawing/2014/main" id="{2A2268FD-845D-E741-95EE-4BF9ECAFF0F1}"/>
              </a:ext>
            </a:extLst>
          </p:cNvPr>
          <p:cNvGraphicFramePr>
            <a:graphicFrameLocks noGrp="1"/>
          </p:cNvGraphicFramePr>
          <p:nvPr/>
        </p:nvGraphicFramePr>
        <p:xfrm>
          <a:off x="6364399" y="1434796"/>
          <a:ext cx="3970521" cy="4316654"/>
        </p:xfrm>
        <a:graphic>
          <a:graphicData uri="http://schemas.openxmlformats.org/drawingml/2006/table">
            <a:tbl>
              <a:tblPr firstRow="1" bandRow="1">
                <a:tableStyleId>{93296810-A885-4BE3-A3E7-6D5BEEA58F35}</a:tableStyleId>
              </a:tblPr>
              <a:tblGrid>
                <a:gridCol w="2736632">
                  <a:extLst>
                    <a:ext uri="{9D8B030D-6E8A-4147-A177-3AD203B41FA5}">
                      <a16:colId xmlns:a16="http://schemas.microsoft.com/office/drawing/2014/main" val="3919168477"/>
                    </a:ext>
                  </a:extLst>
                </a:gridCol>
                <a:gridCol w="1233889">
                  <a:extLst>
                    <a:ext uri="{9D8B030D-6E8A-4147-A177-3AD203B41FA5}">
                      <a16:colId xmlns:a16="http://schemas.microsoft.com/office/drawing/2014/main" val="275565018"/>
                    </a:ext>
                  </a:extLst>
                </a:gridCol>
              </a:tblGrid>
              <a:tr h="294632">
                <a:tc>
                  <a:txBody>
                    <a:bodyPr/>
                    <a:lstStyle/>
                    <a:p>
                      <a:r>
                        <a:rPr lang="en-US" sz="1200" dirty="0"/>
                        <a:t>Variable (CONUS, Terra)</a:t>
                      </a:r>
                    </a:p>
                  </a:txBody>
                  <a:tcPr/>
                </a:tc>
                <a:tc>
                  <a:txBody>
                    <a:bodyPr/>
                    <a:lstStyle/>
                    <a:p>
                      <a:pPr algn="ctr"/>
                      <a:r>
                        <a:rPr lang="en-US" sz="1200" dirty="0"/>
                        <a:t>Importance</a:t>
                      </a:r>
                    </a:p>
                  </a:txBody>
                  <a:tcPr/>
                </a:tc>
                <a:extLst>
                  <a:ext uri="{0D108BD9-81ED-4DB2-BD59-A6C34878D82A}">
                    <a16:rowId xmlns:a16="http://schemas.microsoft.com/office/drawing/2014/main" val="906009592"/>
                  </a:ext>
                </a:extLst>
              </a:tr>
              <a:tr h="272874">
                <a:tc>
                  <a:txBody>
                    <a:bodyPr/>
                    <a:lstStyle/>
                    <a:p>
                      <a:r>
                        <a:rPr lang="en-US" sz="1200" dirty="0"/>
                        <a:t>Elevation</a:t>
                      </a:r>
                    </a:p>
                  </a:txBody>
                  <a:tcPr/>
                </a:tc>
                <a:tc>
                  <a:txBody>
                    <a:bodyPr/>
                    <a:lstStyle/>
                    <a:p>
                      <a:pPr algn="ctr"/>
                      <a:r>
                        <a:rPr lang="en-US" sz="1200" dirty="0"/>
                        <a:t>22%</a:t>
                      </a:r>
                    </a:p>
                  </a:txBody>
                  <a:tcPr/>
                </a:tc>
                <a:extLst>
                  <a:ext uri="{0D108BD9-81ED-4DB2-BD59-A6C34878D82A}">
                    <a16:rowId xmlns:a16="http://schemas.microsoft.com/office/drawing/2014/main" val="1885311839"/>
                  </a:ext>
                </a:extLst>
              </a:tr>
              <a:tr h="2841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Soil Saturation All Layers</a:t>
                      </a:r>
                    </a:p>
                  </a:txBody>
                  <a:tcPr/>
                </a:tc>
                <a:tc>
                  <a:txBody>
                    <a:bodyPr/>
                    <a:lstStyle/>
                    <a:p>
                      <a:pPr algn="ctr"/>
                      <a:r>
                        <a:rPr lang="en-US" sz="1200" dirty="0"/>
                        <a:t>17%</a:t>
                      </a:r>
                    </a:p>
                  </a:txBody>
                  <a:tcPr/>
                </a:tc>
                <a:extLst>
                  <a:ext uri="{0D108BD9-81ED-4DB2-BD59-A6C34878D82A}">
                    <a16:rowId xmlns:a16="http://schemas.microsoft.com/office/drawing/2014/main" val="2199522146"/>
                  </a:ext>
                </a:extLst>
              </a:tr>
              <a:tr h="273425">
                <a:tc>
                  <a:txBody>
                    <a:bodyPr/>
                    <a:lstStyle/>
                    <a:p>
                      <a:r>
                        <a:rPr lang="en-US" sz="1200" dirty="0"/>
                        <a:t>Accumulated Evapotranspiration</a:t>
                      </a:r>
                    </a:p>
                  </a:txBody>
                  <a:tcPr/>
                </a:tc>
                <a:tc>
                  <a:txBody>
                    <a:bodyPr/>
                    <a:lstStyle/>
                    <a:p>
                      <a:pPr algn="ctr"/>
                      <a:r>
                        <a:rPr lang="en-US" sz="1200" dirty="0"/>
                        <a:t>11%</a:t>
                      </a:r>
                    </a:p>
                  </a:txBody>
                  <a:tcPr/>
                </a:tc>
                <a:extLst>
                  <a:ext uri="{0D108BD9-81ED-4DB2-BD59-A6C34878D82A}">
                    <a16:rowId xmlns:a16="http://schemas.microsoft.com/office/drawing/2014/main" val="3839286825"/>
                  </a:ext>
                </a:extLst>
              </a:tr>
              <a:tr h="295734">
                <a:tc>
                  <a:txBody>
                    <a:bodyPr/>
                    <a:lstStyle/>
                    <a:p>
                      <a:r>
                        <a:rPr lang="en-US" sz="1200" dirty="0"/>
                        <a:t>East-West Slope</a:t>
                      </a:r>
                    </a:p>
                  </a:txBody>
                  <a:tcPr/>
                </a:tc>
                <a:tc>
                  <a:txBody>
                    <a:bodyPr/>
                    <a:lstStyle/>
                    <a:p>
                      <a:pPr algn="ctr"/>
                      <a:r>
                        <a:rPr lang="en-US" sz="1200" dirty="0"/>
                        <a:t>7%</a:t>
                      </a:r>
                    </a:p>
                  </a:txBody>
                  <a:tcPr/>
                </a:tc>
                <a:extLst>
                  <a:ext uri="{0D108BD9-81ED-4DB2-BD59-A6C34878D82A}">
                    <a16:rowId xmlns:a16="http://schemas.microsoft.com/office/drawing/2014/main" val="2201019175"/>
                  </a:ext>
                </a:extLst>
              </a:tr>
              <a:tr h="251942">
                <a:tc>
                  <a:txBody>
                    <a:bodyPr/>
                    <a:lstStyle/>
                    <a:p>
                      <a:r>
                        <a:rPr lang="en-US" sz="1200" dirty="0"/>
                        <a:t>Band 2</a:t>
                      </a:r>
                    </a:p>
                  </a:txBody>
                  <a:tcPr/>
                </a:tc>
                <a:tc>
                  <a:txBody>
                    <a:bodyPr/>
                    <a:lstStyle/>
                    <a:p>
                      <a:pPr algn="ctr"/>
                      <a:r>
                        <a:rPr lang="en-US" sz="1200" dirty="0"/>
                        <a:t>6%</a:t>
                      </a:r>
                    </a:p>
                  </a:txBody>
                  <a:tcPr/>
                </a:tc>
                <a:extLst>
                  <a:ext uri="{0D108BD9-81ED-4DB2-BD59-A6C34878D82A}">
                    <a16:rowId xmlns:a16="http://schemas.microsoft.com/office/drawing/2014/main" val="3507145555"/>
                  </a:ext>
                </a:extLst>
              </a:tr>
              <a:tr h="285268">
                <a:tc>
                  <a:txBody>
                    <a:bodyPr/>
                    <a:lstStyle/>
                    <a:p>
                      <a:r>
                        <a:rPr lang="en-US" sz="1200" dirty="0"/>
                        <a:t>Band 6</a:t>
                      </a:r>
                    </a:p>
                  </a:txBody>
                  <a:tcPr/>
                </a:tc>
                <a:tc>
                  <a:txBody>
                    <a:bodyPr/>
                    <a:lstStyle/>
                    <a:p>
                      <a:pPr algn="ctr"/>
                      <a:r>
                        <a:rPr lang="en-US" sz="1200" dirty="0"/>
                        <a:t>6%</a:t>
                      </a:r>
                    </a:p>
                  </a:txBody>
                  <a:tcPr/>
                </a:tc>
                <a:extLst>
                  <a:ext uri="{0D108BD9-81ED-4DB2-BD59-A6C34878D82A}">
                    <a16:rowId xmlns:a16="http://schemas.microsoft.com/office/drawing/2014/main" val="3687065643"/>
                  </a:ext>
                </a:extLst>
              </a:tr>
              <a:tr h="285543">
                <a:tc>
                  <a:txBody>
                    <a:bodyPr/>
                    <a:lstStyle/>
                    <a:p>
                      <a:r>
                        <a:rPr lang="en-US" sz="1200" dirty="0"/>
                        <a:t>Land Surface Temperature</a:t>
                      </a:r>
                    </a:p>
                  </a:txBody>
                  <a:tcPr/>
                </a:tc>
                <a:tc>
                  <a:txBody>
                    <a:bodyPr/>
                    <a:lstStyle/>
                    <a:p>
                      <a:pPr algn="ctr"/>
                      <a:r>
                        <a:rPr lang="en-US" sz="1200" dirty="0"/>
                        <a:t>6%</a:t>
                      </a:r>
                    </a:p>
                  </a:txBody>
                  <a:tcPr/>
                </a:tc>
                <a:extLst>
                  <a:ext uri="{0D108BD9-81ED-4DB2-BD59-A6C34878D82A}">
                    <a16:rowId xmlns:a16="http://schemas.microsoft.com/office/drawing/2014/main" val="3357977607"/>
                  </a:ext>
                </a:extLst>
              </a:tr>
              <a:tr h="274802">
                <a:tc>
                  <a:txBody>
                    <a:bodyPr/>
                    <a:lstStyle/>
                    <a:p>
                      <a:r>
                        <a:rPr lang="en-US" sz="1200" dirty="0"/>
                        <a:t>North-South Slope</a:t>
                      </a:r>
                    </a:p>
                  </a:txBody>
                  <a:tcPr/>
                </a:tc>
                <a:tc>
                  <a:txBody>
                    <a:bodyPr/>
                    <a:lstStyle/>
                    <a:p>
                      <a:pPr algn="ctr"/>
                      <a:r>
                        <a:rPr lang="en-US" sz="1200" dirty="0"/>
                        <a:t>5%</a:t>
                      </a:r>
                    </a:p>
                  </a:txBody>
                  <a:tcPr/>
                </a:tc>
                <a:extLst>
                  <a:ext uri="{0D108BD9-81ED-4DB2-BD59-A6C34878D82A}">
                    <a16:rowId xmlns:a16="http://schemas.microsoft.com/office/drawing/2014/main" val="1921430800"/>
                  </a:ext>
                </a:extLst>
              </a:tr>
              <a:tr h="286094">
                <a:tc>
                  <a:txBody>
                    <a:bodyPr/>
                    <a:lstStyle/>
                    <a:p>
                      <a:r>
                        <a:rPr lang="en-US" sz="1200" dirty="0"/>
                        <a:t>Land Use Category</a:t>
                      </a:r>
                    </a:p>
                  </a:txBody>
                  <a:tcPr/>
                </a:tc>
                <a:tc>
                  <a:txBody>
                    <a:bodyPr/>
                    <a:lstStyle/>
                    <a:p>
                      <a:pPr algn="ctr"/>
                      <a:r>
                        <a:rPr lang="en-US" sz="1200" dirty="0"/>
                        <a:t>5%</a:t>
                      </a:r>
                    </a:p>
                  </a:txBody>
                  <a:tcPr/>
                </a:tc>
                <a:extLst>
                  <a:ext uri="{0D108BD9-81ED-4DB2-BD59-A6C34878D82A}">
                    <a16:rowId xmlns:a16="http://schemas.microsoft.com/office/drawing/2014/main" val="2903213881"/>
                  </a:ext>
                </a:extLst>
              </a:tr>
              <a:tr h="297386">
                <a:tc>
                  <a:txBody>
                    <a:bodyPr/>
                    <a:lstStyle/>
                    <a:p>
                      <a:r>
                        <a:rPr lang="en-US" sz="1200" dirty="0"/>
                        <a:t>Band 7</a:t>
                      </a:r>
                    </a:p>
                  </a:txBody>
                  <a:tcPr/>
                </a:tc>
                <a:tc>
                  <a:txBody>
                    <a:bodyPr/>
                    <a:lstStyle/>
                    <a:p>
                      <a:pPr algn="ctr"/>
                      <a:r>
                        <a:rPr lang="en-US" sz="1200" dirty="0"/>
                        <a:t>4%</a:t>
                      </a:r>
                    </a:p>
                  </a:txBody>
                  <a:tcPr/>
                </a:tc>
                <a:extLst>
                  <a:ext uri="{0D108BD9-81ED-4DB2-BD59-A6C34878D82A}">
                    <a16:rowId xmlns:a16="http://schemas.microsoft.com/office/drawing/2014/main" val="3025399664"/>
                  </a:ext>
                </a:extLst>
              </a:tr>
              <a:tr h="286439">
                <a:tc>
                  <a:txBody>
                    <a:bodyPr/>
                    <a:lstStyle/>
                    <a:p>
                      <a:r>
                        <a:rPr lang="en-US" sz="1200" dirty="0"/>
                        <a:t>Band 1</a:t>
                      </a:r>
                    </a:p>
                  </a:txBody>
                  <a:tcPr/>
                </a:tc>
                <a:tc>
                  <a:txBody>
                    <a:bodyPr/>
                    <a:lstStyle/>
                    <a:p>
                      <a:pPr algn="ctr"/>
                      <a:r>
                        <a:rPr lang="en-US" sz="1200" dirty="0"/>
                        <a:t>3%</a:t>
                      </a:r>
                    </a:p>
                  </a:txBody>
                  <a:tcPr/>
                </a:tc>
                <a:extLst>
                  <a:ext uri="{0D108BD9-81ED-4DB2-BD59-A6C34878D82A}">
                    <a16:rowId xmlns:a16="http://schemas.microsoft.com/office/drawing/2014/main" val="824692199"/>
                  </a:ext>
                </a:extLst>
              </a:tr>
              <a:tr h="333702">
                <a:tc>
                  <a:txBody>
                    <a:bodyPr/>
                    <a:lstStyle/>
                    <a:p>
                      <a:r>
                        <a:rPr lang="en-US" sz="1200" dirty="0"/>
                        <a:t>Band 4</a:t>
                      </a:r>
                    </a:p>
                  </a:txBody>
                  <a:tcPr/>
                </a:tc>
                <a:tc>
                  <a:txBody>
                    <a:bodyPr/>
                    <a:lstStyle/>
                    <a:p>
                      <a:pPr algn="ctr"/>
                      <a:r>
                        <a:rPr lang="en-US" sz="1200" dirty="0"/>
                        <a:t>3%</a:t>
                      </a:r>
                    </a:p>
                  </a:txBody>
                  <a:tcPr/>
                </a:tc>
                <a:extLst>
                  <a:ext uri="{0D108BD9-81ED-4DB2-BD59-A6C34878D82A}">
                    <a16:rowId xmlns:a16="http://schemas.microsoft.com/office/drawing/2014/main" val="785419991"/>
                  </a:ext>
                </a:extLst>
              </a:tr>
              <a:tr h="283518">
                <a:tc>
                  <a:txBody>
                    <a:bodyPr/>
                    <a:lstStyle/>
                    <a:p>
                      <a:r>
                        <a:rPr lang="en-US" sz="1200" dirty="0"/>
                        <a:t>Band 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3%</a:t>
                      </a:r>
                    </a:p>
                  </a:txBody>
                  <a:tcPr/>
                </a:tc>
                <a:extLst>
                  <a:ext uri="{0D108BD9-81ED-4DB2-BD59-A6C34878D82A}">
                    <a16:rowId xmlns:a16="http://schemas.microsoft.com/office/drawing/2014/main" val="2725418630"/>
                  </a:ext>
                </a:extLst>
              </a:tr>
              <a:tr h="286410">
                <a:tc>
                  <a:txBody>
                    <a:bodyPr/>
                    <a:lstStyle/>
                    <a:p>
                      <a:r>
                        <a:rPr lang="en-US" sz="1200" dirty="0"/>
                        <a:t>Band 3</a:t>
                      </a:r>
                    </a:p>
                  </a:txBody>
                  <a:tcPr/>
                </a:tc>
                <a:tc>
                  <a:txBody>
                    <a:bodyPr/>
                    <a:lstStyle/>
                    <a:p>
                      <a:pPr algn="ctr"/>
                      <a:r>
                        <a:rPr lang="en-US" sz="1200" dirty="0"/>
                        <a:t>2%</a:t>
                      </a:r>
                    </a:p>
                  </a:txBody>
                  <a:tcPr/>
                </a:tc>
                <a:extLst>
                  <a:ext uri="{0D108BD9-81ED-4DB2-BD59-A6C34878D82A}">
                    <a16:rowId xmlns:a16="http://schemas.microsoft.com/office/drawing/2014/main" val="167721906"/>
                  </a:ext>
                </a:extLst>
              </a:tr>
            </a:tbl>
          </a:graphicData>
        </a:graphic>
      </p:graphicFrame>
      <p:sp>
        <p:nvSpPr>
          <p:cNvPr id="6" name="Title 1">
            <a:extLst>
              <a:ext uri="{FF2B5EF4-FFF2-40B4-BE49-F238E27FC236}">
                <a16:creationId xmlns:a16="http://schemas.microsoft.com/office/drawing/2014/main" id="{3528CEA3-1863-0845-A232-FBA4512299AC}"/>
              </a:ext>
            </a:extLst>
          </p:cNvPr>
          <p:cNvSpPr txBox="1">
            <a:spLocks/>
          </p:cNvSpPr>
          <p:nvPr/>
        </p:nvSpPr>
        <p:spPr bwMode="auto">
          <a:xfrm>
            <a:off x="2476500" y="49213"/>
            <a:ext cx="7239000" cy="939800"/>
          </a:xfrm>
          <a:prstGeom prst="rect">
            <a:avLst/>
          </a:prstGeom>
          <a:noFill/>
          <a:extLst>
            <a:ext uri="{909E8E84-426E-40dd-AFC4-6F175D3DCCD1}"/>
            <a:ext uri="{91240B29-F687-4f45-9708-019B960494DF}"/>
          </a:extLst>
        </p:spPr>
        <p:txBody>
          <a:bodyPr/>
          <a:lstStyle>
            <a:lvl1pPr algn="ctr" rtl="0" eaLnBrk="0" fontAlgn="base" hangingPunct="0">
              <a:spcBef>
                <a:spcPct val="0"/>
              </a:spcBef>
              <a:spcAft>
                <a:spcPct val="0"/>
              </a:spcAft>
              <a:defRPr sz="2400" b="1">
                <a:solidFill>
                  <a:schemeClr val="accent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ＭＳ Ｐゴシック" pitchFamily="-106"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pPr eaLnBrk="1" hangingPunct="1">
              <a:defRPr/>
            </a:pPr>
            <a:r>
              <a:rPr lang="en-US" sz="2800" dirty="0">
                <a:solidFill>
                  <a:srgbClr val="002060"/>
                </a:solidFill>
                <a:latin typeface="Calibri" panose="020F0502020204030204" pitchFamily="34" charset="0"/>
                <a:ea typeface="ＭＳ Ｐゴシック" charset="0"/>
                <a:cs typeface="Calibri" panose="020F0502020204030204" pitchFamily="34" charset="0"/>
              </a:rPr>
              <a:t>Weights assigned to predictors by machine learning model indicate their importance</a:t>
            </a:r>
          </a:p>
        </p:txBody>
      </p:sp>
    </p:spTree>
    <p:extLst>
      <p:ext uri="{BB962C8B-B14F-4D97-AF65-F5344CB8AC3E}">
        <p14:creationId xmlns:p14="http://schemas.microsoft.com/office/powerpoint/2010/main" val="40006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7" name="Content Placeholder 5"/>
          <p:cNvPicPr>
            <a:picLocks/>
          </p:cNvPicPr>
          <p:nvPr/>
        </p:nvPicPr>
        <p:blipFill rotWithShape="1">
          <a:blip r:embed="rId3" cstate="print">
            <a:extLst>
              <a:ext uri="{28A0092B-C50C-407E-A947-70E740481C1C}">
                <a14:useLocalDpi xmlns:a14="http://schemas.microsoft.com/office/drawing/2010/main" val="0"/>
              </a:ext>
            </a:extLst>
          </a:blip>
          <a:srcRect/>
          <a:stretch/>
        </p:blipFill>
        <p:spPr bwMode="auto">
          <a:xfrm>
            <a:off x="8111427" y="1344275"/>
            <a:ext cx="4038746" cy="2550120"/>
          </a:xfrm>
          <a:prstGeom prst="rect">
            <a:avLst/>
          </a:prstGeom>
          <a:ln>
            <a:solidFill>
              <a:schemeClr val="bg2"/>
            </a:solidFill>
          </a:ln>
          <a:effectLst>
            <a:softEdge rad="127000"/>
          </a:effectLst>
          <a:extLst>
            <a:ext uri="{53640926-AAD7-44D8-BBD7-CCE9431645EC}">
              <a14:shadowObscured xmlns:a14="http://schemas.microsoft.com/office/drawing/2010/main"/>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5304" y="4166409"/>
            <a:ext cx="3334729" cy="2501046"/>
          </a:xfrm>
          <a:prstGeom prst="rect">
            <a:avLst/>
          </a:prstGeom>
          <a:effectLst>
            <a:softEdge rad="127000"/>
          </a:effectLst>
        </p:spPr>
      </p:pic>
      <p:sp>
        <p:nvSpPr>
          <p:cNvPr id="163" name="Shape 163"/>
          <p:cNvSpPr txBox="1">
            <a:spLocks noGrp="1"/>
          </p:cNvSpPr>
          <p:nvPr>
            <p:ph type="body" idx="4294967295"/>
          </p:nvPr>
        </p:nvSpPr>
        <p:spPr>
          <a:xfrm>
            <a:off x="149156" y="588264"/>
            <a:ext cx="8116888" cy="5281613"/>
          </a:xfrm>
          <a:prstGeom prst="rect">
            <a:avLst/>
          </a:prstGeom>
          <a:noFill/>
          <a:ln>
            <a:noFill/>
          </a:ln>
        </p:spPr>
        <p:txBody>
          <a:bodyPr spcFirstLastPara="1" wrap="square" lIns="91425" tIns="45700" rIns="91425" bIns="45700" anchor="t" anchorCtr="0">
            <a:noAutofit/>
          </a:bodyPr>
          <a:lstStyle/>
          <a:p>
            <a:pPr marL="0" indent="0">
              <a:lnSpc>
                <a:spcPct val="90000"/>
              </a:lnSpc>
              <a:spcBef>
                <a:spcPts val="0"/>
              </a:spcBef>
              <a:buSzPts val="2000"/>
              <a:buNone/>
            </a:pPr>
            <a:endParaRPr sz="2000" dirty="0">
              <a:latin typeface="Arial"/>
              <a:ea typeface="Arial"/>
              <a:cs typeface="Arial"/>
              <a:sym typeface="Arial"/>
            </a:endParaRPr>
          </a:p>
          <a:p>
            <a:pPr marL="342900" indent="-342900">
              <a:lnSpc>
                <a:spcPct val="90000"/>
              </a:lnSpc>
              <a:spcBef>
                <a:spcPts val="400"/>
              </a:spcBef>
              <a:buSzPts val="2000"/>
            </a:pPr>
            <a:r>
              <a:rPr lang="en-US" sz="2000" dirty="0" smtClean="0">
                <a:latin typeface="Arial"/>
                <a:ea typeface="Arial"/>
                <a:cs typeface="Arial"/>
                <a:sym typeface="Arial"/>
              </a:rPr>
              <a:t>Originally </a:t>
            </a:r>
            <a:r>
              <a:rPr lang="en-US" sz="2000" dirty="0">
                <a:latin typeface="Arial"/>
                <a:ea typeface="Arial"/>
                <a:cs typeface="Arial"/>
                <a:sym typeface="Arial"/>
              </a:rPr>
              <a:t>developed for The Weather Channel (now The Weather Company - part of IBM) to produce public-oriented forecasts</a:t>
            </a:r>
            <a:endParaRPr sz="2000" dirty="0">
              <a:latin typeface="Arial"/>
              <a:ea typeface="Arial"/>
              <a:cs typeface="Arial"/>
              <a:sym typeface="Arial"/>
            </a:endParaRPr>
          </a:p>
          <a:p>
            <a:pPr marL="342900" indent="-342900">
              <a:lnSpc>
                <a:spcPct val="90000"/>
              </a:lnSpc>
              <a:spcBef>
                <a:spcPts val="400"/>
              </a:spcBef>
              <a:buSzPts val="2000"/>
            </a:pPr>
            <a:r>
              <a:rPr lang="en-US" sz="2000" dirty="0">
                <a:latin typeface="Arial"/>
                <a:ea typeface="Arial"/>
                <a:cs typeface="Arial"/>
                <a:sym typeface="Arial"/>
              </a:rPr>
              <a:t>Development started in 1999 in Research Applications Program</a:t>
            </a:r>
            <a:endParaRPr dirty="0"/>
          </a:p>
          <a:p>
            <a:pPr marL="342900" indent="-342900">
              <a:lnSpc>
                <a:spcPct val="90000"/>
              </a:lnSpc>
              <a:spcBef>
                <a:spcPts val="400"/>
              </a:spcBef>
              <a:buSzPts val="2000"/>
            </a:pPr>
            <a:r>
              <a:rPr lang="en-US" sz="2000" dirty="0">
                <a:latin typeface="Arial"/>
                <a:ea typeface="Arial"/>
                <a:cs typeface="Arial"/>
                <a:sym typeface="Arial"/>
              </a:rPr>
              <a:t>Used in many other projects as the ‘weather engine’</a:t>
            </a:r>
            <a:endParaRPr sz="2000" dirty="0">
              <a:latin typeface="Arial"/>
              <a:ea typeface="Arial"/>
              <a:cs typeface="Arial"/>
              <a:sym typeface="Aria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Transportation (MDSS, </a:t>
            </a:r>
            <a:r>
              <a:rPr lang="en-US" sz="2000" dirty="0" err="1">
                <a:solidFill>
                  <a:srgbClr val="0070C0"/>
                </a:solidFill>
                <a:latin typeface="Arial"/>
                <a:ea typeface="Arial"/>
                <a:cs typeface="Arial"/>
                <a:sym typeface="Arial"/>
              </a:rPr>
              <a:t>Pikalert</a:t>
            </a:r>
            <a:r>
              <a:rPr lang="en-US" sz="2000" dirty="0">
                <a:solidFill>
                  <a:srgbClr val="0070C0"/>
                </a:solidFill>
                <a:latin typeface="Arial"/>
                <a:ea typeface="Arial"/>
                <a:cs typeface="Arial"/>
                <a:sym typeface="Arial"/>
              </a:rPr>
              <a:t>®, DIA, MSP)</a:t>
            </a:r>
            <a:endParaRPr dirty="0">
              <a:solidFill>
                <a:srgbClr val="0070C0"/>
              </a:solidFil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Solar Energy (DOE, Kuwait)</a:t>
            </a:r>
            <a:endParaRPr dirty="0">
              <a:solidFill>
                <a:srgbClr val="0070C0"/>
              </a:solidFil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Wind Energy (Xcel Energy, Kuwait</a:t>
            </a:r>
            <a:r>
              <a:rPr lang="en-US" sz="2000" dirty="0" smtClean="0">
                <a:solidFill>
                  <a:srgbClr val="0070C0"/>
                </a:solidFill>
                <a:latin typeface="Arial"/>
                <a:ea typeface="Arial"/>
                <a:cs typeface="Arial"/>
                <a:sym typeface="Arial"/>
              </a:rPr>
              <a:t>)</a:t>
            </a:r>
          </a:p>
          <a:p>
            <a:pPr marL="742950" lvl="1" indent="-285750">
              <a:lnSpc>
                <a:spcPct val="90000"/>
              </a:lnSpc>
              <a:spcBef>
                <a:spcPts val="400"/>
              </a:spcBef>
              <a:buClr>
                <a:srgbClr val="404040"/>
              </a:buClr>
              <a:buSzPts val="2000"/>
              <a:buFont typeface="Noto Sans Symbols"/>
              <a:buChar char="▪"/>
            </a:pPr>
            <a:r>
              <a:rPr lang="en-US" sz="2000" dirty="0" smtClean="0">
                <a:solidFill>
                  <a:srgbClr val="0070C0"/>
                </a:solidFill>
                <a:latin typeface="Arial"/>
                <a:cs typeface="Arial"/>
                <a:sym typeface="Arial"/>
              </a:rPr>
              <a:t>Agriculture (NASA)</a:t>
            </a:r>
            <a:endParaRPr dirty="0">
              <a:solidFill>
                <a:srgbClr val="0070C0"/>
              </a:solidFil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Commercial forecasting companies</a:t>
            </a:r>
            <a:endParaRPr dirty="0">
              <a:solidFill>
                <a:srgbClr val="0070C0"/>
              </a:solidFill>
            </a:endParaRPr>
          </a:p>
          <a:p>
            <a:pPr marL="1143000" lvl="2" indent="-228600">
              <a:lnSpc>
                <a:spcPct val="90000"/>
              </a:lnSpc>
              <a:spcBef>
                <a:spcPts val="320"/>
              </a:spcBef>
              <a:buSzPts val="1600"/>
            </a:pPr>
            <a:r>
              <a:rPr lang="en-US" sz="1600" dirty="0">
                <a:solidFill>
                  <a:schemeClr val="bg1">
                    <a:lumMod val="50000"/>
                  </a:schemeClr>
                </a:solidFill>
                <a:latin typeface="Arial"/>
                <a:ea typeface="Arial"/>
                <a:cs typeface="Arial"/>
                <a:sym typeface="Arial"/>
              </a:rPr>
              <a:t>DTN/Schneider/</a:t>
            </a:r>
            <a:r>
              <a:rPr lang="en-US" sz="1600" dirty="0" err="1">
                <a:solidFill>
                  <a:schemeClr val="bg1">
                    <a:lumMod val="50000"/>
                  </a:schemeClr>
                </a:solidFill>
                <a:latin typeface="Arial"/>
                <a:ea typeface="Arial"/>
                <a:cs typeface="Arial"/>
                <a:sym typeface="Arial"/>
              </a:rPr>
              <a:t>Telvent</a:t>
            </a:r>
            <a:r>
              <a:rPr lang="en-US" sz="1600" dirty="0">
                <a:solidFill>
                  <a:schemeClr val="bg1">
                    <a:lumMod val="50000"/>
                  </a:schemeClr>
                </a:solidFill>
                <a:latin typeface="Arial"/>
                <a:ea typeface="Arial"/>
                <a:cs typeface="Arial"/>
                <a:sym typeface="Arial"/>
              </a:rPr>
              <a:t>/</a:t>
            </a:r>
            <a:r>
              <a:rPr lang="en-US" sz="1600" dirty="0" err="1">
                <a:solidFill>
                  <a:schemeClr val="bg1">
                    <a:lumMod val="50000"/>
                  </a:schemeClr>
                </a:solidFill>
                <a:latin typeface="Arial"/>
                <a:ea typeface="Arial"/>
                <a:cs typeface="Arial"/>
                <a:sym typeface="Arial"/>
              </a:rPr>
              <a:t>Meteorlogix</a:t>
            </a:r>
            <a:r>
              <a:rPr lang="en-US" sz="1600" dirty="0">
                <a:solidFill>
                  <a:schemeClr val="bg1">
                    <a:lumMod val="50000"/>
                  </a:schemeClr>
                </a:solidFill>
                <a:latin typeface="Arial"/>
                <a:ea typeface="Arial"/>
                <a:cs typeface="Arial"/>
                <a:sym typeface="Arial"/>
              </a:rPr>
              <a:t>/</a:t>
            </a:r>
            <a:r>
              <a:rPr lang="en-US" sz="1600" dirty="0" err="1">
                <a:solidFill>
                  <a:schemeClr val="bg1">
                    <a:lumMod val="50000"/>
                  </a:schemeClr>
                </a:solidFill>
                <a:latin typeface="Arial"/>
                <a:ea typeface="Arial"/>
                <a:cs typeface="Arial"/>
                <a:sym typeface="Arial"/>
              </a:rPr>
              <a:t>Kavouras</a:t>
            </a:r>
            <a:r>
              <a:rPr lang="en-US" sz="1600" dirty="0">
                <a:solidFill>
                  <a:schemeClr val="bg1">
                    <a:lumMod val="50000"/>
                  </a:schemeClr>
                </a:solidFill>
                <a:latin typeface="Arial"/>
                <a:ea typeface="Arial"/>
                <a:cs typeface="Arial"/>
                <a:sym typeface="Arial"/>
              </a:rPr>
              <a:t> </a:t>
            </a:r>
            <a:endParaRPr dirty="0">
              <a:solidFill>
                <a:schemeClr val="bg1">
                  <a:lumMod val="50000"/>
                </a:schemeClr>
              </a:solidFill>
            </a:endParaRPr>
          </a:p>
          <a:p>
            <a:pPr marL="1143000" lvl="2" indent="-228600">
              <a:lnSpc>
                <a:spcPct val="90000"/>
              </a:lnSpc>
              <a:spcBef>
                <a:spcPts val="320"/>
              </a:spcBef>
              <a:buSzPts val="1600"/>
            </a:pPr>
            <a:r>
              <a:rPr lang="en-US" sz="1600" dirty="0">
                <a:solidFill>
                  <a:schemeClr val="bg1">
                    <a:lumMod val="50000"/>
                  </a:schemeClr>
                </a:solidFill>
                <a:latin typeface="Arial"/>
                <a:ea typeface="Arial"/>
                <a:cs typeface="Arial"/>
                <a:sym typeface="Arial"/>
              </a:rPr>
              <a:t>Panasonic Weather Systems</a:t>
            </a:r>
            <a:endParaRPr dirty="0">
              <a:solidFill>
                <a:schemeClr val="bg1">
                  <a:lumMod val="50000"/>
                </a:schemeClr>
              </a:solidFill>
            </a:endParaRPr>
          </a:p>
          <a:p>
            <a:pPr marL="1143000" lvl="2" indent="-228600">
              <a:lnSpc>
                <a:spcPct val="90000"/>
              </a:lnSpc>
              <a:spcBef>
                <a:spcPts val="320"/>
              </a:spcBef>
              <a:buSzPts val="1600"/>
            </a:pPr>
            <a:r>
              <a:rPr lang="en-US" sz="1600" dirty="0">
                <a:solidFill>
                  <a:schemeClr val="bg1">
                    <a:lumMod val="50000"/>
                  </a:schemeClr>
                </a:solidFill>
                <a:latin typeface="Arial"/>
                <a:ea typeface="Arial"/>
                <a:cs typeface="Arial"/>
                <a:sym typeface="Arial"/>
              </a:rPr>
              <a:t>Global Weather Corp</a:t>
            </a:r>
            <a:endParaRPr dirty="0">
              <a:solidFill>
                <a:schemeClr val="bg1">
                  <a:lumMod val="50000"/>
                </a:schemeClr>
              </a:solidFill>
            </a:endParaRPr>
          </a:p>
          <a:p>
            <a:pPr marL="1143000" lvl="2" indent="-228600">
              <a:lnSpc>
                <a:spcPct val="90000"/>
              </a:lnSpc>
              <a:spcBef>
                <a:spcPts val="320"/>
              </a:spcBef>
              <a:buSzPts val="1600"/>
            </a:pPr>
            <a:r>
              <a:rPr lang="en-US" sz="1600" dirty="0" err="1">
                <a:solidFill>
                  <a:schemeClr val="bg1">
                    <a:lumMod val="50000"/>
                  </a:schemeClr>
                </a:solidFill>
                <a:latin typeface="Arial"/>
                <a:ea typeface="Arial"/>
                <a:cs typeface="Arial"/>
                <a:sym typeface="Arial"/>
              </a:rPr>
              <a:t>Skymet</a:t>
            </a:r>
            <a:r>
              <a:rPr lang="en-US" sz="1600" dirty="0">
                <a:solidFill>
                  <a:schemeClr val="bg1">
                    <a:lumMod val="50000"/>
                  </a:schemeClr>
                </a:solidFill>
                <a:latin typeface="Arial"/>
                <a:ea typeface="Arial"/>
                <a:cs typeface="Arial"/>
                <a:sym typeface="Arial"/>
              </a:rPr>
              <a:t> Weather Services of India</a:t>
            </a:r>
            <a:endParaRPr sz="1600" dirty="0">
              <a:solidFill>
                <a:schemeClr val="bg1">
                  <a:lumMod val="50000"/>
                </a:schemeClr>
              </a:solidFill>
              <a:latin typeface="Arial"/>
              <a:ea typeface="Arial"/>
              <a:cs typeface="Arial"/>
              <a:sym typeface="Arial"/>
            </a:endParaRPr>
          </a:p>
          <a:p>
            <a:pPr marL="342900" indent="-215900">
              <a:lnSpc>
                <a:spcPct val="90000"/>
              </a:lnSpc>
              <a:spcBef>
                <a:spcPts val="400"/>
              </a:spcBef>
              <a:buSzPts val="2000"/>
              <a:buNone/>
            </a:pPr>
            <a:endParaRPr sz="2000" dirty="0">
              <a:latin typeface="Arial"/>
              <a:ea typeface="Arial"/>
              <a:cs typeface="Arial"/>
              <a:sym typeface="Arial"/>
            </a:endParaRPr>
          </a:p>
          <a:p>
            <a:pPr marL="0" indent="0">
              <a:lnSpc>
                <a:spcPct val="90000"/>
              </a:lnSpc>
              <a:spcBef>
                <a:spcPts val="400"/>
              </a:spcBef>
              <a:buSzPts val="2000"/>
              <a:buNone/>
            </a:pPr>
            <a:endParaRPr sz="2000" dirty="0">
              <a:latin typeface="Arial"/>
              <a:ea typeface="Arial"/>
              <a:cs typeface="Arial"/>
              <a:sym typeface="Arial"/>
            </a:endParaRPr>
          </a:p>
        </p:txBody>
      </p:sp>
      <p:sp>
        <p:nvSpPr>
          <p:cNvPr id="164" name="Shape 164"/>
          <p:cNvSpPr txBox="1">
            <a:spLocks noGrp="1"/>
          </p:cNvSpPr>
          <p:nvPr>
            <p:ph type="title" idx="4294967295"/>
          </p:nvPr>
        </p:nvSpPr>
        <p:spPr>
          <a:xfrm>
            <a:off x="1614269" y="-21665"/>
            <a:ext cx="7772400" cy="1143000"/>
          </a:xfrm>
          <a:prstGeom prst="rect">
            <a:avLst/>
          </a:prstGeom>
          <a:noFill/>
          <a:ln>
            <a:noFill/>
          </a:ln>
        </p:spPr>
        <p:txBody>
          <a:bodyPr spcFirstLastPara="1" wrap="square" lIns="91425" tIns="45700" rIns="91425" bIns="45700" anchor="t" anchorCtr="0">
            <a:noAutofit/>
          </a:bodyPr>
          <a:lstStyle/>
          <a:p>
            <a:r>
              <a:rPr lang="en-US" sz="4000" dirty="0" smtClean="0">
                <a:solidFill>
                  <a:schemeClr val="bg2"/>
                </a:solidFill>
                <a:effectLst>
                  <a:outerShdw blurRad="38100" dist="38100" dir="2700000" algn="tl">
                    <a:srgbClr val="000000">
                      <a:alpha val="43137"/>
                    </a:srgbClr>
                  </a:outerShdw>
                </a:effectLst>
                <a:latin typeface="Arial"/>
                <a:ea typeface="Arial"/>
                <a:cs typeface="Arial"/>
                <a:sym typeface="Arial"/>
              </a:rPr>
              <a:t>Evolution </a:t>
            </a:r>
            <a:r>
              <a:rPr lang="en-US" sz="4000" dirty="0">
                <a:solidFill>
                  <a:schemeClr val="bg2"/>
                </a:solidFill>
                <a:effectLst>
                  <a:outerShdw blurRad="38100" dist="38100" dir="2700000" algn="tl">
                    <a:srgbClr val="000000">
                      <a:alpha val="43137"/>
                    </a:srgbClr>
                  </a:outerShdw>
                </a:effectLst>
                <a:latin typeface="Arial"/>
                <a:ea typeface="Arial"/>
                <a:cs typeface="Arial"/>
                <a:sym typeface="Arial"/>
              </a:rPr>
              <a:t>of </a:t>
            </a:r>
            <a:r>
              <a:rPr lang="en-US" sz="4000" dirty="0" err="1">
                <a:solidFill>
                  <a:schemeClr val="bg2"/>
                </a:solidFill>
                <a:effectLst>
                  <a:outerShdw blurRad="38100" dist="38100" dir="2700000" algn="tl">
                    <a:srgbClr val="000000">
                      <a:alpha val="43137"/>
                    </a:srgbClr>
                  </a:outerShdw>
                </a:effectLst>
                <a:latin typeface="Arial"/>
                <a:ea typeface="Arial"/>
                <a:cs typeface="Arial"/>
                <a:sym typeface="Arial"/>
              </a:rPr>
              <a:t>DICast</a:t>
            </a:r>
            <a:r>
              <a:rPr lang="en-US" sz="4000" baseline="30000" dirty="0">
                <a:solidFill>
                  <a:schemeClr val="bg2"/>
                </a:solidFill>
                <a:effectLst>
                  <a:outerShdw blurRad="38100" dist="38100" dir="2700000" algn="tl">
                    <a:srgbClr val="000000">
                      <a:alpha val="43137"/>
                    </a:srgbClr>
                  </a:outerShdw>
                </a:effectLst>
                <a:latin typeface="Arial"/>
                <a:ea typeface="Arial"/>
                <a:cs typeface="Arial"/>
                <a:sym typeface="Arial"/>
              </a:rPr>
              <a:t>®</a:t>
            </a:r>
            <a:endParaRPr sz="4000" dirty="0">
              <a:solidFill>
                <a:schemeClr val="bg2"/>
              </a:solidFill>
              <a:effectLst>
                <a:outerShdw blurRad="38100" dist="38100" dir="2700000" algn="tl">
                  <a:srgbClr val="000000">
                    <a:alpha val="43137"/>
                  </a:srgbClr>
                </a:outerShdw>
              </a:effectLst>
              <a:latin typeface="Arial"/>
              <a:ea typeface="Arial"/>
              <a:cs typeface="Arial"/>
              <a:sym typeface="Aria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11426" y="3894395"/>
            <a:ext cx="4115094" cy="2408835"/>
          </a:xfrm>
          <a:prstGeom prst="rect">
            <a:avLst/>
          </a:prstGeom>
          <a:ln>
            <a:noFill/>
          </a:ln>
          <a:effectLst>
            <a:softEdge rad="127000"/>
          </a:effectLst>
        </p:spPr>
      </p:pic>
      <p:pic>
        <p:nvPicPr>
          <p:cNvPr id="10" name="Picture 2" descr="NCAR Consortium for Agriculture and Food Security through Earth Observations (NCAFSEO)"/>
          <p:cNvPicPr>
            <a:picLocks noChangeAspect="1" noChangeArrowheads="1"/>
          </p:cNvPicPr>
          <p:nvPr/>
        </p:nvPicPr>
        <p:blipFill rotWithShape="1">
          <a:blip r:embed="rId6">
            <a:extLst>
              <a:ext uri="{28A0092B-C50C-407E-A947-70E740481C1C}">
                <a14:useLocalDpi xmlns:a14="http://schemas.microsoft.com/office/drawing/2010/main" val="0"/>
              </a:ext>
            </a:extLst>
          </a:blip>
          <a:srcRect l="33646" t="47984" r="50263"/>
          <a:stretch/>
        </p:blipFill>
        <p:spPr bwMode="auto">
          <a:xfrm>
            <a:off x="1952538" y="4928201"/>
            <a:ext cx="3041373" cy="19814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224" y="5314559"/>
            <a:ext cx="1663493" cy="954107"/>
          </a:xfrm>
          <a:prstGeom prst="rect">
            <a:avLst/>
          </a:prstGeom>
          <a:noFill/>
        </p:spPr>
        <p:txBody>
          <a:bodyPr wrap="square" rtlCol="0">
            <a:spAutoFit/>
          </a:bodyPr>
          <a:lstStyle/>
          <a:p>
            <a:pPr>
              <a:defRPr/>
            </a:pPr>
            <a:r>
              <a:rPr lang="en-US" dirty="0"/>
              <a:t>Jim </a:t>
            </a:r>
            <a:r>
              <a:rPr lang="en-US" dirty="0" smtClean="0"/>
              <a:t>Cowie</a:t>
            </a:r>
          </a:p>
          <a:p>
            <a:pPr>
              <a:defRPr/>
            </a:pPr>
            <a:r>
              <a:rPr lang="en-US" dirty="0" smtClean="0"/>
              <a:t>Seth Linden</a:t>
            </a:r>
            <a:endParaRPr lang="en-US" dirty="0"/>
          </a:p>
          <a:p>
            <a:pPr>
              <a:defRPr/>
            </a:pPr>
            <a:r>
              <a:rPr lang="en-US" dirty="0" smtClean="0"/>
              <a:t>Bill </a:t>
            </a:r>
            <a:r>
              <a:rPr lang="en-US" dirty="0" err="1"/>
              <a:t>Petzke</a:t>
            </a: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Ishita</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Srivastava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684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3" end="3"/>
                                            </p:txEl>
                                          </p:spTgt>
                                        </p:tgtEl>
                                        <p:attrNameLst>
                                          <p:attrName>style.visibility</p:attrName>
                                        </p:attrNameLst>
                                      </p:cBhvr>
                                      <p:to>
                                        <p:strVal val="visible"/>
                                      </p:to>
                                    </p:set>
                                    <p:animEffect transition="in" filter="fade">
                                      <p:cBhvr>
                                        <p:cTn id="7" dur="500"/>
                                        <p:tgtEl>
                                          <p:spTgt spid="16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4" end="4"/>
                                            </p:txEl>
                                          </p:spTgt>
                                        </p:tgtEl>
                                        <p:attrNameLst>
                                          <p:attrName>style.visibility</p:attrName>
                                        </p:attrNameLst>
                                      </p:cBhvr>
                                      <p:to>
                                        <p:strVal val="visible"/>
                                      </p:to>
                                    </p:set>
                                    <p:animEffect transition="in" filter="fade">
                                      <p:cBhvr>
                                        <p:cTn id="12" dur="500"/>
                                        <p:tgtEl>
                                          <p:spTgt spid="16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
                                            <p:txEl>
                                              <p:pRg st="5" end="5"/>
                                            </p:txEl>
                                          </p:spTgt>
                                        </p:tgtEl>
                                        <p:attrNameLst>
                                          <p:attrName>style.visibility</p:attrName>
                                        </p:attrNameLst>
                                      </p:cBhvr>
                                      <p:to>
                                        <p:strVal val="visible"/>
                                      </p:to>
                                    </p:set>
                                    <p:animEffect transition="in" filter="fade">
                                      <p:cBhvr>
                                        <p:cTn id="20" dur="500"/>
                                        <p:tgtEl>
                                          <p:spTgt spid="16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3">
                                            <p:txEl>
                                              <p:pRg st="6" end="6"/>
                                            </p:txEl>
                                          </p:spTgt>
                                        </p:tgtEl>
                                        <p:attrNameLst>
                                          <p:attrName>style.visibility</p:attrName>
                                        </p:attrNameLst>
                                      </p:cBhvr>
                                      <p:to>
                                        <p:strVal val="visible"/>
                                      </p:to>
                                    </p:set>
                                    <p:animEffect transition="in" filter="fade">
                                      <p:cBhvr>
                                        <p:cTn id="28" dur="500"/>
                                        <p:tgtEl>
                                          <p:spTgt spid="16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3">
                                            <p:txEl>
                                              <p:pRg st="7" end="7"/>
                                            </p:txEl>
                                          </p:spTgt>
                                        </p:tgtEl>
                                        <p:attrNameLst>
                                          <p:attrName>style.visibility</p:attrName>
                                        </p:attrNameLst>
                                      </p:cBhvr>
                                      <p:to>
                                        <p:strVal val="visible"/>
                                      </p:to>
                                    </p:set>
                                    <p:animEffect transition="in" filter="fade">
                                      <p:cBhvr>
                                        <p:cTn id="36" dur="500"/>
                                        <p:tgtEl>
                                          <p:spTgt spid="16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3">
                                            <p:txEl>
                                              <p:pRg st="8" end="8"/>
                                            </p:txEl>
                                          </p:spTgt>
                                        </p:tgtEl>
                                        <p:attrNameLst>
                                          <p:attrName>style.visibility</p:attrName>
                                        </p:attrNameLst>
                                      </p:cBhvr>
                                      <p:to>
                                        <p:strVal val="visible"/>
                                      </p:to>
                                    </p:set>
                                    <p:animEffect transition="in" filter="fade">
                                      <p:cBhvr>
                                        <p:cTn id="44" dur="500"/>
                                        <p:tgtEl>
                                          <p:spTgt spid="16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63">
                                            <p:txEl>
                                              <p:pRg st="9" end="9"/>
                                            </p:txEl>
                                          </p:spTgt>
                                        </p:tgtEl>
                                        <p:attrNameLst>
                                          <p:attrName>style.visibility</p:attrName>
                                        </p:attrNameLst>
                                      </p:cBhvr>
                                      <p:to>
                                        <p:strVal val="visible"/>
                                      </p:to>
                                    </p:set>
                                    <p:animEffect transition="in" filter="fade">
                                      <p:cBhvr>
                                        <p:cTn id="47" dur="500"/>
                                        <p:tgtEl>
                                          <p:spTgt spid="163">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3">
                                            <p:txEl>
                                              <p:pRg st="10" end="10"/>
                                            </p:txEl>
                                          </p:spTgt>
                                        </p:tgtEl>
                                        <p:attrNameLst>
                                          <p:attrName>style.visibility</p:attrName>
                                        </p:attrNameLst>
                                      </p:cBhvr>
                                      <p:to>
                                        <p:strVal val="visible"/>
                                      </p:to>
                                    </p:set>
                                    <p:animEffect transition="in" filter="fade">
                                      <p:cBhvr>
                                        <p:cTn id="50" dur="500"/>
                                        <p:tgtEl>
                                          <p:spTgt spid="163">
                                            <p:txEl>
                                              <p:pRg st="10" end="1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3">
                                            <p:txEl>
                                              <p:pRg st="11" end="11"/>
                                            </p:txEl>
                                          </p:spTgt>
                                        </p:tgtEl>
                                        <p:attrNameLst>
                                          <p:attrName>style.visibility</p:attrName>
                                        </p:attrNameLst>
                                      </p:cBhvr>
                                      <p:to>
                                        <p:strVal val="visible"/>
                                      </p:to>
                                    </p:set>
                                    <p:animEffect transition="in" filter="fade">
                                      <p:cBhvr>
                                        <p:cTn id="53" dur="500"/>
                                        <p:tgtEl>
                                          <p:spTgt spid="163">
                                            <p:txEl>
                                              <p:pRg st="11" end="1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3">
                                            <p:txEl>
                                              <p:pRg st="12" end="12"/>
                                            </p:txEl>
                                          </p:spTgt>
                                        </p:tgtEl>
                                        <p:attrNameLst>
                                          <p:attrName>style.visibility</p:attrName>
                                        </p:attrNameLst>
                                      </p:cBhvr>
                                      <p:to>
                                        <p:strVal val="visible"/>
                                      </p:to>
                                    </p:set>
                                    <p:animEffect transition="in" filter="fade">
                                      <p:cBhvr>
                                        <p:cTn id="56" dur="500"/>
                                        <p:tgtEl>
                                          <p:spTgt spid="16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358" y="58886"/>
            <a:ext cx="10972800" cy="703135"/>
          </a:xfrm>
        </p:spPr>
        <p:txBody>
          <a:bodyPr/>
          <a:lstStyle/>
          <a:p>
            <a:r>
              <a:rPr lang="en-US" sz="4400" dirty="0" smtClean="0">
                <a:solidFill>
                  <a:srgbClr val="000000"/>
                </a:solidFill>
                <a:effectLst>
                  <a:outerShdw blurRad="38100" dist="38100" dir="2700000" algn="tl">
                    <a:srgbClr val="000000">
                      <a:alpha val="43137"/>
                    </a:srgbClr>
                  </a:outerShdw>
                </a:effectLst>
                <a:latin typeface="Arial"/>
                <a:ea typeface="Arial"/>
                <a:cs typeface="Arial"/>
                <a:sym typeface="Arial"/>
              </a:rPr>
              <a:t>Recent </a:t>
            </a:r>
            <a:r>
              <a:rPr lang="en-US" sz="4400" dirty="0" err="1" smtClean="0">
                <a:solidFill>
                  <a:srgbClr val="000000"/>
                </a:solidFill>
                <a:effectLst>
                  <a:outerShdw blurRad="38100" dist="38100" dir="2700000" algn="tl">
                    <a:srgbClr val="000000">
                      <a:alpha val="43137"/>
                    </a:srgbClr>
                  </a:outerShdw>
                </a:effectLst>
                <a:latin typeface="Arial"/>
                <a:ea typeface="Arial"/>
                <a:cs typeface="Arial"/>
                <a:sym typeface="Arial"/>
              </a:rPr>
              <a:t>DICast</a:t>
            </a:r>
            <a:r>
              <a:rPr lang="en-US" sz="4400" baseline="30000" dirty="0" smtClean="0">
                <a:solidFill>
                  <a:srgbClr val="000000"/>
                </a:solidFill>
                <a:effectLst>
                  <a:outerShdw blurRad="38100" dist="38100" dir="2700000" algn="tl">
                    <a:srgbClr val="000000">
                      <a:alpha val="43137"/>
                    </a:srgbClr>
                  </a:outerShdw>
                </a:effectLst>
                <a:latin typeface="Arial"/>
                <a:ea typeface="Arial"/>
                <a:cs typeface="Arial"/>
                <a:sym typeface="Arial"/>
              </a:rPr>
              <a:t>® </a:t>
            </a:r>
            <a:r>
              <a:rPr lang="en-US" sz="4400" dirty="0">
                <a:solidFill>
                  <a:srgbClr val="000000"/>
                </a:solidFill>
                <a:effectLst>
                  <a:outerShdw blurRad="38100" dist="38100" dir="2700000" algn="tl">
                    <a:srgbClr val="000000">
                      <a:alpha val="43137"/>
                    </a:srgbClr>
                  </a:outerShdw>
                </a:effectLst>
                <a:latin typeface="Arial"/>
                <a:ea typeface="Arial"/>
                <a:cs typeface="Arial"/>
                <a:sym typeface="Arial"/>
              </a:rPr>
              <a:t>Advances</a:t>
            </a:r>
            <a:endParaRPr lang="en-US" sz="3600" dirty="0">
              <a:solidFill>
                <a:srgbClr val="0070C0"/>
              </a:solidFill>
              <a:effectLst>
                <a:outerShdw blurRad="38100" dist="38100" dir="2700000" algn="tl">
                  <a:srgbClr val="000000">
                    <a:alpha val="43137"/>
                  </a:srgbClr>
                </a:outerShdw>
              </a:effectLst>
            </a:endParaRPr>
          </a:p>
        </p:txBody>
      </p:sp>
      <p:sp>
        <p:nvSpPr>
          <p:cNvPr id="3" name="TextBox 2"/>
          <p:cNvSpPr txBox="1"/>
          <p:nvPr/>
        </p:nvSpPr>
        <p:spPr>
          <a:xfrm>
            <a:off x="10528507" y="5436204"/>
            <a:ext cx="1663493" cy="738664"/>
          </a:xfrm>
          <a:prstGeom prst="rect">
            <a:avLst/>
          </a:prstGeom>
          <a:noFill/>
        </p:spPr>
        <p:txBody>
          <a:bodyPr wrap="square" rtlCol="0">
            <a:spAutoFit/>
          </a:bodyPr>
          <a:lstStyle/>
          <a:p>
            <a:pPr>
              <a:defRPr/>
            </a:pPr>
            <a:r>
              <a:rPr lang="en-US" dirty="0"/>
              <a:t>Bill </a:t>
            </a:r>
            <a:r>
              <a:rPr lang="en-US" dirty="0" err="1"/>
              <a:t>Petzke</a:t>
            </a: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Jim Cowie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Ishita</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Srivastava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22" r="22691"/>
          <a:stretch/>
        </p:blipFill>
        <p:spPr>
          <a:xfrm>
            <a:off x="96801" y="1048153"/>
            <a:ext cx="3785419" cy="37847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392" y="3707810"/>
            <a:ext cx="4995653" cy="272167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834" t="9042" r="8126" b="7728"/>
          <a:stretch/>
        </p:blipFill>
        <p:spPr>
          <a:xfrm>
            <a:off x="6527549" y="977774"/>
            <a:ext cx="5664451" cy="2873273"/>
          </a:xfrm>
          <a:prstGeom prst="rect">
            <a:avLst/>
          </a:prstGeom>
        </p:spPr>
      </p:pic>
      <p:sp>
        <p:nvSpPr>
          <p:cNvPr id="7" name="TextBox 6"/>
          <p:cNvSpPr txBox="1"/>
          <p:nvPr/>
        </p:nvSpPr>
        <p:spPr>
          <a:xfrm>
            <a:off x="3992579" y="977774"/>
            <a:ext cx="2534970" cy="1200329"/>
          </a:xfrm>
          <a:prstGeom prst="rect">
            <a:avLst/>
          </a:prstGeom>
          <a:noFill/>
        </p:spPr>
        <p:txBody>
          <a:bodyPr wrap="square" rtlCol="0">
            <a:spAutoFit/>
          </a:bodyPr>
          <a:lstStyle/>
          <a:p>
            <a:pPr algn="ctr"/>
            <a:r>
              <a:rPr lang="en-US" sz="1800" b="1" dirty="0" smtClean="0">
                <a:solidFill>
                  <a:schemeClr val="accent3">
                    <a:lumMod val="50000"/>
                  </a:schemeClr>
                </a:solidFill>
              </a:rPr>
              <a:t>Improve prediction of Probability of Precipitation with Machine Learning</a:t>
            </a:r>
            <a:endParaRPr lang="en-US" sz="1800" b="1" dirty="0">
              <a:solidFill>
                <a:schemeClr val="accent3">
                  <a:lumMod val="50000"/>
                </a:schemeClr>
              </a:solidFill>
            </a:endParaRPr>
          </a:p>
        </p:txBody>
      </p:sp>
      <p:sp>
        <p:nvSpPr>
          <p:cNvPr id="8" name="TextBox 7"/>
          <p:cNvSpPr txBox="1"/>
          <p:nvPr/>
        </p:nvSpPr>
        <p:spPr>
          <a:xfrm>
            <a:off x="839005" y="1960871"/>
            <a:ext cx="2589190" cy="523220"/>
          </a:xfrm>
          <a:prstGeom prst="rect">
            <a:avLst/>
          </a:prstGeom>
          <a:noFill/>
        </p:spPr>
        <p:txBody>
          <a:bodyPr wrap="square" rtlCol="0">
            <a:spAutoFit/>
          </a:bodyPr>
          <a:lstStyle/>
          <a:p>
            <a:r>
              <a:rPr lang="en-US" dirty="0" smtClean="0"/>
              <a:t>Bias-corrected GFS</a:t>
            </a:r>
          </a:p>
          <a:p>
            <a:r>
              <a:rPr lang="en-US" dirty="0" smtClean="0"/>
              <a:t>Gradient boosting</a:t>
            </a:r>
            <a:endParaRPr lang="en-US" dirty="0"/>
          </a:p>
        </p:txBody>
      </p:sp>
      <p:sp>
        <p:nvSpPr>
          <p:cNvPr id="9" name="TextBox 8"/>
          <p:cNvSpPr txBox="1"/>
          <p:nvPr/>
        </p:nvSpPr>
        <p:spPr>
          <a:xfrm rot="16200000">
            <a:off x="-386484" y="2682479"/>
            <a:ext cx="1080745" cy="307777"/>
          </a:xfrm>
          <a:prstGeom prst="rect">
            <a:avLst/>
          </a:prstGeom>
          <a:solidFill>
            <a:schemeClr val="bg1"/>
          </a:solidFill>
        </p:spPr>
        <p:txBody>
          <a:bodyPr wrap="none" rtlCol="0">
            <a:spAutoFit/>
          </a:bodyPr>
          <a:lstStyle/>
          <a:p>
            <a:r>
              <a:rPr lang="en-US" dirty="0" smtClean="0"/>
              <a:t>Brier Score</a:t>
            </a:r>
            <a:endParaRPr lang="en-US" dirty="0"/>
          </a:p>
        </p:txBody>
      </p:sp>
      <p:sp>
        <p:nvSpPr>
          <p:cNvPr id="10" name="TextBox 9"/>
          <p:cNvSpPr txBox="1"/>
          <p:nvPr/>
        </p:nvSpPr>
        <p:spPr>
          <a:xfrm>
            <a:off x="197709" y="4673183"/>
            <a:ext cx="4137340" cy="523220"/>
          </a:xfrm>
          <a:prstGeom prst="rect">
            <a:avLst/>
          </a:prstGeom>
          <a:solidFill>
            <a:schemeClr val="bg1"/>
          </a:solidFill>
        </p:spPr>
        <p:txBody>
          <a:bodyPr wrap="square" rtlCol="0">
            <a:spAutoFit/>
          </a:bodyPr>
          <a:lstStyle/>
          <a:p>
            <a:r>
              <a:rPr lang="en-US" dirty="0" smtClean="0"/>
              <a:t>0      1      2      3     4      5      6      7      8      9         </a:t>
            </a:r>
          </a:p>
          <a:p>
            <a:r>
              <a:rPr lang="en-US" dirty="0" smtClean="0"/>
              <a:t>                           Lead time (day)</a:t>
            </a:r>
            <a:endParaRPr lang="en-US" dirty="0"/>
          </a:p>
        </p:txBody>
      </p:sp>
      <p:sp>
        <p:nvSpPr>
          <p:cNvPr id="11" name="TextBox 10"/>
          <p:cNvSpPr txBox="1"/>
          <p:nvPr/>
        </p:nvSpPr>
        <p:spPr>
          <a:xfrm>
            <a:off x="925158" y="1112223"/>
            <a:ext cx="1985191" cy="307777"/>
          </a:xfrm>
          <a:prstGeom prst="rect">
            <a:avLst/>
          </a:prstGeom>
          <a:noFill/>
        </p:spPr>
        <p:txBody>
          <a:bodyPr wrap="square" rtlCol="0">
            <a:spAutoFit/>
          </a:bodyPr>
          <a:lstStyle/>
          <a:p>
            <a:r>
              <a:rPr lang="en-US" dirty="0" smtClean="0"/>
              <a:t>GFS 12z 24-hr </a:t>
            </a:r>
            <a:r>
              <a:rPr lang="en-US" dirty="0"/>
              <a:t>POP</a:t>
            </a:r>
          </a:p>
        </p:txBody>
      </p:sp>
      <p:cxnSp>
        <p:nvCxnSpPr>
          <p:cNvPr id="13" name="Straight Connector 12"/>
          <p:cNvCxnSpPr/>
          <p:nvPr/>
        </p:nvCxnSpPr>
        <p:spPr>
          <a:xfrm>
            <a:off x="2693773" y="2152800"/>
            <a:ext cx="67962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93773" y="2408896"/>
            <a:ext cx="679622"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hidden="1"/>
          <p:cNvSpPr txBox="1"/>
          <p:nvPr/>
        </p:nvSpPr>
        <p:spPr>
          <a:xfrm>
            <a:off x="307777" y="5399903"/>
            <a:ext cx="3574443" cy="523220"/>
          </a:xfrm>
          <a:prstGeom prst="rect">
            <a:avLst/>
          </a:prstGeom>
          <a:noFill/>
        </p:spPr>
        <p:txBody>
          <a:bodyPr wrap="square" rtlCol="0">
            <a:spAutoFit/>
          </a:bodyPr>
          <a:lstStyle/>
          <a:p>
            <a:r>
              <a:rPr lang="en-US" dirty="0" smtClean="0"/>
              <a:t>Gradient boosted regression trees improve upon multi-day POP forecasts</a:t>
            </a:r>
            <a:endParaRPr lang="en-US" dirty="0"/>
          </a:p>
        </p:txBody>
      </p:sp>
      <p:sp>
        <p:nvSpPr>
          <p:cNvPr id="16" name="TextBox 15"/>
          <p:cNvSpPr txBox="1"/>
          <p:nvPr/>
        </p:nvSpPr>
        <p:spPr>
          <a:xfrm>
            <a:off x="4372476" y="3628112"/>
            <a:ext cx="2086984" cy="307777"/>
          </a:xfrm>
          <a:prstGeom prst="rect">
            <a:avLst/>
          </a:prstGeom>
          <a:solidFill>
            <a:schemeClr val="bg1"/>
          </a:solidFill>
        </p:spPr>
        <p:txBody>
          <a:bodyPr wrap="square" rtlCol="0">
            <a:spAutoFit/>
          </a:bodyPr>
          <a:lstStyle/>
          <a:p>
            <a:r>
              <a:rPr lang="en-US" dirty="0" smtClean="0"/>
              <a:t>GFS 00Z – 1-hr POP</a:t>
            </a:r>
            <a:endParaRPr lang="en-US" dirty="0"/>
          </a:p>
        </p:txBody>
      </p:sp>
      <p:sp>
        <p:nvSpPr>
          <p:cNvPr id="17" name="TextBox 16"/>
          <p:cNvSpPr txBox="1"/>
          <p:nvPr/>
        </p:nvSpPr>
        <p:spPr>
          <a:xfrm>
            <a:off x="4498532" y="4151642"/>
            <a:ext cx="2589190" cy="523220"/>
          </a:xfrm>
          <a:prstGeom prst="rect">
            <a:avLst/>
          </a:prstGeom>
          <a:noFill/>
        </p:spPr>
        <p:txBody>
          <a:bodyPr wrap="square" rtlCol="0">
            <a:spAutoFit/>
          </a:bodyPr>
          <a:lstStyle/>
          <a:p>
            <a:r>
              <a:rPr lang="en-US" dirty="0" smtClean="0"/>
              <a:t>Bias-corrected GFS</a:t>
            </a:r>
          </a:p>
          <a:p>
            <a:r>
              <a:rPr lang="en-US" dirty="0" smtClean="0"/>
              <a:t>Gradient boosting</a:t>
            </a:r>
            <a:endParaRPr lang="en-US" dirty="0"/>
          </a:p>
        </p:txBody>
      </p:sp>
      <p:cxnSp>
        <p:nvCxnSpPr>
          <p:cNvPr id="18" name="Straight Connector 17"/>
          <p:cNvCxnSpPr/>
          <p:nvPr/>
        </p:nvCxnSpPr>
        <p:spPr>
          <a:xfrm>
            <a:off x="6224518" y="4553947"/>
            <a:ext cx="6796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24518" y="4285006"/>
            <a:ext cx="679622"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61392" y="6235668"/>
            <a:ext cx="4995653" cy="523220"/>
          </a:xfrm>
          <a:prstGeom prst="rect">
            <a:avLst/>
          </a:prstGeom>
          <a:solidFill>
            <a:schemeClr val="bg1"/>
          </a:solidFill>
        </p:spPr>
        <p:txBody>
          <a:bodyPr wrap="square" rtlCol="0">
            <a:spAutoFit/>
          </a:bodyPr>
          <a:lstStyle/>
          <a:p>
            <a:r>
              <a:rPr lang="en-US" dirty="0" smtClean="0"/>
              <a:t>   0              20          40          60          80         100        120         </a:t>
            </a:r>
          </a:p>
          <a:p>
            <a:r>
              <a:rPr lang="en-US" dirty="0" smtClean="0"/>
              <a:t>                           Lead time (</a:t>
            </a:r>
            <a:r>
              <a:rPr lang="en-US" dirty="0" err="1" smtClean="0"/>
              <a:t>hrs</a:t>
            </a:r>
            <a:r>
              <a:rPr lang="en-US" dirty="0" smtClean="0"/>
              <a:t>)</a:t>
            </a:r>
            <a:endParaRPr lang="en-US" dirty="0"/>
          </a:p>
        </p:txBody>
      </p:sp>
      <p:sp>
        <p:nvSpPr>
          <p:cNvPr id="21" name="TextBox 20"/>
          <p:cNvSpPr txBox="1"/>
          <p:nvPr/>
        </p:nvSpPr>
        <p:spPr>
          <a:xfrm rot="16200000">
            <a:off x="3621019" y="5111275"/>
            <a:ext cx="1080745" cy="307777"/>
          </a:xfrm>
          <a:prstGeom prst="rect">
            <a:avLst/>
          </a:prstGeom>
          <a:solidFill>
            <a:schemeClr val="bg1"/>
          </a:solidFill>
        </p:spPr>
        <p:txBody>
          <a:bodyPr wrap="none" rtlCol="0">
            <a:spAutoFit/>
          </a:bodyPr>
          <a:lstStyle/>
          <a:p>
            <a:r>
              <a:rPr lang="en-US" dirty="0" smtClean="0"/>
              <a:t>Brier Score</a:t>
            </a:r>
            <a:endParaRPr lang="en-US" dirty="0"/>
          </a:p>
        </p:txBody>
      </p:sp>
      <p:sp>
        <p:nvSpPr>
          <p:cNvPr id="22" name="TextBox 21"/>
          <p:cNvSpPr txBox="1"/>
          <p:nvPr/>
        </p:nvSpPr>
        <p:spPr>
          <a:xfrm>
            <a:off x="9733051" y="3815283"/>
            <a:ext cx="2594375" cy="738664"/>
          </a:xfrm>
          <a:prstGeom prst="rect">
            <a:avLst/>
          </a:prstGeom>
          <a:noFill/>
        </p:spPr>
        <p:txBody>
          <a:bodyPr wrap="square" rtlCol="0">
            <a:spAutoFit/>
          </a:bodyPr>
          <a:lstStyle/>
          <a:p>
            <a:r>
              <a:rPr lang="en-US" dirty="0" smtClean="0"/>
              <a:t>Clusters of climatologically similar METAR sites. </a:t>
            </a:r>
          </a:p>
          <a:p>
            <a:r>
              <a:rPr lang="en-US" dirty="0" smtClean="0"/>
              <a:t>8 clusters based on GFS</a:t>
            </a:r>
            <a:endParaRPr lang="en-US" dirty="0"/>
          </a:p>
        </p:txBody>
      </p:sp>
    </p:spTree>
    <p:extLst>
      <p:ext uri="{BB962C8B-B14F-4D97-AF65-F5344CB8AC3E}">
        <p14:creationId xmlns:p14="http://schemas.microsoft.com/office/powerpoint/2010/main" val="102879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1000"/>
                                        <p:tgtEl>
                                          <p:spTgt spid="6"/>
                                        </p:tgtEl>
                                      </p:cBhvr>
                                    </p:animEffect>
                                    <p:anim calcmode="lin" valueType="num">
                                      <p:cBhvr>
                                        <p:cTn id="87" dur="1000" fill="hold"/>
                                        <p:tgtEl>
                                          <p:spTgt spid="6"/>
                                        </p:tgtEl>
                                        <p:attrNameLst>
                                          <p:attrName>ppt_x</p:attrName>
                                        </p:attrNameLst>
                                      </p:cBhvr>
                                      <p:tavLst>
                                        <p:tav tm="0">
                                          <p:val>
                                            <p:strVal val="#ppt_x"/>
                                          </p:val>
                                        </p:tav>
                                        <p:tav tm="100000">
                                          <p:val>
                                            <p:strVal val="#ppt_x"/>
                                          </p:val>
                                        </p:tav>
                                      </p:tavLst>
                                    </p:anim>
                                    <p:anim calcmode="lin" valueType="num">
                                      <p:cBhvr>
                                        <p:cTn id="88" dur="1000" fill="hold"/>
                                        <p:tgtEl>
                                          <p:spTgt spid="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000"/>
                                        <p:tgtEl>
                                          <p:spTgt spid="22"/>
                                        </p:tgtEl>
                                      </p:cBhvr>
                                    </p:animEffect>
                                    <p:anim calcmode="lin" valueType="num">
                                      <p:cBhvr>
                                        <p:cTn id="92" dur="1000" fill="hold"/>
                                        <p:tgtEl>
                                          <p:spTgt spid="22"/>
                                        </p:tgtEl>
                                        <p:attrNameLst>
                                          <p:attrName>ppt_x</p:attrName>
                                        </p:attrNameLst>
                                      </p:cBhvr>
                                      <p:tavLst>
                                        <p:tav tm="0">
                                          <p:val>
                                            <p:strVal val="#ppt_x"/>
                                          </p:val>
                                        </p:tav>
                                        <p:tav tm="100000">
                                          <p:val>
                                            <p:strVal val="#ppt_x"/>
                                          </p:val>
                                        </p:tav>
                                      </p:tavLst>
                                    </p:anim>
                                    <p:anim calcmode="lin" valueType="num">
                                      <p:cBhvr>
                                        <p:cTn id="9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5" grpId="0"/>
      <p:bldP spid="16" grpId="0" animBg="1"/>
      <p:bldP spid="17" grpId="0"/>
      <p:bldP spid="20" grpId="0" animBg="1"/>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24">
            <a:extLst>
              <a:ext uri="{FF2B5EF4-FFF2-40B4-BE49-F238E27FC236}">
                <a16:creationId xmlns:a16="http://schemas.microsoft.com/office/drawing/2014/main" id="{C130DC03-3D71-2747-8869-A71FC60F6D57}"/>
              </a:ext>
            </a:extLst>
          </p:cNvPr>
          <p:cNvCxnSpPr>
            <a:cxnSpLocks noChangeShapeType="1"/>
          </p:cNvCxnSpPr>
          <p:nvPr/>
        </p:nvCxnSpPr>
        <p:spPr bwMode="auto">
          <a:xfrm flipH="1">
            <a:off x="5891731" y="4380630"/>
            <a:ext cx="37962" cy="867964"/>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78" name="Straight Connector 24">
            <a:extLst>
              <a:ext uri="{FF2B5EF4-FFF2-40B4-BE49-F238E27FC236}">
                <a16:creationId xmlns:a16="http://schemas.microsoft.com/office/drawing/2014/main" id="{B2910EF7-1DD6-E341-AB86-6C445FB12AAC}"/>
              </a:ext>
            </a:extLst>
          </p:cNvPr>
          <p:cNvCxnSpPr>
            <a:cxnSpLocks noChangeShapeType="1"/>
          </p:cNvCxnSpPr>
          <p:nvPr/>
        </p:nvCxnSpPr>
        <p:spPr bwMode="auto">
          <a:xfrm flipV="1">
            <a:off x="5286089" y="2539918"/>
            <a:ext cx="0" cy="1175834"/>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2" name="Title 1">
            <a:extLst>
              <a:ext uri="{FF2B5EF4-FFF2-40B4-BE49-F238E27FC236}">
                <a16:creationId xmlns:a16="http://schemas.microsoft.com/office/drawing/2014/main" id="{B1B03255-CF51-3C47-967E-1B6025C453A0}"/>
              </a:ext>
            </a:extLst>
          </p:cNvPr>
          <p:cNvSpPr>
            <a:spLocks noGrp="1"/>
          </p:cNvSpPr>
          <p:nvPr>
            <p:ph type="title"/>
          </p:nvPr>
        </p:nvSpPr>
        <p:spPr>
          <a:xfrm>
            <a:off x="-1" y="365125"/>
            <a:ext cx="12192001" cy="1325563"/>
          </a:xfrm>
        </p:spPr>
        <p:txBody>
          <a:bodyPr>
            <a:normAutofit/>
          </a:bodyPr>
          <a:lstStyle/>
          <a:p>
            <a:pPr algn="ctr"/>
            <a:r>
              <a:rPr lang="en-US" sz="4000" b="0" dirty="0" smtClean="0">
                <a:effectLst/>
                <a:latin typeface="Arial Black" panose="020B0A04020102020204" pitchFamily="34" charset="0"/>
              </a:rPr>
              <a:t>Kuwait </a:t>
            </a:r>
            <a:r>
              <a:rPr lang="en-US" sz="4000" b="0" dirty="0">
                <a:effectLst/>
                <a:latin typeface="Arial Black" panose="020B0A04020102020204" pitchFamily="34" charset="0"/>
              </a:rPr>
              <a:t>Renewable </a:t>
            </a:r>
            <a:r>
              <a:rPr lang="en-US" sz="4000" b="0" dirty="0" smtClean="0">
                <a:effectLst/>
                <a:latin typeface="Arial Black" panose="020B0A04020102020204" pitchFamily="34" charset="0"/>
              </a:rPr>
              <a:t>Energy Prediction </a:t>
            </a:r>
            <a:r>
              <a:rPr lang="en-US" sz="4000" b="0" dirty="0">
                <a:effectLst/>
                <a:latin typeface="Arial Black" panose="020B0A04020102020204" pitchFamily="34" charset="0"/>
              </a:rPr>
              <a:t>System (KREPS)</a:t>
            </a:r>
          </a:p>
        </p:txBody>
      </p:sp>
      <p:sp>
        <p:nvSpPr>
          <p:cNvPr id="3" name="Rounded Rectangle 2">
            <a:extLst>
              <a:ext uri="{FF2B5EF4-FFF2-40B4-BE49-F238E27FC236}">
                <a16:creationId xmlns:a16="http://schemas.microsoft.com/office/drawing/2014/main" id="{353AC0C1-E14E-D449-AC9A-118200305293}"/>
              </a:ext>
            </a:extLst>
          </p:cNvPr>
          <p:cNvSpPr/>
          <p:nvPr/>
        </p:nvSpPr>
        <p:spPr bwMode="auto">
          <a:xfrm>
            <a:off x="2708394" y="4368799"/>
            <a:ext cx="1905000" cy="639279"/>
          </a:xfrm>
          <a:prstGeom prst="roundRect">
            <a:avLst/>
          </a:prstGeom>
          <a:solidFill>
            <a:srgbClr val="7030A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a:ea typeface="+mn-ea"/>
                <a:cs typeface="+mn-cs"/>
              </a:rPr>
              <a:t>Regional Model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a:ea typeface="+mn-ea"/>
                <a:cs typeface="+mn-cs"/>
              </a:rPr>
              <a:t>WRF-Solar-Wind</a:t>
            </a:r>
          </a:p>
        </p:txBody>
      </p:sp>
      <p:sp>
        <p:nvSpPr>
          <p:cNvPr id="4" name="Rounded Rectangle 3">
            <a:extLst>
              <a:ext uri="{FF2B5EF4-FFF2-40B4-BE49-F238E27FC236}">
                <a16:creationId xmlns:a16="http://schemas.microsoft.com/office/drawing/2014/main" id="{A936E6C1-CA78-8F40-A138-1F9B30B003E6}"/>
              </a:ext>
            </a:extLst>
          </p:cNvPr>
          <p:cNvSpPr/>
          <p:nvPr/>
        </p:nvSpPr>
        <p:spPr bwMode="auto">
          <a:xfrm>
            <a:off x="2670456" y="1985943"/>
            <a:ext cx="1930351" cy="1050154"/>
          </a:xfrm>
          <a:prstGeom prst="roundRect">
            <a:avLst/>
          </a:prstGeom>
          <a:solidFill>
            <a:srgbClr val="7030A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a:ea typeface="+mn-ea"/>
                <a:cs typeface="+mn-cs"/>
              </a:rPr>
              <a:t>Global Models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a:ea typeface="+mn-ea"/>
                <a:cs typeface="+mn-cs"/>
              </a:rPr>
              <a:t>GFS, GEM (current)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a:ea typeface="+mn-ea"/>
                <a:cs typeface="+mn-cs"/>
              </a:rPr>
              <a:t>ECMWF </a:t>
            </a:r>
            <a:r>
              <a:rPr kumimoji="0" lang="en-US" sz="1400" b="0" i="0" u="none" strike="noStrike" kern="1200" cap="none" spc="0" normalizeH="0" baseline="0" noProof="0">
                <a:ln>
                  <a:noFill/>
                </a:ln>
                <a:solidFill>
                  <a:srgbClr val="FFFFFF"/>
                </a:solidFill>
                <a:effectLst/>
                <a:uLnTx/>
                <a:uFillTx/>
                <a:latin typeface="Franklin Gothic Book"/>
                <a:ea typeface="+mn-ea"/>
                <a:cs typeface="+mn-cs"/>
              </a:rPr>
              <a:t>(</a:t>
            </a:r>
            <a:r>
              <a:rPr kumimoji="0" lang="en-US" sz="1400" b="0" i="0" u="none" strike="noStrike" kern="1200" cap="none" spc="0" normalizeH="0" baseline="0" noProof="0" smtClean="0">
                <a:ln>
                  <a:noFill/>
                </a:ln>
                <a:solidFill>
                  <a:srgbClr val="FFFFFF"/>
                </a:solidFill>
                <a:effectLst/>
                <a:uLnTx/>
                <a:uFillTx/>
                <a:latin typeface="Franklin Gothic Book"/>
                <a:ea typeface="+mn-ea"/>
                <a:cs typeface="+mn-cs"/>
              </a:rPr>
              <a:t>future)</a:t>
            </a:r>
            <a:endParaRPr kumimoji="0" lang="en-US" sz="14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5" name="Rounded Rectangle 4">
            <a:extLst>
              <a:ext uri="{FF2B5EF4-FFF2-40B4-BE49-F238E27FC236}">
                <a16:creationId xmlns:a16="http://schemas.microsoft.com/office/drawing/2014/main" id="{2DF18367-D6CF-F34A-90E3-F34F271391D4}"/>
              </a:ext>
            </a:extLst>
          </p:cNvPr>
          <p:cNvSpPr/>
          <p:nvPr/>
        </p:nvSpPr>
        <p:spPr bwMode="auto">
          <a:xfrm>
            <a:off x="2673900" y="3214291"/>
            <a:ext cx="1893254" cy="760129"/>
          </a:xfrm>
          <a:prstGeom prst="roundRect">
            <a:avLst/>
          </a:prstGeom>
          <a:solidFill>
            <a:srgbClr val="92D05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Observations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Wind turbines, </a:t>
            </a:r>
            <a:r>
              <a:rPr kumimoji="0" lang="en-US" sz="1400" b="0" i="0" u="none" strike="noStrike" kern="1200" cap="none" spc="0" normalizeH="0" baseline="0" noProof="0" dirty="0" err="1">
                <a:ln>
                  <a:noFill/>
                </a:ln>
                <a:solidFill>
                  <a:srgbClr val="000000"/>
                </a:solidFill>
                <a:effectLst/>
                <a:uLnTx/>
                <a:uFillTx/>
                <a:latin typeface="Franklin Gothic Book"/>
                <a:ea typeface="+mn-ea"/>
                <a:cs typeface="+mn-cs"/>
              </a:rPr>
              <a:t>Meteosat</a:t>
            </a: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400" b="0" i="0" u="none" strike="noStrike" kern="1200" cap="none" spc="0" normalizeH="0" baseline="0" noProof="0" dirty="0" err="1">
                <a:ln>
                  <a:noFill/>
                </a:ln>
                <a:solidFill>
                  <a:srgbClr val="000000"/>
                </a:solidFill>
                <a:effectLst/>
                <a:uLnTx/>
                <a:uFillTx/>
                <a:latin typeface="Franklin Gothic Book"/>
                <a:ea typeface="+mn-ea"/>
                <a:cs typeface="+mn-cs"/>
              </a:rPr>
              <a:t>Wx</a:t>
            </a: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400" b="0" i="0" u="none" strike="noStrike" kern="1200" cap="none" spc="0" normalizeH="0" baseline="0" noProof="0" dirty="0" err="1">
                <a:ln>
                  <a:noFill/>
                </a:ln>
                <a:solidFill>
                  <a:srgbClr val="000000"/>
                </a:solidFill>
                <a:effectLst/>
                <a:uLnTx/>
                <a:uFillTx/>
                <a:latin typeface="Franklin Gothic Book"/>
                <a:ea typeface="+mn-ea"/>
                <a:cs typeface="+mn-cs"/>
              </a:rPr>
              <a:t>stns</a:t>
            </a:r>
            <a:endParaRPr kumimoji="0" lang="en-US" sz="14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7" name="Rounded Rectangle 6">
            <a:extLst>
              <a:ext uri="{FF2B5EF4-FFF2-40B4-BE49-F238E27FC236}">
                <a16:creationId xmlns:a16="http://schemas.microsoft.com/office/drawing/2014/main" id="{3682FFD2-FA93-AE40-A173-0717CEF67385}"/>
              </a:ext>
            </a:extLst>
          </p:cNvPr>
          <p:cNvSpPr/>
          <p:nvPr/>
        </p:nvSpPr>
        <p:spPr bwMode="auto">
          <a:xfrm>
            <a:off x="10461812" y="3205601"/>
            <a:ext cx="1753842" cy="1366672"/>
          </a:xfrm>
          <a:prstGeom prst="roundRect">
            <a:avLst/>
          </a:prstGeom>
          <a:solidFill>
            <a:schemeClr val="accent1">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a:ea typeface="+mn-ea"/>
                <a:cs typeface="+mn-cs"/>
              </a:rPr>
              <a:t>Operator GUI</a:t>
            </a:r>
          </a:p>
        </p:txBody>
      </p:sp>
      <p:sp>
        <p:nvSpPr>
          <p:cNvPr id="10" name="Rounded Rectangle 9">
            <a:extLst>
              <a:ext uri="{FF2B5EF4-FFF2-40B4-BE49-F238E27FC236}">
                <a16:creationId xmlns:a16="http://schemas.microsoft.com/office/drawing/2014/main" id="{0D733277-DBCE-BC43-BD35-1C99B4414C3A}"/>
              </a:ext>
            </a:extLst>
          </p:cNvPr>
          <p:cNvSpPr/>
          <p:nvPr/>
        </p:nvSpPr>
        <p:spPr bwMode="auto">
          <a:xfrm>
            <a:off x="330066" y="2794635"/>
            <a:ext cx="1905000" cy="2558013"/>
          </a:xfrm>
          <a:prstGeom prst="roundRect">
            <a:avLst/>
          </a:prstGeom>
          <a:solidFill>
            <a:schemeClr val="accent1">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a:ea typeface="+mn-ea"/>
                <a:cs typeface="+mn-cs"/>
              </a:rPr>
              <a:t>Meteorologist GUI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a:ea typeface="+mn-ea"/>
                <a:cs typeface="+mn-cs"/>
              </a:rPr>
              <a:t>WRF Model Output</a:t>
            </a:r>
          </a:p>
        </p:txBody>
      </p:sp>
      <p:sp>
        <p:nvSpPr>
          <p:cNvPr id="12" name="Rounded Rectangle 11">
            <a:extLst>
              <a:ext uri="{FF2B5EF4-FFF2-40B4-BE49-F238E27FC236}">
                <a16:creationId xmlns:a16="http://schemas.microsoft.com/office/drawing/2014/main" id="{1DBFCD2C-6D2B-804D-B11D-E59DA536638F}"/>
              </a:ext>
            </a:extLst>
          </p:cNvPr>
          <p:cNvSpPr/>
          <p:nvPr/>
        </p:nvSpPr>
        <p:spPr bwMode="auto">
          <a:xfrm>
            <a:off x="7291330" y="1719292"/>
            <a:ext cx="1905000" cy="1120807"/>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Probabilistic </a:t>
            </a:r>
            <a:endParaRPr kumimoji="0" lang="en-US" sz="1600" b="1" i="0" u="none" strike="noStrike" kern="1200" cap="none" spc="0" normalizeH="0" baseline="0" noProof="0" dirty="0">
              <a:ln>
                <a:noFill/>
              </a:ln>
              <a:solidFill>
                <a:srgbClr val="FFFFFF"/>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Wind Power</a:t>
            </a:r>
            <a:endParaRPr kumimoji="0" lang="en-US" sz="1600" b="1"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3" name="Rounded Rectangle 12">
            <a:extLst>
              <a:ext uri="{FF2B5EF4-FFF2-40B4-BE49-F238E27FC236}">
                <a16:creationId xmlns:a16="http://schemas.microsoft.com/office/drawing/2014/main" id="{F6E9BBEA-516A-4E42-AC0E-EEAD364D33FF}"/>
              </a:ext>
            </a:extLst>
          </p:cNvPr>
          <p:cNvSpPr/>
          <p:nvPr/>
        </p:nvSpPr>
        <p:spPr bwMode="auto">
          <a:xfrm>
            <a:off x="4963838" y="3728135"/>
            <a:ext cx="1950504" cy="1158986"/>
          </a:xfrm>
          <a:prstGeom prst="roundRect">
            <a:avLst/>
          </a:prstGeom>
          <a:solidFill>
            <a:schemeClr val="accent2"/>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Arial"/>
              </a:rPr>
              <a:t>Dynamic, Integrated Forecast (DICast</a:t>
            </a:r>
            <a:r>
              <a:rPr kumimoji="0" lang="en-US" sz="1600" b="1" i="0" u="none" strike="noStrike" kern="1200" cap="none" spc="0" normalizeH="0" baseline="30000" noProof="0" dirty="0">
                <a:ln>
                  <a:noFill/>
                </a:ln>
                <a:solidFill>
                  <a:srgbClr val="000000"/>
                </a:solidFill>
                <a:effectLst/>
                <a:uLnTx/>
                <a:uFillTx/>
                <a:latin typeface="Franklin Gothic Book"/>
                <a:ea typeface="+mn-ea"/>
                <a:cs typeface="Arial"/>
              </a:rPr>
              <a:t>®</a:t>
            </a:r>
            <a:r>
              <a:rPr kumimoji="0" lang="en-US" sz="1600" b="1" i="0" u="none" strike="noStrike" kern="1200" cap="none" spc="0" normalizeH="0" baseline="0" noProof="0" dirty="0">
                <a:ln>
                  <a:noFill/>
                </a:ln>
                <a:solidFill>
                  <a:srgbClr val="000000"/>
                </a:solidFill>
                <a:effectLst/>
                <a:uLnTx/>
                <a:uFillTx/>
                <a:latin typeface="Franklin Gothic Book"/>
                <a:ea typeface="+mn-ea"/>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Arial"/>
              </a:rPr>
              <a:t>System</a:t>
            </a:r>
          </a:p>
        </p:txBody>
      </p:sp>
      <p:sp>
        <p:nvSpPr>
          <p:cNvPr id="14" name="Rounded Rectangle 13">
            <a:extLst>
              <a:ext uri="{FF2B5EF4-FFF2-40B4-BE49-F238E27FC236}">
                <a16:creationId xmlns:a16="http://schemas.microsoft.com/office/drawing/2014/main" id="{F3B23EB9-B6B7-C44A-872F-4C8F2AD5CC79}"/>
              </a:ext>
            </a:extLst>
          </p:cNvPr>
          <p:cNvSpPr/>
          <p:nvPr/>
        </p:nvSpPr>
        <p:spPr bwMode="auto">
          <a:xfrm>
            <a:off x="10287000" y="1930318"/>
            <a:ext cx="1905000" cy="609600"/>
          </a:xfrm>
          <a:prstGeom prst="roundRect">
            <a:avLst/>
          </a:prstGeom>
          <a:solidFill>
            <a:schemeClr val="accent1">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Statistical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Verification</a:t>
            </a:r>
          </a:p>
        </p:txBody>
      </p:sp>
      <p:sp>
        <p:nvSpPr>
          <p:cNvPr id="15" name="Rounded Rectangle 14">
            <a:extLst>
              <a:ext uri="{FF2B5EF4-FFF2-40B4-BE49-F238E27FC236}">
                <a16:creationId xmlns:a16="http://schemas.microsoft.com/office/drawing/2014/main" id="{A87150DB-0F77-1B41-AF49-7110FD623EF6}"/>
              </a:ext>
            </a:extLst>
          </p:cNvPr>
          <p:cNvSpPr/>
          <p:nvPr/>
        </p:nvSpPr>
        <p:spPr bwMode="auto">
          <a:xfrm>
            <a:off x="4993569" y="1927164"/>
            <a:ext cx="1905000" cy="612755"/>
          </a:xfrm>
          <a:prstGeom prst="roundRect">
            <a:avLst/>
          </a:prstGeom>
          <a:solidFill>
            <a:schemeClr val="accent4"/>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Franklin Gothic Book"/>
                <a:ea typeface="+mn-ea"/>
                <a:cs typeface="+mn-cs"/>
              </a:rPr>
              <a:t>StatCast</a:t>
            </a: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-Wind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(nowcasting</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16" name="Straight Connector 29">
            <a:extLst>
              <a:ext uri="{FF2B5EF4-FFF2-40B4-BE49-F238E27FC236}">
                <a16:creationId xmlns:a16="http://schemas.microsoft.com/office/drawing/2014/main" id="{1D151152-44F0-ED4E-A5B9-5581FB2B392D}"/>
              </a:ext>
            </a:extLst>
          </p:cNvPr>
          <p:cNvCxnSpPr>
            <a:cxnSpLocks noChangeShapeType="1"/>
          </p:cNvCxnSpPr>
          <p:nvPr/>
        </p:nvCxnSpPr>
        <p:spPr bwMode="auto">
          <a:xfrm flipV="1">
            <a:off x="4620482" y="4638537"/>
            <a:ext cx="322995" cy="616"/>
          </a:xfrm>
          <a:prstGeom prst="line">
            <a:avLst/>
          </a:prstGeom>
          <a:noFill/>
          <a:ln w="127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17" name="Rounded Rectangle 16">
            <a:extLst>
              <a:ext uri="{FF2B5EF4-FFF2-40B4-BE49-F238E27FC236}">
                <a16:creationId xmlns:a16="http://schemas.microsoft.com/office/drawing/2014/main" id="{56783737-42B6-1148-A937-0F0D353A60D6}"/>
              </a:ext>
            </a:extLst>
          </p:cNvPr>
          <p:cNvSpPr/>
          <p:nvPr/>
        </p:nvSpPr>
        <p:spPr bwMode="auto">
          <a:xfrm>
            <a:off x="7341650" y="3344478"/>
            <a:ext cx="1830954" cy="639173"/>
          </a:xfrm>
          <a:prstGeom prst="roundRect">
            <a:avLst/>
          </a:prstGeom>
          <a:solidFill>
            <a:schemeClr val="accent4"/>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Analog Ensemble System for Wind</a:t>
            </a:r>
          </a:p>
        </p:txBody>
      </p:sp>
      <p:sp>
        <p:nvSpPr>
          <p:cNvPr id="18" name="Rounded Rectangle 17">
            <a:extLst>
              <a:ext uri="{FF2B5EF4-FFF2-40B4-BE49-F238E27FC236}">
                <a16:creationId xmlns:a16="http://schemas.microsoft.com/office/drawing/2014/main" id="{C3A49BF1-AF34-B84C-A0BB-4F95E6F92221}"/>
              </a:ext>
            </a:extLst>
          </p:cNvPr>
          <p:cNvSpPr/>
          <p:nvPr/>
        </p:nvSpPr>
        <p:spPr bwMode="auto">
          <a:xfrm>
            <a:off x="7287414" y="5174045"/>
            <a:ext cx="1905000" cy="1184225"/>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Probabilistic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Solar Power</a:t>
            </a:r>
            <a:endParaRPr kumimoji="0" lang="en-US" sz="1600" b="1" i="0" u="none" strike="noStrike" kern="1200" cap="none" spc="0" normalizeH="0" baseline="0" noProof="0" dirty="0">
              <a:ln>
                <a:noFill/>
              </a:ln>
              <a:solidFill>
                <a:srgbClr val="FFFFFF"/>
              </a:solidFill>
              <a:effectLst/>
              <a:uLnTx/>
              <a:uFillTx/>
              <a:latin typeface="Franklin Gothic Book"/>
              <a:ea typeface="+mn-ea"/>
              <a:cs typeface="+mn-cs"/>
            </a:endParaRPr>
          </a:p>
        </p:txBody>
      </p:sp>
      <p:cxnSp>
        <p:nvCxnSpPr>
          <p:cNvPr id="21" name="Straight Connector 29">
            <a:extLst>
              <a:ext uri="{FF2B5EF4-FFF2-40B4-BE49-F238E27FC236}">
                <a16:creationId xmlns:a16="http://schemas.microsoft.com/office/drawing/2014/main" id="{EED03DA3-E82A-B64A-B3D2-58B227DC4C14}"/>
              </a:ext>
            </a:extLst>
          </p:cNvPr>
          <p:cNvCxnSpPr>
            <a:cxnSpLocks noChangeShapeType="1"/>
            <a:stCxn id="12" idx="3"/>
          </p:cNvCxnSpPr>
          <p:nvPr/>
        </p:nvCxnSpPr>
        <p:spPr bwMode="auto">
          <a:xfrm flipV="1">
            <a:off x="9196330" y="2279695"/>
            <a:ext cx="1090670" cy="1"/>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22" name="Straight Connector 29">
            <a:extLst>
              <a:ext uri="{FF2B5EF4-FFF2-40B4-BE49-F238E27FC236}">
                <a16:creationId xmlns:a16="http://schemas.microsoft.com/office/drawing/2014/main" id="{A0DF69E9-8AFE-0045-8DC4-3D3DA035C779}"/>
              </a:ext>
            </a:extLst>
          </p:cNvPr>
          <p:cNvCxnSpPr>
            <a:cxnSpLocks noChangeShapeType="1"/>
          </p:cNvCxnSpPr>
          <p:nvPr/>
        </p:nvCxnSpPr>
        <p:spPr bwMode="auto">
          <a:xfrm>
            <a:off x="6935014" y="5634030"/>
            <a:ext cx="352401" cy="0"/>
          </a:xfrm>
          <a:prstGeom prst="line">
            <a:avLst/>
          </a:prstGeom>
          <a:noFill/>
          <a:ln w="127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24" name="Straight Connector 29">
            <a:extLst>
              <a:ext uri="{FF2B5EF4-FFF2-40B4-BE49-F238E27FC236}">
                <a16:creationId xmlns:a16="http://schemas.microsoft.com/office/drawing/2014/main" id="{76739C9D-69E4-F345-BE72-6A767D7733E3}"/>
              </a:ext>
            </a:extLst>
          </p:cNvPr>
          <p:cNvCxnSpPr>
            <a:cxnSpLocks noChangeShapeType="1"/>
          </p:cNvCxnSpPr>
          <p:nvPr/>
        </p:nvCxnSpPr>
        <p:spPr bwMode="auto">
          <a:xfrm flipV="1">
            <a:off x="6887412" y="2284404"/>
            <a:ext cx="400003" cy="2"/>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25" name="Straight Connector 29">
            <a:extLst>
              <a:ext uri="{FF2B5EF4-FFF2-40B4-BE49-F238E27FC236}">
                <a16:creationId xmlns:a16="http://schemas.microsoft.com/office/drawing/2014/main" id="{FCD166BC-5E14-E24A-8804-9072EEAD759A}"/>
              </a:ext>
            </a:extLst>
          </p:cNvPr>
          <p:cNvCxnSpPr>
            <a:cxnSpLocks noChangeShapeType="1"/>
          </p:cNvCxnSpPr>
          <p:nvPr/>
        </p:nvCxnSpPr>
        <p:spPr bwMode="auto">
          <a:xfrm>
            <a:off x="2421568" y="1927164"/>
            <a:ext cx="2595183" cy="11850"/>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26" name="Rounded Rectangle 25">
            <a:extLst>
              <a:ext uri="{FF2B5EF4-FFF2-40B4-BE49-F238E27FC236}">
                <a16:creationId xmlns:a16="http://schemas.microsoft.com/office/drawing/2014/main" id="{D07A45F8-A1BB-6340-86AC-B85783B7F35A}"/>
              </a:ext>
            </a:extLst>
          </p:cNvPr>
          <p:cNvSpPr/>
          <p:nvPr/>
        </p:nvSpPr>
        <p:spPr bwMode="auto">
          <a:xfrm>
            <a:off x="2714267" y="5226966"/>
            <a:ext cx="1893254" cy="784015"/>
          </a:xfrm>
          <a:prstGeom prst="roundRect">
            <a:avLst/>
          </a:prstGeom>
          <a:solidFill>
            <a:srgbClr val="92D05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Observations </a:t>
            </a:r>
            <a:endParaRPr kumimoji="0" lang="en-US" sz="14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Pyranometers,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Franklin Gothic Book"/>
                <a:ea typeface="+mn-ea"/>
                <a:cs typeface="+mn-cs"/>
              </a:rPr>
              <a:t>Meteosat</a:t>
            </a: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400" b="0" i="0" u="none" strike="noStrike" kern="1200" cap="none" spc="0" normalizeH="0" baseline="0" noProof="0" dirty="0" err="1">
                <a:ln>
                  <a:noFill/>
                </a:ln>
                <a:solidFill>
                  <a:srgbClr val="000000"/>
                </a:solidFill>
                <a:effectLst/>
                <a:uLnTx/>
                <a:uFillTx/>
                <a:latin typeface="Franklin Gothic Book"/>
                <a:ea typeface="+mn-ea"/>
                <a:cs typeface="+mn-cs"/>
              </a:rPr>
              <a:t>Wx</a:t>
            </a: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400" b="0" i="0" u="none" strike="noStrike" kern="1200" cap="none" spc="0" normalizeH="0" baseline="0" noProof="0" dirty="0" err="1">
                <a:ln>
                  <a:noFill/>
                </a:ln>
                <a:solidFill>
                  <a:srgbClr val="000000"/>
                </a:solidFill>
                <a:effectLst/>
                <a:uLnTx/>
                <a:uFillTx/>
                <a:latin typeface="Franklin Gothic Book"/>
                <a:ea typeface="+mn-ea"/>
                <a:cs typeface="+mn-cs"/>
              </a:rPr>
              <a:t>stns</a:t>
            </a:r>
            <a:endParaRPr kumimoji="0" lang="en-US" sz="14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ounded Rectangle 26">
            <a:extLst>
              <a:ext uri="{FF2B5EF4-FFF2-40B4-BE49-F238E27FC236}">
                <a16:creationId xmlns:a16="http://schemas.microsoft.com/office/drawing/2014/main" id="{2A0F6DCE-DB2E-B444-99F9-7539E22FE751}"/>
              </a:ext>
            </a:extLst>
          </p:cNvPr>
          <p:cNvSpPr/>
          <p:nvPr/>
        </p:nvSpPr>
        <p:spPr bwMode="auto">
          <a:xfrm>
            <a:off x="5009342" y="5304692"/>
            <a:ext cx="1905000" cy="724354"/>
          </a:xfrm>
          <a:prstGeom prst="roundRect">
            <a:avLst/>
          </a:prstGeom>
          <a:solidFill>
            <a:schemeClr val="accent4"/>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Franklin Gothic Book"/>
                <a:ea typeface="+mn-ea"/>
                <a:cs typeface="+mn-cs"/>
              </a:rPr>
              <a:t>StatCast</a:t>
            </a: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-Solar</a:t>
            </a:r>
            <a:endParaRPr kumimoji="0" lang="en-US" sz="16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a:ea typeface="+mn-ea"/>
                <a:cs typeface="+mn-cs"/>
              </a:rPr>
              <a:t>(nowcasting)</a:t>
            </a:r>
          </a:p>
        </p:txBody>
      </p:sp>
      <p:cxnSp>
        <p:nvCxnSpPr>
          <p:cNvPr id="29" name="Straight Connector 29">
            <a:extLst>
              <a:ext uri="{FF2B5EF4-FFF2-40B4-BE49-F238E27FC236}">
                <a16:creationId xmlns:a16="http://schemas.microsoft.com/office/drawing/2014/main" id="{130CC4EF-22E6-5244-B952-10D41FA7CDF4}"/>
              </a:ext>
            </a:extLst>
          </p:cNvPr>
          <p:cNvCxnSpPr>
            <a:cxnSpLocks noChangeShapeType="1"/>
          </p:cNvCxnSpPr>
          <p:nvPr/>
        </p:nvCxnSpPr>
        <p:spPr bwMode="auto">
          <a:xfrm>
            <a:off x="4640844" y="5731720"/>
            <a:ext cx="322995" cy="0"/>
          </a:xfrm>
          <a:prstGeom prst="line">
            <a:avLst/>
          </a:prstGeom>
          <a:noFill/>
          <a:ln w="127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31" name="Rounded Rectangle 30">
            <a:extLst>
              <a:ext uri="{FF2B5EF4-FFF2-40B4-BE49-F238E27FC236}">
                <a16:creationId xmlns:a16="http://schemas.microsoft.com/office/drawing/2014/main" id="{FEAF12D6-88F1-4944-9429-00BD08853437}"/>
              </a:ext>
            </a:extLst>
          </p:cNvPr>
          <p:cNvSpPr/>
          <p:nvPr/>
        </p:nvSpPr>
        <p:spPr bwMode="auto">
          <a:xfrm>
            <a:off x="4977193" y="2820799"/>
            <a:ext cx="1905000" cy="651746"/>
          </a:xfrm>
          <a:prstGeom prst="roundRect">
            <a:avLst/>
          </a:prstGeom>
          <a:solidFill>
            <a:srgbClr val="7030A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MAD-WRF &amp; FDDA</a:t>
            </a:r>
            <a:endParaRPr kumimoji="0" lang="en-US" sz="1600" b="1" i="0" u="none" strike="noStrike" kern="1200" cap="none" spc="0" normalizeH="0" baseline="0" noProof="0" dirty="0">
              <a:ln>
                <a:noFill/>
              </a:ln>
              <a:solidFill>
                <a:srgbClr val="FFFFFF"/>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a:ea typeface="+mn-ea"/>
                <a:cs typeface="+mn-cs"/>
              </a:rPr>
              <a:t>(nowcasting</a:t>
            </a:r>
            <a:r>
              <a:rPr kumimoji="0" lang="en-US" sz="1400" b="0" i="0" u="none" strike="noStrike" kern="1200" cap="none" spc="0" normalizeH="0" baseline="0" noProof="0" dirty="0">
                <a:ln>
                  <a:noFill/>
                </a:ln>
                <a:solidFill>
                  <a:srgbClr val="FFFFFF"/>
                </a:solidFill>
                <a:effectLst/>
                <a:uLnTx/>
                <a:uFillTx/>
                <a:latin typeface="Arial"/>
                <a:ea typeface="+mn-ea"/>
                <a:cs typeface="+mn-cs"/>
              </a:rPr>
              <a:t>)</a:t>
            </a:r>
          </a:p>
        </p:txBody>
      </p:sp>
      <p:sp>
        <p:nvSpPr>
          <p:cNvPr id="35" name="Rounded Rectangle 34">
            <a:extLst>
              <a:ext uri="{FF2B5EF4-FFF2-40B4-BE49-F238E27FC236}">
                <a16:creationId xmlns:a16="http://schemas.microsoft.com/office/drawing/2014/main" id="{5B8C8931-16D9-A544-8813-83A8EBF3D350}"/>
              </a:ext>
            </a:extLst>
          </p:cNvPr>
          <p:cNvSpPr/>
          <p:nvPr/>
        </p:nvSpPr>
        <p:spPr bwMode="auto">
          <a:xfrm>
            <a:off x="7277797" y="4201750"/>
            <a:ext cx="1905000" cy="560379"/>
          </a:xfrm>
          <a:prstGeom prst="roundRect">
            <a:avLst/>
          </a:prstGeom>
          <a:solidFill>
            <a:schemeClr val="accent4"/>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Analog Ensemble System for Solar</a:t>
            </a:r>
          </a:p>
        </p:txBody>
      </p:sp>
      <p:cxnSp>
        <p:nvCxnSpPr>
          <p:cNvPr id="40" name="Straight Connector 29">
            <a:extLst>
              <a:ext uri="{FF2B5EF4-FFF2-40B4-BE49-F238E27FC236}">
                <a16:creationId xmlns:a16="http://schemas.microsoft.com/office/drawing/2014/main" id="{E5AC5CE1-2CD5-1C49-BABB-1EFF9B7B807E}"/>
              </a:ext>
            </a:extLst>
          </p:cNvPr>
          <p:cNvCxnSpPr>
            <a:cxnSpLocks noChangeShapeType="1"/>
          </p:cNvCxnSpPr>
          <p:nvPr/>
        </p:nvCxnSpPr>
        <p:spPr bwMode="auto">
          <a:xfrm flipV="1">
            <a:off x="6894474" y="3920160"/>
            <a:ext cx="441119" cy="27032"/>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42" name="Straight Connector 29">
            <a:extLst>
              <a:ext uri="{FF2B5EF4-FFF2-40B4-BE49-F238E27FC236}">
                <a16:creationId xmlns:a16="http://schemas.microsoft.com/office/drawing/2014/main" id="{6CD65BE7-2235-3140-9971-939131FFDA48}"/>
              </a:ext>
            </a:extLst>
          </p:cNvPr>
          <p:cNvCxnSpPr>
            <a:cxnSpLocks noChangeShapeType="1"/>
          </p:cNvCxnSpPr>
          <p:nvPr/>
        </p:nvCxnSpPr>
        <p:spPr bwMode="auto">
          <a:xfrm>
            <a:off x="6898569" y="4548938"/>
            <a:ext cx="326172" cy="6675"/>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45" name="Straight Connector 29">
            <a:extLst>
              <a:ext uri="{FF2B5EF4-FFF2-40B4-BE49-F238E27FC236}">
                <a16:creationId xmlns:a16="http://schemas.microsoft.com/office/drawing/2014/main" id="{C8A5886D-D375-D74D-B9AA-BEE7B6854CA1}"/>
              </a:ext>
            </a:extLst>
          </p:cNvPr>
          <p:cNvCxnSpPr>
            <a:cxnSpLocks noChangeShapeType="1"/>
          </p:cNvCxnSpPr>
          <p:nvPr/>
        </p:nvCxnSpPr>
        <p:spPr bwMode="auto">
          <a:xfrm>
            <a:off x="4570074" y="2612963"/>
            <a:ext cx="373403" cy="412334"/>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46" name="Straight Connector 29">
            <a:extLst>
              <a:ext uri="{FF2B5EF4-FFF2-40B4-BE49-F238E27FC236}">
                <a16:creationId xmlns:a16="http://schemas.microsoft.com/office/drawing/2014/main" id="{8BDB03B1-EF3A-7B45-B72D-1BAE0F54B2D9}"/>
              </a:ext>
            </a:extLst>
          </p:cNvPr>
          <p:cNvCxnSpPr>
            <a:cxnSpLocks noChangeShapeType="1"/>
            <a:stCxn id="5" idx="3"/>
          </p:cNvCxnSpPr>
          <p:nvPr/>
        </p:nvCxnSpPr>
        <p:spPr bwMode="auto">
          <a:xfrm>
            <a:off x="4567154" y="3594356"/>
            <a:ext cx="392769" cy="402416"/>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pic>
        <p:nvPicPr>
          <p:cNvPr id="56" name="Picture 55">
            <a:extLst>
              <a:ext uri="{FF2B5EF4-FFF2-40B4-BE49-F238E27FC236}">
                <a16:creationId xmlns:a16="http://schemas.microsoft.com/office/drawing/2014/main" id="{C60C2CFA-2ED1-4749-A80C-E73ABC155481}"/>
              </a:ext>
            </a:extLst>
          </p:cNvPr>
          <p:cNvPicPr>
            <a:picLocks noChangeAspect="1"/>
          </p:cNvPicPr>
          <p:nvPr/>
        </p:nvPicPr>
        <p:blipFill rotWithShape="1">
          <a:blip r:embed="rId3"/>
          <a:srcRect l="12592" r="11448"/>
          <a:stretch/>
        </p:blipFill>
        <p:spPr>
          <a:xfrm>
            <a:off x="609222" y="3421245"/>
            <a:ext cx="1371600" cy="1805721"/>
          </a:xfrm>
          <a:prstGeom prst="rect">
            <a:avLst/>
          </a:prstGeom>
        </p:spPr>
      </p:pic>
      <p:cxnSp>
        <p:nvCxnSpPr>
          <p:cNvPr id="59" name="Straight Connector 24">
            <a:extLst>
              <a:ext uri="{FF2B5EF4-FFF2-40B4-BE49-F238E27FC236}">
                <a16:creationId xmlns:a16="http://schemas.microsoft.com/office/drawing/2014/main" id="{780E8FE5-FE6D-4D44-9675-B8FEEE7E1CB3}"/>
              </a:ext>
            </a:extLst>
          </p:cNvPr>
          <p:cNvCxnSpPr>
            <a:cxnSpLocks noChangeShapeType="1"/>
          </p:cNvCxnSpPr>
          <p:nvPr/>
        </p:nvCxnSpPr>
        <p:spPr bwMode="auto">
          <a:xfrm flipV="1">
            <a:off x="8215326" y="2820799"/>
            <a:ext cx="0" cy="524076"/>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61" name="Straight Connector 24">
            <a:extLst>
              <a:ext uri="{FF2B5EF4-FFF2-40B4-BE49-F238E27FC236}">
                <a16:creationId xmlns:a16="http://schemas.microsoft.com/office/drawing/2014/main" id="{4F115064-DB32-944F-9717-D02E2A5193FB}"/>
              </a:ext>
            </a:extLst>
          </p:cNvPr>
          <p:cNvCxnSpPr>
            <a:cxnSpLocks noChangeShapeType="1"/>
          </p:cNvCxnSpPr>
          <p:nvPr/>
        </p:nvCxnSpPr>
        <p:spPr bwMode="auto">
          <a:xfrm flipH="1">
            <a:off x="8187964" y="4763014"/>
            <a:ext cx="13915" cy="491352"/>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63" name="Rounded Rectangle 62">
            <a:extLst>
              <a:ext uri="{FF2B5EF4-FFF2-40B4-BE49-F238E27FC236}">
                <a16:creationId xmlns:a16="http://schemas.microsoft.com/office/drawing/2014/main" id="{A7C2EAC1-87D3-9141-B784-CB5795DFA9EE}"/>
              </a:ext>
            </a:extLst>
          </p:cNvPr>
          <p:cNvSpPr/>
          <p:nvPr/>
        </p:nvSpPr>
        <p:spPr bwMode="auto">
          <a:xfrm>
            <a:off x="10287000" y="5345285"/>
            <a:ext cx="1905000" cy="609600"/>
          </a:xfrm>
          <a:prstGeom prst="roundRect">
            <a:avLst/>
          </a:prstGeom>
          <a:solidFill>
            <a:schemeClr val="accent1">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Statistical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Verification</a:t>
            </a:r>
          </a:p>
        </p:txBody>
      </p:sp>
      <p:cxnSp>
        <p:nvCxnSpPr>
          <p:cNvPr id="68" name="Straight Connector 24">
            <a:extLst>
              <a:ext uri="{FF2B5EF4-FFF2-40B4-BE49-F238E27FC236}">
                <a16:creationId xmlns:a16="http://schemas.microsoft.com/office/drawing/2014/main" id="{44D62C64-9291-F24C-AC44-73420B7F64BA}"/>
              </a:ext>
            </a:extLst>
          </p:cNvPr>
          <p:cNvCxnSpPr>
            <a:cxnSpLocks noChangeShapeType="1"/>
          </p:cNvCxnSpPr>
          <p:nvPr/>
        </p:nvCxnSpPr>
        <p:spPr bwMode="auto">
          <a:xfrm>
            <a:off x="11237874" y="2466182"/>
            <a:ext cx="0" cy="739419"/>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70" name="Straight Connector 24">
            <a:extLst>
              <a:ext uri="{FF2B5EF4-FFF2-40B4-BE49-F238E27FC236}">
                <a16:creationId xmlns:a16="http://schemas.microsoft.com/office/drawing/2014/main" id="{37EC3009-BB8F-B947-AE16-183D128D201E}"/>
              </a:ext>
            </a:extLst>
          </p:cNvPr>
          <p:cNvCxnSpPr>
            <a:cxnSpLocks noChangeShapeType="1"/>
          </p:cNvCxnSpPr>
          <p:nvPr/>
        </p:nvCxnSpPr>
        <p:spPr bwMode="auto">
          <a:xfrm flipV="1">
            <a:off x="11237874" y="4608978"/>
            <a:ext cx="0" cy="711502"/>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72" name="Straight Connector 29">
            <a:extLst>
              <a:ext uri="{FF2B5EF4-FFF2-40B4-BE49-F238E27FC236}">
                <a16:creationId xmlns:a16="http://schemas.microsoft.com/office/drawing/2014/main" id="{33D6FFE0-B625-4C49-8FB5-A1E1A84733AD}"/>
              </a:ext>
            </a:extLst>
          </p:cNvPr>
          <p:cNvCxnSpPr>
            <a:cxnSpLocks noChangeShapeType="1"/>
          </p:cNvCxnSpPr>
          <p:nvPr/>
        </p:nvCxnSpPr>
        <p:spPr bwMode="auto">
          <a:xfrm flipV="1">
            <a:off x="9192414" y="5766157"/>
            <a:ext cx="1094586" cy="13159"/>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75" name="Straight Connector 29">
            <a:extLst>
              <a:ext uri="{FF2B5EF4-FFF2-40B4-BE49-F238E27FC236}">
                <a16:creationId xmlns:a16="http://schemas.microsoft.com/office/drawing/2014/main" id="{1174FED9-2C63-1248-AE26-17C6B537E8A6}"/>
              </a:ext>
            </a:extLst>
          </p:cNvPr>
          <p:cNvCxnSpPr>
            <a:cxnSpLocks noChangeShapeType="1"/>
            <a:stCxn id="3" idx="1"/>
          </p:cNvCxnSpPr>
          <p:nvPr/>
        </p:nvCxnSpPr>
        <p:spPr bwMode="auto">
          <a:xfrm flipH="1" flipV="1">
            <a:off x="2235066" y="4688438"/>
            <a:ext cx="473328" cy="1"/>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81" name="Straight Connector 29">
            <a:extLst>
              <a:ext uri="{FF2B5EF4-FFF2-40B4-BE49-F238E27FC236}">
                <a16:creationId xmlns:a16="http://schemas.microsoft.com/office/drawing/2014/main" id="{60EAE498-AF1D-A84C-AB0C-F40C152188A4}"/>
              </a:ext>
            </a:extLst>
          </p:cNvPr>
          <p:cNvCxnSpPr>
            <a:cxnSpLocks noChangeShapeType="1"/>
          </p:cNvCxnSpPr>
          <p:nvPr/>
        </p:nvCxnSpPr>
        <p:spPr bwMode="auto">
          <a:xfrm>
            <a:off x="4544786" y="3983651"/>
            <a:ext cx="460861" cy="196154"/>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83" name="Straight Connector 29">
            <a:extLst>
              <a:ext uri="{FF2B5EF4-FFF2-40B4-BE49-F238E27FC236}">
                <a16:creationId xmlns:a16="http://schemas.microsoft.com/office/drawing/2014/main" id="{CD1293B0-9265-4B48-BFD4-99BA49B23FDD}"/>
              </a:ext>
            </a:extLst>
          </p:cNvPr>
          <p:cNvCxnSpPr>
            <a:cxnSpLocks noChangeShapeType="1"/>
          </p:cNvCxnSpPr>
          <p:nvPr/>
        </p:nvCxnSpPr>
        <p:spPr bwMode="auto">
          <a:xfrm>
            <a:off x="6813538" y="3456569"/>
            <a:ext cx="509366" cy="1848123"/>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64" name="Straight Connector 29">
            <a:extLst>
              <a:ext uri="{FF2B5EF4-FFF2-40B4-BE49-F238E27FC236}">
                <a16:creationId xmlns:a16="http://schemas.microsoft.com/office/drawing/2014/main" id="{3BDCA504-8CEA-CC4E-871E-AC01DC033AE4}"/>
              </a:ext>
            </a:extLst>
          </p:cNvPr>
          <p:cNvCxnSpPr>
            <a:cxnSpLocks noChangeShapeType="1"/>
          </p:cNvCxnSpPr>
          <p:nvPr/>
        </p:nvCxnSpPr>
        <p:spPr bwMode="auto">
          <a:xfrm flipV="1">
            <a:off x="6882193" y="2840099"/>
            <a:ext cx="465836" cy="374192"/>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65" name="Straight Connector 29">
            <a:extLst>
              <a:ext uri="{FF2B5EF4-FFF2-40B4-BE49-F238E27FC236}">
                <a16:creationId xmlns:a16="http://schemas.microsoft.com/office/drawing/2014/main" id="{DE070438-9FE2-9648-B725-4FF6FF598EB9}"/>
              </a:ext>
            </a:extLst>
          </p:cNvPr>
          <p:cNvCxnSpPr>
            <a:cxnSpLocks noChangeShapeType="1"/>
          </p:cNvCxnSpPr>
          <p:nvPr/>
        </p:nvCxnSpPr>
        <p:spPr bwMode="auto">
          <a:xfrm>
            <a:off x="4571069" y="2995403"/>
            <a:ext cx="430270" cy="831367"/>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69" name="Straight Connector 24">
            <a:extLst>
              <a:ext uri="{FF2B5EF4-FFF2-40B4-BE49-F238E27FC236}">
                <a16:creationId xmlns:a16="http://schemas.microsoft.com/office/drawing/2014/main" id="{7460F18D-3088-C544-8EC2-F8E9D749C5F3}"/>
              </a:ext>
            </a:extLst>
          </p:cNvPr>
          <p:cNvCxnSpPr>
            <a:cxnSpLocks noChangeShapeType="1"/>
          </p:cNvCxnSpPr>
          <p:nvPr/>
        </p:nvCxnSpPr>
        <p:spPr bwMode="auto">
          <a:xfrm flipV="1">
            <a:off x="3629320" y="3597346"/>
            <a:ext cx="0" cy="314016"/>
          </a:xfrm>
          <a:prstGeom prst="line">
            <a:avLst/>
          </a:prstGeom>
          <a:noFill/>
          <a:ln w="127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47" name="Straight Connector 29">
            <a:extLst>
              <a:ext uri="{FF2B5EF4-FFF2-40B4-BE49-F238E27FC236}">
                <a16:creationId xmlns:a16="http://schemas.microsoft.com/office/drawing/2014/main" id="{1D151152-44F0-ED4E-A5B9-5581FB2B392D}"/>
              </a:ext>
            </a:extLst>
          </p:cNvPr>
          <p:cNvCxnSpPr>
            <a:cxnSpLocks noChangeShapeType="1"/>
          </p:cNvCxnSpPr>
          <p:nvPr/>
        </p:nvCxnSpPr>
        <p:spPr bwMode="auto">
          <a:xfrm flipV="1">
            <a:off x="4608962" y="4638537"/>
            <a:ext cx="362202" cy="12813"/>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48" name="Straight Connector 29">
            <a:extLst>
              <a:ext uri="{FF2B5EF4-FFF2-40B4-BE49-F238E27FC236}">
                <a16:creationId xmlns:a16="http://schemas.microsoft.com/office/drawing/2014/main" id="{A0DF69E9-8AFE-0045-8DC4-3D3DA035C779}"/>
              </a:ext>
            </a:extLst>
          </p:cNvPr>
          <p:cNvCxnSpPr>
            <a:cxnSpLocks noChangeShapeType="1"/>
          </p:cNvCxnSpPr>
          <p:nvPr/>
        </p:nvCxnSpPr>
        <p:spPr bwMode="auto">
          <a:xfrm>
            <a:off x="6923494" y="5646227"/>
            <a:ext cx="352401" cy="0"/>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49" name="Straight Connector 29">
            <a:extLst>
              <a:ext uri="{FF2B5EF4-FFF2-40B4-BE49-F238E27FC236}">
                <a16:creationId xmlns:a16="http://schemas.microsoft.com/office/drawing/2014/main" id="{130CC4EF-22E6-5244-B952-10D41FA7CDF4}"/>
              </a:ext>
            </a:extLst>
          </p:cNvPr>
          <p:cNvCxnSpPr>
            <a:cxnSpLocks noChangeShapeType="1"/>
          </p:cNvCxnSpPr>
          <p:nvPr/>
        </p:nvCxnSpPr>
        <p:spPr bwMode="auto">
          <a:xfrm>
            <a:off x="4629324" y="5743917"/>
            <a:ext cx="401678" cy="22240"/>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50" name="Straight Connector 29">
            <a:extLst>
              <a:ext uri="{FF2B5EF4-FFF2-40B4-BE49-F238E27FC236}">
                <a16:creationId xmlns:a16="http://schemas.microsoft.com/office/drawing/2014/main" id="{32B04888-59E4-0D49-9DFF-5DE8E9846717}"/>
              </a:ext>
            </a:extLst>
          </p:cNvPr>
          <p:cNvCxnSpPr>
            <a:cxnSpLocks noChangeShapeType="1"/>
          </p:cNvCxnSpPr>
          <p:nvPr/>
        </p:nvCxnSpPr>
        <p:spPr bwMode="auto">
          <a:xfrm flipV="1">
            <a:off x="4595957" y="4858041"/>
            <a:ext cx="401678" cy="431663"/>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85" name="Rounded Rectangle 84">
            <a:extLst>
              <a:ext uri="{FF2B5EF4-FFF2-40B4-BE49-F238E27FC236}">
                <a16:creationId xmlns:a16="http://schemas.microsoft.com/office/drawing/2014/main" id="{1DBFCD2C-6D2B-804D-B11D-E59DA536638F}"/>
              </a:ext>
            </a:extLst>
          </p:cNvPr>
          <p:cNvSpPr/>
          <p:nvPr/>
        </p:nvSpPr>
        <p:spPr bwMode="auto">
          <a:xfrm>
            <a:off x="9257455" y="2959790"/>
            <a:ext cx="1155692" cy="1942141"/>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Franklin Gothic Book"/>
                <a:ea typeface="+mn-ea"/>
                <a:cs typeface="+mn-cs"/>
              </a:rPr>
              <a:t>Schaake</a:t>
            </a: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 Shuffle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Combine Wind &amp;</a:t>
            </a:r>
            <a:endParaRPr kumimoji="0" lang="en-US" sz="1600" b="1" i="0" u="none" strike="noStrike" kern="1200" cap="none" spc="0" normalizeH="0" baseline="0" noProof="0" dirty="0">
              <a:ln>
                <a:noFill/>
              </a:ln>
              <a:solidFill>
                <a:srgbClr val="FFFFFF"/>
              </a:solidFill>
              <a:effectLst/>
              <a:uLnTx/>
              <a:uFillTx/>
              <a:latin typeface="Franklin Gothic Boo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Franklin Gothic Book"/>
                <a:ea typeface="+mn-ea"/>
                <a:cs typeface="+mn-cs"/>
              </a:rPr>
              <a:t>Solar Power</a:t>
            </a:r>
            <a:endParaRPr kumimoji="0" lang="en-US" sz="1600" b="1" i="0" u="none" strike="noStrike" kern="1200" cap="none" spc="0" normalizeH="0" baseline="0" noProof="0" dirty="0">
              <a:ln>
                <a:noFill/>
              </a:ln>
              <a:solidFill>
                <a:srgbClr val="FFFFFF"/>
              </a:solidFill>
              <a:effectLst/>
              <a:uLnTx/>
              <a:uFillTx/>
              <a:latin typeface="Franklin Gothic Book"/>
              <a:ea typeface="+mn-ea"/>
              <a:cs typeface="+mn-cs"/>
            </a:endParaRPr>
          </a:p>
        </p:txBody>
      </p:sp>
      <p:cxnSp>
        <p:nvCxnSpPr>
          <p:cNvPr id="86" name="Straight Connector 29">
            <a:extLst>
              <a:ext uri="{FF2B5EF4-FFF2-40B4-BE49-F238E27FC236}">
                <a16:creationId xmlns:a16="http://schemas.microsoft.com/office/drawing/2014/main" id="{DE070438-9FE2-9648-B725-4FF6FF598EB9}"/>
              </a:ext>
            </a:extLst>
          </p:cNvPr>
          <p:cNvCxnSpPr>
            <a:cxnSpLocks noChangeShapeType="1"/>
          </p:cNvCxnSpPr>
          <p:nvPr/>
        </p:nvCxnSpPr>
        <p:spPr bwMode="auto">
          <a:xfrm>
            <a:off x="9170162" y="2676804"/>
            <a:ext cx="233882" cy="350391"/>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89" name="Straight Connector 29">
            <a:extLst>
              <a:ext uri="{FF2B5EF4-FFF2-40B4-BE49-F238E27FC236}">
                <a16:creationId xmlns:a16="http://schemas.microsoft.com/office/drawing/2014/main" id="{32B04888-59E4-0D49-9DFF-5DE8E9846717}"/>
              </a:ext>
            </a:extLst>
          </p:cNvPr>
          <p:cNvCxnSpPr>
            <a:cxnSpLocks noChangeShapeType="1"/>
          </p:cNvCxnSpPr>
          <p:nvPr/>
        </p:nvCxnSpPr>
        <p:spPr bwMode="auto">
          <a:xfrm flipV="1">
            <a:off x="9165278" y="4914334"/>
            <a:ext cx="401678" cy="431663"/>
          </a:xfrm>
          <a:prstGeom prst="line">
            <a:avLst/>
          </a:prstGeom>
          <a:noFill/>
          <a:ln w="38100" algn="ctr">
            <a:solidFill>
              <a:schemeClr val="tx1"/>
            </a:solidFill>
            <a:round/>
            <a:headEnd type="none" w="sm" len="sm"/>
            <a:tailEnd type="stealth" w="lg" len="lg"/>
          </a:ln>
          <a:extLst>
            <a:ext uri="{909E8E84-426E-40DD-AFC4-6F175D3DCCD1}">
              <a14:hiddenFill xmlns:a14="http://schemas.microsoft.com/office/drawing/2010/main">
                <a:noFill/>
              </a14:hiddenFill>
            </a:ext>
          </a:extLst>
        </p:spPr>
      </p:cxnSp>
      <p:pic>
        <p:nvPicPr>
          <p:cNvPr id="90" name="Picture 89" descr="C:\Users\haupt\Downloads\Screen Shot 2019-11-06 at 9.55.33 AM.png"/>
          <p:cNvPicPr/>
          <p:nvPr/>
        </p:nvPicPr>
        <p:blipFill rotWithShape="1">
          <a:blip r:embed="rId4" cstate="print">
            <a:extLst>
              <a:ext uri="{28A0092B-C50C-407E-A947-70E740481C1C}">
                <a14:useLocalDpi xmlns:a14="http://schemas.microsoft.com/office/drawing/2010/main" val="0"/>
              </a:ext>
            </a:extLst>
          </a:blip>
          <a:srcRect l="2361" t="41378" r="31621" b="22082"/>
          <a:stretch/>
        </p:blipFill>
        <p:spPr bwMode="auto">
          <a:xfrm>
            <a:off x="10531802" y="3586282"/>
            <a:ext cx="1628554" cy="776275"/>
          </a:xfrm>
          <a:prstGeom prst="rect">
            <a:avLst/>
          </a:prstGeom>
          <a:noFill/>
          <a:ln>
            <a:noFill/>
          </a:ln>
        </p:spPr>
      </p:pic>
      <p:cxnSp>
        <p:nvCxnSpPr>
          <p:cNvPr id="94" name="Straight Connector 93"/>
          <p:cNvCxnSpPr/>
          <p:nvPr/>
        </p:nvCxnSpPr>
        <p:spPr>
          <a:xfrm>
            <a:off x="2421568" y="1922885"/>
            <a:ext cx="0" cy="1653179"/>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Connector 95"/>
          <p:cNvCxnSpPr>
            <a:endCxn id="5" idx="1"/>
          </p:cNvCxnSpPr>
          <p:nvPr/>
        </p:nvCxnSpPr>
        <p:spPr>
          <a:xfrm>
            <a:off x="2421568" y="3594355"/>
            <a:ext cx="25233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2658521" y="1977041"/>
            <a:ext cx="1961961" cy="1048256"/>
          </a:xfrm>
          <a:prstGeom prst="roundRect">
            <a:avLst/>
          </a:prstGeom>
          <a:noFill/>
          <a:ln w="57150">
            <a:solidFill>
              <a:srgbClr val="00206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ounded Rectangle 53"/>
          <p:cNvSpPr/>
          <p:nvPr/>
        </p:nvSpPr>
        <p:spPr>
          <a:xfrm>
            <a:off x="2745405" y="4403828"/>
            <a:ext cx="1875077" cy="622070"/>
          </a:xfrm>
          <a:prstGeom prst="roundRect">
            <a:avLst/>
          </a:prstGeom>
          <a:noFill/>
          <a:ln w="57150">
            <a:solidFill>
              <a:srgbClr val="00206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ounded Rectangle 56"/>
          <p:cNvSpPr/>
          <p:nvPr/>
        </p:nvSpPr>
        <p:spPr>
          <a:xfrm>
            <a:off x="5031448" y="2822600"/>
            <a:ext cx="1875077" cy="622070"/>
          </a:xfrm>
          <a:prstGeom prst="roundRect">
            <a:avLst/>
          </a:prstGeom>
          <a:noFill/>
          <a:ln w="57150">
            <a:solidFill>
              <a:srgbClr val="00206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ounded Rectangle 57"/>
          <p:cNvSpPr/>
          <p:nvPr/>
        </p:nvSpPr>
        <p:spPr>
          <a:xfrm>
            <a:off x="357483" y="5542541"/>
            <a:ext cx="1875077" cy="398443"/>
          </a:xfrm>
          <a:prstGeom prst="roundRect">
            <a:avLst/>
          </a:prstGeom>
          <a:noFill/>
          <a:ln w="57150">
            <a:solidFill>
              <a:srgbClr val="00206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p:cNvSpPr txBox="1"/>
          <p:nvPr/>
        </p:nvSpPr>
        <p:spPr>
          <a:xfrm>
            <a:off x="508251" y="5573254"/>
            <a:ext cx="1724310"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a:ea typeface="+mn-ea"/>
                <a:cs typeface="+mn-cs"/>
              </a:rPr>
              <a:t>Physical Model</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Rounded Rectangle 59"/>
          <p:cNvSpPr/>
          <p:nvPr/>
        </p:nvSpPr>
        <p:spPr>
          <a:xfrm>
            <a:off x="4993568" y="1927164"/>
            <a:ext cx="1875077" cy="622070"/>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ounded Rectangle 61"/>
          <p:cNvSpPr/>
          <p:nvPr/>
        </p:nvSpPr>
        <p:spPr>
          <a:xfrm>
            <a:off x="4974484" y="3736743"/>
            <a:ext cx="1949010" cy="1150378"/>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ounded Rectangle 65"/>
          <p:cNvSpPr/>
          <p:nvPr/>
        </p:nvSpPr>
        <p:spPr>
          <a:xfrm>
            <a:off x="5040154" y="5320480"/>
            <a:ext cx="1875077" cy="672532"/>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ounded Rectangle 66"/>
          <p:cNvSpPr/>
          <p:nvPr/>
        </p:nvSpPr>
        <p:spPr>
          <a:xfrm>
            <a:off x="7317337" y="3386774"/>
            <a:ext cx="1875077" cy="622070"/>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ounded Rectangle 70"/>
          <p:cNvSpPr/>
          <p:nvPr/>
        </p:nvSpPr>
        <p:spPr>
          <a:xfrm>
            <a:off x="7317337" y="4171049"/>
            <a:ext cx="1875077" cy="622070"/>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ounded Rectangle 72"/>
          <p:cNvSpPr/>
          <p:nvPr/>
        </p:nvSpPr>
        <p:spPr>
          <a:xfrm>
            <a:off x="9266285" y="2998066"/>
            <a:ext cx="1140229" cy="1898251"/>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ounded Rectangle 73"/>
          <p:cNvSpPr/>
          <p:nvPr/>
        </p:nvSpPr>
        <p:spPr>
          <a:xfrm>
            <a:off x="330066" y="6009972"/>
            <a:ext cx="1904999" cy="398443"/>
          </a:xfrm>
          <a:prstGeom prst="roundRect">
            <a:avLst/>
          </a:prstGeom>
          <a:noFill/>
          <a:ln w="5715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p:cNvSpPr txBox="1"/>
          <p:nvPr/>
        </p:nvSpPr>
        <p:spPr>
          <a:xfrm>
            <a:off x="510756" y="6040685"/>
            <a:ext cx="1724310" cy="369332"/>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a:ea typeface="+mn-ea"/>
                <a:cs typeface="+mn-cs"/>
              </a:rPr>
              <a:t>AI Model</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Rectangle 10"/>
          <p:cNvSpPr/>
          <p:nvPr/>
        </p:nvSpPr>
        <p:spPr>
          <a:xfrm>
            <a:off x="9165278" y="6119336"/>
            <a:ext cx="3168923" cy="738664"/>
          </a:xfrm>
          <a:prstGeom prst="rect">
            <a:avLst/>
          </a:prstGeom>
        </p:spPr>
        <p:txBody>
          <a:bodyPr wrap="square">
            <a:spAutoFit/>
          </a:bodyPr>
          <a:lstStyle/>
          <a:p>
            <a:pPr lvl="0">
              <a:defRPr/>
            </a:pPr>
            <a:r>
              <a:rPr lang="en-US" dirty="0" smtClean="0"/>
              <a:t>Sue Haupt                 </a:t>
            </a:r>
            <a:r>
              <a:rPr lang="en-US" dirty="0" err="1" smtClean="0"/>
              <a:t>Branko</a:t>
            </a:r>
            <a:r>
              <a:rPr lang="en-US" dirty="0" smtClean="0"/>
              <a:t> </a:t>
            </a:r>
            <a:r>
              <a:rPr lang="en-US" dirty="0" err="1" smtClean="0"/>
              <a:t>Kosovic</a:t>
            </a:r>
            <a:endParaRPr lang="en-US" dirty="0" smtClean="0"/>
          </a:p>
          <a:p>
            <a:pPr lvl="0">
              <a:defRPr/>
            </a:pPr>
            <a:r>
              <a:rPr lang="en-US" dirty="0" smtClean="0"/>
              <a:t>Gerry Wiener            Jared Lee</a:t>
            </a:r>
          </a:p>
          <a:p>
            <a:pPr lvl="0">
              <a:defRPr/>
            </a:pPr>
            <a:r>
              <a:rPr lang="en-US" dirty="0" err="1" smtClean="0"/>
              <a:t>Majed</a:t>
            </a:r>
            <a:r>
              <a:rPr lang="en-US" dirty="0" smtClean="0"/>
              <a:t> Al-</a:t>
            </a:r>
            <a:r>
              <a:rPr lang="en-US" dirty="0" err="1" smtClean="0"/>
              <a:t>Rasheedi</a:t>
            </a:r>
            <a:r>
              <a:rPr lang="en-US" dirty="0" smtClean="0"/>
              <a:t>   Many others</a:t>
            </a:r>
            <a:endParaRPr lang="en-US" dirty="0"/>
          </a:p>
        </p:txBody>
      </p:sp>
    </p:spTree>
    <p:custDataLst>
      <p:tags r:id="rId1"/>
    </p:custDataLst>
    <p:extLst>
      <p:ext uri="{BB962C8B-B14F-4D97-AF65-F5344CB8AC3E}">
        <p14:creationId xmlns:p14="http://schemas.microsoft.com/office/powerpoint/2010/main" val="2347913134"/>
      </p:ext>
    </p:extLst>
  </p:cSld>
  <p:clrMapOvr>
    <a:masterClrMapping/>
  </p:clrMapOvr>
  <mc:AlternateContent xmlns:mc="http://schemas.openxmlformats.org/markup-compatibility/2006" xmlns:p14="http://schemas.microsoft.com/office/powerpoint/2010/main">
    <mc:Choice Requires="p14">
      <p:transition spd="slow" p14:dur="2000" advTm="112407"/>
    </mc:Choice>
    <mc:Fallback xmlns="">
      <p:transition spd="slow" advTm="112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P spid="57" grpId="0" animBg="1"/>
      <p:bldP spid="58" grpId="0" animBg="1"/>
      <p:bldP spid="8" grpId="0"/>
      <p:bldP spid="60" grpId="0" animBg="1"/>
      <p:bldP spid="62" grpId="0" animBg="1"/>
      <p:bldP spid="66" grpId="0" animBg="1"/>
      <p:bldP spid="67" grpId="0" animBg="1"/>
      <p:bldP spid="71" grpId="0" animBg="1"/>
      <p:bldP spid="73" grpId="0" animBg="1"/>
      <p:bldP spid="74" grpId="0" animBg="1"/>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B152-6517-9C4B-892C-D2BA77A66C0C}"/>
              </a:ext>
            </a:extLst>
          </p:cNvPr>
          <p:cNvSpPr>
            <a:spLocks noGrp="1"/>
          </p:cNvSpPr>
          <p:nvPr>
            <p:ph type="title"/>
          </p:nvPr>
        </p:nvSpPr>
        <p:spPr>
          <a:xfrm>
            <a:off x="838200" y="-54430"/>
            <a:ext cx="10515600" cy="1325563"/>
          </a:xfrm>
        </p:spPr>
        <p:txBody>
          <a:bodyPr/>
          <a:lstStyle/>
          <a:p>
            <a:r>
              <a:rPr lang="en-US" dirty="0" err="1"/>
              <a:t>DICast</a:t>
            </a:r>
            <a:r>
              <a:rPr lang="en-US" dirty="0"/>
              <a:t>® Preliminary Verification</a:t>
            </a:r>
          </a:p>
        </p:txBody>
      </p:sp>
      <p:sp>
        <p:nvSpPr>
          <p:cNvPr id="5" name="TextBox 4">
            <a:extLst>
              <a:ext uri="{FF2B5EF4-FFF2-40B4-BE49-F238E27FC236}">
                <a16:creationId xmlns:a16="http://schemas.microsoft.com/office/drawing/2014/main" id="{7F92F89A-2F9C-194C-92A5-5CB139294AEE}"/>
              </a:ext>
            </a:extLst>
          </p:cNvPr>
          <p:cNvSpPr txBox="1"/>
          <p:nvPr/>
        </p:nvSpPr>
        <p:spPr>
          <a:xfrm>
            <a:off x="9918700" y="6331914"/>
            <a:ext cx="2273300" cy="523220"/>
          </a:xfrm>
          <a:prstGeom prst="rect">
            <a:avLst/>
          </a:prstGeom>
        </p:spPr>
        <p:txBody>
          <a:bodyPr wrap="square" rtlCol="0">
            <a:spAutoFit/>
          </a:bodyPr>
          <a:lstStyle/>
          <a:p>
            <a:pPr algn="r"/>
            <a:r>
              <a:rPr lang="en-US" dirty="0"/>
              <a:t>Seth </a:t>
            </a:r>
            <a:r>
              <a:rPr lang="en-US" dirty="0" smtClean="0"/>
              <a:t>Linden</a:t>
            </a:r>
          </a:p>
          <a:p>
            <a:pPr algn="r"/>
            <a:r>
              <a:rPr lang="en-US" dirty="0" smtClean="0"/>
              <a:t>Tom </a:t>
            </a:r>
            <a:r>
              <a:rPr lang="en-US" dirty="0" err="1" smtClean="0"/>
              <a:t>Brummet</a:t>
            </a:r>
            <a:endParaRPr lang="en-US" dirty="0"/>
          </a:p>
        </p:txBody>
      </p:sp>
      <p:sp>
        <p:nvSpPr>
          <p:cNvPr id="12" name="TextBox 11">
            <a:extLst>
              <a:ext uri="{FF2B5EF4-FFF2-40B4-BE49-F238E27FC236}">
                <a16:creationId xmlns:a16="http://schemas.microsoft.com/office/drawing/2014/main" id="{D1E12BB7-247A-8B49-9D27-F6206D17FD30}"/>
              </a:ext>
            </a:extLst>
          </p:cNvPr>
          <p:cNvSpPr txBox="1"/>
          <p:nvPr/>
        </p:nvSpPr>
        <p:spPr>
          <a:xfrm>
            <a:off x="5854063" y="5706270"/>
            <a:ext cx="5766435" cy="707886"/>
          </a:xfrm>
          <a:prstGeom prst="rect">
            <a:avLst/>
          </a:prstGeom>
          <a:solidFill>
            <a:schemeClr val="bg1">
              <a:alpha val="75000"/>
            </a:schemeClr>
          </a:solidFill>
        </p:spPr>
        <p:txBody>
          <a:bodyPr wrap="square" rtlCol="0">
            <a:spAutoFit/>
          </a:bodyPr>
          <a:lstStyle/>
          <a:p>
            <a:pPr algn="ctr"/>
            <a:r>
              <a:rPr lang="en-US" sz="2000" dirty="0" smtClean="0"/>
              <a:t>Average RMSE of global horizontal irradiance</a:t>
            </a:r>
          </a:p>
          <a:p>
            <a:pPr algn="ctr"/>
            <a:r>
              <a:rPr lang="en-US" sz="2000" dirty="0" smtClean="0"/>
              <a:t>1 Dec 2018–30 Nov 2019; valid 06 UTC</a:t>
            </a:r>
            <a:endParaRPr lang="en-US" sz="2000" dirty="0"/>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l="11534" t="3367" r="11286"/>
          <a:stretch/>
        </p:blipFill>
        <p:spPr bwMode="auto">
          <a:xfrm>
            <a:off x="0" y="1271133"/>
            <a:ext cx="5446739" cy="4510087"/>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l="908" t="3254"/>
          <a:stretch/>
        </p:blipFill>
        <p:spPr bwMode="auto">
          <a:xfrm>
            <a:off x="5854064" y="1271133"/>
            <a:ext cx="5766435" cy="451008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D1E12BB7-247A-8B49-9D27-F6206D17FD30}"/>
              </a:ext>
            </a:extLst>
          </p:cNvPr>
          <p:cNvSpPr txBox="1"/>
          <p:nvPr/>
        </p:nvSpPr>
        <p:spPr>
          <a:xfrm>
            <a:off x="586104" y="5747198"/>
            <a:ext cx="4633994" cy="707886"/>
          </a:xfrm>
          <a:prstGeom prst="rect">
            <a:avLst/>
          </a:prstGeom>
          <a:solidFill>
            <a:schemeClr val="bg1">
              <a:alpha val="75000"/>
            </a:schemeClr>
          </a:solidFill>
        </p:spPr>
        <p:txBody>
          <a:bodyPr wrap="square" rtlCol="0">
            <a:spAutoFit/>
          </a:bodyPr>
          <a:lstStyle/>
          <a:p>
            <a:pPr algn="ctr"/>
            <a:r>
              <a:rPr lang="en-US" sz="2000" dirty="0"/>
              <a:t>Average RMSE of </a:t>
            </a:r>
            <a:r>
              <a:rPr lang="en-US" sz="2000" dirty="0" smtClean="0"/>
              <a:t>hub </a:t>
            </a:r>
            <a:r>
              <a:rPr lang="en-US" sz="2000" dirty="0" err="1" smtClean="0"/>
              <a:t>ht</a:t>
            </a:r>
            <a:r>
              <a:rPr lang="en-US" sz="2000" dirty="0" smtClean="0"/>
              <a:t> wind speed</a:t>
            </a:r>
            <a:endParaRPr lang="en-US" sz="2000" dirty="0"/>
          </a:p>
          <a:p>
            <a:pPr algn="ctr"/>
            <a:r>
              <a:rPr lang="en-US" sz="2000" dirty="0"/>
              <a:t>1 </a:t>
            </a:r>
            <a:r>
              <a:rPr lang="en-US" sz="2000" dirty="0" smtClean="0"/>
              <a:t>Dec 2018–30 Nov </a:t>
            </a:r>
            <a:r>
              <a:rPr lang="en-US" sz="2000" dirty="0"/>
              <a:t>2019</a:t>
            </a:r>
          </a:p>
        </p:txBody>
      </p:sp>
    </p:spTree>
    <p:extLst>
      <p:ext uri="{BB962C8B-B14F-4D97-AF65-F5344CB8AC3E}">
        <p14:creationId xmlns:p14="http://schemas.microsoft.com/office/powerpoint/2010/main" val="271185171"/>
      </p:ext>
    </p:extLst>
  </p:cSld>
  <p:clrMapOvr>
    <a:masterClrMapping/>
  </p:clrMapOvr>
  <mc:AlternateContent xmlns:mc="http://schemas.openxmlformats.org/markup-compatibility/2006" xmlns:p14="http://schemas.microsoft.com/office/powerpoint/2010/main">
    <mc:Choice Requires="p14">
      <p:transition spd="slow" p14:dur="2000" advTm="28456"/>
    </mc:Choice>
    <mc:Fallback xmlns="">
      <p:transition spd="slow" advTm="2845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3.png"/>
          <p:cNvPicPr/>
          <p:nvPr/>
        </p:nvPicPr>
        <p:blipFill>
          <a:blip r:embed="rId2"/>
          <a:srcRect/>
          <a:stretch>
            <a:fillRect/>
          </a:stretch>
        </p:blipFill>
        <p:spPr>
          <a:xfrm>
            <a:off x="5497253" y="2701505"/>
            <a:ext cx="5932747" cy="4152900"/>
          </a:xfrm>
          <a:prstGeom prst="rect">
            <a:avLst/>
          </a:prstGeom>
          <a:ln/>
        </p:spPr>
      </p:pic>
      <p:sp>
        <p:nvSpPr>
          <p:cNvPr id="2" name="Title 1">
            <a:extLst>
              <a:ext uri="{FF2B5EF4-FFF2-40B4-BE49-F238E27FC236}">
                <a16:creationId xmlns:a16="http://schemas.microsoft.com/office/drawing/2014/main" id="{51B01B1D-C77A-6642-8E79-CC206D24FDAF}"/>
              </a:ext>
            </a:extLst>
          </p:cNvPr>
          <p:cNvSpPr>
            <a:spLocks noGrp="1"/>
          </p:cNvSpPr>
          <p:nvPr>
            <p:ph type="title"/>
          </p:nvPr>
        </p:nvSpPr>
        <p:spPr>
          <a:xfrm>
            <a:off x="838200" y="127000"/>
            <a:ext cx="10515600" cy="1325563"/>
          </a:xfrm>
        </p:spPr>
        <p:txBody>
          <a:bodyPr/>
          <a:lstStyle/>
          <a:p>
            <a:r>
              <a:rPr lang="en-US" dirty="0" err="1"/>
              <a:t>StatCast</a:t>
            </a:r>
            <a:r>
              <a:rPr lang="en-US" dirty="0"/>
              <a:t>-Wind – Preliminary Results</a:t>
            </a:r>
          </a:p>
        </p:txBody>
      </p:sp>
      <p:sp>
        <p:nvSpPr>
          <p:cNvPr id="3" name="Content Placeholder 2">
            <a:extLst>
              <a:ext uri="{FF2B5EF4-FFF2-40B4-BE49-F238E27FC236}">
                <a16:creationId xmlns:a16="http://schemas.microsoft.com/office/drawing/2014/main" id="{0A5956F2-CD65-D04B-BA61-36EEDE7C3EF3}"/>
              </a:ext>
            </a:extLst>
          </p:cNvPr>
          <p:cNvSpPr>
            <a:spLocks noGrp="1"/>
          </p:cNvSpPr>
          <p:nvPr>
            <p:ph idx="1"/>
          </p:nvPr>
        </p:nvSpPr>
        <p:spPr>
          <a:xfrm>
            <a:off x="-28574" y="1611363"/>
            <a:ext cx="10515600" cy="1325563"/>
          </a:xfrm>
        </p:spPr>
        <p:txBody>
          <a:bodyPr/>
          <a:lstStyle/>
          <a:p>
            <a:pPr fontAlgn="base"/>
            <a:r>
              <a:rPr lang="en-US" dirty="0" err="1"/>
              <a:t>StatCast</a:t>
            </a:r>
            <a:r>
              <a:rPr lang="en-US" dirty="0"/>
              <a:t> </a:t>
            </a:r>
            <a:r>
              <a:rPr lang="en-US" dirty="0" smtClean="0"/>
              <a:t>Wind: Improvements </a:t>
            </a:r>
            <a:r>
              <a:rPr lang="en-US" dirty="0"/>
              <a:t>over </a:t>
            </a:r>
            <a:r>
              <a:rPr lang="en-US" dirty="0" smtClean="0"/>
              <a:t>persistence </a:t>
            </a:r>
            <a:r>
              <a:rPr lang="en-US" dirty="0"/>
              <a:t>for wind speed and power after 15-min (similar for all turbines), using either random forests (RF) </a:t>
            </a:r>
            <a:r>
              <a:rPr lang="en-US" dirty="0" smtClean="0"/>
              <a:t>or ANNs</a:t>
            </a:r>
            <a:endParaRPr lang="en-US" dirty="0"/>
          </a:p>
          <a:p>
            <a:endParaRPr lang="en-US" dirty="0"/>
          </a:p>
        </p:txBody>
      </p:sp>
      <p:pic>
        <p:nvPicPr>
          <p:cNvPr id="7" name="Picture 4">
            <a:extLst>
              <a:ext uri="{FF2B5EF4-FFF2-40B4-BE49-F238E27FC236}">
                <a16:creationId xmlns:a16="http://schemas.microsoft.com/office/drawing/2014/main" id="{C48E5672-1514-CC43-B304-7220F4193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9"/>
          <a:stretch/>
        </p:blipFill>
        <p:spPr bwMode="auto">
          <a:xfrm>
            <a:off x="-28574" y="2844380"/>
            <a:ext cx="5762258" cy="401362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6">
            <a:extLst>
              <a:ext uri="{FF2B5EF4-FFF2-40B4-BE49-F238E27FC236}">
                <a16:creationId xmlns:a16="http://schemas.microsoft.com/office/drawing/2014/main" id="{A57759D7-64C5-3847-828D-A658105D683C}"/>
              </a:ext>
            </a:extLst>
          </p:cNvPr>
          <p:cNvPicPr>
            <a:picLocks noChangeAspect="1"/>
          </p:cNvPicPr>
          <p:nvPr/>
        </p:nvPicPr>
        <p:blipFill>
          <a:blip r:embed="rId4"/>
          <a:stretch>
            <a:fillRect/>
          </a:stretch>
        </p:blipFill>
        <p:spPr>
          <a:xfrm rot="5400000">
            <a:off x="9713722" y="332959"/>
            <a:ext cx="2832007" cy="2124547"/>
          </a:xfrm>
          <a:prstGeom prst="rect">
            <a:avLst/>
          </a:prstGeom>
        </p:spPr>
      </p:pic>
      <p:sp>
        <p:nvSpPr>
          <p:cNvPr id="9" name="TextBox 8">
            <a:extLst>
              <a:ext uri="{FF2B5EF4-FFF2-40B4-BE49-F238E27FC236}">
                <a16:creationId xmlns:a16="http://schemas.microsoft.com/office/drawing/2014/main" id="{7F92F89A-2F9C-194C-92A5-5CB139294AEE}"/>
              </a:ext>
            </a:extLst>
          </p:cNvPr>
          <p:cNvSpPr txBox="1"/>
          <p:nvPr/>
        </p:nvSpPr>
        <p:spPr>
          <a:xfrm>
            <a:off x="9156700" y="6334780"/>
            <a:ext cx="2273300" cy="523220"/>
          </a:xfrm>
          <a:prstGeom prst="rect">
            <a:avLst/>
          </a:prstGeom>
        </p:spPr>
        <p:txBody>
          <a:bodyPr wrap="square" rtlCol="0">
            <a:spAutoFit/>
          </a:bodyPr>
          <a:lstStyle/>
          <a:p>
            <a:pPr algn="r"/>
            <a:r>
              <a:rPr lang="en-US" dirty="0" smtClean="0"/>
              <a:t>Tyler McCandless</a:t>
            </a:r>
          </a:p>
          <a:p>
            <a:pPr lvl="0" algn="r">
              <a:defRPr/>
            </a:pPr>
            <a:r>
              <a:rPr lang="en-US" dirty="0" err="1" smtClean="0"/>
              <a:t>Ishita</a:t>
            </a:r>
            <a:r>
              <a:rPr lang="en-US" dirty="0" smtClean="0"/>
              <a:t> </a:t>
            </a:r>
            <a:r>
              <a:rPr lang="en-US" dirty="0"/>
              <a:t>Srivastava</a:t>
            </a:r>
            <a:endParaRPr lang="en-US" dirty="0"/>
          </a:p>
        </p:txBody>
      </p:sp>
    </p:spTree>
    <p:extLst>
      <p:ext uri="{BB962C8B-B14F-4D97-AF65-F5344CB8AC3E}">
        <p14:creationId xmlns:p14="http://schemas.microsoft.com/office/powerpoint/2010/main" val="3024368064"/>
      </p:ext>
    </p:extLst>
  </p:cSld>
  <p:clrMapOvr>
    <a:masterClrMapping/>
  </p:clrMapOvr>
  <mc:AlternateContent xmlns:mc="http://schemas.openxmlformats.org/markup-compatibility/2006" xmlns:p14="http://schemas.microsoft.com/office/powerpoint/2010/main">
    <mc:Choice Requires="p14">
      <p:transition spd="slow" p14:dur="2000" advTm="52016"/>
    </mc:Choice>
    <mc:Fallback xmlns="">
      <p:transition spd="slow" advTm="5201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9B64-6A42-9F40-9CA0-E80AC8826CF1}"/>
              </a:ext>
            </a:extLst>
          </p:cNvPr>
          <p:cNvSpPr>
            <a:spLocks noGrp="1"/>
          </p:cNvSpPr>
          <p:nvPr>
            <p:ph type="title"/>
          </p:nvPr>
        </p:nvSpPr>
        <p:spPr>
          <a:xfrm>
            <a:off x="0" y="64322"/>
            <a:ext cx="10515600" cy="1325563"/>
          </a:xfrm>
        </p:spPr>
        <p:txBody>
          <a:bodyPr/>
          <a:lstStyle/>
          <a:p>
            <a:r>
              <a:rPr lang="en-US" dirty="0" err="1"/>
              <a:t>StatCast</a:t>
            </a:r>
            <a:r>
              <a:rPr lang="en-US" dirty="0"/>
              <a:t>-Solar </a:t>
            </a:r>
            <a:r>
              <a:rPr lang="en-US" dirty="0" smtClean="0"/>
              <a:t>—Preliminary </a:t>
            </a:r>
            <a:r>
              <a:rPr lang="en-US" dirty="0"/>
              <a:t>Results</a:t>
            </a:r>
          </a:p>
        </p:txBody>
      </p:sp>
      <p:sp>
        <p:nvSpPr>
          <p:cNvPr id="3" name="Content Placeholder 2">
            <a:extLst>
              <a:ext uri="{FF2B5EF4-FFF2-40B4-BE49-F238E27FC236}">
                <a16:creationId xmlns:a16="http://schemas.microsoft.com/office/drawing/2014/main" id="{08D13739-F613-644E-957F-F85228D83A93}"/>
              </a:ext>
            </a:extLst>
          </p:cNvPr>
          <p:cNvSpPr>
            <a:spLocks noGrp="1"/>
          </p:cNvSpPr>
          <p:nvPr>
            <p:ph idx="1"/>
          </p:nvPr>
        </p:nvSpPr>
        <p:spPr>
          <a:xfrm>
            <a:off x="0" y="1574924"/>
            <a:ext cx="11353800" cy="1481171"/>
          </a:xfrm>
        </p:spPr>
        <p:txBody>
          <a:bodyPr>
            <a:normAutofit/>
          </a:bodyPr>
          <a:lstStyle/>
          <a:p>
            <a:pPr marL="457200" lvl="1" indent="0">
              <a:buNone/>
            </a:pPr>
            <a:r>
              <a:rPr lang="en-US" sz="2800" b="1" dirty="0"/>
              <a:t>Initial Results </a:t>
            </a:r>
          </a:p>
          <a:p>
            <a:pPr lvl="1"/>
            <a:r>
              <a:rPr lang="en-US" sz="2800" dirty="0" smtClean="0"/>
              <a:t>Training data from 1 </a:t>
            </a:r>
            <a:r>
              <a:rPr lang="en-US" sz="2800" dirty="0"/>
              <a:t>Sep </a:t>
            </a:r>
            <a:r>
              <a:rPr lang="en-US" sz="2800" dirty="0" smtClean="0"/>
              <a:t>2018–30 June </a:t>
            </a:r>
            <a:r>
              <a:rPr lang="en-US" sz="2800" dirty="0"/>
              <a:t>2019</a:t>
            </a:r>
          </a:p>
          <a:p>
            <a:pPr lvl="1"/>
            <a:r>
              <a:rPr lang="en-US" sz="2800" dirty="0" err="1" smtClean="0"/>
              <a:t>StatCast</a:t>
            </a:r>
            <a:r>
              <a:rPr lang="en-US" sz="2800" dirty="0" smtClean="0"/>
              <a:t>-Solar </a:t>
            </a:r>
            <a:r>
              <a:rPr lang="en-US" sz="2800" dirty="0"/>
              <a:t>can add value to </a:t>
            </a:r>
            <a:r>
              <a:rPr lang="en-US" sz="2800" dirty="0" err="1"/>
              <a:t>DICast</a:t>
            </a:r>
            <a:r>
              <a:rPr lang="en-US" sz="2800" dirty="0"/>
              <a:t> out to 6 hours</a:t>
            </a:r>
          </a:p>
          <a:p>
            <a:endParaRPr lang="en-US" dirty="0"/>
          </a:p>
        </p:txBody>
      </p:sp>
      <p:sp>
        <p:nvSpPr>
          <p:cNvPr id="7" name="Rectangle 6">
            <a:extLst>
              <a:ext uri="{FF2B5EF4-FFF2-40B4-BE49-F238E27FC236}">
                <a16:creationId xmlns:a16="http://schemas.microsoft.com/office/drawing/2014/main" id="{DCF38B7A-631E-B048-9E26-E9E22D6F1B1D}"/>
              </a:ext>
            </a:extLst>
          </p:cNvPr>
          <p:cNvSpPr>
            <a:spLocks/>
          </p:cNvSpPr>
          <p:nvPr/>
        </p:nvSpPr>
        <p:spPr>
          <a:xfrm>
            <a:off x="10867278" y="6467594"/>
            <a:ext cx="13247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Sue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Dettling</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descr="C:\Users\haupt\Downloads\ct2RandTestTrainKtError.png"/>
          <p:cNvPicPr/>
          <p:nvPr/>
        </p:nvPicPr>
        <p:blipFill>
          <a:blip r:embed="rId3">
            <a:extLst>
              <a:ext uri="{28A0092B-C50C-407E-A947-70E740481C1C}">
                <a14:useLocalDpi xmlns:a14="http://schemas.microsoft.com/office/drawing/2010/main" val="0"/>
              </a:ext>
            </a:extLst>
          </a:blip>
          <a:srcRect/>
          <a:stretch>
            <a:fillRect/>
          </a:stretch>
        </p:blipFill>
        <p:spPr bwMode="auto">
          <a:xfrm>
            <a:off x="0" y="3105149"/>
            <a:ext cx="6219825" cy="2867025"/>
          </a:xfrm>
          <a:prstGeom prst="rect">
            <a:avLst/>
          </a:prstGeom>
          <a:noFill/>
          <a:ln>
            <a:noFill/>
          </a:ln>
        </p:spPr>
      </p:pic>
      <p:pic>
        <p:nvPicPr>
          <p:cNvPr id="10" name="Picture 9" descr="C:\Users\haupt\Downloads\PercentImprovementGHI.png"/>
          <p:cNvPicPr/>
          <p:nvPr/>
        </p:nvPicPr>
        <p:blipFill>
          <a:blip r:embed="rId4">
            <a:extLst>
              <a:ext uri="{28A0092B-C50C-407E-A947-70E740481C1C}">
                <a14:useLocalDpi xmlns:a14="http://schemas.microsoft.com/office/drawing/2010/main" val="0"/>
              </a:ext>
            </a:extLst>
          </a:blip>
          <a:srcRect/>
          <a:stretch>
            <a:fillRect/>
          </a:stretch>
        </p:blipFill>
        <p:spPr bwMode="auto">
          <a:xfrm>
            <a:off x="6219825" y="2885565"/>
            <a:ext cx="5972176" cy="3086610"/>
          </a:xfrm>
          <a:prstGeom prst="rect">
            <a:avLst/>
          </a:prstGeom>
          <a:noFill/>
          <a:ln>
            <a:noFill/>
          </a:ln>
        </p:spPr>
      </p:pic>
      <p:sp>
        <p:nvSpPr>
          <p:cNvPr id="4" name="Rectangle 3"/>
          <p:cNvSpPr/>
          <p:nvPr/>
        </p:nvSpPr>
        <p:spPr>
          <a:xfrm>
            <a:off x="0" y="5972174"/>
            <a:ext cx="6219826" cy="1175963"/>
          </a:xfrm>
          <a:prstGeom prst="rect">
            <a:avLst/>
          </a:prstGeom>
          <a:solidFill>
            <a:schemeClr val="bg1"/>
          </a:solidFill>
        </p:spPr>
        <p:txBody>
          <a:bodyPr wrap="square">
            <a:spAutoFit/>
          </a:bodyPr>
          <a:lstStyle/>
          <a:p>
            <a:pPr marL="269875" marR="269875" lvl="0" indent="0" algn="just" defTabSz="914400" rtl="0" eaLnBrk="1" fontAlgn="auto" latinLnBrk="0" hangingPunct="1">
              <a:lnSpc>
                <a:spcPts val="1300"/>
              </a:lnSpc>
              <a:spcBef>
                <a:spcPts val="600"/>
              </a:spcBef>
              <a:spcAft>
                <a:spcPts val="120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Comparison of the Cubist </a:t>
            </a:r>
            <a:r>
              <a:rPr kumimoji="0" lang="en-US"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model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to </a:t>
            </a:r>
            <a:r>
              <a:rPr kumimoji="0" lang="en-US"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the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DICast</a:t>
            </a:r>
            <a:r>
              <a:rPr kumimoji="0" lang="en-US"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forecasts of </a:t>
            </a:r>
            <a:r>
              <a:rPr kumimoji="0" lang="en-US"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Kt</a:t>
            </a:r>
            <a:r>
              <a:rPr kumimoji="0" lang="en-US"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and smart persistence. </a:t>
            </a:r>
            <a:r>
              <a:rPr kumimoji="0" lang="en-US" sz="18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The Cubist-based method performs best for all time periods from 15 min to 360 min compared to either </a:t>
            </a:r>
            <a:r>
              <a:rPr kumimoji="0" lang="en-US" sz="1800" b="0" i="0" u="none" strike="noStrike" kern="1200" cap="none" spc="0" normalizeH="0" baseline="0" noProof="0" dirty="0" err="1">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DICast</a:t>
            </a:r>
            <a:r>
              <a:rPr kumimoji="0" lang="en-US" sz="18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 or smart persistence</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a:t>
            </a:r>
          </a:p>
          <a:p>
            <a:pPr marL="269875" marR="269875" lvl="0" indent="0" algn="just" defTabSz="914400" rtl="0" eaLnBrk="1" fontAlgn="auto" latinLnBrk="0" hangingPunct="1">
              <a:lnSpc>
                <a:spcPts val="1300"/>
              </a:lnSpc>
              <a:spcBef>
                <a:spcPts val="600"/>
              </a:spcBef>
              <a:spcAft>
                <a:spcPts val="120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1" name="Rectangle 10"/>
          <p:cNvSpPr/>
          <p:nvPr/>
        </p:nvSpPr>
        <p:spPr>
          <a:xfrm>
            <a:off x="6219826" y="5962649"/>
            <a:ext cx="5972174" cy="9233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Percentage improvement of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StatCast</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-Solar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over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DICast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for all lead times from 15 min to 360 min</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002C303-7DB9-8A47-BAF3-31A97CAEAC5D}"/>
              </a:ext>
            </a:extLst>
          </p:cNvPr>
          <p:cNvPicPr>
            <a:picLocks noChangeAspect="1"/>
          </p:cNvPicPr>
          <p:nvPr/>
        </p:nvPicPr>
        <p:blipFill>
          <a:blip r:embed="rId5"/>
          <a:stretch>
            <a:fillRect/>
          </a:stretch>
        </p:blipFill>
        <p:spPr>
          <a:xfrm>
            <a:off x="8401616" y="0"/>
            <a:ext cx="3790384" cy="2843514"/>
          </a:xfrm>
          <a:prstGeom prst="rect">
            <a:avLst/>
          </a:prstGeom>
        </p:spPr>
      </p:pic>
      <p:sp>
        <p:nvSpPr>
          <p:cNvPr id="6" name="Rectangle 5"/>
          <p:cNvSpPr/>
          <p:nvPr/>
        </p:nvSpPr>
        <p:spPr>
          <a:xfrm>
            <a:off x="10612349" y="6218973"/>
            <a:ext cx="1617751" cy="738664"/>
          </a:xfrm>
          <a:prstGeom prst="rect">
            <a:avLst/>
          </a:prstGeom>
        </p:spPr>
        <p:txBody>
          <a:bodyPr wrap="none">
            <a:spAutoFit/>
          </a:bodyPr>
          <a:lstStyle/>
          <a:p>
            <a:pPr lvl="0">
              <a:defRPr/>
            </a:pPr>
            <a:r>
              <a:rPr lang="en-US" dirty="0" smtClean="0"/>
              <a:t>Sue </a:t>
            </a:r>
            <a:r>
              <a:rPr lang="en-US" dirty="0" err="1" smtClean="0"/>
              <a:t>Dettling</a:t>
            </a:r>
            <a:endParaRPr lang="en-US" dirty="0" smtClean="0"/>
          </a:p>
          <a:p>
            <a:pPr lvl="0">
              <a:defRPr/>
            </a:pPr>
            <a:r>
              <a:rPr lang="en-US" dirty="0" smtClean="0"/>
              <a:t>Tyler McCandless</a:t>
            </a:r>
          </a:p>
          <a:p>
            <a:pPr lvl="0">
              <a:defRPr/>
            </a:pPr>
            <a:r>
              <a:rPr lang="en-US" dirty="0" smtClean="0"/>
              <a:t>Tom </a:t>
            </a:r>
            <a:r>
              <a:rPr lang="en-US" dirty="0" err="1" smtClean="0"/>
              <a:t>Brummet</a:t>
            </a:r>
            <a:endParaRPr lang="en-US" dirty="0"/>
          </a:p>
        </p:txBody>
      </p:sp>
    </p:spTree>
    <p:extLst>
      <p:ext uri="{BB962C8B-B14F-4D97-AF65-F5344CB8AC3E}">
        <p14:creationId xmlns:p14="http://schemas.microsoft.com/office/powerpoint/2010/main" val="1788550628"/>
      </p:ext>
    </p:extLst>
  </p:cSld>
  <p:clrMapOvr>
    <a:masterClrMapping/>
  </p:clrMapOvr>
  <mc:AlternateContent xmlns:mc="http://schemas.openxmlformats.org/markup-compatibility/2006" xmlns:p14="http://schemas.microsoft.com/office/powerpoint/2010/main">
    <mc:Choice Requires="p14">
      <p:transition spd="slow" p14:dur="2000" advTm="57983"/>
    </mc:Choice>
    <mc:Fallback xmlns="">
      <p:transition spd="slow" advTm="5798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EE3A-1B4F-EB48-8A3D-B29FCD838DE5}"/>
              </a:ext>
            </a:extLst>
          </p:cNvPr>
          <p:cNvSpPr>
            <a:spLocks noGrp="1"/>
          </p:cNvSpPr>
          <p:nvPr>
            <p:ph type="title"/>
          </p:nvPr>
        </p:nvSpPr>
        <p:spPr>
          <a:xfrm>
            <a:off x="838200" y="114694"/>
            <a:ext cx="10515600" cy="1325563"/>
          </a:xfrm>
        </p:spPr>
        <p:txBody>
          <a:bodyPr/>
          <a:lstStyle/>
          <a:p>
            <a:r>
              <a:rPr lang="en-US" dirty="0"/>
              <a:t>Analog Ensemble (</a:t>
            </a:r>
            <a:r>
              <a:rPr lang="en-US" dirty="0" err="1"/>
              <a:t>AnEn</a:t>
            </a:r>
            <a:r>
              <a:rPr lang="en-US" dirty="0"/>
              <a:t>) Preliminary Results</a:t>
            </a:r>
          </a:p>
        </p:txBody>
      </p:sp>
      <p:pic>
        <p:nvPicPr>
          <p:cNvPr id="10" name="Picture 9"/>
          <p:cNvPicPr/>
          <p:nvPr/>
        </p:nvPicPr>
        <p:blipFill rotWithShape="1">
          <a:blip r:embed="rId2">
            <a:extLst>
              <a:ext uri="{28A0092B-C50C-407E-A947-70E740481C1C}">
                <a14:useLocalDpi xmlns:a14="http://schemas.microsoft.com/office/drawing/2010/main" val="0"/>
              </a:ext>
            </a:extLst>
          </a:blip>
          <a:srcRect l="6138" t="4385" r="9705" b="3074"/>
          <a:stretch/>
        </p:blipFill>
        <p:spPr bwMode="auto">
          <a:xfrm>
            <a:off x="640080" y="1230312"/>
            <a:ext cx="5334000" cy="3814763"/>
          </a:xfrm>
          <a:prstGeom prst="rect">
            <a:avLst/>
          </a:prstGeom>
          <a:solidFill>
            <a:schemeClr val="bg1"/>
          </a:solidFill>
          <a:ln>
            <a:noFill/>
          </a:ln>
          <a:extLst>
            <a:ext uri="{53640926-AAD7-44D8-BBD7-CCE9431645EC}">
              <a14:shadowObscured xmlns:a14="http://schemas.microsoft.com/office/drawing/2010/main"/>
            </a:ext>
          </a:extLst>
        </p:spPr>
      </p:pic>
      <p:sp>
        <p:nvSpPr>
          <p:cNvPr id="3" name="Rectangle 2"/>
          <p:cNvSpPr/>
          <p:nvPr/>
        </p:nvSpPr>
        <p:spPr>
          <a:xfrm>
            <a:off x="640080" y="5042118"/>
            <a:ext cx="5334000"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AnEn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DICast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(black) and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DICast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(red) for solar power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and wind power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The vertical bars represent the 5%–95% bootstrap intervals that are plotted every other lead time to reduce clutter. RMSE values are normalized by the nominal power of a single turbine (2 MW) or of a single PV plant (5 MW) and they are obtained by pooling data from all wind turbines or solar plants together.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6576060" y="1230312"/>
            <a:ext cx="5615940" cy="5615940"/>
          </a:xfrm>
          <a:prstGeom prst="rect">
            <a:avLst/>
          </a:prstGeom>
          <a:solidFill>
            <a:schemeClr val="bg1"/>
          </a:solidFill>
        </p:spPr>
      </p:pic>
      <p:sp>
        <p:nvSpPr>
          <p:cNvPr id="5" name="Rectangle 4"/>
          <p:cNvSpPr/>
          <p:nvPr/>
        </p:nvSpPr>
        <p:spPr>
          <a:xfrm>
            <a:off x="0" y="0"/>
            <a:ext cx="1827744" cy="523220"/>
          </a:xfrm>
          <a:prstGeom prst="rect">
            <a:avLst/>
          </a:prstGeom>
        </p:spPr>
        <p:txBody>
          <a:bodyPr wrap="none">
            <a:spAutoFit/>
          </a:bodyPr>
          <a:lstStyle/>
          <a:p>
            <a:pPr lvl="0">
              <a:defRPr/>
            </a:pPr>
            <a:r>
              <a:rPr lang="en-US" dirty="0" smtClean="0"/>
              <a:t>Stefano </a:t>
            </a:r>
            <a:r>
              <a:rPr lang="en-US" dirty="0" err="1" smtClean="0"/>
              <a:t>Alessandrini</a:t>
            </a:r>
            <a:endParaRPr lang="en-US" dirty="0" smtClean="0"/>
          </a:p>
          <a:p>
            <a:pPr lvl="0">
              <a:defRPr/>
            </a:pPr>
            <a:r>
              <a:rPr lang="en-US" dirty="0" smtClean="0"/>
              <a:t>Tyler McCandless</a:t>
            </a:r>
            <a:endParaRPr lang="en-US" dirty="0"/>
          </a:p>
        </p:txBody>
      </p:sp>
    </p:spTree>
    <p:extLst>
      <p:ext uri="{BB962C8B-B14F-4D97-AF65-F5344CB8AC3E}">
        <p14:creationId xmlns:p14="http://schemas.microsoft.com/office/powerpoint/2010/main" val="3391977881"/>
      </p:ext>
    </p:extLst>
  </p:cSld>
  <p:clrMapOvr>
    <a:masterClrMapping/>
  </p:clrMapOvr>
  <mc:AlternateContent xmlns:mc="http://schemas.openxmlformats.org/markup-compatibility/2006" xmlns:p14="http://schemas.microsoft.com/office/powerpoint/2010/main">
    <mc:Choice Requires="p14">
      <p:transition spd="slow" p14:dur="2000" advTm="31839"/>
    </mc:Choice>
    <mc:Fallback xmlns="">
      <p:transition spd="slow" advTm="31839"/>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9|35.7"/>
</p:tagLst>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CAR-Blue-BottomSwooshes">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CAR-BlueTopHeader-GraySwoosh">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Red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28895</TotalTime>
  <Words>2186</Words>
  <Application>Microsoft Office PowerPoint</Application>
  <PresentationFormat>Widescreen</PresentationFormat>
  <Paragraphs>519</Paragraphs>
  <Slides>25</Slides>
  <Notes>8</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25</vt:i4>
      </vt:variant>
    </vt:vector>
  </HeadingPairs>
  <TitlesOfParts>
    <vt:vector size="45" baseType="lpstr">
      <vt:lpstr>Century Gothic</vt:lpstr>
      <vt:lpstr>Noto Sans Symbols</vt:lpstr>
      <vt:lpstr>Wingdings</vt:lpstr>
      <vt:lpstr>Wingdings 3</vt:lpstr>
      <vt:lpstr>Arial Black</vt:lpstr>
      <vt:lpstr>Cambria Math</vt:lpstr>
      <vt:lpstr>Times New Roman</vt:lpstr>
      <vt:lpstr>System Font Regular</vt:lpstr>
      <vt:lpstr>Calibri Light</vt:lpstr>
      <vt:lpstr>Arial</vt:lpstr>
      <vt:lpstr>MS PGothic</vt:lpstr>
      <vt:lpstr>Calibri</vt:lpstr>
      <vt:lpstr>Trebuchet MS</vt:lpstr>
      <vt:lpstr>Franklin Gothic Book</vt:lpstr>
      <vt:lpstr>Helvetica Neue</vt:lpstr>
      <vt:lpstr>Title Page: NCAR - Blue Logo</vt:lpstr>
      <vt:lpstr>Custom Design</vt:lpstr>
      <vt:lpstr>NCAR-Blue-BottomSwooshes</vt:lpstr>
      <vt:lpstr>NCAR-BlueTopHeader-GraySwoosh</vt:lpstr>
      <vt:lpstr>1_Office Theme</vt:lpstr>
      <vt:lpstr>PowerPoint Presentation</vt:lpstr>
      <vt:lpstr>NCAR’s First Big AI Success: DICast®</vt:lpstr>
      <vt:lpstr>Evolution of DICast®</vt:lpstr>
      <vt:lpstr>Recent DICast® Advances</vt:lpstr>
      <vt:lpstr>Kuwait Renewable Energy Prediction System (KREPS)</vt:lpstr>
      <vt:lpstr>DICast® Preliminary Verification</vt:lpstr>
      <vt:lpstr>StatCast-Wind – Preliminary Results</vt:lpstr>
      <vt:lpstr>StatCast-Solar —Preliminary Results</vt:lpstr>
      <vt:lpstr>Analog Ensemble (AnEn) Preliminary Results</vt:lpstr>
      <vt:lpstr>Display Probabilistic Power Output</vt:lpstr>
      <vt:lpstr>Fuel Moisture Content Prediction System</vt:lpstr>
      <vt:lpstr>Fuel Moisture Content Prediction System</vt:lpstr>
      <vt:lpstr>PowerPoint Presentation</vt:lpstr>
      <vt:lpstr> Daily CONUS 1-km Gridded Fuel Moisture Content Maps</vt:lpstr>
      <vt:lpstr>New Models: Machine Learning for  Surface Layer Parameterization</vt:lpstr>
      <vt:lpstr>Input and Output Variables</vt:lpstr>
      <vt:lpstr>Random Forest and ANN Prediction of  Surface Layer Variables</vt:lpstr>
      <vt:lpstr>Cross-Testing ML Models</vt:lpstr>
      <vt:lpstr>Summary:</vt:lpstr>
      <vt:lpstr>Supplementary Slides</vt:lpstr>
      <vt:lpstr>Forecasting System for Shagaya Renewable Energy Park in Kuwait</vt:lpstr>
      <vt:lpstr>Ongoing developments: fuel moisture content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Plummer Sherrard</dc:creator>
  <cp:lastModifiedBy>Sue Haupt</cp:lastModifiedBy>
  <cp:revision>268</cp:revision>
  <dcterms:modified xsi:type="dcterms:W3CDTF">2020-08-05T22:36:36Z</dcterms:modified>
</cp:coreProperties>
</file>