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1" r:id="rId3"/>
    <p:sldId id="316" r:id="rId4"/>
    <p:sldId id="257" r:id="rId5"/>
    <p:sldId id="272" r:id="rId6"/>
    <p:sldId id="313" r:id="rId7"/>
    <p:sldId id="275" r:id="rId8"/>
    <p:sldId id="314" r:id="rId9"/>
    <p:sldId id="274" r:id="rId10"/>
    <p:sldId id="315" r:id="rId11"/>
    <p:sldId id="279" r:id="rId12"/>
    <p:sldId id="278" r:id="rId13"/>
    <p:sldId id="281" r:id="rId14"/>
    <p:sldId id="282" r:id="rId15"/>
    <p:sldId id="283" r:id="rId16"/>
    <p:sldId id="284" r:id="rId17"/>
    <p:sldId id="285" r:id="rId18"/>
    <p:sldId id="289" r:id="rId19"/>
    <p:sldId id="288" r:id="rId20"/>
    <p:sldId id="290" r:id="rId21"/>
    <p:sldId id="292" r:id="rId22"/>
    <p:sldId id="293" r:id="rId23"/>
    <p:sldId id="294" r:id="rId24"/>
    <p:sldId id="295" r:id="rId25"/>
    <p:sldId id="318" r:id="rId26"/>
    <p:sldId id="311" r:id="rId27"/>
    <p:sldId id="317" r:id="rId2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EC20E2"/>
    <a:srgbClr val="064E83"/>
    <a:srgbClr val="6C8AAF"/>
    <a:srgbClr val="2E3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598" autoAdjust="0"/>
  </p:normalViewPr>
  <p:slideViewPr>
    <p:cSldViewPr snapToGrid="0" snapToObjects="1" showGuides="1">
      <p:cViewPr varScale="1">
        <p:scale>
          <a:sx n="76" d="100"/>
          <a:sy n="76" d="100"/>
        </p:scale>
        <p:origin x="126" y="96"/>
      </p:cViewPr>
      <p:guideLst>
        <p:guide orient="horz" pos="2160"/>
        <p:guide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1A7-8A0E-BC4A-B507-BC9FBEDEB94D}" type="datetime1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FE683-3A33-1F4A-90D8-528147015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19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BA50B-6875-0F43-A70A-41BA2A188017}" type="datetime1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3270C-FB42-C54A-AC71-B4EEB4FA7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67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8076534" y="5984875"/>
            <a:ext cx="1953066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ECMWF </a:t>
            </a:r>
            <a:fld id="{D4C56AD5-C73F-B44A-96CB-E8BE2C5CB95A}" type="datetime4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August 26, 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64E8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60000" y="1294198"/>
            <a:ext cx="7869600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000" y="1980000"/>
            <a:ext cx="7869600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0" y="2700001"/>
            <a:ext cx="7869600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60000" y="3121224"/>
            <a:ext cx="7869600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60000" y="3429000"/>
            <a:ext cx="7869600" cy="22826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err="1"/>
              <a:t>email@ddress</a:t>
            </a:r>
            <a:endParaRPr lang="en-GB" dirty="0"/>
          </a:p>
        </p:txBody>
      </p:sp>
      <p:pic>
        <p:nvPicPr>
          <p:cNvPr id="10" name="Picture 9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0" y="5984875"/>
            <a:ext cx="2135591" cy="3669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000" y="360000"/>
            <a:ext cx="786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59999" y="936000"/>
            <a:ext cx="786960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2372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1" y="6293597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de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40000" y="360000"/>
            <a:ext cx="570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40000" y="936000"/>
            <a:ext cx="570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05F19C50-BC3B-5841-9AFF-3A0443B660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19" y="6308255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582373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0001" y="6293597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002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80000" y="936000"/>
            <a:ext cx="1002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19" y="6308255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422372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" y="6308254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strip2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8288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eplearningbook.org/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doi.org/10.21957/7fyj2811r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75/1520-0477(1998)079%3C1855:ANNMTP%3E2.0.CO;2" TargetMode="External"/><Relationship Id="rId5" Type="http://schemas.openxmlformats.org/officeDocument/2006/relationships/hyperlink" Target="https://arxiv.org/abs/2001.06270" TargetMode="External"/><Relationship Id="rId4" Type="http://schemas.openxmlformats.org/officeDocument/2006/relationships/hyperlink" Target="https://doi.org/10.1162/neco_a_0109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mdpi.com/2072-4292/11/11/133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1957/b5nhw6qe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lib.noaa.gov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18GL078202" TargetMode="External"/><Relationship Id="rId2" Type="http://schemas.openxmlformats.org/officeDocument/2006/relationships/hyperlink" Target="https://doi.org/10.1155/2013/48591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159612" y="955835"/>
            <a:ext cx="7869600" cy="1538883"/>
          </a:xfrm>
        </p:spPr>
        <p:txBody>
          <a:bodyPr/>
          <a:lstStyle/>
          <a:p>
            <a:r>
              <a:rPr lang="en-GB"/>
              <a:t>Combining data assimilation and machine learning for weather</a:t>
            </a:r>
          </a:p>
          <a:p>
            <a:r>
              <a:rPr lang="en-GB"/>
              <a:t>forecasting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/>
              <a:t>Alan Geer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60000" y="3429000"/>
            <a:ext cx="7869600" cy="213969"/>
          </a:xfrm>
        </p:spPr>
        <p:txBody>
          <a:bodyPr/>
          <a:lstStyle/>
          <a:p>
            <a:r>
              <a:rPr lang="pl-PL"/>
              <a:t>alan.geer@ecmwf.int</a:t>
            </a:r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3E500844-E5AF-42FE-95E8-7A73EDE7C67E}"/>
              </a:ext>
            </a:extLst>
          </p:cNvPr>
          <p:cNvSpPr txBox="1">
            <a:spLocks/>
          </p:cNvSpPr>
          <p:nvPr/>
        </p:nvSpPr>
        <p:spPr>
          <a:xfrm>
            <a:off x="2160000" y="3995519"/>
            <a:ext cx="7869600" cy="23904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bg1"/>
              </a:buClr>
              <a:buFont typeface="Arial"/>
              <a:buNone/>
              <a:defRPr sz="1600" kern="1200">
                <a:solidFill>
                  <a:srgbClr val="064E8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Z"/>
              <a:t>Thanks to: Massimo Bonavita, Sam Hatfield, Patricia de Rosnay</a:t>
            </a:r>
            <a:r>
              <a:rPr lang="pl-PL"/>
              <a:t>, Peter Dueben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49AE5D7-DFCA-46A0-A0BF-63926146F7E6}"/>
              </a:ext>
            </a:extLst>
          </p:cNvPr>
          <p:cNvSpPr txBox="1">
            <a:spLocks/>
          </p:cNvSpPr>
          <p:nvPr/>
        </p:nvSpPr>
        <p:spPr>
          <a:xfrm>
            <a:off x="2160000" y="2917193"/>
            <a:ext cx="7869600" cy="443135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 algn="l" defTabSz="4572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bg1"/>
              </a:buClr>
              <a:buFont typeface="Arial"/>
              <a:buNone/>
              <a:defRPr sz="3600" b="1" kern="1200">
                <a:solidFill>
                  <a:srgbClr val="064E8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/>
              <a:t>European Centre for Medium-range Weather Forecasts</a:t>
            </a:r>
            <a:endParaRPr lang="en-US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CF7A-8FC8-4226-96F5-F9E60334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460" y="360000"/>
            <a:ext cx="7869600" cy="369332"/>
          </a:xfrm>
        </p:spPr>
        <p:txBody>
          <a:bodyPr/>
          <a:lstStyle/>
          <a:p>
            <a:r>
              <a:rPr lang="en-BZ"/>
              <a:t>The inverse problem</a:t>
            </a:r>
            <a:r>
              <a:rPr lang="pl-PL"/>
              <a:t> solved by Bayes theorem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940F2-A694-4336-B6BC-61054291C3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F1DDF-1A17-434C-9668-713A2FF64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16919F-F437-48F4-90A3-40288D6EE0E9}"/>
                  </a:ext>
                </a:extLst>
              </p:cNvPr>
              <p:cNvSpPr txBox="1"/>
              <p:nvPr/>
            </p:nvSpPr>
            <p:spPr>
              <a:xfrm>
                <a:off x="-685518" y="2586734"/>
                <a:ext cx="1187703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BZ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BZ" sz="3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Z" sz="36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BZ" sz="36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BZ" sz="36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BZ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BZ" sz="36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BZ" sz="3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BZ" sz="36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BZ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BZ" sz="3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BZ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BZ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Z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BZ" sz="3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BZ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BZ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BZ" sz="3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BZ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BZ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BZ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BZ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Z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BZ" sz="36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BZ" sz="36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GB" sz="360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16919F-F437-48F4-90A3-40288D6EE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5518" y="2586734"/>
                <a:ext cx="11877039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FA0F15E-70F1-4EF6-AB44-A8DBA45D8899}"/>
              </a:ext>
            </a:extLst>
          </p:cNvPr>
          <p:cNvSpPr txBox="1"/>
          <p:nvPr/>
        </p:nvSpPr>
        <p:spPr>
          <a:xfrm>
            <a:off x="4659481" y="3360234"/>
            <a:ext cx="286986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Probabilistic equivalent of the forward model f()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1526AC-0593-4EAA-8EC1-665456D9D0B3}"/>
              </a:ext>
            </a:extLst>
          </p:cNvPr>
          <p:cNvSpPr txBox="1"/>
          <p:nvPr/>
        </p:nvSpPr>
        <p:spPr>
          <a:xfrm>
            <a:off x="6240464" y="1193952"/>
            <a:ext cx="150528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Geophysical state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71D257-A2B6-40DD-8E56-37A4EE00B206}"/>
              </a:ext>
            </a:extLst>
          </p:cNvPr>
          <p:cNvSpPr txBox="1"/>
          <p:nvPr/>
        </p:nvSpPr>
        <p:spPr>
          <a:xfrm>
            <a:off x="8232873" y="1188726"/>
            <a:ext cx="150528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Model parameters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643EE7-46AD-46D3-A105-6B4F2ECE0AAF}"/>
              </a:ext>
            </a:extLst>
          </p:cNvPr>
          <p:cNvSpPr txBox="1"/>
          <p:nvPr/>
        </p:nvSpPr>
        <p:spPr>
          <a:xfrm>
            <a:off x="2907132" y="1944453"/>
            <a:ext cx="105706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Bayes theorem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E614CC-1A0E-4AE9-BCB1-84E26F7DEB99}"/>
              </a:ext>
            </a:extLst>
          </p:cNvPr>
          <p:cNvSpPr txBox="1"/>
          <p:nvPr/>
        </p:nvSpPr>
        <p:spPr>
          <a:xfrm>
            <a:off x="4080510" y="1188726"/>
            <a:ext cx="167283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Observations</a:t>
            </a:r>
            <a:endParaRPr lang="en-GB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D654FA2-5516-4E4B-886A-8A0906AC250C}"/>
              </a:ext>
            </a:extLst>
          </p:cNvPr>
          <p:cNvCxnSpPr>
            <a:cxnSpLocks/>
          </p:cNvCxnSpPr>
          <p:nvPr/>
        </p:nvCxnSpPr>
        <p:spPr>
          <a:xfrm>
            <a:off x="3964197" y="2321052"/>
            <a:ext cx="254367" cy="26973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E445CBF-FDC8-4A95-A1AC-935C4F99FDC2}"/>
              </a:ext>
            </a:extLst>
          </p:cNvPr>
          <p:cNvCxnSpPr>
            <a:cxnSpLocks/>
          </p:cNvCxnSpPr>
          <p:nvPr/>
        </p:nvCxnSpPr>
        <p:spPr>
          <a:xfrm>
            <a:off x="7529343" y="1835057"/>
            <a:ext cx="343376" cy="8822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5E25AA0-9A00-4E53-99A8-4717BEBCEBA1}"/>
              </a:ext>
            </a:extLst>
          </p:cNvPr>
          <p:cNvCxnSpPr>
            <a:cxnSpLocks/>
          </p:cNvCxnSpPr>
          <p:nvPr/>
        </p:nvCxnSpPr>
        <p:spPr>
          <a:xfrm flipH="1">
            <a:off x="8359844" y="1835057"/>
            <a:ext cx="587965" cy="8822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B92097-F395-487C-BA82-D1CDF4736FD4}"/>
              </a:ext>
            </a:extLst>
          </p:cNvPr>
          <p:cNvCxnSpPr>
            <a:cxnSpLocks/>
          </p:cNvCxnSpPr>
          <p:nvPr/>
        </p:nvCxnSpPr>
        <p:spPr>
          <a:xfrm>
            <a:off x="4904949" y="1558058"/>
            <a:ext cx="44282" cy="1159287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E37ABB5-B61F-4014-A0F3-3FCA14F2B3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8" t="9992" r="75382" b="38745"/>
          <a:stretch/>
        </p:blipFill>
        <p:spPr>
          <a:xfrm>
            <a:off x="9604843" y="3412253"/>
            <a:ext cx="2152295" cy="23720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7131961-94BC-42B3-A2CC-28050DD99D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934" t="46850" r="2127"/>
          <a:stretch/>
        </p:blipFill>
        <p:spPr>
          <a:xfrm>
            <a:off x="299135" y="3474181"/>
            <a:ext cx="2152295" cy="245937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AA71D41-359C-4B6F-9C3A-F572655BBB8B}"/>
              </a:ext>
            </a:extLst>
          </p:cNvPr>
          <p:cNvSpPr/>
          <p:nvPr/>
        </p:nvSpPr>
        <p:spPr>
          <a:xfrm>
            <a:off x="299135" y="4775148"/>
            <a:ext cx="454433" cy="6345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567DD40-D7BC-402B-996C-F1D28F44FE35}"/>
              </a:ext>
            </a:extLst>
          </p:cNvPr>
          <p:cNvCxnSpPr>
            <a:cxnSpLocks/>
          </p:cNvCxnSpPr>
          <p:nvPr/>
        </p:nvCxnSpPr>
        <p:spPr>
          <a:xfrm flipH="1">
            <a:off x="2451430" y="4712186"/>
            <a:ext cx="733359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4B0D5D3-7E95-46D2-972B-CAFA6D829152}"/>
              </a:ext>
            </a:extLst>
          </p:cNvPr>
          <p:cNvSpPr txBox="1"/>
          <p:nvPr/>
        </p:nvSpPr>
        <p:spPr>
          <a:xfrm>
            <a:off x="431687" y="5765526"/>
            <a:ext cx="331033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Probability of x and w given y 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CCA0FC-B1C3-458E-AD04-0A9A8A5C8E3F}"/>
              </a:ext>
            </a:extLst>
          </p:cNvPr>
          <p:cNvSpPr txBox="1"/>
          <p:nvPr/>
        </p:nvSpPr>
        <p:spPr>
          <a:xfrm>
            <a:off x="8618909" y="5773639"/>
            <a:ext cx="313822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Prior probability of x and w </a:t>
            </a:r>
            <a:endParaRPr lang="en-GB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E3577A2-D370-4B14-ABB4-B1BAB7429EDB}"/>
              </a:ext>
            </a:extLst>
          </p:cNvPr>
          <p:cNvCxnSpPr>
            <a:cxnSpLocks/>
          </p:cNvCxnSpPr>
          <p:nvPr/>
        </p:nvCxnSpPr>
        <p:spPr>
          <a:xfrm flipV="1">
            <a:off x="5637229" y="3167689"/>
            <a:ext cx="0" cy="19254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547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48637-433F-4A22-9BEF-E16AFC633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Z"/>
              <a:t>Cost / loss function equivalence of ML and variational DA</a:t>
            </a:r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028DE2-FC98-434E-ACF8-D0E108C0E52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242430" y="2641610"/>
            <a:ext cx="7869237" cy="19135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FCA49-D4A6-4898-9672-71DEA53BC3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86057-1A76-497A-A466-153DD52EF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D82C69-388F-4276-A571-42EA5FD80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13" y="2680340"/>
            <a:ext cx="2666947" cy="13386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8C6C4B-235D-4EA5-8C54-46C6B0508755}"/>
              </a:ext>
            </a:extLst>
          </p:cNvPr>
          <p:cNvSpPr txBox="1"/>
          <p:nvPr/>
        </p:nvSpPr>
        <p:spPr>
          <a:xfrm>
            <a:off x="1034013" y="4601288"/>
            <a:ext cx="198735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Cost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EF1DD6C-37EB-4950-8ECD-382DB83B4A93}"/>
                  </a:ext>
                </a:extLst>
              </p:cNvPr>
              <p:cNvSpPr/>
              <p:nvPr/>
            </p:nvSpPr>
            <p:spPr>
              <a:xfrm>
                <a:off x="363359" y="843613"/>
                <a:ext cx="517529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1200"/>
                  <a:t>Assume Gaussian errors (error standard deviation </a:t>
                </a:r>
                <a14:m>
                  <m:oMath xmlns:m="http://schemas.openxmlformats.org/officeDocument/2006/math">
                    <m:r>
                      <a:rPr lang="pl-PL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pl-PL" sz="1200"/>
                  <a:t>) </a:t>
                </a:r>
              </a:p>
              <a:p>
                <a:r>
                  <a:rPr lang="pl-PL" sz="1200"/>
                  <a:t>and for clarity here simplify to scalar variables</a:t>
                </a:r>
              </a:p>
              <a:p>
                <a:r>
                  <a:rPr lang="pl-PL" sz="1200"/>
                  <a:t>and ignore any covariance between observation, model or state error</a:t>
                </a:r>
                <a:endParaRPr lang="en-GB" sz="120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EF1DD6C-37EB-4950-8ECD-382DB83B4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59" y="843613"/>
                <a:ext cx="5175291" cy="646331"/>
              </a:xfrm>
              <a:prstGeom prst="rect">
                <a:avLst/>
              </a:prstGeom>
              <a:blipFill>
                <a:blip r:embed="rId4"/>
                <a:stretch>
                  <a:fillRect l="-118" t="-943" b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577CB28-310E-4F84-9076-65457160A0CF}"/>
              </a:ext>
            </a:extLst>
          </p:cNvPr>
          <p:cNvSpPr txBox="1"/>
          <p:nvPr/>
        </p:nvSpPr>
        <p:spPr>
          <a:xfrm>
            <a:off x="1085759" y="2065553"/>
            <a:ext cx="198735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Loss function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AD1BED-1AD6-4665-B11A-ADE532EFD367}"/>
              </a:ext>
            </a:extLst>
          </p:cNvPr>
          <p:cNvSpPr txBox="1"/>
          <p:nvPr/>
        </p:nvSpPr>
        <p:spPr>
          <a:xfrm>
            <a:off x="3958918" y="4584949"/>
            <a:ext cx="198735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Observation term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42C33A-BB27-44E7-BB89-B1DD038FAE3F}"/>
              </a:ext>
            </a:extLst>
          </p:cNvPr>
          <p:cNvSpPr txBox="1"/>
          <p:nvPr/>
        </p:nvSpPr>
        <p:spPr>
          <a:xfrm>
            <a:off x="439533" y="4565359"/>
            <a:ext cx="51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/>
              <a:t>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1FC52E-5B2F-4388-93E5-B7CFCABA25B7}"/>
              </a:ext>
            </a:extLst>
          </p:cNvPr>
          <p:cNvSpPr txBox="1"/>
          <p:nvPr/>
        </p:nvSpPr>
        <p:spPr>
          <a:xfrm>
            <a:off x="439533" y="2072294"/>
            <a:ext cx="51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/>
              <a:t>ML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F954B1-2EC7-4970-8A95-3916C012A78B}"/>
              </a:ext>
            </a:extLst>
          </p:cNvPr>
          <p:cNvSpPr txBox="1"/>
          <p:nvPr/>
        </p:nvSpPr>
        <p:spPr>
          <a:xfrm>
            <a:off x="4026815" y="1880998"/>
            <a:ext cx="185156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Basic loss function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BA3756-3C0D-473C-A216-49467133BF27}"/>
              </a:ext>
            </a:extLst>
          </p:cNvPr>
          <p:cNvSpPr txBox="1"/>
          <p:nvPr/>
        </p:nvSpPr>
        <p:spPr>
          <a:xfrm>
            <a:off x="6689747" y="4592111"/>
            <a:ext cx="198735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Prior knowledge of state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B32580-516E-4F80-99DE-0C6BDD9CA4CF}"/>
              </a:ext>
            </a:extLst>
          </p:cNvPr>
          <p:cNvSpPr txBox="1"/>
          <p:nvPr/>
        </p:nvSpPr>
        <p:spPr>
          <a:xfrm>
            <a:off x="9189754" y="1820737"/>
            <a:ext cx="18515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Weights regularisation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E25226-B79A-4903-974F-4C515C31AF89}"/>
              </a:ext>
            </a:extLst>
          </p:cNvPr>
          <p:cNvSpPr txBox="1"/>
          <p:nvPr/>
        </p:nvSpPr>
        <p:spPr>
          <a:xfrm>
            <a:off x="9121856" y="4576477"/>
            <a:ext cx="198735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Prior knowledge of model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D957D1-0B6E-46BC-A433-274C23DE62E9}"/>
              </a:ext>
            </a:extLst>
          </p:cNvPr>
          <p:cNvSpPr txBox="1"/>
          <p:nvPr/>
        </p:nvSpPr>
        <p:spPr>
          <a:xfrm>
            <a:off x="7109660" y="1880997"/>
            <a:ext cx="1147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/>
              <a:t>Feature error?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5FD624-45A1-4AE8-AA27-E0F190EB7B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37" t="10241" r="15527" b="13244"/>
          <a:stretch/>
        </p:blipFill>
        <p:spPr>
          <a:xfrm>
            <a:off x="3841324" y="5111591"/>
            <a:ext cx="2037052" cy="114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6" grpId="0" animBg="1"/>
      <p:bldP spid="18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38D693-15D7-46DA-A6F3-0F99F008FC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32345" b="45977"/>
          <a:stretch/>
        </p:blipFill>
        <p:spPr>
          <a:xfrm>
            <a:off x="2266340" y="1268190"/>
            <a:ext cx="7423625" cy="33343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6225C2-A87B-4CB8-952E-706D91036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365" y="371657"/>
            <a:ext cx="7869600" cy="369332"/>
          </a:xfrm>
        </p:spPr>
        <p:txBody>
          <a:bodyPr/>
          <a:lstStyle/>
          <a:p>
            <a:pPr algn="ctr"/>
            <a:r>
              <a:rPr lang="en-BZ"/>
              <a:t>Bayesian equivalence of ML and DA</a:t>
            </a:r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499D69-1DEA-4F95-B9E1-4AD90211FBC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alphaModFix/>
          </a:blip>
          <a:srcRect r="1172"/>
          <a:stretch/>
        </p:blipFill>
        <p:spPr>
          <a:xfrm>
            <a:off x="2267713" y="1268190"/>
            <a:ext cx="7201085" cy="33652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EDBF5-E318-4104-8CC7-EC7DF1FF2F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BC731-DE1D-4111-A5E5-84B271D4F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05717" y="6154365"/>
            <a:ext cx="4053639" cy="230657"/>
          </a:xfrm>
        </p:spPr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032020-B551-4943-AEC2-1C3333F5B4D3}"/>
              </a:ext>
            </a:extLst>
          </p:cNvPr>
          <p:cNvSpPr/>
          <p:nvPr/>
        </p:nvSpPr>
        <p:spPr>
          <a:xfrm>
            <a:off x="2859757" y="5376132"/>
            <a:ext cx="29546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https://doi.org/10.1162/neco_a_01094</a:t>
            </a:r>
            <a:endParaRPr lang="en-GB" sz="1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8993DB-A839-47B7-8980-68C563C50BFD}"/>
              </a:ext>
            </a:extLst>
          </p:cNvPr>
          <p:cNvSpPr/>
          <p:nvPr/>
        </p:nvSpPr>
        <p:spPr>
          <a:xfrm>
            <a:off x="2863102" y="5129911"/>
            <a:ext cx="26468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https://arxiv.org/abs/2001.06270</a:t>
            </a:r>
            <a:endParaRPr lang="en-GB" sz="1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DD0AEF-FAC1-4C8C-9C62-F227381CFF16}"/>
              </a:ext>
            </a:extLst>
          </p:cNvPr>
          <p:cNvSpPr/>
          <p:nvPr/>
        </p:nvSpPr>
        <p:spPr>
          <a:xfrm>
            <a:off x="2859757" y="5622353"/>
            <a:ext cx="66010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latin typeface="Courier New" panose="02070309020205020404" pitchFamily="49" charset="0"/>
                <a:cs typeface="Courier New" panose="02070309020205020404" pitchFamily="49" charset="0"/>
                <a:hlinkClick r:id="rId6"/>
              </a:rPr>
              <a:t>https://doi.org/10.1175/1520-0477(1998)079%3C1855:ANNMTP%3E2.0.CO;2</a:t>
            </a:r>
            <a:endParaRPr lang="en-GB" sz="1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8E20C3-47FE-4DCD-80AA-B0CD4B7C0847}"/>
              </a:ext>
            </a:extLst>
          </p:cNvPr>
          <p:cNvSpPr/>
          <p:nvPr/>
        </p:nvSpPr>
        <p:spPr>
          <a:xfrm>
            <a:off x="2859757" y="4793048"/>
            <a:ext cx="28007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>
                <a:solidFill>
                  <a:srgbClr val="0E6EB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7"/>
              </a:rPr>
              <a:t>https://doi.org/</a:t>
            </a:r>
            <a:r>
              <a:rPr lang="en-GB" sz="1000">
                <a:solidFill>
                  <a:srgbClr val="0E6EB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7"/>
              </a:rPr>
              <a:t>10.21957/7fyj2811r</a:t>
            </a:r>
            <a:endParaRPr lang="en-GB" sz="1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73DA15-87B2-4C9A-B8D0-67F18694A370}"/>
              </a:ext>
            </a:extLst>
          </p:cNvPr>
          <p:cNvSpPr/>
          <p:nvPr/>
        </p:nvSpPr>
        <p:spPr>
          <a:xfrm>
            <a:off x="1586590" y="4762269"/>
            <a:ext cx="1148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/>
              <a:t>Geer (2020)</a:t>
            </a:r>
            <a:endParaRPr lang="en-GB" sz="1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8F49AB-DC61-4338-B7DE-18A3EFBFE63E}"/>
              </a:ext>
            </a:extLst>
          </p:cNvPr>
          <p:cNvSpPr/>
          <p:nvPr/>
        </p:nvSpPr>
        <p:spPr>
          <a:xfrm>
            <a:off x="593990" y="5075199"/>
            <a:ext cx="21339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pl-PL" sz="1400"/>
              <a:t>Bocquet et al. (2020)</a:t>
            </a:r>
          </a:p>
          <a:p>
            <a:pPr algn="r">
              <a:spcAft>
                <a:spcPts val="300"/>
              </a:spcAft>
            </a:pPr>
            <a:r>
              <a:rPr lang="pl-PL" sz="1400"/>
              <a:t>Abarbanel et al. (2018)</a:t>
            </a:r>
          </a:p>
          <a:p>
            <a:pPr algn="r">
              <a:spcAft>
                <a:spcPts val="300"/>
              </a:spcAft>
            </a:pPr>
            <a:r>
              <a:rPr lang="pl-PL" sz="1400"/>
              <a:t>Hsieh and Tang (1998)</a:t>
            </a:r>
          </a:p>
          <a:p>
            <a:pPr algn="r">
              <a:spcAft>
                <a:spcPts val="300"/>
              </a:spcAft>
            </a:pPr>
            <a:r>
              <a:rPr lang="pl-PL" sz="1400"/>
              <a:t>Goodfellow et al.. (2016)</a:t>
            </a:r>
            <a:endParaRPr lang="en-GB" sz="1400"/>
          </a:p>
          <a:p>
            <a:pPr algn="r"/>
            <a:endParaRPr lang="en-GB" sz="1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F6EC50-E36E-4198-B2FA-D006B4F9E813}"/>
              </a:ext>
            </a:extLst>
          </p:cNvPr>
          <p:cNvSpPr/>
          <p:nvPr/>
        </p:nvSpPr>
        <p:spPr>
          <a:xfrm>
            <a:off x="2859757" y="5868574"/>
            <a:ext cx="26468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>
                <a:latin typeface="Courier New" panose="02070309020205020404" pitchFamily="49" charset="0"/>
                <a:cs typeface="Courier New" panose="02070309020205020404" pitchFamily="49" charset="0"/>
                <a:hlinkClick r:id="rId8"/>
              </a:rPr>
              <a:t>https://www.deeplearningbook.org</a:t>
            </a:r>
            <a:endParaRPr lang="en-GB" sz="1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D3317CD-F794-4055-B18B-04D0EC015B50}"/>
              </a:ext>
            </a:extLst>
          </p:cNvPr>
          <p:cNvSpPr/>
          <p:nvPr/>
        </p:nvSpPr>
        <p:spPr>
          <a:xfrm>
            <a:off x="8879264" y="4173782"/>
            <a:ext cx="2501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/>
              <a:t>This diagram is a Bayesian network, so it can be translated directly into maths or code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22889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24737-2959-4960-A5EF-F3BC5998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Z"/>
              <a:t>Time evolution of state in data assimilation</a:t>
            </a:r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12A128F-6347-413D-8CF2-7AD234EDB53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03839" y="1026418"/>
            <a:ext cx="3955787" cy="49847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84FC3-48BC-4C85-8741-66BEC023D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35B32-243E-46C2-AF8C-3DD28CE2F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2CA6C2-409E-41A6-9DB7-B27AF54FB560}"/>
              </a:ext>
            </a:extLst>
          </p:cNvPr>
          <p:cNvSpPr txBox="1"/>
          <p:nvPr/>
        </p:nvSpPr>
        <p:spPr>
          <a:xfrm>
            <a:off x="2420095" y="3216208"/>
            <a:ext cx="171789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Time evolving state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913ADC9-E925-402B-B168-42EF836842C9}"/>
              </a:ext>
            </a:extLst>
          </p:cNvPr>
          <p:cNvCxnSpPr/>
          <p:nvPr/>
        </p:nvCxnSpPr>
        <p:spPr>
          <a:xfrm>
            <a:off x="4406537" y="1361700"/>
            <a:ext cx="0" cy="424662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B785608-426A-4BA9-9B19-BF551CC094A5}"/>
              </a:ext>
            </a:extLst>
          </p:cNvPr>
          <p:cNvSpPr txBox="1"/>
          <p:nvPr/>
        </p:nvSpPr>
        <p:spPr>
          <a:xfrm>
            <a:off x="7660661" y="1038534"/>
            <a:ext cx="219793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Time-constant model (parameters)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EF4D7C-AC41-49FD-A63D-732C9D82FB9C}"/>
              </a:ext>
            </a:extLst>
          </p:cNvPr>
          <p:cNvSpPr txBox="1"/>
          <p:nvPr/>
        </p:nvSpPr>
        <p:spPr>
          <a:xfrm>
            <a:off x="8759626" y="3354707"/>
            <a:ext cx="171789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336122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DB61-B841-4011-A298-ED75B76A7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Z"/>
              <a:t>Inside an atmospheric model</a:t>
            </a:r>
            <a:r>
              <a:rPr lang="pl-PL"/>
              <a:t> &amp; data assimilation timestep</a:t>
            </a:r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CD79695-3A09-4370-B2F3-507F671163D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226224" y="936625"/>
            <a:ext cx="6659573" cy="49847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A76BF-2BB1-47ED-8A06-1436B9956C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9F529-CCEB-45BE-B148-18353566C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8CDD3C-91AA-497D-B613-A87C631FBF2F}"/>
              </a:ext>
            </a:extLst>
          </p:cNvPr>
          <p:cNvCxnSpPr>
            <a:cxnSpLocks/>
          </p:cNvCxnSpPr>
          <p:nvPr/>
        </p:nvCxnSpPr>
        <p:spPr>
          <a:xfrm>
            <a:off x="3873078" y="1337219"/>
            <a:ext cx="0" cy="318853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0961856-C045-4417-BCE7-807E4FBE8410}"/>
              </a:ext>
            </a:extLst>
          </p:cNvPr>
          <p:cNvSpPr txBox="1"/>
          <p:nvPr/>
        </p:nvSpPr>
        <p:spPr>
          <a:xfrm>
            <a:off x="2039570" y="2608318"/>
            <a:ext cx="171789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One model time-step</a:t>
            </a:r>
          </a:p>
        </p:txBody>
      </p:sp>
    </p:spTree>
    <p:extLst>
      <p:ext uri="{BB962C8B-B14F-4D97-AF65-F5344CB8AC3E}">
        <p14:creationId xmlns:p14="http://schemas.microsoft.com/office/powerpoint/2010/main" val="3426020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DB61-B841-4011-A298-ED75B76A7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Learning an improved model of cloud physics (ML or DA)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A76BF-2BB1-47ED-8A06-1436B9956C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9F529-CCEB-45BE-B148-18353566C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A35BEA-35F2-4633-A9C3-50BE7CB1D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105" y="1783194"/>
            <a:ext cx="5710801" cy="22045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C65C61-5370-4F9B-A40E-75AA52DB3C50}"/>
                  </a:ext>
                </a:extLst>
              </p:cNvPr>
              <p:cNvSpPr txBox="1"/>
              <p:nvPr/>
            </p:nvSpPr>
            <p:spPr>
              <a:xfrm>
                <a:off x="5515929" y="4579928"/>
                <a:ext cx="61448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/>
                  <a:t>We want to train a model against observations, but we cannot </a:t>
                </a:r>
                <a:r>
                  <a:rPr lang="en-BZ"/>
                  <a:t>directly</a:t>
                </a:r>
                <a:r>
                  <a:rPr lang="pl-PL"/>
                  <a:t> observe intermediate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1.1</m:t>
                        </m:r>
                      </m:sub>
                    </m:sSub>
                  </m:oMath>
                </a14:m>
                <a:r>
                  <a:rPr lang="pl-PL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1.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/>
                  <a:t> … or more precisely model tendencies …</a:t>
                </a:r>
                <a:endParaRPr lang="en-BZ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C65C61-5370-4F9B-A40E-75AA52DB3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929" y="4579928"/>
                <a:ext cx="6144848" cy="923330"/>
              </a:xfrm>
              <a:prstGeom prst="rect">
                <a:avLst/>
              </a:prstGeom>
              <a:blipFill>
                <a:blip r:embed="rId3"/>
                <a:stretch>
                  <a:fillRect l="-893" t="-3289" r="-1091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06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DB61-B841-4011-A298-ED75B76A7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Z"/>
              <a:t>Inside an atmospheric model</a:t>
            </a:r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CD79695-3A09-4370-B2F3-507F671163D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765420" y="1026418"/>
            <a:ext cx="6659573" cy="49847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A76BF-2BB1-47ED-8A06-1436B9956C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9F529-CCEB-45BE-B148-18353566C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E19AF1-A9A6-4D25-BD75-AC5631E3414E}"/>
              </a:ext>
            </a:extLst>
          </p:cNvPr>
          <p:cNvSpPr txBox="1"/>
          <p:nvPr/>
        </p:nvSpPr>
        <p:spPr>
          <a:xfrm>
            <a:off x="7802546" y="1375173"/>
            <a:ext cx="324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/>
              <a:t>… so train the model inside the data assimilation system</a:t>
            </a:r>
            <a:endParaRPr lang="en-BZ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DFAF13-9CB7-4DEC-ADAF-87533CBBCEB8}"/>
              </a:ext>
            </a:extLst>
          </p:cNvPr>
          <p:cNvCxnSpPr>
            <a:cxnSpLocks/>
          </p:cNvCxnSpPr>
          <p:nvPr/>
        </p:nvCxnSpPr>
        <p:spPr>
          <a:xfrm>
            <a:off x="6273769" y="2703007"/>
            <a:ext cx="1528777" cy="2090057"/>
          </a:xfrm>
          <a:prstGeom prst="line">
            <a:avLst/>
          </a:prstGeom>
          <a:ln w="76200">
            <a:solidFill>
              <a:srgbClr val="EC20E2">
                <a:alpha val="62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EBD989-A028-4E10-8C62-E52334329DDF}"/>
              </a:ext>
            </a:extLst>
          </p:cNvPr>
          <p:cNvCxnSpPr>
            <a:cxnSpLocks/>
          </p:cNvCxnSpPr>
          <p:nvPr/>
        </p:nvCxnSpPr>
        <p:spPr>
          <a:xfrm flipH="1">
            <a:off x="4506686" y="2805165"/>
            <a:ext cx="698608" cy="877556"/>
          </a:xfrm>
          <a:prstGeom prst="line">
            <a:avLst/>
          </a:prstGeom>
          <a:ln w="76200">
            <a:solidFill>
              <a:srgbClr val="EC20E2">
                <a:alpha val="62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E402A9-9D4C-4B13-8266-9957B2059560}"/>
              </a:ext>
            </a:extLst>
          </p:cNvPr>
          <p:cNvCxnSpPr>
            <a:cxnSpLocks/>
          </p:cNvCxnSpPr>
          <p:nvPr/>
        </p:nvCxnSpPr>
        <p:spPr>
          <a:xfrm flipH="1">
            <a:off x="4582048" y="2703007"/>
            <a:ext cx="238059" cy="241160"/>
          </a:xfrm>
          <a:prstGeom prst="line">
            <a:avLst/>
          </a:prstGeom>
          <a:ln w="76200">
            <a:solidFill>
              <a:srgbClr val="EC20E2">
                <a:alpha val="62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B0C54ACF-A55E-418E-84C1-7EFBD3E79DD4}"/>
              </a:ext>
            </a:extLst>
          </p:cNvPr>
          <p:cNvSpPr/>
          <p:nvPr/>
        </p:nvSpPr>
        <p:spPr>
          <a:xfrm>
            <a:off x="4691029" y="2343955"/>
            <a:ext cx="1669578" cy="474609"/>
          </a:xfrm>
          <a:prstGeom prst="ellipse">
            <a:avLst/>
          </a:prstGeom>
          <a:noFill/>
          <a:ln w="76200">
            <a:solidFill>
              <a:srgbClr val="EC20E2">
                <a:alpha val="7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69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3AD4570-F02A-48F3-BB40-6C58E3C677C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249570" y="0"/>
            <a:ext cx="3627855" cy="6880966"/>
          </a:xfrm>
          <a:solidFill>
            <a:schemeClr val="bg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1BE190-AD55-4A47-A90D-E67C604FA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894" y="2202388"/>
            <a:ext cx="7118176" cy="22978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3CE99C-50CA-4FD4-9957-F0EE815B3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08" y="176202"/>
            <a:ext cx="4635667" cy="536101"/>
          </a:xfrm>
        </p:spPr>
        <p:txBody>
          <a:bodyPr/>
          <a:lstStyle/>
          <a:p>
            <a:r>
              <a:rPr lang="en-BZ"/>
              <a:t>Snow micro- and macro-physical parameter estimation for all-sky radiative transfer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EA718-E345-4F8D-885A-422D5357B8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D2BF42-8A57-4721-A867-805940804D1E}"/>
              </a:ext>
            </a:extLst>
          </p:cNvPr>
          <p:cNvSpPr txBox="1"/>
          <p:nvPr/>
        </p:nvSpPr>
        <p:spPr>
          <a:xfrm>
            <a:off x="478755" y="1320730"/>
            <a:ext cx="36278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/>
              <a:t>Offline physical parameter search using cost function between ECMWF model and SSMIS observations</a:t>
            </a:r>
          </a:p>
          <a:p>
            <a:pPr>
              <a:spcAft>
                <a:spcPts val="600"/>
              </a:spcAft>
            </a:pPr>
            <a:r>
              <a:rPr lang="pl-PL"/>
              <a:t>6-dimensions of parameters from RTTOV-SCATT radiative transfer modelling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/>
              <a:t>Cost function is based on mapped mean and skewness, not the squared error (errors are highly non-Gaussian)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/>
              <a:t>Cost function has multiple minima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/>
              <a:t>Some aspects are quite ambiguous (e.g. snow mixing ratio versus particle shape)</a:t>
            </a:r>
            <a:endParaRPr lang="en-B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832A62-23B8-4F9D-8FCB-D8BD4A2F631D}"/>
              </a:ext>
            </a:extLst>
          </p:cNvPr>
          <p:cNvSpPr txBox="1"/>
          <p:nvPr/>
        </p:nvSpPr>
        <p:spPr>
          <a:xfrm>
            <a:off x="7417401" y="2766542"/>
            <a:ext cx="1690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600"/>
              <a:t>Cost function at prior</a:t>
            </a:r>
            <a:endParaRPr lang="en-BZ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D9592E-A380-47EA-9301-7B7BA4C7E24F}"/>
              </a:ext>
            </a:extLst>
          </p:cNvPr>
          <p:cNvSpPr txBox="1"/>
          <p:nvPr/>
        </p:nvSpPr>
        <p:spPr>
          <a:xfrm>
            <a:off x="7114099" y="3435531"/>
            <a:ext cx="2509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1600"/>
              <a:t>At analysis (posterior)</a:t>
            </a:r>
            <a:endParaRPr lang="en-BZ" sz="1600"/>
          </a:p>
        </p:txBody>
      </p:sp>
    </p:spTree>
    <p:extLst>
      <p:ext uri="{BB962C8B-B14F-4D97-AF65-F5344CB8AC3E}">
        <p14:creationId xmlns:p14="http://schemas.microsoft.com/office/powerpoint/2010/main" val="271453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59AF30-BF55-4B5B-9CE5-D647551E28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0000" y="1401636"/>
            <a:ext cx="7869600" cy="1538883"/>
          </a:xfrm>
        </p:spPr>
        <p:txBody>
          <a:bodyPr/>
          <a:lstStyle/>
          <a:p>
            <a:r>
              <a:rPr lang="pl-PL" sz="3200"/>
              <a:t>Before going to full model learning: p</a:t>
            </a:r>
            <a:r>
              <a:rPr lang="en-BZ" sz="3200"/>
              <a:t>ractical applications of ML within the data assimilation at ECMWF</a:t>
            </a:r>
            <a:endParaRPr lang="en-GB" sz="3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49768-F95B-4DED-89E8-A72F8881E7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27C4C-FBC1-495D-8BE4-16FD069A1C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CE845C-B64E-4CFD-AB20-451C3DA4E6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CA863F-B361-436F-AD64-1BD1A7F42C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19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1065E-96D9-4E56-919C-AF857681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96" y="208037"/>
            <a:ext cx="8301790" cy="369332"/>
          </a:xfrm>
        </p:spPr>
        <p:txBody>
          <a:bodyPr/>
          <a:lstStyle/>
          <a:p>
            <a:r>
              <a:rPr lang="en-BZ"/>
              <a:t>Model error correction using ML – Bonavita and Laloyaux (2020, </a:t>
            </a:r>
            <a:r>
              <a:rPr lang="en-BZ" sz="1000"/>
              <a:t>submitted to JAMES</a:t>
            </a:r>
            <a:r>
              <a:rPr lang="en-BZ"/>
              <a:t>, </a:t>
            </a:r>
            <a:r>
              <a:rPr lang="en-GB" sz="1000" u="sng">
                <a:latin typeface="Courier New" panose="02070309020205020404" pitchFamily="49" charset="0"/>
                <a:cs typeface="Courier New" panose="02070309020205020404" pitchFamily="49" charset="0"/>
              </a:rPr>
              <a:t>https://www.essoar.org/doi/abs/10.1002/essoar.10503695.1</a:t>
            </a:r>
            <a:r>
              <a:rPr lang="en-BZ"/>
              <a:t>)</a:t>
            </a:r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3D34DC-1CEC-47DD-B671-1D664CFF528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187196" y="890279"/>
            <a:ext cx="3982873" cy="49847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C13C3-1214-4676-98B0-02B5FBC6D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EF342-0446-434D-88EA-EB483C1E3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D3D36F-9AE0-4CA4-AD7F-2E6D86A4AB27}"/>
              </a:ext>
            </a:extLst>
          </p:cNvPr>
          <p:cNvSpPr txBox="1"/>
          <p:nvPr/>
        </p:nvSpPr>
        <p:spPr>
          <a:xfrm>
            <a:off x="2439345" y="2260667"/>
            <a:ext cx="1464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/>
              <a:t>One vertical model profile + additional parameters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A0EE5F-3438-4B4B-A2A8-41F9A0AA1D1F}"/>
              </a:ext>
            </a:extLst>
          </p:cNvPr>
          <p:cNvSpPr txBox="1"/>
          <p:nvPr/>
        </p:nvSpPr>
        <p:spPr>
          <a:xfrm>
            <a:off x="8453270" y="2260667"/>
            <a:ext cx="25195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/>
              <a:t>One vertical profile of model error tendencies (trained on the data assimilation increments)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4DFFF5-9281-469A-9239-E75C5141AC1A}"/>
                  </a:ext>
                </a:extLst>
              </p:cNvPr>
              <p:cNvSpPr txBox="1"/>
              <p:nvPr/>
            </p:nvSpPr>
            <p:spPr>
              <a:xfrm>
                <a:off x="8870909" y="1395249"/>
                <a:ext cx="1684251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48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4DFFF5-9281-469A-9239-E75C5141A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909" y="1395249"/>
                <a:ext cx="1684251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E9105E-02E3-4E5C-BFEF-2E629869EE51}"/>
                  </a:ext>
                </a:extLst>
              </p:cNvPr>
              <p:cNvSpPr txBox="1"/>
              <p:nvPr/>
            </p:nvSpPr>
            <p:spPr>
              <a:xfrm>
                <a:off x="2321414" y="1395249"/>
                <a:ext cx="1684251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8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E9105E-02E3-4E5C-BFEF-2E629869E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414" y="1395249"/>
                <a:ext cx="1684251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3D922B-FC4B-4775-AE0A-CDCB92A87C84}"/>
                  </a:ext>
                </a:extLst>
              </p:cNvPr>
              <p:cNvSpPr txBox="1"/>
              <p:nvPr/>
            </p:nvSpPr>
            <p:spPr>
              <a:xfrm>
                <a:off x="5529191" y="5505697"/>
                <a:ext cx="1684251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4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48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3D922B-FC4B-4775-AE0A-CDCB92A87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191" y="5505697"/>
                <a:ext cx="1684251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F4A9676-2C85-487F-BC16-7E210ABD31D3}"/>
              </a:ext>
            </a:extLst>
          </p:cNvPr>
          <p:cNvSpPr txBox="1"/>
          <p:nvPr/>
        </p:nvSpPr>
        <p:spPr>
          <a:xfrm>
            <a:off x="9517813" y="208037"/>
            <a:ext cx="2534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/>
              <a:t>Massimo’s talk: Session 7 – 10</a:t>
            </a:r>
            <a:r>
              <a:rPr lang="en-BZ" baseline="30000"/>
              <a:t>th</a:t>
            </a:r>
            <a:r>
              <a:rPr lang="en-BZ"/>
              <a:t> Sept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060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21226-D028-4606-B113-63E87FAFA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European Centre for Medium-Range Weather Forecasts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038CE31-E030-4705-B415-37FD9C75EE9F}"/>
              </a:ext>
            </a:extLst>
          </p:cNvPr>
          <p:cNvSpPr/>
          <p:nvPr/>
        </p:nvSpPr>
        <p:spPr>
          <a:xfrm>
            <a:off x="637662" y="6104327"/>
            <a:ext cx="11326103" cy="6345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E6806B-55BE-467F-97F0-6D2E0381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assimilation </a:t>
            </a:r>
            <a:r>
              <a:rPr lang="en-GB"/>
              <a:t>for </a:t>
            </a:r>
            <a:r>
              <a:rPr lang="pl-PL"/>
              <a:t>numerical </a:t>
            </a:r>
            <a:r>
              <a:rPr lang="en-GB"/>
              <a:t>weather </a:t>
            </a:r>
            <a:r>
              <a:rPr lang="pl-PL"/>
              <a:t>prediction: (NWP)</a:t>
            </a:r>
            <a:br>
              <a:rPr lang="en-GB"/>
            </a:br>
            <a:r>
              <a:rPr lang="pl-PL" sz="1400"/>
              <a:t>Blending </a:t>
            </a:r>
            <a:r>
              <a:rPr lang="en-GB" sz="1400"/>
              <a:t>short forecast</a:t>
            </a:r>
            <a:r>
              <a:rPr lang="pl-PL" sz="1400"/>
              <a:t>s</a:t>
            </a:r>
            <a:r>
              <a:rPr lang="en-GB" sz="1400"/>
              <a:t> </a:t>
            </a:r>
            <a:r>
              <a:rPr lang="en-GB" sz="1400" dirty="0"/>
              <a:t>and new </a:t>
            </a:r>
            <a:r>
              <a:rPr lang="en-GB" sz="1400"/>
              <a:t>observational data</a:t>
            </a:r>
            <a:r>
              <a:rPr lang="pl-PL" sz="1400"/>
              <a:t> in a statistically optimal way</a:t>
            </a:r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BA09E-1463-47C3-8425-A82A90F8F9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C421E5-374D-4B7E-B2AC-3FB5CF7F837E}"/>
              </a:ext>
            </a:extLst>
          </p:cNvPr>
          <p:cNvSpPr txBox="1"/>
          <p:nvPr/>
        </p:nvSpPr>
        <p:spPr>
          <a:xfrm>
            <a:off x="2180028" y="3093539"/>
            <a:ext cx="146464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Data assimilation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D3641-B966-46C5-9384-19CA7829EB8A}"/>
              </a:ext>
            </a:extLst>
          </p:cNvPr>
          <p:cNvSpPr txBox="1"/>
          <p:nvPr/>
        </p:nvSpPr>
        <p:spPr>
          <a:xfrm>
            <a:off x="4754351" y="3093540"/>
            <a:ext cx="146464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Data assimilation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0CAE4D-9B47-439F-B86B-D56BD0E5DBE0}"/>
              </a:ext>
            </a:extLst>
          </p:cNvPr>
          <p:cNvSpPr txBox="1"/>
          <p:nvPr/>
        </p:nvSpPr>
        <p:spPr>
          <a:xfrm>
            <a:off x="7328674" y="3093538"/>
            <a:ext cx="146464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Data assimilation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3C4B977-B6C1-4C0D-B2F2-8DED49363188}"/>
              </a:ext>
            </a:extLst>
          </p:cNvPr>
          <p:cNvSpPr/>
          <p:nvPr/>
        </p:nvSpPr>
        <p:spPr>
          <a:xfrm rot="16200000">
            <a:off x="2582839" y="4009246"/>
            <a:ext cx="659027" cy="716692"/>
          </a:xfrm>
          <a:prstGeom prst="rightArrow">
            <a:avLst/>
          </a:prstGeom>
          <a:solidFill>
            <a:schemeClr val="bg2">
              <a:lumMod val="2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A603943-A411-4DF8-9437-BB2B519AD3C9}"/>
              </a:ext>
            </a:extLst>
          </p:cNvPr>
          <p:cNvSpPr/>
          <p:nvPr/>
        </p:nvSpPr>
        <p:spPr>
          <a:xfrm rot="16200000">
            <a:off x="5157163" y="4009245"/>
            <a:ext cx="659027" cy="716692"/>
          </a:xfrm>
          <a:prstGeom prst="rightArrow">
            <a:avLst/>
          </a:prstGeom>
          <a:solidFill>
            <a:schemeClr val="bg2">
              <a:lumMod val="2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9A33B43-0CF1-479C-9C3F-E4523628DDEE}"/>
              </a:ext>
            </a:extLst>
          </p:cNvPr>
          <p:cNvSpPr/>
          <p:nvPr/>
        </p:nvSpPr>
        <p:spPr>
          <a:xfrm rot="16200000">
            <a:off x="7731486" y="4009246"/>
            <a:ext cx="659027" cy="716692"/>
          </a:xfrm>
          <a:prstGeom prst="rightArrow">
            <a:avLst/>
          </a:prstGeom>
          <a:solidFill>
            <a:schemeClr val="bg2">
              <a:lumMod val="2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F9B09E-DCE7-42EE-AD5F-A48ECBFC6F85}"/>
              </a:ext>
            </a:extLst>
          </p:cNvPr>
          <p:cNvSpPr txBox="1"/>
          <p:nvPr/>
        </p:nvSpPr>
        <p:spPr>
          <a:xfrm>
            <a:off x="2152039" y="4836668"/>
            <a:ext cx="160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Observations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55E8E6-CAC5-4DE8-9140-DC7576937810}"/>
              </a:ext>
            </a:extLst>
          </p:cNvPr>
          <p:cNvSpPr txBox="1"/>
          <p:nvPr/>
        </p:nvSpPr>
        <p:spPr>
          <a:xfrm>
            <a:off x="4682691" y="4836668"/>
            <a:ext cx="160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Observations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1F3775-E220-4597-B0C3-9E4F5E6B1312}"/>
              </a:ext>
            </a:extLst>
          </p:cNvPr>
          <p:cNvSpPr txBox="1"/>
          <p:nvPr/>
        </p:nvSpPr>
        <p:spPr>
          <a:xfrm>
            <a:off x="7256219" y="4836668"/>
            <a:ext cx="160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Observations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02129E6-0534-4CF9-B83C-A368510AD6A3}"/>
              </a:ext>
            </a:extLst>
          </p:cNvPr>
          <p:cNvSpPr/>
          <p:nvPr/>
        </p:nvSpPr>
        <p:spPr>
          <a:xfrm>
            <a:off x="3910004" y="3058357"/>
            <a:ext cx="659027" cy="71669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8A7C6A58-E797-422C-9443-239AA6E3775C}"/>
              </a:ext>
            </a:extLst>
          </p:cNvPr>
          <p:cNvSpPr/>
          <p:nvPr/>
        </p:nvSpPr>
        <p:spPr>
          <a:xfrm>
            <a:off x="6496311" y="3058357"/>
            <a:ext cx="659027" cy="71669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6D2DE3C-26DE-4C5A-87EA-44E33ED46534}"/>
              </a:ext>
            </a:extLst>
          </p:cNvPr>
          <p:cNvSpPr/>
          <p:nvPr/>
        </p:nvSpPr>
        <p:spPr>
          <a:xfrm>
            <a:off x="8093155" y="2403065"/>
            <a:ext cx="4574334" cy="477423"/>
          </a:xfrm>
          <a:prstGeom prst="rightArrow">
            <a:avLst>
              <a:gd name="adj1" fmla="val 33984"/>
              <a:gd name="adj2" fmla="val 61204"/>
            </a:avLst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BF3EBB0-0901-4A1A-9280-822B0A1F7548}"/>
              </a:ext>
            </a:extLst>
          </p:cNvPr>
          <p:cNvSpPr/>
          <p:nvPr/>
        </p:nvSpPr>
        <p:spPr>
          <a:xfrm>
            <a:off x="5486675" y="1944430"/>
            <a:ext cx="4574334" cy="477423"/>
          </a:xfrm>
          <a:prstGeom prst="rightArrow">
            <a:avLst>
              <a:gd name="adj1" fmla="val 33984"/>
              <a:gd name="adj2" fmla="val 61204"/>
            </a:avLst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257168A-3F9E-4350-AAE2-D9A0FAFAE975}"/>
              </a:ext>
            </a:extLst>
          </p:cNvPr>
          <p:cNvSpPr/>
          <p:nvPr/>
        </p:nvSpPr>
        <p:spPr>
          <a:xfrm>
            <a:off x="2881314" y="1419249"/>
            <a:ext cx="4574334" cy="477423"/>
          </a:xfrm>
          <a:prstGeom prst="rightArrow">
            <a:avLst>
              <a:gd name="adj1" fmla="val 33984"/>
              <a:gd name="adj2" fmla="val 61204"/>
            </a:avLst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03CD09-002F-483D-8D52-283CC5D8FF52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2912352" y="1756326"/>
            <a:ext cx="1" cy="1337213"/>
          </a:xfrm>
          <a:prstGeom prst="line">
            <a:avLst/>
          </a:prstGeom>
          <a:ln w="76200">
            <a:prstDash val="sysDot"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32B51FB-DAF8-4422-BDDC-A9A8C538BC19}"/>
              </a:ext>
            </a:extLst>
          </p:cNvPr>
          <p:cNvCxnSpPr>
            <a:cxnSpLocks/>
          </p:cNvCxnSpPr>
          <p:nvPr/>
        </p:nvCxnSpPr>
        <p:spPr>
          <a:xfrm>
            <a:off x="5525646" y="2337772"/>
            <a:ext cx="0" cy="720585"/>
          </a:xfrm>
          <a:prstGeom prst="line">
            <a:avLst/>
          </a:prstGeom>
          <a:ln w="76200">
            <a:prstDash val="sysDot"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FBADDB7-607E-49F0-9C8D-F8125F7997D2}"/>
              </a:ext>
            </a:extLst>
          </p:cNvPr>
          <p:cNvCxnSpPr>
            <a:cxnSpLocks/>
          </p:cNvCxnSpPr>
          <p:nvPr/>
        </p:nvCxnSpPr>
        <p:spPr>
          <a:xfrm>
            <a:off x="8093155" y="2806240"/>
            <a:ext cx="0" cy="260355"/>
          </a:xfrm>
          <a:prstGeom prst="line">
            <a:avLst/>
          </a:prstGeom>
          <a:ln w="76200">
            <a:prstDash val="sysDot"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621AB99-1001-431C-9B39-BC8A4049B9D2}"/>
              </a:ext>
            </a:extLst>
          </p:cNvPr>
          <p:cNvSpPr txBox="1"/>
          <p:nvPr/>
        </p:nvSpPr>
        <p:spPr>
          <a:xfrm>
            <a:off x="7811753" y="1270109"/>
            <a:ext cx="2380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Long forecasts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F47584E-F034-4B05-8CED-BC857CB064AD}"/>
              </a:ext>
            </a:extLst>
          </p:cNvPr>
          <p:cNvSpPr txBox="1"/>
          <p:nvPr/>
        </p:nvSpPr>
        <p:spPr>
          <a:xfrm>
            <a:off x="3587662" y="3853409"/>
            <a:ext cx="130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Short forecast</a:t>
            </a:r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51CA60-B0F2-463E-B0E5-2FB432ECA8C5}"/>
              </a:ext>
            </a:extLst>
          </p:cNvPr>
          <p:cNvSpPr txBox="1"/>
          <p:nvPr/>
        </p:nvSpPr>
        <p:spPr>
          <a:xfrm>
            <a:off x="6173969" y="3852683"/>
            <a:ext cx="130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Short forecast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0B0C20D-DE8B-4C8D-93B9-72108D1AFE15}"/>
              </a:ext>
            </a:extLst>
          </p:cNvPr>
          <p:cNvCxnSpPr>
            <a:cxnSpLocks/>
          </p:cNvCxnSpPr>
          <p:nvPr/>
        </p:nvCxnSpPr>
        <p:spPr>
          <a:xfrm>
            <a:off x="1469888" y="5632100"/>
            <a:ext cx="85027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4A791C2-99F5-465A-B0CB-EE2C2A61BCFB}"/>
              </a:ext>
            </a:extLst>
          </p:cNvPr>
          <p:cNvSpPr txBox="1"/>
          <p:nvPr/>
        </p:nvSpPr>
        <p:spPr>
          <a:xfrm>
            <a:off x="215223" y="5206000"/>
            <a:ext cx="160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Time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8720FA0-5DA4-405D-8286-8BE1BE9CE62B}"/>
              </a:ext>
            </a:extLst>
          </p:cNvPr>
          <p:cNvCxnSpPr>
            <a:cxnSpLocks/>
          </p:cNvCxnSpPr>
          <p:nvPr/>
        </p:nvCxnSpPr>
        <p:spPr>
          <a:xfrm>
            <a:off x="1840590" y="5424237"/>
            <a:ext cx="0" cy="41572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469A371-1995-497E-AB13-88D363D4B3BE}"/>
              </a:ext>
            </a:extLst>
          </p:cNvPr>
          <p:cNvCxnSpPr>
            <a:cxnSpLocks/>
          </p:cNvCxnSpPr>
          <p:nvPr/>
        </p:nvCxnSpPr>
        <p:spPr>
          <a:xfrm>
            <a:off x="4239516" y="5428356"/>
            <a:ext cx="0" cy="41572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C66F916-826E-41DD-8E7C-F87AC057304C}"/>
              </a:ext>
            </a:extLst>
          </p:cNvPr>
          <p:cNvCxnSpPr>
            <a:cxnSpLocks/>
          </p:cNvCxnSpPr>
          <p:nvPr/>
        </p:nvCxnSpPr>
        <p:spPr>
          <a:xfrm>
            <a:off x="6825823" y="5424237"/>
            <a:ext cx="0" cy="41572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B604FB9-2AE1-4011-BFBE-623CF5F1433F}"/>
              </a:ext>
            </a:extLst>
          </p:cNvPr>
          <p:cNvCxnSpPr>
            <a:cxnSpLocks/>
          </p:cNvCxnSpPr>
          <p:nvPr/>
        </p:nvCxnSpPr>
        <p:spPr>
          <a:xfrm>
            <a:off x="9348159" y="5428356"/>
            <a:ext cx="0" cy="41572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B361D47D-80B2-4AC1-807B-A18010967180}"/>
              </a:ext>
            </a:extLst>
          </p:cNvPr>
          <p:cNvSpPr txBox="1"/>
          <p:nvPr/>
        </p:nvSpPr>
        <p:spPr>
          <a:xfrm>
            <a:off x="416348" y="5782211"/>
            <a:ext cx="160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09 UTC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2D43814-9B1A-4E29-8B39-90045994A3E4}"/>
              </a:ext>
            </a:extLst>
          </p:cNvPr>
          <p:cNvSpPr txBox="1"/>
          <p:nvPr/>
        </p:nvSpPr>
        <p:spPr>
          <a:xfrm>
            <a:off x="3480762" y="5815655"/>
            <a:ext cx="160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21 UTC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667632D-77A4-4C2C-886B-401153504CD5}"/>
              </a:ext>
            </a:extLst>
          </p:cNvPr>
          <p:cNvSpPr txBox="1"/>
          <p:nvPr/>
        </p:nvSpPr>
        <p:spPr>
          <a:xfrm>
            <a:off x="6100020" y="5822626"/>
            <a:ext cx="160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09 UTC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D0ED649-7FFA-4724-B8CD-1E33456C19F8}"/>
              </a:ext>
            </a:extLst>
          </p:cNvPr>
          <p:cNvSpPr txBox="1"/>
          <p:nvPr/>
        </p:nvSpPr>
        <p:spPr>
          <a:xfrm>
            <a:off x="8561575" y="5833617"/>
            <a:ext cx="160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21 UTC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45319F9-BA6A-456A-A9D9-24B24E322400}"/>
              </a:ext>
            </a:extLst>
          </p:cNvPr>
          <p:cNvSpPr/>
          <p:nvPr/>
        </p:nvSpPr>
        <p:spPr>
          <a:xfrm>
            <a:off x="11549090" y="2391103"/>
            <a:ext cx="643665" cy="560982"/>
          </a:xfrm>
          <a:custGeom>
            <a:avLst/>
            <a:gdLst>
              <a:gd name="connsiteX0" fmla="*/ 0 w 3096618"/>
              <a:gd name="connsiteY0" fmla="*/ 129026 h 560982"/>
              <a:gd name="connsiteX1" fmla="*/ 269271 w 3096618"/>
              <a:gd name="connsiteY1" fmla="*/ 213173 h 560982"/>
              <a:gd name="connsiteX2" fmla="*/ 56098 w 3096618"/>
              <a:gd name="connsiteY2" fmla="*/ 252442 h 560982"/>
              <a:gd name="connsiteX3" fmla="*/ 263661 w 3096618"/>
              <a:gd name="connsiteY3" fmla="*/ 291711 h 560982"/>
              <a:gd name="connsiteX4" fmla="*/ 33659 w 3096618"/>
              <a:gd name="connsiteY4" fmla="*/ 330980 h 560982"/>
              <a:gd name="connsiteX5" fmla="*/ 230002 w 3096618"/>
              <a:gd name="connsiteY5" fmla="*/ 409517 h 560982"/>
              <a:gd name="connsiteX6" fmla="*/ 2849786 w 3096618"/>
              <a:gd name="connsiteY6" fmla="*/ 560982 h 560982"/>
              <a:gd name="connsiteX7" fmla="*/ 3096618 w 3096618"/>
              <a:gd name="connsiteY7" fmla="*/ 319760 h 560982"/>
              <a:gd name="connsiteX8" fmla="*/ 2917104 w 3096618"/>
              <a:gd name="connsiteY8" fmla="*/ 28049 h 560982"/>
              <a:gd name="connsiteX9" fmla="*/ 2591735 w 3096618"/>
              <a:gd name="connsiteY9" fmla="*/ 0 h 560982"/>
              <a:gd name="connsiteX10" fmla="*/ 0 w 3096618"/>
              <a:gd name="connsiteY10" fmla="*/ 129026 h 560982"/>
              <a:gd name="connsiteX0" fmla="*/ 0 w 2917104"/>
              <a:gd name="connsiteY0" fmla="*/ 129026 h 560982"/>
              <a:gd name="connsiteX1" fmla="*/ 269271 w 2917104"/>
              <a:gd name="connsiteY1" fmla="*/ 213173 h 560982"/>
              <a:gd name="connsiteX2" fmla="*/ 56098 w 2917104"/>
              <a:gd name="connsiteY2" fmla="*/ 252442 h 560982"/>
              <a:gd name="connsiteX3" fmla="*/ 263661 w 2917104"/>
              <a:gd name="connsiteY3" fmla="*/ 291711 h 560982"/>
              <a:gd name="connsiteX4" fmla="*/ 33659 w 2917104"/>
              <a:gd name="connsiteY4" fmla="*/ 330980 h 560982"/>
              <a:gd name="connsiteX5" fmla="*/ 230002 w 2917104"/>
              <a:gd name="connsiteY5" fmla="*/ 409517 h 560982"/>
              <a:gd name="connsiteX6" fmla="*/ 2849786 w 2917104"/>
              <a:gd name="connsiteY6" fmla="*/ 560982 h 560982"/>
              <a:gd name="connsiteX7" fmla="*/ 2917104 w 2917104"/>
              <a:gd name="connsiteY7" fmla="*/ 28049 h 560982"/>
              <a:gd name="connsiteX8" fmla="*/ 2591735 w 2917104"/>
              <a:gd name="connsiteY8" fmla="*/ 0 h 560982"/>
              <a:gd name="connsiteX9" fmla="*/ 0 w 2917104"/>
              <a:gd name="connsiteY9" fmla="*/ 129026 h 560982"/>
              <a:gd name="connsiteX0" fmla="*/ 0 w 2849786"/>
              <a:gd name="connsiteY0" fmla="*/ 129026 h 560982"/>
              <a:gd name="connsiteX1" fmla="*/ 269271 w 2849786"/>
              <a:gd name="connsiteY1" fmla="*/ 213173 h 560982"/>
              <a:gd name="connsiteX2" fmla="*/ 56098 w 2849786"/>
              <a:gd name="connsiteY2" fmla="*/ 252442 h 560982"/>
              <a:gd name="connsiteX3" fmla="*/ 263661 w 2849786"/>
              <a:gd name="connsiteY3" fmla="*/ 291711 h 560982"/>
              <a:gd name="connsiteX4" fmla="*/ 33659 w 2849786"/>
              <a:gd name="connsiteY4" fmla="*/ 330980 h 560982"/>
              <a:gd name="connsiteX5" fmla="*/ 230002 w 2849786"/>
              <a:gd name="connsiteY5" fmla="*/ 409517 h 560982"/>
              <a:gd name="connsiteX6" fmla="*/ 2849786 w 2849786"/>
              <a:gd name="connsiteY6" fmla="*/ 560982 h 560982"/>
              <a:gd name="connsiteX7" fmla="*/ 2591735 w 2849786"/>
              <a:gd name="connsiteY7" fmla="*/ 0 h 560982"/>
              <a:gd name="connsiteX8" fmla="*/ 0 w 2849786"/>
              <a:gd name="connsiteY8" fmla="*/ 129026 h 560982"/>
              <a:gd name="connsiteX0" fmla="*/ 0 w 2591735"/>
              <a:gd name="connsiteY0" fmla="*/ 129026 h 590799"/>
              <a:gd name="connsiteX1" fmla="*/ 269271 w 2591735"/>
              <a:gd name="connsiteY1" fmla="*/ 213173 h 590799"/>
              <a:gd name="connsiteX2" fmla="*/ 56098 w 2591735"/>
              <a:gd name="connsiteY2" fmla="*/ 252442 h 590799"/>
              <a:gd name="connsiteX3" fmla="*/ 263661 w 2591735"/>
              <a:gd name="connsiteY3" fmla="*/ 291711 h 590799"/>
              <a:gd name="connsiteX4" fmla="*/ 33659 w 2591735"/>
              <a:gd name="connsiteY4" fmla="*/ 330980 h 590799"/>
              <a:gd name="connsiteX5" fmla="*/ 230002 w 2591735"/>
              <a:gd name="connsiteY5" fmla="*/ 409517 h 590799"/>
              <a:gd name="connsiteX6" fmla="*/ 633360 w 2591735"/>
              <a:gd name="connsiteY6" fmla="*/ 590799 h 590799"/>
              <a:gd name="connsiteX7" fmla="*/ 2591735 w 2591735"/>
              <a:gd name="connsiteY7" fmla="*/ 0 h 590799"/>
              <a:gd name="connsiteX8" fmla="*/ 0 w 2591735"/>
              <a:gd name="connsiteY8" fmla="*/ 129026 h 590799"/>
              <a:gd name="connsiteX0" fmla="*/ 0 w 643665"/>
              <a:gd name="connsiteY0" fmla="*/ 99209 h 560982"/>
              <a:gd name="connsiteX1" fmla="*/ 269271 w 643665"/>
              <a:gd name="connsiteY1" fmla="*/ 183356 h 560982"/>
              <a:gd name="connsiteX2" fmla="*/ 56098 w 643665"/>
              <a:gd name="connsiteY2" fmla="*/ 222625 h 560982"/>
              <a:gd name="connsiteX3" fmla="*/ 263661 w 643665"/>
              <a:gd name="connsiteY3" fmla="*/ 261894 h 560982"/>
              <a:gd name="connsiteX4" fmla="*/ 33659 w 643665"/>
              <a:gd name="connsiteY4" fmla="*/ 301163 h 560982"/>
              <a:gd name="connsiteX5" fmla="*/ 230002 w 643665"/>
              <a:gd name="connsiteY5" fmla="*/ 379700 h 560982"/>
              <a:gd name="connsiteX6" fmla="*/ 633360 w 643665"/>
              <a:gd name="connsiteY6" fmla="*/ 560982 h 560982"/>
              <a:gd name="connsiteX7" fmla="*/ 643665 w 643665"/>
              <a:gd name="connsiteY7" fmla="*/ 0 h 560982"/>
              <a:gd name="connsiteX8" fmla="*/ 0 w 643665"/>
              <a:gd name="connsiteY8" fmla="*/ 99209 h 56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3665" h="560982">
                <a:moveTo>
                  <a:pt x="0" y="99209"/>
                </a:moveTo>
                <a:lnTo>
                  <a:pt x="269271" y="183356"/>
                </a:lnTo>
                <a:lnTo>
                  <a:pt x="56098" y="222625"/>
                </a:lnTo>
                <a:lnTo>
                  <a:pt x="263661" y="261894"/>
                </a:lnTo>
                <a:lnTo>
                  <a:pt x="33659" y="301163"/>
                </a:lnTo>
                <a:lnTo>
                  <a:pt x="230002" y="379700"/>
                </a:lnTo>
                <a:lnTo>
                  <a:pt x="633360" y="560982"/>
                </a:lnTo>
                <a:lnTo>
                  <a:pt x="643665" y="0"/>
                </a:lnTo>
                <a:lnTo>
                  <a:pt x="0" y="992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2DA582-5237-448D-9453-40258EC7808D}"/>
              </a:ext>
            </a:extLst>
          </p:cNvPr>
          <p:cNvSpPr txBox="1"/>
          <p:nvPr/>
        </p:nvSpPr>
        <p:spPr>
          <a:xfrm>
            <a:off x="1526440" y="2162574"/>
            <a:ext cx="146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/>
              <a:t>Initial conditions</a:t>
            </a:r>
            <a:endParaRPr lang="en-GB" dirty="0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AA51DDF1-A8AD-4F5B-900D-C0350B3D6DC5}"/>
              </a:ext>
            </a:extLst>
          </p:cNvPr>
          <p:cNvSpPr/>
          <p:nvPr/>
        </p:nvSpPr>
        <p:spPr>
          <a:xfrm>
            <a:off x="1394091" y="3066595"/>
            <a:ext cx="659027" cy="71669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A3FD9551-5C7F-4FB9-8EAB-9F8F38212223}"/>
              </a:ext>
            </a:extLst>
          </p:cNvPr>
          <p:cNvSpPr/>
          <p:nvPr/>
        </p:nvSpPr>
        <p:spPr>
          <a:xfrm>
            <a:off x="9030973" y="3076311"/>
            <a:ext cx="659027" cy="71669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D0A2E0C-2207-4FBB-B865-959D31C94619}"/>
              </a:ext>
            </a:extLst>
          </p:cNvPr>
          <p:cNvSpPr txBox="1"/>
          <p:nvPr/>
        </p:nvSpPr>
        <p:spPr>
          <a:xfrm>
            <a:off x="955056" y="3866966"/>
            <a:ext cx="130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Short forecast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908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9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C13C3-1214-4676-98B0-02B5FBC6D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EF342-0446-434D-88EA-EB483C1E3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4A9676-2C85-487F-BC16-7E210ABD31D3}"/>
              </a:ext>
            </a:extLst>
          </p:cNvPr>
          <p:cNvSpPr txBox="1"/>
          <p:nvPr/>
        </p:nvSpPr>
        <p:spPr>
          <a:xfrm>
            <a:off x="9517813" y="208037"/>
            <a:ext cx="2534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/>
              <a:t>Massimo’s talk: Session 7 – 10</a:t>
            </a:r>
            <a:r>
              <a:rPr lang="en-BZ" baseline="30000"/>
              <a:t>th</a:t>
            </a:r>
            <a:r>
              <a:rPr lang="en-BZ"/>
              <a:t> Sept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8D265F-1FBD-47CD-A2FC-FC067ABFD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973" y="1447392"/>
            <a:ext cx="6048090" cy="18493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DFFB81-6122-47F1-8B0C-B683B7924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986" y="3561279"/>
            <a:ext cx="6111077" cy="237682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B787A1FE-6743-414A-9F59-AED1F70255EB}"/>
              </a:ext>
            </a:extLst>
          </p:cNvPr>
          <p:cNvSpPr txBox="1">
            <a:spLocks/>
          </p:cNvSpPr>
          <p:nvPr/>
        </p:nvSpPr>
        <p:spPr>
          <a:xfrm>
            <a:off x="1378296" y="208037"/>
            <a:ext cx="8301790" cy="369332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Z"/>
              <a:t>Model error correction using ML – Bonavita and Laloyaux (2020, </a:t>
            </a:r>
            <a:r>
              <a:rPr lang="en-BZ" sz="1000"/>
              <a:t>submitted to JAMES</a:t>
            </a:r>
            <a:r>
              <a:rPr lang="en-BZ"/>
              <a:t>, </a:t>
            </a:r>
            <a:r>
              <a:rPr lang="en-GB" sz="1000" u="sng">
                <a:latin typeface="Courier New" panose="02070309020205020404" pitchFamily="49" charset="0"/>
                <a:cs typeface="Courier New" panose="02070309020205020404" pitchFamily="49" charset="0"/>
              </a:rPr>
              <a:t>https://www.essoar.org/doi/abs/10.1002/essoar.10503695.1</a:t>
            </a:r>
            <a:r>
              <a:rPr lang="en-BZ"/>
              <a:t>)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B1EBA-41AF-471A-937A-CDAD7CDF0AC9}"/>
              </a:ext>
            </a:extLst>
          </p:cNvPr>
          <p:cNvSpPr txBox="1"/>
          <p:nvPr/>
        </p:nvSpPr>
        <p:spPr>
          <a:xfrm>
            <a:off x="443860" y="1646484"/>
            <a:ext cx="231058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Offline ML – learn weights w of model for model error tendency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BF6A29-E924-4F80-9989-7384196285E9}"/>
              </a:ext>
            </a:extLst>
          </p:cNvPr>
          <p:cNvSpPr txBox="1"/>
          <p:nvPr/>
        </p:nvSpPr>
        <p:spPr>
          <a:xfrm>
            <a:off x="9394916" y="1678025"/>
            <a:ext cx="23105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Weak-constraint 4D-Var, done online (w is a field of model error tendencies)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B4420B-9DBA-4724-BACE-7E491EC81044}"/>
              </a:ext>
            </a:extLst>
          </p:cNvPr>
          <p:cNvSpPr txBox="1"/>
          <p:nvPr/>
        </p:nvSpPr>
        <p:spPr>
          <a:xfrm>
            <a:off x="8609595" y="3704434"/>
            <a:ext cx="253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/>
              <a:t>…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A1C829-D23C-4FC9-8AE6-B1962B36B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48" y="3046136"/>
            <a:ext cx="1346627" cy="6759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D2BC6A-18BD-44F6-B1E8-5590AC013F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70" r="59923" b="67721"/>
          <a:stretch/>
        </p:blipFill>
        <p:spPr>
          <a:xfrm>
            <a:off x="529585" y="3534075"/>
            <a:ext cx="2066656" cy="4771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B7B9BB-C7C7-4B8A-BB08-0FAE9FD1C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6894" y="2939670"/>
            <a:ext cx="1346627" cy="6759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8EA587-A7B3-40F4-B245-52A07E8740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966" t="185" r="-67" b="40023"/>
          <a:stretch/>
        </p:blipFill>
        <p:spPr>
          <a:xfrm>
            <a:off x="10101535" y="3493474"/>
            <a:ext cx="1675052" cy="78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9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C23FD-299F-4C72-811D-B68287D2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509" y="302967"/>
            <a:ext cx="10781494" cy="369236"/>
          </a:xfrm>
        </p:spPr>
        <p:txBody>
          <a:bodyPr/>
          <a:lstStyle/>
          <a:p>
            <a:r>
              <a:rPr lang="en-GB"/>
              <a:t>Satellite bias correction using ML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51D034-4714-4D03-9C3E-985B2CCC699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199967" y="2387839"/>
            <a:ext cx="4410710" cy="3308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C7E3F-4C54-450A-B765-8F8876D7E5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88"/>
            <a:fld id="{6B3B0B0F-E794-1244-9699-107C60B9C23A}" type="slidenum">
              <a:rPr lang="en-US">
                <a:latin typeface="Arial"/>
              </a:rPr>
              <a:pPr defTabSz="457088"/>
              <a:t>21</a:t>
            </a:fld>
            <a:endParaRPr lang="en-US" dirty="0"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33259-E026-42D3-A1B5-F4B381DE5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 defTabSz="457088"/>
            <a:r>
              <a:rPr lang="en-US">
                <a:latin typeface="Arial"/>
              </a:rPr>
              <a:t>European Centre for Medium-Range Weather Forecasts</a:t>
            </a:r>
            <a:endParaRPr lang="en-US" dirty="0"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F9C8ED-EBB9-4F54-851F-43BD1DB87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034" y="2378381"/>
            <a:ext cx="4423320" cy="33174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B98D8C-416F-4249-9A45-AF9DBFD0A857}"/>
              </a:ext>
            </a:extLst>
          </p:cNvPr>
          <p:cNvSpPr txBox="1"/>
          <p:nvPr/>
        </p:nvSpPr>
        <p:spPr>
          <a:xfrm>
            <a:off x="2752525" y="5511255"/>
            <a:ext cx="2207858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88"/>
            <a:r>
              <a:rPr lang="en-GB" sz="1799">
                <a:solidFill>
                  <a:prstClr val="black"/>
                </a:solidFill>
                <a:latin typeface="Arial"/>
              </a:rPr>
              <a:t>Day</a:t>
            </a:r>
            <a:endParaRPr lang="en-GB" sz="1799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768EF7-D82F-4819-9F3D-3E2BCFD9CA80}"/>
              </a:ext>
            </a:extLst>
          </p:cNvPr>
          <p:cNvSpPr txBox="1"/>
          <p:nvPr/>
        </p:nvSpPr>
        <p:spPr>
          <a:xfrm>
            <a:off x="1467503" y="3472907"/>
            <a:ext cx="1150170" cy="9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88"/>
            <a:r>
              <a:rPr lang="en-GB" sz="1799">
                <a:solidFill>
                  <a:prstClr val="black"/>
                </a:solidFill>
                <a:latin typeface="Arial"/>
              </a:rPr>
              <a:t>Orbit angle [deg]</a:t>
            </a:r>
            <a:endParaRPr lang="en-GB" sz="1799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6D65DE-8C18-4B46-8CA2-E3C59DB1CF08}"/>
              </a:ext>
            </a:extLst>
          </p:cNvPr>
          <p:cNvSpPr txBox="1"/>
          <p:nvPr/>
        </p:nvSpPr>
        <p:spPr>
          <a:xfrm>
            <a:off x="10011281" y="3842143"/>
            <a:ext cx="1150170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88"/>
            <a:r>
              <a:rPr lang="en-GB" sz="1799">
                <a:solidFill>
                  <a:prstClr val="black"/>
                </a:solidFill>
                <a:latin typeface="Arial"/>
              </a:rPr>
              <a:t>Bias [K]</a:t>
            </a:r>
            <a:endParaRPr lang="en-GB" sz="1799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56B710-A985-4765-A524-DA164759C5B3}"/>
              </a:ext>
            </a:extLst>
          </p:cNvPr>
          <p:cNvSpPr txBox="1"/>
          <p:nvPr/>
        </p:nvSpPr>
        <p:spPr>
          <a:xfrm>
            <a:off x="6682187" y="2270898"/>
            <a:ext cx="3166354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88"/>
            <a:r>
              <a:rPr lang="en-GB" sz="1799">
                <a:solidFill>
                  <a:prstClr val="black"/>
                </a:solidFill>
                <a:latin typeface="Arial"/>
              </a:rPr>
              <a:t>Static NN model predicted</a:t>
            </a:r>
            <a:endParaRPr lang="en-GB" sz="1799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A0E7C7-29EE-4062-BFBC-5A78EC8C627D}"/>
              </a:ext>
            </a:extLst>
          </p:cNvPr>
          <p:cNvSpPr txBox="1"/>
          <p:nvPr/>
        </p:nvSpPr>
        <p:spPr>
          <a:xfrm>
            <a:off x="3117115" y="2247592"/>
            <a:ext cx="1976534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88"/>
            <a:r>
              <a:rPr lang="en-GB" sz="1799">
                <a:solidFill>
                  <a:prstClr val="black"/>
                </a:solidFill>
                <a:latin typeface="Arial"/>
              </a:rPr>
              <a:t>Daily binned bias</a:t>
            </a:r>
            <a:endParaRPr lang="en-GB" sz="1799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88C93A-FEFE-4998-9991-5AE8B0714A13}"/>
              </a:ext>
            </a:extLst>
          </p:cNvPr>
          <p:cNvSpPr txBox="1"/>
          <p:nvPr/>
        </p:nvSpPr>
        <p:spPr>
          <a:xfrm>
            <a:off x="7347293" y="5511255"/>
            <a:ext cx="2207858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88"/>
            <a:r>
              <a:rPr lang="en-GB" sz="1799">
                <a:solidFill>
                  <a:prstClr val="black"/>
                </a:solidFill>
                <a:latin typeface="Arial"/>
              </a:rPr>
              <a:t>Day</a:t>
            </a:r>
            <a:endParaRPr lang="en-GB" sz="1799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9BA4CDD-5EB3-4414-9CC2-C5340BF52D0F}"/>
              </a:ext>
            </a:extLst>
          </p:cNvPr>
          <p:cNvCxnSpPr>
            <a:cxnSpLocks/>
          </p:cNvCxnSpPr>
          <p:nvPr/>
        </p:nvCxnSpPr>
        <p:spPr>
          <a:xfrm>
            <a:off x="3298723" y="2783473"/>
            <a:ext cx="0" cy="2524482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5EE1EF-A8A5-46FE-877D-06272011959D}"/>
              </a:ext>
            </a:extLst>
          </p:cNvPr>
          <p:cNvCxnSpPr>
            <a:cxnSpLocks/>
          </p:cNvCxnSpPr>
          <p:nvPr/>
        </p:nvCxnSpPr>
        <p:spPr>
          <a:xfrm>
            <a:off x="7434052" y="2783473"/>
            <a:ext cx="0" cy="2524482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824B627-E27F-405C-8A5B-4DEBB8C03C82}"/>
              </a:ext>
            </a:extLst>
          </p:cNvPr>
          <p:cNvSpPr txBox="1"/>
          <p:nvPr/>
        </p:nvSpPr>
        <p:spPr>
          <a:xfrm>
            <a:off x="943189" y="5641248"/>
            <a:ext cx="2468501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88"/>
            <a:r>
              <a:rPr lang="en-GB" sz="1799">
                <a:solidFill>
                  <a:prstClr val="black"/>
                </a:solidFill>
                <a:latin typeface="Arial"/>
              </a:rPr>
              <a:t>Training set: 360 days</a:t>
            </a:r>
            <a:endParaRPr lang="en-GB" sz="1799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05EDFB-685A-4A11-8018-F4CFB8E7617A}"/>
              </a:ext>
            </a:extLst>
          </p:cNvPr>
          <p:cNvCxnSpPr>
            <a:cxnSpLocks/>
          </p:cNvCxnSpPr>
          <p:nvPr/>
        </p:nvCxnSpPr>
        <p:spPr>
          <a:xfrm flipH="1" flipV="1">
            <a:off x="4758461" y="5511257"/>
            <a:ext cx="70711" cy="1846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846F0D-1667-4A68-9749-06D671463C1C}"/>
              </a:ext>
            </a:extLst>
          </p:cNvPr>
          <p:cNvCxnSpPr>
            <a:cxnSpLocks/>
          </p:cNvCxnSpPr>
          <p:nvPr/>
        </p:nvCxnSpPr>
        <p:spPr>
          <a:xfrm>
            <a:off x="4757152" y="2783473"/>
            <a:ext cx="0" cy="2524482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94EC750-C7D9-406E-AACF-33C679293252}"/>
              </a:ext>
            </a:extLst>
          </p:cNvPr>
          <p:cNvSpPr txBox="1"/>
          <p:nvPr/>
        </p:nvSpPr>
        <p:spPr>
          <a:xfrm>
            <a:off x="4279688" y="5651976"/>
            <a:ext cx="1996346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88"/>
            <a:r>
              <a:rPr lang="en-GB" sz="1799">
                <a:solidFill>
                  <a:prstClr val="black"/>
                </a:solidFill>
                <a:latin typeface="Arial"/>
              </a:rPr>
              <a:t>Model upgrade</a:t>
            </a:r>
            <a:endParaRPr lang="en-GB" sz="1799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705F1668-4EEE-4456-BCCE-A2B9E58FE485}"/>
              </a:ext>
            </a:extLst>
          </p:cNvPr>
          <p:cNvSpPr/>
          <p:nvPr/>
        </p:nvSpPr>
        <p:spPr>
          <a:xfrm rot="5400000">
            <a:off x="2939120" y="5324659"/>
            <a:ext cx="173002" cy="546195"/>
          </a:xfrm>
          <a:prstGeom prst="rightBrac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105543"/>
            <a:endParaRPr lang="en-GB" sz="2176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749709-A62B-4F8D-AAF7-68354E4E6FD4}"/>
              </a:ext>
            </a:extLst>
          </p:cNvPr>
          <p:cNvSpPr txBox="1"/>
          <p:nvPr/>
        </p:nvSpPr>
        <p:spPr>
          <a:xfrm>
            <a:off x="807999" y="793677"/>
            <a:ext cx="10936069" cy="1315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799"/>
              <a:t>Application: SSMIS instrument solar-dependent calibration anomalies</a:t>
            </a:r>
          </a:p>
          <a:p>
            <a:pPr marL="285664" indent="-28566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799"/>
              <a:t>Offline training of a bias model in observation space</a:t>
            </a:r>
          </a:p>
          <a:p>
            <a:pPr marL="742864" lvl="1" indent="-28566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799"/>
              <a:t>Learn bias between observations and model as a function of satellite-solar orbital parameters.</a:t>
            </a:r>
          </a:p>
          <a:p>
            <a:pPr marL="285664" indent="-28566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799"/>
              <a:t>Problems: many latent variables, orbit changes, model changes</a:t>
            </a:r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404306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51D034-4714-4D03-9C3E-985B2CCC699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199967" y="2387839"/>
            <a:ext cx="4410710" cy="3308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C7E3F-4C54-450A-B765-8F8876D7E5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88"/>
            <a:fld id="{6B3B0B0F-E794-1244-9699-107C60B9C23A}" type="slidenum">
              <a:rPr lang="en-US">
                <a:latin typeface="Arial"/>
              </a:rPr>
              <a:pPr defTabSz="457088"/>
              <a:t>22</a:t>
            </a:fld>
            <a:endParaRPr lang="en-US" dirty="0"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33259-E026-42D3-A1B5-F4B381DE5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 defTabSz="457088"/>
            <a:r>
              <a:rPr lang="en-US">
                <a:latin typeface="Arial"/>
              </a:rPr>
              <a:t>European Centre for Medium-Range Weather Forecasts</a:t>
            </a:r>
            <a:endParaRPr lang="en-US" dirty="0"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F9C8ED-EBB9-4F54-851F-43BD1DB87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34" y="2378381"/>
            <a:ext cx="4423320" cy="33174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B98D8C-416F-4249-9A45-AF9DBFD0A857}"/>
              </a:ext>
            </a:extLst>
          </p:cNvPr>
          <p:cNvSpPr txBox="1"/>
          <p:nvPr/>
        </p:nvSpPr>
        <p:spPr>
          <a:xfrm>
            <a:off x="2752525" y="5511255"/>
            <a:ext cx="2207858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88"/>
            <a:r>
              <a:rPr lang="en-GB" sz="1799">
                <a:solidFill>
                  <a:prstClr val="black"/>
                </a:solidFill>
                <a:latin typeface="Arial"/>
              </a:rPr>
              <a:t>Day</a:t>
            </a:r>
            <a:endParaRPr lang="en-GB" sz="1799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768EF7-D82F-4819-9F3D-3E2BCFD9CA80}"/>
              </a:ext>
            </a:extLst>
          </p:cNvPr>
          <p:cNvSpPr txBox="1"/>
          <p:nvPr/>
        </p:nvSpPr>
        <p:spPr>
          <a:xfrm>
            <a:off x="1467503" y="3472907"/>
            <a:ext cx="1150170" cy="9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88"/>
            <a:r>
              <a:rPr lang="en-GB" sz="1799">
                <a:solidFill>
                  <a:prstClr val="black"/>
                </a:solidFill>
                <a:latin typeface="Arial"/>
              </a:rPr>
              <a:t>Orbit angle [deg]</a:t>
            </a:r>
            <a:endParaRPr lang="en-GB" sz="1799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6D65DE-8C18-4B46-8CA2-E3C59DB1CF08}"/>
              </a:ext>
            </a:extLst>
          </p:cNvPr>
          <p:cNvSpPr txBox="1"/>
          <p:nvPr/>
        </p:nvSpPr>
        <p:spPr>
          <a:xfrm>
            <a:off x="10011281" y="3842143"/>
            <a:ext cx="1150170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88"/>
            <a:r>
              <a:rPr lang="en-GB" sz="1799">
                <a:solidFill>
                  <a:prstClr val="black"/>
                </a:solidFill>
                <a:latin typeface="Arial"/>
              </a:rPr>
              <a:t>Bias [K]</a:t>
            </a:r>
            <a:endParaRPr lang="en-GB" sz="1799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56B710-A985-4765-A524-DA164759C5B3}"/>
              </a:ext>
            </a:extLst>
          </p:cNvPr>
          <p:cNvSpPr txBox="1"/>
          <p:nvPr/>
        </p:nvSpPr>
        <p:spPr>
          <a:xfrm>
            <a:off x="6682186" y="2247592"/>
            <a:ext cx="3390891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88"/>
            <a:r>
              <a:rPr lang="en-GB" sz="1799">
                <a:solidFill>
                  <a:prstClr val="black"/>
                </a:solidFill>
                <a:latin typeface="Arial"/>
              </a:rPr>
              <a:t>Dynamic NN model predicted</a:t>
            </a:r>
            <a:endParaRPr lang="en-GB" sz="1799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A0E7C7-29EE-4062-BFBC-5A78EC8C627D}"/>
              </a:ext>
            </a:extLst>
          </p:cNvPr>
          <p:cNvSpPr txBox="1"/>
          <p:nvPr/>
        </p:nvSpPr>
        <p:spPr>
          <a:xfrm>
            <a:off x="3117115" y="2247592"/>
            <a:ext cx="1976534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88"/>
            <a:r>
              <a:rPr lang="en-GB" sz="1799">
                <a:solidFill>
                  <a:prstClr val="black"/>
                </a:solidFill>
                <a:latin typeface="Arial"/>
              </a:rPr>
              <a:t>Daily binned bias</a:t>
            </a:r>
            <a:endParaRPr lang="en-GB" sz="1799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88C93A-FEFE-4998-9991-5AE8B0714A13}"/>
              </a:ext>
            </a:extLst>
          </p:cNvPr>
          <p:cNvSpPr txBox="1"/>
          <p:nvPr/>
        </p:nvSpPr>
        <p:spPr>
          <a:xfrm>
            <a:off x="7347293" y="5511255"/>
            <a:ext cx="2207858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88"/>
            <a:r>
              <a:rPr lang="en-GB" sz="1799">
                <a:solidFill>
                  <a:prstClr val="black"/>
                </a:solidFill>
                <a:latin typeface="Arial"/>
              </a:rPr>
              <a:t>Day</a:t>
            </a:r>
            <a:endParaRPr lang="en-GB" sz="1799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749709-A62B-4F8D-AAF7-68354E4E6FD4}"/>
              </a:ext>
            </a:extLst>
          </p:cNvPr>
          <p:cNvSpPr txBox="1"/>
          <p:nvPr/>
        </p:nvSpPr>
        <p:spPr>
          <a:xfrm>
            <a:off x="817934" y="763100"/>
            <a:ext cx="10936069" cy="163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799"/>
              <a:t>Dynamic NN approach:</a:t>
            </a:r>
          </a:p>
          <a:p>
            <a:pPr marL="742864" lvl="1" indent="-28566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799"/>
              <a:t>Re-train each day on yesterday’s biases</a:t>
            </a:r>
          </a:p>
          <a:p>
            <a:pPr marL="742864" lvl="1" indent="-28566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799"/>
              <a:t>Learn bias as a function of orbit angle</a:t>
            </a:r>
          </a:p>
          <a:p>
            <a:pPr marL="285664" indent="-28566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799"/>
              <a:t>This is essentially a nonlinear version of VarBC, which is a standard bias correction technique for DA</a:t>
            </a:r>
          </a:p>
          <a:p>
            <a:pPr marL="742864" lvl="1" indent="-285664">
              <a:buFont typeface="Arial" panose="020B0604020202020204" pitchFamily="34" charset="0"/>
              <a:buChar char="•"/>
            </a:pPr>
            <a:endParaRPr lang="en-GB" sz="1799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E6FC53D-59E8-470A-9BD0-AF2E5AE81BDC}"/>
              </a:ext>
            </a:extLst>
          </p:cNvPr>
          <p:cNvSpPr txBox="1">
            <a:spLocks/>
          </p:cNvSpPr>
          <p:nvPr/>
        </p:nvSpPr>
        <p:spPr>
          <a:xfrm>
            <a:off x="972509" y="302967"/>
            <a:ext cx="10781494" cy="369236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Satellite bias correction</a:t>
            </a:r>
          </a:p>
        </p:txBody>
      </p:sp>
    </p:spTree>
    <p:extLst>
      <p:ext uri="{BB962C8B-B14F-4D97-AF65-F5344CB8AC3E}">
        <p14:creationId xmlns:p14="http://schemas.microsoft.com/office/powerpoint/2010/main" val="1566987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E724A-9FCE-4183-989E-975B642E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589" y="315949"/>
            <a:ext cx="10761916" cy="369332"/>
          </a:xfrm>
        </p:spPr>
        <p:txBody>
          <a:bodyPr/>
          <a:lstStyle/>
          <a:p>
            <a:r>
              <a:rPr lang="en-BZ"/>
              <a:t>Automatic differentiation for variational DA tangent-linear and adjoint operators: </a:t>
            </a:r>
            <a:r>
              <a:rPr lang="en-BZ" sz="1800"/>
              <a:t>Hatfield</a:t>
            </a:r>
            <a:r>
              <a:rPr lang="pl-PL" sz="1800"/>
              <a:t>, Chantry</a:t>
            </a:r>
            <a:r>
              <a:rPr lang="en-BZ" sz="1800"/>
              <a:t> et al. (ongoing work)</a:t>
            </a:r>
            <a:endParaRPr lang="en-GB" sz="180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CABB1CF-6FE9-400E-BD3A-7CD635CD420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476046" y="1472461"/>
            <a:ext cx="3137674" cy="39311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B7111-C686-4193-8A4D-CB8361B31F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E4856-4BFB-47EC-9C5F-B1EB96A2A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C9BF37-C335-4AF9-852A-4209AEA5F1C5}"/>
              </a:ext>
            </a:extLst>
          </p:cNvPr>
          <p:cNvSpPr txBox="1"/>
          <p:nvPr/>
        </p:nvSpPr>
        <p:spPr>
          <a:xfrm>
            <a:off x="744164" y="1450315"/>
            <a:ext cx="5136248" cy="3630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799"/>
              <a:t>Train a NN on IFS non-ographic gravity wave drag scheme (NOGWD)</a:t>
            </a:r>
          </a:p>
          <a:p>
            <a:pPr marL="285664" indent="-28566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799"/>
              <a:t>Differentiate the NN via the chain rule to get:</a:t>
            </a:r>
          </a:p>
          <a:p>
            <a:pPr marL="742864" lvl="1" indent="-28566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799"/>
              <a:t>TL (tangent-linear)</a:t>
            </a:r>
          </a:p>
          <a:p>
            <a:pPr marL="742864" lvl="1" indent="-28566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799"/>
              <a:t>Adjoint (== back-propagation)</a:t>
            </a:r>
          </a:p>
          <a:p>
            <a:pPr marL="285664" indent="-28566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799"/>
              <a:t>Use the NN TL and adjoint in the 4D-Var (but keep the physical nonlinear NOGWD scheme)</a:t>
            </a:r>
          </a:p>
          <a:p>
            <a:pPr marL="742864" lvl="1" indent="-28566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799"/>
              <a:t>Succesful 2-month run of IFS cycling 4D-Var completed</a:t>
            </a:r>
            <a:endParaRPr lang="en-GB" sz="1799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108D71-AB0D-4105-AF86-E794E8DFFF73}"/>
              </a:ext>
            </a:extLst>
          </p:cNvPr>
          <p:cNvSpPr txBox="1"/>
          <p:nvPr/>
        </p:nvSpPr>
        <p:spPr>
          <a:xfrm>
            <a:off x="7142671" y="1122390"/>
            <a:ext cx="431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/>
              <a:t>48h TL test of full IFS forecast model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509650-9FEE-480C-8059-0DF88CD64EA7}"/>
                  </a:ext>
                </a:extLst>
              </p:cNvPr>
              <p:cNvSpPr txBox="1"/>
              <p:nvPr/>
            </p:nvSpPr>
            <p:spPr>
              <a:xfrm>
                <a:off x="7142671" y="5450503"/>
                <a:ext cx="4380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pl-P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pl-P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l-P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l-PL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 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GB" sz="240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509650-9FEE-480C-8059-0DF88CD64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671" y="5450503"/>
                <a:ext cx="4380686" cy="369332"/>
              </a:xfrm>
              <a:prstGeom prst="rect">
                <a:avLst/>
              </a:prstGeom>
              <a:blipFill>
                <a:blip r:embed="rId3"/>
                <a:stretch>
                  <a:fillRect l="-418" b="-9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1B1A4EF-0B5F-432D-A99C-FD5ACE54D46B}"/>
              </a:ext>
            </a:extLst>
          </p:cNvPr>
          <p:cNvSpPr txBox="1"/>
          <p:nvPr/>
        </p:nvSpPr>
        <p:spPr>
          <a:xfrm>
            <a:off x="9715334" y="1771222"/>
            <a:ext cx="21242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>
                <a:solidFill>
                  <a:srgbClr val="FF0000"/>
                </a:solidFill>
              </a:rPr>
              <a:t>NN for NOGWD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06C32C-C23A-4403-9F27-A381B5A70A7C}"/>
              </a:ext>
            </a:extLst>
          </p:cNvPr>
          <p:cNvSpPr txBox="1"/>
          <p:nvPr/>
        </p:nvSpPr>
        <p:spPr>
          <a:xfrm>
            <a:off x="9715334" y="2116608"/>
            <a:ext cx="21242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>
                <a:solidFill>
                  <a:srgbClr val="002060"/>
                </a:solidFill>
              </a:rPr>
              <a:t>Standard IFS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480046-91F3-4130-987B-FC4A64D71670}"/>
              </a:ext>
            </a:extLst>
          </p:cNvPr>
          <p:cNvSpPr txBox="1"/>
          <p:nvPr/>
        </p:nvSpPr>
        <p:spPr>
          <a:xfrm rot="16200000">
            <a:off x="6185649" y="3024771"/>
            <a:ext cx="2377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/>
              <a:t>Model level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FA56300-42FF-4C24-A1B8-16CA39D4B03C}"/>
              </a:ext>
            </a:extLst>
          </p:cNvPr>
          <p:cNvSpPr txBox="1">
            <a:spLocks/>
          </p:cNvSpPr>
          <p:nvPr/>
        </p:nvSpPr>
        <p:spPr bwMode="auto">
          <a:xfrm>
            <a:off x="7476046" y="5916235"/>
            <a:ext cx="1323702" cy="55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BZ" sz="1400" kern="0">
                <a:solidFill>
                  <a:schemeClr val="tx1"/>
                </a:solidFill>
              </a:rPr>
              <a:t>Tangent linear model</a:t>
            </a:r>
            <a:endParaRPr lang="en-GB" sz="1400" kern="0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6A4E000-85ED-41FF-BEB4-7FDE5F60FC07}"/>
              </a:ext>
            </a:extLst>
          </p:cNvPr>
          <p:cNvSpPr txBox="1">
            <a:spLocks/>
          </p:cNvSpPr>
          <p:nvPr/>
        </p:nvSpPr>
        <p:spPr bwMode="auto">
          <a:xfrm>
            <a:off x="10029600" y="5793334"/>
            <a:ext cx="1705200" cy="55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BZ" sz="1400" kern="0">
                <a:solidFill>
                  <a:schemeClr val="tx1"/>
                </a:solidFill>
              </a:rPr>
              <a:t>Nonlinear model</a:t>
            </a:r>
            <a:endParaRPr lang="en-GB" sz="1400" kern="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DE874BD-545B-463B-B41B-1F50E94B1B35}"/>
              </a:ext>
            </a:extLst>
          </p:cNvPr>
          <p:cNvCxnSpPr>
            <a:cxnSpLocks/>
          </p:cNvCxnSpPr>
          <p:nvPr/>
        </p:nvCxnSpPr>
        <p:spPr>
          <a:xfrm flipH="1" flipV="1">
            <a:off x="10706733" y="5791863"/>
            <a:ext cx="70711" cy="1846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0A25AD-8413-41B1-9270-245F24C81887}"/>
              </a:ext>
            </a:extLst>
          </p:cNvPr>
          <p:cNvCxnSpPr>
            <a:cxnSpLocks/>
          </p:cNvCxnSpPr>
          <p:nvPr/>
        </p:nvCxnSpPr>
        <p:spPr>
          <a:xfrm flipH="1" flipV="1">
            <a:off x="8067186" y="5803894"/>
            <a:ext cx="70711" cy="1846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29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89CA5-9777-44AE-B15C-2AAF8F29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16" y="267204"/>
            <a:ext cx="7869600" cy="369332"/>
          </a:xfrm>
        </p:spPr>
        <p:txBody>
          <a:bodyPr/>
          <a:lstStyle/>
          <a:p>
            <a:r>
              <a:rPr lang="en-BZ"/>
              <a:t>Observation operators using ML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558DF-C0B9-480A-8BF4-5AE7C420A6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2CEAB-B5F1-4AF7-9819-BDFB90E3C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CDFD67-A433-491E-8FA2-C1B5A24B6442}"/>
              </a:ext>
            </a:extLst>
          </p:cNvPr>
          <p:cNvSpPr/>
          <p:nvPr/>
        </p:nvSpPr>
        <p:spPr>
          <a:xfrm>
            <a:off x="7382406" y="2594759"/>
            <a:ext cx="474152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rgbClr val="181817"/>
                </a:solidFill>
              </a:rPr>
              <a:t>Rodriguez-Fernandez, N., de Rosnay P., Albergel C., Richaume P., Aires F., Prigent C., Kerr Y.: "SMOS Neural Network Soil Moisture Data Assimilation in a Land Surface Model and Atmospheric Impact",  Remote Sensing, 11(11), 1334, 2019 </a:t>
            </a:r>
            <a:r>
              <a:rPr lang="en-GB" sz="1000" u="sng">
                <a:solidFill>
                  <a:srgbClr val="420178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https://www.mdpi.com/2072-4292/11/11/1334</a:t>
            </a:r>
            <a:endParaRPr lang="en-GB" sz="1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3CA8F1-0B13-4219-A17F-1669C131D9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8716" y="936000"/>
            <a:ext cx="5985379" cy="4986000"/>
          </a:xfrm>
        </p:spPr>
        <p:txBody>
          <a:bodyPr/>
          <a:lstStyle/>
          <a:p>
            <a:r>
              <a:rPr lang="en-BZ"/>
              <a:t>Soil moisture</a:t>
            </a:r>
          </a:p>
          <a:p>
            <a:pPr lvl="1"/>
            <a:r>
              <a:rPr lang="en-BZ"/>
              <a:t>Single hidden layer NN trained between SMOS observations and model soil moisture (H-TESSEL or IFS)</a:t>
            </a:r>
          </a:p>
          <a:p>
            <a:pPr lvl="1"/>
            <a:r>
              <a:rPr lang="en-BZ"/>
              <a:t>A version of this is used in the operational IFS</a:t>
            </a:r>
          </a:p>
          <a:p>
            <a:pPr lvl="1"/>
            <a:endParaRPr lang="en-BZ"/>
          </a:p>
          <a:p>
            <a:r>
              <a:rPr lang="en-BZ"/>
              <a:t>Fast radiative transfer models used as observation operators (e.g. RTTOV, CRTM) are already ‘ML’ – just using linear regression or heuristic model components</a:t>
            </a:r>
          </a:p>
          <a:p>
            <a:pPr lvl="1"/>
            <a:r>
              <a:rPr lang="en-BZ"/>
              <a:t>Train on physical reference models</a:t>
            </a:r>
          </a:p>
          <a:p>
            <a:pPr lvl="1"/>
            <a:r>
              <a:rPr lang="en-BZ"/>
              <a:t>Train directly between model background and observations</a:t>
            </a:r>
          </a:p>
          <a:p>
            <a:pPr marL="360000" lvl="1" indent="0">
              <a:buNone/>
            </a:pPr>
            <a:r>
              <a:rPr lang="en-BZ"/>
              <a:t>→ Use of deep neural networks as </a:t>
            </a:r>
            <a:r>
              <a:rPr lang="en-BZ" i="1"/>
              <a:t>components</a:t>
            </a:r>
            <a:r>
              <a:rPr lang="en-BZ"/>
              <a:t> within these applications is likely in the next few years – these areas </a:t>
            </a:r>
            <a:r>
              <a:rPr lang="pl-PL"/>
              <a:t>will</a:t>
            </a:r>
            <a:r>
              <a:rPr lang="en-BZ"/>
              <a:t> be explored: </a:t>
            </a:r>
          </a:p>
          <a:p>
            <a:pPr lvl="2"/>
            <a:r>
              <a:rPr lang="en-GB"/>
              <a:t>sea-ice radiative transfer at microwave / sub-mm frequencies</a:t>
            </a:r>
          </a:p>
          <a:p>
            <a:pPr lvl="2"/>
            <a:r>
              <a:rPr lang="en-GB"/>
              <a:t>ocean surface emissivity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E0EA5F-C410-4014-A3C3-898C64397E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114"/>
          <a:stretch/>
        </p:blipFill>
        <p:spPr>
          <a:xfrm>
            <a:off x="7314895" y="319088"/>
            <a:ext cx="4873929" cy="222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5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D1755-B656-4A86-8447-9701BD2D5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Z"/>
              <a:t>Many more possible applications of ML in DA not covered here…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40DD1-697D-41F6-87F9-B59426FE96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F1111-43B0-4906-A6BD-ACBE9B2380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39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B69DE-699F-4485-99A1-05AA4DBE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35" y="386735"/>
            <a:ext cx="7678510" cy="369332"/>
          </a:xfrm>
        </p:spPr>
        <p:txBody>
          <a:bodyPr/>
          <a:lstStyle/>
          <a:p>
            <a:r>
              <a:rPr lang="en-BZ"/>
              <a:t>Summary: model learning directly from real observations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8A52D-ED38-4468-B045-65006F7E43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76644" y="1102273"/>
            <a:ext cx="5641514" cy="4986000"/>
          </a:xfrm>
        </p:spPr>
        <p:txBody>
          <a:bodyPr/>
          <a:lstStyle/>
          <a:p>
            <a:r>
              <a:rPr lang="en-BZ"/>
              <a:t>Data assimilation and machine learning are both rooted in Bayesian inverse methods</a:t>
            </a:r>
          </a:p>
          <a:p>
            <a:pPr indent="0">
              <a:buNone/>
            </a:pPr>
            <a:endParaRPr lang="en-BZ"/>
          </a:p>
          <a:p>
            <a:pPr indent="0">
              <a:buNone/>
            </a:pPr>
            <a:endParaRPr lang="en-BZ"/>
          </a:p>
          <a:p>
            <a:pPr indent="0">
              <a:buNone/>
            </a:pPr>
            <a:endParaRPr lang="en-BZ"/>
          </a:p>
          <a:p>
            <a:r>
              <a:rPr lang="en-BZ" b="1"/>
              <a:t>Do the ML inside the data assimilation system to make use of all available existing observations and physical 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28E9A-0D77-47EC-BC0B-1BCA65A1ED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870B1-AD99-4B02-A570-D12B854F6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F143D079-7E9B-48D3-88A8-2228B8AD9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011" y="936535"/>
            <a:ext cx="3129568" cy="1445373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A939F4F6-9306-426D-9C5E-6515E9F61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044" y="3214585"/>
            <a:ext cx="3730071" cy="279199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BF6EF56-6E28-4D0F-A2E7-D4A22F6980E7}"/>
              </a:ext>
            </a:extLst>
          </p:cNvPr>
          <p:cNvSpPr/>
          <p:nvPr/>
        </p:nvSpPr>
        <p:spPr>
          <a:xfrm>
            <a:off x="8432903" y="3949310"/>
            <a:ext cx="980081" cy="268369"/>
          </a:xfrm>
          <a:prstGeom prst="ellipse">
            <a:avLst/>
          </a:prstGeom>
          <a:noFill/>
          <a:ln w="76200">
            <a:solidFill>
              <a:srgbClr val="EC20E2">
                <a:alpha val="7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966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E22F5-DE4A-44D4-93F5-7C676E9A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Could DA techniques and the Bayesian </a:t>
            </a:r>
            <a:r>
              <a:rPr lang="en-BZ"/>
              <a:t>approach</a:t>
            </a:r>
            <a:r>
              <a:rPr lang="pl-PL"/>
              <a:t> help improve ML in earth sciences?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18075-4595-49E0-B0A7-C25EF0F15B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159999" y="1325460"/>
            <a:ext cx="7869601" cy="4596539"/>
          </a:xfrm>
        </p:spPr>
        <p:txBody>
          <a:bodyPr/>
          <a:lstStyle/>
          <a:p>
            <a:r>
              <a:rPr lang="pl-PL"/>
              <a:t>Can data normalisation be replaced with a more quantitative physical description of label and feature uncertainty?</a:t>
            </a:r>
          </a:p>
          <a:p>
            <a:pPr lvl="1"/>
            <a:r>
              <a:rPr lang="pl-PL"/>
              <a:t>In the same way DA quantifies observation and background error matrices</a:t>
            </a:r>
          </a:p>
          <a:p>
            <a:pPr marL="360000" lvl="1" indent="0">
              <a:buNone/>
            </a:pPr>
            <a:endParaRPr lang="pl-PL"/>
          </a:p>
          <a:p>
            <a:r>
              <a:rPr lang="pl-PL"/>
              <a:t>Use physical layers:</a:t>
            </a:r>
          </a:p>
          <a:p>
            <a:pPr lvl="1"/>
            <a:r>
              <a:rPr lang="pl-PL"/>
              <a:t>As an output layer, physical observation operators can move from gridded geophysical states to observation space  </a:t>
            </a:r>
          </a:p>
          <a:p>
            <a:pPr lvl="1"/>
            <a:r>
              <a:rPr lang="pl-PL"/>
              <a:t>Physical constraint layers to take advantage of prior knowledge where it exists (e.g. known physical laws)</a:t>
            </a:r>
          </a:p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63EF0-1FD7-4BD7-9236-968232B726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88074-513D-449A-AA86-F51412681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5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23CDB-8B25-4765-9BE1-A93B21275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372" y="340882"/>
            <a:ext cx="7869600" cy="369332"/>
          </a:xfrm>
        </p:spPr>
        <p:txBody>
          <a:bodyPr/>
          <a:lstStyle/>
          <a:p>
            <a:r>
              <a:rPr lang="pl-PL"/>
              <a:t>4D-Variational DA with a perfect model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1AEF7-AAD4-444E-8E3C-008447BAF7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FBEBD-C429-424B-9D8B-A8A3AA3C2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3222D6A-91F4-44C9-BFC2-988E026580EB}"/>
              </a:ext>
            </a:extLst>
          </p:cNvPr>
          <p:cNvSpPr/>
          <p:nvPr/>
        </p:nvSpPr>
        <p:spPr>
          <a:xfrm>
            <a:off x="2600586" y="2156058"/>
            <a:ext cx="7269250" cy="1838754"/>
          </a:xfrm>
          <a:custGeom>
            <a:avLst/>
            <a:gdLst>
              <a:gd name="connsiteX0" fmla="*/ 0 w 8405769"/>
              <a:gd name="connsiteY0" fmla="*/ 1741467 h 1838754"/>
              <a:gd name="connsiteX1" fmla="*/ 2885813 w 8405769"/>
              <a:gd name="connsiteY1" fmla="*/ 1766634 h 1838754"/>
              <a:gd name="connsiteX2" fmla="*/ 4412609 w 8405769"/>
              <a:gd name="connsiteY2" fmla="*/ 936124 h 1838754"/>
              <a:gd name="connsiteX3" fmla="*/ 6736359 w 8405769"/>
              <a:gd name="connsiteY3" fmla="*/ 13335 h 1838754"/>
              <a:gd name="connsiteX4" fmla="*/ 8405769 w 8405769"/>
              <a:gd name="connsiteY4" fmla="*/ 474729 h 183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5769" h="1838754">
                <a:moveTo>
                  <a:pt x="0" y="1741467"/>
                </a:moveTo>
                <a:cubicBezTo>
                  <a:pt x="1075189" y="1821162"/>
                  <a:pt x="2150378" y="1900858"/>
                  <a:pt x="2885813" y="1766634"/>
                </a:cubicBezTo>
                <a:cubicBezTo>
                  <a:pt x="3621248" y="1632410"/>
                  <a:pt x="3770851" y="1228340"/>
                  <a:pt x="4412609" y="936124"/>
                </a:cubicBezTo>
                <a:cubicBezTo>
                  <a:pt x="5054367" y="643907"/>
                  <a:pt x="6070832" y="90234"/>
                  <a:pt x="6736359" y="13335"/>
                </a:cubicBezTo>
                <a:cubicBezTo>
                  <a:pt x="7401886" y="-63564"/>
                  <a:pt x="7903827" y="205582"/>
                  <a:pt x="8405769" y="474729"/>
                </a:cubicBezTo>
              </a:path>
            </a:pathLst>
          </a:cu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1C5C6AE-801A-4893-ACD7-7EC0F851884A}"/>
              </a:ext>
            </a:extLst>
          </p:cNvPr>
          <p:cNvSpPr/>
          <p:nvPr/>
        </p:nvSpPr>
        <p:spPr>
          <a:xfrm>
            <a:off x="2617363" y="1238215"/>
            <a:ext cx="7269250" cy="3152480"/>
          </a:xfrm>
          <a:custGeom>
            <a:avLst/>
            <a:gdLst>
              <a:gd name="connsiteX0" fmla="*/ 0 w 8405769"/>
              <a:gd name="connsiteY0" fmla="*/ 1741467 h 1838754"/>
              <a:gd name="connsiteX1" fmla="*/ 2885813 w 8405769"/>
              <a:gd name="connsiteY1" fmla="*/ 1766634 h 1838754"/>
              <a:gd name="connsiteX2" fmla="*/ 4412609 w 8405769"/>
              <a:gd name="connsiteY2" fmla="*/ 936124 h 1838754"/>
              <a:gd name="connsiteX3" fmla="*/ 6736359 w 8405769"/>
              <a:gd name="connsiteY3" fmla="*/ 13335 h 1838754"/>
              <a:gd name="connsiteX4" fmla="*/ 8405769 w 8405769"/>
              <a:gd name="connsiteY4" fmla="*/ 474729 h 1838754"/>
              <a:gd name="connsiteX0" fmla="*/ 0 w 8414158"/>
              <a:gd name="connsiteY0" fmla="*/ 1454429 h 1781343"/>
              <a:gd name="connsiteX1" fmla="*/ 2894202 w 8414158"/>
              <a:gd name="connsiteY1" fmla="*/ 1766634 h 1781343"/>
              <a:gd name="connsiteX2" fmla="*/ 4420998 w 8414158"/>
              <a:gd name="connsiteY2" fmla="*/ 936124 h 1781343"/>
              <a:gd name="connsiteX3" fmla="*/ 6744748 w 8414158"/>
              <a:gd name="connsiteY3" fmla="*/ 13335 h 1781343"/>
              <a:gd name="connsiteX4" fmla="*/ 8414158 w 8414158"/>
              <a:gd name="connsiteY4" fmla="*/ 474729 h 1781343"/>
              <a:gd name="connsiteX0" fmla="*/ 0 w 8388991"/>
              <a:gd name="connsiteY0" fmla="*/ 1153275 h 1768285"/>
              <a:gd name="connsiteX1" fmla="*/ 2869035 w 8388991"/>
              <a:gd name="connsiteY1" fmla="*/ 1766634 h 1768285"/>
              <a:gd name="connsiteX2" fmla="*/ 4395831 w 8388991"/>
              <a:gd name="connsiteY2" fmla="*/ 936124 h 1768285"/>
              <a:gd name="connsiteX3" fmla="*/ 6719581 w 8388991"/>
              <a:gd name="connsiteY3" fmla="*/ 13335 h 1768285"/>
              <a:gd name="connsiteX4" fmla="*/ 8388991 w 8388991"/>
              <a:gd name="connsiteY4" fmla="*/ 474729 h 176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8991" h="1768285">
                <a:moveTo>
                  <a:pt x="0" y="1153275"/>
                </a:moveTo>
                <a:cubicBezTo>
                  <a:pt x="1075189" y="1232970"/>
                  <a:pt x="2136397" y="1802826"/>
                  <a:pt x="2869035" y="1766634"/>
                </a:cubicBezTo>
                <a:cubicBezTo>
                  <a:pt x="3601674" y="1730442"/>
                  <a:pt x="3754073" y="1228340"/>
                  <a:pt x="4395831" y="936124"/>
                </a:cubicBezTo>
                <a:cubicBezTo>
                  <a:pt x="5037589" y="643907"/>
                  <a:pt x="6054054" y="90234"/>
                  <a:pt x="6719581" y="13335"/>
                </a:cubicBezTo>
                <a:cubicBezTo>
                  <a:pt x="7385108" y="-63564"/>
                  <a:pt x="7887049" y="205582"/>
                  <a:pt x="8388991" y="474729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77B6FF-22A6-48E2-8AE8-89A543018EAC}"/>
              </a:ext>
            </a:extLst>
          </p:cNvPr>
          <p:cNvCxnSpPr/>
          <p:nvPr/>
        </p:nvCxnSpPr>
        <p:spPr>
          <a:xfrm flipV="1">
            <a:off x="2419313" y="1095602"/>
            <a:ext cx="0" cy="4521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C096158-044A-45B6-8E5E-0B16C60BB7CF}"/>
              </a:ext>
            </a:extLst>
          </p:cNvPr>
          <p:cNvSpPr/>
          <p:nvPr/>
        </p:nvSpPr>
        <p:spPr>
          <a:xfrm>
            <a:off x="3183809" y="4383969"/>
            <a:ext cx="125835" cy="12583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D64F43D-1414-471F-9152-65236E444297}"/>
              </a:ext>
            </a:extLst>
          </p:cNvPr>
          <p:cNvSpPr/>
          <p:nvPr/>
        </p:nvSpPr>
        <p:spPr>
          <a:xfrm>
            <a:off x="4984614" y="3477625"/>
            <a:ext cx="125835" cy="12583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9C48167-3818-4412-AA40-35DB8B7B7375}"/>
              </a:ext>
            </a:extLst>
          </p:cNvPr>
          <p:cNvSpPr/>
          <p:nvPr/>
        </p:nvSpPr>
        <p:spPr>
          <a:xfrm>
            <a:off x="8555560" y="2585663"/>
            <a:ext cx="125835" cy="12583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ECED32F-831E-4C9C-B45E-4DB0CD22BA4F}"/>
              </a:ext>
            </a:extLst>
          </p:cNvPr>
          <p:cNvCxnSpPr>
            <a:cxnSpLocks/>
          </p:cNvCxnSpPr>
          <p:nvPr/>
        </p:nvCxnSpPr>
        <p:spPr>
          <a:xfrm>
            <a:off x="2135485" y="5450886"/>
            <a:ext cx="77511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427BA13-A26D-4BE6-B37F-990D89F58F20}"/>
              </a:ext>
            </a:extLst>
          </p:cNvPr>
          <p:cNvSpPr txBox="1"/>
          <p:nvPr/>
        </p:nvSpPr>
        <p:spPr>
          <a:xfrm>
            <a:off x="8258737" y="4471313"/>
            <a:ext cx="1883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/>
              <a:t>= 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3F75DC-766F-4161-B308-1F2E780A8DDD}"/>
              </a:ext>
            </a:extLst>
          </p:cNvPr>
          <p:cNvSpPr txBox="1"/>
          <p:nvPr/>
        </p:nvSpPr>
        <p:spPr>
          <a:xfrm>
            <a:off x="5355202" y="1227957"/>
            <a:ext cx="199514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Background</a:t>
            </a:r>
          </a:p>
          <a:p>
            <a:pPr algn="ctr"/>
            <a:r>
              <a:rPr lang="pl-PL"/>
              <a:t>model trajectory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324238-DCE5-4846-BED3-361D8D60A6C7}"/>
              </a:ext>
            </a:extLst>
          </p:cNvPr>
          <p:cNvSpPr txBox="1"/>
          <p:nvPr/>
        </p:nvSpPr>
        <p:spPr>
          <a:xfrm>
            <a:off x="6583709" y="3097437"/>
            <a:ext cx="181286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Analysis model trajectory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183C84-3FD0-425C-BD9D-7E324C3706A7}"/>
              </a:ext>
            </a:extLst>
          </p:cNvPr>
          <p:cNvSpPr txBox="1"/>
          <p:nvPr/>
        </p:nvSpPr>
        <p:spPr>
          <a:xfrm>
            <a:off x="8953537" y="5520213"/>
            <a:ext cx="130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/>
              <a:t>Time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D3347D-B6C0-4148-8D17-7675C1AA8B70}"/>
              </a:ext>
            </a:extLst>
          </p:cNvPr>
          <p:cNvSpPr txBox="1"/>
          <p:nvPr/>
        </p:nvSpPr>
        <p:spPr>
          <a:xfrm>
            <a:off x="933659" y="1164786"/>
            <a:ext cx="144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/>
              <a:t>Geophysical state</a:t>
            </a:r>
            <a:endParaRPr lang="en-GB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44DB275-5AA1-44FB-95C5-E48AC694A65E}"/>
              </a:ext>
            </a:extLst>
          </p:cNvPr>
          <p:cNvCxnSpPr>
            <a:cxnSpLocks/>
          </p:cNvCxnSpPr>
          <p:nvPr/>
        </p:nvCxnSpPr>
        <p:spPr>
          <a:xfrm flipV="1">
            <a:off x="5047532" y="3994812"/>
            <a:ext cx="0" cy="305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0E4D1FE-FB6F-446E-985C-6CEA3BBAC9AA}"/>
              </a:ext>
            </a:extLst>
          </p:cNvPr>
          <p:cNvCxnSpPr>
            <a:cxnSpLocks/>
          </p:cNvCxnSpPr>
          <p:nvPr/>
        </p:nvCxnSpPr>
        <p:spPr>
          <a:xfrm>
            <a:off x="8618477" y="1315156"/>
            <a:ext cx="0" cy="7787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595DF95-EA4B-4F0A-8C48-A9F09E08A1F7}"/>
              </a:ext>
            </a:extLst>
          </p:cNvPr>
          <p:cNvCxnSpPr>
            <a:cxnSpLocks/>
          </p:cNvCxnSpPr>
          <p:nvPr/>
        </p:nvCxnSpPr>
        <p:spPr>
          <a:xfrm>
            <a:off x="3246727" y="3595902"/>
            <a:ext cx="0" cy="310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9500FCA-1B5A-4418-8778-40F1B658C28B}"/>
              </a:ext>
            </a:extLst>
          </p:cNvPr>
          <p:cNvSpPr txBox="1"/>
          <p:nvPr/>
        </p:nvSpPr>
        <p:spPr>
          <a:xfrm>
            <a:off x="369132" y="3003295"/>
            <a:ext cx="15052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DA adjusts initial state to better fit observations</a:t>
            </a:r>
            <a:endParaRPr lang="en-GB" dirty="0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D93DD1BE-0540-4E24-802C-D8273AB78DA0}"/>
              </a:ext>
            </a:extLst>
          </p:cNvPr>
          <p:cNvSpPr/>
          <p:nvPr/>
        </p:nvSpPr>
        <p:spPr>
          <a:xfrm rot="5400000">
            <a:off x="1956255" y="3455868"/>
            <a:ext cx="435831" cy="236965"/>
          </a:xfrm>
          <a:prstGeom prst="rightArrow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0A6F541-DBAE-4BB4-B230-FEC22A347EE5}"/>
              </a:ext>
            </a:extLst>
          </p:cNvPr>
          <p:cNvSpPr/>
          <p:nvPr/>
        </p:nvSpPr>
        <p:spPr>
          <a:xfrm>
            <a:off x="8890619" y="4585041"/>
            <a:ext cx="125835" cy="12583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1DF9A8-B4B5-4DED-B07A-733008406CA4}"/>
              </a:ext>
            </a:extLst>
          </p:cNvPr>
          <p:cNvSpPr txBox="1"/>
          <p:nvPr/>
        </p:nvSpPr>
        <p:spPr>
          <a:xfrm>
            <a:off x="9388666" y="4463292"/>
            <a:ext cx="15755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Observations</a:t>
            </a:r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B16868-4646-4751-8569-0341FACBF6EF}"/>
              </a:ext>
            </a:extLst>
          </p:cNvPr>
          <p:cNvSpPr txBox="1"/>
          <p:nvPr/>
        </p:nvSpPr>
        <p:spPr>
          <a:xfrm>
            <a:off x="10356570" y="2168124"/>
            <a:ext cx="150528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Improved forecast</a:t>
            </a:r>
            <a:endParaRPr lang="en-GB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CDDD4BB-D6BD-45F4-A3E9-32E74966E5EA}"/>
              </a:ext>
            </a:extLst>
          </p:cNvPr>
          <p:cNvSpPr/>
          <p:nvPr/>
        </p:nvSpPr>
        <p:spPr>
          <a:xfrm>
            <a:off x="10041308" y="2709017"/>
            <a:ext cx="1956987" cy="811850"/>
          </a:xfrm>
          <a:custGeom>
            <a:avLst/>
            <a:gdLst>
              <a:gd name="connsiteX0" fmla="*/ 0 w 1956987"/>
              <a:gd name="connsiteY0" fmla="*/ 0 h 811850"/>
              <a:gd name="connsiteX1" fmla="*/ 999858 w 1956987"/>
              <a:gd name="connsiteY1" fmla="*/ 529839 h 811850"/>
              <a:gd name="connsiteX2" fmla="*/ 1956987 w 1956987"/>
              <a:gd name="connsiteY2" fmla="*/ 811850 h 81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6987" h="811850">
                <a:moveTo>
                  <a:pt x="0" y="0"/>
                </a:moveTo>
                <a:cubicBezTo>
                  <a:pt x="336847" y="197265"/>
                  <a:pt x="673694" y="394531"/>
                  <a:pt x="999858" y="529839"/>
                </a:cubicBezTo>
                <a:cubicBezTo>
                  <a:pt x="1326023" y="665147"/>
                  <a:pt x="1641505" y="738498"/>
                  <a:pt x="1956987" y="81185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dash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24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34" grpId="0" animBg="1"/>
      <p:bldP spid="38" grpId="0" animBg="1"/>
      <p:bldP spid="41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879" y="360000"/>
            <a:ext cx="7869600" cy="369332"/>
          </a:xfrm>
        </p:spPr>
        <p:txBody>
          <a:bodyPr/>
          <a:lstStyle/>
          <a:p>
            <a:r>
              <a:rPr lang="pl-PL"/>
              <a:t>The perfect model assumption…</a:t>
            </a:r>
            <a:r>
              <a:rPr lang="en-BZ"/>
              <a:t> valid?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326881" y="936000"/>
            <a:ext cx="5090698" cy="4986000"/>
          </a:xfrm>
        </p:spPr>
        <p:txBody>
          <a:bodyPr/>
          <a:lstStyle/>
          <a:p>
            <a:pPr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BZ" sz="1600"/>
              <a:t>Basic physical principles (e.g. c</a:t>
            </a:r>
            <a:r>
              <a:rPr lang="pl-PL" sz="1600"/>
              <a:t>onservation of momentum, mass and energy</a:t>
            </a:r>
            <a:r>
              <a:rPr lang="en-BZ" sz="1600"/>
              <a:t>)</a:t>
            </a:r>
            <a:r>
              <a:rPr lang="pl-PL" sz="1600"/>
              <a:t> </a:t>
            </a:r>
          </a:p>
          <a:p>
            <a:pPr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BZ"/>
              <a:t>Complete system descri</a:t>
            </a:r>
            <a:r>
              <a:rPr lang="pl-PL"/>
              <a:t>bed</a:t>
            </a:r>
            <a:r>
              <a:rPr lang="en-BZ"/>
              <a:t> in </a:t>
            </a:r>
            <a:r>
              <a:rPr lang="pl-PL"/>
              <a:t>physical </a:t>
            </a:r>
            <a:r>
              <a:rPr lang="en-BZ"/>
              <a:t>equations (e.g. </a:t>
            </a:r>
            <a:r>
              <a:rPr lang="pl-PL"/>
              <a:t>Navier-Stokes</a:t>
            </a:r>
            <a:r>
              <a:rPr lang="en-BZ"/>
              <a:t>)</a:t>
            </a:r>
            <a:r>
              <a:rPr lang="pl-PL"/>
              <a:t> </a:t>
            </a:r>
          </a:p>
          <a:p>
            <a:pPr lvl="2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pl-PL" sz="1600"/>
              <a:t>Atmospheric/ocean dynamics  </a:t>
            </a:r>
          </a:p>
          <a:p>
            <a:pPr lvl="3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pl-PL" sz="1600"/>
              <a:t>Global forecast model on 8km resolution</a:t>
            </a:r>
          </a:p>
          <a:p>
            <a:r>
              <a:rPr lang="pl-PL"/>
              <a:t>Up to 8 days forecast of Hurricane Sandy (2012) </a:t>
            </a:r>
          </a:p>
          <a:p>
            <a:r>
              <a:rPr lang="pl-PL"/>
              <a:t>Is predictability limited not by deficiencies in the forecast model by chaotic error growth</a:t>
            </a:r>
            <a:r>
              <a:rPr lang="en-BZ"/>
              <a:t> </a:t>
            </a:r>
            <a:r>
              <a:rPr lang="pl-PL"/>
              <a:t>(e.g. Lorenz, 1963)?</a:t>
            </a:r>
            <a:endParaRPr lang="en-BZ"/>
          </a:p>
          <a:p>
            <a:pPr lvl="1"/>
            <a:r>
              <a:rPr lang="pl-PL"/>
              <a:t>The </a:t>
            </a:r>
            <a:r>
              <a:rPr lang="en-BZ"/>
              <a:t>deterministic</a:t>
            </a:r>
            <a:r>
              <a:rPr lang="pl-PL"/>
              <a:t> prediction limit of 10 days for midlatitude weather could be increased to 15 days with more precise initial conditions (Zhang et al., 2019, </a:t>
            </a:r>
            <a:r>
              <a:rPr lang="pl-PL" sz="1200">
                <a:latin typeface="Courier New" panose="02070309020205020404" pitchFamily="49" charset="0"/>
                <a:cs typeface="Courier New" panose="02070309020205020404" pitchFamily="49" charset="0"/>
              </a:rPr>
              <a:t>doi:10.1175/JAS-D-18-0269.1</a:t>
            </a:r>
            <a:r>
              <a:rPr lang="pl-PL"/>
              <a:t>) </a:t>
            </a:r>
          </a:p>
          <a:p>
            <a:pPr indent="0">
              <a:buNone/>
            </a:pPr>
            <a:endParaRPr lang="pl-PL"/>
          </a:p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D76B2E1-403E-49BA-91AD-F5EE1DB9C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6"/>
          <a:stretch/>
        </p:blipFill>
        <p:spPr>
          <a:xfrm>
            <a:off x="7923662" y="1521632"/>
            <a:ext cx="3583347" cy="32611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1F4E7F-71D2-4173-A2CE-12E5913FFD24}"/>
              </a:ext>
            </a:extLst>
          </p:cNvPr>
          <p:cNvSpPr txBox="1"/>
          <p:nvPr/>
        </p:nvSpPr>
        <p:spPr>
          <a:xfrm>
            <a:off x="7587315" y="4728344"/>
            <a:ext cx="3713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1400"/>
              <a:t>Evaluation of forecasts for Hurricane Sandy</a:t>
            </a:r>
          </a:p>
          <a:p>
            <a:pPr algn="ctr"/>
            <a:r>
              <a:rPr lang="pl-PL" sz="1400"/>
              <a:t>Magnusson et al., (2013,</a:t>
            </a:r>
            <a:r>
              <a:rPr lang="pl-PL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00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https://doi.org/</a:t>
            </a:r>
            <a:r>
              <a:rPr lang="en-GB" sz="100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10.21957/b5nhw6qe1</a:t>
            </a:r>
            <a:r>
              <a:rPr lang="pl-PL" sz="1400"/>
              <a:t>)</a:t>
            </a:r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D140BB-A4F6-4DE3-B138-298BAAF34C20}"/>
              </a:ext>
            </a:extLst>
          </p:cNvPr>
          <p:cNvSpPr txBox="1"/>
          <p:nvPr/>
        </p:nvSpPr>
        <p:spPr>
          <a:xfrm>
            <a:off x="8653224" y="886793"/>
            <a:ext cx="212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b="1">
                <a:solidFill>
                  <a:srgbClr val="FF0000"/>
                </a:solidFill>
              </a:rPr>
              <a:t>Analysis track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A64533-1460-462F-9607-B37B81A9C9B5}"/>
              </a:ext>
            </a:extLst>
          </p:cNvPr>
          <p:cNvSpPr txBox="1"/>
          <p:nvPr/>
        </p:nvSpPr>
        <p:spPr>
          <a:xfrm>
            <a:off x="8653224" y="1198778"/>
            <a:ext cx="212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b="1">
                <a:solidFill>
                  <a:srgbClr val="002060"/>
                </a:solidFill>
              </a:rPr>
              <a:t>5-day forecast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7D21AB5-31AD-43A9-8234-CEC7962CDEF0}"/>
              </a:ext>
            </a:extLst>
          </p:cNvPr>
          <p:cNvSpPr/>
          <p:nvPr/>
        </p:nvSpPr>
        <p:spPr>
          <a:xfrm rot="3726729">
            <a:off x="2351385" y="1439491"/>
            <a:ext cx="252625" cy="34358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A6B38DB-C9FB-47E3-9CE9-691B49F249B1}"/>
              </a:ext>
            </a:extLst>
          </p:cNvPr>
          <p:cNvSpPr/>
          <p:nvPr/>
        </p:nvSpPr>
        <p:spPr>
          <a:xfrm rot="3726729">
            <a:off x="2849683" y="2192142"/>
            <a:ext cx="252625" cy="34358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AD66A9C-2CDD-4690-9BDC-7D68A6988689}"/>
              </a:ext>
            </a:extLst>
          </p:cNvPr>
          <p:cNvSpPr/>
          <p:nvPr/>
        </p:nvSpPr>
        <p:spPr>
          <a:xfrm rot="3726729">
            <a:off x="3194398" y="2635129"/>
            <a:ext cx="252625" cy="34358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879" y="360000"/>
            <a:ext cx="7869600" cy="369332"/>
          </a:xfrm>
        </p:spPr>
        <p:txBody>
          <a:bodyPr/>
          <a:lstStyle/>
          <a:p>
            <a:r>
              <a:rPr lang="pl-PL"/>
              <a:t>The perfect model assumption…</a:t>
            </a:r>
            <a:r>
              <a:rPr lang="en-BZ"/>
              <a:t>  questionable?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326880" y="936000"/>
            <a:ext cx="5674812" cy="4986000"/>
          </a:xfrm>
        </p:spPr>
        <p:txBody>
          <a:bodyPr/>
          <a:lstStyle/>
          <a:p>
            <a:r>
              <a:rPr lang="pl-PL"/>
              <a:t>Within the fluid systems (atmosphere / ocean):</a:t>
            </a:r>
          </a:p>
          <a:p>
            <a:pPr lvl="1"/>
            <a:r>
              <a:rPr lang="pl-PL"/>
              <a:t>Truncation of model resolution and dynamical processes (e.g. 8 km currently) therefore needing parametrisations of diffusion, </a:t>
            </a:r>
            <a:r>
              <a:rPr lang="en-BZ"/>
              <a:t>turbulence, </a:t>
            </a:r>
            <a:r>
              <a:rPr lang="pl-PL"/>
              <a:t>gravity waves etc.</a:t>
            </a:r>
          </a:p>
          <a:p>
            <a:pPr lvl="1"/>
            <a:r>
              <a:rPr lang="en-BZ"/>
              <a:t>The water problem</a:t>
            </a:r>
            <a:r>
              <a:rPr lang="pl-PL"/>
              <a:t>:</a:t>
            </a:r>
            <a:r>
              <a:rPr lang="en-BZ"/>
              <a:t> phase changes</a:t>
            </a:r>
            <a:endParaRPr lang="pl-PL"/>
          </a:p>
          <a:p>
            <a:pPr lvl="2"/>
            <a:r>
              <a:rPr lang="pl-PL"/>
              <a:t>Cloud and preciptiation processes – microscopic</a:t>
            </a:r>
            <a:r>
              <a:rPr lang="en-BZ"/>
              <a:t> </a:t>
            </a:r>
            <a:r>
              <a:rPr lang="pl-PL"/>
              <a:t>scales </a:t>
            </a:r>
            <a:endParaRPr lang="en-BZ"/>
          </a:p>
          <a:p>
            <a:pPr lvl="2"/>
            <a:r>
              <a:rPr lang="en-BZ"/>
              <a:t>Sea-ice</a:t>
            </a:r>
          </a:p>
          <a:p>
            <a:pPr lvl="1"/>
            <a:endParaRPr lang="pl-PL"/>
          </a:p>
          <a:p>
            <a:r>
              <a:rPr lang="pl-PL"/>
              <a:t>Throughout the earth system –</a:t>
            </a:r>
            <a:r>
              <a:rPr lang="en-BZ"/>
              <a:t> </a:t>
            </a:r>
            <a:r>
              <a:rPr lang="pl-PL"/>
              <a:t>many processes or boundary conditions that are not modeled from physical first principles</a:t>
            </a:r>
            <a:r>
              <a:rPr lang="en-BZ"/>
              <a:t> </a:t>
            </a:r>
            <a:r>
              <a:rPr lang="pl-PL"/>
              <a:t>and/or</a:t>
            </a:r>
            <a:r>
              <a:rPr lang="en-BZ"/>
              <a:t> </a:t>
            </a:r>
            <a:r>
              <a:rPr lang="pl-PL"/>
              <a:t>are strongly heterogeneous</a:t>
            </a:r>
            <a:r>
              <a:rPr lang="en-BZ"/>
              <a:t> in time and space</a:t>
            </a:r>
          </a:p>
          <a:p>
            <a:pPr lvl="1"/>
            <a:r>
              <a:rPr lang="en-BZ"/>
              <a:t>Biosphere, lithosphere, </a:t>
            </a:r>
            <a:r>
              <a:rPr lang="pl-PL"/>
              <a:t>aerosols </a:t>
            </a:r>
            <a:r>
              <a:rPr lang="en-BZ"/>
              <a:t>...</a:t>
            </a:r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29FD84-5274-46EA-8565-9AAAEF4F9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97"/>
          <a:stretch/>
        </p:blipFill>
        <p:spPr>
          <a:xfrm>
            <a:off x="7720013" y="936000"/>
            <a:ext cx="3757884" cy="45464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F880F8-8C76-4A5D-8BA5-132C12E50280}"/>
              </a:ext>
            </a:extLst>
          </p:cNvPr>
          <p:cNvSpPr txBox="1"/>
          <p:nvPr/>
        </p:nvSpPr>
        <p:spPr>
          <a:xfrm>
            <a:off x="7489989" y="5557418"/>
            <a:ext cx="4217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/>
              <a:t>Wilson Bentley (1902, </a:t>
            </a:r>
            <a:r>
              <a:rPr lang="pl-PL" sz="100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http://www.photolib.noaa.gov</a:t>
            </a:r>
            <a:r>
              <a:rPr lang="pl-PL" sz="1400"/>
              <a:t>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6484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C947D-046A-4539-A86C-D323FD3C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Z"/>
              <a:t>Data</a:t>
            </a:r>
            <a:r>
              <a:rPr lang="pl-PL"/>
              <a:t>-</a:t>
            </a:r>
            <a:r>
              <a:rPr lang="en-BZ"/>
              <a:t>driven model learning </a:t>
            </a:r>
            <a:r>
              <a:rPr lang="pl-PL"/>
              <a:t>- </a:t>
            </a:r>
            <a:r>
              <a:rPr lang="en-BZ"/>
              <a:t>for new knowledge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5985C-84C8-4A2D-9A54-84F889E254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84640" y="1177420"/>
            <a:ext cx="5215358" cy="4682747"/>
          </a:xfrm>
        </p:spPr>
        <p:txBody>
          <a:bodyPr/>
          <a:lstStyle/>
          <a:p>
            <a:r>
              <a:rPr lang="en-BZ"/>
              <a:t>Model output?</a:t>
            </a:r>
          </a:p>
          <a:p>
            <a:pPr lvl="1"/>
            <a:endParaRPr lang="en-BZ"/>
          </a:p>
          <a:p>
            <a:pPr lvl="1"/>
            <a:endParaRPr lang="en-BZ"/>
          </a:p>
          <a:p>
            <a:r>
              <a:rPr lang="en-BZ"/>
              <a:t>Observations</a:t>
            </a:r>
          </a:p>
          <a:p>
            <a:pPr lvl="1"/>
            <a:r>
              <a:rPr lang="en-BZ"/>
              <a:t>Retrieval of temperature profile from satellite</a:t>
            </a:r>
          </a:p>
          <a:p>
            <a:pPr marL="360000" lvl="1" indent="0">
              <a:buNone/>
            </a:pPr>
            <a:endParaRPr lang="en-BZ"/>
          </a:p>
          <a:p>
            <a:r>
              <a:rPr lang="pl-PL" b="1"/>
              <a:t>Real o</a:t>
            </a:r>
            <a:r>
              <a:rPr lang="en-BZ" b="1"/>
              <a:t>bservations</a:t>
            </a:r>
          </a:p>
          <a:p>
            <a:pPr lvl="1"/>
            <a:r>
              <a:rPr lang="en-BZ"/>
              <a:t>Satellite radiance</a:t>
            </a:r>
          </a:p>
          <a:p>
            <a:pPr lvl="1"/>
            <a:r>
              <a:rPr lang="en-BZ"/>
              <a:t>Measurement of 2m temperature in a screen</a:t>
            </a:r>
          </a:p>
          <a:p>
            <a:pPr lvl="1"/>
            <a:r>
              <a:rPr lang="en-BZ"/>
              <a:t>Disdrometer measurements at a field site</a:t>
            </a:r>
          </a:p>
          <a:p>
            <a:pPr marL="360000" lvl="1" indent="0">
              <a:buNone/>
            </a:pPr>
            <a:endParaRPr lang="en-BZ"/>
          </a:p>
          <a:p>
            <a:endParaRPr lang="en-BZ"/>
          </a:p>
          <a:p>
            <a:endParaRPr lang="en-BZ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3056D-6787-49F6-9E27-90DC1FDB02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A92DF-3734-432D-99A8-9D6A4BF32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D3C413-229E-4BC1-AC91-55BAE1972159}"/>
              </a:ext>
            </a:extLst>
          </p:cNvPr>
          <p:cNvSpPr txBox="1"/>
          <p:nvPr/>
        </p:nvSpPr>
        <p:spPr>
          <a:xfrm>
            <a:off x="6774466" y="2573683"/>
            <a:ext cx="4780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Problematic – see later </a:t>
            </a:r>
            <a:r>
              <a:rPr lang="pl-PL" sz="1200"/>
              <a:t>(</a:t>
            </a:r>
            <a:r>
              <a:rPr lang="en-BZ" sz="1200"/>
              <a:t>‘Null space’ filled by a-priori and many other issues – </a:t>
            </a:r>
            <a:r>
              <a:rPr lang="pl-PL" sz="1200"/>
              <a:t>e.g. </a:t>
            </a:r>
            <a:r>
              <a:rPr lang="en-BZ" sz="1200"/>
              <a:t>Clive Rodgers, ‘Inverse methods for atmospheric sounding’, 2000)</a:t>
            </a:r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0C5C6F-11F8-48F5-B3D0-874DB6DBB68E}"/>
              </a:ext>
            </a:extLst>
          </p:cNvPr>
          <p:cNvSpPr txBox="1"/>
          <p:nvPr/>
        </p:nvSpPr>
        <p:spPr>
          <a:xfrm>
            <a:off x="6774466" y="987062"/>
            <a:ext cx="4780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/>
              <a:t>No new knowledge gained </a:t>
            </a:r>
            <a:endParaRPr lang="pl-PL"/>
          </a:p>
          <a:p>
            <a:r>
              <a:rPr lang="pl-PL" sz="1200"/>
              <a:t>(</a:t>
            </a:r>
            <a:r>
              <a:rPr lang="en-BZ" sz="1200"/>
              <a:t>but can help approximate </a:t>
            </a:r>
            <a:r>
              <a:rPr lang="pl-PL" sz="1200"/>
              <a:t>subgrid aspects using higher-res models  </a:t>
            </a:r>
          </a:p>
          <a:p>
            <a:r>
              <a:rPr lang="pl-PL" sz="1200"/>
              <a:t>Krasnopolsky et al. (2013,</a:t>
            </a:r>
            <a:r>
              <a:rPr lang="en-BZ" sz="1200"/>
              <a:t> </a:t>
            </a:r>
            <a:r>
              <a:rPr lang="en-GB" sz="100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https://doi.org/10.1155/2013/485913</a:t>
            </a:r>
            <a:r>
              <a:rPr lang="en-BZ" sz="1200"/>
              <a:t>)</a:t>
            </a:r>
            <a:r>
              <a:rPr lang="pl-PL" sz="1200"/>
              <a:t>, </a:t>
            </a:r>
          </a:p>
          <a:p>
            <a:r>
              <a:rPr lang="pl-PL" sz="1200"/>
              <a:t>Gentine et al. (2018, </a:t>
            </a:r>
            <a:r>
              <a:rPr lang="pl-PL" sz="100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https://doi.org/10.1029/2018GL078202</a:t>
            </a:r>
            <a:r>
              <a:rPr lang="pl-PL" sz="1200"/>
              <a:t>))</a:t>
            </a:r>
            <a:endParaRPr lang="en-GB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0C4B17-E9AC-4A0B-9EDC-AB1B77742F14}"/>
              </a:ext>
            </a:extLst>
          </p:cNvPr>
          <p:cNvSpPr txBox="1"/>
          <p:nvPr/>
        </p:nvSpPr>
        <p:spPr>
          <a:xfrm>
            <a:off x="6774466" y="3956221"/>
            <a:ext cx="4893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BZ"/>
              <a:t>Indirect measurement, ambiguous</a:t>
            </a:r>
            <a:endParaRPr lang="en-GB" sz="1200" dirty="0"/>
          </a:p>
          <a:p>
            <a:pPr>
              <a:spcAft>
                <a:spcPts val="600"/>
              </a:spcAft>
            </a:pPr>
            <a:r>
              <a:rPr lang="en-BZ"/>
              <a:t>Not fully representative of wider area</a:t>
            </a:r>
          </a:p>
          <a:p>
            <a:pPr>
              <a:spcAft>
                <a:spcPts val="600"/>
              </a:spcAft>
            </a:pPr>
            <a:r>
              <a:rPr lang="en-BZ"/>
              <a:t>Technically difficult to incorporate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4F294B-43CE-438C-9400-90A62D7FB148}"/>
              </a:ext>
            </a:extLst>
          </p:cNvPr>
          <p:cNvCxnSpPr/>
          <p:nvPr/>
        </p:nvCxnSpPr>
        <p:spPr>
          <a:xfrm>
            <a:off x="6618515" y="4667792"/>
            <a:ext cx="487519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F3C1BB62-97D7-42D0-B25B-89B1389DB6E1}"/>
              </a:ext>
            </a:extLst>
          </p:cNvPr>
          <p:cNvSpPr txBox="1">
            <a:spLocks/>
          </p:cNvSpPr>
          <p:nvPr/>
        </p:nvSpPr>
        <p:spPr bwMode="auto">
          <a:xfrm>
            <a:off x="10624458" y="3854008"/>
            <a:ext cx="1323702" cy="55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pl-PL" sz="1400" kern="0">
                <a:solidFill>
                  <a:schemeClr val="tx1"/>
                </a:solidFill>
              </a:rPr>
              <a:t>Normally used in NWP</a:t>
            </a:r>
            <a:endParaRPr lang="en-GB" sz="1400" kern="0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7ACFB49-8760-45F3-BF40-D6A1F8016BD7}"/>
              </a:ext>
            </a:extLst>
          </p:cNvPr>
          <p:cNvSpPr txBox="1">
            <a:spLocks/>
          </p:cNvSpPr>
          <p:nvPr/>
        </p:nvSpPr>
        <p:spPr bwMode="auto">
          <a:xfrm>
            <a:off x="10549702" y="4937693"/>
            <a:ext cx="1323702" cy="55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pl-PL" sz="1400" kern="0">
                <a:solidFill>
                  <a:schemeClr val="tx1"/>
                </a:solidFill>
              </a:rPr>
              <a:t>Not yet used in NWP</a:t>
            </a:r>
            <a:endParaRPr lang="en-GB" sz="1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9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EEC6544-878E-4531-AD7F-EE671B540457}"/>
              </a:ext>
            </a:extLst>
          </p:cNvPr>
          <p:cNvSpPr txBox="1">
            <a:spLocks/>
          </p:cNvSpPr>
          <p:nvPr/>
        </p:nvSpPr>
        <p:spPr bwMode="auto">
          <a:xfrm>
            <a:off x="7650913" y="905634"/>
            <a:ext cx="4537912" cy="476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1800" kern="0">
                <a:solidFill>
                  <a:schemeClr val="tx1"/>
                </a:solidFill>
              </a:rPr>
              <a:t>Atmospheric temperature, water vapour, wind, cloud, precipitation</a:t>
            </a:r>
            <a:endParaRPr lang="pl-PL" sz="1800" ker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1800" kern="0">
                <a:solidFill>
                  <a:schemeClr val="tx1"/>
                </a:solidFill>
              </a:rPr>
              <a:t>Skin </a:t>
            </a:r>
            <a:r>
              <a:rPr lang="en-GB" sz="1800" kern="0" dirty="0">
                <a:solidFill>
                  <a:schemeClr val="tx1"/>
                </a:solidFill>
              </a:rPr>
              <a:t>and substrate temperature and moisture</a:t>
            </a:r>
          </a:p>
          <a:p>
            <a:pPr>
              <a:spcAft>
                <a:spcPts val="1200"/>
              </a:spcAft>
            </a:pPr>
            <a:r>
              <a:rPr lang="en-GB" sz="1800" kern="0" dirty="0">
                <a:solidFill>
                  <a:schemeClr val="tx1"/>
                </a:solidFill>
                <a:latin typeface="+mj-lt"/>
              </a:rPr>
              <a:t>Ocean wind, waves, foam</a:t>
            </a:r>
          </a:p>
          <a:p>
            <a:pPr>
              <a:spcAft>
                <a:spcPts val="1200"/>
              </a:spcAft>
            </a:pPr>
            <a:r>
              <a:rPr lang="en-GB" sz="1800" kern="0" dirty="0">
                <a:solidFill>
                  <a:schemeClr val="tx1"/>
                </a:solidFill>
                <a:latin typeface="+mj-lt"/>
              </a:rPr>
              <a:t>Sea-ice</a:t>
            </a:r>
          </a:p>
          <a:p>
            <a:pPr>
              <a:spcAft>
                <a:spcPts val="1200"/>
              </a:spcAft>
            </a:pPr>
            <a:r>
              <a:rPr lang="en-GB" sz="1800" kern="0" dirty="0">
                <a:solidFill>
                  <a:schemeClr val="tx1"/>
                </a:solidFill>
                <a:latin typeface="+mj-lt"/>
              </a:rPr>
              <a:t>Snowpack</a:t>
            </a:r>
          </a:p>
          <a:p>
            <a:pPr>
              <a:spcAft>
                <a:spcPts val="1200"/>
              </a:spcAft>
            </a:pPr>
            <a:r>
              <a:rPr lang="en-GB" sz="1800" kern="0" dirty="0">
                <a:solidFill>
                  <a:schemeClr val="tx1"/>
                </a:solidFill>
                <a:latin typeface="+mj-lt"/>
              </a:rPr>
              <a:t>Ice</a:t>
            </a:r>
          </a:p>
          <a:p>
            <a:pPr>
              <a:spcAft>
                <a:spcPts val="1200"/>
              </a:spcAft>
            </a:pPr>
            <a:r>
              <a:rPr lang="en-GB" sz="1800" kern="0" dirty="0">
                <a:solidFill>
                  <a:schemeClr val="tx1"/>
                </a:solidFill>
                <a:latin typeface="+mj-lt"/>
              </a:rPr>
              <a:t>Vegetation</a:t>
            </a:r>
          </a:p>
          <a:p>
            <a:pPr>
              <a:spcAft>
                <a:spcPts val="1200"/>
              </a:spcAft>
            </a:pPr>
            <a:r>
              <a:rPr lang="en-GB" sz="1800" kern="0" dirty="0">
                <a:solidFill>
                  <a:schemeClr val="tx1"/>
                </a:solidFill>
                <a:latin typeface="+mj-lt"/>
              </a:rPr>
              <a:t>Soil 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47E20174-7F37-40B9-9061-D3D17D0CA7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r="19772"/>
          <a:stretch/>
        </p:blipFill>
        <p:spPr>
          <a:xfrm>
            <a:off x="637662" y="1250374"/>
            <a:ext cx="4064319" cy="38624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9098CAF-D679-404E-BA0F-C623A0AD8753}"/>
              </a:ext>
            </a:extLst>
          </p:cNvPr>
          <p:cNvSpPr txBox="1">
            <a:spLocks/>
          </p:cNvSpPr>
          <p:nvPr/>
        </p:nvSpPr>
        <p:spPr bwMode="auto">
          <a:xfrm>
            <a:off x="313509" y="5123441"/>
            <a:ext cx="4855145" cy="96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GB" sz="1600" kern="0" dirty="0">
                <a:solidFill>
                  <a:schemeClr val="tx1"/>
                </a:solidFill>
              </a:rPr>
              <a:t>SSMIS F-17 channel 13 (19 GHz, v)</a:t>
            </a:r>
          </a:p>
          <a:p>
            <a:pPr algn="ctr"/>
            <a:r>
              <a:rPr lang="en-GB" sz="1600" kern="0" dirty="0">
                <a:solidFill>
                  <a:schemeClr val="tx1"/>
                </a:solidFill>
              </a:rPr>
              <a:t>Microwave brightness temperatures</a:t>
            </a:r>
          </a:p>
          <a:p>
            <a:pPr algn="ctr"/>
            <a:r>
              <a:rPr lang="en-GB" sz="1600" kern="0" dirty="0">
                <a:solidFill>
                  <a:schemeClr val="tx1"/>
                </a:solidFill>
              </a:rPr>
              <a:t>3</a:t>
            </a:r>
            <a:r>
              <a:rPr lang="en-GB" sz="1600" kern="0" baseline="30000" dirty="0">
                <a:solidFill>
                  <a:schemeClr val="tx1"/>
                </a:solidFill>
              </a:rPr>
              <a:t>rd</a:t>
            </a:r>
            <a:r>
              <a:rPr lang="en-GB" sz="1600" kern="0" dirty="0">
                <a:solidFill>
                  <a:schemeClr val="tx1"/>
                </a:solidFill>
              </a:rPr>
              <a:t> December 2014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7C02BF9-7F93-4F6B-AD7F-D24D008E7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374" y="523784"/>
            <a:ext cx="9895840" cy="369332"/>
          </a:xfrm>
        </p:spPr>
        <p:txBody>
          <a:bodyPr/>
          <a:lstStyle/>
          <a:p>
            <a:r>
              <a:rPr lang="en-BZ"/>
              <a:t>Satellite observations                                              Geophysical variables</a:t>
            </a: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B3BDAE-5663-4857-88D3-57625B478914}"/>
              </a:ext>
            </a:extLst>
          </p:cNvPr>
          <p:cNvSpPr/>
          <p:nvPr/>
        </p:nvSpPr>
        <p:spPr>
          <a:xfrm>
            <a:off x="637662" y="6104327"/>
            <a:ext cx="11326103" cy="6345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03C8F0-0D68-40EB-9CA2-5AC629BE45BF}"/>
                  </a:ext>
                </a:extLst>
              </p:cNvPr>
              <p:cNvSpPr txBox="1"/>
              <p:nvPr/>
            </p:nvSpPr>
            <p:spPr>
              <a:xfrm>
                <a:off x="4759552" y="1668527"/>
                <a:ext cx="4324124" cy="30874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BZ" sz="36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03C8F0-0D68-40EB-9CA2-5AC629BE4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552" y="1668527"/>
                <a:ext cx="4324124" cy="30874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39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EEC6544-878E-4531-AD7F-EE671B540457}"/>
              </a:ext>
            </a:extLst>
          </p:cNvPr>
          <p:cNvSpPr txBox="1">
            <a:spLocks/>
          </p:cNvSpPr>
          <p:nvPr/>
        </p:nvSpPr>
        <p:spPr bwMode="auto">
          <a:xfrm>
            <a:off x="8142309" y="1118576"/>
            <a:ext cx="3717224" cy="476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9pPr>
          </a:lstStyle>
          <a:p>
            <a:r>
              <a:rPr lang="en-GB" sz="1800" kern="0">
                <a:solidFill>
                  <a:schemeClr val="tx1"/>
                </a:solidFill>
              </a:rPr>
              <a:t>Gas spectroscopy</a:t>
            </a:r>
          </a:p>
          <a:p>
            <a:endParaRPr lang="en-GB" sz="1800" kern="0">
              <a:solidFill>
                <a:schemeClr val="tx1"/>
              </a:solidFill>
            </a:endParaRPr>
          </a:p>
          <a:p>
            <a:r>
              <a:rPr lang="en-GB" sz="1800" kern="0">
                <a:solidFill>
                  <a:schemeClr val="tx1"/>
                </a:solidFill>
              </a:rPr>
              <a:t>Approximations in scattering radiative transfer solver</a:t>
            </a:r>
          </a:p>
          <a:p>
            <a:endParaRPr lang="en-GB" sz="1800" kern="0">
              <a:solidFill>
                <a:schemeClr val="tx1"/>
              </a:solidFill>
            </a:endParaRPr>
          </a:p>
          <a:p>
            <a:r>
              <a:rPr lang="en-GB" sz="1800" kern="0">
                <a:solidFill>
                  <a:schemeClr val="tx1"/>
                </a:solidFill>
              </a:rPr>
              <a:t>Cloud and precipitation micro and macro-structure</a:t>
            </a:r>
          </a:p>
          <a:p>
            <a:endParaRPr lang="en-GB" sz="1800" kern="0">
              <a:solidFill>
                <a:schemeClr val="tx1"/>
              </a:solidFill>
            </a:endParaRPr>
          </a:p>
          <a:p>
            <a:r>
              <a:rPr lang="en-GB" sz="1800" kern="0">
                <a:solidFill>
                  <a:schemeClr val="tx1"/>
                </a:solidFill>
              </a:rPr>
              <a:t>Snow / ice grain size and structure</a:t>
            </a:r>
          </a:p>
          <a:p>
            <a:endParaRPr lang="en-GB" sz="1800" kern="0">
              <a:solidFill>
                <a:schemeClr val="tx1"/>
              </a:solidFill>
            </a:endParaRPr>
          </a:p>
          <a:p>
            <a:r>
              <a:rPr lang="en-GB" sz="1800" kern="0">
                <a:solidFill>
                  <a:schemeClr val="tx1"/>
                </a:solidFill>
              </a:rPr>
              <a:t>…..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47E20174-7F37-40B9-9061-D3D17D0CA7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r="19772"/>
          <a:stretch/>
        </p:blipFill>
        <p:spPr>
          <a:xfrm>
            <a:off x="637662" y="1250374"/>
            <a:ext cx="4064319" cy="38624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9098CAF-D679-404E-BA0F-C623A0AD8753}"/>
              </a:ext>
            </a:extLst>
          </p:cNvPr>
          <p:cNvSpPr txBox="1">
            <a:spLocks/>
          </p:cNvSpPr>
          <p:nvPr/>
        </p:nvSpPr>
        <p:spPr bwMode="auto">
          <a:xfrm>
            <a:off x="313509" y="5123441"/>
            <a:ext cx="4855145" cy="96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GB" sz="1600" kern="0" dirty="0">
                <a:solidFill>
                  <a:schemeClr val="tx1"/>
                </a:solidFill>
              </a:rPr>
              <a:t>SSMIS F-17 channel 13 (19 GHz, v)</a:t>
            </a:r>
          </a:p>
          <a:p>
            <a:pPr algn="ctr"/>
            <a:r>
              <a:rPr lang="en-GB" sz="1600" kern="0" dirty="0">
                <a:solidFill>
                  <a:schemeClr val="tx1"/>
                </a:solidFill>
              </a:rPr>
              <a:t>Microwave brightness temperatures</a:t>
            </a:r>
          </a:p>
          <a:p>
            <a:pPr algn="ctr"/>
            <a:r>
              <a:rPr lang="en-GB" sz="1600" kern="0" dirty="0">
                <a:solidFill>
                  <a:schemeClr val="tx1"/>
                </a:solidFill>
              </a:rPr>
              <a:t>3</a:t>
            </a:r>
            <a:r>
              <a:rPr lang="en-GB" sz="1600" kern="0" baseline="30000" dirty="0">
                <a:solidFill>
                  <a:schemeClr val="tx1"/>
                </a:solidFill>
              </a:rPr>
              <a:t>rd</a:t>
            </a:r>
            <a:r>
              <a:rPr lang="en-GB" sz="1600" kern="0" dirty="0">
                <a:solidFill>
                  <a:schemeClr val="tx1"/>
                </a:solidFill>
              </a:rPr>
              <a:t> December 2014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7C02BF9-7F93-4F6B-AD7F-D24D008E7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374" y="523784"/>
            <a:ext cx="9895840" cy="369332"/>
          </a:xfrm>
        </p:spPr>
        <p:txBody>
          <a:bodyPr/>
          <a:lstStyle/>
          <a:p>
            <a:r>
              <a:rPr lang="en-BZ"/>
              <a:t>Satellite observations</a:t>
            </a: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B3BDAE-5663-4857-88D3-57625B478914}"/>
              </a:ext>
            </a:extLst>
          </p:cNvPr>
          <p:cNvSpPr/>
          <p:nvPr/>
        </p:nvSpPr>
        <p:spPr>
          <a:xfrm>
            <a:off x="637662" y="6104327"/>
            <a:ext cx="11326103" cy="6345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03C8F0-0D68-40EB-9CA2-5AC629BE45BF}"/>
                  </a:ext>
                </a:extLst>
              </p:cNvPr>
              <p:cNvSpPr txBox="1"/>
              <p:nvPr/>
            </p:nvSpPr>
            <p:spPr>
              <a:xfrm>
                <a:off x="4616289" y="1673717"/>
                <a:ext cx="4324124" cy="27443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BZ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pl-PL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l-PL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32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GB" sz="32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03C8F0-0D68-40EB-9CA2-5AC629BE4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289" y="1673717"/>
                <a:ext cx="4324124" cy="2744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B4A464E8-E48A-4E1E-90DC-09D38353D9BA}"/>
              </a:ext>
            </a:extLst>
          </p:cNvPr>
          <p:cNvSpPr txBox="1">
            <a:spLocks/>
          </p:cNvSpPr>
          <p:nvPr/>
        </p:nvSpPr>
        <p:spPr>
          <a:xfrm>
            <a:off x="8234837" y="519648"/>
            <a:ext cx="2537666" cy="45463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Model parameters / equations</a:t>
            </a:r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CDACD3-DDDE-4F95-BBE2-35E4BD29A5FF}"/>
              </a:ext>
            </a:extLst>
          </p:cNvPr>
          <p:cNvCxnSpPr>
            <a:cxnSpLocks/>
          </p:cNvCxnSpPr>
          <p:nvPr/>
        </p:nvCxnSpPr>
        <p:spPr>
          <a:xfrm flipH="1">
            <a:off x="7362334" y="873050"/>
            <a:ext cx="779976" cy="729507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248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CF7A-8FC8-4226-96F5-F9E60334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98" y="235686"/>
            <a:ext cx="2322953" cy="738663"/>
          </a:xfrm>
        </p:spPr>
        <p:txBody>
          <a:bodyPr/>
          <a:lstStyle/>
          <a:p>
            <a:r>
              <a:rPr lang="en-BZ"/>
              <a:t>The forward and inverse problem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940F2-A694-4336-B6BC-61054291C3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F1DDF-1A17-434C-9668-713A2FF64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0A4FAF-55AB-4F5D-98DB-A8F85EF70AD5}"/>
                  </a:ext>
                </a:extLst>
              </p:cNvPr>
              <p:cNvSpPr txBox="1"/>
              <p:nvPr/>
            </p:nvSpPr>
            <p:spPr>
              <a:xfrm>
                <a:off x="3634616" y="2821180"/>
                <a:ext cx="405363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4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Z" sz="48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BZ" sz="4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BZ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BZ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4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BZ" sz="4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BZ" sz="48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BZ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BZ" sz="4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48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0A4FAF-55AB-4F5D-98DB-A8F85EF70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616" y="2821180"/>
                <a:ext cx="4053639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DD97BFD-B28A-4A81-B587-43418752356C}"/>
              </a:ext>
            </a:extLst>
          </p:cNvPr>
          <p:cNvSpPr txBox="1"/>
          <p:nvPr/>
        </p:nvSpPr>
        <p:spPr>
          <a:xfrm>
            <a:off x="8503136" y="3059668"/>
            <a:ext cx="232295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Inverse model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A5B90B-D87B-43A6-8DF4-A12C51509413}"/>
              </a:ext>
            </a:extLst>
          </p:cNvPr>
          <p:cNvCxnSpPr>
            <a:cxnSpLocks/>
          </p:cNvCxnSpPr>
          <p:nvPr/>
        </p:nvCxnSpPr>
        <p:spPr>
          <a:xfrm flipV="1">
            <a:off x="3800540" y="2928825"/>
            <a:ext cx="3755471" cy="7669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4B0D5D3-7E95-46D2-972B-CAFA6D829152}"/>
              </a:ext>
            </a:extLst>
          </p:cNvPr>
          <p:cNvSpPr txBox="1"/>
          <p:nvPr/>
        </p:nvSpPr>
        <p:spPr>
          <a:xfrm>
            <a:off x="3153995" y="4800958"/>
            <a:ext cx="588083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The best that observations can do is to provide a statistical improvement in our knowledge of x and w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1D65ED9-2980-41AC-9558-4414F738B01B}"/>
              </a:ext>
            </a:extLst>
          </p:cNvPr>
          <p:cNvSpPr txBox="1">
            <a:spLocks/>
          </p:cNvSpPr>
          <p:nvPr/>
        </p:nvSpPr>
        <p:spPr bwMode="auto">
          <a:xfrm>
            <a:off x="4443683" y="3524883"/>
            <a:ext cx="2807527" cy="55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pl-PL" sz="1400" kern="0">
                <a:solidFill>
                  <a:schemeClr val="tx1"/>
                </a:solidFill>
              </a:rPr>
              <a:t>No unique solution: ill-posed</a:t>
            </a:r>
            <a:endParaRPr lang="en-GB" sz="1400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AA77D9-2E0F-4CC5-8F4F-F3068A9B3526}"/>
                  </a:ext>
                </a:extLst>
              </p:cNvPr>
              <p:cNvSpPr txBox="1"/>
              <p:nvPr/>
            </p:nvSpPr>
            <p:spPr>
              <a:xfrm>
                <a:off x="4512535" y="818897"/>
                <a:ext cx="3578471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BZ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BZ" sz="4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BZ" sz="4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BZ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Z" sz="4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BZ" sz="4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BZ" sz="4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480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AA77D9-2E0F-4CC5-8F4F-F3068A9B3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535" y="818897"/>
                <a:ext cx="3578471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CB87312-C861-4732-93A9-627BA374A6EB}"/>
              </a:ext>
            </a:extLst>
          </p:cNvPr>
          <p:cNvSpPr txBox="1"/>
          <p:nvPr/>
        </p:nvSpPr>
        <p:spPr>
          <a:xfrm>
            <a:off x="5296681" y="501990"/>
            <a:ext cx="232295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Forward model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8754A4-0818-42F2-ADE4-E1976F734CF0}"/>
              </a:ext>
            </a:extLst>
          </p:cNvPr>
          <p:cNvSpPr txBox="1"/>
          <p:nvPr/>
        </p:nvSpPr>
        <p:spPr>
          <a:xfrm>
            <a:off x="6114350" y="1744692"/>
            <a:ext cx="150528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Geophysical state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574E6C-C55C-41D9-9ADD-8C748451B40B}"/>
              </a:ext>
            </a:extLst>
          </p:cNvPr>
          <p:cNvSpPr txBox="1"/>
          <p:nvPr/>
        </p:nvSpPr>
        <p:spPr>
          <a:xfrm>
            <a:off x="7865397" y="1729382"/>
            <a:ext cx="150528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Model parameters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E93DDF-F5BC-4515-AFCF-AA6273502FC2}"/>
              </a:ext>
            </a:extLst>
          </p:cNvPr>
          <p:cNvSpPr txBox="1"/>
          <p:nvPr/>
        </p:nvSpPr>
        <p:spPr>
          <a:xfrm>
            <a:off x="2757351" y="1129064"/>
            <a:ext cx="167283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/>
              <a:t>Observations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86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ECMWF Light 16:9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MWF_16.9_light_blue.potx" id="{6E553A05-1FF4-41A6-8DCD-4A16C4C52284}" vid="{CB9C2DB0-F904-43F7-8D0F-6F373F3FC0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ECMWF_16.9_light_blue</Template>
  <TotalTime>3121</TotalTime>
  <Words>1886</Words>
  <Application>Microsoft Office PowerPoint</Application>
  <PresentationFormat>Custom</PresentationFormat>
  <Paragraphs>291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 Math</vt:lpstr>
      <vt:lpstr>Courier New</vt:lpstr>
      <vt:lpstr>ECMWF Light 16:9 blue</vt:lpstr>
      <vt:lpstr>PowerPoint Presentation</vt:lpstr>
      <vt:lpstr>Data assimilation for numerical weather prediction: (NWP) Blending short forecasts and new observational data in a statistically optimal way</vt:lpstr>
      <vt:lpstr>4D-Variational DA with a perfect model</vt:lpstr>
      <vt:lpstr>The perfect model assumption… valid?</vt:lpstr>
      <vt:lpstr>The perfect model assumption…  questionable?</vt:lpstr>
      <vt:lpstr>Data-driven model learning - for new knowledge</vt:lpstr>
      <vt:lpstr>Satellite observations                                              Geophysical variables</vt:lpstr>
      <vt:lpstr>Satellite observations</vt:lpstr>
      <vt:lpstr>The forward and inverse problem</vt:lpstr>
      <vt:lpstr>The inverse problem solved by Bayes theorem</vt:lpstr>
      <vt:lpstr>Cost / loss function equivalence of ML and variational DA</vt:lpstr>
      <vt:lpstr>Bayesian equivalence of ML and DA</vt:lpstr>
      <vt:lpstr>Time evolution of state in data assimilation</vt:lpstr>
      <vt:lpstr>Inside an atmospheric model &amp; data assimilation timestep</vt:lpstr>
      <vt:lpstr>Learning an improved model of cloud physics (ML or DA)</vt:lpstr>
      <vt:lpstr>Inside an atmospheric model</vt:lpstr>
      <vt:lpstr>Snow micro- and macro-physical parameter estimation for all-sky radiative transfer</vt:lpstr>
      <vt:lpstr>PowerPoint Presentation</vt:lpstr>
      <vt:lpstr>Model error correction using ML – Bonavita and Laloyaux (2020, submitted to JAMES, https://www.essoar.org/doi/abs/10.1002/essoar.10503695.1)</vt:lpstr>
      <vt:lpstr>PowerPoint Presentation</vt:lpstr>
      <vt:lpstr>Satellite bias correction using ML</vt:lpstr>
      <vt:lpstr>PowerPoint Presentation</vt:lpstr>
      <vt:lpstr>Automatic differentiation for variational DA tangent-linear and adjoint operators: Hatfield, Chantry et al. (ongoing work)</vt:lpstr>
      <vt:lpstr>Observation operators using ML</vt:lpstr>
      <vt:lpstr>Many more possible applications of ML in DA not covered here…</vt:lpstr>
      <vt:lpstr>Summary: model learning directly from real observations</vt:lpstr>
      <vt:lpstr>Could DA techniques and the Bayesian approach help improve ML in earth sciences?</vt:lpstr>
    </vt:vector>
  </TitlesOfParts>
  <Company>ECMWF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Geer</dc:creator>
  <cp:lastModifiedBy>Alan Geer</cp:lastModifiedBy>
  <cp:revision>158</cp:revision>
  <cp:lastPrinted>2014-11-19T12:15:44Z</cp:lastPrinted>
  <dcterms:created xsi:type="dcterms:W3CDTF">2020-08-19T12:44:18Z</dcterms:created>
  <dcterms:modified xsi:type="dcterms:W3CDTF">2020-08-26T20:13:29Z</dcterms:modified>
</cp:coreProperties>
</file>