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5" r:id="rId2"/>
    <p:sldId id="291" r:id="rId3"/>
    <p:sldId id="258" r:id="rId4"/>
    <p:sldId id="292" r:id="rId5"/>
    <p:sldId id="296" r:id="rId6"/>
    <p:sldId id="301" r:id="rId7"/>
    <p:sldId id="297" r:id="rId8"/>
    <p:sldId id="305" r:id="rId9"/>
    <p:sldId id="308" r:id="rId10"/>
    <p:sldId id="298" r:id="rId11"/>
    <p:sldId id="307" r:id="rId12"/>
    <p:sldId id="259" r:id="rId13"/>
    <p:sldId id="260" r:id="rId14"/>
    <p:sldId id="264" r:id="rId15"/>
    <p:sldId id="265" r:id="rId16"/>
    <p:sldId id="300" r:id="rId17"/>
    <p:sldId id="310" r:id="rId18"/>
    <p:sldId id="309" r:id="rId19"/>
    <p:sldId id="278" r:id="rId20"/>
    <p:sldId id="302" r:id="rId21"/>
    <p:sldId id="311" r:id="rId22"/>
    <p:sldId id="280" r:id="rId23"/>
    <p:sldId id="303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5" autoAdjust="0"/>
    <p:restoredTop sz="71279" autoAdjust="0"/>
  </p:normalViewPr>
  <p:slideViewPr>
    <p:cSldViewPr snapToGrid="0">
      <p:cViewPr varScale="1">
        <p:scale>
          <a:sx n="78" d="100"/>
          <a:sy n="78" d="100"/>
        </p:scale>
        <p:origin x="114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F192B-1A58-4C4E-AC45-33578DFC486C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6057E-639E-4359-95C0-5714A9445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0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6057E-639E-4359-95C0-5714A9445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8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6057E-639E-4359-95C0-5714A9445F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62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6057E-639E-4359-95C0-5714A9445F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64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7AC88-1ACC-48B6-8773-74C22347D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0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700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53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17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0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39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83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5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2CDB8-ABCD-4F2A-8CE2-6D5A916FF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5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66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1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34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6057E-639E-4359-95C0-5714A9445F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1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18339-98B6-432B-B1CA-B33FC38BD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3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2CDB8-ABCD-4F2A-8CE2-6D5A916FF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7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2CDB8-ABCD-4F2A-8CE2-6D5A916FF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2CDB8-ABCD-4F2A-8CE2-6D5A916FF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3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3A432-D0F7-4DCF-A2A0-80C3E71727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8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3A432-D0F7-4DCF-A2A0-80C3E71727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0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3A432-D0F7-4DCF-A2A0-80C3E71727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5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6057E-639E-4359-95C0-5714A9445F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5F262-1582-4B74-B73C-DC237A8BC76F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559B7-4136-40EE-9CAF-D461A072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95877-AC87-4126-87B1-B63B83E33E82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5982-A59D-4B1B-A363-8F8E094D9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9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BA581-04B1-4CC0-B067-799924FEFC30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02452-D371-4D65-A174-2028F9579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96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8CE5-336F-423D-B074-0056770D79B3}" type="datetime1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A7E9-2C82-4B1F-9D17-B01EFE6C0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79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54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A0039-1DA4-48EF-BEB7-8D87F8799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2126F-6F24-45AE-A171-1EB3BD584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5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19-028C-4E5C-B5C0-1434F25E1847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9E728-CE7C-4C1D-8B9D-757C026E6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6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A4FD6-C011-4D12-A4AF-FDBF7431A919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842FF-67ED-4244-97BF-0A1E5B885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5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6F4E2-55C5-4C28-AEBD-DEE6F998A909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B504D-7F39-4BE2-A854-E27AEAFE1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CA36-965B-42B5-8CBC-B1575C52ED34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3887D-DD38-4D1E-8797-190074F18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A8F2-4E4B-4D67-AFD9-D3DCEE33E63A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B537-90C0-4D33-B20E-69ABC89F4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E4DB7-8B90-43FD-A90E-7D24D7AD5BC2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0C4E-BCDB-4851-8778-8B5D279E5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40944-ED69-41F6-94BB-AD7F254917A1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76FF7-D048-49DB-B014-A76511D6E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C0BE-D3EC-4737-8E3D-F16CA8E4B3A4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8D2D8-5081-41A6-BBE2-65A05026D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B7CC6"/>
            </a:gs>
            <a:gs pos="100000">
              <a:srgbClr val="002463"/>
            </a:gs>
          </a:gsLst>
          <a:path path="rect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07ED09-836B-43E5-A6D3-9882996F7E64}" type="datetimeFigureOut">
              <a:rPr lang="en-US"/>
              <a:pPr>
                <a:defRPr/>
              </a:pPr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4A087-7044-4723-A8BE-F649399D6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2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tternradio.withgoogle.com/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081"/>
          <a:stretch/>
        </p:blipFill>
        <p:spPr>
          <a:xfrm>
            <a:off x="-1" y="0"/>
            <a:ext cx="12192000" cy="6870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3792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Artificial Intelligence and Deep Machine Learning for Passive Acoustic Monitoring at NOAA Fisheries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2154663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Ann Allen, PIFSC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	</a:t>
            </a:r>
            <a:r>
              <a:rPr lang="en-US" sz="2600" dirty="0" smtClean="0">
                <a:solidFill>
                  <a:schemeClr val="bg1"/>
                </a:solidFill>
              </a:rPr>
              <a:t> ann.allen@noaa.gov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Manuel </a:t>
            </a:r>
            <a:r>
              <a:rPr lang="en-US" sz="2600" dirty="0" err="1" smtClean="0">
                <a:solidFill>
                  <a:schemeClr val="bg1"/>
                </a:solidFill>
              </a:rPr>
              <a:t>Castellote</a:t>
            </a:r>
            <a:r>
              <a:rPr lang="en-US" sz="2600" dirty="0" smtClean="0">
                <a:solidFill>
                  <a:schemeClr val="bg1"/>
                </a:solidFill>
              </a:rPr>
              <a:t>, AFSC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Shannon Rankin, SWFSC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294" y="5373278"/>
            <a:ext cx="1504237" cy="1307348"/>
            <a:chOff x="230295" y="5634146"/>
            <a:chExt cx="1117600" cy="1046480"/>
          </a:xfrm>
        </p:grpSpPr>
        <p:sp>
          <p:nvSpPr>
            <p:cNvPr id="6" name="Rectangle 5"/>
            <p:cNvSpPr/>
            <p:nvPr/>
          </p:nvSpPr>
          <p:spPr>
            <a:xfrm>
              <a:off x="230295" y="5634146"/>
              <a:ext cx="1117600" cy="10464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Google Shape;1082;p10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1256" y="5664628"/>
              <a:ext cx="1002455" cy="9889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0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1575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 for Endangered Belugas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72" y="1143000"/>
            <a:ext cx="7397297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AFSC collaboration with Microsoft AI for Earth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Used ML to classify beluga vocalizations in acoustic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for 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1" y="4701205"/>
            <a:ext cx="5174672" cy="20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106" y="1143000"/>
            <a:ext cx="3109025" cy="28115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98893" y="3591428"/>
            <a:ext cx="7797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>
                <a:solidFill>
                  <a:schemeClr val="bg1"/>
                </a:solidFill>
              </a:rPr>
              <a:t>Best performance was an ensemble model that weighted the output of 4 CNNs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2981" y="4525095"/>
            <a:ext cx="5765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>
                <a:solidFill>
                  <a:schemeClr val="bg1"/>
                </a:solidFill>
              </a:rPr>
              <a:t>Model open sourced </a:t>
            </a:r>
            <a:r>
              <a:rPr lang="en-US" sz="3200" dirty="0">
                <a:solidFill>
                  <a:schemeClr val="bg1"/>
                </a:solidFill>
              </a:rPr>
              <a:t>on GitHub: https://github.com/microsoft/belugasounds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1575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 for Endangered Belugas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854" y="3794835"/>
            <a:ext cx="4319155" cy="2211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627" y="5257799"/>
            <a:ext cx="1600201" cy="1600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73" y="1096137"/>
            <a:ext cx="8143875" cy="2038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973" y="3346407"/>
            <a:ext cx="59817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Full presentations:</a:t>
            </a:r>
          </a:p>
          <a:p>
            <a:pPr marL="342900" lvl="0" indent="-342900" defTabSz="45720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white"/>
                </a:solidFill>
              </a:rPr>
              <a:t>October </a:t>
            </a:r>
            <a:r>
              <a:rPr lang="en-US" sz="2000" b="1" dirty="0">
                <a:solidFill>
                  <a:prstClr val="white"/>
                </a:solidFill>
              </a:rPr>
              <a:t>22, 1:05 pm</a:t>
            </a:r>
            <a:r>
              <a:rPr lang="en-US" sz="2000" dirty="0">
                <a:solidFill>
                  <a:prstClr val="white"/>
                </a:solidFill>
              </a:rPr>
              <a:t>. </a:t>
            </a:r>
          </a:p>
          <a:p>
            <a:pPr lvl="1">
              <a:defRPr/>
            </a:pPr>
            <a:r>
              <a:rPr lang="en-US" sz="2000" dirty="0">
                <a:solidFill>
                  <a:prstClr val="white"/>
                </a:solidFill>
              </a:rPr>
              <a:t>Improving Passive Acoustic Monitoring applications to the Endangered Cook Inlet Beluga Whale. </a:t>
            </a:r>
            <a:endParaRPr lang="en-US" sz="2000" dirty="0" smtClean="0">
              <a:solidFill>
                <a:prstClr val="white"/>
              </a:solidFill>
            </a:endParaRPr>
          </a:p>
          <a:p>
            <a:pPr lvl="1"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Ming </a:t>
            </a:r>
            <a:r>
              <a:rPr lang="en-US" sz="2000" dirty="0" err="1">
                <a:solidFill>
                  <a:prstClr val="white"/>
                </a:solidFill>
              </a:rPr>
              <a:t>Zhong</a:t>
            </a:r>
            <a:r>
              <a:rPr lang="en-US" sz="2000" dirty="0">
                <a:solidFill>
                  <a:prstClr val="white"/>
                </a:solidFill>
              </a:rPr>
              <a:t> (Microsoft)</a:t>
            </a:r>
          </a:p>
          <a:p>
            <a:pPr lvl="1"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342900" lvl="0" indent="-342900" defTabSz="45720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white"/>
                </a:solidFill>
              </a:rPr>
              <a:t>October 29, </a:t>
            </a:r>
            <a:r>
              <a:rPr lang="en-US" sz="2000" b="1" dirty="0" smtClean="0">
                <a:solidFill>
                  <a:prstClr val="white"/>
                </a:solidFill>
              </a:rPr>
              <a:t>12:50 pm</a:t>
            </a:r>
            <a:r>
              <a:rPr lang="en-US" sz="2000" dirty="0">
                <a:solidFill>
                  <a:prstClr val="white"/>
                </a:solidFill>
              </a:rPr>
              <a:t>. </a:t>
            </a:r>
          </a:p>
          <a:p>
            <a:pPr lvl="1">
              <a:defRPr/>
            </a:pPr>
            <a:r>
              <a:rPr lang="en-US" sz="2000" dirty="0">
                <a:solidFill>
                  <a:prstClr val="white"/>
                </a:solidFill>
              </a:rPr>
              <a:t>Shifting to AI for Passive Acoustic Monitoring of the Endangered Cook Inlet Beluga Whale. </a:t>
            </a:r>
            <a:endParaRPr lang="en-US" sz="2000" dirty="0" smtClean="0">
              <a:solidFill>
                <a:prstClr val="white"/>
              </a:solidFill>
            </a:endParaRPr>
          </a:p>
          <a:p>
            <a:pPr lvl="1"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Manuel </a:t>
            </a:r>
            <a:r>
              <a:rPr lang="en-US" sz="2000" dirty="0" err="1">
                <a:solidFill>
                  <a:prstClr val="white"/>
                </a:solidFill>
              </a:rPr>
              <a:t>Castellote</a:t>
            </a:r>
            <a:r>
              <a:rPr lang="en-US" sz="2000" dirty="0">
                <a:solidFill>
                  <a:prstClr val="white"/>
                </a:solidFill>
              </a:rPr>
              <a:t> (AFSC).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31" y="1237816"/>
            <a:ext cx="1795895" cy="17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00;p10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2127" b="6241"/>
          <a:stretch/>
        </p:blipFill>
        <p:spPr>
          <a:xfrm>
            <a:off x="6078681" y="1182555"/>
            <a:ext cx="5905795" cy="56613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1715106"/>
            <a:ext cx="5729815" cy="319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NOAA Pacific Islands Study areas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-141575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 for Humpback Whales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742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107" y="1"/>
            <a:ext cx="5635967" cy="1597068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Pacific Islands Passive Acoustic Network (PIPAN)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7281" y="3429001"/>
            <a:ext cx="8791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recording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sites starting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2005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4" name="Object 13"/>
          <p:cNvGraphicFramePr>
            <a:graphicFrameLocks noGrp="1" noChangeAspect="1"/>
          </p:cNvGraphicFramePr>
          <p:nvPr>
            <p:ph sz="half" idx="1"/>
          </p:nvPr>
        </p:nvGraphicFramePr>
        <p:xfrm>
          <a:off x="59660" y="3444240"/>
          <a:ext cx="2477961" cy="335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Document" r:id="rId5" imgW="4318976" imgH="5846142" progId="Word.Document.8">
                  <p:embed/>
                </p:oleObj>
              </mc:Choice>
              <mc:Fallback>
                <p:oleObj name="Document" r:id="rId5" imgW="4318976" imgH="5846142" progId="Word.Document.8">
                  <p:embed/>
                  <p:pic>
                    <p:nvPicPr>
                      <p:cNvPr id="3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0" y="3444240"/>
                        <a:ext cx="2477961" cy="335454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7280" y="3989339"/>
            <a:ext cx="8791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~</a:t>
            </a:r>
            <a:r>
              <a:rPr lang="en-US" sz="3600" b="1" dirty="0">
                <a:solidFill>
                  <a:srgbClr val="FFFF00"/>
                </a:solidFill>
                <a:latin typeface="+mj-lt"/>
              </a:rPr>
              <a:t>180,000 hours of recordings</a:t>
            </a:r>
          </a:p>
          <a:p>
            <a:pPr lvl="0">
              <a:defRPr/>
            </a:pPr>
            <a:r>
              <a:rPr lang="en-US" sz="3600" b="1" dirty="0">
                <a:solidFill>
                  <a:srgbClr val="FFFF00"/>
                </a:solidFill>
                <a:latin typeface="+mj-lt"/>
              </a:rPr>
              <a:t>~300 Terabytes of data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Zvm0vRm29wtTqG_ndPUrWD0aHzwSGsS2Rkty1MHQYpf1MbC-r0DaZBSSPEnGZYXtqVbA9bwvJMcgLsjhwMmnGZlRMrWjLCO0rQPVyJ-CaG6hA4VR31a1zxdTCimzXoNbJFPOHWQTFF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5" y="472970"/>
            <a:ext cx="40481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08" y="61993"/>
            <a:ext cx="3389293" cy="2258646"/>
          </a:xfrm>
          <a:prstGeom prst="rect">
            <a:avLst/>
          </a:prstGeom>
        </p:spPr>
      </p:pic>
      <p:sp>
        <p:nvSpPr>
          <p:cNvPr id="10" name="Google Shape;1165;p115"/>
          <p:cNvSpPr/>
          <p:nvPr/>
        </p:nvSpPr>
        <p:spPr>
          <a:xfrm>
            <a:off x="5790590" y="602316"/>
            <a:ext cx="996900" cy="954900"/>
          </a:xfrm>
          <a:prstGeom prst="mathPlus">
            <a:avLst>
              <a:gd name="adj1" fmla="val 23520"/>
            </a:avLst>
          </a:prstGeom>
          <a:solidFill>
            <a:schemeClr val="bg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0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95800-AB41-48E6-8D0E-442275B5D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73" y="2472442"/>
            <a:ext cx="5506453" cy="41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71;p43"/>
          <p:cNvSpPr txBox="1"/>
          <p:nvPr/>
        </p:nvSpPr>
        <p:spPr>
          <a:xfrm>
            <a:off x="5230255" y="6125753"/>
            <a:ext cx="6961745" cy="111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Video Credit: www.3blue1brown.com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Image credit: Hawaiian Islands Humpback Whale National Marine Sanctuary/Jason Moore</a:t>
            </a:r>
          </a:p>
        </p:txBody>
      </p:sp>
      <p:pic>
        <p:nvPicPr>
          <p:cNvPr id="2050" name="Picture 2" descr="https://lh6.googleusercontent.com/Zvm0vRm29wtTqG_ndPUrWD0aHzwSGsS2Rkty1MHQYpf1MbC-r0DaZBSSPEnGZYXtqVbA9bwvJMcgLsjhwMmnGZlRMrWjLCO0rQPVyJ-CaG6hA4VR31a1zxdTCimzXoNbJFPOHWQTFF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5" y="472970"/>
            <a:ext cx="40481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08" y="61993"/>
            <a:ext cx="3389293" cy="2258646"/>
          </a:xfrm>
          <a:prstGeom prst="rect">
            <a:avLst/>
          </a:prstGeom>
        </p:spPr>
      </p:pic>
      <p:sp>
        <p:nvSpPr>
          <p:cNvPr id="10" name="Google Shape;1165;p115"/>
          <p:cNvSpPr/>
          <p:nvPr/>
        </p:nvSpPr>
        <p:spPr>
          <a:xfrm>
            <a:off x="5790590" y="602316"/>
            <a:ext cx="996900" cy="954900"/>
          </a:xfrm>
          <a:prstGeom prst="mathPlus">
            <a:avLst>
              <a:gd name="adj1" fmla="val 23520"/>
            </a:avLst>
          </a:prstGeom>
          <a:solidFill>
            <a:schemeClr val="bg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0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Google Shape;303;p47"/>
          <p:cNvSpPr txBox="1">
            <a:spLocks noGrp="1"/>
          </p:cNvSpPr>
          <p:nvPr>
            <p:ph type="title"/>
          </p:nvPr>
        </p:nvSpPr>
        <p:spPr>
          <a:xfrm>
            <a:off x="248565" y="1981635"/>
            <a:ext cx="11417601" cy="1143000"/>
          </a:xfrm>
          <a:prstGeom prst="rect">
            <a:avLst/>
          </a:prstGeom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bg1"/>
                </a:solidFill>
              </a:rPr>
              <a:t>Humpback Song Deep Learning Model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3" name="Google Shape;1189;p118"/>
          <p:cNvSpPr/>
          <p:nvPr/>
        </p:nvSpPr>
        <p:spPr>
          <a:xfrm>
            <a:off x="8842051" y="3309325"/>
            <a:ext cx="2138969" cy="2882254"/>
          </a:xfrm>
          <a:prstGeom prst="roundRect">
            <a:avLst>
              <a:gd name="adj" fmla="val 2520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70" name="Google Shape;1186;p118"/>
          <p:cNvSpPr/>
          <p:nvPr/>
        </p:nvSpPr>
        <p:spPr>
          <a:xfrm>
            <a:off x="1201119" y="3309325"/>
            <a:ext cx="2347104" cy="2882254"/>
          </a:xfrm>
          <a:prstGeom prst="roundRect">
            <a:avLst>
              <a:gd name="adj" fmla="val 2520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71" name="Google Shape;1187;p118"/>
          <p:cNvSpPr/>
          <p:nvPr/>
        </p:nvSpPr>
        <p:spPr>
          <a:xfrm>
            <a:off x="3745554" y="3309325"/>
            <a:ext cx="2347104" cy="2882254"/>
          </a:xfrm>
          <a:prstGeom prst="roundRect">
            <a:avLst>
              <a:gd name="adj" fmla="val 2520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72" name="Google Shape;1188;p118"/>
          <p:cNvSpPr/>
          <p:nvPr/>
        </p:nvSpPr>
        <p:spPr>
          <a:xfrm>
            <a:off x="6289989" y="3309325"/>
            <a:ext cx="2347104" cy="2882254"/>
          </a:xfrm>
          <a:prstGeom prst="roundRect">
            <a:avLst>
              <a:gd name="adj" fmla="val 2520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74" name="Google Shape;1190;p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9302" y="3420783"/>
            <a:ext cx="2091739" cy="1613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1191;p118"/>
          <p:cNvPicPr preferRelativeResize="0"/>
          <p:nvPr/>
        </p:nvPicPr>
        <p:blipFill rotWithShape="1">
          <a:blip r:embed="rId8">
            <a:alphaModFix/>
          </a:blip>
          <a:srcRect l="15947" t="33728" r="47857" b="13347"/>
          <a:stretch/>
        </p:blipFill>
        <p:spPr>
          <a:xfrm>
            <a:off x="3873240" y="3437844"/>
            <a:ext cx="2091740" cy="15793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1193;p118"/>
          <p:cNvGrpSpPr/>
          <p:nvPr/>
        </p:nvGrpSpPr>
        <p:grpSpPr>
          <a:xfrm>
            <a:off x="9033463" y="3454925"/>
            <a:ext cx="1756629" cy="1579268"/>
            <a:chOff x="7814356" y="1766113"/>
            <a:chExt cx="1239625" cy="1219337"/>
          </a:xfrm>
        </p:grpSpPr>
        <p:pic>
          <p:nvPicPr>
            <p:cNvPr id="91" name="Google Shape;1194;p118"/>
            <p:cNvPicPr preferRelativeResize="0"/>
            <p:nvPr/>
          </p:nvPicPr>
          <p:blipFill rotWithShape="1">
            <a:blip r:embed="rId9">
              <a:alphaModFix/>
            </a:blip>
            <a:srcRect b="12165"/>
            <a:stretch/>
          </p:blipFill>
          <p:spPr>
            <a:xfrm>
              <a:off x="7814356" y="2136151"/>
              <a:ext cx="1239625" cy="849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1195;p1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286850" y="1766113"/>
              <a:ext cx="510300" cy="463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93" name="Google Shape;1196;p118"/>
            <p:cNvSpPr/>
            <p:nvPr/>
          </p:nvSpPr>
          <p:spPr>
            <a:xfrm>
              <a:off x="8286850" y="1766113"/>
              <a:ext cx="510300" cy="463800"/>
            </a:xfrm>
            <a:prstGeom prst="wedgeEllipseCallout">
              <a:avLst>
                <a:gd name="adj1" fmla="val -45635"/>
                <a:gd name="adj2" fmla="val 5161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8" name="Google Shape;1197;p118"/>
          <p:cNvSpPr txBox="1"/>
          <p:nvPr/>
        </p:nvSpPr>
        <p:spPr>
          <a:xfrm>
            <a:off x="1328816" y="5039398"/>
            <a:ext cx="2091771" cy="115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Raw </a:t>
            </a:r>
            <a:b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</a:b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waveform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</p:txBody>
      </p:sp>
      <p:sp>
        <p:nvSpPr>
          <p:cNvPr id="79" name="Google Shape;1198;p118"/>
          <p:cNvSpPr txBox="1"/>
          <p:nvPr/>
        </p:nvSpPr>
        <p:spPr>
          <a:xfrm>
            <a:off x="3762413" y="5039397"/>
            <a:ext cx="2298167" cy="115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Spectrogram with label </a:t>
            </a:r>
            <a:b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(e.g. humpback)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</p:txBody>
      </p:sp>
      <p:sp>
        <p:nvSpPr>
          <p:cNvPr id="80" name="Google Shape;1199;p118"/>
          <p:cNvSpPr txBox="1"/>
          <p:nvPr/>
        </p:nvSpPr>
        <p:spPr>
          <a:xfrm>
            <a:off x="6312386" y="5039398"/>
            <a:ext cx="2340798" cy="104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Convolutional neural network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</p:txBody>
      </p:sp>
      <p:sp>
        <p:nvSpPr>
          <p:cNvPr id="81" name="Google Shape;1200;p118"/>
          <p:cNvSpPr txBox="1"/>
          <p:nvPr/>
        </p:nvSpPr>
        <p:spPr>
          <a:xfrm>
            <a:off x="8858142" y="5039398"/>
            <a:ext cx="2091771" cy="104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Humpback whale singing!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82" name="Google Shape;1201;p118"/>
          <p:cNvGrpSpPr/>
          <p:nvPr/>
        </p:nvGrpSpPr>
        <p:grpSpPr>
          <a:xfrm>
            <a:off x="3220752" y="4375626"/>
            <a:ext cx="820195" cy="749652"/>
            <a:chOff x="2125075" y="2341375"/>
            <a:chExt cx="676500" cy="676500"/>
          </a:xfrm>
        </p:grpSpPr>
        <p:sp>
          <p:nvSpPr>
            <p:cNvPr id="89" name="Google Shape;1202;p118"/>
            <p:cNvSpPr/>
            <p:nvPr/>
          </p:nvSpPr>
          <p:spPr>
            <a:xfrm>
              <a:off x="2125075" y="2341375"/>
              <a:ext cx="676500" cy="676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1203;p118"/>
            <p:cNvSpPr/>
            <p:nvPr/>
          </p:nvSpPr>
          <p:spPr>
            <a:xfrm>
              <a:off x="2319757" y="2432425"/>
              <a:ext cx="343500" cy="494400"/>
            </a:xfrm>
            <a:prstGeom prst="rightArrow">
              <a:avLst>
                <a:gd name="adj1" fmla="val 50000"/>
                <a:gd name="adj2" fmla="val 7102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CNN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6936" y="3432319"/>
            <a:ext cx="2108522" cy="1584835"/>
          </a:xfrm>
          <a:prstGeom prst="rect">
            <a:avLst/>
          </a:prstGeom>
        </p:spPr>
      </p:pic>
      <p:grpSp>
        <p:nvGrpSpPr>
          <p:cNvPr id="84" name="Google Shape;1207;p118"/>
          <p:cNvGrpSpPr/>
          <p:nvPr/>
        </p:nvGrpSpPr>
        <p:grpSpPr>
          <a:xfrm>
            <a:off x="8331197" y="4375626"/>
            <a:ext cx="820195" cy="749652"/>
            <a:chOff x="2125075" y="2341375"/>
            <a:chExt cx="676500" cy="676500"/>
          </a:xfrm>
        </p:grpSpPr>
        <p:sp>
          <p:nvSpPr>
            <p:cNvPr id="85" name="Google Shape;1208;p118"/>
            <p:cNvSpPr/>
            <p:nvPr/>
          </p:nvSpPr>
          <p:spPr>
            <a:xfrm>
              <a:off x="2125075" y="2341375"/>
              <a:ext cx="676500" cy="676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Google Shape;1209;p118"/>
            <p:cNvSpPr/>
            <p:nvPr/>
          </p:nvSpPr>
          <p:spPr>
            <a:xfrm>
              <a:off x="2319757" y="2432425"/>
              <a:ext cx="343500" cy="494400"/>
            </a:xfrm>
            <a:prstGeom prst="rightArrow">
              <a:avLst>
                <a:gd name="adj1" fmla="val 50000"/>
                <a:gd name="adj2" fmla="val 7102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oogle Shape;1204;p118"/>
          <p:cNvGrpSpPr/>
          <p:nvPr/>
        </p:nvGrpSpPr>
        <p:grpSpPr>
          <a:xfrm>
            <a:off x="5781225" y="4375626"/>
            <a:ext cx="820195" cy="749652"/>
            <a:chOff x="2125075" y="2341375"/>
            <a:chExt cx="676500" cy="676500"/>
          </a:xfrm>
        </p:grpSpPr>
        <p:sp>
          <p:nvSpPr>
            <p:cNvPr id="87" name="Google Shape;1205;p118"/>
            <p:cNvSpPr/>
            <p:nvPr/>
          </p:nvSpPr>
          <p:spPr>
            <a:xfrm>
              <a:off x="2125075" y="2341375"/>
              <a:ext cx="676500" cy="676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Google Shape;1206;p118"/>
            <p:cNvSpPr/>
            <p:nvPr/>
          </p:nvSpPr>
          <p:spPr>
            <a:xfrm>
              <a:off x="2319757" y="2432425"/>
              <a:ext cx="343500" cy="494400"/>
            </a:xfrm>
            <a:prstGeom prst="rightArrow">
              <a:avLst>
                <a:gd name="adj1" fmla="val 50000"/>
                <a:gd name="adj2" fmla="val 7102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7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/>
          <p:cNvSpPr/>
          <p:nvPr/>
        </p:nvSpPr>
        <p:spPr>
          <a:xfrm>
            <a:off x="190747" y="3585963"/>
            <a:ext cx="6401034" cy="3235202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48" name="Group 2047"/>
          <p:cNvGrpSpPr/>
          <p:nvPr/>
        </p:nvGrpSpPr>
        <p:grpSpPr>
          <a:xfrm>
            <a:off x="4815753" y="851231"/>
            <a:ext cx="2190820" cy="2599106"/>
            <a:chOff x="6289989" y="3309325"/>
            <a:chExt cx="2363195" cy="2882254"/>
          </a:xfrm>
        </p:grpSpPr>
        <p:grpSp>
          <p:nvGrpSpPr>
            <p:cNvPr id="9" name="Group 8"/>
            <p:cNvGrpSpPr/>
            <p:nvPr/>
          </p:nvGrpSpPr>
          <p:grpSpPr>
            <a:xfrm>
              <a:off x="6289989" y="3309325"/>
              <a:ext cx="2363195" cy="2882254"/>
              <a:chOff x="6289989" y="3309325"/>
              <a:chExt cx="2363195" cy="2882254"/>
            </a:xfrm>
          </p:grpSpPr>
          <p:sp>
            <p:nvSpPr>
              <p:cNvPr id="72" name="Google Shape;1188;p118"/>
              <p:cNvSpPr/>
              <p:nvPr/>
            </p:nvSpPr>
            <p:spPr>
              <a:xfrm>
                <a:off x="6289989" y="3309325"/>
                <a:ext cx="2347104" cy="2882254"/>
              </a:xfrm>
              <a:prstGeom prst="roundRect">
                <a:avLst>
                  <a:gd name="adj" fmla="val 252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80" name="Google Shape;1199;p118"/>
              <p:cNvSpPr txBox="1"/>
              <p:nvPr/>
            </p:nvSpPr>
            <p:spPr>
              <a:xfrm>
                <a:off x="6312386" y="5039398"/>
                <a:ext cx="2340798" cy="1047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Calibri"/>
                    <a:ea typeface="Google Sans"/>
                    <a:cs typeface="Google Sans"/>
                    <a:sym typeface="Google Sans"/>
                  </a:rPr>
                  <a:t>Convolutional neural network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Google Sans"/>
                  <a:cs typeface="Google Sans"/>
                  <a:sym typeface="Google Sans"/>
                </a:endParaRPr>
              </a:p>
            </p:txBody>
          </p:sp>
        </p:grpSp>
        <p:pic>
          <p:nvPicPr>
            <p:cNvPr id="4" name="CNNVide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6416936" y="3432319"/>
              <a:ext cx="2108522" cy="1584835"/>
            </a:xfrm>
            <a:prstGeom prst="rect">
              <a:avLst/>
            </a:prstGeom>
          </p:spPr>
        </p:pic>
      </p:grpSp>
      <p:sp>
        <p:nvSpPr>
          <p:cNvPr id="99" name="Google Shape;303;p47"/>
          <p:cNvSpPr txBox="1">
            <a:spLocks/>
          </p:cNvSpPr>
          <p:nvPr/>
        </p:nvSpPr>
        <p:spPr bwMode="auto">
          <a:xfrm>
            <a:off x="0" y="-209225"/>
            <a:ext cx="12191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Convolutional Neural Network</a:t>
            </a:r>
          </a:p>
        </p:txBody>
      </p:sp>
      <p:pic>
        <p:nvPicPr>
          <p:cNvPr id="2058" name="Picture 20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06" y="3704550"/>
            <a:ext cx="6192928" cy="31266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6" name="Google Shape;1163;p115"/>
          <p:cNvSpPr txBox="1"/>
          <p:nvPr/>
        </p:nvSpPr>
        <p:spPr>
          <a:xfrm>
            <a:off x="-835821" y="2899514"/>
            <a:ext cx="4924315" cy="127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ResNet-50 model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8" name="Google Shape;1163;p115"/>
          <p:cNvSpPr txBox="1"/>
          <p:nvPr/>
        </p:nvSpPr>
        <p:spPr>
          <a:xfrm>
            <a:off x="6670901" y="3139303"/>
            <a:ext cx="5625292" cy="1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Model modified from YouTube audio event detection 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5" y="70675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163;p115"/>
          <p:cNvSpPr txBox="1"/>
          <p:nvPr/>
        </p:nvSpPr>
        <p:spPr>
          <a:xfrm>
            <a:off x="6612544" y="4082899"/>
            <a:ext cx="5625292" cy="1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Only </a:t>
            </a: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0.04% of data labelled for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" name="Google Shape;1163;p115"/>
          <p:cNvSpPr txBox="1"/>
          <p:nvPr/>
        </p:nvSpPr>
        <p:spPr>
          <a:xfrm>
            <a:off x="6612544" y="5022387"/>
            <a:ext cx="5625292" cy="1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Active </a:t>
            </a: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learning </a:t>
            </a: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procedure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" name="Google Shape;1163;p115"/>
          <p:cNvSpPr txBox="1"/>
          <p:nvPr/>
        </p:nvSpPr>
        <p:spPr>
          <a:xfrm>
            <a:off x="6591781" y="5570643"/>
            <a:ext cx="5625292" cy="1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.97 Average precision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.992 AUC-ROC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27467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61" grpId="0" animBg="1"/>
      <p:bldP spid="146" grpId="0"/>
      <p:bldP spid="148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/>
          <p:cNvSpPr/>
          <p:nvPr/>
        </p:nvSpPr>
        <p:spPr>
          <a:xfrm>
            <a:off x="190747" y="3585963"/>
            <a:ext cx="6401034" cy="3235202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48" name="Group 2047"/>
          <p:cNvGrpSpPr/>
          <p:nvPr/>
        </p:nvGrpSpPr>
        <p:grpSpPr>
          <a:xfrm>
            <a:off x="4815753" y="851231"/>
            <a:ext cx="2190820" cy="2599106"/>
            <a:chOff x="6289989" y="3309325"/>
            <a:chExt cx="2363195" cy="2882254"/>
          </a:xfrm>
        </p:grpSpPr>
        <p:grpSp>
          <p:nvGrpSpPr>
            <p:cNvPr id="9" name="Group 8"/>
            <p:cNvGrpSpPr/>
            <p:nvPr/>
          </p:nvGrpSpPr>
          <p:grpSpPr>
            <a:xfrm>
              <a:off x="6289989" y="3309325"/>
              <a:ext cx="2363195" cy="2882254"/>
              <a:chOff x="6289989" y="3309325"/>
              <a:chExt cx="2363195" cy="2882254"/>
            </a:xfrm>
          </p:grpSpPr>
          <p:sp>
            <p:nvSpPr>
              <p:cNvPr id="72" name="Google Shape;1188;p118"/>
              <p:cNvSpPr/>
              <p:nvPr/>
            </p:nvSpPr>
            <p:spPr>
              <a:xfrm>
                <a:off x="6289989" y="3309325"/>
                <a:ext cx="2347104" cy="2882254"/>
              </a:xfrm>
              <a:prstGeom prst="roundRect">
                <a:avLst>
                  <a:gd name="adj" fmla="val 252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80" name="Google Shape;1199;p118"/>
              <p:cNvSpPr txBox="1"/>
              <p:nvPr/>
            </p:nvSpPr>
            <p:spPr>
              <a:xfrm>
                <a:off x="6312386" y="5039398"/>
                <a:ext cx="2340798" cy="1047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Calibri"/>
                    <a:ea typeface="Google Sans"/>
                    <a:cs typeface="Google Sans"/>
                    <a:sym typeface="Google Sans"/>
                  </a:rPr>
                  <a:t>Convolutional neural network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Google Sans"/>
                  <a:cs typeface="Google Sans"/>
                  <a:sym typeface="Google Sans"/>
                </a:endParaRPr>
              </a:p>
            </p:txBody>
          </p:sp>
        </p:grpSp>
        <p:pic>
          <p:nvPicPr>
            <p:cNvPr id="4" name="CNNVide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6416936" y="3432319"/>
              <a:ext cx="2108522" cy="1584835"/>
            </a:xfrm>
            <a:prstGeom prst="rect">
              <a:avLst/>
            </a:prstGeom>
          </p:spPr>
        </p:pic>
      </p:grpSp>
      <p:sp>
        <p:nvSpPr>
          <p:cNvPr id="99" name="Google Shape;303;p47"/>
          <p:cNvSpPr txBox="1">
            <a:spLocks/>
          </p:cNvSpPr>
          <p:nvPr/>
        </p:nvSpPr>
        <p:spPr bwMode="auto">
          <a:xfrm>
            <a:off x="0" y="-209225"/>
            <a:ext cx="12191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Convolutional Neural Network</a:t>
            </a:r>
          </a:p>
        </p:txBody>
      </p:sp>
      <p:pic>
        <p:nvPicPr>
          <p:cNvPr id="2058" name="Picture 20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06" y="3704550"/>
            <a:ext cx="6192928" cy="31266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6" name="Google Shape;1163;p115"/>
          <p:cNvSpPr txBox="1"/>
          <p:nvPr/>
        </p:nvSpPr>
        <p:spPr>
          <a:xfrm>
            <a:off x="-835821" y="2899514"/>
            <a:ext cx="4924315" cy="127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ResNet-50 model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8" name="Google Shape;1163;p115"/>
          <p:cNvSpPr txBox="1"/>
          <p:nvPr/>
        </p:nvSpPr>
        <p:spPr>
          <a:xfrm>
            <a:off x="6670901" y="3139303"/>
            <a:ext cx="5625292" cy="1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Model modified from YouTube audio event detection 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5" y="70675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163;p115"/>
          <p:cNvSpPr txBox="1"/>
          <p:nvPr/>
        </p:nvSpPr>
        <p:spPr>
          <a:xfrm>
            <a:off x="6612544" y="4082899"/>
            <a:ext cx="5625292" cy="1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Only </a:t>
            </a: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0.04% of data labelled for training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Active learning </a:t>
            </a:r>
            <a:r>
              <a:rPr lang="en-US" sz="3000" dirty="0" smtClean="0">
                <a:solidFill>
                  <a:prstClr val="white"/>
                </a:solidFill>
                <a:latin typeface="Calibri"/>
                <a:ea typeface="Google Sans"/>
                <a:cs typeface="Google Sans"/>
                <a:sym typeface="Google Sans"/>
              </a:rPr>
              <a:t>procedure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.97 Average precision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ogle Sans"/>
                <a:cs typeface="Google Sans"/>
                <a:sym typeface="Google Sans"/>
              </a:rPr>
              <a:t>.992 AUC-ROC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ogle Sans"/>
              <a:cs typeface="Google Sans"/>
              <a:sym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ACDF7A-A715-469B-8DDC-AD0A7FB3F444}"/>
              </a:ext>
            </a:extLst>
          </p:cNvPr>
          <p:cNvGrpSpPr/>
          <p:nvPr/>
        </p:nvGrpSpPr>
        <p:grpSpPr>
          <a:xfrm>
            <a:off x="2469458" y="2350099"/>
            <a:ext cx="7253082" cy="5038678"/>
            <a:chOff x="2481299" y="2264004"/>
            <a:chExt cx="7253082" cy="5038678"/>
          </a:xfrm>
        </p:grpSpPr>
        <p:pic>
          <p:nvPicPr>
            <p:cNvPr id="15" name="Google Shape;319;p48">
              <a:extLst>
                <a:ext uri="{FF2B5EF4-FFF2-40B4-BE49-F238E27FC236}">
                  <a16:creationId xmlns:a16="http://schemas.microsoft.com/office/drawing/2014/main" id="{872DC1EF-914A-49F4-9A95-EBD0BC79EB8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015097" y="2264004"/>
              <a:ext cx="4090475" cy="4090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13;p47">
              <a:extLst>
                <a:ext uri="{FF2B5EF4-FFF2-40B4-BE49-F238E27FC236}">
                  <a16:creationId xmlns:a16="http://schemas.microsoft.com/office/drawing/2014/main" id="{24F4302B-A3C1-40FA-ACB2-B3F942C45893}"/>
                </a:ext>
              </a:extLst>
            </p:cNvPr>
            <p:cNvSpPr txBox="1"/>
            <p:nvPr/>
          </p:nvSpPr>
          <p:spPr>
            <a:xfrm>
              <a:off x="2481299" y="5895302"/>
              <a:ext cx="7253082" cy="14073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Blog with more detailed info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8944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-222534"/>
            <a:ext cx="9143999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Occurrence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4055E-C6DF-4AF0-9B3B-D810FE37E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952"/>
            <a:ext cx="12192000" cy="556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960D99-2E07-4023-867E-BBBBDAF1F6AD}"/>
              </a:ext>
            </a:extLst>
          </p:cNvPr>
          <p:cNvSpPr txBox="1"/>
          <p:nvPr/>
        </p:nvSpPr>
        <p:spPr>
          <a:xfrm>
            <a:off x="2943616" y="1322535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Pearl and Hermes Reef (PHR)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36FEF-9FED-4E28-BA53-435DB64F2248}"/>
              </a:ext>
            </a:extLst>
          </p:cNvPr>
          <p:cNvSpPr txBox="1"/>
          <p:nvPr/>
        </p:nvSpPr>
        <p:spPr>
          <a:xfrm>
            <a:off x="1064711" y="929320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Ladd SM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82458-EA4B-44E8-A98F-52C0CF2653C4}"/>
              </a:ext>
            </a:extLst>
          </p:cNvPr>
          <p:cNvSpPr txBox="1"/>
          <p:nvPr/>
        </p:nvSpPr>
        <p:spPr>
          <a:xfrm>
            <a:off x="8933145" y="3792250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Kauai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98AB9F-6052-4FD5-86E1-51D35CD57A5C}"/>
              </a:ext>
            </a:extLst>
          </p:cNvPr>
          <p:cNvSpPr txBox="1"/>
          <p:nvPr/>
        </p:nvSpPr>
        <p:spPr>
          <a:xfrm>
            <a:off x="10357603" y="4662484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Hawaii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B4E03-4AFB-4D3E-8D93-2324843CF0D5}"/>
              </a:ext>
            </a:extLst>
          </p:cNvPr>
          <p:cNvSpPr txBox="1"/>
          <p:nvPr/>
        </p:nvSpPr>
        <p:spPr>
          <a:xfrm>
            <a:off x="9472518" y="5532718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 SM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17D33D8-51EE-4913-9D97-DA5BF262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6" y="2083669"/>
            <a:ext cx="8371561" cy="47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525" y="70675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1C13AB-1F5E-4162-B690-466DF7057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11"/>
            <a:ext cx="12192000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17243"/>
            <a:ext cx="9143999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Discovery of novel singing location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E8B0135-11D2-4972-8B37-134BF1F4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" y="2263708"/>
            <a:ext cx="6361045" cy="451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6B5C5-D4C5-4599-A029-6E44A9197D5E}"/>
              </a:ext>
            </a:extLst>
          </p:cNvPr>
          <p:cNvSpPr txBox="1"/>
          <p:nvPr/>
        </p:nvSpPr>
        <p:spPr>
          <a:xfrm>
            <a:off x="9549402" y="2108403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Hawaiian Islands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4293A-6C38-4C42-911F-1DB212759A02}"/>
              </a:ext>
            </a:extLst>
          </p:cNvPr>
          <p:cNvSpPr txBox="1"/>
          <p:nvPr/>
        </p:nvSpPr>
        <p:spPr>
          <a:xfrm>
            <a:off x="9385192" y="5438816"/>
            <a:ext cx="383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Kingman Reef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39" y="783615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33C484-B37E-4A21-9505-06BA342EEA83}"/>
              </a:ext>
            </a:extLst>
          </p:cNvPr>
          <p:cNvSpPr/>
          <p:nvPr/>
        </p:nvSpPr>
        <p:spPr>
          <a:xfrm>
            <a:off x="9004192" y="5324475"/>
            <a:ext cx="2606783" cy="971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3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s://i.pinimg.com/originals/5b/34/38/5b343823ad2a490d6b913e75504e96a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" t="565" r="365" b="-548"/>
          <a:stretch/>
        </p:blipFill>
        <p:spPr bwMode="auto">
          <a:xfrm>
            <a:off x="6583945" y="992667"/>
            <a:ext cx="5323527" cy="53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8493929" y="6532715"/>
            <a:ext cx="3677289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Van </a:t>
            </a:r>
            <a:r>
              <a:rPr lang="en-US" sz="1400" dirty="0" err="1" smtClean="0">
                <a:latin typeface="Calibri" pitchFamily="34" charset="0"/>
              </a:rPr>
              <a:t>Parijs</a:t>
            </a:r>
            <a:r>
              <a:rPr lang="en-US" sz="1400" dirty="0" smtClean="0">
                <a:latin typeface="Calibri" pitchFamily="34" charset="0"/>
              </a:rPr>
              <a:t>, et al. 2015. Mar </a:t>
            </a:r>
            <a:r>
              <a:rPr lang="en-US" sz="1400" dirty="0" err="1" smtClean="0">
                <a:latin typeface="Calibri" pitchFamily="34" charset="0"/>
              </a:rPr>
              <a:t>Technol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</a:rPr>
              <a:t>Soc</a:t>
            </a:r>
            <a:r>
              <a:rPr lang="en-US" sz="1400" dirty="0" smtClean="0">
                <a:latin typeface="Calibri" pitchFamily="34" charset="0"/>
              </a:rPr>
              <a:t> J. 49 (2).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1255" y="876996"/>
            <a:ext cx="60443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travels great distances underwater</a:t>
            </a: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46385" y="297207"/>
            <a:ext cx="7831237" cy="3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Sound in the Ocean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294806 cartoon coral pictures, cartoon coral All stock images - 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39" y="5076824"/>
            <a:ext cx="1455890" cy="14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1255" y="4691810"/>
            <a:ext cx="56328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Sound used for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:</a:t>
            </a: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Communication</a:t>
            </a:r>
          </a:p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Prey finding</a:t>
            </a:r>
          </a:p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Competition</a:t>
            </a:r>
          </a:p>
          <a:p>
            <a:pPr marL="0" indent="0">
              <a:buNone/>
              <a:defRPr/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1255" y="1932040"/>
            <a:ext cx="5632892" cy="26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/>
              </a:rPr>
              <a:t>Wide variety of animals produce sound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:</a:t>
            </a: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Cetaceans (whales and dolphins)</a:t>
            </a:r>
            <a:endParaRPr lang="en-US" sz="2400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Commercially important fish species</a:t>
            </a:r>
            <a:endParaRPr lang="en-US" sz="2400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Invertebrates on reef or benthic environments</a:t>
            </a:r>
            <a:endParaRPr lang="en-US" sz="2400" dirty="0" smtClean="0">
              <a:solidFill>
                <a:prstClr val="white"/>
              </a:solidFill>
              <a:latin typeface="Calibri"/>
            </a:endParaRPr>
          </a:p>
          <a:p>
            <a:pPr marL="0" indent="0">
              <a:buNone/>
              <a:defRPr/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8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6;p54"/>
          <p:cNvSpPr txBox="1">
            <a:spLocks/>
          </p:cNvSpPr>
          <p:nvPr/>
        </p:nvSpPr>
        <p:spPr bwMode="auto">
          <a:xfrm>
            <a:off x="5834716" y="2704771"/>
            <a:ext cx="6180238" cy="105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Machine learning, cloud computing and cloud storage enables browsing at scale without full download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1" y="2218190"/>
            <a:ext cx="5411525" cy="4454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424" y="4742510"/>
            <a:ext cx="1802034" cy="1802034"/>
          </a:xfrm>
          <a:prstGeom prst="rect">
            <a:avLst/>
          </a:prstGeom>
        </p:spPr>
      </p:pic>
      <p:sp>
        <p:nvSpPr>
          <p:cNvPr id="7" name="Google Shape;310;p47"/>
          <p:cNvSpPr txBox="1"/>
          <p:nvPr/>
        </p:nvSpPr>
        <p:spPr>
          <a:xfrm>
            <a:off x="5056889" y="4286210"/>
            <a:ext cx="5110326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https://patternradio.withgoogle.com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Google Shape;366;p54"/>
          <p:cNvSpPr txBox="1">
            <a:spLocks/>
          </p:cNvSpPr>
          <p:nvPr/>
        </p:nvSpPr>
        <p:spPr bwMode="auto">
          <a:xfrm>
            <a:off x="332169" y="1351688"/>
            <a:ext cx="11520041" cy="108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Google Creative Labs: ~1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PIFSC HARP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hosted online with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 labels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83" y="4742510"/>
            <a:ext cx="1802034" cy="1802034"/>
          </a:xfrm>
          <a:prstGeom prst="rect">
            <a:avLst/>
          </a:prstGeom>
        </p:spPr>
      </p:pic>
      <p:sp>
        <p:nvSpPr>
          <p:cNvPr id="9" name="Google Shape;310;p47"/>
          <p:cNvSpPr txBox="1"/>
          <p:nvPr/>
        </p:nvSpPr>
        <p:spPr>
          <a:xfrm>
            <a:off x="8112837" y="4278732"/>
            <a:ext cx="5110326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 Details: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https://lh5.googleusercontent.com/JnZG0BRbOrU1EMK76HEhfJL-Q5HxXbg6CwHgtB9VY55SzZhNTJnrZWR-QEzOGeJiXTD_5sm8DL6eo1_PAnjfgleqQ8_dSoOIHK1v1Cpmlqralj2CBb16gt0p0alsAH2rYewQG-9Y7n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33" y="43576"/>
            <a:ext cx="1531984" cy="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39240" y="-21029"/>
            <a:ext cx="9143999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Public data </a:t>
            </a:r>
            <a:r>
              <a:rPr lang="en-US" sz="4000" dirty="0" smtClean="0">
                <a:solidFill>
                  <a:schemeClr val="bg1"/>
                </a:solidFill>
              </a:rPr>
              <a:t>access: whales in the cloud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" y="1069057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5.googleusercontent.com/JnZG0BRbOrU1EMK76HEhfJL-Q5HxXbg6CwHgtB9VY55SzZhNTJnrZWR-QEzOGeJiXTD_5sm8DL6eo1_PAnjfgleqQ8_dSoOIHK1v1Cpmlqralj2CBb16gt0p0alsAH2rYewQG-9Y7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33" y="43576"/>
            <a:ext cx="1531984" cy="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40" y="-21029"/>
            <a:ext cx="9143999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Public data </a:t>
            </a:r>
            <a:r>
              <a:rPr lang="en-US" sz="4000" dirty="0" smtClean="0">
                <a:solidFill>
                  <a:schemeClr val="bg1"/>
                </a:solidFill>
              </a:rPr>
              <a:t>access: whales in the cloud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5280" y="4416626"/>
            <a:ext cx="7057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NOAA Big Data Project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" y="1069057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5276" y="5047973"/>
            <a:ext cx="69601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~62 TB of NOAA acoustic data on Google Public Datasets Page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78059" y="5860312"/>
            <a:ext cx="408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https://cloud.google.com/public-datasets</a:t>
            </a:r>
          </a:p>
        </p:txBody>
      </p:sp>
      <p:pic>
        <p:nvPicPr>
          <p:cNvPr id="13316" name="Picture 4" descr="https://lh6.googleusercontent.com/5bycD-CPFgWv9K5czFhlR5YnvQe3pfxlVU0UzAc8-8hxEuIPHqnHiVoybtVE35xkNOC4p2mYmjBzXBoUEGRC3hgxtGqupz_Zi3rnpyAYQEZd_uG5MrzXKCbbT-Da0WWjms-mCMQpA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30" y="158892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8973042" y="6550223"/>
            <a:ext cx="3218958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Courtesy of Carrie Wall Bell, NCEI Boulder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4" name="Google Shape;366;p54"/>
          <p:cNvSpPr txBox="1">
            <a:spLocks/>
          </p:cNvSpPr>
          <p:nvPr/>
        </p:nvSpPr>
        <p:spPr bwMode="auto">
          <a:xfrm>
            <a:off x="245348" y="1522322"/>
            <a:ext cx="7629168" cy="277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Upcoming open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s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ource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access to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Entire 180,000 hours of audio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(~12TB)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training labels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machine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learning model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28" y="3830057"/>
            <a:ext cx="1933776" cy="19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2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5.googleusercontent.com/JnZG0BRbOrU1EMK76HEhfJL-Q5HxXbg6CwHgtB9VY55SzZhNTJnrZWR-QEzOGeJiXTD_5sm8DL6eo1_PAnjfgleqQ8_dSoOIHK1v1Cpmlqralj2CBb16gt0p0alsAH2rYewQG-9Y7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33" y="43576"/>
            <a:ext cx="1531984" cy="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40" y="-21029"/>
            <a:ext cx="9143999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Public data </a:t>
            </a:r>
            <a:r>
              <a:rPr lang="en-US" sz="4000" dirty="0" smtClean="0">
                <a:solidFill>
                  <a:schemeClr val="bg1"/>
                </a:solidFill>
              </a:rPr>
              <a:t>access: whales in the cloud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5846" y="1360785"/>
            <a:ext cx="83226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fontAlgn="base">
              <a:buClr>
                <a:schemeClr val="bg1"/>
              </a:buClr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Provides:</a:t>
            </a:r>
          </a:p>
          <a:p>
            <a:pPr marL="444500" indent="-34290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Global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access to large datasets</a:t>
            </a:r>
          </a:p>
          <a:p>
            <a:pPr marL="444500" indent="-342900"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Use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of data beyond original collection purpose</a:t>
            </a:r>
          </a:p>
          <a:p>
            <a:pPr marL="444500" indent="-342900"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Innovative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marine ecosystem acoustic research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Large-scale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, multi-year, and even cross-basin scale studies</a:t>
            </a:r>
          </a:p>
          <a:p>
            <a:pPr marL="444500" indent="-342900"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Identification of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data gaps or repeated 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surveys</a:t>
            </a:r>
          </a:p>
          <a:p>
            <a:pPr marL="444500" indent="-342900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Cloud computing: bring the processing to the data</a:t>
            </a:r>
            <a:endParaRPr lang="en-US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" y="1069057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8973042" y="6550223"/>
            <a:ext cx="3218958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Courtesy of Carrie Wall Bell, NCEI Boulder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78059" y="5860312"/>
            <a:ext cx="408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https://cloud.google.com/public-datasets</a:t>
            </a:r>
          </a:p>
        </p:txBody>
      </p:sp>
      <p:pic>
        <p:nvPicPr>
          <p:cNvPr id="16" name="Picture 4" descr="https://lh6.googleusercontent.com/5bycD-CPFgWv9K5czFhlR5YnvQe3pfxlVU0UzAc8-8hxEuIPHqnHiVoybtVE35xkNOC4p2mYmjBzXBoUEGRC3hgxtGqupz_Zi3rnpyAYQEZd_uG5MrzXKCbbT-Da0WWjms-mCMQpA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30" y="158892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28" y="3830057"/>
            <a:ext cx="1933776" cy="19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JnZG0BRbOrU1EMK76HEhfJL-Q5HxXbg6CwHgtB9VY55SzZhNTJnrZWR-QEzOGeJiXTD_5sm8DL6eo1_PAnjfgleqQ8_dSoOIHK1v1Cpmlqralj2CBb16gt0p0alsAH2rYewQG-9Y7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33" y="43576"/>
            <a:ext cx="1531984" cy="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39240" y="-21029"/>
            <a:ext cx="9143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smtClean="0">
                <a:solidFill>
                  <a:schemeClr val="bg1"/>
                </a:solidFill>
              </a:rPr>
              <a:t>Public data access: whales in the cloud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" y="1069057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627113" y="6550223"/>
            <a:ext cx="3564887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Mooney et al. 2020. R </a:t>
            </a:r>
            <a:r>
              <a:rPr lang="en-US" sz="1400" dirty="0" err="1" smtClean="0">
                <a:latin typeface="Calibri" pitchFamily="34" charset="0"/>
              </a:rPr>
              <a:t>Soc</a:t>
            </a:r>
            <a:r>
              <a:rPr lang="en-US" sz="1400" dirty="0" smtClean="0">
                <a:latin typeface="Calibri" pitchFamily="34" charset="0"/>
              </a:rPr>
              <a:t> Open Sci. 7: 201287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Google Shape;366;p54"/>
          <p:cNvSpPr txBox="1">
            <a:spLocks/>
          </p:cNvSpPr>
          <p:nvPr/>
        </p:nvSpPr>
        <p:spPr bwMode="auto">
          <a:xfrm>
            <a:off x="299458" y="3336522"/>
            <a:ext cx="4840774" cy="431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If we can combine machine learning labelling of data with cloud based public data access we can quickly </a:t>
            </a:r>
            <a:r>
              <a:rPr lang="en-US" sz="3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advance 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</a:rPr>
              <a:t>scientific research through global </a:t>
            </a:r>
            <a:r>
              <a:rPr lang="en-US" sz="3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data discovery 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</a:rPr>
              <a:t>and access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749" y="1186576"/>
            <a:ext cx="6448727" cy="5363647"/>
          </a:xfrm>
          <a:prstGeom prst="rect">
            <a:avLst/>
          </a:prstGeom>
        </p:spPr>
      </p:pic>
      <p:sp>
        <p:nvSpPr>
          <p:cNvPr id="11" name="Google Shape;366;p54"/>
          <p:cNvSpPr txBox="1">
            <a:spLocks/>
          </p:cNvSpPr>
          <p:nvPr/>
        </p:nvSpPr>
        <p:spPr bwMode="auto">
          <a:xfrm>
            <a:off x="0" y="1327693"/>
            <a:ext cx="5439691" cy="22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Partnering with industry experts can very quickly advance scientific objectives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4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524001" y="-160238"/>
            <a:ext cx="9143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Questions?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-2480965" y="5101268"/>
            <a:ext cx="9143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ann.allen@noaa.gov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5120" y="1367374"/>
            <a:ext cx="6226509" cy="3820358"/>
            <a:chOff x="2475345" y="1458179"/>
            <a:chExt cx="7042009" cy="3990472"/>
          </a:xfrm>
        </p:grpSpPr>
        <p:pic>
          <p:nvPicPr>
            <p:cNvPr id="16386" name="Picture 2" descr="http://www.pmslweb.com/the-blog/wp-content/uploads/2014/11/9-funny-whale-carto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345" y="1458179"/>
              <a:ext cx="7042009" cy="3990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607734" y="1820656"/>
              <a:ext cx="4097867" cy="51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He’s been like this ever since that marine biologist recorded his song….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430" y="1069057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947556" y="1454155"/>
            <a:ext cx="5118754" cy="55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Related Presentations: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noProof="0" dirty="0" smtClean="0">
                <a:solidFill>
                  <a:prstClr val="white"/>
                </a:solidFill>
                <a:latin typeface="Calibri"/>
              </a:rPr>
              <a:t>October 22, 1:05 pm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.</a:t>
            </a:r>
            <a:r>
              <a:rPr lang="en-US" sz="2000" noProof="0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lvl="1" algn="l">
              <a:spcAft>
                <a:spcPts val="0"/>
              </a:spcAft>
              <a:defRPr/>
            </a:pPr>
            <a:r>
              <a:rPr lang="en-US" sz="2000" noProof="0" dirty="0" smtClean="0">
                <a:solidFill>
                  <a:prstClr val="white"/>
                </a:solidFill>
                <a:latin typeface="Calibri"/>
              </a:rPr>
              <a:t>Improving Passive Acoustic Monitoring applications to the Endangered Cook Inlet Beluga Whale. Ming </a:t>
            </a:r>
            <a:r>
              <a:rPr lang="en-US" sz="2000" noProof="0" dirty="0" err="1" smtClean="0">
                <a:solidFill>
                  <a:prstClr val="white"/>
                </a:solidFill>
                <a:latin typeface="Calibri"/>
              </a:rPr>
              <a:t>Zhon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g (Microsoft)</a:t>
            </a:r>
          </a:p>
          <a:p>
            <a:pPr lvl="1" algn="l">
              <a:spcAft>
                <a:spcPts val="0"/>
              </a:spcAft>
              <a:defRPr/>
            </a:pPr>
            <a:endParaRPr lang="en-US" sz="1200" dirty="0" smtClean="0">
              <a:solidFill>
                <a:prstClr val="white"/>
              </a:solidFill>
              <a:latin typeface="Calibri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October 29, 12:50 pm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. </a:t>
            </a:r>
          </a:p>
          <a:p>
            <a:pPr lvl="1" algn="l"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Shifting to AI for Passive Acoustic Monitoring of the Endangered Cook Inlet Beluga Whale. 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Manuel </a:t>
            </a:r>
            <a:r>
              <a:rPr lang="en-US" sz="2000" dirty="0" err="1" smtClean="0">
                <a:solidFill>
                  <a:prstClr val="white"/>
                </a:solidFill>
                <a:latin typeface="Calibri"/>
              </a:rPr>
              <a:t>Castellote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 (AFSC).</a:t>
            </a:r>
          </a:p>
          <a:p>
            <a:pPr lvl="1" algn="l">
              <a:spcAft>
                <a:spcPts val="0"/>
              </a:spcAft>
              <a:defRPr/>
            </a:pPr>
            <a:endParaRPr lang="en-US" sz="1200" dirty="0" smtClean="0">
              <a:solidFill>
                <a:prstClr val="white"/>
              </a:solidFill>
              <a:latin typeface="Calibri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December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15, Poster Session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lvl="1" algn="l"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Preparing for the Future: Development of an Open-Source Workflow for AI driven Acoustic Data Analysis. Shannon Rankin (SWFSC)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24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69383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Passive Acoustic Monitoring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8001" y="2519800"/>
            <a:ext cx="12157972" cy="13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PAM can be used for: </a:t>
            </a:r>
          </a:p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Monitoring health and status: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marine mammals, fish, coral reefs</a:t>
            </a:r>
          </a:p>
          <a:p>
            <a:pPr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Stock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assessments for regulatory information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Mitigation: bycatch, anthropogenic noise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5" descr="https://lh4.googleusercontent.com/x4PzqZhEBNJcNze0LwMQcAKYpphJ5wNgNczUvrJQNkrOIbZP5nGq5-48NncxEHtXmeFG2sZJe3pvspOxB8IdhQBj4-uatQahnSAWekWmSj_RUmNmlj8a1cyR5VcQLvLDlTkMum952w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5080387"/>
            <a:ext cx="4095750" cy="16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lh5.googleusercontent.com/VueEZleAsu8XdbjYb8nvZe-lRyXum8ad9HWlhPI7uhOnuuaiSbMcnN4T2TVQE8ixYWqMkEW8NtRctRjaAhRr5x5T9TfH3K-2pmCkQjmN8UnMSLPEi6jOj6bHC05DUZl9zzd1Yw4HXO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9" y="5442365"/>
            <a:ext cx="3232150" cy="13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38001" y="1171139"/>
            <a:ext cx="11606362" cy="16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Passive Acoustic Monitoring (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PAM): Listening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to sounds produced in the ocean to understand where and when species occur </a:t>
            </a: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Going for Green: Chile purse seine project nominated for conservation award  | Bird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38" y="4896677"/>
            <a:ext cx="3958566" cy="19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 descr="https://cdn2.webdamdb.com/1280_Yu5ytUhzeri0.jpg?151820754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1715" r="1935" b="10101"/>
          <a:stretch/>
        </p:blipFill>
        <p:spPr bwMode="auto">
          <a:xfrm>
            <a:off x="2832089" y="894682"/>
            <a:ext cx="4802481" cy="26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385" y="297207"/>
            <a:ext cx="7831237" cy="30678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Passive Acoustic Monitoring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Zoom H4n Portable SDHC Audio Recorder - Rule Boston Came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t="15058" r="18545" b="18168"/>
          <a:stretch/>
        </p:blipFill>
        <p:spPr bwMode="auto">
          <a:xfrm>
            <a:off x="34028" y="2672591"/>
            <a:ext cx="1163782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etec.dk/foto-reduced/MPA102%20XLR4816%20TC4033%20DSC05175_50_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1" y="3736978"/>
            <a:ext cx="2307196" cy="17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taset – DCLDE K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93" y="3485865"/>
            <a:ext cx="5195561" cy="23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0.gstatic.com/images?q=tbn%3AANd9GcQP6ckCY0V4PR7D_wUApEWvfxO09vm41L2JQw&amp;usqp=C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09" y="302062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ARP V4 - Seafloor Acoustic Recorders - Scripps Whale Acoustic La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544" y="918987"/>
            <a:ext cx="1398357" cy="32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BOM-JASCO Acoustic Slocum Glider Broch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BOM-JASCO Acoustic Slocum Glider Broch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8" descr="BOM-JASCO Acoustic Slocum Glider Broch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6739" y="3629642"/>
            <a:ext cx="2676525" cy="1714500"/>
          </a:xfrm>
          <a:prstGeom prst="rect">
            <a:avLst/>
          </a:prstGeom>
        </p:spPr>
      </p:pic>
      <p:pic>
        <p:nvPicPr>
          <p:cNvPr id="3096" name="Picture 24" descr="OSI | Coral reef acoustic monitor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14" y="1273588"/>
            <a:ext cx="2757346" cy="209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55575" y="6125565"/>
            <a:ext cx="12157972" cy="13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Increasing types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of recording instruments, lengths </a:t>
            </a:r>
            <a:r>
              <a:rPr lang="en-US" sz="2600" dirty="0">
                <a:solidFill>
                  <a:prstClr val="white"/>
                </a:solidFill>
              </a:rPr>
              <a:t>of deployments, number of </a:t>
            </a:r>
            <a:r>
              <a:rPr lang="en-US" sz="2600" dirty="0" smtClean="0">
                <a:solidFill>
                  <a:prstClr val="white"/>
                </a:solidFill>
              </a:rPr>
              <a:t>channels </a:t>
            </a: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203" y="1046415"/>
            <a:ext cx="50422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prstClr val="white"/>
                </a:solidFill>
              </a:rPr>
              <a:t>Widely used in cetacean monitoring</a:t>
            </a:r>
          </a:p>
        </p:txBody>
      </p:sp>
      <p:pic>
        <p:nvPicPr>
          <p:cNvPr id="3076" name="Picture 4" descr="ESS Whale Tag Retrieval - Engineered Syntactic System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4" y="1010167"/>
            <a:ext cx="2674768" cy="15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2.webdamdb.com/1280_MqfMMJaTrMG4.jpg?15762439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77" y="992667"/>
            <a:ext cx="5279295" cy="52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8493929" y="6532715"/>
            <a:ext cx="3677289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Van </a:t>
            </a:r>
            <a:r>
              <a:rPr lang="en-US" sz="1400" dirty="0" err="1" smtClean="0">
                <a:latin typeface="Calibri" pitchFamily="34" charset="0"/>
              </a:rPr>
              <a:t>Parijs</a:t>
            </a:r>
            <a:r>
              <a:rPr lang="en-US" sz="1400" dirty="0" smtClean="0">
                <a:latin typeface="Calibri" pitchFamily="34" charset="0"/>
              </a:rPr>
              <a:t>, et al. 2015. Mar </a:t>
            </a:r>
            <a:r>
              <a:rPr lang="en-US" sz="1400" dirty="0" err="1" smtClean="0">
                <a:latin typeface="Calibri" pitchFamily="34" charset="0"/>
              </a:rPr>
              <a:t>Technol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</a:rPr>
              <a:t>Soc</a:t>
            </a:r>
            <a:r>
              <a:rPr lang="en-US" sz="1400" dirty="0" smtClean="0">
                <a:latin typeface="Calibri" pitchFamily="34" charset="0"/>
              </a:rPr>
              <a:t> J. 49 (2).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8559" y="2332037"/>
            <a:ext cx="60615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Now 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NOAA Science center uses Passive Acoustic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Monitoring</a:t>
            </a:r>
          </a:p>
          <a:p>
            <a:pPr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/>
              </a:rPr>
              <a:t>Integrated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networks of PAM combining multiple recording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platforms</a:t>
            </a:r>
          </a:p>
          <a:p>
            <a:pPr marL="0" indent="0">
              <a:buNone/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46385" y="297207"/>
            <a:ext cx="7831237" cy="3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Passive Acoustic Monitoring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AutoShape 6" descr="data:image/jpeg;base64,/9j/4AAQSkZJRgABAQAAAQABAAD/2wCEAAkGBxISEhUTEhMVFRUVFhUVFRYVFRUWFxUXFRUWFxUVFRUYHSggGBomHRYVITIhJSkrLi4uFx8zODMtNygtLisBCgoKDg0OGhAQGi0lHx0tLS0tLS0tLS0tLS0tLS0tLS0tLS0tLS0tLS0tLS0tLS0tLS0tLS0tLS0tLS0rLS0tLf/AABEIARMAtwMBIgACEQEDEQH/xAAcAAABBQEBAQAAAAAAAAAAAAACAQMEBQYABwj/xABCEAACAQIDBQUFBQcCBQUAAAABAgADEQQhMQUSQVFhBiJxgaETMpGxwQdCUtHwFBUjYnLh8YKSFkOTosIkMzRTY//EABkBAAMBAQEAAAAAAAAAAAAAAAABAgMEBf/EACURAAICAgICAgMAAwAAAAAAAAABAhEDIRIxBFETQSIyYUJx0f/aAAwDAQACEQMRAD8A3iYcHMGY3tWzg2Vsukp8L2urKLEXhftTVjdp5c8irR6MMbvZN2Je2cu5S7NYKZfBbiRyuNFNU7FR8pHJzhobSOXznTiejDItkgQrRpWjgM2MgxCBgiGBGAoMUGcFi7sBCiKIgEICMDp0W060BCidOtOtGAoEW04CHaAAWixbTrQEIJ0ILOgB5DTRuUsqGIK6iNnFoJGxOOUjKeao2ek5UW+FxgLazWbNxN1nmezMReqBfWeiYNLJlKaroi7JLnOQ6pAM4OVNzC3A5lY5EZIiq0dDR0YMARtqZE6bowoIPDDxtLxwiPkhUOCpC9rI71VRSzkKozJJsBMN2j7egXXDAW/+1hr/AELx8TKW+iXrs3tbGogu7Ko5sQPnKTGducFTy9oXP/5qzetrTxvHbRq1G3qjs5PFjf4DQSO1U85aiTyPVcT9p9FfdoVG8WUekXD/AGn0j71CoPBlPpPKAYVM52j4oLPbMF29wL5GoUP86MB8bWmkwuJSoN5GVgeKkET5yz5yy2Dtqrh33qbkdLndPiIqCz6DWGBKPsP2koY0hHb2b8R15g8R1+M3/wC4F/GfhBKwbM7uxQs0H7gH4/T+8UbBH4/SPixWjPhZ00P7i/m9J0KYWjxNtjgxG2AOU0SIIQtPN2d+jMYfYW64Yc5rsE1hYwVpiOqohsWgMbT3o5hqO6IW8I4olKInIdWC1om9FtLIAhhGIYqpYqpawsNBfU6QqVEsQALkkADmTpLHG2pD2KnT/wBxh95vw+A+cpImzwPtN2prYlyHBRVJAp3yX+sfeaZ2o5Opnpn2j9lwwOJor3hnUUD3hb3h1E8xE6cbTWjGaaewgt4iUycgCTyAvNf2X7DVsRZ6l6VPqO83gDp4z0vZXZ/D4ZbUqYvxYi7E8yTJnmUdFRxNnjmB7LYyt7lB7c2so9ZocF9mOKe3tHp0/MsfSekXfe6SwS9s5i88jRYYnlmN+zTFL7j0qnmUPrKDG9lMbRN2w9TxUBh/2z3QCOCCzsHiTPBcPUqUmDjeRlztmrAz3/7Mu3C4ykKVZgKyAC5PvgD5yg7RdnqWLXPuuPdcDMdDzEwGFwlfZ+IAcEAmwYe6QeKnmNZtDIpGc8dH017QcxCDCee7Kxr1KSuSQc1bP7y6/Q+cnLi2H3j8YPPTpoSw30zaXnTHfvB/xH4zofOvQfC/ZlBTirQjyrDVZyUdNgCnG6lMyTaEqx8RWR6VEx/SOWnezjoVgAQ7Qwkk0qNl3zbWwHM87chGkJsbo4o4cb4RnqWsigDK/wB8k6dJV1sZXOlDzZwPleTMJWJ3wxuysb9QcwY6VhJ0EVZTts/EVgRUqKiW7wpi5ty3j+UpdjdgMPRqmq16md0VtF/Mzc1t0KFU34seZPDykcuBI5NaRfFPYKraEBBFYR9AJKKY2EhWj1oJjEABFizrQAbIkDbmzRiKLUzqRdTyYaGWgWGEjToDDdltuGhVNOr7lUKr3+5UTuh+mlj0m2a95kPtJ2Wwp0a6LZUD+0AGdnYHf65g38ZZdi9qmvQAb3qdk8R90zee1ZjHTovhOhRZkaFQqxydOtAQohicghKLxgKghxQs4LAQSLfKT9qEKVpjSmoXxY5t6xNmKAxqN7tMFz5e6PjaVlTaCMxJYXJJPiTnKbpDjCUnpdENm3cUvKqpH+pMx6EyzqpKratVS+H3SCRVF7cAVN5asZmykqIuHTuiJUoEyRhfdHn84bCS0VZBGHtCFQiSGUxv2cmh2HTqXjtoyFtH6RjQmduzgY7acEjEBHKacToPXoIdKlcgczDrsCchZRko5D8417E2RMUBUBDAEMN0jhbS0znZTY/7PUrgMSoZVA4AWuPOxtNOUlZsR1L4kZ73th4WCAfOVFumS10TjOju7OgVZVRVM404q0orYqQ4sMQQsNRKQgljONxa0l3m8hzjtWqEUk8JitqY81WLE91b2/OJv6XZ1eN46nc5/rHv/hJXtHU/aBTZ7UXAaolhot/ZgHUZknylliGon3D/AJPATDYHC1alRqljZrFcrd0jLXpLPEbLr1CoBCINSTcnoAPzluNujphkhhwfJf5PpFhtylVp0f2gKRRU5VMgG5bnE58ZE7PdtKjGz02Zb2uMyo5kx6vs0Puis71ty26KjHcXL7qDKJVw9ssgOQFreU04wqqPLnmyzdyZoj2ioUlt3nOegy15mQKnbVL5Um8yJSPhSdII2dxkrFEnnIu17Y3/AOV6yRS7V0z71Nh4WMzL0bDMemf+JH3Tw9LR/HEObPQ8JtWhU0ex5NlLMACeT06pBtcS2wO3atLIG45HMf2kPD6KWT2ehxSZT7K2ylcd3JxqnHxHMScK95k01pmiafRNw5yZuQy8Tl+cAQTUtTH8zE+QyHqTI+IxyUxvObDS8K+hf0fxFcIrOxsFBJ8pU9nKRF2bJqm9UPTfYkD4WnAPiSC4KUQQQp96pbQnkvST8Mf4jnluqPIf3h0PslGLEM6FgV8IQUMKWZnRRFAkfadcU6ZPE5CD0VGLk0l9lD2l2gT3F45eXEyr2biEuEWxPFiL+NuUqtrY2/tG5Cw+Mb7I71TvbpAJsep42hCNrkzu8ubxJYI9Vb/rN2HpKtgAxtrnl+cYFMnQR6hRUa/rlJqsml/GWonnNlcVsc4hw6nOWLIo0IjtK3lLomytp7MJP6ygYrAMouchwl6+NVBwjZ2qpWxt8PpE9DWzH4jBMRcKfEkKD5k2kanh7EKwW/LeXPwvLnaeJpliN9W6E6ctDKbHJhx7rsjZZXup8jJ5eyuHoHEYNl6eQt5c/KVlXI3uJMw2KOakkjhxHmJD2nVsL/L5eM0RmwKWPNNgysQVNwQcwZr2xONrotVQtMMpYWHvBASznkDPMadcs+s12F2tVKqpY2ICa6IuZHzmnG+yLLQbVx1XvA2WkBTJUGzEC7EjncyS+IxrUyzoBTt3mKgZTMbC25Wuyhv4YqMwXgSTqecu+0XaetUo+xJsGIvbiBLUF6C2Ttl9qgLJVW4yAdSQR/UvH0mwSiq5q28Gs1x1E8fwWKswJANuB0PQzX9m9td00/wm4B4A8B0nNmxpK0jXHJt0bGdKgbV5xJy8kdHFkxYsFYYWamISmZftjjt3LkvqZp2Nplts7HbE1SS606YC77sR3bXz+UmXo6fFlGOTlLpGKoYV65NNBdj8BzLHgJsNk7OFBFppZmHvMdL8bCWmykwNJWSlcbvvVHsDUPPoPzlns72dVu4QbcANOt9DpLjpUw8vMs2TlEqDQqAEkjLUW+shNXAJDZcP0Jb7QcmqEWwUEFz66zL7eZi7boyubWtn1lqSZy8R59qBTr66fCO/8SKotvX+Pz+szbuRe4v0MjVnBGhHPlKRJfV9v7/H1kb9+7qPc3Nsrjj5TOViRkLDwMYFci/I/PnHQJlxgsdTeiSuKp4dmJvv0q1R3N8naoqlVB4AXlAMbWYgu+8NM7HK+thaBjXGTKoKalRlum1rZcL5xnD1Sd3rl5zRkotnxLUXKNcFWsRe/wADxBFiPGSsbjN5CDy/xKfb2J3237/hA6hAFBv5RqnibqegMlIJMtuyWzjV9rVI7lJSxt8APiZdMQmHFS1u4273gf5cwNM+ctezOCFPY2RtUxVZBcahVIb4d0yi20/8Mr+KotO3IixPzE0IHNh4FgqZZsAT55xvbZtUK8svOek9hdlU3BdrWGQnmnaGtvYmsw0NR7eG8QJadgQaT2Mv9iYncqDkZnl1lhh3tY8iJE1aKi6ZtXxSE5WnTPEG5nTzOJ6FnoqiGzWEjPiVXjK/aW0hY2P65zVujmSsjbV2suhF76X90DmR5anllexlBjNql6b0g+bIwGtiwzBueNwJF2jbcao2ZY3AJ1FrAX4DIeNjwsJkauIbeXOx1+JMcY3sbdaLBtou7hACxJACg6ki+Z6CbPs0tWiw/i7zuD3UF0UZff455XyE8+2Q4LuWNrZX53Nt0eO7bwJmmwu2dxTuqQfdJvrbPLmPzm03eiIL7NxjatMELcF2zJvr0UzN4875G7vBhdSlycvDy1AlRW2ozEAdLG9jC/brnvL3w2R08rW1mFUaXYGMpnkdLnpl97pIPsQTdTY8s/0R4XljSxXf3lNju94Nex/lLHK/jF2hgN9QylSTa4FhnxJVbbp/K/GWp12S4lJiVtnK2rU4iWWIRlJDDLj16g8DK3FUbHn9RzmqZk0QarnUH9dYqYgjM28ZxSNul5oSM4muXN4heynrCKWjFUykSzebO2uRRpLfJFJHTKw+chYumr1RUJNxbIaEgamVmEbIZ/dAj4qaykgNvsvtC9KiyqdQflMnVe+cP2p3PKRXfKMB1DJtGsQCOB1HOVlOpJStJkNGpFrA9BOnU17o8BOnn0dyZZvVZzGtoYdjTYDVrL/uIH1kzDEaSbVpXQ+ZHiASPW0yc7Y1GkZ/D4IVqgDC6KHJBvmAu6D4Z/KYvauzWplWysw7p8CRn1yM9MpVFR+FjRAy5s7X9LSpoU0q0zTdQQLIwPMWZSDwz3vjNFOjNxs86CFSVF7tmOV9PjnJoq3IyO6Acs7921yep1ju2sFUotbJkN902ztfS40YaSKlcZAgg7pF76bxtfnwmnJvZnVDrOLkZ65a3z0y+HxhtWBGV94EEkZeB/X1jPs8hvG9xYEHgdL20sfpGsO5LW0YcPxch4/OUthZOTGNvXuARnxz8Pyjn7QbErYXyIDHdI5Hkf1lIFXvC6nI6qSLqeR+hjNKsQxBIFwcwdcshCgsu8RTJTfFmXnyPEE8D0OvMyoqi/yMNMe9M3Q5aHQgjkwPDoco827V71Lutxp3160zr/pOfK8aVCeyvqUeUYNOTGaAU3tNfn4dZaZFFfXWwle+stKqXkGvSmsWZyRIw1eSFryDQWSEpjnLsSJZxRz8obVbiQWyMW5tGMfpVbGWeziXqKo5iUiA3mt7IYG7750XM+PATLLPirLhHlKjWpQAy6To9UYTp5ts9Cgtmpe7E2AIHPM9JmdidoalTHYjfclW3wiH3VVWsLAZA2+c0mHbdIU/e9bcPhMlsPs9V/ensl077k8qbA5nwOXlNoJfHZzZZVk/hqMJg3rOqoCSRu9MuJ5cZuNh9lqdAbzDfc5knNR0APK+stNl4CnQQIigE5seJ4C/rJCVTc3IABt62nHky1oiWRy6ItXZNFxZqakHW6iZfb/2d4StmqeyfgyZZ9RoZuGNtPjGma5A43tM1ka67ITPnvtB2QrYGpvZ1KNwC4GajK++Bp4zO0MSquQ+YBAF/HgdRPpzaqI16dhugWOV731B5zxrbv2ep+179OoKeHtvODqls7LfLd8dAJ34cylJxl2Nv0Y/FYoOxNPJlYsQBkwXXLjxvfhGqmHDguh5lqfIc15r8pI23s2itb/0lU1F1ubXuOIyEggMp3hdTe+X3WHL9cZ0/wCgsapuVOWfDoRyMk01tYrp11HG1+nOLUQOC65MM3Uaf1qOXMcPCN0nt4cY2xFj7T2upAfgxyD9G5N14+sisCDYixGRH64xomxtwk2m3te6ffA7p/GPwnryPlJ6GRXHGR6q3j7G0E5y0SQWS0UWkhoHsxKsmhprg2OV+eUep9TJNbCqCBc+6NTfMjO14tLCoP7wcgSH9nUPaOBzIF+AnomDwq00CroPU85h8KbWtzvNutbug9BOTNbOrBSJW7OkBcQTFmXE35AdonPsbqSCrKwI8xImwu2iipvVyUqgW9oF3gf6hqIW0sTvUWUjUfLOYPGH/M3wRuNSRy+R+x9AbK7Y06mZAN+NIhhkLe6TcS2obXok5vb+oEEHlpPl6jUIa4JB6ZestG2viKdtyvVH+sn0MU/Cxyd7Rz8j6Ufa1Ef8xSOmdvhIFTtJQpsGJNhxyUZ5atafOz9osWcjiKv+63qJAq1mbN2ZjzYlj8TnJh4MIu7eh8j2Pbn2iYenfdY1GN7LT/8AKpoPKeebf7SYjFJ/EYKhNkpJpb7zOdWOgudc8hM8Gjhe+v8AjwnTDFGC/FBYrAlGtwUn4G94GHxBvuufA9eRj1I2vxyIt4gixlZh8wRx19DLq0K6LhbqQRqIVSiNQMiLgfhItcfrgREo1LqL62+UQOSDn+uMyejVHMuQ+B8om9wHlBud0/1D5GCwz9Y0Ik1z7RfafeFhU8eD+eh6+Mjq5Gck0WCkMfdcFX6c/oYxUplSVOoNoIGJVUarpxHI/lGo6pt8oLLY9OEpCY/XbvxxDI7HOOo0GCJtIzUYJyaa+EylEzW7EpFqY6TDK62b4ds7dM6Wq4TnOmPM34lb2xrBFO7lamx8STa3wmAxi8RN120dXVd22YZT9B85iMUwFiPd4a908VN/TmJ04P0Rx5v3ZAOuUk4nMCNAX01jjHKdBiQzFEdZIFoAKBFEHegNUtAZJDxrZWELs3AAEfryiYai9Q2A8+WfDrLYlaYFNCSQMz1OtrRdB2RwnLQEgRAbHpa0Oi2XmYL65TJmiEtlbrf6Qt3ug9SPrEfWOovcPQr9REMGmLgjnmPEf2vDq5hW6WPiOPwtBAzjrAZ20vcecPsBgLEfT5R/dgMIxDLix+EWmYrCCozlMSJVI2M33Y8g0m8Z58kvcBtR6K90XvrMckeSpGmOXF2ze1GAiTEP2ifiDEmPwSNvmiSNtYJzTqE/dCsBY8GsxvwsDfymVpVwGs1hwO8N5GH8y/Wes0lBYAgHxtY9DfgdPOeYdttmDD1gqCyvTWot9RvEgp5FT8RNvHlaoxzxp2QqezQSTvbo+6QCV1z0udOEZajUHdUK/VWAPwNpCo1mByJHgbSzq4lgoORy+8AfpOk57Ib4eqL3psLa5Ri7HIKfgZK/eLfgp/7bfWcNqVBmu6p5hVv8TexjAZTBVW0UyTh8LSQg1SGtmUGd+QNuHnI9TFO/vOx8SfkMo2sAonVcTkQgFNeQ1I5E8ukbomRrx+jJY0SqIy8zEX3h4iO4ZcjAyBmbNEDqfOPU9D5fONAWjyaHw+oksYgOcNfpBiwAIxpjDqQBHYC1E7qnxv0jVpKXNCORB+OUZAjbEHS1mj2CisSGF5nqUs8DXKG8X2P6NkNh0nGgnShXtC4FhOmhmX1YFlZeYI+ImA7W7Tav7HfB9rTRqdQniQ2R8dbz0O0zXafs61X+LRF3+8v4uo69OM4sE1F0zszwclaPPVk1jdRIlSmVJDAgjUEEEdCDmJKp+5PQOEiMIAjrQSIAIsJYoi2yEBiyRhKZY2Hn0ke001DColKmVFt9FYniSfpM5yoqEbIrIBkJFZZNqyNMbNKBVYarCWEBFY6BCRSIURhCwoAmNmGeERhGgYtGob25giJaLROY8YtQZ2lXokKkJMo6yJTkulrExjyYe8WTMO3GdNURRpgLxwG0YDQXa085neVXazCJUoOxQF1AIa3eAuL5+F5529XdytrPVH7wIOYIsfOeedptjNh2W2aNvbh4ixzU9Redfjyr8WcvkR/yRWFcrxveENfdjJnUcwXtIQaNS12NsOviTalTJH4zkg8W/K8TaQ0MYHDNVdaaC5YhR5m1z0Gs2m2KIp7tNdKaqg8hNF2f7LU8HTJ9+qV7z/8Aig4D1MzW033mY9ZyzlykdEFUSnqyPJVQSKYyQxCBjawohhxTpEBi3iKGiIJhPFKxiBCx7EJnfmLwAIvHjoJSJYtMSSkYAkimYATsFVAPeFxOkQGdLUmkFm7ZIzVSItec9ecB1gLShVNj08Sm5UB7rby2YqRcWOYnJUk7ZNW7kdJcLsma/Ep/+E8LYI1IEAWBuwbzYG8Z/wCBsHf3H/6j/nNm2GvEGEm9s5qRncB2UwlM3Wgt+bXc/wDdeaGjRAsALCPpRjqpJKI9VMjPMMbkzDkSPWeqVxkZ5ftoWrVB/MfXOAypeRTJbSI0tEM6GpjZi0jAaHZ0RjETOSM4mdec0FYwCBi7wyPlBC3IjjrYGVHsljgjqRilpH0OUQxSZ0BzOlkm3KiAZ06cR1nGStkH+KPP5Tp0qPYpdGrSOARJ06DlOIiTp0kYzW0M8x7Tf/IqeI+QnTokUUxkZp06WSxqEfpOnRjDEJJ06Qykc8bE6dAA01HjDxAyM6dKXaJfTCpw10nTofYhWnTp00JP/9k="/>
          <p:cNvSpPr>
            <a:spLocks noChangeAspect="1" noChangeArrowheads="1"/>
          </p:cNvSpPr>
          <p:nvPr/>
        </p:nvSpPr>
        <p:spPr bwMode="auto">
          <a:xfrm>
            <a:off x="1828800" y="-1785938"/>
            <a:ext cx="238125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84" name="AutoShape 8" descr="data:image/jpeg;base64,/9j/4AAQSkZJRgABAQAAAQABAAD/2wCEAAkGBxISEhUTEhMVFRUVFhUVFRYVFRUWFxUXFRUWFxUVFRUYHSggGBomHRYVITIhJSkrLi4uFx8zODMtNygtLisBCgoKDg0OGhAQGi0lHx0tLS0tLS0tLS0tLS0tLS0tLS0tLS0tLS0tLS0tLS0tLS0tLS0tLS0tLS0tLS0rLS0tLf/AABEIARMAtwMBIgACEQEDEQH/xAAcAAABBQEBAQAAAAAAAAAAAAACAQMEBQYABwj/xABCEAACAQIDBQUFBQcCBQUAAAABAgADEQQhMQUSQVFhBiJxgaETMpGxwQdCUtHwFBUjYnLh8YKSFkOTosIkMzRTY//EABkBAAMBAQEAAAAAAAAAAAAAAAABAgMEBf/EACURAAICAgICAgMAAwAAAAAAAAABAhEDIRIxBFETQSIyYUJx0f/aAAwDAQACEQMRAD8A3iYcHMGY3tWzg2Vsukp8L2urKLEXhftTVjdp5c8irR6MMbvZN2Je2cu5S7NYKZfBbiRyuNFNU7FR8pHJzhobSOXznTiejDItkgQrRpWjgM2MgxCBgiGBGAoMUGcFi7sBCiKIgEICMDp0W060BCidOtOtGAoEW04CHaAAWixbTrQEIJ0ILOgB5DTRuUsqGIK6iNnFoJGxOOUjKeao2ek5UW+FxgLazWbNxN1nmezMReqBfWeiYNLJlKaroi7JLnOQ6pAM4OVNzC3A5lY5EZIiq0dDR0YMARtqZE6bowoIPDDxtLxwiPkhUOCpC9rI71VRSzkKozJJsBMN2j7egXXDAW/+1hr/AELx8TKW+iXrs3tbGogu7Ko5sQPnKTGducFTy9oXP/5qzetrTxvHbRq1G3qjs5PFjf4DQSO1U85aiTyPVcT9p9FfdoVG8WUekXD/AGn0j71CoPBlPpPKAYVM52j4oLPbMF29wL5GoUP86MB8bWmkwuJSoN5GVgeKkET5yz5yy2Dtqrh33qbkdLndPiIqCz6DWGBKPsP2koY0hHb2b8R15g8R1+M3/wC4F/GfhBKwbM7uxQs0H7gH4/T+8UbBH4/SPixWjPhZ00P7i/m9J0KYWjxNtjgxG2AOU0SIIQtPN2d+jMYfYW64Yc5rsE1hYwVpiOqohsWgMbT3o5hqO6IW8I4olKInIdWC1om9FtLIAhhGIYqpYqpawsNBfU6QqVEsQALkkADmTpLHG2pD2KnT/wBxh95vw+A+cpImzwPtN2prYlyHBRVJAp3yX+sfeaZ2o5Opnpn2j9lwwOJor3hnUUD3hb3h1E8xE6cbTWjGaaewgt4iUycgCTyAvNf2X7DVsRZ6l6VPqO83gDp4z0vZXZ/D4ZbUqYvxYi7E8yTJnmUdFRxNnjmB7LYyt7lB7c2so9ZocF9mOKe3tHp0/MsfSekXfe6SwS9s5i88jRYYnlmN+zTFL7j0qnmUPrKDG9lMbRN2w9TxUBh/2z3QCOCCzsHiTPBcPUqUmDjeRlztmrAz3/7Mu3C4ykKVZgKyAC5PvgD5yg7RdnqWLXPuuPdcDMdDzEwGFwlfZ+IAcEAmwYe6QeKnmNZtDIpGc8dH017QcxCDCee7Kxr1KSuSQc1bP7y6/Q+cnLi2H3j8YPPTpoSw30zaXnTHfvB/xH4zofOvQfC/ZlBTirQjyrDVZyUdNgCnG6lMyTaEqx8RWR6VEx/SOWnezjoVgAQ7Qwkk0qNl3zbWwHM87chGkJsbo4o4cb4RnqWsigDK/wB8k6dJV1sZXOlDzZwPleTMJWJ3wxuysb9QcwY6VhJ0EVZTts/EVgRUqKiW7wpi5ty3j+UpdjdgMPRqmq16md0VtF/Mzc1t0KFU34seZPDykcuBI5NaRfFPYKraEBBFYR9AJKKY2EhWj1oJjEABFizrQAbIkDbmzRiKLUzqRdTyYaGWgWGEjToDDdltuGhVNOr7lUKr3+5UTuh+mlj0m2a95kPtJ2Wwp0a6LZUD+0AGdnYHf65g38ZZdi9qmvQAb3qdk8R90zee1ZjHTovhOhRZkaFQqxydOtAQohicghKLxgKghxQs4LAQSLfKT9qEKVpjSmoXxY5t6xNmKAxqN7tMFz5e6PjaVlTaCMxJYXJJPiTnKbpDjCUnpdENm3cUvKqpH+pMx6EyzqpKratVS+H3SCRVF7cAVN5asZmykqIuHTuiJUoEyRhfdHn84bCS0VZBGHtCFQiSGUxv2cmh2HTqXjtoyFtH6RjQmduzgY7acEjEBHKacToPXoIdKlcgczDrsCchZRko5D8417E2RMUBUBDAEMN0jhbS0znZTY/7PUrgMSoZVA4AWuPOxtNOUlZsR1L4kZ73th4WCAfOVFumS10TjOju7OgVZVRVM404q0orYqQ4sMQQsNRKQgljONxa0l3m8hzjtWqEUk8JitqY81WLE91b2/OJv6XZ1eN46nc5/rHv/hJXtHU/aBTZ7UXAaolhot/ZgHUZknylliGon3D/AJPATDYHC1alRqljZrFcrd0jLXpLPEbLr1CoBCINSTcnoAPzluNujphkhhwfJf5PpFhtylVp0f2gKRRU5VMgG5bnE58ZE7PdtKjGz02Zb2uMyo5kx6vs0Puis71ty26KjHcXL7qDKJVw9ssgOQFreU04wqqPLnmyzdyZoj2ioUlt3nOegy15mQKnbVL5Um8yJSPhSdII2dxkrFEnnIu17Y3/AOV6yRS7V0z71Nh4WMzL0bDMemf+JH3Tw9LR/HEObPQ8JtWhU0ex5NlLMACeT06pBtcS2wO3atLIG45HMf2kPD6KWT2ehxSZT7K2ylcd3JxqnHxHMScK95k01pmiafRNw5yZuQy8Tl+cAQTUtTH8zE+QyHqTI+IxyUxvObDS8K+hf0fxFcIrOxsFBJ8pU9nKRF2bJqm9UPTfYkD4WnAPiSC4KUQQQp96pbQnkvST8Mf4jnluqPIf3h0PslGLEM6FgV8IQUMKWZnRRFAkfadcU6ZPE5CD0VGLk0l9lD2l2gT3F45eXEyr2biEuEWxPFiL+NuUqtrY2/tG5Cw+Mb7I71TvbpAJsep42hCNrkzu8ubxJYI9Vb/rN2HpKtgAxtrnl+cYFMnQR6hRUa/rlJqsml/GWonnNlcVsc4hw6nOWLIo0IjtK3lLomytp7MJP6ygYrAMouchwl6+NVBwjZ2qpWxt8PpE9DWzH4jBMRcKfEkKD5k2kanh7EKwW/LeXPwvLnaeJpliN9W6E6ctDKbHJhx7rsjZZXup8jJ5eyuHoHEYNl6eQt5c/KVlXI3uJMw2KOakkjhxHmJD2nVsL/L5eM0RmwKWPNNgysQVNwQcwZr2xONrotVQtMMpYWHvBASznkDPMadcs+s12F2tVKqpY2ICa6IuZHzmnG+yLLQbVx1XvA2WkBTJUGzEC7EjncyS+IxrUyzoBTt3mKgZTMbC25Wuyhv4YqMwXgSTqecu+0XaetUo+xJsGIvbiBLUF6C2Ttl9qgLJVW4yAdSQR/UvH0mwSiq5q28Gs1x1E8fwWKswJANuB0PQzX9m9td00/wm4B4A8B0nNmxpK0jXHJt0bGdKgbV5xJy8kdHFkxYsFYYWamISmZftjjt3LkvqZp2Nplts7HbE1SS606YC77sR3bXz+UmXo6fFlGOTlLpGKoYV65NNBdj8BzLHgJsNk7OFBFppZmHvMdL8bCWmykwNJWSlcbvvVHsDUPPoPzlns72dVu4QbcANOt9DpLjpUw8vMs2TlEqDQqAEkjLUW+shNXAJDZcP0Jb7QcmqEWwUEFz66zL7eZi7boyubWtn1lqSZy8R59qBTr66fCO/8SKotvX+Pz+szbuRe4v0MjVnBGhHPlKRJfV9v7/H1kb9+7qPc3Nsrjj5TOViRkLDwMYFci/I/PnHQJlxgsdTeiSuKp4dmJvv0q1R3N8naoqlVB4AXlAMbWYgu+8NM7HK+thaBjXGTKoKalRlum1rZcL5xnD1Sd3rl5zRkotnxLUXKNcFWsRe/wADxBFiPGSsbjN5CDy/xKfb2J3237/hA6hAFBv5RqnibqegMlIJMtuyWzjV9rVI7lJSxt8APiZdMQmHFS1u4273gf5cwNM+ctezOCFPY2RtUxVZBcahVIb4d0yi20/8Mr+KotO3IixPzE0IHNh4FgqZZsAT55xvbZtUK8svOek9hdlU3BdrWGQnmnaGtvYmsw0NR7eG8QJadgQaT2Mv9iYncqDkZnl1lhh3tY8iJE1aKi6ZtXxSE5WnTPEG5nTzOJ6FnoqiGzWEjPiVXjK/aW0hY2P65zVujmSsjbV2suhF76X90DmR5anllexlBjNql6b0g+bIwGtiwzBueNwJF2jbcao2ZY3AJ1FrAX4DIeNjwsJkauIbeXOx1+JMcY3sbdaLBtou7hACxJACg6ki+Z6CbPs0tWiw/i7zuD3UF0UZff455XyE8+2Q4LuWNrZX53Nt0eO7bwJmmwu2dxTuqQfdJvrbPLmPzm03eiIL7NxjatMELcF2zJvr0UzN4875G7vBhdSlycvDy1AlRW2ozEAdLG9jC/brnvL3w2R08rW1mFUaXYGMpnkdLnpl97pIPsQTdTY8s/0R4XljSxXf3lNju94Nex/lLHK/jF2hgN9QylSTa4FhnxJVbbp/K/GWp12S4lJiVtnK2rU4iWWIRlJDDLj16g8DK3FUbHn9RzmqZk0QarnUH9dYqYgjM28ZxSNul5oSM4muXN4heynrCKWjFUykSzebO2uRRpLfJFJHTKw+chYumr1RUJNxbIaEgamVmEbIZ/dAj4qaykgNvsvtC9KiyqdQflMnVe+cP2p3PKRXfKMB1DJtGsQCOB1HOVlOpJStJkNGpFrA9BOnU17o8BOnn0dyZZvVZzGtoYdjTYDVrL/uIH1kzDEaSbVpXQ+ZHiASPW0yc7Y1GkZ/D4IVqgDC6KHJBvmAu6D4Z/KYvauzWplWysw7p8CRn1yM9MpVFR+FjRAy5s7X9LSpoU0q0zTdQQLIwPMWZSDwz3vjNFOjNxs86CFSVF7tmOV9PjnJoq3IyO6Acs7921yep1ju2sFUotbJkN902ztfS40YaSKlcZAgg7pF76bxtfnwmnJvZnVDrOLkZ65a3z0y+HxhtWBGV94EEkZeB/X1jPs8hvG9xYEHgdL20sfpGsO5LW0YcPxch4/OUthZOTGNvXuARnxz8Pyjn7QbErYXyIDHdI5Hkf1lIFXvC6nI6qSLqeR+hjNKsQxBIFwcwdcshCgsu8RTJTfFmXnyPEE8D0OvMyoqi/yMNMe9M3Q5aHQgjkwPDoco827V71Lutxp3160zr/pOfK8aVCeyvqUeUYNOTGaAU3tNfn4dZaZFFfXWwle+stKqXkGvSmsWZyRIw1eSFryDQWSEpjnLsSJZxRz8obVbiQWyMW5tGMfpVbGWeziXqKo5iUiA3mt7IYG7750XM+PATLLPirLhHlKjWpQAy6To9UYTp5ts9Cgtmpe7E2AIHPM9JmdidoalTHYjfclW3wiH3VVWsLAZA2+c0mHbdIU/e9bcPhMlsPs9V/ensl077k8qbA5nwOXlNoJfHZzZZVk/hqMJg3rOqoCSRu9MuJ5cZuNh9lqdAbzDfc5knNR0APK+stNl4CnQQIigE5seJ4C/rJCVTc3IABt62nHky1oiWRy6ItXZNFxZqakHW6iZfb/2d4StmqeyfgyZZ9RoZuGNtPjGma5A43tM1ka67ITPnvtB2QrYGpvZ1KNwC4GajK++Bp4zO0MSquQ+YBAF/HgdRPpzaqI16dhugWOV731B5zxrbv2ep+179OoKeHtvODqls7LfLd8dAJ34cylJxl2Nv0Y/FYoOxNPJlYsQBkwXXLjxvfhGqmHDguh5lqfIc15r8pI23s2itb/0lU1F1ubXuOIyEggMp3hdTe+X3WHL9cZ0/wCgsapuVOWfDoRyMk01tYrp11HG1+nOLUQOC65MM3Uaf1qOXMcPCN0nt4cY2xFj7T2upAfgxyD9G5N14+sisCDYixGRH64xomxtwk2m3te6ffA7p/GPwnryPlJ6GRXHGR6q3j7G0E5y0SQWS0UWkhoHsxKsmhprg2OV+eUep9TJNbCqCBc+6NTfMjO14tLCoP7wcgSH9nUPaOBzIF+AnomDwq00CroPU85h8KbWtzvNutbug9BOTNbOrBSJW7OkBcQTFmXE35AdonPsbqSCrKwI8xImwu2iipvVyUqgW9oF3gf6hqIW0sTvUWUjUfLOYPGH/M3wRuNSRy+R+x9AbK7Y06mZAN+NIhhkLe6TcS2obXok5vb+oEEHlpPl6jUIa4JB6ZestG2viKdtyvVH+sn0MU/Cxyd7Rz8j6Ufa1Ef8xSOmdvhIFTtJQpsGJNhxyUZ5atafOz9osWcjiKv+63qJAq1mbN2ZjzYlj8TnJh4MIu7eh8j2Pbn2iYenfdY1GN7LT/8AKpoPKeebf7SYjFJ/EYKhNkpJpb7zOdWOgudc8hM8Gjhe+v8AjwnTDFGC/FBYrAlGtwUn4G94GHxBvuufA9eRj1I2vxyIt4gixlZh8wRx19DLq0K6LhbqQRqIVSiNQMiLgfhItcfrgREo1LqL62+UQOSDn+uMyejVHMuQ+B8om9wHlBud0/1D5GCwz9Y0Ik1z7RfafeFhU8eD+eh6+Mjq5Gck0WCkMfdcFX6c/oYxUplSVOoNoIGJVUarpxHI/lGo6pt8oLLY9OEpCY/XbvxxDI7HOOo0GCJtIzUYJyaa+EylEzW7EpFqY6TDK62b4ds7dM6Wq4TnOmPM34lb2xrBFO7lamx8STa3wmAxi8RN120dXVd22YZT9B85iMUwFiPd4a908VN/TmJ04P0Rx5v3ZAOuUk4nMCNAX01jjHKdBiQzFEdZIFoAKBFEHegNUtAZJDxrZWELs3AAEfryiYai9Q2A8+WfDrLYlaYFNCSQMz1OtrRdB2RwnLQEgRAbHpa0Oi2XmYL65TJmiEtlbrf6Qt3ug9SPrEfWOovcPQr9REMGmLgjnmPEf2vDq5hW6WPiOPwtBAzjrAZ20vcecPsBgLEfT5R/dgMIxDLix+EWmYrCCozlMSJVI2M33Y8g0m8Z58kvcBtR6K90XvrMckeSpGmOXF2ze1GAiTEP2ifiDEmPwSNvmiSNtYJzTqE/dCsBY8GsxvwsDfymVpVwGs1hwO8N5GH8y/Wes0lBYAgHxtY9DfgdPOeYdttmDD1gqCyvTWot9RvEgp5FT8RNvHlaoxzxp2QqezQSTvbo+6QCV1z0udOEZajUHdUK/VWAPwNpCo1mByJHgbSzq4lgoORy+8AfpOk57Ib4eqL3psLa5Ri7HIKfgZK/eLfgp/7bfWcNqVBmu6p5hVv8TexjAZTBVW0UyTh8LSQg1SGtmUGd+QNuHnI9TFO/vOx8SfkMo2sAonVcTkQgFNeQ1I5E8ukbomRrx+jJY0SqIy8zEX3h4iO4ZcjAyBmbNEDqfOPU9D5fONAWjyaHw+oksYgOcNfpBiwAIxpjDqQBHYC1E7qnxv0jVpKXNCORB+OUZAjbEHS1mj2CisSGF5nqUs8DXKG8X2P6NkNh0nGgnShXtC4FhOmhmX1YFlZeYI+ImA7W7Tav7HfB9rTRqdQniQ2R8dbz0O0zXafs61X+LRF3+8v4uo69OM4sE1F0zszwclaPPVk1jdRIlSmVJDAgjUEEEdCDmJKp+5PQOEiMIAjrQSIAIsJYoi2yEBiyRhKZY2Hn0ke001DColKmVFt9FYniSfpM5yoqEbIrIBkJFZZNqyNMbNKBVYarCWEBFY6BCRSIURhCwoAmNmGeERhGgYtGob25giJaLROY8YtQZ2lXokKkJMo6yJTkulrExjyYe8WTMO3GdNURRpgLxwG0YDQXa085neVXazCJUoOxQF1AIa3eAuL5+F5529XdytrPVH7wIOYIsfOeedptjNh2W2aNvbh4ixzU9Redfjyr8WcvkR/yRWFcrxveENfdjJnUcwXtIQaNS12NsOviTalTJH4zkg8W/K8TaQ0MYHDNVdaaC5YhR5m1z0Gs2m2KIp7tNdKaqg8hNF2f7LU8HTJ9+qV7z/8Aig4D1MzW033mY9ZyzlykdEFUSnqyPJVQSKYyQxCBjawohhxTpEBi3iKGiIJhPFKxiBCx7EJnfmLwAIvHjoJSJYtMSSkYAkimYATsFVAPeFxOkQGdLUmkFm7ZIzVSItec9ecB1gLShVNj08Sm5UB7rby2YqRcWOYnJUk7ZNW7kdJcLsma/Ep/+E8LYI1IEAWBuwbzYG8Z/wCBsHf3H/6j/nNm2GvEGEm9s5qRncB2UwlM3Wgt+bXc/wDdeaGjRAsALCPpRjqpJKI9VMjPMMbkzDkSPWeqVxkZ5ftoWrVB/MfXOAypeRTJbSI0tEM6GpjZi0jAaHZ0RjETOSM4mdec0FYwCBi7wyPlBC3IjjrYGVHsljgjqRilpH0OUQxSZ0BzOlkm3KiAZ06cR1nGStkH+KPP5Tp0qPYpdGrSOARJ06DlOIiTp0kYzW0M8x7Tf/IqeI+QnTokUUxkZp06WSxqEfpOnRjDEJJ06Qykc8bE6dAA01HjDxAyM6dKXaJfTCpw10nTofYhWnTp00JP/9k="/>
          <p:cNvSpPr>
            <a:spLocks noChangeAspect="1" noChangeArrowheads="1"/>
          </p:cNvSpPr>
          <p:nvPr/>
        </p:nvSpPr>
        <p:spPr bwMode="auto">
          <a:xfrm>
            <a:off x="1905000" y="-1785938"/>
            <a:ext cx="238125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2" name="AutoShape 2" descr="data:image/jpeg;base64,/9j/4AAQSkZJRgABAQAAAQABAAD/2wCEAAkGBxQTEhUUExQWFhUXFxwZGRgYGBwaHBwhGh0cGh0cHB8cHSggGBolGxwYITEhJSkrLi4uHSAzODMsNygtLisBCgoKDg0OGxAQGywkHyQtNCwsNCwsLDQsLCwsLCwsLCwsLCwsLCwsLCwsLCwsLCwsLCwsLCwsLCwsLCwsLCwsLP/AABEIARAAuQMBIgACEQEDEQH/xAAcAAACAwEBAQEAAAAAAAAAAAAEBQIDBgEHAAj/xABGEAACAQIEAwYDBAgEBQIHAAABAhEAAwQSITEFQVEGEyJhcYEykaFSscHwBxQjQmKS0eEVM1PxFlRygqKT0iQlQ2SjssL/xAAZAQADAQEBAAAAAAAAAAAAAAABAgMABAX/xAApEQACAgICAQMEAQUAAAAAAAAAAQIRAyESMUEEIlETMmFx8EKRobHB/9oADAMBAAIRAxEAPwDzzB8Dtn4nMe39aPv9nEFtnS54lGYagbVVgOGZ4Jo/i2CS1YMxnbQD8flXcoR43x1+x3lfKrMUUJNd7oimD4FkK5hEjMPQ1YuHkTXDwfk6uYRwDA97etKdiZPtXoFzgifaP0rM9mMIvfpmIChDqa1Vy3hv9Zf5q7MEFWzh9RkfLRTYwb2zNq9dQ9UYr9xp1gu0ePtbXxcHS6qt9RDfWkxTDf6y/wA1Qf8AVB/9ZfnVnjg+0Q+pI3mH7duqjvbdtj/A5X6EH76Nwvb6yxAa3dWefhYfRp+leeYLhtm/PdvmivQMZxnBcLw9uVXvCghEALtpuTyE8z7Vz5YY4eB4OUjVYPFLcUMoYA/aVlPyYA+9Aca7SYbCqTduCR+4vic/9o19zpXjXHe3uLxLGGa1b5JbJHzI1b7vKkNtidl+dQUS/E9OxH6UMzxYtrkmP2m567GF+tM+J9u07sZFIaRnVunPL1Mx9a8eeyyeMfKnnCMfbvDum0bkD+B/ChKlsZRR6/wLtLaxBCLo2XNvI0MH7xpRx4qvem2Fchd3CkqDEwTsDEV4tguMtg78BAQ0eMiTCn92fhM716b2V7XpiD3bCG6iI18txJ+tLaBKDQHj8djcY04NSmFZI7xwgLGTrbBObKRHiI5SPMfA/oywyobl7vL15lJPeN4Qx5BV0ifWtMvE/wBXi3fTIgIVLyibcbLmjW0YgeIZZ2NK+0/GLmDxdh4d8PdlHUa5WlQrDpvt61VSfUdEq8sx/ZHs5xJcXcsXWcYUKVJLyApJyrbkyZA35aelegcI7M4TBwLFhA0zmPifoTmaW+tEYzG31vWwtkXLTqZIYBlI11B0ykabzMaVh+z78QxnFLj4hf1dMLobYaSwug5QCNCIWZ2k/IuUpeaQKR9+lXG2rpt4VUuXSxm4ln4sswY6sN4itD2QwLWcMvemLaJuy5CQNmcEaELuazHB+K2F4xcXCYViTbyXCdCjZvE2pPhIyz1Irace4rdNhhhFt3b2cW2DHRZ+InrpypptqKggJbswvb3tNYS5aVCpBKu7QGR7Z522Bhj5UF+vYL7Vn5v/AOysriOELYu3Bc8ba5UCkCTrEHkPek3dD/Rb/wA6rHJOCpfz+wXijI0fD7QAq3thw4NhRdA1Q/Q1PDLFMsRiFbCXLTkK76KDzNd+aHs4o5Mc3zTPPcRiO8t2wRqilZ6iaqTQVO/hjbJQ7ihta8Wcnez1opVoaYS42VmGsLHoKUXLAmjsHiR8DaE/vf1qziuDKZTuCNxQ72Dpi9bNGYfCTyqq0aecOhVzsJE6Dqf6CqxpK2JK+kPOE44YKw5B8dz4fLz86zOJx5dy7eJjzJ1qriGMZmLE6nn+CjkKCTXaTU5TcmGMEg04oHlB+dTTEP8Au6+1D9wwGxFQF9h5VrGobW3uH4jHmBFXW7WxD6gzOgpbg7bsdGMdaILW7Z1fX+EUGzUMsdiwxAeCY+vXTyqzhd1lPeWWIYbCZ+XnWcxeKBYFZ9TTXhGLCkTHnU5LWhkbvifbDEPhHU5W7y2QZUaaQek+9Z/B8du3LNnClnIQhlZpzHLt4jyBijbmHW7YbumG2xn7+tZ1lbDYlFvl8mSZIiJ8+dd/pZ43FNrZyZMcraNZf7fYixkk53WQAw0IMbkc9BUsH2uxF+892FtC6otwp2yyZk89TWZxHd4q9bFkO4Jgwpge/WtS3B7di2yZWJJka7Ee4mjmS5eykCEaXusAu4TunuXbOZbrAhmDGSPnrSbD3nsq0OVJ38R36+tF2uJ5wVg59o6+lcuooaCJMdNqdrFN8rWl/ky5Rjxa8gmIxF249sv+0ZCMhPONYPlRff3P+X//ADGg7mO/dkECRtrVPcj7R+R/rUOVdf8AB+IzsrrXe0OCe5YYLuBm89OnnSLGcee3dKIoJBitZwbD4i6qswHikMsgFRB3Bj5V6WacZJxs4ceOUWpUecXLhNsMdT1oe0ZIA1JMAbk+3Ote3Ye6Lji64t2Rswh2M7QoI+ZI2p/w7gtnhoW4v7e62jXCMsKd+7XWPMySeteQ4Ns9JTSRlcL2Dxt4yLaW9oFy4qn5CWHuBWjHYu+bJtPcw+YDSXb5f5dfcY7QC2wcMDGoAOp8omreE429xJg5Bs2F+J1bxPGmRenmfv5PGGxHN0BYf9F11iO5xVi4sS5hgVMTEag+7D0FZzil0IxQeIrKL0ABifc616vxTiaYfCuUGRbdtsoXTXUD1J01NeH5judSanmVUh8b5bJc5Yya7355aVEuDvXUtT6dajZYusYl+R+etFHGL++JNAXLsaLVFazUGX8ax20HShQpNSRJqx94FEx8ia/jRGGKz51SxFUFoM7VmY3PBOIFEa3OUNG/PXSh+NYO7ibigv4VmSfs+X550Fw+8t5Qsw201Zh+GXbc5gzRyk8+VCGRR7JZENcBiO4vWrVi8VSdSANPeNRXzcWuX7jDOWVWPi6/hVGGuZSYtxVloAKUCgOTMinfqVvjonFrXLdAq8SW3ezJrGk8/OqsdxdTeJIIB/M0Rc4fmaFTKRz61LHcMGWWI86l9ZMd02APbOUsviHPrQv6wfsNUsQCqwhJEbztQH6232qfkwqxjhMSlwF0P7VQTqoDbboViTHJp8iDTLAdpTcHcgC3nSLbAmZGwJPP8aTY9msXWVIIVj4SPfQjWgbwDBsumudRzE/EPnXQ5toVRNYvG2yFLvjbaVPyDTz+tZx+IuQ4LNHTMdF8h5ae019bxRcZwRmHxr1/i9+fn61HFEN4wPEPiHWs3aMo0yjAYc37tu0sBmYKY005t7LNet4Dilqwq2CgRFGVSBIHr19a8n4AhGIDJ+4pYe/h/wD6rRNxNzIb610enhcG2Rzd0g7thxcNh7irqDAn3Fefs8n7q0nH7v7H13P53NZi0pO1c3q376/Bb08aiWqBzr5rnIaCvu7Jomzhq5Tpopt2SalcSDFH94Lak/KgwhiTuaelQCua7P31VNdU0DF7P6VW96f3R8q5nr5koNmL8FigG0BX0P4GvSe7e7at3QQM6iTzkCNvOJrypd69L7C8U7zDtYY+JDmQ9BzHpU5KxJq0WYfh+ZiGugaa/nkaXYu29uQktyDdacPaAuNmgDcnrVqPaKjxgZTMb0sYp6ZCxBeuu5EShAGnKluNw95pLknzrZdxaumQwH8W01zGYO2FAJZv+mrQjFGtmIfhlwLI1B5zQn+HP0X6Vtn4fbiBp5Gq/wDBk8qLa8MbkYrj92bxPWgBcgg/nWiOLjxzQLHSn5aLUWSUaVNFtfVhIGVuY5H06UCGka1E1uRqHnZdR3lyeSfjRWIU5s21Luyz/wDxAWYzow+UN9ymneOYAkTNen6aS+kceVe8ScTwz3IJaQJ05AeXUmq+FAMNttKY37vhyr70r7PbN6iuD1MYqWjpwth13DxUbrBRJqeObQkUFbQuO8JmOQ5R+Ncxc5btlzmb2FcxxgRzNGW2oDEtnueQrWagW5XAa+uHU10LpWsBwGrrHntOtUURYSQR1gfM0AHzWdmA0ZiB5xWg7M3TbcXF1XQMBGxMdaK4Dwq9eZLllcyWVNtGfRA5+JtNWid9yx6LFCdl+Hzir1tvEiEqxAgEhtPQSKDsVtHoWMwakAghTHWRSdEDE7ZtpiAaZY3DnMgZhG0Rt8qk+FKmM1sjlzqbjf4Iie8t9R4VVR9KvsYpo1WT1FEtjCCRGcA8jXWGbRiUVhpG4+VGMq2jUWLilUElFka6+XSlv/Gw/wCWPyoa3w23JNwuwBiQYrn6jh+tz+euh5H4ZuJiMY2YUvBptZ4RevfAhjqdB8/6Uv4pgms3CjbiDI2M8xSJ+DpdWUA1KaqU18awC/CXMtxCNIYffB+laHE71lWatrh1FxEufaUH6a/Wuz0q5XEhm1sAURvS3gj5blxPWP8AtJ/CtDdw4YEjcVj8SxW8xG4cn8a3qocUg4ZWzQ4laVBWUwrb8qIXH94I2Pn91U27XikzIrjSOyk0WWUZdyCPuqOFXw5j+9rRDDlVNx1jxkAcgN6EtMFC1dfU1oMPgIss+U5VAlj/ABEDT3pf2evquLtSPCWy66xm0H1it72wcjBXQYB8Ou27r9atjxppyfg55zaaSPMgdqOwQ1jXflz6fnrQKPtW4/RtgVbEJccAqCcs9YOvty/tU1S2xn+DcnCXsLgrdrCohuBfEWJCqTqYABLkE+UxvQHZbhi4ayyQz3HOa450zE7ny12rX3+IRlCBW1gxpFDY9tTkCzGpo1btMhYA2GLrCaNEa7HzmkV/DC00OwnU/wBvOnZwjt48zZYAGvPntQd/h7rczNDj+Lp+FSnBswFYs96PAuU8zEVBeFMbq94xAHPUjStPY4d4Mywo6DlV17AgIxYtqJ0pli+WGxRav4cW2tupIJ+Ic/TpX3+FYLpc+RqxsPbXLlnXUnc/Kq/1x+rfy/2qsY35A2ZPBYtzJBEHefwoDEWsLcYC6us8mI+tVW1KHRTHkCfnUHuIzeO2fLlXIoyvVjchf2t4SiEXbAi3ADAagHYH0P3+tZ8a16B/imjWmVcjLBBHKsLjcP3Tkbqdj+edWjdbHjLwDOK2fYTilrublm6BKeJGPRjqPZv/ANvKsphsObjhR6k9B1rR2sGltfCIHU/E3ma6vTqSlyQuamqY4v4tS0KsKPzrWI4vbi/cH8X4CtCHJpfxPhhc50IzRqDpMdDyPrp6VbPynGxMdRYkAohMUwidY61S4KnK6lWHIiPyKlXFR0phN3FyCAN+v4UKluTUoqa0UjNtg9xiDK6Eag9I2r1bt/h82AYjXVGkdMwHy1ry5j4tp8utetYa6DwO6b48a4Z0BP2gQqf+ZA9zVIOoyRGfaPM8FgV0LGfLatp2axKq68gpGlef2LrnQCtXwLhzGHuPl6AVyTvs6oV0b3iWFdG8FwMWOYx06UU2NRID8/iM6GlVsABjOu+m+v5muuSVIZkZgOQJ0/rSqXG6Rx0PsDjELEEmCRCg7TU8ZjAn7ouGYgmkOD4YbkXEuIpAjQ/hWkwHDTbALkNprl3J9KtFykvgAFbx7KZEjnH9ulMRxUEsXIZo1TQDXnQmJZMRnaXtBBALLlP+1U4HEYQsBcdSVjVdCfXrRpryAFwvEFF021XUgwY+dNP1cdR9ajiMIyk4i2JAMBTGxon/ABZ/L+WjG12YrS+T9r5RXLlwwQyh1jYgGsvaxzAwl0+h1++rTxa4vxsojoOXn0rrcGC7CW4ZgSpLWihY6MrNp6SSI8orO4/srmZbch7Da94IDrGuvmdp2p5iOK2biBEYZqzvD+P3MO5s3NIn/uB0BHUEVFtR2VUW1XkUcP4MLCuAc+ZpzRyBOUeXX1JqrGnxCdq0t7AB0N2ywEfueXQf0pTew4ujwjxc1/Ef0rphKLjcOv8ARGSlGXuFmeviajdtlTB3rgeqXYUWllYZbiB16Hl/0ndT6VW/ZMXFLYW7JG9u5v7MPxHvUlYVZbYqZUwalKMZdjptdGbxuEvWf862yeZHh9mHhPzqjva31nirFSCToNROke/LyoVuH4e6M7YdI3zKck/ykBvkai8Xwx1k+RB2fQZs5E5SIHU/2rb/AKQb3d4JLS/C1xVI9Azn/wAx91AcHw9rP4EYRtmIP0Aqf6Rrs2sOsye8Yn2WPxp3BxxtsTlymkZzg+GBI0rWJaAAilHA7MCaa2rzF/CmfLrG35/tXmyds7vtVkOF4s5mN20Y+HUkDXY1oXxKPaRF/Ys4IDHWfL3pLcvkkK4OTQgAdPrTSzhiqCSroSSi5dveqwlH7ThuxhwTgTqczt4cp+DcxyPnWru8XC2lNuy1wjksZhHWayPDONLZZRdGoMBZ8Jkbin2G4st5T3TAFTqiaEnoaoq8AYfxDF2rlr9pZcZv4fLnFKMNwHDMUe3GaBmzCJHp1oq3xMk92sgmSSV+CKbcJhge8yszc8sSPOaPYC3EYFCgEZoIgAx/vQEj/T/8xTn9SRB4QFXnHKhv1e19paIDx/D49CIYRFXJxayAwYnXlzpYyNbO0gDed/Q0uDC4xKCCu46zyp8nqPgrDGuwl7q2nzoYG8/gfamnG8QmJw4UR3q6o45dR6HpWctWr1yLFu2z+3Lzk7UZw7C2MLdjEXm08XdoIjrLE6rodh71FSbRRrexZgONXQWtkkEGGHKtAz/C40Ma+vlWM7RugxVy5YBVHOdQTmidxPPWdOkU34Px0Nby3JzLpoOXKAKr6ZqOR2xc6coUkNMXeDfGuv2hufUdaBu4cbowI8xqPWrcTxKzsST6A/maFwOLtG4gLRLakiBvzJ5V2v6b1ZzJTS6L7NhpAJifKfvonGcNNsozElWMHUCOcxzFM1w2a4zDWFgfPejeI4XvMMw5gZh6jX7pFO8aSFWR2Z4AFiCoW2u55t5L5ef9asu4guOijYDlSe3ithyimNtxttAnrNSTTZVqh7wHDECYMbk0D2msPir9i2gHgVjqepABP8pq/DnMQAcx+g/CvuHYPvcQ7MQVkKACf3RHT1NNmjcKExupchi/Zy/Zs5soYATKax7RPyrUdm+zZbhjsNL18d4h5gD4B6ESf+6hRbuIqrbzW21VSNQSfhmANMwOkaT516PYQqqgmSAATtsPpXmvClKzonlco0z8/XMbd10DGYg+WntRnDeMs57vIQAefLTrzFa3tHwC1ZxTOwhLhLAryn4h85PvUrFju0nD2w6xIa5BP5BqCwpMmhKLNi4M05WnUTMEcoO2mtFYa4Fa49iyzGIZgYkDnvvVV6w99y7qqvosKujH7XrXbrNa8J0ganrrqDG1HlRjTdicUxLC9aCnlzMfxVqb+EXUiQTtGvy6ViOzmIa4ue2Y5QNQecHzrVDi10wLdglucmBVoNcdAaFvEO04sIRiLbKMxUE6SOtIv+PcP/pH5U943w+9etNnIXX94AwPLzrG/wDCg+1+flQkp/0tGF1xXe3oAdfs7DpWW4nxpLdxkRVO2YgxJ6SNSfcVs+N4/uOGtcyjO8Kh55jz9lDH2FeQLbmlSumUxRvY8wnG7oZgt42Q27iS0dJGo+YoLijozlllhpqx1PhEzrMkyZqqzZicwkcoPWh1TfWKe9UXrdhl3Dk2xmABBPPlpv8APeajw+2VYmR8J883pG/9jTIY8tbRCRlUbhdTEaHTWBHzFLsUwkZdo26CeRnXSD86HEZ6Zfh8N3uimCORqT8MO2ZT6MPxoOxZJGYQY3hhI9Rv8qJwndjV3ZZB0IMn00g/dTWAZ8KbE2SDblhrpBI6HQHWnVjtDcEo9swZ1AiJ5Zd6F4F2hw1pAhW4YmYCka9Q0CdtqYYztVaynuUY6iFuBcszJOhMAifpRWWcdJgeKMttGUFsjTLHLSab4Thty4QdhzkxTHhnHrd54/VQSNSixmgCNNi2/Kmlni+EY5VV1OxzRmHkATIOw9qpj9RBfeJPBN/aB3b62EUAEsxyqF3JPSpYXiuFtEWb+DYNoMrETrsf7jSlnaXAkBbtq6HyH4dVeDvAO55SKvvcYs41MLZRSl+y8m7qCLcGVnfViunkTQy5+T9oIYeK9x6RwwuAht52tfYuEs6RqCrHVl5Qdp0gCK3Nl5UHqKw+HxOa5HeCLMNvq2eVUj5N9K03Acb3lud+c+5pbsjONMW9v+Ati8OotsFuIwYEmBB0YH2+6srwvDXrcWXvBAglTMz0Fbzj2MNu0SBJgmNeVeU3Mcb+eHKk6gaRpoNNxXPmcYPl5FQ2xrOzjxsADOcwR5xFA8Y4aSpK3pJnMCN+gHrQNgYhQFBBgTqIAB6dTW/4K9oKhZYuPAMnTTmRsDWx1K7QxkU4BiLSZg7W7Yh8oeD7ecUZieK4y2oZC3dTI2LGfPyrZ47Dq053IPLQRrtHWk1rs6W2QtGzPMa7wJqvBLSDZZbxGZFe7iCywJB8Pziiu/wP+qP5qv4Z2XyybpUk6QBy6a0d/wAM4b/THyH9KNAtHiX6RyUw+Ht5swZy4MEDwiIH81Ye3b8q9R/SxgiuFs5iGZbuhGwDKZA+QrzLPERy50NLRXH0duWpI8UDaTOnykx6VM4ZlGw19R8/pVTPNWuTAlp6CSeW/tFbTHsMW4sAwpy/EBofbYGP61Du1dQ2bMJjKASV3gH+3XnQovLpKwI1ifF56kx7dKl3jBs6EKd+XKDtz2Gho38GcrCU4QD4YZHzabka6jl+PnVGIs3tBEgDYLOnXbajMFjVYEXFA0ABAnnuRvpvRWW4qyMlxSG+EGR59VPOT9ZrOmjKVGd7jodKIw8rTnDWbGVznuW+eXKGVgYOslY30gk6VfZ4RYu/5V4EyYUgrPlLbGPbzqUotF4TiISrEySdNRrtTTCcaaYxC9+h0lv8xehVzqYHImPSq/1GGZCXUqY1Wd9dxvpB85ml+I8DZTv57+/Q+VKM2hnxRRlXuHLqzQqkQwJ5GmfCbduyvdsGa6fijdjyA6Csmt8hgQSIIOnlTteOANKyCd3O56jpTxpEZStmwwONdB3UQxElliQDpEnVQBMf71qcF2kdQ1+FGHUHLJ1PTTkFiJ8zXj13j7yAohZBaTq8bgnkD5VLinaK5fKggJbXZF2069aFV0K2n2ew4rtphLxBN4JPhymZid9o1q7/AAmxiHV7CW5WIdXED5c68Yw4wrg5zcttA1HjE+mkCiv1Y2gDaxpCnb4lHKdjWtvszxw8HrWI4Jee8oAsooMBmYszddBTHGcNsZsly61wiJRAAUPUmfDy3NePp2kvWjL4gXiRyJke5G9afs/2kt4i0UuXXV5+KT56mZG2nTSqaJ/T/JruK9ucLhG7rubrMsgZhlBj7LMYb1FC4n9K9lHRRYd1K5mKOjFfIAaPHkZ8qxt/jFq1cdMQjYlCBlYXGg9SRmgfIVnMXcW9fmwqWFjRFZmMDcmSST9KMZeGgywrwz3W/wBtcEAufEZM3LI4I5Q3hOXXrFc/4p4b/wA5Z/8AV/vXkFjBWFj/AOYMD5I0E/zUw/Uv/v2/9OmuIn0WXfpoZUTD2UAAzM0DXYACfma8yWtv+lrGM2ItWyoGW0GOm7OTPqIUfWsdaf5xU3thhpFU1fgbas4DkhTzESOm/Ko3sOVqtDFLtPY5Y1mDqdOtRW0T76URYy/E53GgqDXFnQEbQJ296ekDZLD2iTAlhz3AEc5G3LWvsPjWtMSD4uo/tv59ai2NJEEDSfmeZ6muWbkAnTT0n7pNHkvAKGVzFJcOfKUvaeAAkNI3XpIJ0iKswN5mgZdAxAP72smC3Jug8htU+y6q94s8R4dNBInaPYfdRPEHytdZN2Zi0Eaka5hHl9dfKni3YGtBOHx5tBzmOUiQrQwkDUSQT0+UUPjL1m6oLMgY9UAbf7QIB355qScSZnZgqk5STK6iOftIP1oEWHgGCAZjTeN4HOKnPvSHT+Rq/Bw+qOg9A5H0Uxp60Le4NcUxKmYiDvPIab+RoYI4A8+h19xTfgWBzHP3hBTU6EgRzkHSp07G0K8PgyT4vCInUb7CBtJkjn91VPbitX2he2BluW1DidbQEzEjNBI84k6Gs5aUkyRI51jcQYXCNoqV7EF94joABTTD8JGfKxjMkj5xpEzqAPc0w4l2aCIGVgdPn506i2I3Rloq3D32ScpiancsxpRv+Gnug5ETMTz10+gPyoqDNyoX3MS51JNVi4dpMUVisGVIAIY9F1I8iOtFJwV1XPeBRd4jxf0HuZocHdG5C+1isusAnlOsVf8Arlz7Jpnw7iOHsEsLJd4I8TAq0jpplHpPrRf/ABu3/L2f5T/7qKlXkNC7tdjhfxl+4vwNcOU+U6UrC1EV0NS3s1Ui5xp4mnprNTtYJisrrzihtz1NTRj8qZNGOXNTPWumwYJgx1ijr3DxkznQkTHP+4qu/cXIqCWjY+vTy5UXH5BYvmjcNwu9cAIQx9oyBFW4d1SQAM/MkZsvkJ0nzqFzFNnzZyxHMmSPn0/ClUQsa4LhHwlbikRLQYPoPXT69IotsjBVjZgSCNwIIWQfhOvQ+k0swvaS6shmZ0kTAWY9wQfere0dsyLiXCyMqlZESraRoI0Ij3FVUklQjTD+4w95pU92AuisWhjPiAZQSAVn06xXeP2rWZAFKuSSW1IDaMxOsQTPL50pwWLJUwJMag7/ACjaOfUcqi2IMA5QpB0bUHrzMfTnWc0kFRsCviDCkk6GBJGo8xvsDRSEFRnWSCQQJEdIMEHbWaCu3XuNtJ20HT0rtu/cT4WM1FsdKg0IIY2EeDG+sEbjTcET9Pce/jG2MgcwNOcj25xRScWuC0beVf8AqEZhykwJ5ketOOH4VbloMxDsRJgw2s6a+FuvOOdaKbC2ktCK5iyptuynLyPlsfcGisbxG9myasG1QATmHKI1OlFDBgCDZOuoD+KP+kaDlTXh+CvqrODCHQ5AVy6fCumoIgbj3BNVUSbZmL3Cr+XP3LeL7RCka7lSZg+Yp/heyTFVe7eLKqmQDCRBlVM9YBPnTLBcOxN0lEtKVOjNcI21Jkn4OvtQHazihVRbSMwnPuQSZIZJJAgGJG/35tIMYtk8HZTC2s0qS8aAkgbwN5EdKyXEse1xjLFtepj2FfC5euoSiuy2xmdhJCgmAT0E6UNdwroFLqQHGZZ5iSJ9CQY6xSSk2ja8FcV2PSuA1KTSWEmyAEiZjaPWolOdQWunoKISdkE6AjWrLloKQOoBGumvnO4qNt1EjrA1118qnjLhzLMDKAI6exHnRMW3nZNFdipHMCfTfTWRUcRZKrv4huIggEA6c/WmmEsWrlsvcLBreoCkCdJj+HXSaXWMSc5OksCDpuCIjzHr51RoVASbjl0ohra5YkgnXbaJ+IjXX6VzEWsuu4zcvzoaIweHe8xW0rOY1gbep2G1Cl5DYELJhp5DNr0kD8a0mCwF2/aRA4W2oCsxjKDuefQ79RRR4UloL3g/aE5isSI1yg84HnzNJsfj+78NvcE6bkHXU6RAnb5nqraXQUi/iuFTDv4rodhqCg+LoSRMf2pLjcabjExAmYqGJulyWYkk6knUn1qsCptth/QU7BSNCYAPQSd9uX4VG3jYk5RPL+vqKqYk7nf6Uz4PbJvC1byFnIAfWBPSdomTpOmla62FLk6LsFeW0kpb7y4x0BJ8tepGjD3q7iHaK+bytiLYzKNl2ESRKzA58/nW8xXDUR1toiI5UKjC2c1wgfEGUb6T6kdNbOzvBcO2ZnQPcTxtIUscuuUhtV8UCZgwNNanzblxRdY0ochJwDgmIxTo2IcpbHiyKCW5GGOmXYee1emXuGWjaKuO7QATJ6QZgCBO2nXrWV4p2j7vD99KrbzZgtvwXG8eUFiRmy7bb+Qisbe7VtdRrrOFUGFtrpMxABHTcmNPlVlLRGUN7dGw452ptWUVNCP3VEvoNBJJmY1rIcM4WeIXXdrjLH+WqqjlmaABDOIA1MlSIDHlWTxfEWffXzP59quwnHrtr/JFu34cpKpq2gBzSTJMT61otXchcj1xiaHtFa/UsIli1cYi9la4rETmUliyhQA1o/s4O+nOsuQbzZjcGY75y37ogSTMkx+GgqvF4k3SGY67REAARAHQb1E88oMAa8/yKeUk/wBEoqkSOGZTDDLpOtc7vz+lRe6WiTMCB5fmTUZpLQ5ZiLJUkVADeinuiSu4nSRBHUbnShyupppJATGFqxbyaqc5WVEka+dNezmDshX75FZiJEgEzyAJ2P8Aes1axDLz06Va2LczBj6UqaGG6gWg4AHw6zrm8QgaaSpkg+vWqsRbts/hkSukkCDB1219PalVnFMu+o6V1GzEDXXzqnJUJQRgcP3txbayZMaan760VjDHB3LsupIXxJpzMhd9NN96zlrEPYvBhCOm0j/fcffTbCW++U3buVzmlwD4/LSlcqHSsXY3ibs+Z58QiAduhHKfWlr2iCd6v7/9qWIiCYB0gax8tK5eulm15mTU2xihhFRzU2uYdHUQpUgeQHqSToKBs4fWdwuvr5UtheNo+s4Vn2EDmTXpvYLga2raXnKnO5CSB5gny1G45DlNJOA8DfIr3kIS4SV0jNHIA/umRqehrX8d4lktQSFygwDAGumkanpFLbu2V4pKl57GXEOK5lysy5AI6mFH8MSR99YntJ2wDyLEKwkFozM5LSSZ26/7Um47xoOgtWcwSBmZ4zMfKPhQcgN+dZ0plEk60W2+wpKK0Tx2MuXWzXXZyBAzch0A2UeQ0oQiK6XNcimISaZyrLNrMYkD3H471XTHBH9mwQEvqTpIKqJOvkBMeUzTQVvYjegzhGASXtXlMsCUcTOgJOkx0PWlNxVGmoYSNNiZ0Jk+HofarcVcZSoGYMg2O3qBOxEmibmLs3FWUdbs76FCI26/TnVnxekIr7BcRw+4gzOsCYmR5xtyMHXbQ6139Wt/bPyH9aJHFHRDbzGDPhZQ8dcpYSs+XSgv1j0/9NaVqKCmyvw5zE5Z9DH4V8DNRiuyPSppjH0VMCSdtBNcZaiw1rdBC8EUIKFfGdmB31+GNh60VibPd3QRoV3B1j++tA4UgEevWKIa/Ds0DMeUEz60yMS4lez3rZcaSuvMjNz9q1v6QRbtWrPdqoa48yFHwrqSDHM/jWUwmK8Za4mynKAJ/I3rl+/dv5A5JVTAEzAMeeg0mlkxkhczSQAT0knX+wp3Y4fbS0blxgqzpEMxPppQmJwAtrmXMXDbQCsT5a9Kos35+LX87UvYy1+y7EuSe7XMEJkzu3ODGgA6fkbHsjbsoDcOQgfbyl1I6awoPX61h8Y+Y776/Pf0qNm0BNGVeAx5NnoHEu1Xd3jct3c4Mr3c5lHQgkekxoYPvjuLcWe62Z2k8vKgLtyR5da7hMMbjQNPM0nY/wCEVNdI31NVMxOpo3itrKwTkBp5nY/UUI2kimSIzbujojLEHNmGs6RB0jrPOrbSFnQAAnwwDEGOR9fOrUK5EEDUkk7nYgTyHOqMui7iY19S39vlT8aJ2RXDsRIVoE6wY0EnXyBB9xRj4j9gqCInPsuYH4SJGp258sug504G5+7myhtCeXlm8vPlUMUuUwNjqD1B/P0plpWB7Zcl8rZy6hWO8g6RqAp1k9QQI0I2qzgdqycRbXEyLTHxMDBAKmD0+Iqfah8Dg2u6BkRRu9xsqDyLHmelfHBEHxMqr1mZ1jRfiO3MDzihbdMw8bgrqxW2rXLZOkCQRsBnhd9NlqH+Fn/l7n89JrWJFs/ss3mSYn/tUxHkSas/xi//AKrfOqLJDyheLA66a5XK5yhbbcRB35VxqhUgaZMxPMR8qlZvkbDf61UwritFawh1xsq7jXQxqR5TNRwNvMyorZZMzpvGlBEzVuHeCNNZ3oMZMOxhIMHTTedyPxpY33604xXEBcYodmgSeXnQy2g25ErpsZ0/CKwXsCQVNiDrv+frTrir4fuQttvHmkgEny5jT/ek4uBcwXYiJOp/trQo10FcO4U94iCo6SY/2o681uyQuckg/EBp7jn/AHoNuOOECW1CeGGImfODOgOlLSZ3JJ/P1rVY31FHo61wk5jvyrrdY38tP96gDU0BOg2pl8EX8l1sjwkjnPl6fh70bxXVoVCAttJ1JmUzFtToJYxGkKOdAFCFkkAgwBzOhb5afUedX4142+yF36HT00Me1W8CeQMrpPI1LL4QxiJjcT123A132ma4pnf3qLLUhi39bO/MbH7P/SNl+VVFpG2vXWauF9Y1WTEGTp5H1iqIoMyORXa+FfTSj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4" name="AutoShape 4" descr="data:image/jpeg;base64,/9j/4AAQSkZJRgABAQAAAQABAAD/2wCEAAkGBxQTEhUUExQWFhUXFxwZGRgYGBwaHBwhGh0cGh0cHB8cHSggGBolGxwYITEhJSkrLi4uHSAzODMsNygtLisBCgoKDg0OGxAQGywkHyQtNCwsNCwsLDQsLCwsLCwsLCwsLCwsLCwsLCwsLCwsLCwsLCwsLCwsLCwsLCwsLCwsLP/AABEIARAAuQMBIgACEQEDEQH/xAAcAAACAwEBAQEAAAAAAAAAAAAEBQIDBgEHAAj/xABGEAACAQIEAwYDBAgEBQIHAAABAhEAAwQSITEFQVEGEyJhcYEykaFSscHwBxQjQmKS0eEVM1PxFlRygqKT0iQlQ2SjssL/xAAZAQADAQEBAAAAAAAAAAAAAAABAgMABAX/xAApEQACAgICAQMEAQUAAAAAAAAAAQIRAyESMUEEIlETMmFx8EKRobHB/9oADAMBAAIRAxEAPwDzzB8Dtn4nMe39aPv9nEFtnS54lGYagbVVgOGZ4Jo/i2CS1YMxnbQD8flXcoR43x1+x3lfKrMUUJNd7oimD4FkK5hEjMPQ1YuHkTXDwfk6uYRwDA97etKdiZPtXoFzgifaP0rM9mMIvfpmIChDqa1Vy3hv9Zf5q7MEFWzh9RkfLRTYwb2zNq9dQ9UYr9xp1gu0ePtbXxcHS6qt9RDfWkxTDf6y/wA1Qf8AVB/9ZfnVnjg+0Q+pI3mH7duqjvbdtj/A5X6EH76Nwvb6yxAa3dWefhYfRp+leeYLhtm/PdvmivQMZxnBcLw9uVXvCghEALtpuTyE8z7Vz5YY4eB4OUjVYPFLcUMoYA/aVlPyYA+9Aca7SYbCqTduCR+4vic/9o19zpXjXHe3uLxLGGa1b5JbJHzI1b7vKkNtidl+dQUS/E9OxH6UMzxYtrkmP2m567GF+tM+J9u07sZFIaRnVunPL1Mx9a8eeyyeMfKnnCMfbvDum0bkD+B/ChKlsZRR6/wLtLaxBCLo2XNvI0MH7xpRx4qvem2Fchd3CkqDEwTsDEV4tguMtg78BAQ0eMiTCn92fhM716b2V7XpiD3bCG6iI18txJ+tLaBKDQHj8djcY04NSmFZI7xwgLGTrbBObKRHiI5SPMfA/oywyobl7vL15lJPeN4Qx5BV0ifWtMvE/wBXi3fTIgIVLyibcbLmjW0YgeIZZ2NK+0/GLmDxdh4d8PdlHUa5WlQrDpvt61VSfUdEq8sx/ZHs5xJcXcsXWcYUKVJLyApJyrbkyZA35aelegcI7M4TBwLFhA0zmPifoTmaW+tEYzG31vWwtkXLTqZIYBlI11B0ykabzMaVh+z78QxnFLj4hf1dMLobYaSwug5QCNCIWZ2k/IuUpeaQKR9+lXG2rpt4VUuXSxm4ln4sswY6sN4itD2QwLWcMvemLaJuy5CQNmcEaELuazHB+K2F4xcXCYViTbyXCdCjZvE2pPhIyz1Irace4rdNhhhFt3b2cW2DHRZ+InrpypptqKggJbswvb3tNYS5aVCpBKu7QGR7Z522Bhj5UF+vYL7Vn5v/AOysriOELYu3Bc8ba5UCkCTrEHkPek3dD/Rb/wA6rHJOCpfz+wXijI0fD7QAq3thw4NhRdA1Q/Q1PDLFMsRiFbCXLTkK76KDzNd+aHs4o5Mc3zTPPcRiO8t2wRqilZ6iaqTQVO/hjbJQ7ihta8Wcnez1opVoaYS42VmGsLHoKUXLAmjsHiR8DaE/vf1qziuDKZTuCNxQ72Dpi9bNGYfCTyqq0aecOhVzsJE6Dqf6CqxpK2JK+kPOE44YKw5B8dz4fLz86zOJx5dy7eJjzJ1qriGMZmLE6nn+CjkKCTXaTU5TcmGMEg04oHlB+dTTEP8Au6+1D9wwGxFQF9h5VrGobW3uH4jHmBFXW7WxD6gzOgpbg7bsdGMdaILW7Z1fX+EUGzUMsdiwxAeCY+vXTyqzhd1lPeWWIYbCZ+XnWcxeKBYFZ9TTXhGLCkTHnU5LWhkbvifbDEPhHU5W7y2QZUaaQek+9Z/B8du3LNnClnIQhlZpzHLt4jyBijbmHW7YbumG2xn7+tZ1lbDYlFvl8mSZIiJ8+dd/pZ43FNrZyZMcraNZf7fYixkk53WQAw0IMbkc9BUsH2uxF+892FtC6otwp2yyZk89TWZxHd4q9bFkO4Jgwpge/WtS3B7di2yZWJJka7Ee4mjmS5eykCEaXusAu4TunuXbOZbrAhmDGSPnrSbD3nsq0OVJ38R36+tF2uJ5wVg59o6+lcuooaCJMdNqdrFN8rWl/ky5Rjxa8gmIxF249sv+0ZCMhPONYPlRff3P+X//ADGg7mO/dkECRtrVPcj7R+R/rUOVdf8AB+IzsrrXe0OCe5YYLuBm89OnnSLGcee3dKIoJBitZwbD4i6qswHikMsgFRB3Bj5V6WacZJxs4ceOUWpUecXLhNsMdT1oe0ZIA1JMAbk+3Ote3Ye6Lji64t2Rswh2M7QoI+ZI2p/w7gtnhoW4v7e62jXCMsKd+7XWPMySeteQ4Ns9JTSRlcL2Dxt4yLaW9oFy4qn5CWHuBWjHYu+bJtPcw+YDSXb5f5dfcY7QC2wcMDGoAOp8omreE429xJg5Bs2F+J1bxPGmRenmfv5PGGxHN0BYf9F11iO5xVi4sS5hgVMTEag+7D0FZzil0IxQeIrKL0ABifc616vxTiaYfCuUGRbdtsoXTXUD1J01NeH5judSanmVUh8b5bJc5Yya7355aVEuDvXUtT6dajZYusYl+R+etFHGL++JNAXLsaLVFazUGX8ax20HShQpNSRJqx94FEx8ia/jRGGKz51SxFUFoM7VmY3PBOIFEa3OUNG/PXSh+NYO7ibigv4VmSfs+X550Fw+8t5Qsw201Zh+GXbc5gzRyk8+VCGRR7JZENcBiO4vWrVi8VSdSANPeNRXzcWuX7jDOWVWPi6/hVGGuZSYtxVloAKUCgOTMinfqVvjonFrXLdAq8SW3ezJrGk8/OqsdxdTeJIIB/M0Rc4fmaFTKRz61LHcMGWWI86l9ZMd02APbOUsviHPrQv6wfsNUsQCqwhJEbztQH6232qfkwqxjhMSlwF0P7VQTqoDbboViTHJp8iDTLAdpTcHcgC3nSLbAmZGwJPP8aTY9msXWVIIVj4SPfQjWgbwDBsumudRzE/EPnXQ5toVRNYvG2yFLvjbaVPyDTz+tZx+IuQ4LNHTMdF8h5ae019bxRcZwRmHxr1/i9+fn61HFEN4wPEPiHWs3aMo0yjAYc37tu0sBmYKY005t7LNet4Dilqwq2CgRFGVSBIHr19a8n4AhGIDJ+4pYe/h/wD6rRNxNzIb610enhcG2Rzd0g7thxcNh7irqDAn3Fefs8n7q0nH7v7H13P53NZi0pO1c3q376/Bb08aiWqBzr5rnIaCvu7Jomzhq5Tpopt2SalcSDFH94Lak/KgwhiTuaelQCua7P31VNdU0DF7P6VW96f3R8q5nr5koNmL8FigG0BX0P4GvSe7e7at3QQM6iTzkCNvOJrypd69L7C8U7zDtYY+JDmQ9BzHpU5KxJq0WYfh+ZiGugaa/nkaXYu29uQktyDdacPaAuNmgDcnrVqPaKjxgZTMb0sYp6ZCxBeuu5EShAGnKluNw95pLknzrZdxaumQwH8W01zGYO2FAJZv+mrQjFGtmIfhlwLI1B5zQn+HP0X6Vtn4fbiBp5Gq/wDBk8qLa8MbkYrj92bxPWgBcgg/nWiOLjxzQLHSn5aLUWSUaVNFtfVhIGVuY5H06UCGka1E1uRqHnZdR3lyeSfjRWIU5s21Luyz/wDxAWYzow+UN9ymneOYAkTNen6aS+kceVe8ScTwz3IJaQJ05AeXUmq+FAMNttKY37vhyr70r7PbN6iuD1MYqWjpwth13DxUbrBRJqeObQkUFbQuO8JmOQ5R+Ncxc5btlzmb2FcxxgRzNGW2oDEtnueQrWagW5XAa+uHU10LpWsBwGrrHntOtUURYSQR1gfM0AHzWdmA0ZiB5xWg7M3TbcXF1XQMBGxMdaK4Dwq9eZLllcyWVNtGfRA5+JtNWid9yx6LFCdl+Hzir1tvEiEqxAgEhtPQSKDsVtHoWMwakAghTHWRSdEDE7ZtpiAaZY3DnMgZhG0Rt8qk+FKmM1sjlzqbjf4Iie8t9R4VVR9KvsYpo1WT1FEtjCCRGcA8jXWGbRiUVhpG4+VGMq2jUWLilUElFka6+XSlv/Gw/wCWPyoa3w23JNwuwBiQYrn6jh+tz+euh5H4ZuJiMY2YUvBptZ4RevfAhjqdB8/6Uv4pgms3CjbiDI2M8xSJ+DpdWUA1KaqU18awC/CXMtxCNIYffB+laHE71lWatrh1FxEufaUH6a/Wuz0q5XEhm1sAURvS3gj5blxPWP8AtJ/CtDdw4YEjcVj8SxW8xG4cn8a3qocUg4ZWzQ4laVBWUwrb8qIXH94I2Pn91U27XikzIrjSOyk0WWUZdyCPuqOFXw5j+9rRDDlVNx1jxkAcgN6EtMFC1dfU1oMPgIss+U5VAlj/ABEDT3pf2evquLtSPCWy66xm0H1it72wcjBXQYB8Ou27r9atjxppyfg55zaaSPMgdqOwQ1jXflz6fnrQKPtW4/RtgVbEJccAqCcs9YOvty/tU1S2xn+DcnCXsLgrdrCohuBfEWJCqTqYABLkE+UxvQHZbhi4ayyQz3HOa450zE7ny12rX3+IRlCBW1gxpFDY9tTkCzGpo1btMhYA2GLrCaNEa7HzmkV/DC00OwnU/wBvOnZwjt48zZYAGvPntQd/h7rczNDj+Lp+FSnBswFYs96PAuU8zEVBeFMbq94xAHPUjStPY4d4Mywo6DlV17AgIxYtqJ0pli+WGxRav4cW2tupIJ+Ic/TpX3+FYLpc+RqxsPbXLlnXUnc/Kq/1x+rfy/2qsY35A2ZPBYtzJBEHefwoDEWsLcYC6us8mI+tVW1KHRTHkCfnUHuIzeO2fLlXIoyvVjchf2t4SiEXbAi3ADAagHYH0P3+tZ8a16B/imjWmVcjLBBHKsLjcP3Tkbqdj+edWjdbHjLwDOK2fYTilrublm6BKeJGPRjqPZv/ANvKsphsObjhR6k9B1rR2sGltfCIHU/E3ma6vTqSlyQuamqY4v4tS0KsKPzrWI4vbi/cH8X4CtCHJpfxPhhc50IzRqDpMdDyPrp6VbPynGxMdRYkAohMUwidY61S4KnK6lWHIiPyKlXFR0phN3FyCAN+v4UKluTUoqa0UjNtg9xiDK6Eag9I2r1bt/h82AYjXVGkdMwHy1ry5j4tp8utetYa6DwO6b48a4Z0BP2gQqf+ZA9zVIOoyRGfaPM8FgV0LGfLatp2axKq68gpGlef2LrnQCtXwLhzGHuPl6AVyTvs6oV0b3iWFdG8FwMWOYx06UU2NRID8/iM6GlVsABjOu+m+v5muuSVIZkZgOQJ0/rSqXG6Rx0PsDjELEEmCRCg7TU8ZjAn7ouGYgmkOD4YbkXEuIpAjQ/hWkwHDTbALkNprl3J9KtFykvgAFbx7KZEjnH9ulMRxUEsXIZo1TQDXnQmJZMRnaXtBBALLlP+1U4HEYQsBcdSVjVdCfXrRpryAFwvEFF021XUgwY+dNP1cdR9ajiMIyk4i2JAMBTGxon/ABZ/L+WjG12YrS+T9r5RXLlwwQyh1jYgGsvaxzAwl0+h1++rTxa4vxsojoOXn0rrcGC7CW4ZgSpLWihY6MrNp6SSI8orO4/srmZbch7Da94IDrGuvmdp2p5iOK2biBEYZqzvD+P3MO5s3NIn/uB0BHUEVFtR2VUW1XkUcP4MLCuAc+ZpzRyBOUeXX1JqrGnxCdq0t7AB0N2ywEfueXQf0pTew4ujwjxc1/Ef0rphKLjcOv8ARGSlGXuFmeviajdtlTB3rgeqXYUWllYZbiB16Hl/0ndT6VW/ZMXFLYW7JG9u5v7MPxHvUlYVZbYqZUwalKMZdjptdGbxuEvWf862yeZHh9mHhPzqjva31nirFSCToNROke/LyoVuH4e6M7YdI3zKck/ykBvkai8Xwx1k+RB2fQZs5E5SIHU/2rb/AKQb3d4JLS/C1xVI9Azn/wAx91AcHw9rP4EYRtmIP0Aqf6Rrs2sOsye8Yn2WPxp3BxxtsTlymkZzg+GBI0rWJaAAilHA7MCaa2rzF/CmfLrG35/tXmyds7vtVkOF4s5mN20Y+HUkDXY1oXxKPaRF/Ys4IDHWfL3pLcvkkK4OTQgAdPrTSzhiqCSroSSi5dveqwlH7ThuxhwTgTqczt4cp+DcxyPnWru8XC2lNuy1wjksZhHWayPDONLZZRdGoMBZ8Jkbin2G4st5T3TAFTqiaEnoaoq8AYfxDF2rlr9pZcZv4fLnFKMNwHDMUe3GaBmzCJHp1oq3xMk92sgmSSV+CKbcJhge8yszc8sSPOaPYC3EYFCgEZoIgAx/vQEj/T/8xTn9SRB4QFXnHKhv1e19paIDx/D49CIYRFXJxayAwYnXlzpYyNbO0gDed/Q0uDC4xKCCu46zyp8nqPgrDGuwl7q2nzoYG8/gfamnG8QmJw4UR3q6o45dR6HpWctWr1yLFu2z+3Lzk7UZw7C2MLdjEXm08XdoIjrLE6rodh71FSbRRrexZgONXQWtkkEGGHKtAz/C40Ma+vlWM7RugxVy5YBVHOdQTmidxPPWdOkU34Px0Nby3JzLpoOXKAKr6ZqOR2xc6coUkNMXeDfGuv2hufUdaBu4cbowI8xqPWrcTxKzsST6A/maFwOLtG4gLRLakiBvzJ5V2v6b1ZzJTS6L7NhpAJifKfvonGcNNsozElWMHUCOcxzFM1w2a4zDWFgfPejeI4XvMMw5gZh6jX7pFO8aSFWR2Z4AFiCoW2u55t5L5ef9asu4guOijYDlSe3ithyimNtxttAnrNSTTZVqh7wHDECYMbk0D2msPir9i2gHgVjqepABP8pq/DnMQAcx+g/CvuHYPvcQ7MQVkKACf3RHT1NNmjcKExupchi/Zy/Zs5soYATKax7RPyrUdm+zZbhjsNL18d4h5gD4B6ESf+6hRbuIqrbzW21VSNQSfhmANMwOkaT516PYQqqgmSAATtsPpXmvClKzonlco0z8/XMbd10DGYg+WntRnDeMs57vIQAefLTrzFa3tHwC1ZxTOwhLhLAryn4h85PvUrFju0nD2w6xIa5BP5BqCwpMmhKLNi4M05WnUTMEcoO2mtFYa4Fa49iyzGIZgYkDnvvVV6w99y7qqvosKujH7XrXbrNa8J0ganrrqDG1HlRjTdicUxLC9aCnlzMfxVqb+EXUiQTtGvy6ViOzmIa4ue2Y5QNQecHzrVDi10wLdglucmBVoNcdAaFvEO04sIRiLbKMxUE6SOtIv+PcP/pH5U943w+9etNnIXX94AwPLzrG/wDCg+1+flQkp/0tGF1xXe3oAdfs7DpWW4nxpLdxkRVO2YgxJ6SNSfcVs+N4/uOGtcyjO8Kh55jz9lDH2FeQLbmlSumUxRvY8wnG7oZgt42Q27iS0dJGo+YoLijozlllhpqx1PhEzrMkyZqqzZicwkcoPWh1TfWKe9UXrdhl3Dk2xmABBPPlpv8APeajw+2VYmR8J883pG/9jTIY8tbRCRlUbhdTEaHTWBHzFLsUwkZdo26CeRnXSD86HEZ6Zfh8N3uimCORqT8MO2ZT6MPxoOxZJGYQY3hhI9Rv8qJwndjV3ZZB0IMn00g/dTWAZ8KbE2SDblhrpBI6HQHWnVjtDcEo9swZ1AiJ5Zd6F4F2hw1pAhW4YmYCka9Q0CdtqYYztVaynuUY6iFuBcszJOhMAifpRWWcdJgeKMttGUFsjTLHLSab4Thty4QdhzkxTHhnHrd54/VQSNSixmgCNNi2/Kmlni+EY5VV1OxzRmHkATIOw9qpj9RBfeJPBN/aB3b62EUAEsxyqF3JPSpYXiuFtEWb+DYNoMrETrsf7jSlnaXAkBbtq6HyH4dVeDvAO55SKvvcYs41MLZRSl+y8m7qCLcGVnfViunkTQy5+T9oIYeK9x6RwwuAht52tfYuEs6RqCrHVl5Qdp0gCK3Nl5UHqKw+HxOa5HeCLMNvq2eVUj5N9K03Acb3lud+c+5pbsjONMW9v+Ati8OotsFuIwYEmBB0YH2+6srwvDXrcWXvBAglTMz0Fbzj2MNu0SBJgmNeVeU3Mcb+eHKk6gaRpoNNxXPmcYPl5FQ2xrOzjxsADOcwR5xFA8Y4aSpK3pJnMCN+gHrQNgYhQFBBgTqIAB6dTW/4K9oKhZYuPAMnTTmRsDWx1K7QxkU4BiLSZg7W7Yh8oeD7ecUZieK4y2oZC3dTI2LGfPyrZ47Dq053IPLQRrtHWk1rs6W2QtGzPMa7wJqvBLSDZZbxGZFe7iCywJB8Pziiu/wP+qP5qv4Z2XyybpUk6QBy6a0d/wAM4b/THyH9KNAtHiX6RyUw+Ht5swZy4MEDwiIH81Ye3b8q9R/SxgiuFs5iGZbuhGwDKZA+QrzLPERy50NLRXH0duWpI8UDaTOnykx6VM4ZlGw19R8/pVTPNWuTAlp6CSeW/tFbTHsMW4sAwpy/EBofbYGP61Du1dQ2bMJjKASV3gH+3XnQovLpKwI1ifF56kx7dKl3jBs6EKd+XKDtz2Gho38GcrCU4QD4YZHzabka6jl+PnVGIs3tBEgDYLOnXbajMFjVYEXFA0ABAnnuRvpvRWW4qyMlxSG+EGR59VPOT9ZrOmjKVGd7jodKIw8rTnDWbGVznuW+eXKGVgYOslY30gk6VfZ4RYu/5V4EyYUgrPlLbGPbzqUotF4TiISrEySdNRrtTTCcaaYxC9+h0lv8xehVzqYHImPSq/1GGZCXUqY1Wd9dxvpB85ml+I8DZTv57+/Q+VKM2hnxRRlXuHLqzQqkQwJ5GmfCbduyvdsGa6fijdjyA6Csmt8hgQSIIOnlTteOANKyCd3O56jpTxpEZStmwwONdB3UQxElliQDpEnVQBMf71qcF2kdQ1+FGHUHLJ1PTTkFiJ8zXj13j7yAohZBaTq8bgnkD5VLinaK5fKggJbXZF2069aFV0K2n2ew4rtphLxBN4JPhymZid9o1q7/AAmxiHV7CW5WIdXED5c68Yw4wrg5zcttA1HjE+mkCiv1Y2gDaxpCnb4lHKdjWtvszxw8HrWI4Jee8oAsooMBmYszddBTHGcNsZsly61wiJRAAUPUmfDy3NePp2kvWjL4gXiRyJke5G9afs/2kt4i0UuXXV5+KT56mZG2nTSqaJ/T/JruK9ucLhG7rubrMsgZhlBj7LMYb1FC4n9K9lHRRYd1K5mKOjFfIAaPHkZ8qxt/jFq1cdMQjYlCBlYXGg9SRmgfIVnMXcW9fmwqWFjRFZmMDcmSST9KMZeGgywrwz3W/wBtcEAufEZM3LI4I5Q3hOXXrFc/4p4b/wA5Z/8AV/vXkFjBWFj/AOYMD5I0E/zUw/Uv/v2/9OmuIn0WXfpoZUTD2UAAzM0DXYACfma8yWtv+lrGM2ItWyoGW0GOm7OTPqIUfWsdaf5xU3thhpFU1fgbas4DkhTzESOm/Ko3sOVqtDFLtPY5Y1mDqdOtRW0T76URYy/E53GgqDXFnQEbQJ296ekDZLD2iTAlhz3AEc5G3LWvsPjWtMSD4uo/tv59ai2NJEEDSfmeZ6muWbkAnTT0n7pNHkvAKGVzFJcOfKUvaeAAkNI3XpIJ0iKswN5mgZdAxAP72smC3Jug8htU+y6q94s8R4dNBInaPYfdRPEHytdZN2Zi0Eaka5hHl9dfKni3YGtBOHx5tBzmOUiQrQwkDUSQT0+UUPjL1m6oLMgY9UAbf7QIB355qScSZnZgqk5STK6iOftIP1oEWHgGCAZjTeN4HOKnPvSHT+Rq/Bw+qOg9A5H0Uxp60Le4NcUxKmYiDvPIab+RoYI4A8+h19xTfgWBzHP3hBTU6EgRzkHSp07G0K8PgyT4vCInUb7CBtJkjn91VPbitX2he2BluW1DidbQEzEjNBI84k6Gs5aUkyRI51jcQYXCNoqV7EF94joABTTD8JGfKxjMkj5xpEzqAPc0w4l2aCIGVgdPn506i2I3Rloq3D32ScpiancsxpRv+Gnug5ETMTz10+gPyoqDNyoX3MS51JNVi4dpMUVisGVIAIY9F1I8iOtFJwV1XPeBRd4jxf0HuZocHdG5C+1isusAnlOsVf8Arlz7Jpnw7iOHsEsLJd4I8TAq0jpplHpPrRf/ABu3/L2f5T/7qKlXkNC7tdjhfxl+4vwNcOU+U6UrC1EV0NS3s1Ui5xp4mnprNTtYJisrrzihtz1NTRj8qZNGOXNTPWumwYJgx1ijr3DxkznQkTHP+4qu/cXIqCWjY+vTy5UXH5BYvmjcNwu9cAIQx9oyBFW4d1SQAM/MkZsvkJ0nzqFzFNnzZyxHMmSPn0/ClUQsa4LhHwlbikRLQYPoPXT69IotsjBVjZgSCNwIIWQfhOvQ+k0swvaS6shmZ0kTAWY9wQfere0dsyLiXCyMqlZESraRoI0Ij3FVUklQjTD+4w95pU92AuisWhjPiAZQSAVn06xXeP2rWZAFKuSSW1IDaMxOsQTPL50pwWLJUwJMag7/ACjaOfUcqi2IMA5QpB0bUHrzMfTnWc0kFRsCviDCkk6GBJGo8xvsDRSEFRnWSCQQJEdIMEHbWaCu3XuNtJ20HT0rtu/cT4WM1FsdKg0IIY2EeDG+sEbjTcET9Pce/jG2MgcwNOcj25xRScWuC0beVf8AqEZhykwJ5ketOOH4VbloMxDsRJgw2s6a+FuvOOdaKbC2ktCK5iyptuynLyPlsfcGisbxG9myasG1QATmHKI1OlFDBgCDZOuoD+KP+kaDlTXh+CvqrODCHQ5AVy6fCumoIgbj3BNVUSbZmL3Cr+XP3LeL7RCka7lSZg+Yp/heyTFVe7eLKqmQDCRBlVM9YBPnTLBcOxN0lEtKVOjNcI21Jkn4OvtQHazihVRbSMwnPuQSZIZJJAgGJG/35tIMYtk8HZTC2s0qS8aAkgbwN5EdKyXEse1xjLFtepj2FfC5euoSiuy2xmdhJCgmAT0E6UNdwroFLqQHGZZ5iSJ9CQY6xSSk2ja8FcV2PSuA1KTSWEmyAEiZjaPWolOdQWunoKISdkE6AjWrLloKQOoBGumvnO4qNt1EjrA1118qnjLhzLMDKAI6exHnRMW3nZNFdipHMCfTfTWRUcRZKrv4huIggEA6c/WmmEsWrlsvcLBreoCkCdJj+HXSaXWMSc5OksCDpuCIjzHr51RoVASbjl0ohra5YkgnXbaJ+IjXX6VzEWsuu4zcvzoaIweHe8xW0rOY1gbep2G1Cl5DYELJhp5DNr0kD8a0mCwF2/aRA4W2oCsxjKDuefQ79RRR4UloL3g/aE5isSI1yg84HnzNJsfj+78NvcE6bkHXU6RAnb5nqraXQUi/iuFTDv4rodhqCg+LoSRMf2pLjcabjExAmYqGJulyWYkk6knUn1qsCptth/QU7BSNCYAPQSd9uX4VG3jYk5RPL+vqKqYk7nf6Uz4PbJvC1byFnIAfWBPSdomTpOmla62FLk6LsFeW0kpb7y4x0BJ8tepGjD3q7iHaK+bytiLYzKNl2ESRKzA58/nW8xXDUR1toiI5UKjC2c1wgfEGUb6T6kdNbOzvBcO2ZnQPcTxtIUscuuUhtV8UCZgwNNanzblxRdY0ochJwDgmIxTo2IcpbHiyKCW5GGOmXYee1emXuGWjaKuO7QATJ6QZgCBO2nXrWV4p2j7vD99KrbzZgtvwXG8eUFiRmy7bb+Qisbe7VtdRrrOFUGFtrpMxABHTcmNPlVlLRGUN7dGw452ptWUVNCP3VEvoNBJJmY1rIcM4WeIXXdrjLH+WqqjlmaABDOIA1MlSIDHlWTxfEWffXzP59quwnHrtr/JFu34cpKpq2gBzSTJMT61otXchcj1xiaHtFa/UsIli1cYi9la4rETmUliyhQA1o/s4O+nOsuQbzZjcGY75y37ogSTMkx+GgqvF4k3SGY67REAARAHQb1E88oMAa8/yKeUk/wBEoqkSOGZTDDLpOtc7vz+lRe6WiTMCB5fmTUZpLQ5ZiLJUkVADeinuiSu4nSRBHUbnShyupppJATGFqxbyaqc5WVEka+dNezmDshX75FZiJEgEzyAJ2P8Aes1axDLz06Va2LczBj6UqaGG6gWg4AHw6zrm8QgaaSpkg+vWqsRbts/hkSukkCDB1219PalVnFMu+o6V1GzEDXXzqnJUJQRgcP3txbayZMaan760VjDHB3LsupIXxJpzMhd9NN96zlrEPYvBhCOm0j/fcffTbCW++U3buVzmlwD4/LSlcqHSsXY3ibs+Z58QiAduhHKfWlr2iCd6v7/9qWIiCYB0gax8tK5eulm15mTU2xihhFRzU2uYdHUQpUgeQHqSToKBs4fWdwuvr5UtheNo+s4Vn2EDmTXpvYLga2raXnKnO5CSB5gny1G45DlNJOA8DfIr3kIS4SV0jNHIA/umRqehrX8d4lktQSFygwDAGumkanpFLbu2V4pKl57GXEOK5lysy5AI6mFH8MSR99YntJ2wDyLEKwkFozM5LSSZ26/7Um47xoOgtWcwSBmZ4zMfKPhQcgN+dZ0plEk60W2+wpKK0Tx2MuXWzXXZyBAzch0A2UeQ0oQiK6XNcimISaZyrLNrMYkD3H471XTHBH9mwQEvqTpIKqJOvkBMeUzTQVvYjegzhGASXtXlMsCUcTOgJOkx0PWlNxVGmoYSNNiZ0Jk+HofarcVcZSoGYMg2O3qBOxEmibmLs3FWUdbs76FCI26/TnVnxekIr7BcRw+4gzOsCYmR5xtyMHXbQ6139Wt/bPyH9aJHFHRDbzGDPhZQ8dcpYSs+XSgv1j0/9NaVqKCmyvw5zE5Z9DH4V8DNRiuyPSppjH0VMCSdtBNcZaiw1rdBC8EUIKFfGdmB31+GNh60VibPd3QRoV3B1j++tA4UgEevWKIa/Ds0DMeUEz60yMS4lez3rZcaSuvMjNz9q1v6QRbtWrPdqoa48yFHwrqSDHM/jWUwmK8Za4mynKAJ/I3rl+/dv5A5JVTAEzAMeeg0mlkxkhczSQAT0knX+wp3Y4fbS0blxgqzpEMxPppQmJwAtrmXMXDbQCsT5a9Kos35+LX87UvYy1+y7EuSe7XMEJkzu3ODGgA6fkbHsjbsoDcOQgfbyl1I6awoPX61h8Y+Y776/Pf0qNm0BNGVeAx5NnoHEu1Xd3jct3c4Mr3c5lHQgkekxoYPvjuLcWe62Z2k8vKgLtyR5da7hMMbjQNPM0nY/wCEVNdI31NVMxOpo3itrKwTkBp5nY/UUI2kimSIzbujojLEHNmGs6RB0jrPOrbSFnQAAnwwDEGOR9fOrUK5EEDUkk7nYgTyHOqMui7iY19S39vlT8aJ2RXDsRIVoE6wY0EnXyBB9xRj4j9gqCInPsuYH4SJGp258sug504G5+7myhtCeXlm8vPlUMUuUwNjqD1B/P0plpWB7Zcl8rZy6hWO8g6RqAp1k9QQI0I2qzgdqycRbXEyLTHxMDBAKmD0+Iqfah8Dg2u6BkRRu9xsqDyLHmelfHBEHxMqr1mZ1jRfiO3MDzihbdMw8bgrqxW2rXLZOkCQRsBnhd9NlqH+Fn/l7n89JrWJFs/ss3mSYn/tUxHkSas/xi//AKrfOqLJDyheLA66a5XK5yhbbcRB35VxqhUgaZMxPMR8qlZvkbDf61UwritFawh1xsq7jXQxqR5TNRwNvMyorZZMzpvGlBEzVuHeCNNZ3oMZMOxhIMHTTedyPxpY33604xXEBcYodmgSeXnQy2g25ErpsZ0/CKwXsCQVNiDrv+frTrir4fuQttvHmkgEny5jT/ek4uBcwXYiJOp/trQo10FcO4U94iCo6SY/2o681uyQuckg/EBp7jn/AHoNuOOECW1CeGGImfODOgOlLSZ3JJ/P1rVY31FHo61wk5jvyrrdY38tP96gDU0BOg2pl8EX8l1sjwkjnPl6fh70bxXVoVCAttJ1JmUzFtToJYxGkKOdAFCFkkAgwBzOhb5afUedX4142+yF36HT00Me1W8CeQMrpPI1LL4QxiJjcT123A132ma4pnf3qLLUhi39bO/MbH7P/SNl+VVFpG2vXWauF9Y1WTEGTp5H1iqIoMyORXa+FfTSj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13772" y="5584757"/>
            <a:ext cx="11926100" cy="462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Our </a:t>
            </a:r>
            <a:r>
              <a:rPr lang="en-US" dirty="0">
                <a:solidFill>
                  <a:schemeClr val="bg1"/>
                </a:solidFill>
              </a:rPr>
              <a:t>ability to </a:t>
            </a:r>
            <a:r>
              <a:rPr lang="en-US" dirty="0" smtClean="0">
                <a:solidFill>
                  <a:schemeClr val="bg1"/>
                </a:solidFill>
              </a:rPr>
              <a:t>collect data are no longer the limitation. Now we are limited by our </a:t>
            </a:r>
            <a:r>
              <a:rPr lang="en-US" dirty="0">
                <a:solidFill>
                  <a:schemeClr val="bg1"/>
                </a:solidFill>
              </a:rPr>
              <a:t>ability to access and analyze it efficiently!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824700" y="923910"/>
            <a:ext cx="13841401" cy="94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Increasing data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volumes collected every year</a:t>
            </a:r>
          </a:p>
          <a:p>
            <a:pPr marL="0" indent="0" algn="ctr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https://lh4.googleusercontent.com/dy0nHZvemJU7wkWx8mpU2uSfxX9FgO7Pi19-7SiqSpACDtuLcNfJxEtypSA1jabVZXwVpmPBM8Uv7a_T6Pt8Cb27MaDrhB2Il9AhzMPW6w6MK62T3Oii6qFmU7kRzeDsoC9B3CFR_t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49" y="2101546"/>
            <a:ext cx="7902575" cy="35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9964883" y="6334780"/>
            <a:ext cx="222711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Courtesy of Carrie Wall Bell, NCEI Boulder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50874" y="-22860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Large PAM Data Volumes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-824700" y="1453327"/>
            <a:ext cx="13841401" cy="94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NOAA has collected &gt;1 Petabyte of passive acoustic data</a:t>
            </a:r>
          </a:p>
          <a:p>
            <a:pPr marL="0" indent="0" algn="ctr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03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AutoShape 6" descr="data:image/jpeg;base64,/9j/4AAQSkZJRgABAQAAAQABAAD/2wCEAAkGBxISEhUTEhMVFRUVFhUVFRYVFRUWFxUXFRUWFxUVFRUYHSggGBomHRYVITIhJSkrLi4uFx8zODMtNygtLisBCgoKDg0OGhAQGi0lHx0tLS0tLS0tLS0tLS0tLS0tLS0tLS0tLS0tLS0tLS0tLS0tLS0tLS0tLS0tLS0rLS0tLf/AABEIARMAtwMBIgACEQEDEQH/xAAcAAABBQEBAQAAAAAAAAAAAAACAQMEBQYABwj/xABCEAACAQIDBQUFBQcCBQUAAAABAgADEQQhMQUSQVFhBiJxgaETMpGxwQdCUtHwFBUjYnLh8YKSFkOTosIkMzRTY//EABkBAAMBAQEAAAAAAAAAAAAAAAABAgMEBf/EACURAAICAgICAgMAAwAAAAAAAAABAhEDIRIxBFETQSIyYUJx0f/aAAwDAQACEQMRAD8A3iYcHMGY3tWzg2Vsukp8L2urKLEXhftTVjdp5c8irR6MMbvZN2Je2cu5S7NYKZfBbiRyuNFNU7FR8pHJzhobSOXznTiejDItkgQrRpWjgM2MgxCBgiGBGAoMUGcFi7sBCiKIgEICMDp0W060BCidOtOtGAoEW04CHaAAWixbTrQEIJ0ILOgB5DTRuUsqGIK6iNnFoJGxOOUjKeao2ek5UW+FxgLazWbNxN1nmezMReqBfWeiYNLJlKaroi7JLnOQ6pAM4OVNzC3A5lY5EZIiq0dDR0YMARtqZE6bowoIPDDxtLxwiPkhUOCpC9rI71VRSzkKozJJsBMN2j7egXXDAW/+1hr/AELx8TKW+iXrs3tbGogu7Ko5sQPnKTGducFTy9oXP/5qzetrTxvHbRq1G3qjs5PFjf4DQSO1U85aiTyPVcT9p9FfdoVG8WUekXD/AGn0j71CoPBlPpPKAYVM52j4oLPbMF29wL5GoUP86MB8bWmkwuJSoN5GVgeKkET5yz5yy2Dtqrh33qbkdLndPiIqCz6DWGBKPsP2koY0hHb2b8R15g8R1+M3/wC4F/GfhBKwbM7uxQs0H7gH4/T+8UbBH4/SPixWjPhZ00P7i/m9J0KYWjxNtjgxG2AOU0SIIQtPN2d+jMYfYW64Yc5rsE1hYwVpiOqohsWgMbT3o5hqO6IW8I4olKInIdWC1om9FtLIAhhGIYqpYqpawsNBfU6QqVEsQALkkADmTpLHG2pD2KnT/wBxh95vw+A+cpImzwPtN2prYlyHBRVJAp3yX+sfeaZ2o5Opnpn2j9lwwOJor3hnUUD3hb3h1E8xE6cbTWjGaaewgt4iUycgCTyAvNf2X7DVsRZ6l6VPqO83gDp4z0vZXZ/D4ZbUqYvxYi7E8yTJnmUdFRxNnjmB7LYyt7lB7c2so9ZocF9mOKe3tHp0/MsfSekXfe6SwS9s5i88jRYYnlmN+zTFL7j0qnmUPrKDG9lMbRN2w9TxUBh/2z3QCOCCzsHiTPBcPUqUmDjeRlztmrAz3/7Mu3C4ykKVZgKyAC5PvgD5yg7RdnqWLXPuuPdcDMdDzEwGFwlfZ+IAcEAmwYe6QeKnmNZtDIpGc8dH017QcxCDCee7Kxr1KSuSQc1bP7y6/Q+cnLi2H3j8YPPTpoSw30zaXnTHfvB/xH4zofOvQfC/ZlBTirQjyrDVZyUdNgCnG6lMyTaEqx8RWR6VEx/SOWnezjoVgAQ7Qwkk0qNl3zbWwHM87chGkJsbo4o4cb4RnqWsigDK/wB8k6dJV1sZXOlDzZwPleTMJWJ3wxuysb9QcwY6VhJ0EVZTts/EVgRUqKiW7wpi5ty3j+UpdjdgMPRqmq16md0VtF/Mzc1t0KFU34seZPDykcuBI5NaRfFPYKraEBBFYR9AJKKY2EhWj1oJjEABFizrQAbIkDbmzRiKLUzqRdTyYaGWgWGEjToDDdltuGhVNOr7lUKr3+5UTuh+mlj0m2a95kPtJ2Wwp0a6LZUD+0AGdnYHf65g38ZZdi9qmvQAb3qdk8R90zee1ZjHTovhOhRZkaFQqxydOtAQohicghKLxgKghxQs4LAQSLfKT9qEKVpjSmoXxY5t6xNmKAxqN7tMFz5e6PjaVlTaCMxJYXJJPiTnKbpDjCUnpdENm3cUvKqpH+pMx6EyzqpKratVS+H3SCRVF7cAVN5asZmykqIuHTuiJUoEyRhfdHn84bCS0VZBGHtCFQiSGUxv2cmh2HTqXjtoyFtH6RjQmduzgY7acEjEBHKacToPXoIdKlcgczDrsCchZRko5D8417E2RMUBUBDAEMN0jhbS0znZTY/7PUrgMSoZVA4AWuPOxtNOUlZsR1L4kZ73th4WCAfOVFumS10TjOju7OgVZVRVM404q0orYqQ4sMQQsNRKQgljONxa0l3m8hzjtWqEUk8JitqY81WLE91b2/OJv6XZ1eN46nc5/rHv/hJXtHU/aBTZ7UXAaolhot/ZgHUZknylliGon3D/AJPATDYHC1alRqljZrFcrd0jLXpLPEbLr1CoBCINSTcnoAPzluNujphkhhwfJf5PpFhtylVp0f2gKRRU5VMgG5bnE58ZE7PdtKjGz02Zb2uMyo5kx6vs0Puis71ty26KjHcXL7qDKJVw9ssgOQFreU04wqqPLnmyzdyZoj2ioUlt3nOegy15mQKnbVL5Um8yJSPhSdII2dxkrFEnnIu17Y3/AOV6yRS7V0z71Nh4WMzL0bDMemf+JH3Tw9LR/HEObPQ8JtWhU0ex5NlLMACeT06pBtcS2wO3atLIG45HMf2kPD6KWT2ehxSZT7K2ylcd3JxqnHxHMScK95k01pmiafRNw5yZuQy8Tl+cAQTUtTH8zE+QyHqTI+IxyUxvObDS8K+hf0fxFcIrOxsFBJ8pU9nKRF2bJqm9UPTfYkD4WnAPiSC4KUQQQp96pbQnkvST8Mf4jnluqPIf3h0PslGLEM6FgV8IQUMKWZnRRFAkfadcU6ZPE5CD0VGLk0l9lD2l2gT3F45eXEyr2biEuEWxPFiL+NuUqtrY2/tG5Cw+Mb7I71TvbpAJsep42hCNrkzu8ubxJYI9Vb/rN2HpKtgAxtrnl+cYFMnQR6hRUa/rlJqsml/GWonnNlcVsc4hw6nOWLIo0IjtK3lLomytp7MJP6ygYrAMouchwl6+NVBwjZ2qpWxt8PpE9DWzH4jBMRcKfEkKD5k2kanh7EKwW/LeXPwvLnaeJpliN9W6E6ctDKbHJhx7rsjZZXup8jJ5eyuHoHEYNl6eQt5c/KVlXI3uJMw2KOakkjhxHmJD2nVsL/L5eM0RmwKWPNNgysQVNwQcwZr2xONrotVQtMMpYWHvBASznkDPMadcs+s12F2tVKqpY2ICa6IuZHzmnG+yLLQbVx1XvA2WkBTJUGzEC7EjncyS+IxrUyzoBTt3mKgZTMbC25Wuyhv4YqMwXgSTqecu+0XaetUo+xJsGIvbiBLUF6C2Ttl9qgLJVW4yAdSQR/UvH0mwSiq5q28Gs1x1E8fwWKswJANuB0PQzX9m9td00/wm4B4A8B0nNmxpK0jXHJt0bGdKgbV5xJy8kdHFkxYsFYYWamISmZftjjt3LkvqZp2Nplts7HbE1SS606YC77sR3bXz+UmXo6fFlGOTlLpGKoYV65NNBdj8BzLHgJsNk7OFBFppZmHvMdL8bCWmykwNJWSlcbvvVHsDUPPoPzlns72dVu4QbcANOt9DpLjpUw8vMs2TlEqDQqAEkjLUW+shNXAJDZcP0Jb7QcmqEWwUEFz66zL7eZi7boyubWtn1lqSZy8R59qBTr66fCO/8SKotvX+Pz+szbuRe4v0MjVnBGhHPlKRJfV9v7/H1kb9+7qPc3Nsrjj5TOViRkLDwMYFci/I/PnHQJlxgsdTeiSuKp4dmJvv0q1R3N8naoqlVB4AXlAMbWYgu+8NM7HK+thaBjXGTKoKalRlum1rZcL5xnD1Sd3rl5zRkotnxLUXKNcFWsRe/wADxBFiPGSsbjN5CDy/xKfb2J3237/hA6hAFBv5RqnibqegMlIJMtuyWzjV9rVI7lJSxt8APiZdMQmHFS1u4273gf5cwNM+ctezOCFPY2RtUxVZBcahVIb4d0yi20/8Mr+KotO3IixPzE0IHNh4FgqZZsAT55xvbZtUK8svOek9hdlU3BdrWGQnmnaGtvYmsw0NR7eG8QJadgQaT2Mv9iYncqDkZnl1lhh3tY8iJE1aKi6ZtXxSE5WnTPEG5nTzOJ6FnoqiGzWEjPiVXjK/aW0hY2P65zVujmSsjbV2suhF76X90DmR5anllexlBjNql6b0g+bIwGtiwzBueNwJF2jbcao2ZY3AJ1FrAX4DIeNjwsJkauIbeXOx1+JMcY3sbdaLBtou7hACxJACg6ki+Z6CbPs0tWiw/i7zuD3UF0UZff455XyE8+2Q4LuWNrZX53Nt0eO7bwJmmwu2dxTuqQfdJvrbPLmPzm03eiIL7NxjatMELcF2zJvr0UzN4875G7vBhdSlycvDy1AlRW2ozEAdLG9jC/brnvL3w2R08rW1mFUaXYGMpnkdLnpl97pIPsQTdTY8s/0R4XljSxXf3lNju94Nex/lLHK/jF2hgN9QylSTa4FhnxJVbbp/K/GWp12S4lJiVtnK2rU4iWWIRlJDDLj16g8DK3FUbHn9RzmqZk0QarnUH9dYqYgjM28ZxSNul5oSM4muXN4heynrCKWjFUykSzebO2uRRpLfJFJHTKw+chYumr1RUJNxbIaEgamVmEbIZ/dAj4qaykgNvsvtC9KiyqdQflMnVe+cP2p3PKRXfKMB1DJtGsQCOB1HOVlOpJStJkNGpFrA9BOnU17o8BOnn0dyZZvVZzGtoYdjTYDVrL/uIH1kzDEaSbVpXQ+ZHiASPW0yc7Y1GkZ/D4IVqgDC6KHJBvmAu6D4Z/KYvauzWplWysw7p8CRn1yM9MpVFR+FjRAy5s7X9LSpoU0q0zTdQQLIwPMWZSDwz3vjNFOjNxs86CFSVF7tmOV9PjnJoq3IyO6Acs7921yep1ju2sFUotbJkN902ztfS40YaSKlcZAgg7pF76bxtfnwmnJvZnVDrOLkZ65a3z0y+HxhtWBGV94EEkZeB/X1jPs8hvG9xYEHgdL20sfpGsO5LW0YcPxch4/OUthZOTGNvXuARnxz8Pyjn7QbErYXyIDHdI5Hkf1lIFXvC6nI6qSLqeR+hjNKsQxBIFwcwdcshCgsu8RTJTfFmXnyPEE8D0OvMyoqi/yMNMe9M3Q5aHQgjkwPDoco827V71Lutxp3160zr/pOfK8aVCeyvqUeUYNOTGaAU3tNfn4dZaZFFfXWwle+stKqXkGvSmsWZyRIw1eSFryDQWSEpjnLsSJZxRz8obVbiQWyMW5tGMfpVbGWeziXqKo5iUiA3mt7IYG7750XM+PATLLPirLhHlKjWpQAy6To9UYTp5ts9Cgtmpe7E2AIHPM9JmdidoalTHYjfclW3wiH3VVWsLAZA2+c0mHbdIU/e9bcPhMlsPs9V/ensl077k8qbA5nwOXlNoJfHZzZZVk/hqMJg3rOqoCSRu9MuJ5cZuNh9lqdAbzDfc5knNR0APK+stNl4CnQQIigE5seJ4C/rJCVTc3IABt62nHky1oiWRy6ItXZNFxZqakHW6iZfb/2d4StmqeyfgyZZ9RoZuGNtPjGma5A43tM1ka67ITPnvtB2QrYGpvZ1KNwC4GajK++Bp4zO0MSquQ+YBAF/HgdRPpzaqI16dhugWOV731B5zxrbv2ep+179OoKeHtvODqls7LfLd8dAJ34cylJxl2Nv0Y/FYoOxNPJlYsQBkwXXLjxvfhGqmHDguh5lqfIc15r8pI23s2itb/0lU1F1ubXuOIyEggMp3hdTe+X3WHL9cZ0/wCgsapuVOWfDoRyMk01tYrp11HG1+nOLUQOC65MM3Uaf1qOXMcPCN0nt4cY2xFj7T2upAfgxyD9G5N14+sisCDYixGRH64xomxtwk2m3te6ffA7p/GPwnryPlJ6GRXHGR6q3j7G0E5y0SQWS0UWkhoHsxKsmhprg2OV+eUep9TJNbCqCBc+6NTfMjO14tLCoP7wcgSH9nUPaOBzIF+AnomDwq00CroPU85h8KbWtzvNutbug9BOTNbOrBSJW7OkBcQTFmXE35AdonPsbqSCrKwI8xImwu2iipvVyUqgW9oF3gf6hqIW0sTvUWUjUfLOYPGH/M3wRuNSRy+R+x9AbK7Y06mZAN+NIhhkLe6TcS2obXok5vb+oEEHlpPl6jUIa4JB6ZestG2viKdtyvVH+sn0MU/Cxyd7Rz8j6Ufa1Ef8xSOmdvhIFTtJQpsGJNhxyUZ5atafOz9osWcjiKv+63qJAq1mbN2ZjzYlj8TnJh4MIu7eh8j2Pbn2iYenfdY1GN7LT/8AKpoPKeebf7SYjFJ/EYKhNkpJpb7zOdWOgudc8hM8Gjhe+v8AjwnTDFGC/FBYrAlGtwUn4G94GHxBvuufA9eRj1I2vxyIt4gixlZh8wRx19DLq0K6LhbqQRqIVSiNQMiLgfhItcfrgREo1LqL62+UQOSDn+uMyejVHMuQ+B8om9wHlBud0/1D5GCwz9Y0Ik1z7RfafeFhU8eD+eh6+Mjq5Gck0WCkMfdcFX6c/oYxUplSVOoNoIGJVUarpxHI/lGo6pt8oLLY9OEpCY/XbvxxDI7HOOo0GCJtIzUYJyaa+EylEzW7EpFqY6TDK62b4ds7dM6Wq4TnOmPM34lb2xrBFO7lamx8STa3wmAxi8RN120dXVd22YZT9B85iMUwFiPd4a908VN/TmJ04P0Rx5v3ZAOuUk4nMCNAX01jjHKdBiQzFEdZIFoAKBFEHegNUtAZJDxrZWELs3AAEfryiYai9Q2A8+WfDrLYlaYFNCSQMz1OtrRdB2RwnLQEgRAbHpa0Oi2XmYL65TJmiEtlbrf6Qt3ug9SPrEfWOovcPQr9REMGmLgjnmPEf2vDq5hW6WPiOPwtBAzjrAZ20vcecPsBgLEfT5R/dgMIxDLix+EWmYrCCozlMSJVI2M33Y8g0m8Z58kvcBtR6K90XvrMckeSpGmOXF2ze1GAiTEP2ifiDEmPwSNvmiSNtYJzTqE/dCsBY8GsxvwsDfymVpVwGs1hwO8N5GH8y/Wes0lBYAgHxtY9DfgdPOeYdttmDD1gqCyvTWot9RvEgp5FT8RNvHlaoxzxp2QqezQSTvbo+6QCV1z0udOEZajUHdUK/VWAPwNpCo1mByJHgbSzq4lgoORy+8AfpOk57Ib4eqL3psLa5Ri7HIKfgZK/eLfgp/7bfWcNqVBmu6p5hVv8TexjAZTBVW0UyTh8LSQg1SGtmUGd+QNuHnI9TFO/vOx8SfkMo2sAonVcTkQgFNeQ1I5E8ukbomRrx+jJY0SqIy8zEX3h4iO4ZcjAyBmbNEDqfOPU9D5fONAWjyaHw+oksYgOcNfpBiwAIxpjDqQBHYC1E7qnxv0jVpKXNCORB+OUZAjbEHS1mj2CisSGF5nqUs8DXKG8X2P6NkNh0nGgnShXtC4FhOmhmX1YFlZeYI+ImA7W7Tav7HfB9rTRqdQniQ2R8dbz0O0zXafs61X+LRF3+8v4uo69OM4sE1F0zszwclaPPVk1jdRIlSmVJDAgjUEEEdCDmJKp+5PQOEiMIAjrQSIAIsJYoi2yEBiyRhKZY2Hn0ke001DColKmVFt9FYniSfpM5yoqEbIrIBkJFZZNqyNMbNKBVYarCWEBFY6BCRSIURhCwoAmNmGeERhGgYtGob25giJaLROY8YtQZ2lXokKkJMo6yJTkulrExjyYe8WTMO3GdNURRpgLxwG0YDQXa085neVXazCJUoOxQF1AIa3eAuL5+F5529XdytrPVH7wIOYIsfOeedptjNh2W2aNvbh4ixzU9Redfjyr8WcvkR/yRWFcrxveENfdjJnUcwXtIQaNS12NsOviTalTJH4zkg8W/K8TaQ0MYHDNVdaaC5YhR5m1z0Gs2m2KIp7tNdKaqg8hNF2f7LU8HTJ9+qV7z/8Aig4D1MzW033mY9ZyzlykdEFUSnqyPJVQSKYyQxCBjawohhxTpEBi3iKGiIJhPFKxiBCx7EJnfmLwAIvHjoJSJYtMSSkYAkimYATsFVAPeFxOkQGdLUmkFm7ZIzVSItec9ecB1gLShVNj08Sm5UB7rby2YqRcWOYnJUk7ZNW7kdJcLsma/Ep/+E8LYI1IEAWBuwbzYG8Z/wCBsHf3H/6j/nNm2GvEGEm9s5qRncB2UwlM3Wgt+bXc/wDdeaGjRAsALCPpRjqpJKI9VMjPMMbkzDkSPWeqVxkZ5ftoWrVB/MfXOAypeRTJbSI0tEM6GpjZi0jAaHZ0RjETOSM4mdec0FYwCBi7wyPlBC3IjjrYGVHsljgjqRilpH0OUQxSZ0BzOlkm3KiAZ06cR1nGStkH+KPP5Tp0qPYpdGrSOARJ06DlOIiTp0kYzW0M8x7Tf/IqeI+QnTokUUxkZp06WSxqEfpOnRjDEJJ06Qykc8bE6dAA01HjDxAyM6dKXaJfTCpw10nTofYhWnTp00JP/9k="/>
          <p:cNvSpPr>
            <a:spLocks noChangeAspect="1" noChangeArrowheads="1"/>
          </p:cNvSpPr>
          <p:nvPr/>
        </p:nvSpPr>
        <p:spPr bwMode="auto">
          <a:xfrm>
            <a:off x="1828800" y="-1785938"/>
            <a:ext cx="238125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84" name="AutoShape 8" descr="data:image/jpeg;base64,/9j/4AAQSkZJRgABAQAAAQABAAD/2wCEAAkGBxISEhUTEhMVFRUVFhUVFRYVFRUWFxUXFRUWFxUVFRUYHSggGBomHRYVITIhJSkrLi4uFx8zODMtNygtLisBCgoKDg0OGhAQGi0lHx0tLS0tLS0tLS0tLS0tLS0tLS0tLS0tLS0tLS0tLS0tLS0tLS0tLS0tLS0tLS0rLS0tLf/AABEIARMAtwMBIgACEQEDEQH/xAAcAAABBQEBAQAAAAAAAAAAAAACAQMEBQYABwj/xABCEAACAQIDBQUFBQcCBQUAAAABAgADEQQhMQUSQVFhBiJxgaETMpGxwQdCUtHwFBUjYnLh8YKSFkOTosIkMzRTY//EABkBAAMBAQEAAAAAAAAAAAAAAAABAgMEBf/EACURAAICAgICAgMAAwAAAAAAAAABAhEDIRIxBFETQSIyYUJx0f/aAAwDAQACEQMRAD8A3iYcHMGY3tWzg2Vsukp8L2urKLEXhftTVjdp5c8irR6MMbvZN2Je2cu5S7NYKZfBbiRyuNFNU7FR8pHJzhobSOXznTiejDItkgQrRpWjgM2MgxCBgiGBGAoMUGcFi7sBCiKIgEICMDp0W060BCidOtOtGAoEW04CHaAAWixbTrQEIJ0ILOgB5DTRuUsqGIK6iNnFoJGxOOUjKeao2ek5UW+FxgLazWbNxN1nmezMReqBfWeiYNLJlKaroi7JLnOQ6pAM4OVNzC3A5lY5EZIiq0dDR0YMARtqZE6bowoIPDDxtLxwiPkhUOCpC9rI71VRSzkKozJJsBMN2j7egXXDAW/+1hr/AELx8TKW+iXrs3tbGogu7Ko5sQPnKTGducFTy9oXP/5qzetrTxvHbRq1G3qjs5PFjf4DQSO1U85aiTyPVcT9p9FfdoVG8WUekXD/AGn0j71CoPBlPpPKAYVM52j4oLPbMF29wL5GoUP86MB8bWmkwuJSoN5GVgeKkET5yz5yy2Dtqrh33qbkdLndPiIqCz6DWGBKPsP2koY0hHb2b8R15g8R1+M3/wC4F/GfhBKwbM7uxQs0H7gH4/T+8UbBH4/SPixWjPhZ00P7i/m9J0KYWjxNtjgxG2AOU0SIIQtPN2d+jMYfYW64Yc5rsE1hYwVpiOqohsWgMbT3o5hqO6IW8I4olKInIdWC1om9FtLIAhhGIYqpYqpawsNBfU6QqVEsQALkkADmTpLHG2pD2KnT/wBxh95vw+A+cpImzwPtN2prYlyHBRVJAp3yX+sfeaZ2o5Opnpn2j9lwwOJor3hnUUD3hb3h1E8xE6cbTWjGaaewgt4iUycgCTyAvNf2X7DVsRZ6l6VPqO83gDp4z0vZXZ/D4ZbUqYvxYi7E8yTJnmUdFRxNnjmB7LYyt7lB7c2so9ZocF9mOKe3tHp0/MsfSekXfe6SwS9s5i88jRYYnlmN+zTFL7j0qnmUPrKDG9lMbRN2w9TxUBh/2z3QCOCCzsHiTPBcPUqUmDjeRlztmrAz3/7Mu3C4ykKVZgKyAC5PvgD5yg7RdnqWLXPuuPdcDMdDzEwGFwlfZ+IAcEAmwYe6QeKnmNZtDIpGc8dH017QcxCDCee7Kxr1KSuSQc1bP7y6/Q+cnLi2H3j8YPPTpoSw30zaXnTHfvB/xH4zofOvQfC/ZlBTirQjyrDVZyUdNgCnG6lMyTaEqx8RWR6VEx/SOWnezjoVgAQ7Qwkk0qNl3zbWwHM87chGkJsbo4o4cb4RnqWsigDK/wB8k6dJV1sZXOlDzZwPleTMJWJ3wxuysb9QcwY6VhJ0EVZTts/EVgRUqKiW7wpi5ty3j+UpdjdgMPRqmq16md0VtF/Mzc1t0KFU34seZPDykcuBI5NaRfFPYKraEBBFYR9AJKKY2EhWj1oJjEABFizrQAbIkDbmzRiKLUzqRdTyYaGWgWGEjToDDdltuGhVNOr7lUKr3+5UTuh+mlj0m2a95kPtJ2Wwp0a6LZUD+0AGdnYHf65g38ZZdi9qmvQAb3qdk8R90zee1ZjHTovhOhRZkaFQqxydOtAQohicghKLxgKghxQs4LAQSLfKT9qEKVpjSmoXxY5t6xNmKAxqN7tMFz5e6PjaVlTaCMxJYXJJPiTnKbpDjCUnpdENm3cUvKqpH+pMx6EyzqpKratVS+H3SCRVF7cAVN5asZmykqIuHTuiJUoEyRhfdHn84bCS0VZBGHtCFQiSGUxv2cmh2HTqXjtoyFtH6RjQmduzgY7acEjEBHKacToPXoIdKlcgczDrsCchZRko5D8417E2RMUBUBDAEMN0jhbS0znZTY/7PUrgMSoZVA4AWuPOxtNOUlZsR1L4kZ73th4WCAfOVFumS10TjOju7OgVZVRVM404q0orYqQ4sMQQsNRKQgljONxa0l3m8hzjtWqEUk8JitqY81WLE91b2/OJv6XZ1eN46nc5/rHv/hJXtHU/aBTZ7UXAaolhot/ZgHUZknylliGon3D/AJPATDYHC1alRqljZrFcrd0jLXpLPEbLr1CoBCINSTcnoAPzluNujphkhhwfJf5PpFhtylVp0f2gKRRU5VMgG5bnE58ZE7PdtKjGz02Zb2uMyo5kx6vs0Puis71ty26KjHcXL7qDKJVw9ssgOQFreU04wqqPLnmyzdyZoj2ioUlt3nOegy15mQKnbVL5Um8yJSPhSdII2dxkrFEnnIu17Y3/AOV6yRS7V0z71Nh4WMzL0bDMemf+JH3Tw9LR/HEObPQ8JtWhU0ex5NlLMACeT06pBtcS2wO3atLIG45HMf2kPD6KWT2ehxSZT7K2ylcd3JxqnHxHMScK95k01pmiafRNw5yZuQy8Tl+cAQTUtTH8zE+QyHqTI+IxyUxvObDS8K+hf0fxFcIrOxsFBJ8pU9nKRF2bJqm9UPTfYkD4WnAPiSC4KUQQQp96pbQnkvST8Mf4jnluqPIf3h0PslGLEM6FgV8IQUMKWZnRRFAkfadcU6ZPE5CD0VGLk0l9lD2l2gT3F45eXEyr2biEuEWxPFiL+NuUqtrY2/tG5Cw+Mb7I71TvbpAJsep42hCNrkzu8ubxJYI9Vb/rN2HpKtgAxtrnl+cYFMnQR6hRUa/rlJqsml/GWonnNlcVsc4hw6nOWLIo0IjtK3lLomytp7MJP6ygYrAMouchwl6+NVBwjZ2qpWxt8PpE9DWzH4jBMRcKfEkKD5k2kanh7EKwW/LeXPwvLnaeJpliN9W6E6ctDKbHJhx7rsjZZXup8jJ5eyuHoHEYNl6eQt5c/KVlXI3uJMw2KOakkjhxHmJD2nVsL/L5eM0RmwKWPNNgysQVNwQcwZr2xONrotVQtMMpYWHvBASznkDPMadcs+s12F2tVKqpY2ICa6IuZHzmnG+yLLQbVx1XvA2WkBTJUGzEC7EjncyS+IxrUyzoBTt3mKgZTMbC25Wuyhv4YqMwXgSTqecu+0XaetUo+xJsGIvbiBLUF6C2Ttl9qgLJVW4yAdSQR/UvH0mwSiq5q28Gs1x1E8fwWKswJANuB0PQzX9m9td00/wm4B4A8B0nNmxpK0jXHJt0bGdKgbV5xJy8kdHFkxYsFYYWamISmZftjjt3LkvqZp2Nplts7HbE1SS606YC77sR3bXz+UmXo6fFlGOTlLpGKoYV65NNBdj8BzLHgJsNk7OFBFppZmHvMdL8bCWmykwNJWSlcbvvVHsDUPPoPzlns72dVu4QbcANOt9DpLjpUw8vMs2TlEqDQqAEkjLUW+shNXAJDZcP0Jb7QcmqEWwUEFz66zL7eZi7boyubWtn1lqSZy8R59qBTr66fCO/8SKotvX+Pz+szbuRe4v0MjVnBGhHPlKRJfV9v7/H1kb9+7qPc3Nsrjj5TOViRkLDwMYFci/I/PnHQJlxgsdTeiSuKp4dmJvv0q1R3N8naoqlVB4AXlAMbWYgu+8NM7HK+thaBjXGTKoKalRlum1rZcL5xnD1Sd3rl5zRkotnxLUXKNcFWsRe/wADxBFiPGSsbjN5CDy/xKfb2J3237/hA6hAFBv5RqnibqegMlIJMtuyWzjV9rVI7lJSxt8APiZdMQmHFS1u4273gf5cwNM+ctezOCFPY2RtUxVZBcahVIb4d0yi20/8Mr+KotO3IixPzE0IHNh4FgqZZsAT55xvbZtUK8svOek9hdlU3BdrWGQnmnaGtvYmsw0NR7eG8QJadgQaT2Mv9iYncqDkZnl1lhh3tY8iJE1aKi6ZtXxSE5WnTPEG5nTzOJ6FnoqiGzWEjPiVXjK/aW0hY2P65zVujmSsjbV2suhF76X90DmR5anllexlBjNql6b0g+bIwGtiwzBueNwJF2jbcao2ZY3AJ1FrAX4DIeNjwsJkauIbeXOx1+JMcY3sbdaLBtou7hACxJACg6ki+Z6CbPs0tWiw/i7zuD3UF0UZff455XyE8+2Q4LuWNrZX53Nt0eO7bwJmmwu2dxTuqQfdJvrbPLmPzm03eiIL7NxjatMELcF2zJvr0UzN4875G7vBhdSlycvDy1AlRW2ozEAdLG9jC/brnvL3w2R08rW1mFUaXYGMpnkdLnpl97pIPsQTdTY8s/0R4XljSxXf3lNju94Nex/lLHK/jF2hgN9QylSTa4FhnxJVbbp/K/GWp12S4lJiVtnK2rU4iWWIRlJDDLj16g8DK3FUbHn9RzmqZk0QarnUH9dYqYgjM28ZxSNul5oSM4muXN4heynrCKWjFUykSzebO2uRRpLfJFJHTKw+chYumr1RUJNxbIaEgamVmEbIZ/dAj4qaykgNvsvtC9KiyqdQflMnVe+cP2p3PKRXfKMB1DJtGsQCOB1HOVlOpJStJkNGpFrA9BOnU17o8BOnn0dyZZvVZzGtoYdjTYDVrL/uIH1kzDEaSbVpXQ+ZHiASPW0yc7Y1GkZ/D4IVqgDC6KHJBvmAu6D4Z/KYvauzWplWysw7p8CRn1yM9MpVFR+FjRAy5s7X9LSpoU0q0zTdQQLIwPMWZSDwz3vjNFOjNxs86CFSVF7tmOV9PjnJoq3IyO6Acs7921yep1ju2sFUotbJkN902ztfS40YaSKlcZAgg7pF76bxtfnwmnJvZnVDrOLkZ65a3z0y+HxhtWBGV94EEkZeB/X1jPs8hvG9xYEHgdL20sfpGsO5LW0YcPxch4/OUthZOTGNvXuARnxz8Pyjn7QbErYXyIDHdI5Hkf1lIFXvC6nI6qSLqeR+hjNKsQxBIFwcwdcshCgsu8RTJTfFmXnyPEE8D0OvMyoqi/yMNMe9M3Q5aHQgjkwPDoco827V71Lutxp3160zr/pOfK8aVCeyvqUeUYNOTGaAU3tNfn4dZaZFFfXWwle+stKqXkGvSmsWZyRIw1eSFryDQWSEpjnLsSJZxRz8obVbiQWyMW5tGMfpVbGWeziXqKo5iUiA3mt7IYG7750XM+PATLLPirLhHlKjWpQAy6To9UYTp5ts9Cgtmpe7E2AIHPM9JmdidoalTHYjfclW3wiH3VVWsLAZA2+c0mHbdIU/e9bcPhMlsPs9V/ensl077k8qbA5nwOXlNoJfHZzZZVk/hqMJg3rOqoCSRu9MuJ5cZuNh9lqdAbzDfc5knNR0APK+stNl4CnQQIigE5seJ4C/rJCVTc3IABt62nHky1oiWRy6ItXZNFxZqakHW6iZfb/2d4StmqeyfgyZZ9RoZuGNtPjGma5A43tM1ka67ITPnvtB2QrYGpvZ1KNwC4GajK++Bp4zO0MSquQ+YBAF/HgdRPpzaqI16dhugWOV731B5zxrbv2ep+179OoKeHtvODqls7LfLd8dAJ34cylJxl2Nv0Y/FYoOxNPJlYsQBkwXXLjxvfhGqmHDguh5lqfIc15r8pI23s2itb/0lU1F1ubXuOIyEggMp3hdTe+X3WHL9cZ0/wCgsapuVOWfDoRyMk01tYrp11HG1+nOLUQOC65MM3Uaf1qOXMcPCN0nt4cY2xFj7T2upAfgxyD9G5N14+sisCDYixGRH64xomxtwk2m3te6ffA7p/GPwnryPlJ6GRXHGR6q3j7G0E5y0SQWS0UWkhoHsxKsmhprg2OV+eUep9TJNbCqCBc+6NTfMjO14tLCoP7wcgSH9nUPaOBzIF+AnomDwq00CroPU85h8KbWtzvNutbug9BOTNbOrBSJW7OkBcQTFmXE35AdonPsbqSCrKwI8xImwu2iipvVyUqgW9oF3gf6hqIW0sTvUWUjUfLOYPGH/M3wRuNSRy+R+x9AbK7Y06mZAN+NIhhkLe6TcS2obXok5vb+oEEHlpPl6jUIa4JB6ZestG2viKdtyvVH+sn0MU/Cxyd7Rz8j6Ufa1Ef8xSOmdvhIFTtJQpsGJNhxyUZ5atafOz9osWcjiKv+63qJAq1mbN2ZjzYlj8TnJh4MIu7eh8j2Pbn2iYenfdY1GN7LT/8AKpoPKeebf7SYjFJ/EYKhNkpJpb7zOdWOgudc8hM8Gjhe+v8AjwnTDFGC/FBYrAlGtwUn4G94GHxBvuufA9eRj1I2vxyIt4gixlZh8wRx19DLq0K6LhbqQRqIVSiNQMiLgfhItcfrgREo1LqL62+UQOSDn+uMyejVHMuQ+B8om9wHlBud0/1D5GCwz9Y0Ik1z7RfafeFhU8eD+eh6+Mjq5Gck0WCkMfdcFX6c/oYxUplSVOoNoIGJVUarpxHI/lGo6pt8oLLY9OEpCY/XbvxxDI7HOOo0GCJtIzUYJyaa+EylEzW7EpFqY6TDK62b4ds7dM6Wq4TnOmPM34lb2xrBFO7lamx8STa3wmAxi8RN120dXVd22YZT9B85iMUwFiPd4a908VN/TmJ04P0Rx5v3ZAOuUk4nMCNAX01jjHKdBiQzFEdZIFoAKBFEHegNUtAZJDxrZWELs3AAEfryiYai9Q2A8+WfDrLYlaYFNCSQMz1OtrRdB2RwnLQEgRAbHpa0Oi2XmYL65TJmiEtlbrf6Qt3ug9SPrEfWOovcPQr9REMGmLgjnmPEf2vDq5hW6WPiOPwtBAzjrAZ20vcecPsBgLEfT5R/dgMIxDLix+EWmYrCCozlMSJVI2M33Y8g0m8Z58kvcBtR6K90XvrMckeSpGmOXF2ze1GAiTEP2ifiDEmPwSNvmiSNtYJzTqE/dCsBY8GsxvwsDfymVpVwGs1hwO8N5GH8y/Wes0lBYAgHxtY9DfgdPOeYdttmDD1gqCyvTWot9RvEgp5FT8RNvHlaoxzxp2QqezQSTvbo+6QCV1z0udOEZajUHdUK/VWAPwNpCo1mByJHgbSzq4lgoORy+8AfpOk57Ib4eqL3psLa5Ri7HIKfgZK/eLfgp/7bfWcNqVBmu6p5hVv8TexjAZTBVW0UyTh8LSQg1SGtmUGd+QNuHnI9TFO/vOx8SfkMo2sAonVcTkQgFNeQ1I5E8ukbomRrx+jJY0SqIy8zEX3h4iO4ZcjAyBmbNEDqfOPU9D5fONAWjyaHw+oksYgOcNfpBiwAIxpjDqQBHYC1E7qnxv0jVpKXNCORB+OUZAjbEHS1mj2CisSGF5nqUs8DXKG8X2P6NkNh0nGgnShXtC4FhOmhmX1YFlZeYI+ImA7W7Tav7HfB9rTRqdQniQ2R8dbz0O0zXafs61X+LRF3+8v4uo69OM4sE1F0zszwclaPPVk1jdRIlSmVJDAgjUEEEdCDmJKp+5PQOEiMIAjrQSIAIsJYoi2yEBiyRhKZY2Hn0ke001DColKmVFt9FYniSfpM5yoqEbIrIBkJFZZNqyNMbNKBVYarCWEBFY6BCRSIURhCwoAmNmGeERhGgYtGob25giJaLROY8YtQZ2lXokKkJMo6yJTkulrExjyYe8WTMO3GdNURRpgLxwG0YDQXa085neVXazCJUoOxQF1AIa3eAuL5+F5529XdytrPVH7wIOYIsfOeedptjNh2W2aNvbh4ixzU9Redfjyr8WcvkR/yRWFcrxveENfdjJnUcwXtIQaNS12NsOviTalTJH4zkg8W/K8TaQ0MYHDNVdaaC5YhR5m1z0Gs2m2KIp7tNdKaqg8hNF2f7LU8HTJ9+qV7z/8Aig4D1MzW033mY9ZyzlykdEFUSnqyPJVQSKYyQxCBjawohhxTpEBi3iKGiIJhPFKxiBCx7EJnfmLwAIvHjoJSJYtMSSkYAkimYATsFVAPeFxOkQGdLUmkFm7ZIzVSItec9ecB1gLShVNj08Sm5UB7rby2YqRcWOYnJUk7ZNW7kdJcLsma/Ep/+E8LYI1IEAWBuwbzYG8Z/wCBsHf3H/6j/nNm2GvEGEm9s5qRncB2UwlM3Wgt+bXc/wDdeaGjRAsALCPpRjqpJKI9VMjPMMbkzDkSPWeqVxkZ5ftoWrVB/MfXOAypeRTJbSI0tEM6GpjZi0jAaHZ0RjETOSM4mdec0FYwCBi7wyPlBC3IjjrYGVHsljgjqRilpH0OUQxSZ0BzOlkm3KiAZ06cR1nGStkH+KPP5Tp0qPYpdGrSOARJ06DlOIiTp0kYzW0M8x7Tf/IqeI+QnTokUUxkZp06WSxqEfpOnRjDEJJ06Qykc8bE6dAA01HjDxAyM6dKXaJfTCpw10nTofYhWnTp00JP/9k="/>
          <p:cNvSpPr>
            <a:spLocks noChangeAspect="1" noChangeArrowheads="1"/>
          </p:cNvSpPr>
          <p:nvPr/>
        </p:nvSpPr>
        <p:spPr bwMode="auto">
          <a:xfrm>
            <a:off x="1905000" y="-1785938"/>
            <a:ext cx="238125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2" name="AutoShape 2" descr="data:image/jpeg;base64,/9j/4AAQSkZJRgABAQAAAQABAAD/2wCEAAkGBxQTEhUUExQWFhUXFxwZGRgYGBwaHBwhGh0cGh0cHB8cHSggGBolGxwYITEhJSkrLi4uHSAzODMsNygtLisBCgoKDg0OGxAQGywkHyQtNCwsNCwsLDQsLCwsLCwsLCwsLCwsLCwsLCwsLCwsLCwsLCwsLCwsLCwsLCwsLCwsLP/AABEIARAAuQMBIgACEQEDEQH/xAAcAAACAwEBAQEAAAAAAAAAAAAEBQIDBgEHAAj/xABGEAACAQIEAwYDBAgEBQIHAAABAhEAAwQSITEFQVEGEyJhcYEykaFSscHwBxQjQmKS0eEVM1PxFlRygqKT0iQlQ2SjssL/xAAZAQADAQEBAAAAAAAAAAAAAAABAgMABAX/xAApEQACAgICAQMEAQUAAAAAAAAAAQIRAyESMUEEIlETMmFx8EKRobHB/9oADAMBAAIRAxEAPwDzzB8Dtn4nMe39aPv9nEFtnS54lGYagbVVgOGZ4Jo/i2CS1YMxnbQD8flXcoR43x1+x3lfKrMUUJNd7oimD4FkK5hEjMPQ1YuHkTXDwfk6uYRwDA97etKdiZPtXoFzgifaP0rM9mMIvfpmIChDqa1Vy3hv9Zf5q7MEFWzh9RkfLRTYwb2zNq9dQ9UYr9xp1gu0ePtbXxcHS6qt9RDfWkxTDf6y/wA1Qf8AVB/9ZfnVnjg+0Q+pI3mH7duqjvbdtj/A5X6EH76Nwvb6yxAa3dWefhYfRp+leeYLhtm/PdvmivQMZxnBcLw9uVXvCghEALtpuTyE8z7Vz5YY4eB4OUjVYPFLcUMoYA/aVlPyYA+9Aca7SYbCqTduCR+4vic/9o19zpXjXHe3uLxLGGa1b5JbJHzI1b7vKkNtidl+dQUS/E9OxH6UMzxYtrkmP2m567GF+tM+J9u07sZFIaRnVunPL1Mx9a8eeyyeMfKnnCMfbvDum0bkD+B/ChKlsZRR6/wLtLaxBCLo2XNvI0MH7xpRx4qvem2Fchd3CkqDEwTsDEV4tguMtg78BAQ0eMiTCn92fhM716b2V7XpiD3bCG6iI18txJ+tLaBKDQHj8djcY04NSmFZI7xwgLGTrbBObKRHiI5SPMfA/oywyobl7vL15lJPeN4Qx5BV0ifWtMvE/wBXi3fTIgIVLyibcbLmjW0YgeIZZ2NK+0/GLmDxdh4d8PdlHUa5WlQrDpvt61VSfUdEq8sx/ZHs5xJcXcsXWcYUKVJLyApJyrbkyZA35aelegcI7M4TBwLFhA0zmPifoTmaW+tEYzG31vWwtkXLTqZIYBlI11B0ykabzMaVh+z78QxnFLj4hf1dMLobYaSwug5QCNCIWZ2k/IuUpeaQKR9+lXG2rpt4VUuXSxm4ln4sswY6sN4itD2QwLWcMvemLaJuy5CQNmcEaELuazHB+K2F4xcXCYViTbyXCdCjZvE2pPhIyz1Irace4rdNhhhFt3b2cW2DHRZ+InrpypptqKggJbswvb3tNYS5aVCpBKu7QGR7Z522Bhj5UF+vYL7Vn5v/AOysriOELYu3Bc8ba5UCkCTrEHkPek3dD/Rb/wA6rHJOCpfz+wXijI0fD7QAq3thw4NhRdA1Q/Q1PDLFMsRiFbCXLTkK76KDzNd+aHs4o5Mc3zTPPcRiO8t2wRqilZ6iaqTQVO/hjbJQ7ihta8Wcnez1opVoaYS42VmGsLHoKUXLAmjsHiR8DaE/vf1qziuDKZTuCNxQ72Dpi9bNGYfCTyqq0aecOhVzsJE6Dqf6CqxpK2JK+kPOE44YKw5B8dz4fLz86zOJx5dy7eJjzJ1qriGMZmLE6nn+CjkKCTXaTU5TcmGMEg04oHlB+dTTEP8Au6+1D9wwGxFQF9h5VrGobW3uH4jHmBFXW7WxD6gzOgpbg7bsdGMdaILW7Z1fX+EUGzUMsdiwxAeCY+vXTyqzhd1lPeWWIYbCZ+XnWcxeKBYFZ9TTXhGLCkTHnU5LWhkbvifbDEPhHU5W7y2QZUaaQek+9Z/B8du3LNnClnIQhlZpzHLt4jyBijbmHW7YbumG2xn7+tZ1lbDYlFvl8mSZIiJ8+dd/pZ43FNrZyZMcraNZf7fYixkk53WQAw0IMbkc9BUsH2uxF+892FtC6otwp2yyZk89TWZxHd4q9bFkO4Jgwpge/WtS3B7di2yZWJJka7Ee4mjmS5eykCEaXusAu4TunuXbOZbrAhmDGSPnrSbD3nsq0OVJ38R36+tF2uJ5wVg59o6+lcuooaCJMdNqdrFN8rWl/ky5Rjxa8gmIxF249sv+0ZCMhPONYPlRff3P+X//ADGg7mO/dkECRtrVPcj7R+R/rUOVdf8AB+IzsrrXe0OCe5YYLuBm89OnnSLGcee3dKIoJBitZwbD4i6qswHikMsgFRB3Bj5V6WacZJxs4ceOUWpUecXLhNsMdT1oe0ZIA1JMAbk+3Ote3Ye6Lji64t2Rswh2M7QoI+ZI2p/w7gtnhoW4v7e62jXCMsKd+7XWPMySeteQ4Ns9JTSRlcL2Dxt4yLaW9oFy4qn5CWHuBWjHYu+bJtPcw+YDSXb5f5dfcY7QC2wcMDGoAOp8omreE429xJg5Bs2F+J1bxPGmRenmfv5PGGxHN0BYf9F11iO5xVi4sS5hgVMTEag+7D0FZzil0IxQeIrKL0ABifc616vxTiaYfCuUGRbdtsoXTXUD1J01NeH5judSanmVUh8b5bJc5Yya7355aVEuDvXUtT6dajZYusYl+R+etFHGL++JNAXLsaLVFazUGX8ax20HShQpNSRJqx94FEx8ia/jRGGKz51SxFUFoM7VmY3PBOIFEa3OUNG/PXSh+NYO7ibigv4VmSfs+X550Fw+8t5Qsw201Zh+GXbc5gzRyk8+VCGRR7JZENcBiO4vWrVi8VSdSANPeNRXzcWuX7jDOWVWPi6/hVGGuZSYtxVloAKUCgOTMinfqVvjonFrXLdAq8SW3ezJrGk8/OqsdxdTeJIIB/M0Rc4fmaFTKRz61LHcMGWWI86l9ZMd02APbOUsviHPrQv6wfsNUsQCqwhJEbztQH6232qfkwqxjhMSlwF0P7VQTqoDbboViTHJp8iDTLAdpTcHcgC3nSLbAmZGwJPP8aTY9msXWVIIVj4SPfQjWgbwDBsumudRzE/EPnXQ5toVRNYvG2yFLvjbaVPyDTz+tZx+IuQ4LNHTMdF8h5ae019bxRcZwRmHxr1/i9+fn61HFEN4wPEPiHWs3aMo0yjAYc37tu0sBmYKY005t7LNet4Dilqwq2CgRFGVSBIHr19a8n4AhGIDJ+4pYe/h/wD6rRNxNzIb610enhcG2Rzd0g7thxcNh7irqDAn3Fefs8n7q0nH7v7H13P53NZi0pO1c3q376/Bb08aiWqBzr5rnIaCvu7Jomzhq5Tpopt2SalcSDFH94Lak/KgwhiTuaelQCua7P31VNdU0DF7P6VW96f3R8q5nr5koNmL8FigG0BX0P4GvSe7e7at3QQM6iTzkCNvOJrypd69L7C8U7zDtYY+JDmQ9BzHpU5KxJq0WYfh+ZiGugaa/nkaXYu29uQktyDdacPaAuNmgDcnrVqPaKjxgZTMb0sYp6ZCxBeuu5EShAGnKluNw95pLknzrZdxaumQwH8W01zGYO2FAJZv+mrQjFGtmIfhlwLI1B5zQn+HP0X6Vtn4fbiBp5Gq/wDBk8qLa8MbkYrj92bxPWgBcgg/nWiOLjxzQLHSn5aLUWSUaVNFtfVhIGVuY5H06UCGka1E1uRqHnZdR3lyeSfjRWIU5s21Luyz/wDxAWYzow+UN9ymneOYAkTNen6aS+kceVe8ScTwz3IJaQJ05AeXUmq+FAMNttKY37vhyr70r7PbN6iuD1MYqWjpwth13DxUbrBRJqeObQkUFbQuO8JmOQ5R+Ncxc5btlzmb2FcxxgRzNGW2oDEtnueQrWagW5XAa+uHU10LpWsBwGrrHntOtUURYSQR1gfM0AHzWdmA0ZiB5xWg7M3TbcXF1XQMBGxMdaK4Dwq9eZLllcyWVNtGfRA5+JtNWid9yx6LFCdl+Hzir1tvEiEqxAgEhtPQSKDsVtHoWMwakAghTHWRSdEDE7ZtpiAaZY3DnMgZhG0Rt8qk+FKmM1sjlzqbjf4Iie8t9R4VVR9KvsYpo1WT1FEtjCCRGcA8jXWGbRiUVhpG4+VGMq2jUWLilUElFka6+XSlv/Gw/wCWPyoa3w23JNwuwBiQYrn6jh+tz+euh5H4ZuJiMY2YUvBptZ4RevfAhjqdB8/6Uv4pgms3CjbiDI2M8xSJ+DpdWUA1KaqU18awC/CXMtxCNIYffB+laHE71lWatrh1FxEufaUH6a/Wuz0q5XEhm1sAURvS3gj5blxPWP8AtJ/CtDdw4YEjcVj8SxW8xG4cn8a3qocUg4ZWzQ4laVBWUwrb8qIXH94I2Pn91U27XikzIrjSOyk0WWUZdyCPuqOFXw5j+9rRDDlVNx1jxkAcgN6EtMFC1dfU1oMPgIss+U5VAlj/ABEDT3pf2evquLtSPCWy66xm0H1it72wcjBXQYB8Ou27r9atjxppyfg55zaaSPMgdqOwQ1jXflz6fnrQKPtW4/RtgVbEJccAqCcs9YOvty/tU1S2xn+DcnCXsLgrdrCohuBfEWJCqTqYABLkE+UxvQHZbhi4ayyQz3HOa450zE7ny12rX3+IRlCBW1gxpFDY9tTkCzGpo1btMhYA2GLrCaNEa7HzmkV/DC00OwnU/wBvOnZwjt48zZYAGvPntQd/h7rczNDj+Lp+FSnBswFYs96PAuU8zEVBeFMbq94xAHPUjStPY4d4Mywo6DlV17AgIxYtqJ0pli+WGxRav4cW2tupIJ+Ic/TpX3+FYLpc+RqxsPbXLlnXUnc/Kq/1x+rfy/2qsY35A2ZPBYtzJBEHefwoDEWsLcYC6us8mI+tVW1KHRTHkCfnUHuIzeO2fLlXIoyvVjchf2t4SiEXbAi3ADAagHYH0P3+tZ8a16B/imjWmVcjLBBHKsLjcP3Tkbqdj+edWjdbHjLwDOK2fYTilrublm6BKeJGPRjqPZv/ANvKsphsObjhR6k9B1rR2sGltfCIHU/E3ma6vTqSlyQuamqY4v4tS0KsKPzrWI4vbi/cH8X4CtCHJpfxPhhc50IzRqDpMdDyPrp6VbPynGxMdRYkAohMUwidY61S4KnK6lWHIiPyKlXFR0phN3FyCAN+v4UKluTUoqa0UjNtg9xiDK6Eag9I2r1bt/h82AYjXVGkdMwHy1ry5j4tp8utetYa6DwO6b48a4Z0BP2gQqf+ZA9zVIOoyRGfaPM8FgV0LGfLatp2axKq68gpGlef2LrnQCtXwLhzGHuPl6AVyTvs6oV0b3iWFdG8FwMWOYx06UU2NRID8/iM6GlVsABjOu+m+v5muuSVIZkZgOQJ0/rSqXG6Rx0PsDjELEEmCRCg7TU8ZjAn7ouGYgmkOD4YbkXEuIpAjQ/hWkwHDTbALkNprl3J9KtFykvgAFbx7KZEjnH9ulMRxUEsXIZo1TQDXnQmJZMRnaXtBBALLlP+1U4HEYQsBcdSVjVdCfXrRpryAFwvEFF021XUgwY+dNP1cdR9ajiMIyk4i2JAMBTGxon/ABZ/L+WjG12YrS+T9r5RXLlwwQyh1jYgGsvaxzAwl0+h1++rTxa4vxsojoOXn0rrcGC7CW4ZgSpLWihY6MrNp6SSI8orO4/srmZbch7Da94IDrGuvmdp2p5iOK2biBEYZqzvD+P3MO5s3NIn/uB0BHUEVFtR2VUW1XkUcP4MLCuAc+ZpzRyBOUeXX1JqrGnxCdq0t7AB0N2ywEfueXQf0pTew4ujwjxc1/Ef0rphKLjcOv8ARGSlGXuFmeviajdtlTB3rgeqXYUWllYZbiB16Hl/0ndT6VW/ZMXFLYW7JG9u5v7MPxHvUlYVZbYqZUwalKMZdjptdGbxuEvWf862yeZHh9mHhPzqjva31nirFSCToNROke/LyoVuH4e6M7YdI3zKck/ykBvkai8Xwx1k+RB2fQZs5E5SIHU/2rb/AKQb3d4JLS/C1xVI9Azn/wAx91AcHw9rP4EYRtmIP0Aqf6Rrs2sOsye8Yn2WPxp3BxxtsTlymkZzg+GBI0rWJaAAilHA7MCaa2rzF/CmfLrG35/tXmyds7vtVkOF4s5mN20Y+HUkDXY1oXxKPaRF/Ys4IDHWfL3pLcvkkK4OTQgAdPrTSzhiqCSroSSi5dveqwlH7ThuxhwTgTqczt4cp+DcxyPnWru8XC2lNuy1wjksZhHWayPDONLZZRdGoMBZ8Jkbin2G4st5T3TAFTqiaEnoaoq8AYfxDF2rlr9pZcZv4fLnFKMNwHDMUe3GaBmzCJHp1oq3xMk92sgmSSV+CKbcJhge8yszc8sSPOaPYC3EYFCgEZoIgAx/vQEj/T/8xTn9SRB4QFXnHKhv1e19paIDx/D49CIYRFXJxayAwYnXlzpYyNbO0gDed/Q0uDC4xKCCu46zyp8nqPgrDGuwl7q2nzoYG8/gfamnG8QmJw4UR3q6o45dR6HpWctWr1yLFu2z+3Lzk7UZw7C2MLdjEXm08XdoIjrLE6rodh71FSbRRrexZgONXQWtkkEGGHKtAz/C40Ma+vlWM7RugxVy5YBVHOdQTmidxPPWdOkU34Px0Nby3JzLpoOXKAKr6ZqOR2xc6coUkNMXeDfGuv2hufUdaBu4cbowI8xqPWrcTxKzsST6A/maFwOLtG4gLRLakiBvzJ5V2v6b1ZzJTS6L7NhpAJifKfvonGcNNsozElWMHUCOcxzFM1w2a4zDWFgfPejeI4XvMMw5gZh6jX7pFO8aSFWR2Z4AFiCoW2u55t5L5ef9asu4guOijYDlSe3ithyimNtxttAnrNSTTZVqh7wHDECYMbk0D2msPir9i2gHgVjqepABP8pq/DnMQAcx+g/CvuHYPvcQ7MQVkKACf3RHT1NNmjcKExupchi/Zy/Zs5soYATKax7RPyrUdm+zZbhjsNL18d4h5gD4B6ESf+6hRbuIqrbzW21VSNQSfhmANMwOkaT516PYQqqgmSAATtsPpXmvClKzonlco0z8/XMbd10DGYg+WntRnDeMs57vIQAefLTrzFa3tHwC1ZxTOwhLhLAryn4h85PvUrFju0nD2w6xIa5BP5BqCwpMmhKLNi4M05WnUTMEcoO2mtFYa4Fa49iyzGIZgYkDnvvVV6w99y7qqvosKujH7XrXbrNa8J0ganrrqDG1HlRjTdicUxLC9aCnlzMfxVqb+EXUiQTtGvy6ViOzmIa4ue2Y5QNQecHzrVDi10wLdglucmBVoNcdAaFvEO04sIRiLbKMxUE6SOtIv+PcP/pH5U943w+9etNnIXX94AwPLzrG/wDCg+1+flQkp/0tGF1xXe3oAdfs7DpWW4nxpLdxkRVO2YgxJ6SNSfcVs+N4/uOGtcyjO8Kh55jz9lDH2FeQLbmlSumUxRvY8wnG7oZgt42Q27iS0dJGo+YoLijozlllhpqx1PhEzrMkyZqqzZicwkcoPWh1TfWKe9UXrdhl3Dk2xmABBPPlpv8APeajw+2VYmR8J883pG/9jTIY8tbRCRlUbhdTEaHTWBHzFLsUwkZdo26CeRnXSD86HEZ6Zfh8N3uimCORqT8MO2ZT6MPxoOxZJGYQY3hhI9Rv8qJwndjV3ZZB0IMn00g/dTWAZ8KbE2SDblhrpBI6HQHWnVjtDcEo9swZ1AiJ5Zd6F4F2hw1pAhW4YmYCka9Q0CdtqYYztVaynuUY6iFuBcszJOhMAifpRWWcdJgeKMttGUFsjTLHLSab4Thty4QdhzkxTHhnHrd54/VQSNSixmgCNNi2/Kmlni+EY5VV1OxzRmHkATIOw9qpj9RBfeJPBN/aB3b62EUAEsxyqF3JPSpYXiuFtEWb+DYNoMrETrsf7jSlnaXAkBbtq6HyH4dVeDvAO55SKvvcYs41MLZRSl+y8m7qCLcGVnfViunkTQy5+T9oIYeK9x6RwwuAht52tfYuEs6RqCrHVl5Qdp0gCK3Nl5UHqKw+HxOa5HeCLMNvq2eVUj5N9K03Acb3lud+c+5pbsjONMW9v+Ati8OotsFuIwYEmBB0YH2+6srwvDXrcWXvBAglTMz0Fbzj2MNu0SBJgmNeVeU3Mcb+eHKk6gaRpoNNxXPmcYPl5FQ2xrOzjxsADOcwR5xFA8Y4aSpK3pJnMCN+gHrQNgYhQFBBgTqIAB6dTW/4K9oKhZYuPAMnTTmRsDWx1K7QxkU4BiLSZg7W7Yh8oeD7ecUZieK4y2oZC3dTI2LGfPyrZ47Dq053IPLQRrtHWk1rs6W2QtGzPMa7wJqvBLSDZZbxGZFe7iCywJB8Pziiu/wP+qP5qv4Z2XyybpUk6QBy6a0d/wAM4b/THyH9KNAtHiX6RyUw+Ht5swZy4MEDwiIH81Ye3b8q9R/SxgiuFs5iGZbuhGwDKZA+QrzLPERy50NLRXH0duWpI8UDaTOnykx6VM4ZlGw19R8/pVTPNWuTAlp6CSeW/tFbTHsMW4sAwpy/EBofbYGP61Du1dQ2bMJjKASV3gH+3XnQovLpKwI1ifF56kx7dKl3jBs6EKd+XKDtz2Gho38GcrCU4QD4YZHzabka6jl+PnVGIs3tBEgDYLOnXbajMFjVYEXFA0ABAnnuRvpvRWW4qyMlxSG+EGR59VPOT9ZrOmjKVGd7jodKIw8rTnDWbGVznuW+eXKGVgYOslY30gk6VfZ4RYu/5V4EyYUgrPlLbGPbzqUotF4TiISrEySdNRrtTTCcaaYxC9+h0lv8xehVzqYHImPSq/1GGZCXUqY1Wd9dxvpB85ml+I8DZTv57+/Q+VKM2hnxRRlXuHLqzQqkQwJ5GmfCbduyvdsGa6fijdjyA6Csmt8hgQSIIOnlTteOANKyCd3O56jpTxpEZStmwwONdB3UQxElliQDpEnVQBMf71qcF2kdQ1+FGHUHLJ1PTTkFiJ8zXj13j7yAohZBaTq8bgnkD5VLinaK5fKggJbXZF2069aFV0K2n2ew4rtphLxBN4JPhymZid9o1q7/AAmxiHV7CW5WIdXED5c68Yw4wrg5zcttA1HjE+mkCiv1Y2gDaxpCnb4lHKdjWtvszxw8HrWI4Jee8oAsooMBmYszddBTHGcNsZsly61wiJRAAUPUmfDy3NePp2kvWjL4gXiRyJke5G9afs/2kt4i0UuXXV5+KT56mZG2nTSqaJ/T/JruK9ucLhG7rubrMsgZhlBj7LMYb1FC4n9K9lHRRYd1K5mKOjFfIAaPHkZ8qxt/jFq1cdMQjYlCBlYXGg9SRmgfIVnMXcW9fmwqWFjRFZmMDcmSST9KMZeGgywrwz3W/wBtcEAufEZM3LI4I5Q3hOXXrFc/4p4b/wA5Z/8AV/vXkFjBWFj/AOYMD5I0E/zUw/Uv/v2/9OmuIn0WXfpoZUTD2UAAzM0DXYACfma8yWtv+lrGM2ItWyoGW0GOm7OTPqIUfWsdaf5xU3thhpFU1fgbas4DkhTzESOm/Ko3sOVqtDFLtPY5Y1mDqdOtRW0T76URYy/E53GgqDXFnQEbQJ296ekDZLD2iTAlhz3AEc5G3LWvsPjWtMSD4uo/tv59ai2NJEEDSfmeZ6muWbkAnTT0n7pNHkvAKGVzFJcOfKUvaeAAkNI3XpIJ0iKswN5mgZdAxAP72smC3Jug8htU+y6q94s8R4dNBInaPYfdRPEHytdZN2Zi0Eaka5hHl9dfKni3YGtBOHx5tBzmOUiQrQwkDUSQT0+UUPjL1m6oLMgY9UAbf7QIB355qScSZnZgqk5STK6iOftIP1oEWHgGCAZjTeN4HOKnPvSHT+Rq/Bw+qOg9A5H0Uxp60Le4NcUxKmYiDvPIab+RoYI4A8+h19xTfgWBzHP3hBTU6EgRzkHSp07G0K8PgyT4vCInUb7CBtJkjn91VPbitX2he2BluW1DidbQEzEjNBI84k6Gs5aUkyRI51jcQYXCNoqV7EF94joABTTD8JGfKxjMkj5xpEzqAPc0w4l2aCIGVgdPn506i2I3Rloq3D32ScpiancsxpRv+Gnug5ETMTz10+gPyoqDNyoX3MS51JNVi4dpMUVisGVIAIY9F1I8iOtFJwV1XPeBRd4jxf0HuZocHdG5C+1isusAnlOsVf8Arlz7Jpnw7iOHsEsLJd4I8TAq0jpplHpPrRf/ABu3/L2f5T/7qKlXkNC7tdjhfxl+4vwNcOU+U6UrC1EV0NS3s1Ui5xp4mnprNTtYJisrrzihtz1NTRj8qZNGOXNTPWumwYJgx1ijr3DxkznQkTHP+4qu/cXIqCWjY+vTy5UXH5BYvmjcNwu9cAIQx9oyBFW4d1SQAM/MkZsvkJ0nzqFzFNnzZyxHMmSPn0/ClUQsa4LhHwlbikRLQYPoPXT69IotsjBVjZgSCNwIIWQfhOvQ+k0swvaS6shmZ0kTAWY9wQfere0dsyLiXCyMqlZESraRoI0Ij3FVUklQjTD+4w95pU92AuisWhjPiAZQSAVn06xXeP2rWZAFKuSSW1IDaMxOsQTPL50pwWLJUwJMag7/ACjaOfUcqi2IMA5QpB0bUHrzMfTnWc0kFRsCviDCkk6GBJGo8xvsDRSEFRnWSCQQJEdIMEHbWaCu3XuNtJ20HT0rtu/cT4WM1FsdKg0IIY2EeDG+sEbjTcET9Pce/jG2MgcwNOcj25xRScWuC0beVf8AqEZhykwJ5ketOOH4VbloMxDsRJgw2s6a+FuvOOdaKbC2ktCK5iyptuynLyPlsfcGisbxG9myasG1QATmHKI1OlFDBgCDZOuoD+KP+kaDlTXh+CvqrODCHQ5AVy6fCumoIgbj3BNVUSbZmL3Cr+XP3LeL7RCka7lSZg+Yp/heyTFVe7eLKqmQDCRBlVM9YBPnTLBcOxN0lEtKVOjNcI21Jkn4OvtQHazihVRbSMwnPuQSZIZJJAgGJG/35tIMYtk8HZTC2s0qS8aAkgbwN5EdKyXEse1xjLFtepj2FfC5euoSiuy2xmdhJCgmAT0E6UNdwroFLqQHGZZ5iSJ9CQY6xSSk2ja8FcV2PSuA1KTSWEmyAEiZjaPWolOdQWunoKISdkE6AjWrLloKQOoBGumvnO4qNt1EjrA1118qnjLhzLMDKAI6exHnRMW3nZNFdipHMCfTfTWRUcRZKrv4huIggEA6c/WmmEsWrlsvcLBreoCkCdJj+HXSaXWMSc5OksCDpuCIjzHr51RoVASbjl0ohra5YkgnXbaJ+IjXX6VzEWsuu4zcvzoaIweHe8xW0rOY1gbep2G1Cl5DYELJhp5DNr0kD8a0mCwF2/aRA4W2oCsxjKDuefQ79RRR4UloL3g/aE5isSI1yg84HnzNJsfj+78NvcE6bkHXU6RAnb5nqraXQUi/iuFTDv4rodhqCg+LoSRMf2pLjcabjExAmYqGJulyWYkk6knUn1qsCptth/QU7BSNCYAPQSd9uX4VG3jYk5RPL+vqKqYk7nf6Uz4PbJvC1byFnIAfWBPSdomTpOmla62FLk6LsFeW0kpb7y4x0BJ8tepGjD3q7iHaK+bytiLYzKNl2ESRKzA58/nW8xXDUR1toiI5UKjC2c1wgfEGUb6T6kdNbOzvBcO2ZnQPcTxtIUscuuUhtV8UCZgwNNanzblxRdY0ochJwDgmIxTo2IcpbHiyKCW5GGOmXYee1emXuGWjaKuO7QATJ6QZgCBO2nXrWV4p2j7vD99KrbzZgtvwXG8eUFiRmy7bb+Qisbe7VtdRrrOFUGFtrpMxABHTcmNPlVlLRGUN7dGw452ptWUVNCP3VEvoNBJJmY1rIcM4WeIXXdrjLH+WqqjlmaABDOIA1MlSIDHlWTxfEWffXzP59quwnHrtr/JFu34cpKpq2gBzSTJMT61otXchcj1xiaHtFa/UsIli1cYi9la4rETmUliyhQA1o/s4O+nOsuQbzZjcGY75y37ogSTMkx+GgqvF4k3SGY67REAARAHQb1E88oMAa8/yKeUk/wBEoqkSOGZTDDLpOtc7vz+lRe6WiTMCB5fmTUZpLQ5ZiLJUkVADeinuiSu4nSRBHUbnShyupppJATGFqxbyaqc5WVEka+dNezmDshX75FZiJEgEzyAJ2P8Aes1axDLz06Va2LczBj6UqaGG6gWg4AHw6zrm8QgaaSpkg+vWqsRbts/hkSukkCDB1219PalVnFMu+o6V1GzEDXXzqnJUJQRgcP3txbayZMaan760VjDHB3LsupIXxJpzMhd9NN96zlrEPYvBhCOm0j/fcffTbCW++U3buVzmlwD4/LSlcqHSsXY3ibs+Z58QiAduhHKfWlr2iCd6v7/9qWIiCYB0gax8tK5eulm15mTU2xihhFRzU2uYdHUQpUgeQHqSToKBs4fWdwuvr5UtheNo+s4Vn2EDmTXpvYLga2raXnKnO5CSB5gny1G45DlNJOA8DfIr3kIS4SV0jNHIA/umRqehrX8d4lktQSFygwDAGumkanpFLbu2V4pKl57GXEOK5lysy5AI6mFH8MSR99YntJ2wDyLEKwkFozM5LSSZ26/7Um47xoOgtWcwSBmZ4zMfKPhQcgN+dZ0plEk60W2+wpKK0Tx2MuXWzXXZyBAzch0A2UeQ0oQiK6XNcimISaZyrLNrMYkD3H471XTHBH9mwQEvqTpIKqJOvkBMeUzTQVvYjegzhGASXtXlMsCUcTOgJOkx0PWlNxVGmoYSNNiZ0Jk+HofarcVcZSoGYMg2O3qBOxEmibmLs3FWUdbs76FCI26/TnVnxekIr7BcRw+4gzOsCYmR5xtyMHXbQ6139Wt/bPyH9aJHFHRDbzGDPhZQ8dcpYSs+XSgv1j0/9NaVqKCmyvw5zE5Z9DH4V8DNRiuyPSppjH0VMCSdtBNcZaiw1rdBC8EUIKFfGdmB31+GNh60VibPd3QRoV3B1j++tA4UgEevWKIa/Ds0DMeUEz60yMS4lez3rZcaSuvMjNz9q1v6QRbtWrPdqoa48yFHwrqSDHM/jWUwmK8Za4mynKAJ/I3rl+/dv5A5JVTAEzAMeeg0mlkxkhczSQAT0knX+wp3Y4fbS0blxgqzpEMxPppQmJwAtrmXMXDbQCsT5a9Kos35+LX87UvYy1+y7EuSe7XMEJkzu3ODGgA6fkbHsjbsoDcOQgfbyl1I6awoPX61h8Y+Y776/Pf0qNm0BNGVeAx5NnoHEu1Xd3jct3c4Mr3c5lHQgkekxoYPvjuLcWe62Z2k8vKgLtyR5da7hMMbjQNPM0nY/wCEVNdI31NVMxOpo3itrKwTkBp5nY/UUI2kimSIzbujojLEHNmGs6RB0jrPOrbSFnQAAnwwDEGOR9fOrUK5EEDUkk7nYgTyHOqMui7iY19S39vlT8aJ2RXDsRIVoE6wY0EnXyBB9xRj4j9gqCInPsuYH4SJGp258sug504G5+7myhtCeXlm8vPlUMUuUwNjqD1B/P0plpWB7Zcl8rZy6hWO8g6RqAp1k9QQI0I2qzgdqycRbXEyLTHxMDBAKmD0+Iqfah8Dg2u6BkRRu9xsqDyLHmelfHBEHxMqr1mZ1jRfiO3MDzihbdMw8bgrqxW2rXLZOkCQRsBnhd9NlqH+Fn/l7n89JrWJFs/ss3mSYn/tUxHkSas/xi//AKrfOqLJDyheLA66a5XK5yhbbcRB35VxqhUgaZMxPMR8qlZvkbDf61UwritFawh1xsq7jXQxqR5TNRwNvMyorZZMzpvGlBEzVuHeCNNZ3oMZMOxhIMHTTedyPxpY33604xXEBcYodmgSeXnQy2g25ErpsZ0/CKwXsCQVNiDrv+frTrir4fuQttvHmkgEny5jT/ek4uBcwXYiJOp/trQo10FcO4U94iCo6SY/2o681uyQuckg/EBp7jn/AHoNuOOECW1CeGGImfODOgOlLSZ3JJ/P1rVY31FHo61wk5jvyrrdY38tP96gDU0BOg2pl8EX8l1sjwkjnPl6fh70bxXVoVCAttJ1JmUzFtToJYxGkKOdAFCFkkAgwBzOhb5afUedX4142+yF36HT00Me1W8CeQMrpPI1LL4QxiJjcT123A132ma4pnf3qLLUhi39bO/MbH7P/SNl+VVFpG2vXWauF9Y1WTEGTp5H1iqIoMyORXa+FfTSj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4" name="AutoShape 4" descr="data:image/jpeg;base64,/9j/4AAQSkZJRgABAQAAAQABAAD/2wCEAAkGBxQTEhUUExQWFhUXFxwZGRgYGBwaHBwhGh0cGh0cHB8cHSggGBolGxwYITEhJSkrLi4uHSAzODMsNygtLisBCgoKDg0OGxAQGywkHyQtNCwsNCwsLDQsLCwsLCwsLCwsLCwsLCwsLCwsLCwsLCwsLCwsLCwsLCwsLCwsLCwsLP/AABEIARAAuQMBIgACEQEDEQH/xAAcAAACAwEBAQEAAAAAAAAAAAAEBQIDBgEHAAj/xABGEAACAQIEAwYDBAgEBQIHAAABAhEAAwQSITEFQVEGEyJhcYEykaFSscHwBxQjQmKS0eEVM1PxFlRygqKT0iQlQ2SjssL/xAAZAQADAQEBAAAAAAAAAAAAAAABAgMABAX/xAApEQACAgICAQMEAQUAAAAAAAAAAQIRAyESMUEEIlETMmFx8EKRobHB/9oADAMBAAIRAxEAPwDzzB8Dtn4nMe39aPv9nEFtnS54lGYagbVVgOGZ4Jo/i2CS1YMxnbQD8flXcoR43x1+x3lfKrMUUJNd7oimD4FkK5hEjMPQ1YuHkTXDwfk6uYRwDA97etKdiZPtXoFzgifaP0rM9mMIvfpmIChDqa1Vy3hv9Zf5q7MEFWzh9RkfLRTYwb2zNq9dQ9UYr9xp1gu0ePtbXxcHS6qt9RDfWkxTDf6y/wA1Qf8AVB/9ZfnVnjg+0Q+pI3mH7duqjvbdtj/A5X6EH76Nwvb6yxAa3dWefhYfRp+leeYLhtm/PdvmivQMZxnBcLw9uVXvCghEALtpuTyE8z7Vz5YY4eB4OUjVYPFLcUMoYA/aVlPyYA+9Aca7SYbCqTduCR+4vic/9o19zpXjXHe3uLxLGGa1b5JbJHzI1b7vKkNtidl+dQUS/E9OxH6UMzxYtrkmP2m567GF+tM+J9u07sZFIaRnVunPL1Mx9a8eeyyeMfKnnCMfbvDum0bkD+B/ChKlsZRR6/wLtLaxBCLo2XNvI0MH7xpRx4qvem2Fchd3CkqDEwTsDEV4tguMtg78BAQ0eMiTCn92fhM716b2V7XpiD3bCG6iI18txJ+tLaBKDQHj8djcY04NSmFZI7xwgLGTrbBObKRHiI5SPMfA/oywyobl7vL15lJPeN4Qx5BV0ifWtMvE/wBXi3fTIgIVLyibcbLmjW0YgeIZZ2NK+0/GLmDxdh4d8PdlHUa5WlQrDpvt61VSfUdEq8sx/ZHs5xJcXcsXWcYUKVJLyApJyrbkyZA35aelegcI7M4TBwLFhA0zmPifoTmaW+tEYzG31vWwtkXLTqZIYBlI11B0ykabzMaVh+z78QxnFLj4hf1dMLobYaSwug5QCNCIWZ2k/IuUpeaQKR9+lXG2rpt4VUuXSxm4ln4sswY6sN4itD2QwLWcMvemLaJuy5CQNmcEaELuazHB+K2F4xcXCYViTbyXCdCjZvE2pPhIyz1Irace4rdNhhhFt3b2cW2DHRZ+InrpypptqKggJbswvb3tNYS5aVCpBKu7QGR7Z522Bhj5UF+vYL7Vn5v/AOysriOELYu3Bc8ba5UCkCTrEHkPek3dD/Rb/wA6rHJOCpfz+wXijI0fD7QAq3thw4NhRdA1Q/Q1PDLFMsRiFbCXLTkK76KDzNd+aHs4o5Mc3zTPPcRiO8t2wRqilZ6iaqTQVO/hjbJQ7ihta8Wcnez1opVoaYS42VmGsLHoKUXLAmjsHiR8DaE/vf1qziuDKZTuCNxQ72Dpi9bNGYfCTyqq0aecOhVzsJE6Dqf6CqxpK2JK+kPOE44YKw5B8dz4fLz86zOJx5dy7eJjzJ1qriGMZmLE6nn+CjkKCTXaTU5TcmGMEg04oHlB+dTTEP8Au6+1D9wwGxFQF9h5VrGobW3uH4jHmBFXW7WxD6gzOgpbg7bsdGMdaILW7Z1fX+EUGzUMsdiwxAeCY+vXTyqzhd1lPeWWIYbCZ+XnWcxeKBYFZ9TTXhGLCkTHnU5LWhkbvifbDEPhHU5W7y2QZUaaQek+9Z/B8du3LNnClnIQhlZpzHLt4jyBijbmHW7YbumG2xn7+tZ1lbDYlFvl8mSZIiJ8+dd/pZ43FNrZyZMcraNZf7fYixkk53WQAw0IMbkc9BUsH2uxF+892FtC6otwp2yyZk89TWZxHd4q9bFkO4Jgwpge/WtS3B7di2yZWJJka7Ee4mjmS5eykCEaXusAu4TunuXbOZbrAhmDGSPnrSbD3nsq0OVJ38R36+tF2uJ5wVg59o6+lcuooaCJMdNqdrFN8rWl/ky5Rjxa8gmIxF249sv+0ZCMhPONYPlRff3P+X//ADGg7mO/dkECRtrVPcj7R+R/rUOVdf8AB+IzsrrXe0OCe5YYLuBm89OnnSLGcee3dKIoJBitZwbD4i6qswHikMsgFRB3Bj5V6WacZJxs4ceOUWpUecXLhNsMdT1oe0ZIA1JMAbk+3Ote3Ye6Lji64t2Rswh2M7QoI+ZI2p/w7gtnhoW4v7e62jXCMsKd+7XWPMySeteQ4Ns9JTSRlcL2Dxt4yLaW9oFy4qn5CWHuBWjHYu+bJtPcw+YDSXb5f5dfcY7QC2wcMDGoAOp8omreE429xJg5Bs2F+J1bxPGmRenmfv5PGGxHN0BYf9F11iO5xVi4sS5hgVMTEag+7D0FZzil0IxQeIrKL0ABifc616vxTiaYfCuUGRbdtsoXTXUD1J01NeH5judSanmVUh8b5bJc5Yya7355aVEuDvXUtT6dajZYusYl+R+etFHGL++JNAXLsaLVFazUGX8ax20HShQpNSRJqx94FEx8ia/jRGGKz51SxFUFoM7VmY3PBOIFEa3OUNG/PXSh+NYO7ibigv4VmSfs+X550Fw+8t5Qsw201Zh+GXbc5gzRyk8+VCGRR7JZENcBiO4vWrVi8VSdSANPeNRXzcWuX7jDOWVWPi6/hVGGuZSYtxVloAKUCgOTMinfqVvjonFrXLdAq8SW3ezJrGk8/OqsdxdTeJIIB/M0Rc4fmaFTKRz61LHcMGWWI86l9ZMd02APbOUsviHPrQv6wfsNUsQCqwhJEbztQH6232qfkwqxjhMSlwF0P7VQTqoDbboViTHJp8iDTLAdpTcHcgC3nSLbAmZGwJPP8aTY9msXWVIIVj4SPfQjWgbwDBsumudRzE/EPnXQ5toVRNYvG2yFLvjbaVPyDTz+tZx+IuQ4LNHTMdF8h5ae019bxRcZwRmHxr1/i9+fn61HFEN4wPEPiHWs3aMo0yjAYc37tu0sBmYKY005t7LNet4Dilqwq2CgRFGVSBIHr19a8n4AhGIDJ+4pYe/h/wD6rRNxNzIb610enhcG2Rzd0g7thxcNh7irqDAn3Fefs8n7q0nH7v7H13P53NZi0pO1c3q376/Bb08aiWqBzr5rnIaCvu7Jomzhq5Tpopt2SalcSDFH94Lak/KgwhiTuaelQCua7P31VNdU0DF7P6VW96f3R8q5nr5koNmL8FigG0BX0P4GvSe7e7at3QQM6iTzkCNvOJrypd69L7C8U7zDtYY+JDmQ9BzHpU5KxJq0WYfh+ZiGugaa/nkaXYu29uQktyDdacPaAuNmgDcnrVqPaKjxgZTMb0sYp6ZCxBeuu5EShAGnKluNw95pLknzrZdxaumQwH8W01zGYO2FAJZv+mrQjFGtmIfhlwLI1B5zQn+HP0X6Vtn4fbiBp5Gq/wDBk8qLa8MbkYrj92bxPWgBcgg/nWiOLjxzQLHSn5aLUWSUaVNFtfVhIGVuY5H06UCGka1E1uRqHnZdR3lyeSfjRWIU5s21Luyz/wDxAWYzow+UN9ymneOYAkTNen6aS+kceVe8ScTwz3IJaQJ05AeXUmq+FAMNttKY37vhyr70r7PbN6iuD1MYqWjpwth13DxUbrBRJqeObQkUFbQuO8JmOQ5R+Ncxc5btlzmb2FcxxgRzNGW2oDEtnueQrWagW5XAa+uHU10LpWsBwGrrHntOtUURYSQR1gfM0AHzWdmA0ZiB5xWg7M3TbcXF1XQMBGxMdaK4Dwq9eZLllcyWVNtGfRA5+JtNWid9yx6LFCdl+Hzir1tvEiEqxAgEhtPQSKDsVtHoWMwakAghTHWRSdEDE7ZtpiAaZY3DnMgZhG0Rt8qk+FKmM1sjlzqbjf4Iie8t9R4VVR9KvsYpo1WT1FEtjCCRGcA8jXWGbRiUVhpG4+VGMq2jUWLilUElFka6+XSlv/Gw/wCWPyoa3w23JNwuwBiQYrn6jh+tz+euh5H4ZuJiMY2YUvBptZ4RevfAhjqdB8/6Uv4pgms3CjbiDI2M8xSJ+DpdWUA1KaqU18awC/CXMtxCNIYffB+laHE71lWatrh1FxEufaUH6a/Wuz0q5XEhm1sAURvS3gj5blxPWP8AtJ/CtDdw4YEjcVj8SxW8xG4cn8a3qocUg4ZWzQ4laVBWUwrb8qIXH94I2Pn91U27XikzIrjSOyk0WWUZdyCPuqOFXw5j+9rRDDlVNx1jxkAcgN6EtMFC1dfU1oMPgIss+U5VAlj/ABEDT3pf2evquLtSPCWy66xm0H1it72wcjBXQYB8Ou27r9atjxppyfg55zaaSPMgdqOwQ1jXflz6fnrQKPtW4/RtgVbEJccAqCcs9YOvty/tU1S2xn+DcnCXsLgrdrCohuBfEWJCqTqYABLkE+UxvQHZbhi4ayyQz3HOa450zE7ny12rX3+IRlCBW1gxpFDY9tTkCzGpo1btMhYA2GLrCaNEa7HzmkV/DC00OwnU/wBvOnZwjt48zZYAGvPntQd/h7rczNDj+Lp+FSnBswFYs96PAuU8zEVBeFMbq94xAHPUjStPY4d4Mywo6DlV17AgIxYtqJ0pli+WGxRav4cW2tupIJ+Ic/TpX3+FYLpc+RqxsPbXLlnXUnc/Kq/1x+rfy/2qsY35A2ZPBYtzJBEHefwoDEWsLcYC6us8mI+tVW1KHRTHkCfnUHuIzeO2fLlXIoyvVjchf2t4SiEXbAi3ADAagHYH0P3+tZ8a16B/imjWmVcjLBBHKsLjcP3Tkbqdj+edWjdbHjLwDOK2fYTilrublm6BKeJGPRjqPZv/ANvKsphsObjhR6k9B1rR2sGltfCIHU/E3ma6vTqSlyQuamqY4v4tS0KsKPzrWI4vbi/cH8X4CtCHJpfxPhhc50IzRqDpMdDyPrp6VbPynGxMdRYkAohMUwidY61S4KnK6lWHIiPyKlXFR0phN3FyCAN+v4UKluTUoqa0UjNtg9xiDK6Eag9I2r1bt/h82AYjXVGkdMwHy1ry5j4tp8utetYa6DwO6b48a4Z0BP2gQqf+ZA9zVIOoyRGfaPM8FgV0LGfLatp2axKq68gpGlef2LrnQCtXwLhzGHuPl6AVyTvs6oV0b3iWFdG8FwMWOYx06UU2NRID8/iM6GlVsABjOu+m+v5muuSVIZkZgOQJ0/rSqXG6Rx0PsDjELEEmCRCg7TU8ZjAn7ouGYgmkOD4YbkXEuIpAjQ/hWkwHDTbALkNprl3J9KtFykvgAFbx7KZEjnH9ulMRxUEsXIZo1TQDXnQmJZMRnaXtBBALLlP+1U4HEYQsBcdSVjVdCfXrRpryAFwvEFF021XUgwY+dNP1cdR9ajiMIyk4i2JAMBTGxon/ABZ/L+WjG12YrS+T9r5RXLlwwQyh1jYgGsvaxzAwl0+h1++rTxa4vxsojoOXn0rrcGC7CW4ZgSpLWihY6MrNp6SSI8orO4/srmZbch7Da94IDrGuvmdp2p5iOK2biBEYZqzvD+P3MO5s3NIn/uB0BHUEVFtR2VUW1XkUcP4MLCuAc+ZpzRyBOUeXX1JqrGnxCdq0t7AB0N2ywEfueXQf0pTew4ujwjxc1/Ef0rphKLjcOv8ARGSlGXuFmeviajdtlTB3rgeqXYUWllYZbiB16Hl/0ndT6VW/ZMXFLYW7JG9u5v7MPxHvUlYVZbYqZUwalKMZdjptdGbxuEvWf862yeZHh9mHhPzqjva31nirFSCToNROke/LyoVuH4e6M7YdI3zKck/ykBvkai8Xwx1k+RB2fQZs5E5SIHU/2rb/AKQb3d4JLS/C1xVI9Azn/wAx91AcHw9rP4EYRtmIP0Aqf6Rrs2sOsye8Yn2WPxp3BxxtsTlymkZzg+GBI0rWJaAAilHA7MCaa2rzF/CmfLrG35/tXmyds7vtVkOF4s5mN20Y+HUkDXY1oXxKPaRF/Ys4IDHWfL3pLcvkkK4OTQgAdPrTSzhiqCSroSSi5dveqwlH7ThuxhwTgTqczt4cp+DcxyPnWru8XC2lNuy1wjksZhHWayPDONLZZRdGoMBZ8Jkbin2G4st5T3TAFTqiaEnoaoq8AYfxDF2rlr9pZcZv4fLnFKMNwHDMUe3GaBmzCJHp1oq3xMk92sgmSSV+CKbcJhge8yszc8sSPOaPYC3EYFCgEZoIgAx/vQEj/T/8xTn9SRB4QFXnHKhv1e19paIDx/D49CIYRFXJxayAwYnXlzpYyNbO0gDed/Q0uDC4xKCCu46zyp8nqPgrDGuwl7q2nzoYG8/gfamnG8QmJw4UR3q6o45dR6HpWctWr1yLFu2z+3Lzk7UZw7C2MLdjEXm08XdoIjrLE6rodh71FSbRRrexZgONXQWtkkEGGHKtAz/C40Ma+vlWM7RugxVy5YBVHOdQTmidxPPWdOkU34Px0Nby3JzLpoOXKAKr6ZqOR2xc6coUkNMXeDfGuv2hufUdaBu4cbowI8xqPWrcTxKzsST6A/maFwOLtG4gLRLakiBvzJ5V2v6b1ZzJTS6L7NhpAJifKfvonGcNNsozElWMHUCOcxzFM1w2a4zDWFgfPejeI4XvMMw5gZh6jX7pFO8aSFWR2Z4AFiCoW2u55t5L5ef9asu4guOijYDlSe3ithyimNtxttAnrNSTTZVqh7wHDECYMbk0D2msPir9i2gHgVjqepABP8pq/DnMQAcx+g/CvuHYPvcQ7MQVkKACf3RHT1NNmjcKExupchi/Zy/Zs5soYATKax7RPyrUdm+zZbhjsNL18d4h5gD4B6ESf+6hRbuIqrbzW21VSNQSfhmANMwOkaT516PYQqqgmSAATtsPpXmvClKzonlco0z8/XMbd10DGYg+WntRnDeMs57vIQAefLTrzFa3tHwC1ZxTOwhLhLAryn4h85PvUrFju0nD2w6xIa5BP5BqCwpMmhKLNi4M05WnUTMEcoO2mtFYa4Fa49iyzGIZgYkDnvvVV6w99y7qqvosKujH7XrXbrNa8J0ganrrqDG1HlRjTdicUxLC9aCnlzMfxVqb+EXUiQTtGvy6ViOzmIa4ue2Y5QNQecHzrVDi10wLdglucmBVoNcdAaFvEO04sIRiLbKMxUE6SOtIv+PcP/pH5U943w+9etNnIXX94AwPLzrG/wDCg+1+flQkp/0tGF1xXe3oAdfs7DpWW4nxpLdxkRVO2YgxJ6SNSfcVs+N4/uOGtcyjO8Kh55jz9lDH2FeQLbmlSumUxRvY8wnG7oZgt42Q27iS0dJGo+YoLijozlllhpqx1PhEzrMkyZqqzZicwkcoPWh1TfWKe9UXrdhl3Dk2xmABBPPlpv8APeajw+2VYmR8J883pG/9jTIY8tbRCRlUbhdTEaHTWBHzFLsUwkZdo26CeRnXSD86HEZ6Zfh8N3uimCORqT8MO2ZT6MPxoOxZJGYQY3hhI9Rv8qJwndjV3ZZB0IMn00g/dTWAZ8KbE2SDblhrpBI6HQHWnVjtDcEo9swZ1AiJ5Zd6F4F2hw1pAhW4YmYCka9Q0CdtqYYztVaynuUY6iFuBcszJOhMAifpRWWcdJgeKMttGUFsjTLHLSab4Thty4QdhzkxTHhnHrd54/VQSNSixmgCNNi2/Kmlni+EY5VV1OxzRmHkATIOw9qpj9RBfeJPBN/aB3b62EUAEsxyqF3JPSpYXiuFtEWb+DYNoMrETrsf7jSlnaXAkBbtq6HyH4dVeDvAO55SKvvcYs41MLZRSl+y8m7qCLcGVnfViunkTQy5+T9oIYeK9x6RwwuAht52tfYuEs6RqCrHVl5Qdp0gCK3Nl5UHqKw+HxOa5HeCLMNvq2eVUj5N9K03Acb3lud+c+5pbsjONMW9v+Ati8OotsFuIwYEmBB0YH2+6srwvDXrcWXvBAglTMz0Fbzj2MNu0SBJgmNeVeU3Mcb+eHKk6gaRpoNNxXPmcYPl5FQ2xrOzjxsADOcwR5xFA8Y4aSpK3pJnMCN+gHrQNgYhQFBBgTqIAB6dTW/4K9oKhZYuPAMnTTmRsDWx1K7QxkU4BiLSZg7W7Yh8oeD7ecUZieK4y2oZC3dTI2LGfPyrZ47Dq053IPLQRrtHWk1rs6W2QtGzPMa7wJqvBLSDZZbxGZFe7iCywJB8Pziiu/wP+qP5qv4Z2XyybpUk6QBy6a0d/wAM4b/THyH9KNAtHiX6RyUw+Ht5swZy4MEDwiIH81Ye3b8q9R/SxgiuFs5iGZbuhGwDKZA+QrzLPERy50NLRXH0duWpI8UDaTOnykx6VM4ZlGw19R8/pVTPNWuTAlp6CSeW/tFbTHsMW4sAwpy/EBofbYGP61Du1dQ2bMJjKASV3gH+3XnQovLpKwI1ifF56kx7dKl3jBs6EKd+XKDtz2Gho38GcrCU4QD4YZHzabka6jl+PnVGIs3tBEgDYLOnXbajMFjVYEXFA0ABAnnuRvpvRWW4qyMlxSG+EGR59VPOT9ZrOmjKVGd7jodKIw8rTnDWbGVznuW+eXKGVgYOslY30gk6VfZ4RYu/5V4EyYUgrPlLbGPbzqUotF4TiISrEySdNRrtTTCcaaYxC9+h0lv8xehVzqYHImPSq/1GGZCXUqY1Wd9dxvpB85ml+I8DZTv57+/Q+VKM2hnxRRlXuHLqzQqkQwJ5GmfCbduyvdsGa6fijdjyA6Csmt8hgQSIIOnlTteOANKyCd3O56jpTxpEZStmwwONdB3UQxElliQDpEnVQBMf71qcF2kdQ1+FGHUHLJ1PTTkFiJ8zXj13j7yAohZBaTq8bgnkD5VLinaK5fKggJbXZF2069aFV0K2n2ew4rtphLxBN4JPhymZid9o1q7/AAmxiHV7CW5WIdXED5c68Yw4wrg5zcttA1HjE+mkCiv1Y2gDaxpCnb4lHKdjWtvszxw8HrWI4Jee8oAsooMBmYszddBTHGcNsZsly61wiJRAAUPUmfDy3NePp2kvWjL4gXiRyJke5G9afs/2kt4i0UuXXV5+KT56mZG2nTSqaJ/T/JruK9ucLhG7rubrMsgZhlBj7LMYb1FC4n9K9lHRRYd1K5mKOjFfIAaPHkZ8qxt/jFq1cdMQjYlCBlYXGg9SRmgfIVnMXcW9fmwqWFjRFZmMDcmSST9KMZeGgywrwz3W/wBtcEAufEZM3LI4I5Q3hOXXrFc/4p4b/wA5Z/8AV/vXkFjBWFj/AOYMD5I0E/zUw/Uv/v2/9OmuIn0WXfpoZUTD2UAAzM0DXYACfma8yWtv+lrGM2ItWyoGW0GOm7OTPqIUfWsdaf5xU3thhpFU1fgbas4DkhTzESOm/Ko3sOVqtDFLtPY5Y1mDqdOtRW0T76URYy/E53GgqDXFnQEbQJ296ekDZLD2iTAlhz3AEc5G3LWvsPjWtMSD4uo/tv59ai2NJEEDSfmeZ6muWbkAnTT0n7pNHkvAKGVzFJcOfKUvaeAAkNI3XpIJ0iKswN5mgZdAxAP72smC3Jug8htU+y6q94s8R4dNBInaPYfdRPEHytdZN2Zi0Eaka5hHl9dfKni3YGtBOHx5tBzmOUiQrQwkDUSQT0+UUPjL1m6oLMgY9UAbf7QIB355qScSZnZgqk5STK6iOftIP1oEWHgGCAZjTeN4HOKnPvSHT+Rq/Bw+qOg9A5H0Uxp60Le4NcUxKmYiDvPIab+RoYI4A8+h19xTfgWBzHP3hBTU6EgRzkHSp07G0K8PgyT4vCInUb7CBtJkjn91VPbitX2he2BluW1DidbQEzEjNBI84k6Gs5aUkyRI51jcQYXCNoqV7EF94joABTTD8JGfKxjMkj5xpEzqAPc0w4l2aCIGVgdPn506i2I3Rloq3D32ScpiancsxpRv+Gnug5ETMTz10+gPyoqDNyoX3MS51JNVi4dpMUVisGVIAIY9F1I8iOtFJwV1XPeBRd4jxf0HuZocHdG5C+1isusAnlOsVf8Arlz7Jpnw7iOHsEsLJd4I8TAq0jpplHpPrRf/ABu3/L2f5T/7qKlXkNC7tdjhfxl+4vwNcOU+U6UrC1EV0NS3s1Ui5xp4mnprNTtYJisrrzihtz1NTRj8qZNGOXNTPWumwYJgx1ijr3DxkznQkTHP+4qu/cXIqCWjY+vTy5UXH5BYvmjcNwu9cAIQx9oyBFW4d1SQAM/MkZsvkJ0nzqFzFNnzZyxHMmSPn0/ClUQsa4LhHwlbikRLQYPoPXT69IotsjBVjZgSCNwIIWQfhOvQ+k0swvaS6shmZ0kTAWY9wQfere0dsyLiXCyMqlZESraRoI0Ij3FVUklQjTD+4w95pU92AuisWhjPiAZQSAVn06xXeP2rWZAFKuSSW1IDaMxOsQTPL50pwWLJUwJMag7/ACjaOfUcqi2IMA5QpB0bUHrzMfTnWc0kFRsCviDCkk6GBJGo8xvsDRSEFRnWSCQQJEdIMEHbWaCu3XuNtJ20HT0rtu/cT4WM1FsdKg0IIY2EeDG+sEbjTcET9Pce/jG2MgcwNOcj25xRScWuC0beVf8AqEZhykwJ5ketOOH4VbloMxDsRJgw2s6a+FuvOOdaKbC2ktCK5iyptuynLyPlsfcGisbxG9myasG1QATmHKI1OlFDBgCDZOuoD+KP+kaDlTXh+CvqrODCHQ5AVy6fCumoIgbj3BNVUSbZmL3Cr+XP3LeL7RCka7lSZg+Yp/heyTFVe7eLKqmQDCRBlVM9YBPnTLBcOxN0lEtKVOjNcI21Jkn4OvtQHazihVRbSMwnPuQSZIZJJAgGJG/35tIMYtk8HZTC2s0qS8aAkgbwN5EdKyXEse1xjLFtepj2FfC5euoSiuy2xmdhJCgmAT0E6UNdwroFLqQHGZZ5iSJ9CQY6xSSk2ja8FcV2PSuA1KTSWEmyAEiZjaPWolOdQWunoKISdkE6AjWrLloKQOoBGumvnO4qNt1EjrA1118qnjLhzLMDKAI6exHnRMW3nZNFdipHMCfTfTWRUcRZKrv4huIggEA6c/WmmEsWrlsvcLBreoCkCdJj+HXSaXWMSc5OksCDpuCIjzHr51RoVASbjl0ohra5YkgnXbaJ+IjXX6VzEWsuu4zcvzoaIweHe8xW0rOY1gbep2G1Cl5DYELJhp5DNr0kD8a0mCwF2/aRA4W2oCsxjKDuefQ79RRR4UloL3g/aE5isSI1yg84HnzNJsfj+78NvcE6bkHXU6RAnb5nqraXQUi/iuFTDv4rodhqCg+LoSRMf2pLjcabjExAmYqGJulyWYkk6knUn1qsCptth/QU7BSNCYAPQSd9uX4VG3jYk5RPL+vqKqYk7nf6Uz4PbJvC1byFnIAfWBPSdomTpOmla62FLk6LsFeW0kpb7y4x0BJ8tepGjD3q7iHaK+bytiLYzKNl2ESRKzA58/nW8xXDUR1toiI5UKjC2c1wgfEGUb6T6kdNbOzvBcO2ZnQPcTxtIUscuuUhtV8UCZgwNNanzblxRdY0ochJwDgmIxTo2IcpbHiyKCW5GGOmXYee1emXuGWjaKuO7QATJ6QZgCBO2nXrWV4p2j7vD99KrbzZgtvwXG8eUFiRmy7bb+Qisbe7VtdRrrOFUGFtrpMxABHTcmNPlVlLRGUN7dGw452ptWUVNCP3VEvoNBJJmY1rIcM4WeIXXdrjLH+WqqjlmaABDOIA1MlSIDHlWTxfEWffXzP59quwnHrtr/JFu34cpKpq2gBzSTJMT61otXchcj1xiaHtFa/UsIli1cYi9la4rETmUliyhQA1o/s4O+nOsuQbzZjcGY75y37ogSTMkx+GgqvF4k3SGY67REAARAHQb1E88oMAa8/yKeUk/wBEoqkSOGZTDDLpOtc7vz+lRe6WiTMCB5fmTUZpLQ5ZiLJUkVADeinuiSu4nSRBHUbnShyupppJATGFqxbyaqc5WVEka+dNezmDshX75FZiJEgEzyAJ2P8Aes1axDLz06Va2LczBj6UqaGG6gWg4AHw6zrm8QgaaSpkg+vWqsRbts/hkSukkCDB1219PalVnFMu+o6V1GzEDXXzqnJUJQRgcP3txbayZMaan760VjDHB3LsupIXxJpzMhd9NN96zlrEPYvBhCOm0j/fcffTbCW++U3buVzmlwD4/LSlcqHSsXY3ibs+Z58QiAduhHKfWlr2iCd6v7/9qWIiCYB0gax8tK5eulm15mTU2xihhFRzU2uYdHUQpUgeQHqSToKBs4fWdwuvr5UtheNo+s4Vn2EDmTXpvYLga2raXnKnO5CSB5gny1G45DlNJOA8DfIr3kIS4SV0jNHIA/umRqehrX8d4lktQSFygwDAGumkanpFLbu2V4pKl57GXEOK5lysy5AI6mFH8MSR99YntJ2wDyLEKwkFozM5LSSZ26/7Um47xoOgtWcwSBmZ4zMfKPhQcgN+dZ0plEk60W2+wpKK0Tx2MuXWzXXZyBAzch0A2UeQ0oQiK6XNcimISaZyrLNrMYkD3H471XTHBH9mwQEvqTpIKqJOvkBMeUzTQVvYjegzhGASXtXlMsCUcTOgJOkx0PWlNxVGmoYSNNiZ0Jk+HofarcVcZSoGYMg2O3qBOxEmibmLs3FWUdbs76FCI26/TnVnxekIr7BcRw+4gzOsCYmR5xtyMHXbQ6139Wt/bPyH9aJHFHRDbzGDPhZQ8dcpYSs+XSgv1j0/9NaVqKCmyvw5zE5Z9DH4V8DNRiuyPSppjH0VMCSdtBNcZaiw1rdBC8EUIKFfGdmB31+GNh60VibPd3QRoV3B1j++tA4UgEevWKIa/Ds0DMeUEz60yMS4lez3rZcaSuvMjNz9q1v6QRbtWrPdqoa48yFHwrqSDHM/jWUwmK8Za4mynKAJ/I3rl+/dv5A5JVTAEzAMeeg0mlkxkhczSQAT0knX+wp3Y4fbS0blxgqzpEMxPppQmJwAtrmXMXDbQCsT5a9Kos35+LX87UvYy1+y7EuSe7XMEJkzu3ODGgA6fkbHsjbsoDcOQgfbyl1I6awoPX61h8Y+Y776/Pf0qNm0BNGVeAx5NnoHEu1Xd3jct3c4Mr3c5lHQgkekxoYPvjuLcWe62Z2k8vKgLtyR5da7hMMbjQNPM0nY/wCEVNdI31NVMxOpo3itrKwTkBp5nY/UUI2kimSIzbujojLEHNmGs6RB0jrPOrbSFnQAAnwwDEGOR9fOrUK5EEDUkk7nYgTyHOqMui7iY19S39vlT8aJ2RXDsRIVoE6wY0EnXyBB9xRj4j9gqCInPsuYH4SJGp258sug504G5+7myhtCeXlm8vPlUMUuUwNjqD1B/P0plpWB7Zcl8rZy6hWO8g6RqAp1k9QQI0I2qzgdqycRbXEyLTHxMDBAKmD0+Iqfah8Dg2u6BkRRu9xsqDyLHmelfHBEHxMqr1mZ1jRfiO3MDzihbdMw8bgrqxW2rXLZOkCQRsBnhd9NlqH+Fn/l7n89JrWJFs/ss3mSYn/tUxHkSas/xi//AKrfOqLJDyheLA66a5XK5yhbbcRB35VxqhUgaZMxPMR8qlZvkbDf61UwritFawh1xsq7jXQxqR5TNRwNvMyorZZMzpvGlBEzVuHeCNNZ3oMZMOxhIMHTTedyPxpY33604xXEBcYodmgSeXnQy2g25ErpsZ0/CKwXsCQVNiDrv+frTrir4fuQttvHmkgEny5jT/ek4uBcwXYiJOp/trQo10FcO4U94iCo6SY/2o681uyQuckg/EBp7jn/AHoNuOOECW1CeGGImfODOgOlLSZ3JJ/P1rVY31FHo61wk5jvyrrdY38tP96gDU0BOg2pl8EX8l1sjwkjnPl6fh70bxXVoVCAttJ1JmUzFtToJYxGkKOdAFCFkkAgwBzOhb5afUedX4142+yF36HT00Me1W8CeQMrpPI1LL4QxiJjcT123A132ma4pnf3qLLUhi39bO/MbH7P/SNl+VVFpG2vXWauF9Y1WTEGTp5H1iqIoMyORXa+FfTSj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Don't drown in a data lake, or rather a data sw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4" y="1657349"/>
            <a:ext cx="5019673" cy="50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91535" y="998537"/>
            <a:ext cx="11808931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How do we avoid drowning in an ocean of data?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50874" y="-22860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Large PAM Data Volumes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20847" y="4167185"/>
            <a:ext cx="1746509" cy="1785320"/>
            <a:chOff x="4720847" y="4167185"/>
            <a:chExt cx="1746509" cy="1785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0847" y="4167185"/>
              <a:ext cx="1746509" cy="1785320"/>
            </a:xfrm>
            <a:prstGeom prst="rect">
              <a:avLst/>
            </a:prstGeom>
          </p:spPr>
        </p:pic>
        <p:sp>
          <p:nvSpPr>
            <p:cNvPr id="5" name="Block Arc 4"/>
            <p:cNvSpPr/>
            <p:nvPr/>
          </p:nvSpPr>
          <p:spPr>
            <a:xfrm>
              <a:off x="5105720" y="4172462"/>
              <a:ext cx="984565" cy="461665"/>
            </a:xfrm>
            <a:prstGeom prst="blockArc">
              <a:avLst>
                <a:gd name="adj1" fmla="val 10800000"/>
                <a:gd name="adj2" fmla="val 8892883"/>
                <a:gd name="adj3" fmla="val 0"/>
              </a:avLst>
            </a:prstGeom>
            <a:solidFill>
              <a:schemeClr val="tx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effectLst/>
                </a:rPr>
                <a:t>AI/ML</a:t>
              </a:r>
              <a:endParaRPr lang="en-US" sz="2400" b="1" cap="none" spc="0" dirty="0">
                <a:ln w="22225">
                  <a:solidFill>
                    <a:schemeClr val="tx1"/>
                  </a:solidFill>
                  <a:prstDash val="solid"/>
                </a:ln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16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AutoShape 6" descr="data:image/jpeg;base64,/9j/4AAQSkZJRgABAQAAAQABAAD/2wCEAAkGBxISEhUTEhMVFRUVFhUVFRYVFRUWFxUXFRUWFxUVFRUYHSggGBomHRYVITIhJSkrLi4uFx8zODMtNygtLisBCgoKDg0OGhAQGi0lHx0tLS0tLS0tLS0tLS0tLS0tLS0tLS0tLS0tLS0tLS0tLS0tLS0tLS0tLS0tLS0rLS0tLf/AABEIARMAtwMBIgACEQEDEQH/xAAcAAABBQEBAQAAAAAAAAAAAAACAQMEBQYABwj/xABCEAACAQIDBQUFBQcCBQUAAAABAgADEQQhMQUSQVFhBiJxgaETMpGxwQdCUtHwFBUjYnLh8YKSFkOTosIkMzRTY//EABkBAAMBAQEAAAAAAAAAAAAAAAABAgMEBf/EACURAAICAgICAgMAAwAAAAAAAAABAhEDIRIxBFETQSIyYUJx0f/aAAwDAQACEQMRAD8A3iYcHMGY3tWzg2Vsukp8L2urKLEXhftTVjdp5c8irR6MMbvZN2Je2cu5S7NYKZfBbiRyuNFNU7FR8pHJzhobSOXznTiejDItkgQrRpWjgM2MgxCBgiGBGAoMUGcFi7sBCiKIgEICMDp0W060BCidOtOtGAoEW04CHaAAWixbTrQEIJ0ILOgB5DTRuUsqGIK6iNnFoJGxOOUjKeao2ek5UW+FxgLazWbNxN1nmezMReqBfWeiYNLJlKaroi7JLnOQ6pAM4OVNzC3A5lY5EZIiq0dDR0YMARtqZE6bowoIPDDxtLxwiPkhUOCpC9rI71VRSzkKozJJsBMN2j7egXXDAW/+1hr/AELx8TKW+iXrs3tbGogu7Ko5sQPnKTGducFTy9oXP/5qzetrTxvHbRq1G3qjs5PFjf4DQSO1U85aiTyPVcT9p9FfdoVG8WUekXD/AGn0j71CoPBlPpPKAYVM52j4oLPbMF29wL5GoUP86MB8bWmkwuJSoN5GVgeKkET5yz5yy2Dtqrh33qbkdLndPiIqCz6DWGBKPsP2koY0hHb2b8R15g8R1+M3/wC4F/GfhBKwbM7uxQs0H7gH4/T+8UbBH4/SPixWjPhZ00P7i/m9J0KYWjxNtjgxG2AOU0SIIQtPN2d+jMYfYW64Yc5rsE1hYwVpiOqohsWgMbT3o5hqO6IW8I4olKInIdWC1om9FtLIAhhGIYqpYqpawsNBfU6QqVEsQALkkADmTpLHG2pD2KnT/wBxh95vw+A+cpImzwPtN2prYlyHBRVJAp3yX+sfeaZ2o5Opnpn2j9lwwOJor3hnUUD3hb3h1E8xE6cbTWjGaaewgt4iUycgCTyAvNf2X7DVsRZ6l6VPqO83gDp4z0vZXZ/D4ZbUqYvxYi7E8yTJnmUdFRxNnjmB7LYyt7lB7c2so9ZocF9mOKe3tHp0/MsfSekXfe6SwS9s5i88jRYYnlmN+zTFL7j0qnmUPrKDG9lMbRN2w9TxUBh/2z3QCOCCzsHiTPBcPUqUmDjeRlztmrAz3/7Mu3C4ykKVZgKyAC5PvgD5yg7RdnqWLXPuuPdcDMdDzEwGFwlfZ+IAcEAmwYe6QeKnmNZtDIpGc8dH017QcxCDCee7Kxr1KSuSQc1bP7y6/Q+cnLi2H3j8YPPTpoSw30zaXnTHfvB/xH4zofOvQfC/ZlBTirQjyrDVZyUdNgCnG6lMyTaEqx8RWR6VEx/SOWnezjoVgAQ7Qwkk0qNl3zbWwHM87chGkJsbo4o4cb4RnqWsigDK/wB8k6dJV1sZXOlDzZwPleTMJWJ3wxuysb9QcwY6VhJ0EVZTts/EVgRUqKiW7wpi5ty3j+UpdjdgMPRqmq16md0VtF/Mzc1t0KFU34seZPDykcuBI5NaRfFPYKraEBBFYR9AJKKY2EhWj1oJjEABFizrQAbIkDbmzRiKLUzqRdTyYaGWgWGEjToDDdltuGhVNOr7lUKr3+5UTuh+mlj0m2a95kPtJ2Wwp0a6LZUD+0AGdnYHf65g38ZZdi9qmvQAb3qdk8R90zee1ZjHTovhOhRZkaFQqxydOtAQohicghKLxgKghxQs4LAQSLfKT9qEKVpjSmoXxY5t6xNmKAxqN7tMFz5e6PjaVlTaCMxJYXJJPiTnKbpDjCUnpdENm3cUvKqpH+pMx6EyzqpKratVS+H3SCRVF7cAVN5asZmykqIuHTuiJUoEyRhfdHn84bCS0VZBGHtCFQiSGUxv2cmh2HTqXjtoyFtH6RjQmduzgY7acEjEBHKacToPXoIdKlcgczDrsCchZRko5D8417E2RMUBUBDAEMN0jhbS0znZTY/7PUrgMSoZVA4AWuPOxtNOUlZsR1L4kZ73th4WCAfOVFumS10TjOju7OgVZVRVM404q0orYqQ4sMQQsNRKQgljONxa0l3m8hzjtWqEUk8JitqY81WLE91b2/OJv6XZ1eN46nc5/rHv/hJXtHU/aBTZ7UXAaolhot/ZgHUZknylliGon3D/AJPATDYHC1alRqljZrFcrd0jLXpLPEbLr1CoBCINSTcnoAPzluNujphkhhwfJf5PpFhtylVp0f2gKRRU5VMgG5bnE58ZE7PdtKjGz02Zb2uMyo5kx6vs0Puis71ty26KjHcXL7qDKJVw9ssgOQFreU04wqqPLnmyzdyZoj2ioUlt3nOegy15mQKnbVL5Um8yJSPhSdII2dxkrFEnnIu17Y3/AOV6yRS7V0z71Nh4WMzL0bDMemf+JH3Tw9LR/HEObPQ8JtWhU0ex5NlLMACeT06pBtcS2wO3atLIG45HMf2kPD6KWT2ehxSZT7K2ylcd3JxqnHxHMScK95k01pmiafRNw5yZuQy8Tl+cAQTUtTH8zE+QyHqTI+IxyUxvObDS8K+hf0fxFcIrOxsFBJ8pU9nKRF2bJqm9UPTfYkD4WnAPiSC4KUQQQp96pbQnkvST8Mf4jnluqPIf3h0PslGLEM6FgV8IQUMKWZnRRFAkfadcU6ZPE5CD0VGLk0l9lD2l2gT3F45eXEyr2biEuEWxPFiL+NuUqtrY2/tG5Cw+Mb7I71TvbpAJsep42hCNrkzu8ubxJYI9Vb/rN2HpKtgAxtrnl+cYFMnQR6hRUa/rlJqsml/GWonnNlcVsc4hw6nOWLIo0IjtK3lLomytp7MJP6ygYrAMouchwl6+NVBwjZ2qpWxt8PpE9DWzH4jBMRcKfEkKD5k2kanh7EKwW/LeXPwvLnaeJpliN9W6E6ctDKbHJhx7rsjZZXup8jJ5eyuHoHEYNl6eQt5c/KVlXI3uJMw2KOakkjhxHmJD2nVsL/L5eM0RmwKWPNNgysQVNwQcwZr2xONrotVQtMMpYWHvBASznkDPMadcs+s12F2tVKqpY2ICa6IuZHzmnG+yLLQbVx1XvA2WkBTJUGzEC7EjncyS+IxrUyzoBTt3mKgZTMbC25Wuyhv4YqMwXgSTqecu+0XaetUo+xJsGIvbiBLUF6C2Ttl9qgLJVW4yAdSQR/UvH0mwSiq5q28Gs1x1E8fwWKswJANuB0PQzX9m9td00/wm4B4A8B0nNmxpK0jXHJt0bGdKgbV5xJy8kdHFkxYsFYYWamISmZftjjt3LkvqZp2Nplts7HbE1SS606YC77sR3bXz+UmXo6fFlGOTlLpGKoYV65NNBdj8BzLHgJsNk7OFBFppZmHvMdL8bCWmykwNJWSlcbvvVHsDUPPoPzlns72dVu4QbcANOt9DpLjpUw8vMs2TlEqDQqAEkjLUW+shNXAJDZcP0Jb7QcmqEWwUEFz66zL7eZi7boyubWtn1lqSZy8R59qBTr66fCO/8SKotvX+Pz+szbuRe4v0MjVnBGhHPlKRJfV9v7/H1kb9+7qPc3Nsrjj5TOViRkLDwMYFci/I/PnHQJlxgsdTeiSuKp4dmJvv0q1R3N8naoqlVB4AXlAMbWYgu+8NM7HK+thaBjXGTKoKalRlum1rZcL5xnD1Sd3rl5zRkotnxLUXKNcFWsRe/wADxBFiPGSsbjN5CDy/xKfb2J3237/hA6hAFBv5RqnibqegMlIJMtuyWzjV9rVI7lJSxt8APiZdMQmHFS1u4273gf5cwNM+ctezOCFPY2RtUxVZBcahVIb4d0yi20/8Mr+KotO3IixPzE0IHNh4FgqZZsAT55xvbZtUK8svOek9hdlU3BdrWGQnmnaGtvYmsw0NR7eG8QJadgQaT2Mv9iYncqDkZnl1lhh3tY8iJE1aKi6ZtXxSE5WnTPEG5nTzOJ6FnoqiGzWEjPiVXjK/aW0hY2P65zVujmSsjbV2suhF76X90DmR5anllexlBjNql6b0g+bIwGtiwzBueNwJF2jbcao2ZY3AJ1FrAX4DIeNjwsJkauIbeXOx1+JMcY3sbdaLBtou7hACxJACg6ki+Z6CbPs0tWiw/i7zuD3UF0UZff455XyE8+2Q4LuWNrZX53Nt0eO7bwJmmwu2dxTuqQfdJvrbPLmPzm03eiIL7NxjatMELcF2zJvr0UzN4875G7vBhdSlycvDy1AlRW2ozEAdLG9jC/brnvL3w2R08rW1mFUaXYGMpnkdLnpl97pIPsQTdTY8s/0R4XljSxXf3lNju94Nex/lLHK/jF2hgN9QylSTa4FhnxJVbbp/K/GWp12S4lJiVtnK2rU4iWWIRlJDDLj16g8DK3FUbHn9RzmqZk0QarnUH9dYqYgjM28ZxSNul5oSM4muXN4heynrCKWjFUykSzebO2uRRpLfJFJHTKw+chYumr1RUJNxbIaEgamVmEbIZ/dAj4qaykgNvsvtC9KiyqdQflMnVe+cP2p3PKRXfKMB1DJtGsQCOB1HOVlOpJStJkNGpFrA9BOnU17o8BOnn0dyZZvVZzGtoYdjTYDVrL/uIH1kzDEaSbVpXQ+ZHiASPW0yc7Y1GkZ/D4IVqgDC6KHJBvmAu6D4Z/KYvauzWplWysw7p8CRn1yM9MpVFR+FjRAy5s7X9LSpoU0q0zTdQQLIwPMWZSDwz3vjNFOjNxs86CFSVF7tmOV9PjnJoq3IyO6Acs7921yep1ju2sFUotbJkN902ztfS40YaSKlcZAgg7pF76bxtfnwmnJvZnVDrOLkZ65a3z0y+HxhtWBGV94EEkZeB/X1jPs8hvG9xYEHgdL20sfpGsO5LW0YcPxch4/OUthZOTGNvXuARnxz8Pyjn7QbErYXyIDHdI5Hkf1lIFXvC6nI6qSLqeR+hjNKsQxBIFwcwdcshCgsu8RTJTfFmXnyPEE8D0OvMyoqi/yMNMe9M3Q5aHQgjkwPDoco827V71Lutxp3160zr/pOfK8aVCeyvqUeUYNOTGaAU3tNfn4dZaZFFfXWwle+stKqXkGvSmsWZyRIw1eSFryDQWSEpjnLsSJZxRz8obVbiQWyMW5tGMfpVbGWeziXqKo5iUiA3mt7IYG7750XM+PATLLPirLhHlKjWpQAy6To9UYTp5ts9Cgtmpe7E2AIHPM9JmdidoalTHYjfclW3wiH3VVWsLAZA2+c0mHbdIU/e9bcPhMlsPs9V/ensl077k8qbA5nwOXlNoJfHZzZZVk/hqMJg3rOqoCSRu9MuJ5cZuNh9lqdAbzDfc5knNR0APK+stNl4CnQQIigE5seJ4C/rJCVTc3IABt62nHky1oiWRy6ItXZNFxZqakHW6iZfb/2d4StmqeyfgyZZ9RoZuGNtPjGma5A43tM1ka67ITPnvtB2QrYGpvZ1KNwC4GajK++Bp4zO0MSquQ+YBAF/HgdRPpzaqI16dhugWOV731B5zxrbv2ep+179OoKeHtvODqls7LfLd8dAJ34cylJxl2Nv0Y/FYoOxNPJlYsQBkwXXLjxvfhGqmHDguh5lqfIc15r8pI23s2itb/0lU1F1ubXuOIyEggMp3hdTe+X3WHL9cZ0/wCgsapuVOWfDoRyMk01tYrp11HG1+nOLUQOC65MM3Uaf1qOXMcPCN0nt4cY2xFj7T2upAfgxyD9G5N14+sisCDYixGRH64xomxtwk2m3te6ffA7p/GPwnryPlJ6GRXHGR6q3j7G0E5y0SQWS0UWkhoHsxKsmhprg2OV+eUep9TJNbCqCBc+6NTfMjO14tLCoP7wcgSH9nUPaOBzIF+AnomDwq00CroPU85h8KbWtzvNutbug9BOTNbOrBSJW7OkBcQTFmXE35AdonPsbqSCrKwI8xImwu2iipvVyUqgW9oF3gf6hqIW0sTvUWUjUfLOYPGH/M3wRuNSRy+R+x9AbK7Y06mZAN+NIhhkLe6TcS2obXok5vb+oEEHlpPl6jUIa4JB6ZestG2viKdtyvVH+sn0MU/Cxyd7Rz8j6Ufa1Ef8xSOmdvhIFTtJQpsGJNhxyUZ5atafOz9osWcjiKv+63qJAq1mbN2ZjzYlj8TnJh4MIu7eh8j2Pbn2iYenfdY1GN7LT/8AKpoPKeebf7SYjFJ/EYKhNkpJpb7zOdWOgudc8hM8Gjhe+v8AjwnTDFGC/FBYrAlGtwUn4G94GHxBvuufA9eRj1I2vxyIt4gixlZh8wRx19DLq0K6LhbqQRqIVSiNQMiLgfhItcfrgREo1LqL62+UQOSDn+uMyejVHMuQ+B8om9wHlBud0/1D5GCwz9Y0Ik1z7RfafeFhU8eD+eh6+Mjq5Gck0WCkMfdcFX6c/oYxUplSVOoNoIGJVUarpxHI/lGo6pt8oLLY9OEpCY/XbvxxDI7HOOo0GCJtIzUYJyaa+EylEzW7EpFqY6TDK62b4ds7dM6Wq4TnOmPM34lb2xrBFO7lamx8STa3wmAxi8RN120dXVd22YZT9B85iMUwFiPd4a908VN/TmJ04P0Rx5v3ZAOuUk4nMCNAX01jjHKdBiQzFEdZIFoAKBFEHegNUtAZJDxrZWELs3AAEfryiYai9Q2A8+WfDrLYlaYFNCSQMz1OtrRdB2RwnLQEgRAbHpa0Oi2XmYL65TJmiEtlbrf6Qt3ug9SPrEfWOovcPQr9REMGmLgjnmPEf2vDq5hW6WPiOPwtBAzjrAZ20vcecPsBgLEfT5R/dgMIxDLix+EWmYrCCozlMSJVI2M33Y8g0m8Z58kvcBtR6K90XvrMckeSpGmOXF2ze1GAiTEP2ifiDEmPwSNvmiSNtYJzTqE/dCsBY8GsxvwsDfymVpVwGs1hwO8N5GH8y/Wes0lBYAgHxtY9DfgdPOeYdttmDD1gqCyvTWot9RvEgp5FT8RNvHlaoxzxp2QqezQSTvbo+6QCV1z0udOEZajUHdUK/VWAPwNpCo1mByJHgbSzq4lgoORy+8AfpOk57Ib4eqL3psLa5Ri7HIKfgZK/eLfgp/7bfWcNqVBmu6p5hVv8TexjAZTBVW0UyTh8LSQg1SGtmUGd+QNuHnI9TFO/vOx8SfkMo2sAonVcTkQgFNeQ1I5E8ukbomRrx+jJY0SqIy8zEX3h4iO4ZcjAyBmbNEDqfOPU9D5fONAWjyaHw+oksYgOcNfpBiwAIxpjDqQBHYC1E7qnxv0jVpKXNCORB+OUZAjbEHS1mj2CisSGF5nqUs8DXKG8X2P6NkNh0nGgnShXtC4FhOmhmX1YFlZeYI+ImA7W7Tav7HfB9rTRqdQniQ2R8dbz0O0zXafs61X+LRF3+8v4uo69OM4sE1F0zszwclaPPVk1jdRIlSmVJDAgjUEEEdCDmJKp+5PQOEiMIAjrQSIAIsJYoi2yEBiyRhKZY2Hn0ke001DColKmVFt9FYniSfpM5yoqEbIrIBkJFZZNqyNMbNKBVYarCWEBFY6BCRSIURhCwoAmNmGeERhGgYtGob25giJaLROY8YtQZ2lXokKkJMo6yJTkulrExjyYe8WTMO3GdNURRpgLxwG0YDQXa085neVXazCJUoOxQF1AIa3eAuL5+F5529XdytrPVH7wIOYIsfOeedptjNh2W2aNvbh4ixzU9Redfjyr8WcvkR/yRWFcrxveENfdjJnUcwXtIQaNS12NsOviTalTJH4zkg8W/K8TaQ0MYHDNVdaaC5YhR5m1z0Gs2m2KIp7tNdKaqg8hNF2f7LU8HTJ9+qV7z/8Aig4D1MzW033mY9ZyzlykdEFUSnqyPJVQSKYyQxCBjawohhxTpEBi3iKGiIJhPFKxiBCx7EJnfmLwAIvHjoJSJYtMSSkYAkimYATsFVAPeFxOkQGdLUmkFm7ZIzVSItec9ecB1gLShVNj08Sm5UB7rby2YqRcWOYnJUk7ZNW7kdJcLsma/Ep/+E8LYI1IEAWBuwbzYG8Z/wCBsHf3H/6j/nNm2GvEGEm9s5qRncB2UwlM3Wgt+bXc/wDdeaGjRAsALCPpRjqpJKI9VMjPMMbkzDkSPWeqVxkZ5ftoWrVB/MfXOAypeRTJbSI0tEM6GpjZi0jAaHZ0RjETOSM4mdec0FYwCBi7wyPlBC3IjjrYGVHsljgjqRilpH0OUQxSZ0BzOlkm3KiAZ06cR1nGStkH+KPP5Tp0qPYpdGrSOARJ06DlOIiTp0kYzW0M8x7Tf/IqeI+QnTokUUxkZp06WSxqEfpOnRjDEJJ06Qykc8bE6dAA01HjDxAyM6dKXaJfTCpw10nTofYhWnTp00JP/9k="/>
          <p:cNvSpPr>
            <a:spLocks noChangeAspect="1" noChangeArrowheads="1"/>
          </p:cNvSpPr>
          <p:nvPr/>
        </p:nvSpPr>
        <p:spPr bwMode="auto">
          <a:xfrm>
            <a:off x="1828800" y="-1785938"/>
            <a:ext cx="238125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84" name="AutoShape 8" descr="data:image/jpeg;base64,/9j/4AAQSkZJRgABAQAAAQABAAD/2wCEAAkGBxISEhUTEhMVFRUVFhUVFRYVFRUWFxUXFRUWFxUVFRUYHSggGBomHRYVITIhJSkrLi4uFx8zODMtNygtLisBCgoKDg0OGhAQGi0lHx0tLS0tLS0tLS0tLS0tLS0tLS0tLS0tLS0tLS0tLS0tLS0tLS0tLS0tLS0tLS0rLS0tLf/AABEIARMAtwMBIgACEQEDEQH/xAAcAAABBQEBAQAAAAAAAAAAAAACAQMEBQYABwj/xABCEAACAQIDBQUFBQcCBQUAAAABAgADEQQhMQUSQVFhBiJxgaETMpGxwQdCUtHwFBUjYnLh8YKSFkOTosIkMzRTY//EABkBAAMBAQEAAAAAAAAAAAAAAAABAgMEBf/EACURAAICAgICAgMAAwAAAAAAAAABAhEDIRIxBFETQSIyYUJx0f/aAAwDAQACEQMRAD8A3iYcHMGY3tWzg2Vsukp8L2urKLEXhftTVjdp5c8irR6MMbvZN2Je2cu5S7NYKZfBbiRyuNFNU7FR8pHJzhobSOXznTiejDItkgQrRpWjgM2MgxCBgiGBGAoMUGcFi7sBCiKIgEICMDp0W060BCidOtOtGAoEW04CHaAAWixbTrQEIJ0ILOgB5DTRuUsqGIK6iNnFoJGxOOUjKeao2ek5UW+FxgLazWbNxN1nmezMReqBfWeiYNLJlKaroi7JLnOQ6pAM4OVNzC3A5lY5EZIiq0dDR0YMARtqZE6bowoIPDDxtLxwiPkhUOCpC9rI71VRSzkKozJJsBMN2j7egXXDAW/+1hr/AELx8TKW+iXrs3tbGogu7Ko5sQPnKTGducFTy9oXP/5qzetrTxvHbRq1G3qjs5PFjf4DQSO1U85aiTyPVcT9p9FfdoVG8WUekXD/AGn0j71CoPBlPpPKAYVM52j4oLPbMF29wL5GoUP86MB8bWmkwuJSoN5GVgeKkET5yz5yy2Dtqrh33qbkdLndPiIqCz6DWGBKPsP2koY0hHb2b8R15g8R1+M3/wC4F/GfhBKwbM7uxQs0H7gH4/T+8UbBH4/SPixWjPhZ00P7i/m9J0KYWjxNtjgxG2AOU0SIIQtPN2d+jMYfYW64Yc5rsE1hYwVpiOqohsWgMbT3o5hqO6IW8I4olKInIdWC1om9FtLIAhhGIYqpYqpawsNBfU6QqVEsQALkkADmTpLHG2pD2KnT/wBxh95vw+A+cpImzwPtN2prYlyHBRVJAp3yX+sfeaZ2o5Opnpn2j9lwwOJor3hnUUD3hb3h1E8xE6cbTWjGaaewgt4iUycgCTyAvNf2X7DVsRZ6l6VPqO83gDp4z0vZXZ/D4ZbUqYvxYi7E8yTJnmUdFRxNnjmB7LYyt7lB7c2so9ZocF9mOKe3tHp0/MsfSekXfe6SwS9s5i88jRYYnlmN+zTFL7j0qnmUPrKDG9lMbRN2w9TxUBh/2z3QCOCCzsHiTPBcPUqUmDjeRlztmrAz3/7Mu3C4ykKVZgKyAC5PvgD5yg7RdnqWLXPuuPdcDMdDzEwGFwlfZ+IAcEAmwYe6QeKnmNZtDIpGc8dH017QcxCDCee7Kxr1KSuSQc1bP7y6/Q+cnLi2H3j8YPPTpoSw30zaXnTHfvB/xH4zofOvQfC/ZlBTirQjyrDVZyUdNgCnG6lMyTaEqx8RWR6VEx/SOWnezjoVgAQ7Qwkk0qNl3zbWwHM87chGkJsbo4o4cb4RnqWsigDK/wB8k6dJV1sZXOlDzZwPleTMJWJ3wxuysb9QcwY6VhJ0EVZTts/EVgRUqKiW7wpi5ty3j+UpdjdgMPRqmq16md0VtF/Mzc1t0KFU34seZPDykcuBI5NaRfFPYKraEBBFYR9AJKKY2EhWj1oJjEABFizrQAbIkDbmzRiKLUzqRdTyYaGWgWGEjToDDdltuGhVNOr7lUKr3+5UTuh+mlj0m2a95kPtJ2Wwp0a6LZUD+0AGdnYHf65g38ZZdi9qmvQAb3qdk8R90zee1ZjHTovhOhRZkaFQqxydOtAQohicghKLxgKghxQs4LAQSLfKT9qEKVpjSmoXxY5t6xNmKAxqN7tMFz5e6PjaVlTaCMxJYXJJPiTnKbpDjCUnpdENm3cUvKqpH+pMx6EyzqpKratVS+H3SCRVF7cAVN5asZmykqIuHTuiJUoEyRhfdHn84bCS0VZBGHtCFQiSGUxv2cmh2HTqXjtoyFtH6RjQmduzgY7acEjEBHKacToPXoIdKlcgczDrsCchZRko5D8417E2RMUBUBDAEMN0jhbS0znZTY/7PUrgMSoZVA4AWuPOxtNOUlZsR1L4kZ73th4WCAfOVFumS10TjOju7OgVZVRVM404q0orYqQ4sMQQsNRKQgljONxa0l3m8hzjtWqEUk8JitqY81WLE91b2/OJv6XZ1eN46nc5/rHv/hJXtHU/aBTZ7UXAaolhot/ZgHUZknylliGon3D/AJPATDYHC1alRqljZrFcrd0jLXpLPEbLr1CoBCINSTcnoAPzluNujphkhhwfJf5PpFhtylVp0f2gKRRU5VMgG5bnE58ZE7PdtKjGz02Zb2uMyo5kx6vs0Puis71ty26KjHcXL7qDKJVw9ssgOQFreU04wqqPLnmyzdyZoj2ioUlt3nOegy15mQKnbVL5Um8yJSPhSdII2dxkrFEnnIu17Y3/AOV6yRS7V0z71Nh4WMzL0bDMemf+JH3Tw9LR/HEObPQ8JtWhU0ex5NlLMACeT06pBtcS2wO3atLIG45HMf2kPD6KWT2ehxSZT7K2ylcd3JxqnHxHMScK95k01pmiafRNw5yZuQy8Tl+cAQTUtTH8zE+QyHqTI+IxyUxvObDS8K+hf0fxFcIrOxsFBJ8pU9nKRF2bJqm9UPTfYkD4WnAPiSC4KUQQQp96pbQnkvST8Mf4jnluqPIf3h0PslGLEM6FgV8IQUMKWZnRRFAkfadcU6ZPE5CD0VGLk0l9lD2l2gT3F45eXEyr2biEuEWxPFiL+NuUqtrY2/tG5Cw+Mb7I71TvbpAJsep42hCNrkzu8ubxJYI9Vb/rN2HpKtgAxtrnl+cYFMnQR6hRUa/rlJqsml/GWonnNlcVsc4hw6nOWLIo0IjtK3lLomytp7MJP6ygYrAMouchwl6+NVBwjZ2qpWxt8PpE9DWzH4jBMRcKfEkKD5k2kanh7EKwW/LeXPwvLnaeJpliN9W6E6ctDKbHJhx7rsjZZXup8jJ5eyuHoHEYNl6eQt5c/KVlXI3uJMw2KOakkjhxHmJD2nVsL/L5eM0RmwKWPNNgysQVNwQcwZr2xONrotVQtMMpYWHvBASznkDPMadcs+s12F2tVKqpY2ICa6IuZHzmnG+yLLQbVx1XvA2WkBTJUGzEC7EjncyS+IxrUyzoBTt3mKgZTMbC25Wuyhv4YqMwXgSTqecu+0XaetUo+xJsGIvbiBLUF6C2Ttl9qgLJVW4yAdSQR/UvH0mwSiq5q28Gs1x1E8fwWKswJANuB0PQzX9m9td00/wm4B4A8B0nNmxpK0jXHJt0bGdKgbV5xJy8kdHFkxYsFYYWamISmZftjjt3LkvqZp2Nplts7HbE1SS606YC77sR3bXz+UmXo6fFlGOTlLpGKoYV65NNBdj8BzLHgJsNk7OFBFppZmHvMdL8bCWmykwNJWSlcbvvVHsDUPPoPzlns72dVu4QbcANOt9DpLjpUw8vMs2TlEqDQqAEkjLUW+shNXAJDZcP0Jb7QcmqEWwUEFz66zL7eZi7boyubWtn1lqSZy8R59qBTr66fCO/8SKotvX+Pz+szbuRe4v0MjVnBGhHPlKRJfV9v7/H1kb9+7qPc3Nsrjj5TOViRkLDwMYFci/I/PnHQJlxgsdTeiSuKp4dmJvv0q1R3N8naoqlVB4AXlAMbWYgu+8NM7HK+thaBjXGTKoKalRlum1rZcL5xnD1Sd3rl5zRkotnxLUXKNcFWsRe/wADxBFiPGSsbjN5CDy/xKfb2J3237/hA6hAFBv5RqnibqegMlIJMtuyWzjV9rVI7lJSxt8APiZdMQmHFS1u4273gf5cwNM+ctezOCFPY2RtUxVZBcahVIb4d0yi20/8Mr+KotO3IixPzE0IHNh4FgqZZsAT55xvbZtUK8svOek9hdlU3BdrWGQnmnaGtvYmsw0NR7eG8QJadgQaT2Mv9iYncqDkZnl1lhh3tY8iJE1aKi6ZtXxSE5WnTPEG5nTzOJ6FnoqiGzWEjPiVXjK/aW0hY2P65zVujmSsjbV2suhF76X90DmR5anllexlBjNql6b0g+bIwGtiwzBueNwJF2jbcao2ZY3AJ1FrAX4DIeNjwsJkauIbeXOx1+JMcY3sbdaLBtou7hACxJACg6ki+Z6CbPs0tWiw/i7zuD3UF0UZff455XyE8+2Q4LuWNrZX53Nt0eO7bwJmmwu2dxTuqQfdJvrbPLmPzm03eiIL7NxjatMELcF2zJvr0UzN4875G7vBhdSlycvDy1AlRW2ozEAdLG9jC/brnvL3w2R08rW1mFUaXYGMpnkdLnpl97pIPsQTdTY8s/0R4XljSxXf3lNju94Nex/lLHK/jF2hgN9QylSTa4FhnxJVbbp/K/GWp12S4lJiVtnK2rU4iWWIRlJDDLj16g8DK3FUbHn9RzmqZk0QarnUH9dYqYgjM28ZxSNul5oSM4muXN4heynrCKWjFUykSzebO2uRRpLfJFJHTKw+chYumr1RUJNxbIaEgamVmEbIZ/dAj4qaykgNvsvtC9KiyqdQflMnVe+cP2p3PKRXfKMB1DJtGsQCOB1HOVlOpJStJkNGpFrA9BOnU17o8BOnn0dyZZvVZzGtoYdjTYDVrL/uIH1kzDEaSbVpXQ+ZHiASPW0yc7Y1GkZ/D4IVqgDC6KHJBvmAu6D4Z/KYvauzWplWysw7p8CRn1yM9MpVFR+FjRAy5s7X9LSpoU0q0zTdQQLIwPMWZSDwz3vjNFOjNxs86CFSVF7tmOV9PjnJoq3IyO6Acs7921yep1ju2sFUotbJkN902ztfS40YaSKlcZAgg7pF76bxtfnwmnJvZnVDrOLkZ65a3z0y+HxhtWBGV94EEkZeB/X1jPs8hvG9xYEHgdL20sfpGsO5LW0YcPxch4/OUthZOTGNvXuARnxz8Pyjn7QbErYXyIDHdI5Hkf1lIFXvC6nI6qSLqeR+hjNKsQxBIFwcwdcshCgsu8RTJTfFmXnyPEE8D0OvMyoqi/yMNMe9M3Q5aHQgjkwPDoco827V71Lutxp3160zr/pOfK8aVCeyvqUeUYNOTGaAU3tNfn4dZaZFFfXWwle+stKqXkGvSmsWZyRIw1eSFryDQWSEpjnLsSJZxRz8obVbiQWyMW5tGMfpVbGWeziXqKo5iUiA3mt7IYG7750XM+PATLLPirLhHlKjWpQAy6To9UYTp5ts9Cgtmpe7E2AIHPM9JmdidoalTHYjfclW3wiH3VVWsLAZA2+c0mHbdIU/e9bcPhMlsPs9V/ensl077k8qbA5nwOXlNoJfHZzZZVk/hqMJg3rOqoCSRu9MuJ5cZuNh9lqdAbzDfc5knNR0APK+stNl4CnQQIigE5seJ4C/rJCVTc3IABt62nHky1oiWRy6ItXZNFxZqakHW6iZfb/2d4StmqeyfgyZZ9RoZuGNtPjGma5A43tM1ka67ITPnvtB2QrYGpvZ1KNwC4GajK++Bp4zO0MSquQ+YBAF/HgdRPpzaqI16dhugWOV731B5zxrbv2ep+179OoKeHtvODqls7LfLd8dAJ34cylJxl2Nv0Y/FYoOxNPJlYsQBkwXXLjxvfhGqmHDguh5lqfIc15r8pI23s2itb/0lU1F1ubXuOIyEggMp3hdTe+X3WHL9cZ0/wCgsapuVOWfDoRyMk01tYrp11HG1+nOLUQOC65MM3Uaf1qOXMcPCN0nt4cY2xFj7T2upAfgxyD9G5N14+sisCDYixGRH64xomxtwk2m3te6ffA7p/GPwnryPlJ6GRXHGR6q3j7G0E5y0SQWS0UWkhoHsxKsmhprg2OV+eUep9TJNbCqCBc+6NTfMjO14tLCoP7wcgSH9nUPaOBzIF+AnomDwq00CroPU85h8KbWtzvNutbug9BOTNbOrBSJW7OkBcQTFmXE35AdonPsbqSCrKwI8xImwu2iipvVyUqgW9oF3gf6hqIW0sTvUWUjUfLOYPGH/M3wRuNSRy+R+x9AbK7Y06mZAN+NIhhkLe6TcS2obXok5vb+oEEHlpPl6jUIa4JB6ZestG2viKdtyvVH+sn0MU/Cxyd7Rz8j6Ufa1Ef8xSOmdvhIFTtJQpsGJNhxyUZ5atafOz9osWcjiKv+63qJAq1mbN2ZjzYlj8TnJh4MIu7eh8j2Pbn2iYenfdY1GN7LT/8AKpoPKeebf7SYjFJ/EYKhNkpJpb7zOdWOgudc8hM8Gjhe+v8AjwnTDFGC/FBYrAlGtwUn4G94GHxBvuufA9eRj1I2vxyIt4gixlZh8wRx19DLq0K6LhbqQRqIVSiNQMiLgfhItcfrgREo1LqL62+UQOSDn+uMyejVHMuQ+B8om9wHlBud0/1D5GCwz9Y0Ik1z7RfafeFhU8eD+eh6+Mjq5Gck0WCkMfdcFX6c/oYxUplSVOoNoIGJVUarpxHI/lGo6pt8oLLY9OEpCY/XbvxxDI7HOOo0GCJtIzUYJyaa+EylEzW7EpFqY6TDK62b4ds7dM6Wq4TnOmPM34lb2xrBFO7lamx8STa3wmAxi8RN120dXVd22YZT9B85iMUwFiPd4a908VN/TmJ04P0Rx5v3ZAOuUk4nMCNAX01jjHKdBiQzFEdZIFoAKBFEHegNUtAZJDxrZWELs3AAEfryiYai9Q2A8+WfDrLYlaYFNCSQMz1OtrRdB2RwnLQEgRAbHpa0Oi2XmYL65TJmiEtlbrf6Qt3ug9SPrEfWOovcPQr9REMGmLgjnmPEf2vDq5hW6WPiOPwtBAzjrAZ20vcecPsBgLEfT5R/dgMIxDLix+EWmYrCCozlMSJVI2M33Y8g0m8Z58kvcBtR6K90XvrMckeSpGmOXF2ze1GAiTEP2ifiDEmPwSNvmiSNtYJzTqE/dCsBY8GsxvwsDfymVpVwGs1hwO8N5GH8y/Wes0lBYAgHxtY9DfgdPOeYdttmDD1gqCyvTWot9RvEgp5FT8RNvHlaoxzxp2QqezQSTvbo+6QCV1z0udOEZajUHdUK/VWAPwNpCo1mByJHgbSzq4lgoORy+8AfpOk57Ib4eqL3psLa5Ri7HIKfgZK/eLfgp/7bfWcNqVBmu6p5hVv8TexjAZTBVW0UyTh8LSQg1SGtmUGd+QNuHnI9TFO/vOx8SfkMo2sAonVcTkQgFNeQ1I5E8ukbomRrx+jJY0SqIy8zEX3h4iO4ZcjAyBmbNEDqfOPU9D5fONAWjyaHw+oksYgOcNfpBiwAIxpjDqQBHYC1E7qnxv0jVpKXNCORB+OUZAjbEHS1mj2CisSGF5nqUs8DXKG8X2P6NkNh0nGgnShXtC4FhOmhmX1YFlZeYI+ImA7W7Tav7HfB9rTRqdQniQ2R8dbz0O0zXafs61X+LRF3+8v4uo69OM4sE1F0zszwclaPPVk1jdRIlSmVJDAgjUEEEdCDmJKp+5PQOEiMIAjrQSIAIsJYoi2yEBiyRhKZY2Hn0ke001DColKmVFt9FYniSfpM5yoqEbIrIBkJFZZNqyNMbNKBVYarCWEBFY6BCRSIURhCwoAmNmGeERhGgYtGob25giJaLROY8YtQZ2lXokKkJMo6yJTkulrExjyYe8WTMO3GdNURRpgLxwG0YDQXa085neVXazCJUoOxQF1AIa3eAuL5+F5529XdytrPVH7wIOYIsfOeedptjNh2W2aNvbh4ixzU9Redfjyr8WcvkR/yRWFcrxveENfdjJnUcwXtIQaNS12NsOviTalTJH4zkg8W/K8TaQ0MYHDNVdaaC5YhR5m1z0Gs2m2KIp7tNdKaqg8hNF2f7LU8HTJ9+qV7z/8Aig4D1MzW033mY9ZyzlykdEFUSnqyPJVQSKYyQxCBjawohhxTpEBi3iKGiIJhPFKxiBCx7EJnfmLwAIvHjoJSJYtMSSkYAkimYATsFVAPeFxOkQGdLUmkFm7ZIzVSItec9ecB1gLShVNj08Sm5UB7rby2YqRcWOYnJUk7ZNW7kdJcLsma/Ep/+E8LYI1IEAWBuwbzYG8Z/wCBsHf3H/6j/nNm2GvEGEm9s5qRncB2UwlM3Wgt+bXc/wDdeaGjRAsALCPpRjqpJKI9VMjPMMbkzDkSPWeqVxkZ5ftoWrVB/MfXOAypeRTJbSI0tEM6GpjZi0jAaHZ0RjETOSM4mdec0FYwCBi7wyPlBC3IjjrYGVHsljgjqRilpH0OUQxSZ0BzOlkm3KiAZ06cR1nGStkH+KPP5Tp0qPYpdGrSOARJ06DlOIiTp0kYzW0M8x7Tf/IqeI+QnTokUUxkZp06WSxqEfpOnRjDEJJ06Qykc8bE6dAA01HjDxAyM6dKXaJfTCpw10nTofYhWnTp00JP/9k="/>
          <p:cNvSpPr>
            <a:spLocks noChangeAspect="1" noChangeArrowheads="1"/>
          </p:cNvSpPr>
          <p:nvPr/>
        </p:nvSpPr>
        <p:spPr bwMode="auto">
          <a:xfrm>
            <a:off x="1905000" y="-1785938"/>
            <a:ext cx="238125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2" name="AutoShape 2" descr="data:image/jpeg;base64,/9j/4AAQSkZJRgABAQAAAQABAAD/2wCEAAkGBxQTEhUUExQWFhUXFxwZGRgYGBwaHBwhGh0cGh0cHB8cHSggGBolGxwYITEhJSkrLi4uHSAzODMsNygtLisBCgoKDg0OGxAQGywkHyQtNCwsNCwsLDQsLCwsLCwsLCwsLCwsLCwsLCwsLCwsLCwsLCwsLCwsLCwsLCwsLCwsLP/AABEIARAAuQMBIgACEQEDEQH/xAAcAAACAwEBAQEAAAAAAAAAAAAEBQIDBgEHAAj/xABGEAACAQIEAwYDBAgEBQIHAAABAhEAAwQSITEFQVEGEyJhcYEykaFSscHwBxQjQmKS0eEVM1PxFlRygqKT0iQlQ2SjssL/xAAZAQADAQEBAAAAAAAAAAAAAAABAgMABAX/xAApEQACAgICAQMEAQUAAAAAAAAAAQIRAyESMUEEIlETMmFx8EKRobHB/9oADAMBAAIRAxEAPwDzzB8Dtn4nMe39aPv9nEFtnS54lGYagbVVgOGZ4Jo/i2CS1YMxnbQD8flXcoR43x1+x3lfKrMUUJNd7oimD4FkK5hEjMPQ1YuHkTXDwfk6uYRwDA97etKdiZPtXoFzgifaP0rM9mMIvfpmIChDqa1Vy3hv9Zf5q7MEFWzh9RkfLRTYwb2zNq9dQ9UYr9xp1gu0ePtbXxcHS6qt9RDfWkxTDf6y/wA1Qf8AVB/9ZfnVnjg+0Q+pI3mH7duqjvbdtj/A5X6EH76Nwvb6yxAa3dWefhYfRp+leeYLhtm/PdvmivQMZxnBcLw9uVXvCghEALtpuTyE8z7Vz5YY4eB4OUjVYPFLcUMoYA/aVlPyYA+9Aca7SYbCqTduCR+4vic/9o19zpXjXHe3uLxLGGa1b5JbJHzI1b7vKkNtidl+dQUS/E9OxH6UMzxYtrkmP2m567GF+tM+J9u07sZFIaRnVunPL1Mx9a8eeyyeMfKnnCMfbvDum0bkD+B/ChKlsZRR6/wLtLaxBCLo2XNvI0MH7xpRx4qvem2Fchd3CkqDEwTsDEV4tguMtg78BAQ0eMiTCn92fhM716b2V7XpiD3bCG6iI18txJ+tLaBKDQHj8djcY04NSmFZI7xwgLGTrbBObKRHiI5SPMfA/oywyobl7vL15lJPeN4Qx5BV0ifWtMvE/wBXi3fTIgIVLyibcbLmjW0YgeIZZ2NK+0/GLmDxdh4d8PdlHUa5WlQrDpvt61VSfUdEq8sx/ZHs5xJcXcsXWcYUKVJLyApJyrbkyZA35aelegcI7M4TBwLFhA0zmPifoTmaW+tEYzG31vWwtkXLTqZIYBlI11B0ykabzMaVh+z78QxnFLj4hf1dMLobYaSwug5QCNCIWZ2k/IuUpeaQKR9+lXG2rpt4VUuXSxm4ln4sswY6sN4itD2QwLWcMvemLaJuy5CQNmcEaELuazHB+K2F4xcXCYViTbyXCdCjZvE2pPhIyz1Irace4rdNhhhFt3b2cW2DHRZ+InrpypptqKggJbswvb3tNYS5aVCpBKu7QGR7Z522Bhj5UF+vYL7Vn5v/AOysriOELYu3Bc8ba5UCkCTrEHkPek3dD/Rb/wA6rHJOCpfz+wXijI0fD7QAq3thw4NhRdA1Q/Q1PDLFMsRiFbCXLTkK76KDzNd+aHs4o5Mc3zTPPcRiO8t2wRqilZ6iaqTQVO/hjbJQ7ihta8Wcnez1opVoaYS42VmGsLHoKUXLAmjsHiR8DaE/vf1qziuDKZTuCNxQ72Dpi9bNGYfCTyqq0aecOhVzsJE6Dqf6CqxpK2JK+kPOE44YKw5B8dz4fLz86zOJx5dy7eJjzJ1qriGMZmLE6nn+CjkKCTXaTU5TcmGMEg04oHlB+dTTEP8Au6+1D9wwGxFQF9h5VrGobW3uH4jHmBFXW7WxD6gzOgpbg7bsdGMdaILW7Z1fX+EUGzUMsdiwxAeCY+vXTyqzhd1lPeWWIYbCZ+XnWcxeKBYFZ9TTXhGLCkTHnU5LWhkbvifbDEPhHU5W7y2QZUaaQek+9Z/B8du3LNnClnIQhlZpzHLt4jyBijbmHW7YbumG2xn7+tZ1lbDYlFvl8mSZIiJ8+dd/pZ43FNrZyZMcraNZf7fYixkk53WQAw0IMbkc9BUsH2uxF+892FtC6otwp2yyZk89TWZxHd4q9bFkO4Jgwpge/WtS3B7di2yZWJJka7Ee4mjmS5eykCEaXusAu4TunuXbOZbrAhmDGSPnrSbD3nsq0OVJ38R36+tF2uJ5wVg59o6+lcuooaCJMdNqdrFN8rWl/ky5Rjxa8gmIxF249sv+0ZCMhPONYPlRff3P+X//ADGg7mO/dkECRtrVPcj7R+R/rUOVdf8AB+IzsrrXe0OCe5YYLuBm89OnnSLGcee3dKIoJBitZwbD4i6qswHikMsgFRB3Bj5V6WacZJxs4ceOUWpUecXLhNsMdT1oe0ZIA1JMAbk+3Ote3Ye6Lji64t2Rswh2M7QoI+ZI2p/w7gtnhoW4v7e62jXCMsKd+7XWPMySeteQ4Ns9JTSRlcL2Dxt4yLaW9oFy4qn5CWHuBWjHYu+bJtPcw+YDSXb5f5dfcY7QC2wcMDGoAOp8omreE429xJg5Bs2F+J1bxPGmRenmfv5PGGxHN0BYf9F11iO5xVi4sS5hgVMTEag+7D0FZzil0IxQeIrKL0ABifc616vxTiaYfCuUGRbdtsoXTXUD1J01NeH5judSanmVUh8b5bJc5Yya7355aVEuDvXUtT6dajZYusYl+R+etFHGL++JNAXLsaLVFazUGX8ax20HShQpNSRJqx94FEx8ia/jRGGKz51SxFUFoM7VmY3PBOIFEa3OUNG/PXSh+NYO7ibigv4VmSfs+X550Fw+8t5Qsw201Zh+GXbc5gzRyk8+VCGRR7JZENcBiO4vWrVi8VSdSANPeNRXzcWuX7jDOWVWPi6/hVGGuZSYtxVloAKUCgOTMinfqVvjonFrXLdAq8SW3ezJrGk8/OqsdxdTeJIIB/M0Rc4fmaFTKRz61LHcMGWWI86l9ZMd02APbOUsviHPrQv6wfsNUsQCqwhJEbztQH6232qfkwqxjhMSlwF0P7VQTqoDbboViTHJp8iDTLAdpTcHcgC3nSLbAmZGwJPP8aTY9msXWVIIVj4SPfQjWgbwDBsumudRzE/EPnXQ5toVRNYvG2yFLvjbaVPyDTz+tZx+IuQ4LNHTMdF8h5ae019bxRcZwRmHxr1/i9+fn61HFEN4wPEPiHWs3aMo0yjAYc37tu0sBmYKY005t7LNet4Dilqwq2CgRFGVSBIHr19a8n4AhGIDJ+4pYe/h/wD6rRNxNzIb610enhcG2Rzd0g7thxcNh7irqDAn3Fefs8n7q0nH7v7H13P53NZi0pO1c3q376/Bb08aiWqBzr5rnIaCvu7Jomzhq5Tpopt2SalcSDFH94Lak/KgwhiTuaelQCua7P31VNdU0DF7P6VW96f3R8q5nr5koNmL8FigG0BX0P4GvSe7e7at3QQM6iTzkCNvOJrypd69L7C8U7zDtYY+JDmQ9BzHpU5KxJq0WYfh+ZiGugaa/nkaXYu29uQktyDdacPaAuNmgDcnrVqPaKjxgZTMb0sYp6ZCxBeuu5EShAGnKluNw95pLknzrZdxaumQwH8W01zGYO2FAJZv+mrQjFGtmIfhlwLI1B5zQn+HP0X6Vtn4fbiBp5Gq/wDBk8qLa8MbkYrj92bxPWgBcgg/nWiOLjxzQLHSn5aLUWSUaVNFtfVhIGVuY5H06UCGka1E1uRqHnZdR3lyeSfjRWIU5s21Luyz/wDxAWYzow+UN9ymneOYAkTNen6aS+kceVe8ScTwz3IJaQJ05AeXUmq+FAMNttKY37vhyr70r7PbN6iuD1MYqWjpwth13DxUbrBRJqeObQkUFbQuO8JmOQ5R+Ncxc5btlzmb2FcxxgRzNGW2oDEtnueQrWagW5XAa+uHU10LpWsBwGrrHntOtUURYSQR1gfM0AHzWdmA0ZiB5xWg7M3TbcXF1XQMBGxMdaK4Dwq9eZLllcyWVNtGfRA5+JtNWid9yx6LFCdl+Hzir1tvEiEqxAgEhtPQSKDsVtHoWMwakAghTHWRSdEDE7ZtpiAaZY3DnMgZhG0Rt8qk+FKmM1sjlzqbjf4Iie8t9R4VVR9KvsYpo1WT1FEtjCCRGcA8jXWGbRiUVhpG4+VGMq2jUWLilUElFka6+XSlv/Gw/wCWPyoa3w23JNwuwBiQYrn6jh+tz+euh5H4ZuJiMY2YUvBptZ4RevfAhjqdB8/6Uv4pgms3CjbiDI2M8xSJ+DpdWUA1KaqU18awC/CXMtxCNIYffB+laHE71lWatrh1FxEufaUH6a/Wuz0q5XEhm1sAURvS3gj5blxPWP8AtJ/CtDdw4YEjcVj8SxW8xG4cn8a3qocUg4ZWzQ4laVBWUwrb8qIXH94I2Pn91U27XikzIrjSOyk0WWUZdyCPuqOFXw5j+9rRDDlVNx1jxkAcgN6EtMFC1dfU1oMPgIss+U5VAlj/ABEDT3pf2evquLtSPCWy66xm0H1it72wcjBXQYB8Ou27r9atjxppyfg55zaaSPMgdqOwQ1jXflz6fnrQKPtW4/RtgVbEJccAqCcs9YOvty/tU1S2xn+DcnCXsLgrdrCohuBfEWJCqTqYABLkE+UxvQHZbhi4ayyQz3HOa450zE7ny12rX3+IRlCBW1gxpFDY9tTkCzGpo1btMhYA2GLrCaNEa7HzmkV/DC00OwnU/wBvOnZwjt48zZYAGvPntQd/h7rczNDj+Lp+FSnBswFYs96PAuU8zEVBeFMbq94xAHPUjStPY4d4Mywo6DlV17AgIxYtqJ0pli+WGxRav4cW2tupIJ+Ic/TpX3+FYLpc+RqxsPbXLlnXUnc/Kq/1x+rfy/2qsY35A2ZPBYtzJBEHefwoDEWsLcYC6us8mI+tVW1KHRTHkCfnUHuIzeO2fLlXIoyvVjchf2t4SiEXbAi3ADAagHYH0P3+tZ8a16B/imjWmVcjLBBHKsLjcP3Tkbqdj+edWjdbHjLwDOK2fYTilrublm6BKeJGPRjqPZv/ANvKsphsObjhR6k9B1rR2sGltfCIHU/E3ma6vTqSlyQuamqY4v4tS0KsKPzrWI4vbi/cH8X4CtCHJpfxPhhc50IzRqDpMdDyPrp6VbPynGxMdRYkAohMUwidY61S4KnK6lWHIiPyKlXFR0phN3FyCAN+v4UKluTUoqa0UjNtg9xiDK6Eag9I2r1bt/h82AYjXVGkdMwHy1ry5j4tp8utetYa6DwO6b48a4Z0BP2gQqf+ZA9zVIOoyRGfaPM8FgV0LGfLatp2axKq68gpGlef2LrnQCtXwLhzGHuPl6AVyTvs6oV0b3iWFdG8FwMWOYx06UU2NRID8/iM6GlVsABjOu+m+v5muuSVIZkZgOQJ0/rSqXG6Rx0PsDjELEEmCRCg7TU8ZjAn7ouGYgmkOD4YbkXEuIpAjQ/hWkwHDTbALkNprl3J9KtFykvgAFbx7KZEjnH9ulMRxUEsXIZo1TQDXnQmJZMRnaXtBBALLlP+1U4HEYQsBcdSVjVdCfXrRpryAFwvEFF021XUgwY+dNP1cdR9ajiMIyk4i2JAMBTGxon/ABZ/L+WjG12YrS+T9r5RXLlwwQyh1jYgGsvaxzAwl0+h1++rTxa4vxsojoOXn0rrcGC7CW4ZgSpLWihY6MrNp6SSI8orO4/srmZbch7Da94IDrGuvmdp2p5iOK2biBEYZqzvD+P3MO5s3NIn/uB0BHUEVFtR2VUW1XkUcP4MLCuAc+ZpzRyBOUeXX1JqrGnxCdq0t7AB0N2ywEfueXQf0pTew4ujwjxc1/Ef0rphKLjcOv8ARGSlGXuFmeviajdtlTB3rgeqXYUWllYZbiB16Hl/0ndT6VW/ZMXFLYW7JG9u5v7MPxHvUlYVZbYqZUwalKMZdjptdGbxuEvWf862yeZHh9mHhPzqjva31nirFSCToNROke/LyoVuH4e6M7YdI3zKck/ykBvkai8Xwx1k+RB2fQZs5E5SIHU/2rb/AKQb3d4JLS/C1xVI9Azn/wAx91AcHw9rP4EYRtmIP0Aqf6Rrs2sOsye8Yn2WPxp3BxxtsTlymkZzg+GBI0rWJaAAilHA7MCaa2rzF/CmfLrG35/tXmyds7vtVkOF4s5mN20Y+HUkDXY1oXxKPaRF/Ys4IDHWfL3pLcvkkK4OTQgAdPrTSzhiqCSroSSi5dveqwlH7ThuxhwTgTqczt4cp+DcxyPnWru8XC2lNuy1wjksZhHWayPDONLZZRdGoMBZ8Jkbin2G4st5T3TAFTqiaEnoaoq8AYfxDF2rlr9pZcZv4fLnFKMNwHDMUe3GaBmzCJHp1oq3xMk92sgmSSV+CKbcJhge8yszc8sSPOaPYC3EYFCgEZoIgAx/vQEj/T/8xTn9SRB4QFXnHKhv1e19paIDx/D49CIYRFXJxayAwYnXlzpYyNbO0gDed/Q0uDC4xKCCu46zyp8nqPgrDGuwl7q2nzoYG8/gfamnG8QmJw4UR3q6o45dR6HpWctWr1yLFu2z+3Lzk7UZw7C2MLdjEXm08XdoIjrLE6rodh71FSbRRrexZgONXQWtkkEGGHKtAz/C40Ma+vlWM7RugxVy5YBVHOdQTmidxPPWdOkU34Px0Nby3JzLpoOXKAKr6ZqOR2xc6coUkNMXeDfGuv2hufUdaBu4cbowI8xqPWrcTxKzsST6A/maFwOLtG4gLRLakiBvzJ5V2v6b1ZzJTS6L7NhpAJifKfvonGcNNsozElWMHUCOcxzFM1w2a4zDWFgfPejeI4XvMMw5gZh6jX7pFO8aSFWR2Z4AFiCoW2u55t5L5ef9asu4guOijYDlSe3ithyimNtxttAnrNSTTZVqh7wHDECYMbk0D2msPir9i2gHgVjqepABP8pq/DnMQAcx+g/CvuHYPvcQ7MQVkKACf3RHT1NNmjcKExupchi/Zy/Zs5soYATKax7RPyrUdm+zZbhjsNL18d4h5gD4B6ESf+6hRbuIqrbzW21VSNQSfhmANMwOkaT516PYQqqgmSAATtsPpXmvClKzonlco0z8/XMbd10DGYg+WntRnDeMs57vIQAefLTrzFa3tHwC1ZxTOwhLhLAryn4h85PvUrFju0nD2w6xIa5BP5BqCwpMmhKLNi4M05WnUTMEcoO2mtFYa4Fa49iyzGIZgYkDnvvVV6w99y7qqvosKujH7XrXbrNa8J0ganrrqDG1HlRjTdicUxLC9aCnlzMfxVqb+EXUiQTtGvy6ViOzmIa4ue2Y5QNQecHzrVDi10wLdglucmBVoNcdAaFvEO04sIRiLbKMxUE6SOtIv+PcP/pH5U943w+9etNnIXX94AwPLzrG/wDCg+1+flQkp/0tGF1xXe3oAdfs7DpWW4nxpLdxkRVO2YgxJ6SNSfcVs+N4/uOGtcyjO8Kh55jz9lDH2FeQLbmlSumUxRvY8wnG7oZgt42Q27iS0dJGo+YoLijozlllhpqx1PhEzrMkyZqqzZicwkcoPWh1TfWKe9UXrdhl3Dk2xmABBPPlpv8APeajw+2VYmR8J883pG/9jTIY8tbRCRlUbhdTEaHTWBHzFLsUwkZdo26CeRnXSD86HEZ6Zfh8N3uimCORqT8MO2ZT6MPxoOxZJGYQY3hhI9Rv8qJwndjV3ZZB0IMn00g/dTWAZ8KbE2SDblhrpBI6HQHWnVjtDcEo9swZ1AiJ5Zd6F4F2hw1pAhW4YmYCka9Q0CdtqYYztVaynuUY6iFuBcszJOhMAifpRWWcdJgeKMttGUFsjTLHLSab4Thty4QdhzkxTHhnHrd54/VQSNSixmgCNNi2/Kmlni+EY5VV1OxzRmHkATIOw9qpj9RBfeJPBN/aB3b62EUAEsxyqF3JPSpYXiuFtEWb+DYNoMrETrsf7jSlnaXAkBbtq6HyH4dVeDvAO55SKvvcYs41MLZRSl+y8m7qCLcGVnfViunkTQy5+T9oIYeK9x6RwwuAht52tfYuEs6RqCrHVl5Qdp0gCK3Nl5UHqKw+HxOa5HeCLMNvq2eVUj5N9K03Acb3lud+c+5pbsjONMW9v+Ati8OotsFuIwYEmBB0YH2+6srwvDXrcWXvBAglTMz0Fbzj2MNu0SBJgmNeVeU3Mcb+eHKk6gaRpoNNxXPmcYPl5FQ2xrOzjxsADOcwR5xFA8Y4aSpK3pJnMCN+gHrQNgYhQFBBgTqIAB6dTW/4K9oKhZYuPAMnTTmRsDWx1K7QxkU4BiLSZg7W7Yh8oeD7ecUZieK4y2oZC3dTI2LGfPyrZ47Dq053IPLQRrtHWk1rs6W2QtGzPMa7wJqvBLSDZZbxGZFe7iCywJB8Pziiu/wP+qP5qv4Z2XyybpUk6QBy6a0d/wAM4b/THyH9KNAtHiX6RyUw+Ht5swZy4MEDwiIH81Ye3b8q9R/SxgiuFs5iGZbuhGwDKZA+QrzLPERy50NLRXH0duWpI8UDaTOnykx6VM4ZlGw19R8/pVTPNWuTAlp6CSeW/tFbTHsMW4sAwpy/EBofbYGP61Du1dQ2bMJjKASV3gH+3XnQovLpKwI1ifF56kx7dKl3jBs6EKd+XKDtz2Gho38GcrCU4QD4YZHzabka6jl+PnVGIs3tBEgDYLOnXbajMFjVYEXFA0ABAnnuRvpvRWW4qyMlxSG+EGR59VPOT9ZrOmjKVGd7jodKIw8rTnDWbGVznuW+eXKGVgYOslY30gk6VfZ4RYu/5V4EyYUgrPlLbGPbzqUotF4TiISrEySdNRrtTTCcaaYxC9+h0lv8xehVzqYHImPSq/1GGZCXUqY1Wd9dxvpB85ml+I8DZTv57+/Q+VKM2hnxRRlXuHLqzQqkQwJ5GmfCbduyvdsGa6fijdjyA6Csmt8hgQSIIOnlTteOANKyCd3O56jpTxpEZStmwwONdB3UQxElliQDpEnVQBMf71qcF2kdQ1+FGHUHLJ1PTTkFiJ8zXj13j7yAohZBaTq8bgnkD5VLinaK5fKggJbXZF2069aFV0K2n2ew4rtphLxBN4JPhymZid9o1q7/AAmxiHV7CW5WIdXED5c68Yw4wrg5zcttA1HjE+mkCiv1Y2gDaxpCnb4lHKdjWtvszxw8HrWI4Jee8oAsooMBmYszddBTHGcNsZsly61wiJRAAUPUmfDy3NePp2kvWjL4gXiRyJke5G9afs/2kt4i0UuXXV5+KT56mZG2nTSqaJ/T/JruK9ucLhG7rubrMsgZhlBj7LMYb1FC4n9K9lHRRYd1K5mKOjFfIAaPHkZ8qxt/jFq1cdMQjYlCBlYXGg9SRmgfIVnMXcW9fmwqWFjRFZmMDcmSST9KMZeGgywrwz3W/wBtcEAufEZM3LI4I5Q3hOXXrFc/4p4b/wA5Z/8AV/vXkFjBWFj/AOYMD5I0E/zUw/Uv/v2/9OmuIn0WXfpoZUTD2UAAzM0DXYACfma8yWtv+lrGM2ItWyoGW0GOm7OTPqIUfWsdaf5xU3thhpFU1fgbas4DkhTzESOm/Ko3sOVqtDFLtPY5Y1mDqdOtRW0T76URYy/E53GgqDXFnQEbQJ296ekDZLD2iTAlhz3AEc5G3LWvsPjWtMSD4uo/tv59ai2NJEEDSfmeZ6muWbkAnTT0n7pNHkvAKGVzFJcOfKUvaeAAkNI3XpIJ0iKswN5mgZdAxAP72smC3Jug8htU+y6q94s8R4dNBInaPYfdRPEHytdZN2Zi0Eaka5hHl9dfKni3YGtBOHx5tBzmOUiQrQwkDUSQT0+UUPjL1m6oLMgY9UAbf7QIB355qScSZnZgqk5STK6iOftIP1oEWHgGCAZjTeN4HOKnPvSHT+Rq/Bw+qOg9A5H0Uxp60Le4NcUxKmYiDvPIab+RoYI4A8+h19xTfgWBzHP3hBTU6EgRzkHSp07G0K8PgyT4vCInUb7CBtJkjn91VPbitX2he2BluW1DidbQEzEjNBI84k6Gs5aUkyRI51jcQYXCNoqV7EF94joABTTD8JGfKxjMkj5xpEzqAPc0w4l2aCIGVgdPn506i2I3Rloq3D32ScpiancsxpRv+Gnug5ETMTz10+gPyoqDNyoX3MS51JNVi4dpMUVisGVIAIY9F1I8iOtFJwV1XPeBRd4jxf0HuZocHdG5C+1isusAnlOsVf8Arlz7Jpnw7iOHsEsLJd4I8TAq0jpplHpPrRf/ABu3/L2f5T/7qKlXkNC7tdjhfxl+4vwNcOU+U6UrC1EV0NS3s1Ui5xp4mnprNTtYJisrrzihtz1NTRj8qZNGOXNTPWumwYJgx1ijr3DxkznQkTHP+4qu/cXIqCWjY+vTy5UXH5BYvmjcNwu9cAIQx9oyBFW4d1SQAM/MkZsvkJ0nzqFzFNnzZyxHMmSPn0/ClUQsa4LhHwlbikRLQYPoPXT69IotsjBVjZgSCNwIIWQfhOvQ+k0swvaS6shmZ0kTAWY9wQfere0dsyLiXCyMqlZESraRoI0Ij3FVUklQjTD+4w95pU92AuisWhjPiAZQSAVn06xXeP2rWZAFKuSSW1IDaMxOsQTPL50pwWLJUwJMag7/ACjaOfUcqi2IMA5QpB0bUHrzMfTnWc0kFRsCviDCkk6GBJGo8xvsDRSEFRnWSCQQJEdIMEHbWaCu3XuNtJ20HT0rtu/cT4WM1FsdKg0IIY2EeDG+sEbjTcET9Pce/jG2MgcwNOcj25xRScWuC0beVf8AqEZhykwJ5ketOOH4VbloMxDsRJgw2s6a+FuvOOdaKbC2ktCK5iyptuynLyPlsfcGisbxG9myasG1QATmHKI1OlFDBgCDZOuoD+KP+kaDlTXh+CvqrODCHQ5AVy6fCumoIgbj3BNVUSbZmL3Cr+XP3LeL7RCka7lSZg+Yp/heyTFVe7eLKqmQDCRBlVM9YBPnTLBcOxN0lEtKVOjNcI21Jkn4OvtQHazihVRbSMwnPuQSZIZJJAgGJG/35tIMYtk8HZTC2s0qS8aAkgbwN5EdKyXEse1xjLFtepj2FfC5euoSiuy2xmdhJCgmAT0E6UNdwroFLqQHGZZ5iSJ9CQY6xSSk2ja8FcV2PSuA1KTSWEmyAEiZjaPWolOdQWunoKISdkE6AjWrLloKQOoBGumvnO4qNt1EjrA1118qnjLhzLMDKAI6exHnRMW3nZNFdipHMCfTfTWRUcRZKrv4huIggEA6c/WmmEsWrlsvcLBreoCkCdJj+HXSaXWMSc5OksCDpuCIjzHr51RoVASbjl0ohra5YkgnXbaJ+IjXX6VzEWsuu4zcvzoaIweHe8xW0rOY1gbep2G1Cl5DYELJhp5DNr0kD8a0mCwF2/aRA4W2oCsxjKDuefQ79RRR4UloL3g/aE5isSI1yg84HnzNJsfj+78NvcE6bkHXU6RAnb5nqraXQUi/iuFTDv4rodhqCg+LoSRMf2pLjcabjExAmYqGJulyWYkk6knUn1qsCptth/QU7BSNCYAPQSd9uX4VG3jYk5RPL+vqKqYk7nf6Uz4PbJvC1byFnIAfWBPSdomTpOmla62FLk6LsFeW0kpb7y4x0BJ8tepGjD3q7iHaK+bytiLYzKNl2ESRKzA58/nW8xXDUR1toiI5UKjC2c1wgfEGUb6T6kdNbOzvBcO2ZnQPcTxtIUscuuUhtV8UCZgwNNanzblxRdY0ochJwDgmIxTo2IcpbHiyKCW5GGOmXYee1emXuGWjaKuO7QATJ6QZgCBO2nXrWV4p2j7vD99KrbzZgtvwXG8eUFiRmy7bb+Qisbe7VtdRrrOFUGFtrpMxABHTcmNPlVlLRGUN7dGw452ptWUVNCP3VEvoNBJJmY1rIcM4WeIXXdrjLH+WqqjlmaABDOIA1MlSIDHlWTxfEWffXzP59quwnHrtr/JFu34cpKpq2gBzSTJMT61otXchcj1xiaHtFa/UsIli1cYi9la4rETmUliyhQA1o/s4O+nOsuQbzZjcGY75y37ogSTMkx+GgqvF4k3SGY67REAARAHQb1E88oMAa8/yKeUk/wBEoqkSOGZTDDLpOtc7vz+lRe6WiTMCB5fmTUZpLQ5ZiLJUkVADeinuiSu4nSRBHUbnShyupppJATGFqxbyaqc5WVEka+dNezmDshX75FZiJEgEzyAJ2P8Aes1axDLz06Va2LczBj6UqaGG6gWg4AHw6zrm8QgaaSpkg+vWqsRbts/hkSukkCDB1219PalVnFMu+o6V1GzEDXXzqnJUJQRgcP3txbayZMaan760VjDHB3LsupIXxJpzMhd9NN96zlrEPYvBhCOm0j/fcffTbCW++U3buVzmlwD4/LSlcqHSsXY3ibs+Z58QiAduhHKfWlr2iCd6v7/9qWIiCYB0gax8tK5eulm15mTU2xihhFRzU2uYdHUQpUgeQHqSToKBs4fWdwuvr5UtheNo+s4Vn2EDmTXpvYLga2raXnKnO5CSB5gny1G45DlNJOA8DfIr3kIS4SV0jNHIA/umRqehrX8d4lktQSFygwDAGumkanpFLbu2V4pKl57GXEOK5lysy5AI6mFH8MSR99YntJ2wDyLEKwkFozM5LSSZ26/7Um47xoOgtWcwSBmZ4zMfKPhQcgN+dZ0plEk60W2+wpKK0Tx2MuXWzXXZyBAzch0A2UeQ0oQiK6XNcimISaZyrLNrMYkD3H471XTHBH9mwQEvqTpIKqJOvkBMeUzTQVvYjegzhGASXtXlMsCUcTOgJOkx0PWlNxVGmoYSNNiZ0Jk+HofarcVcZSoGYMg2O3qBOxEmibmLs3FWUdbs76FCI26/TnVnxekIr7BcRw+4gzOsCYmR5xtyMHXbQ6139Wt/bPyH9aJHFHRDbzGDPhZQ8dcpYSs+XSgv1j0/9NaVqKCmyvw5zE5Z9DH4V8DNRiuyPSppjH0VMCSdtBNcZaiw1rdBC8EUIKFfGdmB31+GNh60VibPd3QRoV3B1j++tA4UgEevWKIa/Ds0DMeUEz60yMS4lez3rZcaSuvMjNz9q1v6QRbtWrPdqoa48yFHwrqSDHM/jWUwmK8Za4mynKAJ/I3rl+/dv5A5JVTAEzAMeeg0mlkxkhczSQAT0knX+wp3Y4fbS0blxgqzpEMxPppQmJwAtrmXMXDbQCsT5a9Kos35+LX87UvYy1+y7EuSe7XMEJkzu3ODGgA6fkbHsjbsoDcOQgfbyl1I6awoPX61h8Y+Y776/Pf0qNm0BNGVeAx5NnoHEu1Xd3jct3c4Mr3c5lHQgkekxoYPvjuLcWe62Z2k8vKgLtyR5da7hMMbjQNPM0nY/wCEVNdI31NVMxOpo3itrKwTkBp5nY/UUI2kimSIzbujojLEHNmGs6RB0jrPOrbSFnQAAnwwDEGOR9fOrUK5EEDUkk7nYgTyHOqMui7iY19S39vlT8aJ2RXDsRIVoE6wY0EnXyBB9xRj4j9gqCInPsuYH4SJGp258sug504G5+7myhtCeXlm8vPlUMUuUwNjqD1B/P0plpWB7Zcl8rZy6hWO8g6RqAp1k9QQI0I2qzgdqycRbXEyLTHxMDBAKmD0+Iqfah8Dg2u6BkRRu9xsqDyLHmelfHBEHxMqr1mZ1jRfiO3MDzihbdMw8bgrqxW2rXLZOkCQRsBnhd9NlqH+Fn/l7n89JrWJFs/ss3mSYn/tUxHkSas/xi//AKrfOqLJDyheLA66a5XK5yhbbcRB35VxqhUgaZMxPMR8qlZvkbDf61UwritFawh1xsq7jXQxqR5TNRwNvMyorZZMzpvGlBEzVuHeCNNZ3oMZMOxhIMHTTedyPxpY33604xXEBcYodmgSeXnQy2g25ErpsZ0/CKwXsCQVNiDrv+frTrir4fuQttvHmkgEny5jT/ek4uBcwXYiJOp/trQo10FcO4U94iCo6SY/2o681uyQuckg/EBp7jn/AHoNuOOECW1CeGGImfODOgOlLSZ3JJ/P1rVY31FHo61wk5jvyrrdY38tP96gDU0BOg2pl8EX8l1sjwkjnPl6fh70bxXVoVCAttJ1JmUzFtToJYxGkKOdAFCFkkAgwBzOhb5afUedX4142+yF36HT00Me1W8CeQMrpPI1LL4QxiJjcT123A132ma4pnf3qLLUhi39bO/MbH7P/SNl+VVFpG2vXWauF9Y1WTEGTp5H1iqIoMyORXa+FfTSj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4" name="AutoShape 4" descr="data:image/jpeg;base64,/9j/4AAQSkZJRgABAQAAAQABAAD/2wCEAAkGBxQTEhUUExQWFhUXFxwZGRgYGBwaHBwhGh0cGh0cHB8cHSggGBolGxwYITEhJSkrLi4uHSAzODMsNygtLisBCgoKDg0OGxAQGywkHyQtNCwsNCwsLDQsLCwsLCwsLCwsLCwsLCwsLCwsLCwsLCwsLCwsLCwsLCwsLCwsLCwsLP/AABEIARAAuQMBIgACEQEDEQH/xAAcAAACAwEBAQEAAAAAAAAAAAAEBQIDBgEHAAj/xABGEAACAQIEAwYDBAgEBQIHAAABAhEAAwQSITEFQVEGEyJhcYEykaFSscHwBxQjQmKS0eEVM1PxFlRygqKT0iQlQ2SjssL/xAAZAQADAQEBAAAAAAAAAAAAAAABAgMABAX/xAApEQACAgICAQMEAQUAAAAAAAAAAQIRAyESMUEEIlETMmFx8EKRobHB/9oADAMBAAIRAxEAPwDzzB8Dtn4nMe39aPv9nEFtnS54lGYagbVVgOGZ4Jo/i2CS1YMxnbQD8flXcoR43x1+x3lfKrMUUJNd7oimD4FkK5hEjMPQ1YuHkTXDwfk6uYRwDA97etKdiZPtXoFzgifaP0rM9mMIvfpmIChDqa1Vy3hv9Zf5q7MEFWzh9RkfLRTYwb2zNq9dQ9UYr9xp1gu0ePtbXxcHS6qt9RDfWkxTDf6y/wA1Qf8AVB/9ZfnVnjg+0Q+pI3mH7duqjvbdtj/A5X6EH76Nwvb6yxAa3dWefhYfRp+leeYLhtm/PdvmivQMZxnBcLw9uVXvCghEALtpuTyE8z7Vz5YY4eB4OUjVYPFLcUMoYA/aVlPyYA+9Aca7SYbCqTduCR+4vic/9o19zpXjXHe3uLxLGGa1b5JbJHzI1b7vKkNtidl+dQUS/E9OxH6UMzxYtrkmP2m567GF+tM+J9u07sZFIaRnVunPL1Mx9a8eeyyeMfKnnCMfbvDum0bkD+B/ChKlsZRR6/wLtLaxBCLo2XNvI0MH7xpRx4qvem2Fchd3CkqDEwTsDEV4tguMtg78BAQ0eMiTCn92fhM716b2V7XpiD3bCG6iI18txJ+tLaBKDQHj8djcY04NSmFZI7xwgLGTrbBObKRHiI5SPMfA/oywyobl7vL15lJPeN4Qx5BV0ifWtMvE/wBXi3fTIgIVLyibcbLmjW0YgeIZZ2NK+0/GLmDxdh4d8PdlHUa5WlQrDpvt61VSfUdEq8sx/ZHs5xJcXcsXWcYUKVJLyApJyrbkyZA35aelegcI7M4TBwLFhA0zmPifoTmaW+tEYzG31vWwtkXLTqZIYBlI11B0ykabzMaVh+z78QxnFLj4hf1dMLobYaSwug5QCNCIWZ2k/IuUpeaQKR9+lXG2rpt4VUuXSxm4ln4sswY6sN4itD2QwLWcMvemLaJuy5CQNmcEaELuazHB+K2F4xcXCYViTbyXCdCjZvE2pPhIyz1Irace4rdNhhhFt3b2cW2DHRZ+InrpypptqKggJbswvb3tNYS5aVCpBKu7QGR7Z522Bhj5UF+vYL7Vn5v/AOysriOELYu3Bc8ba5UCkCTrEHkPek3dD/Rb/wA6rHJOCpfz+wXijI0fD7QAq3thw4NhRdA1Q/Q1PDLFMsRiFbCXLTkK76KDzNd+aHs4o5Mc3zTPPcRiO8t2wRqilZ6iaqTQVO/hjbJQ7ihta8Wcnez1opVoaYS42VmGsLHoKUXLAmjsHiR8DaE/vf1qziuDKZTuCNxQ72Dpi9bNGYfCTyqq0aecOhVzsJE6Dqf6CqxpK2JK+kPOE44YKw5B8dz4fLz86zOJx5dy7eJjzJ1qriGMZmLE6nn+CjkKCTXaTU5TcmGMEg04oHlB+dTTEP8Au6+1D9wwGxFQF9h5VrGobW3uH4jHmBFXW7WxD6gzOgpbg7bsdGMdaILW7Z1fX+EUGzUMsdiwxAeCY+vXTyqzhd1lPeWWIYbCZ+XnWcxeKBYFZ9TTXhGLCkTHnU5LWhkbvifbDEPhHU5W7y2QZUaaQek+9Z/B8du3LNnClnIQhlZpzHLt4jyBijbmHW7YbumG2xn7+tZ1lbDYlFvl8mSZIiJ8+dd/pZ43FNrZyZMcraNZf7fYixkk53WQAw0IMbkc9BUsH2uxF+892FtC6otwp2yyZk89TWZxHd4q9bFkO4Jgwpge/WtS3B7di2yZWJJka7Ee4mjmS5eykCEaXusAu4TunuXbOZbrAhmDGSPnrSbD3nsq0OVJ38R36+tF2uJ5wVg59o6+lcuooaCJMdNqdrFN8rWl/ky5Rjxa8gmIxF249sv+0ZCMhPONYPlRff3P+X//ADGg7mO/dkECRtrVPcj7R+R/rUOVdf8AB+IzsrrXe0OCe5YYLuBm89OnnSLGcee3dKIoJBitZwbD4i6qswHikMsgFRB3Bj5V6WacZJxs4ceOUWpUecXLhNsMdT1oe0ZIA1JMAbk+3Ote3Ye6Lji64t2Rswh2M7QoI+ZI2p/w7gtnhoW4v7e62jXCMsKd+7XWPMySeteQ4Ns9JTSRlcL2Dxt4yLaW9oFy4qn5CWHuBWjHYu+bJtPcw+YDSXb5f5dfcY7QC2wcMDGoAOp8omreE429xJg5Bs2F+J1bxPGmRenmfv5PGGxHN0BYf9F11iO5xVi4sS5hgVMTEag+7D0FZzil0IxQeIrKL0ABifc616vxTiaYfCuUGRbdtsoXTXUD1J01NeH5judSanmVUh8b5bJc5Yya7355aVEuDvXUtT6dajZYusYl+R+etFHGL++JNAXLsaLVFazUGX8ax20HShQpNSRJqx94FEx8ia/jRGGKz51SxFUFoM7VmY3PBOIFEa3OUNG/PXSh+NYO7ibigv4VmSfs+X550Fw+8t5Qsw201Zh+GXbc5gzRyk8+VCGRR7JZENcBiO4vWrVi8VSdSANPeNRXzcWuX7jDOWVWPi6/hVGGuZSYtxVloAKUCgOTMinfqVvjonFrXLdAq8SW3ezJrGk8/OqsdxdTeJIIB/M0Rc4fmaFTKRz61LHcMGWWI86l9ZMd02APbOUsviHPrQv6wfsNUsQCqwhJEbztQH6232qfkwqxjhMSlwF0P7VQTqoDbboViTHJp8iDTLAdpTcHcgC3nSLbAmZGwJPP8aTY9msXWVIIVj4SPfQjWgbwDBsumudRzE/EPnXQ5toVRNYvG2yFLvjbaVPyDTz+tZx+IuQ4LNHTMdF8h5ae019bxRcZwRmHxr1/i9+fn61HFEN4wPEPiHWs3aMo0yjAYc37tu0sBmYKY005t7LNet4Dilqwq2CgRFGVSBIHr19a8n4AhGIDJ+4pYe/h/wD6rRNxNzIb610enhcG2Rzd0g7thxcNh7irqDAn3Fefs8n7q0nH7v7H13P53NZi0pO1c3q376/Bb08aiWqBzr5rnIaCvu7Jomzhq5Tpopt2SalcSDFH94Lak/KgwhiTuaelQCua7P31VNdU0DF7P6VW96f3R8q5nr5koNmL8FigG0BX0P4GvSe7e7at3QQM6iTzkCNvOJrypd69L7C8U7zDtYY+JDmQ9BzHpU5KxJq0WYfh+ZiGugaa/nkaXYu29uQktyDdacPaAuNmgDcnrVqPaKjxgZTMb0sYp6ZCxBeuu5EShAGnKluNw95pLknzrZdxaumQwH8W01zGYO2FAJZv+mrQjFGtmIfhlwLI1B5zQn+HP0X6Vtn4fbiBp5Gq/wDBk8qLa8MbkYrj92bxPWgBcgg/nWiOLjxzQLHSn5aLUWSUaVNFtfVhIGVuY5H06UCGka1E1uRqHnZdR3lyeSfjRWIU5s21Luyz/wDxAWYzow+UN9ymneOYAkTNen6aS+kceVe8ScTwz3IJaQJ05AeXUmq+FAMNttKY37vhyr70r7PbN6iuD1MYqWjpwth13DxUbrBRJqeObQkUFbQuO8JmOQ5R+Ncxc5btlzmb2FcxxgRzNGW2oDEtnueQrWagW5XAa+uHU10LpWsBwGrrHntOtUURYSQR1gfM0AHzWdmA0ZiB5xWg7M3TbcXF1XQMBGxMdaK4Dwq9eZLllcyWVNtGfRA5+JtNWid9yx6LFCdl+Hzir1tvEiEqxAgEhtPQSKDsVtHoWMwakAghTHWRSdEDE7ZtpiAaZY3DnMgZhG0Rt8qk+FKmM1sjlzqbjf4Iie8t9R4VVR9KvsYpo1WT1FEtjCCRGcA8jXWGbRiUVhpG4+VGMq2jUWLilUElFka6+XSlv/Gw/wCWPyoa3w23JNwuwBiQYrn6jh+tz+euh5H4ZuJiMY2YUvBptZ4RevfAhjqdB8/6Uv4pgms3CjbiDI2M8xSJ+DpdWUA1KaqU18awC/CXMtxCNIYffB+laHE71lWatrh1FxEufaUH6a/Wuz0q5XEhm1sAURvS3gj5blxPWP8AtJ/CtDdw4YEjcVj8SxW8xG4cn8a3qocUg4ZWzQ4laVBWUwrb8qIXH94I2Pn91U27XikzIrjSOyk0WWUZdyCPuqOFXw5j+9rRDDlVNx1jxkAcgN6EtMFC1dfU1oMPgIss+U5VAlj/ABEDT3pf2evquLtSPCWy66xm0H1it72wcjBXQYB8Ou27r9atjxppyfg55zaaSPMgdqOwQ1jXflz6fnrQKPtW4/RtgVbEJccAqCcs9YOvty/tU1S2xn+DcnCXsLgrdrCohuBfEWJCqTqYABLkE+UxvQHZbhi4ayyQz3HOa450zE7ny12rX3+IRlCBW1gxpFDY9tTkCzGpo1btMhYA2GLrCaNEa7HzmkV/DC00OwnU/wBvOnZwjt48zZYAGvPntQd/h7rczNDj+Lp+FSnBswFYs96PAuU8zEVBeFMbq94xAHPUjStPY4d4Mywo6DlV17AgIxYtqJ0pli+WGxRav4cW2tupIJ+Ic/TpX3+FYLpc+RqxsPbXLlnXUnc/Kq/1x+rfy/2qsY35A2ZPBYtzJBEHefwoDEWsLcYC6us8mI+tVW1KHRTHkCfnUHuIzeO2fLlXIoyvVjchf2t4SiEXbAi3ADAagHYH0P3+tZ8a16B/imjWmVcjLBBHKsLjcP3Tkbqdj+edWjdbHjLwDOK2fYTilrublm6BKeJGPRjqPZv/ANvKsphsObjhR6k9B1rR2sGltfCIHU/E3ma6vTqSlyQuamqY4v4tS0KsKPzrWI4vbi/cH8X4CtCHJpfxPhhc50IzRqDpMdDyPrp6VbPynGxMdRYkAohMUwidY61S4KnK6lWHIiPyKlXFR0phN3FyCAN+v4UKluTUoqa0UjNtg9xiDK6Eag9I2r1bt/h82AYjXVGkdMwHy1ry5j4tp8utetYa6DwO6b48a4Z0BP2gQqf+ZA9zVIOoyRGfaPM8FgV0LGfLatp2axKq68gpGlef2LrnQCtXwLhzGHuPl6AVyTvs6oV0b3iWFdG8FwMWOYx06UU2NRID8/iM6GlVsABjOu+m+v5muuSVIZkZgOQJ0/rSqXG6Rx0PsDjELEEmCRCg7TU8ZjAn7ouGYgmkOD4YbkXEuIpAjQ/hWkwHDTbALkNprl3J9KtFykvgAFbx7KZEjnH9ulMRxUEsXIZo1TQDXnQmJZMRnaXtBBALLlP+1U4HEYQsBcdSVjVdCfXrRpryAFwvEFF021XUgwY+dNP1cdR9ajiMIyk4i2JAMBTGxon/ABZ/L+WjG12YrS+T9r5RXLlwwQyh1jYgGsvaxzAwl0+h1++rTxa4vxsojoOXn0rrcGC7CW4ZgSpLWihY6MrNp6SSI8orO4/srmZbch7Da94IDrGuvmdp2p5iOK2biBEYZqzvD+P3MO5s3NIn/uB0BHUEVFtR2VUW1XkUcP4MLCuAc+ZpzRyBOUeXX1JqrGnxCdq0t7AB0N2ywEfueXQf0pTew4ujwjxc1/Ef0rphKLjcOv8ARGSlGXuFmeviajdtlTB3rgeqXYUWllYZbiB16Hl/0ndT6VW/ZMXFLYW7JG9u5v7MPxHvUlYVZbYqZUwalKMZdjptdGbxuEvWf862yeZHh9mHhPzqjva31nirFSCToNROke/LyoVuH4e6M7YdI3zKck/ykBvkai8Xwx1k+RB2fQZs5E5SIHU/2rb/AKQb3d4JLS/C1xVI9Azn/wAx91AcHw9rP4EYRtmIP0Aqf6Rrs2sOsye8Yn2WPxp3BxxtsTlymkZzg+GBI0rWJaAAilHA7MCaa2rzF/CmfLrG35/tXmyds7vtVkOF4s5mN20Y+HUkDXY1oXxKPaRF/Ys4IDHWfL3pLcvkkK4OTQgAdPrTSzhiqCSroSSi5dveqwlH7ThuxhwTgTqczt4cp+DcxyPnWru8XC2lNuy1wjksZhHWayPDONLZZRdGoMBZ8Jkbin2G4st5T3TAFTqiaEnoaoq8AYfxDF2rlr9pZcZv4fLnFKMNwHDMUe3GaBmzCJHp1oq3xMk92sgmSSV+CKbcJhge8yszc8sSPOaPYC3EYFCgEZoIgAx/vQEj/T/8xTn9SRB4QFXnHKhv1e19paIDx/D49CIYRFXJxayAwYnXlzpYyNbO0gDed/Q0uDC4xKCCu46zyp8nqPgrDGuwl7q2nzoYG8/gfamnG8QmJw4UR3q6o45dR6HpWctWr1yLFu2z+3Lzk7UZw7C2MLdjEXm08XdoIjrLE6rodh71FSbRRrexZgONXQWtkkEGGHKtAz/C40Ma+vlWM7RugxVy5YBVHOdQTmidxPPWdOkU34Px0Nby3JzLpoOXKAKr6ZqOR2xc6coUkNMXeDfGuv2hufUdaBu4cbowI8xqPWrcTxKzsST6A/maFwOLtG4gLRLakiBvzJ5V2v6b1ZzJTS6L7NhpAJifKfvonGcNNsozElWMHUCOcxzFM1w2a4zDWFgfPejeI4XvMMw5gZh6jX7pFO8aSFWR2Z4AFiCoW2u55t5L5ef9asu4guOijYDlSe3ithyimNtxttAnrNSTTZVqh7wHDECYMbk0D2msPir9i2gHgVjqepABP8pq/DnMQAcx+g/CvuHYPvcQ7MQVkKACf3RHT1NNmjcKExupchi/Zy/Zs5soYATKax7RPyrUdm+zZbhjsNL18d4h5gD4B6ESf+6hRbuIqrbzW21VSNQSfhmANMwOkaT516PYQqqgmSAATtsPpXmvClKzonlco0z8/XMbd10DGYg+WntRnDeMs57vIQAefLTrzFa3tHwC1ZxTOwhLhLAryn4h85PvUrFju0nD2w6xIa5BP5BqCwpMmhKLNi4M05WnUTMEcoO2mtFYa4Fa49iyzGIZgYkDnvvVV6w99y7qqvosKujH7XrXbrNa8J0ganrrqDG1HlRjTdicUxLC9aCnlzMfxVqb+EXUiQTtGvy6ViOzmIa4ue2Y5QNQecHzrVDi10wLdglucmBVoNcdAaFvEO04sIRiLbKMxUE6SOtIv+PcP/pH5U943w+9etNnIXX94AwPLzrG/wDCg+1+flQkp/0tGF1xXe3oAdfs7DpWW4nxpLdxkRVO2YgxJ6SNSfcVs+N4/uOGtcyjO8Kh55jz9lDH2FeQLbmlSumUxRvY8wnG7oZgt42Q27iS0dJGo+YoLijozlllhpqx1PhEzrMkyZqqzZicwkcoPWh1TfWKe9UXrdhl3Dk2xmABBPPlpv8APeajw+2VYmR8J883pG/9jTIY8tbRCRlUbhdTEaHTWBHzFLsUwkZdo26CeRnXSD86HEZ6Zfh8N3uimCORqT8MO2ZT6MPxoOxZJGYQY3hhI9Rv8qJwndjV3ZZB0IMn00g/dTWAZ8KbE2SDblhrpBI6HQHWnVjtDcEo9swZ1AiJ5Zd6F4F2hw1pAhW4YmYCka9Q0CdtqYYztVaynuUY6iFuBcszJOhMAifpRWWcdJgeKMttGUFsjTLHLSab4Thty4QdhzkxTHhnHrd54/VQSNSixmgCNNi2/Kmlni+EY5VV1OxzRmHkATIOw9qpj9RBfeJPBN/aB3b62EUAEsxyqF3JPSpYXiuFtEWb+DYNoMrETrsf7jSlnaXAkBbtq6HyH4dVeDvAO55SKvvcYs41MLZRSl+y8m7qCLcGVnfViunkTQy5+T9oIYeK9x6RwwuAht52tfYuEs6RqCrHVl5Qdp0gCK3Nl5UHqKw+HxOa5HeCLMNvq2eVUj5N9K03Acb3lud+c+5pbsjONMW9v+Ati8OotsFuIwYEmBB0YH2+6srwvDXrcWXvBAglTMz0Fbzj2MNu0SBJgmNeVeU3Mcb+eHKk6gaRpoNNxXPmcYPl5FQ2xrOzjxsADOcwR5xFA8Y4aSpK3pJnMCN+gHrQNgYhQFBBgTqIAB6dTW/4K9oKhZYuPAMnTTmRsDWx1K7QxkU4BiLSZg7W7Yh8oeD7ecUZieK4y2oZC3dTI2LGfPyrZ47Dq053IPLQRrtHWk1rs6W2QtGzPMa7wJqvBLSDZZbxGZFe7iCywJB8Pziiu/wP+qP5qv4Z2XyybpUk6QBy6a0d/wAM4b/THyH9KNAtHiX6RyUw+Ht5swZy4MEDwiIH81Ye3b8q9R/SxgiuFs5iGZbuhGwDKZA+QrzLPERy50NLRXH0duWpI8UDaTOnykx6VM4ZlGw19R8/pVTPNWuTAlp6CSeW/tFbTHsMW4sAwpy/EBofbYGP61Du1dQ2bMJjKASV3gH+3XnQovLpKwI1ifF56kx7dKl3jBs6EKd+XKDtz2Gho38GcrCU4QD4YZHzabka6jl+PnVGIs3tBEgDYLOnXbajMFjVYEXFA0ABAnnuRvpvRWW4qyMlxSG+EGR59VPOT9ZrOmjKVGd7jodKIw8rTnDWbGVznuW+eXKGVgYOslY30gk6VfZ4RYu/5V4EyYUgrPlLbGPbzqUotF4TiISrEySdNRrtTTCcaaYxC9+h0lv8xehVzqYHImPSq/1GGZCXUqY1Wd9dxvpB85ml+I8DZTv57+/Q+VKM2hnxRRlXuHLqzQqkQwJ5GmfCbduyvdsGa6fijdjyA6Csmt8hgQSIIOnlTteOANKyCd3O56jpTxpEZStmwwONdB3UQxElliQDpEnVQBMf71qcF2kdQ1+FGHUHLJ1PTTkFiJ8zXj13j7yAohZBaTq8bgnkD5VLinaK5fKggJbXZF2069aFV0K2n2ew4rtphLxBN4JPhymZid9o1q7/AAmxiHV7CW5WIdXED5c68Yw4wrg5zcttA1HjE+mkCiv1Y2gDaxpCnb4lHKdjWtvszxw8HrWI4Jee8oAsooMBmYszddBTHGcNsZsly61wiJRAAUPUmfDy3NePp2kvWjL4gXiRyJke5G9afs/2kt4i0UuXXV5+KT56mZG2nTSqaJ/T/JruK9ucLhG7rubrMsgZhlBj7LMYb1FC4n9K9lHRRYd1K5mKOjFfIAaPHkZ8qxt/jFq1cdMQjYlCBlYXGg9SRmgfIVnMXcW9fmwqWFjRFZmMDcmSST9KMZeGgywrwz3W/wBtcEAufEZM3LI4I5Q3hOXXrFc/4p4b/wA5Z/8AV/vXkFjBWFj/AOYMD5I0E/zUw/Uv/v2/9OmuIn0WXfpoZUTD2UAAzM0DXYACfma8yWtv+lrGM2ItWyoGW0GOm7OTPqIUfWsdaf5xU3thhpFU1fgbas4DkhTzESOm/Ko3sOVqtDFLtPY5Y1mDqdOtRW0T76URYy/E53GgqDXFnQEbQJ296ekDZLD2iTAlhz3AEc5G3LWvsPjWtMSD4uo/tv59ai2NJEEDSfmeZ6muWbkAnTT0n7pNHkvAKGVzFJcOfKUvaeAAkNI3XpIJ0iKswN5mgZdAxAP72smC3Jug8htU+y6q94s8R4dNBInaPYfdRPEHytdZN2Zi0Eaka5hHl9dfKni3YGtBOHx5tBzmOUiQrQwkDUSQT0+UUPjL1m6oLMgY9UAbf7QIB355qScSZnZgqk5STK6iOftIP1oEWHgGCAZjTeN4HOKnPvSHT+Rq/Bw+qOg9A5H0Uxp60Le4NcUxKmYiDvPIab+RoYI4A8+h19xTfgWBzHP3hBTU6EgRzkHSp07G0K8PgyT4vCInUb7CBtJkjn91VPbitX2he2BluW1DidbQEzEjNBI84k6Gs5aUkyRI51jcQYXCNoqV7EF94joABTTD8JGfKxjMkj5xpEzqAPc0w4l2aCIGVgdPn506i2I3Rloq3D32ScpiancsxpRv+Gnug5ETMTz10+gPyoqDNyoX3MS51JNVi4dpMUVisGVIAIY9F1I8iOtFJwV1XPeBRd4jxf0HuZocHdG5C+1isusAnlOsVf8Arlz7Jpnw7iOHsEsLJd4I8TAq0jpplHpPrRf/ABu3/L2f5T/7qKlXkNC7tdjhfxl+4vwNcOU+U6UrC1EV0NS3s1Ui5xp4mnprNTtYJisrrzihtz1NTRj8qZNGOXNTPWumwYJgx1ijr3DxkznQkTHP+4qu/cXIqCWjY+vTy5UXH5BYvmjcNwu9cAIQx9oyBFW4d1SQAM/MkZsvkJ0nzqFzFNnzZyxHMmSPn0/ClUQsa4LhHwlbikRLQYPoPXT69IotsjBVjZgSCNwIIWQfhOvQ+k0swvaS6shmZ0kTAWY9wQfere0dsyLiXCyMqlZESraRoI0Ij3FVUklQjTD+4w95pU92AuisWhjPiAZQSAVn06xXeP2rWZAFKuSSW1IDaMxOsQTPL50pwWLJUwJMag7/ACjaOfUcqi2IMA5QpB0bUHrzMfTnWc0kFRsCviDCkk6GBJGo8xvsDRSEFRnWSCQQJEdIMEHbWaCu3XuNtJ20HT0rtu/cT4WM1FsdKg0IIY2EeDG+sEbjTcET9Pce/jG2MgcwNOcj25xRScWuC0beVf8AqEZhykwJ5ketOOH4VbloMxDsRJgw2s6a+FuvOOdaKbC2ktCK5iyptuynLyPlsfcGisbxG9myasG1QATmHKI1OlFDBgCDZOuoD+KP+kaDlTXh+CvqrODCHQ5AVy6fCumoIgbj3BNVUSbZmL3Cr+XP3LeL7RCka7lSZg+Yp/heyTFVe7eLKqmQDCRBlVM9YBPnTLBcOxN0lEtKVOjNcI21Jkn4OvtQHazihVRbSMwnPuQSZIZJJAgGJG/35tIMYtk8HZTC2s0qS8aAkgbwN5EdKyXEse1xjLFtepj2FfC5euoSiuy2xmdhJCgmAT0E6UNdwroFLqQHGZZ5iSJ9CQY6xSSk2ja8FcV2PSuA1KTSWEmyAEiZjaPWolOdQWunoKISdkE6AjWrLloKQOoBGumvnO4qNt1EjrA1118qnjLhzLMDKAI6exHnRMW3nZNFdipHMCfTfTWRUcRZKrv4huIggEA6c/WmmEsWrlsvcLBreoCkCdJj+HXSaXWMSc5OksCDpuCIjzHr51RoVASbjl0ohra5YkgnXbaJ+IjXX6VzEWsuu4zcvzoaIweHe8xW0rOY1gbep2G1Cl5DYELJhp5DNr0kD8a0mCwF2/aRA4W2oCsxjKDuefQ79RRR4UloL3g/aE5isSI1yg84HnzNJsfj+78NvcE6bkHXU6RAnb5nqraXQUi/iuFTDv4rodhqCg+LoSRMf2pLjcabjExAmYqGJulyWYkk6knUn1qsCptth/QU7BSNCYAPQSd9uX4VG3jYk5RPL+vqKqYk7nf6Uz4PbJvC1byFnIAfWBPSdomTpOmla62FLk6LsFeW0kpb7y4x0BJ8tepGjD3q7iHaK+bytiLYzKNl2ESRKzA58/nW8xXDUR1toiI5UKjC2c1wgfEGUb6T6kdNbOzvBcO2ZnQPcTxtIUscuuUhtV8UCZgwNNanzblxRdY0ochJwDgmIxTo2IcpbHiyKCW5GGOmXYee1emXuGWjaKuO7QATJ6QZgCBO2nXrWV4p2j7vD99KrbzZgtvwXG8eUFiRmy7bb+Qisbe7VtdRrrOFUGFtrpMxABHTcmNPlVlLRGUN7dGw452ptWUVNCP3VEvoNBJJmY1rIcM4WeIXXdrjLH+WqqjlmaABDOIA1MlSIDHlWTxfEWffXzP59quwnHrtr/JFu34cpKpq2gBzSTJMT61otXchcj1xiaHtFa/UsIli1cYi9la4rETmUliyhQA1o/s4O+nOsuQbzZjcGY75y37ogSTMkx+GgqvF4k3SGY67REAARAHQb1E88oMAa8/yKeUk/wBEoqkSOGZTDDLpOtc7vz+lRe6WiTMCB5fmTUZpLQ5ZiLJUkVADeinuiSu4nSRBHUbnShyupppJATGFqxbyaqc5WVEka+dNezmDshX75FZiJEgEzyAJ2P8Aes1axDLz06Va2LczBj6UqaGG6gWg4AHw6zrm8QgaaSpkg+vWqsRbts/hkSukkCDB1219PalVnFMu+o6V1GzEDXXzqnJUJQRgcP3txbayZMaan760VjDHB3LsupIXxJpzMhd9NN96zlrEPYvBhCOm0j/fcffTbCW++U3buVzmlwD4/LSlcqHSsXY3ibs+Z58QiAduhHKfWlr2iCd6v7/9qWIiCYB0gax8tK5eulm15mTU2xihhFRzU2uYdHUQpUgeQHqSToKBs4fWdwuvr5UtheNo+s4Vn2EDmTXpvYLga2raXnKnO5CSB5gny1G45DlNJOA8DfIr3kIS4SV0jNHIA/umRqehrX8d4lktQSFygwDAGumkanpFLbu2V4pKl57GXEOK5lysy5AI6mFH8MSR99YntJ2wDyLEKwkFozM5LSSZ26/7Um47xoOgtWcwSBmZ4zMfKPhQcgN+dZ0plEk60W2+wpKK0Tx2MuXWzXXZyBAzch0A2UeQ0oQiK6XNcimISaZyrLNrMYkD3H471XTHBH9mwQEvqTpIKqJOvkBMeUzTQVvYjegzhGASXtXlMsCUcTOgJOkx0PWlNxVGmoYSNNiZ0Jk+HofarcVcZSoGYMg2O3qBOxEmibmLs3FWUdbs76FCI26/TnVnxekIr7BcRw+4gzOsCYmR5xtyMHXbQ6139Wt/bPyH9aJHFHRDbzGDPhZQ8dcpYSs+XSgv1j0/9NaVqKCmyvw5zE5Z9DH4V8DNRiuyPSppjH0VMCSdtBNcZaiw1rdBC8EUIKFfGdmB31+GNh60VibPd3QRoV3B1j++tA4UgEevWKIa/Ds0DMeUEz60yMS4lez3rZcaSuvMjNz9q1v6QRbtWrPdqoa48yFHwrqSDHM/jWUwmK8Za4mynKAJ/I3rl+/dv5A5JVTAEzAMeeg0mlkxkhczSQAT0knX+wp3Y4fbS0blxgqzpEMxPppQmJwAtrmXMXDbQCsT5a9Kos35+LX87UvYy1+y7EuSe7XMEJkzu3ODGgA6fkbHsjbsoDcOQgfbyl1I6awoPX61h8Y+Y776/Pf0qNm0BNGVeAx5NnoHEu1Xd3jct3c4Mr3c5lHQgkekxoYPvjuLcWe62Z2k8vKgLtyR5da7hMMbjQNPM0nY/wCEVNdI31NVMxOpo3itrKwTkBp5nY/UUI2kimSIzbujojLEHNmGs6RB0jrPOrbSFnQAAnwwDEGOR9fOrUK5EEDUkk7nYgTyHOqMui7iY19S39vlT8aJ2RXDsRIVoE6wY0EnXyBB9xRj4j9gqCInPsuYH4SJGp258sug504G5+7myhtCeXlm8vPlUMUuUwNjqD1B/P0plpWB7Zcl8rZy6hWO8g6RqAp1k9QQI0I2qzgdqycRbXEyLTHxMDBAKmD0+Iqfah8Dg2u6BkRRu9xsqDyLHmelfHBEHxMqr1mZ1jRfiO3MDzihbdMw8bgrqxW2rXLZOkCQRsBnhd9NlqH+Fn/l7n89JrWJFs/ss3mSYn/tUxHkSas/xi//AKrfOqLJDyheLA66a5XK5yhbbcRB35VxqhUgaZMxPMR8qlZvkbDf61UwritFawh1xsq7jXQxqR5TNRwNvMyorZZMzpvGlBEzVuHeCNNZ3oMZMOxhIMHTTedyPxpY33604xXEBcYodmgSeXnQy2g25ErpsZ0/CKwXsCQVNiDrv+frTrir4fuQttvHmkgEny5jT/ek4uBcwXYiJOp/trQo10FcO4U94iCo6SY/2o681uyQuckg/EBp7jn/AHoNuOOECW1CeGGImfODOgOlLSZ3JJ/P1rVY31FHo61wk5jvyrrdY38tP96gDU0BOg2pl8EX8l1sjwkjnPl6fh70bxXVoVCAttJ1JmUzFtToJYxGkKOdAFCFkkAgwBzOhb5afUedX4142+yF36HT00Me1W8CeQMrpPI1LL4QxiJjcT123A132ma4pnf3qLLUhi39bO/MbH7P/SNl+VVFpG2vXWauF9Y1WTEGTp5H1iqIoMyORXa+FfTSj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09600" y="-1788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AI and Deep Machine Learning for PAM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64973" y="2297993"/>
            <a:ext cx="7131477" cy="452596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Two NOAA pilot PAM AI projects:</a:t>
            </a:r>
          </a:p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AFSC: Beluga whale acoustic signal classification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Partnership with Microsoft AI for Earth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en-US" sz="1800" dirty="0" smtClean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PIFSC: Humpback whale song occurrence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Partnership with Google AI for Social Good</a:t>
            </a:r>
          </a:p>
          <a:p>
            <a:pPr marL="0" indent="0"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https://3er1viui9wo30pkxh1v2nh4w-wpengine.netdna-ssl.com/wp-content/uploads/prod/2020/02/GettyImages-547332670-scaled-e1582074295845-1024x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88" y="3080284"/>
            <a:ext cx="2404765" cy="13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81" y="5144446"/>
            <a:ext cx="2363072" cy="15747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525" y="3564082"/>
            <a:ext cx="2746338" cy="613063"/>
            <a:chOff x="9525" y="3564082"/>
            <a:chExt cx="2746338" cy="613063"/>
          </a:xfrm>
        </p:grpSpPr>
        <p:sp>
          <p:nvSpPr>
            <p:cNvPr id="2" name="Rectangle 1"/>
            <p:cNvSpPr/>
            <p:nvPr/>
          </p:nvSpPr>
          <p:spPr>
            <a:xfrm>
              <a:off x="9525" y="3564082"/>
              <a:ext cx="2746338" cy="6130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68" name="Picture 4" descr="C:\Users\shane.glass\Pictures\Logos\Microsoft_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5" y="3622113"/>
              <a:ext cx="2566105" cy="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https://lh6.googleusercontent.com/Zvm0vRm29wtTqG_ndPUrWD0aHzwSGsS2Rkty1MHQYpf1MbC-r0DaZBSSPEnGZYXtqVbA9bwvJMcgLsjhwMmnGZlRMrWjLCO0rQPVyJ-CaG6hA4VR31a1zxdTCimzXoNbJFPOHWQTFF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" y="5420710"/>
            <a:ext cx="2682878" cy="8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40701" y="1006722"/>
            <a:ext cx="107835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&lt;10 scientific papers using deep machine learning for cetacean passive acoustic monitoring</a:t>
            </a:r>
          </a:p>
        </p:txBody>
      </p:sp>
    </p:spTree>
    <p:extLst>
      <p:ext uri="{BB962C8B-B14F-4D97-AF65-F5344CB8AC3E}">
        <p14:creationId xmlns:p14="http://schemas.microsoft.com/office/powerpoint/2010/main" val="339792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36" y="-141575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 for Endangered Belugas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" y="763906"/>
            <a:ext cx="1216152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4136" y="1294274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Most acoustic classification models use </a:t>
            </a:r>
            <a:r>
              <a:rPr lang="en-US" b="1" dirty="0" smtClean="0">
                <a:solidFill>
                  <a:schemeClr val="bg1"/>
                </a:solidFill>
              </a:rPr>
              <a:t>image</a:t>
            </a:r>
            <a:r>
              <a:rPr lang="en-US" dirty="0" smtClean="0">
                <a:solidFill>
                  <a:schemeClr val="bg1"/>
                </a:solidFill>
              </a:rPr>
              <a:t> recognition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34767" y="2614893"/>
            <a:ext cx="4891539" cy="2882254"/>
            <a:chOff x="387458" y="3526301"/>
            <a:chExt cx="4891539" cy="2882254"/>
          </a:xfrm>
        </p:grpSpPr>
        <p:grpSp>
          <p:nvGrpSpPr>
            <p:cNvPr id="9" name="Group 8"/>
            <p:cNvGrpSpPr/>
            <p:nvPr/>
          </p:nvGrpSpPr>
          <p:grpSpPr>
            <a:xfrm>
              <a:off x="387458" y="3526301"/>
              <a:ext cx="4891539" cy="2882254"/>
              <a:chOff x="387458" y="3526301"/>
              <a:chExt cx="4891539" cy="2882254"/>
            </a:xfrm>
          </p:grpSpPr>
          <p:sp>
            <p:nvSpPr>
              <p:cNvPr id="11" name="Google Shape;1187;p118"/>
              <p:cNvSpPr/>
              <p:nvPr/>
            </p:nvSpPr>
            <p:spPr>
              <a:xfrm>
                <a:off x="2931893" y="3526301"/>
                <a:ext cx="2347104" cy="2882254"/>
              </a:xfrm>
              <a:prstGeom prst="roundRect">
                <a:avLst>
                  <a:gd name="adj" fmla="val 252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pic>
            <p:nvPicPr>
              <p:cNvPr id="12" name="Google Shape;1191;p118"/>
              <p:cNvPicPr preferRelativeResize="0"/>
              <p:nvPr/>
            </p:nvPicPr>
            <p:blipFill rotWithShape="1">
              <a:blip r:embed="rId3">
                <a:alphaModFix/>
              </a:blip>
              <a:srcRect l="15947" t="33728" r="47857" b="13347"/>
              <a:stretch/>
            </p:blipFill>
            <p:spPr>
              <a:xfrm>
                <a:off x="3059579" y="3654820"/>
                <a:ext cx="2091740" cy="157931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87458" y="3526301"/>
                <a:ext cx="2347104" cy="2882254"/>
                <a:chOff x="1201119" y="3309325"/>
                <a:chExt cx="2347104" cy="2882254"/>
              </a:xfrm>
            </p:grpSpPr>
            <p:sp>
              <p:nvSpPr>
                <p:cNvPr id="18" name="Google Shape;1186;p118"/>
                <p:cNvSpPr/>
                <p:nvPr/>
              </p:nvSpPr>
              <p:spPr>
                <a:xfrm>
                  <a:off x="1201119" y="3309325"/>
                  <a:ext cx="2347104" cy="2882254"/>
                </a:xfrm>
                <a:prstGeom prst="roundRect">
                  <a:avLst>
                    <a:gd name="adj" fmla="val 2520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  <p:pic>
              <p:nvPicPr>
                <p:cNvPr id="19" name="Google Shape;1190;p118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1339302" y="3420783"/>
                  <a:ext cx="2091739" cy="16134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Google Shape;1197;p118"/>
                <p:cNvSpPr txBox="1"/>
                <p:nvPr/>
              </p:nvSpPr>
              <p:spPr>
                <a:xfrm>
                  <a:off x="1328816" y="5039398"/>
                  <a:ext cx="2091771" cy="11521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Calibri"/>
                      <a:ea typeface="Google Sans"/>
                      <a:cs typeface="Google Sans"/>
                      <a:sym typeface="Google Sans"/>
                    </a:rPr>
                    <a:t>Raw </a:t>
                  </a:r>
                  <a:br>
                    <a:rPr kumimoji="0" lang="e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Calibri"/>
                      <a:ea typeface="Google Sans"/>
                      <a:cs typeface="Google Sans"/>
                      <a:sym typeface="Google Sans"/>
                    </a:rPr>
                  </a:br>
                  <a:r>
                    <a:rPr kumimoji="0" lang="e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Calibri"/>
                      <a:ea typeface="Google Sans"/>
                      <a:cs typeface="Google Sans"/>
                      <a:sym typeface="Google Sans"/>
                    </a:rPr>
                    <a:t>waveform</a:t>
                  </a:r>
                  <a:endParaRPr kumimoji="0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Calibri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grpSp>
            <p:nvGrpSpPr>
              <p:cNvPr id="14" name="Google Shape;1201;p118"/>
              <p:cNvGrpSpPr/>
              <p:nvPr/>
            </p:nvGrpSpPr>
            <p:grpSpPr>
              <a:xfrm>
                <a:off x="2407091" y="4592602"/>
                <a:ext cx="820195" cy="749652"/>
                <a:chOff x="2125075" y="2341375"/>
                <a:chExt cx="676500" cy="676500"/>
              </a:xfrm>
            </p:grpSpPr>
            <p:sp>
              <p:nvSpPr>
                <p:cNvPr id="16" name="Google Shape;1202;p118"/>
                <p:cNvSpPr/>
                <p:nvPr/>
              </p:nvSpPr>
              <p:spPr>
                <a:xfrm>
                  <a:off x="2125075" y="2341375"/>
                  <a:ext cx="676500" cy="6765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203;p118"/>
                <p:cNvSpPr/>
                <p:nvPr/>
              </p:nvSpPr>
              <p:spPr>
                <a:xfrm>
                  <a:off x="2319757" y="2432425"/>
                  <a:ext cx="343500" cy="494400"/>
                </a:xfrm>
                <a:prstGeom prst="rightArrow">
                  <a:avLst>
                    <a:gd name="adj1" fmla="val 50000"/>
                    <a:gd name="adj2" fmla="val 71021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Google Shape;1198;p118"/>
              <p:cNvSpPr txBox="1"/>
              <p:nvPr/>
            </p:nvSpPr>
            <p:spPr>
              <a:xfrm>
                <a:off x="2931893" y="5191191"/>
                <a:ext cx="2298167" cy="1152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Calibri"/>
                    <a:ea typeface="Google Sans"/>
                    <a:cs typeface="Google Sans"/>
                    <a:sym typeface="Google Sans"/>
                  </a:rPr>
                  <a:t>Spectrogram with label </a:t>
                </a:r>
                <a:b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Calibri"/>
                    <a:ea typeface="Google Sans"/>
                    <a:cs typeface="Google Sans"/>
                    <a:sym typeface="Google Sans"/>
                  </a:rPr>
                </a:br>
                <a:r>
                  <a:rPr kumimoji="0" lang="e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Calibri"/>
                    <a:ea typeface="Google Sans"/>
                    <a:cs typeface="Google Sans"/>
                    <a:sym typeface="Google Sans"/>
                  </a:rPr>
                  <a:t>(e.g. humpback)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Google Sans"/>
                  <a:cs typeface="Google Sans"/>
                  <a:sym typeface="Google Sans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131693" y="5625886"/>
              <a:ext cx="1947504" cy="659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7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955</Words>
  <Application>Microsoft Office PowerPoint</Application>
  <PresentationFormat>Widescreen</PresentationFormat>
  <Paragraphs>173</Paragraphs>
  <Slides>24</Slides>
  <Notes>24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Google Sans</vt:lpstr>
      <vt:lpstr>Wingdings</vt:lpstr>
      <vt:lpstr>2_Office Theme</vt:lpstr>
      <vt:lpstr>Document</vt:lpstr>
      <vt:lpstr>Artificial Intelligence and Deep Machine Learning for Passive Acoustic Monitoring at NOAA Fisheries</vt:lpstr>
      <vt:lpstr>PowerPoint Presentation</vt:lpstr>
      <vt:lpstr>Passive Acoustic Monitoring</vt:lpstr>
      <vt:lpstr>Passive Acoustic Monitoring</vt:lpstr>
      <vt:lpstr>PowerPoint Presentation</vt:lpstr>
      <vt:lpstr>PowerPoint Presentation</vt:lpstr>
      <vt:lpstr>PowerPoint Presentation</vt:lpstr>
      <vt:lpstr>PowerPoint Presentation</vt:lpstr>
      <vt:lpstr>AI for Endangered Belugas</vt:lpstr>
      <vt:lpstr>AI for Endangered Belugas</vt:lpstr>
      <vt:lpstr>AI for Endangered Belugas</vt:lpstr>
      <vt:lpstr>AI for Humpback Whales</vt:lpstr>
      <vt:lpstr>Pacific Islands Passive Acoustic Network (PIPAN)</vt:lpstr>
      <vt:lpstr>PowerPoint Presentation</vt:lpstr>
      <vt:lpstr>Humpback Song Deep Learning Model</vt:lpstr>
      <vt:lpstr>PowerPoint Presentation</vt:lpstr>
      <vt:lpstr>PowerPoint Presentation</vt:lpstr>
      <vt:lpstr>Occurrence analysis</vt:lpstr>
      <vt:lpstr>Discovery of novel singing location</vt:lpstr>
      <vt:lpstr>Public data access: whales in the cloud</vt:lpstr>
      <vt:lpstr>Public data access: whales in the cloud</vt:lpstr>
      <vt:lpstr>Public data access: whales in the cloud</vt:lpstr>
      <vt:lpstr>PowerPoint Presentation</vt:lpstr>
      <vt:lpstr>PowerPoint Presentation</vt:lpstr>
    </vt:vector>
  </TitlesOfParts>
  <Company>National Marine Fisheries Svc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Allen</dc:creator>
  <cp:lastModifiedBy>Ann Allen</cp:lastModifiedBy>
  <cp:revision>73</cp:revision>
  <dcterms:created xsi:type="dcterms:W3CDTF">2020-08-29T00:16:55Z</dcterms:created>
  <dcterms:modified xsi:type="dcterms:W3CDTF">2020-09-02T20:35:56Z</dcterms:modified>
</cp:coreProperties>
</file>