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21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ost Sensitive Loss Functions for Machine Learning"/>
          <p:cNvSpPr txBox="1"/>
          <p:nvPr>
            <p:ph type="title"/>
          </p:nvPr>
        </p:nvSpPr>
        <p:spPr>
          <a:xfrm>
            <a:off x="2260728" y="1405338"/>
            <a:ext cx="8483344" cy="167640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Cost Sensitive Loss Functions for Machine Learning</a:t>
            </a:r>
          </a:p>
        </p:txBody>
      </p:sp>
      <p:sp>
        <p:nvSpPr>
          <p:cNvPr id="138" name="Richard Berk…"/>
          <p:cNvSpPr/>
          <p:nvPr/>
        </p:nvSpPr>
        <p:spPr>
          <a:xfrm>
            <a:off x="3893033" y="3907058"/>
            <a:ext cx="5218734" cy="221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Richard Berk</a:t>
            </a:r>
          </a:p>
          <a:p>
            <a:pPr>
              <a:defRPr sz="36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Department of Statistics</a:t>
            </a:r>
          </a:p>
          <a:p>
            <a:pPr>
              <a:defRPr sz="36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Department of Criminology</a:t>
            </a:r>
          </a:p>
          <a:p>
            <a:pPr>
              <a:defRPr sz="36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University of Pennsylvania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Table"/>
          <p:cNvGraphicFramePr/>
          <p:nvPr/>
        </p:nvGraphicFramePr>
        <p:xfrm>
          <a:off x="1790700" y="2755900"/>
          <a:ext cx="9232900" cy="5702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{C7B018BB-80A7-4F77-B60F-C8B233D01FF8}</a:tableStyleId>
              </a:tblPr>
              <a:tblGrid>
                <a:gridCol w="1690191"/>
                <a:gridCol w="2207617"/>
                <a:gridCol w="2708126"/>
                <a:gridCol w="2614265"/>
              </a:tblGrid>
              <a:tr h="1422400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No Bycatch
Predicted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Bycatch
Predicted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Missclassification
Rate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No Bycatch reported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30700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345
False Positives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0.01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Bycatch Reported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3190
False Negatives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783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0.81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Forecasting
Error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0.09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0.31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20" name="Default Costs Random Forest Confusion Table"/>
          <p:cNvSpPr txBox="1"/>
          <p:nvPr/>
        </p:nvSpPr>
        <p:spPr>
          <a:xfrm>
            <a:off x="1453740" y="1116229"/>
            <a:ext cx="10097320" cy="68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Default Costs Random Forest Confusion Table</a:t>
            </a:r>
          </a:p>
        </p:txBody>
      </p:sp>
      <p:sp>
        <p:nvSpPr>
          <p:cNvPr id="221" name="Oval"/>
          <p:cNvSpPr/>
          <p:nvPr/>
        </p:nvSpPr>
        <p:spPr>
          <a:xfrm rot="19920000">
            <a:off x="3089718" y="4753488"/>
            <a:ext cx="5401747" cy="1920012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Table"/>
          <p:cNvGraphicFramePr/>
          <p:nvPr/>
        </p:nvGraphicFramePr>
        <p:xfrm>
          <a:off x="2108200" y="2578100"/>
          <a:ext cx="9232900" cy="5702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{C7B018BB-80A7-4F77-B60F-C8B233D01FF8}</a:tableStyleId>
              </a:tblPr>
              <a:tblGrid>
                <a:gridCol w="1887636"/>
                <a:gridCol w="2368450"/>
                <a:gridCol w="2361902"/>
                <a:gridCol w="2602210"/>
              </a:tblGrid>
              <a:tr h="1422400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No Bycatch
Predicted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Bycatch
Predicted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Missclassification
Rate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No Bycatch reported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27544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3501
False Positives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0.11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Bycatch Reported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1733
False Negatives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2195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0.44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Forecasting
Error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0.31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ym typeface="Helvetica Neue"/>
                        </a:rPr>
                        <a:t>0.51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24" name="2 to 1 Costs Ratio Random Forest Confusion Table"/>
          <p:cNvSpPr txBox="1"/>
          <p:nvPr/>
        </p:nvSpPr>
        <p:spPr>
          <a:xfrm>
            <a:off x="1001470" y="1116229"/>
            <a:ext cx="11001860" cy="68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 to 1 Costs Ratio Random Forest Confusion Table</a:t>
            </a:r>
          </a:p>
        </p:txBody>
      </p:sp>
      <p:sp>
        <p:nvSpPr>
          <p:cNvPr id="225" name="Oval"/>
          <p:cNvSpPr/>
          <p:nvPr/>
        </p:nvSpPr>
        <p:spPr>
          <a:xfrm rot="19920000">
            <a:off x="3631742" y="4436975"/>
            <a:ext cx="5515597" cy="1920012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ine"/>
          <p:cNvSpPr/>
          <p:nvPr/>
        </p:nvSpPr>
        <p:spPr>
          <a:xfrm flipV="1">
            <a:off x="1955800" y="8013595"/>
            <a:ext cx="8940800" cy="38205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Line"/>
          <p:cNvSpPr/>
          <p:nvPr/>
        </p:nvSpPr>
        <p:spPr>
          <a:xfrm flipV="1">
            <a:off x="1981200" y="2184400"/>
            <a:ext cx="88901" cy="58674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9" name="Line"/>
          <p:cNvSpPr/>
          <p:nvPr/>
        </p:nvSpPr>
        <p:spPr>
          <a:xfrm flipH="1" flipV="1">
            <a:off x="2857499" y="2476501"/>
            <a:ext cx="2679701" cy="552449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0" name="Line"/>
          <p:cNvSpPr/>
          <p:nvPr/>
        </p:nvSpPr>
        <p:spPr>
          <a:xfrm flipV="1">
            <a:off x="5549900" y="5499099"/>
            <a:ext cx="4648200" cy="250190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0"/>
          <p:cNvSpPr/>
          <p:nvPr/>
        </p:nvSpPr>
        <p:spPr>
          <a:xfrm>
            <a:off x="5335122" y="8039100"/>
            <a:ext cx="3429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0</a:t>
            </a:r>
          </a:p>
        </p:txBody>
      </p:sp>
      <p:sp>
        <p:nvSpPr>
          <p:cNvPr id="232" name="+"/>
          <p:cNvSpPr/>
          <p:nvPr/>
        </p:nvSpPr>
        <p:spPr>
          <a:xfrm>
            <a:off x="7754323" y="7937500"/>
            <a:ext cx="38129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+</a:t>
            </a:r>
          </a:p>
        </p:txBody>
      </p:sp>
      <p:sp>
        <p:nvSpPr>
          <p:cNvPr id="233" name="-"/>
          <p:cNvSpPr/>
          <p:nvPr/>
        </p:nvSpPr>
        <p:spPr>
          <a:xfrm>
            <a:off x="3343529" y="7937500"/>
            <a:ext cx="26208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-</a:t>
            </a:r>
          </a:p>
        </p:txBody>
      </p:sp>
      <p:sp>
        <p:nvSpPr>
          <p:cNvPr id="234" name="Deviation Score"/>
          <p:cNvSpPr/>
          <p:nvPr/>
        </p:nvSpPr>
        <p:spPr>
          <a:xfrm>
            <a:off x="4602540" y="8928100"/>
            <a:ext cx="307806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Deviation Score</a:t>
            </a:r>
          </a:p>
        </p:txBody>
      </p:sp>
      <p:sp>
        <p:nvSpPr>
          <p:cNvPr id="235" name="Loss"/>
          <p:cNvSpPr/>
          <p:nvPr/>
        </p:nvSpPr>
        <p:spPr>
          <a:xfrm>
            <a:off x="526808" y="4178300"/>
            <a:ext cx="94252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Loss</a:t>
            </a:r>
          </a:p>
        </p:txBody>
      </p:sp>
      <p:sp>
        <p:nvSpPr>
          <p:cNvPr id="236" name="high"/>
          <p:cNvSpPr/>
          <p:nvPr/>
        </p:nvSpPr>
        <p:spPr>
          <a:xfrm>
            <a:off x="1186160" y="2006600"/>
            <a:ext cx="741425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high</a:t>
            </a:r>
          </a:p>
        </p:txBody>
      </p:sp>
      <p:sp>
        <p:nvSpPr>
          <p:cNvPr id="237" name="low"/>
          <p:cNvSpPr/>
          <p:nvPr/>
        </p:nvSpPr>
        <p:spPr>
          <a:xfrm>
            <a:off x="983487" y="7607300"/>
            <a:ext cx="9398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low</a:t>
            </a:r>
          </a:p>
        </p:txBody>
      </p:sp>
      <p:sp>
        <p:nvSpPr>
          <p:cNvPr id="238" name="An Asymmetric Linear Loss Function for 𝛼 Less Then .50"/>
          <p:cNvSpPr/>
          <p:nvPr/>
        </p:nvSpPr>
        <p:spPr>
          <a:xfrm>
            <a:off x="2718922" y="368299"/>
            <a:ext cx="8077201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>
                <a:solidFill>
                  <a:srgbClr val="0433FF"/>
                </a:solidFill>
              </a:defRPr>
            </a:pPr>
            <a:r>
              <a:t>An Asymmetric Linear Loss Function for </a:t>
            </a:r>
            <a:r>
              <a:rPr sz="4500"/>
              <a:t>𝛼</a:t>
            </a:r>
            <a:r>
              <a:t> Less Then .50</a:t>
            </a:r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0472" y="1979555"/>
            <a:ext cx="6640712" cy="42050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Underestimates"/>
          <p:cNvSpPr txBox="1"/>
          <p:nvPr/>
        </p:nvSpPr>
        <p:spPr>
          <a:xfrm>
            <a:off x="6900363" y="8385613"/>
            <a:ext cx="2089219" cy="44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Underestimates</a:t>
            </a:r>
          </a:p>
        </p:txBody>
      </p:sp>
      <p:sp>
        <p:nvSpPr>
          <p:cNvPr id="241" name="Overestimates"/>
          <p:cNvSpPr txBox="1"/>
          <p:nvPr/>
        </p:nvSpPr>
        <p:spPr>
          <a:xfrm>
            <a:off x="2509338" y="8385613"/>
            <a:ext cx="1930469" cy="44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Overestimates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"/>
          <p:cNvSpPr/>
          <p:nvPr/>
        </p:nvSpPr>
        <p:spPr>
          <a:xfrm>
            <a:off x="1955800" y="8051800"/>
            <a:ext cx="8394701" cy="1259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4" name="Line"/>
          <p:cNvSpPr/>
          <p:nvPr/>
        </p:nvSpPr>
        <p:spPr>
          <a:xfrm flipV="1">
            <a:off x="1981200" y="2184400"/>
            <a:ext cx="88901" cy="58674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Line"/>
          <p:cNvSpPr/>
          <p:nvPr/>
        </p:nvSpPr>
        <p:spPr>
          <a:xfrm flipH="1" flipV="1">
            <a:off x="2374900" y="5930899"/>
            <a:ext cx="3200400" cy="214630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6" name="Line"/>
          <p:cNvSpPr/>
          <p:nvPr/>
        </p:nvSpPr>
        <p:spPr>
          <a:xfrm flipV="1">
            <a:off x="5537200" y="2603499"/>
            <a:ext cx="4038599" cy="5448302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7" name="0"/>
          <p:cNvSpPr/>
          <p:nvPr/>
        </p:nvSpPr>
        <p:spPr>
          <a:xfrm>
            <a:off x="5385922" y="8001000"/>
            <a:ext cx="3429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0</a:t>
            </a:r>
          </a:p>
        </p:txBody>
      </p:sp>
      <p:sp>
        <p:nvSpPr>
          <p:cNvPr id="248" name="+"/>
          <p:cNvSpPr/>
          <p:nvPr/>
        </p:nvSpPr>
        <p:spPr>
          <a:xfrm>
            <a:off x="7754323" y="7937500"/>
            <a:ext cx="38129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+</a:t>
            </a:r>
          </a:p>
        </p:txBody>
      </p:sp>
      <p:sp>
        <p:nvSpPr>
          <p:cNvPr id="249" name="-"/>
          <p:cNvSpPr/>
          <p:nvPr/>
        </p:nvSpPr>
        <p:spPr>
          <a:xfrm>
            <a:off x="3343529" y="7937500"/>
            <a:ext cx="26208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-</a:t>
            </a:r>
          </a:p>
        </p:txBody>
      </p:sp>
      <p:sp>
        <p:nvSpPr>
          <p:cNvPr id="250" name="Deviation Score"/>
          <p:cNvSpPr/>
          <p:nvPr/>
        </p:nvSpPr>
        <p:spPr>
          <a:xfrm>
            <a:off x="4602540" y="8928100"/>
            <a:ext cx="307806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Deviation Score</a:t>
            </a:r>
          </a:p>
        </p:txBody>
      </p:sp>
      <p:sp>
        <p:nvSpPr>
          <p:cNvPr id="251" name="Loss"/>
          <p:cNvSpPr/>
          <p:nvPr/>
        </p:nvSpPr>
        <p:spPr>
          <a:xfrm>
            <a:off x="526808" y="4178300"/>
            <a:ext cx="94252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Loss</a:t>
            </a:r>
          </a:p>
        </p:txBody>
      </p:sp>
      <p:sp>
        <p:nvSpPr>
          <p:cNvPr id="252" name="high"/>
          <p:cNvSpPr/>
          <p:nvPr/>
        </p:nvSpPr>
        <p:spPr>
          <a:xfrm>
            <a:off x="1186160" y="2006600"/>
            <a:ext cx="741425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high</a:t>
            </a:r>
          </a:p>
        </p:txBody>
      </p:sp>
      <p:sp>
        <p:nvSpPr>
          <p:cNvPr id="253" name="low"/>
          <p:cNvSpPr/>
          <p:nvPr/>
        </p:nvSpPr>
        <p:spPr>
          <a:xfrm>
            <a:off x="983487" y="7607300"/>
            <a:ext cx="9398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low</a:t>
            </a:r>
          </a:p>
        </p:txBody>
      </p:sp>
      <p:sp>
        <p:nvSpPr>
          <p:cNvPr id="254" name="An Asymmetric Linear Loss Function for  𝛼 Greater Than .50"/>
          <p:cNvSpPr/>
          <p:nvPr/>
        </p:nvSpPr>
        <p:spPr>
          <a:xfrm>
            <a:off x="2114550" y="323849"/>
            <a:ext cx="80772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>
                <a:solidFill>
                  <a:srgbClr val="0433FF"/>
                </a:solidFill>
              </a:defRPr>
            </a:pPr>
            <a:r>
              <a:t>An Asymmetric Linear Loss Function for  </a:t>
            </a:r>
            <a:r>
              <a:rPr sz="4800"/>
              <a:t>𝛼</a:t>
            </a:r>
            <a:r>
              <a:t> Greater Than .50</a:t>
            </a:r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5350" y="1985440"/>
            <a:ext cx="6917086" cy="43800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Overestimates"/>
          <p:cNvSpPr txBox="1"/>
          <p:nvPr/>
        </p:nvSpPr>
        <p:spPr>
          <a:xfrm>
            <a:off x="2509338" y="8385613"/>
            <a:ext cx="1930469" cy="44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Overestimates</a:t>
            </a:r>
          </a:p>
        </p:txBody>
      </p:sp>
      <p:sp>
        <p:nvSpPr>
          <p:cNvPr id="257" name="Underestimates"/>
          <p:cNvSpPr txBox="1"/>
          <p:nvPr/>
        </p:nvSpPr>
        <p:spPr>
          <a:xfrm>
            <a:off x="6786807" y="8385613"/>
            <a:ext cx="2089219" cy="44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Underestimates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quantile.pdf" descr="quantil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642" y="2604359"/>
            <a:ext cx="10642174" cy="727971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Quantile Gradient Boosting With Cost Ratios of 1 to 9, 1 to 1, and 9 to 1"/>
          <p:cNvSpPr/>
          <p:nvPr/>
        </p:nvSpPr>
        <p:spPr>
          <a:xfrm>
            <a:off x="2718922" y="514350"/>
            <a:ext cx="8077201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0433FF"/>
                </a:solidFill>
              </a:defRPr>
            </a:lvl1pPr>
          </a:lstStyle>
          <a:p>
            <a:pPr/>
            <a:r>
              <a:t>Quantile Gradient Boosting With Cost Ratios of 1 to 9, 1 to 1, and 9 to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Quantile Neural Network With Cost Ratios of 1 to 9, 1 to 1, and 9 to 1"/>
          <p:cNvSpPr/>
          <p:nvPr/>
        </p:nvSpPr>
        <p:spPr>
          <a:xfrm>
            <a:off x="2718922" y="514350"/>
            <a:ext cx="8077201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0433FF"/>
                </a:solidFill>
              </a:defRPr>
            </a:lvl1pPr>
          </a:lstStyle>
          <a:p>
            <a:pPr/>
            <a:r>
              <a:t>Quantile Neural Network With Cost Ratios of 1 to 9, 1 to 1, and 9 to 1</a:t>
            </a:r>
          </a:p>
        </p:txBody>
      </p:sp>
      <p:pic>
        <p:nvPicPr>
          <p:cNvPr id="263" name="QuantNN.pdf" descr="QuantN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8279" y="2424670"/>
            <a:ext cx="10275699" cy="7029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portance.pdf" descr="importanc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765" y="-1942149"/>
            <a:ext cx="11323270" cy="14653643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Variable Importance Using Reductions in Classification Accuracy"/>
          <p:cNvSpPr/>
          <p:nvPr/>
        </p:nvSpPr>
        <p:spPr>
          <a:xfrm>
            <a:off x="2237149" y="185295"/>
            <a:ext cx="9160583" cy="1422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Variable Importance Using Reductions in Classification Accuracy</a:t>
            </a:r>
          </a:p>
        </p:txBody>
      </p:sp>
      <p:sp>
        <p:nvSpPr>
          <p:cNvPr id="267" name="These will often change with different cost ratios"/>
          <p:cNvSpPr txBox="1"/>
          <p:nvPr/>
        </p:nvSpPr>
        <p:spPr>
          <a:xfrm>
            <a:off x="2982753" y="8641595"/>
            <a:ext cx="766937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2600"/>
                </a:solidFill>
              </a:defRPr>
            </a:lvl1pPr>
          </a:lstStyle>
          <a:p>
            <a:pPr/>
            <a:r>
              <a:t>These will often change with different cost ratios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artial Dependence Plots"/>
          <p:cNvSpPr/>
          <p:nvPr/>
        </p:nvSpPr>
        <p:spPr>
          <a:xfrm>
            <a:off x="2164721" y="-27296"/>
            <a:ext cx="82550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Partial Dependence Plots</a:t>
            </a:r>
          </a:p>
        </p:txBody>
      </p:sp>
      <p:pic>
        <p:nvPicPr>
          <p:cNvPr id="270" name="PDP.pdf" descr="PD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9720" y="1262854"/>
            <a:ext cx="7005002" cy="7005003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hese will often change with different costs for errors"/>
          <p:cNvSpPr txBox="1"/>
          <p:nvPr/>
        </p:nvSpPr>
        <p:spPr>
          <a:xfrm>
            <a:off x="2266156" y="8490704"/>
            <a:ext cx="847248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2600"/>
                </a:solidFill>
              </a:defRPr>
            </a:lvl1pPr>
          </a:lstStyle>
          <a:p>
            <a:pPr/>
            <a:r>
              <a:t>These will often change with different costs for errors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ONE,…"/>
          <p:cNvSpPr txBox="1"/>
          <p:nvPr>
            <p:ph type="title"/>
          </p:nvPr>
        </p:nvSpPr>
        <p:spPr>
          <a:xfrm>
            <a:off x="3886251" y="1858638"/>
            <a:ext cx="6028678" cy="465097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433FF"/>
                </a:solidFill>
              </a:defRPr>
            </a:pPr>
            <a:r>
              <a:t>DONE,</a:t>
            </a:r>
          </a:p>
          <a:p>
            <a:pPr>
              <a:defRPr>
                <a:solidFill>
                  <a:srgbClr val="0433FF"/>
                </a:solidFill>
              </a:defRPr>
            </a:pPr>
            <a:r>
              <a:t>Thanks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 Take Home Message in 6 Parts"/>
          <p:cNvSpPr/>
          <p:nvPr/>
        </p:nvSpPr>
        <p:spPr>
          <a:xfrm>
            <a:off x="2560138" y="218136"/>
            <a:ext cx="7884524" cy="67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Take Home Message in 6 Parts</a:t>
            </a:r>
          </a:p>
        </p:txBody>
      </p:sp>
      <p:sp>
        <p:nvSpPr>
          <p:cNvPr id="141" name="1. Some ML fitting/forecasting errors are worse than others.…"/>
          <p:cNvSpPr txBox="1"/>
          <p:nvPr/>
        </p:nvSpPr>
        <p:spPr>
          <a:xfrm>
            <a:off x="681726" y="1359259"/>
            <a:ext cx="11641348" cy="7555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Some ML fitting/forecasting errors are worse than others. </a:t>
            </a: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1170214" indent="-408214" algn="l">
              <a:buSzPct val="171000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Underestimates may be more or less costly than overestimates (e.g., number of humpback whales).</a:t>
            </a: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1170214" indent="-408214" algn="l">
              <a:buSzPct val="171000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False positives may be more or less costly than false negatives. (e.g., presence or absence of humpback whales)</a:t>
            </a: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Standard loss functions used in ML neglect this cost asymmetry because the loss functions used are a straight jacket (e.g., convexity).</a:t>
            </a: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Forecasts can be misleading as a result, and decision makers can be misled (e.g., a false alarm for a hurricane storm surge).</a:t>
            </a: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Accuracy and uncertainty measures need to be reconsidered (e.g., MSE)</a:t>
            </a: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Measures of variable importance and plots of relationships can be misleading (e.g., even just importance rankings).</a:t>
            </a: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6. But we can alter some loss functions so that the relative costs of mistakes are more consistent decision-maker needs. Can be </a:t>
            </a:r>
            <a:r>
              <a:rPr>
                <a:solidFill>
                  <a:srgbClr val="FF2600"/>
                </a:solidFill>
              </a:rPr>
              <a:t>a game changer.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ome Mistakes Are Worse Than Others…"/>
          <p:cNvSpPr/>
          <p:nvPr/>
        </p:nvSpPr>
        <p:spPr>
          <a:xfrm>
            <a:off x="1792950" y="447591"/>
            <a:ext cx="9418899" cy="120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Some Mistakes Are Worse Than Others</a:t>
            </a:r>
          </a:p>
          <a:p>
            <a:pPr>
              <a:defRPr sz="35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Example: Impute Tuna Bycatch</a:t>
            </a:r>
          </a:p>
        </p:txBody>
      </p:sp>
      <p:pic>
        <p:nvPicPr>
          <p:cNvPr id="144" name="Backdown.jpg" descr="Backd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2243411"/>
            <a:ext cx="11264644" cy="544457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Did the captain alter the data?"/>
          <p:cNvSpPr txBox="1"/>
          <p:nvPr/>
        </p:nvSpPr>
        <p:spPr>
          <a:xfrm>
            <a:off x="3499104" y="7988274"/>
            <a:ext cx="60065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F2600"/>
                </a:solidFill>
              </a:defRPr>
            </a:lvl1pPr>
          </a:lstStyle>
          <a:p>
            <a:pPr/>
            <a:r>
              <a:t>Did the captain alter the data?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Kinds of Mistakes"/>
          <p:cNvSpPr/>
          <p:nvPr/>
        </p:nvSpPr>
        <p:spPr>
          <a:xfrm>
            <a:off x="4282275" y="264811"/>
            <a:ext cx="4440250" cy="68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Kinds of Mistakes</a:t>
            </a:r>
          </a:p>
        </p:txBody>
      </p:sp>
      <p:sp>
        <p:nvSpPr>
          <p:cNvPr id="148" name="Line"/>
          <p:cNvSpPr/>
          <p:nvPr/>
        </p:nvSpPr>
        <p:spPr>
          <a:xfrm>
            <a:off x="3984520" y="4191000"/>
            <a:ext cx="4843871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9" name="Line"/>
          <p:cNvSpPr/>
          <p:nvPr/>
        </p:nvSpPr>
        <p:spPr>
          <a:xfrm flipV="1">
            <a:off x="3962399" y="1384763"/>
            <a:ext cx="1" cy="28062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0" name="Oval"/>
          <p:cNvSpPr/>
          <p:nvPr/>
        </p:nvSpPr>
        <p:spPr>
          <a:xfrm>
            <a:off x="7340600" y="1781671"/>
            <a:ext cx="265311" cy="275729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26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1" name="Oval"/>
          <p:cNvSpPr/>
          <p:nvPr/>
        </p:nvSpPr>
        <p:spPr>
          <a:xfrm>
            <a:off x="5372100" y="3347580"/>
            <a:ext cx="265311" cy="275730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26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0" name="Connection Line"/>
          <p:cNvSpPr/>
          <p:nvPr/>
        </p:nvSpPr>
        <p:spPr>
          <a:xfrm>
            <a:off x="4754879" y="1528370"/>
            <a:ext cx="3472558" cy="1534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30" fill="norm" stroke="1" extrusionOk="0">
                <a:moveTo>
                  <a:pt x="0" y="20133"/>
                </a:moveTo>
                <a:cubicBezTo>
                  <a:pt x="8891" y="21600"/>
                  <a:pt x="16091" y="14889"/>
                  <a:pt x="21600" y="0"/>
                </a:cubicBezTo>
              </a:path>
            </a:pathLst>
          </a:cu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53" name="Oval"/>
          <p:cNvSpPr/>
          <p:nvPr/>
        </p:nvSpPr>
        <p:spPr>
          <a:xfrm rot="20040000">
            <a:off x="4851852" y="1735852"/>
            <a:ext cx="3515520" cy="1844099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4" name="X"/>
          <p:cNvSpPr txBox="1"/>
          <p:nvPr/>
        </p:nvSpPr>
        <p:spPr>
          <a:xfrm>
            <a:off x="6256424" y="4362450"/>
            <a:ext cx="49195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</a:t>
            </a:r>
          </a:p>
        </p:txBody>
      </p:sp>
      <p:sp>
        <p:nvSpPr>
          <p:cNvPr id="155" name="Y"/>
          <p:cNvSpPr txBox="1"/>
          <p:nvPr/>
        </p:nvSpPr>
        <p:spPr>
          <a:xfrm>
            <a:off x="3172662" y="2295951"/>
            <a:ext cx="43647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</a:t>
            </a:r>
          </a:p>
        </p:txBody>
      </p:sp>
      <p:sp>
        <p:nvSpPr>
          <p:cNvPr id="156" name="Underestimate"/>
          <p:cNvSpPr txBox="1"/>
          <p:nvPr/>
        </p:nvSpPr>
        <p:spPr>
          <a:xfrm>
            <a:off x="5790648" y="1965968"/>
            <a:ext cx="1637929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Underestimate</a:t>
            </a:r>
          </a:p>
        </p:txBody>
      </p:sp>
      <p:sp>
        <p:nvSpPr>
          <p:cNvPr id="157" name="Overestimate"/>
          <p:cNvSpPr txBox="1"/>
          <p:nvPr/>
        </p:nvSpPr>
        <p:spPr>
          <a:xfrm>
            <a:off x="5553459" y="3092449"/>
            <a:ext cx="151688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Overestimate</a:t>
            </a:r>
          </a:p>
        </p:txBody>
      </p:sp>
      <p:sp>
        <p:nvSpPr>
          <p:cNvPr id="158" name="Line"/>
          <p:cNvSpPr/>
          <p:nvPr/>
        </p:nvSpPr>
        <p:spPr>
          <a:xfrm>
            <a:off x="3938390" y="8328273"/>
            <a:ext cx="493613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9" name="Line"/>
          <p:cNvSpPr/>
          <p:nvPr/>
        </p:nvSpPr>
        <p:spPr>
          <a:xfrm flipV="1">
            <a:off x="3962400" y="5186486"/>
            <a:ext cx="0" cy="31193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0" name="X"/>
          <p:cNvSpPr txBox="1"/>
          <p:nvPr/>
        </p:nvSpPr>
        <p:spPr>
          <a:xfrm>
            <a:off x="6256424" y="8495447"/>
            <a:ext cx="49195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</a:t>
            </a:r>
          </a:p>
        </p:txBody>
      </p:sp>
      <p:sp>
        <p:nvSpPr>
          <p:cNvPr id="161" name="Z"/>
          <p:cNvSpPr txBox="1"/>
          <p:nvPr/>
        </p:nvSpPr>
        <p:spPr>
          <a:xfrm>
            <a:off x="3161462" y="6064250"/>
            <a:ext cx="45887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Z</a:t>
            </a:r>
          </a:p>
        </p:txBody>
      </p:sp>
      <p:sp>
        <p:nvSpPr>
          <p:cNvPr id="162" name="Rectangle"/>
          <p:cNvSpPr/>
          <p:nvPr/>
        </p:nvSpPr>
        <p:spPr>
          <a:xfrm>
            <a:off x="6604000" y="6791102"/>
            <a:ext cx="265311" cy="32531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3" name="Rectangle"/>
          <p:cNvSpPr/>
          <p:nvPr/>
        </p:nvSpPr>
        <p:spPr>
          <a:xfrm>
            <a:off x="6369744" y="5360337"/>
            <a:ext cx="265312" cy="32531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4" name="Rectangle"/>
          <p:cNvSpPr/>
          <p:nvPr/>
        </p:nvSpPr>
        <p:spPr>
          <a:xfrm>
            <a:off x="5569644" y="5625246"/>
            <a:ext cx="265312" cy="32531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5" name="Rectangle"/>
          <p:cNvSpPr/>
          <p:nvPr/>
        </p:nvSpPr>
        <p:spPr>
          <a:xfrm>
            <a:off x="6968323" y="6096979"/>
            <a:ext cx="265312" cy="32531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6" name="Rectangle"/>
          <p:cNvSpPr/>
          <p:nvPr/>
        </p:nvSpPr>
        <p:spPr>
          <a:xfrm>
            <a:off x="7429500" y="5597642"/>
            <a:ext cx="265311" cy="32531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7" name="Rectangle"/>
          <p:cNvSpPr/>
          <p:nvPr/>
        </p:nvSpPr>
        <p:spPr>
          <a:xfrm>
            <a:off x="5219700" y="7564666"/>
            <a:ext cx="265311" cy="325315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8" name="Rectangle"/>
          <p:cNvSpPr/>
          <p:nvPr/>
        </p:nvSpPr>
        <p:spPr>
          <a:xfrm>
            <a:off x="5473700" y="6721957"/>
            <a:ext cx="265311" cy="325314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9" name="Rectangle"/>
          <p:cNvSpPr/>
          <p:nvPr/>
        </p:nvSpPr>
        <p:spPr>
          <a:xfrm>
            <a:off x="7594600" y="6263543"/>
            <a:ext cx="265311" cy="325314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0" name="Rectangle"/>
          <p:cNvSpPr/>
          <p:nvPr/>
        </p:nvSpPr>
        <p:spPr>
          <a:xfrm>
            <a:off x="5905500" y="7687322"/>
            <a:ext cx="265311" cy="325314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1" name="Rectangle"/>
          <p:cNvSpPr/>
          <p:nvPr/>
        </p:nvSpPr>
        <p:spPr>
          <a:xfrm>
            <a:off x="7491610" y="7840963"/>
            <a:ext cx="265312" cy="325314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2" name="Rectangle"/>
          <p:cNvSpPr/>
          <p:nvPr/>
        </p:nvSpPr>
        <p:spPr>
          <a:xfrm>
            <a:off x="6604000" y="7564666"/>
            <a:ext cx="265311" cy="325315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1" name="Connection Line"/>
          <p:cNvSpPr/>
          <p:nvPr/>
        </p:nvSpPr>
        <p:spPr>
          <a:xfrm>
            <a:off x="4786855" y="6363608"/>
            <a:ext cx="3211762" cy="1316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96" fill="norm" stroke="1" extrusionOk="0">
                <a:moveTo>
                  <a:pt x="0" y="763"/>
                </a:moveTo>
                <a:cubicBezTo>
                  <a:pt x="10153" y="-2304"/>
                  <a:pt x="17353" y="3874"/>
                  <a:pt x="21600" y="19296"/>
                </a:cubicBezTo>
              </a:path>
            </a:pathLst>
          </a:custGeom>
          <a:ln w="762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74" name="Positives"/>
          <p:cNvSpPr txBox="1"/>
          <p:nvPr/>
        </p:nvSpPr>
        <p:spPr>
          <a:xfrm>
            <a:off x="7387108" y="5052537"/>
            <a:ext cx="117336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Positives</a:t>
            </a:r>
          </a:p>
        </p:txBody>
      </p:sp>
      <p:sp>
        <p:nvSpPr>
          <p:cNvPr id="175" name="Negatives"/>
          <p:cNvSpPr txBox="1"/>
          <p:nvPr/>
        </p:nvSpPr>
        <p:spPr>
          <a:xfrm>
            <a:off x="4002521" y="7849978"/>
            <a:ext cx="136755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Negatives</a:t>
            </a:r>
          </a:p>
        </p:txBody>
      </p:sp>
      <p:sp>
        <p:nvSpPr>
          <p:cNvPr id="176" name="False Positive"/>
          <p:cNvSpPr txBox="1"/>
          <p:nvPr/>
        </p:nvSpPr>
        <p:spPr>
          <a:xfrm>
            <a:off x="7237610" y="6549293"/>
            <a:ext cx="159241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False Positive</a:t>
            </a:r>
          </a:p>
        </p:txBody>
      </p:sp>
      <p:sp>
        <p:nvSpPr>
          <p:cNvPr id="177" name="False Negative"/>
          <p:cNvSpPr txBox="1"/>
          <p:nvPr/>
        </p:nvSpPr>
        <p:spPr>
          <a:xfrm>
            <a:off x="6042049" y="7143691"/>
            <a:ext cx="1592413" cy="3937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False Negative</a:t>
            </a:r>
          </a:p>
        </p:txBody>
      </p:sp>
      <p:sp>
        <p:nvSpPr>
          <p:cNvPr id="178" name="Numeric Error"/>
          <p:cNvSpPr txBox="1"/>
          <p:nvPr/>
        </p:nvSpPr>
        <p:spPr>
          <a:xfrm>
            <a:off x="8932282" y="2353101"/>
            <a:ext cx="281103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Numeric Error</a:t>
            </a:r>
          </a:p>
        </p:txBody>
      </p:sp>
      <p:sp>
        <p:nvSpPr>
          <p:cNvPr id="179" name="Classification Error"/>
          <p:cNvSpPr txBox="1"/>
          <p:nvPr/>
        </p:nvSpPr>
        <p:spPr>
          <a:xfrm>
            <a:off x="8795376" y="5954836"/>
            <a:ext cx="357892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Classification Error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lassification Loss in CART…"/>
          <p:cNvSpPr txBox="1"/>
          <p:nvPr/>
        </p:nvSpPr>
        <p:spPr>
          <a:xfrm>
            <a:off x="3258652" y="125320"/>
            <a:ext cx="6934126" cy="1048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Classification Loss in CART </a:t>
            </a:r>
          </a:p>
          <a:p>
            <a:pPr>
              <a:defRPr sz="34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(e.g., False Positives v. False Negatives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8511" y="7191417"/>
            <a:ext cx="4292601" cy="47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2364" y="8899990"/>
            <a:ext cx="7886701" cy="474473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Cross-Entropy - Deviance"/>
          <p:cNvSpPr txBox="1"/>
          <p:nvPr/>
        </p:nvSpPr>
        <p:spPr>
          <a:xfrm>
            <a:off x="4456162" y="8237354"/>
            <a:ext cx="4092476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Cross-Entropy - Deviance</a:t>
            </a:r>
          </a:p>
        </p:txBody>
      </p:sp>
      <p:sp>
        <p:nvSpPr>
          <p:cNvPr id="187" name="Bayes Error"/>
          <p:cNvSpPr txBox="1"/>
          <p:nvPr/>
        </p:nvSpPr>
        <p:spPr>
          <a:xfrm>
            <a:off x="5178648" y="6650256"/>
            <a:ext cx="1944515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Bayes Error</a:t>
            </a:r>
          </a:p>
        </p:txBody>
      </p:sp>
      <p:sp>
        <p:nvSpPr>
          <p:cNvPr id="188" name="Gini Loss"/>
          <p:cNvSpPr txBox="1"/>
          <p:nvPr/>
        </p:nvSpPr>
        <p:spPr>
          <a:xfrm>
            <a:off x="5347568" y="5063159"/>
            <a:ext cx="1606675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Gini Loss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4332" y="5729916"/>
            <a:ext cx="3556001" cy="47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GiniLoss.pdf" descr="GiniLoss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80640" y="1178431"/>
            <a:ext cx="6108343" cy="386465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Line"/>
          <p:cNvSpPr/>
          <p:nvPr/>
        </p:nvSpPr>
        <p:spPr>
          <a:xfrm>
            <a:off x="3923248" y="3331197"/>
            <a:ext cx="5158304" cy="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2" name="Line"/>
          <p:cNvSpPr/>
          <p:nvPr/>
        </p:nvSpPr>
        <p:spPr>
          <a:xfrm flipV="1">
            <a:off x="5009341" y="3348541"/>
            <a:ext cx="1" cy="9994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3" name="Line"/>
          <p:cNvSpPr/>
          <p:nvPr/>
        </p:nvSpPr>
        <p:spPr>
          <a:xfrm flipV="1">
            <a:off x="7973752" y="3348541"/>
            <a:ext cx="1" cy="9994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ome Common Loss Metrics For Numeric Response Variables"/>
          <p:cNvSpPr/>
          <p:nvPr/>
        </p:nvSpPr>
        <p:spPr>
          <a:xfrm>
            <a:off x="2374900" y="1146019"/>
            <a:ext cx="8255000" cy="1298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Some Common Loss Metrics For Numeric Response Variables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2667" y="5024243"/>
            <a:ext cx="4919466" cy="728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1931" y="6791230"/>
            <a:ext cx="4615657" cy="704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81549" y="3350564"/>
            <a:ext cx="5200353" cy="635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QuadLoss.pdf" descr="QuadLos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2850" y="1676400"/>
            <a:ext cx="8039100" cy="803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Line"/>
          <p:cNvSpPr/>
          <p:nvPr/>
        </p:nvSpPr>
        <p:spPr>
          <a:xfrm>
            <a:off x="4013200" y="4000500"/>
            <a:ext cx="76200" cy="45085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2" name="Line"/>
          <p:cNvSpPr/>
          <p:nvPr/>
        </p:nvSpPr>
        <p:spPr>
          <a:xfrm flipH="1">
            <a:off x="9524999" y="3987800"/>
            <a:ext cx="50802" cy="45212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Line"/>
          <p:cNvSpPr/>
          <p:nvPr/>
        </p:nvSpPr>
        <p:spPr>
          <a:xfrm flipV="1">
            <a:off x="3429000" y="3975134"/>
            <a:ext cx="6184900" cy="25367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4" name="“Standard” Loss Function for  Numeric Y"/>
          <p:cNvSpPr/>
          <p:nvPr/>
        </p:nvSpPr>
        <p:spPr>
          <a:xfrm>
            <a:off x="1783043" y="582312"/>
            <a:ext cx="9476892" cy="68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“Standard” Loss Function for  Numeric Y</a:t>
            </a:r>
          </a:p>
        </p:txBody>
      </p:sp>
      <p:sp>
        <p:nvSpPr>
          <p:cNvPr id="205" name="Underestimates"/>
          <p:cNvSpPr txBox="1"/>
          <p:nvPr/>
        </p:nvSpPr>
        <p:spPr>
          <a:xfrm>
            <a:off x="7513042" y="8029671"/>
            <a:ext cx="1735659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Underestimates</a:t>
            </a:r>
          </a:p>
        </p:txBody>
      </p:sp>
      <p:sp>
        <p:nvSpPr>
          <p:cNvPr id="206" name="Overestimates"/>
          <p:cNvSpPr txBox="1"/>
          <p:nvPr/>
        </p:nvSpPr>
        <p:spPr>
          <a:xfrm>
            <a:off x="4390252" y="8029671"/>
            <a:ext cx="161461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Overestimates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“Robust” Loss Function for  Numeric Y"/>
          <p:cNvSpPr/>
          <p:nvPr/>
        </p:nvSpPr>
        <p:spPr>
          <a:xfrm>
            <a:off x="1783043" y="582312"/>
            <a:ext cx="9476892" cy="68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“Robust” Loss Function for  Numeric Y</a:t>
            </a:r>
          </a:p>
        </p:txBody>
      </p:sp>
      <p:pic>
        <p:nvPicPr>
          <p:cNvPr id="209" name="LinearLoss.pdf" descr="LinearLos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488" y="2606167"/>
            <a:ext cx="9476941" cy="4885137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Line"/>
          <p:cNvSpPr/>
          <p:nvPr/>
        </p:nvSpPr>
        <p:spPr>
          <a:xfrm flipV="1">
            <a:off x="3879118" y="3982484"/>
            <a:ext cx="1" cy="265375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1" name="Line"/>
          <p:cNvSpPr/>
          <p:nvPr/>
        </p:nvSpPr>
        <p:spPr>
          <a:xfrm flipV="1">
            <a:off x="10193404" y="3982484"/>
            <a:ext cx="1" cy="265375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2" name="Line"/>
          <p:cNvSpPr/>
          <p:nvPr/>
        </p:nvSpPr>
        <p:spPr>
          <a:xfrm flipH="1" flipV="1">
            <a:off x="2766995" y="4033391"/>
            <a:ext cx="8531900" cy="1"/>
          </a:xfrm>
          <a:prstGeom prst="line">
            <a:avLst/>
          </a:pr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3" name="Underestimates"/>
          <p:cNvSpPr txBox="1"/>
          <p:nvPr/>
        </p:nvSpPr>
        <p:spPr>
          <a:xfrm>
            <a:off x="7893991" y="6098655"/>
            <a:ext cx="1735659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Underestimates</a:t>
            </a:r>
          </a:p>
        </p:txBody>
      </p:sp>
      <p:sp>
        <p:nvSpPr>
          <p:cNvPr id="214" name="Overestimates"/>
          <p:cNvSpPr txBox="1"/>
          <p:nvPr/>
        </p:nvSpPr>
        <p:spPr>
          <a:xfrm>
            <a:off x="4315797" y="6098655"/>
            <a:ext cx="161461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Overestimates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hree “Solutions”"/>
          <p:cNvSpPr/>
          <p:nvPr/>
        </p:nvSpPr>
        <p:spPr>
          <a:xfrm>
            <a:off x="2072768" y="455556"/>
            <a:ext cx="82550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Three “Solutions”</a:t>
            </a:r>
          </a:p>
        </p:txBody>
      </p:sp>
      <p:sp>
        <p:nvSpPr>
          <p:cNvPr id="217" name="For numeric Y: change the loss function (e.g., use quantile loss)…"/>
          <p:cNvSpPr txBox="1"/>
          <p:nvPr/>
        </p:nvSpPr>
        <p:spPr>
          <a:xfrm>
            <a:off x="1285670" y="1918827"/>
            <a:ext cx="10723171" cy="7363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33437" indent="-833437" algn="l">
              <a:lnSpc>
                <a:spcPct val="150000"/>
              </a:lnSpc>
              <a:buSzPct val="100000"/>
              <a:buAutoNum type="arabicPeriod" startAt="1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numeric Y: change the loss function (e.g., use quantile loss)</a:t>
            </a:r>
          </a:p>
          <a:p>
            <a:pPr marL="833437" indent="-833437" algn="l">
              <a:lnSpc>
                <a:spcPct val="150000"/>
              </a:lnSpc>
              <a:buSzPct val="100000"/>
              <a:buAutoNum type="arabicPeriod" startAt="1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categorical Y: change the classification rule (e.g., away for .50 threshold)</a:t>
            </a:r>
          </a:p>
          <a:p>
            <a:pPr marL="833437" indent="-833437" algn="l">
              <a:lnSpc>
                <a:spcPct val="150000"/>
              </a:lnSpc>
              <a:buSzPct val="100000"/>
              <a:buAutoNum type="arabicPeriod" startAt="1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categorical Y: change the prior  (e.g., away from the empirical prior)</a:t>
            </a:r>
          </a:p>
          <a:p>
            <a:pPr lvl="2" marL="1682750" indent="-476250" algn="l">
              <a:lnSpc>
                <a:spcPct val="150000"/>
              </a:lnSpc>
              <a:buSzPct val="171000"/>
              <a:buChar char="•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Stratified sampling (e.g., over-sample cases with more costly errors)</a:t>
            </a:r>
          </a:p>
          <a:p>
            <a:pPr lvl="2" marL="1682750" indent="-476250" algn="l">
              <a:lnSpc>
                <a:spcPct val="150000"/>
              </a:lnSpc>
              <a:buSzPct val="171000"/>
              <a:buChar char="•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Weight the data (e.g., weight more heavily cases with more costly errors)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