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92" r:id="rId2"/>
    <p:sldMasterId id="2147483735" r:id="rId3"/>
    <p:sldMasterId id="2147483825" r:id="rId4"/>
  </p:sldMasterIdLst>
  <p:notesMasterIdLst>
    <p:notesMasterId r:id="rId30"/>
  </p:notesMasterIdLst>
  <p:sldIdLst>
    <p:sldId id="265" r:id="rId5"/>
    <p:sldId id="1761" r:id="rId6"/>
    <p:sldId id="1766" r:id="rId7"/>
    <p:sldId id="1767" r:id="rId8"/>
    <p:sldId id="1707" r:id="rId9"/>
    <p:sldId id="257" r:id="rId10"/>
    <p:sldId id="660" r:id="rId11"/>
    <p:sldId id="661" r:id="rId12"/>
    <p:sldId id="309" r:id="rId13"/>
    <p:sldId id="1768" r:id="rId14"/>
    <p:sldId id="1696" r:id="rId15"/>
    <p:sldId id="261" r:id="rId16"/>
    <p:sldId id="299" r:id="rId17"/>
    <p:sldId id="313" r:id="rId18"/>
    <p:sldId id="823" r:id="rId19"/>
    <p:sldId id="1597" r:id="rId20"/>
    <p:sldId id="260" r:id="rId21"/>
    <p:sldId id="1765" r:id="rId22"/>
    <p:sldId id="1769" r:id="rId23"/>
    <p:sldId id="1540" r:id="rId24"/>
    <p:sldId id="1770" r:id="rId25"/>
    <p:sldId id="1692" r:id="rId26"/>
    <p:sldId id="1699" r:id="rId27"/>
    <p:sldId id="1812" r:id="rId28"/>
    <p:sldId id="17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4"/>
    <p:restoredTop sz="88724"/>
  </p:normalViewPr>
  <p:slideViewPr>
    <p:cSldViewPr snapToGrid="0" snapToObjects="1">
      <p:cViewPr varScale="1">
        <p:scale>
          <a:sx n="74" d="100"/>
          <a:sy n="74" d="100"/>
        </p:scale>
        <p:origin x="1085" y="4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B5F546-9AED-054E-8D6E-AAB5F9FA0636}" type="datetimeFigureOut">
              <a:rPr lang="en-US" smtClean="0"/>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50D24-A88B-324C-A299-96641CC9B68A}" type="slidenum">
              <a:rPr lang="en-US" smtClean="0"/>
              <a:t>‹#›</a:t>
            </a:fld>
            <a:endParaRPr lang="en-US"/>
          </a:p>
        </p:txBody>
      </p:sp>
    </p:spTree>
    <p:extLst>
      <p:ext uri="{BB962C8B-B14F-4D97-AF65-F5344CB8AC3E}">
        <p14:creationId xmlns:p14="http://schemas.microsoft.com/office/powerpoint/2010/main" val="3020466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AA7A1A-8011-3A42-91B8-EE1BD44E4455}" type="slidenum">
              <a:rPr lang="en-US" smtClean="0"/>
              <a:t>1</a:t>
            </a:fld>
            <a:endParaRPr lang="en-US" dirty="0"/>
          </a:p>
        </p:txBody>
      </p:sp>
    </p:spTree>
    <p:extLst>
      <p:ext uri="{BB962C8B-B14F-4D97-AF65-F5344CB8AC3E}">
        <p14:creationId xmlns:p14="http://schemas.microsoft.com/office/powerpoint/2010/main" val="459927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750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PlaceHolder 1"/>
          <p:cNvSpPr>
            <a:spLocks noGrp="1" noRot="1" noChangeAspect="1"/>
          </p:cNvSpPr>
          <p:nvPr>
            <p:ph type="sldImg"/>
          </p:nvPr>
        </p:nvSpPr>
        <p:spPr>
          <a:xfrm>
            <a:off x="381000" y="685800"/>
            <a:ext cx="6094413" cy="3429000"/>
          </a:xfrm>
          <a:prstGeom prst="rect">
            <a:avLst/>
          </a:prstGeom>
        </p:spPr>
      </p:sp>
      <p:sp>
        <p:nvSpPr>
          <p:cNvPr id="780" name="PlaceHolder 2"/>
          <p:cNvSpPr>
            <a:spLocks noGrp="1"/>
          </p:cNvSpPr>
          <p:nvPr>
            <p:ph type="body"/>
          </p:nvPr>
        </p:nvSpPr>
        <p:spPr>
          <a:xfrm>
            <a:off x="685800" y="4343400"/>
            <a:ext cx="5485680" cy="4114080"/>
          </a:xfrm>
          <a:prstGeom prst="rect">
            <a:avLst/>
          </a:prstGeom>
        </p:spPr>
        <p:txBody>
          <a:bodyPr lIns="0" tIns="91440" rIns="0" bIns="91440">
            <a:noAutofit/>
          </a:bodyPr>
          <a:lstStyle/>
          <a:p>
            <a:pPr marL="457200" indent="-297720">
              <a:lnSpc>
                <a:spcPct val="100000"/>
              </a:lnSpc>
              <a:buClr>
                <a:srgbClr val="000000"/>
              </a:buClr>
              <a:buFont typeface="Wingdings" charset="2"/>
              <a:buChar char=""/>
            </a:pPr>
            <a:r>
              <a:rPr lang="en-US" sz="1200" b="0" strike="noStrike" spc="-1" dirty="0">
                <a:solidFill>
                  <a:srgbClr val="000000"/>
                </a:solidFill>
                <a:latin typeface="Arial"/>
              </a:rPr>
              <a:t>https://</a:t>
            </a:r>
            <a:r>
              <a:rPr lang="en-US" sz="1200" b="0" strike="noStrike" spc="-1" dirty="0" err="1">
                <a:solidFill>
                  <a:srgbClr val="000000"/>
                </a:solidFill>
                <a:latin typeface="Arial"/>
              </a:rPr>
              <a:t>commons.wikimedia.org</a:t>
            </a:r>
            <a:r>
              <a:rPr lang="en-US" sz="1200" b="0" strike="noStrike" spc="-1" dirty="0">
                <a:solidFill>
                  <a:srgbClr val="000000"/>
                </a:solidFill>
                <a:latin typeface="Arial"/>
              </a:rPr>
              <a:t>/wiki/</a:t>
            </a:r>
            <a:r>
              <a:rPr lang="en-US" sz="1200" b="0" strike="noStrike" spc="-1" dirty="0" err="1">
                <a:solidFill>
                  <a:srgbClr val="000000"/>
                </a:solidFill>
                <a:latin typeface="Arial"/>
              </a:rPr>
              <a:t>File:HyperspectralCube.jpg</a:t>
            </a:r>
            <a:endParaRPr lang="en-US" sz="1200" b="0" strike="noStrike" spc="-1" dirty="0">
              <a:solidFill>
                <a:srgbClr val="000000"/>
              </a:solidFill>
              <a:latin typeface="Arial"/>
            </a:endParaRPr>
          </a:p>
          <a:p>
            <a:pPr marL="457200" indent="-297720">
              <a:lnSpc>
                <a:spcPct val="100000"/>
              </a:lnSpc>
              <a:buClr>
                <a:srgbClr val="000000"/>
              </a:buClr>
              <a:buFont typeface="Wingdings" charset="2"/>
              <a:buChar char=""/>
            </a:pPr>
            <a:endParaRPr lang="en-US" sz="1200" b="0" strike="noStrike" spc="-1" dirty="0">
              <a:solidFill>
                <a:srgbClr val="000000"/>
              </a:solidFill>
              <a:latin typeface="Arial"/>
            </a:endParaRPr>
          </a:p>
          <a:p>
            <a:pPr marL="457200" indent="-297720">
              <a:lnSpc>
                <a:spcPct val="100000"/>
              </a:lnSpc>
              <a:buClr>
                <a:srgbClr val="000000"/>
              </a:buClr>
              <a:buFont typeface="Wingdings" charset="2"/>
              <a:buChar char=""/>
            </a:pPr>
            <a:r>
              <a:rPr lang="en-US" sz="1200" b="0" strike="noStrike" spc="-1" dirty="0">
                <a:latin typeface="Arial"/>
              </a:rPr>
              <a:t>https://</a:t>
            </a:r>
            <a:r>
              <a:rPr lang="en-US" sz="1200" b="0" strike="noStrike" spc="-1" dirty="0" err="1">
                <a:latin typeface="Arial"/>
              </a:rPr>
              <a:t>commons.wikimedia.org</a:t>
            </a:r>
            <a:r>
              <a:rPr lang="en-US" sz="1200" b="0" strike="noStrike" spc="-1" dirty="0">
                <a:latin typeface="Arial"/>
              </a:rPr>
              <a:t>/wiki/</a:t>
            </a:r>
            <a:r>
              <a:rPr lang="en-US" sz="1200" b="0" strike="noStrike" spc="-1" dirty="0" err="1">
                <a:latin typeface="Arial"/>
              </a:rPr>
              <a:t>File:DC_Motor.jpg</a:t>
            </a:r>
            <a:endParaRPr lang="en-US" sz="1200" b="0" strike="noStrike" spc="-1" dirty="0">
              <a:latin typeface="Arial"/>
            </a:endParaRPr>
          </a:p>
          <a:p>
            <a:pPr marL="457200" indent="-297720">
              <a:lnSpc>
                <a:spcPct val="100000"/>
              </a:lnSpc>
              <a:buClr>
                <a:srgbClr val="000000"/>
              </a:buClr>
              <a:buFont typeface="Wingdings" charset="2"/>
              <a:buChar char=""/>
            </a:pPr>
            <a:r>
              <a:rPr lang="en-US" sz="1200" b="0" strike="noStrike" spc="-1" dirty="0">
                <a:latin typeface="Arial"/>
              </a:rPr>
              <a:t>https://</a:t>
            </a:r>
            <a:r>
              <a:rPr lang="en-US" sz="1200" b="0" strike="noStrike" spc="-1" dirty="0" err="1">
                <a:latin typeface="Arial"/>
              </a:rPr>
              <a:t>www.flickr.com</a:t>
            </a:r>
            <a:r>
              <a:rPr lang="en-US" sz="1200" b="0" strike="noStrike" spc="-1" dirty="0">
                <a:latin typeface="Arial"/>
              </a:rPr>
              <a:t>/photos/</a:t>
            </a:r>
            <a:r>
              <a:rPr lang="en-US" sz="1200" b="0" strike="noStrike" spc="-1" dirty="0" err="1">
                <a:latin typeface="Arial"/>
              </a:rPr>
              <a:t>sparkfun</a:t>
            </a:r>
            <a:r>
              <a:rPr lang="en-US" sz="1200" b="0" strike="noStrike" spc="-1" dirty="0">
                <a:latin typeface="Arial"/>
              </a:rPr>
              <a:t>/8660319199/in/</a:t>
            </a:r>
            <a:r>
              <a:rPr lang="en-US" sz="1200" b="0" strike="noStrike" spc="-1" dirty="0" err="1">
                <a:latin typeface="Arial"/>
              </a:rPr>
              <a:t>photostream</a:t>
            </a:r>
            <a:r>
              <a:rPr lang="en-US" sz="1200" b="0" strike="noStrike" spc="-1" dirty="0">
                <a:latin typeface="Arial"/>
              </a:rPr>
              <a:t>/</a:t>
            </a:r>
          </a:p>
        </p:txBody>
      </p:sp>
      <p:sp>
        <p:nvSpPr>
          <p:cNvPr id="781" name="CustomShape 3"/>
          <p:cNvSpPr/>
          <p:nvPr/>
        </p:nvSpPr>
        <p:spPr>
          <a:xfrm>
            <a:off x="0" y="0"/>
            <a:ext cx="360" cy="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fld id="{A9AF737A-6EF2-48D2-8421-0F484603E146}" type="slidenum">
              <a:rPr lang="en-US" sz="1400" b="0" strike="noStrike" spc="-1">
                <a:solidFill>
                  <a:srgbClr val="000000"/>
                </a:solidFill>
                <a:latin typeface="Arial"/>
                <a:ea typeface="Arial"/>
              </a:rPr>
              <a:t>12</a:t>
            </a:fld>
            <a:endParaRPr lang="en-US" sz="1400" b="0" strike="noStrike" spc="-1">
              <a:latin typeface="Arial"/>
            </a:endParaRPr>
          </a:p>
        </p:txBody>
      </p:sp>
    </p:spTree>
    <p:extLst>
      <p:ext uri="{BB962C8B-B14F-4D97-AF65-F5344CB8AC3E}">
        <p14:creationId xmlns:p14="http://schemas.microsoft.com/office/powerpoint/2010/main" val="3361116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04363B-90F8-9F40-A9BC-326DC9267C11}" type="slidenum">
              <a:rPr lang="en-US" smtClean="0"/>
              <a:t>13</a:t>
            </a:fld>
            <a:endParaRPr lang="en-US"/>
          </a:p>
        </p:txBody>
      </p:sp>
    </p:spTree>
    <p:extLst>
      <p:ext uri="{BB962C8B-B14F-4D97-AF65-F5344CB8AC3E}">
        <p14:creationId xmlns:p14="http://schemas.microsoft.com/office/powerpoint/2010/main" val="1738649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Need an example</a:t>
            </a:r>
          </a:p>
        </p:txBody>
      </p:sp>
      <p:sp>
        <p:nvSpPr>
          <p:cNvPr id="4" name="Slide Number Placeholder 3"/>
          <p:cNvSpPr>
            <a:spLocks noGrp="1"/>
          </p:cNvSpPr>
          <p:nvPr>
            <p:ph type="sldNum" sz="quarter" idx="5"/>
          </p:nvPr>
        </p:nvSpPr>
        <p:spPr/>
        <p:txBody>
          <a:bodyPr/>
          <a:lstStyle/>
          <a:p>
            <a:fld id="{0004363B-90F8-9F40-A9BC-326DC9267C11}" type="slidenum">
              <a:rPr lang="en-US" smtClean="0"/>
              <a:t>16</a:t>
            </a:fld>
            <a:endParaRPr lang="en-US"/>
          </a:p>
        </p:txBody>
      </p:sp>
    </p:spTree>
    <p:extLst>
      <p:ext uri="{BB962C8B-B14F-4D97-AF65-F5344CB8AC3E}">
        <p14:creationId xmlns:p14="http://schemas.microsoft.com/office/powerpoint/2010/main" val="2248618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0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i="1" dirty="0">
                <a:solidFill>
                  <a:srgbClr val="000000"/>
                </a:solidFill>
              </a:rPr>
              <a:t>NOTE:   This is a change from last year, whereby we had a capability focused on Data Analysis and Statistics.  We added Automatic Differentiation to this area and redefined it as Foundations of ML, Data Analysis and Statistics to include the Foundations of ML in this area.</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1" dirty="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i="1" dirty="0">
                <a:solidFill>
                  <a:srgbClr val="000000"/>
                </a:solidFill>
              </a:rPr>
              <a:t>Top 2 figs are from</a:t>
            </a:r>
            <a:r>
              <a:rPr lang="en-US" sz="1200" i="1" baseline="0" dirty="0">
                <a:solidFill>
                  <a:srgbClr val="000000"/>
                </a:solidFill>
              </a:rPr>
              <a:t> Ulvestead, Menickelly, Wild, AIP2018 and show recovered screw dislocations based on nano-scale Bragg coherent diffractive imaging data obtained at APS.</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1200" i="1" baseline="0" dirty="0">
              <a:solidFill>
                <a:srgbClr val="000000"/>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i="1" baseline="0" dirty="0">
                <a:solidFill>
                  <a:srgbClr val="000000"/>
                </a:solidFill>
              </a:rPr>
              <a:t>Bottom fig is from Hanqi Guo and shows uncertainty of flow field.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A7A1A-8011-3A42-91B8-EE1BD44E44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774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601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“promising early results” </a:t>
            </a:r>
          </a:p>
        </p:txBody>
      </p:sp>
      <p:sp>
        <p:nvSpPr>
          <p:cNvPr id="4" name="Slide Number Placeholder 3"/>
          <p:cNvSpPr>
            <a:spLocks noGrp="1"/>
          </p:cNvSpPr>
          <p:nvPr>
            <p:ph type="sldNum" sz="quarter" idx="5"/>
          </p:nvPr>
        </p:nvSpPr>
        <p:spPr/>
        <p:txBody>
          <a:bodyPr/>
          <a:lstStyle/>
          <a:p>
            <a:fld id="{ED750D24-A88B-324C-A299-96641CC9B68A}" type="slidenum">
              <a:rPr lang="en-US" smtClean="0"/>
              <a:t>2</a:t>
            </a:fld>
            <a:endParaRPr lang="en-US"/>
          </a:p>
        </p:txBody>
      </p:sp>
    </p:spTree>
    <p:extLst>
      <p:ext uri="{BB962C8B-B14F-4D97-AF65-F5344CB8AC3E}">
        <p14:creationId xmlns:p14="http://schemas.microsoft.com/office/powerpoint/2010/main" val="389065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5871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530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451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explanation. Compare with direct interpolation from 50km to 12km, DL downscaled one is much closer to real 12km and has more details like high precipitation events</a:t>
            </a:r>
          </a:p>
        </p:txBody>
      </p:sp>
      <p:sp>
        <p:nvSpPr>
          <p:cNvPr id="4" name="Slide Number Placeholder 3"/>
          <p:cNvSpPr>
            <a:spLocks noGrp="1"/>
          </p:cNvSpPr>
          <p:nvPr>
            <p:ph type="sldNum" sz="quarter" idx="5"/>
          </p:nvPr>
        </p:nvSpPr>
        <p:spPr/>
        <p:txBody>
          <a:bodyPr/>
          <a:lstStyle/>
          <a:p>
            <a:fld id="{3EAA7A1A-8011-3A42-91B8-EE1BD44E4455}" type="slidenum">
              <a:rPr lang="en-US" smtClean="0"/>
              <a:t>6</a:t>
            </a:fld>
            <a:endParaRPr lang="en-US"/>
          </a:p>
        </p:txBody>
      </p:sp>
    </p:spTree>
    <p:extLst>
      <p:ext uri="{BB962C8B-B14F-4D97-AF65-F5344CB8AC3E}">
        <p14:creationId xmlns:p14="http://schemas.microsoft.com/office/powerpoint/2010/main" val="2182170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Idea is that we learn simulation (weather forecast) errors by using ML (based  on Gaussian Random Fields) and data from</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1. NWP (numerical weather prediction) simulations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2. collected  observations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use the ML in predictive mode to correct forecasts (or projections).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Top diagram illustrates  the points above.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ML is outside the NWP model – we only postprocess the data; but use a space-time stochastic model (ML) that  account for the evolution of model discrepancies.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Bottom formula represents the probabilistic function: future  observation are conditioned  on NWP forecasts  and past observation-simulation data.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 \rm ML} [\,p\left(\</a:t>
            </a:r>
            <a:r>
              <a:rPr lang="en-US" sz="1200" kern="1200" dirty="0" err="1">
                <a:solidFill>
                  <a:schemeClr val="tx1"/>
                </a:solidFill>
                <a:effectLst/>
                <a:latin typeface="+mn-lt"/>
                <a:ea typeface="+mn-ea"/>
                <a:cs typeface="+mn-cs"/>
              </a:rPr>
              <a:t>yobsfuture</a:t>
            </a:r>
            <a:r>
              <a:rPr lang="en-US" sz="1200" kern="1200" dirty="0">
                <a:solidFill>
                  <a:schemeClr val="tx1"/>
                </a:solidFill>
                <a:effectLst/>
                <a:latin typeface="+mn-lt"/>
                <a:ea typeface="+mn-ea"/>
                <a:cs typeface="+mn-cs"/>
              </a:rPr>
              <a:t>(t_{k+1:}) ,\,\theta_{\rm ML}\,| \</a:t>
            </a:r>
            <a:r>
              <a:rPr lang="en-US" sz="1200" kern="1200" dirty="0" err="1">
                <a:solidFill>
                  <a:schemeClr val="tx1"/>
                </a:solidFill>
                <a:effectLst/>
                <a:latin typeface="+mn-lt"/>
                <a:ea typeface="+mn-ea"/>
                <a:cs typeface="+mn-cs"/>
              </a:rPr>
              <a:t>ynwpfuture</a:t>
            </a:r>
            <a:r>
              <a:rPr lang="en-US" sz="1200" kern="1200" dirty="0">
                <a:solidFill>
                  <a:schemeClr val="tx1"/>
                </a:solidFill>
                <a:effectLst/>
                <a:latin typeface="+mn-lt"/>
                <a:ea typeface="+mn-ea"/>
                <a:cs typeface="+mn-cs"/>
              </a:rPr>
              <a:t>(t_{k+1:}),\</a:t>
            </a:r>
            <a:r>
              <a:rPr lang="en-US" sz="1200" kern="1200" dirty="0" err="1">
                <a:solidFill>
                  <a:schemeClr val="tx1"/>
                </a:solidFill>
                <a:effectLst/>
                <a:latin typeface="+mn-lt"/>
                <a:ea typeface="+mn-ea"/>
                <a:cs typeface="+mn-cs"/>
              </a:rPr>
              <a:t>yobspast</a:t>
            </a:r>
            <a:r>
              <a:rPr lang="en-US" sz="1200" kern="1200" dirty="0">
                <a:solidFill>
                  <a:schemeClr val="tx1"/>
                </a:solidFill>
                <a:effectLst/>
                <a:latin typeface="+mn-lt"/>
                <a:ea typeface="+mn-ea"/>
                <a:cs typeface="+mn-cs"/>
              </a:rPr>
              <a:t>(t_{1:k}), \</a:t>
            </a:r>
            <a:r>
              <a:rPr lang="en-US" sz="1200" kern="1200" dirty="0" err="1">
                <a:solidFill>
                  <a:schemeClr val="tx1"/>
                </a:solidFill>
                <a:effectLst/>
                <a:latin typeface="+mn-lt"/>
                <a:ea typeface="+mn-ea"/>
                <a:cs typeface="+mn-cs"/>
              </a:rPr>
              <a:t>ynwppast</a:t>
            </a:r>
            <a:r>
              <a:rPr lang="en-US" sz="1200" kern="1200" dirty="0">
                <a:solidFill>
                  <a:schemeClr val="tx1"/>
                </a:solidFill>
                <a:effectLst/>
                <a:latin typeface="+mn-lt"/>
                <a:ea typeface="+mn-ea"/>
                <a:cs typeface="+mn-cs"/>
              </a:rPr>
              <a:t>(t_{1:k})\right) \,] \</a:t>
            </a:r>
            <a:r>
              <a:rPr lang="en-US" sz="1200" kern="1200" dirty="0" err="1">
                <a:solidFill>
                  <a:schemeClr val="tx1"/>
                </a:solidFill>
                <a:effectLst/>
                <a:latin typeface="+mn-lt"/>
                <a:ea typeface="+mn-ea"/>
                <a:cs typeface="+mn-cs"/>
              </a:rPr>
              <a:t>leadsto</a:t>
            </a:r>
            <a:r>
              <a:rPr lang="en-US" sz="1200" kern="1200" dirty="0">
                <a:solidFill>
                  <a:schemeClr val="tx1"/>
                </a:solidFill>
                <a:effectLst/>
                <a:latin typeface="+mn-lt"/>
                <a:ea typeface="+mn-ea"/>
                <a:cs typeface="+mn-cs"/>
              </a:rPr>
              <a:t> p\left(\</a:t>
            </a:r>
            <a:r>
              <a:rPr lang="en-US" sz="1200" kern="1200" dirty="0" err="1">
                <a:solidFill>
                  <a:schemeClr val="tx1"/>
                </a:solidFill>
                <a:effectLst/>
                <a:latin typeface="+mn-lt"/>
                <a:ea typeface="+mn-ea"/>
                <a:cs typeface="+mn-cs"/>
              </a:rPr>
              <a:t>yobsfuture</a:t>
            </a:r>
            <a:r>
              <a:rPr lang="en-US" sz="1200" kern="1200" dirty="0">
                <a:solidFill>
                  <a:schemeClr val="tx1"/>
                </a:solidFill>
                <a:effectLst/>
                <a:latin typeface="+mn-lt"/>
                <a:ea typeface="+mn-ea"/>
                <a:cs typeface="+mn-cs"/>
              </a:rPr>
              <a:t>(t_{k+1:})\right)</a:t>
            </a:r>
          </a:p>
        </p:txBody>
      </p:sp>
      <p:sp>
        <p:nvSpPr>
          <p:cNvPr id="4" name="Slide Number Placeholder 3"/>
          <p:cNvSpPr>
            <a:spLocks noGrp="1"/>
          </p:cNvSpPr>
          <p:nvPr>
            <p:ph type="sldNum" sz="quarter" idx="5"/>
          </p:nvPr>
        </p:nvSpPr>
        <p:spPr/>
        <p:txBody>
          <a:bodyPr/>
          <a:lstStyle/>
          <a:p>
            <a:fld id="{3EAA7A1A-8011-3A42-91B8-EE1BD44E4455}" type="slidenum">
              <a:rPr lang="en-US" smtClean="0"/>
              <a:t>7</a:t>
            </a:fld>
            <a:endParaRPr lang="en-US"/>
          </a:p>
        </p:txBody>
      </p:sp>
    </p:spTree>
    <p:extLst>
      <p:ext uri="{BB962C8B-B14F-4D97-AF65-F5344CB8AC3E}">
        <p14:creationId xmlns:p14="http://schemas.microsoft.com/office/powerpoint/2010/main" val="3957107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Illustration of the  results when trying to correct surface  winds. NWP = WRF; We use the framework in Midwest with the ground observations on the right panel. This is for the month of Jan 2012.</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On average the forecast  is improved  up to 60% RMSE.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 time we show on the bottom  the time series for the station with median performance (RMSE).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NWP in green is worse than NWP+ML in blue. Moreover, NWP+ML provides confidence intervals and the true observations (red) is inside the  confidence interval.</a:t>
            </a:r>
          </a:p>
          <a:p>
            <a:endParaRPr lang="en-US" sz="1200" kern="1200" dirty="0">
              <a:solidFill>
                <a:schemeClr val="tx1"/>
              </a:solidFill>
              <a:effectLst/>
              <a:latin typeface="+mn-lt"/>
              <a:ea typeface="+mn-ea"/>
              <a:cs typeface="+mn-cs"/>
            </a:endParaRPr>
          </a:p>
          <a:p>
            <a:r>
              <a:rPr lang="en-US" sz="1200" dirty="0">
                <a:solidFill>
                  <a:srgbClr val="001DF6"/>
                </a:solidFill>
                <a:cs typeface="Calibri"/>
              </a:rPr>
              <a:t>J. Bessac, E.M. Constantinescu, and M. Anitescu, Stochastic simulation of predictive space-time scenarios of wind speed using observations and physical models, Annals of Applied Statistics, 2018</a:t>
            </a:r>
          </a:p>
          <a:p>
            <a:r>
              <a:rPr lang="en-US" sz="1200" dirty="0">
                <a:solidFill>
                  <a:srgbClr val="001DF6"/>
                </a:solidFill>
                <a:cs typeface="Calibri"/>
              </a:rPr>
              <a:t>J. Hart, J. Bessac, and E.M. Constantinescu, Global sensitivity analysis for statistical model parameters, SIAM JUQ, 2020</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EAA7A1A-8011-3A42-91B8-EE1BD44E4455}" type="slidenum">
              <a:rPr lang="en-US" smtClean="0"/>
              <a:t>8</a:t>
            </a:fld>
            <a:endParaRPr lang="en-US"/>
          </a:p>
        </p:txBody>
      </p:sp>
    </p:spTree>
    <p:extLst>
      <p:ext uri="{BB962C8B-B14F-4D97-AF65-F5344CB8AC3E}">
        <p14:creationId xmlns:p14="http://schemas.microsoft.com/office/powerpoint/2010/main" val="3106008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DAC9B4-244B-5549-B25F-9ABA3C52DE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5196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1" y="-14246"/>
            <a:ext cx="12191999" cy="6872246"/>
          </a:xfrm>
          <a:solidFill>
            <a:schemeClr val="accent2">
              <a:alpha val="90000"/>
            </a:schemeClr>
          </a:solidFill>
        </p:spPr>
        <p:txBody>
          <a:bodyPr lIns="457200" tIns="0" bIns="457200" anchor="ctr"/>
          <a:lstStyle>
            <a:lvl1pPr marL="0" indent="0">
              <a:buNone/>
              <a:defRPr sz="4400" b="1" cap="none"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2927170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41778148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Arial</a:t>
            </a:r>
          </a:p>
        </p:txBody>
      </p:sp>
      <p:sp>
        <p:nvSpPr>
          <p:cNvPr id="4" name="Slide Number Placeholder 3"/>
          <p:cNvSpPr>
            <a:spLocks noGrp="1"/>
          </p:cNvSpPr>
          <p:nvPr>
            <p:ph type="sldNum" sz="quarter" idx="19"/>
          </p:nvPr>
        </p:nvSpPr>
        <p:spPr/>
        <p:txBody>
          <a:bodyPr/>
          <a:lstStyle/>
          <a:p>
            <a:fld id="{E799885C-40DE-AD45-84CF-80201AE0536C}" type="slidenum">
              <a:rPr lang="en-US" smtClean="0"/>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447577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Arial</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656045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none"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Arial</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p:txBody>
          <a:bodyPr/>
          <a:lstStyle/>
          <a:p>
            <a:fld id="{E799885C-40DE-AD45-84CF-80201AE0536C}" type="slidenum">
              <a:rPr lang="en-US" smtClean="0"/>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32140456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Arial</a:t>
            </a:r>
          </a:p>
        </p:txBody>
      </p:sp>
      <p:sp>
        <p:nvSpPr>
          <p:cNvPr id="3" name="Slide Number Placeholder 2"/>
          <p:cNvSpPr>
            <a:spLocks noGrp="1"/>
          </p:cNvSpPr>
          <p:nvPr>
            <p:ph type="sldNum" sz="quarter" idx="23"/>
          </p:nvPr>
        </p:nvSpPr>
        <p:spPr/>
        <p:txBody>
          <a:bodyPr/>
          <a:lstStyle/>
          <a:p>
            <a:fld id="{E799885C-40DE-AD45-84CF-80201AE0536C}" type="slidenum">
              <a:rPr lang="en-US" smtClean="0"/>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Tree>
    <p:extLst>
      <p:ext uri="{BB962C8B-B14F-4D97-AF65-F5344CB8AC3E}">
        <p14:creationId xmlns:p14="http://schemas.microsoft.com/office/powerpoint/2010/main" val="3740548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Tree>
    <p:extLst>
      <p:ext uri="{BB962C8B-B14F-4D97-AF65-F5344CB8AC3E}">
        <p14:creationId xmlns:p14="http://schemas.microsoft.com/office/powerpoint/2010/main" val="16710045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Text Placeholder 2"/>
          <p:cNvSpPr>
            <a:spLocks noGrp="1"/>
          </p:cNvSpPr>
          <p:nvPr>
            <p:ph type="body" sz="quarter" idx="10" hasCustomPrompt="1"/>
          </p:nvPr>
        </p:nvSpPr>
        <p:spPr>
          <a:xfrm>
            <a:off x="0" y="-14246"/>
            <a:ext cx="12191999" cy="6872246"/>
          </a:xfrm>
          <a:solidFill>
            <a:schemeClr val="accent2">
              <a:alpha val="90000"/>
            </a:schemeClr>
          </a:solidFill>
        </p:spPr>
        <p:txBody>
          <a:bodyPr lIns="457200" tIns="0" bIns="457200" anchor="ctr"/>
          <a:lstStyle>
            <a:lvl1pPr marL="0" indent="0">
              <a:buNone/>
              <a:defRPr sz="3733" b="1" cap="none" baseline="0">
                <a:solidFill>
                  <a:schemeClr val="bg1"/>
                </a:solidFill>
              </a:defRPr>
            </a:lvl1pPr>
          </a:lstStyle>
          <a:p>
            <a:pPr lvl="0"/>
            <a:r>
              <a:rPr lang="en-US" dirty="0"/>
              <a:t>Type In Closing Statement</a:t>
            </a:r>
          </a:p>
        </p:txBody>
      </p:sp>
      <p:sp>
        <p:nvSpPr>
          <p:cNvPr id="9" name="TextBox 8"/>
          <p:cNvSpPr txBox="1"/>
          <p:nvPr/>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879437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515940"/>
            <a:ext cx="11163868" cy="806017"/>
          </a:xfrm>
        </p:spPr>
        <p:txBody>
          <a:bodyPr anchor="b"/>
          <a:lstStyle>
            <a:lvl1pPr>
              <a:defRPr b="1" baseline="0">
                <a:solidFill>
                  <a:schemeClr val="bg1"/>
                </a:solidFill>
              </a:defRPr>
            </a:lvl1pPr>
          </a:lstStyle>
          <a:p>
            <a:r>
              <a:rPr lang="en-US" dirty="0"/>
              <a:t>Title And Content Slide. </a:t>
            </a:r>
            <a:br>
              <a:rPr lang="en-US" dirty="0"/>
            </a:br>
            <a:r>
              <a:rPr lang="en-US" dirty="0"/>
              <a:t>Headline In Arial Font.</a:t>
            </a:r>
          </a:p>
        </p:txBody>
      </p:sp>
    </p:spTree>
    <p:extLst>
      <p:ext uri="{BB962C8B-B14F-4D97-AF65-F5344CB8AC3E}">
        <p14:creationId xmlns:p14="http://schemas.microsoft.com/office/powerpoint/2010/main" val="1704419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315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69752" y="544589"/>
            <a:ext cx="2382461" cy="8582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640080" rIns="91440" anchor="ctr">
            <a:normAutofit/>
          </a:bodyPr>
          <a:lstStyle>
            <a:lvl1pPr>
              <a:defRPr sz="4400" baseline="0">
                <a:solidFill>
                  <a:schemeClr val="bg1"/>
                </a:solidFill>
              </a:defRPr>
            </a:lvl1pPr>
          </a:lstStyle>
          <a:p>
            <a:r>
              <a:rPr lang="en-US" dirty="0"/>
              <a:t>Presentation Title - Cover Option A</a:t>
            </a:r>
            <a:br>
              <a:rPr lang="en-US" dirty="0"/>
            </a:br>
            <a:r>
              <a:rPr lang="en-US" dirty="0"/>
              <a:t>Can Be Up To Four </a:t>
            </a:r>
            <a:br>
              <a:rPr lang="en-US" dirty="0"/>
            </a:br>
            <a:r>
              <a:rPr lang="en-US" dirty="0"/>
              <a:t>Or Five Lines Of Text</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646469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vl3pPr>
              <a:defRPr sz="1050"/>
            </a:lvl3pPr>
            <a:lvl4pPr>
              <a:defRPr sz="1050"/>
            </a:lvl4pPr>
            <a:lvl5pPr>
              <a:defRPr sz="1050"/>
            </a:lvl5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3934482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3969" y="6060003"/>
            <a:ext cx="2076449" cy="74803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155" name="TextBox 154"/>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847483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3969" y="109775"/>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dirty="0"/>
              <a:t>  </a:t>
            </a:r>
          </a:p>
        </p:txBody>
      </p:sp>
      <p:sp>
        <p:nvSpPr>
          <p:cNvPr id="186" name="TextBox 18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Tree>
    <p:extLst>
      <p:ext uri="{BB962C8B-B14F-4D97-AF65-F5344CB8AC3E}">
        <p14:creationId xmlns:p14="http://schemas.microsoft.com/office/powerpoint/2010/main" val="42093258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3969" y="227511"/>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dirty="0"/>
              <a:t>  </a:t>
            </a:r>
          </a:p>
        </p:txBody>
      </p:sp>
      <p:sp>
        <p:nvSpPr>
          <p:cNvPr id="153" name="TextBox 15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3965633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none"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9" name="TextBox 8"/>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989351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2003845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a:t>
            </a:r>
            <a:r>
              <a:rPr lang="en-US" dirty="0" err="1"/>
              <a:t>R&amp;d</a:t>
            </a:r>
            <a:r>
              <a:rPr lang="en-US" dirty="0"/>
              <a:t> HERO – Two IMAGES</a:t>
            </a:r>
            <a:br>
              <a:rPr lang="en-US" dirty="0"/>
            </a:br>
            <a:r>
              <a:rPr lang="en-US" dirty="0"/>
              <a:t>Headline IS ARIAL</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464635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991623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Arial</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21" name="TextBox 2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12844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C00000"/>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8404748-D679-F347-B724-7EB317EAB221}" type="slidenum">
              <a:rPr lang="en-US" smtClean="0"/>
              <a:t>‹#›</a:t>
            </a:fld>
            <a:endParaRPr lang="en-US"/>
          </a:p>
        </p:txBody>
      </p:sp>
    </p:spTree>
    <p:extLst>
      <p:ext uri="{BB962C8B-B14F-4D97-AF65-F5344CB8AC3E}">
        <p14:creationId xmlns:p14="http://schemas.microsoft.com/office/powerpoint/2010/main" val="236440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57AE0-AD1A-244E-8023-DFB44B2E8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0BC4E3-EC8D-734D-9455-ED0CA1914F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DF0C40-C3AA-A545-9949-E5ABCE577B0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D4C0E8-6ADD-4344-8C8B-126B3579EF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C5C1A7F-F349-CF47-81BD-A47374BB3EC7}"/>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3670575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Arial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8" name="TextBox 7">
            <a:extLst>
              <a:ext uri="{FF2B5EF4-FFF2-40B4-BE49-F238E27FC236}">
                <a16:creationId xmlns:a16="http://schemas.microsoft.com/office/drawing/2014/main" id="{AD3924D2-2888-45F4-9EBA-0D81379433E4}"/>
              </a:ext>
            </a:extLst>
          </p:cNvPr>
          <p:cNvSpPr txBox="1"/>
          <p:nvPr userDrawn="1"/>
        </p:nvSpPr>
        <p:spPr>
          <a:xfrm>
            <a:off x="2864467" y="1445567"/>
            <a:ext cx="184731" cy="369332"/>
          </a:xfrm>
          <a:prstGeom prst="rect">
            <a:avLst/>
          </a:prstGeom>
          <a:noFill/>
        </p:spPr>
        <p:txBody>
          <a:bodyPr wrap="none" rtlCol="0">
            <a:spAutoFit/>
          </a:bodyPr>
          <a:lstStyle/>
          <a:p>
            <a:endParaRPr lang="en-US" sz="1800" dirty="0">
              <a:solidFill>
                <a:srgbClr val="47484A"/>
              </a:solidFill>
            </a:endParaRPr>
          </a:p>
        </p:txBody>
      </p:sp>
    </p:spTree>
    <p:extLst>
      <p:ext uri="{BB962C8B-B14F-4D97-AF65-F5344CB8AC3E}">
        <p14:creationId xmlns:p14="http://schemas.microsoft.com/office/powerpoint/2010/main" val="1318538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CF967-17A9-F941-A325-8E3DB7AC7E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DD640F-7D0D-774D-B22C-3CA95F5A7BF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23B13-85C7-8446-8421-E4C79CF0332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9CF2C27-20FE-B04A-BC78-2CE35B6B50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7CF75A-CF37-5645-93B8-EF735AD851E1}"/>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35854516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F029-F9B4-8D4B-B894-9192C818D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F08FDD-0A76-084D-A054-7F0F8D4A4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E6BC2E-A639-2844-9EA9-A13441E452C0}"/>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1B76A5A-5CD3-BC4E-A23C-DFA34443B8D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B054A84-D6FD-F94F-BE24-D59D2DFA88DF}"/>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498497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D1D5A-5307-BF4C-863E-F4EBBE0935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CC6F1-4ACD-AE41-8953-F82EFB237C2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80199E-A553-284D-AC89-993B47DB74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0857D2-2BD2-744F-901A-828277E22D9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8139A71D-674F-0844-A431-6B43351CA9E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5F3B45-E0F9-4248-B147-5D3EF82E67A2}"/>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2635669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37D60-D08D-7D45-89BC-87BA220A98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43373C-BCD2-C048-AAB1-D6941E5EE0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9891A5-C2A0-AF4C-924C-8C5765A221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DF0C2A-6675-9E4C-B142-94A56AF65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DC88B4-86F3-3848-BC88-46B3CC161F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D35A4F-9010-EE40-9081-5579E580900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74A4F55-81AB-A045-A569-346433B9A01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C103065-D40E-5244-9CDF-12D6BD7DBF6C}"/>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2481819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E5DAE-B959-8643-8109-FDD8C3AB7F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E2DE3A-75D3-454C-87EC-5912306305E9}"/>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7812BADB-F0D6-E345-BAFE-4BC07BB5B9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B59FBFF-D23F-9945-A098-75492443F285}"/>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65721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F766AE-33CB-3745-AB27-9A03B859B315}"/>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D14AC583-7165-F046-943A-754A2E96AA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F01801C-2B8A-BE4A-AE56-C45AC591B509}"/>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25367790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06C6-241C-8849-9EA4-C98B3A466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5AC04E-2BC6-9646-A93B-87BEFECEA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971438-CC4D-5440-A34D-2FFC077A4B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A800CB-BB6F-BB4F-B79E-947A9132D81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049C07A-6E24-154E-95F4-EAD3AA9757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74233CE-C8E2-ED41-B2B0-39F6DF3B1517}"/>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35308536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B417-6901-6545-B696-C929CD49C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3357B8-9529-6D40-84F2-9D69CD634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1F62EBD-8AF8-7642-A695-1F75EEB5C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07E4E6-536C-004F-B99C-F07F6884F630}"/>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E4E4EC02-B3DA-2E4A-863B-2FB4C74EE4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B9B5C9-EB01-C04B-9E18-B9DA096226D4}"/>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3235088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4A986-BCF2-8D49-B7E9-F6EA70594C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5A0600-124D-9549-9BA4-362FB705C94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CE8EAC-97BD-0D4D-A154-1716507B481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46B7B37-C88F-9A49-9E73-31B65A873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6DCBD2-0008-3145-88F1-C6A261B0D7F9}"/>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3942403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276C49-938C-A941-9C9A-F276221F7B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631C49-F5FC-7348-8C00-9250F461BF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08F652-6A70-A84E-B651-0148439DF9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BE36C31-F968-8E4E-990F-1140220176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3FCB2E-F371-3B43-90D8-AB8F124B91A3}"/>
              </a:ext>
            </a:extLst>
          </p:cNvPr>
          <p:cNvSpPr>
            <a:spLocks noGrp="1"/>
          </p:cNvSpPr>
          <p:nvPr>
            <p:ph type="sldNum" sz="quarter" idx="12"/>
          </p:nvPr>
        </p:nvSpPr>
        <p:spPr/>
        <p:txBody>
          <a:bodyPr/>
          <a:lstStyle/>
          <a:p>
            <a:fld id="{53C3E06C-9BFF-B54E-8ADC-DB4ABEE113EC}" type="slidenum">
              <a:rPr lang="en-US" smtClean="0"/>
              <a:t>‹#›</a:t>
            </a:fld>
            <a:endParaRPr lang="en-US" dirty="0"/>
          </a:p>
        </p:txBody>
      </p:sp>
    </p:spTree>
    <p:extLst>
      <p:ext uri="{BB962C8B-B14F-4D97-AF65-F5344CB8AC3E}">
        <p14:creationId xmlns:p14="http://schemas.microsoft.com/office/powerpoint/2010/main" val="1455549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22658077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CDF49-131A-7A4B-9C3B-2B3363EBE1A6}"/>
              </a:ext>
            </a:extLst>
          </p:cNvPr>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0687684-A29E-5F40-A458-AC67E4FE4AF7}"/>
              </a:ext>
            </a:extLst>
          </p:cNvPr>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1B4050-49F2-894A-A149-2BCCA63F6F3C}"/>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5" name="Footer Placeholder 4">
            <a:extLst>
              <a:ext uri="{FF2B5EF4-FFF2-40B4-BE49-F238E27FC236}">
                <a16:creationId xmlns:a16="http://schemas.microsoft.com/office/drawing/2014/main" id="{32682DBC-F9C2-0B45-A96D-3DAA6A21C2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51C6E9-8F9C-6947-B2EA-E0EC981DB625}"/>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8306281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8838E-E727-804A-949A-D1C7BA8A8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796F2-951E-8C4A-BA16-5580810E463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4FAD6-0014-1943-9CC8-32EE1A71793F}"/>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5" name="Footer Placeholder 4">
            <a:extLst>
              <a:ext uri="{FF2B5EF4-FFF2-40B4-BE49-F238E27FC236}">
                <a16:creationId xmlns:a16="http://schemas.microsoft.com/office/drawing/2014/main" id="{506ACDCB-6779-F349-8282-9D04A6138F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8EB61D-1171-8147-A076-800A6ECF658D}"/>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580735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515821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021D4-73BD-2F45-A294-238CAA5B84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38696-3CD0-ED4F-917B-258052A8E8DB}"/>
              </a:ext>
            </a:extLst>
          </p:cNvPr>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0A6A7F-7A8C-9A4F-8CC3-D642C2E86C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F6679-FFA6-D14D-BBB1-A317E25F7A6D}"/>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6" name="Footer Placeholder 5">
            <a:extLst>
              <a:ext uri="{FF2B5EF4-FFF2-40B4-BE49-F238E27FC236}">
                <a16:creationId xmlns:a16="http://schemas.microsoft.com/office/drawing/2014/main" id="{21C1E1F5-FB5F-0844-8AC7-00F885C7F6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11E4F9B-BCC7-6A45-87D6-3E94F2917DE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4999554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7D91B-F802-5D42-A21D-264058D7654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141D7-24EC-714C-B63F-AB91D281F390}"/>
              </a:ext>
            </a:extLst>
          </p:cNvPr>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D26A3B-3729-9D46-BA05-CEC187D6A00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FF7BAC-5C81-4E41-8441-2CA63D2DCD19}"/>
              </a:ext>
            </a:extLst>
          </p:cNvPr>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04F3F2-D86D-9A4A-B8D2-57577C66B1A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88D0A3-74E2-BB41-BC0E-F1DA5ADE1796}"/>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8" name="Footer Placeholder 7">
            <a:extLst>
              <a:ext uri="{FF2B5EF4-FFF2-40B4-BE49-F238E27FC236}">
                <a16:creationId xmlns:a16="http://schemas.microsoft.com/office/drawing/2014/main" id="{8A40431F-C54B-884E-8169-31E3F21CF1F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F82C2F14-F498-E34D-9D43-E558104609AA}"/>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35961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E2C26-DD00-0746-AC3A-B8F6AF7803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9573D6-BE3F-644D-A7E6-AA8E0A2E4F15}"/>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4" name="Footer Placeholder 3">
            <a:extLst>
              <a:ext uri="{FF2B5EF4-FFF2-40B4-BE49-F238E27FC236}">
                <a16:creationId xmlns:a16="http://schemas.microsoft.com/office/drawing/2014/main" id="{F81B699D-7314-A246-A96B-AFC97D6886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3285A18-4B91-B54F-B005-E19B47CE17D2}"/>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407757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756DD-82E8-664A-9202-6C3E8BA7CFA8}"/>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3" name="Footer Placeholder 2">
            <a:extLst>
              <a:ext uri="{FF2B5EF4-FFF2-40B4-BE49-F238E27FC236}">
                <a16:creationId xmlns:a16="http://schemas.microsoft.com/office/drawing/2014/main" id="{DAF86BEB-5818-5C40-A54B-FBC1F5FF362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7BFEC6A-E0E2-4A4C-8783-D6258805DA00}"/>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673567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B109-6DBD-CE4B-B9FB-961660E51005}"/>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AA53F682-4716-CF46-96E5-AB5EFB7973B7}"/>
              </a:ext>
            </a:extLst>
          </p:cNvPr>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92B28D-AA32-6344-ACD7-081D36134602}"/>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8CF5507-0591-3142-9538-1A37979D7387}"/>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6" name="Footer Placeholder 5">
            <a:extLst>
              <a:ext uri="{FF2B5EF4-FFF2-40B4-BE49-F238E27FC236}">
                <a16:creationId xmlns:a16="http://schemas.microsoft.com/office/drawing/2014/main" id="{2EAC8959-9198-1047-9974-ED370CB470E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120A0C-5981-3E43-A232-03D1FC50CBA8}"/>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5405355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B4B67-1C7F-5148-8D2F-B595BAF6D60C}"/>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0AFFA0C8-C27C-8A42-8B9F-13CD2EAEB8DD}"/>
              </a:ext>
            </a:extLst>
          </p:cNvPr>
          <p:cNvSpPr>
            <a:spLocks noGrp="1"/>
          </p:cNvSpPr>
          <p:nvPr>
            <p:ph type="pic" idx="1"/>
          </p:nvPr>
        </p:nvSpPr>
        <p:spPr>
          <a:xfrm>
            <a:off x="5183188" y="987427"/>
            <a:ext cx="6172200"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dirty="0"/>
          </a:p>
        </p:txBody>
      </p:sp>
      <p:sp>
        <p:nvSpPr>
          <p:cNvPr id="4" name="Text Placeholder 3">
            <a:extLst>
              <a:ext uri="{FF2B5EF4-FFF2-40B4-BE49-F238E27FC236}">
                <a16:creationId xmlns:a16="http://schemas.microsoft.com/office/drawing/2014/main" id="{E345771D-ADF8-0D49-8FB2-71196396AAA5}"/>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89B427-6966-D04E-99BB-9DD15D95526B}"/>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6" name="Footer Placeholder 5">
            <a:extLst>
              <a:ext uri="{FF2B5EF4-FFF2-40B4-BE49-F238E27FC236}">
                <a16:creationId xmlns:a16="http://schemas.microsoft.com/office/drawing/2014/main" id="{161A4366-0899-0442-948C-7812930751B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D45688-FF59-0349-A139-EC07D4B0A1B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22632201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82073-AB09-DA4F-AF28-5CAA358285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61D2F0-B8C7-004C-BE19-C006AFE127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84DC7-534E-4742-87DF-1DDE07CFDC36}"/>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5" name="Footer Placeholder 4">
            <a:extLst>
              <a:ext uri="{FF2B5EF4-FFF2-40B4-BE49-F238E27FC236}">
                <a16:creationId xmlns:a16="http://schemas.microsoft.com/office/drawing/2014/main" id="{76D4E24B-D2A5-F141-9EB3-5796FFA9C9A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51B1366-D1DC-8A42-9A94-319C83604D82}"/>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74270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18490639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D11753-8D65-604C-8A52-67B7B50C65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3AA77-0342-6446-84FA-322766F50A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E9F96-BC72-6F44-9515-2CE805791846}"/>
              </a:ext>
            </a:extLst>
          </p:cNvPr>
          <p:cNvSpPr>
            <a:spLocks noGrp="1"/>
          </p:cNvSpPr>
          <p:nvPr>
            <p:ph type="dt" sz="half" idx="10"/>
          </p:nvPr>
        </p:nvSpPr>
        <p:spPr/>
        <p:txBody>
          <a:bodyPr/>
          <a:lstStyle/>
          <a:p>
            <a:fld id="{A4A081A4-80E1-1E4E-B4D8-46FB8DF424F7}" type="datetimeFigureOut">
              <a:rPr lang="en-US" smtClean="0"/>
              <a:t>9/17/2020</a:t>
            </a:fld>
            <a:endParaRPr lang="en-US" dirty="0"/>
          </a:p>
        </p:txBody>
      </p:sp>
      <p:sp>
        <p:nvSpPr>
          <p:cNvPr id="5" name="Footer Placeholder 4">
            <a:extLst>
              <a:ext uri="{FF2B5EF4-FFF2-40B4-BE49-F238E27FC236}">
                <a16:creationId xmlns:a16="http://schemas.microsoft.com/office/drawing/2014/main" id="{13E2AE2F-9C25-D14F-8388-D688FA4C25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C90B35-2EA6-2144-9C2E-6469C3B3DF6B}"/>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859663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32096354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Arial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8" name="TextBox 7">
            <a:extLst>
              <a:ext uri="{FF2B5EF4-FFF2-40B4-BE49-F238E27FC236}">
                <a16:creationId xmlns:a16="http://schemas.microsoft.com/office/drawing/2014/main" id="{AD3924D2-2888-45F4-9EBA-0D81379433E4}"/>
              </a:ext>
            </a:extLst>
          </p:cNvPr>
          <p:cNvSpPr txBox="1"/>
          <p:nvPr userDrawn="1"/>
        </p:nvSpPr>
        <p:spPr>
          <a:xfrm>
            <a:off x="2864467" y="1445567"/>
            <a:ext cx="184731" cy="369332"/>
          </a:xfrm>
          <a:prstGeom prst="rect">
            <a:avLst/>
          </a:prstGeom>
          <a:noFill/>
        </p:spPr>
        <p:txBody>
          <a:bodyPr wrap="none" rtlCol="0">
            <a:spAutoFit/>
          </a:bodyPr>
          <a:lstStyle/>
          <a:p>
            <a:endParaRPr lang="en-US" sz="1800" dirty="0">
              <a:solidFill>
                <a:srgbClr val="47484A"/>
              </a:solidFill>
            </a:endParaRPr>
          </a:p>
        </p:txBody>
      </p:sp>
    </p:spTree>
    <p:extLst>
      <p:ext uri="{BB962C8B-B14F-4D97-AF65-F5344CB8AC3E}">
        <p14:creationId xmlns:p14="http://schemas.microsoft.com/office/powerpoint/2010/main" val="1051541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018 oct board title">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569752" y="544589"/>
            <a:ext cx="2382461" cy="85827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hasCustomPrompt="1"/>
          </p:nvPr>
        </p:nvSpPr>
        <p:spPr>
          <a:xfrm>
            <a:off x="0" y="1687247"/>
            <a:ext cx="7135621" cy="2706624"/>
          </a:xfrm>
          <a:solidFill>
            <a:schemeClr val="tx1"/>
          </a:solidFill>
          <a:ln>
            <a:noFill/>
          </a:ln>
        </p:spPr>
        <p:txBody>
          <a:bodyPr lIns="457200" rIns="91440" anchor="ctr">
            <a:normAutofit/>
          </a:bodyPr>
          <a:lstStyle>
            <a:lvl1pPr>
              <a:defRPr sz="3733" baseline="0">
                <a:solidFill>
                  <a:schemeClr val="bg1"/>
                </a:solidFill>
              </a:defRPr>
            </a:lvl1pPr>
          </a:lstStyle>
          <a:p>
            <a:r>
              <a:rPr lang="en-US" dirty="0"/>
              <a:t>Presentation TITLE</a:t>
            </a:r>
          </a:p>
        </p:txBody>
      </p:sp>
      <p:sp>
        <p:nvSpPr>
          <p:cNvPr id="45" name="Text Placeholder 4"/>
          <p:cNvSpPr>
            <a:spLocks noGrp="1"/>
          </p:cNvSpPr>
          <p:nvPr>
            <p:ph type="body" sz="quarter" idx="12" hasCustomPrompt="1"/>
          </p:nvPr>
        </p:nvSpPr>
        <p:spPr>
          <a:xfrm>
            <a:off x="-2" y="1687247"/>
            <a:ext cx="319619" cy="2706624"/>
          </a:xfrm>
          <a:solidFill>
            <a:schemeClr val="bg1">
              <a:lumMod val="50000"/>
            </a:schemeClr>
          </a:solidFill>
          <a:ln>
            <a:noFill/>
          </a:ln>
        </p:spPr>
        <p:txBody>
          <a:bodyPr bIns="0" anchor="b"/>
          <a:lstStyle>
            <a:lvl1pPr marL="0" indent="0">
              <a:buNone/>
              <a:defRPr sz="133"/>
            </a:lvl1pPr>
          </a:lstStyle>
          <a:p>
            <a:pPr lvl="0"/>
            <a:r>
              <a:rPr lang="en-US" dirty="0"/>
              <a:t>  </a:t>
            </a:r>
          </a:p>
        </p:txBody>
      </p:sp>
      <p:sp>
        <p:nvSpPr>
          <p:cNvPr id="48" name="Text Placeholder 9"/>
          <p:cNvSpPr>
            <a:spLocks noGrp="1"/>
          </p:cNvSpPr>
          <p:nvPr>
            <p:ph type="body" sz="quarter" idx="17" hasCustomPrompt="1"/>
          </p:nvPr>
        </p:nvSpPr>
        <p:spPr>
          <a:xfrm>
            <a:off x="295757"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295757" y="4960384"/>
            <a:ext cx="3590495" cy="914400"/>
          </a:xfrm>
        </p:spPr>
        <p:txBody>
          <a:bodyPr lIns="0">
            <a:normAutofit/>
          </a:bodyPr>
          <a:lstStyle>
            <a:lvl1pPr marL="0" indent="0">
              <a:lnSpc>
                <a:spcPct val="95000"/>
              </a:lnSpc>
              <a:spcBef>
                <a:spcPts val="0"/>
              </a:spcBef>
              <a:buNone/>
              <a:defRPr sz="1733">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32967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329673" y="4960384"/>
            <a:ext cx="3590495" cy="914400"/>
          </a:xfrm>
        </p:spPr>
        <p:txBody>
          <a:bodyPr lIns="0">
            <a:normAutofit/>
          </a:bodyPr>
          <a:lstStyle>
            <a:lvl1pPr marL="0" indent="0">
              <a:lnSpc>
                <a:spcPct val="95000"/>
              </a:lnSpc>
              <a:spcBef>
                <a:spcPts val="0"/>
              </a:spcBef>
              <a:buFont typeface="Arial" pitchFamily="34" charset="0"/>
              <a:buNone/>
              <a:defRPr sz="1733">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04658"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04658" y="4960384"/>
            <a:ext cx="3590495" cy="914400"/>
          </a:xfrm>
        </p:spPr>
        <p:txBody>
          <a:bodyPr lIns="0">
            <a:normAutofit/>
          </a:bodyPr>
          <a:lstStyle>
            <a:lvl1pPr marL="0" indent="0">
              <a:lnSpc>
                <a:spcPct val="95000"/>
              </a:lnSpc>
              <a:spcBef>
                <a:spcPts val="0"/>
              </a:spcBef>
              <a:buFont typeface="Arial" pitchFamily="34" charset="0"/>
              <a:buNone/>
              <a:defRPr sz="1733">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899083" y="6248805"/>
            <a:ext cx="6171675" cy="487680"/>
          </a:xfrm>
          <a:prstGeom prst="rect">
            <a:avLst/>
          </a:prstGeom>
        </p:spPr>
      </p:pic>
      <p:pic>
        <p:nvPicPr>
          <p:cNvPr id="20" name="Picture 2" descr="https://dl.boxcloud.com/api/2.0/internal_files/76340342217/versions/80931229409/representations/jpg_paged_2048x2048/content/1.jpg?access_token=1!I4SnkF3hzgYJNpiuZXAR2kDX4KH0iX_3yrm82fqOtaEJK5iSjYE3IoVGCM_QnDlnKJssDN_SP6ZXPlq3FSn2YBVfFy4RjJw1Qv35FUR_JrHEiesSVHsVYdl04gFRcFKO9ClMiCbnjOfbU-Fa4doaQfZg7jPNlhqAH015nnfgDDC_AfTOXRbbZ-tx8vdGEV00fdKUPxFovr-EKYTYcljZk_NpE_uMN1hdu9ixxR-MLf2f_ZvYoxsKeXt0XI7KywP9k41-aEQZbVi_k0xLhreHmkLtABRtq8D4kI68GsAYNISIznQrIxsja2l32bLhZlppONGtpYF67Wm2za3u0grTXpdA-IIwUZgNAFfrYkkX8U5qBEQet6VdUsqsmGA8lNdKxptse9Xu5-_40qqk&amp;box_client_name=box-content-preview&amp;box_client_version=1.43.1"/>
          <p:cNvPicPr>
            <a:picLocks noChangeAspect="1" noChangeArrowheads="1"/>
          </p:cNvPicPr>
          <p:nvPr userDrawn="1"/>
        </p:nvPicPr>
        <p:blipFill rotWithShape="1">
          <a:blip r:embed="rId4" cstate="print">
            <a:extLst>
              <a:ext uri="{28A0092B-C50C-407E-A947-70E740481C1C}">
                <a14:useLocalDpi xmlns:a14="http://schemas.microsoft.com/office/drawing/2010/main"/>
              </a:ext>
            </a:extLst>
          </a:blip>
          <a:srcRect/>
          <a:stretch/>
        </p:blipFill>
        <p:spPr bwMode="auto">
          <a:xfrm>
            <a:off x="5774137" y="1687247"/>
            <a:ext cx="6408113" cy="27066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95855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ction Brea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3" name="Text Placeholder 2"/>
          <p:cNvSpPr>
            <a:spLocks noGrp="1"/>
          </p:cNvSpPr>
          <p:nvPr>
            <p:ph type="body" sz="quarter" idx="10" hasCustomPrompt="1"/>
          </p:nvPr>
        </p:nvSpPr>
        <p:spPr>
          <a:xfrm>
            <a:off x="1" y="-14246"/>
            <a:ext cx="12191999" cy="6872246"/>
          </a:xfrm>
          <a:solidFill>
            <a:schemeClr val="accent2">
              <a:alpha val="90000"/>
            </a:schemeClr>
          </a:solidFill>
        </p:spPr>
        <p:txBody>
          <a:bodyPr lIns="457200" tIns="0" bIns="457200" anchor="ctr"/>
          <a:lstStyle>
            <a:lvl1pPr marL="0" indent="0">
              <a:buNone/>
              <a:defRPr sz="4400" b="1" cap="none" baseline="0">
                <a:solidFill>
                  <a:schemeClr val="bg1"/>
                </a:solidFill>
              </a:defRPr>
            </a:lvl1pPr>
          </a:lstStyle>
          <a:p>
            <a:pPr lvl="0"/>
            <a:r>
              <a:rPr lang="en-US" dirty="0"/>
              <a:t>Type In SECTION BREAK TITLE</a:t>
            </a:r>
          </a:p>
        </p:txBody>
      </p:sp>
    </p:spTree>
    <p:extLst>
      <p:ext uri="{BB962C8B-B14F-4D97-AF65-F5344CB8AC3E}">
        <p14:creationId xmlns:p14="http://schemas.microsoft.com/office/powerpoint/2010/main" val="628646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609602" y="1877795"/>
            <a:ext cx="11163868" cy="4422776"/>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Tree>
    <p:extLst>
      <p:ext uri="{BB962C8B-B14F-4D97-AF65-F5344CB8AC3E}">
        <p14:creationId xmlns:p14="http://schemas.microsoft.com/office/powerpoint/2010/main" val="33813665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90538"/>
            <a:ext cx="11163868" cy="828948"/>
          </a:xfrm>
        </p:spPr>
        <p:txBody>
          <a:bodyPr/>
          <a:lstStyle>
            <a:lvl1pPr>
              <a:defRPr b="1"/>
            </a:lvl1pPr>
          </a:lstStyle>
          <a:p>
            <a:r>
              <a:rPr lang="en-US" dirty="0"/>
              <a:t>TITLE AND CONTENT </a:t>
            </a:r>
            <a:br>
              <a:rPr lang="en-US" dirty="0"/>
            </a:br>
            <a:r>
              <a:rPr lang="en-US" dirty="0"/>
              <a:t>Headline In Arial And All Caps</a:t>
            </a:r>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Box 3"/>
          <p:cNvSpPr txBox="1"/>
          <p:nvPr/>
        </p:nvSpPr>
        <p:spPr>
          <a:xfrm>
            <a:off x="2864467" y="1445568"/>
            <a:ext cx="184731" cy="461665"/>
          </a:xfrm>
          <a:prstGeom prst="rect">
            <a:avLst/>
          </a:prstGeom>
          <a:noFill/>
        </p:spPr>
        <p:txBody>
          <a:bodyPr wrap="none" rtlCol="0">
            <a:spAutoFit/>
          </a:bodyPr>
          <a:lstStyle/>
          <a:p>
            <a:endParaRPr lang="en-US" sz="2400" dirty="0"/>
          </a:p>
        </p:txBody>
      </p:sp>
      <p:sp>
        <p:nvSpPr>
          <p:cNvPr id="7" name="Slide Number Placeholder 6"/>
          <p:cNvSpPr>
            <a:spLocks noGrp="1"/>
          </p:cNvSpPr>
          <p:nvPr>
            <p:ph type="sldNum" sz="quarter" idx="13"/>
          </p:nvPr>
        </p:nvSpPr>
        <p:spPr/>
        <p:txBody>
          <a:bodyPr/>
          <a:lstStyle/>
          <a:p>
            <a:fld id="{AEFAAC5A-9C4F-4278-920D-DF2BAB595749}" type="slidenum">
              <a:rPr lang="en-US" smtClean="0">
                <a:solidFill>
                  <a:srgbClr val="FFFFFF">
                    <a:lumMod val="50000"/>
                  </a:srgbClr>
                </a:solidFill>
              </a:rPr>
              <a:pPr/>
              <a:t>‹#›</a:t>
            </a:fld>
            <a:endParaRPr lang="en-US" dirty="0">
              <a:solidFill>
                <a:srgbClr val="FFFFFF">
                  <a:lumMod val="50000"/>
                </a:srgbClr>
              </a:solidFill>
            </a:endParaRPr>
          </a:p>
        </p:txBody>
      </p:sp>
      <p:sp>
        <p:nvSpPr>
          <p:cNvPr id="8" name="TextBox 7">
            <a:extLst>
              <a:ext uri="{FF2B5EF4-FFF2-40B4-BE49-F238E27FC236}">
                <a16:creationId xmlns:a16="http://schemas.microsoft.com/office/drawing/2014/main" id="{AD3924D2-2888-45F4-9EBA-0D81379433E4}"/>
              </a:ext>
            </a:extLst>
          </p:cNvPr>
          <p:cNvSpPr txBox="1"/>
          <p:nvPr userDrawn="1"/>
        </p:nvSpPr>
        <p:spPr>
          <a:xfrm>
            <a:off x="2864467" y="1445567"/>
            <a:ext cx="184731" cy="369332"/>
          </a:xfrm>
          <a:prstGeom prst="rect">
            <a:avLst/>
          </a:prstGeom>
          <a:noFill/>
        </p:spPr>
        <p:txBody>
          <a:bodyPr wrap="none" rtlCol="0">
            <a:spAutoFit/>
          </a:bodyPr>
          <a:lstStyle/>
          <a:p>
            <a:endParaRPr lang="en-US" sz="1800" dirty="0">
              <a:solidFill>
                <a:srgbClr val="47484A"/>
              </a:solidFill>
            </a:endParaRPr>
          </a:p>
        </p:txBody>
      </p:sp>
    </p:spTree>
    <p:extLst>
      <p:ext uri="{BB962C8B-B14F-4D97-AF65-F5344CB8AC3E}">
        <p14:creationId xmlns:p14="http://schemas.microsoft.com/office/powerpoint/2010/main" val="2962575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lumns-TWO">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73717"/>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904965"/>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67451" y="1890677"/>
            <a:ext cx="5364480" cy="4422775"/>
          </a:xfrm>
        </p:spPr>
        <p:txBody>
          <a:bodyPr/>
          <a:lstStyle>
            <a:lvl1pPr>
              <a:defRPr sz="2400"/>
            </a:lvl1pPr>
            <a:lvl2pPr marL="609585" indent="-230712">
              <a:spcBef>
                <a:spcPts val="0"/>
              </a:spcBef>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hasCustomPrompt="1"/>
          </p:nvPr>
        </p:nvSpPr>
        <p:spPr/>
        <p:txBody>
          <a:bodyPr/>
          <a:lstStyle>
            <a:lvl1pPr>
              <a:defRPr/>
            </a:lvl1pPr>
          </a:lstStyle>
          <a:p>
            <a:r>
              <a:rPr lang="en-US" dirty="0"/>
              <a:t>Two-column CONTENT Slide</a:t>
            </a:r>
            <a:br>
              <a:rPr lang="en-US" dirty="0"/>
            </a:br>
            <a:r>
              <a:rPr lang="en-US" dirty="0"/>
              <a:t>One Or Two Lines For Headline</a:t>
            </a:r>
          </a:p>
        </p:txBody>
      </p:sp>
    </p:spTree>
    <p:extLst>
      <p:ext uri="{BB962C8B-B14F-4D97-AF65-F5344CB8AC3E}">
        <p14:creationId xmlns:p14="http://schemas.microsoft.com/office/powerpoint/2010/main" val="580990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lumns-TWO w/boxed heads">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614527"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6500" y="2454269"/>
            <a:ext cx="5486400" cy="3835883"/>
          </a:xfrm>
          <a:ln>
            <a:solidFill>
              <a:schemeClr val="bg1">
                <a:lumMod val="50000"/>
              </a:schemeClr>
            </a:solidFill>
          </a:ln>
        </p:spPr>
        <p:txBody>
          <a:bodyPr lIns="182880" tIns="91440" rIns="91440"/>
          <a:lstStyle>
            <a:lvl1pPr>
              <a:defRPr sz="2400"/>
            </a:lvl1pPr>
            <a:lvl2pPr marL="609585" indent="-230712">
              <a:defRPr sz="2400"/>
            </a:lvl2pPr>
            <a:lvl3pPr marL="836063" indent="-171446">
              <a:defRPr sz="2400"/>
            </a:lvl3pPr>
            <a:lvl4pPr marL="1153555" indent="-228594">
              <a:defRPr sz="2400"/>
            </a:lvl4pPr>
            <a:lvl5pPr marL="1445648" indent="-228594">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3"/>
          <p:cNvSpPr>
            <a:spLocks noGrp="1"/>
          </p:cNvSpPr>
          <p:nvPr>
            <p:ph type="body" sz="quarter" idx="16" hasCustomPrompt="1"/>
          </p:nvPr>
        </p:nvSpPr>
        <p:spPr>
          <a:xfrm>
            <a:off x="6286500" y="1874730"/>
            <a:ext cx="5486400" cy="620999"/>
          </a:xfrm>
          <a:prstGeom prst="rect">
            <a:avLst/>
          </a:prstGeom>
          <a:solidFill>
            <a:schemeClr val="accent1"/>
          </a:solidFill>
          <a:ln w="9525">
            <a:solidFill>
              <a:schemeClr val="accent1"/>
            </a:solidFill>
            <a:miter lim="800000"/>
          </a:ln>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a:noFill/>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9" name="Text Placeholder 3"/>
          <p:cNvSpPr>
            <a:spLocks noGrp="1"/>
          </p:cNvSpPr>
          <p:nvPr>
            <p:ph type="body" sz="quarter" idx="15" hasCustomPrompt="1"/>
          </p:nvPr>
        </p:nvSpPr>
        <p:spPr>
          <a:xfrm>
            <a:off x="614527" y="1874730"/>
            <a:ext cx="5486400" cy="620999"/>
          </a:xfrm>
          <a:prstGeom prst="rect">
            <a:avLst/>
          </a:prstGeom>
          <a:solidFill>
            <a:schemeClr val="accent1"/>
          </a:solidFill>
          <a:ln w="9525">
            <a:solidFill>
              <a:schemeClr val="accent1"/>
            </a:solidFill>
            <a:miter lim="800000"/>
          </a:ln>
          <a:effectLst/>
        </p:spPr>
        <p:txBody>
          <a:bodyPr lIns="182880" bIns="0" anchor="ctr"/>
          <a:lstStyle>
            <a:lvl1pPr marL="0" indent="0" algn="l">
              <a:lnSpc>
                <a:spcPct val="100000"/>
              </a:lnSpc>
              <a:buNone/>
              <a:defRPr sz="2400" b="1" cap="all" baseline="0">
                <a:solidFill>
                  <a:schemeClr val="bg1"/>
                </a:solidFill>
              </a:defRPr>
            </a:lvl1pPr>
            <a:lvl2pPr marL="609585" indent="-230712">
              <a:defRPr sz="2133"/>
            </a:lvl2pPr>
            <a:lvl3pPr marL="836063" indent="-171446">
              <a:defRPr sz="1867"/>
            </a:lvl3pPr>
            <a:lvl4pPr marL="1153555" indent="-228594">
              <a:defRPr sz="1600"/>
            </a:lvl4pPr>
            <a:lvl5pPr marL="1445648" indent="-228594">
              <a:defRPr sz="1600"/>
            </a:lvl5pPr>
          </a:lstStyle>
          <a:p>
            <a:pPr lvl="0"/>
            <a:r>
              <a:rPr lang="en-US" dirty="0"/>
              <a:t>Click to Add Headline</a:t>
            </a:r>
          </a:p>
        </p:txBody>
      </p:sp>
      <p:sp>
        <p:nvSpPr>
          <p:cNvPr id="2" name="Title 1"/>
          <p:cNvSpPr>
            <a:spLocks noGrp="1"/>
          </p:cNvSpPr>
          <p:nvPr>
            <p:ph type="title" hasCustomPrompt="1"/>
          </p:nvPr>
        </p:nvSpPr>
        <p:spPr/>
        <p:txBody>
          <a:bodyPr/>
          <a:lstStyle>
            <a:lvl1pPr>
              <a:defRPr baseline="0"/>
            </a:lvl1pPr>
          </a:lstStyle>
          <a:p>
            <a:r>
              <a:rPr lang="en-US" dirty="0"/>
              <a:t>Two-column CONTENT Slide</a:t>
            </a:r>
            <a:br>
              <a:rPr lang="en-US" dirty="0"/>
            </a:br>
            <a:r>
              <a:rPr lang="en-US" dirty="0"/>
              <a:t>With Box Treatment</a:t>
            </a:r>
          </a:p>
        </p:txBody>
      </p:sp>
    </p:spTree>
    <p:extLst>
      <p:ext uri="{BB962C8B-B14F-4D97-AF65-F5344CB8AC3E}">
        <p14:creationId xmlns:p14="http://schemas.microsoft.com/office/powerpoint/2010/main" val="1836855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059633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004767" y="1890496"/>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8" y="1890495"/>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60908" y="4271088"/>
            <a:ext cx="4972641" cy="2087843"/>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6004767" y="4257459"/>
            <a:ext cx="5759667" cy="2054443"/>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6914799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975864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021358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Edit Master text styles</a:t>
            </a:r>
          </a:p>
        </p:txBody>
      </p:sp>
    </p:spTree>
    <p:extLst>
      <p:ext uri="{BB962C8B-B14F-4D97-AF65-F5344CB8AC3E}">
        <p14:creationId xmlns:p14="http://schemas.microsoft.com/office/powerpoint/2010/main" val="3967761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LRG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651643" y="5475819"/>
            <a:ext cx="5486400"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15" name="Text Placeholder 3"/>
          <p:cNvSpPr>
            <a:spLocks noGrp="1"/>
          </p:cNvSpPr>
          <p:nvPr>
            <p:ph type="body" sz="quarter" idx="14"/>
          </p:nvPr>
        </p:nvSpPr>
        <p:spPr>
          <a:xfrm>
            <a:off x="6288289" y="5475819"/>
            <a:ext cx="5463447" cy="915835"/>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p:txBody>
      </p:sp>
      <p:sp>
        <p:nvSpPr>
          <p:cNvPr id="9" name="Picture Placeholder 4"/>
          <p:cNvSpPr>
            <a:spLocks noGrp="1"/>
          </p:cNvSpPr>
          <p:nvPr>
            <p:ph type="pic" sz="quarter" idx="15" hasCustomPrompt="1"/>
          </p:nvPr>
        </p:nvSpPr>
        <p:spPr>
          <a:xfrm>
            <a:off x="660905"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4417"/>
            <a:ext cx="5364480" cy="35814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Large IMAGES W/Bullets </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1"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20990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PICS/caption - TWO images">
    <p:spTree>
      <p:nvGrpSpPr>
        <p:cNvPr id="1" name=""/>
        <p:cNvGrpSpPr/>
        <p:nvPr/>
      </p:nvGrpSpPr>
      <p:grpSpPr>
        <a:xfrm>
          <a:off x="0" y="0"/>
          <a:ext cx="0" cy="0"/>
          <a:chOff x="0" y="0"/>
          <a:chExt cx="0" cy="0"/>
        </a:xfrm>
      </p:grpSpPr>
      <p:sp>
        <p:nvSpPr>
          <p:cNvPr id="9" name="Picture Placeholder 4"/>
          <p:cNvSpPr>
            <a:spLocks noGrp="1" noChangeAspect="1"/>
          </p:cNvSpPr>
          <p:nvPr>
            <p:ph type="pic" sz="quarter" idx="15" hasCustomPrompt="1"/>
          </p:nvPr>
        </p:nvSpPr>
        <p:spPr>
          <a:xfrm>
            <a:off x="902173" y="1889396"/>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0" name="Text Placeholder 5"/>
          <p:cNvSpPr>
            <a:spLocks noGrp="1"/>
          </p:cNvSpPr>
          <p:nvPr>
            <p:ph type="body" sz="quarter" idx="17" hasCustomPrompt="1"/>
          </p:nvPr>
        </p:nvSpPr>
        <p:spPr>
          <a:xfrm>
            <a:off x="902173" y="5675246"/>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2" name="Title 1"/>
          <p:cNvSpPr>
            <a:spLocks noGrp="1"/>
          </p:cNvSpPr>
          <p:nvPr>
            <p:ph type="title" hasCustomPrompt="1"/>
          </p:nvPr>
        </p:nvSpPr>
        <p:spPr/>
        <p:txBody>
          <a:bodyPr/>
          <a:lstStyle>
            <a:lvl1pPr>
              <a:defRPr/>
            </a:lvl1pPr>
          </a:lstStyle>
          <a:p>
            <a:r>
              <a:rPr lang="en-US" dirty="0"/>
              <a:t>TWO IMAGES With Captions</a:t>
            </a:r>
            <a:br>
              <a:rPr lang="en-US" dirty="0"/>
            </a:br>
            <a:r>
              <a:rPr lang="en-US" dirty="0"/>
              <a:t>Headline In Arial</a:t>
            </a:r>
          </a:p>
        </p:txBody>
      </p:sp>
      <p:sp>
        <p:nvSpPr>
          <p:cNvPr id="4" name="Slide Number Placeholder 3"/>
          <p:cNvSpPr>
            <a:spLocks noGrp="1"/>
          </p:cNvSpPr>
          <p:nvPr>
            <p:ph type="sldNum" sz="quarter" idx="19"/>
          </p:nvPr>
        </p:nvSpPr>
        <p:spPr/>
        <p:txBody>
          <a:bodyPr/>
          <a:lstStyle/>
          <a:p>
            <a:fld id="{E799885C-40DE-AD45-84CF-80201AE0536C}" type="slidenum">
              <a:rPr lang="en-US" smtClean="0"/>
              <a:t>‹#›</a:t>
            </a:fld>
            <a:endParaRPr lang="en-US" dirty="0"/>
          </a:p>
        </p:txBody>
      </p:sp>
      <p:sp>
        <p:nvSpPr>
          <p:cNvPr id="14" name="Text Placeholder 5"/>
          <p:cNvSpPr>
            <a:spLocks noGrp="1"/>
          </p:cNvSpPr>
          <p:nvPr>
            <p:ph type="body" sz="quarter" idx="12" hasCustomPrompt="1"/>
          </p:nvPr>
        </p:nvSpPr>
        <p:spPr>
          <a:xfrm>
            <a:off x="609602" y="13465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6" name="Picture Placeholder 4"/>
          <p:cNvSpPr>
            <a:spLocks noGrp="1" noChangeAspect="1"/>
          </p:cNvSpPr>
          <p:nvPr>
            <p:ph type="pic" sz="quarter" idx="21" hasCustomPrompt="1"/>
          </p:nvPr>
        </p:nvSpPr>
        <p:spPr>
          <a:xfrm>
            <a:off x="6353507" y="1888617"/>
            <a:ext cx="5053832" cy="3744153"/>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5"/>
          <p:cNvSpPr>
            <a:spLocks noGrp="1"/>
          </p:cNvSpPr>
          <p:nvPr>
            <p:ph type="body" sz="quarter" idx="22" hasCustomPrompt="1"/>
          </p:nvPr>
        </p:nvSpPr>
        <p:spPr>
          <a:xfrm>
            <a:off x="6353507" y="5674467"/>
            <a:ext cx="5120640" cy="585031"/>
          </a:xfrm>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a:p>
            <a:r>
              <a:rPr lang="en-US" dirty="0"/>
              <a:t>Image Caption </a:t>
            </a:r>
          </a:p>
          <a:p>
            <a:r>
              <a:rPr lang="en-US" dirty="0"/>
              <a:t>Image Caption </a:t>
            </a:r>
          </a:p>
          <a:p>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032832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85427"/>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61172"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4508115" y="3806613"/>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9" name="Picture Placeholder 4"/>
          <p:cNvSpPr>
            <a:spLocks noGrp="1" noChangeAspect="1"/>
          </p:cNvSpPr>
          <p:nvPr>
            <p:ph type="pic" sz="quarter" idx="15" hasCustomPrompt="1"/>
          </p:nvPr>
        </p:nvSpPr>
        <p:spPr>
          <a:xfrm>
            <a:off x="670772"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6" hasCustomPrompt="1"/>
          </p:nvPr>
        </p:nvSpPr>
        <p:spPr>
          <a:xfrm>
            <a:off x="4517715" y="1887594"/>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7" name="Text Placeholder 3"/>
          <p:cNvSpPr>
            <a:spLocks noGrp="1"/>
          </p:cNvSpPr>
          <p:nvPr>
            <p:ph type="body" sz="quarter" idx="19"/>
          </p:nvPr>
        </p:nvSpPr>
        <p:spPr>
          <a:xfrm>
            <a:off x="8348928" y="3809112"/>
            <a:ext cx="3287445" cy="2146611"/>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defRPr sz="1600"/>
            </a:lvl4pPr>
            <a:lvl5pPr marL="1445648" indent="-228594">
              <a:defRPr sz="1600"/>
            </a:lvl5pPr>
          </a:lstStyle>
          <a:p>
            <a:pPr lvl="0"/>
            <a:r>
              <a:rPr lang="en-US"/>
              <a:t>Edit Master text styles</a:t>
            </a:r>
          </a:p>
          <a:p>
            <a:pPr lvl="1"/>
            <a:r>
              <a:rPr lang="en-US"/>
              <a:t>Second level</a:t>
            </a:r>
          </a:p>
          <a:p>
            <a:pPr lvl="2"/>
            <a:r>
              <a:rPr lang="en-US"/>
              <a:t>Third level</a:t>
            </a:r>
          </a:p>
        </p:txBody>
      </p:sp>
      <p:sp>
        <p:nvSpPr>
          <p:cNvPr id="18" name="Picture Placeholder 4"/>
          <p:cNvSpPr>
            <a:spLocks noGrp="1" noChangeAspect="1"/>
          </p:cNvSpPr>
          <p:nvPr>
            <p:ph type="pic" sz="quarter" idx="20" hasCustomPrompt="1"/>
          </p:nvPr>
        </p:nvSpPr>
        <p:spPr>
          <a:xfrm>
            <a:off x="8358528" y="1890093"/>
            <a:ext cx="3148325" cy="182057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a:lvl1pPr>
          </a:lstStyle>
          <a:p>
            <a:r>
              <a:rPr lang="en-US" dirty="0"/>
              <a:t>THREE IMAGES – HORIZONTAL</a:t>
            </a:r>
            <a:br>
              <a:rPr lang="en-US" dirty="0"/>
            </a:br>
            <a:r>
              <a:rPr lang="en-US" dirty="0"/>
              <a:t>Headline In Arial</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8531679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ICS/captions/bullets - FOUR Images">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6"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891973"/>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891973"/>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896695"/>
            <a:ext cx="11246069" cy="1448440"/>
          </a:xfrm>
          <a:noFill/>
        </p:spPr>
        <p:txBody>
          <a:bodyPr lIns="0" tIns="91440"/>
          <a:lstStyle>
            <a:lvl1pPr>
              <a:defRPr sz="2667">
                <a:solidFill>
                  <a:srgbClr val="000000"/>
                </a:solidFill>
              </a:defRPr>
            </a:lvl1pPr>
            <a:lvl2pPr>
              <a:defRPr sz="2667">
                <a:solidFill>
                  <a:srgbClr val="000000"/>
                </a:solidFill>
              </a:defRPr>
            </a:lvl2pPr>
            <a:lvl3pPr>
              <a:defRPr sz="2667">
                <a:solidFill>
                  <a:srgbClr val="000000"/>
                </a:solidFill>
              </a:defRPr>
            </a:lvl3pPr>
            <a:lvl4pPr>
              <a:defRPr sz="2667">
                <a:solidFill>
                  <a:srgbClr val="000000"/>
                </a:solidFill>
              </a:defRPr>
            </a:lvl4pPr>
            <a:lvl5pPr>
              <a:defRPr sz="2667">
                <a:solidFill>
                  <a:srgbClr val="000000"/>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lgn="l" defTabSz="609585" rtl="0" eaLnBrk="1" latinLnBrk="0" hangingPunct="1">
              <a:lnSpc>
                <a:spcPct val="95000"/>
              </a:lnSpc>
              <a:spcBef>
                <a:spcPct val="0"/>
              </a:spcBef>
              <a:buNone/>
              <a:defRPr lang="en-US" sz="3733" b="1" i="0" kern="1200" cap="none" baseline="0" dirty="0">
                <a:solidFill>
                  <a:schemeClr val="tx1">
                    <a:lumMod val="50000"/>
                  </a:schemeClr>
                </a:solidFill>
                <a:latin typeface="+mj-lt"/>
                <a:ea typeface="+mj-ea"/>
                <a:cs typeface="+mj-cs"/>
              </a:defRPr>
            </a:lvl1pPr>
          </a:lstStyle>
          <a:p>
            <a:r>
              <a:rPr lang="en-US" dirty="0"/>
              <a:t>Four Images, Captions And Bullets</a:t>
            </a:r>
            <a:br>
              <a:rPr lang="en-US" dirty="0"/>
            </a:br>
            <a:r>
              <a:rPr lang="en-US" dirty="0"/>
              <a:t>Headline Is Arial</a:t>
            </a:r>
          </a:p>
        </p:txBody>
      </p:sp>
      <p:sp>
        <p:nvSpPr>
          <p:cNvPr id="4" name="Text Placeholder 3"/>
          <p:cNvSpPr>
            <a:spLocks noGrp="1"/>
          </p:cNvSpPr>
          <p:nvPr>
            <p:ph type="body" sz="quarter" idx="18" hasCustomPrompt="1"/>
          </p:nvPr>
        </p:nvSpPr>
        <p:spPr>
          <a:xfrm>
            <a:off x="290838" y="4169562"/>
            <a:ext cx="2984625" cy="477837"/>
          </a:xfrm>
          <a:noFill/>
        </p:spPr>
        <p:txBody>
          <a:bodyPr lIns="91440" rIns="91440"/>
          <a:lstStyle>
            <a:lvl1pPr marL="0" indent="0">
              <a:lnSpc>
                <a:spcPct val="95000"/>
              </a:lnSpc>
              <a:buNone/>
              <a:defRPr sz="1600" b="0" baseline="0">
                <a:solidFill>
                  <a:srgbClr val="000000"/>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4169562"/>
            <a:ext cx="2984625" cy="477837"/>
          </a:xfrm>
          <a:noFill/>
        </p:spPr>
        <p:txBody>
          <a:bodyPr lIns="91440" rIns="91440"/>
          <a:lstStyle>
            <a:lvl1pPr marL="0" indent="0">
              <a:lnSpc>
                <a:spcPct val="95000"/>
              </a:lnSpc>
              <a:buNone/>
              <a:defRPr sz="1600" b="0">
                <a:solidFill>
                  <a:srgbClr val="000000"/>
                </a:solidFill>
              </a:defRPr>
            </a:lvl1pPr>
          </a:lstStyle>
          <a:p>
            <a:pPr lvl="0"/>
            <a:r>
              <a:rPr lang="en-US" dirty="0"/>
              <a:t>Image caption Image caption Image caption Image caption Image</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7" name="Slide Number Placeholder 6"/>
          <p:cNvSpPr>
            <a:spLocks noGrp="1"/>
          </p:cNvSpPr>
          <p:nvPr>
            <p:ph type="sldNum" sz="quarter" idx="24"/>
          </p:nvPr>
        </p:nvSpPr>
        <p:spPr/>
        <p:txBody>
          <a:bodyPr/>
          <a:lstStyle/>
          <a:p>
            <a:fld id="{E799885C-40DE-AD45-84CF-80201AE0536C}" type="slidenum">
              <a:rPr lang="en-US" smtClean="0"/>
              <a:t>‹#›</a:t>
            </a:fld>
            <a:endParaRPr lang="en-US" dirty="0"/>
          </a:p>
        </p:txBody>
      </p:sp>
      <p:sp>
        <p:nvSpPr>
          <p:cNvPr id="19" name="Text Placeholder 5"/>
          <p:cNvSpPr>
            <a:spLocks noGrp="1"/>
          </p:cNvSpPr>
          <p:nvPr>
            <p:ph type="body" sz="quarter" idx="12" hasCustomPrompt="1"/>
          </p:nvPr>
        </p:nvSpPr>
        <p:spPr>
          <a:xfrm>
            <a:off x="609602" y="1359249"/>
            <a:ext cx="11163868" cy="499715"/>
          </a:xfrm>
          <a:ln>
            <a:noFill/>
          </a:ln>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Tree>
    <p:extLst>
      <p:ext uri="{BB962C8B-B14F-4D97-AF65-F5344CB8AC3E}">
        <p14:creationId xmlns:p14="http://schemas.microsoft.com/office/powerpoint/2010/main" val="2379364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ICS/caption -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Four IMAGES With Captions</a:t>
            </a:r>
            <a:br>
              <a:rPr lang="en-US" dirty="0"/>
            </a:br>
            <a:r>
              <a:rPr lang="en-US" dirty="0"/>
              <a:t>Headline In Arial</a:t>
            </a:r>
          </a:p>
        </p:txBody>
      </p:sp>
      <p:sp>
        <p:nvSpPr>
          <p:cNvPr id="3" name="Slide Number Placeholder 2"/>
          <p:cNvSpPr>
            <a:spLocks noGrp="1"/>
          </p:cNvSpPr>
          <p:nvPr>
            <p:ph type="sldNum" sz="quarter" idx="23"/>
          </p:nvPr>
        </p:nvSpPr>
        <p:spPr/>
        <p:txBody>
          <a:bodyPr/>
          <a:lstStyle/>
          <a:p>
            <a:fld id="{E799885C-40DE-AD45-84CF-80201AE0536C}" type="slidenum">
              <a:rPr lang="en-US" smtClean="0"/>
              <a:t>‹#›</a:t>
            </a:fld>
            <a:endParaRPr lang="en-US" dirty="0"/>
          </a:p>
        </p:txBody>
      </p:sp>
      <p:sp>
        <p:nvSpPr>
          <p:cNvPr id="17" name="Text Placeholder 5"/>
          <p:cNvSpPr>
            <a:spLocks noGrp="1"/>
          </p:cNvSpPr>
          <p:nvPr>
            <p:ph type="body" sz="quarter" idx="12" hasCustomPrompt="1"/>
          </p:nvPr>
        </p:nvSpPr>
        <p:spPr>
          <a:xfrm>
            <a:off x="609602" y="1359250"/>
            <a:ext cx="11163868" cy="276999"/>
          </a:xfrm>
          <a:ln>
            <a:noFill/>
          </a:ln>
        </p:spPr>
        <p:txBody>
          <a:bodyPr bIns="0">
            <a:norm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5" name="Picture Placeholder 4"/>
          <p:cNvSpPr>
            <a:spLocks noGrp="1" noChangeAspect="1"/>
          </p:cNvSpPr>
          <p:nvPr>
            <p:ph type="pic" sz="quarter" idx="15" hasCustomPrompt="1"/>
          </p:nvPr>
        </p:nvSpPr>
        <p:spPr>
          <a:xfrm>
            <a:off x="649916"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6" name="Text Placeholder 5"/>
          <p:cNvSpPr>
            <a:spLocks noGrp="1"/>
          </p:cNvSpPr>
          <p:nvPr>
            <p:ph type="body" sz="quarter" idx="17" hasCustomPrompt="1"/>
          </p:nvPr>
        </p:nvSpPr>
        <p:spPr>
          <a:xfrm>
            <a:off x="649916"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18" name="Picture Placeholder 4"/>
          <p:cNvSpPr>
            <a:spLocks noGrp="1" noChangeAspect="1"/>
          </p:cNvSpPr>
          <p:nvPr>
            <p:ph type="pic" sz="quarter" idx="25" hasCustomPrompt="1"/>
          </p:nvPr>
        </p:nvSpPr>
        <p:spPr>
          <a:xfrm>
            <a:off x="6549909" y="1894418"/>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19" name="Text Placeholder 5"/>
          <p:cNvSpPr>
            <a:spLocks noGrp="1"/>
          </p:cNvSpPr>
          <p:nvPr>
            <p:ph type="body" sz="quarter" idx="26" hasCustomPrompt="1"/>
          </p:nvPr>
        </p:nvSpPr>
        <p:spPr>
          <a:xfrm>
            <a:off x="6549909" y="3763178"/>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0" name="Picture Placeholder 4"/>
          <p:cNvSpPr>
            <a:spLocks noGrp="1" noChangeAspect="1"/>
          </p:cNvSpPr>
          <p:nvPr>
            <p:ph type="pic" sz="quarter" idx="27" hasCustomPrompt="1"/>
          </p:nvPr>
        </p:nvSpPr>
        <p:spPr>
          <a:xfrm>
            <a:off x="649916"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3" name="Text Placeholder 5"/>
          <p:cNvSpPr>
            <a:spLocks noGrp="1"/>
          </p:cNvSpPr>
          <p:nvPr>
            <p:ph type="body" sz="quarter" idx="28" hasCustomPrompt="1"/>
          </p:nvPr>
        </p:nvSpPr>
        <p:spPr>
          <a:xfrm>
            <a:off x="649916" y="6003566"/>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
        <p:nvSpPr>
          <p:cNvPr id="24" name="Picture Placeholder 4"/>
          <p:cNvSpPr>
            <a:spLocks noGrp="1" noChangeAspect="1"/>
          </p:cNvSpPr>
          <p:nvPr>
            <p:ph type="pic" sz="quarter" idx="29" hasCustomPrompt="1"/>
          </p:nvPr>
        </p:nvSpPr>
        <p:spPr>
          <a:xfrm>
            <a:off x="6549909" y="4130201"/>
            <a:ext cx="5053832" cy="1844567"/>
          </a:xfrm>
          <a:solidFill>
            <a:schemeClr val="bg1">
              <a:lumMod val="75000"/>
            </a:schemeClr>
          </a:solidFill>
        </p:spPr>
        <p:txBody>
          <a:bodyPr tIns="182880"/>
          <a:lstStyle>
            <a:lvl1pPr marL="0" indent="0" algn="ctr">
              <a:buNone/>
              <a:defRPr baseline="0"/>
            </a:lvl1pPr>
          </a:lstStyle>
          <a:p>
            <a:r>
              <a:rPr lang="en-US" dirty="0"/>
              <a:t>Click icon to insert an image</a:t>
            </a:r>
          </a:p>
        </p:txBody>
      </p:sp>
      <p:sp>
        <p:nvSpPr>
          <p:cNvPr id="27" name="Text Placeholder 5"/>
          <p:cNvSpPr>
            <a:spLocks noGrp="1"/>
          </p:cNvSpPr>
          <p:nvPr>
            <p:ph type="body" sz="quarter" idx="30" hasCustomPrompt="1"/>
          </p:nvPr>
        </p:nvSpPr>
        <p:spPr>
          <a:xfrm>
            <a:off x="6549909" y="6007357"/>
            <a:ext cx="5120640" cy="368183"/>
          </a:xfrm>
          <a:ln>
            <a:noFill/>
          </a:ln>
        </p:spPr>
        <p:txBody>
          <a:bodyPr bIns="0" anchor="t" anchorCtr="0">
            <a:normAutofit/>
          </a:bodyPr>
          <a:lstStyle>
            <a:lvl1pPr marL="0" marR="0" indent="0" algn="l" defTabSz="609585" rtl="0" eaLnBrk="1" fontAlgn="auto" latinLnBrk="0" hangingPunct="1">
              <a:lnSpc>
                <a:spcPct val="100000"/>
              </a:lnSpc>
              <a:spcBef>
                <a:spcPts val="0"/>
              </a:spcBef>
              <a:spcAft>
                <a:spcPts val="0"/>
              </a:spcAft>
              <a:buClrTx/>
              <a:buSzTx/>
              <a:buFont typeface="Wingdings" pitchFamily="2" charset="2"/>
              <a:buNone/>
              <a:tabLst/>
              <a:defRPr sz="1600" b="0" cap="none" baseline="0"/>
            </a:lvl1pPr>
          </a:lstStyle>
          <a:p>
            <a:r>
              <a:rPr lang="en-US" dirty="0"/>
              <a:t>Image Caption</a:t>
            </a:r>
          </a:p>
        </p:txBody>
      </p:sp>
    </p:spTree>
    <p:extLst>
      <p:ext uri="{BB962C8B-B14F-4D97-AF65-F5344CB8AC3E}">
        <p14:creationId xmlns:p14="http://schemas.microsoft.com/office/powerpoint/2010/main" val="10043037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harts, Graphs, Ta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Graph, Chart Or Table Slide. </a:t>
            </a:r>
            <a:br>
              <a:rPr lang="en-US" dirty="0"/>
            </a:br>
            <a:r>
              <a:rPr lang="en-US" dirty="0"/>
              <a:t>Headline In All Caps, Arial Font</a:t>
            </a:r>
          </a:p>
        </p:txBody>
      </p:sp>
      <p:sp>
        <p:nvSpPr>
          <p:cNvPr id="3" name="Content Placeholder 2"/>
          <p:cNvSpPr>
            <a:spLocks noGrp="1"/>
          </p:cNvSpPr>
          <p:nvPr>
            <p:ph idx="1" hasCustomPrompt="1"/>
          </p:nvPr>
        </p:nvSpPr>
        <p:spPr>
          <a:xfrm>
            <a:off x="609602" y="1890105"/>
            <a:ext cx="11163868" cy="4029859"/>
          </a:xfrm>
        </p:spPr>
        <p:txBody>
          <a:bodyPr/>
          <a:lstStyle>
            <a:lvl1pPr>
              <a:defRPr baseline="0"/>
            </a:lvl1pPr>
          </a:lstStyle>
          <a:p>
            <a:pPr lvl="0"/>
            <a:r>
              <a:rPr lang="en-US" dirty="0"/>
              <a:t>Click an icon below to add a chart, graph, or table.</a:t>
            </a:r>
          </a:p>
        </p:txBody>
      </p:sp>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6"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7" name="Text Placeholder 6"/>
          <p:cNvSpPr>
            <a:spLocks noGrp="1"/>
          </p:cNvSpPr>
          <p:nvPr>
            <p:ph type="body" sz="quarter" idx="13" hasCustomPrompt="1"/>
          </p:nvPr>
        </p:nvSpPr>
        <p:spPr>
          <a:xfrm>
            <a:off x="591431" y="5943817"/>
            <a:ext cx="4948052" cy="320995"/>
          </a:xfrm>
        </p:spPr>
        <p:txBody>
          <a:bodyPr bIns="0" anchor="t" anchorCtr="0"/>
          <a:lstStyle>
            <a:lvl1pPr marL="0" indent="0">
              <a:buNone/>
              <a:defRPr sz="1400" baseline="0"/>
            </a:lvl1pPr>
          </a:lstStyle>
          <a:p>
            <a:pPr lvl="0"/>
            <a:r>
              <a:rPr lang="en-US" dirty="0"/>
              <a:t>Source:</a:t>
            </a:r>
          </a:p>
        </p:txBody>
      </p:sp>
    </p:spTree>
    <p:extLst>
      <p:ext uri="{BB962C8B-B14F-4D97-AF65-F5344CB8AC3E}">
        <p14:creationId xmlns:p14="http://schemas.microsoft.com/office/powerpoint/2010/main" val="4138955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Closing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68521B-D9DE-FE49-A430-5E9F4F9240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8" name="Text Placeholder 2"/>
          <p:cNvSpPr>
            <a:spLocks noGrp="1"/>
          </p:cNvSpPr>
          <p:nvPr>
            <p:ph type="body" sz="quarter" idx="10" hasCustomPrompt="1"/>
          </p:nvPr>
        </p:nvSpPr>
        <p:spPr>
          <a:xfrm>
            <a:off x="0" y="-14246"/>
            <a:ext cx="12191999" cy="6872246"/>
          </a:xfrm>
          <a:solidFill>
            <a:schemeClr val="accent2">
              <a:alpha val="90000"/>
            </a:schemeClr>
          </a:solidFill>
        </p:spPr>
        <p:txBody>
          <a:bodyPr lIns="457200" tIns="0" bIns="457200" anchor="ctr"/>
          <a:lstStyle>
            <a:lvl1pPr marL="0" indent="0">
              <a:buNone/>
              <a:defRPr sz="3733" b="1" cap="none" baseline="0">
                <a:solidFill>
                  <a:schemeClr val="bg1"/>
                </a:solidFill>
              </a:defRPr>
            </a:lvl1pPr>
          </a:lstStyle>
          <a:p>
            <a:pPr lvl="0"/>
            <a:r>
              <a:rPr lang="en-US" dirty="0"/>
              <a:t>Type In Closing Statement</a:t>
            </a:r>
          </a:p>
        </p:txBody>
      </p:sp>
      <p:sp>
        <p:nvSpPr>
          <p:cNvPr id="9" name="TextBox 8"/>
          <p:cNvSpPr txBox="1"/>
          <p:nvPr/>
        </p:nvSpPr>
        <p:spPr>
          <a:xfrm>
            <a:off x="-1321339" y="-2421176"/>
            <a:ext cx="5042667" cy="2103461"/>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closing statement (optional): </a:t>
            </a:r>
          </a:p>
          <a:p>
            <a:endParaRPr lang="en-US" sz="1867" b="1" baseline="0" dirty="0">
              <a:solidFill>
                <a:schemeClr val="bg1"/>
              </a:solidFill>
            </a:endParaRPr>
          </a:p>
          <a:p>
            <a:pPr lvl="0"/>
            <a:r>
              <a:rPr lang="en-US" sz="1867" b="1" dirty="0">
                <a:solidFill>
                  <a:schemeClr val="bg1"/>
                </a:solidFill>
              </a:rPr>
              <a:t>WE START WITH YES.</a:t>
            </a:r>
          </a:p>
          <a:p>
            <a:pPr lvl="0">
              <a:spcAft>
                <a:spcPts val="1600"/>
              </a:spcAft>
            </a:pPr>
            <a:r>
              <a:rPr lang="en-US" sz="1867" b="1" dirty="0">
                <a:solidFill>
                  <a:schemeClr val="bg1"/>
                </a:solidFill>
              </a:rPr>
              <a:t>AND END WITH THANK YOU.</a:t>
            </a:r>
          </a:p>
          <a:p>
            <a:pPr lvl="0"/>
            <a:r>
              <a:rPr lang="en-US" sz="1867" b="1" dirty="0">
                <a:solidFill>
                  <a:schemeClr val="bg1"/>
                </a:solidFill>
              </a:rPr>
              <a:t>DO YOU HAVE ANY BIG QUESTIONS?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16254013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IMAGES - vertic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4" name="Text Placeholder 3"/>
          <p:cNvSpPr>
            <a:spLocks noGrp="1"/>
          </p:cNvSpPr>
          <p:nvPr>
            <p:ph type="body" sz="quarter" idx="13"/>
          </p:nvPr>
        </p:nvSpPr>
        <p:spPr>
          <a:xfrm>
            <a:off x="4060412" y="1934727"/>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9" name="Picture Placeholder 4"/>
          <p:cNvSpPr>
            <a:spLocks noGrp="1"/>
          </p:cNvSpPr>
          <p:nvPr>
            <p:ph type="pic" sz="quarter" idx="15" hasCustomPrompt="1"/>
          </p:nvPr>
        </p:nvSpPr>
        <p:spPr>
          <a:xfrm>
            <a:off x="652525" y="1923615"/>
            <a:ext cx="2698328"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49354" y="3493608"/>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THREE IMAGES – VERTICAL</a:t>
            </a:r>
            <a:br>
              <a:rPr lang="en-US" dirty="0"/>
            </a:br>
            <a:r>
              <a:rPr lang="en-US" dirty="0"/>
              <a:t>Headline In Arial</a:t>
            </a:r>
          </a:p>
        </p:txBody>
      </p:sp>
      <p:sp>
        <p:nvSpPr>
          <p:cNvPr id="8" name="Text Placeholder 5"/>
          <p:cNvSpPr>
            <a:spLocks noGrp="1"/>
          </p:cNvSpPr>
          <p:nvPr>
            <p:ph type="body" sz="quarter" idx="12" hasCustomPrompt="1"/>
          </p:nvPr>
        </p:nvSpPr>
        <p:spPr>
          <a:xfrm>
            <a:off x="609602" y="13719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10" name="Text Placeholder 3"/>
          <p:cNvSpPr>
            <a:spLocks noGrp="1"/>
          </p:cNvSpPr>
          <p:nvPr>
            <p:ph type="body" sz="quarter" idx="18"/>
          </p:nvPr>
        </p:nvSpPr>
        <p:spPr>
          <a:xfrm>
            <a:off x="4060412" y="3507968"/>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4" name="Picture Placeholder 4"/>
          <p:cNvSpPr>
            <a:spLocks noGrp="1"/>
          </p:cNvSpPr>
          <p:nvPr>
            <p:ph type="pic" sz="quarter" idx="19" hasCustomPrompt="1"/>
          </p:nvPr>
        </p:nvSpPr>
        <p:spPr>
          <a:xfrm>
            <a:off x="649353" y="5076181"/>
            <a:ext cx="2704676" cy="1186811"/>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5" name="Text Placeholder 3"/>
          <p:cNvSpPr>
            <a:spLocks noGrp="1"/>
          </p:cNvSpPr>
          <p:nvPr>
            <p:ph type="body" sz="quarter" idx="20"/>
          </p:nvPr>
        </p:nvSpPr>
        <p:spPr>
          <a:xfrm>
            <a:off x="4060412" y="5059321"/>
            <a:ext cx="7753216" cy="1303379"/>
          </a:xfrm>
        </p:spPr>
        <p:txBody>
          <a:bodyPr tIns="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133"/>
            </a:lvl4pPr>
            <a:lvl5pPr marL="1445648" indent="-228594">
              <a:spcBef>
                <a:spcPts val="0"/>
              </a:spcBef>
              <a:defRPr sz="2133"/>
            </a:lvl5pPr>
          </a:lstStyle>
          <a:p>
            <a:pPr lvl="0"/>
            <a:r>
              <a:rPr lang="en-US"/>
              <a:t>Edit Master text styles</a:t>
            </a:r>
          </a:p>
          <a:p>
            <a:pPr lvl="1"/>
            <a:r>
              <a:rPr lang="en-US"/>
              <a:t>Second level</a:t>
            </a:r>
          </a:p>
          <a:p>
            <a:pPr lvl="2"/>
            <a:r>
              <a:rPr lang="en-US"/>
              <a:t>Third level</a:t>
            </a:r>
          </a:p>
        </p:txBody>
      </p:sp>
      <p:sp>
        <p:nvSpPr>
          <p:cNvPr id="16" name="TextBox 1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656346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Video">
    <p:spTree>
      <p:nvGrpSpPr>
        <p:cNvPr id="1" name=""/>
        <p:cNvGrpSpPr/>
        <p:nvPr/>
      </p:nvGrpSpPr>
      <p:grpSpPr>
        <a:xfrm>
          <a:off x="0" y="0"/>
          <a:ext cx="0" cy="0"/>
          <a:chOff x="0" y="0"/>
          <a:chExt cx="0" cy="0"/>
        </a:xfrm>
      </p:grpSpPr>
      <p:sp>
        <p:nvSpPr>
          <p:cNvPr id="3" name="Rectangle 2"/>
          <p:cNvSpPr/>
          <p:nvPr/>
        </p:nvSpPr>
        <p:spPr>
          <a:xfrm>
            <a:off x="0" y="-6723"/>
            <a:ext cx="12192000" cy="6864724"/>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09602" y="515940"/>
            <a:ext cx="11163868" cy="806017"/>
          </a:xfrm>
        </p:spPr>
        <p:txBody>
          <a:bodyPr anchor="b"/>
          <a:lstStyle>
            <a:lvl1pPr>
              <a:defRPr b="1" baseline="0">
                <a:solidFill>
                  <a:schemeClr val="bg1"/>
                </a:solidFill>
              </a:defRPr>
            </a:lvl1pPr>
          </a:lstStyle>
          <a:p>
            <a:r>
              <a:rPr lang="en-US" dirty="0"/>
              <a:t>Title And Content Slide. </a:t>
            </a:r>
            <a:br>
              <a:rPr lang="en-US" dirty="0"/>
            </a:br>
            <a:r>
              <a:rPr lang="en-US" dirty="0"/>
              <a:t>Headline In Arial Font.</a:t>
            </a:r>
          </a:p>
        </p:txBody>
      </p:sp>
    </p:spTree>
    <p:extLst>
      <p:ext uri="{BB962C8B-B14F-4D97-AF65-F5344CB8AC3E}">
        <p14:creationId xmlns:p14="http://schemas.microsoft.com/office/powerpoint/2010/main" val="1211953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991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over Option A">
    <p:bg>
      <p:bgPr>
        <a:solidFill>
          <a:schemeClr val="bg1"/>
        </a:solidFill>
        <a:effectLst/>
      </p:bgPr>
    </p:bg>
    <p:spTree>
      <p:nvGrpSpPr>
        <p:cNvPr id="1" name=""/>
        <p:cNvGrpSpPr/>
        <p:nvPr/>
      </p:nvGrpSpPr>
      <p:grpSpPr>
        <a:xfrm>
          <a:off x="0" y="0"/>
          <a:ext cx="0" cy="0"/>
          <a:chOff x="0" y="0"/>
          <a:chExt cx="0" cy="0"/>
        </a:xfrm>
      </p:grpSpPr>
      <p:sp>
        <p:nvSpPr>
          <p:cNvPr id="17" name="Text Placeholder 9"/>
          <p:cNvSpPr>
            <a:spLocks noGrp="1"/>
          </p:cNvSpPr>
          <p:nvPr>
            <p:ph type="body" sz="quarter" idx="27" hasCustomPrompt="1"/>
          </p:nvPr>
        </p:nvSpPr>
        <p:spPr>
          <a:xfrm>
            <a:off x="625061" y="766261"/>
            <a:ext cx="7580467" cy="406205"/>
          </a:xfrm>
        </p:spPr>
        <p:txBody>
          <a:bodyPr lIns="0" bIns="0" anchor="b">
            <a:normAutofit/>
          </a:bodyPr>
          <a:lstStyle>
            <a:lvl1pPr marL="0" indent="0">
              <a:buNone/>
              <a:defRPr sz="2400" b="1" cap="all" baseline="0">
                <a:solidFill>
                  <a:srgbClr val="47484A"/>
                </a:solidFill>
              </a:defRPr>
            </a:lvl1pPr>
            <a:lvl2pPr marL="0" indent="0">
              <a:buNone/>
              <a:defRPr/>
            </a:lvl2pPr>
            <a:lvl3pPr marL="0" indent="0">
              <a:spcBef>
                <a:spcPts val="2400"/>
              </a:spcBef>
              <a:buNone/>
              <a:defRPr/>
            </a:lvl3pPr>
          </a:lstStyle>
          <a:p>
            <a:pPr lvl="0"/>
            <a:r>
              <a:rPr lang="en-US" dirty="0"/>
              <a:t>Optional one line subhead, </a:t>
            </a:r>
            <a:r>
              <a:rPr lang="en-US" dirty="0" err="1"/>
              <a:t>url</a:t>
            </a:r>
            <a:r>
              <a:rPr lang="en-US" dirty="0"/>
              <a:t> or date</a:t>
            </a:r>
          </a:p>
        </p:txBody>
      </p:sp>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69752" y="544589"/>
            <a:ext cx="2382461" cy="85827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640080" rIns="91440" anchor="ctr">
            <a:normAutofit/>
          </a:bodyPr>
          <a:lstStyle>
            <a:lvl1pPr>
              <a:defRPr sz="4400" baseline="0">
                <a:solidFill>
                  <a:schemeClr val="bg1"/>
                </a:solidFill>
              </a:defRPr>
            </a:lvl1pPr>
          </a:lstStyle>
          <a:p>
            <a:r>
              <a:rPr lang="en-US" dirty="0"/>
              <a:t>Presentation Title - Cover Option A</a:t>
            </a:r>
            <a:br>
              <a:rPr lang="en-US" dirty="0"/>
            </a:br>
            <a:r>
              <a:rPr lang="en-US" dirty="0"/>
              <a:t>Can Be Up To Four </a:t>
            </a:r>
            <a:br>
              <a:rPr lang="en-US" dirty="0"/>
            </a:br>
            <a:r>
              <a:rPr lang="en-US" dirty="0"/>
              <a:t>Or Five Lines Of Text</a:t>
            </a:r>
          </a:p>
        </p:txBody>
      </p:sp>
      <p:sp>
        <p:nvSpPr>
          <p:cNvPr id="48"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49"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0"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3"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a:t>
            </a:r>
            <a:br>
              <a:rPr lang="en-US" dirty="0"/>
            </a:br>
            <a:r>
              <a:rPr lang="en-US" dirty="0"/>
              <a:t>info if not needed</a:t>
            </a:r>
          </a:p>
        </p:txBody>
      </p:sp>
      <p:sp>
        <p:nvSpPr>
          <p:cNvPr id="54"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r>
              <a:rPr lang="en-US" dirty="0"/>
              <a:t>PRESENTER NAME</a:t>
            </a:r>
          </a:p>
        </p:txBody>
      </p:sp>
      <p:sp>
        <p:nvSpPr>
          <p:cNvPr id="55"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a:t>
            </a:r>
            <a:br>
              <a:rPr lang="en-US" dirty="0"/>
            </a:br>
            <a:r>
              <a:rPr lang="en-US" dirty="0"/>
              <a:t>info if not needed</a:t>
            </a:r>
          </a:p>
        </p:txBody>
      </p:sp>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16" name="TextBox 15"/>
          <p:cNvSpPr txBox="1"/>
          <p:nvPr/>
        </p:nvSpPr>
        <p:spPr>
          <a:xfrm>
            <a:off x="-1358552" y="-1972722"/>
            <a:ext cx="4670533" cy="1323632"/>
          </a:xfrm>
          <a:prstGeom prst="rect">
            <a:avLst/>
          </a:prstGeom>
          <a:solidFill>
            <a:schemeClr val="bg1">
              <a:lumMod val="50000"/>
            </a:schemeClr>
          </a:solidFill>
        </p:spPr>
        <p:txBody>
          <a:bodyPr wrap="square" rtlCol="0">
            <a:spAutoFit/>
          </a:bodyPr>
          <a:lstStyle/>
          <a:p>
            <a:r>
              <a:rPr lang="en-US" sz="1867" b="1" dirty="0">
                <a:solidFill>
                  <a:schemeClr val="bg1"/>
                </a:solidFill>
              </a:rPr>
              <a:t>Suggested</a:t>
            </a:r>
            <a:r>
              <a:rPr lang="en-US" sz="1867" b="1" baseline="0" dirty="0">
                <a:solidFill>
                  <a:schemeClr val="bg1"/>
                </a:solidFill>
              </a:rPr>
              <a:t> line of text (optional): </a:t>
            </a:r>
          </a:p>
          <a:p>
            <a:endParaRPr lang="en-US" sz="1867" b="1" baseline="0" dirty="0">
              <a:solidFill>
                <a:schemeClr val="bg1"/>
              </a:solidFill>
            </a:endParaRPr>
          </a:p>
          <a:p>
            <a:r>
              <a:rPr lang="en-US" sz="1867" b="1" baseline="0" dirty="0">
                <a:solidFill>
                  <a:schemeClr val="bg1"/>
                </a:solidFill>
              </a:rPr>
              <a:t>WE START WITH YES.</a:t>
            </a:r>
            <a:endParaRPr lang="en-US" sz="1867"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9970723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Cover Option B">
    <p:bg>
      <p:bgPr>
        <a:solidFill>
          <a:schemeClr val="bg1"/>
        </a:solidFill>
        <a:effectLst/>
      </p:bgPr>
    </p:bg>
    <p:spTree>
      <p:nvGrpSpPr>
        <p:cNvPr id="1" name=""/>
        <p:cNvGrpSpPr/>
        <p:nvPr/>
      </p:nvGrpSpPr>
      <p:grpSpPr>
        <a:xfrm>
          <a:off x="0" y="0"/>
          <a:ext cx="0" cy="0"/>
          <a:chOff x="0" y="0"/>
          <a:chExt cx="0" cy="0"/>
        </a:xfrm>
      </p:grpSpPr>
      <p:pic>
        <p:nvPicPr>
          <p:cNvPr id="16"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3969" y="6060003"/>
            <a:ext cx="2076449" cy="748036"/>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82" descr="aerial view of Argonne with APS in front 5730-00068.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020"/>
            <a:ext cx="12192000" cy="6011939"/>
          </a:xfrm>
          <a:prstGeom prst="rect">
            <a:avLst/>
          </a:prstGeom>
        </p:spPr>
      </p:pic>
      <p:sp>
        <p:nvSpPr>
          <p:cNvPr id="84" name="Text Placeholder 1"/>
          <p:cNvSpPr>
            <a:spLocks noGrp="1"/>
          </p:cNvSpPr>
          <p:nvPr>
            <p:ph type="body" sz="quarter" idx="10" hasCustomPrompt="1"/>
          </p:nvPr>
        </p:nvSpPr>
        <p:spPr>
          <a:xfrm>
            <a:off x="0" y="-27020"/>
            <a:ext cx="12192000" cy="6011939"/>
          </a:xfrm>
          <a:solidFill>
            <a:schemeClr val="accent2">
              <a:alpha val="85000"/>
            </a:schemeClr>
          </a:solidFill>
        </p:spPr>
        <p:txBody>
          <a:bodyPr bIns="0" anchor="b"/>
          <a:lstStyle>
            <a:lvl1pPr marL="0" indent="0">
              <a:buNone/>
              <a:defRPr sz="133"/>
            </a:lvl1pPr>
          </a:lstStyle>
          <a:p>
            <a:r>
              <a:rPr lang="en-US" dirty="0"/>
              <a:t> </a:t>
            </a:r>
          </a:p>
        </p:txBody>
      </p:sp>
      <p:sp>
        <p:nvSpPr>
          <p:cNvPr id="8" name="Picture Placeholder 4"/>
          <p:cNvSpPr>
            <a:spLocks noGrp="1" noChangeAspect="1"/>
          </p:cNvSpPr>
          <p:nvPr>
            <p:ph type="pic" sz="quarter" idx="16" hasCustomPrompt="1"/>
          </p:nvPr>
        </p:nvSpPr>
        <p:spPr>
          <a:xfrm>
            <a:off x="6484969" y="1689100"/>
            <a:ext cx="5707033" cy="2706624"/>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2" y="1689100"/>
            <a:ext cx="6484965" cy="2706624"/>
          </a:xfrm>
          <a:solidFill>
            <a:schemeClr val="accent2"/>
          </a:solidFill>
        </p:spPr>
        <p:txBody>
          <a:bodyPr lIns="457200" rIns="91440" anchor="ctr">
            <a:normAutofit/>
          </a:bodyPr>
          <a:lstStyle>
            <a:lvl1pPr>
              <a:defRPr sz="3733" baseline="0">
                <a:solidFill>
                  <a:schemeClr val="bg1"/>
                </a:solidFill>
              </a:defRPr>
            </a:lvl1pPr>
          </a:lstStyle>
          <a:p>
            <a:r>
              <a:rPr lang="en-US" dirty="0"/>
              <a:t>Presentation Title -Cover Option B </a:t>
            </a:r>
            <a:br>
              <a:rPr lang="en-US" dirty="0"/>
            </a:br>
            <a:r>
              <a:rPr lang="en-US" dirty="0"/>
              <a:t>Can Be Up To Four </a:t>
            </a:r>
            <a:br>
              <a:rPr lang="en-US" dirty="0"/>
            </a:br>
            <a:r>
              <a:rPr lang="en-US" dirty="0"/>
              <a:t>Or Five Lines Of Text</a:t>
            </a:r>
          </a:p>
        </p:txBody>
      </p:sp>
      <p:sp>
        <p:nvSpPr>
          <p:cNvPr id="4" name="Text Placeholder 3"/>
          <p:cNvSpPr>
            <a:spLocks noGrp="1"/>
          </p:cNvSpPr>
          <p:nvPr>
            <p:ph type="body" sz="quarter" idx="24" hasCustomPrompt="1"/>
          </p:nvPr>
        </p:nvSpPr>
        <p:spPr>
          <a:xfrm>
            <a:off x="1" y="204953"/>
            <a:ext cx="7802035" cy="1292225"/>
          </a:xfrm>
        </p:spPr>
        <p:txBody>
          <a:bodyPr lIns="457200" rIns="274320" anchor="ctr"/>
          <a:lstStyle>
            <a:lvl1pPr marL="0" indent="0">
              <a:buNone/>
              <a:defRPr cap="all" baseline="0">
                <a:solidFill>
                  <a:schemeClr val="bg1"/>
                </a:solidFill>
              </a:defRPr>
            </a:lvl1pPr>
          </a:lstStyle>
          <a:p>
            <a:pPr lvl="0"/>
            <a:r>
              <a:rPr lang="en-US" dirty="0"/>
              <a:t>Insert presentation date</a:t>
            </a:r>
          </a:p>
        </p:txBody>
      </p:sp>
      <p:sp>
        <p:nvSpPr>
          <p:cNvPr id="85" name="Text Placeholder 9"/>
          <p:cNvSpPr>
            <a:spLocks noGrp="1"/>
          </p:cNvSpPr>
          <p:nvPr>
            <p:ph type="body" sz="quarter" idx="17" hasCustomPrompt="1"/>
          </p:nvPr>
        </p:nvSpPr>
        <p:spPr>
          <a:xfrm>
            <a:off x="626535" y="4582947"/>
            <a:ext cx="3590495" cy="393700"/>
          </a:xfrm>
        </p:spPr>
        <p:txBody>
          <a:bodyPr lIns="0" bIns="0" anchor="b">
            <a:normAutofit/>
          </a:bodyPr>
          <a:lstStyle>
            <a:lvl1pPr marL="0" inden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6" name="Text Placeholder 45"/>
          <p:cNvSpPr>
            <a:spLocks noGrp="1"/>
          </p:cNvSpPr>
          <p:nvPr>
            <p:ph type="body" sz="quarter" idx="18" hasCustomPrompt="1"/>
          </p:nvPr>
        </p:nvSpPr>
        <p:spPr>
          <a:xfrm>
            <a:off x="626535" y="4960384"/>
            <a:ext cx="3590495" cy="914400"/>
          </a:xfrm>
        </p:spPr>
        <p:txBody>
          <a:bodyPr lIns="0">
            <a:normAutofit/>
          </a:bodyPr>
          <a:lstStyle>
            <a:lvl1pPr marL="0" indent="0">
              <a:lnSpc>
                <a:spcPct val="95000"/>
              </a:lnSpc>
              <a:spcBef>
                <a:spcPts val="0"/>
              </a:spcBef>
              <a:buNone/>
              <a:defRPr sz="1867">
                <a:solidFill>
                  <a:schemeClr val="bg1"/>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87" name="Text Placeholder 9"/>
          <p:cNvSpPr>
            <a:spLocks noGrp="1"/>
          </p:cNvSpPr>
          <p:nvPr>
            <p:ph type="body" sz="quarter" idx="21" hasCustomPrompt="1"/>
          </p:nvPr>
        </p:nvSpPr>
        <p:spPr>
          <a:xfrm>
            <a:off x="4556496"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2" hasCustomPrompt="1"/>
          </p:nvPr>
        </p:nvSpPr>
        <p:spPr>
          <a:xfrm>
            <a:off x="4556496"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89" name="Text Placeholder 9"/>
          <p:cNvSpPr>
            <a:spLocks noGrp="1"/>
          </p:cNvSpPr>
          <p:nvPr>
            <p:ph type="body" sz="quarter" idx="25" hasCustomPrompt="1"/>
          </p:nvPr>
        </p:nvSpPr>
        <p:spPr>
          <a:xfrm>
            <a:off x="8480263" y="4582947"/>
            <a:ext cx="3590495" cy="393700"/>
          </a:xfrm>
        </p:spPr>
        <p:txBody>
          <a:bodyPr lIns="0" bIns="0" anchor="b">
            <a:normAutofit/>
          </a:bodyPr>
          <a:lstStyle>
            <a:lvl1pPr marL="0" indent="0">
              <a:buFont typeface="Arial" pitchFamily="34" charset="0"/>
              <a:buNone/>
              <a:defRPr sz="1867" b="1" cap="all" baseline="0">
                <a:solidFill>
                  <a:schemeClr val="bg1"/>
                </a:solidFill>
              </a:defRPr>
            </a:lvl1pPr>
            <a:lvl2pPr marL="0" indent="0">
              <a:buNone/>
              <a:defRPr/>
            </a:lvl2pPr>
            <a:lvl3pPr marL="0" indent="0">
              <a:spcBef>
                <a:spcPts val="2400"/>
              </a:spcBef>
              <a:buNone/>
              <a:defRPr/>
            </a:lvl3pPr>
          </a:lstStyle>
          <a:p>
            <a:pPr lvl="0"/>
            <a:r>
              <a:rPr lang="en-US" dirty="0"/>
              <a:t>presenter name</a:t>
            </a:r>
          </a:p>
        </p:txBody>
      </p:sp>
      <p:sp>
        <p:nvSpPr>
          <p:cNvPr id="90" name="Text Placeholder 45"/>
          <p:cNvSpPr>
            <a:spLocks noGrp="1"/>
          </p:cNvSpPr>
          <p:nvPr>
            <p:ph type="body" sz="quarter" idx="26" hasCustomPrompt="1"/>
          </p:nvPr>
        </p:nvSpPr>
        <p:spPr>
          <a:xfrm>
            <a:off x="8480263" y="4960384"/>
            <a:ext cx="3590495" cy="914400"/>
          </a:xfrm>
        </p:spPr>
        <p:txBody>
          <a:bodyPr lIns="0">
            <a:normAutofit/>
          </a:bodyPr>
          <a:lstStyle>
            <a:lvl1pPr marL="0" indent="0">
              <a:lnSpc>
                <a:spcPct val="95000"/>
              </a:lnSpc>
              <a:spcBef>
                <a:spcPts val="0"/>
              </a:spcBef>
              <a:buFont typeface="Arial" pitchFamily="34" charset="0"/>
              <a:buNone/>
              <a:defRPr sz="1867">
                <a:solidFill>
                  <a:schemeClr val="bg1"/>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47" name="Text Placeholder 4"/>
          <p:cNvSpPr>
            <a:spLocks noGrp="1"/>
          </p:cNvSpPr>
          <p:nvPr>
            <p:ph type="body" sz="quarter" idx="12" hasCustomPrompt="1"/>
          </p:nvPr>
        </p:nvSpPr>
        <p:spPr>
          <a:xfrm>
            <a:off x="-2" y="1689100"/>
            <a:ext cx="319619" cy="2706624"/>
          </a:xfrm>
          <a:solidFill>
            <a:schemeClr val="accent1"/>
          </a:solidFill>
        </p:spPr>
        <p:txBody>
          <a:bodyPr bIns="0" anchor="b"/>
          <a:lstStyle>
            <a:lvl1pPr marL="0" indent="0">
              <a:buNone/>
              <a:defRPr sz="133"/>
            </a:lvl1pPr>
          </a:lstStyle>
          <a:p>
            <a:pPr lvl="0"/>
            <a:r>
              <a:rPr lang="en-US" dirty="0"/>
              <a:t>  </a:t>
            </a:r>
          </a:p>
        </p:txBody>
      </p:sp>
      <p:sp>
        <p:nvSpPr>
          <p:cNvPr id="155" name="TextBox 154"/>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937549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ver Option C">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3969" y="109775"/>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945566"/>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5323001"/>
            <a:ext cx="3590495" cy="746723"/>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endParaRPr lang="en-US" dirty="0"/>
          </a:p>
        </p:txBody>
      </p:sp>
      <p:sp>
        <p:nvSpPr>
          <p:cNvPr id="56" name="Text Placeholder 9"/>
          <p:cNvSpPr>
            <a:spLocks noGrp="1"/>
          </p:cNvSpPr>
          <p:nvPr>
            <p:ph type="body" sz="quarter" idx="21" hasCustomPrompt="1"/>
          </p:nvPr>
        </p:nvSpPr>
        <p:spPr>
          <a:xfrm>
            <a:off x="4556496"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899575"/>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3726367"/>
            <a:ext cx="11270539" cy="862880"/>
          </a:xfrm>
        </p:spPr>
        <p:txBody>
          <a:bodyPr lIns="0" rIns="91440" anchor="b">
            <a:normAutofit/>
          </a:bodyPr>
          <a:lstStyle>
            <a:lvl1pPr>
              <a:defRPr sz="3733" baseline="0">
                <a:solidFill>
                  <a:schemeClr val="tx1">
                    <a:lumMod val="50000"/>
                  </a:schemeClr>
                </a:solidFill>
              </a:defRPr>
            </a:lvl1pPr>
          </a:lstStyle>
          <a:p>
            <a:r>
              <a:rPr lang="en-US" dirty="0"/>
              <a:t>Presentation Title – Cover Option C </a:t>
            </a:r>
          </a:p>
        </p:txBody>
      </p:sp>
      <p:sp>
        <p:nvSpPr>
          <p:cNvPr id="87" name="Text Placeholder 9"/>
          <p:cNvSpPr>
            <a:spLocks noGrp="1"/>
          </p:cNvSpPr>
          <p:nvPr>
            <p:ph type="body" sz="quarter" idx="23" hasCustomPrompt="1"/>
          </p:nvPr>
        </p:nvSpPr>
        <p:spPr>
          <a:xfrm>
            <a:off x="8480263" y="4945566"/>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5323001"/>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4589247"/>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899573"/>
            <a:ext cx="299452" cy="2761488"/>
          </a:xfrm>
          <a:solidFill>
            <a:schemeClr val="accent1"/>
          </a:solidFill>
        </p:spPr>
        <p:txBody>
          <a:bodyPr bIns="0" anchor="b"/>
          <a:lstStyle>
            <a:lvl1pPr marL="0" indent="0">
              <a:buNone/>
              <a:defRPr sz="133"/>
            </a:lvl1pPr>
          </a:lstStyle>
          <a:p>
            <a:pPr lvl="0"/>
            <a:r>
              <a:rPr lang="en-US" dirty="0"/>
              <a:t>  </a:t>
            </a:r>
          </a:p>
        </p:txBody>
      </p:sp>
      <p:sp>
        <p:nvSpPr>
          <p:cNvPr id="186" name="TextBox 185"/>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16" name="Text Placeholder 4"/>
          <p:cNvSpPr>
            <a:spLocks noGrp="1"/>
          </p:cNvSpPr>
          <p:nvPr>
            <p:ph type="body" sz="quarter" idx="26" hasCustomPrompt="1"/>
          </p:nvPr>
        </p:nvSpPr>
        <p:spPr>
          <a:xfrm>
            <a:off x="670984" y="401282"/>
            <a:ext cx="7979531" cy="441436"/>
          </a:xfrm>
        </p:spPr>
        <p:txBody>
          <a:bodyPr/>
          <a:lstStyle>
            <a:lvl1pPr marL="0" indent="0">
              <a:buNone/>
              <a:defRPr sz="1333" b="1" cap="all" baseline="0">
                <a:solidFill>
                  <a:schemeClr val="tx1"/>
                </a:solidFill>
              </a:defRPr>
            </a:lvl1pPr>
          </a:lstStyle>
          <a:p>
            <a:r>
              <a:rPr lang="en-US" sz="1333" b="0" cap="all" dirty="0">
                <a:solidFill>
                  <a:srgbClr val="000000"/>
                </a:solidFill>
              </a:rPr>
              <a:t>Type in Name of </a:t>
            </a:r>
            <a:r>
              <a:rPr lang="en-US" sz="1333" b="0" cap="all" dirty="0" err="1">
                <a:solidFill>
                  <a:srgbClr val="000000"/>
                </a:solidFill>
              </a:rPr>
              <a:t>fACILITY</a:t>
            </a:r>
            <a:r>
              <a:rPr lang="en-US" sz="1333" b="0" cap="all" dirty="0">
                <a:solidFill>
                  <a:srgbClr val="000000"/>
                </a:solidFill>
              </a:rPr>
              <a:t>, division, group, program or </a:t>
            </a:r>
            <a:r>
              <a:rPr lang="en-US" sz="1333" dirty="0">
                <a:solidFill>
                  <a:srgbClr val="000000"/>
                </a:solidFill>
              </a:rPr>
              <a:t>www.anl.gov</a:t>
            </a:r>
          </a:p>
        </p:txBody>
      </p:sp>
    </p:spTree>
    <p:extLst>
      <p:ext uri="{BB962C8B-B14F-4D97-AF65-F5344CB8AC3E}">
        <p14:creationId xmlns:p14="http://schemas.microsoft.com/office/powerpoint/2010/main" val="1278269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Cover Option D">
    <p:bg>
      <p:bgPr>
        <a:solidFill>
          <a:schemeClr val="bg1"/>
        </a:solidFill>
        <a:effectLst/>
      </p:bgPr>
    </p:bg>
    <p:spTree>
      <p:nvGrpSpPr>
        <p:cNvPr id="1" name=""/>
        <p:cNvGrpSpPr/>
        <p:nvPr/>
      </p:nvGrpSpPr>
      <p:grpSpPr>
        <a:xfrm>
          <a:off x="0" y="0"/>
          <a:ext cx="0" cy="0"/>
          <a:chOff x="0" y="0"/>
          <a:chExt cx="0" cy="0"/>
        </a:xfrm>
      </p:grpSpPr>
      <p:pic>
        <p:nvPicPr>
          <p:cNvPr id="15" name="Picture 2" descr="C:\Users\amiesen\Desktop\anlrgbppt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63969" y="227511"/>
            <a:ext cx="2076449" cy="748036"/>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 Placeholder 45"/>
          <p:cNvSpPr>
            <a:spLocks noGrp="1"/>
          </p:cNvSpPr>
          <p:nvPr>
            <p:ph type="body" sz="quarter" idx="19" hasCustomPrompt="1"/>
          </p:nvPr>
        </p:nvSpPr>
        <p:spPr>
          <a:xfrm>
            <a:off x="626533" y="6094281"/>
            <a:ext cx="7859323" cy="515411"/>
          </a:xfrm>
        </p:spPr>
        <p:txBody>
          <a:bodyPr lIns="0" anchor="b"/>
          <a:lstStyle>
            <a:lvl1pPr marL="0" indent="0">
              <a:spcBef>
                <a:spcPts val="0"/>
              </a:spcBef>
              <a:buNone/>
              <a:defRPr sz="1867" baseline="0">
                <a:solidFill>
                  <a:srgbClr val="47484A"/>
                </a:solidFill>
              </a:defRPr>
            </a:lvl1pPr>
            <a:lvl2pPr marL="0" indent="0">
              <a:spcBef>
                <a:spcPts val="2400"/>
              </a:spcBef>
              <a:buNone/>
              <a:defRPr/>
            </a:lvl2pPr>
          </a:lstStyle>
          <a:p>
            <a:pPr lvl="0"/>
            <a:r>
              <a:rPr lang="en-US" dirty="0"/>
              <a:t>Presentation Date</a:t>
            </a:r>
            <a:br>
              <a:rPr lang="en-US" dirty="0"/>
            </a:br>
            <a:r>
              <a:rPr lang="en-US" dirty="0"/>
              <a:t>City, State (presentation location)</a:t>
            </a:r>
          </a:p>
        </p:txBody>
      </p:sp>
      <p:sp>
        <p:nvSpPr>
          <p:cNvPr id="50" name="Text Placeholder 9"/>
          <p:cNvSpPr>
            <a:spLocks noGrp="1"/>
          </p:cNvSpPr>
          <p:nvPr>
            <p:ph type="body" sz="quarter" idx="17" hasCustomPrompt="1"/>
          </p:nvPr>
        </p:nvSpPr>
        <p:spPr>
          <a:xfrm>
            <a:off x="626535" y="4581631"/>
            <a:ext cx="3590495" cy="393700"/>
          </a:xfrm>
        </p:spPr>
        <p:txBody>
          <a:bodyPr lIns="0" bIns="0" anchor="b">
            <a:normAutofit/>
          </a:bodyPr>
          <a:lstStyle>
            <a:lvl1pPr marL="0" inden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3" name="Text Placeholder 45"/>
          <p:cNvSpPr>
            <a:spLocks noGrp="1"/>
          </p:cNvSpPr>
          <p:nvPr>
            <p:ph type="body" sz="quarter" idx="18" hasCustomPrompt="1"/>
          </p:nvPr>
        </p:nvSpPr>
        <p:spPr>
          <a:xfrm>
            <a:off x="626535" y="4959068"/>
            <a:ext cx="3590495" cy="914400"/>
          </a:xfrm>
        </p:spPr>
        <p:txBody>
          <a:bodyPr lIns="0">
            <a:normAutofit/>
          </a:bodyPr>
          <a:lstStyle>
            <a:lvl1pPr marL="0" indent="0">
              <a:lnSpc>
                <a:spcPct val="95000"/>
              </a:lnSpc>
              <a:spcBef>
                <a:spcPts val="0"/>
              </a:spcBef>
              <a:buNone/>
              <a:defRPr sz="1867">
                <a:solidFill>
                  <a:srgbClr val="47484A"/>
                </a:solidFill>
              </a:defRPr>
            </a:lvl1pPr>
            <a:lvl2pPr marL="0" indent="0">
              <a:spcBef>
                <a:spcPts val="2400"/>
              </a:spcBef>
              <a:buNone/>
              <a:defRPr/>
            </a:lvl2pPr>
          </a:lstStyle>
          <a:p>
            <a:r>
              <a:rPr lang="en-US" dirty="0"/>
              <a:t>Add Presenter Title</a:t>
            </a:r>
            <a:br>
              <a:rPr lang="en-US" dirty="0"/>
            </a:br>
            <a:r>
              <a:rPr lang="en-US" dirty="0"/>
              <a:t>Optional Line 2</a:t>
            </a:r>
            <a:br>
              <a:rPr lang="en-US" dirty="0"/>
            </a:br>
            <a:r>
              <a:rPr lang="en-US" dirty="0"/>
              <a:t>Optional Line 3</a:t>
            </a:r>
          </a:p>
        </p:txBody>
      </p:sp>
      <p:sp>
        <p:nvSpPr>
          <p:cNvPr id="56" name="Text Placeholder 9"/>
          <p:cNvSpPr>
            <a:spLocks noGrp="1"/>
          </p:cNvSpPr>
          <p:nvPr>
            <p:ph type="body" sz="quarter" idx="21" hasCustomPrompt="1"/>
          </p:nvPr>
        </p:nvSpPr>
        <p:spPr>
          <a:xfrm>
            <a:off x="4556496"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57" name="Text Placeholder 45"/>
          <p:cNvSpPr>
            <a:spLocks noGrp="1"/>
          </p:cNvSpPr>
          <p:nvPr>
            <p:ph type="body" sz="quarter" idx="22" hasCustomPrompt="1"/>
          </p:nvPr>
        </p:nvSpPr>
        <p:spPr>
          <a:xfrm>
            <a:off x="4556496"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second presenter info </a:t>
            </a:r>
            <a:br>
              <a:rPr lang="en-US" dirty="0"/>
            </a:br>
            <a:r>
              <a:rPr lang="en-US" dirty="0"/>
              <a:t>if not needed</a:t>
            </a:r>
          </a:p>
        </p:txBody>
      </p:sp>
      <p:sp>
        <p:nvSpPr>
          <p:cNvPr id="45" name="Picture Placeholder 4"/>
          <p:cNvSpPr>
            <a:spLocks noGrp="1" noChangeAspect="1"/>
          </p:cNvSpPr>
          <p:nvPr>
            <p:ph type="pic" sz="quarter" idx="16" hasCustomPrompt="1"/>
          </p:nvPr>
        </p:nvSpPr>
        <p:spPr>
          <a:xfrm>
            <a:off x="290836" y="1681607"/>
            <a:ext cx="11901165" cy="2761535"/>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5" y="110360"/>
            <a:ext cx="9034837" cy="1119235"/>
          </a:xfrm>
        </p:spPr>
        <p:txBody>
          <a:bodyPr lIns="0" rIns="91440" anchor="b">
            <a:normAutofit/>
          </a:bodyPr>
          <a:lstStyle>
            <a:lvl1pPr>
              <a:defRPr sz="3733" baseline="0">
                <a:solidFill>
                  <a:schemeClr val="tx1">
                    <a:lumMod val="50000"/>
                  </a:schemeClr>
                </a:solidFill>
              </a:defRPr>
            </a:lvl1pPr>
          </a:lstStyle>
          <a:p>
            <a:r>
              <a:rPr lang="en-US" dirty="0"/>
              <a:t>presentation title –</a:t>
            </a:r>
            <a:br>
              <a:rPr lang="en-US" dirty="0"/>
            </a:br>
            <a:r>
              <a:rPr lang="en-US" dirty="0"/>
              <a:t>Cover option D</a:t>
            </a:r>
          </a:p>
        </p:txBody>
      </p:sp>
      <p:sp>
        <p:nvSpPr>
          <p:cNvPr id="87" name="Text Placeholder 9"/>
          <p:cNvSpPr>
            <a:spLocks noGrp="1"/>
          </p:cNvSpPr>
          <p:nvPr>
            <p:ph type="body" sz="quarter" idx="23" hasCustomPrompt="1"/>
          </p:nvPr>
        </p:nvSpPr>
        <p:spPr>
          <a:xfrm>
            <a:off x="8480263" y="4581631"/>
            <a:ext cx="3590495" cy="393700"/>
          </a:xfrm>
        </p:spPr>
        <p:txBody>
          <a:bodyPr lIns="0" bIns="0" anchor="b">
            <a:normAutofit/>
          </a:bodyPr>
          <a:lstStyle>
            <a:lvl1pPr marL="0" indent="0">
              <a:buFont typeface="Arial" pitchFamily="34" charset="0"/>
              <a:buNone/>
              <a:defRPr sz="1867" b="1" cap="all" baseline="0">
                <a:solidFill>
                  <a:srgbClr val="47484A"/>
                </a:solidFill>
              </a:defRPr>
            </a:lvl1pPr>
            <a:lvl2pPr marL="0" indent="0">
              <a:buNone/>
              <a:defRPr/>
            </a:lvl2pPr>
            <a:lvl3pPr marL="0" indent="0">
              <a:spcBef>
                <a:spcPts val="2400"/>
              </a:spcBef>
              <a:buNone/>
              <a:defRPr/>
            </a:lvl3pPr>
          </a:lstStyle>
          <a:p>
            <a:pPr lvl="0"/>
            <a:r>
              <a:rPr lang="en-US" dirty="0"/>
              <a:t>presenter name</a:t>
            </a:r>
          </a:p>
        </p:txBody>
      </p:sp>
      <p:sp>
        <p:nvSpPr>
          <p:cNvPr id="88" name="Text Placeholder 45"/>
          <p:cNvSpPr>
            <a:spLocks noGrp="1"/>
          </p:cNvSpPr>
          <p:nvPr>
            <p:ph type="body" sz="quarter" idx="24" hasCustomPrompt="1"/>
          </p:nvPr>
        </p:nvSpPr>
        <p:spPr>
          <a:xfrm>
            <a:off x="8480263" y="4959068"/>
            <a:ext cx="3590495" cy="746723"/>
          </a:xfrm>
        </p:spPr>
        <p:txBody>
          <a:bodyPr lIns="0">
            <a:normAutofit/>
          </a:bodyPr>
          <a:lstStyle>
            <a:lvl1pPr marL="0" indent="0">
              <a:lnSpc>
                <a:spcPct val="95000"/>
              </a:lnSpc>
              <a:spcBef>
                <a:spcPts val="0"/>
              </a:spcBef>
              <a:buFont typeface="Arial" pitchFamily="34" charset="0"/>
              <a:buNone/>
              <a:defRPr sz="1867">
                <a:solidFill>
                  <a:srgbClr val="47484A"/>
                </a:solidFill>
              </a:defRPr>
            </a:lvl1pPr>
            <a:lvl2pPr marL="0" indent="0">
              <a:spcBef>
                <a:spcPts val="2400"/>
              </a:spcBef>
              <a:buNone/>
              <a:defRPr/>
            </a:lvl2pPr>
          </a:lstStyle>
          <a:p>
            <a:pPr lvl="0"/>
            <a:r>
              <a:rPr lang="en-US" dirty="0"/>
              <a:t>Remove third presenter info </a:t>
            </a:r>
            <a:br>
              <a:rPr lang="en-US" dirty="0"/>
            </a:br>
            <a:r>
              <a:rPr lang="en-US" dirty="0"/>
              <a:t>if not needed</a:t>
            </a:r>
          </a:p>
        </p:txBody>
      </p:sp>
      <p:sp>
        <p:nvSpPr>
          <p:cNvPr id="5" name="Text Placeholder 4"/>
          <p:cNvSpPr>
            <a:spLocks noGrp="1"/>
          </p:cNvSpPr>
          <p:nvPr>
            <p:ph type="body" sz="quarter" idx="25" hasCustomPrompt="1"/>
          </p:nvPr>
        </p:nvSpPr>
        <p:spPr>
          <a:xfrm>
            <a:off x="626533" y="1229594"/>
            <a:ext cx="11313219" cy="331077"/>
          </a:xfrm>
        </p:spPr>
        <p:txBody>
          <a:bodyPr/>
          <a:lstStyle>
            <a:lvl1pPr marL="0" indent="0">
              <a:buNone/>
              <a:defRPr b="1" baseline="0">
                <a:solidFill>
                  <a:schemeClr val="accent2"/>
                </a:solidFill>
              </a:defRPr>
            </a:lvl1pPr>
          </a:lstStyle>
          <a:p>
            <a:pPr lvl="0"/>
            <a:r>
              <a:rPr lang="en-US" dirty="0"/>
              <a:t>Subtitle – delete if not needed</a:t>
            </a:r>
          </a:p>
        </p:txBody>
      </p:sp>
      <p:sp>
        <p:nvSpPr>
          <p:cNvPr id="46" name="Text Placeholder 4"/>
          <p:cNvSpPr>
            <a:spLocks noGrp="1"/>
          </p:cNvSpPr>
          <p:nvPr>
            <p:ph type="body" sz="quarter" idx="12" hasCustomPrompt="1"/>
          </p:nvPr>
        </p:nvSpPr>
        <p:spPr>
          <a:xfrm>
            <a:off x="3" y="1681605"/>
            <a:ext cx="299452" cy="2761488"/>
          </a:xfrm>
          <a:solidFill>
            <a:schemeClr val="accent1"/>
          </a:solidFill>
        </p:spPr>
        <p:txBody>
          <a:bodyPr bIns="0" anchor="b"/>
          <a:lstStyle>
            <a:lvl1pPr marL="0" indent="0">
              <a:buNone/>
              <a:defRPr sz="133"/>
            </a:lvl1pPr>
          </a:lstStyle>
          <a:p>
            <a:pPr lvl="0"/>
            <a:r>
              <a:rPr lang="en-US" dirty="0"/>
              <a:t>  </a:t>
            </a:r>
          </a:p>
        </p:txBody>
      </p:sp>
      <p:sp>
        <p:nvSpPr>
          <p:cNvPr id="153" name="TextBox 15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238554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Pic - Full Fram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noChangeAspect="1"/>
          </p:cNvSpPr>
          <p:nvPr>
            <p:ph type="pic" sz="quarter" idx="13" hasCustomPrompt="1"/>
          </p:nvPr>
        </p:nvSpPr>
        <p:spPr>
          <a:xfrm>
            <a:off x="290837" y="9304"/>
            <a:ext cx="11901164" cy="6858000"/>
          </a:xfrm>
          <a:solidFill>
            <a:schemeClr val="bg1"/>
          </a:solidFill>
        </p:spPr>
        <p:txBody>
          <a:bodyPr lIns="0" tIns="1645920" anchor="t" anchorCtr="0"/>
          <a:lstStyle>
            <a:lvl1pPr marL="0" indent="0" algn="ctr">
              <a:buNone/>
              <a:defRPr baseline="0"/>
            </a:lvl1pPr>
          </a:lstStyle>
          <a:p>
            <a:r>
              <a:rPr lang="en-US" dirty="0"/>
              <a:t>Click icon to insert an image then right click image and “SEND IMAGE TO BACK”</a:t>
            </a:r>
          </a:p>
        </p:txBody>
      </p:sp>
      <p:sp>
        <p:nvSpPr>
          <p:cNvPr id="7" name="Text Placeholder 6"/>
          <p:cNvSpPr>
            <a:spLocks noGrp="1"/>
          </p:cNvSpPr>
          <p:nvPr>
            <p:ph type="body" sz="quarter" idx="17" hasCustomPrompt="1"/>
          </p:nvPr>
        </p:nvSpPr>
        <p:spPr>
          <a:xfrm>
            <a:off x="0" y="4775200"/>
            <a:ext cx="12192000" cy="2082800"/>
          </a:xfrm>
          <a:solidFill>
            <a:schemeClr val="tx2">
              <a:alpha val="91000"/>
            </a:schemeClr>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2" name="Title 1"/>
          <p:cNvSpPr>
            <a:spLocks noGrp="1"/>
          </p:cNvSpPr>
          <p:nvPr>
            <p:ph type="title" hasCustomPrompt="1"/>
          </p:nvPr>
        </p:nvSpPr>
        <p:spPr>
          <a:xfrm>
            <a:off x="626535" y="5042975"/>
            <a:ext cx="11094720" cy="1373592"/>
          </a:xfrm>
        </p:spPr>
        <p:txBody>
          <a:bodyPr lIns="0" anchor="t"/>
          <a:lstStyle>
            <a:lvl1pPr>
              <a:defRPr sz="3200" b="1" cap="none" baseline="0">
                <a:solidFill>
                  <a:schemeClr val="bg1"/>
                </a:solidFill>
              </a:defRPr>
            </a:lvl1pPr>
          </a:lstStyle>
          <a:p>
            <a:r>
              <a:rPr lang="en-US" dirty="0"/>
              <a:t>Full-frame Image Layout  – Title</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8"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9" name="TextBox 8"/>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3691939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Pic - ONE Image">
    <p:bg>
      <p:bgPr>
        <a:solidFill>
          <a:schemeClr val="bg1"/>
        </a:solidFill>
        <a:effectLst/>
      </p:bgPr>
    </p:bg>
    <p:spTree>
      <p:nvGrpSpPr>
        <p:cNvPr id="1" name=""/>
        <p:cNvGrpSpPr/>
        <p:nvPr/>
      </p:nvGrpSpPr>
      <p:grpSpPr>
        <a:xfrm>
          <a:off x="0" y="0"/>
          <a:ext cx="0" cy="0"/>
          <a:chOff x="0" y="0"/>
          <a:chExt cx="0" cy="0"/>
        </a:xfrm>
      </p:grpSpPr>
      <p:sp>
        <p:nvSpPr>
          <p:cNvPr id="8" name="Text Placeholder 6"/>
          <p:cNvSpPr>
            <a:spLocks noGrp="1"/>
          </p:cNvSpPr>
          <p:nvPr>
            <p:ph type="body" sz="quarter" idx="17"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0"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5" name="Picture Placeholder 4"/>
          <p:cNvSpPr>
            <a:spLocks noGrp="1" noChangeAspect="1"/>
          </p:cNvSpPr>
          <p:nvPr>
            <p:ph type="pic" sz="quarter" idx="13" hasCustomPrompt="1"/>
          </p:nvPr>
        </p:nvSpPr>
        <p:spPr>
          <a:xfrm>
            <a:off x="290837" y="-1"/>
            <a:ext cx="11901164" cy="3656013"/>
          </a:xfrm>
          <a:solidFill>
            <a:schemeClr val="bg1"/>
          </a:solidFill>
        </p:spPr>
        <p:txBody>
          <a:bodyPr lIns="0"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53384"/>
            <a:ext cx="11565467" cy="787099"/>
          </a:xfrm>
        </p:spPr>
        <p:txBody>
          <a:bodyPr lIns="0"/>
          <a:lstStyle>
            <a:lvl1pPr>
              <a:defRPr sz="3733" b="1" baseline="0">
                <a:solidFill>
                  <a:schemeClr val="bg1"/>
                </a:solidFill>
              </a:defRPr>
            </a:lvl1pPr>
          </a:lstStyle>
          <a:p>
            <a:r>
              <a:rPr lang="en-US" dirty="0"/>
              <a:t>Science/R&amp;D hero – one image</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5"/>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9"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1" name="TextBox 1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550388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Pic - TWO images">
    <p:bg>
      <p:bgPr>
        <a:solidFill>
          <a:schemeClr val="bg1"/>
        </a:solidFill>
        <a:effectLst/>
      </p:bgPr>
    </p:bg>
    <p:spTree>
      <p:nvGrpSpPr>
        <p:cNvPr id="1" name=""/>
        <p:cNvGrpSpPr/>
        <p:nvPr/>
      </p:nvGrpSpPr>
      <p:grpSpPr>
        <a:xfrm>
          <a:off x="0" y="0"/>
          <a:ext cx="0" cy="0"/>
          <a:chOff x="0" y="0"/>
          <a:chExt cx="0" cy="0"/>
        </a:xfrm>
      </p:grpSpPr>
      <p:sp>
        <p:nvSpPr>
          <p:cNvPr id="13" name="Text Placeholder 6"/>
          <p:cNvSpPr>
            <a:spLocks noGrp="1"/>
          </p:cNvSpPr>
          <p:nvPr>
            <p:ph type="body" sz="quarter" idx="20"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11" name="Picture Placeholder 4"/>
          <p:cNvSpPr>
            <a:spLocks noGrp="1" noChangeAspect="1"/>
          </p:cNvSpPr>
          <p:nvPr>
            <p:ph type="pic" sz="quarter" idx="16" hasCustomPrompt="1"/>
          </p:nvPr>
        </p:nvSpPr>
        <p:spPr>
          <a:xfrm>
            <a:off x="290836" y="1"/>
            <a:ext cx="5974080" cy="3663951"/>
          </a:xfrm>
          <a:solidFill>
            <a:schemeClr val="bg1">
              <a:lumMod val="75000"/>
            </a:schemeClr>
          </a:solidFill>
        </p:spPr>
        <p:txBody>
          <a:bodyPr tIns="1097280" anchor="t" anchorCtr="0"/>
          <a:lstStyle>
            <a:lvl1pPr marL="0" indent="0" algn="ctr">
              <a:buNone/>
              <a:defRPr baseline="0"/>
            </a:lvl1pPr>
          </a:lstStyle>
          <a:p>
            <a:r>
              <a:rPr lang="en-US" dirty="0"/>
              <a:t>Click icon to insert an image</a:t>
            </a:r>
          </a:p>
        </p:txBody>
      </p:sp>
      <p:sp>
        <p:nvSpPr>
          <p:cNvPr id="12" name="Picture Placeholder 4"/>
          <p:cNvSpPr>
            <a:spLocks noGrp="1" noChangeAspect="1"/>
          </p:cNvSpPr>
          <p:nvPr>
            <p:ph type="pic" sz="quarter" idx="17" hasCustomPrompt="1"/>
          </p:nvPr>
        </p:nvSpPr>
        <p:spPr>
          <a:xfrm>
            <a:off x="6243367" y="1"/>
            <a:ext cx="5974080" cy="3663951"/>
          </a:xfrm>
          <a:solidFill>
            <a:schemeClr val="bg1">
              <a:lumMod val="85000"/>
            </a:schemeClr>
          </a:solidFill>
        </p:spPr>
        <p:txBody>
          <a:bodyPr tIns="1097280" anchor="t" anchorCtr="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a:xfrm>
            <a:off x="626533" y="4340684"/>
            <a:ext cx="11565467" cy="787099"/>
          </a:xfrm>
        </p:spPr>
        <p:txBody>
          <a:bodyPr lIns="0"/>
          <a:lstStyle>
            <a:lvl1pPr>
              <a:defRPr sz="3733" b="1">
                <a:solidFill>
                  <a:schemeClr val="bg1"/>
                </a:solidFill>
              </a:defRPr>
            </a:lvl1pPr>
          </a:lstStyle>
          <a:p>
            <a:r>
              <a:rPr lang="en-US" dirty="0"/>
              <a:t>Science/</a:t>
            </a:r>
            <a:r>
              <a:rPr lang="en-US" dirty="0" err="1"/>
              <a:t>R&amp;d</a:t>
            </a:r>
            <a:r>
              <a:rPr lang="en-US" dirty="0"/>
              <a:t> HERO – Two IMAGES</a:t>
            </a:r>
            <a:br>
              <a:rPr lang="en-US" dirty="0"/>
            </a:br>
            <a:r>
              <a:rPr lang="en-US" dirty="0"/>
              <a:t>Headline IS ARIAL</a:t>
            </a:r>
          </a:p>
        </p:txBody>
      </p:sp>
      <p:sp>
        <p:nvSpPr>
          <p:cNvPr id="9" name="Text Placeholder 7"/>
          <p:cNvSpPr>
            <a:spLocks noGrp="1"/>
          </p:cNvSpPr>
          <p:nvPr>
            <p:ph type="body" sz="quarter" idx="14"/>
          </p:nvPr>
        </p:nvSpPr>
        <p:spPr>
          <a:xfrm>
            <a:off x="626534" y="51788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Slide Number Placeholder 2"/>
          <p:cNvSpPr>
            <a:spLocks noGrp="1"/>
          </p:cNvSpPr>
          <p:nvPr>
            <p:ph type="sldNum" sz="quarter" idx="18"/>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4" name="TextBox 13"/>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947499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Pic - THREE Images">
    <p:bg>
      <p:bgPr>
        <a:solidFill>
          <a:schemeClr val="bg1"/>
        </a:solidFill>
        <a:effectLst/>
      </p:bgPr>
    </p:bg>
    <p:spTree>
      <p:nvGrpSpPr>
        <p:cNvPr id="1" name=""/>
        <p:cNvGrpSpPr/>
        <p:nvPr/>
      </p:nvGrpSpPr>
      <p:grpSpPr>
        <a:xfrm>
          <a:off x="0" y="0"/>
          <a:ext cx="0" cy="0"/>
          <a:chOff x="0" y="0"/>
          <a:chExt cx="0" cy="0"/>
        </a:xfrm>
      </p:grpSpPr>
      <p:sp>
        <p:nvSpPr>
          <p:cNvPr id="11" name="Text Placeholder 6"/>
          <p:cNvSpPr>
            <a:spLocks noGrp="1"/>
          </p:cNvSpPr>
          <p:nvPr>
            <p:ph type="body" sz="quarter" idx="19" hasCustomPrompt="1"/>
          </p:nvPr>
        </p:nvSpPr>
        <p:spPr>
          <a:xfrm>
            <a:off x="0" y="3656122"/>
            <a:ext cx="12192000" cy="3201879"/>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0"/>
            <a:ext cx="3986784"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4258983" y="0"/>
            <a:ext cx="3986784" cy="367364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8248149" y="0"/>
            <a:ext cx="3943851" cy="367364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51915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2" name="Title 1"/>
          <p:cNvSpPr>
            <a:spLocks noGrp="1"/>
          </p:cNvSpPr>
          <p:nvPr>
            <p:ph type="title" hasCustomPrompt="1"/>
          </p:nvPr>
        </p:nvSpPr>
        <p:spPr>
          <a:xfrm>
            <a:off x="626533" y="4353384"/>
            <a:ext cx="11565467" cy="787099"/>
          </a:xfrm>
        </p:spPr>
        <p:txBody>
          <a:bodyPr lIns="0"/>
          <a:lstStyle>
            <a:lvl1pPr>
              <a:defRPr sz="3733" b="1">
                <a:solidFill>
                  <a:schemeClr val="bg1"/>
                </a:solidFill>
              </a:defRPr>
            </a:lvl1pPr>
          </a:lstStyle>
          <a:p>
            <a:r>
              <a:rPr lang="en-US" dirty="0"/>
              <a:t>Science/R&amp;D hero – Three images</a:t>
            </a:r>
            <a:br>
              <a:rPr lang="en-US" dirty="0"/>
            </a:br>
            <a:r>
              <a:rPr lang="en-US" dirty="0"/>
              <a:t>Headline is </a:t>
            </a:r>
            <a:r>
              <a:rPr lang="en-US" dirty="0" err="1"/>
              <a:t>arial</a:t>
            </a:r>
            <a:r>
              <a:rPr lang="en-US" dirty="0"/>
              <a:t> in all caps</a:t>
            </a:r>
          </a:p>
        </p:txBody>
      </p:sp>
      <p:sp>
        <p:nvSpPr>
          <p:cNvPr id="3" name="Slide Number Placeholder 2"/>
          <p:cNvSpPr>
            <a:spLocks noGrp="1"/>
          </p:cNvSpPr>
          <p:nvPr>
            <p:ph type="sldNum" sz="quarter" idx="17"/>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12"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13" name="TextBox 12"/>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89599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IMAGES - top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9249"/>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51643" y="4188849"/>
            <a:ext cx="5486400"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3"/>
          <p:cNvSpPr>
            <a:spLocks noGrp="1"/>
          </p:cNvSpPr>
          <p:nvPr>
            <p:ph type="body" sz="quarter" idx="14"/>
          </p:nvPr>
        </p:nvSpPr>
        <p:spPr>
          <a:xfrm>
            <a:off x="6288289" y="4188849"/>
            <a:ext cx="5463447" cy="2129163"/>
          </a:xfrm>
        </p:spPr>
        <p:txBody>
          <a:bodyPr tIns="91440"/>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p:cNvSpPr>
            <a:spLocks noGrp="1"/>
          </p:cNvSpPr>
          <p:nvPr>
            <p:ph type="pic" sz="quarter" idx="15" hasCustomPrompt="1"/>
          </p:nvPr>
        </p:nvSpPr>
        <p:spPr>
          <a:xfrm>
            <a:off x="660905"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12" name="Picture Placeholder 4"/>
          <p:cNvSpPr>
            <a:spLocks noGrp="1"/>
          </p:cNvSpPr>
          <p:nvPr>
            <p:ph type="pic" sz="quarter" idx="16" hasCustomPrompt="1"/>
          </p:nvPr>
        </p:nvSpPr>
        <p:spPr>
          <a:xfrm>
            <a:off x="6278733" y="1890495"/>
            <a:ext cx="5364480" cy="2286000"/>
          </a:xfrm>
          <a:solidFill>
            <a:schemeClr val="bg1">
              <a:lumMod val="75000"/>
            </a:schemeClr>
          </a:solidFill>
        </p:spPr>
        <p:txBody>
          <a:bodyPr tIns="36576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Top HORIZONTAL</a:t>
            </a:r>
            <a:br>
              <a:rPr lang="en-US" dirty="0"/>
            </a:br>
            <a:r>
              <a:rPr lang="en-US" dirty="0"/>
              <a:t>Headline In Arial</a:t>
            </a:r>
          </a:p>
        </p:txBody>
      </p:sp>
      <p:sp>
        <p:nvSpPr>
          <p:cNvPr id="10" name="TextBox 9"/>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2312059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Pic - FOUR Images">
    <p:bg>
      <p:bgPr>
        <a:solidFill>
          <a:schemeClr val="bg1"/>
        </a:solidFill>
        <a:effectLst/>
      </p:bgPr>
    </p:bg>
    <p:spTree>
      <p:nvGrpSpPr>
        <p:cNvPr id="1" name=""/>
        <p:cNvGrpSpPr/>
        <p:nvPr/>
      </p:nvGrpSpPr>
      <p:grpSpPr>
        <a:xfrm>
          <a:off x="0" y="0"/>
          <a:ext cx="0" cy="0"/>
          <a:chOff x="0" y="0"/>
          <a:chExt cx="0" cy="0"/>
        </a:xfrm>
      </p:grpSpPr>
      <p:sp>
        <p:nvSpPr>
          <p:cNvPr id="19" name="Text Placeholder 6"/>
          <p:cNvSpPr>
            <a:spLocks noGrp="1"/>
          </p:cNvSpPr>
          <p:nvPr>
            <p:ph type="body" sz="quarter" idx="24" hasCustomPrompt="1"/>
          </p:nvPr>
        </p:nvSpPr>
        <p:spPr>
          <a:xfrm>
            <a:off x="0" y="0"/>
            <a:ext cx="12192000" cy="6858000"/>
          </a:xfrm>
          <a:solidFill>
            <a:schemeClr val="accent2"/>
          </a:solidFill>
        </p:spPr>
        <p:txBody>
          <a:bodyPr bIns="0" anchor="b" anchorCtr="0"/>
          <a:lstStyle>
            <a:lvl1pPr marL="0" indent="0">
              <a:buNone/>
              <a:defRPr sz="133"/>
            </a:lvl1pPr>
          </a:lstStyle>
          <a:p>
            <a:pPr lvl="0"/>
            <a:r>
              <a:rPr lang="en-US" dirty="0"/>
              <a:t> </a:t>
            </a:r>
            <a:r>
              <a:rPr lang="en-US" dirty="0" err="1"/>
              <a:t>x1</a:t>
            </a:r>
            <a:endParaRPr lang="en-US" dirty="0"/>
          </a:p>
          <a:p>
            <a:pPr lvl="0"/>
            <a:endParaRPr lang="en-US" dirty="0"/>
          </a:p>
        </p:txBody>
      </p:sp>
      <p:sp>
        <p:nvSpPr>
          <p:cNvPr id="5" name="Picture Placeholder 4"/>
          <p:cNvSpPr>
            <a:spLocks noGrp="1" noChangeAspect="1"/>
          </p:cNvSpPr>
          <p:nvPr>
            <p:ph type="pic" sz="quarter" idx="13" hasCustomPrompt="1"/>
          </p:nvPr>
        </p:nvSpPr>
        <p:spPr>
          <a:xfrm>
            <a:off x="290836"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9" name="Picture Placeholder 4"/>
          <p:cNvSpPr>
            <a:spLocks noGrp="1" noChangeAspect="1"/>
          </p:cNvSpPr>
          <p:nvPr>
            <p:ph type="pic" sz="quarter" idx="15" hasCustomPrompt="1"/>
          </p:nvPr>
        </p:nvSpPr>
        <p:spPr>
          <a:xfrm>
            <a:off x="3270980"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10" name="Picture Placeholder 4"/>
          <p:cNvSpPr>
            <a:spLocks noGrp="1" noChangeAspect="1"/>
          </p:cNvSpPr>
          <p:nvPr>
            <p:ph type="pic" sz="quarter" idx="16" hasCustomPrompt="1"/>
          </p:nvPr>
        </p:nvSpPr>
        <p:spPr>
          <a:xfrm>
            <a:off x="6251121" y="1654175"/>
            <a:ext cx="2987040" cy="2238283"/>
          </a:xfrm>
          <a:solidFill>
            <a:schemeClr val="bg1">
              <a:lumMod val="85000"/>
            </a:schemeClr>
          </a:solidFill>
        </p:spPr>
        <p:txBody>
          <a:bodyPr lIns="0" tIns="731520" anchor="t" anchorCtr="0"/>
          <a:lstStyle>
            <a:lvl1pPr marL="0" indent="0" algn="ctr">
              <a:buNone/>
              <a:defRPr baseline="0"/>
            </a:lvl1pPr>
          </a:lstStyle>
          <a:p>
            <a:r>
              <a:rPr lang="en-US" dirty="0"/>
              <a:t>Click icon to insert an image</a:t>
            </a:r>
          </a:p>
        </p:txBody>
      </p:sp>
      <p:sp>
        <p:nvSpPr>
          <p:cNvPr id="11" name="Picture Placeholder 4"/>
          <p:cNvSpPr>
            <a:spLocks noGrp="1" noChangeAspect="1"/>
          </p:cNvSpPr>
          <p:nvPr>
            <p:ph type="pic" sz="quarter" idx="17" hasCustomPrompt="1"/>
          </p:nvPr>
        </p:nvSpPr>
        <p:spPr>
          <a:xfrm>
            <a:off x="9208029" y="1654175"/>
            <a:ext cx="2987040" cy="2238283"/>
          </a:xfrm>
          <a:solidFill>
            <a:schemeClr val="bg1">
              <a:lumMod val="75000"/>
            </a:schemeClr>
          </a:solidFill>
        </p:spPr>
        <p:txBody>
          <a:bodyPr lIns="0" tIns="731520" anchor="t" anchorCtr="0"/>
          <a:lstStyle>
            <a:lvl1pPr marL="0" indent="0" algn="ctr">
              <a:buNone/>
              <a:defRPr baseline="0"/>
            </a:lvl1pPr>
          </a:lstStyle>
          <a:p>
            <a:r>
              <a:rPr lang="en-US" dirty="0"/>
              <a:t>Click icon to insert an image</a:t>
            </a:r>
          </a:p>
        </p:txBody>
      </p:sp>
      <p:sp>
        <p:nvSpPr>
          <p:cNvPr id="8" name="Text Placeholder 7"/>
          <p:cNvSpPr>
            <a:spLocks noGrp="1"/>
          </p:cNvSpPr>
          <p:nvPr>
            <p:ph type="body" sz="quarter" idx="14"/>
          </p:nvPr>
        </p:nvSpPr>
        <p:spPr>
          <a:xfrm>
            <a:off x="626534" y="4645419"/>
            <a:ext cx="11246069" cy="1813035"/>
          </a:xfrm>
          <a:noFill/>
        </p:spPr>
        <p:txBody>
          <a:bodyPr lIns="0" tIns="91440"/>
          <a:lstStyle>
            <a:lvl1pPr>
              <a:defRPr sz="3200">
                <a:solidFill>
                  <a:schemeClr val="bg1"/>
                </a:solidFill>
              </a:defRPr>
            </a:lvl1pPr>
            <a:lvl2pPr>
              <a:defRPr sz="3200">
                <a:solidFill>
                  <a:schemeClr val="bg1"/>
                </a:solidFill>
              </a:defRPr>
            </a:lvl2pPr>
            <a:lvl3pPr>
              <a:defRPr sz="2667">
                <a:solidFill>
                  <a:schemeClr val="bg1"/>
                </a:solidFill>
              </a:defRPr>
            </a:lvl3pPr>
            <a:lvl4pPr>
              <a:defRPr sz="2667">
                <a:solidFill>
                  <a:schemeClr val="bg1"/>
                </a:solidFill>
              </a:defRPr>
            </a:lvl4pPr>
            <a:lvl5pPr>
              <a:defRPr sz="2667">
                <a:solidFill>
                  <a:schemeClr val="bg1"/>
                </a:solidFill>
              </a:defRPr>
            </a:lvl5pPr>
          </a:lstStyle>
          <a:p>
            <a:pPr lvl="0"/>
            <a:r>
              <a:rPr lang="en-US"/>
              <a:t>Edit Master text styles</a:t>
            </a:r>
          </a:p>
          <a:p>
            <a:pPr lvl="1"/>
            <a:r>
              <a:rPr lang="en-US"/>
              <a:t>Second level</a:t>
            </a:r>
          </a:p>
        </p:txBody>
      </p:sp>
      <p:sp>
        <p:nvSpPr>
          <p:cNvPr id="3" name="Title 2"/>
          <p:cNvSpPr>
            <a:spLocks noGrp="1"/>
          </p:cNvSpPr>
          <p:nvPr>
            <p:ph type="title" hasCustomPrompt="1"/>
          </p:nvPr>
        </p:nvSpPr>
        <p:spPr/>
        <p:txBody>
          <a:bodyPr/>
          <a:lstStyle>
            <a:lvl1pPr>
              <a:defRPr>
                <a:solidFill>
                  <a:schemeClr val="bg1"/>
                </a:solidFill>
              </a:defRPr>
            </a:lvl1pPr>
          </a:lstStyle>
          <a:p>
            <a:r>
              <a:rPr lang="en-US" dirty="0"/>
              <a:t>Science/R&amp;D Hero – Four Images</a:t>
            </a:r>
            <a:br>
              <a:rPr lang="en-US" dirty="0"/>
            </a:br>
            <a:r>
              <a:rPr lang="en-US" dirty="0"/>
              <a:t>Headline Is Arial</a:t>
            </a:r>
          </a:p>
        </p:txBody>
      </p:sp>
      <p:sp>
        <p:nvSpPr>
          <p:cNvPr id="4" name="Text Placeholder 3"/>
          <p:cNvSpPr>
            <a:spLocks noGrp="1"/>
          </p:cNvSpPr>
          <p:nvPr>
            <p:ph type="body" sz="quarter" idx="18" hasCustomPrompt="1"/>
          </p:nvPr>
        </p:nvSpPr>
        <p:spPr>
          <a:xfrm>
            <a:off x="290838" y="3931764"/>
            <a:ext cx="2984625" cy="477837"/>
          </a:xfrm>
        </p:spPr>
        <p:txBody>
          <a:bodyPr lIns="91440" rIns="91440"/>
          <a:lstStyle>
            <a:lvl1pPr marL="0" indent="0">
              <a:lnSpc>
                <a:spcPct val="95000"/>
              </a:lnSpc>
              <a:buNone/>
              <a:defRPr sz="1600" b="0" baseline="0">
                <a:solidFill>
                  <a:schemeClr val="bg1"/>
                </a:solidFill>
              </a:defRPr>
            </a:lvl1pPr>
          </a:lstStyle>
          <a:p>
            <a:pPr lvl="0"/>
            <a:r>
              <a:rPr lang="en-US" dirty="0"/>
              <a:t>Image caption Image caption Image caption Image caption Image</a:t>
            </a:r>
          </a:p>
        </p:txBody>
      </p:sp>
      <p:sp>
        <p:nvSpPr>
          <p:cNvPr id="16" name="Text Placeholder 3"/>
          <p:cNvSpPr>
            <a:spLocks noGrp="1"/>
          </p:cNvSpPr>
          <p:nvPr>
            <p:ph type="body" sz="quarter" idx="19" hasCustomPrompt="1"/>
          </p:nvPr>
        </p:nvSpPr>
        <p:spPr>
          <a:xfrm>
            <a:off x="3256794"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7" name="Text Placeholder 3"/>
          <p:cNvSpPr>
            <a:spLocks noGrp="1"/>
          </p:cNvSpPr>
          <p:nvPr>
            <p:ph type="body" sz="quarter" idx="20" hasCustomPrompt="1"/>
          </p:nvPr>
        </p:nvSpPr>
        <p:spPr>
          <a:xfrm>
            <a:off x="6241420"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18" name="Text Placeholder 3"/>
          <p:cNvSpPr>
            <a:spLocks noGrp="1"/>
          </p:cNvSpPr>
          <p:nvPr>
            <p:ph type="body" sz="quarter" idx="21" hasCustomPrompt="1"/>
          </p:nvPr>
        </p:nvSpPr>
        <p:spPr>
          <a:xfrm>
            <a:off x="9207377" y="3931764"/>
            <a:ext cx="2984625" cy="477837"/>
          </a:xfrm>
        </p:spPr>
        <p:txBody>
          <a:bodyPr lIns="91440" rIns="91440"/>
          <a:lstStyle>
            <a:lvl1pPr marL="0" indent="0">
              <a:lnSpc>
                <a:spcPct val="95000"/>
              </a:lnSpc>
              <a:buNone/>
              <a:defRPr sz="1600" b="0">
                <a:solidFill>
                  <a:schemeClr val="bg1"/>
                </a:solidFill>
              </a:defRPr>
            </a:lvl1pPr>
          </a:lstStyle>
          <a:p>
            <a:pPr lvl="0"/>
            <a:r>
              <a:rPr lang="en-US" dirty="0"/>
              <a:t>Image caption Image caption Image caption Image caption Image</a:t>
            </a:r>
          </a:p>
        </p:txBody>
      </p:sp>
      <p:sp>
        <p:nvSpPr>
          <p:cNvPr id="2" name="Slide Number Placeholder 1"/>
          <p:cNvSpPr>
            <a:spLocks noGrp="1"/>
          </p:cNvSpPr>
          <p:nvPr>
            <p:ph type="sldNum" sz="quarter" idx="22"/>
          </p:nvPr>
        </p:nvSpPr>
        <p:spPr/>
        <p:txBody>
          <a:bodyPr/>
          <a:lstStyle>
            <a:lvl1pPr>
              <a:defRPr>
                <a:solidFill>
                  <a:schemeClr val="bg1"/>
                </a:solidFill>
              </a:defRPr>
            </a:lvl1pPr>
          </a:lstStyle>
          <a:p>
            <a:fld id="{E799885C-40DE-AD45-84CF-80201AE0536C}" type="slidenum">
              <a:rPr lang="en-US" smtClean="0"/>
              <a:t>‹#›</a:t>
            </a:fld>
            <a:endParaRPr lang="en-US" dirty="0"/>
          </a:p>
        </p:txBody>
      </p:sp>
      <p:sp>
        <p:nvSpPr>
          <p:cNvPr id="6" name="Footer Placeholder 5"/>
          <p:cNvSpPr>
            <a:spLocks noGrp="1"/>
          </p:cNvSpPr>
          <p:nvPr>
            <p:ph type="ftr" sz="quarter" idx="23"/>
          </p:nvPr>
        </p:nvSpPr>
        <p:spPr>
          <a:xfrm>
            <a:off x="0" y="-1"/>
            <a:ext cx="304800" cy="6858000"/>
          </a:xfrm>
          <a:prstGeom prst="rect">
            <a:avLst/>
          </a:prstGeom>
        </p:spPr>
        <p:txBody>
          <a:bodyPr/>
          <a:lstStyle/>
          <a:p>
            <a:endParaRPr lang="en-US" dirty="0"/>
          </a:p>
        </p:txBody>
      </p:sp>
      <p:sp>
        <p:nvSpPr>
          <p:cNvPr id="20" name="Text Placeholder 4"/>
          <p:cNvSpPr>
            <a:spLocks noGrp="1"/>
          </p:cNvSpPr>
          <p:nvPr>
            <p:ph type="body" sz="quarter" idx="12" hasCustomPrompt="1"/>
          </p:nvPr>
        </p:nvSpPr>
        <p:spPr>
          <a:xfrm>
            <a:off x="0" y="-3"/>
            <a:ext cx="304800" cy="6858000"/>
          </a:xfrm>
          <a:solidFill>
            <a:schemeClr val="accent1"/>
          </a:solidFill>
        </p:spPr>
        <p:txBody>
          <a:bodyPr bIns="0" anchor="b"/>
          <a:lstStyle>
            <a:lvl1pPr marL="0" indent="0">
              <a:buNone/>
              <a:defRPr sz="133"/>
            </a:lvl1pPr>
          </a:lstStyle>
          <a:p>
            <a:pPr lvl="0"/>
            <a:r>
              <a:rPr lang="en-US" dirty="0"/>
              <a:t>  </a:t>
            </a:r>
          </a:p>
        </p:txBody>
      </p:sp>
      <p:sp>
        <p:nvSpPr>
          <p:cNvPr id="21" name="TextBox 20"/>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Tree>
    <p:extLst>
      <p:ext uri="{BB962C8B-B14F-4D97-AF65-F5344CB8AC3E}">
        <p14:creationId xmlns:p14="http://schemas.microsoft.com/office/powerpoint/2010/main" val="1568506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ECDC5-3059-B747-91F7-024E5B80E39F}"/>
              </a:ext>
            </a:extLst>
          </p:cNvPr>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932C0C-2B53-5443-9006-CA4DB6E3058B}"/>
              </a:ext>
            </a:extLst>
          </p:cNvPr>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301898D-200E-F243-BCFC-F03F54B91664}"/>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2FF2484-B917-004F-8B3B-CE99CE73FC2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6BBD17C-09DD-A34F-9962-A839F942889C}"/>
              </a:ext>
            </a:extLst>
          </p:cNvPr>
          <p:cNvSpPr>
            <a:spLocks noGrp="1"/>
          </p:cNvSpPr>
          <p:nvPr>
            <p:ph type="sldNum" sz="quarter" idx="12"/>
          </p:nvPr>
        </p:nvSpPr>
        <p:spPr/>
        <p:txBody>
          <a:bodyPr/>
          <a:lstStyle/>
          <a:p>
            <a:fld id="{E799885C-40DE-AD45-84CF-80201AE0536C}" type="slidenum">
              <a:rPr lang="en-US" smtClean="0"/>
              <a:t>‹#›</a:t>
            </a:fld>
            <a:endParaRPr lang="en-US" dirty="0"/>
          </a:p>
        </p:txBody>
      </p:sp>
    </p:spTree>
    <p:extLst>
      <p:ext uri="{BB962C8B-B14F-4D97-AF65-F5344CB8AC3E}">
        <p14:creationId xmlns:p14="http://schemas.microsoft.com/office/powerpoint/2010/main" val="1892487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7CF3-75CB-4801-9149-E3050C603E18}"/>
              </a:ext>
            </a:extLst>
          </p:cNvPr>
          <p:cNvSpPr>
            <a:spLocks noGrp="1"/>
          </p:cNvSpPr>
          <p:nvPr>
            <p:ph type="title"/>
          </p:nvPr>
        </p:nvSpPr>
        <p:spPr>
          <a:xfrm>
            <a:off x="838200" y="154780"/>
            <a:ext cx="10515600" cy="556099"/>
          </a:xfrm>
        </p:spPr>
        <p:txBody>
          <a:bodyPr>
            <a:normAutofit/>
          </a:bodyPr>
          <a:lstStyle>
            <a:lvl1pPr>
              <a:defRPr sz="3200">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06C87A2-4C8F-4383-8836-250921067D8B}"/>
              </a:ext>
            </a:extLst>
          </p:cNvPr>
          <p:cNvSpPr>
            <a:spLocks noGrp="1"/>
          </p:cNvSpPr>
          <p:nvPr>
            <p:ph type="sldNum" sz="quarter" idx="12"/>
          </p:nvPr>
        </p:nvSpPr>
        <p:spPr/>
        <p:txBody>
          <a:bodyPr/>
          <a:lstStyle/>
          <a:p>
            <a:fld id="{D5F11FED-66BC-4C03-9016-FD41D1C797D0}" type="slidenum">
              <a:rPr lang="en-US" smtClean="0"/>
              <a:t>‹#›</a:t>
            </a:fld>
            <a:endParaRPr lang="en-US"/>
          </a:p>
        </p:txBody>
      </p:sp>
      <p:cxnSp>
        <p:nvCxnSpPr>
          <p:cNvPr id="7" name="Straight Connector 6">
            <a:extLst>
              <a:ext uri="{FF2B5EF4-FFF2-40B4-BE49-F238E27FC236}">
                <a16:creationId xmlns:a16="http://schemas.microsoft.com/office/drawing/2014/main" id="{C651FC78-A2F6-4718-8336-21A959410FD9}"/>
              </a:ext>
            </a:extLst>
          </p:cNvPr>
          <p:cNvCxnSpPr>
            <a:cxnSpLocks/>
          </p:cNvCxnSpPr>
          <p:nvPr userDrawn="1"/>
        </p:nvCxnSpPr>
        <p:spPr>
          <a:xfrm>
            <a:off x="457200" y="6243851"/>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BC7D17-7C77-4131-A7C4-11DFA67FA060}"/>
              </a:ext>
            </a:extLst>
          </p:cNvPr>
          <p:cNvCxnSpPr>
            <a:cxnSpLocks/>
          </p:cNvCxnSpPr>
          <p:nvPr userDrawn="1"/>
        </p:nvCxnSpPr>
        <p:spPr>
          <a:xfrm>
            <a:off x="457200" y="1110124"/>
            <a:ext cx="11201400" cy="0"/>
          </a:xfrm>
          <a:prstGeom prst="line">
            <a:avLst/>
          </a:prstGeom>
          <a:ln w="1651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7E8C9C09-68A9-49A2-83E3-4C839A5123DE}"/>
              </a:ext>
            </a:extLst>
          </p:cNvPr>
          <p:cNvSpPr>
            <a:spLocks noGrp="1"/>
          </p:cNvSpPr>
          <p:nvPr>
            <p:ph sz="half" idx="13"/>
          </p:nvPr>
        </p:nvSpPr>
        <p:spPr>
          <a:xfrm>
            <a:off x="838200" y="1231244"/>
            <a:ext cx="5181600" cy="48414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a:extLst>
              <a:ext uri="{FF2B5EF4-FFF2-40B4-BE49-F238E27FC236}">
                <a16:creationId xmlns:a16="http://schemas.microsoft.com/office/drawing/2014/main" id="{29685741-BCB8-45FB-A0BE-1FA61B961A1D}"/>
              </a:ext>
            </a:extLst>
          </p:cNvPr>
          <p:cNvSpPr>
            <a:spLocks noGrp="1"/>
          </p:cNvSpPr>
          <p:nvPr>
            <p:ph sz="half" idx="2"/>
          </p:nvPr>
        </p:nvSpPr>
        <p:spPr>
          <a:xfrm>
            <a:off x="6172200" y="1231244"/>
            <a:ext cx="5181600" cy="484141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4">
            <a:extLst>
              <a:ext uri="{FF2B5EF4-FFF2-40B4-BE49-F238E27FC236}">
                <a16:creationId xmlns:a16="http://schemas.microsoft.com/office/drawing/2014/main" id="{D91553E9-F6B2-4C40-82D4-06F237CF643F}"/>
              </a:ext>
            </a:extLst>
          </p:cNvPr>
          <p:cNvSpPr>
            <a:spLocks noGrp="1"/>
          </p:cNvSpPr>
          <p:nvPr>
            <p:ph type="body" sz="quarter" idx="14" hasCustomPrompt="1"/>
          </p:nvPr>
        </p:nvSpPr>
        <p:spPr>
          <a:xfrm>
            <a:off x="838200" y="710405"/>
            <a:ext cx="10515600" cy="358775"/>
          </a:xfrm>
        </p:spPr>
        <p:txBody>
          <a:bodyPr>
            <a:noAutofit/>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title style</a:t>
            </a:r>
          </a:p>
        </p:txBody>
      </p:sp>
      <p:pic>
        <p:nvPicPr>
          <p:cNvPr id="14" name="Picture 13">
            <a:extLst>
              <a:ext uri="{FF2B5EF4-FFF2-40B4-BE49-F238E27FC236}">
                <a16:creationId xmlns:a16="http://schemas.microsoft.com/office/drawing/2014/main" id="{05F30BA3-587A-4239-8AA5-106391B9AC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6391492"/>
            <a:ext cx="1271890" cy="294840"/>
          </a:xfrm>
          <a:prstGeom prst="rect">
            <a:avLst/>
          </a:prstGeom>
        </p:spPr>
      </p:pic>
    </p:spTree>
    <p:extLst>
      <p:ext uri="{BB962C8B-B14F-4D97-AF65-F5344CB8AC3E}">
        <p14:creationId xmlns:p14="http://schemas.microsoft.com/office/powerpoint/2010/main" val="1376428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IMAGES - Bottom horizontal">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E799885C-40DE-AD45-84CF-80201AE0536C}" type="slidenum">
              <a:rPr lang="en-US" smtClean="0"/>
              <a:t>‹#›</a:t>
            </a:fld>
            <a:endParaRPr lang="en-US" dirty="0"/>
          </a:p>
        </p:txBody>
      </p:sp>
      <p:sp>
        <p:nvSpPr>
          <p:cNvPr id="7" name="Text Placeholder 5"/>
          <p:cNvSpPr>
            <a:spLocks noGrp="1"/>
          </p:cNvSpPr>
          <p:nvPr>
            <p:ph type="body" sz="quarter" idx="12" hasCustomPrompt="1"/>
          </p:nvPr>
        </p:nvSpPr>
        <p:spPr>
          <a:xfrm>
            <a:off x="609602" y="1355853"/>
            <a:ext cx="11163868" cy="499715"/>
          </a:xfrm>
        </p:spPr>
        <p:txBody>
          <a:bodyPr bIns="0">
            <a:noAutofit/>
          </a:bodyPr>
          <a:lstStyle>
            <a:lvl1pPr marL="0" indent="0">
              <a:lnSpc>
                <a:spcPct val="90000"/>
              </a:lnSpc>
              <a:spcBef>
                <a:spcPts val="0"/>
              </a:spcBef>
              <a:buNone/>
              <a:defRPr sz="2667" b="1">
                <a:solidFill>
                  <a:srgbClr val="0065A2"/>
                </a:solidFill>
              </a:defRPr>
            </a:lvl1pPr>
          </a:lstStyle>
          <a:p>
            <a:r>
              <a:rPr lang="en-US" dirty="0"/>
              <a:t>Slide subtitle optional -  delete as needed</a:t>
            </a:r>
          </a:p>
        </p:txBody>
      </p:sp>
      <p:sp>
        <p:nvSpPr>
          <p:cNvPr id="4" name="Text Placeholder 3"/>
          <p:cNvSpPr>
            <a:spLocks noGrp="1"/>
          </p:cNvSpPr>
          <p:nvPr>
            <p:ph type="body" sz="quarter" idx="13"/>
          </p:nvPr>
        </p:nvSpPr>
        <p:spPr>
          <a:xfrm>
            <a:off x="609600"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5" name="Text Placeholder 3"/>
          <p:cNvSpPr>
            <a:spLocks noGrp="1"/>
          </p:cNvSpPr>
          <p:nvPr>
            <p:ph type="body" sz="quarter" idx="14"/>
          </p:nvPr>
        </p:nvSpPr>
        <p:spPr>
          <a:xfrm>
            <a:off x="6288287" y="1877797"/>
            <a:ext cx="5486400" cy="1717079"/>
          </a:xfrm>
        </p:spPr>
        <p:txBody>
          <a:bodyPr/>
          <a:lstStyle>
            <a:lvl1pPr>
              <a:spcBef>
                <a:spcPts val="800"/>
              </a:spcBef>
              <a:defRPr sz="2400"/>
            </a:lvl1pPr>
            <a:lvl2pPr marL="609585" indent="-230712">
              <a:spcBef>
                <a:spcPts val="0"/>
              </a:spcBef>
              <a:defRPr sz="2400"/>
            </a:lvl2pPr>
            <a:lvl3pPr marL="836063" indent="-171446">
              <a:spcBef>
                <a:spcPts val="0"/>
              </a:spcBef>
              <a:defRPr sz="2400"/>
            </a:lvl3pPr>
            <a:lvl4pPr marL="1153555" indent="-228594">
              <a:spcBef>
                <a:spcPts val="0"/>
              </a:spcBef>
              <a:defRPr sz="2400"/>
            </a:lvl4pPr>
            <a:lvl5pPr marL="1445648" indent="-228594">
              <a:spcBef>
                <a:spcPts val="0"/>
              </a:spcBef>
              <a:defRPr sz="2400"/>
            </a:lvl5pPr>
          </a:lstStyle>
          <a:p>
            <a:pPr lvl="0"/>
            <a:r>
              <a:rPr lang="en-US"/>
              <a:t>Edit Master text styles</a:t>
            </a:r>
          </a:p>
          <a:p>
            <a:pPr lvl="1"/>
            <a:r>
              <a:rPr lang="en-US"/>
              <a:t>Second level</a:t>
            </a:r>
          </a:p>
          <a:p>
            <a:pPr lvl="2"/>
            <a:r>
              <a:rPr lang="en-US"/>
              <a:t>Third level</a:t>
            </a:r>
          </a:p>
        </p:txBody>
      </p:sp>
      <p:sp>
        <p:nvSpPr>
          <p:cNvPr id="10" name="Picture Placeholder 4"/>
          <p:cNvSpPr>
            <a:spLocks noGrp="1"/>
          </p:cNvSpPr>
          <p:nvPr>
            <p:ph type="pic" sz="quarter" idx="15" hasCustomPrompt="1"/>
          </p:nvPr>
        </p:nvSpPr>
        <p:spPr>
          <a:xfrm>
            <a:off x="618861"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11" name="Picture Placeholder 4"/>
          <p:cNvSpPr>
            <a:spLocks noGrp="1"/>
          </p:cNvSpPr>
          <p:nvPr>
            <p:ph type="pic" sz="quarter" idx="16" hasCustomPrompt="1"/>
          </p:nvPr>
        </p:nvSpPr>
        <p:spPr>
          <a:xfrm>
            <a:off x="6307819" y="3615115"/>
            <a:ext cx="5364480" cy="2286000"/>
          </a:xfrm>
          <a:solidFill>
            <a:schemeClr val="bg1">
              <a:lumMod val="75000"/>
            </a:schemeClr>
          </a:solidFill>
        </p:spPr>
        <p:txBody>
          <a:bodyPr tIns="274320"/>
          <a:lstStyle>
            <a:lvl1pPr marL="0" indent="0" algn="ctr">
              <a:buNone/>
              <a:defRPr baseline="0"/>
            </a:lvl1pPr>
          </a:lstStyle>
          <a:p>
            <a:r>
              <a:rPr lang="en-US" dirty="0"/>
              <a:t>Click icon to insert an image</a:t>
            </a:r>
          </a:p>
        </p:txBody>
      </p:sp>
      <p:sp>
        <p:nvSpPr>
          <p:cNvPr id="2" name="Title 1"/>
          <p:cNvSpPr>
            <a:spLocks noGrp="1"/>
          </p:cNvSpPr>
          <p:nvPr>
            <p:ph type="title" hasCustomPrompt="1"/>
          </p:nvPr>
        </p:nvSpPr>
        <p:spPr/>
        <p:txBody>
          <a:bodyPr/>
          <a:lstStyle>
            <a:lvl1pPr>
              <a:defRPr baseline="0"/>
            </a:lvl1pPr>
          </a:lstStyle>
          <a:p>
            <a:r>
              <a:rPr lang="en-US" dirty="0"/>
              <a:t>TWO IMAGES – Bottom HORIZONTAL</a:t>
            </a:r>
            <a:br>
              <a:rPr lang="en-US" dirty="0"/>
            </a:br>
            <a:r>
              <a:rPr lang="en-US" dirty="0"/>
              <a:t>WITH CAPTIONS</a:t>
            </a:r>
          </a:p>
        </p:txBody>
      </p:sp>
      <p:sp>
        <p:nvSpPr>
          <p:cNvPr id="12" name="TextBox 11"/>
          <p:cNvSpPr txBox="1"/>
          <p:nvPr/>
        </p:nvSpPr>
        <p:spPr>
          <a:xfrm>
            <a:off x="-2501970" y="0"/>
            <a:ext cx="2065241" cy="4196855"/>
          </a:xfrm>
          <a:prstGeom prst="rect">
            <a:avLst/>
          </a:prstGeom>
          <a:solidFill>
            <a:schemeClr val="bg1">
              <a:lumMod val="50000"/>
            </a:schemeClr>
          </a:solidFill>
        </p:spPr>
        <p:txBody>
          <a:bodyPr wrap="square" rtlCol="0">
            <a:spAutoFit/>
          </a:bodyPr>
          <a:lstStyle/>
          <a:p>
            <a:r>
              <a:rPr lang="en-US" sz="1867" b="1" dirty="0">
                <a:solidFill>
                  <a:schemeClr val="bg1"/>
                </a:solidFill>
              </a:rPr>
              <a:t>Instructions on replacing a current image:</a:t>
            </a:r>
          </a:p>
          <a:p>
            <a:pPr marL="304792" indent="-304792">
              <a:buFont typeface="+mj-lt"/>
              <a:buAutoNum type="arabicPeriod"/>
            </a:pPr>
            <a:r>
              <a:rPr lang="en-US" sz="1867" dirty="0">
                <a:solidFill>
                  <a:schemeClr val="bg1"/>
                </a:solidFill>
              </a:rPr>
              <a:t>Select and delete image and click the icon to insert a different image</a:t>
            </a:r>
          </a:p>
          <a:p>
            <a:pPr marL="304792" indent="-304792">
              <a:buFont typeface="+mj-lt"/>
              <a:buAutoNum type="arabicPeriod"/>
            </a:pPr>
            <a:r>
              <a:rPr lang="en-US" sz="1867" dirty="0">
                <a:solidFill>
                  <a:schemeClr val="bg1"/>
                </a:solidFill>
              </a:rPr>
              <a:t>Use the crop tool to position the image within the shape.  </a:t>
            </a:r>
          </a:p>
          <a:p>
            <a:endParaRPr lang="en-US" sz="2400" dirty="0">
              <a:solidFill>
                <a:schemeClr val="bg1"/>
              </a:solidFill>
            </a:endParaRPr>
          </a:p>
        </p:txBody>
      </p:sp>
      <p:sp>
        <p:nvSpPr>
          <p:cNvPr id="8" name="Text Placeholder 7"/>
          <p:cNvSpPr>
            <a:spLocks noGrp="1"/>
          </p:cNvSpPr>
          <p:nvPr>
            <p:ph type="body" sz="quarter" idx="17"/>
          </p:nvPr>
        </p:nvSpPr>
        <p:spPr>
          <a:xfrm>
            <a:off x="635022" y="5912892"/>
            <a:ext cx="5327631" cy="478760"/>
          </a:xfrm>
        </p:spPr>
        <p:txBody>
          <a:bodyPr/>
          <a:lstStyle>
            <a:lvl1pPr marL="0" indent="0">
              <a:buNone/>
              <a:defRPr sz="1600"/>
            </a:lvl1pPr>
          </a:lstStyle>
          <a:p>
            <a:pPr lvl="0"/>
            <a:r>
              <a:rPr lang="en-US"/>
              <a:t>Edit Master text styles</a:t>
            </a:r>
          </a:p>
        </p:txBody>
      </p:sp>
      <p:sp>
        <p:nvSpPr>
          <p:cNvPr id="13" name="Text Placeholder 7"/>
          <p:cNvSpPr>
            <a:spLocks noGrp="1"/>
          </p:cNvSpPr>
          <p:nvPr>
            <p:ph type="body" sz="quarter" idx="18"/>
          </p:nvPr>
        </p:nvSpPr>
        <p:spPr>
          <a:xfrm>
            <a:off x="6333721" y="5925592"/>
            <a:ext cx="5327631" cy="478760"/>
          </a:xfrm>
        </p:spPr>
        <p:txBody>
          <a:bodyPr/>
          <a:lstStyle>
            <a:lvl1pPr marL="0" indent="0">
              <a:buNone/>
              <a:defRPr sz="1600"/>
            </a:lvl1pPr>
          </a:lstStyle>
          <a:p>
            <a:pPr lvl="0"/>
            <a:r>
              <a:rPr lang="en-US"/>
              <a:t>Edit Master text styles</a:t>
            </a:r>
          </a:p>
        </p:txBody>
      </p:sp>
    </p:spTree>
    <p:extLst>
      <p:ext uri="{BB962C8B-B14F-4D97-AF65-F5344CB8AC3E}">
        <p14:creationId xmlns:p14="http://schemas.microsoft.com/office/powerpoint/2010/main" val="2373609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3.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53C3E06C-9BFF-B54E-8ADC-DB4ABEE113EC}" type="slidenum">
              <a:rPr lang="en-US" smtClean="0"/>
              <a:t>‹#›</a:t>
            </a:fld>
            <a:endParaRPr lang="en-US" dirty="0"/>
          </a:p>
        </p:txBody>
      </p:sp>
    </p:spTree>
    <p:extLst>
      <p:ext uri="{BB962C8B-B14F-4D97-AF65-F5344CB8AC3E}">
        <p14:creationId xmlns:p14="http://schemas.microsoft.com/office/powerpoint/2010/main" val="2779157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810" r:id="rId2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09585" rtl="0" eaLnBrk="1" latinLnBrk="0" hangingPunct="1">
        <a:lnSpc>
          <a:spcPct val="95000"/>
        </a:lnSpc>
        <a:spcBef>
          <a:spcPct val="0"/>
        </a:spcBef>
        <a:buNone/>
        <a:defRPr sz="3733" b="1" i="0" kern="1200" cap="none"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1018EF-4DA0-1D48-BA70-CEAD9FBBB7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7152D-AB7C-6F47-A7ED-A2700519D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71B0F-6F1D-2D42-91C4-00B4A1BA4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86D6CD05-BCA2-3042-B0AE-320A2962A9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6C06C42-BFDE-5A4A-AB80-3A085F30FF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C3E06C-9BFF-B54E-8ADC-DB4ABEE113EC}" type="slidenum">
              <a:rPr lang="en-US" smtClean="0"/>
              <a:t>‹#›</a:t>
            </a:fld>
            <a:endParaRPr lang="en-US" dirty="0"/>
          </a:p>
        </p:txBody>
      </p:sp>
    </p:spTree>
    <p:extLst>
      <p:ext uri="{BB962C8B-B14F-4D97-AF65-F5344CB8AC3E}">
        <p14:creationId xmlns:p14="http://schemas.microsoft.com/office/powerpoint/2010/main" val="40078265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1681A-EDFC-2D44-B22E-67649A5B63F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A97F15-B187-764C-8BC0-E2F562F0A2CD}"/>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D69F4-06D8-CE49-9766-F8833B26A7F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081A4-80E1-1E4E-B4D8-46FB8DF424F7}" type="datetimeFigureOut">
              <a:rPr lang="en-US" smtClean="0"/>
              <a:t>9/17/2020</a:t>
            </a:fld>
            <a:endParaRPr lang="en-US" dirty="0"/>
          </a:p>
        </p:txBody>
      </p:sp>
      <p:sp>
        <p:nvSpPr>
          <p:cNvPr id="5" name="Footer Placeholder 4">
            <a:extLst>
              <a:ext uri="{FF2B5EF4-FFF2-40B4-BE49-F238E27FC236}">
                <a16:creationId xmlns:a16="http://schemas.microsoft.com/office/drawing/2014/main" id="{3AA65AE4-2FDF-3744-BFAD-9938EC37F039}"/>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05C840-5513-9244-9CA1-EECF9260833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99885C-40DE-AD45-84CF-80201AE0536C}" type="slidenum">
              <a:rPr lang="en-US" smtClean="0"/>
              <a:t>‹#›</a:t>
            </a:fld>
            <a:endParaRPr lang="en-US" dirty="0"/>
          </a:p>
        </p:txBody>
      </p:sp>
    </p:spTree>
    <p:extLst>
      <p:ext uri="{BB962C8B-B14F-4D97-AF65-F5344CB8AC3E}">
        <p14:creationId xmlns:p14="http://schemas.microsoft.com/office/powerpoint/2010/main" val="33589493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859" r:id="rId12"/>
    <p:sldLayoutId id="2147483860" r:id="rId13"/>
    <p:sldLayoutId id="2147483861" r:id="rId14"/>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2" y="477838"/>
            <a:ext cx="11163868" cy="828948"/>
          </a:xfrm>
          <a:prstGeom prst="rect">
            <a:avLst/>
          </a:prstGeom>
        </p:spPr>
        <p:txBody>
          <a:bodyPr vert="horz" lIns="0" tIns="0" rIns="0" bIns="0" rtlCol="0" anchor="b">
            <a:noAutofit/>
          </a:bodyPr>
          <a:lstStyle/>
          <a:p>
            <a:r>
              <a:rPr lang="en-US" dirty="0"/>
              <a:t>Headline In All Caps 28pt </a:t>
            </a:r>
            <a:br>
              <a:rPr lang="en-US" dirty="0"/>
            </a:br>
            <a:r>
              <a:rPr lang="en-US" dirty="0"/>
              <a:t>Preferred As One Or Two Lines</a:t>
            </a:r>
          </a:p>
        </p:txBody>
      </p:sp>
      <p:sp>
        <p:nvSpPr>
          <p:cNvPr id="3" name="Text Placeholder 2"/>
          <p:cNvSpPr>
            <a:spLocks noGrp="1"/>
          </p:cNvSpPr>
          <p:nvPr>
            <p:ph type="body" idx="1"/>
          </p:nvPr>
        </p:nvSpPr>
        <p:spPr>
          <a:xfrm>
            <a:off x="609602" y="1858435"/>
            <a:ext cx="11163868" cy="4422775"/>
          </a:xfrm>
          <a:prstGeom prst="rect">
            <a:avLst/>
          </a:prstGeom>
        </p:spPr>
        <p:txBody>
          <a:bodyPr vert="horz" lIns="0" tIns="0" rIns="0" bIns="45720" rtlCol="0">
            <a:noAutofit/>
          </a:bodyPr>
          <a:lstStyle/>
          <a:p>
            <a:pPr lvl="0"/>
            <a:r>
              <a:rPr lang="en-US" dirty="0"/>
              <a:t>Click to add 1st-level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5791200" y="6473709"/>
            <a:ext cx="609600" cy="182880"/>
          </a:xfrm>
          <a:prstGeom prst="rect">
            <a:avLst/>
          </a:prstGeom>
        </p:spPr>
        <p:txBody>
          <a:bodyPr vert="horz" lIns="0" tIns="45720" rIns="0" bIns="0" rtlCol="0" anchor="b"/>
          <a:lstStyle>
            <a:lvl1pPr algn="ctr">
              <a:defRPr sz="1333">
                <a:solidFill>
                  <a:schemeClr val="bg1">
                    <a:lumMod val="50000"/>
                  </a:schemeClr>
                </a:solidFill>
              </a:defRPr>
            </a:lvl1pPr>
          </a:lstStyle>
          <a:p>
            <a:fld id="{53C3E06C-9BFF-B54E-8ADC-DB4ABEE113EC}" type="slidenum">
              <a:rPr lang="en-US" smtClean="0"/>
              <a:t>‹#›</a:t>
            </a:fld>
            <a:endParaRPr lang="en-US" dirty="0"/>
          </a:p>
        </p:txBody>
      </p:sp>
    </p:spTree>
    <p:extLst>
      <p:ext uri="{BB962C8B-B14F-4D97-AF65-F5344CB8AC3E}">
        <p14:creationId xmlns:p14="http://schemas.microsoft.com/office/powerpoint/2010/main" val="248227257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609585" rtl="0" eaLnBrk="1" latinLnBrk="0" hangingPunct="1">
        <a:lnSpc>
          <a:spcPct val="95000"/>
        </a:lnSpc>
        <a:spcBef>
          <a:spcPct val="0"/>
        </a:spcBef>
        <a:buNone/>
        <a:defRPr sz="3733" b="1" i="0" kern="1200" cap="none" baseline="0">
          <a:solidFill>
            <a:schemeClr val="tx1">
              <a:lumMod val="50000"/>
            </a:schemeClr>
          </a:solidFill>
          <a:latin typeface="+mj-lt"/>
          <a:ea typeface="+mj-ea"/>
          <a:cs typeface="+mj-cs"/>
        </a:defRPr>
      </a:lvl1pPr>
    </p:titleStyle>
    <p:body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tiff"/><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image" Target="../media/image51.tiff"/><Relationship Id="rId11" Type="http://schemas.openxmlformats.org/officeDocument/2006/relationships/image" Target="../media/image56.tiff"/><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tiff"/><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6.xml"/><Relationship Id="rId5" Type="http://schemas.openxmlformats.org/officeDocument/2006/relationships/image" Target="../media/image66.png"/><Relationship Id="rId4" Type="http://schemas.openxmlformats.org/officeDocument/2006/relationships/image" Target="../media/image65.emf"/></Relationships>
</file>

<file path=ppt/slides/_rels/slide18.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tiff"/><Relationship Id="rId1" Type="http://schemas.openxmlformats.org/officeDocument/2006/relationships/slideLayout" Target="../slideLayouts/slideLayout5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52.xml"/><Relationship Id="rId6" Type="http://schemas.openxmlformats.org/officeDocument/2006/relationships/image" Target="../media/image78.tiff"/><Relationship Id="rId5" Type="http://schemas.openxmlformats.org/officeDocument/2006/relationships/image" Target="../media/image77.tiff"/><Relationship Id="rId4" Type="http://schemas.openxmlformats.org/officeDocument/2006/relationships/image" Target="../media/image76.tiff"/></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 Id="rId9" Type="http://schemas.openxmlformats.org/officeDocument/2006/relationships/image" Target="../media/image1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emf"/><Relationship Id="rId7" Type="http://schemas.openxmlformats.org/officeDocument/2006/relationships/image" Target="../media/image23.emf"/><Relationship Id="rId12" Type="http://schemas.openxmlformats.org/officeDocument/2006/relationships/image" Target="../media/image28.emf"/><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22.emf"/><Relationship Id="rId11" Type="http://schemas.openxmlformats.org/officeDocument/2006/relationships/image" Target="../media/image27.emf"/><Relationship Id="rId5" Type="http://schemas.openxmlformats.org/officeDocument/2006/relationships/image" Target="../media/image21.emf"/><Relationship Id="rId10" Type="http://schemas.openxmlformats.org/officeDocument/2006/relationships/image" Target="../media/image26.emf"/><Relationship Id="rId4" Type="http://schemas.openxmlformats.org/officeDocument/2006/relationships/image" Target="../media/image20.emf"/><Relationship Id="rId9" Type="http://schemas.openxmlformats.org/officeDocument/2006/relationships/image" Target="../media/image25.emf"/></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xml"/><Relationship Id="rId1" Type="http://schemas.openxmlformats.org/officeDocument/2006/relationships/slideLayout" Target="../slideLayouts/slideLayout51.xml"/><Relationship Id="rId4" Type="http://schemas.openxmlformats.org/officeDocument/2006/relationships/image" Target="../media/image30.emf"/></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microsoft.com/office/2007/relationships/hdphoto" Target="../media/hdphoto1.wdp"/><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1.png"/><Relationship Id="rId16" Type="http://schemas.openxmlformats.org/officeDocument/2006/relationships/image" Target="../media/image44.png"/><Relationship Id="rId1" Type="http://schemas.openxmlformats.org/officeDocument/2006/relationships/slideLayout" Target="../slideLayouts/slideLayout41.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7247"/>
            <a:ext cx="6008016" cy="2706624"/>
          </a:xfrm>
        </p:spPr>
        <p:txBody>
          <a:bodyPr>
            <a:normAutofit/>
          </a:bodyPr>
          <a:lstStyle/>
          <a:p>
            <a:r>
              <a:rPr lang="en-US" sz="7200" dirty="0"/>
              <a:t>AI for Science @ Argonne</a:t>
            </a:r>
          </a:p>
        </p:txBody>
      </p:sp>
      <p:sp>
        <p:nvSpPr>
          <p:cNvPr id="4" name="Text Placeholder 3"/>
          <p:cNvSpPr>
            <a:spLocks noGrp="1"/>
          </p:cNvSpPr>
          <p:nvPr>
            <p:ph type="body" sz="quarter" idx="17"/>
          </p:nvPr>
        </p:nvSpPr>
        <p:spPr>
          <a:xfrm>
            <a:off x="548012" y="4544919"/>
            <a:ext cx="2316480" cy="393700"/>
          </a:xfrm>
        </p:spPr>
        <p:txBody>
          <a:bodyPr>
            <a:normAutofit/>
          </a:bodyPr>
          <a:lstStyle/>
          <a:p>
            <a:r>
              <a:rPr lang="en-US" sz="2400" dirty="0"/>
              <a:t>Ian Foster</a:t>
            </a:r>
          </a:p>
        </p:txBody>
      </p:sp>
      <p:sp>
        <p:nvSpPr>
          <p:cNvPr id="5" name="Text Placeholder 4"/>
          <p:cNvSpPr>
            <a:spLocks noGrp="1"/>
          </p:cNvSpPr>
          <p:nvPr>
            <p:ph type="body" sz="quarter" idx="18"/>
          </p:nvPr>
        </p:nvSpPr>
        <p:spPr>
          <a:xfrm>
            <a:off x="537849" y="4979285"/>
            <a:ext cx="11624169" cy="1878715"/>
          </a:xfrm>
          <a:solidFill>
            <a:schemeClr val="bg1"/>
          </a:solidFill>
        </p:spPr>
        <p:txBody>
          <a:bodyPr>
            <a:noAutofit/>
          </a:bodyPr>
          <a:lstStyle/>
          <a:p>
            <a:r>
              <a:rPr lang="en-US" sz="2000" dirty="0"/>
              <a:t>Director, Data Science and Learning Division, Argonne National Laboratory</a:t>
            </a:r>
          </a:p>
          <a:p>
            <a:r>
              <a:rPr lang="en-US" sz="2000" dirty="0"/>
              <a:t>Professor of Computer Science, University of Chicago</a:t>
            </a:r>
          </a:p>
          <a:p>
            <a:r>
              <a:rPr lang="en-US" sz="2000" dirty="0" err="1"/>
              <a:t>foster@anl.gov</a:t>
            </a:r>
            <a:endParaRPr lang="en-US" sz="2000" dirty="0"/>
          </a:p>
          <a:p>
            <a:endParaRPr lang="en-US" sz="2000" dirty="0"/>
          </a:p>
          <a:p>
            <a:r>
              <a:rPr lang="en-US" sz="1800" b="1" dirty="0" smtClean="0"/>
              <a:t>September 17, </a:t>
            </a:r>
            <a:r>
              <a:rPr lang="en-US" sz="1800" b="1" dirty="0"/>
              <a:t>2020</a:t>
            </a:r>
            <a:endParaRPr lang="en-US" sz="1800" dirty="0"/>
          </a:p>
        </p:txBody>
      </p:sp>
      <p:pic>
        <p:nvPicPr>
          <p:cNvPr id="7" name="Picture 6">
            <a:extLst>
              <a:ext uri="{FF2B5EF4-FFF2-40B4-BE49-F238E27FC236}">
                <a16:creationId xmlns:a16="http://schemas.microsoft.com/office/drawing/2014/main" id="{36556224-FF82-0945-9DD1-455BBA468F1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24800" y="1745611"/>
            <a:ext cx="4237219" cy="2648261"/>
          </a:xfrm>
          <a:prstGeom prst="rect">
            <a:avLst/>
          </a:prstGeom>
        </p:spPr>
      </p:pic>
    </p:spTree>
    <p:extLst>
      <p:ext uri="{BB962C8B-B14F-4D97-AF65-F5344CB8AC3E}">
        <p14:creationId xmlns:p14="http://schemas.microsoft.com/office/powerpoint/2010/main" val="984535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9601" y="4193248"/>
            <a:ext cx="11163869" cy="999335"/>
            <a:chOff x="609601" y="4193248"/>
            <a:chExt cx="11163869" cy="999335"/>
          </a:xfrm>
        </p:grpSpPr>
        <p:sp>
          <p:nvSpPr>
            <p:cNvPr id="8" name="Rectangle 7"/>
            <p:cNvSpPr/>
            <p:nvPr/>
          </p:nvSpPr>
          <p:spPr>
            <a:xfrm>
              <a:off x="609601" y="4195887"/>
              <a:ext cx="11163869"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Foundations</a:t>
              </a:r>
            </a:p>
          </p:txBody>
        </p:sp>
        <p:sp>
          <p:nvSpPr>
            <p:cNvPr id="10" name="TextBox 9"/>
            <p:cNvSpPr txBox="1"/>
            <p:nvPr/>
          </p:nvSpPr>
          <p:spPr>
            <a:xfrm>
              <a:off x="4724400" y="4193248"/>
              <a:ext cx="6375399"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Mathematics, algorithms; general AI, reinforcement learning, uncertainty quantification, explainability, etc.</a:t>
              </a:r>
            </a:p>
          </p:txBody>
        </p:sp>
      </p:grpSp>
      <p:grpSp>
        <p:nvGrpSpPr>
          <p:cNvPr id="18" name="Group 17"/>
          <p:cNvGrpSpPr/>
          <p:nvPr/>
        </p:nvGrpSpPr>
        <p:grpSpPr>
          <a:xfrm>
            <a:off x="609600" y="5287164"/>
            <a:ext cx="11163870" cy="999336"/>
            <a:chOff x="609600" y="5287164"/>
            <a:chExt cx="11163870" cy="999336"/>
          </a:xfrm>
        </p:grpSpPr>
        <p:sp>
          <p:nvSpPr>
            <p:cNvPr id="9" name="Rectangle 8"/>
            <p:cNvSpPr/>
            <p:nvPr/>
          </p:nvSpPr>
          <p:spPr>
            <a:xfrm>
              <a:off x="609600" y="5289804"/>
              <a:ext cx="11163870"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Hardware</a:t>
              </a:r>
            </a:p>
          </p:txBody>
        </p:sp>
        <p:sp>
          <p:nvSpPr>
            <p:cNvPr id="11" name="TextBox 10"/>
            <p:cNvSpPr txBox="1"/>
            <p:nvPr/>
          </p:nvSpPr>
          <p:spPr>
            <a:xfrm>
              <a:off x="4737100" y="5287164"/>
              <a:ext cx="6936091"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Advanced hardware to support AI.  Evaluation of new architectures and systems; exploration of neuromorphic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and quantum as long term accelerators for AI.</a:t>
              </a:r>
            </a:p>
          </p:txBody>
        </p:sp>
      </p:grpSp>
      <p:grpSp>
        <p:nvGrpSpPr>
          <p:cNvPr id="19" name="Group 18"/>
          <p:cNvGrpSpPr/>
          <p:nvPr/>
        </p:nvGrpSpPr>
        <p:grpSpPr>
          <a:xfrm>
            <a:off x="609601" y="2977675"/>
            <a:ext cx="11163869" cy="1069439"/>
            <a:chOff x="609601" y="2977675"/>
            <a:chExt cx="11163869" cy="1069439"/>
          </a:xfrm>
        </p:grpSpPr>
        <p:sp>
          <p:nvSpPr>
            <p:cNvPr id="7" name="Rectangle 6"/>
            <p:cNvSpPr/>
            <p:nvPr/>
          </p:nvSpPr>
          <p:spPr>
            <a:xfrm>
              <a:off x="609601" y="2980314"/>
              <a:ext cx="11163869" cy="106680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Learning systems</a:t>
              </a:r>
            </a:p>
          </p:txBody>
        </p:sp>
        <p:sp>
          <p:nvSpPr>
            <p:cNvPr id="13" name="TextBox 12"/>
            <p:cNvSpPr txBox="1"/>
            <p:nvPr/>
          </p:nvSpPr>
          <p:spPr>
            <a:xfrm>
              <a:off x="4737100" y="2977675"/>
              <a:ext cx="6936091" cy="1069439"/>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software. Software infrastructure for managing data,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models, workflows etc., and for delivering AI capabilities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to 1,000s of scientists and engineers.</a:t>
              </a:r>
            </a:p>
          </p:txBody>
        </p:sp>
      </p:grpSp>
      <p:grpSp>
        <p:nvGrpSpPr>
          <p:cNvPr id="20" name="Group 19"/>
          <p:cNvGrpSpPr/>
          <p:nvPr/>
        </p:nvGrpSpPr>
        <p:grpSpPr>
          <a:xfrm>
            <a:off x="609601" y="1866900"/>
            <a:ext cx="11163869" cy="993463"/>
            <a:chOff x="609601" y="1866900"/>
            <a:chExt cx="11163869" cy="993463"/>
          </a:xfrm>
          <a:solidFill>
            <a:schemeClr val="accent1"/>
          </a:solidFill>
        </p:grpSpPr>
        <p:sp>
          <p:nvSpPr>
            <p:cNvPr id="6" name="Rectangle 5"/>
            <p:cNvSpPr/>
            <p:nvPr/>
          </p:nvSpPr>
          <p:spPr>
            <a:xfrm>
              <a:off x="609601" y="1866900"/>
              <a:ext cx="11163869" cy="99346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Applications</a:t>
              </a:r>
            </a:p>
          </p:txBody>
        </p:sp>
        <p:sp>
          <p:nvSpPr>
            <p:cNvPr id="14" name="TextBox 13"/>
            <p:cNvSpPr txBox="1"/>
            <p:nvPr/>
          </p:nvSpPr>
          <p:spPr>
            <a:xfrm>
              <a:off x="4737100" y="1894139"/>
              <a:ext cx="7036370" cy="966224"/>
            </a:xfrm>
            <a:prstGeom prst="rect">
              <a:avLst/>
            </a:prstGeom>
            <a:grp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applications across science and engineering. Transformative approaches to simulation and experimental science.</a:t>
              </a:r>
            </a:p>
          </p:txBody>
        </p:sp>
      </p:grpSp>
      <p:sp>
        <p:nvSpPr>
          <p:cNvPr id="4" name="Title 3"/>
          <p:cNvSpPr>
            <a:spLocks noGrp="1"/>
          </p:cNvSpPr>
          <p:nvPr>
            <p:ph type="title"/>
          </p:nvPr>
        </p:nvSpPr>
        <p:spPr/>
        <p:txBody>
          <a:bodyPr>
            <a:noAutofit/>
          </a:bodyPr>
          <a:lstStyle/>
          <a:p>
            <a:r>
              <a:rPr lang="en-US" sz="4400" dirty="0">
                <a:solidFill>
                  <a:srgbClr val="C00000"/>
                </a:solidFill>
                <a:latin typeface="Calibri" panose="020F0502020204030204" pitchFamily="34" charset="0"/>
                <a:cs typeface="Calibri" panose="020F0502020204030204" pitchFamily="34" charset="0"/>
              </a:rPr>
              <a:t>AI for Science @ Argonne </a:t>
            </a:r>
            <a:r>
              <a:rPr lang="en-US" sz="4400" b="0" dirty="0">
                <a:solidFill>
                  <a:srgbClr val="C00000"/>
                </a:solidFill>
                <a:latin typeface="Calibri" panose="020F0502020204030204" pitchFamily="34" charset="0"/>
                <a:cs typeface="Calibri" panose="020F0502020204030204" pitchFamily="34" charset="0"/>
              </a:rPr>
              <a:t>targets both research and infrastructure</a:t>
            </a:r>
          </a:p>
        </p:txBody>
      </p:sp>
    </p:spTree>
    <p:extLst>
      <p:ext uri="{BB962C8B-B14F-4D97-AF65-F5344CB8AC3E}">
        <p14:creationId xmlns:p14="http://schemas.microsoft.com/office/powerpoint/2010/main" val="1896711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0" name="Straight Connector 119">
            <a:extLst>
              <a:ext uri="{FF2B5EF4-FFF2-40B4-BE49-F238E27FC236}">
                <a16:creationId xmlns:a16="http://schemas.microsoft.com/office/drawing/2014/main" id="{9AFCED34-7B97-CD48-BDCF-17E6E1F64410}"/>
              </a:ext>
            </a:extLst>
          </p:cNvPr>
          <p:cNvCxnSpPr>
            <a:cxnSpLocks/>
          </p:cNvCxnSpPr>
          <p:nvPr/>
        </p:nvCxnSpPr>
        <p:spPr>
          <a:xfrm>
            <a:off x="3049844" y="3858834"/>
            <a:ext cx="823656" cy="13854"/>
          </a:xfrm>
          <a:prstGeom prst="line">
            <a:avLst/>
          </a:prstGeom>
          <a:noFill/>
          <a:ln w="12700" cap="flat" cmpd="sng" algn="ctr">
            <a:solidFill>
              <a:sysClr val="windowText" lastClr="000000"/>
            </a:solidFill>
            <a:prstDash val="solid"/>
            <a:miter lim="800000"/>
          </a:ln>
          <a:effectLst/>
        </p:spPr>
      </p:cxnSp>
      <p:sp>
        <p:nvSpPr>
          <p:cNvPr id="5" name="Title 4"/>
          <p:cNvSpPr>
            <a:spLocks noGrp="1"/>
          </p:cNvSpPr>
          <p:nvPr>
            <p:ph type="title"/>
          </p:nvPr>
        </p:nvSpPr>
        <p:spPr>
          <a:xfrm>
            <a:off x="532565" y="57004"/>
            <a:ext cx="11163868" cy="828948"/>
          </a:xfrm>
        </p:spPr>
        <p:txBody>
          <a:bodyPr/>
          <a:lstStyle/>
          <a:p>
            <a:r>
              <a:rPr lang="en-US" dirty="0">
                <a:solidFill>
                  <a:srgbClr val="C00000"/>
                </a:solidFill>
              </a:rPr>
              <a:t>Infrastructure for AI-enabled Science</a:t>
            </a:r>
          </a:p>
        </p:txBody>
      </p:sp>
      <p:grpSp>
        <p:nvGrpSpPr>
          <p:cNvPr id="54" name="Group 53">
            <a:extLst>
              <a:ext uri="{FF2B5EF4-FFF2-40B4-BE49-F238E27FC236}">
                <a16:creationId xmlns:a16="http://schemas.microsoft.com/office/drawing/2014/main" id="{94BB48A0-0CD3-3D4D-B6C8-850795A38CD2}"/>
              </a:ext>
            </a:extLst>
          </p:cNvPr>
          <p:cNvGrpSpPr/>
          <p:nvPr/>
        </p:nvGrpSpPr>
        <p:grpSpPr>
          <a:xfrm>
            <a:off x="1720634" y="1349925"/>
            <a:ext cx="8877060" cy="5045756"/>
            <a:chOff x="626368" y="575136"/>
            <a:chExt cx="10939263" cy="6217920"/>
          </a:xfrm>
        </p:grpSpPr>
        <p:cxnSp>
          <p:nvCxnSpPr>
            <p:cNvPr id="56" name="Straight Connector 55">
              <a:extLst>
                <a:ext uri="{FF2B5EF4-FFF2-40B4-BE49-F238E27FC236}">
                  <a16:creationId xmlns:a16="http://schemas.microsoft.com/office/drawing/2014/main" id="{D039D321-E94E-D34E-B13D-BF435BDCB4D2}"/>
                </a:ext>
              </a:extLst>
            </p:cNvPr>
            <p:cNvCxnSpPr>
              <a:cxnSpLocks/>
              <a:stCxn id="78" idx="6"/>
              <a:endCxn id="99" idx="1"/>
            </p:cNvCxnSpPr>
            <p:nvPr/>
          </p:nvCxnSpPr>
          <p:spPr>
            <a:xfrm flipV="1">
              <a:off x="9091927" y="3683954"/>
              <a:ext cx="279144" cy="142"/>
            </a:xfrm>
            <a:prstGeom prst="line">
              <a:avLst/>
            </a:prstGeom>
            <a:noFill/>
            <a:ln w="12700" cap="flat" cmpd="sng" algn="ctr">
              <a:solidFill>
                <a:sysClr val="windowText" lastClr="000000"/>
              </a:solidFill>
              <a:prstDash val="solid"/>
              <a:miter lim="800000"/>
            </a:ln>
            <a:effectLst/>
          </p:spPr>
        </p:cxnSp>
        <p:sp>
          <p:nvSpPr>
            <p:cNvPr id="57" name="TextBox 56">
              <a:extLst>
                <a:ext uri="{FF2B5EF4-FFF2-40B4-BE49-F238E27FC236}">
                  <a16:creationId xmlns:a16="http://schemas.microsoft.com/office/drawing/2014/main" id="{9D232C46-62F2-3044-9539-D2DE2F566B5A}"/>
                </a:ext>
              </a:extLst>
            </p:cNvPr>
            <p:cNvSpPr txBox="1"/>
            <p:nvPr/>
          </p:nvSpPr>
          <p:spPr>
            <a:xfrm>
              <a:off x="626368" y="997236"/>
              <a:ext cx="2355377" cy="1441246"/>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Arial"/>
                  <a:ea typeface="+mn-ea"/>
                  <a:cs typeface="+mn-cs"/>
                </a:rPr>
                <a:t>Scientific instruments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Major user facilities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Automated labs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r>
            </a:p>
          </p:txBody>
        </p:sp>
        <p:sp>
          <p:nvSpPr>
            <p:cNvPr id="58" name="TextBox 57">
              <a:extLst>
                <a:ext uri="{FF2B5EF4-FFF2-40B4-BE49-F238E27FC236}">
                  <a16:creationId xmlns:a16="http://schemas.microsoft.com/office/drawing/2014/main" id="{884C39CE-9EE0-C34E-9B8D-ACBBF690D4E9}"/>
                </a:ext>
              </a:extLst>
            </p:cNvPr>
            <p:cNvSpPr txBox="1"/>
            <p:nvPr/>
          </p:nvSpPr>
          <p:spPr>
            <a:xfrm>
              <a:off x="626368" y="2946258"/>
              <a:ext cx="1637995" cy="1441246"/>
            </a:xfrm>
            <a:prstGeom prst="rect">
              <a:avLst/>
            </a:prstGeom>
            <a:noFill/>
            <a:ln>
              <a:solidFill>
                <a:sysClr val="windowText" lastClr="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Arial"/>
                  <a:ea typeface="+mn-ea"/>
                  <a:cs typeface="+mn-cs"/>
                </a:rPr>
                <a:t>Sensors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Laboratories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Mobile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r>
            </a:p>
          </p:txBody>
        </p:sp>
        <p:sp>
          <p:nvSpPr>
            <p:cNvPr id="59" name="TextBox 58">
              <a:extLst>
                <a:ext uri="{FF2B5EF4-FFF2-40B4-BE49-F238E27FC236}">
                  <a16:creationId xmlns:a16="http://schemas.microsoft.com/office/drawing/2014/main" id="{5EA3DBBB-2A74-604B-9973-CB678175DBC6}"/>
                </a:ext>
              </a:extLst>
            </p:cNvPr>
            <p:cNvSpPr txBox="1"/>
            <p:nvPr/>
          </p:nvSpPr>
          <p:spPr>
            <a:xfrm>
              <a:off x="9052968" y="792975"/>
              <a:ext cx="2512660" cy="1175753"/>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Arial"/>
                  <a:ea typeface="+mn-ea"/>
                  <a:cs typeface="+mn-cs"/>
                </a:rPr>
                <a:t>Simulation codes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Computational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Function memoization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r>
            </a:p>
          </p:txBody>
        </p:sp>
        <p:sp>
          <p:nvSpPr>
            <p:cNvPr id="60" name="TextBox 59">
              <a:extLst>
                <a:ext uri="{FF2B5EF4-FFF2-40B4-BE49-F238E27FC236}">
                  <a16:creationId xmlns:a16="http://schemas.microsoft.com/office/drawing/2014/main" id="{D2C744FE-590E-9440-B772-347FE7E847EA}"/>
                </a:ext>
              </a:extLst>
            </p:cNvPr>
            <p:cNvSpPr txBox="1"/>
            <p:nvPr/>
          </p:nvSpPr>
          <p:spPr>
            <a:xfrm>
              <a:off x="626368" y="4914976"/>
              <a:ext cx="2285923" cy="1706739"/>
            </a:xfrm>
            <a:prstGeom prst="rect">
              <a:avLst/>
            </a:prstGeom>
            <a:noFill/>
            <a:ln>
              <a:solidFill>
                <a:sysClr val="windowText" lastClr="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Arial"/>
                  <a:ea typeface="+mn-ea"/>
                  <a:cs typeface="+mn-cs"/>
                </a:rPr>
                <a:t>Databases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Reference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Experimental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Computed properties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Scientific literature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r>
            </a:p>
          </p:txBody>
        </p:sp>
        <p:sp>
          <p:nvSpPr>
            <p:cNvPr id="61" name="TextBox 60">
              <a:extLst>
                <a:ext uri="{FF2B5EF4-FFF2-40B4-BE49-F238E27FC236}">
                  <a16:creationId xmlns:a16="http://schemas.microsoft.com/office/drawing/2014/main" id="{C41852C8-84EE-4247-B259-B507E3CE302D}"/>
                </a:ext>
              </a:extLst>
            </p:cNvPr>
            <p:cNvSpPr txBox="1"/>
            <p:nvPr/>
          </p:nvSpPr>
          <p:spPr>
            <a:xfrm>
              <a:off x="9252177" y="5363695"/>
              <a:ext cx="2264194" cy="1175753"/>
            </a:xfrm>
            <a:prstGeom prst="rect">
              <a:avLst/>
            </a:prstGeom>
            <a:noFill/>
            <a:ln>
              <a:solidFill>
                <a:sysClr val="windowText" lastClr="00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Arial"/>
                  <a:ea typeface="+mn-ea"/>
                  <a:cs typeface="+mn-cs"/>
                </a:rPr>
                <a:t>Scientists, engineers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Expert input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Goal setting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r>
            </a:p>
          </p:txBody>
        </p:sp>
        <p:sp>
          <p:nvSpPr>
            <p:cNvPr id="62" name="TextBox 61">
              <a:extLst>
                <a:ext uri="{FF2B5EF4-FFF2-40B4-BE49-F238E27FC236}">
                  <a16:creationId xmlns:a16="http://schemas.microsoft.com/office/drawing/2014/main" id="{80A78A36-9A46-8348-9DF5-0A35B65A6CD2}"/>
                </a:ext>
              </a:extLst>
            </p:cNvPr>
            <p:cNvSpPr txBox="1"/>
            <p:nvPr/>
          </p:nvSpPr>
          <p:spPr>
            <a:xfrm>
              <a:off x="9371071" y="2945290"/>
              <a:ext cx="2194560" cy="1441246"/>
            </a:xfrm>
            <a:prstGeom prst="rect">
              <a:avLst/>
            </a:prstGeom>
            <a:noFill/>
            <a:ln>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prstClr val="black"/>
                  </a:solidFill>
                  <a:effectLst/>
                  <a:uLnTx/>
                  <a:uFillTx/>
                  <a:latin typeface="Arial"/>
                  <a:ea typeface="+mn-ea"/>
                  <a:cs typeface="+mn-cs"/>
                </a:rPr>
                <a:t>Industry, academia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New methods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Open source codes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AI accelerators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a:ea typeface="+mn-ea"/>
                  <a:cs typeface="+mn-cs"/>
                </a:rPr>
                <a:t>…</a:t>
              </a:r>
            </a:p>
          </p:txBody>
        </p:sp>
        <p:grpSp>
          <p:nvGrpSpPr>
            <p:cNvPr id="63" name="Group 62">
              <a:extLst>
                <a:ext uri="{FF2B5EF4-FFF2-40B4-BE49-F238E27FC236}">
                  <a16:creationId xmlns:a16="http://schemas.microsoft.com/office/drawing/2014/main" id="{B0283CAF-9EF1-8641-948B-F1486A74321E}"/>
                </a:ext>
              </a:extLst>
            </p:cNvPr>
            <p:cNvGrpSpPr/>
            <p:nvPr/>
          </p:nvGrpSpPr>
          <p:grpSpPr>
            <a:xfrm>
              <a:off x="2745017" y="575136"/>
              <a:ext cx="6507160" cy="6217920"/>
              <a:chOff x="2745017" y="575136"/>
              <a:chExt cx="6507160" cy="6217920"/>
            </a:xfrm>
          </p:grpSpPr>
          <p:cxnSp>
            <p:nvCxnSpPr>
              <p:cNvPr id="64" name="Straight Connector 63">
                <a:extLst>
                  <a:ext uri="{FF2B5EF4-FFF2-40B4-BE49-F238E27FC236}">
                    <a16:creationId xmlns:a16="http://schemas.microsoft.com/office/drawing/2014/main" id="{D14D7228-AC24-FF40-9C05-D98E74E16668}"/>
                  </a:ext>
                </a:extLst>
              </p:cNvPr>
              <p:cNvCxnSpPr>
                <a:cxnSpLocks/>
                <a:stCxn id="68" idx="3"/>
              </p:cNvCxnSpPr>
              <p:nvPr/>
            </p:nvCxnSpPr>
            <p:spPr>
              <a:xfrm>
                <a:off x="2981745" y="1735900"/>
                <a:ext cx="449385" cy="442204"/>
              </a:xfrm>
              <a:prstGeom prst="line">
                <a:avLst/>
              </a:prstGeom>
              <a:noFill/>
              <a:ln w="12700"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5FDD87A1-DE0B-0A4A-B9CD-0C478AF65874}"/>
                  </a:ext>
                </a:extLst>
              </p:cNvPr>
              <p:cNvCxnSpPr>
                <a:cxnSpLocks/>
                <a:stCxn id="60" idx="3"/>
              </p:cNvCxnSpPr>
              <p:nvPr/>
            </p:nvCxnSpPr>
            <p:spPr>
              <a:xfrm flipV="1">
                <a:off x="2912292" y="5277463"/>
                <a:ext cx="878625" cy="490883"/>
              </a:xfrm>
              <a:prstGeom prst="line">
                <a:avLst/>
              </a:prstGeom>
              <a:noFill/>
              <a:ln w="12700"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F95D36CE-D0E4-EB47-96D8-BA0B17E4F2E3}"/>
                  </a:ext>
                </a:extLst>
              </p:cNvPr>
              <p:cNvCxnSpPr>
                <a:cxnSpLocks/>
                <a:endCxn id="98" idx="1"/>
              </p:cNvCxnSpPr>
              <p:nvPr/>
            </p:nvCxnSpPr>
            <p:spPr>
              <a:xfrm>
                <a:off x="7601885" y="5257337"/>
                <a:ext cx="1650292" cy="706523"/>
              </a:xfrm>
              <a:prstGeom prst="line">
                <a:avLst/>
              </a:prstGeom>
              <a:noFill/>
              <a:ln w="12700"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ABD86C93-A62D-374E-95CD-63B56DC51BCE}"/>
                  </a:ext>
                </a:extLst>
              </p:cNvPr>
              <p:cNvCxnSpPr>
                <a:cxnSpLocks/>
                <a:endCxn id="59" idx="1"/>
              </p:cNvCxnSpPr>
              <p:nvPr/>
            </p:nvCxnSpPr>
            <p:spPr>
              <a:xfrm flipV="1">
                <a:off x="8432280" y="1380852"/>
                <a:ext cx="620688" cy="592996"/>
              </a:xfrm>
              <a:prstGeom prst="line">
                <a:avLst/>
              </a:prstGeom>
              <a:noFill/>
              <a:ln w="12700" cap="flat" cmpd="sng" algn="ctr">
                <a:solidFill>
                  <a:sysClr val="windowText" lastClr="000000"/>
                </a:solidFill>
                <a:prstDash val="solid"/>
                <a:miter lim="800000"/>
              </a:ln>
              <a:effectLst/>
            </p:spPr>
          </p:cxnSp>
          <p:sp>
            <p:nvSpPr>
              <p:cNvPr id="68" name="Donut 67">
                <a:extLst>
                  <a:ext uri="{FF2B5EF4-FFF2-40B4-BE49-F238E27FC236}">
                    <a16:creationId xmlns:a16="http://schemas.microsoft.com/office/drawing/2014/main" id="{A1F19ECD-4A3C-8C4D-A1D6-7D5DA3DC2529}"/>
                  </a:ext>
                </a:extLst>
              </p:cNvPr>
              <p:cNvSpPr>
                <a:spLocks noChangeAspect="1"/>
              </p:cNvSpPr>
              <p:nvPr/>
            </p:nvSpPr>
            <p:spPr>
              <a:xfrm>
                <a:off x="3788577" y="1479894"/>
                <a:ext cx="4388408" cy="4389120"/>
              </a:xfrm>
              <a:prstGeom prst="donut">
                <a:avLst>
                  <a:gd name="adj" fmla="val 18755"/>
                </a:avLst>
              </a:prstGeom>
              <a:solidFill>
                <a:srgbClr val="5B9BD5"/>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
                  <a:cs typeface=""/>
                </a:endParaRPr>
              </a:p>
            </p:txBody>
          </p:sp>
          <p:sp>
            <p:nvSpPr>
              <p:cNvPr id="69" name="Donut 68">
                <a:extLst>
                  <a:ext uri="{FF2B5EF4-FFF2-40B4-BE49-F238E27FC236}">
                    <a16:creationId xmlns:a16="http://schemas.microsoft.com/office/drawing/2014/main" id="{DDAD9D98-5883-3A42-8CA7-ABED4701EFCC}"/>
                  </a:ext>
                </a:extLst>
              </p:cNvPr>
              <p:cNvSpPr>
                <a:spLocks noChangeAspect="1"/>
              </p:cNvSpPr>
              <p:nvPr/>
            </p:nvSpPr>
            <p:spPr>
              <a:xfrm>
                <a:off x="2875018" y="575136"/>
                <a:ext cx="6216909" cy="6217920"/>
              </a:xfrm>
              <a:prstGeom prst="donut">
                <a:avLst>
                  <a:gd name="adj" fmla="val 13114"/>
                </a:avLst>
              </a:prstGeom>
              <a:solidFill>
                <a:srgbClr val="70AD47">
                  <a:lumMod val="75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
                  <a:cs typeface=""/>
                </a:endParaRPr>
              </a:p>
            </p:txBody>
          </p:sp>
          <p:sp>
            <p:nvSpPr>
              <p:cNvPr id="70" name="TextBox 69">
                <a:extLst>
                  <a:ext uri="{FF2B5EF4-FFF2-40B4-BE49-F238E27FC236}">
                    <a16:creationId xmlns:a16="http://schemas.microsoft.com/office/drawing/2014/main" id="{6929D67C-867C-8148-8D1A-88B6833820A4}"/>
                  </a:ext>
                </a:extLst>
              </p:cNvPr>
              <p:cNvSpPr txBox="1"/>
              <p:nvPr/>
            </p:nvSpPr>
            <p:spPr>
              <a:xfrm>
                <a:off x="2745017" y="3360930"/>
                <a:ext cx="983603"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Data ingest</a:t>
                </a:r>
              </a:p>
            </p:txBody>
          </p:sp>
          <p:sp>
            <p:nvSpPr>
              <p:cNvPr id="71" name="TextBox 70">
                <a:extLst>
                  <a:ext uri="{FF2B5EF4-FFF2-40B4-BE49-F238E27FC236}">
                    <a16:creationId xmlns:a16="http://schemas.microsoft.com/office/drawing/2014/main" id="{7A63A36A-8CC5-EC45-9BB0-931724EAD4BD}"/>
                  </a:ext>
                </a:extLst>
              </p:cNvPr>
              <p:cNvSpPr txBox="1"/>
              <p:nvPr/>
            </p:nvSpPr>
            <p:spPr>
              <a:xfrm>
                <a:off x="2910886" y="4814357"/>
                <a:ext cx="1565025" cy="341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Inference</a:t>
                </a:r>
              </a:p>
            </p:txBody>
          </p:sp>
          <p:sp>
            <p:nvSpPr>
              <p:cNvPr id="72" name="TextBox 71">
                <a:extLst>
                  <a:ext uri="{FF2B5EF4-FFF2-40B4-BE49-F238E27FC236}">
                    <a16:creationId xmlns:a16="http://schemas.microsoft.com/office/drawing/2014/main" id="{6DD84E7B-C905-C145-BB93-BB9B9D908D62}"/>
                  </a:ext>
                </a:extLst>
              </p:cNvPr>
              <p:cNvSpPr txBox="1"/>
              <p:nvPr/>
            </p:nvSpPr>
            <p:spPr>
              <a:xfrm>
                <a:off x="8145754" y="3980145"/>
                <a:ext cx="9836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HPO</a:t>
                </a:r>
              </a:p>
            </p:txBody>
          </p:sp>
          <p:sp>
            <p:nvSpPr>
              <p:cNvPr id="73" name="TextBox 72">
                <a:extLst>
                  <a:ext uri="{FF2B5EF4-FFF2-40B4-BE49-F238E27FC236}">
                    <a16:creationId xmlns:a16="http://schemas.microsoft.com/office/drawing/2014/main" id="{76A33A2A-2C99-C340-AE86-CD3BE21CE394}"/>
                  </a:ext>
                </a:extLst>
              </p:cNvPr>
              <p:cNvSpPr txBox="1"/>
              <p:nvPr/>
            </p:nvSpPr>
            <p:spPr>
              <a:xfrm>
                <a:off x="3447582" y="1176154"/>
                <a:ext cx="1776785"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Data enhancement</a:t>
                </a:r>
              </a:p>
            </p:txBody>
          </p:sp>
          <p:sp>
            <p:nvSpPr>
              <p:cNvPr id="74" name="TextBox 73">
                <a:extLst>
                  <a:ext uri="{FF2B5EF4-FFF2-40B4-BE49-F238E27FC236}">
                    <a16:creationId xmlns:a16="http://schemas.microsoft.com/office/drawing/2014/main" id="{D6092BE2-8BDB-B849-8A1E-B06733C0AB96}"/>
                  </a:ext>
                </a:extLst>
              </p:cNvPr>
              <p:cNvSpPr txBox="1"/>
              <p:nvPr/>
            </p:nvSpPr>
            <p:spPr>
              <a:xfrm>
                <a:off x="2884783" y="2178463"/>
                <a:ext cx="1325984"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Data </a:t>
                </a:r>
                <a:br>
                  <a:rPr kumimoji="0" lang="en-US" sz="1200" b="0" i="0" u="none" strike="noStrike" kern="0" cap="none" spc="0" normalizeH="0" baseline="0" noProof="0" dirty="0">
                    <a:ln>
                      <a:noFill/>
                    </a:ln>
                    <a:solidFill>
                      <a:prstClr val="white"/>
                    </a:solidFill>
                    <a:effectLst/>
                    <a:uLnTx/>
                    <a:uFillTx/>
                    <a:latin typeface="Arial"/>
                    <a:ea typeface="+mn-ea"/>
                    <a:cs typeface="+mn-cs"/>
                  </a:rPr>
                </a:br>
                <a:r>
                  <a:rPr kumimoji="0" lang="en-US" sz="1200" b="0" i="0" u="none" strike="noStrike" kern="0" cap="none" spc="0" normalizeH="0" baseline="0" noProof="0" dirty="0">
                    <a:ln>
                      <a:noFill/>
                    </a:ln>
                    <a:solidFill>
                      <a:prstClr val="white"/>
                    </a:solidFill>
                    <a:effectLst/>
                    <a:uLnTx/>
                    <a:uFillTx/>
                    <a:latin typeface="Arial"/>
                    <a:ea typeface="+mn-ea"/>
                    <a:cs typeface="+mn-cs"/>
                  </a:rPr>
                  <a:t>QA/QC</a:t>
                </a:r>
              </a:p>
            </p:txBody>
          </p:sp>
          <p:sp>
            <p:nvSpPr>
              <p:cNvPr id="75" name="TextBox 74">
                <a:extLst>
                  <a:ext uri="{FF2B5EF4-FFF2-40B4-BE49-F238E27FC236}">
                    <a16:creationId xmlns:a16="http://schemas.microsoft.com/office/drawing/2014/main" id="{8B91672E-6BD3-5B47-9ACE-7EBC9CBBB887}"/>
                  </a:ext>
                </a:extLst>
              </p:cNvPr>
              <p:cNvSpPr txBox="1"/>
              <p:nvPr/>
            </p:nvSpPr>
            <p:spPr>
              <a:xfrm>
                <a:off x="6794956" y="1196400"/>
                <a:ext cx="1565025"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Feature selection</a:t>
                </a:r>
              </a:p>
            </p:txBody>
          </p:sp>
          <p:sp>
            <p:nvSpPr>
              <p:cNvPr id="76" name="TextBox 75">
                <a:extLst>
                  <a:ext uri="{FF2B5EF4-FFF2-40B4-BE49-F238E27FC236}">
                    <a16:creationId xmlns:a16="http://schemas.microsoft.com/office/drawing/2014/main" id="{94B90DC1-7F89-0F4A-B301-BF33F7920E67}"/>
                  </a:ext>
                </a:extLst>
              </p:cNvPr>
              <p:cNvSpPr txBox="1"/>
              <p:nvPr/>
            </p:nvSpPr>
            <p:spPr>
              <a:xfrm>
                <a:off x="8187967" y="2965205"/>
                <a:ext cx="983603"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Model training</a:t>
                </a:r>
              </a:p>
            </p:txBody>
          </p:sp>
          <p:sp>
            <p:nvSpPr>
              <p:cNvPr id="77" name="TextBox 76">
                <a:extLst>
                  <a:ext uri="{FF2B5EF4-FFF2-40B4-BE49-F238E27FC236}">
                    <a16:creationId xmlns:a16="http://schemas.microsoft.com/office/drawing/2014/main" id="{5DF72A09-A533-4344-AEC7-856B8F82D58D}"/>
                  </a:ext>
                </a:extLst>
              </p:cNvPr>
              <p:cNvSpPr txBox="1"/>
              <p:nvPr/>
            </p:nvSpPr>
            <p:spPr>
              <a:xfrm>
                <a:off x="7848147" y="4696886"/>
                <a:ext cx="983603" cy="341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UQ</a:t>
                </a:r>
              </a:p>
            </p:txBody>
          </p:sp>
          <p:sp>
            <p:nvSpPr>
              <p:cNvPr id="78" name="TextBox 77">
                <a:extLst>
                  <a:ext uri="{FF2B5EF4-FFF2-40B4-BE49-F238E27FC236}">
                    <a16:creationId xmlns:a16="http://schemas.microsoft.com/office/drawing/2014/main" id="{DB24F19B-906D-CA4C-BC14-F5F4CA676B51}"/>
                  </a:ext>
                </a:extLst>
              </p:cNvPr>
              <p:cNvSpPr txBox="1"/>
              <p:nvPr/>
            </p:nvSpPr>
            <p:spPr>
              <a:xfrm>
                <a:off x="3712636" y="5529816"/>
                <a:ext cx="1565025"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Model </a:t>
                </a:r>
                <a:br>
                  <a:rPr kumimoji="0" lang="en-US" sz="1200" b="0" i="0" u="none" strike="noStrike" kern="0" cap="none" spc="0" normalizeH="0" baseline="0" noProof="0" dirty="0">
                    <a:ln>
                      <a:noFill/>
                    </a:ln>
                    <a:solidFill>
                      <a:prstClr val="white"/>
                    </a:solidFill>
                    <a:effectLst/>
                    <a:uLnTx/>
                    <a:uFillTx/>
                    <a:latin typeface="Arial"/>
                    <a:ea typeface="+mn-ea"/>
                    <a:cs typeface="+mn-cs"/>
                  </a:rPr>
                </a:br>
                <a:r>
                  <a:rPr kumimoji="0" lang="en-US" sz="1200" b="0" i="0" u="none" strike="noStrike" kern="0" cap="none" spc="0" normalizeH="0" baseline="0" noProof="0" dirty="0">
                    <a:ln>
                      <a:noFill/>
                    </a:ln>
                    <a:solidFill>
                      <a:prstClr val="white"/>
                    </a:solidFill>
                    <a:effectLst/>
                    <a:uLnTx/>
                    <a:uFillTx/>
                    <a:latin typeface="Arial"/>
                    <a:ea typeface="+mn-ea"/>
                    <a:cs typeface="+mn-cs"/>
                  </a:rPr>
                  <a:t>reduction</a:t>
                </a:r>
              </a:p>
            </p:txBody>
          </p:sp>
          <p:sp>
            <p:nvSpPr>
              <p:cNvPr id="79" name="TextBox 78">
                <a:extLst>
                  <a:ext uri="{FF2B5EF4-FFF2-40B4-BE49-F238E27FC236}">
                    <a16:creationId xmlns:a16="http://schemas.microsoft.com/office/drawing/2014/main" id="{D0CBB53C-2690-A141-9413-31BB010EA6DE}"/>
                  </a:ext>
                </a:extLst>
              </p:cNvPr>
              <p:cNvSpPr txBox="1"/>
              <p:nvPr/>
            </p:nvSpPr>
            <p:spPr>
              <a:xfrm>
                <a:off x="5101808" y="5905432"/>
                <a:ext cx="1854086" cy="79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Active/</a:t>
                </a:r>
                <a:br>
                  <a:rPr kumimoji="0" lang="en-US" sz="1200" b="0" i="0" u="none" strike="noStrike" kern="0" cap="none" spc="0" normalizeH="0" baseline="0" noProof="0" dirty="0">
                    <a:ln>
                      <a:noFill/>
                    </a:ln>
                    <a:solidFill>
                      <a:prstClr val="white"/>
                    </a:solidFill>
                    <a:effectLst/>
                    <a:uLnTx/>
                    <a:uFillTx/>
                    <a:latin typeface="Arial"/>
                    <a:ea typeface="+mn-ea"/>
                    <a:cs typeface="+mn-cs"/>
                  </a:rPr>
                </a:br>
                <a:r>
                  <a:rPr kumimoji="0" lang="en-US" sz="1200" b="0" i="0" u="none" strike="noStrike" kern="0" cap="none" spc="0" normalizeH="0" baseline="0" noProof="0" dirty="0">
                    <a:ln>
                      <a:noFill/>
                    </a:ln>
                    <a:solidFill>
                      <a:prstClr val="white"/>
                    </a:solidFill>
                    <a:effectLst/>
                    <a:uLnTx/>
                    <a:uFillTx/>
                    <a:latin typeface="Arial"/>
                    <a:ea typeface="+mn-ea"/>
                    <a:cs typeface="+mn-cs"/>
                  </a:rPr>
                  <a:t>reinforcement learning</a:t>
                </a:r>
              </a:p>
            </p:txBody>
          </p:sp>
          <p:sp>
            <p:nvSpPr>
              <p:cNvPr id="80" name="TextBox 79">
                <a:extLst>
                  <a:ext uri="{FF2B5EF4-FFF2-40B4-BE49-F238E27FC236}">
                    <a16:creationId xmlns:a16="http://schemas.microsoft.com/office/drawing/2014/main" id="{F5949D13-B565-6C44-9717-4B635AAD94D7}"/>
                  </a:ext>
                </a:extLst>
              </p:cNvPr>
              <p:cNvSpPr txBox="1"/>
              <p:nvPr/>
            </p:nvSpPr>
            <p:spPr>
              <a:xfrm>
                <a:off x="4687618" y="657532"/>
                <a:ext cx="2706682" cy="72062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white"/>
                    </a:solidFill>
                    <a:effectLst/>
                    <a:uLnTx/>
                    <a:uFillTx/>
                    <a:latin typeface="Arial"/>
                    <a:ea typeface="+mn-ea"/>
                    <a:cs typeface="+mn-cs"/>
                  </a:rPr>
                  <a:t>Artificial Intelligence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white"/>
                    </a:solidFill>
                    <a:effectLst/>
                    <a:uLnTx/>
                    <a:uFillTx/>
                    <a:latin typeface="Arial"/>
                    <a:ea typeface="+mn-ea"/>
                    <a:cs typeface="+mn-cs"/>
                  </a:rPr>
                  <a:t>Methods</a:t>
                </a:r>
              </a:p>
            </p:txBody>
          </p:sp>
          <p:grpSp>
            <p:nvGrpSpPr>
              <p:cNvPr id="81" name="Group 80">
                <a:extLst>
                  <a:ext uri="{FF2B5EF4-FFF2-40B4-BE49-F238E27FC236}">
                    <a16:creationId xmlns:a16="http://schemas.microsoft.com/office/drawing/2014/main" id="{46478BE9-41FF-E444-89DD-E5654BB9D1A0}"/>
                  </a:ext>
                </a:extLst>
              </p:cNvPr>
              <p:cNvGrpSpPr/>
              <p:nvPr/>
            </p:nvGrpSpPr>
            <p:grpSpPr>
              <a:xfrm>
                <a:off x="4705531" y="2729902"/>
                <a:ext cx="2348943" cy="1847008"/>
                <a:chOff x="4285666" y="2371613"/>
                <a:chExt cx="3139814" cy="2468880"/>
              </a:xfrm>
            </p:grpSpPr>
            <p:sp>
              <p:nvSpPr>
                <p:cNvPr id="96" name="Donut 95">
                  <a:extLst>
                    <a:ext uri="{FF2B5EF4-FFF2-40B4-BE49-F238E27FC236}">
                      <a16:creationId xmlns:a16="http://schemas.microsoft.com/office/drawing/2014/main" id="{437DEAC3-ED5D-9B4A-846F-5276E72FFAC4}"/>
                    </a:ext>
                  </a:extLst>
                </p:cNvPr>
                <p:cNvSpPr>
                  <a:spLocks noChangeAspect="1"/>
                </p:cNvSpPr>
                <p:nvPr/>
              </p:nvSpPr>
              <p:spPr>
                <a:xfrm>
                  <a:off x="4712436" y="2371613"/>
                  <a:ext cx="2468880" cy="2468880"/>
                </a:xfrm>
                <a:prstGeom prst="donut">
                  <a:avLst>
                    <a:gd name="adj" fmla="val 6928"/>
                  </a:avLst>
                </a:prstGeom>
                <a:solidFill>
                  <a:srgbClr val="5B9BD5">
                    <a:lumMod val="20000"/>
                    <a:lumOff val="80000"/>
                  </a:srgbClr>
                </a:solidFill>
                <a:ln w="6350" cap="flat" cmpd="sng" algn="ctr">
                  <a:solidFill>
                    <a:srgbClr val="5B9BD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black"/>
                    </a:solidFill>
                    <a:effectLst/>
                    <a:uLnTx/>
                    <a:uFillTx/>
                    <a:latin typeface="Calibri" panose="020F0502020204030204"/>
                    <a:ea typeface=""/>
                    <a:cs typeface=""/>
                  </a:endParaRPr>
                </a:p>
              </p:txBody>
            </p:sp>
            <p:sp>
              <p:nvSpPr>
                <p:cNvPr id="97" name="Can 96">
                  <a:extLst>
                    <a:ext uri="{FF2B5EF4-FFF2-40B4-BE49-F238E27FC236}">
                      <a16:creationId xmlns:a16="http://schemas.microsoft.com/office/drawing/2014/main" id="{BB5243DA-95CB-FA45-9EAB-796873F35833}"/>
                    </a:ext>
                  </a:extLst>
                </p:cNvPr>
                <p:cNvSpPr/>
                <p:nvPr/>
              </p:nvSpPr>
              <p:spPr>
                <a:xfrm>
                  <a:off x="4285666" y="3209563"/>
                  <a:ext cx="1188720" cy="914400"/>
                </a:xfrm>
                <a:prstGeom prst="can">
                  <a:avLst/>
                </a:prstGeom>
                <a:solidFill>
                  <a:srgbClr val="70AD47"/>
                </a:soli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
                      <a:cs typeface=""/>
                    </a:rPr>
                    <a:t>Data</a:t>
                  </a:r>
                </a:p>
              </p:txBody>
            </p:sp>
            <p:sp>
              <p:nvSpPr>
                <p:cNvPr id="98" name="Can 97">
                  <a:extLst>
                    <a:ext uri="{FF2B5EF4-FFF2-40B4-BE49-F238E27FC236}">
                      <a16:creationId xmlns:a16="http://schemas.microsoft.com/office/drawing/2014/main" id="{C324EE2A-48AB-8444-B5F2-1DC60EA42375}"/>
                    </a:ext>
                  </a:extLst>
                </p:cNvPr>
                <p:cNvSpPr/>
                <p:nvPr/>
              </p:nvSpPr>
              <p:spPr>
                <a:xfrm>
                  <a:off x="6050957" y="2400960"/>
                  <a:ext cx="1188720" cy="914400"/>
                </a:xfrm>
                <a:prstGeom prst="can">
                  <a:avLst/>
                </a:prstGeom>
                <a:solidFill>
                  <a:srgbClr val="FFC000"/>
                </a:soli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
                      <a:cs typeface=""/>
                    </a:rPr>
                    <a:t>Models</a:t>
                  </a:r>
                </a:p>
              </p:txBody>
            </p:sp>
            <p:grpSp>
              <p:nvGrpSpPr>
                <p:cNvPr id="99" name="Group 98">
                  <a:extLst>
                    <a:ext uri="{FF2B5EF4-FFF2-40B4-BE49-F238E27FC236}">
                      <a16:creationId xmlns:a16="http://schemas.microsoft.com/office/drawing/2014/main" id="{849AA5CE-2DF4-4340-9170-C255C4FC54FE}"/>
                    </a:ext>
                  </a:extLst>
                </p:cNvPr>
                <p:cNvGrpSpPr/>
                <p:nvPr/>
              </p:nvGrpSpPr>
              <p:grpSpPr>
                <a:xfrm>
                  <a:off x="5891392" y="3840625"/>
                  <a:ext cx="1417666" cy="985078"/>
                  <a:chOff x="8683078" y="3273758"/>
                  <a:chExt cx="1417666" cy="985078"/>
                </a:xfrm>
              </p:grpSpPr>
              <p:sp>
                <p:nvSpPr>
                  <p:cNvPr id="101" name="Rectangle 100">
                    <a:extLst>
                      <a:ext uri="{FF2B5EF4-FFF2-40B4-BE49-F238E27FC236}">
                        <a16:creationId xmlns:a16="http://schemas.microsoft.com/office/drawing/2014/main" id="{C9229118-E2A3-334B-825D-E8C992F7DC26}"/>
                      </a:ext>
                    </a:extLst>
                  </p:cNvPr>
                  <p:cNvSpPr/>
                  <p:nvPr/>
                </p:nvSpPr>
                <p:spPr>
                  <a:xfrm>
                    <a:off x="8912024" y="3273758"/>
                    <a:ext cx="1188720" cy="731520"/>
                  </a:xfrm>
                  <a:prstGeom prst="rect">
                    <a:avLst/>
                  </a:prstGeom>
                  <a:solidFill>
                    <a:srgbClr val="7030A0"/>
                  </a:solidFill>
                  <a:ln w="635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prstClr val="white"/>
                      </a:solidFill>
                      <a:effectLst/>
                      <a:uLnTx/>
                      <a:uFillTx/>
                      <a:latin typeface="Calibri" panose="020F0502020204030204"/>
                      <a:ea typeface=""/>
                      <a:cs typeface=""/>
                    </a:endParaRPr>
                  </a:p>
                </p:txBody>
              </p:sp>
              <p:sp>
                <p:nvSpPr>
                  <p:cNvPr id="102" name="Rectangle 101">
                    <a:extLst>
                      <a:ext uri="{FF2B5EF4-FFF2-40B4-BE49-F238E27FC236}">
                        <a16:creationId xmlns:a16="http://schemas.microsoft.com/office/drawing/2014/main" id="{7E63BAEA-E138-424A-AA68-F1E27D2AD28C}"/>
                      </a:ext>
                    </a:extLst>
                  </p:cNvPr>
                  <p:cNvSpPr/>
                  <p:nvPr/>
                </p:nvSpPr>
                <p:spPr>
                  <a:xfrm>
                    <a:off x="8821072" y="3394239"/>
                    <a:ext cx="1188721" cy="731520"/>
                  </a:xfrm>
                  <a:prstGeom prst="rect">
                    <a:avLst/>
                  </a:prstGeom>
                  <a:solidFill>
                    <a:srgbClr val="7030A0"/>
                  </a:solidFill>
                  <a:ln w="6350" cap="flat" cmpd="sng" algn="ctr">
                    <a:solidFill>
                      <a:sysClr val="window" lastClr="FFFFFF"/>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Arial"/>
                        <a:ea typeface=""/>
                        <a:cs typeface=""/>
                      </a:rPr>
                      <a:t>Accelerators</a:t>
                    </a:r>
                  </a:p>
                </p:txBody>
              </p:sp>
              <p:sp>
                <p:nvSpPr>
                  <p:cNvPr id="103" name="Rectangle 102">
                    <a:extLst>
                      <a:ext uri="{FF2B5EF4-FFF2-40B4-BE49-F238E27FC236}">
                        <a16:creationId xmlns:a16="http://schemas.microsoft.com/office/drawing/2014/main" id="{8B7AFA03-B32C-624C-9BCF-FC97CEFEDA33}"/>
                      </a:ext>
                    </a:extLst>
                  </p:cNvPr>
                  <p:cNvSpPr/>
                  <p:nvPr/>
                </p:nvSpPr>
                <p:spPr>
                  <a:xfrm>
                    <a:off x="8683078" y="3527316"/>
                    <a:ext cx="1236281" cy="731520"/>
                  </a:xfrm>
                  <a:prstGeom prst="rect">
                    <a:avLst/>
                  </a:prstGeom>
                  <a:solidFill>
                    <a:srgbClr val="7030A0"/>
                  </a:solidFill>
                  <a:ln w="6350" cap="flat" cmpd="sng" algn="ctr">
                    <a:solidFill>
                      <a:sysClr val="window" lastClr="FFFFFF"/>
                    </a:solid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
                        <a:cs typeface=""/>
                      </a:rPr>
                      <a:t>Compute</a:t>
                    </a:r>
                  </a:p>
                </p:txBody>
              </p:sp>
            </p:grpSp>
            <p:sp>
              <p:nvSpPr>
                <p:cNvPr id="100" name="TextBox 99">
                  <a:extLst>
                    <a:ext uri="{FF2B5EF4-FFF2-40B4-BE49-F238E27FC236}">
                      <a16:creationId xmlns:a16="http://schemas.microsoft.com/office/drawing/2014/main" id="{8C3615CB-2136-8D43-B0C2-E52DB4297A24}"/>
                    </a:ext>
                  </a:extLst>
                </p:cNvPr>
                <p:cNvSpPr txBox="1"/>
                <p:nvPr/>
              </p:nvSpPr>
              <p:spPr>
                <a:xfrm>
                  <a:off x="5434793" y="3222938"/>
                  <a:ext cx="1990687" cy="76046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Agile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mn-ea"/>
                      <a:cs typeface="+mn-cs"/>
                    </a:rPr>
                    <a:t>Infrastructure</a:t>
                  </a:r>
                </a:p>
              </p:txBody>
            </p:sp>
          </p:grpSp>
          <p:sp>
            <p:nvSpPr>
              <p:cNvPr id="82" name="TextBox 81">
                <a:extLst>
                  <a:ext uri="{FF2B5EF4-FFF2-40B4-BE49-F238E27FC236}">
                    <a16:creationId xmlns:a16="http://schemas.microsoft.com/office/drawing/2014/main" id="{4A325095-9E4C-DB4F-AA13-4B16E8820F68}"/>
                  </a:ext>
                </a:extLst>
              </p:cNvPr>
              <p:cNvSpPr txBox="1"/>
              <p:nvPr/>
            </p:nvSpPr>
            <p:spPr>
              <a:xfrm>
                <a:off x="6866873" y="5653811"/>
                <a:ext cx="1413369" cy="341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Surrogates</a:t>
                </a:r>
              </a:p>
            </p:txBody>
          </p:sp>
          <p:sp>
            <p:nvSpPr>
              <p:cNvPr id="83" name="TextBox 82">
                <a:extLst>
                  <a:ext uri="{FF2B5EF4-FFF2-40B4-BE49-F238E27FC236}">
                    <a16:creationId xmlns:a16="http://schemas.microsoft.com/office/drawing/2014/main" id="{E62D3823-8D89-6D48-8487-A0978DC7D75D}"/>
                  </a:ext>
                </a:extLst>
              </p:cNvPr>
              <p:cNvSpPr txBox="1"/>
              <p:nvPr/>
            </p:nvSpPr>
            <p:spPr>
              <a:xfrm>
                <a:off x="4931273" y="1634447"/>
                <a:ext cx="2266169" cy="41720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0" cap="none" spc="0" normalizeH="0" baseline="0" noProof="0" dirty="0">
                    <a:ln>
                      <a:noFill/>
                    </a:ln>
                    <a:solidFill>
                      <a:prstClr val="white"/>
                    </a:solidFill>
                    <a:effectLst/>
                    <a:uLnTx/>
                    <a:uFillTx/>
                    <a:latin typeface="Arial"/>
                    <a:ea typeface="+mn-ea"/>
                    <a:cs typeface="+mn-cs"/>
                  </a:rPr>
                  <a:t>System Software</a:t>
                </a:r>
              </a:p>
            </p:txBody>
          </p:sp>
          <p:sp>
            <p:nvSpPr>
              <p:cNvPr id="84" name="TextBox 83">
                <a:extLst>
                  <a:ext uri="{FF2B5EF4-FFF2-40B4-BE49-F238E27FC236}">
                    <a16:creationId xmlns:a16="http://schemas.microsoft.com/office/drawing/2014/main" id="{32C11B29-21B8-C04C-8A67-4C0D11A306B7}"/>
                  </a:ext>
                </a:extLst>
              </p:cNvPr>
              <p:cNvSpPr txBox="1"/>
              <p:nvPr/>
            </p:nvSpPr>
            <p:spPr>
              <a:xfrm>
                <a:off x="3628913" y="3286670"/>
                <a:ext cx="1030066" cy="530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Data mgmt</a:t>
                </a:r>
              </a:p>
            </p:txBody>
          </p:sp>
          <p:sp>
            <p:nvSpPr>
              <p:cNvPr id="85" name="TextBox 84">
                <a:extLst>
                  <a:ext uri="{FF2B5EF4-FFF2-40B4-BE49-F238E27FC236}">
                    <a16:creationId xmlns:a16="http://schemas.microsoft.com/office/drawing/2014/main" id="{B3AED4FA-FD96-CF4F-A217-A6CFAB1340D8}"/>
                  </a:ext>
                </a:extLst>
              </p:cNvPr>
              <p:cNvSpPr txBox="1"/>
              <p:nvPr/>
            </p:nvSpPr>
            <p:spPr>
              <a:xfrm>
                <a:off x="6405308" y="4746621"/>
                <a:ext cx="1565025" cy="530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Operating system</a:t>
                </a:r>
              </a:p>
            </p:txBody>
          </p:sp>
          <p:sp>
            <p:nvSpPr>
              <p:cNvPr id="86" name="TextBox 85">
                <a:extLst>
                  <a:ext uri="{FF2B5EF4-FFF2-40B4-BE49-F238E27FC236}">
                    <a16:creationId xmlns:a16="http://schemas.microsoft.com/office/drawing/2014/main" id="{27E6CF18-122B-F44D-971F-6A3E78AB79A7}"/>
                  </a:ext>
                </a:extLst>
              </p:cNvPr>
              <p:cNvSpPr txBox="1"/>
              <p:nvPr/>
            </p:nvSpPr>
            <p:spPr>
              <a:xfrm>
                <a:off x="3708935" y="4251372"/>
                <a:ext cx="1341788" cy="322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Portability</a:t>
                </a:r>
              </a:p>
            </p:txBody>
          </p:sp>
          <p:sp>
            <p:nvSpPr>
              <p:cNvPr id="87" name="TextBox 86">
                <a:extLst>
                  <a:ext uri="{FF2B5EF4-FFF2-40B4-BE49-F238E27FC236}">
                    <a16:creationId xmlns:a16="http://schemas.microsoft.com/office/drawing/2014/main" id="{5E3C9577-9154-E847-B1BB-AC8074DE6AE0}"/>
                  </a:ext>
                </a:extLst>
              </p:cNvPr>
              <p:cNvSpPr txBox="1"/>
              <p:nvPr/>
            </p:nvSpPr>
            <p:spPr>
              <a:xfrm>
                <a:off x="4147737" y="4890232"/>
                <a:ext cx="1565025" cy="322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Compilers</a:t>
                </a:r>
              </a:p>
            </p:txBody>
          </p:sp>
          <p:sp>
            <p:nvSpPr>
              <p:cNvPr id="88" name="TextBox 87">
                <a:extLst>
                  <a:ext uri="{FF2B5EF4-FFF2-40B4-BE49-F238E27FC236}">
                    <a16:creationId xmlns:a16="http://schemas.microsoft.com/office/drawing/2014/main" id="{692B6E60-2765-CD40-A495-1A2BAB2596DA}"/>
                  </a:ext>
                </a:extLst>
              </p:cNvPr>
              <p:cNvSpPr txBox="1"/>
              <p:nvPr/>
            </p:nvSpPr>
            <p:spPr>
              <a:xfrm>
                <a:off x="7060455" y="3920171"/>
                <a:ext cx="1330431" cy="530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Runtime system</a:t>
                </a:r>
              </a:p>
            </p:txBody>
          </p:sp>
          <p:sp>
            <p:nvSpPr>
              <p:cNvPr id="89" name="TextBox 88">
                <a:extLst>
                  <a:ext uri="{FF2B5EF4-FFF2-40B4-BE49-F238E27FC236}">
                    <a16:creationId xmlns:a16="http://schemas.microsoft.com/office/drawing/2014/main" id="{B9613B6A-E6A0-774D-8C7E-A07BFAD47F00}"/>
                  </a:ext>
                </a:extLst>
              </p:cNvPr>
              <p:cNvSpPr txBox="1"/>
              <p:nvPr/>
            </p:nvSpPr>
            <p:spPr>
              <a:xfrm>
                <a:off x="5243659" y="5282173"/>
                <a:ext cx="1565025" cy="530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Workflow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Automation</a:t>
                </a:r>
              </a:p>
            </p:txBody>
          </p:sp>
          <p:sp>
            <p:nvSpPr>
              <p:cNvPr id="90" name="TextBox 89">
                <a:extLst>
                  <a:ext uri="{FF2B5EF4-FFF2-40B4-BE49-F238E27FC236}">
                    <a16:creationId xmlns:a16="http://schemas.microsoft.com/office/drawing/2014/main" id="{DA276654-F435-6646-9F31-02EF04039338}"/>
                  </a:ext>
                </a:extLst>
              </p:cNvPr>
              <p:cNvSpPr txBox="1"/>
              <p:nvPr/>
            </p:nvSpPr>
            <p:spPr>
              <a:xfrm>
                <a:off x="3662771" y="2550207"/>
                <a:ext cx="1487837" cy="530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Prog. </a:t>
                </a:r>
                <a:br>
                  <a:rPr kumimoji="0" lang="en-US" sz="1100" b="1" i="0" u="none" strike="noStrike" kern="0" cap="none" spc="0" normalizeH="0" baseline="0" noProof="0" dirty="0">
                    <a:ln>
                      <a:noFill/>
                    </a:ln>
                    <a:solidFill>
                      <a:prstClr val="white"/>
                    </a:solidFill>
                    <a:effectLst/>
                    <a:uLnTx/>
                    <a:uFillTx/>
                    <a:latin typeface="Arial"/>
                    <a:ea typeface="+mn-ea"/>
                    <a:cs typeface="+mn-cs"/>
                  </a:rPr>
                </a:br>
                <a:r>
                  <a:rPr kumimoji="0" lang="en-US" sz="1100" b="1" i="0" u="none" strike="noStrike" kern="0" cap="none" spc="0" normalizeH="0" baseline="0" noProof="0" dirty="0">
                    <a:ln>
                      <a:noFill/>
                    </a:ln>
                    <a:solidFill>
                      <a:prstClr val="white"/>
                    </a:solidFill>
                    <a:effectLst/>
                    <a:uLnTx/>
                    <a:uFillTx/>
                    <a:latin typeface="Arial"/>
                    <a:ea typeface="+mn-ea"/>
                    <a:cs typeface="+mn-cs"/>
                  </a:rPr>
                  <a:t>envs</a:t>
                </a:r>
                <a:r>
                  <a:rPr kumimoji="0" lang="en-US" sz="1100" b="0" i="0" u="none" strike="noStrike" kern="0" cap="none" spc="0" normalizeH="0" baseline="0" noProof="0" dirty="0">
                    <a:ln>
                      <a:noFill/>
                    </a:ln>
                    <a:solidFill>
                      <a:prstClr val="white"/>
                    </a:solidFill>
                    <a:effectLst/>
                    <a:uLnTx/>
                    <a:uFillTx/>
                    <a:latin typeface="Arial"/>
                    <a:ea typeface="+mn-ea"/>
                    <a:cs typeface="+mn-cs"/>
                  </a:rPr>
                  <a:t>.</a:t>
                </a:r>
              </a:p>
            </p:txBody>
          </p:sp>
          <p:sp>
            <p:nvSpPr>
              <p:cNvPr id="91" name="TextBox 90">
                <a:extLst>
                  <a:ext uri="{FF2B5EF4-FFF2-40B4-BE49-F238E27FC236}">
                    <a16:creationId xmlns:a16="http://schemas.microsoft.com/office/drawing/2014/main" id="{5B6E2CBD-3698-244D-83D4-14D0B11800F6}"/>
                  </a:ext>
                </a:extLst>
              </p:cNvPr>
              <p:cNvSpPr txBox="1"/>
              <p:nvPr/>
            </p:nvSpPr>
            <p:spPr>
              <a:xfrm>
                <a:off x="6774923" y="2619994"/>
                <a:ext cx="1565025" cy="322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Languages</a:t>
                </a:r>
              </a:p>
            </p:txBody>
          </p:sp>
          <p:sp>
            <p:nvSpPr>
              <p:cNvPr id="92" name="TextBox 91">
                <a:extLst>
                  <a:ext uri="{FF2B5EF4-FFF2-40B4-BE49-F238E27FC236}">
                    <a16:creationId xmlns:a16="http://schemas.microsoft.com/office/drawing/2014/main" id="{CB76E773-623E-6C46-9A16-152FD3D771FF}"/>
                  </a:ext>
                </a:extLst>
              </p:cNvPr>
              <p:cNvSpPr txBox="1"/>
              <p:nvPr/>
            </p:nvSpPr>
            <p:spPr>
              <a:xfrm>
                <a:off x="7487945" y="1953788"/>
                <a:ext cx="1672024" cy="5689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Model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a:ea typeface="+mn-ea"/>
                    <a:cs typeface="+mn-cs"/>
                  </a:rPr>
                  <a:t>creation</a:t>
                </a:r>
              </a:p>
            </p:txBody>
          </p:sp>
          <p:sp>
            <p:nvSpPr>
              <p:cNvPr id="93" name="TextBox 92">
                <a:extLst>
                  <a:ext uri="{FF2B5EF4-FFF2-40B4-BE49-F238E27FC236}">
                    <a16:creationId xmlns:a16="http://schemas.microsoft.com/office/drawing/2014/main" id="{C3C445F2-7F24-324D-94C0-D3D751E160F0}"/>
                  </a:ext>
                </a:extLst>
              </p:cNvPr>
              <p:cNvSpPr txBox="1"/>
              <p:nvPr/>
            </p:nvSpPr>
            <p:spPr>
              <a:xfrm>
                <a:off x="6960060" y="3293662"/>
                <a:ext cx="1565025" cy="322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Libraries</a:t>
                </a:r>
              </a:p>
            </p:txBody>
          </p:sp>
          <p:sp>
            <p:nvSpPr>
              <p:cNvPr id="94" name="TextBox 93">
                <a:extLst>
                  <a:ext uri="{FF2B5EF4-FFF2-40B4-BE49-F238E27FC236}">
                    <a16:creationId xmlns:a16="http://schemas.microsoft.com/office/drawing/2014/main" id="{1E128C95-9235-414E-9E12-A3DDCD4BDE05}"/>
                  </a:ext>
                </a:extLst>
              </p:cNvPr>
              <p:cNvSpPr txBox="1"/>
              <p:nvPr/>
            </p:nvSpPr>
            <p:spPr>
              <a:xfrm>
                <a:off x="4309054" y="1963213"/>
                <a:ext cx="1352470" cy="5309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Resource mgmt</a:t>
                </a:r>
              </a:p>
            </p:txBody>
          </p:sp>
          <p:sp>
            <p:nvSpPr>
              <p:cNvPr id="95" name="TextBox 94">
                <a:extLst>
                  <a:ext uri="{FF2B5EF4-FFF2-40B4-BE49-F238E27FC236}">
                    <a16:creationId xmlns:a16="http://schemas.microsoft.com/office/drawing/2014/main" id="{143F5433-3131-3445-BD55-BB150EC9F89E}"/>
                  </a:ext>
                </a:extLst>
              </p:cNvPr>
              <p:cNvSpPr txBox="1"/>
              <p:nvPr/>
            </p:nvSpPr>
            <p:spPr>
              <a:xfrm>
                <a:off x="6177546" y="2048555"/>
                <a:ext cx="1565025" cy="3223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Arial"/>
                    <a:ea typeface="+mn-ea"/>
                    <a:cs typeface="+mn-cs"/>
                  </a:rPr>
                  <a:t>Authen/Access</a:t>
                </a:r>
              </a:p>
            </p:txBody>
          </p:sp>
        </p:grpSp>
      </p:grpSp>
    </p:spTree>
    <p:extLst>
      <p:ext uri="{BB962C8B-B14F-4D97-AF65-F5344CB8AC3E}">
        <p14:creationId xmlns:p14="http://schemas.microsoft.com/office/powerpoint/2010/main" val="2863517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9783E7-8F2A-664A-BE3D-512E522FCD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516273">
            <a:off x="1613955" y="1393505"/>
            <a:ext cx="1062308" cy="911247"/>
          </a:xfrm>
          <a:prstGeom prst="rect">
            <a:avLst/>
          </a:prstGeom>
        </p:spPr>
      </p:pic>
      <p:pic>
        <p:nvPicPr>
          <p:cNvPr id="5" name="Picture 4">
            <a:extLst>
              <a:ext uri="{FF2B5EF4-FFF2-40B4-BE49-F238E27FC236}">
                <a16:creationId xmlns:a16="http://schemas.microsoft.com/office/drawing/2014/main" id="{EA34E317-E496-4B48-A183-6D626A0500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7541" y="5450892"/>
            <a:ext cx="1316048" cy="965397"/>
          </a:xfrm>
          <a:prstGeom prst="rect">
            <a:avLst/>
          </a:prstGeom>
        </p:spPr>
      </p:pic>
      <p:pic>
        <p:nvPicPr>
          <p:cNvPr id="378" name="Picture 15"/>
          <p:cNvPicPr/>
          <p:nvPr/>
        </p:nvPicPr>
        <p:blipFill>
          <a:blip r:embed="rId5" cstate="screen">
            <a:extLst>
              <a:ext uri="{28A0092B-C50C-407E-A947-70E740481C1C}">
                <a14:useLocalDpi xmlns:a14="http://schemas.microsoft.com/office/drawing/2010/main"/>
              </a:ext>
            </a:extLst>
          </a:blip>
          <a:stretch/>
        </p:blipFill>
        <p:spPr>
          <a:xfrm>
            <a:off x="3892108" y="4166640"/>
            <a:ext cx="1523160" cy="1321560"/>
          </a:xfrm>
          <a:prstGeom prst="rect">
            <a:avLst/>
          </a:prstGeom>
          <a:ln>
            <a:noFill/>
          </a:ln>
        </p:spPr>
      </p:pic>
      <p:sp>
        <p:nvSpPr>
          <p:cNvPr id="379" name="CustomShape 1"/>
          <p:cNvSpPr/>
          <p:nvPr/>
        </p:nvSpPr>
        <p:spPr>
          <a:xfrm>
            <a:off x="504510" y="214201"/>
            <a:ext cx="1125029" cy="3787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71" b="1" spc="-1">
                <a:solidFill>
                  <a:srgbClr val="806000"/>
                </a:solidFill>
                <a:latin typeface="Arial"/>
                <a:ea typeface="Arial"/>
              </a:rPr>
              <a:t>Sensors</a:t>
            </a:r>
            <a:endParaRPr lang="en-US" sz="1871" spc="-1">
              <a:latin typeface="Arial"/>
            </a:endParaRPr>
          </a:p>
        </p:txBody>
      </p:sp>
      <p:sp>
        <p:nvSpPr>
          <p:cNvPr id="380" name="CustomShape 2"/>
          <p:cNvSpPr/>
          <p:nvPr/>
        </p:nvSpPr>
        <p:spPr>
          <a:xfrm>
            <a:off x="3893048" y="1530360"/>
            <a:ext cx="1605161" cy="1097629"/>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ts val="2667"/>
              </a:lnSpc>
            </a:pPr>
            <a:r>
              <a:rPr lang="en-US" sz="1871" b="1" spc="-1">
                <a:solidFill>
                  <a:srgbClr val="806000"/>
                </a:solidFill>
                <a:latin typeface="Arial"/>
                <a:ea typeface="Arial"/>
              </a:rPr>
              <a:t>Powerful</a:t>
            </a:r>
            <a:endParaRPr lang="en-US" sz="1871" spc="-1">
              <a:latin typeface="Arial"/>
            </a:endParaRPr>
          </a:p>
          <a:p>
            <a:pPr algn="ctr">
              <a:lnSpc>
                <a:spcPts val="2667"/>
              </a:lnSpc>
            </a:pPr>
            <a:r>
              <a:rPr lang="en-US" sz="1871" spc="-1">
                <a:solidFill>
                  <a:srgbClr val="806000"/>
                </a:solidFill>
                <a:latin typeface="Arial"/>
                <a:ea typeface="Arial"/>
              </a:rPr>
              <a:t>Parallel Edge</a:t>
            </a:r>
            <a:endParaRPr lang="en-US" sz="1871" spc="-1">
              <a:latin typeface="Arial"/>
            </a:endParaRPr>
          </a:p>
          <a:p>
            <a:pPr algn="ctr">
              <a:lnSpc>
                <a:spcPts val="2667"/>
              </a:lnSpc>
            </a:pPr>
            <a:r>
              <a:rPr lang="en-US" sz="1871" spc="-1">
                <a:solidFill>
                  <a:srgbClr val="806000"/>
                </a:solidFill>
                <a:latin typeface="Arial"/>
                <a:ea typeface="Arial"/>
              </a:rPr>
              <a:t>Computing</a:t>
            </a:r>
            <a:endParaRPr lang="en-US" sz="1871" spc="-1">
              <a:latin typeface="Arial"/>
            </a:endParaRPr>
          </a:p>
        </p:txBody>
      </p:sp>
      <p:sp>
        <p:nvSpPr>
          <p:cNvPr id="381" name="CustomShape 3"/>
          <p:cNvSpPr/>
          <p:nvPr/>
        </p:nvSpPr>
        <p:spPr>
          <a:xfrm>
            <a:off x="9368068" y="5309282"/>
            <a:ext cx="286956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600" spc="-1">
                <a:solidFill>
                  <a:srgbClr val="000000"/>
                </a:solidFill>
                <a:latin typeface="Arial"/>
                <a:ea typeface="Arial"/>
              </a:rPr>
              <a:t>Deep Learning Training</a:t>
            </a:r>
            <a:endParaRPr lang="en-US" sz="1600" spc="-1">
              <a:latin typeface="Arial"/>
            </a:endParaRPr>
          </a:p>
          <a:p>
            <a:pPr algn="ctr">
              <a:lnSpc>
                <a:spcPct val="100000"/>
              </a:lnSpc>
            </a:pPr>
            <a:r>
              <a:rPr lang="en-US" sz="1600" spc="-1">
                <a:solidFill>
                  <a:srgbClr val="000000"/>
                </a:solidFill>
                <a:latin typeface="Arial"/>
                <a:ea typeface="Arial"/>
              </a:rPr>
              <a:t>Simulation / Forecast</a:t>
            </a:r>
            <a:endParaRPr lang="en-US" sz="1600" spc="-1">
              <a:latin typeface="Arial"/>
            </a:endParaRPr>
          </a:p>
        </p:txBody>
      </p:sp>
      <p:sp>
        <p:nvSpPr>
          <p:cNvPr id="382" name="CustomShape 4"/>
          <p:cNvSpPr/>
          <p:nvPr/>
        </p:nvSpPr>
        <p:spPr>
          <a:xfrm rot="900000">
            <a:off x="3312868" y="2875320"/>
            <a:ext cx="491400" cy="464040"/>
          </a:xfrm>
          <a:prstGeom prst="rightArrow">
            <a:avLst>
              <a:gd name="adj1" fmla="val 50000"/>
              <a:gd name="adj2" fmla="val 50000"/>
            </a:avLst>
          </a:prstGeom>
          <a:solidFill>
            <a:schemeClr val="accent1"/>
          </a:solidFill>
          <a:ln>
            <a:solidFill>
              <a:srgbClr val="3F6EC2"/>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83" name="CustomShape 5"/>
          <p:cNvSpPr/>
          <p:nvPr/>
        </p:nvSpPr>
        <p:spPr>
          <a:xfrm rot="10800000">
            <a:off x="5941228" y="4723200"/>
            <a:ext cx="3800520" cy="227880"/>
          </a:xfrm>
          <a:prstGeom prst="rightArrow">
            <a:avLst>
              <a:gd name="adj1" fmla="val 50000"/>
              <a:gd name="adj2" fmla="val 50000"/>
            </a:avLst>
          </a:prstGeom>
          <a:solidFill>
            <a:schemeClr val="accent1"/>
          </a:solidFill>
          <a:ln>
            <a:solidFill>
              <a:srgbClr val="3F6EC2"/>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384" name="CustomShape 6"/>
          <p:cNvSpPr/>
          <p:nvPr/>
        </p:nvSpPr>
        <p:spPr>
          <a:xfrm>
            <a:off x="6399712" y="4012561"/>
            <a:ext cx="3165074" cy="3787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71" spc="-1">
                <a:solidFill>
                  <a:srgbClr val="FF0000"/>
                </a:solidFill>
                <a:latin typeface="Arial"/>
                <a:ea typeface="Arial"/>
              </a:rPr>
              <a:t>Reduced, Compressed data</a:t>
            </a:r>
            <a:endParaRPr lang="en-US" sz="1871" spc="-1">
              <a:latin typeface="Arial"/>
            </a:endParaRPr>
          </a:p>
        </p:txBody>
      </p:sp>
      <p:sp>
        <p:nvSpPr>
          <p:cNvPr id="385" name="CustomShape 7"/>
          <p:cNvSpPr/>
          <p:nvPr/>
        </p:nvSpPr>
        <p:spPr>
          <a:xfrm>
            <a:off x="6686277" y="4882320"/>
            <a:ext cx="2591584" cy="6666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1871" spc="-1">
                <a:solidFill>
                  <a:srgbClr val="FF0000"/>
                </a:solidFill>
                <a:latin typeface="Arial"/>
                <a:ea typeface="Arial"/>
              </a:rPr>
              <a:t>New inference (model)</a:t>
            </a:r>
            <a:endParaRPr lang="en-US" sz="1871" spc="-1">
              <a:latin typeface="Arial"/>
            </a:endParaRPr>
          </a:p>
          <a:p>
            <a:pPr algn="ctr">
              <a:lnSpc>
                <a:spcPct val="100000"/>
              </a:lnSpc>
            </a:pPr>
            <a:r>
              <a:rPr lang="en-US" sz="1871" spc="-1">
                <a:solidFill>
                  <a:srgbClr val="FF0000"/>
                </a:solidFill>
                <a:latin typeface="Arial"/>
                <a:ea typeface="Arial"/>
              </a:rPr>
              <a:t>Adaptive steering</a:t>
            </a:r>
            <a:endParaRPr lang="en-US" sz="1871" spc="-1">
              <a:latin typeface="Arial"/>
            </a:endParaRPr>
          </a:p>
        </p:txBody>
      </p:sp>
      <p:sp>
        <p:nvSpPr>
          <p:cNvPr id="386" name="CustomShape 8"/>
          <p:cNvSpPr/>
          <p:nvPr/>
        </p:nvSpPr>
        <p:spPr>
          <a:xfrm>
            <a:off x="4417432" y="39884"/>
            <a:ext cx="3424056" cy="76798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n-US" sz="4400" spc="-1" dirty="0">
                <a:solidFill>
                  <a:srgbClr val="C00000"/>
                </a:solidFill>
                <a:latin typeface="Calibri"/>
              </a:rPr>
              <a:t>AI at the Edge</a:t>
            </a:r>
          </a:p>
        </p:txBody>
      </p:sp>
      <p:sp>
        <p:nvSpPr>
          <p:cNvPr id="387" name="CustomShape 9"/>
          <p:cNvSpPr/>
          <p:nvPr/>
        </p:nvSpPr>
        <p:spPr>
          <a:xfrm>
            <a:off x="10301111" y="3194371"/>
            <a:ext cx="902724" cy="501632"/>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2669" b="1" spc="-1" dirty="0">
                <a:solidFill>
                  <a:srgbClr val="000000"/>
                </a:solidFill>
                <a:latin typeface="Arial"/>
                <a:ea typeface="Arial"/>
              </a:rPr>
              <a:t>HPC</a:t>
            </a:r>
            <a:endParaRPr lang="en-US" sz="2669" spc="-1" dirty="0">
              <a:latin typeface="Arial"/>
            </a:endParaRPr>
          </a:p>
        </p:txBody>
      </p:sp>
      <p:sp>
        <p:nvSpPr>
          <p:cNvPr id="388" name="CustomShape 10"/>
          <p:cNvSpPr/>
          <p:nvPr/>
        </p:nvSpPr>
        <p:spPr>
          <a:xfrm>
            <a:off x="7377268" y="1602721"/>
            <a:ext cx="4335840" cy="95457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r">
              <a:lnSpc>
                <a:spcPct val="100000"/>
              </a:lnSpc>
            </a:pPr>
            <a:r>
              <a:rPr lang="en-US" sz="1871" b="1" spc="-1">
                <a:solidFill>
                  <a:srgbClr val="002060"/>
                </a:solidFill>
                <a:latin typeface="Arial"/>
                <a:ea typeface="Arial"/>
              </a:rPr>
              <a:t>Edge computing and deep learning with feedback for continuous improvement</a:t>
            </a:r>
            <a:endParaRPr lang="en-US" sz="1871" spc="-1">
              <a:latin typeface="Arial"/>
            </a:endParaRPr>
          </a:p>
        </p:txBody>
      </p:sp>
      <p:sp>
        <p:nvSpPr>
          <p:cNvPr id="390" name="CustomShape 11"/>
          <p:cNvSpPr/>
          <p:nvPr/>
        </p:nvSpPr>
        <p:spPr>
          <a:xfrm>
            <a:off x="1771419" y="910663"/>
            <a:ext cx="783846" cy="33710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spc="-1" dirty="0">
                <a:solidFill>
                  <a:srgbClr val="000000"/>
                </a:solidFill>
                <a:latin typeface="Arial"/>
                <a:ea typeface="Arial"/>
              </a:rPr>
              <a:t>LIDAR</a:t>
            </a:r>
            <a:endParaRPr lang="en-US" sz="1600" spc="-1" dirty="0">
              <a:latin typeface="Arial"/>
            </a:endParaRPr>
          </a:p>
        </p:txBody>
      </p:sp>
      <p:sp>
        <p:nvSpPr>
          <p:cNvPr id="392" name="CustomShape 12"/>
          <p:cNvSpPr/>
          <p:nvPr/>
        </p:nvSpPr>
        <p:spPr>
          <a:xfrm>
            <a:off x="697470" y="1445761"/>
            <a:ext cx="990249"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spc="-1">
                <a:solidFill>
                  <a:srgbClr val="000000"/>
                </a:solidFill>
                <a:latin typeface="Arial"/>
                <a:ea typeface="Arial"/>
              </a:rPr>
              <a:t>Software</a:t>
            </a:r>
            <a:endParaRPr lang="en-US" sz="1600" spc="-1">
              <a:latin typeface="Arial"/>
            </a:endParaRPr>
          </a:p>
          <a:p>
            <a:pPr>
              <a:lnSpc>
                <a:spcPct val="100000"/>
              </a:lnSpc>
            </a:pPr>
            <a:r>
              <a:rPr lang="en-US" sz="1600" spc="-1">
                <a:solidFill>
                  <a:srgbClr val="000000"/>
                </a:solidFill>
                <a:latin typeface="Arial"/>
                <a:ea typeface="Arial"/>
              </a:rPr>
              <a:t>Defined</a:t>
            </a:r>
            <a:endParaRPr lang="en-US" sz="1600" spc="-1">
              <a:latin typeface="Arial"/>
            </a:endParaRPr>
          </a:p>
          <a:p>
            <a:pPr>
              <a:lnSpc>
                <a:spcPct val="100000"/>
              </a:lnSpc>
            </a:pPr>
            <a:r>
              <a:rPr lang="en-US" sz="1600" spc="-1">
                <a:solidFill>
                  <a:srgbClr val="000000"/>
                </a:solidFill>
                <a:latin typeface="Arial"/>
                <a:ea typeface="Arial"/>
              </a:rPr>
              <a:t>Radios</a:t>
            </a:r>
            <a:endParaRPr lang="en-US" sz="1600" spc="-1">
              <a:latin typeface="Arial"/>
            </a:endParaRPr>
          </a:p>
        </p:txBody>
      </p:sp>
      <p:sp>
        <p:nvSpPr>
          <p:cNvPr id="394" name="CustomShape 13"/>
          <p:cNvSpPr/>
          <p:nvPr/>
        </p:nvSpPr>
        <p:spPr>
          <a:xfrm>
            <a:off x="1236748" y="2387882"/>
            <a:ext cx="1724040" cy="583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spc="-1">
                <a:solidFill>
                  <a:srgbClr val="000000"/>
                </a:solidFill>
                <a:latin typeface="Arial"/>
                <a:ea typeface="Arial"/>
              </a:rPr>
              <a:t>Hyperspectral</a:t>
            </a:r>
            <a:endParaRPr lang="en-US" sz="1600" spc="-1">
              <a:latin typeface="Arial"/>
            </a:endParaRPr>
          </a:p>
          <a:p>
            <a:pPr>
              <a:lnSpc>
                <a:spcPct val="100000"/>
              </a:lnSpc>
            </a:pPr>
            <a:r>
              <a:rPr lang="en-US" sz="1600" spc="-1">
                <a:solidFill>
                  <a:srgbClr val="000000"/>
                </a:solidFill>
                <a:latin typeface="Arial"/>
                <a:ea typeface="Arial"/>
              </a:rPr>
              <a:t>Imaging</a:t>
            </a:r>
            <a:endParaRPr lang="en-US" sz="1600" spc="-1">
              <a:latin typeface="Arial"/>
            </a:endParaRPr>
          </a:p>
        </p:txBody>
      </p:sp>
      <p:sp>
        <p:nvSpPr>
          <p:cNvPr id="395" name="CustomShape 14"/>
          <p:cNvSpPr/>
          <p:nvPr/>
        </p:nvSpPr>
        <p:spPr>
          <a:xfrm>
            <a:off x="2686108" y="778320"/>
            <a:ext cx="583920" cy="3805200"/>
          </a:xfrm>
          <a:prstGeom prst="rightBrace">
            <a:avLst>
              <a:gd name="adj1" fmla="val 8333"/>
              <a:gd name="adj2" fmla="val 50000"/>
            </a:avLst>
          </a:prstGeom>
          <a:noFill/>
          <a:ln w="47520">
            <a:solidFill>
              <a:srgbClr val="000000"/>
            </a:solidFill>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pic>
        <p:nvPicPr>
          <p:cNvPr id="396" name="Picture 30"/>
          <p:cNvPicPr/>
          <p:nvPr/>
        </p:nvPicPr>
        <p:blipFill>
          <a:blip r:embed="rId6" cstate="screen">
            <a:extLst>
              <a:ext uri="{28A0092B-C50C-407E-A947-70E740481C1C}">
                <a14:useLocalDpi xmlns:a14="http://schemas.microsoft.com/office/drawing/2010/main"/>
              </a:ext>
            </a:extLst>
          </a:blip>
          <a:stretch/>
        </p:blipFill>
        <p:spPr>
          <a:xfrm>
            <a:off x="3896428" y="2960280"/>
            <a:ext cx="1482840" cy="818280"/>
          </a:xfrm>
          <a:prstGeom prst="rect">
            <a:avLst/>
          </a:prstGeom>
          <a:ln>
            <a:noFill/>
          </a:ln>
        </p:spPr>
      </p:pic>
      <p:sp>
        <p:nvSpPr>
          <p:cNvPr id="397" name="CustomShape 15"/>
          <p:cNvSpPr/>
          <p:nvPr/>
        </p:nvSpPr>
        <p:spPr>
          <a:xfrm>
            <a:off x="3654508" y="5524921"/>
            <a:ext cx="2817351" cy="954577"/>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71" spc="-1">
                <a:solidFill>
                  <a:srgbClr val="000000"/>
                </a:solidFill>
                <a:latin typeface="Arial"/>
                <a:ea typeface="Arial"/>
              </a:rPr>
              <a:t>Artificial Intelligence</a:t>
            </a:r>
            <a:endParaRPr lang="en-US" sz="1871" spc="-1">
              <a:latin typeface="Arial"/>
            </a:endParaRPr>
          </a:p>
          <a:p>
            <a:pPr>
              <a:lnSpc>
                <a:spcPct val="100000"/>
              </a:lnSpc>
            </a:pPr>
            <a:r>
              <a:rPr lang="en-US" sz="1871" spc="-1">
                <a:solidFill>
                  <a:srgbClr val="000000"/>
                </a:solidFill>
                <a:latin typeface="Arial"/>
                <a:ea typeface="Arial"/>
              </a:rPr>
              <a:t>Deep Learning Inference</a:t>
            </a:r>
            <a:endParaRPr lang="en-US" sz="1871" spc="-1">
              <a:latin typeface="Arial"/>
            </a:endParaRPr>
          </a:p>
          <a:p>
            <a:pPr>
              <a:lnSpc>
                <a:spcPct val="100000"/>
              </a:lnSpc>
            </a:pPr>
            <a:r>
              <a:rPr lang="en-US" sz="1871" spc="-1">
                <a:solidFill>
                  <a:srgbClr val="000000"/>
                </a:solidFill>
                <a:latin typeface="Arial"/>
                <a:ea typeface="Arial"/>
              </a:rPr>
              <a:t>Lightweight Training</a:t>
            </a:r>
            <a:endParaRPr lang="en-US" sz="1871" spc="-1">
              <a:latin typeface="Arial"/>
            </a:endParaRPr>
          </a:p>
        </p:txBody>
      </p:sp>
      <p:sp>
        <p:nvSpPr>
          <p:cNvPr id="398" name="CustomShape 16"/>
          <p:cNvSpPr/>
          <p:nvPr/>
        </p:nvSpPr>
        <p:spPr>
          <a:xfrm>
            <a:off x="5220868" y="2945520"/>
            <a:ext cx="538200" cy="2449440"/>
          </a:xfrm>
          <a:prstGeom prst="rightBrace">
            <a:avLst>
              <a:gd name="adj1" fmla="val 8333"/>
              <a:gd name="adj2" fmla="val 50000"/>
            </a:avLst>
          </a:prstGeom>
          <a:noFill/>
          <a:ln w="47520">
            <a:solidFill>
              <a:srgbClr val="000000"/>
            </a:solidFill>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400" name="CustomShape 17"/>
          <p:cNvSpPr/>
          <p:nvPr/>
        </p:nvSpPr>
        <p:spPr>
          <a:xfrm>
            <a:off x="2687548" y="4917240"/>
            <a:ext cx="583920" cy="1464840"/>
          </a:xfrm>
          <a:prstGeom prst="rightBrace">
            <a:avLst>
              <a:gd name="adj1" fmla="val 8333"/>
              <a:gd name="adj2" fmla="val 50000"/>
            </a:avLst>
          </a:prstGeom>
          <a:noFill/>
          <a:ln w="47520">
            <a:solidFill>
              <a:srgbClr val="000000"/>
            </a:solidFill>
            <a:round/>
          </a:ln>
          <a:effectLst>
            <a:outerShdw blurRad="40000" dist="20160" dir="5400000" rotWithShape="0">
              <a:srgbClr val="000000">
                <a:alpha val="38000"/>
              </a:srgbClr>
            </a:outerShdw>
          </a:effectLst>
        </p:spPr>
        <p:style>
          <a:lnRef idx="2">
            <a:schemeClr val="accent1"/>
          </a:lnRef>
          <a:fillRef idx="0">
            <a:schemeClr val="accent1"/>
          </a:fillRef>
          <a:effectRef idx="1">
            <a:schemeClr val="accent1"/>
          </a:effectRef>
          <a:fontRef idx="minor"/>
        </p:style>
      </p:sp>
      <p:sp>
        <p:nvSpPr>
          <p:cNvPr id="401" name="CustomShape 18"/>
          <p:cNvSpPr/>
          <p:nvPr/>
        </p:nvSpPr>
        <p:spPr>
          <a:xfrm>
            <a:off x="1583428" y="5148000"/>
            <a:ext cx="1724040" cy="3371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n-US" sz="1600" spc="-1">
                <a:solidFill>
                  <a:srgbClr val="000000"/>
                </a:solidFill>
                <a:latin typeface="Arial"/>
                <a:ea typeface="Arial"/>
              </a:rPr>
              <a:t>Servos</a:t>
            </a:r>
            <a:endParaRPr lang="en-US" sz="1600" spc="-1">
              <a:latin typeface="Arial"/>
            </a:endParaRPr>
          </a:p>
        </p:txBody>
      </p:sp>
      <p:sp>
        <p:nvSpPr>
          <p:cNvPr id="402" name="CustomShape 19"/>
          <p:cNvSpPr/>
          <p:nvPr/>
        </p:nvSpPr>
        <p:spPr>
          <a:xfrm>
            <a:off x="885749" y="4679281"/>
            <a:ext cx="1297897" cy="3787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71" b="1" spc="-1">
                <a:solidFill>
                  <a:srgbClr val="806000"/>
                </a:solidFill>
                <a:latin typeface="Arial"/>
                <a:ea typeface="Arial"/>
              </a:rPr>
              <a:t>Actuators</a:t>
            </a:r>
            <a:endParaRPr lang="en-US" sz="1871" spc="-1">
              <a:latin typeface="Arial"/>
            </a:endParaRPr>
          </a:p>
        </p:txBody>
      </p:sp>
      <p:sp>
        <p:nvSpPr>
          <p:cNvPr id="404" name="CustomShape 20"/>
          <p:cNvSpPr/>
          <p:nvPr/>
        </p:nvSpPr>
        <p:spPr>
          <a:xfrm>
            <a:off x="526830" y="5748122"/>
            <a:ext cx="1137469" cy="5833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600" spc="-1">
                <a:solidFill>
                  <a:srgbClr val="000000"/>
                </a:solidFill>
                <a:latin typeface="Arial"/>
                <a:ea typeface="Arial"/>
              </a:rPr>
              <a:t>Dynamic</a:t>
            </a:r>
            <a:endParaRPr lang="en-US" sz="1600" spc="-1">
              <a:latin typeface="Arial"/>
            </a:endParaRPr>
          </a:p>
          <a:p>
            <a:pPr>
              <a:lnSpc>
                <a:spcPct val="100000"/>
              </a:lnSpc>
            </a:pPr>
            <a:r>
              <a:rPr lang="en-US" sz="1600" spc="-1">
                <a:solidFill>
                  <a:srgbClr val="000000"/>
                </a:solidFill>
                <a:latin typeface="Arial"/>
                <a:ea typeface="Arial"/>
              </a:rPr>
              <a:t>adaptation</a:t>
            </a:r>
            <a:endParaRPr lang="en-US" sz="1600" spc="-1">
              <a:latin typeface="Arial"/>
            </a:endParaRPr>
          </a:p>
        </p:txBody>
      </p:sp>
      <p:sp>
        <p:nvSpPr>
          <p:cNvPr id="405" name="CustomShape 21"/>
          <p:cNvSpPr/>
          <p:nvPr/>
        </p:nvSpPr>
        <p:spPr>
          <a:xfrm>
            <a:off x="5940508" y="4302720"/>
            <a:ext cx="3802680" cy="369360"/>
          </a:xfrm>
          <a:prstGeom prst="rightArrow">
            <a:avLst>
              <a:gd name="adj1" fmla="val 50000"/>
              <a:gd name="adj2" fmla="val 50000"/>
            </a:avLst>
          </a:prstGeom>
          <a:solidFill>
            <a:schemeClr val="accent1"/>
          </a:solidFill>
          <a:ln>
            <a:solidFill>
              <a:srgbClr val="3F6EC2"/>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06" name="CustomShape 22"/>
          <p:cNvSpPr/>
          <p:nvPr/>
        </p:nvSpPr>
        <p:spPr>
          <a:xfrm rot="8931000">
            <a:off x="3227908" y="4750560"/>
            <a:ext cx="491400" cy="464040"/>
          </a:xfrm>
          <a:prstGeom prst="rightArrow">
            <a:avLst>
              <a:gd name="adj1" fmla="val 50000"/>
              <a:gd name="adj2" fmla="val 50000"/>
            </a:avLst>
          </a:prstGeom>
          <a:solidFill>
            <a:schemeClr val="accent1"/>
          </a:solidFill>
          <a:ln>
            <a:solidFill>
              <a:srgbClr val="3F6EC2"/>
            </a:solidFill>
            <a:round/>
          </a:ln>
          <a:effectLst>
            <a:outerShdw blurRad="40000" dist="23040" dir="540000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07" name="CustomShape 23"/>
          <p:cNvSpPr/>
          <p:nvPr/>
        </p:nvSpPr>
        <p:spPr>
          <a:xfrm>
            <a:off x="509910" y="3150721"/>
            <a:ext cx="1208001" cy="3787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n-US" sz="1871" b="1" spc="-1">
                <a:solidFill>
                  <a:srgbClr val="806000"/>
                </a:solidFill>
                <a:latin typeface="Arial"/>
                <a:ea typeface="Arial"/>
              </a:rPr>
              <a:t>Facilities</a:t>
            </a:r>
            <a:endParaRPr lang="en-US" sz="1871" spc="-1">
              <a:latin typeface="Arial"/>
            </a:endParaRPr>
          </a:p>
        </p:txBody>
      </p:sp>
      <p:pic>
        <p:nvPicPr>
          <p:cNvPr id="409" name="Picture 35"/>
          <p:cNvPicPr/>
          <p:nvPr/>
        </p:nvPicPr>
        <p:blipFill>
          <a:blip r:embed="rId7" cstate="screen">
            <a:extLst>
              <a:ext uri="{28A0092B-C50C-407E-A947-70E740481C1C}">
                <a14:useLocalDpi xmlns:a14="http://schemas.microsoft.com/office/drawing/2010/main"/>
              </a:ext>
            </a:extLst>
          </a:blip>
          <a:srcRect/>
          <a:stretch/>
        </p:blipFill>
        <p:spPr>
          <a:xfrm>
            <a:off x="497695" y="3614344"/>
            <a:ext cx="760320" cy="1086480"/>
          </a:xfrm>
          <a:prstGeom prst="rect">
            <a:avLst/>
          </a:prstGeom>
          <a:ln>
            <a:noFill/>
          </a:ln>
        </p:spPr>
      </p:pic>
      <p:pic>
        <p:nvPicPr>
          <p:cNvPr id="2" name="Picture 1">
            <a:extLst>
              <a:ext uri="{FF2B5EF4-FFF2-40B4-BE49-F238E27FC236}">
                <a16:creationId xmlns:a16="http://schemas.microsoft.com/office/drawing/2014/main" id="{0BF7C753-26CE-714A-BCAD-EA7FE300D71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23908" y="3692583"/>
            <a:ext cx="1678264" cy="1610085"/>
          </a:xfrm>
          <a:prstGeom prst="rect">
            <a:avLst/>
          </a:prstGeom>
        </p:spPr>
      </p:pic>
      <p:pic>
        <p:nvPicPr>
          <p:cNvPr id="3" name="Picture 2">
            <a:extLst>
              <a:ext uri="{FF2B5EF4-FFF2-40B4-BE49-F238E27FC236}">
                <a16:creationId xmlns:a16="http://schemas.microsoft.com/office/drawing/2014/main" id="{466B9336-37F2-AE41-9234-24DECCD7410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88652" y="3606945"/>
            <a:ext cx="1297456" cy="900276"/>
          </a:xfrm>
          <a:prstGeom prst="rect">
            <a:avLst/>
          </a:prstGeom>
        </p:spPr>
      </p:pic>
      <p:pic>
        <p:nvPicPr>
          <p:cNvPr id="4" name="Picture 3">
            <a:extLst>
              <a:ext uri="{FF2B5EF4-FFF2-40B4-BE49-F238E27FC236}">
                <a16:creationId xmlns:a16="http://schemas.microsoft.com/office/drawing/2014/main" id="{E3713DD5-6D59-124C-947E-C523C0F788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548" y="2432524"/>
            <a:ext cx="583920" cy="583920"/>
          </a:xfrm>
          <a:prstGeom prst="rect">
            <a:avLst/>
          </a:prstGeom>
        </p:spPr>
      </p:pic>
      <p:pic>
        <p:nvPicPr>
          <p:cNvPr id="6" name="Picture 5">
            <a:extLst>
              <a:ext uri="{FF2B5EF4-FFF2-40B4-BE49-F238E27FC236}">
                <a16:creationId xmlns:a16="http://schemas.microsoft.com/office/drawing/2014/main" id="{341C7B20-F9AC-A74D-99C8-0C5F16A795A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9755" y="774774"/>
            <a:ext cx="713876" cy="657055"/>
          </a:xfrm>
          <a:prstGeom prst="rect">
            <a:avLst/>
          </a:prstGeom>
        </p:spPr>
      </p:pic>
      <p:pic>
        <p:nvPicPr>
          <p:cNvPr id="8" name="Picture 7">
            <a:extLst>
              <a:ext uri="{FF2B5EF4-FFF2-40B4-BE49-F238E27FC236}">
                <a16:creationId xmlns:a16="http://schemas.microsoft.com/office/drawing/2014/main" id="{96DED335-8553-0E4C-9866-37A129FDC45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817290" y="5164799"/>
            <a:ext cx="391892" cy="583323"/>
          </a:xfrm>
          <a:prstGeom prst="rect">
            <a:avLst/>
          </a:prstGeom>
        </p:spPr>
      </p:pic>
      <p:sp>
        <p:nvSpPr>
          <p:cNvPr id="9" name="TextBox 8">
            <a:extLst>
              <a:ext uri="{FF2B5EF4-FFF2-40B4-BE49-F238E27FC236}">
                <a16:creationId xmlns:a16="http://schemas.microsoft.com/office/drawing/2014/main" id="{067CF97D-6845-9640-B742-46FBE3EB530F}"/>
              </a:ext>
            </a:extLst>
          </p:cNvPr>
          <p:cNvSpPr txBox="1"/>
          <p:nvPr/>
        </p:nvSpPr>
        <p:spPr>
          <a:xfrm>
            <a:off x="7594199" y="6528723"/>
            <a:ext cx="4659417" cy="369332"/>
          </a:xfrm>
          <a:prstGeom prst="rect">
            <a:avLst/>
          </a:prstGeom>
          <a:noFill/>
        </p:spPr>
        <p:txBody>
          <a:bodyPr wrap="none" rtlCol="0">
            <a:spAutoFit/>
          </a:bodyPr>
          <a:lstStyle/>
          <a:p>
            <a:r>
              <a:rPr lang="en-US" dirty="0"/>
              <a:t>Source: Pete Beckman and Scott Collis, Argonne</a:t>
            </a:r>
          </a:p>
        </p:txBody>
      </p:sp>
      <p:pic>
        <p:nvPicPr>
          <p:cNvPr id="36" name="Picture 35">
            <a:extLst>
              <a:ext uri="{FF2B5EF4-FFF2-40B4-BE49-F238E27FC236}">
                <a16:creationId xmlns:a16="http://schemas.microsoft.com/office/drawing/2014/main" id="{E1F8C1CC-2A1D-444A-A0E1-E188A4DAFB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93102" y="17383"/>
            <a:ext cx="2872558" cy="1428443"/>
          </a:xfrm>
          <a:prstGeom prst="rect">
            <a:avLst/>
          </a:prstGeom>
        </p:spPr>
      </p:pic>
    </p:spTree>
    <p:extLst>
      <p:ext uri="{BB962C8B-B14F-4D97-AF65-F5344CB8AC3E}">
        <p14:creationId xmlns:p14="http://schemas.microsoft.com/office/powerpoint/2010/main" val="3770804331"/>
      </p:ext>
    </p:extLst>
  </p:cSld>
  <p:clrMapOvr>
    <a:masterClrMapping/>
  </p:clrMapOvr>
  <mc:AlternateContent xmlns:mc="http://schemas.openxmlformats.org/markup-compatibility/2006" xmlns:p14="http://schemas.microsoft.com/office/powerpoint/2010/main">
    <mc:Choice Requires="p14">
      <p:transition p14:dur="10"/>
    </mc:Choice>
    <mc:Fallback xmlns:p15="http://schemas.microsoft.com/office/powerpoint/2012/main"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C4CAA3-EF04-3140-AAB9-CD15408B7A3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3393368" y="1106248"/>
            <a:ext cx="8950428" cy="5751752"/>
          </a:xfrm>
          <a:prstGeom prst="rect">
            <a:avLst/>
          </a:prstGeom>
        </p:spPr>
      </p:pic>
      <p:sp>
        <p:nvSpPr>
          <p:cNvPr id="3" name="TextBox 2"/>
          <p:cNvSpPr txBox="1"/>
          <p:nvPr/>
        </p:nvSpPr>
        <p:spPr>
          <a:xfrm>
            <a:off x="0" y="6488668"/>
            <a:ext cx="1625573" cy="369332"/>
          </a:xfrm>
          <a:prstGeom prst="rect">
            <a:avLst/>
          </a:prstGeom>
          <a:noFill/>
        </p:spPr>
        <p:txBody>
          <a:bodyPr wrap="none" rtlCol="0">
            <a:spAutoFit/>
          </a:bodyPr>
          <a:lstStyle/>
          <a:p>
            <a:r>
              <a:rPr lang="en-US" dirty="0"/>
              <a:t>Source: </a:t>
            </a:r>
            <a:r>
              <a:rPr lang="en-US" dirty="0" err="1"/>
              <a:t>DeepAI</a:t>
            </a:r>
            <a:endParaRPr lang="en-US" dirty="0"/>
          </a:p>
        </p:txBody>
      </p:sp>
      <p:sp>
        <p:nvSpPr>
          <p:cNvPr id="8" name="TextBox 7"/>
          <p:cNvSpPr txBox="1"/>
          <p:nvPr/>
        </p:nvSpPr>
        <p:spPr>
          <a:xfrm>
            <a:off x="21783" y="1106248"/>
            <a:ext cx="3935429" cy="452431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Exaflop/s-days used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to train:  </a:t>
            </a:r>
            <a:br>
              <a:rPr lang="en-US" sz="3200" dirty="0">
                <a:latin typeface="Calibri" panose="020F0502020204030204" pitchFamily="34" charset="0"/>
                <a:cs typeface="Calibri" panose="020F0502020204030204" pitchFamily="34" charset="0"/>
              </a:rPr>
            </a:b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AlexNet</a:t>
            </a:r>
            <a:r>
              <a:rPr lang="en-US" sz="3200" dirty="0">
                <a:latin typeface="Calibri" panose="020F0502020204030204" pitchFamily="34" charset="0"/>
                <a:cs typeface="Calibri" panose="020F0502020204030204" pitchFamily="34" charset="0"/>
              </a:rPr>
              <a:t>: 0.000007</a:t>
            </a:r>
          </a:p>
          <a:p>
            <a:r>
              <a:rPr lang="en-US" sz="3200" dirty="0">
                <a:latin typeface="Calibri" panose="020F0502020204030204" pitchFamily="34" charset="0"/>
                <a:cs typeface="Calibri" panose="020F0502020204030204" pitchFamily="34" charset="0"/>
              </a:rPr>
              <a:t>     (in 2012)</a:t>
            </a:r>
          </a:p>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AlphaGo</a:t>
            </a:r>
            <a:r>
              <a:rPr lang="en-US" sz="3200" dirty="0">
                <a:latin typeface="Calibri" panose="020F0502020204030204" pitchFamily="34" charset="0"/>
                <a:cs typeface="Calibri" panose="020F0502020204030204" pitchFamily="34" charset="0"/>
              </a:rPr>
              <a:t> Zero: 2</a:t>
            </a:r>
          </a:p>
          <a:p>
            <a:r>
              <a:rPr lang="en-US" sz="3200" dirty="0">
                <a:latin typeface="Calibri" panose="020F0502020204030204" pitchFamily="34" charset="0"/>
                <a:cs typeface="Calibri" panose="020F0502020204030204" pitchFamily="34" charset="0"/>
              </a:rPr>
              <a:t>     (in 2017) </a:t>
            </a:r>
          </a:p>
          <a:p>
            <a:endParaRPr lang="en-US"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p>
            <a:r>
              <a:rPr lang="en-US" sz="3200" b="1" dirty="0">
                <a:solidFill>
                  <a:srgbClr val="C00000"/>
                </a:solidFill>
                <a:latin typeface="Calibri" panose="020F0502020204030204" pitchFamily="34" charset="0"/>
                <a:cs typeface="Calibri" panose="020F0502020204030204" pitchFamily="34" charset="0"/>
              </a:rPr>
              <a:t>x 300,000 in 5.5 years </a:t>
            </a:r>
          </a:p>
        </p:txBody>
      </p:sp>
      <p:sp>
        <p:nvSpPr>
          <p:cNvPr id="9" name="Oval 8"/>
          <p:cNvSpPr/>
          <p:nvPr/>
        </p:nvSpPr>
        <p:spPr>
          <a:xfrm>
            <a:off x="5123793" y="4619297"/>
            <a:ext cx="898635" cy="33107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632120" y="1476338"/>
            <a:ext cx="1575646" cy="3078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56075" y="-218529"/>
            <a:ext cx="11163868" cy="952799"/>
          </a:xfrm>
        </p:spPr>
        <p:txBody>
          <a:bodyPr>
            <a:normAutofit/>
          </a:bodyPr>
          <a:lstStyle/>
          <a:p>
            <a:r>
              <a:rPr lang="en-US" sz="4400" dirty="0">
                <a:solidFill>
                  <a:srgbClr val="C00000"/>
                </a:solidFill>
                <a:latin typeface="Calibri Light" panose="020F0302020204030204" pitchFamily="34" charset="0"/>
                <a:cs typeface="Calibri Light" panose="020F0302020204030204" pitchFamily="34" charset="0"/>
              </a:rPr>
              <a:t>Deep learning uses massive computing</a:t>
            </a:r>
          </a:p>
        </p:txBody>
      </p:sp>
    </p:spTree>
    <p:extLst>
      <p:ext uri="{BB962C8B-B14F-4D97-AF65-F5344CB8AC3E}">
        <p14:creationId xmlns:p14="http://schemas.microsoft.com/office/powerpoint/2010/main" val="629885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CCA69-4B93-1947-BC91-FF903B41B522}"/>
              </a:ext>
            </a:extLst>
          </p:cNvPr>
          <p:cNvSpPr>
            <a:spLocks noGrp="1"/>
          </p:cNvSpPr>
          <p:nvPr>
            <p:ph type="title"/>
          </p:nvPr>
        </p:nvSpPr>
        <p:spPr>
          <a:xfrm>
            <a:off x="364535" y="104802"/>
            <a:ext cx="11375435" cy="914400"/>
          </a:xfrm>
        </p:spPr>
        <p:txBody>
          <a:bodyPr>
            <a:normAutofit/>
          </a:bodyPr>
          <a:lstStyle/>
          <a:p>
            <a:r>
              <a:rPr lang="en-US" b="1" dirty="0">
                <a:solidFill>
                  <a:srgbClr val="C00000"/>
                </a:solidFill>
              </a:rPr>
              <a:t>Relationships between AI/ML and HPC</a:t>
            </a:r>
          </a:p>
        </p:txBody>
      </p:sp>
      <p:pic>
        <p:nvPicPr>
          <p:cNvPr id="8" name="Picture 7">
            <a:extLst>
              <a:ext uri="{FF2B5EF4-FFF2-40B4-BE49-F238E27FC236}">
                <a16:creationId xmlns:a16="http://schemas.microsoft.com/office/drawing/2014/main" id="{1019C220-1FD9-EC44-B26B-AC4C72F02D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84893" y="1437957"/>
            <a:ext cx="7822217" cy="3234250"/>
          </a:xfrm>
          <a:prstGeom prst="rect">
            <a:avLst/>
          </a:prstGeom>
        </p:spPr>
      </p:pic>
      <p:sp>
        <p:nvSpPr>
          <p:cNvPr id="10" name="Content Placeholder 9">
            <a:extLst>
              <a:ext uri="{FF2B5EF4-FFF2-40B4-BE49-F238E27FC236}">
                <a16:creationId xmlns:a16="http://schemas.microsoft.com/office/drawing/2014/main" id="{F3F4C833-3E40-CA41-B9A0-562EAAD45D08}"/>
              </a:ext>
            </a:extLst>
          </p:cNvPr>
          <p:cNvSpPr>
            <a:spLocks noGrp="1"/>
          </p:cNvSpPr>
          <p:nvPr>
            <p:ph idx="1"/>
          </p:nvPr>
        </p:nvSpPr>
        <p:spPr>
          <a:xfrm>
            <a:off x="367349" y="4798828"/>
            <a:ext cx="11369809" cy="2029216"/>
          </a:xfrm>
        </p:spPr>
        <p:txBody>
          <a:bodyPr>
            <a:normAutofit lnSpcReduction="10000"/>
          </a:bodyPr>
          <a:lstStyle/>
          <a:p>
            <a:r>
              <a:rPr lang="en-US" dirty="0"/>
              <a:t>HPC for AI/ML:  HPC Technologies are applied to learning tasks to accelerate computation and/or solve larger problems</a:t>
            </a:r>
          </a:p>
          <a:p>
            <a:r>
              <a:rPr lang="en-US" dirty="0"/>
              <a:t>AI/ML for HPC:  Learning Technologies are applied to HPC computations to improve their performance in some way, e.g., by choosing the next simulation(s) to perform</a:t>
            </a:r>
          </a:p>
        </p:txBody>
      </p:sp>
      <p:sp>
        <p:nvSpPr>
          <p:cNvPr id="11" name="TextBox 10">
            <a:extLst>
              <a:ext uri="{FF2B5EF4-FFF2-40B4-BE49-F238E27FC236}">
                <a16:creationId xmlns:a16="http://schemas.microsoft.com/office/drawing/2014/main" id="{7F13F5C3-4BA4-DC4C-BF04-EF38A6F8EECC}"/>
              </a:ext>
            </a:extLst>
          </p:cNvPr>
          <p:cNvSpPr txBox="1"/>
          <p:nvPr/>
        </p:nvSpPr>
        <p:spPr>
          <a:xfrm flipH="1">
            <a:off x="6594495" y="953175"/>
            <a:ext cx="2943616" cy="627864"/>
          </a:xfrm>
          <a:prstGeom prst="rect">
            <a:avLst/>
          </a:prstGeom>
          <a:noFill/>
        </p:spPr>
        <p:txBody>
          <a:bodyPr wrap="square" lIns="118872" tIns="91440" rIns="118872" bIns="91440" rtlCol="0" anchor="ctr" anchorCtr="0">
            <a:spAutoFit/>
          </a:bodyPr>
          <a:lstStyle/>
          <a:p>
            <a:pPr algn="ctr">
              <a:lnSpc>
                <a:spcPct val="90000"/>
              </a:lnSpc>
            </a:pPr>
            <a:r>
              <a:rPr lang="en-US" sz="3200" dirty="0">
                <a:solidFill>
                  <a:srgbClr val="0070C0"/>
                </a:solidFill>
              </a:rPr>
              <a:t>ML for HPC</a:t>
            </a:r>
          </a:p>
        </p:txBody>
      </p:sp>
      <p:sp>
        <p:nvSpPr>
          <p:cNvPr id="12" name="TextBox 11">
            <a:extLst>
              <a:ext uri="{FF2B5EF4-FFF2-40B4-BE49-F238E27FC236}">
                <a16:creationId xmlns:a16="http://schemas.microsoft.com/office/drawing/2014/main" id="{3DDE1F7C-8E7D-1045-B719-2858B55BA9A6}"/>
              </a:ext>
            </a:extLst>
          </p:cNvPr>
          <p:cNvSpPr txBox="1"/>
          <p:nvPr/>
        </p:nvSpPr>
        <p:spPr>
          <a:xfrm flipH="1">
            <a:off x="2732262" y="953175"/>
            <a:ext cx="2943616" cy="627864"/>
          </a:xfrm>
          <a:prstGeom prst="rect">
            <a:avLst/>
          </a:prstGeom>
          <a:noFill/>
        </p:spPr>
        <p:txBody>
          <a:bodyPr wrap="square" lIns="118872" tIns="91440" rIns="118872" bIns="91440" rtlCol="0" anchor="ctr" anchorCtr="0">
            <a:spAutoFit/>
          </a:bodyPr>
          <a:lstStyle/>
          <a:p>
            <a:pPr algn="ctr">
              <a:lnSpc>
                <a:spcPct val="90000"/>
              </a:lnSpc>
            </a:pPr>
            <a:r>
              <a:rPr lang="en-US" sz="3200" dirty="0">
                <a:solidFill>
                  <a:srgbClr val="0070C0"/>
                </a:solidFill>
              </a:rPr>
              <a:t>HPC for ML</a:t>
            </a:r>
          </a:p>
        </p:txBody>
      </p:sp>
      <p:sp>
        <p:nvSpPr>
          <p:cNvPr id="13" name="TextBox 12">
            <a:extLst>
              <a:ext uri="{FF2B5EF4-FFF2-40B4-BE49-F238E27FC236}">
                <a16:creationId xmlns:a16="http://schemas.microsoft.com/office/drawing/2014/main" id="{33B6CAED-1D6C-DD44-9BF6-FEC2F345CA20}"/>
              </a:ext>
            </a:extLst>
          </p:cNvPr>
          <p:cNvSpPr txBox="1"/>
          <p:nvPr/>
        </p:nvSpPr>
        <p:spPr>
          <a:xfrm>
            <a:off x="9957005" y="4262396"/>
            <a:ext cx="1817544" cy="406265"/>
          </a:xfrm>
          <a:prstGeom prst="rect">
            <a:avLst/>
          </a:prstGeom>
          <a:noFill/>
        </p:spPr>
        <p:txBody>
          <a:bodyPr wrap="square" lIns="118872" tIns="91440" rIns="118872" bIns="91440" rtlCol="0" anchor="ctr" anchorCtr="0">
            <a:spAutoFit/>
          </a:bodyPr>
          <a:lstStyle/>
          <a:p>
            <a:pPr algn="l">
              <a:lnSpc>
                <a:spcPct val="90000"/>
              </a:lnSpc>
            </a:pPr>
            <a:r>
              <a:rPr lang="en-US" sz="1600" dirty="0">
                <a:solidFill>
                  <a:srgbClr val="0070C0"/>
                </a:solidFill>
              </a:rPr>
              <a:t>Ack: </a:t>
            </a:r>
            <a:r>
              <a:rPr lang="en-US" sz="1600" dirty="0" err="1">
                <a:solidFill>
                  <a:srgbClr val="0070C0"/>
                </a:solidFill>
              </a:rPr>
              <a:t>Gadi</a:t>
            </a:r>
            <a:r>
              <a:rPr lang="en-US" sz="1600" dirty="0">
                <a:solidFill>
                  <a:srgbClr val="0070C0"/>
                </a:solidFill>
              </a:rPr>
              <a:t> Singer</a:t>
            </a:r>
          </a:p>
        </p:txBody>
      </p:sp>
    </p:spTree>
    <p:extLst>
      <p:ext uri="{BB962C8B-B14F-4D97-AF65-F5344CB8AC3E}">
        <p14:creationId xmlns:p14="http://schemas.microsoft.com/office/powerpoint/2010/main" val="612702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91897-165B-754D-A616-D1E26049EEEF}"/>
              </a:ext>
            </a:extLst>
          </p:cNvPr>
          <p:cNvSpPr>
            <a:spLocks noGrp="1"/>
          </p:cNvSpPr>
          <p:nvPr>
            <p:ph type="title"/>
          </p:nvPr>
        </p:nvSpPr>
        <p:spPr>
          <a:xfrm>
            <a:off x="541878" y="352813"/>
            <a:ext cx="11835462" cy="828948"/>
          </a:xfrm>
        </p:spPr>
        <p:txBody>
          <a:bodyPr/>
          <a:lstStyle/>
          <a:p>
            <a:r>
              <a:rPr lang="en-US" sz="4000" b="0" dirty="0">
                <a:solidFill>
                  <a:srgbClr val="C00000"/>
                </a:solidFill>
                <a:latin typeface="Calibri" panose="020F0502020204030204" pitchFamily="34" charset="0"/>
                <a:cs typeface="Calibri" panose="020F0502020204030204" pitchFamily="34" charset="0"/>
              </a:rPr>
              <a:t>Some drivers for HPC + AI convergence</a:t>
            </a:r>
          </a:p>
        </p:txBody>
      </p:sp>
      <p:sp>
        <p:nvSpPr>
          <p:cNvPr id="3" name="Content Placeholder 2">
            <a:extLst>
              <a:ext uri="{FF2B5EF4-FFF2-40B4-BE49-F238E27FC236}">
                <a16:creationId xmlns:a16="http://schemas.microsoft.com/office/drawing/2014/main" id="{20A2C8E3-C857-7047-A37F-857999182572}"/>
              </a:ext>
            </a:extLst>
          </p:cNvPr>
          <p:cNvSpPr>
            <a:spLocks noGrp="1"/>
          </p:cNvSpPr>
          <p:nvPr>
            <p:ph idx="1"/>
          </p:nvPr>
        </p:nvSpPr>
        <p:spPr>
          <a:xfrm>
            <a:off x="607780" y="1416323"/>
            <a:ext cx="11148196" cy="4351338"/>
          </a:xfrm>
        </p:spPr>
        <p:txBody>
          <a:bodyPr/>
          <a:lstStyle/>
          <a:p>
            <a:r>
              <a:rPr lang="en-US" b="1" dirty="0"/>
              <a:t>Simulation environments to drive deep reinforcement learning</a:t>
            </a:r>
          </a:p>
          <a:p>
            <a:pPr lvl="1"/>
            <a:r>
              <a:rPr lang="en-US" dirty="0"/>
              <a:t>Autonomous vehicles, aircraft, robotics, marine, control systems, etc.</a:t>
            </a:r>
          </a:p>
          <a:p>
            <a:r>
              <a:rPr lang="en-US" b="1" dirty="0"/>
              <a:t>Deep Learning as surrogate models in simulations</a:t>
            </a:r>
          </a:p>
          <a:p>
            <a:pPr lvl="1"/>
            <a:r>
              <a:rPr lang="en-US" dirty="0"/>
              <a:t>Molecular modeling, detectors, gravitational dynamics, CFD, climate, etc.</a:t>
            </a:r>
          </a:p>
          <a:p>
            <a:r>
              <a:rPr lang="en-US" b="1" dirty="0"/>
              <a:t>Augmenting PDE simulations with deep learning</a:t>
            </a:r>
          </a:p>
          <a:p>
            <a:pPr lvl="1"/>
            <a:r>
              <a:rPr lang="en-US" dirty="0"/>
              <a:t> Enables learning new physics by combining simulation with exp data (CFD)</a:t>
            </a:r>
          </a:p>
        </p:txBody>
      </p:sp>
      <p:pic>
        <p:nvPicPr>
          <p:cNvPr id="4" name="Picture 3">
            <a:extLst>
              <a:ext uri="{FF2B5EF4-FFF2-40B4-BE49-F238E27FC236}">
                <a16:creationId xmlns:a16="http://schemas.microsoft.com/office/drawing/2014/main" id="{9306D109-E2FC-6346-BCF2-C1B05AA859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0895" y="4142120"/>
            <a:ext cx="8813285" cy="1065884"/>
          </a:xfrm>
          <a:prstGeom prst="rect">
            <a:avLst/>
          </a:prstGeom>
        </p:spPr>
      </p:pic>
      <p:sp>
        <p:nvSpPr>
          <p:cNvPr id="5" name="Rectangle 4">
            <a:extLst>
              <a:ext uri="{FF2B5EF4-FFF2-40B4-BE49-F238E27FC236}">
                <a16:creationId xmlns:a16="http://schemas.microsoft.com/office/drawing/2014/main" id="{10610E96-8255-044C-BD13-4A3E2F4BC016}"/>
              </a:ext>
            </a:extLst>
          </p:cNvPr>
          <p:cNvSpPr/>
          <p:nvPr/>
        </p:nvSpPr>
        <p:spPr>
          <a:xfrm>
            <a:off x="1964763" y="5559784"/>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1911.09145v1.pdf</a:t>
            </a:r>
          </a:p>
        </p:txBody>
      </p:sp>
      <p:sp>
        <p:nvSpPr>
          <p:cNvPr id="6" name="Rectangle 5">
            <a:extLst>
              <a:ext uri="{FF2B5EF4-FFF2-40B4-BE49-F238E27FC236}">
                <a16:creationId xmlns:a16="http://schemas.microsoft.com/office/drawing/2014/main" id="{137E175E-1070-D244-B845-FA932C5835E7}"/>
              </a:ext>
            </a:extLst>
          </p:cNvPr>
          <p:cNvSpPr/>
          <p:nvPr/>
        </p:nvSpPr>
        <p:spPr>
          <a:xfrm>
            <a:off x="1964763" y="5929116"/>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1902.03701v1.pdf</a:t>
            </a:r>
          </a:p>
        </p:txBody>
      </p:sp>
      <p:sp>
        <p:nvSpPr>
          <p:cNvPr id="7" name="Rectangle 6">
            <a:extLst>
              <a:ext uri="{FF2B5EF4-FFF2-40B4-BE49-F238E27FC236}">
                <a16:creationId xmlns:a16="http://schemas.microsoft.com/office/drawing/2014/main" id="{FBC9F062-1221-B740-BEF7-37642E8159F1}"/>
              </a:ext>
            </a:extLst>
          </p:cNvPr>
          <p:cNvSpPr/>
          <p:nvPr/>
        </p:nvSpPr>
        <p:spPr>
          <a:xfrm>
            <a:off x="1964762" y="6311747"/>
            <a:ext cx="18886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1912.06794v3.pdf</a:t>
            </a:r>
          </a:p>
        </p:txBody>
      </p:sp>
      <p:sp>
        <p:nvSpPr>
          <p:cNvPr id="8" name="Rectangle 7">
            <a:extLst>
              <a:ext uri="{FF2B5EF4-FFF2-40B4-BE49-F238E27FC236}">
                <a16:creationId xmlns:a16="http://schemas.microsoft.com/office/drawing/2014/main" id="{ED5C05A5-2F61-E34C-809F-FB92CB90AA3A}"/>
              </a:ext>
            </a:extLst>
          </p:cNvPr>
          <p:cNvSpPr/>
          <p:nvPr/>
        </p:nvSpPr>
        <p:spPr>
          <a:xfrm>
            <a:off x="4301364" y="5609513"/>
            <a:ext cx="24961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s41467-019-10827-4.pdf</a:t>
            </a:r>
          </a:p>
        </p:txBody>
      </p:sp>
      <p:sp>
        <p:nvSpPr>
          <p:cNvPr id="9" name="Rectangle 8">
            <a:extLst>
              <a:ext uri="{FF2B5EF4-FFF2-40B4-BE49-F238E27FC236}">
                <a16:creationId xmlns:a16="http://schemas.microsoft.com/office/drawing/2014/main" id="{3DAB3134-299A-3347-8D26-6D1A75D36468}"/>
              </a:ext>
            </a:extLst>
          </p:cNvPr>
          <p:cNvSpPr/>
          <p:nvPr/>
        </p:nvSpPr>
        <p:spPr>
          <a:xfrm>
            <a:off x="4301363" y="5978845"/>
            <a:ext cx="18805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sdata2017193.pdf</a:t>
            </a:r>
          </a:p>
        </p:txBody>
      </p:sp>
      <p:sp>
        <p:nvSpPr>
          <p:cNvPr id="10" name="Rectangle 9">
            <a:extLst>
              <a:ext uri="{FF2B5EF4-FFF2-40B4-BE49-F238E27FC236}">
                <a16:creationId xmlns:a16="http://schemas.microsoft.com/office/drawing/2014/main" id="{8435377B-8CF0-8248-BB4A-E3A5640B2D7E}"/>
              </a:ext>
            </a:extLst>
          </p:cNvPr>
          <p:cNvSpPr/>
          <p:nvPr/>
        </p:nvSpPr>
        <p:spPr>
          <a:xfrm>
            <a:off x="4301362" y="6306065"/>
            <a:ext cx="16546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c6sc05720a.pdf</a:t>
            </a:r>
          </a:p>
        </p:txBody>
      </p:sp>
      <p:sp>
        <p:nvSpPr>
          <p:cNvPr id="11" name="Rectangle 10">
            <a:extLst>
              <a:ext uri="{FF2B5EF4-FFF2-40B4-BE49-F238E27FC236}">
                <a16:creationId xmlns:a16="http://schemas.microsoft.com/office/drawing/2014/main" id="{E54631AD-C87F-3D4C-9468-D202DEB46CB6}"/>
              </a:ext>
            </a:extLst>
          </p:cNvPr>
          <p:cNvSpPr/>
          <p:nvPr/>
        </p:nvSpPr>
        <p:spPr>
          <a:xfrm>
            <a:off x="7089193" y="5559784"/>
            <a:ext cx="251286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PhysRevD.97.014021.pdf</a:t>
            </a:r>
          </a:p>
        </p:txBody>
      </p:sp>
      <p:sp>
        <p:nvSpPr>
          <p:cNvPr id="12" name="Rectangle 11">
            <a:extLst>
              <a:ext uri="{FF2B5EF4-FFF2-40B4-BE49-F238E27FC236}">
                <a16:creationId xmlns:a16="http://schemas.microsoft.com/office/drawing/2014/main" id="{7232A2CC-7D38-484E-8720-AE3CF91423D8}"/>
              </a:ext>
            </a:extLst>
          </p:cNvPr>
          <p:cNvSpPr/>
          <p:nvPr/>
        </p:nvSpPr>
        <p:spPr>
          <a:xfrm>
            <a:off x="7107500" y="5892686"/>
            <a:ext cx="166744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1910.07291.pdf</a:t>
            </a:r>
          </a:p>
        </p:txBody>
      </p:sp>
      <p:sp>
        <p:nvSpPr>
          <p:cNvPr id="13" name="Rectangle 12">
            <a:extLst>
              <a:ext uri="{FF2B5EF4-FFF2-40B4-BE49-F238E27FC236}">
                <a16:creationId xmlns:a16="http://schemas.microsoft.com/office/drawing/2014/main" id="{7D8C5BE1-D7A9-AB41-885D-8C4B127A261B}"/>
              </a:ext>
            </a:extLst>
          </p:cNvPr>
          <p:cNvSpPr/>
          <p:nvPr/>
        </p:nvSpPr>
        <p:spPr>
          <a:xfrm>
            <a:off x="7107500" y="6201199"/>
            <a:ext cx="14882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E5494.full.pdf</a:t>
            </a:r>
          </a:p>
        </p:txBody>
      </p:sp>
    </p:spTree>
    <p:extLst>
      <p:ext uri="{BB962C8B-B14F-4D97-AF65-F5344CB8AC3E}">
        <p14:creationId xmlns:p14="http://schemas.microsoft.com/office/powerpoint/2010/main" val="26014449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556D-DC2F-EE4D-8B31-0176B2719DD9}"/>
              </a:ext>
            </a:extLst>
          </p:cNvPr>
          <p:cNvSpPr>
            <a:spLocks noGrp="1"/>
          </p:cNvSpPr>
          <p:nvPr>
            <p:ph type="title"/>
          </p:nvPr>
        </p:nvSpPr>
        <p:spPr>
          <a:xfrm>
            <a:off x="137160" y="281234"/>
            <a:ext cx="11658600" cy="995324"/>
          </a:xfrm>
        </p:spPr>
        <p:txBody>
          <a:bodyPr>
            <a:normAutofit fontScale="90000"/>
          </a:bodyPr>
          <a:lstStyle/>
          <a:p>
            <a:r>
              <a:rPr lang="en-US" sz="4900" dirty="0">
                <a:solidFill>
                  <a:srgbClr val="C00000"/>
                </a:solidFill>
                <a:latin typeface="Calibri" panose="020F0502020204030204" pitchFamily="34" charset="0"/>
                <a:cs typeface="Calibri" panose="020F0502020204030204" pitchFamily="34" charset="0"/>
              </a:rPr>
              <a:t>Robust Learned Function Accelerators (RLFAs)</a:t>
            </a:r>
            <a:br>
              <a:rPr lang="en-US" sz="4900" dirty="0">
                <a:solidFill>
                  <a:srgbClr val="C00000"/>
                </a:solidFill>
                <a:latin typeface="Calibri" panose="020F0502020204030204" pitchFamily="34" charset="0"/>
                <a:cs typeface="Calibri" panose="020F0502020204030204" pitchFamily="34" charset="0"/>
              </a:rPr>
            </a:br>
            <a:r>
              <a:rPr lang="en-US" dirty="0">
                <a:solidFill>
                  <a:srgbClr val="275A9A"/>
                </a:solidFill>
                <a:latin typeface="Calibri" panose="020F0502020204030204" pitchFamily="34" charset="0"/>
                <a:cs typeface="Calibri" panose="020F0502020204030204" pitchFamily="34" charset="0"/>
              </a:rPr>
              <a:t>Fluidity between simulations and learned models</a:t>
            </a:r>
          </a:p>
        </p:txBody>
      </p:sp>
      <p:sp>
        <p:nvSpPr>
          <p:cNvPr id="4" name="Slide Number Placeholder 3">
            <a:extLst>
              <a:ext uri="{FF2B5EF4-FFF2-40B4-BE49-F238E27FC236}">
                <a16:creationId xmlns:a16="http://schemas.microsoft.com/office/drawing/2014/main" id="{B5196B6A-5801-BD4E-B4D2-BDF5DB4297D9}"/>
              </a:ext>
            </a:extLst>
          </p:cNvPr>
          <p:cNvSpPr>
            <a:spLocks noGrp="1"/>
          </p:cNvSpPr>
          <p:nvPr>
            <p:ph type="sldNum" sz="quarter" idx="12"/>
          </p:nvPr>
        </p:nvSpPr>
        <p:spPr/>
        <p:txBody>
          <a:bodyPr/>
          <a:lstStyle/>
          <a:p>
            <a:fld id="{68404748-D679-F347-B724-7EB317EAB221}" type="slidenum">
              <a:rPr lang="en-US" smtClean="0"/>
              <a:t>16</a:t>
            </a:fld>
            <a:endParaRPr lang="en-US"/>
          </a:p>
        </p:txBody>
      </p:sp>
      <p:pic>
        <p:nvPicPr>
          <p:cNvPr id="6" name="Picture 5">
            <a:extLst>
              <a:ext uri="{FF2B5EF4-FFF2-40B4-BE49-F238E27FC236}">
                <a16:creationId xmlns:a16="http://schemas.microsoft.com/office/drawing/2014/main" id="{7BB21ADE-9C76-BA47-92F6-232E96A320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250"/>
          <a:stretch/>
        </p:blipFill>
        <p:spPr>
          <a:xfrm>
            <a:off x="0" y="1706880"/>
            <a:ext cx="12184060" cy="4583724"/>
          </a:xfrm>
          <a:prstGeom prst="rect">
            <a:avLst/>
          </a:prstGeom>
        </p:spPr>
      </p:pic>
      <p:sp>
        <p:nvSpPr>
          <p:cNvPr id="3" name="TextBox 2">
            <a:extLst>
              <a:ext uri="{FF2B5EF4-FFF2-40B4-BE49-F238E27FC236}">
                <a16:creationId xmlns:a16="http://schemas.microsoft.com/office/drawing/2014/main" id="{822B995D-D73E-BC44-8B12-2790D54FDC15}"/>
              </a:ext>
            </a:extLst>
          </p:cNvPr>
          <p:cNvSpPr txBox="1"/>
          <p:nvPr/>
        </p:nvSpPr>
        <p:spPr>
          <a:xfrm>
            <a:off x="15240" y="6538914"/>
            <a:ext cx="3080202" cy="369332"/>
          </a:xfrm>
          <a:prstGeom prst="rect">
            <a:avLst/>
          </a:prstGeom>
          <a:noFill/>
        </p:spPr>
        <p:txBody>
          <a:bodyPr wrap="none" rtlCol="0">
            <a:spAutoFit/>
          </a:bodyPr>
          <a:lstStyle/>
          <a:p>
            <a:r>
              <a:rPr lang="en-US" dirty="0"/>
              <a:t>Logan Ward, Ben </a:t>
            </a:r>
            <a:r>
              <a:rPr lang="en-US" dirty="0" err="1"/>
              <a:t>Blaiszik</a:t>
            </a:r>
            <a:r>
              <a:rPr lang="en-US" dirty="0"/>
              <a:t>, et al.</a:t>
            </a:r>
          </a:p>
        </p:txBody>
      </p:sp>
    </p:spTree>
    <p:extLst>
      <p:ext uri="{BB962C8B-B14F-4D97-AF65-F5344CB8AC3E}">
        <p14:creationId xmlns:p14="http://schemas.microsoft.com/office/powerpoint/2010/main" val="304636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718204" y="3431689"/>
            <a:ext cx="4284135" cy="3488268"/>
            <a:chOff x="7095067" y="118533"/>
            <a:chExt cx="4555067" cy="3488268"/>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5067" y="118533"/>
              <a:ext cx="2302933" cy="3437467"/>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993"/>
            <a:stretch/>
          </p:blipFill>
          <p:spPr>
            <a:xfrm>
              <a:off x="9347201" y="169334"/>
              <a:ext cx="2302933" cy="3437467"/>
            </a:xfrm>
            <a:prstGeom prst="rect">
              <a:avLst/>
            </a:prstGeom>
          </p:spPr>
        </p:pic>
      </p:gr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b="51605"/>
          <a:stretch/>
        </p:blipFill>
        <p:spPr>
          <a:xfrm>
            <a:off x="7840330" y="3533435"/>
            <a:ext cx="4504267" cy="3318933"/>
          </a:xfrm>
          <a:prstGeom prst="rect">
            <a:avLst/>
          </a:prstGeom>
        </p:spPr>
      </p:pic>
      <p:grpSp>
        <p:nvGrpSpPr>
          <p:cNvPr id="13" name="Group 12">
            <a:extLst>
              <a:ext uri="{FF2B5EF4-FFF2-40B4-BE49-F238E27FC236}">
                <a16:creationId xmlns:a16="http://schemas.microsoft.com/office/drawing/2014/main" id="{221915C7-8C40-2F4C-86DC-AD971ACA6693}"/>
              </a:ext>
            </a:extLst>
          </p:cNvPr>
          <p:cNvGrpSpPr/>
          <p:nvPr/>
        </p:nvGrpSpPr>
        <p:grpSpPr>
          <a:xfrm>
            <a:off x="38036" y="423631"/>
            <a:ext cx="7258051" cy="2796612"/>
            <a:chOff x="0" y="4150694"/>
            <a:chExt cx="7258051" cy="2796612"/>
          </a:xfrm>
        </p:grpSpPr>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259133"/>
              <a:ext cx="7258051" cy="2688173"/>
            </a:xfrm>
            <a:prstGeom prst="rect">
              <a:avLst/>
            </a:prstGeom>
          </p:spPr>
        </p:pic>
        <p:sp>
          <p:nvSpPr>
            <p:cNvPr id="7" name="TextBox 6"/>
            <p:cNvSpPr txBox="1"/>
            <p:nvPr/>
          </p:nvSpPr>
          <p:spPr>
            <a:xfrm>
              <a:off x="2659045" y="4150694"/>
              <a:ext cx="849913" cy="369332"/>
            </a:xfrm>
            <a:prstGeom prst="rect">
              <a:avLst/>
            </a:prstGeom>
            <a:noFill/>
          </p:spPr>
          <p:txBody>
            <a:bodyPr wrap="none" rtlCol="0">
              <a:spAutoFit/>
            </a:bodyPr>
            <a:lstStyle/>
            <a:p>
              <a:r>
                <a:rPr lang="en-US" dirty="0"/>
                <a:t>(a) FFN</a:t>
              </a:r>
            </a:p>
          </p:txBody>
        </p:sp>
        <p:sp>
          <p:nvSpPr>
            <p:cNvPr id="8" name="TextBox 7"/>
            <p:cNvSpPr txBox="1"/>
            <p:nvPr/>
          </p:nvSpPr>
          <p:spPr>
            <a:xfrm>
              <a:off x="3629025" y="4678856"/>
              <a:ext cx="886781" cy="369332"/>
            </a:xfrm>
            <a:prstGeom prst="rect">
              <a:avLst/>
            </a:prstGeom>
            <a:noFill/>
          </p:spPr>
          <p:txBody>
            <a:bodyPr wrap="none" rtlCol="0">
              <a:spAutoFit/>
            </a:bodyPr>
            <a:lstStyle/>
            <a:p>
              <a:r>
                <a:rPr lang="en-US" dirty="0"/>
                <a:t>(b) HPC</a:t>
              </a:r>
            </a:p>
          </p:txBody>
        </p:sp>
        <p:sp>
          <p:nvSpPr>
            <p:cNvPr id="9" name="TextBox 8"/>
            <p:cNvSpPr txBox="1"/>
            <p:nvPr/>
          </p:nvSpPr>
          <p:spPr>
            <a:xfrm>
              <a:off x="1783484" y="5888444"/>
              <a:ext cx="875561" cy="369332"/>
            </a:xfrm>
            <a:prstGeom prst="rect">
              <a:avLst/>
            </a:prstGeom>
            <a:noFill/>
          </p:spPr>
          <p:txBody>
            <a:bodyPr wrap="none" rtlCol="0">
              <a:spAutoFit/>
            </a:bodyPr>
            <a:lstStyle/>
            <a:p>
              <a:r>
                <a:rPr lang="en-US" dirty="0"/>
                <a:t>(c) HAC</a:t>
              </a:r>
            </a:p>
          </p:txBody>
        </p:sp>
      </p:grpSp>
      <p:sp>
        <p:nvSpPr>
          <p:cNvPr id="11" name="TextBox 10">
            <a:extLst>
              <a:ext uri="{FF2B5EF4-FFF2-40B4-BE49-F238E27FC236}">
                <a16:creationId xmlns:a16="http://schemas.microsoft.com/office/drawing/2014/main" id="{B49438F0-B0B2-CB4F-8B8D-CA5DF67890FB}"/>
              </a:ext>
            </a:extLst>
          </p:cNvPr>
          <p:cNvSpPr txBox="1"/>
          <p:nvPr/>
        </p:nvSpPr>
        <p:spPr>
          <a:xfrm>
            <a:off x="38036" y="55359"/>
            <a:ext cx="11996659" cy="353943"/>
          </a:xfrm>
          <a:prstGeom prst="rect">
            <a:avLst/>
          </a:prstGeom>
          <a:noFill/>
        </p:spPr>
        <p:txBody>
          <a:bodyPr wrap="square" rtlCol="0">
            <a:spAutoFit/>
          </a:bodyPr>
          <a:lstStyle/>
          <a:p>
            <a:r>
              <a:rPr lang="en-US" sz="1700" b="1" dirty="0">
                <a:solidFill>
                  <a:srgbClr val="C00000"/>
                </a:solidFill>
              </a:rPr>
              <a:t>Building Process Modeling Emulators – Building Blocks of AI-Hybrid and Whole Model Emulators (Wang et al., GMD, 12,4261, 2019)</a:t>
            </a:r>
          </a:p>
        </p:txBody>
      </p:sp>
      <p:sp>
        <p:nvSpPr>
          <p:cNvPr id="12" name="TextBox 11">
            <a:extLst>
              <a:ext uri="{FF2B5EF4-FFF2-40B4-BE49-F238E27FC236}">
                <a16:creationId xmlns:a16="http://schemas.microsoft.com/office/drawing/2014/main" id="{8A9ECE56-7B3D-9F4E-A00B-2D539ABBBF31}"/>
              </a:ext>
            </a:extLst>
          </p:cNvPr>
          <p:cNvSpPr txBox="1"/>
          <p:nvPr/>
        </p:nvSpPr>
        <p:spPr>
          <a:xfrm>
            <a:off x="38036" y="3670834"/>
            <a:ext cx="1862521" cy="3139321"/>
          </a:xfrm>
          <a:prstGeom prst="rect">
            <a:avLst/>
          </a:prstGeom>
          <a:noFill/>
        </p:spPr>
        <p:txBody>
          <a:bodyPr wrap="square" rtlCol="0">
            <a:spAutoFit/>
          </a:bodyPr>
          <a:lstStyle/>
          <a:p>
            <a:r>
              <a:rPr lang="en-US" dirty="0"/>
              <a:t>Temperature and water vapor mixing ratio from the observation and three DNN predictions in January and July of 2005 at 15:00 and 00:00 local time of Logan, Kansas.</a:t>
            </a:r>
          </a:p>
        </p:txBody>
      </p:sp>
      <p:sp>
        <p:nvSpPr>
          <p:cNvPr id="15" name="TextBox 14">
            <a:extLst>
              <a:ext uri="{FF2B5EF4-FFF2-40B4-BE49-F238E27FC236}">
                <a16:creationId xmlns:a16="http://schemas.microsoft.com/office/drawing/2014/main" id="{1BC251BF-71D0-6D4A-8BE6-A87146298DEF}"/>
              </a:ext>
            </a:extLst>
          </p:cNvPr>
          <p:cNvSpPr txBox="1"/>
          <p:nvPr/>
        </p:nvSpPr>
        <p:spPr>
          <a:xfrm>
            <a:off x="-27730" y="1777183"/>
            <a:ext cx="1580322" cy="923330"/>
          </a:xfrm>
          <a:prstGeom prst="rect">
            <a:avLst/>
          </a:prstGeom>
          <a:noFill/>
        </p:spPr>
        <p:txBody>
          <a:bodyPr wrap="square" rtlCol="0">
            <a:spAutoFit/>
          </a:bodyPr>
          <a:lstStyle/>
          <a:p>
            <a:r>
              <a:rPr lang="en-US" dirty="0">
                <a:solidFill>
                  <a:srgbClr val="FF5D69"/>
                </a:solidFill>
              </a:rPr>
              <a:t>16 inputs: near-surface variables</a:t>
            </a:r>
          </a:p>
        </p:txBody>
      </p:sp>
      <p:sp>
        <p:nvSpPr>
          <p:cNvPr id="16" name="TextBox 15">
            <a:extLst>
              <a:ext uri="{FF2B5EF4-FFF2-40B4-BE49-F238E27FC236}">
                <a16:creationId xmlns:a16="http://schemas.microsoft.com/office/drawing/2014/main" id="{7747CF57-1DFF-8C49-80B8-634B99F751E6}"/>
              </a:ext>
            </a:extLst>
          </p:cNvPr>
          <p:cNvSpPr txBox="1"/>
          <p:nvPr/>
        </p:nvSpPr>
        <p:spPr>
          <a:xfrm>
            <a:off x="5760775" y="767063"/>
            <a:ext cx="1580322" cy="646331"/>
          </a:xfrm>
          <a:prstGeom prst="rect">
            <a:avLst/>
          </a:prstGeom>
          <a:noFill/>
        </p:spPr>
        <p:txBody>
          <a:bodyPr wrap="square" rtlCol="0">
            <a:spAutoFit/>
          </a:bodyPr>
          <a:lstStyle/>
          <a:p>
            <a:r>
              <a:rPr lang="en-US" dirty="0">
                <a:solidFill>
                  <a:srgbClr val="ADAF6B"/>
                </a:solidFill>
              </a:rPr>
              <a:t>85 outputs: 5 x 17 WRF levels</a:t>
            </a:r>
          </a:p>
        </p:txBody>
      </p:sp>
      <p:sp>
        <p:nvSpPr>
          <p:cNvPr id="17" name="Rectangle 16">
            <a:extLst>
              <a:ext uri="{FF2B5EF4-FFF2-40B4-BE49-F238E27FC236}">
                <a16:creationId xmlns:a16="http://schemas.microsoft.com/office/drawing/2014/main" id="{13F78924-A302-B64C-B2E4-C5533175C780}"/>
              </a:ext>
            </a:extLst>
          </p:cNvPr>
          <p:cNvSpPr/>
          <p:nvPr/>
        </p:nvSpPr>
        <p:spPr>
          <a:xfrm>
            <a:off x="7370592" y="333290"/>
            <a:ext cx="4783371" cy="3293209"/>
          </a:xfrm>
          <a:prstGeom prst="rect">
            <a:avLst/>
          </a:prstGeom>
        </p:spPr>
        <p:txBody>
          <a:bodyPr wrap="square">
            <a:spAutoFit/>
          </a:bodyPr>
          <a:lstStyle/>
          <a:p>
            <a:r>
              <a:rPr lang="en-US" sz="1600" dirty="0"/>
              <a:t>Three DNN variants of DNN for emulating PBL physics. (a) Fully connected feed-forward neural network (</a:t>
            </a:r>
            <a:r>
              <a:rPr lang="en-US" sz="1600" b="1" dirty="0"/>
              <a:t>FFN</a:t>
            </a:r>
            <a:r>
              <a:rPr lang="en-US" sz="1600" dirty="0"/>
              <a:t>) with 17 hidden layers which only consider the near-surface variables as inputs, and one output layer. (b) Hierarchically connected network with previous layer only connection (</a:t>
            </a:r>
            <a:r>
              <a:rPr lang="en-US" sz="1600" b="1" dirty="0"/>
              <a:t>HPC</a:t>
            </a:r>
            <a:r>
              <a:rPr lang="en-US" sz="1600" dirty="0"/>
              <a:t>), with 17 output layers, each of them having five variables, and 17 hidden layers, each considering both near-surface variables and five output variables from previous output layer as inputs. (c) Hierarchically connected network with all previous layers connected (</a:t>
            </a:r>
            <a:r>
              <a:rPr lang="en-US" sz="1600" b="1" dirty="0"/>
              <a:t>HAC</a:t>
            </a:r>
            <a:r>
              <a:rPr lang="en-US" sz="1600" dirty="0"/>
              <a:t>); same as HPC, but each hidden layer also considers output variables from all previous output layers as inputs. </a:t>
            </a:r>
          </a:p>
        </p:txBody>
      </p:sp>
      <p:sp>
        <p:nvSpPr>
          <p:cNvPr id="18" name="TextBox 17">
            <a:extLst>
              <a:ext uri="{FF2B5EF4-FFF2-40B4-BE49-F238E27FC236}">
                <a16:creationId xmlns:a16="http://schemas.microsoft.com/office/drawing/2014/main" id="{B35DA752-AD93-0A44-B9E5-15B80C495099}"/>
              </a:ext>
            </a:extLst>
          </p:cNvPr>
          <p:cNvSpPr txBox="1"/>
          <p:nvPr/>
        </p:nvSpPr>
        <p:spPr>
          <a:xfrm>
            <a:off x="5935593" y="3740609"/>
            <a:ext cx="2300392" cy="3293209"/>
          </a:xfrm>
          <a:prstGeom prst="rect">
            <a:avLst/>
          </a:prstGeom>
          <a:noFill/>
        </p:spPr>
        <p:txBody>
          <a:bodyPr wrap="square" rtlCol="0">
            <a:spAutoFit/>
          </a:bodyPr>
          <a:lstStyle/>
          <a:p>
            <a:r>
              <a:rPr lang="en-US" sz="1600" dirty="0"/>
              <a:t>The DNN method (HAC used here) developed at one single location (the star, Logan, Kansas) can transfer to adjacent locations. Contours are normalized RMSEs in percent (relative to observations) of HAC-predicted temperature and water vapor mixing ratio at midnight in Jan.</a:t>
            </a:r>
          </a:p>
          <a:p>
            <a:endParaRPr lang="en-US" sz="1600" dirty="0"/>
          </a:p>
        </p:txBody>
      </p:sp>
    </p:spTree>
    <p:extLst>
      <p:ext uri="{BB962C8B-B14F-4D97-AF65-F5344CB8AC3E}">
        <p14:creationId xmlns:p14="http://schemas.microsoft.com/office/powerpoint/2010/main" val="2835304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9EADC-3495-EA4D-AE38-B97F2DC959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7277" y="0"/>
            <a:ext cx="12294703" cy="6857999"/>
          </a:xfrm>
          <a:prstGeom prst="rect">
            <a:avLst/>
          </a:prstGeom>
        </p:spPr>
      </p:pic>
      <p:sp>
        <p:nvSpPr>
          <p:cNvPr id="5" name="TextBox 4">
            <a:extLst>
              <a:ext uri="{FF2B5EF4-FFF2-40B4-BE49-F238E27FC236}">
                <a16:creationId xmlns:a16="http://schemas.microsoft.com/office/drawing/2014/main" id="{4961EF0C-A959-A643-A306-7D4CA5DBFD23}"/>
              </a:ext>
            </a:extLst>
          </p:cNvPr>
          <p:cNvSpPr txBox="1"/>
          <p:nvPr/>
        </p:nvSpPr>
        <p:spPr>
          <a:xfrm>
            <a:off x="1088956" y="6451640"/>
            <a:ext cx="6135835" cy="400110"/>
          </a:xfrm>
          <a:prstGeom prst="rect">
            <a:avLst/>
          </a:prstGeom>
          <a:noFill/>
        </p:spPr>
        <p:txBody>
          <a:bodyPr wrap="square" rtlCol="0">
            <a:spAutoFit/>
          </a:bodyPr>
          <a:lstStyle/>
          <a:p>
            <a:r>
              <a:rPr lang="en-US" sz="2000" dirty="0">
                <a:solidFill>
                  <a:srgbClr val="00609C"/>
                </a:solidFill>
                <a:latin typeface="Helvetica Neue" panose="02000503000000020004" pitchFamily="2" charset="0"/>
                <a:ea typeface="Helvetica Neue" panose="02000503000000020004" pitchFamily="2" charset="0"/>
                <a:cs typeface="Helvetica Neue" panose="02000503000000020004" pitchFamily="2" charset="0"/>
              </a:rPr>
              <a:t>operated by </a:t>
            </a:r>
            <a:r>
              <a:rPr lang="en-US" sz="2000" dirty="0" err="1">
                <a:solidFill>
                  <a:srgbClr val="00609C"/>
                </a:solidFill>
                <a:latin typeface="Helvetica Neue" panose="02000503000000020004" pitchFamily="2" charset="0"/>
                <a:ea typeface="Helvetica Neue" panose="02000503000000020004" pitchFamily="2" charset="0"/>
                <a:cs typeface="Helvetica Neue" panose="02000503000000020004" pitchFamily="2" charset="0"/>
              </a:rPr>
              <a:t>UChicago</a:t>
            </a:r>
            <a:r>
              <a:rPr lang="en-US" sz="2000" dirty="0">
                <a:solidFill>
                  <a:srgbClr val="00609C"/>
                </a:solidFill>
                <a:latin typeface="Helvetica Neue" panose="02000503000000020004" pitchFamily="2" charset="0"/>
                <a:ea typeface="Helvetica Neue" panose="02000503000000020004" pitchFamily="2" charset="0"/>
                <a:cs typeface="Helvetica Neue" panose="02000503000000020004" pitchFamily="2" charset="0"/>
              </a:rPr>
              <a:t> for researchers worldwide</a:t>
            </a:r>
            <a:endParaRPr lang="en-US" sz="2800" dirty="0">
              <a:solidFill>
                <a:srgbClr val="00609C"/>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9241C773-F284-CF42-B9F5-99DAF2BCCCE5}"/>
              </a:ext>
            </a:extLst>
          </p:cNvPr>
          <p:cNvSpPr/>
          <p:nvPr/>
        </p:nvSpPr>
        <p:spPr>
          <a:xfrm>
            <a:off x="10240030" y="6273225"/>
            <a:ext cx="2027286" cy="584775"/>
          </a:xfrm>
          <a:prstGeom prst="rect">
            <a:avLst/>
          </a:prstGeom>
        </p:spPr>
        <p:txBody>
          <a:bodyPr wrap="none">
            <a:spAutoFit/>
          </a:bodyPr>
          <a:lstStyle/>
          <a:p>
            <a:r>
              <a:rPr lang="en-US" sz="3200" dirty="0" err="1">
                <a:solidFill>
                  <a:srgbClr val="C00000"/>
                </a:solidFill>
                <a:latin typeface="Calibri" panose="020F0502020204030204" pitchFamily="34" charset="0"/>
                <a:ea typeface="Helvetica Neue" panose="02000503000000020004" pitchFamily="2" charset="0"/>
                <a:cs typeface="Calibri" panose="020F0502020204030204" pitchFamily="34" charset="0"/>
              </a:rPr>
              <a:t>globus.org</a:t>
            </a:r>
            <a:r>
              <a:rPr lang="en-US" sz="3200" dirty="0">
                <a:solidFill>
                  <a:srgbClr val="C00000"/>
                </a:solidFill>
                <a:latin typeface="Calibri" panose="020F0502020204030204" pitchFamily="34" charset="0"/>
                <a:ea typeface="Helvetica Neue" panose="02000503000000020004" pitchFamily="2" charset="0"/>
                <a:cs typeface="Calibri" panose="020F0502020204030204" pitchFamily="34" charset="0"/>
              </a:rPr>
              <a:t> </a:t>
            </a:r>
          </a:p>
        </p:txBody>
      </p:sp>
      <p:sp>
        <p:nvSpPr>
          <p:cNvPr id="7" name="Rectangle 6">
            <a:extLst>
              <a:ext uri="{FF2B5EF4-FFF2-40B4-BE49-F238E27FC236}">
                <a16:creationId xmlns:a16="http://schemas.microsoft.com/office/drawing/2014/main" id="{20A2BB7F-A695-EA4C-98BC-04C739425A81}"/>
              </a:ext>
            </a:extLst>
          </p:cNvPr>
          <p:cNvSpPr/>
          <p:nvPr/>
        </p:nvSpPr>
        <p:spPr>
          <a:xfrm>
            <a:off x="18250" y="-33982"/>
            <a:ext cx="3154261" cy="646331"/>
          </a:xfrm>
          <a:prstGeom prst="rect">
            <a:avLst/>
          </a:prstGeom>
        </p:spPr>
        <p:txBody>
          <a:bodyPr wrap="none">
            <a:spAutoFit/>
          </a:bodyPr>
          <a:lstStyle/>
          <a:p>
            <a:r>
              <a:rPr lang="en-US" sz="3600" dirty="0">
                <a:solidFill>
                  <a:srgbClr val="C00000"/>
                </a:solidFill>
                <a:latin typeface="Calibri" panose="020F0502020204030204" pitchFamily="34" charset="0"/>
                <a:ea typeface="Helvetica Neue" panose="02000503000000020004" pitchFamily="2" charset="0"/>
                <a:cs typeface="Calibri" panose="020F0502020204030204" pitchFamily="34" charset="0"/>
              </a:rPr>
              <a:t>Globus services</a:t>
            </a:r>
          </a:p>
        </p:txBody>
      </p:sp>
    </p:spTree>
    <p:extLst>
      <p:ext uri="{BB962C8B-B14F-4D97-AF65-F5344CB8AC3E}">
        <p14:creationId xmlns:p14="http://schemas.microsoft.com/office/powerpoint/2010/main" val="99471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9601" y="4193248"/>
            <a:ext cx="11163869" cy="999335"/>
            <a:chOff x="609601" y="4193248"/>
            <a:chExt cx="11163869" cy="999335"/>
          </a:xfrm>
        </p:grpSpPr>
        <p:sp>
          <p:nvSpPr>
            <p:cNvPr id="8" name="Rectangle 7"/>
            <p:cNvSpPr/>
            <p:nvPr/>
          </p:nvSpPr>
          <p:spPr>
            <a:xfrm>
              <a:off x="609601" y="4195887"/>
              <a:ext cx="11163869" cy="996696"/>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Foundations</a:t>
              </a:r>
            </a:p>
          </p:txBody>
        </p:sp>
        <p:sp>
          <p:nvSpPr>
            <p:cNvPr id="10" name="TextBox 9"/>
            <p:cNvSpPr txBox="1"/>
            <p:nvPr/>
          </p:nvSpPr>
          <p:spPr>
            <a:xfrm>
              <a:off x="4724400" y="4193248"/>
              <a:ext cx="6375399"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Mathematics, algorithms; general AI, reinforcement learning, uncertainty quantification, explainability, etc.</a:t>
              </a:r>
            </a:p>
          </p:txBody>
        </p:sp>
      </p:grpSp>
      <p:grpSp>
        <p:nvGrpSpPr>
          <p:cNvPr id="18" name="Group 17"/>
          <p:cNvGrpSpPr/>
          <p:nvPr/>
        </p:nvGrpSpPr>
        <p:grpSpPr>
          <a:xfrm>
            <a:off x="609600" y="5287164"/>
            <a:ext cx="11163870" cy="999336"/>
            <a:chOff x="609600" y="5287164"/>
            <a:chExt cx="11163870" cy="999336"/>
          </a:xfrm>
        </p:grpSpPr>
        <p:sp>
          <p:nvSpPr>
            <p:cNvPr id="9" name="Rectangle 8"/>
            <p:cNvSpPr/>
            <p:nvPr/>
          </p:nvSpPr>
          <p:spPr>
            <a:xfrm>
              <a:off x="609600" y="5289804"/>
              <a:ext cx="11163870"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Hardware</a:t>
              </a:r>
            </a:p>
          </p:txBody>
        </p:sp>
        <p:sp>
          <p:nvSpPr>
            <p:cNvPr id="11" name="TextBox 10"/>
            <p:cNvSpPr txBox="1"/>
            <p:nvPr/>
          </p:nvSpPr>
          <p:spPr>
            <a:xfrm>
              <a:off x="4737100" y="5287164"/>
              <a:ext cx="6936091"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Advanced hardware to support AI.  Evaluation of new architectures and systems; exploration of neuromorphic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and quantum as long term accelerators for AI.</a:t>
              </a:r>
            </a:p>
          </p:txBody>
        </p:sp>
      </p:grpSp>
      <p:grpSp>
        <p:nvGrpSpPr>
          <p:cNvPr id="19" name="Group 18"/>
          <p:cNvGrpSpPr/>
          <p:nvPr/>
        </p:nvGrpSpPr>
        <p:grpSpPr>
          <a:xfrm>
            <a:off x="609601" y="2977675"/>
            <a:ext cx="11163869" cy="1069439"/>
            <a:chOff x="609601" y="2977675"/>
            <a:chExt cx="11163869" cy="1069439"/>
          </a:xfrm>
        </p:grpSpPr>
        <p:sp>
          <p:nvSpPr>
            <p:cNvPr id="7" name="Rectangle 6"/>
            <p:cNvSpPr/>
            <p:nvPr/>
          </p:nvSpPr>
          <p:spPr>
            <a:xfrm>
              <a:off x="609601" y="2980314"/>
              <a:ext cx="11163869" cy="106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Learning systems</a:t>
              </a:r>
            </a:p>
          </p:txBody>
        </p:sp>
        <p:sp>
          <p:nvSpPr>
            <p:cNvPr id="13" name="TextBox 12"/>
            <p:cNvSpPr txBox="1"/>
            <p:nvPr/>
          </p:nvSpPr>
          <p:spPr>
            <a:xfrm>
              <a:off x="4737100" y="2977675"/>
              <a:ext cx="6936091" cy="1069439"/>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software. Software infrastructure for managing data,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models, workflows etc., and for delivering AI capabilities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to 1,000s of scientists and engineers.</a:t>
              </a:r>
            </a:p>
          </p:txBody>
        </p:sp>
      </p:grpSp>
      <p:grpSp>
        <p:nvGrpSpPr>
          <p:cNvPr id="20" name="Group 19"/>
          <p:cNvGrpSpPr/>
          <p:nvPr/>
        </p:nvGrpSpPr>
        <p:grpSpPr>
          <a:xfrm>
            <a:off x="609601" y="1866900"/>
            <a:ext cx="11163869" cy="993463"/>
            <a:chOff x="609601" y="1866900"/>
            <a:chExt cx="11163869" cy="993463"/>
          </a:xfrm>
          <a:solidFill>
            <a:schemeClr val="accent1"/>
          </a:solidFill>
        </p:grpSpPr>
        <p:sp>
          <p:nvSpPr>
            <p:cNvPr id="6" name="Rectangle 5"/>
            <p:cNvSpPr/>
            <p:nvPr/>
          </p:nvSpPr>
          <p:spPr>
            <a:xfrm>
              <a:off x="609601" y="1866900"/>
              <a:ext cx="11163869" cy="99346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Applications</a:t>
              </a:r>
            </a:p>
          </p:txBody>
        </p:sp>
        <p:sp>
          <p:nvSpPr>
            <p:cNvPr id="14" name="TextBox 13"/>
            <p:cNvSpPr txBox="1"/>
            <p:nvPr/>
          </p:nvSpPr>
          <p:spPr>
            <a:xfrm>
              <a:off x="4737100" y="1894139"/>
              <a:ext cx="7036370" cy="966224"/>
            </a:xfrm>
            <a:prstGeom prst="rect">
              <a:avLst/>
            </a:prstGeom>
            <a:grp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applications across science and engineering. Transformative approaches to simulation and experimental science.</a:t>
              </a:r>
            </a:p>
          </p:txBody>
        </p:sp>
      </p:grpSp>
      <p:sp>
        <p:nvSpPr>
          <p:cNvPr id="4" name="Title 3"/>
          <p:cNvSpPr>
            <a:spLocks noGrp="1"/>
          </p:cNvSpPr>
          <p:nvPr>
            <p:ph type="title"/>
          </p:nvPr>
        </p:nvSpPr>
        <p:spPr/>
        <p:txBody>
          <a:bodyPr>
            <a:noAutofit/>
          </a:bodyPr>
          <a:lstStyle/>
          <a:p>
            <a:r>
              <a:rPr lang="en-US" sz="4400" dirty="0">
                <a:solidFill>
                  <a:srgbClr val="C00000"/>
                </a:solidFill>
                <a:latin typeface="Calibri" panose="020F0502020204030204" pitchFamily="34" charset="0"/>
                <a:cs typeface="Calibri" panose="020F0502020204030204" pitchFamily="34" charset="0"/>
              </a:rPr>
              <a:t>AI for Science @ Argonne </a:t>
            </a:r>
            <a:r>
              <a:rPr lang="en-US" sz="4400" b="0" dirty="0">
                <a:solidFill>
                  <a:srgbClr val="C00000"/>
                </a:solidFill>
                <a:latin typeface="Calibri" panose="020F0502020204030204" pitchFamily="34" charset="0"/>
                <a:cs typeface="Calibri" panose="020F0502020204030204" pitchFamily="34" charset="0"/>
              </a:rPr>
              <a:t>targets both research and infrastructure</a:t>
            </a:r>
          </a:p>
        </p:txBody>
      </p:sp>
    </p:spTree>
    <p:extLst>
      <p:ext uri="{BB962C8B-B14F-4D97-AF65-F5344CB8AC3E}">
        <p14:creationId xmlns:p14="http://schemas.microsoft.com/office/powerpoint/2010/main" val="26991716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72522-0B64-434D-A692-A984FF996D84}"/>
              </a:ext>
            </a:extLst>
          </p:cNvPr>
          <p:cNvSpPr>
            <a:spLocks noGrp="1"/>
          </p:cNvSpPr>
          <p:nvPr>
            <p:ph type="title"/>
          </p:nvPr>
        </p:nvSpPr>
        <p:spPr>
          <a:xfrm>
            <a:off x="418071" y="0"/>
            <a:ext cx="10515600" cy="1325563"/>
          </a:xfrm>
        </p:spPr>
        <p:txBody>
          <a:bodyPr/>
          <a:lstStyle/>
          <a:p>
            <a:r>
              <a:rPr lang="en-US" b="1" dirty="0">
                <a:solidFill>
                  <a:srgbClr val="C00000"/>
                </a:solidFill>
              </a:rPr>
              <a:t>Why are we excited about “AI for science”?</a:t>
            </a:r>
          </a:p>
        </p:txBody>
      </p:sp>
      <p:sp>
        <p:nvSpPr>
          <p:cNvPr id="3" name="Content Placeholder 2">
            <a:extLst>
              <a:ext uri="{FF2B5EF4-FFF2-40B4-BE49-F238E27FC236}">
                <a16:creationId xmlns:a16="http://schemas.microsoft.com/office/drawing/2014/main" id="{EF47D43C-808C-2148-AD16-79D2ECF6F2A0}"/>
              </a:ext>
            </a:extLst>
          </p:cNvPr>
          <p:cNvSpPr>
            <a:spLocks noGrp="1"/>
          </p:cNvSpPr>
          <p:nvPr>
            <p:ph idx="1"/>
          </p:nvPr>
        </p:nvSpPr>
        <p:spPr>
          <a:xfrm>
            <a:off x="418069" y="1529062"/>
            <a:ext cx="5677931" cy="4896451"/>
          </a:xfrm>
        </p:spPr>
        <p:txBody>
          <a:bodyPr>
            <a:normAutofit/>
          </a:bodyPr>
          <a:lstStyle/>
          <a:p>
            <a:pPr marL="0" indent="0" algn="ctr">
              <a:buNone/>
            </a:pPr>
            <a:r>
              <a:rPr lang="en-US" sz="3200" b="1" dirty="0">
                <a:solidFill>
                  <a:srgbClr val="002060"/>
                </a:solidFill>
              </a:rPr>
              <a:t>Push</a:t>
            </a:r>
          </a:p>
          <a:p>
            <a:r>
              <a:rPr lang="en-US" sz="3200" dirty="0">
                <a:solidFill>
                  <a:srgbClr val="002060"/>
                </a:solidFill>
              </a:rPr>
              <a:t>Step changes in AI/ML methods, notably deep neural networks</a:t>
            </a:r>
          </a:p>
          <a:p>
            <a:r>
              <a:rPr lang="en-US" sz="3200" dirty="0">
                <a:solidFill>
                  <a:srgbClr val="002060"/>
                </a:solidFill>
              </a:rPr>
              <a:t>Major advances in areas like machine translation, speech recognition, image processing </a:t>
            </a:r>
          </a:p>
          <a:p>
            <a:r>
              <a:rPr lang="en-US" sz="3200" dirty="0">
                <a:solidFill>
                  <a:srgbClr val="002060"/>
                </a:solidFill>
              </a:rPr>
              <a:t>New hardware specialized for deep neural networks</a:t>
            </a:r>
          </a:p>
          <a:p>
            <a:endParaRPr lang="en-US" sz="3200" dirty="0">
              <a:solidFill>
                <a:srgbClr val="002060"/>
              </a:solidFill>
            </a:endParaRPr>
          </a:p>
        </p:txBody>
      </p:sp>
      <p:sp>
        <p:nvSpPr>
          <p:cNvPr id="4" name="Content Placeholder 2">
            <a:extLst>
              <a:ext uri="{FF2B5EF4-FFF2-40B4-BE49-F238E27FC236}">
                <a16:creationId xmlns:a16="http://schemas.microsoft.com/office/drawing/2014/main" id="{3246C304-CCD1-C24E-8009-E705223DA9DA}"/>
              </a:ext>
            </a:extLst>
          </p:cNvPr>
          <p:cNvSpPr txBox="1">
            <a:spLocks/>
          </p:cNvSpPr>
          <p:nvPr/>
        </p:nvSpPr>
        <p:spPr>
          <a:xfrm>
            <a:off x="6538784" y="1529062"/>
            <a:ext cx="5488459" cy="4896451"/>
          </a:xfrm>
          <a:prstGeom prst="rect">
            <a:avLst/>
          </a:prstGeom>
        </p:spPr>
        <p:txBody>
          <a:bodyPr vert="horz" lIns="91440" tIns="45720" rIns="91440" bIns="45720" rtlCol="0">
            <a:normAutofit lnSpcReduction="10000"/>
          </a:bodyPr>
          <a:lst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0" indent="0" algn="ctr">
              <a:buNone/>
            </a:pPr>
            <a:r>
              <a:rPr lang="en-US" sz="3200" b="1" dirty="0">
                <a:solidFill>
                  <a:schemeClr val="accent6">
                    <a:lumMod val="75000"/>
                  </a:schemeClr>
                </a:solidFill>
              </a:rPr>
              <a:t>Pull</a:t>
            </a:r>
          </a:p>
          <a:p>
            <a:r>
              <a:rPr lang="en-US" sz="3200" dirty="0">
                <a:solidFill>
                  <a:schemeClr val="accent6">
                    <a:lumMod val="75000"/>
                  </a:schemeClr>
                </a:solidFill>
              </a:rPr>
              <a:t>Exploding volumes of data due to new sensors and instrumentation </a:t>
            </a:r>
            <a:r>
              <a:rPr lang="en-US" sz="3200" dirty="0">
                <a:solidFill>
                  <a:schemeClr val="accent6">
                    <a:lumMod val="75000"/>
                  </a:schemeClr>
                </a:solidFill>
                <a:sym typeface="Wingdings" pitchFamily="2" charset="2"/>
              </a:rPr>
              <a:t>exceed human capabilities</a:t>
            </a:r>
            <a:endParaRPr lang="en-US" sz="3200" dirty="0">
              <a:solidFill>
                <a:schemeClr val="accent6">
                  <a:lumMod val="75000"/>
                </a:schemeClr>
              </a:solidFill>
            </a:endParaRPr>
          </a:p>
          <a:p>
            <a:r>
              <a:rPr lang="en-US" sz="3200" dirty="0">
                <a:solidFill>
                  <a:schemeClr val="accent6">
                    <a:lumMod val="75000"/>
                  </a:schemeClr>
                </a:solidFill>
              </a:rPr>
              <a:t>End of Moore’s Law </a:t>
            </a:r>
            <a:r>
              <a:rPr lang="en-US" sz="3200" dirty="0">
                <a:solidFill>
                  <a:schemeClr val="accent6">
                    <a:lumMod val="75000"/>
                  </a:schemeClr>
                </a:solidFill>
                <a:sym typeface="Wingdings" pitchFamily="2" charset="2"/>
              </a:rPr>
              <a:t>puts hard problems out of reach </a:t>
            </a:r>
            <a:endParaRPr lang="en-US" sz="3200" dirty="0">
              <a:solidFill>
                <a:schemeClr val="accent6">
                  <a:lumMod val="75000"/>
                </a:schemeClr>
              </a:solidFill>
            </a:endParaRPr>
          </a:p>
          <a:p>
            <a:r>
              <a:rPr lang="en-US" sz="3200" dirty="0">
                <a:solidFill>
                  <a:schemeClr val="accent6">
                    <a:lumMod val="75000"/>
                  </a:schemeClr>
                </a:solidFill>
              </a:rPr>
              <a:t>Growing complexity of science and engineering problems </a:t>
            </a:r>
            <a:r>
              <a:rPr lang="en-US" sz="3200" dirty="0">
                <a:solidFill>
                  <a:schemeClr val="accent6">
                    <a:lumMod val="75000"/>
                  </a:schemeClr>
                </a:solidFill>
                <a:sym typeface="Wingdings" pitchFamily="2" charset="2"/>
              </a:rPr>
              <a:t> slowing rate of discovery</a:t>
            </a:r>
            <a:endParaRPr lang="en-US" sz="3200" dirty="0">
              <a:solidFill>
                <a:schemeClr val="accent6">
                  <a:lumMod val="75000"/>
                </a:schemeClr>
              </a:solidFill>
            </a:endParaRPr>
          </a:p>
          <a:p>
            <a:endParaRPr lang="en-US" sz="3200" dirty="0">
              <a:solidFill>
                <a:schemeClr val="accent6">
                  <a:lumMod val="75000"/>
                </a:schemeClr>
              </a:solidFill>
            </a:endParaRPr>
          </a:p>
        </p:txBody>
      </p:sp>
      <p:pic>
        <p:nvPicPr>
          <p:cNvPr id="5" name="Picture 4">
            <a:extLst>
              <a:ext uri="{FF2B5EF4-FFF2-40B4-BE49-F238E27FC236}">
                <a16:creationId xmlns:a16="http://schemas.microsoft.com/office/drawing/2014/main" id="{4271C2C4-638D-5746-A60D-E19E9C52FA1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6163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3894" y="1092439"/>
            <a:ext cx="11584212" cy="5409995"/>
          </a:xfrm>
        </p:spPr>
        <p:txBody>
          <a:bodyPr>
            <a:noAutofit/>
          </a:bodyPr>
          <a:lstStyle/>
          <a:p>
            <a:r>
              <a:rPr lang="en-US" sz="3200" dirty="0">
                <a:latin typeface="Calibri" panose="020F0502020204030204" pitchFamily="34" charset="0"/>
                <a:cs typeface="Calibri" panose="020F0502020204030204" pitchFamily="34" charset="0"/>
              </a:rPr>
              <a:t>Leverage expertise in automatic differentiation, symbolic computing, and optimization to ensure that machine learning for science is forward looking, methods are robust and models interpretable</a:t>
            </a:r>
          </a:p>
          <a:p>
            <a:r>
              <a:rPr lang="en-US" sz="3200" dirty="0">
                <a:latin typeface="Calibri" panose="020F0502020204030204" pitchFamily="34" charset="0"/>
                <a:cs typeface="Calibri" panose="020F0502020204030204" pitchFamily="34" charset="0"/>
              </a:rPr>
              <a:t>Many facets relevant to science </a:t>
            </a:r>
          </a:p>
          <a:p>
            <a:pPr marL="508000" lvl="1" indent="-279400"/>
            <a:r>
              <a:rPr lang="en-US" sz="2800" dirty="0">
                <a:latin typeface="Calibri" panose="020F0502020204030204" pitchFamily="34" charset="0"/>
                <a:cs typeface="Calibri" panose="020F0502020204030204" pitchFamily="34" charset="0"/>
              </a:rPr>
              <a:t>Integration of symbolic computing with machine learning</a:t>
            </a:r>
          </a:p>
          <a:p>
            <a:pPr marL="508000" lvl="1" indent="-279400"/>
            <a:r>
              <a:rPr lang="en-US" sz="2800" dirty="0">
                <a:latin typeface="Calibri" panose="020F0502020204030204" pitchFamily="34" charset="0"/>
                <a:cs typeface="Calibri" panose="020F0502020204030204" pitchFamily="34" charset="0"/>
              </a:rPr>
              <a:t>Prediction and inference of spatio-temporal processes</a:t>
            </a:r>
          </a:p>
          <a:p>
            <a:pPr marL="508000" lvl="1" indent="-279400"/>
            <a:r>
              <a:rPr lang="en-US" sz="2800" dirty="0">
                <a:latin typeface="Calibri" panose="020F0502020204030204" pitchFamily="34" charset="0"/>
                <a:cs typeface="Calibri" panose="020F0502020204030204" pitchFamily="34" charset="0"/>
              </a:rPr>
              <a:t>Derivatives for training, sensitivity analysis, optimization, and UQ</a:t>
            </a:r>
          </a:p>
          <a:p>
            <a:pPr marL="508000" lvl="1" indent="-279400"/>
            <a:r>
              <a:rPr lang="en-US" sz="2800" dirty="0">
                <a:latin typeface="Calibri" panose="020F0502020204030204" pitchFamily="34" charset="0"/>
                <a:cs typeface="Calibri" panose="020F0502020204030204" pitchFamily="34" charset="0"/>
              </a:rPr>
              <a:t>Rapid data analysis to reduce volume or identify features of interest</a:t>
            </a:r>
          </a:p>
          <a:p>
            <a:pPr marL="508000" lvl="1" indent="-279400"/>
            <a:r>
              <a:rPr lang="en-US" sz="2800" dirty="0">
                <a:latin typeface="Calibri" panose="020F0502020204030204" pitchFamily="34" charset="0"/>
                <a:cs typeface="Calibri" panose="020F0502020204030204" pitchFamily="34" charset="0"/>
              </a:rPr>
              <a:t>Variety of new approaches to inference and UQ</a:t>
            </a:r>
          </a:p>
          <a:p>
            <a:pPr marL="508000" lvl="1" indent="-279400"/>
            <a:r>
              <a:rPr lang="en-US" sz="2800" dirty="0">
                <a:latin typeface="Calibri" panose="020F0502020204030204" pitchFamily="34" charset="0"/>
                <a:cs typeface="Calibri" panose="020F0502020204030204" pitchFamily="34" charset="0"/>
              </a:rPr>
              <a:t>Identify and account for uncertainty in data sources and computations</a:t>
            </a:r>
          </a:p>
        </p:txBody>
      </p:sp>
      <p:sp>
        <p:nvSpPr>
          <p:cNvPr id="9" name="Title 8"/>
          <p:cNvSpPr>
            <a:spLocks noGrp="1"/>
          </p:cNvSpPr>
          <p:nvPr>
            <p:ph type="title"/>
          </p:nvPr>
        </p:nvSpPr>
        <p:spPr>
          <a:xfrm>
            <a:off x="326497" y="-20654"/>
            <a:ext cx="11163868" cy="828948"/>
          </a:xfrm>
        </p:spPr>
        <p:txBody>
          <a:bodyPr/>
          <a:lstStyle/>
          <a:p>
            <a:r>
              <a:rPr lang="en-US" sz="4400" b="0" dirty="0">
                <a:solidFill>
                  <a:srgbClr val="C00000"/>
                </a:solidFill>
                <a:latin typeface="Calibri" panose="020F0502020204030204" pitchFamily="34" charset="0"/>
                <a:cs typeface="Calibri" panose="020F0502020204030204" pitchFamily="34" charset="0"/>
              </a:rPr>
              <a:t>Future directions in foundations   </a:t>
            </a:r>
          </a:p>
        </p:txBody>
      </p:sp>
    </p:spTree>
    <p:extLst>
      <p:ext uri="{BB962C8B-B14F-4D97-AF65-F5344CB8AC3E}">
        <p14:creationId xmlns:p14="http://schemas.microsoft.com/office/powerpoint/2010/main" val="10800368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9601" y="4193248"/>
            <a:ext cx="11163869" cy="999335"/>
            <a:chOff x="609601" y="4193248"/>
            <a:chExt cx="11163869" cy="999335"/>
          </a:xfrm>
        </p:grpSpPr>
        <p:sp>
          <p:nvSpPr>
            <p:cNvPr id="8" name="Rectangle 7"/>
            <p:cNvSpPr/>
            <p:nvPr/>
          </p:nvSpPr>
          <p:spPr>
            <a:xfrm>
              <a:off x="609601" y="4195887"/>
              <a:ext cx="11163869"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Foundations</a:t>
              </a:r>
            </a:p>
          </p:txBody>
        </p:sp>
        <p:sp>
          <p:nvSpPr>
            <p:cNvPr id="10" name="TextBox 9"/>
            <p:cNvSpPr txBox="1"/>
            <p:nvPr/>
          </p:nvSpPr>
          <p:spPr>
            <a:xfrm>
              <a:off x="4724400" y="4193248"/>
              <a:ext cx="6375399"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Mathematics, algorithms; general AI, reinforcement learning, uncertainty quantification, explainability, etc.</a:t>
              </a:r>
            </a:p>
          </p:txBody>
        </p:sp>
      </p:grpSp>
      <p:grpSp>
        <p:nvGrpSpPr>
          <p:cNvPr id="18" name="Group 17"/>
          <p:cNvGrpSpPr/>
          <p:nvPr/>
        </p:nvGrpSpPr>
        <p:grpSpPr>
          <a:xfrm>
            <a:off x="609600" y="5287164"/>
            <a:ext cx="11163870" cy="999336"/>
            <a:chOff x="609600" y="5287164"/>
            <a:chExt cx="11163870" cy="999336"/>
          </a:xfrm>
        </p:grpSpPr>
        <p:sp>
          <p:nvSpPr>
            <p:cNvPr id="9" name="Rectangle 8"/>
            <p:cNvSpPr/>
            <p:nvPr/>
          </p:nvSpPr>
          <p:spPr>
            <a:xfrm>
              <a:off x="609600" y="5289804"/>
              <a:ext cx="11163870" cy="996696"/>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Hardware</a:t>
              </a:r>
            </a:p>
          </p:txBody>
        </p:sp>
        <p:sp>
          <p:nvSpPr>
            <p:cNvPr id="11" name="TextBox 10"/>
            <p:cNvSpPr txBox="1"/>
            <p:nvPr/>
          </p:nvSpPr>
          <p:spPr>
            <a:xfrm>
              <a:off x="4737100" y="5287164"/>
              <a:ext cx="6936091"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Advanced hardware to support AI.  Evaluation of new architectures and systems; exploration of neuromorphic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and quantum as long term accelerators for AI.</a:t>
              </a:r>
            </a:p>
          </p:txBody>
        </p:sp>
      </p:grpSp>
      <p:grpSp>
        <p:nvGrpSpPr>
          <p:cNvPr id="19" name="Group 18"/>
          <p:cNvGrpSpPr/>
          <p:nvPr/>
        </p:nvGrpSpPr>
        <p:grpSpPr>
          <a:xfrm>
            <a:off x="609601" y="2977675"/>
            <a:ext cx="11163869" cy="1069439"/>
            <a:chOff x="609601" y="2977675"/>
            <a:chExt cx="11163869" cy="1069439"/>
          </a:xfrm>
        </p:grpSpPr>
        <p:sp>
          <p:nvSpPr>
            <p:cNvPr id="7" name="Rectangle 6"/>
            <p:cNvSpPr/>
            <p:nvPr/>
          </p:nvSpPr>
          <p:spPr>
            <a:xfrm>
              <a:off x="609601" y="2980314"/>
              <a:ext cx="11163869" cy="106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Learning systems</a:t>
              </a:r>
            </a:p>
          </p:txBody>
        </p:sp>
        <p:sp>
          <p:nvSpPr>
            <p:cNvPr id="13" name="TextBox 12"/>
            <p:cNvSpPr txBox="1"/>
            <p:nvPr/>
          </p:nvSpPr>
          <p:spPr>
            <a:xfrm>
              <a:off x="4737100" y="2977675"/>
              <a:ext cx="6936091" cy="1069439"/>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software. Software infrastructure for managing data,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models, workflows etc., and for delivering AI capabilities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to 1,000s of scientists and engineers.</a:t>
              </a:r>
            </a:p>
          </p:txBody>
        </p:sp>
      </p:grpSp>
      <p:grpSp>
        <p:nvGrpSpPr>
          <p:cNvPr id="20" name="Group 19"/>
          <p:cNvGrpSpPr/>
          <p:nvPr/>
        </p:nvGrpSpPr>
        <p:grpSpPr>
          <a:xfrm>
            <a:off x="609601" y="1866900"/>
            <a:ext cx="11163869" cy="993463"/>
            <a:chOff x="609601" y="1866900"/>
            <a:chExt cx="11163869" cy="993463"/>
          </a:xfrm>
          <a:solidFill>
            <a:schemeClr val="accent1"/>
          </a:solidFill>
        </p:grpSpPr>
        <p:sp>
          <p:nvSpPr>
            <p:cNvPr id="6" name="Rectangle 5"/>
            <p:cNvSpPr/>
            <p:nvPr/>
          </p:nvSpPr>
          <p:spPr>
            <a:xfrm>
              <a:off x="609601" y="1866900"/>
              <a:ext cx="11163869" cy="99346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Applications</a:t>
              </a:r>
            </a:p>
          </p:txBody>
        </p:sp>
        <p:sp>
          <p:nvSpPr>
            <p:cNvPr id="14" name="TextBox 13"/>
            <p:cNvSpPr txBox="1"/>
            <p:nvPr/>
          </p:nvSpPr>
          <p:spPr>
            <a:xfrm>
              <a:off x="4737100" y="1894139"/>
              <a:ext cx="7036370" cy="966224"/>
            </a:xfrm>
            <a:prstGeom prst="rect">
              <a:avLst/>
            </a:prstGeom>
            <a:grp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applications across science and engineering. Transformative approaches to simulation and experimental science.</a:t>
              </a:r>
            </a:p>
          </p:txBody>
        </p:sp>
      </p:grpSp>
      <p:sp>
        <p:nvSpPr>
          <p:cNvPr id="4" name="Title 3"/>
          <p:cNvSpPr>
            <a:spLocks noGrp="1"/>
          </p:cNvSpPr>
          <p:nvPr>
            <p:ph type="title"/>
          </p:nvPr>
        </p:nvSpPr>
        <p:spPr/>
        <p:txBody>
          <a:bodyPr>
            <a:noAutofit/>
          </a:bodyPr>
          <a:lstStyle/>
          <a:p>
            <a:r>
              <a:rPr lang="en-US" sz="4400" dirty="0">
                <a:solidFill>
                  <a:srgbClr val="C00000"/>
                </a:solidFill>
                <a:latin typeface="Calibri" panose="020F0502020204030204" pitchFamily="34" charset="0"/>
                <a:cs typeface="Calibri" panose="020F0502020204030204" pitchFamily="34" charset="0"/>
              </a:rPr>
              <a:t>AI for Science @ Argonne </a:t>
            </a:r>
            <a:r>
              <a:rPr lang="en-US" sz="4400" b="0" dirty="0">
                <a:solidFill>
                  <a:srgbClr val="C00000"/>
                </a:solidFill>
                <a:latin typeface="Calibri" panose="020F0502020204030204" pitchFamily="34" charset="0"/>
                <a:cs typeface="Calibri" panose="020F0502020204030204" pitchFamily="34" charset="0"/>
              </a:rPr>
              <a:t>targets both research and infrastructure</a:t>
            </a:r>
          </a:p>
        </p:txBody>
      </p:sp>
    </p:spTree>
    <p:extLst>
      <p:ext uri="{BB962C8B-B14F-4D97-AF65-F5344CB8AC3E}">
        <p14:creationId xmlns:p14="http://schemas.microsoft.com/office/powerpoint/2010/main" val="9635708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17449" y="1437823"/>
            <a:ext cx="8006628" cy="3581196"/>
          </a:xfrm>
          <a:prstGeom prst="rect">
            <a:avLst/>
          </a:prstGeom>
        </p:spPr>
      </p:pic>
      <p:sp>
        <p:nvSpPr>
          <p:cNvPr id="10" name="Title 9"/>
          <p:cNvSpPr>
            <a:spLocks noGrp="1"/>
          </p:cNvSpPr>
          <p:nvPr>
            <p:ph type="title"/>
          </p:nvPr>
        </p:nvSpPr>
        <p:spPr>
          <a:xfrm>
            <a:off x="514066" y="110492"/>
            <a:ext cx="11163868" cy="828948"/>
          </a:xfrm>
        </p:spPr>
        <p:txBody>
          <a:bodyPr/>
          <a:lstStyle/>
          <a:p>
            <a:r>
              <a:rPr lang="en-US" dirty="0">
                <a:solidFill>
                  <a:srgbClr val="C00000"/>
                </a:solidFill>
              </a:rPr>
              <a:t>Aurora: HPC and AI</a:t>
            </a:r>
          </a:p>
        </p:txBody>
      </p:sp>
      <p:sp>
        <p:nvSpPr>
          <p:cNvPr id="11" name="Text Placeholder 10"/>
          <p:cNvSpPr>
            <a:spLocks noGrp="1"/>
          </p:cNvSpPr>
          <p:nvPr>
            <p:ph type="body" sz="quarter" idx="12"/>
          </p:nvPr>
        </p:nvSpPr>
        <p:spPr>
          <a:xfrm>
            <a:off x="626546" y="1079102"/>
            <a:ext cx="11163868" cy="499715"/>
          </a:xfrm>
        </p:spPr>
        <p:txBody>
          <a:bodyPr/>
          <a:lstStyle/>
          <a:p>
            <a:r>
              <a:rPr lang="en-US" dirty="0"/>
              <a:t>&gt;&gt; Exaops/s for AI</a:t>
            </a:r>
          </a:p>
        </p:txBody>
      </p:sp>
      <p:pic>
        <p:nvPicPr>
          <p:cNvPr id="18" name="Picture 17">
            <a:extLst>
              <a:ext uri="{FF2B5EF4-FFF2-40B4-BE49-F238E27FC236}">
                <a16:creationId xmlns:a16="http://schemas.microsoft.com/office/drawing/2014/main" id="{7BD4386F-107D-E942-A925-730D7F85B9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70703" y="4763396"/>
            <a:ext cx="1707231" cy="1667396"/>
          </a:xfrm>
          <a:prstGeom prst="rect">
            <a:avLst/>
          </a:prstGeom>
        </p:spPr>
      </p:pic>
      <p:sp>
        <p:nvSpPr>
          <p:cNvPr id="19" name="Rectangle 18"/>
          <p:cNvSpPr/>
          <p:nvPr/>
        </p:nvSpPr>
        <p:spPr>
          <a:xfrm>
            <a:off x="514066" y="4982475"/>
            <a:ext cx="8470900" cy="1480839"/>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mn-cs"/>
              </a:rPr>
              <a:t>Architecture supports three types of computing</a:t>
            </a:r>
          </a:p>
          <a:p>
            <a:pPr marL="279400" marR="0" lvl="0" indent="-279400" algn="l" defTabSz="914400" rtl="0" eaLnBrk="1" fontAlgn="auto" latinLnBrk="0" hangingPunct="1">
              <a:lnSpc>
                <a:spcPct val="100000"/>
              </a:lnSpc>
              <a:spcBef>
                <a:spcPts val="0"/>
              </a:spcBef>
              <a:spcAft>
                <a:spcPts val="300"/>
              </a:spcAft>
              <a:buClrTx/>
              <a:buSzTx/>
              <a:buFont typeface="Wingdings" charset="2"/>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Large-scale Simulation (PDEs, traditional HPC)</a:t>
            </a:r>
          </a:p>
          <a:p>
            <a:pPr marL="279400" marR="0" lvl="0" indent="-279400" algn="l" defTabSz="914400" rtl="0" eaLnBrk="1" fontAlgn="auto" latinLnBrk="0" hangingPunct="1">
              <a:lnSpc>
                <a:spcPct val="100000"/>
              </a:lnSpc>
              <a:spcBef>
                <a:spcPts val="0"/>
              </a:spcBef>
              <a:spcAft>
                <a:spcPts val="300"/>
              </a:spcAft>
              <a:buClrTx/>
              <a:buSzTx/>
              <a:buFont typeface="Wingdings" charset="2"/>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Data Intensive Applications (scalable science pipelines)</a:t>
            </a:r>
          </a:p>
          <a:p>
            <a:pPr marL="279400" marR="0" lvl="0" indent="-279400" algn="l" defTabSz="914400" rtl="0" eaLnBrk="1" fontAlgn="auto" latinLnBrk="0" hangingPunct="1">
              <a:lnSpc>
                <a:spcPct val="100000"/>
              </a:lnSpc>
              <a:spcBef>
                <a:spcPts val="0"/>
              </a:spcBef>
              <a:spcAft>
                <a:spcPts val="300"/>
              </a:spcAft>
              <a:buClrTx/>
              <a:buSzTx/>
              <a:buFont typeface="Wingdings" charset="2"/>
              <a:buChar char="§"/>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Deep Learning and Emerging Science AI (training and inferencing)</a:t>
            </a:r>
          </a:p>
        </p:txBody>
      </p:sp>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5694" y="3319101"/>
            <a:ext cx="2888014" cy="869291"/>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76706" y="319616"/>
            <a:ext cx="2700137" cy="943968"/>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40847" y="1790359"/>
            <a:ext cx="1766941" cy="1170598"/>
          </a:xfrm>
          <a:prstGeom prst="rect">
            <a:avLst/>
          </a:prstGeom>
        </p:spPr>
      </p:pic>
      <p:pic>
        <p:nvPicPr>
          <p:cNvPr id="13" name="Picture 12">
            <a:extLst>
              <a:ext uri="{FF2B5EF4-FFF2-40B4-BE49-F238E27FC236}">
                <a16:creationId xmlns:a16="http://schemas.microsoft.com/office/drawing/2014/main" id="{B657377C-35B9-7743-A532-07FF9232CEC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220450" y="0"/>
            <a:ext cx="3757347" cy="1163067"/>
          </a:xfrm>
          <a:prstGeom prst="rect">
            <a:avLst/>
          </a:prstGeom>
        </p:spPr>
      </p:pic>
    </p:spTree>
    <p:extLst>
      <p:ext uri="{BB962C8B-B14F-4D97-AF65-F5344CB8AC3E}">
        <p14:creationId xmlns:p14="http://schemas.microsoft.com/office/powerpoint/2010/main" val="2580085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5827" y="-61072"/>
            <a:ext cx="11163868" cy="828948"/>
          </a:xfrm>
        </p:spPr>
        <p:txBody>
          <a:bodyPr/>
          <a:lstStyle/>
          <a:p>
            <a:r>
              <a:rPr lang="en-US" b="0" dirty="0">
                <a:solidFill>
                  <a:srgbClr val="C00000"/>
                </a:solidFill>
                <a:latin typeface="Calibri" panose="020F0502020204030204" pitchFamily="34" charset="0"/>
                <a:cs typeface="Calibri" panose="020F0502020204030204" pitchFamily="34" charset="0"/>
              </a:rPr>
              <a:t>An AI accelerator testbed</a:t>
            </a:r>
          </a:p>
        </p:txBody>
      </p:sp>
      <p:sp>
        <p:nvSpPr>
          <p:cNvPr id="14" name="Text Placeholder 13"/>
          <p:cNvSpPr>
            <a:spLocks noGrp="1"/>
          </p:cNvSpPr>
          <p:nvPr>
            <p:ph type="body" sz="quarter" idx="12"/>
          </p:nvPr>
        </p:nvSpPr>
        <p:spPr>
          <a:xfrm>
            <a:off x="295827" y="709659"/>
            <a:ext cx="11163868" cy="499715"/>
          </a:xfrm>
        </p:spPr>
        <p:txBody>
          <a:bodyPr>
            <a:noAutofit/>
          </a:bodyPr>
          <a:lstStyle/>
          <a:p>
            <a:r>
              <a:rPr lang="en-US" dirty="0"/>
              <a:t>Engaging the community to understand and improve specialized AI hardware for science</a:t>
            </a:r>
          </a:p>
        </p:txBody>
      </p:sp>
      <p:sp>
        <p:nvSpPr>
          <p:cNvPr id="21" name="Content Placeholder 2">
            <a:extLst>
              <a:ext uri="{FF2B5EF4-FFF2-40B4-BE49-F238E27FC236}">
                <a16:creationId xmlns:a16="http://schemas.microsoft.com/office/drawing/2014/main" id="{6CCA6E2F-128A-514F-BA1F-958EDE4D76DB}"/>
              </a:ext>
            </a:extLst>
          </p:cNvPr>
          <p:cNvSpPr txBox="1">
            <a:spLocks/>
          </p:cNvSpPr>
          <p:nvPr/>
        </p:nvSpPr>
        <p:spPr>
          <a:xfrm>
            <a:off x="295827" y="1656548"/>
            <a:ext cx="6556759" cy="2883191"/>
          </a:xfrm>
          <a:prstGeom prst="rect">
            <a:avLst/>
          </a:prstGeom>
        </p:spPr>
        <p:txBody>
          <a:bodyPr lIns="0" tIns="0" rIns="0" bIns="0"/>
          <a:lstStyle>
            <a:lvl1pPr marL="230712" indent="-230712" algn="l" defTabSz="609585" rtl="0" eaLnBrk="1" latinLnBrk="0" hangingPunct="1">
              <a:spcBef>
                <a:spcPts val="800"/>
              </a:spcBef>
              <a:spcAft>
                <a:spcPts val="0"/>
              </a:spcAft>
              <a:buFont typeface="Wingdings" pitchFamily="2" charset="2"/>
              <a:buChar char="§"/>
              <a:defRPr sz="2400" kern="1200" baseline="0">
                <a:solidFill>
                  <a:schemeClr val="tx1">
                    <a:lumMod val="50000"/>
                  </a:schemeClr>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ts val="800"/>
              </a:spcBef>
              <a:spcAft>
                <a:spcPts val="0"/>
              </a:spcAft>
              <a:buClrTx/>
              <a:buSzTx/>
              <a:buFont typeface="Wingdings" pitchFamily="2" charset="2"/>
              <a:buNone/>
              <a:tabLst/>
              <a:defRPr/>
            </a:pP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Dozens of proposed AI accelerators promise </a:t>
            </a:r>
            <a:b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b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10x - 1000x acceleration for AI workloads. AI testbed will:</a:t>
            </a:r>
          </a:p>
          <a:p>
            <a:pPr marL="358775" marR="0" lvl="1" indent="-341313"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Provide an </a:t>
            </a:r>
            <a:r>
              <a:rPr kumimoji="0" lang="en-US" sz="1800" b="1" i="0" u="none" strike="noStrike" kern="1200" cap="none" spc="0" normalizeH="0" baseline="0" noProof="0" dirty="0">
                <a:ln>
                  <a:noFill/>
                </a:ln>
                <a:solidFill>
                  <a:srgbClr val="47484A">
                    <a:lumMod val="50000"/>
                  </a:srgbClr>
                </a:solidFill>
                <a:effectLst/>
                <a:uLnTx/>
                <a:uFillTx/>
                <a:latin typeface="Arial"/>
                <a:ea typeface="+mn-ea"/>
                <a:cs typeface="+mn-cs"/>
              </a:rPr>
              <a:t>open and unbiased environment </a:t>
            </a: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for </a:t>
            </a:r>
            <a:b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b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evaluation of AI accelerator technologies</a:t>
            </a:r>
          </a:p>
          <a:p>
            <a:pPr marL="358775" marR="0" lvl="1" indent="-341313"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srgbClr val="47484A">
                    <a:lumMod val="50000"/>
                  </a:srgbClr>
                </a:solidFill>
                <a:effectLst/>
                <a:uLnTx/>
                <a:uFillTx/>
                <a:latin typeface="Arial"/>
                <a:ea typeface="+mn-ea"/>
                <a:cs typeface="+mn-cs"/>
              </a:rPr>
              <a:t>Disseminate information </a:t>
            </a: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about use cases, software, performance on test problems</a:t>
            </a:r>
          </a:p>
          <a:p>
            <a:pPr marL="358775" marR="0" lvl="1" indent="-341313" algn="l" defTabSz="609585" rtl="0" eaLnBrk="1" fontAlgn="auto" latinLnBrk="0" hangingPunct="1">
              <a:lnSpc>
                <a:spcPct val="100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srgbClr val="47484A">
                    <a:lumMod val="50000"/>
                  </a:srgbClr>
                </a:solidFill>
                <a:effectLst/>
                <a:uLnTx/>
                <a:uFillTx/>
                <a:latin typeface="Arial"/>
                <a:ea typeface="+mn-ea"/>
                <a:cs typeface="+mn-cs"/>
              </a:rPr>
              <a:t>Support collaborations </a:t>
            </a:r>
            <a:r>
              <a:rPr kumimoji="0" lang="en-US" sz="1800" b="0" i="0" u="none" strike="noStrike" kern="1200" cap="none" spc="0" normalizeH="0" baseline="0" noProof="0" dirty="0">
                <a:ln>
                  <a:noFill/>
                </a:ln>
                <a:solidFill>
                  <a:srgbClr val="47484A">
                    <a:lumMod val="50000"/>
                  </a:srgbClr>
                </a:solidFill>
                <a:effectLst/>
                <a:uLnTx/>
                <a:uFillTx/>
                <a:latin typeface="Arial"/>
                <a:ea typeface="+mn-ea"/>
                <a:cs typeface="+mn-cs"/>
              </a:rPr>
              <a:t>with AI technology developers, academics, commercial AI, DOE labs</a:t>
            </a:r>
          </a:p>
        </p:txBody>
      </p:sp>
      <p:sp>
        <p:nvSpPr>
          <p:cNvPr id="22" name="Text Placeholder 3">
            <a:extLst>
              <a:ext uri="{FF2B5EF4-FFF2-40B4-BE49-F238E27FC236}">
                <a16:creationId xmlns:a16="http://schemas.microsoft.com/office/drawing/2014/main" id="{1D5312EE-680D-C34D-B4A3-53030D267FF1}"/>
              </a:ext>
            </a:extLst>
          </p:cNvPr>
          <p:cNvSpPr txBox="1">
            <a:spLocks/>
          </p:cNvSpPr>
          <p:nvPr/>
        </p:nvSpPr>
        <p:spPr>
          <a:xfrm>
            <a:off x="1585276" y="2929285"/>
            <a:ext cx="11163868" cy="499715"/>
          </a:xfrm>
          <a:prstGeom prst="rect">
            <a:avLst/>
          </a:prstGeom>
        </p:spPr>
        <p:txBody>
          <a:bodyPr vert="horz" lIns="0" tIns="0" rIns="0" bIns="0" rtlCol="0">
            <a:noAutofit/>
          </a:bodyPr>
          <a:lstStyle>
            <a:lvl1pPr marL="0" indent="0" algn="l" defTabSz="609585" rtl="0" eaLnBrk="1" latinLnBrk="0" hangingPunct="1">
              <a:lnSpc>
                <a:spcPct val="90000"/>
              </a:lnSpc>
              <a:spcBef>
                <a:spcPts val="0"/>
              </a:spcBef>
              <a:spcAft>
                <a:spcPts val="0"/>
              </a:spcAft>
              <a:buFont typeface="Wingdings" pitchFamily="2" charset="2"/>
              <a:buNone/>
              <a:defRPr sz="2667" b="1" kern="1200" baseline="0">
                <a:solidFill>
                  <a:srgbClr val="0065A2"/>
                </a:solidFill>
                <a:latin typeface="+mn-lt"/>
                <a:ea typeface="+mn-ea"/>
                <a:cs typeface="+mn-cs"/>
              </a:defRPr>
            </a:lvl1pPr>
            <a:lvl2pPr marL="694249" indent="-315376"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2pPr>
            <a:lvl3pPr marL="1071007" indent="-249760"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3pPr>
            <a:lvl4pPr marL="1449881"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4pPr>
            <a:lvl5pPr marL="1828754" indent="-228594" algn="l" defTabSz="609585" rtl="0" eaLnBrk="1" latinLnBrk="0" hangingPunct="1">
              <a:spcBef>
                <a:spcPts val="0"/>
              </a:spcBef>
              <a:spcAft>
                <a:spcPts val="0"/>
              </a:spcAft>
              <a:buFont typeface="Arial"/>
              <a:buChar char="»"/>
              <a:defRPr sz="2400" kern="1200">
                <a:solidFill>
                  <a:schemeClr val="tx1">
                    <a:lumMod val="50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609585" rtl="0" eaLnBrk="1" fontAlgn="auto" latinLnBrk="0" hangingPunct="1">
              <a:lnSpc>
                <a:spcPct val="90000"/>
              </a:lnSpc>
              <a:spcBef>
                <a:spcPts val="0"/>
              </a:spcBef>
              <a:spcAft>
                <a:spcPts val="0"/>
              </a:spcAft>
              <a:buClrTx/>
              <a:buSzTx/>
              <a:buFont typeface="Wingdings" pitchFamily="2" charset="2"/>
              <a:buNone/>
              <a:tabLst/>
              <a:defRPr/>
            </a:pPr>
            <a:endParaRPr kumimoji="0" lang="en-US" sz="2000" b="1" i="0" u="none" strike="noStrike" kern="1200" cap="none" spc="0" normalizeH="0" baseline="0" noProof="0" dirty="0">
              <a:ln>
                <a:noFill/>
              </a:ln>
              <a:solidFill>
                <a:srgbClr val="0065A2"/>
              </a:solidFill>
              <a:effectLst/>
              <a:uLnTx/>
              <a:uFillTx/>
              <a:latin typeface="Arial"/>
              <a:ea typeface="+mn-ea"/>
              <a:cs typeface="+mn-cs"/>
            </a:endParaRPr>
          </a:p>
        </p:txBody>
      </p:sp>
      <p:pic>
        <p:nvPicPr>
          <p:cNvPr id="32" name="Picture 31">
            <a:extLst>
              <a:ext uri="{FF2B5EF4-FFF2-40B4-BE49-F238E27FC236}">
                <a16:creationId xmlns:a16="http://schemas.microsoft.com/office/drawing/2014/main" id="{859A48EE-3399-7F4B-A824-B7F3EE48AC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1732" y="3909660"/>
            <a:ext cx="5666202" cy="2795765"/>
          </a:xfrm>
          <a:prstGeom prst="rect">
            <a:avLst/>
          </a:prstGeom>
          <a:ln>
            <a:solidFill>
              <a:schemeClr val="tx2"/>
            </a:solidFill>
          </a:ln>
        </p:spPr>
      </p:pic>
      <p:sp>
        <p:nvSpPr>
          <p:cNvPr id="33" name="Rectangle 32">
            <a:extLst>
              <a:ext uri="{FF2B5EF4-FFF2-40B4-BE49-F238E27FC236}">
                <a16:creationId xmlns:a16="http://schemas.microsoft.com/office/drawing/2014/main" id="{02904D73-C0D3-CF4D-9107-140B1C8D2459}"/>
              </a:ext>
            </a:extLst>
          </p:cNvPr>
          <p:cNvSpPr/>
          <p:nvPr/>
        </p:nvSpPr>
        <p:spPr>
          <a:xfrm>
            <a:off x="5943675" y="6523820"/>
            <a:ext cx="2398413" cy="261610"/>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47484A"/>
                </a:solidFill>
                <a:effectLst/>
                <a:uLnTx/>
                <a:uFillTx/>
                <a:latin typeface="Arial"/>
                <a:ea typeface="+mn-ea"/>
                <a:cs typeface="+mn-cs"/>
              </a:rPr>
              <a:t>https://github.com/basicmi/AI-Chip</a:t>
            </a:r>
          </a:p>
        </p:txBody>
      </p:sp>
      <p:pic>
        <p:nvPicPr>
          <p:cNvPr id="35" name="Picture 34">
            <a:extLst>
              <a:ext uri="{FF2B5EF4-FFF2-40B4-BE49-F238E27FC236}">
                <a16:creationId xmlns:a16="http://schemas.microsoft.com/office/drawing/2014/main" id="{4454E9EE-F5AC-C849-8786-C598E7DD02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41211" y="1598632"/>
            <a:ext cx="5267697" cy="2314266"/>
          </a:xfrm>
          <a:prstGeom prst="rect">
            <a:avLst/>
          </a:prstGeom>
        </p:spPr>
      </p:pic>
      <p:grpSp>
        <p:nvGrpSpPr>
          <p:cNvPr id="18" name="Group 17"/>
          <p:cNvGrpSpPr/>
          <p:nvPr/>
        </p:nvGrpSpPr>
        <p:grpSpPr>
          <a:xfrm>
            <a:off x="6445770" y="4118100"/>
            <a:ext cx="5375170" cy="2030760"/>
            <a:chOff x="6608302" y="4607010"/>
            <a:chExt cx="5173199" cy="1853581"/>
          </a:xfrm>
        </p:grpSpPr>
        <p:pic>
          <p:nvPicPr>
            <p:cNvPr id="20" name="Picture 19">
              <a:extLst>
                <a:ext uri="{FF2B5EF4-FFF2-40B4-BE49-F238E27FC236}">
                  <a16:creationId xmlns:a16="http://schemas.microsoft.com/office/drawing/2014/main" id="{E359AF4D-5C85-9A4C-8F0F-AB6804375BA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86853" y="4885974"/>
              <a:ext cx="1891432" cy="1574617"/>
            </a:xfrm>
            <a:prstGeom prst="rect">
              <a:avLst/>
            </a:prstGeom>
          </p:spPr>
        </p:pic>
        <p:pic>
          <p:nvPicPr>
            <p:cNvPr id="23" name="Picture 22">
              <a:extLst>
                <a:ext uri="{FF2B5EF4-FFF2-40B4-BE49-F238E27FC236}">
                  <a16:creationId xmlns:a16="http://schemas.microsoft.com/office/drawing/2014/main" id="{5CCBC38D-C354-F442-8DDB-F37FCEA205C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16200000">
              <a:off x="6524444" y="5332022"/>
              <a:ext cx="913156" cy="561730"/>
            </a:xfrm>
            <a:prstGeom prst="rect">
              <a:avLst/>
            </a:prstGeom>
          </p:spPr>
        </p:pic>
        <p:pic>
          <p:nvPicPr>
            <p:cNvPr id="24" name="Picture 23">
              <a:extLst>
                <a:ext uri="{FF2B5EF4-FFF2-40B4-BE49-F238E27FC236}">
                  <a16:creationId xmlns:a16="http://schemas.microsoft.com/office/drawing/2014/main" id="{8C4EC4AD-AEC9-0E42-8C7C-B6878A3126A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599740" y="4688625"/>
              <a:ext cx="1181761" cy="1488167"/>
            </a:xfrm>
            <a:prstGeom prst="rect">
              <a:avLst/>
            </a:prstGeom>
          </p:spPr>
        </p:pic>
        <p:sp>
          <p:nvSpPr>
            <p:cNvPr id="25" name="TextBox 24">
              <a:extLst>
                <a:ext uri="{FF2B5EF4-FFF2-40B4-BE49-F238E27FC236}">
                  <a16:creationId xmlns:a16="http://schemas.microsoft.com/office/drawing/2014/main" id="{C3FCD7B7-29C3-954B-BB79-CBB95D3016FB}"/>
                </a:ext>
              </a:extLst>
            </p:cNvPr>
            <p:cNvSpPr txBox="1"/>
            <p:nvPr/>
          </p:nvSpPr>
          <p:spPr>
            <a:xfrm>
              <a:off x="6608302" y="6189630"/>
              <a:ext cx="755057" cy="27096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A"/>
                  </a:solidFill>
                  <a:effectLst/>
                  <a:uLnTx/>
                  <a:uFillTx/>
                  <a:latin typeface="Arial"/>
                  <a:ea typeface="+mn-ea"/>
                  <a:cs typeface="+mn-cs"/>
                </a:rPr>
                <a:t>Device</a:t>
              </a:r>
            </a:p>
          </p:txBody>
        </p:sp>
        <p:sp>
          <p:nvSpPr>
            <p:cNvPr id="29" name="TextBox 28">
              <a:extLst>
                <a:ext uri="{FF2B5EF4-FFF2-40B4-BE49-F238E27FC236}">
                  <a16:creationId xmlns:a16="http://schemas.microsoft.com/office/drawing/2014/main" id="{054E313C-1D81-3A47-AC89-543A85DBC3AB}"/>
                </a:ext>
              </a:extLst>
            </p:cNvPr>
            <p:cNvSpPr txBox="1"/>
            <p:nvPr/>
          </p:nvSpPr>
          <p:spPr>
            <a:xfrm>
              <a:off x="6616831" y="4607010"/>
              <a:ext cx="3814938" cy="597958"/>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A"/>
                  </a:solidFill>
                  <a:effectLst/>
                  <a:uLnTx/>
                  <a:uFillTx/>
                  <a:latin typeface="Arial"/>
                  <a:ea typeface="+mn-ea"/>
                  <a:cs typeface="+mn-cs"/>
                </a:rPr>
                <a:t>Staged evaluation enables identification </a:t>
              </a:r>
              <a:br>
                <a:rPr kumimoji="0" lang="en-US" sz="1400" b="0" i="0" u="none" strike="noStrike" kern="1200" cap="none" spc="0" normalizeH="0" baseline="0" noProof="0" dirty="0">
                  <a:ln>
                    <a:noFill/>
                  </a:ln>
                  <a:solidFill>
                    <a:srgbClr val="47484A"/>
                  </a:solidFill>
                  <a:effectLst/>
                  <a:uLnTx/>
                  <a:uFillTx/>
                  <a:latin typeface="Arial"/>
                  <a:ea typeface="+mn-ea"/>
                  <a:cs typeface="+mn-cs"/>
                </a:rPr>
              </a:br>
              <a:r>
                <a:rPr kumimoji="0" lang="en-US" sz="1400" b="0" i="0" u="none" strike="noStrike" kern="1200" cap="none" spc="0" normalizeH="0" baseline="0" noProof="0" dirty="0">
                  <a:ln>
                    <a:noFill/>
                  </a:ln>
                  <a:solidFill>
                    <a:srgbClr val="47484A"/>
                  </a:solidFill>
                  <a:effectLst/>
                  <a:uLnTx/>
                  <a:uFillTx/>
                  <a:latin typeface="Arial"/>
                  <a:ea typeface="+mn-ea"/>
                  <a:cs typeface="+mn-cs"/>
                </a:rPr>
                <a:t>of most promising systems for science</a:t>
              </a:r>
            </a:p>
          </p:txBody>
        </p:sp>
        <p:sp>
          <p:nvSpPr>
            <p:cNvPr id="31" name="Right Arrow 30">
              <a:extLst>
                <a:ext uri="{FF2B5EF4-FFF2-40B4-BE49-F238E27FC236}">
                  <a16:creationId xmlns:a16="http://schemas.microsoft.com/office/drawing/2014/main" id="{1480541A-C469-6A49-BA1A-C234C04669A4}"/>
                </a:ext>
              </a:extLst>
            </p:cNvPr>
            <p:cNvSpPr/>
            <p:nvPr/>
          </p:nvSpPr>
          <p:spPr>
            <a:xfrm>
              <a:off x="9929645" y="5432709"/>
              <a:ext cx="502125" cy="42298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4" name="Right Arrow 33">
              <a:extLst>
                <a:ext uri="{FF2B5EF4-FFF2-40B4-BE49-F238E27FC236}">
                  <a16:creationId xmlns:a16="http://schemas.microsoft.com/office/drawing/2014/main" id="{BBAF1010-F9F7-E24C-A248-4CBD5BF5B93F}"/>
                </a:ext>
              </a:extLst>
            </p:cNvPr>
            <p:cNvSpPr/>
            <p:nvPr/>
          </p:nvSpPr>
          <p:spPr>
            <a:xfrm>
              <a:off x="7407003" y="5432709"/>
              <a:ext cx="528490" cy="42298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7" name="TextBox 36">
              <a:extLst>
                <a:ext uri="{FF2B5EF4-FFF2-40B4-BE49-F238E27FC236}">
                  <a16:creationId xmlns:a16="http://schemas.microsoft.com/office/drawing/2014/main" id="{C3FCD7B7-29C3-954B-BB79-CBB95D3016FB}"/>
                </a:ext>
              </a:extLst>
            </p:cNvPr>
            <p:cNvSpPr txBox="1"/>
            <p:nvPr/>
          </p:nvSpPr>
          <p:spPr>
            <a:xfrm>
              <a:off x="8690670" y="6189630"/>
              <a:ext cx="755057" cy="27096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A"/>
                  </a:solidFill>
                  <a:effectLst/>
                  <a:uLnTx/>
                  <a:uFillTx/>
                  <a:latin typeface="Arial"/>
                  <a:ea typeface="+mn-ea"/>
                  <a:cs typeface="+mn-cs"/>
                </a:rPr>
                <a:t>Subrack</a:t>
              </a:r>
            </a:p>
          </p:txBody>
        </p:sp>
        <p:sp>
          <p:nvSpPr>
            <p:cNvPr id="38" name="TextBox 37">
              <a:extLst>
                <a:ext uri="{FF2B5EF4-FFF2-40B4-BE49-F238E27FC236}">
                  <a16:creationId xmlns:a16="http://schemas.microsoft.com/office/drawing/2014/main" id="{C3FCD7B7-29C3-954B-BB79-CBB95D3016FB}"/>
                </a:ext>
              </a:extLst>
            </p:cNvPr>
            <p:cNvSpPr txBox="1"/>
            <p:nvPr/>
          </p:nvSpPr>
          <p:spPr>
            <a:xfrm>
              <a:off x="10813093" y="6189630"/>
              <a:ext cx="755057" cy="27096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7484A"/>
                  </a:solidFill>
                  <a:effectLst/>
                  <a:uLnTx/>
                  <a:uFillTx/>
                  <a:latin typeface="Arial"/>
                  <a:ea typeface="+mn-ea"/>
                  <a:cs typeface="+mn-cs"/>
                </a:rPr>
                <a:t>Rack</a:t>
              </a:r>
            </a:p>
          </p:txBody>
        </p:sp>
      </p:grpSp>
    </p:spTree>
    <p:extLst>
      <p:ext uri="{BB962C8B-B14F-4D97-AF65-F5344CB8AC3E}">
        <p14:creationId xmlns:p14="http://schemas.microsoft.com/office/powerpoint/2010/main" val="3664354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C8E1-E2A7-F04A-8F90-625B39B55001}"/>
              </a:ext>
            </a:extLst>
          </p:cNvPr>
          <p:cNvSpPr>
            <a:spLocks noGrp="1"/>
          </p:cNvSpPr>
          <p:nvPr>
            <p:ph type="title"/>
          </p:nvPr>
        </p:nvSpPr>
        <p:spPr>
          <a:xfrm>
            <a:off x="375746" y="160559"/>
            <a:ext cx="10515600" cy="717439"/>
          </a:xfrm>
        </p:spPr>
        <p:txBody>
          <a:bodyPr>
            <a:normAutofit/>
          </a:bodyPr>
          <a:lstStyle/>
          <a:p>
            <a:r>
              <a:rPr lang="en-US" dirty="0">
                <a:solidFill>
                  <a:srgbClr val="C00000"/>
                </a:solidFill>
                <a:latin typeface="Calibri" panose="020F0502020204030204" pitchFamily="34" charset="0"/>
                <a:cs typeface="Calibri" panose="020F0502020204030204" pitchFamily="34" charset="0"/>
              </a:rPr>
              <a:t>DOE’s AI for Science Townhalls</a:t>
            </a:r>
          </a:p>
        </p:txBody>
      </p:sp>
      <p:sp>
        <p:nvSpPr>
          <p:cNvPr id="3" name="Content Placeholder 2">
            <a:extLst>
              <a:ext uri="{FF2B5EF4-FFF2-40B4-BE49-F238E27FC236}">
                <a16:creationId xmlns:a16="http://schemas.microsoft.com/office/drawing/2014/main" id="{D3DB8B19-493B-3E48-8D7B-2E88544D02B6}"/>
              </a:ext>
            </a:extLst>
          </p:cNvPr>
          <p:cNvSpPr>
            <a:spLocks noGrp="1"/>
          </p:cNvSpPr>
          <p:nvPr>
            <p:ph idx="1"/>
          </p:nvPr>
        </p:nvSpPr>
        <p:spPr>
          <a:xfrm>
            <a:off x="375747" y="1530905"/>
            <a:ext cx="7382215" cy="4957763"/>
          </a:xfrm>
        </p:spPr>
        <p:txBody>
          <a:bodyPr>
            <a:normAutofit fontScale="92500"/>
          </a:bodyPr>
          <a:lstStyle/>
          <a:p>
            <a:r>
              <a:rPr lang="en-US" dirty="0"/>
              <a:t>Four “Townhalls” held during 2019 to get input from the DOE community on opportunities and requirements for the next 5-10 years in computing with a focus on convergence between HPC and AI</a:t>
            </a:r>
          </a:p>
          <a:p>
            <a:r>
              <a:rPr lang="en-US" dirty="0"/>
              <a:t>Applications in science, energy and technology</a:t>
            </a:r>
          </a:p>
          <a:p>
            <a:r>
              <a:rPr lang="en-US" dirty="0"/>
              <a:t>Software, math and methods, hardware, data management, computing facilities, infrastructure, integration with experimental facilities, etc.</a:t>
            </a:r>
          </a:p>
          <a:p>
            <a:r>
              <a:rPr lang="en-US" dirty="0"/>
              <a:t>~300 people per meeting</a:t>
            </a:r>
          </a:p>
          <a:p>
            <a:r>
              <a:rPr lang="en-US" dirty="0"/>
              <a:t>Produced a report to guide strategic planning at Labs and DOE</a:t>
            </a:r>
          </a:p>
        </p:txBody>
      </p:sp>
      <p:sp>
        <p:nvSpPr>
          <p:cNvPr id="4" name="Text Placeholder 3">
            <a:extLst>
              <a:ext uri="{FF2B5EF4-FFF2-40B4-BE49-F238E27FC236}">
                <a16:creationId xmlns:a16="http://schemas.microsoft.com/office/drawing/2014/main" id="{B389D089-67AE-3544-B0B6-CE6B2BB2DD84}"/>
              </a:ext>
            </a:extLst>
          </p:cNvPr>
          <p:cNvSpPr txBox="1">
            <a:spLocks/>
          </p:cNvSpPr>
          <p:nvPr/>
        </p:nvSpPr>
        <p:spPr>
          <a:xfrm>
            <a:off x="375746" y="905896"/>
            <a:ext cx="11163868" cy="4997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b="1" dirty="0">
                <a:solidFill>
                  <a:schemeClr val="accent2">
                    <a:lumMod val="75000"/>
                  </a:schemeClr>
                </a:solidFill>
              </a:rPr>
              <a:t>Organized by Argonne, Oak Ridge and Berkeley with participation from all DOE labs </a:t>
            </a:r>
          </a:p>
        </p:txBody>
      </p:sp>
      <p:pic>
        <p:nvPicPr>
          <p:cNvPr id="6" name="Picture 5">
            <a:extLst>
              <a:ext uri="{FF2B5EF4-FFF2-40B4-BE49-F238E27FC236}">
                <a16:creationId xmlns:a16="http://schemas.microsoft.com/office/drawing/2014/main" id="{1EA1917F-6B39-024A-9F7E-34FB545C5D8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7962" y="1398734"/>
            <a:ext cx="4094720" cy="5298707"/>
          </a:xfrm>
          <a:prstGeom prst="rect">
            <a:avLst/>
          </a:prstGeom>
        </p:spPr>
      </p:pic>
      <p:sp>
        <p:nvSpPr>
          <p:cNvPr id="7" name="Rectangle 6">
            <a:extLst>
              <a:ext uri="{FF2B5EF4-FFF2-40B4-BE49-F238E27FC236}">
                <a16:creationId xmlns:a16="http://schemas.microsoft.com/office/drawing/2014/main" id="{1F15F49E-65F8-1A41-B748-3D9A2F11FB07}"/>
              </a:ext>
            </a:extLst>
          </p:cNvPr>
          <p:cNvSpPr/>
          <p:nvPr/>
        </p:nvSpPr>
        <p:spPr>
          <a:xfrm>
            <a:off x="1625321" y="6294768"/>
            <a:ext cx="5617435" cy="461665"/>
          </a:xfrm>
          <a:prstGeom prst="rect">
            <a:avLst/>
          </a:prstGeom>
        </p:spPr>
        <p:txBody>
          <a:bodyPr wrap="none">
            <a:spAutoFit/>
          </a:bodyPr>
          <a:lstStyle/>
          <a:p>
            <a:r>
              <a:rPr lang="en-US" sz="2400" b="1" dirty="0">
                <a:solidFill>
                  <a:srgbClr val="C00000"/>
                </a:solidFill>
              </a:rPr>
              <a:t>https://</a:t>
            </a:r>
            <a:r>
              <a:rPr lang="en-US" sz="2400" b="1" dirty="0" err="1">
                <a:solidFill>
                  <a:srgbClr val="C00000"/>
                </a:solidFill>
              </a:rPr>
              <a:t>www.anl.gov</a:t>
            </a:r>
            <a:r>
              <a:rPr lang="en-US" sz="2400" b="1" dirty="0">
                <a:solidFill>
                  <a:srgbClr val="C00000"/>
                </a:solidFill>
              </a:rPr>
              <a:t>/ai-for-science-report</a:t>
            </a:r>
          </a:p>
        </p:txBody>
      </p:sp>
    </p:spTree>
    <p:extLst>
      <p:ext uri="{BB962C8B-B14F-4D97-AF65-F5344CB8AC3E}">
        <p14:creationId xmlns:p14="http://schemas.microsoft.com/office/powerpoint/2010/main" val="2978425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04DF16-50F4-6A45-917F-EA97895606F4}"/>
              </a:ext>
            </a:extLst>
          </p:cNvPr>
          <p:cNvSpPr>
            <a:spLocks noGrp="1"/>
          </p:cNvSpPr>
          <p:nvPr>
            <p:ph idx="1"/>
          </p:nvPr>
        </p:nvSpPr>
        <p:spPr>
          <a:xfrm>
            <a:off x="497839" y="338555"/>
            <a:ext cx="11084561" cy="2770405"/>
          </a:xfrm>
        </p:spPr>
        <p:txBody>
          <a:bodyPr/>
          <a:lstStyle/>
          <a:p>
            <a:pPr marL="0" indent="0">
              <a:buNone/>
            </a:pPr>
            <a:r>
              <a:rPr lang="en-US" sz="4000" dirty="0">
                <a:solidFill>
                  <a:srgbClr val="C00000"/>
                </a:solidFill>
              </a:rPr>
              <a:t>I have covered just a few of the many activities underway at Argonne on AI in science</a:t>
            </a:r>
          </a:p>
          <a:p>
            <a:pPr marL="0" indent="0">
              <a:buNone/>
            </a:pPr>
            <a:endParaRPr lang="en-US" sz="3200" dirty="0">
              <a:solidFill>
                <a:schemeClr val="accent2"/>
              </a:solidFill>
            </a:endParaRPr>
          </a:p>
          <a:p>
            <a:pPr marL="0" indent="0">
              <a:buNone/>
            </a:pPr>
            <a:r>
              <a:rPr lang="en-US" sz="3200" dirty="0">
                <a:solidFill>
                  <a:schemeClr val="accent2"/>
                </a:solidFill>
              </a:rPr>
              <a:t>We welcome collaboration in applications, learning systems, foundations, and hardware</a:t>
            </a:r>
          </a:p>
          <a:p>
            <a:pPr marL="0" indent="0">
              <a:buNone/>
            </a:pPr>
            <a:endParaRPr lang="en-US" sz="3200" dirty="0">
              <a:solidFill>
                <a:schemeClr val="accent2"/>
              </a:solidFill>
            </a:endParaRPr>
          </a:p>
          <a:p>
            <a:pPr marL="0" indent="0">
              <a:buNone/>
            </a:pPr>
            <a:endParaRPr lang="en-US" sz="3200" dirty="0">
              <a:solidFill>
                <a:schemeClr val="accent2"/>
              </a:solidFill>
            </a:endParaRPr>
          </a:p>
          <a:p>
            <a:pPr marL="0" indent="0">
              <a:buNone/>
            </a:pPr>
            <a:r>
              <a:rPr lang="en-US" sz="3200" dirty="0">
                <a:solidFill>
                  <a:schemeClr val="tx1"/>
                </a:solidFill>
              </a:rPr>
              <a:t>Ian Foster</a:t>
            </a:r>
          </a:p>
          <a:p>
            <a:pPr marL="0" indent="0">
              <a:buNone/>
            </a:pPr>
            <a:r>
              <a:rPr lang="en-US" sz="3200" dirty="0" err="1">
                <a:solidFill>
                  <a:schemeClr val="tx1"/>
                </a:solidFill>
              </a:rPr>
              <a:t>foster@anl.gov</a:t>
            </a:r>
            <a:endParaRPr lang="en-US" sz="3200" dirty="0">
              <a:solidFill>
                <a:schemeClr val="tx1"/>
              </a:solidFill>
            </a:endParaRPr>
          </a:p>
          <a:p>
            <a:pPr marL="0" indent="0">
              <a:buNone/>
            </a:pPr>
            <a:endParaRPr lang="en-US" sz="3600" dirty="0"/>
          </a:p>
        </p:txBody>
      </p:sp>
      <p:sp>
        <p:nvSpPr>
          <p:cNvPr id="4" name="Slide Number Placeholder 3">
            <a:extLst>
              <a:ext uri="{FF2B5EF4-FFF2-40B4-BE49-F238E27FC236}">
                <a16:creationId xmlns:a16="http://schemas.microsoft.com/office/drawing/2014/main" id="{CF9EE1A4-16E0-814C-B7E0-859D557A4079}"/>
              </a:ext>
            </a:extLst>
          </p:cNvPr>
          <p:cNvSpPr>
            <a:spLocks noGrp="1"/>
          </p:cNvSpPr>
          <p:nvPr>
            <p:ph type="sldNum" sz="quarter" idx="13"/>
          </p:nvPr>
        </p:nvSpPr>
        <p:spPr>
          <a:xfrm>
            <a:off x="11582400" y="6715760"/>
            <a:ext cx="609600" cy="182880"/>
          </a:xfrm>
        </p:spPr>
        <p:txBody>
          <a:bodyPr/>
          <a:lstStyle/>
          <a:p>
            <a:fld id="{AEFAAC5A-9C4F-4278-920D-DF2BAB595749}" type="slidenum">
              <a:rPr lang="en-US" smtClean="0">
                <a:solidFill>
                  <a:srgbClr val="FFFFFF">
                    <a:lumMod val="50000"/>
                  </a:srgbClr>
                </a:solidFill>
              </a:rPr>
              <a:pPr/>
              <a:t>25</a:t>
            </a:fld>
            <a:endParaRPr lang="en-US" dirty="0">
              <a:solidFill>
                <a:srgbClr val="FFFFFF">
                  <a:lumMod val="50000"/>
                </a:srgbClr>
              </a:solidFill>
            </a:endParaRPr>
          </a:p>
        </p:txBody>
      </p:sp>
      <p:sp>
        <p:nvSpPr>
          <p:cNvPr id="11" name="TextBox 10">
            <a:extLst>
              <a:ext uri="{FF2B5EF4-FFF2-40B4-BE49-F238E27FC236}">
                <a16:creationId xmlns:a16="http://schemas.microsoft.com/office/drawing/2014/main" id="{5AF0C205-1B6A-D343-B72B-65762D5EBAC0}"/>
              </a:ext>
            </a:extLst>
          </p:cNvPr>
          <p:cNvSpPr txBox="1"/>
          <p:nvPr/>
        </p:nvSpPr>
        <p:spPr>
          <a:xfrm>
            <a:off x="7292484" y="4650739"/>
            <a:ext cx="3680816" cy="523220"/>
          </a:xfrm>
          <a:prstGeom prst="rect">
            <a:avLst/>
          </a:prstGeom>
          <a:noFill/>
        </p:spPr>
        <p:txBody>
          <a:bodyPr wrap="none" rtlCol="0">
            <a:spAutoFit/>
          </a:bodyPr>
          <a:lstStyle/>
          <a:p>
            <a:r>
              <a:rPr lang="en-US" sz="2800" b="1" dirty="0">
                <a:solidFill>
                  <a:srgbClr val="C00000"/>
                </a:solidFill>
              </a:rPr>
              <a:t>http://</a:t>
            </a:r>
            <a:r>
              <a:rPr lang="en-US" sz="2800" b="1" dirty="0" err="1">
                <a:solidFill>
                  <a:srgbClr val="C00000"/>
                </a:solidFill>
              </a:rPr>
              <a:t>bit.ly</a:t>
            </a:r>
            <a:r>
              <a:rPr lang="en-US" sz="2800" b="1" dirty="0">
                <a:solidFill>
                  <a:srgbClr val="C00000"/>
                </a:solidFill>
              </a:rPr>
              <a:t>/2JK8OZ9</a:t>
            </a:r>
            <a:endParaRPr lang="en-US" sz="2800" b="1" dirty="0"/>
          </a:p>
        </p:txBody>
      </p:sp>
      <p:sp>
        <p:nvSpPr>
          <p:cNvPr id="13" name="Rectangle 12">
            <a:extLst>
              <a:ext uri="{FF2B5EF4-FFF2-40B4-BE49-F238E27FC236}">
                <a16:creationId xmlns:a16="http://schemas.microsoft.com/office/drawing/2014/main" id="{E3A6C71A-2CC5-D344-9E05-A89A268F5820}"/>
              </a:ext>
            </a:extLst>
          </p:cNvPr>
          <p:cNvSpPr/>
          <p:nvPr/>
        </p:nvSpPr>
        <p:spPr>
          <a:xfrm>
            <a:off x="5886025" y="3801707"/>
            <a:ext cx="6175592" cy="2588950"/>
          </a:xfrm>
          <a:prstGeom prst="rect">
            <a:avLst/>
          </a:prstGeom>
          <a:no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4C4B9B3-CC7C-6745-B526-E200FE7ABAE3}"/>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910581" y="3837385"/>
            <a:ext cx="6126480" cy="1015512"/>
          </a:xfrm>
          <a:prstGeom prst="rect">
            <a:avLst/>
          </a:prstGeom>
        </p:spPr>
      </p:pic>
      <p:pic>
        <p:nvPicPr>
          <p:cNvPr id="14" name="Picture 13">
            <a:extLst>
              <a:ext uri="{FF2B5EF4-FFF2-40B4-BE49-F238E27FC236}">
                <a16:creationId xmlns:a16="http://schemas.microsoft.com/office/drawing/2014/main" id="{57CEC492-533A-1442-8A03-CC5A7646BD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08366" y="5151762"/>
            <a:ext cx="5585048" cy="1156833"/>
          </a:xfrm>
          <a:prstGeom prst="rect">
            <a:avLst/>
          </a:prstGeom>
        </p:spPr>
      </p:pic>
    </p:spTree>
    <p:extLst>
      <p:ext uri="{BB962C8B-B14F-4D97-AF65-F5344CB8AC3E}">
        <p14:creationId xmlns:p14="http://schemas.microsoft.com/office/powerpoint/2010/main" val="3170853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9601" y="4193248"/>
            <a:ext cx="11163869" cy="999335"/>
            <a:chOff x="609601" y="4193248"/>
            <a:chExt cx="11163869" cy="999335"/>
          </a:xfrm>
        </p:grpSpPr>
        <p:sp>
          <p:nvSpPr>
            <p:cNvPr id="8" name="Rectangle 7"/>
            <p:cNvSpPr/>
            <p:nvPr/>
          </p:nvSpPr>
          <p:spPr>
            <a:xfrm>
              <a:off x="609601" y="4195887"/>
              <a:ext cx="11163869"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Foundations</a:t>
              </a:r>
            </a:p>
          </p:txBody>
        </p:sp>
        <p:sp>
          <p:nvSpPr>
            <p:cNvPr id="10" name="TextBox 9"/>
            <p:cNvSpPr txBox="1"/>
            <p:nvPr/>
          </p:nvSpPr>
          <p:spPr>
            <a:xfrm>
              <a:off x="4724400" y="4193248"/>
              <a:ext cx="6375399"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Mathematics, algorithms; general AI, reinforcement learning, uncertainty quantification, explainability, etc.</a:t>
              </a:r>
            </a:p>
          </p:txBody>
        </p:sp>
      </p:grpSp>
      <p:grpSp>
        <p:nvGrpSpPr>
          <p:cNvPr id="18" name="Group 17"/>
          <p:cNvGrpSpPr/>
          <p:nvPr/>
        </p:nvGrpSpPr>
        <p:grpSpPr>
          <a:xfrm>
            <a:off x="609600" y="5287164"/>
            <a:ext cx="11163870" cy="999336"/>
            <a:chOff x="609600" y="5287164"/>
            <a:chExt cx="11163870" cy="999336"/>
          </a:xfrm>
        </p:grpSpPr>
        <p:sp>
          <p:nvSpPr>
            <p:cNvPr id="9" name="Rectangle 8"/>
            <p:cNvSpPr/>
            <p:nvPr/>
          </p:nvSpPr>
          <p:spPr>
            <a:xfrm>
              <a:off x="609600" y="5289804"/>
              <a:ext cx="11163870"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Hardware</a:t>
              </a:r>
            </a:p>
          </p:txBody>
        </p:sp>
        <p:sp>
          <p:nvSpPr>
            <p:cNvPr id="11" name="TextBox 10"/>
            <p:cNvSpPr txBox="1"/>
            <p:nvPr/>
          </p:nvSpPr>
          <p:spPr>
            <a:xfrm>
              <a:off x="4737100" y="5287164"/>
              <a:ext cx="6936091"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Advanced hardware to support AI.  Evaluation of new architectures and systems; exploration of neuromorphic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and quantum as long term accelerators for AI.</a:t>
              </a:r>
            </a:p>
          </p:txBody>
        </p:sp>
      </p:grpSp>
      <p:grpSp>
        <p:nvGrpSpPr>
          <p:cNvPr id="19" name="Group 18"/>
          <p:cNvGrpSpPr/>
          <p:nvPr/>
        </p:nvGrpSpPr>
        <p:grpSpPr>
          <a:xfrm>
            <a:off x="609601" y="2977675"/>
            <a:ext cx="11163869" cy="1069439"/>
            <a:chOff x="609601" y="2977675"/>
            <a:chExt cx="11163869" cy="1069439"/>
          </a:xfrm>
        </p:grpSpPr>
        <p:sp>
          <p:nvSpPr>
            <p:cNvPr id="7" name="Rectangle 6"/>
            <p:cNvSpPr/>
            <p:nvPr/>
          </p:nvSpPr>
          <p:spPr>
            <a:xfrm>
              <a:off x="609601" y="2980314"/>
              <a:ext cx="11163869" cy="106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Learning systems</a:t>
              </a:r>
            </a:p>
          </p:txBody>
        </p:sp>
        <p:sp>
          <p:nvSpPr>
            <p:cNvPr id="13" name="TextBox 12"/>
            <p:cNvSpPr txBox="1"/>
            <p:nvPr/>
          </p:nvSpPr>
          <p:spPr>
            <a:xfrm>
              <a:off x="4737100" y="2977675"/>
              <a:ext cx="6936091" cy="1069439"/>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software. Software infrastructure for managing data,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models, workflows etc., and for delivering AI capabilities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to 1000s of scientists and engineers.</a:t>
              </a:r>
            </a:p>
          </p:txBody>
        </p:sp>
      </p:grpSp>
      <p:grpSp>
        <p:nvGrpSpPr>
          <p:cNvPr id="20" name="Group 19"/>
          <p:cNvGrpSpPr/>
          <p:nvPr/>
        </p:nvGrpSpPr>
        <p:grpSpPr>
          <a:xfrm>
            <a:off x="609601" y="1866900"/>
            <a:ext cx="11163869" cy="993463"/>
            <a:chOff x="609601" y="1866900"/>
            <a:chExt cx="11163869" cy="993463"/>
          </a:xfrm>
          <a:solidFill>
            <a:schemeClr val="accent1"/>
          </a:solidFill>
        </p:grpSpPr>
        <p:sp>
          <p:nvSpPr>
            <p:cNvPr id="6" name="Rectangle 5"/>
            <p:cNvSpPr/>
            <p:nvPr/>
          </p:nvSpPr>
          <p:spPr>
            <a:xfrm>
              <a:off x="609601" y="1866900"/>
              <a:ext cx="11163869" cy="99346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Applications</a:t>
              </a:r>
            </a:p>
          </p:txBody>
        </p:sp>
        <p:sp>
          <p:nvSpPr>
            <p:cNvPr id="14" name="TextBox 13"/>
            <p:cNvSpPr txBox="1"/>
            <p:nvPr/>
          </p:nvSpPr>
          <p:spPr>
            <a:xfrm>
              <a:off x="4737100" y="1894139"/>
              <a:ext cx="7036370" cy="966224"/>
            </a:xfrm>
            <a:prstGeom prst="rect">
              <a:avLst/>
            </a:prstGeom>
            <a:grp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applications across science and engineering. Transformative approaches to simulation and experimental science.</a:t>
              </a:r>
            </a:p>
          </p:txBody>
        </p:sp>
      </p:grpSp>
      <p:sp>
        <p:nvSpPr>
          <p:cNvPr id="4" name="Title 3"/>
          <p:cNvSpPr>
            <a:spLocks noGrp="1"/>
          </p:cNvSpPr>
          <p:nvPr>
            <p:ph type="title"/>
          </p:nvPr>
        </p:nvSpPr>
        <p:spPr/>
        <p:txBody>
          <a:bodyPr>
            <a:noAutofit/>
          </a:bodyPr>
          <a:lstStyle/>
          <a:p>
            <a:r>
              <a:rPr lang="en-US" sz="4400" dirty="0">
                <a:solidFill>
                  <a:srgbClr val="C00000"/>
                </a:solidFill>
                <a:latin typeface="Calibri" panose="020F0502020204030204" pitchFamily="34" charset="0"/>
                <a:cs typeface="Calibri" panose="020F0502020204030204" pitchFamily="34" charset="0"/>
              </a:rPr>
              <a:t>AI for Science @ Argonne </a:t>
            </a:r>
            <a:r>
              <a:rPr lang="en-US" sz="4400" b="0" dirty="0">
                <a:solidFill>
                  <a:srgbClr val="C00000"/>
                </a:solidFill>
                <a:latin typeface="Calibri" panose="020F0502020204030204" pitchFamily="34" charset="0"/>
                <a:cs typeface="Calibri" panose="020F0502020204030204" pitchFamily="34" charset="0"/>
              </a:rPr>
              <a:t>targets both research and infrastructure</a:t>
            </a:r>
          </a:p>
        </p:txBody>
      </p:sp>
    </p:spTree>
    <p:extLst>
      <p:ext uri="{BB962C8B-B14F-4D97-AF65-F5344CB8AC3E}">
        <p14:creationId xmlns:p14="http://schemas.microsoft.com/office/powerpoint/2010/main" val="22878020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09601" y="4193248"/>
            <a:ext cx="11163869" cy="999335"/>
            <a:chOff x="609601" y="4193248"/>
            <a:chExt cx="11163869" cy="999335"/>
          </a:xfrm>
        </p:grpSpPr>
        <p:sp>
          <p:nvSpPr>
            <p:cNvPr id="8" name="Rectangle 7"/>
            <p:cNvSpPr/>
            <p:nvPr/>
          </p:nvSpPr>
          <p:spPr>
            <a:xfrm>
              <a:off x="609601" y="4195887"/>
              <a:ext cx="11163869"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Foundations</a:t>
              </a:r>
            </a:p>
          </p:txBody>
        </p:sp>
        <p:sp>
          <p:nvSpPr>
            <p:cNvPr id="10" name="TextBox 9"/>
            <p:cNvSpPr txBox="1"/>
            <p:nvPr/>
          </p:nvSpPr>
          <p:spPr>
            <a:xfrm>
              <a:off x="4724400" y="4193248"/>
              <a:ext cx="6375399"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Mathematics, algorithms; general AI, reinforcement learning, uncertainty quantification, explainability, etc.</a:t>
              </a:r>
            </a:p>
          </p:txBody>
        </p:sp>
      </p:grpSp>
      <p:grpSp>
        <p:nvGrpSpPr>
          <p:cNvPr id="18" name="Group 17"/>
          <p:cNvGrpSpPr/>
          <p:nvPr/>
        </p:nvGrpSpPr>
        <p:grpSpPr>
          <a:xfrm>
            <a:off x="609600" y="5287164"/>
            <a:ext cx="11163870" cy="999336"/>
            <a:chOff x="609600" y="5287164"/>
            <a:chExt cx="11163870" cy="999336"/>
          </a:xfrm>
        </p:grpSpPr>
        <p:sp>
          <p:nvSpPr>
            <p:cNvPr id="9" name="Rectangle 8"/>
            <p:cNvSpPr/>
            <p:nvPr/>
          </p:nvSpPr>
          <p:spPr>
            <a:xfrm>
              <a:off x="609600" y="5289804"/>
              <a:ext cx="11163870" cy="99669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Hardware</a:t>
              </a:r>
            </a:p>
          </p:txBody>
        </p:sp>
        <p:sp>
          <p:nvSpPr>
            <p:cNvPr id="11" name="TextBox 10"/>
            <p:cNvSpPr txBox="1"/>
            <p:nvPr/>
          </p:nvSpPr>
          <p:spPr>
            <a:xfrm>
              <a:off x="4737100" y="5287164"/>
              <a:ext cx="6936091" cy="996696"/>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Advanced hardware to support AI.  Evaluation of new architectures and systems; exploration of neuromorphic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and quantum as long term accelerators for AI.</a:t>
              </a:r>
            </a:p>
          </p:txBody>
        </p:sp>
      </p:grpSp>
      <p:grpSp>
        <p:nvGrpSpPr>
          <p:cNvPr id="19" name="Group 18"/>
          <p:cNvGrpSpPr/>
          <p:nvPr/>
        </p:nvGrpSpPr>
        <p:grpSpPr>
          <a:xfrm>
            <a:off x="609601" y="2977675"/>
            <a:ext cx="11163869" cy="1069439"/>
            <a:chOff x="609601" y="2977675"/>
            <a:chExt cx="11163869" cy="1069439"/>
          </a:xfrm>
        </p:grpSpPr>
        <p:sp>
          <p:nvSpPr>
            <p:cNvPr id="7" name="Rectangle 6"/>
            <p:cNvSpPr/>
            <p:nvPr/>
          </p:nvSpPr>
          <p:spPr>
            <a:xfrm>
              <a:off x="609601" y="2980314"/>
              <a:ext cx="11163869" cy="1066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Learning systems</a:t>
              </a:r>
            </a:p>
          </p:txBody>
        </p:sp>
        <p:sp>
          <p:nvSpPr>
            <p:cNvPr id="13" name="TextBox 12"/>
            <p:cNvSpPr txBox="1"/>
            <p:nvPr/>
          </p:nvSpPr>
          <p:spPr>
            <a:xfrm>
              <a:off x="4737100" y="2977675"/>
              <a:ext cx="6936091" cy="1069439"/>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software. Software infrastructure for managing data,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models, workflows etc., and for delivering AI capabilities </a:t>
              </a:r>
              <a:br>
                <a:rPr kumimoji="0" lang="en-US" sz="2000" b="0" i="0" u="none" strike="noStrike" kern="1200" cap="none" spc="0" normalizeH="0" baseline="0" noProof="0" dirty="0">
                  <a:ln>
                    <a:noFill/>
                  </a:ln>
                  <a:solidFill>
                    <a:prstClr val="white"/>
                  </a:solidFill>
                  <a:effectLst/>
                  <a:uLnTx/>
                  <a:uFillTx/>
                  <a:latin typeface="Arial"/>
                  <a:ea typeface="+mn-ea"/>
                  <a:cs typeface="+mn-cs"/>
                </a:rPr>
              </a:br>
              <a:r>
                <a:rPr kumimoji="0" lang="en-US" sz="2000" b="0" i="0" u="none" strike="noStrike" kern="1200" cap="none" spc="0" normalizeH="0" baseline="0" noProof="0" dirty="0">
                  <a:ln>
                    <a:noFill/>
                  </a:ln>
                  <a:solidFill>
                    <a:prstClr val="white"/>
                  </a:solidFill>
                  <a:effectLst/>
                  <a:uLnTx/>
                  <a:uFillTx/>
                  <a:latin typeface="Arial"/>
                  <a:ea typeface="+mn-ea"/>
                  <a:cs typeface="+mn-cs"/>
                </a:rPr>
                <a:t>to 1000s of scientists and engineers.</a:t>
              </a:r>
            </a:p>
          </p:txBody>
        </p:sp>
      </p:grpSp>
      <p:grpSp>
        <p:nvGrpSpPr>
          <p:cNvPr id="20" name="Group 19"/>
          <p:cNvGrpSpPr/>
          <p:nvPr/>
        </p:nvGrpSpPr>
        <p:grpSpPr>
          <a:xfrm>
            <a:off x="609601" y="1866900"/>
            <a:ext cx="11163869" cy="993463"/>
            <a:chOff x="609601" y="1866900"/>
            <a:chExt cx="11163869" cy="993463"/>
          </a:xfrm>
          <a:solidFill>
            <a:schemeClr val="accent1"/>
          </a:solidFill>
        </p:grpSpPr>
        <p:sp>
          <p:nvSpPr>
            <p:cNvPr id="6" name="Rectangle 5"/>
            <p:cNvSpPr/>
            <p:nvPr/>
          </p:nvSpPr>
          <p:spPr>
            <a:xfrm>
              <a:off x="609601" y="1866900"/>
              <a:ext cx="11163869" cy="993462"/>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743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Applications</a:t>
              </a:r>
            </a:p>
          </p:txBody>
        </p:sp>
        <p:sp>
          <p:nvSpPr>
            <p:cNvPr id="14" name="TextBox 13"/>
            <p:cNvSpPr txBox="1"/>
            <p:nvPr/>
          </p:nvSpPr>
          <p:spPr>
            <a:xfrm>
              <a:off x="4737100" y="1894139"/>
              <a:ext cx="7036370" cy="966224"/>
            </a:xfrm>
            <a:prstGeom prst="rect">
              <a:avLst/>
            </a:prstGeom>
            <a:noFill/>
          </p:spPr>
          <p:txBody>
            <a:bodyPr wrap="square" lIns="0" rIns="182880" rtlCol="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a:ea typeface="+mn-ea"/>
                  <a:cs typeface="+mn-cs"/>
                </a:rPr>
                <a:t>AI applications across science and engineering. Transformative approaches to simulation and experimental science.</a:t>
              </a:r>
            </a:p>
          </p:txBody>
        </p:sp>
      </p:grpSp>
      <p:sp>
        <p:nvSpPr>
          <p:cNvPr id="4" name="Title 3"/>
          <p:cNvSpPr>
            <a:spLocks noGrp="1"/>
          </p:cNvSpPr>
          <p:nvPr>
            <p:ph type="title"/>
          </p:nvPr>
        </p:nvSpPr>
        <p:spPr/>
        <p:txBody>
          <a:bodyPr>
            <a:noAutofit/>
          </a:bodyPr>
          <a:lstStyle/>
          <a:p>
            <a:r>
              <a:rPr lang="en-US" sz="4400" dirty="0">
                <a:solidFill>
                  <a:srgbClr val="C00000"/>
                </a:solidFill>
                <a:latin typeface="Calibri" panose="020F0502020204030204" pitchFamily="34" charset="0"/>
                <a:cs typeface="Calibri" panose="020F0502020204030204" pitchFamily="34" charset="0"/>
              </a:rPr>
              <a:t>AI for Science @ Argonne </a:t>
            </a:r>
            <a:r>
              <a:rPr lang="en-US" sz="4400" b="0" dirty="0">
                <a:solidFill>
                  <a:srgbClr val="C00000"/>
                </a:solidFill>
                <a:latin typeface="Calibri" panose="020F0502020204030204" pitchFamily="34" charset="0"/>
                <a:cs typeface="Calibri" panose="020F0502020204030204" pitchFamily="34" charset="0"/>
              </a:rPr>
              <a:t>targets both research and infrastructure</a:t>
            </a:r>
          </a:p>
        </p:txBody>
      </p:sp>
    </p:spTree>
    <p:extLst>
      <p:ext uri="{BB962C8B-B14F-4D97-AF65-F5344CB8AC3E}">
        <p14:creationId xmlns:p14="http://schemas.microsoft.com/office/powerpoint/2010/main" val="84518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982726" y="3829154"/>
            <a:ext cx="3668713" cy="20215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6CCC82AA-49AD-324A-8A9F-277CAF48DA61}"/>
              </a:ext>
            </a:extLst>
          </p:cNvPr>
          <p:cNvPicPr>
            <a:picLocks/>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982726" y="3829154"/>
            <a:ext cx="3668713" cy="2267628"/>
          </a:xfrm>
          <a:prstGeom prst="rect">
            <a:avLst/>
          </a:prstGeom>
        </p:spPr>
      </p:pic>
      <p:pic>
        <p:nvPicPr>
          <p:cNvPr id="37" name="Picture 36">
            <a:extLst>
              <a:ext uri="{FF2B5EF4-FFF2-40B4-BE49-F238E27FC236}">
                <a16:creationId xmlns:a16="http://schemas.microsoft.com/office/drawing/2014/main" id="{BC5B3103-1D2D-4A44-A1BF-BE9F991A9C71}"/>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241095" y="3820309"/>
            <a:ext cx="3668713" cy="2276473"/>
          </a:xfrm>
          <a:prstGeom prst="rect">
            <a:avLst/>
          </a:prstGeom>
        </p:spPr>
      </p:pic>
      <p:sp>
        <p:nvSpPr>
          <p:cNvPr id="24" name="Rectangle 23"/>
          <p:cNvSpPr/>
          <p:nvPr/>
        </p:nvSpPr>
        <p:spPr>
          <a:xfrm>
            <a:off x="489677" y="3820309"/>
            <a:ext cx="3668713" cy="227647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26340232-CB1F-774C-BDA1-B50EFC1C7D6A}"/>
              </a:ext>
            </a:extLst>
          </p:cNvPr>
          <p:cNvPicPr>
            <a:picLocks/>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t="33026" r="3182" b="-6452"/>
          <a:stretch/>
        </p:blipFill>
        <p:spPr>
          <a:xfrm>
            <a:off x="489677" y="3820308"/>
            <a:ext cx="3668713" cy="2276475"/>
          </a:xfrm>
          <a:prstGeom prst="rect">
            <a:avLst/>
          </a:prstGeom>
        </p:spPr>
      </p:pic>
      <p:sp>
        <p:nvSpPr>
          <p:cNvPr id="98" name="Rectangle 97"/>
          <p:cNvSpPr/>
          <p:nvPr/>
        </p:nvSpPr>
        <p:spPr>
          <a:xfrm>
            <a:off x="7982726" y="1486000"/>
            <a:ext cx="3668713" cy="20215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489677" y="1477155"/>
            <a:ext cx="3668713" cy="2276475"/>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1" name="Picture 90">
            <a:extLst>
              <a:ext uri="{FF2B5EF4-FFF2-40B4-BE49-F238E27FC236}">
                <a16:creationId xmlns:a16="http://schemas.microsoft.com/office/drawing/2014/main" id="{6203134E-21BC-7E42-8301-D6936F9DB6A7}"/>
              </a:ext>
            </a:extLst>
          </p:cNvPr>
          <p:cNvPicPr>
            <a:picLocks/>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9677" y="1477155"/>
            <a:ext cx="3668714" cy="2276475"/>
          </a:xfrm>
          <a:prstGeom prst="rect">
            <a:avLst/>
          </a:prstGeom>
          <a:effectLst/>
        </p:spPr>
      </p:pic>
      <p:sp>
        <p:nvSpPr>
          <p:cNvPr id="10" name="Title 9"/>
          <p:cNvSpPr>
            <a:spLocks noGrp="1"/>
          </p:cNvSpPr>
          <p:nvPr>
            <p:ph type="title"/>
          </p:nvPr>
        </p:nvSpPr>
        <p:spPr>
          <a:xfrm>
            <a:off x="297694" y="293237"/>
            <a:ext cx="11473667" cy="828948"/>
          </a:xfrm>
        </p:spPr>
        <p:txBody>
          <a:bodyPr>
            <a:normAutofit/>
          </a:bodyPr>
          <a:lstStyle/>
          <a:p>
            <a:pPr lvl="0"/>
            <a:r>
              <a:rPr lang="en-US" b="0" dirty="0">
                <a:solidFill>
                  <a:srgbClr val="C00000"/>
                </a:solidFill>
                <a:latin typeface="Calibri" panose="020F0502020204030204" pitchFamily="34" charset="0"/>
                <a:cs typeface="Calibri" panose="020F0502020204030204" pitchFamily="34" charset="0"/>
              </a:rPr>
              <a:t>AI at Argonne: Dozens of applications projects</a:t>
            </a:r>
          </a:p>
        </p:txBody>
      </p:sp>
      <p:pic>
        <p:nvPicPr>
          <p:cNvPr id="71" name="Content Placeholder 3">
            <a:extLst>
              <a:ext uri="{FF2B5EF4-FFF2-40B4-BE49-F238E27FC236}">
                <a16:creationId xmlns:a16="http://schemas.microsoft.com/office/drawing/2014/main" id="{9E01BDCD-CF95-4449-AFE3-9AE124D757A4}"/>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b="-5962"/>
          <a:stretch/>
        </p:blipFill>
        <p:spPr>
          <a:xfrm>
            <a:off x="8422668" y="1486000"/>
            <a:ext cx="1285496" cy="2267630"/>
          </a:xfrm>
          <a:prstGeom prst="rect">
            <a:avLst/>
          </a:prstGeom>
        </p:spPr>
      </p:pic>
      <p:pic>
        <p:nvPicPr>
          <p:cNvPr id="72" name="Content Placeholder 3">
            <a:extLst>
              <a:ext uri="{FF2B5EF4-FFF2-40B4-BE49-F238E27FC236}">
                <a16:creationId xmlns:a16="http://schemas.microsoft.com/office/drawing/2014/main" id="{88ED8D69-260D-2A4D-A99D-E4A88CA3A307}"/>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b="-6266"/>
          <a:stretch/>
        </p:blipFill>
        <p:spPr>
          <a:xfrm>
            <a:off x="10038871" y="1485999"/>
            <a:ext cx="1285496" cy="2267631"/>
          </a:xfrm>
          <a:prstGeom prst="rect">
            <a:avLst/>
          </a:prstGeom>
        </p:spPr>
      </p:pic>
      <p:sp>
        <p:nvSpPr>
          <p:cNvPr id="83" name="TextBox 82"/>
          <p:cNvSpPr txBox="1"/>
          <p:nvPr/>
        </p:nvSpPr>
        <p:spPr>
          <a:xfrm>
            <a:off x="489679" y="3046066"/>
            <a:ext cx="3669608" cy="707565"/>
          </a:xfrm>
          <a:prstGeom prst="rect">
            <a:avLst/>
          </a:prstGeom>
          <a:solidFill>
            <a:schemeClr val="tx1">
              <a:alpha val="85000"/>
            </a:schemeClr>
          </a:solidFill>
          <a:ln>
            <a:noFill/>
          </a:ln>
        </p:spPr>
        <p:txBody>
          <a:bodyPr wrap="square" lIns="137160" tIns="68580" bIns="68580" rtlCol="0" anchor="t">
            <a:noAutofit/>
          </a:bodyPr>
          <a:lstStyle/>
          <a:p>
            <a:pPr>
              <a:lnSpc>
                <a:spcPct val="90000"/>
              </a:lnSpc>
              <a:spcAft>
                <a:spcPts val="200"/>
              </a:spcAft>
            </a:pPr>
            <a:r>
              <a:rPr lang="en-US" sz="1400" b="1" dirty="0">
                <a:solidFill>
                  <a:schemeClr val="bg1"/>
                </a:solidFill>
              </a:rPr>
              <a:t>Reduced order modeling </a:t>
            </a:r>
            <a:br>
              <a:rPr lang="en-US" sz="1400" b="1" dirty="0">
                <a:solidFill>
                  <a:schemeClr val="bg1"/>
                </a:solidFill>
              </a:rPr>
            </a:br>
            <a:r>
              <a:rPr lang="en-US" sz="1400" b="1" dirty="0">
                <a:solidFill>
                  <a:schemeClr val="bg1"/>
                </a:solidFill>
              </a:rPr>
              <a:t>of laser sintering</a:t>
            </a:r>
          </a:p>
          <a:p>
            <a:pPr>
              <a:lnSpc>
                <a:spcPct val="95000"/>
              </a:lnSpc>
            </a:pPr>
            <a:r>
              <a:rPr lang="en-US" sz="1050" i="1" dirty="0">
                <a:solidFill>
                  <a:schemeClr val="bg1"/>
                </a:solidFill>
              </a:rPr>
              <a:t>Materials &amp; Design, 2018</a:t>
            </a:r>
          </a:p>
        </p:txBody>
      </p:sp>
      <p:sp>
        <p:nvSpPr>
          <p:cNvPr id="88" name="TextBox 87"/>
          <p:cNvSpPr txBox="1"/>
          <p:nvPr/>
        </p:nvSpPr>
        <p:spPr>
          <a:xfrm>
            <a:off x="7979095" y="3049543"/>
            <a:ext cx="3675979" cy="704088"/>
          </a:xfrm>
          <a:prstGeom prst="rect">
            <a:avLst/>
          </a:prstGeom>
          <a:solidFill>
            <a:schemeClr val="tx1">
              <a:alpha val="85000"/>
            </a:schemeClr>
          </a:solidFill>
          <a:ln>
            <a:noFill/>
          </a:ln>
        </p:spPr>
        <p:txBody>
          <a:bodyPr wrap="square" lIns="137160" tIns="68580" bIns="68580" rtlCol="0" anchor="t">
            <a:noAutofit/>
          </a:bodyPr>
          <a:lstStyle/>
          <a:p>
            <a:pPr>
              <a:lnSpc>
                <a:spcPct val="90000"/>
              </a:lnSpc>
              <a:spcAft>
                <a:spcPts val="200"/>
              </a:spcAft>
            </a:pPr>
            <a:r>
              <a:rPr lang="en-US" sz="1400" b="1" dirty="0">
                <a:solidFill>
                  <a:schemeClr val="bg1"/>
                </a:solidFill>
              </a:rPr>
              <a:t>Identification and </a:t>
            </a:r>
            <a:br>
              <a:rPr lang="en-US" sz="1400" b="1" dirty="0">
                <a:solidFill>
                  <a:schemeClr val="bg1"/>
                </a:solidFill>
              </a:rPr>
            </a:br>
            <a:r>
              <a:rPr lang="en-US" sz="1400" b="1" dirty="0">
                <a:solidFill>
                  <a:schemeClr val="bg1"/>
                </a:solidFill>
              </a:rPr>
              <a:t>tracking of storms</a:t>
            </a:r>
          </a:p>
          <a:p>
            <a:pPr>
              <a:lnSpc>
                <a:spcPct val="95000"/>
              </a:lnSpc>
            </a:pPr>
            <a:r>
              <a:rPr lang="en-US" sz="1100" i="1" dirty="0">
                <a:solidFill>
                  <a:schemeClr val="bg1"/>
                </a:solidFill>
              </a:rPr>
              <a:t>Journal of Climate, 2016</a:t>
            </a:r>
          </a:p>
        </p:txBody>
      </p:sp>
      <p:sp>
        <p:nvSpPr>
          <p:cNvPr id="20" name="Rectangle 19"/>
          <p:cNvSpPr/>
          <p:nvPr/>
        </p:nvSpPr>
        <p:spPr>
          <a:xfrm>
            <a:off x="4241095" y="1477156"/>
            <a:ext cx="3668713" cy="227647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68D8F29D-469C-9949-9266-58620BE5C8D1}"/>
              </a:ext>
            </a:extLst>
          </p:cNvPr>
          <p:cNvPicPr>
            <a:picLocks/>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l="6677" t="16826" r="-2241" b="19644"/>
          <a:stretch/>
        </p:blipFill>
        <p:spPr>
          <a:xfrm>
            <a:off x="4241095" y="1485999"/>
            <a:ext cx="3670504" cy="2267631"/>
          </a:xfrm>
          <a:prstGeom prst="rect">
            <a:avLst/>
          </a:prstGeom>
          <a:noFill/>
        </p:spPr>
      </p:pic>
      <p:sp>
        <p:nvSpPr>
          <p:cNvPr id="22" name="TextBox 21"/>
          <p:cNvSpPr txBox="1"/>
          <p:nvPr/>
        </p:nvSpPr>
        <p:spPr>
          <a:xfrm>
            <a:off x="4241095" y="3046062"/>
            <a:ext cx="3669608" cy="707569"/>
          </a:xfrm>
          <a:prstGeom prst="rect">
            <a:avLst/>
          </a:prstGeom>
          <a:solidFill>
            <a:schemeClr val="tx1">
              <a:alpha val="85000"/>
            </a:schemeClr>
          </a:solidFill>
          <a:ln>
            <a:noFill/>
          </a:ln>
        </p:spPr>
        <p:txBody>
          <a:bodyPr wrap="square" lIns="137160" tIns="68580" rIns="0" bIns="68580" rtlCol="0" anchor="t">
            <a:noAutofit/>
          </a:bodyPr>
          <a:lstStyle/>
          <a:p>
            <a:pPr>
              <a:lnSpc>
                <a:spcPct val="90000"/>
              </a:lnSpc>
              <a:spcAft>
                <a:spcPts val="200"/>
              </a:spcAft>
            </a:pPr>
            <a:r>
              <a:rPr lang="en-US" sz="1400" b="1" dirty="0">
                <a:solidFill>
                  <a:schemeClr val="bg1"/>
                </a:solidFill>
              </a:rPr>
              <a:t>Prediction of antimicrobial </a:t>
            </a:r>
            <a:br>
              <a:rPr lang="en-US" sz="1400" b="1" dirty="0">
                <a:solidFill>
                  <a:schemeClr val="bg1"/>
                </a:solidFill>
              </a:rPr>
            </a:br>
            <a:r>
              <a:rPr lang="en-US" sz="1400" b="1" dirty="0">
                <a:solidFill>
                  <a:schemeClr val="bg1"/>
                </a:solidFill>
              </a:rPr>
              <a:t>resistance phenotypes</a:t>
            </a:r>
          </a:p>
          <a:p>
            <a:pPr>
              <a:lnSpc>
                <a:spcPct val="95000"/>
              </a:lnSpc>
            </a:pPr>
            <a:r>
              <a:rPr lang="en-US" sz="1050" i="1" dirty="0">
                <a:solidFill>
                  <a:schemeClr val="bg1"/>
                </a:solidFill>
              </a:rPr>
              <a:t>Scientific Reports, 2016, 2018</a:t>
            </a:r>
          </a:p>
          <a:p>
            <a:pPr>
              <a:lnSpc>
                <a:spcPct val="95000"/>
              </a:lnSpc>
            </a:pPr>
            <a:endParaRPr lang="en-US" sz="1200" b="1" dirty="0">
              <a:solidFill>
                <a:schemeClr val="bg1"/>
              </a:solidFill>
            </a:endParaRPr>
          </a:p>
        </p:txBody>
      </p:sp>
      <p:sp>
        <p:nvSpPr>
          <p:cNvPr id="28" name="TextBox 27"/>
          <p:cNvSpPr txBox="1"/>
          <p:nvPr/>
        </p:nvSpPr>
        <p:spPr>
          <a:xfrm>
            <a:off x="489679" y="5389220"/>
            <a:ext cx="3669608" cy="707565"/>
          </a:xfrm>
          <a:prstGeom prst="rect">
            <a:avLst/>
          </a:prstGeom>
          <a:solidFill>
            <a:schemeClr val="tx1">
              <a:alpha val="85000"/>
            </a:schemeClr>
          </a:solidFill>
          <a:ln>
            <a:noFill/>
          </a:ln>
        </p:spPr>
        <p:txBody>
          <a:bodyPr wrap="square" lIns="137160" tIns="68580" bIns="68580" rtlCol="0" anchor="t">
            <a:noAutofit/>
          </a:bodyPr>
          <a:lstStyle/>
          <a:p>
            <a:pPr>
              <a:lnSpc>
                <a:spcPct val="90000"/>
              </a:lnSpc>
              <a:spcAft>
                <a:spcPts val="200"/>
              </a:spcAft>
            </a:pPr>
            <a:r>
              <a:rPr lang="en-US" sz="1400" b="1" dirty="0">
                <a:solidFill>
                  <a:schemeClr val="bg1"/>
                </a:solidFill>
              </a:rPr>
              <a:t>Defect-level prediction</a:t>
            </a:r>
            <a:br>
              <a:rPr lang="en-US" sz="1400" b="1" dirty="0">
                <a:solidFill>
                  <a:schemeClr val="bg1"/>
                </a:solidFill>
              </a:rPr>
            </a:br>
            <a:r>
              <a:rPr lang="en-US" sz="1400" b="1" dirty="0">
                <a:solidFill>
                  <a:schemeClr val="bg1"/>
                </a:solidFill>
              </a:rPr>
              <a:t>in semiconductors</a:t>
            </a:r>
          </a:p>
          <a:p>
            <a:pPr>
              <a:lnSpc>
                <a:spcPct val="95000"/>
              </a:lnSpc>
            </a:pPr>
            <a:r>
              <a:rPr lang="en-US" sz="1050" i="1" dirty="0">
                <a:solidFill>
                  <a:schemeClr val="bg1"/>
                </a:solidFill>
              </a:rPr>
              <a:t>Chemistry &amp; Materials, 2018</a:t>
            </a:r>
          </a:p>
        </p:txBody>
      </p:sp>
      <p:sp>
        <p:nvSpPr>
          <p:cNvPr id="29" name="TextBox 28"/>
          <p:cNvSpPr txBox="1"/>
          <p:nvPr/>
        </p:nvSpPr>
        <p:spPr>
          <a:xfrm>
            <a:off x="7979095" y="5392697"/>
            <a:ext cx="3675979" cy="704088"/>
          </a:xfrm>
          <a:prstGeom prst="rect">
            <a:avLst/>
          </a:prstGeom>
          <a:solidFill>
            <a:schemeClr val="tx1">
              <a:alpha val="85000"/>
            </a:schemeClr>
          </a:solidFill>
          <a:ln>
            <a:noFill/>
          </a:ln>
        </p:spPr>
        <p:txBody>
          <a:bodyPr wrap="square" lIns="137160" tIns="68580" bIns="68580" rtlCol="0" anchor="t">
            <a:noAutofit/>
          </a:bodyPr>
          <a:lstStyle/>
          <a:p>
            <a:pPr>
              <a:lnSpc>
                <a:spcPct val="90000"/>
              </a:lnSpc>
              <a:spcAft>
                <a:spcPts val="200"/>
              </a:spcAft>
            </a:pPr>
            <a:r>
              <a:rPr lang="en-US" sz="1400" b="1" dirty="0">
                <a:solidFill>
                  <a:schemeClr val="bg1"/>
                </a:solidFill>
              </a:rPr>
              <a:t>Vehicle energy </a:t>
            </a:r>
            <a:br>
              <a:rPr lang="en-US" sz="1400" b="1" dirty="0">
                <a:solidFill>
                  <a:schemeClr val="bg1"/>
                </a:solidFill>
              </a:rPr>
            </a:br>
            <a:r>
              <a:rPr lang="en-US" sz="1400" b="1" dirty="0">
                <a:solidFill>
                  <a:schemeClr val="bg1"/>
                </a:solidFill>
              </a:rPr>
              <a:t>consumption prediction</a:t>
            </a:r>
          </a:p>
          <a:p>
            <a:pPr>
              <a:lnSpc>
                <a:spcPct val="95000"/>
              </a:lnSpc>
            </a:pPr>
            <a:r>
              <a:rPr lang="en-US" sz="1100" i="1" dirty="0">
                <a:solidFill>
                  <a:schemeClr val="bg1"/>
                </a:solidFill>
              </a:rPr>
              <a:t>Transportation Research, 2019</a:t>
            </a:r>
          </a:p>
        </p:txBody>
      </p:sp>
      <p:sp>
        <p:nvSpPr>
          <p:cNvPr id="32" name="TextBox 31"/>
          <p:cNvSpPr txBox="1"/>
          <p:nvPr/>
        </p:nvSpPr>
        <p:spPr>
          <a:xfrm>
            <a:off x="4241095" y="5389216"/>
            <a:ext cx="3669608" cy="707569"/>
          </a:xfrm>
          <a:prstGeom prst="rect">
            <a:avLst/>
          </a:prstGeom>
          <a:solidFill>
            <a:schemeClr val="tx1">
              <a:alpha val="85000"/>
            </a:schemeClr>
          </a:solidFill>
          <a:ln>
            <a:noFill/>
          </a:ln>
        </p:spPr>
        <p:txBody>
          <a:bodyPr wrap="square" lIns="137160" tIns="68580" rIns="0" bIns="68580" rtlCol="0" anchor="t">
            <a:noAutofit/>
          </a:bodyPr>
          <a:lstStyle/>
          <a:p>
            <a:pPr>
              <a:lnSpc>
                <a:spcPct val="90000"/>
              </a:lnSpc>
              <a:spcAft>
                <a:spcPts val="200"/>
              </a:spcAft>
            </a:pPr>
            <a:r>
              <a:rPr lang="en-US" sz="1400" b="1" dirty="0">
                <a:solidFill>
                  <a:schemeClr val="bg1"/>
                </a:solidFill>
              </a:rPr>
              <a:t>Learning for dynamic sampling </a:t>
            </a:r>
            <a:br>
              <a:rPr lang="en-US" sz="1400" b="1" dirty="0">
                <a:solidFill>
                  <a:schemeClr val="bg1"/>
                </a:solidFill>
              </a:rPr>
            </a:br>
            <a:r>
              <a:rPr lang="en-US" sz="1400" b="1" dirty="0">
                <a:solidFill>
                  <a:schemeClr val="bg1"/>
                </a:solidFill>
              </a:rPr>
              <a:t>in spectroscopy</a:t>
            </a:r>
          </a:p>
          <a:p>
            <a:pPr>
              <a:lnSpc>
                <a:spcPct val="95000"/>
              </a:lnSpc>
            </a:pPr>
            <a:r>
              <a:rPr lang="en-US" sz="1050" i="1" dirty="0">
                <a:solidFill>
                  <a:schemeClr val="bg1"/>
                </a:solidFill>
              </a:rPr>
              <a:t>Ultramicroscopy, 2018</a:t>
            </a:r>
          </a:p>
          <a:p>
            <a:pPr>
              <a:lnSpc>
                <a:spcPct val="95000"/>
              </a:lnSpc>
            </a:pPr>
            <a:endParaRPr lang="en-US" sz="1200" b="1" dirty="0">
              <a:solidFill>
                <a:schemeClr val="bg1"/>
              </a:solidFill>
            </a:endParaRPr>
          </a:p>
        </p:txBody>
      </p:sp>
    </p:spTree>
    <p:extLst>
      <p:ext uri="{BB962C8B-B14F-4D97-AF65-F5344CB8AC3E}">
        <p14:creationId xmlns:p14="http://schemas.microsoft.com/office/powerpoint/2010/main" val="3902641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97D319-34B5-F14A-B14F-C4D44CD249AB}"/>
              </a:ext>
            </a:extLst>
          </p:cNvPr>
          <p:cNvSpPr txBox="1"/>
          <p:nvPr/>
        </p:nvSpPr>
        <p:spPr>
          <a:xfrm>
            <a:off x="319616" y="1"/>
            <a:ext cx="11872384" cy="666786"/>
          </a:xfrm>
          <a:prstGeom prst="rect">
            <a:avLst/>
          </a:prstGeom>
          <a:noFill/>
        </p:spPr>
        <p:txBody>
          <a:bodyPr wrap="square" rtlCol="0">
            <a:spAutoFit/>
          </a:bodyPr>
          <a:lstStyle/>
          <a:p>
            <a:pPr algn="ctr"/>
            <a:r>
              <a:rPr lang="en-US" sz="3733" b="1" dirty="0">
                <a:solidFill>
                  <a:srgbClr val="C00000"/>
                </a:solidFill>
              </a:rPr>
              <a:t>Deep Learning for Climate Downscaling</a:t>
            </a:r>
          </a:p>
        </p:txBody>
      </p:sp>
      <p:sp>
        <p:nvSpPr>
          <p:cNvPr id="10" name="TextBox 9">
            <a:extLst>
              <a:ext uri="{FF2B5EF4-FFF2-40B4-BE49-F238E27FC236}">
                <a16:creationId xmlns:a16="http://schemas.microsoft.com/office/drawing/2014/main" id="{26A57B81-1693-494F-A540-7E4C34DA1A56}"/>
              </a:ext>
            </a:extLst>
          </p:cNvPr>
          <p:cNvSpPr txBox="1"/>
          <p:nvPr/>
        </p:nvSpPr>
        <p:spPr>
          <a:xfrm>
            <a:off x="159898" y="825465"/>
            <a:ext cx="12079490" cy="1077218"/>
          </a:xfrm>
          <a:prstGeom prst="rect">
            <a:avLst/>
          </a:prstGeom>
          <a:noFill/>
        </p:spPr>
        <p:txBody>
          <a:bodyPr wrap="square" rtlCol="0">
            <a:spAutoFit/>
          </a:bodyPr>
          <a:lstStyle/>
          <a:p>
            <a:r>
              <a:rPr lang="en-US" sz="2400" b="1" dirty="0">
                <a:solidFill>
                  <a:schemeClr val="tx1">
                    <a:lumMod val="50000"/>
                  </a:schemeClr>
                </a:solidFill>
              </a:rPr>
              <a:t>Problem: </a:t>
            </a:r>
            <a:r>
              <a:rPr lang="en-US" sz="2000" dirty="0">
                <a:solidFill>
                  <a:schemeClr val="tx1">
                    <a:lumMod val="50000"/>
                  </a:schemeClr>
                </a:solidFill>
              </a:rPr>
              <a:t>High resolution climate simulation results provide important input for other research fields, such as hydrological/urban modeling and risk assessment for critical infrastructures. However, high resolution simulation is computationally expensive. Can DL help downscaling of a coarse simulation? </a:t>
            </a:r>
            <a:endParaRPr lang="en-US" sz="2400" dirty="0">
              <a:solidFill>
                <a:schemeClr val="tx1">
                  <a:lumMod val="50000"/>
                </a:schemeClr>
              </a:solidFill>
            </a:endParaRPr>
          </a:p>
        </p:txBody>
      </p:sp>
      <p:pic>
        <p:nvPicPr>
          <p:cNvPr id="12" name="Picture 11">
            <a:extLst>
              <a:ext uri="{FF2B5EF4-FFF2-40B4-BE49-F238E27FC236}">
                <a16:creationId xmlns:a16="http://schemas.microsoft.com/office/drawing/2014/main" id="{29D22CCB-CE01-2D45-BC4F-A0EB7F7B4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40868" y="2406867"/>
            <a:ext cx="4451132" cy="4451132"/>
          </a:xfrm>
          <a:prstGeom prst="rect">
            <a:avLst/>
          </a:prstGeom>
        </p:spPr>
      </p:pic>
      <p:sp>
        <p:nvSpPr>
          <p:cNvPr id="11" name="TextBox 10">
            <a:extLst>
              <a:ext uri="{FF2B5EF4-FFF2-40B4-BE49-F238E27FC236}">
                <a16:creationId xmlns:a16="http://schemas.microsoft.com/office/drawing/2014/main" id="{469EB3F1-6121-3A44-A2F5-56B5E7F70044}"/>
              </a:ext>
            </a:extLst>
          </p:cNvPr>
          <p:cNvSpPr txBox="1"/>
          <p:nvPr/>
        </p:nvSpPr>
        <p:spPr>
          <a:xfrm>
            <a:off x="3717559" y="6478674"/>
            <a:ext cx="5126639" cy="256545"/>
          </a:xfrm>
          <a:prstGeom prst="rect">
            <a:avLst/>
          </a:prstGeom>
          <a:noFill/>
        </p:spPr>
        <p:txBody>
          <a:bodyPr wrap="square" rtlCol="0">
            <a:spAutoFit/>
          </a:bodyPr>
          <a:lstStyle/>
          <a:p>
            <a:r>
              <a:rPr lang="en-US" sz="1067" dirty="0">
                <a:solidFill>
                  <a:schemeClr val="tx1">
                    <a:lumMod val="50000"/>
                  </a:schemeClr>
                </a:solidFill>
              </a:rPr>
              <a:t>Zhengchun Liu, Jiali Wang, Kotamarthi Rao, Raj Kettimuthu</a:t>
            </a:r>
          </a:p>
        </p:txBody>
      </p:sp>
      <p:sp>
        <p:nvSpPr>
          <p:cNvPr id="13" name="TextBox 12">
            <a:extLst>
              <a:ext uri="{FF2B5EF4-FFF2-40B4-BE49-F238E27FC236}">
                <a16:creationId xmlns:a16="http://schemas.microsoft.com/office/drawing/2014/main" id="{D3ED5423-EA23-B646-B5AC-CD98EB43F3DC}"/>
              </a:ext>
            </a:extLst>
          </p:cNvPr>
          <p:cNvSpPr txBox="1"/>
          <p:nvPr/>
        </p:nvSpPr>
        <p:spPr>
          <a:xfrm>
            <a:off x="159898" y="1826834"/>
            <a:ext cx="8222102" cy="4770537"/>
          </a:xfrm>
          <a:prstGeom prst="rect">
            <a:avLst/>
          </a:prstGeom>
          <a:noFill/>
        </p:spPr>
        <p:txBody>
          <a:bodyPr wrap="square" rtlCol="0">
            <a:spAutoFit/>
          </a:bodyPr>
          <a:lstStyle/>
          <a:p>
            <a:r>
              <a:rPr lang="en-US" sz="2400" b="1" dirty="0">
                <a:solidFill>
                  <a:schemeClr val="tx1">
                    <a:lumMod val="50000"/>
                  </a:schemeClr>
                </a:solidFill>
              </a:rPr>
              <a:t>Approach</a:t>
            </a:r>
            <a:r>
              <a:rPr lang="en-US" sz="2400" dirty="0">
                <a:solidFill>
                  <a:schemeClr val="tx1">
                    <a:lumMod val="50000"/>
                  </a:schemeClr>
                </a:solidFill>
              </a:rPr>
              <a:t>: </a:t>
            </a:r>
            <a:r>
              <a:rPr lang="en-US" sz="2000" dirty="0">
                <a:solidFill>
                  <a:schemeClr val="tx1">
                    <a:lumMod val="50000"/>
                  </a:schemeClr>
                </a:solidFill>
              </a:rPr>
              <a:t>Current studies use single image super-resolution (SR) technique which can generate many details, but there is no reference to tell whether those details are right or wrong, because the SR algorithm is developed </a:t>
            </a:r>
            <a:br>
              <a:rPr lang="en-US" sz="2000" dirty="0">
                <a:solidFill>
                  <a:schemeClr val="tx1">
                    <a:lumMod val="50000"/>
                  </a:schemeClr>
                </a:solidFill>
              </a:rPr>
            </a:br>
            <a:r>
              <a:rPr lang="en-US" sz="2000" dirty="0">
                <a:solidFill>
                  <a:schemeClr val="tx1">
                    <a:lumMod val="50000"/>
                  </a:schemeClr>
                </a:solidFill>
              </a:rPr>
              <a:t>solely based on pairs of fine-resolution and upscaled results. Thus, the </a:t>
            </a:r>
            <a:br>
              <a:rPr lang="en-US" sz="2000" dirty="0">
                <a:solidFill>
                  <a:schemeClr val="tx1">
                    <a:lumMod val="50000"/>
                  </a:schemeClr>
                </a:solidFill>
              </a:rPr>
            </a:br>
            <a:r>
              <a:rPr lang="en-US" sz="2000" dirty="0">
                <a:solidFill>
                  <a:schemeClr val="tx1">
                    <a:lumMod val="50000"/>
                  </a:schemeClr>
                </a:solidFill>
              </a:rPr>
              <a:t>results are not comparable to the observations, in fact it does not reduce model bias compared to the original coarse resolution dataset. We develop </a:t>
            </a:r>
            <a:br>
              <a:rPr lang="en-US" sz="2000" dirty="0">
                <a:solidFill>
                  <a:schemeClr val="tx1">
                    <a:lumMod val="50000"/>
                  </a:schemeClr>
                </a:solidFill>
              </a:rPr>
            </a:br>
            <a:r>
              <a:rPr lang="en-US" sz="2000" dirty="0">
                <a:solidFill>
                  <a:schemeClr val="tx1">
                    <a:lumMod val="50000"/>
                  </a:schemeClr>
                </a:solidFill>
              </a:rPr>
              <a:t>a DL approach that directly learns data between a coarse resolution and a convective-permitting resolution.</a:t>
            </a:r>
          </a:p>
          <a:p>
            <a:endParaRPr lang="en-US" sz="2000" dirty="0">
              <a:solidFill>
                <a:schemeClr val="tx1">
                  <a:lumMod val="50000"/>
                </a:schemeClr>
              </a:solidFill>
            </a:endParaRPr>
          </a:p>
          <a:p>
            <a:r>
              <a:rPr lang="en-US" sz="2000" b="1" dirty="0">
                <a:solidFill>
                  <a:schemeClr val="tx1">
                    <a:lumMod val="50000"/>
                  </a:schemeClr>
                </a:solidFill>
              </a:rPr>
              <a:t>Results</a:t>
            </a:r>
            <a:r>
              <a:rPr lang="en-US" sz="2000" dirty="0">
                <a:solidFill>
                  <a:schemeClr val="tx1">
                    <a:lumMod val="50000"/>
                  </a:schemeClr>
                </a:solidFill>
              </a:rPr>
              <a:t>: Our preliminary results (for precipitation) using 50km and 12km show that the downscaled 50km to 12km is closer to the original 12km and much better than the interpolated 50km to 12km (Figure on the right). </a:t>
            </a:r>
          </a:p>
          <a:p>
            <a:endParaRPr lang="en-US" sz="2000" dirty="0">
              <a:solidFill>
                <a:schemeClr val="tx1">
                  <a:lumMod val="50000"/>
                </a:schemeClr>
              </a:solidFill>
            </a:endParaRPr>
          </a:p>
          <a:p>
            <a:r>
              <a:rPr lang="en-US" sz="2000" b="1" dirty="0">
                <a:solidFill>
                  <a:schemeClr val="tx1">
                    <a:lumMod val="50000"/>
                  </a:schemeClr>
                </a:solidFill>
              </a:rPr>
              <a:t>Impact</a:t>
            </a:r>
            <a:r>
              <a:rPr lang="en-US" sz="2000" dirty="0">
                <a:solidFill>
                  <a:schemeClr val="tx1">
                    <a:lumMod val="50000"/>
                  </a:schemeClr>
                </a:solidFill>
              </a:rPr>
              <a:t>: This approach can be implemented in WRF or any other earth </a:t>
            </a:r>
            <a:br>
              <a:rPr lang="en-US" sz="2000" dirty="0">
                <a:solidFill>
                  <a:schemeClr val="tx1">
                    <a:lumMod val="50000"/>
                  </a:schemeClr>
                </a:solidFill>
              </a:rPr>
            </a:br>
            <a:r>
              <a:rPr lang="en-US" sz="2000" dirty="0">
                <a:solidFill>
                  <a:schemeClr val="tx1">
                    <a:lumMod val="50000"/>
                  </a:schemeClr>
                </a:solidFill>
              </a:rPr>
              <a:t>system model run at coarse resolution. </a:t>
            </a:r>
          </a:p>
        </p:txBody>
      </p:sp>
      <p:sp>
        <p:nvSpPr>
          <p:cNvPr id="14" name="TextBox 13">
            <a:extLst>
              <a:ext uri="{FF2B5EF4-FFF2-40B4-BE49-F238E27FC236}">
                <a16:creationId xmlns:a16="http://schemas.microsoft.com/office/drawing/2014/main" id="{2520FDE8-F3CC-0B49-8AE4-829C6E5D772B}"/>
              </a:ext>
            </a:extLst>
          </p:cNvPr>
          <p:cNvSpPr txBox="1"/>
          <p:nvPr/>
        </p:nvSpPr>
        <p:spPr>
          <a:xfrm>
            <a:off x="9953297" y="4361795"/>
            <a:ext cx="2202474" cy="1938992"/>
          </a:xfrm>
          <a:prstGeom prst="rect">
            <a:avLst/>
          </a:prstGeom>
          <a:noFill/>
        </p:spPr>
        <p:txBody>
          <a:bodyPr wrap="square" rtlCol="0">
            <a:spAutoFit/>
          </a:bodyPr>
          <a:lstStyle/>
          <a:p>
            <a:r>
              <a:rPr lang="en-US" sz="1500" dirty="0">
                <a:solidFill>
                  <a:schemeClr val="tx1">
                    <a:lumMod val="50000"/>
                  </a:schemeClr>
                </a:solidFill>
              </a:rPr>
              <a:t>(a) original model simulated at 12km; (b) model simulated at 50km, and interpolated to 12km; (c) DL-downscaled to 12km by learning the relationship between 12km and 50km. </a:t>
            </a:r>
          </a:p>
        </p:txBody>
      </p:sp>
      <p:sp>
        <p:nvSpPr>
          <p:cNvPr id="15" name="TextBox 14">
            <a:extLst>
              <a:ext uri="{FF2B5EF4-FFF2-40B4-BE49-F238E27FC236}">
                <a16:creationId xmlns:a16="http://schemas.microsoft.com/office/drawing/2014/main" id="{25EC677A-5143-2A4E-A205-7ACA4AEF9DF8}"/>
              </a:ext>
            </a:extLst>
          </p:cNvPr>
          <p:cNvSpPr txBox="1"/>
          <p:nvPr/>
        </p:nvSpPr>
        <p:spPr>
          <a:xfrm>
            <a:off x="9423532" y="3719187"/>
            <a:ext cx="615355" cy="379656"/>
          </a:xfrm>
          <a:prstGeom prst="rect">
            <a:avLst/>
          </a:prstGeom>
          <a:noFill/>
        </p:spPr>
        <p:txBody>
          <a:bodyPr wrap="square" rtlCol="0">
            <a:spAutoFit/>
          </a:bodyPr>
          <a:lstStyle/>
          <a:p>
            <a:r>
              <a:rPr lang="en-US" sz="1867" dirty="0">
                <a:solidFill>
                  <a:srgbClr val="FF0000"/>
                </a:solidFill>
              </a:rPr>
              <a:t>(a)</a:t>
            </a:r>
          </a:p>
        </p:txBody>
      </p:sp>
      <p:sp>
        <p:nvSpPr>
          <p:cNvPr id="16" name="TextBox 15">
            <a:extLst>
              <a:ext uri="{FF2B5EF4-FFF2-40B4-BE49-F238E27FC236}">
                <a16:creationId xmlns:a16="http://schemas.microsoft.com/office/drawing/2014/main" id="{A2602ADC-623A-D54E-ABF0-EBA076DA6633}"/>
              </a:ext>
            </a:extLst>
          </p:cNvPr>
          <p:cNvSpPr txBox="1"/>
          <p:nvPr/>
        </p:nvSpPr>
        <p:spPr>
          <a:xfrm>
            <a:off x="11416748" y="3749647"/>
            <a:ext cx="615355" cy="379656"/>
          </a:xfrm>
          <a:prstGeom prst="rect">
            <a:avLst/>
          </a:prstGeom>
          <a:noFill/>
        </p:spPr>
        <p:txBody>
          <a:bodyPr wrap="square" rtlCol="0">
            <a:spAutoFit/>
          </a:bodyPr>
          <a:lstStyle/>
          <a:p>
            <a:r>
              <a:rPr lang="en-US" sz="1867" dirty="0">
                <a:solidFill>
                  <a:srgbClr val="FF0000"/>
                </a:solidFill>
              </a:rPr>
              <a:t>(b)</a:t>
            </a:r>
          </a:p>
        </p:txBody>
      </p:sp>
      <p:sp>
        <p:nvSpPr>
          <p:cNvPr id="17" name="TextBox 16">
            <a:extLst>
              <a:ext uri="{FF2B5EF4-FFF2-40B4-BE49-F238E27FC236}">
                <a16:creationId xmlns:a16="http://schemas.microsoft.com/office/drawing/2014/main" id="{15610F71-0C98-7141-A813-A15007779845}"/>
              </a:ext>
            </a:extLst>
          </p:cNvPr>
          <p:cNvSpPr txBox="1"/>
          <p:nvPr/>
        </p:nvSpPr>
        <p:spPr>
          <a:xfrm>
            <a:off x="9459760" y="5611103"/>
            <a:ext cx="615355" cy="379656"/>
          </a:xfrm>
          <a:prstGeom prst="rect">
            <a:avLst/>
          </a:prstGeom>
          <a:noFill/>
        </p:spPr>
        <p:txBody>
          <a:bodyPr wrap="square" rtlCol="0">
            <a:spAutoFit/>
          </a:bodyPr>
          <a:lstStyle/>
          <a:p>
            <a:r>
              <a:rPr lang="en-US" sz="1867" dirty="0">
                <a:solidFill>
                  <a:srgbClr val="FF0000"/>
                </a:solidFill>
              </a:rPr>
              <a:t>(c)</a:t>
            </a:r>
          </a:p>
        </p:txBody>
      </p:sp>
    </p:spTree>
    <p:extLst>
      <p:ext uri="{BB962C8B-B14F-4D97-AF65-F5344CB8AC3E}">
        <p14:creationId xmlns:p14="http://schemas.microsoft.com/office/powerpoint/2010/main" val="2610816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693CA-B924-114E-A9CE-703D72A53E3C}"/>
              </a:ext>
            </a:extLst>
          </p:cNvPr>
          <p:cNvSpPr>
            <a:spLocks noGrp="1"/>
          </p:cNvSpPr>
          <p:nvPr>
            <p:ph type="title"/>
          </p:nvPr>
        </p:nvSpPr>
        <p:spPr>
          <a:xfrm>
            <a:off x="609602" y="256928"/>
            <a:ext cx="11163868" cy="506805"/>
          </a:xfrm>
        </p:spPr>
        <p:txBody>
          <a:bodyPr>
            <a:normAutofit fontScale="90000"/>
          </a:bodyPr>
          <a:lstStyle/>
          <a:p>
            <a:r>
              <a:rPr lang="en-US" sz="3467" dirty="0">
                <a:solidFill>
                  <a:srgbClr val="C00000"/>
                </a:solidFill>
              </a:rPr>
              <a:t>ML Driven Probabilistic Forecasting (1/2)</a:t>
            </a:r>
          </a:p>
        </p:txBody>
      </p:sp>
      <p:sp>
        <p:nvSpPr>
          <p:cNvPr id="5" name="Slide Number Placeholder 4">
            <a:extLst>
              <a:ext uri="{FF2B5EF4-FFF2-40B4-BE49-F238E27FC236}">
                <a16:creationId xmlns:a16="http://schemas.microsoft.com/office/drawing/2014/main" id="{51D08348-79E8-944B-86F2-89F896D64207}"/>
              </a:ext>
            </a:extLst>
          </p:cNvPr>
          <p:cNvSpPr>
            <a:spLocks noGrp="1"/>
          </p:cNvSpPr>
          <p:nvPr>
            <p:ph type="sldNum" sz="quarter" idx="13"/>
          </p:nvPr>
        </p:nvSpPr>
        <p:spPr/>
        <p:txBody>
          <a:bodyPr/>
          <a:lstStyle/>
          <a:p>
            <a:fld id="{AEFAAC5A-9C4F-4278-920D-DF2BAB595749}" type="slidenum">
              <a:rPr lang="en-US" smtClean="0"/>
              <a:pPr/>
              <a:t>7</a:t>
            </a:fld>
            <a:endParaRPr lang="en-US" dirty="0"/>
          </a:p>
        </p:txBody>
      </p:sp>
      <p:sp>
        <p:nvSpPr>
          <p:cNvPr id="8" name="Content Placeholder 2">
            <a:extLst>
              <a:ext uri="{FF2B5EF4-FFF2-40B4-BE49-F238E27FC236}">
                <a16:creationId xmlns:a16="http://schemas.microsoft.com/office/drawing/2014/main" id="{FC1DF8E8-828E-2646-8D64-1CF454684EA8}"/>
              </a:ext>
            </a:extLst>
          </p:cNvPr>
          <p:cNvSpPr txBox="1">
            <a:spLocks/>
          </p:cNvSpPr>
          <p:nvPr/>
        </p:nvSpPr>
        <p:spPr>
          <a:xfrm>
            <a:off x="609600" y="994112"/>
            <a:ext cx="11163869" cy="3913251"/>
          </a:xfrm>
          <a:prstGeom prst="rect">
            <a:avLst/>
          </a:prstGeom>
        </p:spPr>
        <p:txBody>
          <a:bodyPr vert="horz" wrap="square" lIns="0" tIns="0" rIns="0" bIns="60960" rtlCol="0">
            <a:sp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88" indent="-164588"/>
            <a:r>
              <a:rPr lang="en-US" sz="2133" dirty="0">
                <a:sym typeface="Wingdings"/>
              </a:rPr>
              <a:t>Use ML to learn systematic model errors from past simulations and observations</a:t>
            </a:r>
          </a:p>
          <a:p>
            <a:pPr marL="164588" indent="-164588"/>
            <a:endParaRPr lang="en-US" sz="2133" dirty="0">
              <a:sym typeface="Wingdings"/>
            </a:endParaRPr>
          </a:p>
          <a:p>
            <a:pPr marL="164588" indent="-164588"/>
            <a:endParaRPr lang="en-US" sz="2133" dirty="0">
              <a:sym typeface="Wingdings"/>
            </a:endParaRPr>
          </a:p>
          <a:p>
            <a:pPr marL="164588" indent="-164588"/>
            <a:endParaRPr lang="en-US" sz="2133" dirty="0">
              <a:sym typeface="Wingdings"/>
            </a:endParaRPr>
          </a:p>
          <a:p>
            <a:pPr marL="164588" indent="-164588"/>
            <a:endParaRPr lang="en-US" sz="2133" dirty="0">
              <a:sym typeface="Wingdings"/>
            </a:endParaRPr>
          </a:p>
          <a:p>
            <a:pPr marL="164588" indent="-164588"/>
            <a:endParaRPr lang="en-US" sz="2133" dirty="0">
              <a:sym typeface="Wingdings"/>
            </a:endParaRPr>
          </a:p>
          <a:p>
            <a:pPr marL="164588" indent="-164588"/>
            <a:endParaRPr lang="en-US" sz="1333" dirty="0">
              <a:sym typeface="Wingdings"/>
            </a:endParaRPr>
          </a:p>
          <a:p>
            <a:pPr marL="164588" indent="-164588"/>
            <a:r>
              <a:rPr lang="en-US" sz="2133" dirty="0">
                <a:sym typeface="Wingdings"/>
              </a:rPr>
              <a:t>ML encodes spatial-temporal discrepancies in a stochastic process </a:t>
            </a:r>
          </a:p>
          <a:p>
            <a:pPr marL="164588" indent="-164588"/>
            <a:r>
              <a:rPr lang="en-US" sz="2133" dirty="0">
                <a:sym typeface="Wingdings"/>
              </a:rPr>
              <a:t>The stochastic process (ML prediction) is used to augment ensemble forecast  simulations</a:t>
            </a:r>
          </a:p>
          <a:p>
            <a:pPr marL="164588" indent="-164588"/>
            <a:r>
              <a:rPr lang="en-US" sz="2133" dirty="0">
                <a:sym typeface="Wingdings"/>
              </a:rPr>
              <a:t>ML provides a probabilistic “corrected” forecast: </a:t>
            </a:r>
          </a:p>
        </p:txBody>
      </p:sp>
      <p:pic>
        <p:nvPicPr>
          <p:cNvPr id="12" name="Picture 11">
            <a:extLst>
              <a:ext uri="{FF2B5EF4-FFF2-40B4-BE49-F238E27FC236}">
                <a16:creationId xmlns:a16="http://schemas.microsoft.com/office/drawing/2014/main" id="{8DB75BDA-F6C1-A046-B004-5250B6905786}"/>
              </a:ext>
            </a:extLst>
          </p:cNvPr>
          <p:cNvPicPr>
            <a:picLocks noChangeAspect="1"/>
          </p:cNvPicPr>
          <p:nvPr/>
        </p:nvPicPr>
        <p:blipFill>
          <a:blip r:embed="rId3"/>
          <a:stretch>
            <a:fillRect/>
          </a:stretch>
        </p:blipFill>
        <p:spPr>
          <a:xfrm>
            <a:off x="1110448" y="5330384"/>
            <a:ext cx="10193867" cy="321733"/>
          </a:xfrm>
          <a:prstGeom prst="rect">
            <a:avLst/>
          </a:prstGeom>
        </p:spPr>
      </p:pic>
      <p:sp>
        <p:nvSpPr>
          <p:cNvPr id="3" name="TextBox 2">
            <a:extLst>
              <a:ext uri="{FF2B5EF4-FFF2-40B4-BE49-F238E27FC236}">
                <a16:creationId xmlns:a16="http://schemas.microsoft.com/office/drawing/2014/main" id="{A99EBCCB-07AA-924E-A426-BEEA894573A4}"/>
              </a:ext>
            </a:extLst>
          </p:cNvPr>
          <p:cNvSpPr txBox="1"/>
          <p:nvPr/>
        </p:nvSpPr>
        <p:spPr>
          <a:xfrm>
            <a:off x="4351927" y="6517375"/>
            <a:ext cx="3068148" cy="338554"/>
          </a:xfrm>
          <a:prstGeom prst="rect">
            <a:avLst/>
          </a:prstGeom>
          <a:noFill/>
        </p:spPr>
        <p:txBody>
          <a:bodyPr wrap="none" rtlCol="0">
            <a:spAutoFit/>
          </a:bodyPr>
          <a:lstStyle/>
          <a:p>
            <a:r>
              <a:rPr lang="en-US" sz="1600" dirty="0">
                <a:solidFill>
                  <a:srgbClr val="000000"/>
                </a:solidFill>
              </a:rPr>
              <a:t>Emil Constantinescu &amp; Julie Bessac</a:t>
            </a:r>
          </a:p>
        </p:txBody>
      </p:sp>
      <p:sp>
        <p:nvSpPr>
          <p:cNvPr id="4" name="TextBox 3">
            <a:extLst>
              <a:ext uri="{FF2B5EF4-FFF2-40B4-BE49-F238E27FC236}">
                <a16:creationId xmlns:a16="http://schemas.microsoft.com/office/drawing/2014/main" id="{AB248E4A-94DE-2546-B578-10968391031E}"/>
              </a:ext>
            </a:extLst>
          </p:cNvPr>
          <p:cNvSpPr txBox="1"/>
          <p:nvPr/>
        </p:nvSpPr>
        <p:spPr>
          <a:xfrm>
            <a:off x="2111880" y="5700432"/>
            <a:ext cx="948914" cy="523220"/>
          </a:xfrm>
          <a:prstGeom prst="rect">
            <a:avLst/>
          </a:prstGeom>
          <a:noFill/>
        </p:spPr>
        <p:txBody>
          <a:bodyPr wrap="none" rtlCol="0">
            <a:spAutoFit/>
          </a:bodyPr>
          <a:lstStyle/>
          <a:p>
            <a:r>
              <a:rPr lang="en-US" sz="1400" b="1" dirty="0">
                <a:solidFill>
                  <a:srgbClr val="FF0000"/>
                </a:solidFill>
              </a:rPr>
              <a:t>target </a:t>
            </a:r>
            <a:br>
              <a:rPr lang="en-US" sz="1400" b="1" dirty="0">
                <a:solidFill>
                  <a:srgbClr val="FF0000"/>
                </a:solidFill>
              </a:rPr>
            </a:br>
            <a:r>
              <a:rPr lang="en-US" sz="1400" b="1" dirty="0">
                <a:solidFill>
                  <a:srgbClr val="FF0000"/>
                </a:solidFill>
              </a:rPr>
              <a:t>prediction</a:t>
            </a:r>
          </a:p>
        </p:txBody>
      </p:sp>
      <p:sp>
        <p:nvSpPr>
          <p:cNvPr id="46" name="TextBox 45">
            <a:extLst>
              <a:ext uri="{FF2B5EF4-FFF2-40B4-BE49-F238E27FC236}">
                <a16:creationId xmlns:a16="http://schemas.microsoft.com/office/drawing/2014/main" id="{93377819-E2FA-C44D-A179-BB2EF3DC8337}"/>
              </a:ext>
            </a:extLst>
          </p:cNvPr>
          <p:cNvSpPr txBox="1"/>
          <p:nvPr/>
        </p:nvSpPr>
        <p:spPr>
          <a:xfrm>
            <a:off x="4499480" y="5700432"/>
            <a:ext cx="1270000" cy="738664"/>
          </a:xfrm>
          <a:prstGeom prst="rect">
            <a:avLst/>
          </a:prstGeom>
          <a:noFill/>
        </p:spPr>
        <p:txBody>
          <a:bodyPr wrap="square" rtlCol="0">
            <a:spAutoFit/>
          </a:bodyPr>
          <a:lstStyle/>
          <a:p>
            <a:r>
              <a:rPr lang="en-US" sz="1400" b="1" dirty="0">
                <a:solidFill>
                  <a:srgbClr val="FF0000"/>
                </a:solidFill>
              </a:rPr>
              <a:t>simulation/ NWP prediction</a:t>
            </a:r>
          </a:p>
        </p:txBody>
      </p:sp>
      <p:sp>
        <p:nvSpPr>
          <p:cNvPr id="47" name="TextBox 46">
            <a:extLst>
              <a:ext uri="{FF2B5EF4-FFF2-40B4-BE49-F238E27FC236}">
                <a16:creationId xmlns:a16="http://schemas.microsoft.com/office/drawing/2014/main" id="{F82BA6AE-5D7B-2F4E-9A01-420A817E3CF8}"/>
              </a:ext>
            </a:extLst>
          </p:cNvPr>
          <p:cNvSpPr txBox="1"/>
          <p:nvPr/>
        </p:nvSpPr>
        <p:spPr>
          <a:xfrm>
            <a:off x="6006548" y="5700432"/>
            <a:ext cx="1072345" cy="523220"/>
          </a:xfrm>
          <a:prstGeom prst="rect">
            <a:avLst/>
          </a:prstGeom>
          <a:noFill/>
        </p:spPr>
        <p:txBody>
          <a:bodyPr wrap="none" rtlCol="0">
            <a:spAutoFit/>
          </a:bodyPr>
          <a:lstStyle/>
          <a:p>
            <a:r>
              <a:rPr lang="en-US" sz="1400" b="1" dirty="0">
                <a:solidFill>
                  <a:srgbClr val="001DF6"/>
                </a:solidFill>
              </a:rPr>
              <a:t>past </a:t>
            </a:r>
            <a:br>
              <a:rPr lang="en-US" sz="1400" b="1" dirty="0">
                <a:solidFill>
                  <a:srgbClr val="001DF6"/>
                </a:solidFill>
              </a:rPr>
            </a:br>
            <a:r>
              <a:rPr lang="en-US" sz="1400" b="1" dirty="0">
                <a:solidFill>
                  <a:srgbClr val="001DF6"/>
                </a:solidFill>
              </a:rPr>
              <a:t>observation</a:t>
            </a:r>
          </a:p>
        </p:txBody>
      </p:sp>
      <p:sp>
        <p:nvSpPr>
          <p:cNvPr id="48" name="TextBox 47">
            <a:extLst>
              <a:ext uri="{FF2B5EF4-FFF2-40B4-BE49-F238E27FC236}">
                <a16:creationId xmlns:a16="http://schemas.microsoft.com/office/drawing/2014/main" id="{0739F07F-7C5C-9D4D-B31D-181798FA385C}"/>
              </a:ext>
            </a:extLst>
          </p:cNvPr>
          <p:cNvSpPr txBox="1"/>
          <p:nvPr/>
        </p:nvSpPr>
        <p:spPr>
          <a:xfrm>
            <a:off x="7547480" y="5700432"/>
            <a:ext cx="974882" cy="523220"/>
          </a:xfrm>
          <a:prstGeom prst="rect">
            <a:avLst/>
          </a:prstGeom>
          <a:noFill/>
        </p:spPr>
        <p:txBody>
          <a:bodyPr wrap="none" rtlCol="0">
            <a:spAutoFit/>
          </a:bodyPr>
          <a:lstStyle/>
          <a:p>
            <a:r>
              <a:rPr lang="en-US" sz="1400" b="1" dirty="0">
                <a:solidFill>
                  <a:srgbClr val="001DF6"/>
                </a:solidFill>
              </a:rPr>
              <a:t>past NWP</a:t>
            </a:r>
            <a:br>
              <a:rPr lang="en-US" sz="1400" b="1" dirty="0">
                <a:solidFill>
                  <a:srgbClr val="001DF6"/>
                </a:solidFill>
              </a:rPr>
            </a:br>
            <a:r>
              <a:rPr lang="en-US" sz="1400" b="1" dirty="0">
                <a:solidFill>
                  <a:srgbClr val="001DF6"/>
                </a:solidFill>
              </a:rPr>
              <a:t>simulation</a:t>
            </a:r>
          </a:p>
        </p:txBody>
      </p:sp>
      <p:sp>
        <p:nvSpPr>
          <p:cNvPr id="49" name="TextBox 48">
            <a:extLst>
              <a:ext uri="{FF2B5EF4-FFF2-40B4-BE49-F238E27FC236}">
                <a16:creationId xmlns:a16="http://schemas.microsoft.com/office/drawing/2014/main" id="{FCB589F7-A639-C44B-AE0E-5767A3CFD4F0}"/>
              </a:ext>
            </a:extLst>
          </p:cNvPr>
          <p:cNvSpPr txBox="1"/>
          <p:nvPr/>
        </p:nvSpPr>
        <p:spPr>
          <a:xfrm>
            <a:off x="3618947" y="5700432"/>
            <a:ext cx="711285" cy="523220"/>
          </a:xfrm>
          <a:prstGeom prst="rect">
            <a:avLst/>
          </a:prstGeom>
          <a:noFill/>
        </p:spPr>
        <p:txBody>
          <a:bodyPr wrap="none" rtlCol="0">
            <a:spAutoFit/>
          </a:bodyPr>
          <a:lstStyle/>
          <a:p>
            <a:r>
              <a:rPr lang="en-US" sz="1400" b="1" dirty="0"/>
              <a:t>ML</a:t>
            </a:r>
            <a:br>
              <a:rPr lang="en-US" sz="1400" b="1" dirty="0"/>
            </a:br>
            <a:r>
              <a:rPr lang="en-US" sz="1400" b="1" dirty="0"/>
              <a:t>param.</a:t>
            </a:r>
          </a:p>
        </p:txBody>
      </p:sp>
      <p:sp>
        <p:nvSpPr>
          <p:cNvPr id="50" name="TextBox 49">
            <a:extLst>
              <a:ext uri="{FF2B5EF4-FFF2-40B4-BE49-F238E27FC236}">
                <a16:creationId xmlns:a16="http://schemas.microsoft.com/office/drawing/2014/main" id="{E7A939BC-8315-FC46-990C-17DCDE5EA710}"/>
              </a:ext>
            </a:extLst>
          </p:cNvPr>
          <p:cNvSpPr txBox="1"/>
          <p:nvPr/>
        </p:nvSpPr>
        <p:spPr>
          <a:xfrm>
            <a:off x="9782680" y="5700432"/>
            <a:ext cx="1107034" cy="523220"/>
          </a:xfrm>
          <a:prstGeom prst="rect">
            <a:avLst/>
          </a:prstGeom>
          <a:noFill/>
        </p:spPr>
        <p:txBody>
          <a:bodyPr wrap="none" rtlCol="0">
            <a:spAutoFit/>
          </a:bodyPr>
          <a:lstStyle/>
          <a:p>
            <a:r>
              <a:rPr lang="en-US" sz="1400" b="1" dirty="0">
                <a:solidFill>
                  <a:srgbClr val="FF0000"/>
                </a:solidFill>
              </a:rPr>
              <a:t>probabilistic</a:t>
            </a:r>
            <a:br>
              <a:rPr lang="en-US" sz="1400" b="1" dirty="0">
                <a:solidFill>
                  <a:srgbClr val="FF0000"/>
                </a:solidFill>
              </a:rPr>
            </a:br>
            <a:r>
              <a:rPr lang="en-US" sz="1400" b="1" dirty="0">
                <a:solidFill>
                  <a:srgbClr val="FF0000"/>
                </a:solidFill>
              </a:rPr>
              <a:t>prediction</a:t>
            </a:r>
          </a:p>
        </p:txBody>
      </p:sp>
      <p:grpSp>
        <p:nvGrpSpPr>
          <p:cNvPr id="10" name="Group 9">
            <a:extLst>
              <a:ext uri="{FF2B5EF4-FFF2-40B4-BE49-F238E27FC236}">
                <a16:creationId xmlns:a16="http://schemas.microsoft.com/office/drawing/2014/main" id="{9D133C88-0D2C-A14C-B80C-1D4104E87D77}"/>
              </a:ext>
            </a:extLst>
          </p:cNvPr>
          <p:cNvGrpSpPr/>
          <p:nvPr/>
        </p:nvGrpSpPr>
        <p:grpSpPr>
          <a:xfrm>
            <a:off x="676975" y="1723997"/>
            <a:ext cx="11366012" cy="1831287"/>
            <a:chOff x="507731" y="1292997"/>
            <a:chExt cx="8524509" cy="1373465"/>
          </a:xfrm>
        </p:grpSpPr>
        <p:cxnSp>
          <p:nvCxnSpPr>
            <p:cNvPr id="105" name="Straight Connector 104">
              <a:extLst>
                <a:ext uri="{FF2B5EF4-FFF2-40B4-BE49-F238E27FC236}">
                  <a16:creationId xmlns:a16="http://schemas.microsoft.com/office/drawing/2014/main" id="{359F86E0-8712-B741-AF1A-36BF2EACCD9A}"/>
                </a:ext>
              </a:extLst>
            </p:cNvPr>
            <p:cNvCxnSpPr>
              <a:cxnSpLocks/>
            </p:cNvCxnSpPr>
            <p:nvPr/>
          </p:nvCxnSpPr>
          <p:spPr bwMode="auto">
            <a:xfrm>
              <a:off x="5010867" y="1375468"/>
              <a:ext cx="0" cy="1209714"/>
            </a:xfrm>
            <a:prstGeom prst="line">
              <a:avLst/>
            </a:prstGeom>
            <a:noFill/>
            <a:ln w="9525" cap="flat" cmpd="sng" algn="ctr">
              <a:solidFill>
                <a:srgbClr val="000000"/>
              </a:solidFill>
              <a:prstDash val="solid"/>
              <a:round/>
              <a:headEnd type="none" w="med" len="med"/>
              <a:tailEnd type="none" w="med" len="med"/>
            </a:ln>
            <a:effectLst/>
          </p:spPr>
        </p:cxnSp>
        <p:sp>
          <p:nvSpPr>
            <p:cNvPr id="106" name="Rounded Rectangle 105">
              <a:extLst>
                <a:ext uri="{FF2B5EF4-FFF2-40B4-BE49-F238E27FC236}">
                  <a16:creationId xmlns:a16="http://schemas.microsoft.com/office/drawing/2014/main" id="{AA8711B9-6C45-ED40-8671-D0AE4405B974}"/>
                </a:ext>
              </a:extLst>
            </p:cNvPr>
            <p:cNvSpPr/>
            <p:nvPr/>
          </p:nvSpPr>
          <p:spPr bwMode="auto">
            <a:xfrm>
              <a:off x="1736041" y="1387680"/>
              <a:ext cx="1904999" cy="251460"/>
            </a:xfrm>
            <a:prstGeom prst="roundRect">
              <a:avLst/>
            </a:prstGeom>
            <a:solidFill>
              <a:srgbClr val="FF6600"/>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r>
                <a:rPr lang="en-US" sz="2000" kern="0" dirty="0">
                  <a:solidFill>
                    <a:srgbClr val="FFFFFF"/>
                  </a:solidFill>
                </a:rPr>
                <a:t>Observations</a:t>
              </a:r>
            </a:p>
          </p:txBody>
        </p:sp>
        <p:sp>
          <p:nvSpPr>
            <p:cNvPr id="107" name="Rounded Rectangle 106">
              <a:extLst>
                <a:ext uri="{FF2B5EF4-FFF2-40B4-BE49-F238E27FC236}">
                  <a16:creationId xmlns:a16="http://schemas.microsoft.com/office/drawing/2014/main" id="{CEAF6F85-CC5D-324A-B672-8766DF236C09}"/>
                </a:ext>
              </a:extLst>
            </p:cNvPr>
            <p:cNvSpPr/>
            <p:nvPr/>
          </p:nvSpPr>
          <p:spPr bwMode="auto">
            <a:xfrm>
              <a:off x="1736040" y="2067363"/>
              <a:ext cx="1897091" cy="251460"/>
            </a:xfrm>
            <a:prstGeom prst="roundRect">
              <a:avLst/>
            </a:prstGeom>
            <a:solidFill>
              <a:srgbClr val="660066"/>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r>
                <a:rPr lang="en-US" sz="2000" kern="0" dirty="0">
                  <a:solidFill>
                    <a:srgbClr val="FFFFFF"/>
                  </a:solidFill>
                </a:rPr>
                <a:t>Model (NWP)</a:t>
              </a:r>
            </a:p>
          </p:txBody>
        </p:sp>
        <p:sp>
          <p:nvSpPr>
            <p:cNvPr id="108" name="Up Arrow 107">
              <a:extLst>
                <a:ext uri="{FF2B5EF4-FFF2-40B4-BE49-F238E27FC236}">
                  <a16:creationId xmlns:a16="http://schemas.microsoft.com/office/drawing/2014/main" id="{D4E76CBD-533B-E644-999D-95E3EF9725F0}"/>
                </a:ext>
              </a:extLst>
            </p:cNvPr>
            <p:cNvSpPr/>
            <p:nvPr/>
          </p:nvSpPr>
          <p:spPr bwMode="auto">
            <a:xfrm rot="5400000">
              <a:off x="4816916" y="1519603"/>
              <a:ext cx="317027" cy="609600"/>
            </a:xfrm>
            <a:prstGeom prst="upArrow">
              <a:avLst/>
            </a:prstGeom>
            <a:solidFill>
              <a:schemeClr val="tx1">
                <a:lumMod val="60000"/>
                <a:lumOff val="40000"/>
              </a:schemeClr>
            </a:solidFill>
            <a:ln w="38100" cap="flat" cmpd="sng" algn="ctr">
              <a:solidFill>
                <a:schemeClr val="accent3">
                  <a:lumMod val="60000"/>
                  <a:lumOff val="4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000"/>
            </a:p>
          </p:txBody>
        </p:sp>
        <p:sp>
          <p:nvSpPr>
            <p:cNvPr id="109" name="Rounded Rectangle 108">
              <a:extLst>
                <a:ext uri="{FF2B5EF4-FFF2-40B4-BE49-F238E27FC236}">
                  <a16:creationId xmlns:a16="http://schemas.microsoft.com/office/drawing/2014/main" id="{9ABE2480-5373-784B-AD69-3BB4DA9427A2}"/>
                </a:ext>
              </a:extLst>
            </p:cNvPr>
            <p:cNvSpPr/>
            <p:nvPr/>
          </p:nvSpPr>
          <p:spPr bwMode="auto">
            <a:xfrm>
              <a:off x="5707305" y="1387682"/>
              <a:ext cx="1828799" cy="251460"/>
            </a:xfrm>
            <a:prstGeom prst="roundRect">
              <a:avLst/>
            </a:prstGeom>
            <a:solidFill>
              <a:srgbClr val="FF6600">
                <a:alpha val="48000"/>
              </a:srgbClr>
            </a:solidFill>
            <a:ln w="12700" cap="flat" cmpd="sng" algn="ctr">
              <a:solidFill>
                <a:srgbClr val="FF6600"/>
              </a:solidFill>
              <a:prstDash val="dash"/>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r>
                <a:rPr lang="en-US" sz="2000" kern="0" dirty="0">
                  <a:solidFill>
                    <a:schemeClr val="bg1"/>
                  </a:solidFill>
                </a:rPr>
                <a:t>Observations</a:t>
              </a:r>
            </a:p>
          </p:txBody>
        </p:sp>
        <p:sp>
          <p:nvSpPr>
            <p:cNvPr id="110" name="Rounded Rectangle 109">
              <a:extLst>
                <a:ext uri="{FF2B5EF4-FFF2-40B4-BE49-F238E27FC236}">
                  <a16:creationId xmlns:a16="http://schemas.microsoft.com/office/drawing/2014/main" id="{0058E959-3B3A-5C45-A653-A8068CE89982}"/>
                </a:ext>
              </a:extLst>
            </p:cNvPr>
            <p:cNvSpPr/>
            <p:nvPr/>
          </p:nvSpPr>
          <p:spPr bwMode="auto">
            <a:xfrm>
              <a:off x="5707305" y="2067363"/>
              <a:ext cx="1828800" cy="251460"/>
            </a:xfrm>
            <a:prstGeom prst="roundRect">
              <a:avLst/>
            </a:prstGeom>
            <a:solidFill>
              <a:srgbClr val="660066"/>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defTabSz="1219170" fontAlgn="base">
                <a:spcBef>
                  <a:spcPct val="0"/>
                </a:spcBef>
                <a:spcAft>
                  <a:spcPct val="0"/>
                </a:spcAft>
                <a:defRPr/>
              </a:pPr>
              <a:r>
                <a:rPr lang="en-US" sz="2000" kern="0" dirty="0">
                  <a:solidFill>
                    <a:srgbClr val="FFFFFF"/>
                  </a:solidFill>
                </a:rPr>
                <a:t>Model (NWP)</a:t>
              </a:r>
            </a:p>
          </p:txBody>
        </p:sp>
        <p:pic>
          <p:nvPicPr>
            <p:cNvPr id="111" name="Picture 110" descr="latex-image-1.pdf">
              <a:extLst>
                <a:ext uri="{FF2B5EF4-FFF2-40B4-BE49-F238E27FC236}">
                  <a16:creationId xmlns:a16="http://schemas.microsoft.com/office/drawing/2014/main" id="{D4DB80CC-1F70-9245-8F86-6CCB6133B77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99819" y="1292997"/>
              <a:ext cx="960120" cy="205740"/>
            </a:xfrm>
            <a:prstGeom prst="rect">
              <a:avLst/>
            </a:prstGeom>
          </p:spPr>
        </p:pic>
        <p:pic>
          <p:nvPicPr>
            <p:cNvPr id="112" name="Picture 111" descr="latex-image-1.pdf">
              <a:extLst>
                <a:ext uri="{FF2B5EF4-FFF2-40B4-BE49-F238E27FC236}">
                  <a16:creationId xmlns:a16="http://schemas.microsoft.com/office/drawing/2014/main" id="{7D614D37-068C-5B4B-BD05-482A4D9A5C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80884" y="2090223"/>
              <a:ext cx="1005840" cy="205740"/>
            </a:xfrm>
            <a:prstGeom prst="rect">
              <a:avLst/>
            </a:prstGeom>
          </p:spPr>
        </p:pic>
        <p:pic>
          <p:nvPicPr>
            <p:cNvPr id="113" name="Picture 112" descr="latex-image-1.pdf">
              <a:extLst>
                <a:ext uri="{FF2B5EF4-FFF2-40B4-BE49-F238E27FC236}">
                  <a16:creationId xmlns:a16="http://schemas.microsoft.com/office/drawing/2014/main" id="{E41E16F8-4B49-AA48-A2B5-A7BAC41C45D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703836" y="1323588"/>
              <a:ext cx="834390" cy="205740"/>
            </a:xfrm>
            <a:prstGeom prst="rect">
              <a:avLst/>
            </a:prstGeom>
          </p:spPr>
        </p:pic>
        <p:pic>
          <p:nvPicPr>
            <p:cNvPr id="114" name="Picture 113" descr="latex-image-1.pdf">
              <a:extLst>
                <a:ext uri="{FF2B5EF4-FFF2-40B4-BE49-F238E27FC236}">
                  <a16:creationId xmlns:a16="http://schemas.microsoft.com/office/drawing/2014/main" id="{56E5151C-34C1-1443-B1FE-5C0B3F3F2FA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651471" y="2090223"/>
              <a:ext cx="868680" cy="205740"/>
            </a:xfrm>
            <a:prstGeom prst="rect">
              <a:avLst/>
            </a:prstGeom>
          </p:spPr>
        </p:pic>
        <p:cxnSp>
          <p:nvCxnSpPr>
            <p:cNvPr id="115" name="Straight Connector 114">
              <a:extLst>
                <a:ext uri="{FF2B5EF4-FFF2-40B4-BE49-F238E27FC236}">
                  <a16:creationId xmlns:a16="http://schemas.microsoft.com/office/drawing/2014/main" id="{6348D121-C796-2043-8356-E3D6D06DEA74}"/>
                </a:ext>
              </a:extLst>
            </p:cNvPr>
            <p:cNvCxnSpPr>
              <a:cxnSpLocks/>
            </p:cNvCxnSpPr>
            <p:nvPr/>
          </p:nvCxnSpPr>
          <p:spPr bwMode="auto">
            <a:xfrm>
              <a:off x="4553667" y="2427702"/>
              <a:ext cx="4182917" cy="0"/>
            </a:xfrm>
            <a:prstGeom prst="line">
              <a:avLst/>
            </a:prstGeom>
            <a:noFill/>
            <a:ln w="9525" cap="flat" cmpd="sng" algn="ctr">
              <a:solidFill>
                <a:srgbClr val="000000"/>
              </a:solidFill>
              <a:prstDash val="solid"/>
              <a:round/>
              <a:headEnd type="none" w="med" len="med"/>
              <a:tailEnd type="none" w="med" len="med"/>
            </a:ln>
            <a:effectLst/>
          </p:spPr>
        </p:cxnSp>
        <p:pic>
          <p:nvPicPr>
            <p:cNvPr id="116" name="Picture 115" descr="latex-image-1.pdf">
              <a:extLst>
                <a:ext uri="{FF2B5EF4-FFF2-40B4-BE49-F238E27FC236}">
                  <a16:creationId xmlns:a16="http://schemas.microsoft.com/office/drawing/2014/main" id="{8D3278F0-1F27-B441-B059-C75C073134EA}"/>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353267" y="2503902"/>
              <a:ext cx="127000" cy="147320"/>
            </a:xfrm>
            <a:prstGeom prst="rect">
              <a:avLst/>
            </a:prstGeom>
          </p:spPr>
        </p:pic>
        <p:pic>
          <p:nvPicPr>
            <p:cNvPr id="117" name="Picture 116" descr="latex-image-1.pdf">
              <a:extLst>
                <a:ext uri="{FF2B5EF4-FFF2-40B4-BE49-F238E27FC236}">
                  <a16:creationId xmlns:a16="http://schemas.microsoft.com/office/drawing/2014/main" id="{7F4E2AB8-052D-FC46-BD54-5677AE467D3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810467" y="2503902"/>
              <a:ext cx="132080" cy="147320"/>
            </a:xfrm>
            <a:prstGeom prst="rect">
              <a:avLst/>
            </a:prstGeom>
          </p:spPr>
        </p:pic>
        <p:pic>
          <p:nvPicPr>
            <p:cNvPr id="118" name="Picture 117" descr="latex-image-1.pdf">
              <a:extLst>
                <a:ext uri="{FF2B5EF4-FFF2-40B4-BE49-F238E27FC236}">
                  <a16:creationId xmlns:a16="http://schemas.microsoft.com/office/drawing/2014/main" id="{ABFE4C7A-8A45-F142-9071-817F1B192B75}"/>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06067" y="2503902"/>
              <a:ext cx="137160" cy="152400"/>
            </a:xfrm>
            <a:prstGeom prst="rect">
              <a:avLst/>
            </a:prstGeom>
          </p:spPr>
        </p:pic>
        <p:pic>
          <p:nvPicPr>
            <p:cNvPr id="119" name="Picture 118" descr="latex-image-1.pdf">
              <a:extLst>
                <a:ext uri="{FF2B5EF4-FFF2-40B4-BE49-F238E27FC236}">
                  <a16:creationId xmlns:a16="http://schemas.microsoft.com/office/drawing/2014/main" id="{71EF093C-2564-C945-AE8E-EAB268C18353}"/>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63267" y="2503902"/>
              <a:ext cx="320040" cy="162560"/>
            </a:xfrm>
            <a:prstGeom prst="rect">
              <a:avLst/>
            </a:prstGeom>
          </p:spPr>
        </p:pic>
        <p:cxnSp>
          <p:nvCxnSpPr>
            <p:cNvPr id="120" name="Straight Connector 119">
              <a:extLst>
                <a:ext uri="{FF2B5EF4-FFF2-40B4-BE49-F238E27FC236}">
                  <a16:creationId xmlns:a16="http://schemas.microsoft.com/office/drawing/2014/main" id="{21955BC5-9CD1-6B46-B058-972833280EE0}"/>
                </a:ext>
              </a:extLst>
            </p:cNvPr>
            <p:cNvCxnSpPr/>
            <p:nvPr/>
          </p:nvCxnSpPr>
          <p:spPr bwMode="auto">
            <a:xfrm>
              <a:off x="14294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82ADB13E-2BCF-4B42-ADEE-D955757A18F5}"/>
                </a:ext>
              </a:extLst>
            </p:cNvPr>
            <p:cNvCxnSpPr/>
            <p:nvPr/>
          </p:nvCxnSpPr>
          <p:spPr bwMode="auto">
            <a:xfrm>
              <a:off x="18866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2F889F5A-18A6-1048-BE46-2F556792FCE3}"/>
                </a:ext>
              </a:extLst>
            </p:cNvPr>
            <p:cNvCxnSpPr/>
            <p:nvPr/>
          </p:nvCxnSpPr>
          <p:spPr bwMode="auto">
            <a:xfrm>
              <a:off x="22676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F6E78C5C-5BBD-244F-82C0-BCA85EC896C1}"/>
                </a:ext>
              </a:extLst>
            </p:cNvPr>
            <p:cNvCxnSpPr/>
            <p:nvPr/>
          </p:nvCxnSpPr>
          <p:spPr bwMode="auto">
            <a:xfrm>
              <a:off x="26486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0A6057A5-F0AD-EF4E-AEB4-CEF583EE8FCB}"/>
                </a:ext>
              </a:extLst>
            </p:cNvPr>
            <p:cNvCxnSpPr/>
            <p:nvPr/>
          </p:nvCxnSpPr>
          <p:spPr bwMode="auto">
            <a:xfrm>
              <a:off x="31058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61E55BC1-0287-0246-AEA7-D4F562C4510D}"/>
                </a:ext>
              </a:extLst>
            </p:cNvPr>
            <p:cNvCxnSpPr/>
            <p:nvPr/>
          </p:nvCxnSpPr>
          <p:spPr bwMode="auto">
            <a:xfrm>
              <a:off x="47822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D9B912EE-ECF0-A24C-B28A-734668780F93}"/>
                </a:ext>
              </a:extLst>
            </p:cNvPr>
            <p:cNvCxnSpPr/>
            <p:nvPr/>
          </p:nvCxnSpPr>
          <p:spPr bwMode="auto">
            <a:xfrm>
              <a:off x="53156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0B93188F-0B1E-9A4E-AD60-89B39CB359D2}"/>
                </a:ext>
              </a:extLst>
            </p:cNvPr>
            <p:cNvCxnSpPr/>
            <p:nvPr/>
          </p:nvCxnSpPr>
          <p:spPr bwMode="auto">
            <a:xfrm>
              <a:off x="57728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A29B66F5-E5CE-5247-B7DD-FFC9F10B6356}"/>
                </a:ext>
              </a:extLst>
            </p:cNvPr>
            <p:cNvCxnSpPr/>
            <p:nvPr/>
          </p:nvCxnSpPr>
          <p:spPr bwMode="auto">
            <a:xfrm>
              <a:off x="6230067" y="2351502"/>
              <a:ext cx="0" cy="152400"/>
            </a:xfrm>
            <a:prstGeom prst="line">
              <a:avLst/>
            </a:prstGeom>
            <a:noFill/>
            <a:ln w="9525" cap="flat" cmpd="sng" algn="ctr">
              <a:solidFill>
                <a:srgbClr val="000000"/>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80F63400-AB84-EA48-A6BC-2B45ED1090AD}"/>
                </a:ext>
              </a:extLst>
            </p:cNvPr>
            <p:cNvCxnSpPr/>
            <p:nvPr/>
          </p:nvCxnSpPr>
          <p:spPr bwMode="auto">
            <a:xfrm>
              <a:off x="1124667" y="2427702"/>
              <a:ext cx="2286000" cy="0"/>
            </a:xfrm>
            <a:prstGeom prst="line">
              <a:avLst/>
            </a:prstGeom>
            <a:noFill/>
            <a:ln w="9525" cap="flat" cmpd="sng" algn="ctr">
              <a:solidFill>
                <a:srgbClr val="000000"/>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11F3D39D-BC81-1F42-B531-CD1397B3410C}"/>
                </a:ext>
              </a:extLst>
            </p:cNvPr>
            <p:cNvCxnSpPr/>
            <p:nvPr/>
          </p:nvCxnSpPr>
          <p:spPr bwMode="auto">
            <a:xfrm>
              <a:off x="3410667" y="2427702"/>
              <a:ext cx="1219200" cy="0"/>
            </a:xfrm>
            <a:prstGeom prst="line">
              <a:avLst/>
            </a:prstGeom>
            <a:noFill/>
            <a:ln w="9525" cap="flat" cmpd="sng" algn="ctr">
              <a:solidFill>
                <a:srgbClr val="000000"/>
              </a:solidFill>
              <a:prstDash val="dash"/>
              <a:round/>
              <a:headEnd type="none" w="med" len="med"/>
              <a:tailEnd type="none" w="med" len="med"/>
            </a:ln>
            <a:effectLst/>
          </p:spPr>
        </p:cxnSp>
        <p:sp>
          <p:nvSpPr>
            <p:cNvPr id="131" name="Rounded Rectangle 130">
              <a:extLst>
                <a:ext uri="{FF2B5EF4-FFF2-40B4-BE49-F238E27FC236}">
                  <a16:creationId xmlns:a16="http://schemas.microsoft.com/office/drawing/2014/main" id="{C5FE1250-B940-8C44-B3EA-8E0DEE08F49E}"/>
                </a:ext>
              </a:extLst>
            </p:cNvPr>
            <p:cNvSpPr/>
            <p:nvPr/>
          </p:nvSpPr>
          <p:spPr bwMode="auto">
            <a:xfrm>
              <a:off x="4594018" y="1426707"/>
              <a:ext cx="323255" cy="826746"/>
            </a:xfrm>
            <a:prstGeom prst="roundRect">
              <a:avLst/>
            </a:prstGeom>
            <a:solidFill>
              <a:srgbClr val="0000FF"/>
            </a:solidFill>
            <a:ln w="9525" cap="flat" cmpd="sng" algn="ctr">
              <a:solidFill>
                <a:srgbClr val="FF0000"/>
              </a:solidFill>
              <a:prstDash val="solid"/>
              <a:round/>
              <a:headEnd type="none" w="med" len="med"/>
              <a:tailEnd type="none" w="med" len="med"/>
            </a:ln>
            <a:effectLst/>
          </p:spPr>
          <p:txBody>
            <a:bodyPr vert="vert" wrap="square" lIns="121920" tIns="60960" rIns="121920" bIns="60960" numCol="1" rtlCol="0" anchor="ctr" anchorCtr="0" compatLnSpc="1">
              <a:prstTxWarp prst="textNoShape">
                <a:avLst/>
              </a:prstTxWarp>
            </a:bodyPr>
            <a:lstStyle/>
            <a:p>
              <a:pPr algn="ctr" defTabSz="1219170" fontAlgn="base">
                <a:spcBef>
                  <a:spcPct val="0"/>
                </a:spcBef>
                <a:spcAft>
                  <a:spcPct val="0"/>
                </a:spcAft>
              </a:pPr>
              <a:r>
                <a:rPr lang="en-US" sz="2000" dirty="0">
                  <a:solidFill>
                    <a:srgbClr val="FFFFFF"/>
                  </a:solidFill>
                </a:rPr>
                <a:t>past</a:t>
              </a:r>
            </a:p>
          </p:txBody>
        </p:sp>
        <p:sp>
          <p:nvSpPr>
            <p:cNvPr id="132" name="Rounded Rectangle 131">
              <a:extLst>
                <a:ext uri="{FF2B5EF4-FFF2-40B4-BE49-F238E27FC236}">
                  <a16:creationId xmlns:a16="http://schemas.microsoft.com/office/drawing/2014/main" id="{35A9F747-8E5B-C840-A6CE-1EAA1217CF81}"/>
                </a:ext>
              </a:extLst>
            </p:cNvPr>
            <p:cNvSpPr/>
            <p:nvPr/>
          </p:nvSpPr>
          <p:spPr bwMode="auto">
            <a:xfrm>
              <a:off x="5322816" y="1297524"/>
              <a:ext cx="281129" cy="1085112"/>
            </a:xfrm>
            <a:prstGeom prst="roundRect">
              <a:avLst/>
            </a:prstGeom>
            <a:solidFill>
              <a:srgbClr val="FF0000"/>
            </a:solidFill>
            <a:ln w="9525" cap="flat" cmpd="sng" algn="ctr">
              <a:solidFill>
                <a:srgbClr val="3366FF"/>
              </a:solidFill>
              <a:prstDash val="solid"/>
              <a:round/>
              <a:headEnd type="none" w="med" len="med"/>
              <a:tailEnd type="none" w="med" len="med"/>
            </a:ln>
            <a:effectLst/>
          </p:spPr>
          <p:txBody>
            <a:bodyPr vert="vert" wrap="square" lIns="121920" tIns="60960" rIns="121920" bIns="60960" numCol="1" rtlCol="0" anchor="ctr" anchorCtr="0" compatLnSpc="1">
              <a:prstTxWarp prst="textNoShape">
                <a:avLst/>
              </a:prstTxWarp>
            </a:bodyPr>
            <a:lstStyle/>
            <a:p>
              <a:pPr algn="ctr" fontAlgn="base">
                <a:spcBef>
                  <a:spcPct val="0"/>
                </a:spcBef>
                <a:spcAft>
                  <a:spcPct val="0"/>
                </a:spcAft>
              </a:pPr>
              <a:r>
                <a:rPr lang="en-US" sz="2000" dirty="0">
                  <a:solidFill>
                    <a:srgbClr val="FFFFFF"/>
                  </a:solidFill>
                </a:rPr>
                <a:t>prediction</a:t>
              </a:r>
            </a:p>
          </p:txBody>
        </p:sp>
        <p:sp>
          <p:nvSpPr>
            <p:cNvPr id="133" name="Up Arrow 132">
              <a:extLst>
                <a:ext uri="{FF2B5EF4-FFF2-40B4-BE49-F238E27FC236}">
                  <a16:creationId xmlns:a16="http://schemas.microsoft.com/office/drawing/2014/main" id="{5B57A40A-B45F-6740-BA12-3D6EF8F5E59A}"/>
                </a:ext>
              </a:extLst>
            </p:cNvPr>
            <p:cNvSpPr/>
            <p:nvPr/>
          </p:nvSpPr>
          <p:spPr bwMode="auto">
            <a:xfrm>
              <a:off x="1737295" y="1646165"/>
              <a:ext cx="349129" cy="202375"/>
            </a:xfrm>
            <a:prstGeom prst="upArrow">
              <a:avLst/>
            </a:prstGeom>
            <a:solidFill>
              <a:schemeClr val="tx2">
                <a:lumMod val="50000"/>
                <a:alpha val="49000"/>
              </a:schemeClr>
            </a:solidFill>
            <a:ln w="9525" cap="flat" cmpd="sng" algn="ctr">
              <a:solidFill>
                <a:schemeClr val="accent3">
                  <a:lumMod val="60000"/>
                  <a:lumOff val="4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000"/>
            </a:p>
          </p:txBody>
        </p:sp>
        <p:sp>
          <p:nvSpPr>
            <p:cNvPr id="134" name="Up Arrow 133">
              <a:extLst>
                <a:ext uri="{FF2B5EF4-FFF2-40B4-BE49-F238E27FC236}">
                  <a16:creationId xmlns:a16="http://schemas.microsoft.com/office/drawing/2014/main" id="{26D7A9B1-8DA6-C848-A8DD-3F4B61DBAD95}"/>
                </a:ext>
              </a:extLst>
            </p:cNvPr>
            <p:cNvSpPr/>
            <p:nvPr/>
          </p:nvSpPr>
          <p:spPr bwMode="auto">
            <a:xfrm>
              <a:off x="5714452" y="1661231"/>
              <a:ext cx="349129" cy="187092"/>
            </a:xfrm>
            <a:prstGeom prst="upArrow">
              <a:avLst/>
            </a:prstGeom>
            <a:solidFill>
              <a:schemeClr val="tx2">
                <a:lumMod val="50000"/>
                <a:alpha val="49000"/>
              </a:schemeClr>
            </a:solidFill>
            <a:ln w="9525" cap="flat" cmpd="sng" algn="ctr">
              <a:solidFill>
                <a:schemeClr val="accent3">
                  <a:lumMod val="60000"/>
                  <a:lumOff val="40000"/>
                </a:schemeClr>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endParaRPr lang="en-US" sz="2000"/>
            </a:p>
          </p:txBody>
        </p:sp>
        <p:grpSp>
          <p:nvGrpSpPr>
            <p:cNvPr id="135" name="Group 134">
              <a:extLst>
                <a:ext uri="{FF2B5EF4-FFF2-40B4-BE49-F238E27FC236}">
                  <a16:creationId xmlns:a16="http://schemas.microsoft.com/office/drawing/2014/main" id="{2A684F7C-C77C-CF45-9E19-043216D7691C}"/>
                </a:ext>
              </a:extLst>
            </p:cNvPr>
            <p:cNvGrpSpPr/>
            <p:nvPr/>
          </p:nvGrpSpPr>
          <p:grpSpPr>
            <a:xfrm>
              <a:off x="1736041" y="1793485"/>
              <a:ext cx="1904999" cy="251460"/>
              <a:chOff x="1171329" y="3177482"/>
              <a:chExt cx="1904999" cy="251460"/>
            </a:xfrm>
          </p:grpSpPr>
          <p:sp>
            <p:nvSpPr>
              <p:cNvPr id="139" name="Rounded Rectangle 138">
                <a:extLst>
                  <a:ext uri="{FF2B5EF4-FFF2-40B4-BE49-F238E27FC236}">
                    <a16:creationId xmlns:a16="http://schemas.microsoft.com/office/drawing/2014/main" id="{BF5EB2C1-658F-D443-ABF9-9492797827E3}"/>
                  </a:ext>
                </a:extLst>
              </p:cNvPr>
              <p:cNvSpPr/>
              <p:nvPr/>
            </p:nvSpPr>
            <p:spPr bwMode="auto">
              <a:xfrm>
                <a:off x="1171329" y="3177482"/>
                <a:ext cx="1904999" cy="251460"/>
              </a:xfrm>
              <a:prstGeom prst="roundRect">
                <a:avLst/>
              </a:prstGeom>
              <a:solidFill>
                <a:srgbClr val="008000"/>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fontAlgn="base">
                  <a:spcBef>
                    <a:spcPct val="0"/>
                  </a:spcBef>
                  <a:spcAft>
                    <a:spcPct val="0"/>
                  </a:spcAft>
                  <a:defRPr/>
                </a:pPr>
                <a:r>
                  <a:rPr lang="en-US" sz="2000" kern="0" dirty="0">
                    <a:solidFill>
                      <a:schemeClr val="bg1"/>
                    </a:solidFill>
                  </a:rPr>
                  <a:t>Probabilistic ML</a:t>
                </a:r>
              </a:p>
            </p:txBody>
          </p:sp>
          <p:pic>
            <p:nvPicPr>
              <p:cNvPr id="140" name="Picture 139">
                <a:extLst>
                  <a:ext uri="{FF2B5EF4-FFF2-40B4-BE49-F238E27FC236}">
                    <a16:creationId xmlns:a16="http://schemas.microsoft.com/office/drawing/2014/main" id="{DEE7ED93-5A5B-324B-922A-F38A4587D4DA}"/>
                  </a:ext>
                </a:extLst>
              </p:cNvPr>
              <p:cNvPicPr>
                <a:picLocks noChangeAspect="1"/>
              </p:cNvPicPr>
              <p:nvPr/>
            </p:nvPicPr>
            <p:blipFill>
              <a:blip r:embed="rId12"/>
              <a:stretch>
                <a:fillRect/>
              </a:stretch>
            </p:blipFill>
            <p:spPr>
              <a:xfrm>
                <a:off x="2913822" y="3232537"/>
                <a:ext cx="91440" cy="148590"/>
              </a:xfrm>
              <a:prstGeom prst="rect">
                <a:avLst/>
              </a:prstGeom>
            </p:spPr>
          </p:pic>
        </p:grpSp>
        <p:grpSp>
          <p:nvGrpSpPr>
            <p:cNvPr id="136" name="Group 135">
              <a:extLst>
                <a:ext uri="{FF2B5EF4-FFF2-40B4-BE49-F238E27FC236}">
                  <a16:creationId xmlns:a16="http://schemas.microsoft.com/office/drawing/2014/main" id="{1571EC60-5024-E842-945D-D1B6553D10AB}"/>
                </a:ext>
              </a:extLst>
            </p:cNvPr>
            <p:cNvGrpSpPr/>
            <p:nvPr/>
          </p:nvGrpSpPr>
          <p:grpSpPr>
            <a:xfrm>
              <a:off x="5707304" y="1793485"/>
              <a:ext cx="1828800" cy="251460"/>
              <a:chOff x="4759818" y="3177482"/>
              <a:chExt cx="1828800" cy="251460"/>
            </a:xfrm>
          </p:grpSpPr>
          <p:sp>
            <p:nvSpPr>
              <p:cNvPr id="137" name="Rounded Rectangle 136">
                <a:extLst>
                  <a:ext uri="{FF2B5EF4-FFF2-40B4-BE49-F238E27FC236}">
                    <a16:creationId xmlns:a16="http://schemas.microsoft.com/office/drawing/2014/main" id="{9294D4A0-31CE-6347-927E-900B99EAE63B}"/>
                  </a:ext>
                </a:extLst>
              </p:cNvPr>
              <p:cNvSpPr/>
              <p:nvPr/>
            </p:nvSpPr>
            <p:spPr bwMode="auto">
              <a:xfrm>
                <a:off x="4759818" y="3177482"/>
                <a:ext cx="1828800" cy="251460"/>
              </a:xfrm>
              <a:prstGeom prst="roundRect">
                <a:avLst/>
              </a:prstGeom>
              <a:solidFill>
                <a:srgbClr val="008000"/>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algn="ctr" fontAlgn="base">
                  <a:spcBef>
                    <a:spcPct val="0"/>
                  </a:spcBef>
                  <a:spcAft>
                    <a:spcPct val="0"/>
                  </a:spcAft>
                  <a:defRPr/>
                </a:pPr>
                <a:r>
                  <a:rPr lang="en-US" sz="2000" kern="0" dirty="0">
                    <a:solidFill>
                      <a:schemeClr val="bg1"/>
                    </a:solidFill>
                  </a:rPr>
                  <a:t>Probabilistic ML</a:t>
                </a:r>
              </a:p>
            </p:txBody>
          </p:sp>
          <p:pic>
            <p:nvPicPr>
              <p:cNvPr id="138" name="Picture 137">
                <a:extLst>
                  <a:ext uri="{FF2B5EF4-FFF2-40B4-BE49-F238E27FC236}">
                    <a16:creationId xmlns:a16="http://schemas.microsoft.com/office/drawing/2014/main" id="{0FA2BB43-5765-824D-8ABA-B52293160935}"/>
                  </a:ext>
                </a:extLst>
              </p:cNvPr>
              <p:cNvPicPr>
                <a:picLocks noChangeAspect="1"/>
              </p:cNvPicPr>
              <p:nvPr/>
            </p:nvPicPr>
            <p:blipFill>
              <a:blip r:embed="rId12"/>
              <a:stretch>
                <a:fillRect/>
              </a:stretch>
            </p:blipFill>
            <p:spPr>
              <a:xfrm>
                <a:off x="6452992" y="3232537"/>
                <a:ext cx="91440" cy="148590"/>
              </a:xfrm>
              <a:prstGeom prst="rect">
                <a:avLst/>
              </a:prstGeom>
            </p:spPr>
          </p:pic>
        </p:grpSp>
        <p:sp>
          <p:nvSpPr>
            <p:cNvPr id="7" name="TextBox 6">
              <a:extLst>
                <a:ext uri="{FF2B5EF4-FFF2-40B4-BE49-F238E27FC236}">
                  <a16:creationId xmlns:a16="http://schemas.microsoft.com/office/drawing/2014/main" id="{3CC85F87-ACEB-5C47-98A2-810883BC9D5E}"/>
                </a:ext>
              </a:extLst>
            </p:cNvPr>
            <p:cNvSpPr txBox="1"/>
            <p:nvPr/>
          </p:nvSpPr>
          <p:spPr>
            <a:xfrm>
              <a:off x="507731" y="1587500"/>
              <a:ext cx="1304509" cy="500233"/>
            </a:xfrm>
            <a:prstGeom prst="rect">
              <a:avLst/>
            </a:prstGeom>
            <a:noFill/>
          </p:spPr>
          <p:txBody>
            <a:bodyPr wrap="square" rtlCol="0">
              <a:spAutoFit/>
            </a:bodyPr>
            <a:lstStyle/>
            <a:p>
              <a:r>
                <a:rPr lang="en-US" sz="1867" dirty="0">
                  <a:solidFill>
                    <a:srgbClr val="000000"/>
                  </a:solidFill>
                </a:rPr>
                <a:t>ML learns discrepancies</a:t>
              </a:r>
            </a:p>
          </p:txBody>
        </p:sp>
        <p:sp>
          <p:nvSpPr>
            <p:cNvPr id="52" name="TextBox 51">
              <a:extLst>
                <a:ext uri="{FF2B5EF4-FFF2-40B4-BE49-F238E27FC236}">
                  <a16:creationId xmlns:a16="http://schemas.microsoft.com/office/drawing/2014/main" id="{9AC80498-FD52-D140-83EF-6DC86C5F1BF9}"/>
                </a:ext>
              </a:extLst>
            </p:cNvPr>
            <p:cNvSpPr txBox="1"/>
            <p:nvPr/>
          </p:nvSpPr>
          <p:spPr>
            <a:xfrm>
              <a:off x="7727731" y="1538415"/>
              <a:ext cx="1304509" cy="500233"/>
            </a:xfrm>
            <a:prstGeom prst="rect">
              <a:avLst/>
            </a:prstGeom>
            <a:noFill/>
          </p:spPr>
          <p:txBody>
            <a:bodyPr wrap="square" rtlCol="0">
              <a:spAutoFit/>
            </a:bodyPr>
            <a:lstStyle/>
            <a:p>
              <a:r>
                <a:rPr lang="en-US" sz="1867" dirty="0">
                  <a:solidFill>
                    <a:srgbClr val="000000"/>
                  </a:solidFill>
                </a:rPr>
                <a:t>ML corrects prediction</a:t>
              </a:r>
            </a:p>
          </p:txBody>
        </p:sp>
      </p:grpSp>
    </p:spTree>
    <p:extLst>
      <p:ext uri="{BB962C8B-B14F-4D97-AF65-F5344CB8AC3E}">
        <p14:creationId xmlns:p14="http://schemas.microsoft.com/office/powerpoint/2010/main" val="393637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8664C1B0-32F8-F442-980F-203B6F45F11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984" t="35994" r="30510" b="39560"/>
          <a:stretch/>
        </p:blipFill>
        <p:spPr>
          <a:xfrm>
            <a:off x="514754" y="3731383"/>
            <a:ext cx="7929124" cy="2185884"/>
          </a:xfrm>
          <a:prstGeom prst="rect">
            <a:avLst/>
          </a:prstGeom>
        </p:spPr>
      </p:pic>
      <p:sp>
        <p:nvSpPr>
          <p:cNvPr id="5" name="Slide Number Placeholder 4">
            <a:extLst>
              <a:ext uri="{FF2B5EF4-FFF2-40B4-BE49-F238E27FC236}">
                <a16:creationId xmlns:a16="http://schemas.microsoft.com/office/drawing/2014/main" id="{51D08348-79E8-944B-86F2-89F896D64207}"/>
              </a:ext>
            </a:extLst>
          </p:cNvPr>
          <p:cNvSpPr>
            <a:spLocks noGrp="1"/>
          </p:cNvSpPr>
          <p:nvPr>
            <p:ph type="sldNum" sz="quarter" idx="13"/>
          </p:nvPr>
        </p:nvSpPr>
        <p:spPr/>
        <p:txBody>
          <a:bodyPr/>
          <a:lstStyle/>
          <a:p>
            <a:fld id="{AEFAAC5A-9C4F-4278-920D-DF2BAB595749}" type="slidenum">
              <a:rPr lang="en-US" smtClean="0"/>
              <a:pPr/>
              <a:t>8</a:t>
            </a:fld>
            <a:endParaRPr lang="en-US" dirty="0"/>
          </a:p>
        </p:txBody>
      </p:sp>
      <p:cxnSp>
        <p:nvCxnSpPr>
          <p:cNvPr id="31" name="Straight Arrow Connector 30">
            <a:extLst>
              <a:ext uri="{FF2B5EF4-FFF2-40B4-BE49-F238E27FC236}">
                <a16:creationId xmlns:a16="http://schemas.microsoft.com/office/drawing/2014/main" id="{CEF25DFF-436E-8345-8CCC-59C3A2F4486C}"/>
              </a:ext>
            </a:extLst>
          </p:cNvPr>
          <p:cNvCxnSpPr>
            <a:cxnSpLocks/>
            <a:stCxn id="29" idx="0"/>
          </p:cNvCxnSpPr>
          <p:nvPr/>
        </p:nvCxnSpPr>
        <p:spPr>
          <a:xfrm>
            <a:off x="4479316" y="3731383"/>
            <a:ext cx="627480" cy="584248"/>
          </a:xfrm>
          <a:prstGeom prst="straightConnector1">
            <a:avLst/>
          </a:prstGeom>
          <a:ln>
            <a:solidFill>
              <a:srgbClr val="084C07"/>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47FA7380-74F9-1E45-8F4E-C1DEDBADF5BA}"/>
              </a:ext>
            </a:extLst>
          </p:cNvPr>
          <p:cNvSpPr txBox="1"/>
          <p:nvPr/>
        </p:nvSpPr>
        <p:spPr>
          <a:xfrm>
            <a:off x="913045" y="3255773"/>
            <a:ext cx="3224220" cy="666977"/>
          </a:xfrm>
          <a:prstGeom prst="rect">
            <a:avLst/>
          </a:prstGeom>
          <a:noFill/>
        </p:spPr>
        <p:txBody>
          <a:bodyPr wrap="square" rtlCol="0">
            <a:spAutoFit/>
          </a:bodyPr>
          <a:lstStyle/>
          <a:p>
            <a:r>
              <a:rPr lang="en-US" sz="1867" dirty="0">
                <a:solidFill>
                  <a:srgbClr val="001DF6"/>
                </a:solidFill>
                <a:cs typeface="Calibri"/>
              </a:rPr>
              <a:t>Numerical Weather Forecast (NWP) + ML</a:t>
            </a:r>
          </a:p>
        </p:txBody>
      </p:sp>
      <p:cxnSp>
        <p:nvCxnSpPr>
          <p:cNvPr id="33" name="Straight Arrow Connector 32">
            <a:extLst>
              <a:ext uri="{FF2B5EF4-FFF2-40B4-BE49-F238E27FC236}">
                <a16:creationId xmlns:a16="http://schemas.microsoft.com/office/drawing/2014/main" id="{D0C830F9-D8C4-A045-9F71-1AB21E441616}"/>
              </a:ext>
            </a:extLst>
          </p:cNvPr>
          <p:cNvCxnSpPr>
            <a:cxnSpLocks/>
          </p:cNvCxnSpPr>
          <p:nvPr/>
        </p:nvCxnSpPr>
        <p:spPr>
          <a:xfrm>
            <a:off x="3357126" y="3953399"/>
            <a:ext cx="617151" cy="860887"/>
          </a:xfrm>
          <a:prstGeom prst="straightConnector1">
            <a:avLst/>
          </a:prstGeom>
          <a:ln>
            <a:solidFill>
              <a:srgbClr val="001DF6"/>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C3A3C072-DED0-FC4F-93F2-1AF76202B29C}"/>
              </a:ext>
            </a:extLst>
          </p:cNvPr>
          <p:cNvSpPr txBox="1"/>
          <p:nvPr/>
        </p:nvSpPr>
        <p:spPr>
          <a:xfrm>
            <a:off x="6267947" y="3047404"/>
            <a:ext cx="2332208" cy="666977"/>
          </a:xfrm>
          <a:prstGeom prst="rect">
            <a:avLst/>
          </a:prstGeom>
          <a:noFill/>
        </p:spPr>
        <p:txBody>
          <a:bodyPr wrap="square" rtlCol="0">
            <a:spAutoFit/>
          </a:bodyPr>
          <a:lstStyle/>
          <a:p>
            <a:r>
              <a:rPr lang="en-US" sz="1867" dirty="0">
                <a:solidFill>
                  <a:srgbClr val="FF0000"/>
                </a:solidFill>
                <a:cs typeface="Calibri"/>
              </a:rPr>
              <a:t>Observation (surface wind speed)</a:t>
            </a:r>
          </a:p>
        </p:txBody>
      </p:sp>
      <p:cxnSp>
        <p:nvCxnSpPr>
          <p:cNvPr id="35" name="Straight Arrow Connector 34">
            <a:extLst>
              <a:ext uri="{FF2B5EF4-FFF2-40B4-BE49-F238E27FC236}">
                <a16:creationId xmlns:a16="http://schemas.microsoft.com/office/drawing/2014/main" id="{D6BE0B58-DF6F-5842-BF42-D58015DDB770}"/>
              </a:ext>
            </a:extLst>
          </p:cNvPr>
          <p:cNvCxnSpPr>
            <a:cxnSpLocks/>
          </p:cNvCxnSpPr>
          <p:nvPr/>
        </p:nvCxnSpPr>
        <p:spPr>
          <a:xfrm>
            <a:off x="7338875" y="3662593"/>
            <a:ext cx="230357" cy="10536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26536D30-42DB-6F45-9C16-FA7B150488B2}"/>
              </a:ext>
            </a:extLst>
          </p:cNvPr>
          <p:cNvSpPr txBox="1"/>
          <p:nvPr/>
        </p:nvSpPr>
        <p:spPr>
          <a:xfrm>
            <a:off x="4052959" y="3337493"/>
            <a:ext cx="1519155" cy="379656"/>
          </a:xfrm>
          <a:prstGeom prst="rect">
            <a:avLst/>
          </a:prstGeom>
          <a:noFill/>
        </p:spPr>
        <p:txBody>
          <a:bodyPr wrap="square" rtlCol="0">
            <a:spAutoFit/>
          </a:bodyPr>
          <a:lstStyle/>
          <a:p>
            <a:r>
              <a:rPr lang="en-US" sz="1867" dirty="0">
                <a:solidFill>
                  <a:srgbClr val="084C07"/>
                </a:solidFill>
                <a:cs typeface="Calibri"/>
              </a:rPr>
              <a:t>NWP</a:t>
            </a:r>
          </a:p>
        </p:txBody>
      </p:sp>
      <p:sp>
        <p:nvSpPr>
          <p:cNvPr id="42" name="TextBox 41">
            <a:extLst>
              <a:ext uri="{FF2B5EF4-FFF2-40B4-BE49-F238E27FC236}">
                <a16:creationId xmlns:a16="http://schemas.microsoft.com/office/drawing/2014/main" id="{25BE6257-1F91-FB43-AFD5-1415E3456725}"/>
              </a:ext>
            </a:extLst>
          </p:cNvPr>
          <p:cNvSpPr txBox="1"/>
          <p:nvPr/>
        </p:nvSpPr>
        <p:spPr>
          <a:xfrm>
            <a:off x="8478611" y="1902676"/>
            <a:ext cx="3408275" cy="666977"/>
          </a:xfrm>
          <a:prstGeom prst="rect">
            <a:avLst/>
          </a:prstGeom>
          <a:noFill/>
        </p:spPr>
        <p:txBody>
          <a:bodyPr wrap="square" rtlCol="0">
            <a:spAutoFit/>
          </a:bodyPr>
          <a:lstStyle/>
          <a:p>
            <a:r>
              <a:rPr lang="en-US" sz="1867" dirty="0"/>
              <a:t>Surface wind speed forecast improvement [%] Jan 2012</a:t>
            </a:r>
          </a:p>
        </p:txBody>
      </p:sp>
      <p:pic>
        <p:nvPicPr>
          <p:cNvPr id="43" name="Picture 42" descr="MapImprovementRMSE_JAN12.eps">
            <a:extLst>
              <a:ext uri="{FF2B5EF4-FFF2-40B4-BE49-F238E27FC236}">
                <a16:creationId xmlns:a16="http://schemas.microsoft.com/office/drawing/2014/main" id="{5CB81C09-E14E-134D-A2AF-C1C60DA116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6801" t="11735" r="2914" b="11305"/>
          <a:stretch/>
        </p:blipFill>
        <p:spPr>
          <a:xfrm>
            <a:off x="11576120" y="1836493"/>
            <a:ext cx="575041" cy="4302791"/>
          </a:xfrm>
          <a:prstGeom prst="rect">
            <a:avLst/>
          </a:prstGeom>
        </p:spPr>
      </p:pic>
      <p:pic>
        <p:nvPicPr>
          <p:cNvPr id="44" name="Picture 43" descr="MapImprovementRMSE_JAN12.eps">
            <a:extLst>
              <a:ext uri="{FF2B5EF4-FFF2-40B4-BE49-F238E27FC236}">
                <a16:creationId xmlns:a16="http://schemas.microsoft.com/office/drawing/2014/main" id="{47E51DE5-68D1-0349-9372-8063707759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967" t="11735" r="18705" b="11305"/>
          <a:stretch/>
        </p:blipFill>
        <p:spPr>
          <a:xfrm>
            <a:off x="8538726" y="2630373"/>
            <a:ext cx="2942545" cy="3220009"/>
          </a:xfrm>
          <a:prstGeom prst="rect">
            <a:avLst/>
          </a:prstGeom>
        </p:spPr>
      </p:pic>
      <p:sp>
        <p:nvSpPr>
          <p:cNvPr id="16" name="Content Placeholder 2">
            <a:extLst>
              <a:ext uri="{FF2B5EF4-FFF2-40B4-BE49-F238E27FC236}">
                <a16:creationId xmlns:a16="http://schemas.microsoft.com/office/drawing/2014/main" id="{D07074EE-B1B9-1144-B2BB-778B735DE251}"/>
              </a:ext>
            </a:extLst>
          </p:cNvPr>
          <p:cNvSpPr txBox="1">
            <a:spLocks/>
          </p:cNvSpPr>
          <p:nvPr/>
        </p:nvSpPr>
        <p:spPr>
          <a:xfrm>
            <a:off x="621358" y="2720547"/>
            <a:ext cx="7359805" cy="369332"/>
          </a:xfrm>
          <a:prstGeom prst="rect">
            <a:avLst/>
          </a:prstGeom>
        </p:spPr>
        <p:txBody>
          <a:bodyPr vert="horz" wrap="square" lIns="0" tIns="0" rIns="0" bIns="60960" rtlCol="0">
            <a:sp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88" indent="-164588"/>
            <a:r>
              <a:rPr lang="en-US" sz="2000" dirty="0">
                <a:sym typeface="Wingdings"/>
              </a:rPr>
              <a:t>The location with median improvement:</a:t>
            </a:r>
          </a:p>
        </p:txBody>
      </p:sp>
      <p:sp>
        <p:nvSpPr>
          <p:cNvPr id="17" name="Content Placeholder 2">
            <a:extLst>
              <a:ext uri="{FF2B5EF4-FFF2-40B4-BE49-F238E27FC236}">
                <a16:creationId xmlns:a16="http://schemas.microsoft.com/office/drawing/2014/main" id="{4D46F441-E867-9644-9764-829C6F229EDA}"/>
              </a:ext>
            </a:extLst>
          </p:cNvPr>
          <p:cNvSpPr txBox="1">
            <a:spLocks/>
          </p:cNvSpPr>
          <p:nvPr/>
        </p:nvSpPr>
        <p:spPr>
          <a:xfrm>
            <a:off x="621357" y="1058751"/>
            <a:ext cx="10954761" cy="677108"/>
          </a:xfrm>
          <a:prstGeom prst="rect">
            <a:avLst/>
          </a:prstGeom>
        </p:spPr>
        <p:txBody>
          <a:bodyPr vert="horz" wrap="square" lIns="0" tIns="0" rIns="0" bIns="60960" rtlCol="0">
            <a:sp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88" indent="-164588"/>
            <a:r>
              <a:rPr lang="en-US" sz="2000" dirty="0">
                <a:sym typeface="Wingdings"/>
              </a:rPr>
              <a:t>Use the ML to compute the surface wind correction at the observation locations conditioned on the NWP forecast. Forecast is 24 hours ahead.</a:t>
            </a:r>
          </a:p>
        </p:txBody>
      </p:sp>
      <p:sp>
        <p:nvSpPr>
          <p:cNvPr id="18" name="Content Placeholder 2">
            <a:extLst>
              <a:ext uri="{FF2B5EF4-FFF2-40B4-BE49-F238E27FC236}">
                <a16:creationId xmlns:a16="http://schemas.microsoft.com/office/drawing/2014/main" id="{AEB39BCB-4708-C142-B50D-78D4BF6586CD}"/>
              </a:ext>
            </a:extLst>
          </p:cNvPr>
          <p:cNvSpPr txBox="1">
            <a:spLocks/>
          </p:cNvSpPr>
          <p:nvPr/>
        </p:nvSpPr>
        <p:spPr>
          <a:xfrm>
            <a:off x="621358" y="1860258"/>
            <a:ext cx="7359805" cy="677108"/>
          </a:xfrm>
          <a:prstGeom prst="rect">
            <a:avLst/>
          </a:prstGeom>
        </p:spPr>
        <p:txBody>
          <a:bodyPr vert="horz" wrap="square" lIns="0" tIns="0" rIns="0" bIns="60960" rtlCol="0">
            <a:spAutoFit/>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64588" indent="-164588"/>
            <a:r>
              <a:rPr lang="en-US" sz="2000" dirty="0">
                <a:sym typeface="Wingdings"/>
              </a:rPr>
              <a:t>ML is calibrated once every 10 days, use ~90 space-time parameter variables</a:t>
            </a:r>
          </a:p>
        </p:txBody>
      </p:sp>
      <p:sp>
        <p:nvSpPr>
          <p:cNvPr id="21" name="Title 1">
            <a:extLst>
              <a:ext uri="{FF2B5EF4-FFF2-40B4-BE49-F238E27FC236}">
                <a16:creationId xmlns:a16="http://schemas.microsoft.com/office/drawing/2014/main" id="{5C9A0C91-D26A-5A48-899A-8E748D3FB53E}"/>
              </a:ext>
            </a:extLst>
          </p:cNvPr>
          <p:cNvSpPr>
            <a:spLocks noGrp="1"/>
          </p:cNvSpPr>
          <p:nvPr>
            <p:ph type="title"/>
          </p:nvPr>
        </p:nvSpPr>
        <p:spPr>
          <a:xfrm>
            <a:off x="609602" y="256928"/>
            <a:ext cx="11163868" cy="506805"/>
          </a:xfrm>
        </p:spPr>
        <p:txBody>
          <a:bodyPr>
            <a:normAutofit fontScale="90000"/>
          </a:bodyPr>
          <a:lstStyle/>
          <a:p>
            <a:r>
              <a:rPr lang="en-US" sz="3467" dirty="0">
                <a:solidFill>
                  <a:srgbClr val="C00000"/>
                </a:solidFill>
              </a:rPr>
              <a:t>ML Driven Probabilistic Forecasting (2/2)</a:t>
            </a:r>
          </a:p>
        </p:txBody>
      </p:sp>
      <p:sp>
        <p:nvSpPr>
          <p:cNvPr id="22" name="TextBox 21">
            <a:extLst>
              <a:ext uri="{FF2B5EF4-FFF2-40B4-BE49-F238E27FC236}">
                <a16:creationId xmlns:a16="http://schemas.microsoft.com/office/drawing/2014/main" id="{D8E1BD91-2E84-5544-9493-21249B8110AD}"/>
              </a:ext>
            </a:extLst>
          </p:cNvPr>
          <p:cNvSpPr txBox="1"/>
          <p:nvPr/>
        </p:nvSpPr>
        <p:spPr>
          <a:xfrm>
            <a:off x="4351927" y="6517375"/>
            <a:ext cx="3068148" cy="338554"/>
          </a:xfrm>
          <a:prstGeom prst="rect">
            <a:avLst/>
          </a:prstGeom>
          <a:noFill/>
        </p:spPr>
        <p:txBody>
          <a:bodyPr wrap="none" rtlCol="0">
            <a:spAutoFit/>
          </a:bodyPr>
          <a:lstStyle/>
          <a:p>
            <a:r>
              <a:rPr lang="en-US" sz="1600" dirty="0">
                <a:solidFill>
                  <a:srgbClr val="000000"/>
                </a:solidFill>
              </a:rPr>
              <a:t>Emil Constantinescu &amp; Julie Bessac</a:t>
            </a:r>
          </a:p>
        </p:txBody>
      </p:sp>
      <p:sp>
        <p:nvSpPr>
          <p:cNvPr id="12" name="TextBox 11">
            <a:extLst>
              <a:ext uri="{FF2B5EF4-FFF2-40B4-BE49-F238E27FC236}">
                <a16:creationId xmlns:a16="http://schemas.microsoft.com/office/drawing/2014/main" id="{CDBC29E2-68F6-424F-801D-702CBDEFEE52}"/>
              </a:ext>
            </a:extLst>
          </p:cNvPr>
          <p:cNvSpPr txBox="1"/>
          <p:nvPr/>
        </p:nvSpPr>
        <p:spPr>
          <a:xfrm>
            <a:off x="3145470" y="5818713"/>
            <a:ext cx="2791533" cy="420564"/>
          </a:xfrm>
          <a:prstGeom prst="rect">
            <a:avLst/>
          </a:prstGeom>
          <a:noFill/>
        </p:spPr>
        <p:txBody>
          <a:bodyPr wrap="none" rtlCol="0">
            <a:spAutoFit/>
          </a:bodyPr>
          <a:lstStyle/>
          <a:p>
            <a:r>
              <a:rPr lang="en-US" sz="2133" dirty="0">
                <a:solidFill>
                  <a:srgbClr val="000000"/>
                </a:solidFill>
              </a:rPr>
              <a:t>Time [days of Jan 2012]</a:t>
            </a:r>
          </a:p>
        </p:txBody>
      </p:sp>
    </p:spTree>
    <p:extLst>
      <p:ext uri="{BB962C8B-B14F-4D97-AF65-F5344CB8AC3E}">
        <p14:creationId xmlns:p14="http://schemas.microsoft.com/office/powerpoint/2010/main" val="210606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3">
            <a:extLst>
              <a:ext uri="{FF2B5EF4-FFF2-40B4-BE49-F238E27FC236}">
                <a16:creationId xmlns:a16="http://schemas.microsoft.com/office/drawing/2014/main" id="{0B83556D-13C7-4598-B664-8E43D6890C6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8088250" y="1192018"/>
            <a:ext cx="3452143" cy="3471321"/>
          </a:xfrm>
          <a:prstGeom prst="rect">
            <a:avLst/>
          </a:prstGeom>
        </p:spPr>
      </p:pic>
      <p:grpSp>
        <p:nvGrpSpPr>
          <p:cNvPr id="31" name="グループ化 30">
            <a:extLst>
              <a:ext uri="{FF2B5EF4-FFF2-40B4-BE49-F238E27FC236}">
                <a16:creationId xmlns:a16="http://schemas.microsoft.com/office/drawing/2014/main" id="{D740375B-9B35-41F8-BC63-CE8000334965}"/>
              </a:ext>
            </a:extLst>
          </p:cNvPr>
          <p:cNvGrpSpPr/>
          <p:nvPr/>
        </p:nvGrpSpPr>
        <p:grpSpPr>
          <a:xfrm>
            <a:off x="1825202" y="4869319"/>
            <a:ext cx="8763292" cy="1755380"/>
            <a:chOff x="1833951" y="4499901"/>
            <a:chExt cx="8228551" cy="1598295"/>
          </a:xfrm>
        </p:grpSpPr>
        <p:grpSp>
          <p:nvGrpSpPr>
            <p:cNvPr id="28" name="グループ化 27">
              <a:extLst>
                <a:ext uri="{FF2B5EF4-FFF2-40B4-BE49-F238E27FC236}">
                  <a16:creationId xmlns:a16="http://schemas.microsoft.com/office/drawing/2014/main" id="{0E1B687F-C16D-4EF3-8247-2326701AA701}"/>
                </a:ext>
              </a:extLst>
            </p:cNvPr>
            <p:cNvGrpSpPr/>
            <p:nvPr/>
          </p:nvGrpSpPr>
          <p:grpSpPr>
            <a:xfrm>
              <a:off x="1833951" y="4499901"/>
              <a:ext cx="8228551" cy="1529769"/>
              <a:chOff x="1833951" y="4499901"/>
              <a:chExt cx="8228551" cy="1529769"/>
            </a:xfrm>
          </p:grpSpPr>
          <p:sp>
            <p:nvSpPr>
              <p:cNvPr id="11" name="テキスト ボックス 10">
                <a:extLst>
                  <a:ext uri="{FF2B5EF4-FFF2-40B4-BE49-F238E27FC236}">
                    <a16:creationId xmlns:a16="http://schemas.microsoft.com/office/drawing/2014/main" id="{769E09AA-9C10-432C-8E54-E556BF9A5884}"/>
                  </a:ext>
                </a:extLst>
              </p:cNvPr>
              <p:cNvSpPr txBox="1"/>
              <p:nvPr/>
            </p:nvSpPr>
            <p:spPr>
              <a:xfrm>
                <a:off x="6284372" y="4506208"/>
                <a:ext cx="1644732" cy="307777"/>
              </a:xfrm>
              <a:prstGeom prst="rect">
                <a:avLst/>
              </a:prstGeom>
              <a:noFill/>
            </p:spPr>
            <p:txBody>
              <a:bodyPr wrap="square" rtlCol="0">
                <a:spAutoFit/>
              </a:bodyPr>
              <a:lstStyle/>
              <a:p>
                <a:pPr algn="ctr"/>
                <a:r>
                  <a:rPr kumimoji="1" lang="en-US" altLang="ja-JP" sz="1400" dirty="0"/>
                  <a:t>Pressure</a:t>
                </a:r>
                <a:endParaRPr kumimoji="1" lang="ja-JP" altLang="en-US" sz="1400" dirty="0"/>
              </a:p>
            </p:txBody>
          </p:sp>
          <p:sp>
            <p:nvSpPr>
              <p:cNvPr id="12" name="テキスト ボックス 11">
                <a:extLst>
                  <a:ext uri="{FF2B5EF4-FFF2-40B4-BE49-F238E27FC236}">
                    <a16:creationId xmlns:a16="http://schemas.microsoft.com/office/drawing/2014/main" id="{5190F8B3-8636-4018-B8DC-DB7CE26F9158}"/>
                  </a:ext>
                </a:extLst>
              </p:cNvPr>
              <p:cNvSpPr txBox="1"/>
              <p:nvPr/>
            </p:nvSpPr>
            <p:spPr>
              <a:xfrm>
                <a:off x="4325910" y="4499902"/>
                <a:ext cx="1644732" cy="307777"/>
              </a:xfrm>
              <a:prstGeom prst="rect">
                <a:avLst/>
              </a:prstGeom>
              <a:noFill/>
            </p:spPr>
            <p:txBody>
              <a:bodyPr wrap="square" rtlCol="0">
                <a:spAutoFit/>
              </a:bodyPr>
              <a:lstStyle/>
              <a:p>
                <a:pPr algn="ctr"/>
                <a:r>
                  <a:rPr kumimoji="1" lang="en-US" altLang="ja-JP" sz="1400" dirty="0"/>
                  <a:t>Phase</a:t>
                </a:r>
                <a:endParaRPr kumimoji="1" lang="ja-JP" altLang="en-US" sz="1400" dirty="0"/>
              </a:p>
            </p:txBody>
          </p:sp>
          <p:sp>
            <p:nvSpPr>
              <p:cNvPr id="13" name="テキスト ボックス 12">
                <a:extLst>
                  <a:ext uri="{FF2B5EF4-FFF2-40B4-BE49-F238E27FC236}">
                    <a16:creationId xmlns:a16="http://schemas.microsoft.com/office/drawing/2014/main" id="{F005D51F-87DD-4813-B86F-E83E77122AF6}"/>
                  </a:ext>
                </a:extLst>
              </p:cNvPr>
              <p:cNvSpPr txBox="1"/>
              <p:nvPr/>
            </p:nvSpPr>
            <p:spPr>
              <a:xfrm>
                <a:off x="2394363" y="4499901"/>
                <a:ext cx="1644732" cy="307777"/>
              </a:xfrm>
              <a:prstGeom prst="rect">
                <a:avLst/>
              </a:prstGeom>
              <a:noFill/>
            </p:spPr>
            <p:txBody>
              <a:bodyPr wrap="square" rtlCol="0">
                <a:spAutoFit/>
              </a:bodyPr>
              <a:lstStyle/>
              <a:p>
                <a:pPr algn="ctr"/>
                <a:r>
                  <a:rPr kumimoji="1" lang="en-US" altLang="ja-JP" sz="1400" dirty="0"/>
                  <a:t>Optical Thickness</a:t>
                </a:r>
                <a:endParaRPr kumimoji="1" lang="ja-JP" altLang="en-US" sz="1400" dirty="0"/>
              </a:p>
            </p:txBody>
          </p:sp>
          <p:grpSp>
            <p:nvGrpSpPr>
              <p:cNvPr id="18" name="グループ化 17">
                <a:extLst>
                  <a:ext uri="{FF2B5EF4-FFF2-40B4-BE49-F238E27FC236}">
                    <a16:creationId xmlns:a16="http://schemas.microsoft.com/office/drawing/2014/main" id="{2835C414-DC31-434A-B447-AC9452916850}"/>
                  </a:ext>
                </a:extLst>
              </p:cNvPr>
              <p:cNvGrpSpPr/>
              <p:nvPr/>
            </p:nvGrpSpPr>
            <p:grpSpPr>
              <a:xfrm>
                <a:off x="1833951" y="4518193"/>
                <a:ext cx="8228551" cy="1511477"/>
                <a:chOff x="1833951" y="4518193"/>
                <a:chExt cx="8228551" cy="1511477"/>
              </a:xfrm>
            </p:grpSpPr>
            <p:sp>
              <p:nvSpPr>
                <p:cNvPr id="3" name="テキスト ボックス 2">
                  <a:extLst>
                    <a:ext uri="{FF2B5EF4-FFF2-40B4-BE49-F238E27FC236}">
                      <a16:creationId xmlns:a16="http://schemas.microsoft.com/office/drawing/2014/main" id="{E573F210-EB05-4087-BE08-7D1499D7516A}"/>
                    </a:ext>
                  </a:extLst>
                </p:cNvPr>
                <p:cNvSpPr txBox="1"/>
                <p:nvPr/>
              </p:nvSpPr>
              <p:spPr>
                <a:xfrm>
                  <a:off x="8283039" y="4518193"/>
                  <a:ext cx="1644732" cy="307777"/>
                </a:xfrm>
                <a:prstGeom prst="rect">
                  <a:avLst/>
                </a:prstGeom>
                <a:noFill/>
              </p:spPr>
              <p:txBody>
                <a:bodyPr wrap="square" rtlCol="0">
                  <a:spAutoFit/>
                </a:bodyPr>
                <a:lstStyle/>
                <a:p>
                  <a:pPr algn="ctr"/>
                  <a:r>
                    <a:rPr kumimoji="1" lang="en-US" altLang="ja-JP" sz="1400" dirty="0"/>
                    <a:t>Effective Radius</a:t>
                  </a:r>
                  <a:endParaRPr kumimoji="1" lang="ja-JP" altLang="en-US" sz="1400" dirty="0"/>
                </a:p>
              </p:txBody>
            </p:sp>
            <p:grpSp>
              <p:nvGrpSpPr>
                <p:cNvPr id="5" name="グループ化 4">
                  <a:extLst>
                    <a:ext uri="{FF2B5EF4-FFF2-40B4-BE49-F238E27FC236}">
                      <a16:creationId xmlns:a16="http://schemas.microsoft.com/office/drawing/2014/main" id="{5BEA0E9C-3DF6-421E-9D51-9B269B077632}"/>
                    </a:ext>
                  </a:extLst>
                </p:cNvPr>
                <p:cNvGrpSpPr/>
                <p:nvPr/>
              </p:nvGrpSpPr>
              <p:grpSpPr>
                <a:xfrm>
                  <a:off x="1833951" y="4746503"/>
                  <a:ext cx="8228551" cy="1283167"/>
                  <a:chOff x="1833951" y="4746503"/>
                  <a:chExt cx="8228551" cy="1283167"/>
                </a:xfrm>
              </p:grpSpPr>
              <p:pic>
                <p:nvPicPr>
                  <p:cNvPr id="9" name="コンテンツ プレースホルダー 3">
                    <a:extLst>
                      <a:ext uri="{FF2B5EF4-FFF2-40B4-BE49-F238E27FC236}">
                        <a16:creationId xmlns:a16="http://schemas.microsoft.com/office/drawing/2014/main" id="{4E8CF6F7-1123-434B-A381-FEA1BB3C5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33951" y="4746503"/>
                    <a:ext cx="8228551" cy="1283167"/>
                  </a:xfrm>
                  <a:prstGeom prst="rect">
                    <a:avLst/>
                  </a:prstGeom>
                </p:spPr>
              </p:pic>
              <p:sp>
                <p:nvSpPr>
                  <p:cNvPr id="4" name="正方形/長方形 3">
                    <a:extLst>
                      <a:ext uri="{FF2B5EF4-FFF2-40B4-BE49-F238E27FC236}">
                        <a16:creationId xmlns:a16="http://schemas.microsoft.com/office/drawing/2014/main" id="{8D45E9E7-B9FB-4EB5-9FB7-12E335D4637E}"/>
                      </a:ext>
                    </a:extLst>
                  </p:cNvPr>
                  <p:cNvSpPr/>
                  <p:nvPr/>
                </p:nvSpPr>
                <p:spPr>
                  <a:xfrm>
                    <a:off x="4447309" y="5905115"/>
                    <a:ext cx="160317" cy="12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6338F53-D81C-4E6C-933B-4EC01EBD9CD4}"/>
                      </a:ext>
                    </a:extLst>
                  </p:cNvPr>
                  <p:cNvSpPr/>
                  <p:nvPr/>
                </p:nvSpPr>
                <p:spPr>
                  <a:xfrm>
                    <a:off x="4876800" y="5905114"/>
                    <a:ext cx="160317" cy="12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64226DAF-06C4-4DFF-85AE-126C3573009A}"/>
                      </a:ext>
                    </a:extLst>
                  </p:cNvPr>
                  <p:cNvSpPr/>
                  <p:nvPr/>
                </p:nvSpPr>
                <p:spPr>
                  <a:xfrm>
                    <a:off x="5278582" y="5905114"/>
                    <a:ext cx="160317" cy="12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448E181-AE56-47FB-9B88-EEB770F5A987}"/>
                      </a:ext>
                    </a:extLst>
                  </p:cNvPr>
                  <p:cNvSpPr/>
                  <p:nvPr/>
                </p:nvSpPr>
                <p:spPr>
                  <a:xfrm>
                    <a:off x="5708073" y="5905114"/>
                    <a:ext cx="160317" cy="124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sp>
          <p:nvSpPr>
            <p:cNvPr id="29" name="テキスト ボックス 28">
              <a:extLst>
                <a:ext uri="{FF2B5EF4-FFF2-40B4-BE49-F238E27FC236}">
                  <a16:creationId xmlns:a16="http://schemas.microsoft.com/office/drawing/2014/main" id="{5F1EFB87-9FA0-48EE-BD7A-A6DC364FBDAD}"/>
                </a:ext>
              </a:extLst>
            </p:cNvPr>
            <p:cNvSpPr txBox="1"/>
            <p:nvPr/>
          </p:nvSpPr>
          <p:spPr>
            <a:xfrm>
              <a:off x="4607626" y="5836586"/>
              <a:ext cx="670956" cy="261610"/>
            </a:xfrm>
            <a:prstGeom prst="rect">
              <a:avLst/>
            </a:prstGeom>
            <a:noFill/>
          </p:spPr>
          <p:txBody>
            <a:bodyPr wrap="square" rtlCol="0">
              <a:spAutoFit/>
            </a:bodyPr>
            <a:lstStyle/>
            <a:p>
              <a:r>
                <a:rPr kumimoji="1" lang="en-US" altLang="ja-JP" sz="1100"/>
                <a:t>Liquid</a:t>
              </a:r>
              <a:endParaRPr kumimoji="1" lang="ja-JP" altLang="en-US" sz="1100"/>
            </a:p>
          </p:txBody>
        </p:sp>
        <p:sp>
          <p:nvSpPr>
            <p:cNvPr id="30" name="テキスト ボックス 29">
              <a:extLst>
                <a:ext uri="{FF2B5EF4-FFF2-40B4-BE49-F238E27FC236}">
                  <a16:creationId xmlns:a16="http://schemas.microsoft.com/office/drawing/2014/main" id="{8145EEF3-BBC8-45BB-B02E-FD8C7F1E18CD}"/>
                </a:ext>
              </a:extLst>
            </p:cNvPr>
            <p:cNvSpPr txBox="1"/>
            <p:nvPr/>
          </p:nvSpPr>
          <p:spPr>
            <a:xfrm>
              <a:off x="5157506" y="5836586"/>
              <a:ext cx="433050" cy="261610"/>
            </a:xfrm>
            <a:prstGeom prst="rect">
              <a:avLst/>
            </a:prstGeom>
            <a:noFill/>
          </p:spPr>
          <p:txBody>
            <a:bodyPr wrap="square" rtlCol="0">
              <a:spAutoFit/>
            </a:bodyPr>
            <a:lstStyle/>
            <a:p>
              <a:r>
                <a:rPr kumimoji="1" lang="en-US" altLang="ja-JP" sz="1100" dirty="0"/>
                <a:t>Ice</a:t>
              </a:r>
              <a:endParaRPr kumimoji="1" lang="ja-JP" altLang="en-US" sz="1100" dirty="0"/>
            </a:p>
          </p:txBody>
        </p:sp>
      </p:grpSp>
      <p:sp>
        <p:nvSpPr>
          <p:cNvPr id="23" name="テキスト ボックス 22">
            <a:extLst>
              <a:ext uri="{FF2B5EF4-FFF2-40B4-BE49-F238E27FC236}">
                <a16:creationId xmlns:a16="http://schemas.microsoft.com/office/drawing/2014/main" id="{4FD1CA0F-1B82-4544-BACD-679A0BDB438C}"/>
              </a:ext>
            </a:extLst>
          </p:cNvPr>
          <p:cNvSpPr txBox="1"/>
          <p:nvPr/>
        </p:nvSpPr>
        <p:spPr>
          <a:xfrm>
            <a:off x="374552" y="971633"/>
            <a:ext cx="6733982" cy="954107"/>
          </a:xfrm>
          <a:prstGeom prst="rect">
            <a:avLst/>
          </a:prstGeom>
          <a:noFill/>
        </p:spPr>
        <p:txBody>
          <a:bodyPr wrap="square" rtlCol="0">
            <a:spAutoFit/>
          </a:bodyPr>
          <a:lstStyle/>
          <a:p>
            <a:r>
              <a:rPr kumimoji="1" lang="en-US" altLang="ja-JP" sz="3000" b="1" dirty="0">
                <a:solidFill>
                  <a:schemeClr val="accent1">
                    <a:lumMod val="75000"/>
                  </a:schemeClr>
                </a:solidFill>
              </a:rPr>
              <a:t>Test – physical reasonableness</a:t>
            </a:r>
          </a:p>
          <a:p>
            <a:r>
              <a:rPr kumimoji="1" lang="en-US" altLang="ja-JP" sz="2600" dirty="0"/>
              <a:t> </a:t>
            </a:r>
            <a:endParaRPr kumimoji="1" lang="ja-JP" altLang="en-US" sz="2600" dirty="0"/>
          </a:p>
        </p:txBody>
      </p:sp>
      <p:sp>
        <p:nvSpPr>
          <p:cNvPr id="25" name="正方形/長方形 24">
            <a:extLst>
              <a:ext uri="{FF2B5EF4-FFF2-40B4-BE49-F238E27FC236}">
                <a16:creationId xmlns:a16="http://schemas.microsoft.com/office/drawing/2014/main" id="{109EE2F0-26FC-49E1-998E-703E42265322}"/>
              </a:ext>
            </a:extLst>
          </p:cNvPr>
          <p:cNvSpPr/>
          <p:nvPr/>
        </p:nvSpPr>
        <p:spPr>
          <a:xfrm>
            <a:off x="7909807" y="855261"/>
            <a:ext cx="3993722" cy="369332"/>
          </a:xfrm>
          <a:prstGeom prst="rect">
            <a:avLst/>
          </a:prstGeom>
        </p:spPr>
        <p:txBody>
          <a:bodyPr wrap="square">
            <a:spAutoFit/>
          </a:bodyPr>
          <a:lstStyle/>
          <a:p>
            <a:r>
              <a:rPr lang="en-US" altLang="ja-JP" b="1" dirty="0"/>
              <a:t>Raw visible image with clusters </a:t>
            </a:r>
            <a:r>
              <a:rPr lang="en-US" altLang="ja-JP" b="1" dirty="0">
                <a:solidFill>
                  <a:srgbClr val="7030A0"/>
                </a:solidFill>
              </a:rPr>
              <a:t>#0</a:t>
            </a:r>
            <a:r>
              <a:rPr lang="en-US" altLang="ja-JP" b="1" dirty="0"/>
              <a:t> &amp; </a:t>
            </a:r>
            <a:r>
              <a:rPr lang="en-US" altLang="ja-JP" b="1" dirty="0">
                <a:solidFill>
                  <a:srgbClr val="0808BE"/>
                </a:solidFill>
              </a:rPr>
              <a:t>#2</a:t>
            </a:r>
            <a:r>
              <a:rPr lang="en-US" altLang="ja-JP" b="1" dirty="0"/>
              <a:t> </a:t>
            </a:r>
            <a:endParaRPr lang="ja-JP" altLang="en-US" b="1" dirty="0"/>
          </a:p>
        </p:txBody>
      </p:sp>
      <p:grpSp>
        <p:nvGrpSpPr>
          <p:cNvPr id="56" name="グループ化 55">
            <a:extLst>
              <a:ext uri="{FF2B5EF4-FFF2-40B4-BE49-F238E27FC236}">
                <a16:creationId xmlns:a16="http://schemas.microsoft.com/office/drawing/2014/main" id="{97189CCE-1575-4F2A-9101-2D9DF0D544F7}"/>
              </a:ext>
            </a:extLst>
          </p:cNvPr>
          <p:cNvGrpSpPr/>
          <p:nvPr/>
        </p:nvGrpSpPr>
        <p:grpSpPr>
          <a:xfrm>
            <a:off x="0" y="1643728"/>
            <a:ext cx="7909807" cy="2795283"/>
            <a:chOff x="600912" y="1183331"/>
            <a:chExt cx="9840482" cy="3316505"/>
          </a:xfrm>
        </p:grpSpPr>
        <p:pic>
          <p:nvPicPr>
            <p:cNvPr id="57" name="図 56">
              <a:extLst>
                <a:ext uri="{FF2B5EF4-FFF2-40B4-BE49-F238E27FC236}">
                  <a16:creationId xmlns:a16="http://schemas.microsoft.com/office/drawing/2014/main" id="{0F3957FA-CFA6-4A4D-B88D-1FAE2EB8FF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3787" y="3198975"/>
              <a:ext cx="934457" cy="819584"/>
            </a:xfrm>
            <a:prstGeom prst="rect">
              <a:avLst/>
            </a:prstGeom>
          </p:spPr>
        </p:pic>
        <p:pic>
          <p:nvPicPr>
            <p:cNvPr id="58" name="図 57">
              <a:extLst>
                <a:ext uri="{FF2B5EF4-FFF2-40B4-BE49-F238E27FC236}">
                  <a16:creationId xmlns:a16="http://schemas.microsoft.com/office/drawing/2014/main" id="{521A444C-5437-4392-8FAD-5DC847AE9D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6486" y="1461496"/>
              <a:ext cx="927494" cy="819584"/>
            </a:xfrm>
            <a:prstGeom prst="rect">
              <a:avLst/>
            </a:prstGeom>
          </p:spPr>
        </p:pic>
        <p:pic>
          <p:nvPicPr>
            <p:cNvPr id="59" name="図 58">
              <a:extLst>
                <a:ext uri="{FF2B5EF4-FFF2-40B4-BE49-F238E27FC236}">
                  <a16:creationId xmlns:a16="http://schemas.microsoft.com/office/drawing/2014/main" id="{74D35AFE-B8E5-4CB6-82AD-2B2530D268B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0912" y="2129813"/>
              <a:ext cx="1269215" cy="1259365"/>
            </a:xfrm>
            <a:prstGeom prst="rect">
              <a:avLst/>
            </a:prstGeom>
          </p:spPr>
        </p:pic>
        <p:sp>
          <p:nvSpPr>
            <p:cNvPr id="60" name="テキスト ボックス 59">
              <a:extLst>
                <a:ext uri="{FF2B5EF4-FFF2-40B4-BE49-F238E27FC236}">
                  <a16:creationId xmlns:a16="http://schemas.microsoft.com/office/drawing/2014/main" id="{D4BDD99E-AC43-490F-8F9C-4598D0FD3886}"/>
                </a:ext>
              </a:extLst>
            </p:cNvPr>
            <p:cNvSpPr txBox="1"/>
            <p:nvPr/>
          </p:nvSpPr>
          <p:spPr>
            <a:xfrm>
              <a:off x="4045448" y="2323354"/>
              <a:ext cx="538785" cy="872282"/>
            </a:xfrm>
            <a:prstGeom prst="rect">
              <a:avLst/>
            </a:prstGeom>
            <a:noFill/>
          </p:spPr>
          <p:txBody>
            <a:bodyPr wrap="square" rtlCol="0">
              <a:spAutoFit/>
            </a:bodyPr>
            <a:lstStyle/>
            <a:p>
              <a:r>
                <a:rPr lang="en-US" altLang="ja-JP" sz="4000"/>
                <a:t>=</a:t>
              </a:r>
              <a:endParaRPr lang="ja-JP" altLang="en-US" sz="4000"/>
            </a:p>
          </p:txBody>
        </p:sp>
        <p:sp>
          <p:nvSpPr>
            <p:cNvPr id="61" name="テキスト ボックス 60">
              <a:extLst>
                <a:ext uri="{FF2B5EF4-FFF2-40B4-BE49-F238E27FC236}">
                  <a16:creationId xmlns:a16="http://schemas.microsoft.com/office/drawing/2014/main" id="{D98C1C04-0E72-41BA-BE50-1756AF537829}"/>
                </a:ext>
              </a:extLst>
            </p:cNvPr>
            <p:cNvSpPr txBox="1"/>
            <p:nvPr/>
          </p:nvSpPr>
          <p:spPr>
            <a:xfrm>
              <a:off x="2357453" y="3025454"/>
              <a:ext cx="1662077" cy="400110"/>
            </a:xfrm>
            <a:prstGeom prst="rect">
              <a:avLst/>
            </a:prstGeom>
            <a:noFill/>
          </p:spPr>
          <p:txBody>
            <a:bodyPr wrap="square" rtlCol="0">
              <a:spAutoFit/>
            </a:bodyPr>
            <a:lstStyle/>
            <a:p>
              <a:r>
                <a:rPr kumimoji="1" lang="en-US" altLang="ja-JP" sz="2000"/>
                <a:t>Cloud Mask</a:t>
              </a:r>
              <a:endParaRPr kumimoji="1" lang="ja-JP" altLang="en-US" sz="2000"/>
            </a:p>
          </p:txBody>
        </p:sp>
        <p:grpSp>
          <p:nvGrpSpPr>
            <p:cNvPr id="62" name="グループ化 61">
              <a:extLst>
                <a:ext uri="{FF2B5EF4-FFF2-40B4-BE49-F238E27FC236}">
                  <a16:creationId xmlns:a16="http://schemas.microsoft.com/office/drawing/2014/main" id="{554FDE63-2395-461B-947E-8844A13FF94F}"/>
                </a:ext>
              </a:extLst>
            </p:cNvPr>
            <p:cNvGrpSpPr/>
            <p:nvPr/>
          </p:nvGrpSpPr>
          <p:grpSpPr>
            <a:xfrm>
              <a:off x="4417888" y="1796838"/>
              <a:ext cx="2213203" cy="1845480"/>
              <a:chOff x="603767" y="2877439"/>
              <a:chExt cx="4870046" cy="4120124"/>
            </a:xfrm>
          </p:grpSpPr>
          <p:pic>
            <p:nvPicPr>
              <p:cNvPr id="79" name="Picture 6">
                <a:extLst>
                  <a:ext uri="{FF2B5EF4-FFF2-40B4-BE49-F238E27FC236}">
                    <a16:creationId xmlns:a16="http://schemas.microsoft.com/office/drawing/2014/main" id="{B187ED29-7C6C-467F-B7C5-12F17CCA723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3767" y="2880792"/>
                <a:ext cx="1676186" cy="4116771"/>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a:extLst>
                  <a:ext uri="{FF2B5EF4-FFF2-40B4-BE49-F238E27FC236}">
                    <a16:creationId xmlns:a16="http://schemas.microsoft.com/office/drawing/2014/main" id="{49236E99-FCC4-46AB-85D9-0DD0C716A667}"/>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232658" y="2877439"/>
                <a:ext cx="1657203" cy="409423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a:extLst>
                  <a:ext uri="{FF2B5EF4-FFF2-40B4-BE49-F238E27FC236}">
                    <a16:creationId xmlns:a16="http://schemas.microsoft.com/office/drawing/2014/main" id="{4F5533CD-0341-49BF-B1FF-892B4F7CEEC8}"/>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3722655" y="2889959"/>
                <a:ext cx="1751158" cy="4107604"/>
              </a:xfrm>
              <a:prstGeom prst="rect">
                <a:avLst/>
              </a:prstGeom>
              <a:noFill/>
              <a:extLst>
                <a:ext uri="{909E8E84-426E-40DD-AFC4-6F175D3DCCD1}">
                  <a14:hiddenFill xmlns:a14="http://schemas.microsoft.com/office/drawing/2010/main">
                    <a:solidFill>
                      <a:srgbClr val="FFFFFF"/>
                    </a:solidFill>
                  </a14:hiddenFill>
                </a:ext>
              </a:extLst>
            </p:spPr>
          </p:pic>
        </p:grpSp>
        <p:pic>
          <p:nvPicPr>
            <p:cNvPr id="63" name="コンテンツ プレースホルダー 3">
              <a:extLst>
                <a:ext uri="{FF2B5EF4-FFF2-40B4-BE49-F238E27FC236}">
                  <a16:creationId xmlns:a16="http://schemas.microsoft.com/office/drawing/2014/main" id="{F8297CE3-5CB3-4018-87AF-F0DDA5C6C77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605109" y="2883862"/>
              <a:ext cx="1493848" cy="1516912"/>
            </a:xfrm>
            <a:prstGeom prst="rect">
              <a:avLst/>
            </a:prstGeom>
          </p:spPr>
        </p:pic>
        <p:cxnSp>
          <p:nvCxnSpPr>
            <p:cNvPr id="64" name="直線矢印コネクタ 63">
              <a:extLst>
                <a:ext uri="{FF2B5EF4-FFF2-40B4-BE49-F238E27FC236}">
                  <a16:creationId xmlns:a16="http://schemas.microsoft.com/office/drawing/2014/main" id="{ABE82DC3-685C-4069-9A59-64F089A1E454}"/>
                </a:ext>
              </a:extLst>
            </p:cNvPr>
            <p:cNvCxnSpPr>
              <a:cxnSpLocks/>
              <a:endCxn id="63" idx="0"/>
            </p:cNvCxnSpPr>
            <p:nvPr/>
          </p:nvCxnSpPr>
          <p:spPr>
            <a:xfrm>
              <a:off x="9352033" y="2281080"/>
              <a:ext cx="0" cy="60278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65" name="グループ化 64">
              <a:extLst>
                <a:ext uri="{FF2B5EF4-FFF2-40B4-BE49-F238E27FC236}">
                  <a16:creationId xmlns:a16="http://schemas.microsoft.com/office/drawing/2014/main" id="{F210AFB9-AB1D-4D39-913F-7AB80B40E0EA}"/>
                </a:ext>
              </a:extLst>
            </p:cNvPr>
            <p:cNvGrpSpPr/>
            <p:nvPr/>
          </p:nvGrpSpPr>
          <p:grpSpPr>
            <a:xfrm>
              <a:off x="1814374" y="1183331"/>
              <a:ext cx="2208072" cy="1828538"/>
              <a:chOff x="3858861" y="123459"/>
              <a:chExt cx="4878425" cy="4144980"/>
            </a:xfrm>
          </p:grpSpPr>
          <p:pic>
            <p:nvPicPr>
              <p:cNvPr id="76" name="Picture 24">
                <a:extLst>
                  <a:ext uri="{FF2B5EF4-FFF2-40B4-BE49-F238E27FC236}">
                    <a16:creationId xmlns:a16="http://schemas.microsoft.com/office/drawing/2014/main" id="{9706A118-E081-4EB3-8421-9708552FFAD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858861" y="132626"/>
                <a:ext cx="1725626" cy="411677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4">
                <a:extLst>
                  <a:ext uri="{FF2B5EF4-FFF2-40B4-BE49-F238E27FC236}">
                    <a16:creationId xmlns:a16="http://schemas.microsoft.com/office/drawing/2014/main" id="{0A7C6417-CDD9-41D8-8EE6-06F6A3BCCF0B}"/>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7045415" y="158519"/>
                <a:ext cx="1691871" cy="408171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4">
                <a:extLst>
                  <a:ext uri="{FF2B5EF4-FFF2-40B4-BE49-F238E27FC236}">
                    <a16:creationId xmlns:a16="http://schemas.microsoft.com/office/drawing/2014/main" id="{A064F691-A7EE-4E75-B446-A4F2977D1F5B}"/>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5459642" y="123459"/>
                <a:ext cx="1718096" cy="4144980"/>
              </a:xfrm>
              <a:prstGeom prst="rect">
                <a:avLst/>
              </a:prstGeom>
              <a:noFill/>
              <a:extLst>
                <a:ext uri="{909E8E84-426E-40DD-AFC4-6F175D3DCCD1}">
                  <a14:hiddenFill xmlns:a14="http://schemas.microsoft.com/office/drawing/2010/main">
                    <a:solidFill>
                      <a:srgbClr val="FFFFFF"/>
                    </a:solidFill>
                  </a14:hiddenFill>
                </a:ext>
              </a:extLst>
            </p:spPr>
          </p:pic>
        </p:grpSp>
        <p:pic>
          <p:nvPicPr>
            <p:cNvPr id="66" name="Picture 14">
              <a:extLst>
                <a:ext uri="{FF2B5EF4-FFF2-40B4-BE49-F238E27FC236}">
                  <a16:creationId xmlns:a16="http://schemas.microsoft.com/office/drawing/2014/main" id="{64BA9508-435B-4CEF-948E-976F1A2CCD28}"/>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r="16198"/>
            <a:stretch/>
          </p:blipFill>
          <p:spPr bwMode="auto">
            <a:xfrm>
              <a:off x="2460011" y="3309552"/>
              <a:ext cx="1175459" cy="1190284"/>
            </a:xfrm>
            <a:prstGeom prst="rect">
              <a:avLst/>
            </a:prstGeom>
            <a:noFill/>
            <a:extLst>
              <a:ext uri="{909E8E84-426E-40DD-AFC4-6F175D3DCCD1}">
                <a14:hiddenFill xmlns:a14="http://schemas.microsoft.com/office/drawing/2010/main">
                  <a:solidFill>
                    <a:srgbClr val="FFFFFF"/>
                  </a:solidFill>
                </a14:hiddenFill>
              </a:ext>
            </a:extLst>
          </p:spPr>
        </p:pic>
        <p:grpSp>
          <p:nvGrpSpPr>
            <p:cNvPr id="67" name="グループ化 66">
              <a:extLst>
                <a:ext uri="{FF2B5EF4-FFF2-40B4-BE49-F238E27FC236}">
                  <a16:creationId xmlns:a16="http://schemas.microsoft.com/office/drawing/2014/main" id="{26B79324-A185-4775-9C7C-E6287E82760F}"/>
                </a:ext>
              </a:extLst>
            </p:cNvPr>
            <p:cNvGrpSpPr/>
            <p:nvPr/>
          </p:nvGrpSpPr>
          <p:grpSpPr>
            <a:xfrm>
              <a:off x="4417888" y="1796838"/>
              <a:ext cx="2215985" cy="1845479"/>
              <a:chOff x="3836027" y="103410"/>
              <a:chExt cx="4879119" cy="4140398"/>
            </a:xfrm>
          </p:grpSpPr>
          <p:pic>
            <p:nvPicPr>
              <p:cNvPr id="73" name="Picture 22">
                <a:extLst>
                  <a:ext uri="{FF2B5EF4-FFF2-40B4-BE49-F238E27FC236}">
                    <a16:creationId xmlns:a16="http://schemas.microsoft.com/office/drawing/2014/main" id="{D7053314-6FCA-464C-8EEA-F45F16AF88C4}"/>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3836027" y="120106"/>
                <a:ext cx="1683326" cy="4113101"/>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a:extLst>
                  <a:ext uri="{FF2B5EF4-FFF2-40B4-BE49-F238E27FC236}">
                    <a16:creationId xmlns:a16="http://schemas.microsoft.com/office/drawing/2014/main" id="{C4777AF7-3AF6-49FE-97D7-67D434064B45}"/>
                  </a:ext>
                </a:extLst>
              </p:cNvPr>
              <p:cNvPicPr>
                <a:picLocks noChangeAspect="1" noChangeArrowheads="1"/>
              </p:cNvPicPr>
              <p:nvPr/>
            </p:nvPicPr>
            <p:blipFill rotWithShape="1">
              <a:blip r:embed="rId17" cstate="screen">
                <a:extLst>
                  <a:ext uri="{28A0092B-C50C-407E-A947-70E740481C1C}">
                    <a14:useLocalDpi xmlns:a14="http://schemas.microsoft.com/office/drawing/2010/main"/>
                  </a:ext>
                </a:extLst>
              </a:blip>
              <a:srcRect/>
              <a:stretch/>
            </p:blipFill>
            <p:spPr bwMode="auto">
              <a:xfrm>
                <a:off x="7050820" y="106780"/>
                <a:ext cx="1664326" cy="413702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2">
                <a:extLst>
                  <a:ext uri="{FF2B5EF4-FFF2-40B4-BE49-F238E27FC236}">
                    <a16:creationId xmlns:a16="http://schemas.microsoft.com/office/drawing/2014/main" id="{B0BD0863-CC18-44E2-A010-62E23A81F863}"/>
                  </a:ext>
                </a:extLst>
              </p:cNvPr>
              <p:cNvPicPr>
                <a:picLocks noChangeAspect="1" noChangeArrowheads="1"/>
              </p:cNvPicPr>
              <p:nvPr/>
            </p:nvPicPr>
            <p:blipFill rotWithShape="1">
              <a:blip r:embed="rId18" cstate="screen">
                <a:extLst>
                  <a:ext uri="{28A0092B-C50C-407E-A947-70E740481C1C}">
                    <a14:useLocalDpi xmlns:a14="http://schemas.microsoft.com/office/drawing/2010/main"/>
                  </a:ext>
                </a:extLst>
              </a:blip>
              <a:srcRect/>
              <a:stretch/>
            </p:blipFill>
            <p:spPr bwMode="auto">
              <a:xfrm>
                <a:off x="5416213" y="103410"/>
                <a:ext cx="1677201" cy="41025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グループ化 67">
              <a:extLst>
                <a:ext uri="{FF2B5EF4-FFF2-40B4-BE49-F238E27FC236}">
                  <a16:creationId xmlns:a16="http://schemas.microsoft.com/office/drawing/2014/main" id="{3E858449-BC9C-42C3-B428-279ED0DCDF07}"/>
                </a:ext>
              </a:extLst>
            </p:cNvPr>
            <p:cNvGrpSpPr/>
            <p:nvPr/>
          </p:nvGrpSpPr>
          <p:grpSpPr>
            <a:xfrm>
              <a:off x="6733120" y="1497032"/>
              <a:ext cx="894168" cy="840319"/>
              <a:chOff x="1565603" y="4932301"/>
              <a:chExt cx="1175664" cy="1545186"/>
            </a:xfrm>
          </p:grpSpPr>
          <p:sp>
            <p:nvSpPr>
              <p:cNvPr id="71" name="フローチャート: 磁気ディスク 70">
                <a:extLst>
                  <a:ext uri="{FF2B5EF4-FFF2-40B4-BE49-F238E27FC236}">
                    <a16:creationId xmlns:a16="http://schemas.microsoft.com/office/drawing/2014/main" id="{2052ACE3-377C-4A87-A0D7-7FD41AE17B86}"/>
                  </a:ext>
                </a:extLst>
              </p:cNvPr>
              <p:cNvSpPr/>
              <p:nvPr/>
            </p:nvSpPr>
            <p:spPr>
              <a:xfrm>
                <a:off x="1601851" y="4932301"/>
                <a:ext cx="1030832" cy="1234526"/>
              </a:xfrm>
              <a:prstGeom prst="flowChartMagneticDisk">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2" name="テキスト ボックス 71">
                <a:extLst>
                  <a:ext uri="{FF2B5EF4-FFF2-40B4-BE49-F238E27FC236}">
                    <a16:creationId xmlns:a16="http://schemas.microsoft.com/office/drawing/2014/main" id="{3A23A9A7-3003-4383-87DA-7DD58B67C3C5}"/>
                  </a:ext>
                </a:extLst>
              </p:cNvPr>
              <p:cNvSpPr txBox="1"/>
              <p:nvPr/>
            </p:nvSpPr>
            <p:spPr>
              <a:xfrm>
                <a:off x="1565603" y="5295679"/>
                <a:ext cx="1175664" cy="1181808"/>
              </a:xfrm>
              <a:prstGeom prst="rect">
                <a:avLst/>
              </a:prstGeom>
              <a:noFill/>
            </p:spPr>
            <p:txBody>
              <a:bodyPr wrap="square" rtlCol="0">
                <a:spAutoFit/>
              </a:bodyPr>
              <a:lstStyle/>
              <a:p>
                <a:pPr algn="ctr"/>
                <a:r>
                  <a:rPr lang="en-US" altLang="ja-JP" sz="1200" b="1"/>
                  <a:t>MOD</a:t>
                </a:r>
              </a:p>
              <a:p>
                <a:pPr algn="ctr"/>
                <a:r>
                  <a:rPr lang="en-US" altLang="ja-JP" sz="1200" b="1"/>
                  <a:t>02 x 35</a:t>
                </a:r>
                <a:endParaRPr lang="ja-JP" altLang="en-US" sz="1400" b="1"/>
              </a:p>
            </p:txBody>
          </p:sp>
        </p:grpSp>
        <p:cxnSp>
          <p:nvCxnSpPr>
            <p:cNvPr id="69" name="直線矢印コネクタ 68">
              <a:extLst>
                <a:ext uri="{FF2B5EF4-FFF2-40B4-BE49-F238E27FC236}">
                  <a16:creationId xmlns:a16="http://schemas.microsoft.com/office/drawing/2014/main" id="{CB008FDD-F950-46F9-801C-95EDBB9D630D}"/>
                </a:ext>
              </a:extLst>
            </p:cNvPr>
            <p:cNvCxnSpPr>
              <a:cxnSpLocks/>
              <a:endCxn id="70" idx="1"/>
            </p:cNvCxnSpPr>
            <p:nvPr/>
          </p:nvCxnSpPr>
          <p:spPr>
            <a:xfrm flipV="1">
              <a:off x="6631091" y="1860695"/>
              <a:ext cx="1512629" cy="861687"/>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pic>
          <p:nvPicPr>
            <p:cNvPr id="70" name="図 69">
              <a:extLst>
                <a:ext uri="{FF2B5EF4-FFF2-40B4-BE49-F238E27FC236}">
                  <a16:creationId xmlns:a16="http://schemas.microsoft.com/office/drawing/2014/main" id="{3E009159-B3D8-49CC-9B68-5E8DB2B6C51D}"/>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143720" y="1248221"/>
              <a:ext cx="2297674" cy="1224947"/>
            </a:xfrm>
            <a:prstGeom prst="rect">
              <a:avLst/>
            </a:prstGeom>
          </p:spPr>
        </p:pic>
      </p:grpSp>
      <p:sp>
        <p:nvSpPr>
          <p:cNvPr id="48" name="Title 1">
            <a:extLst>
              <a:ext uri="{FF2B5EF4-FFF2-40B4-BE49-F238E27FC236}">
                <a16:creationId xmlns:a16="http://schemas.microsoft.com/office/drawing/2014/main" id="{DCFCCCFA-EE37-D04E-9DB3-AF9F98456200}"/>
              </a:ext>
            </a:extLst>
          </p:cNvPr>
          <p:cNvSpPr>
            <a:spLocks noGrp="1"/>
          </p:cNvSpPr>
          <p:nvPr>
            <p:ph type="title"/>
          </p:nvPr>
        </p:nvSpPr>
        <p:spPr>
          <a:xfrm>
            <a:off x="609602" y="256928"/>
            <a:ext cx="11163868" cy="506805"/>
          </a:xfrm>
        </p:spPr>
        <p:txBody>
          <a:bodyPr>
            <a:noAutofit/>
          </a:bodyPr>
          <a:lstStyle/>
          <a:p>
            <a:r>
              <a:rPr lang="en-US" sz="3600" dirty="0">
                <a:solidFill>
                  <a:srgbClr val="C00000"/>
                </a:solidFill>
                <a:latin typeface="Calibri" panose="020F0502020204030204" pitchFamily="34" charset="0"/>
                <a:cs typeface="Calibri" panose="020F0502020204030204" pitchFamily="34" charset="0"/>
              </a:rPr>
              <a:t>Autoencoders to discover cloud classes</a:t>
            </a:r>
          </a:p>
        </p:txBody>
      </p:sp>
      <p:sp>
        <p:nvSpPr>
          <p:cNvPr id="2" name="TextBox 1">
            <a:extLst>
              <a:ext uri="{FF2B5EF4-FFF2-40B4-BE49-F238E27FC236}">
                <a16:creationId xmlns:a16="http://schemas.microsoft.com/office/drawing/2014/main" id="{A00983D6-1AF8-1F45-933F-D8CBE221B51E}"/>
              </a:ext>
            </a:extLst>
          </p:cNvPr>
          <p:cNvSpPr txBox="1"/>
          <p:nvPr/>
        </p:nvSpPr>
        <p:spPr>
          <a:xfrm>
            <a:off x="-42039" y="6534074"/>
            <a:ext cx="5319085" cy="369332"/>
          </a:xfrm>
          <a:prstGeom prst="rect">
            <a:avLst/>
          </a:prstGeom>
          <a:noFill/>
        </p:spPr>
        <p:txBody>
          <a:bodyPr wrap="none" rtlCol="0">
            <a:spAutoFit/>
          </a:bodyPr>
          <a:lstStyle/>
          <a:p>
            <a:r>
              <a:rPr lang="en-US" dirty="0"/>
              <a:t>Takuya </a:t>
            </a:r>
            <a:r>
              <a:rPr lang="en-US" dirty="0" err="1"/>
              <a:t>Kurihana</a:t>
            </a:r>
            <a:r>
              <a:rPr lang="en-US" dirty="0"/>
              <a:t>, Liz Moyer, Rebecca Willett, Ian Foster</a:t>
            </a:r>
          </a:p>
        </p:txBody>
      </p:sp>
    </p:spTree>
    <p:extLst>
      <p:ext uri="{BB962C8B-B14F-4D97-AF65-F5344CB8AC3E}">
        <p14:creationId xmlns:p14="http://schemas.microsoft.com/office/powerpoint/2010/main" val="2481239123"/>
      </p:ext>
    </p:extLst>
  </p:cSld>
  <p:clrMapOvr>
    <a:masterClrMapping/>
  </p:clrMapOvr>
</p:sld>
</file>

<file path=ppt/theme/theme1.xml><?xml version="1.0" encoding="utf-8"?>
<a:theme xmlns:a="http://schemas.openxmlformats.org/drawingml/2006/main" name="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n_Argonne presentation_16x9" id="{3EC36352-2A32-614F-8AAD-4744F07DD87E}" vid="{F40899AE-EDF5-E44A-917A-309866E00AC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_16x9">
  <a:themeElements>
    <a:clrScheme name="Argonne General Purpose Template">
      <a:dk1>
        <a:srgbClr val="47484A"/>
      </a:dk1>
      <a:lt1>
        <a:srgbClr val="FFFFFF"/>
      </a:lt1>
      <a:dk2>
        <a:srgbClr val="0082CA"/>
      </a:dk2>
      <a:lt2>
        <a:srgbClr val="ECAA00"/>
      </a:lt2>
      <a:accent1>
        <a:srgbClr val="7AB800"/>
      </a:accent1>
      <a:accent2>
        <a:srgbClr val="00609C"/>
      </a:accent2>
      <a:accent3>
        <a:srgbClr val="4D008C"/>
      </a:accent3>
      <a:accent4>
        <a:srgbClr val="FF7900"/>
      </a:accent4>
      <a:accent5>
        <a:srgbClr val="00A19C"/>
      </a:accent5>
      <a:accent6>
        <a:srgbClr val="CD202C"/>
      </a:accent6>
      <a:hlink>
        <a:srgbClr val="000000"/>
      </a:hlink>
      <a:folHlink>
        <a:srgbClr val="76777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n_Argonne presentation_16x9" id="{3EC36352-2A32-614F-8AAD-4744F07DD87E}" vid="{F40899AE-EDF5-E44A-917A-309866E00AC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7373</TotalTime>
  <Words>2665</Words>
  <Application>Microsoft Office PowerPoint</Application>
  <PresentationFormat>Widescreen</PresentationFormat>
  <Paragraphs>373</Paragraphs>
  <Slides>25</Slides>
  <Notes>16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25</vt:i4>
      </vt:variant>
    </vt:vector>
  </HeadingPairs>
  <TitlesOfParts>
    <vt:vector size="35" baseType="lpstr">
      <vt:lpstr>游ゴシック</vt:lpstr>
      <vt:lpstr>Arial</vt:lpstr>
      <vt:lpstr>Calibri</vt:lpstr>
      <vt:lpstr>Calibri Light</vt:lpstr>
      <vt:lpstr>Helvetica Neue</vt:lpstr>
      <vt:lpstr>Wingdings</vt:lpstr>
      <vt:lpstr>presentation_16x9</vt:lpstr>
      <vt:lpstr>1_Office Theme</vt:lpstr>
      <vt:lpstr>3_Office Theme</vt:lpstr>
      <vt:lpstr>1_presentation_16x9</vt:lpstr>
      <vt:lpstr>AI for Science @ Argonne</vt:lpstr>
      <vt:lpstr>Why are we excited about “AI for science”?</vt:lpstr>
      <vt:lpstr>AI for Science @ Argonne targets both research and infrastructure</vt:lpstr>
      <vt:lpstr>AI for Science @ Argonne targets both research and infrastructure</vt:lpstr>
      <vt:lpstr>AI at Argonne: Dozens of applications projects</vt:lpstr>
      <vt:lpstr>PowerPoint Presentation</vt:lpstr>
      <vt:lpstr>ML Driven Probabilistic Forecasting (1/2)</vt:lpstr>
      <vt:lpstr>ML Driven Probabilistic Forecasting (2/2)</vt:lpstr>
      <vt:lpstr>Autoencoders to discover cloud classes</vt:lpstr>
      <vt:lpstr>AI for Science @ Argonne targets both research and infrastructure</vt:lpstr>
      <vt:lpstr>Infrastructure for AI-enabled Science</vt:lpstr>
      <vt:lpstr>PowerPoint Presentation</vt:lpstr>
      <vt:lpstr>Deep learning uses massive computing</vt:lpstr>
      <vt:lpstr>Relationships between AI/ML and HPC</vt:lpstr>
      <vt:lpstr>Some drivers for HPC + AI convergence</vt:lpstr>
      <vt:lpstr>Robust Learned Function Accelerators (RLFAs) Fluidity between simulations and learned models</vt:lpstr>
      <vt:lpstr>PowerPoint Presentation</vt:lpstr>
      <vt:lpstr>PowerPoint Presentation</vt:lpstr>
      <vt:lpstr>AI for Science @ Argonne targets both research and infrastructure</vt:lpstr>
      <vt:lpstr>Future directions in foundations   </vt:lpstr>
      <vt:lpstr>AI for Science @ Argonne targets both research and infrastructure</vt:lpstr>
      <vt:lpstr>Aurora: HPC and AI</vt:lpstr>
      <vt:lpstr>An AI accelerator testbed</vt:lpstr>
      <vt:lpstr>DOE’s AI for Science Townhalls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AI for Science</dc:title>
  <dc:creator>Stevens, Rick L.</dc:creator>
  <cp:lastModifiedBy>Narges Shahroudi</cp:lastModifiedBy>
  <cp:revision>96</cp:revision>
  <cp:lastPrinted>2020-01-15T17:26:57Z</cp:lastPrinted>
  <dcterms:created xsi:type="dcterms:W3CDTF">2019-06-13T11:02:35Z</dcterms:created>
  <dcterms:modified xsi:type="dcterms:W3CDTF">2020-09-17T14:59:13Z</dcterms:modified>
</cp:coreProperties>
</file>