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autoCompressPictures="0">
  <p:sldMasterIdLst>
    <p:sldMasterId id="2147483669" r:id="rId1"/>
    <p:sldMasterId id="2147483671" r:id="rId2"/>
  </p:sldMasterIdLst>
  <p:notesMasterIdLst>
    <p:notesMasterId r:id="rId27"/>
  </p:notesMasterIdLst>
  <p:sldIdLst>
    <p:sldId id="386" r:id="rId3"/>
    <p:sldId id="387" r:id="rId4"/>
    <p:sldId id="388" r:id="rId5"/>
    <p:sldId id="389" r:id="rId6"/>
    <p:sldId id="391" r:id="rId7"/>
    <p:sldId id="390" r:id="rId8"/>
    <p:sldId id="403" r:id="rId9"/>
    <p:sldId id="407" r:id="rId10"/>
    <p:sldId id="404" r:id="rId11"/>
    <p:sldId id="258" r:id="rId12"/>
    <p:sldId id="287" r:id="rId13"/>
    <p:sldId id="402" r:id="rId14"/>
    <p:sldId id="265" r:id="rId15"/>
    <p:sldId id="257" r:id="rId16"/>
    <p:sldId id="270" r:id="rId17"/>
    <p:sldId id="405" r:id="rId18"/>
    <p:sldId id="259" r:id="rId19"/>
    <p:sldId id="274" r:id="rId20"/>
    <p:sldId id="406" r:id="rId21"/>
    <p:sldId id="275" r:id="rId22"/>
    <p:sldId id="398" r:id="rId23"/>
    <p:sldId id="400" r:id="rId24"/>
    <p:sldId id="408" r:id="rId25"/>
    <p:sldId id="401" r:id="rId26"/>
  </p:sldIdLst>
  <p:sldSz cx="9144000" cy="5143500" type="screen16x9"/>
  <p:notesSz cx="7010400" cy="92964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Helvetica Neue" panose="02000503000000020004" pitchFamily="2" charset="0"/>
      <p:regular r:id="rId32"/>
      <p:bold r:id="rId33"/>
      <p:italic r:id="rId34"/>
      <p:boldItalic r:id="rId35"/>
    </p:embeddedFont>
    <p:embeddedFont>
      <p:font typeface="Montserrat" pitchFamily="2" charset="77"/>
      <p:regular r:id="rId36"/>
      <p:bold r:id="rId37"/>
      <p:italic r:id="rId38"/>
      <p:boldItalic r:id="rId39"/>
    </p:embeddedFont>
    <p:embeddedFont>
      <p:font typeface="Roboto" panose="02000000000000000000" pitchFamily="2" charset="0"/>
      <p:regular r:id="rId40"/>
      <p:bold r:id="rId41"/>
      <p:italic r:id="rId42"/>
      <p:boldItalic r:id="rId43"/>
    </p:embeddedFont>
    <p:embeddedFont>
      <p:font typeface="Trebuchet MS" panose="020B0703020202090204" pitchFamily="34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C03D"/>
    <a:srgbClr val="E3E001"/>
    <a:srgbClr val="9411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52"/>
    <p:restoredTop sz="94607"/>
  </p:normalViewPr>
  <p:slideViewPr>
    <p:cSldViewPr snapToGrid="0">
      <p:cViewPr varScale="1">
        <p:scale>
          <a:sx n="136" d="100"/>
          <a:sy n="136" d="100"/>
        </p:scale>
        <p:origin x="200" y="7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2.fntdata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2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0" Type="http://schemas.openxmlformats.org/officeDocument/2006/relationships/slide" Target="slides/slide18.xml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8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17550" y="1162050"/>
            <a:ext cx="5575200" cy="3136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stats.stackexchange.com/questions/362988/in-cnn-do-we-have-learn-kernel-values-at-every-convolution-layer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missinglink.ai/guides/neural-network-concepts/perceptrons-and-multi-layer-perceptrons-the-artificial-neuron-at-the-core-of-deep-learning/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8a2cb50780_68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8a2cb50780_68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40375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8ad0fda227_0_8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8ad0fda227_0_8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49323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8a2cc133e5_2_7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g8a2cc133e5_2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183869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8a2cc133e5_1_4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g8a2cc133e5_1_4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24573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8a2cb50780_0_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400"/>
          </a:p>
        </p:txBody>
      </p:sp>
      <p:sp>
        <p:nvSpPr>
          <p:cNvPr id="290" name="Google Shape;290;g8a2cb50780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1951" y="1143000"/>
            <a:ext cx="5454000" cy="308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3267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8a2cb50780_8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5" name="Google Shape;695;g8a2cb50780_8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94051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8aceb3a7fb_0_5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8aceb3a7fb_0_5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79944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8aceb3a7fb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8aceb3a7fb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Image (icon) source: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MLP icon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https://stats.stackexchange.com/questions/362988/in-cnn-do-we-have-learn-kernel-values-at-every-convolution-layer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Kernel icon </a:t>
            </a:r>
            <a:r>
              <a:rPr lang="en" u="sng">
                <a:solidFill>
                  <a:schemeClr val="hlink"/>
                </a:solidFill>
                <a:hlinkClick r:id="rId4"/>
              </a:rPr>
              <a:t>https://missinglink.ai/guides/neural-network-concepts/perceptrons-and-multi-layer-perceptrons-the-artificial-neuron-at-the-core-of-deep-learning/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27141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8a2bfc97fa_1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8a2bfc97fa_1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60906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8a2bfc97fa_0_2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8a2bfc97fa_0_2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91770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8ad17f23f3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8ad17f23f3_0_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g8ad17f23f3_0_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8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600" tIns="89600" rIns="89600" bIns="896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400"/>
              <a:t>16</a:t>
            </a:fld>
            <a:endParaRPr sz="1400"/>
          </a:p>
        </p:txBody>
      </p:sp>
    </p:spTree>
    <p:extLst>
      <p:ext uri="{BB962C8B-B14F-4D97-AF65-F5344CB8AC3E}">
        <p14:creationId xmlns:p14="http://schemas.microsoft.com/office/powerpoint/2010/main" val="12978812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8ad17f23f3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8ad17f23f3_0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g8ad17f23f3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8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600" tIns="89600" rIns="89600" bIns="896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 sz="1400"/>
              <a:t>17</a:t>
            </a:fld>
            <a:endParaRPr sz="1400"/>
          </a:p>
        </p:txBody>
      </p:sp>
    </p:spTree>
    <p:extLst>
      <p:ext uri="{BB962C8B-B14F-4D97-AF65-F5344CB8AC3E}">
        <p14:creationId xmlns:p14="http://schemas.microsoft.com/office/powerpoint/2010/main" val="3122653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43"/>
          <p:cNvSpPr txBox="1">
            <a:spLocks noGrp="1"/>
          </p:cNvSpPr>
          <p:nvPr>
            <p:ph type="title"/>
          </p:nvPr>
        </p:nvSpPr>
        <p:spPr>
          <a:xfrm>
            <a:off x="457200" y="117225"/>
            <a:ext cx="8229600" cy="282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Helvetica Neue"/>
              <a:buNone/>
              <a:defRPr sz="17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63" name="Google Shape;163;p43"/>
          <p:cNvSpPr txBox="1">
            <a:spLocks noGrp="1"/>
          </p:cNvSpPr>
          <p:nvPr>
            <p:ph type="body" idx="1"/>
          </p:nvPr>
        </p:nvSpPr>
        <p:spPr>
          <a:xfrm>
            <a:off x="457200" y="1200152"/>
            <a:ext cx="8229600" cy="32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111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–"/>
              <a:defRPr sz="13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857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»"/>
              <a:defRPr sz="9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11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11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11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11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982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7"/>
          <p:cNvSpPr txBox="1">
            <a:spLocks noGrp="1"/>
          </p:cNvSpPr>
          <p:nvPr>
            <p:ph type="ctrTitle"/>
          </p:nvPr>
        </p:nvSpPr>
        <p:spPr>
          <a:xfrm>
            <a:off x="685800" y="1597829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Helvetica Neue"/>
              <a:buNone/>
              <a:defRPr sz="225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6" name="Google Shape;66;p17"/>
          <p:cNvSpPr txBox="1">
            <a:spLocks noGrp="1"/>
          </p:cNvSpPr>
          <p:nvPr>
            <p:ph type="subTitle" idx="1"/>
          </p:nvPr>
        </p:nvSpPr>
        <p:spPr>
          <a:xfrm>
            <a:off x="1371600" y="2708667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spcBef>
                <a:spcPts val="318"/>
              </a:spcBef>
              <a:spcAft>
                <a:spcPts val="0"/>
              </a:spcAft>
              <a:buClr>
                <a:srgbClr val="9E9E9E"/>
              </a:buClr>
              <a:buSzPts val="1588"/>
              <a:buFont typeface="Arial"/>
              <a:buNone/>
              <a:defRPr sz="1588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spcBef>
                <a:spcPts val="282"/>
              </a:spcBef>
              <a:spcAft>
                <a:spcPts val="0"/>
              </a:spcAft>
              <a:buClr>
                <a:srgbClr val="9E9E9E"/>
              </a:buClr>
              <a:buSzPts val="1412"/>
              <a:buFont typeface="Arial"/>
              <a:buNone/>
              <a:defRPr sz="1412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9"/>
          <p:cNvSpPr txBox="1">
            <a:spLocks noGrp="1"/>
          </p:cNvSpPr>
          <p:nvPr>
            <p:ph type="title"/>
          </p:nvPr>
        </p:nvSpPr>
        <p:spPr>
          <a:xfrm>
            <a:off x="722313" y="3305186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2" name="Google Shape;72;p19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318"/>
              </a:spcBef>
              <a:spcAft>
                <a:spcPts val="0"/>
              </a:spcAft>
              <a:buClr>
                <a:srgbClr val="9E9E9E"/>
              </a:buClr>
              <a:buSzPts val="1588"/>
              <a:buFont typeface="Arial"/>
              <a:buNone/>
              <a:defRPr sz="1588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282"/>
              </a:spcBef>
              <a:spcAft>
                <a:spcPts val="0"/>
              </a:spcAft>
              <a:buClr>
                <a:srgbClr val="9E9E9E"/>
              </a:buClr>
              <a:buSzPts val="1412"/>
              <a:buFont typeface="Arial"/>
              <a:buNone/>
              <a:defRPr sz="1412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0"/>
          <p:cNvSpPr txBox="1">
            <a:spLocks noGrp="1"/>
          </p:cNvSpPr>
          <p:nvPr>
            <p:ph type="title"/>
          </p:nvPr>
        </p:nvSpPr>
        <p:spPr>
          <a:xfrm>
            <a:off x="457200" y="117224"/>
            <a:ext cx="8229600" cy="2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Helvetica Neue"/>
              <a:buNone/>
              <a:defRPr sz="225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5" name="Google Shape;75;p20"/>
          <p:cNvSpPr txBox="1">
            <a:spLocks noGrp="1"/>
          </p:cNvSpPr>
          <p:nvPr>
            <p:ph type="body" idx="1"/>
          </p:nvPr>
        </p:nvSpPr>
        <p:spPr>
          <a:xfrm>
            <a:off x="457201" y="1151338"/>
            <a:ext cx="40401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None/>
              <a:defRPr sz="1588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20"/>
          <p:cNvSpPr txBox="1">
            <a:spLocks noGrp="1"/>
          </p:cNvSpPr>
          <p:nvPr>
            <p:ph type="body" idx="2"/>
          </p:nvPr>
        </p:nvSpPr>
        <p:spPr>
          <a:xfrm>
            <a:off x="457201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29437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–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07022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–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95846" algn="l" rtl="0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Char char="»"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20"/>
          <p:cNvSpPr txBox="1">
            <a:spLocks noGrp="1"/>
          </p:cNvSpPr>
          <p:nvPr>
            <p:ph type="body" idx="3"/>
          </p:nvPr>
        </p:nvSpPr>
        <p:spPr>
          <a:xfrm>
            <a:off x="4645034" y="1151338"/>
            <a:ext cx="40419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None/>
              <a:defRPr sz="1588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Google Shape;78;p20"/>
          <p:cNvSpPr txBox="1">
            <a:spLocks noGrp="1"/>
          </p:cNvSpPr>
          <p:nvPr>
            <p:ph type="body" idx="4"/>
          </p:nvPr>
        </p:nvSpPr>
        <p:spPr>
          <a:xfrm>
            <a:off x="4645034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29437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–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07022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–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95846" algn="l" rtl="0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Char char="»"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1"/>
          <p:cNvSpPr txBox="1">
            <a:spLocks noGrp="1"/>
          </p:cNvSpPr>
          <p:nvPr>
            <p:ph type="title"/>
          </p:nvPr>
        </p:nvSpPr>
        <p:spPr>
          <a:xfrm>
            <a:off x="457200" y="117224"/>
            <a:ext cx="8229600" cy="2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Helvetica Neue"/>
              <a:buNone/>
              <a:defRPr sz="225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3"/>
          <p:cNvSpPr txBox="1">
            <a:spLocks noGrp="1"/>
          </p:cNvSpPr>
          <p:nvPr>
            <p:ph type="title"/>
          </p:nvPr>
        </p:nvSpPr>
        <p:spPr>
          <a:xfrm>
            <a:off x="457203" y="204797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65"/>
              <a:buFont typeface="Helvetica Neue"/>
              <a:buNone/>
              <a:defRPr sz="1765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4" name="Google Shape;84;p23"/>
          <p:cNvSpPr txBox="1">
            <a:spLocks noGrp="1"/>
          </p:cNvSpPr>
          <p:nvPr>
            <p:ph type="body" idx="1"/>
          </p:nvPr>
        </p:nvSpPr>
        <p:spPr>
          <a:xfrm>
            <a:off x="3575050" y="204799"/>
            <a:ext cx="5111700" cy="43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29437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–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07022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–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95846" algn="l" rtl="0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Char char="»"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23"/>
          <p:cNvSpPr txBox="1">
            <a:spLocks noGrp="1"/>
          </p:cNvSpPr>
          <p:nvPr>
            <p:ph type="body" idx="2"/>
          </p:nvPr>
        </p:nvSpPr>
        <p:spPr>
          <a:xfrm>
            <a:off x="457203" y="1076328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None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None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176"/>
              </a:spcBef>
              <a:spcAft>
                <a:spcPts val="0"/>
              </a:spcAft>
              <a:buClr>
                <a:schemeClr val="dk1"/>
              </a:buClr>
              <a:buSzPts val="882"/>
              <a:buFont typeface="Arial"/>
              <a:buNone/>
              <a:defRPr sz="88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4"/>
          <p:cNvSpPr txBox="1">
            <a:spLocks noGrp="1"/>
          </p:cNvSpPr>
          <p:nvPr>
            <p:ph type="title"/>
          </p:nvPr>
        </p:nvSpPr>
        <p:spPr>
          <a:xfrm>
            <a:off x="1792288" y="3600461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65"/>
              <a:buFont typeface="Helvetica Neue"/>
              <a:buNone/>
              <a:defRPr sz="1765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8" name="Google Shape;88;p24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565"/>
              </a:spcBef>
              <a:spcAft>
                <a:spcPts val="0"/>
              </a:spcAft>
              <a:buClr>
                <a:schemeClr val="dk1"/>
              </a:buClr>
              <a:buSzPts val="2824"/>
              <a:buFont typeface="Arial"/>
              <a:buNone/>
              <a:defRPr sz="282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494"/>
              </a:spcBef>
              <a:spcAft>
                <a:spcPts val="0"/>
              </a:spcAft>
              <a:buClr>
                <a:schemeClr val="dk1"/>
              </a:buClr>
              <a:buSzPts val="2471"/>
              <a:buFont typeface="Arial"/>
              <a:buNone/>
              <a:defRPr sz="2471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424"/>
              </a:spcBef>
              <a:spcAft>
                <a:spcPts val="0"/>
              </a:spcAft>
              <a:buClr>
                <a:schemeClr val="dk1"/>
              </a:buClr>
              <a:buSzPts val="2118"/>
              <a:buFont typeface="Arial"/>
              <a:buNone/>
              <a:defRPr sz="211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24"/>
          <p:cNvSpPr txBox="1">
            <a:spLocks noGrp="1"/>
          </p:cNvSpPr>
          <p:nvPr>
            <p:ph type="body" idx="1"/>
          </p:nvPr>
        </p:nvSpPr>
        <p:spPr>
          <a:xfrm>
            <a:off x="1792288" y="4025513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None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None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176"/>
              </a:spcBef>
              <a:spcAft>
                <a:spcPts val="0"/>
              </a:spcAft>
              <a:buClr>
                <a:schemeClr val="dk1"/>
              </a:buClr>
              <a:buSzPts val="882"/>
              <a:buFont typeface="Arial"/>
              <a:buNone/>
              <a:defRPr sz="88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7333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/>
          <p:cNvPicPr preferRelativeResize="0"/>
          <p:nvPr/>
        </p:nvPicPr>
        <p:blipFill rotWithShape="1">
          <a:blip r:embed="rId3">
            <a:alphaModFix/>
          </a:blip>
          <a:srcRect l="5954" r="5674"/>
          <a:stretch/>
        </p:blipFill>
        <p:spPr>
          <a:xfrm>
            <a:off x="0" y="-8056"/>
            <a:ext cx="9144002" cy="517405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/>
          <p:nvPr/>
        </p:nvSpPr>
        <p:spPr>
          <a:xfrm>
            <a:off x="1319" y="1711921"/>
            <a:ext cx="9142800" cy="1687200"/>
          </a:xfrm>
          <a:prstGeom prst="rect">
            <a:avLst/>
          </a:prstGeom>
          <a:solidFill>
            <a:schemeClr val="dk1">
              <a:alpha val="8274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" name="Google Shape;17;p3"/>
          <p:cNvSpPr/>
          <p:nvPr/>
        </p:nvSpPr>
        <p:spPr>
          <a:xfrm>
            <a:off x="0" y="3478988"/>
            <a:ext cx="9144000" cy="16872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" name="Google Shape;18;p3"/>
          <p:cNvPicPr preferRelativeResize="0"/>
          <p:nvPr/>
        </p:nvPicPr>
        <p:blipFill rotWithShape="1">
          <a:blip r:embed="rId4">
            <a:alphaModFix/>
          </a:blip>
          <a:srcRect l="-27972" t="-23696" r="-19716" b="-34807"/>
          <a:stretch/>
        </p:blipFill>
        <p:spPr>
          <a:xfrm>
            <a:off x="0" y="4338200"/>
            <a:ext cx="1233925" cy="8278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5"/>
          <p:cNvSpPr/>
          <p:nvPr/>
        </p:nvSpPr>
        <p:spPr>
          <a:xfrm>
            <a:off x="0" y="2034"/>
            <a:ext cx="9144000" cy="484500"/>
          </a:xfrm>
          <a:prstGeom prst="rect">
            <a:avLst/>
          </a:prstGeom>
          <a:solidFill>
            <a:srgbClr val="01216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58" name="Google Shape;58;p15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2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63093" algn="l" rtl="0">
              <a:spcBef>
                <a:spcPts val="424"/>
              </a:spcBef>
              <a:spcAft>
                <a:spcPts val="0"/>
              </a:spcAft>
              <a:buClr>
                <a:schemeClr val="dk1"/>
              </a:buClr>
              <a:buSzPts val="2118"/>
              <a:buFont typeface="Arial"/>
              <a:buChar char="•"/>
              <a:defRPr sz="211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–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9438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–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07022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»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457200" y="117224"/>
            <a:ext cx="8229600" cy="2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Helvetica Neue"/>
              <a:buNone/>
              <a:defRPr sz="225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78E6E4-40D6-0243-B0D6-6E94173E72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ADAA3-D93B-1E48-8656-748E75E6C63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2" r:id="rId8"/>
    <p:sldLayoutId id="2147483673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00A2737-D9E8-7D4A-B004-4E0BA0645C45}"/>
              </a:ext>
            </a:extLst>
          </p:cNvPr>
          <p:cNvSpPr txBox="1"/>
          <p:nvPr/>
        </p:nvSpPr>
        <p:spPr>
          <a:xfrm>
            <a:off x="1091990" y="1896813"/>
            <a:ext cx="69600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The Artificial Intelligence for Earth System Science Hackathon: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Challenges and Lessons Learned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E59DCCB-8DC3-E04F-8731-DE4583A83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782" y="4496046"/>
            <a:ext cx="2395577" cy="511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A39AD10-BD6F-2040-9A61-238331FF2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075" y="4496046"/>
            <a:ext cx="1874143" cy="512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FF016E-D6C6-1F44-B2C8-C5C33DEA3A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9243" y="4374103"/>
            <a:ext cx="755855" cy="7558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20DAE2-A083-CA44-8D00-CEF99492BAF0}"/>
              </a:ext>
            </a:extLst>
          </p:cNvPr>
          <p:cNvSpPr txBox="1"/>
          <p:nvPr/>
        </p:nvSpPr>
        <p:spPr>
          <a:xfrm>
            <a:off x="3016577" y="3492775"/>
            <a:ext cx="3110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i="1" dirty="0"/>
              <a:t>David John Gagne</a:t>
            </a:r>
          </a:p>
          <a:p>
            <a:pPr algn="ctr"/>
            <a:r>
              <a:rPr lang="en-US" sz="1800" dirty="0"/>
              <a:t>NCAR, Boulder, CO</a:t>
            </a:r>
          </a:p>
        </p:txBody>
      </p:sp>
    </p:spTree>
    <p:extLst>
      <p:ext uri="{BB962C8B-B14F-4D97-AF65-F5344CB8AC3E}">
        <p14:creationId xmlns:p14="http://schemas.microsoft.com/office/powerpoint/2010/main" val="2342181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66"/>
          <p:cNvSpPr txBox="1">
            <a:spLocks noGrp="1"/>
          </p:cNvSpPr>
          <p:nvPr>
            <p:ph type="title"/>
          </p:nvPr>
        </p:nvSpPr>
        <p:spPr>
          <a:xfrm>
            <a:off x="457200" y="117225"/>
            <a:ext cx="8229600" cy="2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" sz="1800"/>
              <a:t>Most Common Questions</a:t>
            </a:r>
            <a:endParaRPr sz="1800"/>
          </a:p>
        </p:txBody>
      </p:sp>
      <p:sp>
        <p:nvSpPr>
          <p:cNvPr id="293" name="Google Shape;293;p66"/>
          <p:cNvSpPr txBox="1">
            <a:spLocks noGrp="1"/>
          </p:cNvSpPr>
          <p:nvPr>
            <p:ph type="body" idx="1"/>
          </p:nvPr>
        </p:nvSpPr>
        <p:spPr>
          <a:xfrm>
            <a:off x="58450" y="614950"/>
            <a:ext cx="3623700" cy="13875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What considerations go into making a </a:t>
            </a:r>
            <a:r>
              <a:rPr lang="en" sz="1200" b="1"/>
              <a:t>train/ test </a:t>
            </a:r>
            <a:r>
              <a:rPr lang="en" sz="1200"/>
              <a:t>split?</a:t>
            </a:r>
            <a:endParaRPr sz="1200"/>
          </a:p>
          <a:p>
            <a:pPr marL="342900" lvl="0" indent="-241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Anthropogenic warming trend</a:t>
            </a:r>
            <a:endParaRPr sz="1200"/>
          </a:p>
          <a:p>
            <a:pPr marL="342900" lvl="0" indent="-241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Autocorrelation between consecutive months</a:t>
            </a:r>
            <a:endParaRPr sz="1200"/>
          </a:p>
          <a:p>
            <a:pPr marL="342900" lvl="0" indent="-241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Climate models offer another source of training data</a:t>
            </a:r>
            <a:endParaRPr sz="1200"/>
          </a:p>
          <a:p>
            <a:pPr marL="342900" lvl="0" indent="-241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More uncertainty with observations pre-1979</a:t>
            </a:r>
            <a:endParaRPr sz="1200"/>
          </a:p>
        </p:txBody>
      </p:sp>
      <p:pic>
        <p:nvPicPr>
          <p:cNvPr id="294" name="Google Shape;294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3900" y="563800"/>
            <a:ext cx="2821666" cy="178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35576" y="705425"/>
            <a:ext cx="1279225" cy="150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73775" y="1103625"/>
            <a:ext cx="1126551" cy="76085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66"/>
          <p:cNvSpPr txBox="1">
            <a:spLocks noGrp="1"/>
          </p:cNvSpPr>
          <p:nvPr>
            <p:ph type="body" idx="1"/>
          </p:nvPr>
        </p:nvSpPr>
        <p:spPr>
          <a:xfrm>
            <a:off x="58450" y="2178300"/>
            <a:ext cx="3623700" cy="15477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Which machine learning models leverage the </a:t>
            </a:r>
            <a:r>
              <a:rPr lang="en" sz="1200" b="1"/>
              <a:t>spatial</a:t>
            </a:r>
            <a:r>
              <a:rPr lang="en" sz="1200"/>
              <a:t> nature of the input?</a:t>
            </a:r>
            <a:endParaRPr sz="1200"/>
          </a:p>
          <a:p>
            <a:pPr marL="342900" lvl="0" indent="-241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The input is a global </a:t>
            </a:r>
            <a:r>
              <a:rPr lang="en" sz="1200" b="1"/>
              <a:t>grid</a:t>
            </a:r>
            <a:r>
              <a:rPr lang="en" sz="1200"/>
              <a:t>: latitude by longitude</a:t>
            </a:r>
            <a:endParaRPr sz="1200"/>
          </a:p>
          <a:p>
            <a:pPr marL="342900" lvl="0" indent="-241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Convolutional neural networks use this spatial organization of grid cells</a:t>
            </a:r>
            <a:endParaRPr sz="1200"/>
          </a:p>
          <a:p>
            <a:pPr marL="342900" lvl="0" indent="-241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Other ML methods treat each grid cell independently</a:t>
            </a:r>
            <a:endParaRPr sz="1200"/>
          </a:p>
        </p:txBody>
      </p:sp>
      <p:pic>
        <p:nvPicPr>
          <p:cNvPr id="298" name="Google Shape;298;p66"/>
          <p:cNvPicPr preferRelativeResize="0"/>
          <p:nvPr/>
        </p:nvPicPr>
        <p:blipFill rotWithShape="1">
          <a:blip r:embed="rId6">
            <a:alphaModFix/>
          </a:blip>
          <a:srcRect r="41273"/>
          <a:stretch/>
        </p:blipFill>
        <p:spPr>
          <a:xfrm>
            <a:off x="3901475" y="2353150"/>
            <a:ext cx="2593823" cy="150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66"/>
          <p:cNvPicPr preferRelativeResize="0"/>
          <p:nvPr/>
        </p:nvPicPr>
        <p:blipFill rotWithShape="1">
          <a:blip r:embed="rId7">
            <a:alphaModFix/>
          </a:blip>
          <a:srcRect t="8634"/>
          <a:stretch/>
        </p:blipFill>
        <p:spPr>
          <a:xfrm>
            <a:off x="3813900" y="2622875"/>
            <a:ext cx="1028175" cy="6137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0" name="Google Shape;300;p66"/>
          <p:cNvCxnSpPr/>
          <p:nvPr/>
        </p:nvCxnSpPr>
        <p:spPr>
          <a:xfrm rot="10800000">
            <a:off x="4588075" y="3148975"/>
            <a:ext cx="277800" cy="43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1" name="Google Shape;301;p66"/>
          <p:cNvSpPr/>
          <p:nvPr/>
        </p:nvSpPr>
        <p:spPr>
          <a:xfrm>
            <a:off x="4500450" y="3053725"/>
            <a:ext cx="95100" cy="951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66"/>
          <p:cNvSpPr/>
          <p:nvPr/>
        </p:nvSpPr>
        <p:spPr>
          <a:xfrm>
            <a:off x="4003750" y="2739800"/>
            <a:ext cx="95100" cy="951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03" name="Google Shape;303;p66"/>
          <p:cNvCxnSpPr/>
          <p:nvPr/>
        </p:nvCxnSpPr>
        <p:spPr>
          <a:xfrm>
            <a:off x="4098850" y="2820175"/>
            <a:ext cx="1095900" cy="146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304" name="Google Shape;304;p66"/>
          <p:cNvPicPr preferRelativeResize="0"/>
          <p:nvPr/>
        </p:nvPicPr>
        <p:blipFill rotWithShape="1">
          <a:blip r:embed="rId8">
            <a:alphaModFix/>
          </a:blip>
          <a:srcRect t="31926"/>
          <a:stretch/>
        </p:blipFill>
        <p:spPr>
          <a:xfrm>
            <a:off x="7973776" y="2779031"/>
            <a:ext cx="1126550" cy="131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66"/>
          <p:cNvPicPr preferRelativeResize="0"/>
          <p:nvPr/>
        </p:nvPicPr>
        <p:blipFill rotWithShape="1">
          <a:blip r:embed="rId7">
            <a:alphaModFix/>
          </a:blip>
          <a:srcRect t="8634"/>
          <a:stretch/>
        </p:blipFill>
        <p:spPr>
          <a:xfrm>
            <a:off x="6571502" y="2557012"/>
            <a:ext cx="1126551" cy="67243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6" name="Google Shape;306;p66"/>
          <p:cNvCxnSpPr>
            <a:stCxn id="305" idx="3"/>
            <a:endCxn id="304" idx="1"/>
          </p:cNvCxnSpPr>
          <p:nvPr/>
        </p:nvCxnSpPr>
        <p:spPr>
          <a:xfrm rot="10800000" flipH="1">
            <a:off x="7698053" y="2844631"/>
            <a:ext cx="275700" cy="48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307" name="Google Shape;307;p6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572176" y="3058163"/>
            <a:ext cx="1028175" cy="6811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8" name="Google Shape;308;p66"/>
          <p:cNvCxnSpPr>
            <a:stCxn id="304" idx="2"/>
            <a:endCxn id="307" idx="0"/>
          </p:cNvCxnSpPr>
          <p:nvPr/>
        </p:nvCxnSpPr>
        <p:spPr>
          <a:xfrm flipH="1">
            <a:off x="8086151" y="2910240"/>
            <a:ext cx="450900" cy="147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09" name="Google Shape;309;p66"/>
          <p:cNvCxnSpPr/>
          <p:nvPr/>
        </p:nvCxnSpPr>
        <p:spPr>
          <a:xfrm>
            <a:off x="6502425" y="2308725"/>
            <a:ext cx="7200" cy="143220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0" name="Google Shape;310;p66"/>
          <p:cNvSpPr txBox="1"/>
          <p:nvPr/>
        </p:nvSpPr>
        <p:spPr>
          <a:xfrm>
            <a:off x="3981825" y="2330650"/>
            <a:ext cx="825600" cy="1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1" u="sng">
                <a:latin typeface="Helvetica Neue"/>
                <a:ea typeface="Helvetica Neue"/>
                <a:cs typeface="Helvetica Neue"/>
                <a:sym typeface="Helvetica Neue"/>
              </a:rPr>
              <a:t>CNN</a:t>
            </a:r>
            <a:endParaRPr sz="700" b="1" u="sng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1" name="Google Shape;311;p66"/>
          <p:cNvSpPr txBox="1"/>
          <p:nvPr/>
        </p:nvSpPr>
        <p:spPr>
          <a:xfrm>
            <a:off x="6635575" y="2330650"/>
            <a:ext cx="1182000" cy="1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 b="1" u="sng">
                <a:latin typeface="Helvetica Neue"/>
                <a:ea typeface="Helvetica Neue"/>
                <a:cs typeface="Helvetica Neue"/>
                <a:sym typeface="Helvetica Neue"/>
              </a:rPr>
              <a:t>Linear Regression</a:t>
            </a:r>
            <a:endParaRPr sz="700" b="1" u="sng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2" name="Google Shape;312;p66"/>
          <p:cNvSpPr txBox="1">
            <a:spLocks noGrp="1"/>
          </p:cNvSpPr>
          <p:nvPr>
            <p:ph type="body" idx="1"/>
          </p:nvPr>
        </p:nvSpPr>
        <p:spPr>
          <a:xfrm>
            <a:off x="87100" y="3917750"/>
            <a:ext cx="3566400" cy="11865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How can I define a custom neural network architecture?  How can I learn from time series?</a:t>
            </a:r>
            <a:endParaRPr sz="1200"/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" sz="1200"/>
              <a:t>PyTorch requirement: you need to know the size of the extracted features from the convolutional layers in order to define the fully connected layers</a:t>
            </a:r>
            <a:endParaRPr sz="1200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pic>
        <p:nvPicPr>
          <p:cNvPr id="313" name="Google Shape;313;p6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020269" y="3824800"/>
            <a:ext cx="4971513" cy="13049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4" name="Google Shape;314;p66"/>
          <p:cNvCxnSpPr/>
          <p:nvPr/>
        </p:nvCxnSpPr>
        <p:spPr>
          <a:xfrm>
            <a:off x="3936150" y="3779100"/>
            <a:ext cx="51729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98842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95"/>
          <p:cNvSpPr/>
          <p:nvPr/>
        </p:nvSpPr>
        <p:spPr>
          <a:xfrm rot="10800000">
            <a:off x="175" y="-22050"/>
            <a:ext cx="9166500" cy="678300"/>
          </a:xfrm>
          <a:prstGeom prst="rect">
            <a:avLst/>
          </a:prstGeom>
          <a:gradFill>
            <a:gsLst>
              <a:gs pos="0">
                <a:srgbClr val="1F497D"/>
              </a:gs>
              <a:gs pos="65000">
                <a:srgbClr val="EA9999"/>
              </a:gs>
              <a:gs pos="100000">
                <a:srgbClr val="F4CCCC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p95"/>
          <p:cNvSpPr txBox="1">
            <a:spLocks noGrp="1"/>
          </p:cNvSpPr>
          <p:nvPr>
            <p:ph type="title"/>
          </p:nvPr>
        </p:nvSpPr>
        <p:spPr>
          <a:xfrm>
            <a:off x="311700" y="578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Team # 72: El Niño                 </a:t>
            </a:r>
            <a:r>
              <a:rPr lang="en" sz="2300" b="1">
                <a:solidFill>
                  <a:srgbClr val="26185F"/>
                </a:solidFill>
              </a:rPr>
              <a:t> </a:t>
            </a:r>
            <a:r>
              <a:rPr lang="en" sz="2300" b="1">
                <a:solidFill>
                  <a:srgbClr val="FFFFFF"/>
                </a:solidFill>
              </a:rPr>
              <a:t> </a:t>
            </a:r>
            <a:r>
              <a:rPr lang="en" sz="2300">
                <a:solidFill>
                  <a:srgbClr val="FFFFFF"/>
                </a:solidFill>
              </a:rPr>
              <a:t>  </a:t>
            </a:r>
            <a:r>
              <a:rPr lang="en">
                <a:solidFill>
                  <a:srgbClr val="FFFFFF"/>
                </a:solidFill>
              </a:rPr>
              <a:t>                               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699" name="Google Shape;699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7337" y="1892175"/>
            <a:ext cx="3484776" cy="142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Google Shape;700;p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0363" y="656262"/>
            <a:ext cx="4671214" cy="1197000"/>
          </a:xfrm>
          <a:prstGeom prst="rect">
            <a:avLst/>
          </a:prstGeom>
          <a:noFill/>
          <a:ln>
            <a:noFill/>
          </a:ln>
        </p:spPr>
      </p:pic>
      <p:sp>
        <p:nvSpPr>
          <p:cNvPr id="701" name="Google Shape;701;p95"/>
          <p:cNvSpPr/>
          <p:nvPr/>
        </p:nvSpPr>
        <p:spPr>
          <a:xfrm>
            <a:off x="4638025" y="2122275"/>
            <a:ext cx="1708200" cy="572700"/>
          </a:xfrm>
          <a:prstGeom prst="roundRect">
            <a:avLst>
              <a:gd name="adj" fmla="val 16667"/>
            </a:avLst>
          </a:prstGeom>
          <a:solidFill>
            <a:srgbClr val="18BDB0"/>
          </a:solidFill>
          <a:ln>
            <a:noFill/>
          </a:ln>
        </p:spPr>
        <p:txBody>
          <a:bodyPr spcFirstLastPara="1" wrap="square" lIns="56375" tIns="28150" rIns="56375" bIns="28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26185F"/>
                </a:solidFill>
              </a:rPr>
              <a:t>Linear Regression</a:t>
            </a:r>
            <a:endParaRPr sz="1700" b="1" i="0" u="none" strike="noStrike" cap="none">
              <a:solidFill>
                <a:srgbClr val="26185F"/>
              </a:solidFill>
            </a:endParaRPr>
          </a:p>
        </p:txBody>
      </p:sp>
      <p:pic>
        <p:nvPicPr>
          <p:cNvPr id="702" name="Google Shape;702;p95"/>
          <p:cNvPicPr preferRelativeResize="0"/>
          <p:nvPr/>
        </p:nvPicPr>
        <p:blipFill rotWithShape="1">
          <a:blip r:embed="rId5">
            <a:alphaModFix/>
          </a:blip>
          <a:srcRect l="17993" r="22894"/>
          <a:stretch/>
        </p:blipFill>
        <p:spPr>
          <a:xfrm>
            <a:off x="5651687" y="3479075"/>
            <a:ext cx="2348576" cy="1672550"/>
          </a:xfrm>
          <a:prstGeom prst="rect">
            <a:avLst/>
          </a:prstGeom>
          <a:noFill/>
          <a:ln>
            <a:noFill/>
          </a:ln>
        </p:spPr>
      </p:pic>
      <p:sp>
        <p:nvSpPr>
          <p:cNvPr id="703" name="Google Shape;703;p95"/>
          <p:cNvSpPr/>
          <p:nvPr/>
        </p:nvSpPr>
        <p:spPr>
          <a:xfrm>
            <a:off x="5571213" y="3356463"/>
            <a:ext cx="2509500" cy="311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4" name="Google Shape;704;p95"/>
          <p:cNvPicPr preferRelativeResize="0"/>
          <p:nvPr/>
        </p:nvPicPr>
        <p:blipFill rotWithShape="1">
          <a:blip r:embed="rId5">
            <a:alphaModFix/>
          </a:blip>
          <a:srcRect r="44736" b="90175"/>
          <a:stretch/>
        </p:blipFill>
        <p:spPr>
          <a:xfrm>
            <a:off x="6393587" y="3356476"/>
            <a:ext cx="2132276" cy="15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95"/>
          <p:cNvPicPr preferRelativeResize="0"/>
          <p:nvPr/>
        </p:nvPicPr>
        <p:blipFill rotWithShape="1">
          <a:blip r:embed="rId5">
            <a:alphaModFix/>
          </a:blip>
          <a:srcRect l="57112" b="90175"/>
          <a:stretch/>
        </p:blipFill>
        <p:spPr>
          <a:xfrm>
            <a:off x="6532169" y="3480251"/>
            <a:ext cx="1654774" cy="15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" name="Google Shape;706;p9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5" y="1501738"/>
            <a:ext cx="2066707" cy="1197000"/>
          </a:xfrm>
          <a:prstGeom prst="rect">
            <a:avLst/>
          </a:prstGeom>
          <a:noFill/>
          <a:ln>
            <a:noFill/>
          </a:ln>
        </p:spPr>
      </p:pic>
      <p:sp>
        <p:nvSpPr>
          <p:cNvPr id="707" name="Google Shape;707;p95"/>
          <p:cNvSpPr/>
          <p:nvPr/>
        </p:nvSpPr>
        <p:spPr>
          <a:xfrm>
            <a:off x="7240788" y="4579138"/>
            <a:ext cx="1903200" cy="428100"/>
          </a:xfrm>
          <a:prstGeom prst="roundRect">
            <a:avLst>
              <a:gd name="adj" fmla="val 16667"/>
            </a:avLst>
          </a:prstGeom>
          <a:solidFill>
            <a:srgbClr val="D7F4CF"/>
          </a:solidFill>
          <a:ln>
            <a:noFill/>
          </a:ln>
        </p:spPr>
        <p:txBody>
          <a:bodyPr spcFirstLastPara="1" wrap="square" lIns="56375" tIns="28150" rIns="56375" bIns="28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26185F"/>
                </a:solidFill>
              </a:rPr>
              <a:t>Random forest</a:t>
            </a:r>
            <a:endParaRPr sz="1600" b="1" i="0" u="none" strike="noStrike" cap="none">
              <a:solidFill>
                <a:srgbClr val="26185F"/>
              </a:solidFill>
            </a:endParaRPr>
          </a:p>
        </p:txBody>
      </p:sp>
      <p:sp>
        <p:nvSpPr>
          <p:cNvPr id="708" name="Google Shape;708;p95"/>
          <p:cNvSpPr/>
          <p:nvPr/>
        </p:nvSpPr>
        <p:spPr>
          <a:xfrm>
            <a:off x="554300" y="724825"/>
            <a:ext cx="2066700" cy="486900"/>
          </a:xfrm>
          <a:prstGeom prst="roundRect">
            <a:avLst>
              <a:gd name="adj" fmla="val 16667"/>
            </a:avLst>
          </a:prstGeom>
          <a:solidFill>
            <a:srgbClr val="005D9E"/>
          </a:solidFill>
          <a:ln>
            <a:noFill/>
          </a:ln>
        </p:spPr>
        <p:txBody>
          <a:bodyPr spcFirstLastPara="1" wrap="square" lIns="56375" tIns="28150" rIns="56375" bIns="28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FFFFFF"/>
                </a:solidFill>
              </a:rPr>
              <a:t>Convoluted Neural Network (CNN)</a:t>
            </a:r>
            <a:endParaRPr sz="1500" b="1" i="0" u="none" strike="noStrike" cap="none">
              <a:solidFill>
                <a:srgbClr val="FFFFFF"/>
              </a:solidFill>
            </a:endParaRPr>
          </a:p>
        </p:txBody>
      </p:sp>
      <p:pic>
        <p:nvPicPr>
          <p:cNvPr id="709" name="Google Shape;709;p9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6225" y="1280325"/>
            <a:ext cx="1903200" cy="152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" name="Google Shape;710;p9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22175" y="1488913"/>
            <a:ext cx="1903200" cy="138088"/>
          </a:xfrm>
          <a:prstGeom prst="rect">
            <a:avLst/>
          </a:prstGeom>
          <a:noFill/>
          <a:ln>
            <a:noFill/>
          </a:ln>
        </p:spPr>
      </p:pic>
      <p:sp>
        <p:nvSpPr>
          <p:cNvPr id="711" name="Google Shape;711;p95"/>
          <p:cNvSpPr txBox="1">
            <a:spLocks noGrp="1"/>
          </p:cNvSpPr>
          <p:nvPr>
            <p:ph type="body" idx="1"/>
          </p:nvPr>
        </p:nvSpPr>
        <p:spPr>
          <a:xfrm>
            <a:off x="2550075" y="4650650"/>
            <a:ext cx="3317700" cy="42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700" i="1">
                <a:solidFill>
                  <a:srgbClr val="26185F"/>
                </a:solidFill>
              </a:rPr>
              <a:t>* caveat: training periods may vary among the figures illustrating different methods,  as it was a collective effort to assemble figures                                             </a:t>
            </a:r>
            <a:endParaRPr sz="700" i="1">
              <a:solidFill>
                <a:srgbClr val="26185F"/>
              </a:solidFill>
            </a:endParaRPr>
          </a:p>
        </p:txBody>
      </p:sp>
      <p:sp>
        <p:nvSpPr>
          <p:cNvPr id="712" name="Google Shape;712;p95"/>
          <p:cNvSpPr txBox="1"/>
          <p:nvPr/>
        </p:nvSpPr>
        <p:spPr>
          <a:xfrm>
            <a:off x="5647425" y="2887800"/>
            <a:ext cx="464400" cy="7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2400"/>
              </a:spcBef>
              <a:spcAft>
                <a:spcPts val="600"/>
              </a:spcAft>
              <a:buNone/>
            </a:pPr>
            <a:r>
              <a:rPr lang="en" sz="2300" b="1">
                <a:solidFill>
                  <a:schemeClr val="dk1"/>
                </a:solidFill>
              </a:rPr>
              <a:t>🌲</a:t>
            </a:r>
            <a:endParaRPr sz="2300" b="1">
              <a:solidFill>
                <a:schemeClr val="dk1"/>
              </a:solidFill>
            </a:endParaRPr>
          </a:p>
        </p:txBody>
      </p:sp>
      <p:sp>
        <p:nvSpPr>
          <p:cNvPr id="713" name="Google Shape;713;p95"/>
          <p:cNvSpPr txBox="1"/>
          <p:nvPr/>
        </p:nvSpPr>
        <p:spPr>
          <a:xfrm>
            <a:off x="5929050" y="2793675"/>
            <a:ext cx="464400" cy="7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2400"/>
              </a:spcBef>
              <a:spcAft>
                <a:spcPts val="600"/>
              </a:spcAft>
              <a:buNone/>
            </a:pPr>
            <a:r>
              <a:rPr lang="en" sz="2300" b="1">
                <a:solidFill>
                  <a:schemeClr val="dk1"/>
                </a:solidFill>
              </a:rPr>
              <a:t>🌲</a:t>
            </a:r>
            <a:endParaRPr sz="2300" b="1">
              <a:solidFill>
                <a:schemeClr val="dk1"/>
              </a:solidFill>
            </a:endParaRPr>
          </a:p>
        </p:txBody>
      </p:sp>
      <p:sp>
        <p:nvSpPr>
          <p:cNvPr id="714" name="Google Shape;714;p95"/>
          <p:cNvSpPr txBox="1"/>
          <p:nvPr/>
        </p:nvSpPr>
        <p:spPr>
          <a:xfrm>
            <a:off x="8166275" y="3098475"/>
            <a:ext cx="464400" cy="7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2400"/>
              </a:spcBef>
              <a:spcAft>
                <a:spcPts val="600"/>
              </a:spcAft>
              <a:buNone/>
            </a:pPr>
            <a:r>
              <a:rPr lang="en" sz="2300" b="1">
                <a:solidFill>
                  <a:schemeClr val="dk1"/>
                </a:solidFill>
              </a:rPr>
              <a:t>🌲</a:t>
            </a:r>
            <a:endParaRPr sz="2300" b="1">
              <a:solidFill>
                <a:schemeClr val="dk1"/>
              </a:solidFill>
            </a:endParaRPr>
          </a:p>
        </p:txBody>
      </p:sp>
      <p:sp>
        <p:nvSpPr>
          <p:cNvPr id="715" name="Google Shape;715;p95"/>
          <p:cNvSpPr txBox="1"/>
          <p:nvPr/>
        </p:nvSpPr>
        <p:spPr>
          <a:xfrm>
            <a:off x="8471075" y="2717475"/>
            <a:ext cx="464400" cy="7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2400"/>
              </a:spcBef>
              <a:spcAft>
                <a:spcPts val="600"/>
              </a:spcAft>
              <a:buNone/>
            </a:pPr>
            <a:r>
              <a:rPr lang="en" sz="2300" b="1">
                <a:solidFill>
                  <a:schemeClr val="dk1"/>
                </a:solidFill>
              </a:rPr>
              <a:t>🌲</a:t>
            </a:r>
            <a:endParaRPr sz="2300" b="1">
              <a:solidFill>
                <a:schemeClr val="dk1"/>
              </a:solidFill>
            </a:endParaRPr>
          </a:p>
        </p:txBody>
      </p:sp>
      <p:sp>
        <p:nvSpPr>
          <p:cNvPr id="716" name="Google Shape;716;p95"/>
          <p:cNvSpPr txBox="1"/>
          <p:nvPr/>
        </p:nvSpPr>
        <p:spPr>
          <a:xfrm>
            <a:off x="8471075" y="3098475"/>
            <a:ext cx="464400" cy="7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24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300" b="1">
                <a:solidFill>
                  <a:schemeClr val="dk1"/>
                </a:solidFill>
              </a:rPr>
              <a:t>🌳</a:t>
            </a:r>
            <a:endParaRPr sz="2300" b="1">
              <a:solidFill>
                <a:schemeClr val="dk1"/>
              </a:solidFill>
            </a:endParaRPr>
          </a:p>
        </p:txBody>
      </p:sp>
      <p:sp>
        <p:nvSpPr>
          <p:cNvPr id="717" name="Google Shape;717;p95"/>
          <p:cNvSpPr txBox="1"/>
          <p:nvPr/>
        </p:nvSpPr>
        <p:spPr>
          <a:xfrm>
            <a:off x="7861750" y="32932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2400"/>
              </a:spcBef>
              <a:spcAft>
                <a:spcPts val="600"/>
              </a:spcAft>
              <a:buNone/>
            </a:pPr>
            <a:r>
              <a:rPr lang="en" sz="2300" b="1">
                <a:solidFill>
                  <a:schemeClr val="dk1"/>
                </a:solidFill>
              </a:rPr>
              <a:t>🌳</a:t>
            </a:r>
            <a:endParaRPr sz="2300" b="1">
              <a:solidFill>
                <a:schemeClr val="dk1"/>
              </a:solidFill>
            </a:endParaRPr>
          </a:p>
        </p:txBody>
      </p:sp>
      <p:pic>
        <p:nvPicPr>
          <p:cNvPr id="718" name="Google Shape;718;p9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19425" y="773400"/>
            <a:ext cx="518445" cy="572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19" name="Google Shape;719;p95"/>
          <p:cNvCxnSpPr/>
          <p:nvPr/>
        </p:nvCxnSpPr>
        <p:spPr>
          <a:xfrm rot="10800000" flipH="1">
            <a:off x="6331463" y="3304900"/>
            <a:ext cx="2303100" cy="2400"/>
          </a:xfrm>
          <a:prstGeom prst="straightConnector1">
            <a:avLst/>
          </a:prstGeom>
          <a:noFill/>
          <a:ln w="3810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20" name="Google Shape;720;p9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825375" y="2106725"/>
            <a:ext cx="603800" cy="603800"/>
          </a:xfrm>
          <a:prstGeom prst="rect">
            <a:avLst/>
          </a:prstGeom>
          <a:noFill/>
          <a:ln>
            <a:noFill/>
          </a:ln>
        </p:spPr>
      </p:pic>
      <p:sp>
        <p:nvSpPr>
          <p:cNvPr id="721" name="Google Shape;721;p95"/>
          <p:cNvSpPr/>
          <p:nvPr/>
        </p:nvSpPr>
        <p:spPr>
          <a:xfrm>
            <a:off x="1903250" y="2676463"/>
            <a:ext cx="2348700" cy="486900"/>
          </a:xfrm>
          <a:prstGeom prst="roundRect">
            <a:avLst>
              <a:gd name="adj" fmla="val 16667"/>
            </a:avLst>
          </a:prstGeom>
          <a:solidFill>
            <a:srgbClr val="EBFC95"/>
          </a:solidFill>
          <a:ln>
            <a:noFill/>
          </a:ln>
        </p:spPr>
        <p:txBody>
          <a:bodyPr spcFirstLastPara="1" wrap="square" lIns="56375" tIns="28150" rIns="56375" bIns="28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26185F"/>
                </a:solidFill>
              </a:rPr>
              <a:t>CNN modified to multiclass classification</a:t>
            </a:r>
            <a:endParaRPr sz="1500" b="1" i="0" u="none" strike="noStrike" cap="none">
              <a:solidFill>
                <a:srgbClr val="26185F"/>
              </a:solidFill>
            </a:endParaRPr>
          </a:p>
        </p:txBody>
      </p:sp>
      <p:sp>
        <p:nvSpPr>
          <p:cNvPr id="722" name="Google Shape;722;p95"/>
          <p:cNvSpPr txBox="1">
            <a:spLocks noGrp="1"/>
          </p:cNvSpPr>
          <p:nvPr>
            <p:ph type="body" idx="1"/>
          </p:nvPr>
        </p:nvSpPr>
        <p:spPr>
          <a:xfrm>
            <a:off x="2550075" y="4931050"/>
            <a:ext cx="3317700" cy="42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700" i="1">
                <a:solidFill>
                  <a:srgbClr val="26185F"/>
                </a:solidFill>
              </a:rPr>
              <a:t>** Images come from a google search - need proper attribution                        </a:t>
            </a:r>
            <a:endParaRPr sz="700" i="1">
              <a:solidFill>
                <a:srgbClr val="26185F"/>
              </a:solidFill>
            </a:endParaRPr>
          </a:p>
        </p:txBody>
      </p:sp>
      <p:pic>
        <p:nvPicPr>
          <p:cNvPr id="723" name="Google Shape;723;p9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490375" y="1878913"/>
            <a:ext cx="428100" cy="428100"/>
          </a:xfrm>
          <a:prstGeom prst="rect">
            <a:avLst/>
          </a:prstGeom>
          <a:noFill/>
          <a:ln>
            <a:noFill/>
          </a:ln>
        </p:spPr>
      </p:pic>
      <p:sp>
        <p:nvSpPr>
          <p:cNvPr id="724" name="Google Shape;724;p95"/>
          <p:cNvSpPr/>
          <p:nvPr/>
        </p:nvSpPr>
        <p:spPr>
          <a:xfrm>
            <a:off x="5327875" y="78400"/>
            <a:ext cx="3633900" cy="428100"/>
          </a:xfrm>
          <a:prstGeom prst="roundRect">
            <a:avLst>
              <a:gd name="adj" fmla="val 16667"/>
            </a:avLst>
          </a:prstGeom>
          <a:solidFill>
            <a:srgbClr val="26185F"/>
          </a:solidFill>
          <a:ln>
            <a:noFill/>
          </a:ln>
        </p:spPr>
        <p:txBody>
          <a:bodyPr spcFirstLastPara="1" wrap="square" lIns="56375" tIns="28150" rIns="56375" bIns="28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</a:rPr>
              <a:t>Exploring the Model ZOO</a:t>
            </a:r>
            <a:endParaRPr sz="2000" i="0" u="none" strike="noStrike" cap="none">
              <a:solidFill>
                <a:srgbClr val="FFFFFF"/>
              </a:solidFill>
            </a:endParaRPr>
          </a:p>
        </p:txBody>
      </p:sp>
      <p:sp>
        <p:nvSpPr>
          <p:cNvPr id="725" name="Google Shape;725;p95"/>
          <p:cNvSpPr txBox="1">
            <a:spLocks noGrp="1"/>
          </p:cNvSpPr>
          <p:nvPr>
            <p:ph type="body" idx="1"/>
          </p:nvPr>
        </p:nvSpPr>
        <p:spPr>
          <a:xfrm>
            <a:off x="2550075" y="4477275"/>
            <a:ext cx="3317700" cy="42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700" i="1">
                <a:solidFill>
                  <a:srgbClr val="26185F"/>
                </a:solidFill>
              </a:rPr>
              <a:t>*Preliminary Results - subject to change          </a:t>
            </a:r>
            <a:endParaRPr sz="700" i="1">
              <a:solidFill>
                <a:srgbClr val="26185F"/>
              </a:solidFill>
            </a:endParaRPr>
          </a:p>
        </p:txBody>
      </p:sp>
      <p:pic>
        <p:nvPicPr>
          <p:cNvPr id="726" name="Google Shape;726;p9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29675" y="3170450"/>
            <a:ext cx="1839060" cy="176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7" name="Google Shape;727;p9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112550" y="3246624"/>
            <a:ext cx="1574657" cy="126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8" name="Google Shape;728;p9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731025" y="3198050"/>
            <a:ext cx="1654775" cy="127922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29" name="Google Shape;729;p95"/>
          <p:cNvCxnSpPr/>
          <p:nvPr/>
        </p:nvCxnSpPr>
        <p:spPr>
          <a:xfrm>
            <a:off x="5647425" y="3347250"/>
            <a:ext cx="4500" cy="1710000"/>
          </a:xfrm>
          <a:prstGeom prst="straightConnector1">
            <a:avLst/>
          </a:prstGeom>
          <a:noFill/>
          <a:ln w="3810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30" name="Google Shape;730;p95"/>
          <p:cNvSpPr txBox="1"/>
          <p:nvPr/>
        </p:nvSpPr>
        <p:spPr>
          <a:xfrm>
            <a:off x="5700450" y="2565075"/>
            <a:ext cx="464400" cy="7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2400"/>
              </a:spcBef>
              <a:spcAft>
                <a:spcPts val="600"/>
              </a:spcAft>
              <a:buNone/>
            </a:pPr>
            <a:r>
              <a:rPr lang="en" sz="2300" b="1">
                <a:solidFill>
                  <a:schemeClr val="dk1"/>
                </a:solidFill>
              </a:rPr>
              <a:t>🌲</a:t>
            </a:r>
            <a:endParaRPr sz="2300" b="1">
              <a:solidFill>
                <a:schemeClr val="dk1"/>
              </a:solidFill>
            </a:endParaRPr>
          </a:p>
        </p:txBody>
      </p:sp>
      <p:cxnSp>
        <p:nvCxnSpPr>
          <p:cNvPr id="731" name="Google Shape;731;p95"/>
          <p:cNvCxnSpPr/>
          <p:nvPr/>
        </p:nvCxnSpPr>
        <p:spPr>
          <a:xfrm>
            <a:off x="274900" y="2926475"/>
            <a:ext cx="1607700" cy="0"/>
          </a:xfrm>
          <a:prstGeom prst="straightConnector1">
            <a:avLst/>
          </a:prstGeom>
          <a:noFill/>
          <a:ln w="38100" cap="flat" cmpd="sng">
            <a:solidFill>
              <a:srgbClr val="EBFC95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5640392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5"/>
          <p:cNvSpPr txBox="1"/>
          <p:nvPr/>
        </p:nvSpPr>
        <p:spPr>
          <a:xfrm>
            <a:off x="4572000" y="569100"/>
            <a:ext cx="4572000" cy="45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Helvetica Neue"/>
                <a:ea typeface="Helvetica Neue"/>
                <a:cs typeface="Helvetica Neue"/>
                <a:sym typeface="Helvetica Neue"/>
              </a:rPr>
              <a:t>Can ML reduce core hours?</a:t>
            </a:r>
            <a:endParaRPr sz="1600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Synthetic data using simplified holograms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685800" lvl="1" indent="-254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</a:pP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Circular droplets only (no ice)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685800" lvl="1" indent="-254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</a:pP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Synthetic grayscale hologram images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685800" lvl="1" indent="-254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</a:pP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X,Y,Z-position and Diameter of each particle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lvl="0" indent="-266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Char char="•"/>
            </a:pP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Training (15,000) and validation sets for 1 and 3 particles per 2-D hologram image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lvl="0" indent="-266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elvetica Neue"/>
              <a:buChar char="•"/>
            </a:pP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Goal: learn X,Y,Z-position and D of each particle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8" name="Google Shape;98;p25"/>
          <p:cNvSpPr txBox="1"/>
          <p:nvPr/>
        </p:nvSpPr>
        <p:spPr>
          <a:xfrm>
            <a:off x="0" y="569100"/>
            <a:ext cx="4572000" cy="45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Helvetica Neue"/>
                <a:ea typeface="Helvetica Neue"/>
                <a:cs typeface="Helvetica Neue"/>
                <a:sym typeface="Helvetica Neue"/>
              </a:rPr>
              <a:t>Holographic Detector for Clouds (HOLODEC)</a:t>
            </a:r>
            <a:endParaRPr sz="1600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Airborne instrument that measures liquid droplets and ice crystals in natural clouds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Simultaneously measures all particles in 13 cm</a:t>
            </a:r>
            <a:r>
              <a:rPr lang="en" baseline="30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volume leading to 1000+ particles per hologram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Refocusing performed on individual particles to return the 3-D position of the particle (x, y, z) as well as the size (d) and shape (2 million core hours per project)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9" name="Google Shape;99;p25"/>
          <p:cNvPicPr preferRelativeResize="0"/>
          <p:nvPr/>
        </p:nvPicPr>
        <p:blipFill rotWithShape="1">
          <a:blip r:embed="rId3">
            <a:alphaModFix/>
          </a:blip>
          <a:srcRect t="67906"/>
          <a:stretch/>
        </p:blipFill>
        <p:spPr>
          <a:xfrm>
            <a:off x="613798" y="3827048"/>
            <a:ext cx="2967602" cy="131645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5"/>
          <p:cNvSpPr txBox="1">
            <a:spLocks noGrp="1"/>
          </p:cNvSpPr>
          <p:nvPr>
            <p:ph type="ctrTitle"/>
          </p:nvPr>
        </p:nvSpPr>
        <p:spPr>
          <a:xfrm>
            <a:off x="269250" y="55220"/>
            <a:ext cx="8605500" cy="506321"/>
          </a:xfrm>
          <a:prstGeom prst="rect">
            <a:avLst/>
          </a:prstGeom>
          <a:noFill/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spcBef>
                <a:spcPts val="2500"/>
              </a:spcBef>
              <a:spcAft>
                <a:spcPts val="0"/>
              </a:spcAft>
              <a:buNone/>
            </a:pPr>
            <a:r>
              <a:rPr lang="en" sz="2300" b="1" dirty="0">
                <a:solidFill>
                  <a:srgbClr val="FFFFFF"/>
                </a:solidFill>
              </a:rPr>
              <a:t>HOLODEC Machine Learning Challenge Problem</a:t>
            </a:r>
            <a:endParaRPr sz="2300" b="1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dirty="0">
                <a:solidFill>
                  <a:schemeClr val="bg1">
                    <a:lumMod val="85000"/>
                  </a:schemeClr>
                </a:solidFill>
              </a:rPr>
              <a:t>Matt Hayman, Aaron </a:t>
            </a:r>
            <a:r>
              <a:rPr lang="en" sz="1300" dirty="0" err="1">
                <a:solidFill>
                  <a:schemeClr val="bg1">
                    <a:lumMod val="85000"/>
                  </a:schemeClr>
                </a:solidFill>
              </a:rPr>
              <a:t>Bansemer</a:t>
            </a:r>
            <a:r>
              <a:rPr lang="en" sz="1300" dirty="0">
                <a:solidFill>
                  <a:schemeClr val="bg1">
                    <a:lumMod val="85000"/>
                  </a:schemeClr>
                </a:solidFill>
              </a:rPr>
              <a:t>, David John Gagne, Gabrielle </a:t>
            </a:r>
            <a:r>
              <a:rPr lang="en" sz="1300" dirty="0" err="1">
                <a:solidFill>
                  <a:schemeClr val="bg1">
                    <a:lumMod val="85000"/>
                  </a:schemeClr>
                </a:solidFill>
              </a:rPr>
              <a:t>Gantos</a:t>
            </a:r>
            <a:r>
              <a:rPr lang="en" sz="1300" dirty="0">
                <a:solidFill>
                  <a:schemeClr val="bg1">
                    <a:lumMod val="85000"/>
                  </a:schemeClr>
                </a:solidFill>
              </a:rPr>
              <a:t>, Gunther Wallach, Natasha Flyer</a:t>
            </a:r>
            <a:endParaRPr sz="52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1" name="Google Shape;101;p25"/>
          <p:cNvSpPr txBox="1"/>
          <p:nvPr/>
        </p:nvSpPr>
        <p:spPr>
          <a:xfrm>
            <a:off x="1587000" y="4865100"/>
            <a:ext cx="1153200" cy="2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Beals et al. 2015</a:t>
            </a:r>
            <a:endParaRPr sz="1000"/>
          </a:p>
        </p:txBody>
      </p:sp>
      <p:pic>
        <p:nvPicPr>
          <p:cNvPr id="102" name="Google Shape;102;p25"/>
          <p:cNvPicPr preferRelativeResize="0"/>
          <p:nvPr/>
        </p:nvPicPr>
        <p:blipFill rotWithShape="1">
          <a:blip r:embed="rId4">
            <a:alphaModFix/>
          </a:blip>
          <a:srcRect l="3171" t="30077" r="33780" b="8109"/>
          <a:stretch/>
        </p:blipFill>
        <p:spPr>
          <a:xfrm>
            <a:off x="0" y="2644450"/>
            <a:ext cx="2344225" cy="143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5"/>
          <p:cNvPicPr preferRelativeResize="0"/>
          <p:nvPr/>
        </p:nvPicPr>
        <p:blipFill rotWithShape="1">
          <a:blip r:embed="rId5">
            <a:alphaModFix/>
          </a:blip>
          <a:srcRect l="4296" t="4000" r="4278" b="4866"/>
          <a:stretch/>
        </p:blipFill>
        <p:spPr>
          <a:xfrm>
            <a:off x="2938425" y="2466550"/>
            <a:ext cx="1387798" cy="136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5"/>
          <p:cNvPicPr preferRelativeResize="0"/>
          <p:nvPr/>
        </p:nvPicPr>
        <p:blipFill rotWithShape="1">
          <a:blip r:embed="rId6">
            <a:alphaModFix/>
          </a:blip>
          <a:srcRect l="5888" t="12719" r="9019" b="10006"/>
          <a:stretch/>
        </p:blipFill>
        <p:spPr>
          <a:xfrm>
            <a:off x="5173688" y="2636225"/>
            <a:ext cx="3408477" cy="22933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8552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3"/>
          <p:cNvSpPr txBox="1">
            <a:spLocks noGrp="1"/>
          </p:cNvSpPr>
          <p:nvPr>
            <p:ph type="title"/>
          </p:nvPr>
        </p:nvSpPr>
        <p:spPr>
          <a:xfrm>
            <a:off x="77650" y="110100"/>
            <a:ext cx="312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26: Holodec</a:t>
            </a:r>
            <a:endParaRPr/>
          </a:p>
        </p:txBody>
      </p:sp>
      <p:sp>
        <p:nvSpPr>
          <p:cNvPr id="199" name="Google Shape;199;p33"/>
          <p:cNvSpPr txBox="1">
            <a:spLocks noGrp="1"/>
          </p:cNvSpPr>
          <p:nvPr>
            <p:ph type="body" idx="1"/>
          </p:nvPr>
        </p:nvSpPr>
        <p:spPr>
          <a:xfrm>
            <a:off x="127400" y="1312175"/>
            <a:ext cx="7272900" cy="4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/>
              <a:t>3-particle model goal</a:t>
            </a:r>
            <a:r>
              <a:rPr lang="en" sz="1400"/>
              <a:t>:   Predict mean relative mass by distance from camera</a:t>
            </a:r>
            <a:endParaRPr sz="1400"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00" name="Google Shape;20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29300" y="-1577"/>
            <a:ext cx="1055974" cy="1155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3325" y="-800"/>
            <a:ext cx="1055973" cy="115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85273" y="-1576"/>
            <a:ext cx="1115766" cy="11559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3"/>
          <p:cNvSpPr txBox="1"/>
          <p:nvPr/>
        </p:nvSpPr>
        <p:spPr>
          <a:xfrm>
            <a:off x="2418950" y="3030025"/>
            <a:ext cx="16074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Best fit</a:t>
            </a: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RPSS = 0.011</a:t>
            </a:r>
            <a:endParaRPr sz="1000"/>
          </a:p>
        </p:txBody>
      </p:sp>
      <p:graphicFrame>
        <p:nvGraphicFramePr>
          <p:cNvPr id="204" name="Google Shape;204;p33"/>
          <p:cNvGraphicFramePr/>
          <p:nvPr/>
        </p:nvGraphicFramePr>
        <p:xfrm>
          <a:off x="4026425" y="1871425"/>
          <a:ext cx="4969625" cy="297936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258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1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/>
                        <a:t>Optimize Method</a:t>
                      </a:r>
                      <a:endParaRPr sz="11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/>
                        <a:t>RPSS</a:t>
                      </a:r>
                      <a:endParaRPr sz="1100"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Baseline Model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/>
                        <a:t>-0.234</a:t>
                      </a:r>
                      <a:endParaRPr sz="1100"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Double dense layer nodes:  </a:t>
                      </a:r>
                      <a:r>
                        <a:rPr lang="en" sz="1200" b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[64,32] </a:t>
                      </a:r>
                      <a:r>
                        <a:rPr lang="en" sz="12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</a:t>
                      </a:r>
                      <a:r>
                        <a:rPr lang="en" sz="1200" b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[128,64]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CC0000"/>
                          </a:solidFill>
                        </a:rPr>
                        <a:t>-0.310</a:t>
                      </a:r>
                      <a:endParaRPr sz="1100">
                        <a:solidFill>
                          <a:srgbClr val="CC0000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Halve dense layer nodes:  </a:t>
                      </a:r>
                      <a:r>
                        <a:rPr lang="en" sz="1200" b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[64,32] </a:t>
                      </a:r>
                      <a:r>
                        <a:rPr lang="en" sz="12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</a:t>
                      </a:r>
                      <a:r>
                        <a:rPr lang="en" sz="1200" b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[32,16]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6AA84F"/>
                          </a:solidFill>
                        </a:rPr>
                        <a:t>0.009</a:t>
                      </a:r>
                      <a:endParaRPr sz="1100">
                        <a:solidFill>
                          <a:srgbClr val="6AA84F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Batch size increase from </a:t>
                      </a:r>
                      <a:r>
                        <a:rPr lang="en" sz="1100" b="1"/>
                        <a:t>128 </a:t>
                      </a:r>
                      <a:r>
                        <a:rPr lang="en" sz="1100"/>
                        <a:t>to </a:t>
                      </a:r>
                      <a:r>
                        <a:rPr lang="en" sz="1100" b="1"/>
                        <a:t>264</a:t>
                      </a:r>
                      <a:endParaRPr sz="11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6AA84F"/>
                          </a:solidFill>
                        </a:rPr>
                        <a:t>-0.006</a:t>
                      </a:r>
                      <a:endParaRPr sz="1100">
                        <a:solidFill>
                          <a:srgbClr val="6AA84F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Filter change from </a:t>
                      </a:r>
                      <a:r>
                        <a:rPr lang="en" sz="1100" b="1"/>
                        <a:t>[16,24,32]</a:t>
                      </a:r>
                      <a:r>
                        <a:rPr lang="en" sz="1100"/>
                        <a:t> to </a:t>
                      </a:r>
                      <a:r>
                        <a:rPr lang="en" sz="1100" b="1"/>
                        <a:t>[4,6,10]</a:t>
                      </a:r>
                      <a:r>
                        <a:rPr lang="en" sz="1100"/>
                        <a:t> and batch size increase from </a:t>
                      </a:r>
                      <a:r>
                        <a:rPr lang="en" sz="1100" b="1"/>
                        <a:t>128</a:t>
                      </a:r>
                      <a:r>
                        <a:rPr lang="en" sz="1100"/>
                        <a:t> to </a:t>
                      </a:r>
                      <a:r>
                        <a:rPr lang="en" sz="1100" b="1"/>
                        <a:t>264</a:t>
                      </a:r>
                      <a:endParaRPr sz="11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rgbClr val="38761D"/>
                          </a:solidFill>
                        </a:rPr>
                        <a:t>0.011</a:t>
                      </a:r>
                      <a:endParaRPr sz="1100" b="1">
                        <a:solidFill>
                          <a:srgbClr val="38761D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Change filters:  </a:t>
                      </a:r>
                      <a:r>
                        <a:rPr lang="en" sz="1050" b="1">
                          <a:solidFill>
                            <a:srgbClr val="1D1C1D"/>
                          </a:solidFill>
                          <a:highlight>
                            <a:srgbClr val="F8F8F8"/>
                          </a:highlight>
                        </a:rPr>
                        <a:t>[16, 24, 32] </a:t>
                      </a:r>
                      <a:r>
                        <a:rPr lang="en" sz="1050">
                          <a:solidFill>
                            <a:srgbClr val="1D1C1D"/>
                          </a:solidFill>
                          <a:highlight>
                            <a:srgbClr val="F8F8F8"/>
                          </a:highlight>
                        </a:rPr>
                        <a:t>to</a:t>
                      </a:r>
                      <a:r>
                        <a:rPr lang="en" sz="1050" b="1">
                          <a:solidFill>
                            <a:srgbClr val="1D1C1D"/>
                          </a:solidFill>
                          <a:highlight>
                            <a:srgbClr val="F8F8F8"/>
                          </a:highlight>
                        </a:rPr>
                        <a:t> [8, 16, 24, 32]</a:t>
                      </a:r>
                      <a:r>
                        <a:rPr lang="en" sz="1350" b="1">
                          <a:solidFill>
                            <a:srgbClr val="1D1C1D"/>
                          </a:solidFill>
                          <a:highlight>
                            <a:srgbClr val="F8F8F8"/>
                          </a:highlight>
                        </a:rPr>
                        <a:t> </a:t>
                      </a:r>
                      <a:endParaRPr sz="1600" b="1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6AA84F"/>
                          </a:solidFill>
                        </a:rPr>
                        <a:t>0.000</a:t>
                      </a:r>
                      <a:endParaRPr sz="1100">
                        <a:solidFill>
                          <a:srgbClr val="6AA84F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205" name="Google Shape;205;p33"/>
          <p:cNvPicPr preferRelativeResize="0"/>
          <p:nvPr/>
        </p:nvPicPr>
        <p:blipFill rotWithShape="1">
          <a:blip r:embed="rId6">
            <a:alphaModFix/>
          </a:blip>
          <a:srcRect b="4306"/>
          <a:stretch/>
        </p:blipFill>
        <p:spPr>
          <a:xfrm>
            <a:off x="8001050" y="0"/>
            <a:ext cx="1002280" cy="115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1275" y="2000913"/>
            <a:ext cx="1751775" cy="105245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3"/>
          <p:cNvSpPr txBox="1"/>
          <p:nvPr/>
        </p:nvSpPr>
        <p:spPr>
          <a:xfrm>
            <a:off x="521050" y="3081497"/>
            <a:ext cx="1115700" cy="4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Baseline</a:t>
            </a: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RPSS = -0.234</a:t>
            </a:r>
            <a:endParaRPr sz="1000"/>
          </a:p>
        </p:txBody>
      </p:sp>
      <p:pic>
        <p:nvPicPr>
          <p:cNvPr id="208" name="Google Shape;208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64875" y="2111525"/>
            <a:ext cx="1615023" cy="100635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3"/>
          <p:cNvSpPr txBox="1"/>
          <p:nvPr/>
        </p:nvSpPr>
        <p:spPr>
          <a:xfrm>
            <a:off x="159300" y="643525"/>
            <a:ext cx="4497600" cy="7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</a:rPr>
              <a:t>Team members: </a:t>
            </a:r>
            <a:endParaRPr sz="13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2"/>
                </a:solidFill>
              </a:rPr>
              <a:t>Abigail Whiteside, Burkely Gallo, David Jahn, Sitian Xiong</a:t>
            </a:r>
            <a:endParaRPr sz="900"/>
          </a:p>
        </p:txBody>
      </p:sp>
      <p:pic>
        <p:nvPicPr>
          <p:cNvPr id="210" name="Google Shape;210;p3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496907" y="3081498"/>
            <a:ext cx="418926" cy="281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70075" y="4391750"/>
            <a:ext cx="272588" cy="28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496907" y="2673298"/>
            <a:ext cx="418926" cy="281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120850" y="3489700"/>
            <a:ext cx="985824" cy="140225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3"/>
          <p:cNvSpPr txBox="1"/>
          <p:nvPr/>
        </p:nvSpPr>
        <p:spPr>
          <a:xfrm>
            <a:off x="223100" y="3631213"/>
            <a:ext cx="36525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Blue boxes: mean relative mass distribution along z from validation set; </a:t>
            </a:r>
            <a:endParaRPr sz="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Red boxes: </a:t>
            </a:r>
            <a:r>
              <a:rPr lang="en" sz="800">
                <a:solidFill>
                  <a:schemeClr val="dk1"/>
                </a:solidFill>
              </a:rPr>
              <a:t>mean relative mass distribution along z from prediction; </a:t>
            </a:r>
            <a:endParaRPr sz="900"/>
          </a:p>
        </p:txBody>
      </p:sp>
    </p:spTree>
    <p:extLst>
      <p:ext uri="{BB962C8B-B14F-4D97-AF65-F5344CB8AC3E}">
        <p14:creationId xmlns:p14="http://schemas.microsoft.com/office/powerpoint/2010/main" val="11347115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6"/>
          <p:cNvSpPr txBox="1">
            <a:spLocks noGrp="1"/>
          </p:cNvSpPr>
          <p:nvPr>
            <p:ph type="ctrTitle"/>
          </p:nvPr>
        </p:nvSpPr>
        <p:spPr>
          <a:xfrm>
            <a:off x="269213" y="-57150"/>
            <a:ext cx="8605500" cy="764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250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FFFFFF"/>
                </a:solidFill>
              </a:rPr>
              <a:t>GECKO-A Challenge: Build An Emulator For 3-D Models?</a:t>
            </a:r>
            <a:endParaRPr sz="2300"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000000"/>
                </a:solidFill>
              </a:rPr>
              <a:t> </a:t>
            </a:r>
            <a:endParaRPr sz="5300">
              <a:solidFill>
                <a:srgbClr val="000000"/>
              </a:solidFill>
            </a:endParaRPr>
          </a:p>
        </p:txBody>
      </p:sp>
      <p:sp>
        <p:nvSpPr>
          <p:cNvPr id="105" name="Google Shape;105;p26"/>
          <p:cNvSpPr txBox="1"/>
          <p:nvPr/>
        </p:nvSpPr>
        <p:spPr>
          <a:xfrm>
            <a:off x="349702" y="753713"/>
            <a:ext cx="8723100" cy="2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latin typeface="Helvetica Neue"/>
                <a:ea typeface="Helvetica Neue"/>
                <a:cs typeface="Helvetica Neue"/>
                <a:sym typeface="Helvetica Neue"/>
              </a:rPr>
              <a:t>GECKO-A Training Library                 Machine-Learning Emulator                             3-D Models</a:t>
            </a:r>
            <a:endParaRPr sz="14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6" name="Google Shape;106;p26"/>
          <p:cNvPicPr preferRelativeResize="0"/>
          <p:nvPr/>
        </p:nvPicPr>
        <p:blipFill rotWithShape="1">
          <a:blip r:embed="rId3">
            <a:alphaModFix/>
          </a:blip>
          <a:srcRect t="17898"/>
          <a:stretch/>
        </p:blipFill>
        <p:spPr>
          <a:xfrm>
            <a:off x="24713" y="1239600"/>
            <a:ext cx="2827482" cy="232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80038" y="1377272"/>
            <a:ext cx="2247544" cy="1632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95394" y="1131713"/>
            <a:ext cx="2307431" cy="2271713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6"/>
          <p:cNvSpPr/>
          <p:nvPr/>
        </p:nvSpPr>
        <p:spPr>
          <a:xfrm>
            <a:off x="2395313" y="1811175"/>
            <a:ext cx="970500" cy="764700"/>
          </a:xfrm>
          <a:prstGeom prst="stripedRightArrow">
            <a:avLst>
              <a:gd name="adj1" fmla="val 58097"/>
              <a:gd name="adj2" fmla="val 40437"/>
            </a:avLst>
          </a:prstGeom>
          <a:solidFill>
            <a:srgbClr val="1A658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6"/>
          <p:cNvSpPr/>
          <p:nvPr/>
        </p:nvSpPr>
        <p:spPr>
          <a:xfrm>
            <a:off x="5784731" y="1811175"/>
            <a:ext cx="970500" cy="764700"/>
          </a:xfrm>
          <a:prstGeom prst="stripedRightArrow">
            <a:avLst>
              <a:gd name="adj1" fmla="val 58097"/>
              <a:gd name="adj2" fmla="val 40437"/>
            </a:avLst>
          </a:prstGeom>
          <a:solidFill>
            <a:srgbClr val="1A658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26"/>
          <p:cNvSpPr txBox="1"/>
          <p:nvPr/>
        </p:nvSpPr>
        <p:spPr>
          <a:xfrm>
            <a:off x="260438" y="3369438"/>
            <a:ext cx="8901600" cy="16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342900" lvl="0" indent="-266700" algn="l" rtl="0">
              <a:spcBef>
                <a:spcPts val="800"/>
              </a:spcBef>
              <a:spcAft>
                <a:spcPts val="0"/>
              </a:spcAft>
              <a:buSzPts val="1600"/>
              <a:buFont typeface="Helvetica Neue"/>
              <a:buChar char="●"/>
            </a:pPr>
            <a:r>
              <a:rPr lang="en" sz="1600" dirty="0">
                <a:latin typeface="Helvetica Neue"/>
                <a:ea typeface="Helvetica Neue"/>
                <a:cs typeface="Helvetica Neue"/>
                <a:sym typeface="Helvetica Neue"/>
              </a:rPr>
              <a:t>Many inspiring applications out there: machine-learning emulators using explicit/process-level models, and implementing the trained emulators into large-scale models. Such explicit/process-level models are otherwise too expensive for large-scale models.</a:t>
            </a:r>
            <a:endParaRPr sz="16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lvl="0" indent="-266700" algn="l" rtl="0">
              <a:spcBef>
                <a:spcPts val="800"/>
              </a:spcBef>
              <a:spcAft>
                <a:spcPts val="0"/>
              </a:spcAft>
              <a:buSzPts val="1600"/>
              <a:buFont typeface="Helvetica Neue"/>
              <a:buChar char="●"/>
            </a:pPr>
            <a:r>
              <a:rPr lang="en" sz="1600" dirty="0">
                <a:latin typeface="Helvetica Neue"/>
                <a:ea typeface="Helvetica Neue"/>
                <a:cs typeface="Helvetica Neue"/>
                <a:sym typeface="Helvetica Neue"/>
              </a:rPr>
              <a:t>The goal of this project is to train the machine learning emulator using the “library” generated by the hyper-explicit chemical mechanism, GECKO-A.</a:t>
            </a:r>
            <a:endParaRPr sz="16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57189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9"/>
          <p:cNvSpPr txBox="1"/>
          <p:nvPr/>
        </p:nvSpPr>
        <p:spPr>
          <a:xfrm>
            <a:off x="0" y="0"/>
            <a:ext cx="7340100" cy="8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 dirty="0">
                <a:solidFill>
                  <a:schemeClr val="bg1"/>
                </a:solidFill>
              </a:rPr>
              <a:t>Team 17: GECKO</a:t>
            </a:r>
            <a:endParaRPr sz="900" b="1" dirty="0">
              <a:solidFill>
                <a:schemeClr val="bg1"/>
              </a:solidFill>
            </a:endParaRPr>
          </a:p>
        </p:txBody>
      </p:sp>
      <p:sp>
        <p:nvSpPr>
          <p:cNvPr id="245" name="Google Shape;245;p39"/>
          <p:cNvSpPr txBox="1"/>
          <p:nvPr/>
        </p:nvSpPr>
        <p:spPr>
          <a:xfrm>
            <a:off x="60975" y="3647725"/>
            <a:ext cx="8992200" cy="1426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>
                <a:solidFill>
                  <a:schemeClr val="dk1"/>
                </a:solidFill>
              </a:rPr>
              <a:t>Lessons learned from Hackathon:</a:t>
            </a: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2"/>
                </a:solidFill>
              </a:rPr>
              <a:t>● </a:t>
            </a:r>
            <a:r>
              <a:rPr lang="en" sz="1300">
                <a:solidFill>
                  <a:schemeClr val="dk1"/>
                </a:solidFill>
              </a:rPr>
              <a:t>Fanciest tools are not always the best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2"/>
                </a:solidFill>
              </a:rPr>
              <a:t>● </a:t>
            </a:r>
            <a:r>
              <a:rPr lang="en" sz="1300">
                <a:solidFill>
                  <a:schemeClr val="dk1"/>
                </a:solidFill>
              </a:rPr>
              <a:t>Data preparation (pipeline scaling) is really important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2"/>
                </a:solidFill>
              </a:rPr>
              <a:t>● </a:t>
            </a:r>
            <a:r>
              <a:rPr lang="en" sz="1300">
                <a:solidFill>
                  <a:schemeClr val="dk1"/>
                </a:solidFill>
              </a:rPr>
              <a:t>Even with non-Gaussian transformation(MinMax transform), the result was good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2"/>
                </a:solidFill>
              </a:rPr>
              <a:t>● </a:t>
            </a:r>
            <a:r>
              <a:rPr lang="en" sz="1300">
                <a:solidFill>
                  <a:schemeClr val="dk1"/>
                </a:solidFill>
              </a:rPr>
              <a:t>Precision is as important as accuracy. You can’t improve one without the other (RMSE, MAE)</a:t>
            </a:r>
            <a:br>
              <a:rPr lang="en" sz="1300">
                <a:solidFill>
                  <a:schemeClr val="dk1"/>
                </a:solidFill>
              </a:rPr>
            </a:br>
            <a:r>
              <a:rPr lang="en" sz="1300" b="1">
                <a:solidFill>
                  <a:schemeClr val="dk1"/>
                </a:solidFill>
              </a:rPr>
              <a:t>Challenges:</a:t>
            </a:r>
            <a:r>
              <a:rPr lang="en" sz="1300">
                <a:solidFill>
                  <a:schemeClr val="dk1"/>
                </a:solidFill>
              </a:rPr>
              <a:t> spin-up time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</a:endParaRPr>
          </a:p>
        </p:txBody>
      </p:sp>
      <p:sp>
        <p:nvSpPr>
          <p:cNvPr id="246" name="Google Shape;246;p39"/>
          <p:cNvSpPr txBox="1"/>
          <p:nvPr/>
        </p:nvSpPr>
        <p:spPr>
          <a:xfrm>
            <a:off x="60975" y="429275"/>
            <a:ext cx="2064300" cy="31575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  <p:sp>
        <p:nvSpPr>
          <p:cNvPr id="247" name="Google Shape;247;p39"/>
          <p:cNvSpPr txBox="1"/>
          <p:nvPr/>
        </p:nvSpPr>
        <p:spPr>
          <a:xfrm>
            <a:off x="6379375" y="65025"/>
            <a:ext cx="2673900" cy="35217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The model prediction shows good agreement with validation data</a:t>
            </a:r>
            <a:endParaRPr sz="1300">
              <a:solidFill>
                <a:srgbClr val="FF0000"/>
              </a:solidFill>
            </a:endParaRPr>
          </a:p>
        </p:txBody>
      </p:sp>
      <p:sp>
        <p:nvSpPr>
          <p:cNvPr id="248" name="Google Shape;248;p39"/>
          <p:cNvSpPr txBox="1"/>
          <p:nvPr/>
        </p:nvSpPr>
        <p:spPr>
          <a:xfrm>
            <a:off x="2162813" y="429275"/>
            <a:ext cx="4179000" cy="31575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  All of the models we tried  produce similar result</a:t>
            </a:r>
            <a:endParaRPr sz="1300">
              <a:solidFill>
                <a:schemeClr val="dk1"/>
              </a:solidFill>
            </a:endParaRPr>
          </a:p>
        </p:txBody>
      </p:sp>
      <p:pic>
        <p:nvPicPr>
          <p:cNvPr id="249" name="Google Shape;24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11300" y="76200"/>
            <a:ext cx="2227900" cy="296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073" y="472225"/>
            <a:ext cx="1931128" cy="1536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075" y="1952072"/>
            <a:ext cx="1992827" cy="1585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30075" y="472225"/>
            <a:ext cx="4044524" cy="2567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84659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0"/>
          <p:cNvSpPr txBox="1">
            <a:spLocks noGrp="1"/>
          </p:cNvSpPr>
          <p:nvPr>
            <p:ph type="title"/>
          </p:nvPr>
        </p:nvSpPr>
        <p:spPr>
          <a:xfrm>
            <a:off x="342900" y="87919"/>
            <a:ext cx="6172200" cy="212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GOES Machine Learning Challenge Problem</a:t>
            </a:r>
            <a:endParaRPr/>
          </a:p>
        </p:txBody>
      </p:sp>
      <p:sp>
        <p:nvSpPr>
          <p:cNvPr id="162" name="Google Shape;162;p40"/>
          <p:cNvSpPr txBox="1">
            <a:spLocks noGrp="1"/>
          </p:cNvSpPr>
          <p:nvPr>
            <p:ph type="body" idx="1"/>
          </p:nvPr>
        </p:nvSpPr>
        <p:spPr>
          <a:xfrm>
            <a:off x="364659" y="544089"/>
            <a:ext cx="8229600" cy="4092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/>
              <a:t>David John Gagne, Gunther Wallach, Charlie Becker, Bill Petzke</a:t>
            </a:r>
            <a:endParaRPr/>
          </a:p>
        </p:txBody>
      </p:sp>
      <p:pic>
        <p:nvPicPr>
          <p:cNvPr id="163" name="Google Shape;163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" y="1067664"/>
            <a:ext cx="5940448" cy="3961536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40"/>
          <p:cNvSpPr txBox="1"/>
          <p:nvPr/>
        </p:nvSpPr>
        <p:spPr>
          <a:xfrm>
            <a:off x="6307763" y="1035094"/>
            <a:ext cx="2737200" cy="40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342900" lvl="0" indent="-254000" algn="l" rtl="0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●"/>
            </a:pPr>
            <a:r>
              <a:rPr lang="en" sz="1400">
                <a:latin typeface="Helvetica Neue"/>
                <a:ea typeface="Helvetica Neue"/>
                <a:cs typeface="Helvetica Neue"/>
                <a:sym typeface="Helvetica Neue"/>
              </a:rPr>
              <a:t>The Geostationary Operational Environmental Satellite 16 (GOES-16) is a weather satellite that orbits the Earth </a:t>
            </a:r>
            <a:endParaRPr sz="1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lvl="0" indent="-254000" algn="l" rtl="0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●"/>
            </a:pPr>
            <a:r>
              <a:rPr lang="en" sz="1400">
                <a:latin typeface="Helvetica Neue"/>
                <a:ea typeface="Helvetica Neue"/>
                <a:cs typeface="Helvetica Neue"/>
                <a:sym typeface="Helvetica Neue"/>
              </a:rPr>
              <a:t>It can provide a hemispheric, multispectral view of cloud patterns at high space and time resolution through its Advanced Baseline Imager (ABI) camera.</a:t>
            </a:r>
            <a:endParaRPr sz="1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lvl="0" indent="-254000" algn="l" rtl="0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●"/>
            </a:pPr>
            <a:r>
              <a:rPr lang="en" sz="1400">
                <a:latin typeface="Helvetica Neue"/>
                <a:ea typeface="Helvetica Neue"/>
                <a:cs typeface="Helvetica Neue"/>
                <a:sym typeface="Helvetica Neue"/>
              </a:rPr>
              <a:t>The satellite holds the Geostationary Lightning Mapper (GLM) instrument that records lightning flashes across the hemispheric view of the satellite</a:t>
            </a:r>
            <a:endParaRPr sz="1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4489322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2"/>
          <p:cNvSpPr txBox="1">
            <a:spLocks noGrp="1"/>
          </p:cNvSpPr>
          <p:nvPr>
            <p:ph type="title"/>
          </p:nvPr>
        </p:nvSpPr>
        <p:spPr>
          <a:xfrm>
            <a:off x="457200" y="117225"/>
            <a:ext cx="8229600" cy="282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 Patch Data</a:t>
            </a:r>
            <a:endParaRPr/>
          </a:p>
        </p:txBody>
      </p:sp>
      <p:sp>
        <p:nvSpPr>
          <p:cNvPr id="179" name="Google Shape;179;p42"/>
          <p:cNvSpPr txBox="1">
            <a:spLocks noGrp="1"/>
          </p:cNvSpPr>
          <p:nvPr>
            <p:ph type="body" idx="1"/>
          </p:nvPr>
        </p:nvSpPr>
        <p:spPr>
          <a:xfrm>
            <a:off x="457200" y="657096"/>
            <a:ext cx="8229600" cy="32391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/>
              <a:t>Convolutional Neural Networks (CNNs) work well to capture spatial structural differences. </a:t>
            </a:r>
            <a:endParaRPr/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/>
              <a:t>Residual Networks can be used to increase the effectiveness of the depth of the NN.</a:t>
            </a:r>
            <a:endParaRPr/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/>
              <a:t>  </a:t>
            </a:r>
            <a:endParaRPr/>
          </a:p>
        </p:txBody>
      </p:sp>
      <p:pic>
        <p:nvPicPr>
          <p:cNvPr id="180" name="Google Shape;18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8875" y="2022487"/>
            <a:ext cx="4200027" cy="3121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7694" y="2022486"/>
            <a:ext cx="4246912" cy="31210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80955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57"/>
          <p:cNvSpPr txBox="1">
            <a:spLocks noGrp="1"/>
          </p:cNvSpPr>
          <p:nvPr>
            <p:ph type="title"/>
          </p:nvPr>
        </p:nvSpPr>
        <p:spPr>
          <a:xfrm>
            <a:off x="311700" y="46493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Team 53: GOES Challenge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402" name="Google Shape;402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3812275"/>
            <a:ext cx="2679101" cy="10887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3" name="Google Shape;403;p57"/>
          <p:cNvGrpSpPr/>
          <p:nvPr/>
        </p:nvGrpSpPr>
        <p:grpSpPr>
          <a:xfrm>
            <a:off x="311700" y="1058318"/>
            <a:ext cx="8025824" cy="1265001"/>
            <a:chOff x="311700" y="1265000"/>
            <a:chExt cx="8025824" cy="1265001"/>
          </a:xfrm>
        </p:grpSpPr>
        <p:pic>
          <p:nvPicPr>
            <p:cNvPr id="404" name="Google Shape;404;p5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11700" y="1265000"/>
              <a:ext cx="1441993" cy="1265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5" name="Google Shape;405;p5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753700" y="1869673"/>
              <a:ext cx="6583824" cy="660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6" name="Google Shape;406;p5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753713" y="1265000"/>
              <a:ext cx="4901188" cy="6473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7" name="Google Shape;407;p57"/>
          <p:cNvGrpSpPr/>
          <p:nvPr/>
        </p:nvGrpSpPr>
        <p:grpSpPr>
          <a:xfrm>
            <a:off x="311699" y="2405018"/>
            <a:ext cx="8025757" cy="1265000"/>
            <a:chOff x="311699" y="2611700"/>
            <a:chExt cx="8025757" cy="1265000"/>
          </a:xfrm>
        </p:grpSpPr>
        <p:pic>
          <p:nvPicPr>
            <p:cNvPr id="408" name="Google Shape;408;p5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11699" y="2611700"/>
              <a:ext cx="1442000" cy="1265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9" name="Google Shape;409;p57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753713" y="2611712"/>
              <a:ext cx="4901187" cy="6382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0" name="Google Shape;410;p57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753775" y="3211997"/>
              <a:ext cx="6583681" cy="66469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11" name="Google Shape;411;p5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107063" y="3812273"/>
            <a:ext cx="1267675" cy="1088750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57"/>
          <p:cNvSpPr txBox="1">
            <a:spLocks noGrp="1"/>
          </p:cNvSpPr>
          <p:nvPr>
            <p:ph type="body" idx="1"/>
          </p:nvPr>
        </p:nvSpPr>
        <p:spPr>
          <a:xfrm>
            <a:off x="4593100" y="3751725"/>
            <a:ext cx="4338600" cy="114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Divided data into 5 categories representing storm severity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Investigated misclassification of </a:t>
            </a:r>
            <a:r>
              <a:rPr lang="en" sz="1000" b="1">
                <a:latin typeface="Roboto"/>
                <a:ea typeface="Roboto"/>
                <a:cs typeface="Roboto"/>
                <a:sym typeface="Roboto"/>
              </a:rPr>
              <a:t>Extreme</a:t>
            </a:r>
            <a:r>
              <a:rPr lang="en" sz="1000">
                <a:latin typeface="Roboto"/>
                <a:ea typeface="Roboto"/>
                <a:cs typeface="Roboto"/>
                <a:sym typeface="Roboto"/>
              </a:rPr>
              <a:t> and </a:t>
            </a:r>
            <a:r>
              <a:rPr lang="en" sz="1000" b="1">
                <a:latin typeface="Roboto"/>
                <a:ea typeface="Roboto"/>
                <a:cs typeface="Roboto"/>
                <a:sym typeface="Roboto"/>
              </a:rPr>
              <a:t>Minimal</a:t>
            </a:r>
            <a:r>
              <a:rPr lang="en" sz="1000">
                <a:latin typeface="Roboto"/>
                <a:ea typeface="Roboto"/>
                <a:cs typeface="Roboto"/>
                <a:sym typeface="Roboto"/>
              </a:rPr>
              <a:t> events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Extreme event </a:t>
            </a:r>
            <a:r>
              <a:rPr lang="en" sz="1000" b="1">
                <a:latin typeface="Roboto"/>
                <a:ea typeface="Roboto"/>
                <a:cs typeface="Roboto"/>
                <a:sym typeface="Roboto"/>
              </a:rPr>
              <a:t>occlusion sensitivity</a:t>
            </a:r>
            <a:r>
              <a:rPr lang="en" sz="1000">
                <a:latin typeface="Roboto"/>
                <a:ea typeface="Roboto"/>
                <a:cs typeface="Roboto"/>
                <a:sym typeface="Roboto"/>
              </a:rPr>
              <a:t> picks up on </a:t>
            </a:r>
            <a:r>
              <a:rPr lang="en" sz="1000" b="1">
                <a:latin typeface="Roboto"/>
                <a:ea typeface="Roboto"/>
                <a:cs typeface="Roboto"/>
                <a:sym typeface="Roboto"/>
              </a:rPr>
              <a:t>overshooting top</a:t>
            </a:r>
            <a:endParaRPr sz="1000" b="1">
              <a:latin typeface="Roboto"/>
              <a:ea typeface="Roboto"/>
              <a:cs typeface="Roboto"/>
              <a:sym typeface="Roboto"/>
            </a:endParaRPr>
          </a:p>
          <a:p>
            <a:pPr marL="914400" lvl="1" indent="-285750" algn="l" rtl="0">
              <a:spcBef>
                <a:spcPts val="0"/>
              </a:spcBef>
              <a:spcAft>
                <a:spcPts val="0"/>
              </a:spcAft>
              <a:buSzPts val="900"/>
              <a:buFont typeface="Roboto"/>
              <a:buChar char="○"/>
            </a:pPr>
            <a:r>
              <a:rPr lang="en" sz="900">
                <a:latin typeface="Roboto"/>
                <a:ea typeface="Roboto"/>
                <a:cs typeface="Roboto"/>
                <a:sym typeface="Roboto"/>
              </a:rPr>
              <a:t>Often associated with i</a:t>
            </a:r>
            <a:r>
              <a:rPr lang="en" sz="900" b="1">
                <a:latin typeface="Roboto"/>
                <a:ea typeface="Roboto"/>
                <a:cs typeface="Roboto"/>
                <a:sym typeface="Roboto"/>
              </a:rPr>
              <a:t>ntense convection </a:t>
            </a:r>
            <a:r>
              <a:rPr lang="en" sz="900">
                <a:latin typeface="Roboto"/>
                <a:ea typeface="Roboto"/>
                <a:cs typeface="Roboto"/>
                <a:sym typeface="Roboto"/>
              </a:rPr>
              <a:t>(Figure 4.)</a:t>
            </a:r>
            <a:endParaRPr sz="9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"/>
              <a:buChar char="●"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Challenges encountered: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  <a:p>
            <a:pPr marL="91440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Roboto"/>
              <a:buChar char="○"/>
            </a:pPr>
            <a:r>
              <a:rPr lang="en" sz="900">
                <a:latin typeface="Roboto"/>
                <a:ea typeface="Roboto"/>
                <a:cs typeface="Roboto"/>
                <a:sym typeface="Roboto"/>
              </a:rPr>
              <a:t>Experienced overfitting on training data</a:t>
            </a:r>
            <a:endParaRPr sz="900">
              <a:latin typeface="Roboto"/>
              <a:ea typeface="Roboto"/>
              <a:cs typeface="Roboto"/>
              <a:sym typeface="Roboto"/>
            </a:endParaRPr>
          </a:p>
          <a:p>
            <a:pPr marL="91440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Roboto"/>
              <a:buChar char="○"/>
            </a:pPr>
            <a:r>
              <a:rPr lang="en" sz="900">
                <a:latin typeface="Roboto"/>
                <a:ea typeface="Roboto"/>
                <a:cs typeface="Roboto"/>
                <a:sym typeface="Roboto"/>
              </a:rPr>
              <a:t>Difficulty managing class imbalances</a:t>
            </a:r>
            <a:endParaRPr sz="9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3" name="Google Shape;413;p57"/>
          <p:cNvSpPr/>
          <p:nvPr/>
        </p:nvSpPr>
        <p:spPr>
          <a:xfrm>
            <a:off x="1348488" y="4690525"/>
            <a:ext cx="244200" cy="131700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4" name="Google Shape;414;p57"/>
          <p:cNvCxnSpPr/>
          <p:nvPr/>
        </p:nvCxnSpPr>
        <p:spPr>
          <a:xfrm>
            <a:off x="5007425" y="2685900"/>
            <a:ext cx="151500" cy="127200"/>
          </a:xfrm>
          <a:prstGeom prst="curvedConnector3">
            <a:avLst>
              <a:gd name="adj1" fmla="val 16271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grpSp>
        <p:nvGrpSpPr>
          <p:cNvPr id="415" name="Google Shape;415;p57"/>
          <p:cNvGrpSpPr/>
          <p:nvPr/>
        </p:nvGrpSpPr>
        <p:grpSpPr>
          <a:xfrm>
            <a:off x="7118059" y="152400"/>
            <a:ext cx="1919868" cy="1470858"/>
            <a:chOff x="7270459" y="0"/>
            <a:chExt cx="1919868" cy="1470858"/>
          </a:xfrm>
        </p:grpSpPr>
        <p:pic>
          <p:nvPicPr>
            <p:cNvPr id="416" name="Google Shape;416;p57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7270459" y="0"/>
              <a:ext cx="1327866" cy="1149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7" name="Google Shape;417;p57"/>
            <p:cNvSpPr txBox="1"/>
            <p:nvPr/>
          </p:nvSpPr>
          <p:spPr>
            <a:xfrm>
              <a:off x="7360926" y="977958"/>
              <a:ext cx="1829400" cy="49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434343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Figure 4., Chaudhuri </a:t>
              </a:r>
              <a:r>
                <a:rPr lang="en" sz="800" i="1">
                  <a:solidFill>
                    <a:srgbClr val="434343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et al.</a:t>
              </a:r>
              <a:r>
                <a:rPr lang="en" sz="800">
                  <a:solidFill>
                    <a:srgbClr val="434343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2020</a:t>
              </a:r>
              <a:endParaRPr sz="800">
                <a:solidFill>
                  <a:srgbClr val="434343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418" name="Google Shape;418;p57"/>
          <p:cNvSpPr txBox="1"/>
          <p:nvPr/>
        </p:nvSpPr>
        <p:spPr>
          <a:xfrm>
            <a:off x="7342625" y="2488600"/>
            <a:ext cx="9882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Layer Activations</a:t>
            </a:r>
            <a:endParaRPr sz="800"/>
          </a:p>
        </p:txBody>
      </p:sp>
      <p:cxnSp>
        <p:nvCxnSpPr>
          <p:cNvPr id="419" name="Google Shape;419;p57"/>
          <p:cNvCxnSpPr>
            <a:stCxn id="418" idx="3"/>
            <a:endCxn id="405" idx="3"/>
          </p:cNvCxnSpPr>
          <p:nvPr/>
        </p:nvCxnSpPr>
        <p:spPr>
          <a:xfrm rot="10800000" flipH="1">
            <a:off x="8330825" y="1993300"/>
            <a:ext cx="6600" cy="656100"/>
          </a:xfrm>
          <a:prstGeom prst="curvedConnector3">
            <a:avLst>
              <a:gd name="adj1" fmla="val 3709453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420" name="Google Shape;420;p57"/>
          <p:cNvCxnSpPr>
            <a:stCxn id="418" idx="3"/>
            <a:endCxn id="410" idx="3"/>
          </p:cNvCxnSpPr>
          <p:nvPr/>
        </p:nvCxnSpPr>
        <p:spPr>
          <a:xfrm>
            <a:off x="8330825" y="2649400"/>
            <a:ext cx="6600" cy="688200"/>
          </a:xfrm>
          <a:prstGeom prst="curvedConnector3">
            <a:avLst>
              <a:gd name="adj1" fmla="val 3708423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421" name="Google Shape;421;p57"/>
          <p:cNvCxnSpPr/>
          <p:nvPr/>
        </p:nvCxnSpPr>
        <p:spPr>
          <a:xfrm>
            <a:off x="94975" y="2374500"/>
            <a:ext cx="81171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2" name="Google Shape;422;p57"/>
          <p:cNvSpPr/>
          <p:nvPr/>
        </p:nvSpPr>
        <p:spPr>
          <a:xfrm>
            <a:off x="983995" y="3395125"/>
            <a:ext cx="151500" cy="1317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5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23931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8a2cc133e5_2_79"/>
          <p:cNvSpPr txBox="1"/>
          <p:nvPr/>
        </p:nvSpPr>
        <p:spPr>
          <a:xfrm>
            <a:off x="0" y="569100"/>
            <a:ext cx="4572000" cy="45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Helvetica Neue"/>
                <a:ea typeface="Helvetica Neue"/>
                <a:cs typeface="Helvetica Neue"/>
                <a:sym typeface="Helvetica Neue"/>
              </a:rPr>
              <a:t>Bin Microphysics Neural Network Emulator</a:t>
            </a:r>
            <a:endParaRPr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30200" algn="l" rtl="0">
              <a:spcBef>
                <a:spcPts val="30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Helvetica Neue"/>
              <a:buChar char="•"/>
            </a:pPr>
            <a:r>
              <a:rPr lang="en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warm rain formation process is critical for weather and climate prediction. </a:t>
            </a:r>
            <a:endParaRPr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Helvetica Neue"/>
              <a:buChar char="•"/>
            </a:pPr>
            <a:r>
              <a:rPr lang="en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Simply parameterized in large scale models with bulk microphysics but more detailed treatments computationally expensive</a:t>
            </a:r>
            <a:endParaRPr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3" name="Google Shape;173;g8a2cc133e5_2_79"/>
          <p:cNvSpPr txBox="1">
            <a:spLocks noGrp="1"/>
          </p:cNvSpPr>
          <p:nvPr>
            <p:ph type="title"/>
          </p:nvPr>
        </p:nvSpPr>
        <p:spPr>
          <a:xfrm>
            <a:off x="457200" y="117225"/>
            <a:ext cx="8229600" cy="2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 sz="2700"/>
              <a:t>Machine Learning the Warm Rain Process</a:t>
            </a:r>
            <a:endParaRPr sz="2700" dirty="0"/>
          </a:p>
        </p:txBody>
      </p:sp>
      <p:grpSp>
        <p:nvGrpSpPr>
          <p:cNvPr id="174" name="Google Shape;174;g8a2cc133e5_2_79"/>
          <p:cNvGrpSpPr/>
          <p:nvPr/>
        </p:nvGrpSpPr>
        <p:grpSpPr>
          <a:xfrm>
            <a:off x="228600" y="3077950"/>
            <a:ext cx="4069500" cy="2065550"/>
            <a:chOff x="0" y="2697875"/>
            <a:chExt cx="4069500" cy="2065550"/>
          </a:xfrm>
        </p:grpSpPr>
        <p:pic>
          <p:nvPicPr>
            <p:cNvPr id="175" name="Google Shape;175;g8a2cc133e5_2_79"/>
            <p:cNvPicPr preferRelativeResize="0"/>
            <p:nvPr/>
          </p:nvPicPr>
          <p:blipFill rotWithShape="1">
            <a:blip r:embed="rId3">
              <a:alphaModFix/>
            </a:blip>
            <a:srcRect l="3045" t="5847" r="33369" b="7781"/>
            <a:stretch/>
          </p:blipFill>
          <p:spPr>
            <a:xfrm>
              <a:off x="0" y="2697875"/>
              <a:ext cx="4069500" cy="13935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76" name="Google Shape;176;g8a2cc133e5_2_79"/>
            <p:cNvGrpSpPr/>
            <p:nvPr/>
          </p:nvGrpSpPr>
          <p:grpSpPr>
            <a:xfrm>
              <a:off x="0" y="4091425"/>
              <a:ext cx="4069426" cy="672000"/>
              <a:chOff x="0" y="4091425"/>
              <a:chExt cx="4069426" cy="672000"/>
            </a:xfrm>
          </p:grpSpPr>
          <p:sp>
            <p:nvSpPr>
              <p:cNvPr id="177" name="Google Shape;177;g8a2cc133e5_2_79"/>
              <p:cNvSpPr txBox="1"/>
              <p:nvPr/>
            </p:nvSpPr>
            <p:spPr>
              <a:xfrm>
                <a:off x="0" y="4091425"/>
                <a:ext cx="2034600" cy="672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68575" rIns="68575" bIns="6857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>
                    <a:latin typeface="Helvetica Neue"/>
                    <a:ea typeface="Helvetica Neue"/>
                    <a:cs typeface="Helvetica Neue"/>
                    <a:sym typeface="Helvetica Neue"/>
                  </a:rPr>
                  <a:t>Bulk: Efficient, but approximates interactions between drop sizes</a:t>
                </a:r>
                <a:endParaRPr sz="900"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sp>
            <p:nvSpPr>
              <p:cNvPr id="178" name="Google Shape;178;g8a2cc133e5_2_79"/>
              <p:cNvSpPr txBox="1"/>
              <p:nvPr/>
            </p:nvSpPr>
            <p:spPr>
              <a:xfrm>
                <a:off x="2034826" y="4091425"/>
                <a:ext cx="2034600" cy="672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68575" rIns="68575" bIns="6857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>
                    <a:latin typeface="Helvetica Neue"/>
                    <a:ea typeface="Helvetica Neue"/>
                    <a:cs typeface="Helvetica Neue"/>
                    <a:sym typeface="Helvetica Neue"/>
                  </a:rPr>
                  <a:t>Bin: Explicit interactions between sizes closer to physical equations, but too computationally expensive to calculate processes </a:t>
                </a:r>
                <a:endParaRPr sz="900">
                  <a:latin typeface="Helvetica Neue"/>
                  <a:ea typeface="Helvetica Neue"/>
                  <a:cs typeface="Helvetica Neue"/>
                  <a:sym typeface="Helvetica Neue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</p:grpSp>
      </p:grpSp>
      <p:sp>
        <p:nvSpPr>
          <p:cNvPr id="179" name="Google Shape;179;g8a2cc133e5_2_79"/>
          <p:cNvSpPr txBox="1"/>
          <p:nvPr/>
        </p:nvSpPr>
        <p:spPr>
          <a:xfrm>
            <a:off x="4572000" y="569100"/>
            <a:ext cx="4572000" cy="45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Helvetica Neue"/>
                <a:ea typeface="Helvetica Neue"/>
                <a:cs typeface="Helvetica Neue"/>
                <a:sym typeface="Helvetica Neue"/>
              </a:rPr>
              <a:t>Can NN Emulator reduce costs for similar performance?</a:t>
            </a:r>
            <a:endParaRPr sz="1600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lvl="0" indent="-266700" algn="l" rtl="0">
              <a:spcBef>
                <a:spcPts val="30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Helvetica Neue"/>
              <a:buChar char="•"/>
            </a:pPr>
            <a:r>
              <a:rPr lang="en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Proposed input variables</a:t>
            </a:r>
            <a:endParaRPr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lvl="0" indent="-266700" algn="l" rtl="0">
              <a:spcBef>
                <a:spcPts val="30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Helvetica Neue"/>
              <a:buChar char="•"/>
            </a:pPr>
            <a:r>
              <a:rPr lang="en">
                <a:solidFill>
                  <a:srgbClr val="666666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Proposed output variables</a:t>
            </a:r>
            <a:endParaRPr>
              <a:solidFill>
                <a:srgbClr val="666666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80" name="Google Shape;180;g8a2cc133e5_2_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91925" y="1466175"/>
            <a:ext cx="2031100" cy="90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g8a2cc133e5_2_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30802" y="3433150"/>
            <a:ext cx="3353350" cy="68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g8a2cc133e5_2_7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36925" y="2367100"/>
            <a:ext cx="4407074" cy="79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g8a2cc133e5_2_7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03300" y="4155597"/>
            <a:ext cx="3207300" cy="9879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8456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E58F4-9482-9245-A9C1-2E4EC3881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342D91-7A8F-BB46-A22C-37B324491D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535731"/>
            <a:ext cx="4040100" cy="479700"/>
          </a:xfrm>
        </p:spPr>
        <p:txBody>
          <a:bodyPr/>
          <a:lstStyle/>
          <a:p>
            <a:r>
              <a:rPr lang="en-US" dirty="0"/>
              <a:t>Organizing Committee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97F4DC-9BEF-1E45-93FD-B6C1683A8CC2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57066" y="1015431"/>
            <a:ext cx="4040100" cy="1145878"/>
          </a:xfrm>
        </p:spPr>
        <p:txBody>
          <a:bodyPr/>
          <a:lstStyle/>
          <a:p>
            <a:r>
              <a:rPr lang="en-US" dirty="0" err="1"/>
              <a:t>Taysia</a:t>
            </a:r>
            <a:r>
              <a:rPr lang="en-US" dirty="0"/>
              <a:t> Peterson</a:t>
            </a:r>
          </a:p>
          <a:p>
            <a:r>
              <a:rPr lang="en-US" dirty="0"/>
              <a:t>David John Gagne</a:t>
            </a:r>
          </a:p>
          <a:p>
            <a:r>
              <a:rPr lang="en-US" dirty="0"/>
              <a:t>Karthik Kashinath</a:t>
            </a:r>
          </a:p>
          <a:p>
            <a:r>
              <a:rPr lang="en-US" dirty="0"/>
              <a:t>Rich Loft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BF5CD1E-9DAC-1340-A3A8-5EC88AA70430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4645034" y="548944"/>
            <a:ext cx="4041900" cy="479700"/>
          </a:xfrm>
        </p:spPr>
        <p:txBody>
          <a:bodyPr/>
          <a:lstStyle/>
          <a:p>
            <a:r>
              <a:rPr lang="en-US" dirty="0"/>
              <a:t>Sponsors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16E137E-7C6A-7C47-B5AD-3BC6050C8998}"/>
              </a:ext>
            </a:extLst>
          </p:cNvPr>
          <p:cNvSpPr>
            <a:spLocks noGrp="1"/>
          </p:cNvSpPr>
          <p:nvPr>
            <p:ph type="body" idx="4"/>
          </p:nvPr>
        </p:nvSpPr>
        <p:spPr>
          <a:xfrm>
            <a:off x="4645033" y="1015431"/>
            <a:ext cx="4332711" cy="1266790"/>
          </a:xfrm>
        </p:spPr>
        <p:txBody>
          <a:bodyPr/>
          <a:lstStyle/>
          <a:p>
            <a:r>
              <a:rPr lang="en-US" dirty="0"/>
              <a:t>UCAR President’s Council</a:t>
            </a:r>
          </a:p>
          <a:p>
            <a:r>
              <a:rPr lang="en-US" dirty="0"/>
              <a:t>Vaisala: Eric </a:t>
            </a:r>
            <a:r>
              <a:rPr lang="en-US" dirty="0" err="1"/>
              <a:t>Grimit</a:t>
            </a:r>
            <a:endParaRPr lang="en-US" dirty="0"/>
          </a:p>
          <a:p>
            <a:r>
              <a:rPr lang="en-US" dirty="0"/>
              <a:t>Amazon Web Services: Zac </a:t>
            </a:r>
            <a:r>
              <a:rPr lang="en-US" dirty="0" err="1"/>
              <a:t>Flamig</a:t>
            </a:r>
            <a:endParaRPr lang="en-US" dirty="0"/>
          </a:p>
          <a:p>
            <a:r>
              <a:rPr lang="en-US" dirty="0"/>
              <a:t>NCAR Machine Learning Data Commons Reinvestment Project </a:t>
            </a:r>
          </a:p>
          <a:p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3EFC4F8-E577-DE45-8DEA-91A4BB59A2D5}"/>
              </a:ext>
            </a:extLst>
          </p:cNvPr>
          <p:cNvSpPr txBox="1">
            <a:spLocks/>
          </p:cNvSpPr>
          <p:nvPr/>
        </p:nvSpPr>
        <p:spPr>
          <a:xfrm>
            <a:off x="678544" y="2374021"/>
            <a:ext cx="40401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None/>
              <a:defRPr sz="1588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Hackathon Development Team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CD7593F1-6310-1147-8C65-331269BA4BC5}"/>
              </a:ext>
            </a:extLst>
          </p:cNvPr>
          <p:cNvSpPr txBox="1">
            <a:spLocks/>
          </p:cNvSpPr>
          <p:nvPr/>
        </p:nvSpPr>
        <p:spPr>
          <a:xfrm>
            <a:off x="173812" y="2882833"/>
            <a:ext cx="4040100" cy="2021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0677" algn="l" rtl="0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29437" algn="l" rtl="0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–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8261" algn="l" rtl="0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07022" algn="l" rtl="0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–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95846" algn="l" rtl="0">
              <a:lnSpc>
                <a:spcPct val="100000"/>
              </a:lnSpc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Char char="»"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8261" algn="l" rtl="0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8261" algn="l" rtl="0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8261" algn="l" rtl="0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8261" algn="l" rtl="0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Charlie Becker</a:t>
            </a:r>
          </a:p>
          <a:p>
            <a:r>
              <a:rPr lang="en-US" dirty="0"/>
              <a:t>Gabrielle </a:t>
            </a:r>
            <a:r>
              <a:rPr lang="en-US" dirty="0" err="1"/>
              <a:t>Gantos</a:t>
            </a:r>
            <a:endParaRPr lang="en-US" dirty="0"/>
          </a:p>
          <a:p>
            <a:r>
              <a:rPr lang="en-US" dirty="0"/>
              <a:t>Keely Lawrence</a:t>
            </a:r>
          </a:p>
          <a:p>
            <a:r>
              <a:rPr lang="en-US" dirty="0"/>
              <a:t>Gunther Wallach</a:t>
            </a:r>
          </a:p>
          <a:p>
            <a:r>
              <a:rPr lang="en-US" dirty="0"/>
              <a:t>Ankur Mahesh</a:t>
            </a:r>
          </a:p>
          <a:p>
            <a:r>
              <a:rPr lang="en-US" dirty="0"/>
              <a:t>Bill </a:t>
            </a:r>
            <a:r>
              <a:rPr lang="en-US" dirty="0" err="1"/>
              <a:t>Petzke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45A4DC55-288F-2F47-9F15-61A994C378A5}"/>
              </a:ext>
            </a:extLst>
          </p:cNvPr>
          <p:cNvSpPr txBox="1">
            <a:spLocks/>
          </p:cNvSpPr>
          <p:nvPr/>
        </p:nvSpPr>
        <p:spPr>
          <a:xfrm>
            <a:off x="2439330" y="2765409"/>
            <a:ext cx="3190653" cy="204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0677" algn="l" rtl="0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29437" algn="l" rtl="0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–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8261" algn="l" rtl="0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07022" algn="l" rtl="0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–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95846" algn="l" rtl="0">
              <a:lnSpc>
                <a:spcPct val="100000"/>
              </a:lnSpc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Char char="»"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8261" algn="l" rtl="0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8261" algn="l" rtl="0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8261" algn="l" rtl="0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8261" algn="l" rtl="0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Aaron </a:t>
            </a:r>
            <a:r>
              <a:rPr lang="en-US" dirty="0" err="1"/>
              <a:t>Bansemer</a:t>
            </a:r>
            <a:endParaRPr lang="en-US" dirty="0"/>
          </a:p>
          <a:p>
            <a:r>
              <a:rPr lang="en-US" dirty="0"/>
              <a:t>Matt Hayman</a:t>
            </a:r>
          </a:p>
          <a:p>
            <a:r>
              <a:rPr lang="en-US" dirty="0" err="1"/>
              <a:t>Siyuan</a:t>
            </a:r>
            <a:r>
              <a:rPr lang="en-US" dirty="0"/>
              <a:t> Wang</a:t>
            </a:r>
          </a:p>
          <a:p>
            <a:r>
              <a:rPr lang="en-US" dirty="0"/>
              <a:t>Alma </a:t>
            </a:r>
            <a:r>
              <a:rPr lang="en-US" dirty="0" err="1"/>
              <a:t>Hodzic</a:t>
            </a:r>
            <a:endParaRPr lang="en-US" dirty="0"/>
          </a:p>
          <a:p>
            <a:r>
              <a:rPr lang="en-US" dirty="0"/>
              <a:t>Andrew </a:t>
            </a:r>
            <a:r>
              <a:rPr lang="en-US" dirty="0" err="1"/>
              <a:t>Gettelman</a:t>
            </a:r>
            <a:endParaRPr lang="en-US" dirty="0"/>
          </a:p>
          <a:p>
            <a:r>
              <a:rPr lang="en-US" dirty="0" err="1"/>
              <a:t>Chih-Chieh</a:t>
            </a:r>
            <a:r>
              <a:rPr lang="en-US" dirty="0"/>
              <a:t> (Jack) Chen</a:t>
            </a:r>
          </a:p>
          <a:p>
            <a:r>
              <a:rPr lang="en-US" dirty="0"/>
              <a:t>Natasha Flyer</a:t>
            </a:r>
          </a:p>
          <a:p>
            <a:pPr marL="116523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A90B822-E366-EA4F-A738-6F9CFC683B30}"/>
              </a:ext>
            </a:extLst>
          </p:cNvPr>
          <p:cNvSpPr txBox="1">
            <a:spLocks/>
          </p:cNvSpPr>
          <p:nvPr/>
        </p:nvSpPr>
        <p:spPr>
          <a:xfrm>
            <a:off x="5480431" y="2508858"/>
            <a:ext cx="3461116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None/>
              <a:defRPr sz="1588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Livestream and </a:t>
            </a:r>
            <a:r>
              <a:rPr lang="en-US" dirty="0" err="1"/>
              <a:t>Slido</a:t>
            </a:r>
            <a:r>
              <a:rPr lang="en-US" dirty="0"/>
              <a:t> Team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D696B963-1E2B-B44A-B78A-EB8CB26BFDEC}"/>
              </a:ext>
            </a:extLst>
          </p:cNvPr>
          <p:cNvSpPr txBox="1">
            <a:spLocks/>
          </p:cNvSpPr>
          <p:nvPr/>
        </p:nvSpPr>
        <p:spPr>
          <a:xfrm>
            <a:off x="5779535" y="2885985"/>
            <a:ext cx="3190653" cy="204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0677" algn="l" rtl="0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29437" algn="l" rtl="0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–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8261" algn="l" rtl="0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07022" algn="l" rtl="0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–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95846" algn="l" rtl="0">
              <a:lnSpc>
                <a:spcPct val="100000"/>
              </a:lnSpc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Char char="»"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8261" algn="l" rtl="0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8261" algn="l" rtl="0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8261" algn="l" rtl="0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8261" algn="l" rtl="0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/>
              <a:t>Paul Martinez</a:t>
            </a:r>
          </a:p>
          <a:p>
            <a:r>
              <a:rPr lang="en-US" dirty="0"/>
              <a:t>Bret Batterman</a:t>
            </a:r>
          </a:p>
          <a:p>
            <a:r>
              <a:rPr lang="en-US" dirty="0"/>
              <a:t>Mary </a:t>
            </a:r>
            <a:r>
              <a:rPr lang="en-US" dirty="0" err="1"/>
              <a:t>Andreski</a:t>
            </a:r>
            <a:endParaRPr lang="en-US" dirty="0"/>
          </a:p>
          <a:p>
            <a:r>
              <a:rPr lang="en-US" dirty="0"/>
              <a:t>Lisa Larson</a:t>
            </a:r>
          </a:p>
          <a:p>
            <a:r>
              <a:rPr lang="en-US" dirty="0"/>
              <a:t>Gail Rutledge</a:t>
            </a:r>
          </a:p>
          <a:p>
            <a:endParaRPr lang="en-US" dirty="0"/>
          </a:p>
          <a:p>
            <a:pPr marL="116523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14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8a2cc133e5_1_45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20</a:t>
            </a:fld>
            <a:endParaRPr sz="2400" b="1">
              <a:solidFill>
                <a:srgbClr val="FF0000"/>
              </a:solidFill>
            </a:endParaRPr>
          </a:p>
        </p:txBody>
      </p:sp>
      <p:sp>
        <p:nvSpPr>
          <p:cNvPr id="338" name="Google Shape;338;g8a2cc133e5_1_458"/>
          <p:cNvSpPr txBox="1"/>
          <p:nvPr/>
        </p:nvSpPr>
        <p:spPr>
          <a:xfrm>
            <a:off x="69926" y="35068"/>
            <a:ext cx="5442900" cy="398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" sz="2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Team 59</a:t>
            </a:r>
            <a:endParaRPr sz="2400" b="1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39" name="Google Shape;339;g8a2cc133e5_1_458"/>
          <p:cNvCxnSpPr/>
          <p:nvPr/>
        </p:nvCxnSpPr>
        <p:spPr>
          <a:xfrm rot="10800000" flipH="1">
            <a:off x="0" y="658323"/>
            <a:ext cx="7119000" cy="8700"/>
          </a:xfrm>
          <a:prstGeom prst="straightConnector1">
            <a:avLst/>
          </a:prstGeom>
          <a:noFill/>
          <a:ln w="28575" cap="flat" cmpd="sng">
            <a:solidFill>
              <a:srgbClr val="232473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cxnSp>
      <p:pic>
        <p:nvPicPr>
          <p:cNvPr id="340" name="Google Shape;340;g8a2cc133e5_1_458" descr="https://globalweathercorp.com/images/partners/nca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29754" y="4299076"/>
            <a:ext cx="2719107" cy="770285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g8a2cc133e5_1_458"/>
          <p:cNvSpPr txBox="1"/>
          <p:nvPr/>
        </p:nvSpPr>
        <p:spPr>
          <a:xfrm>
            <a:off x="118219" y="901444"/>
            <a:ext cx="8898300" cy="33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Metrics of models for test sample:</a:t>
            </a:r>
            <a:endParaRPr sz="1400"/>
          </a:p>
          <a:p>
            <a:pPr marL="0" lvl="0" indent="0" algn="just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endParaRPr sz="140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endParaRPr sz="140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endParaRPr sz="140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endParaRPr sz="140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endParaRPr sz="140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endParaRPr sz="140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endParaRPr sz="1400"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Main conclusions:</a:t>
            </a:r>
            <a:endParaRPr sz="1400">
              <a:solidFill>
                <a:schemeClr val="dk1"/>
              </a:solidFill>
            </a:endParaRPr>
          </a:p>
          <a:p>
            <a:pPr marL="0" lvl="0" indent="-88900" algn="just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FF"/>
              </a:buClr>
              <a:buSzPts val="1400"/>
              <a:buChar char="•"/>
            </a:pPr>
            <a:r>
              <a:rPr lang="en" sz="1400">
                <a:solidFill>
                  <a:schemeClr val="dk1"/>
                </a:solidFill>
              </a:rPr>
              <a:t> A CNN based model can emulate the behavior of a model on incomplete data, but the accuracy of the model is not very high at the moment (MAE for qrtend_TAU - 0.36, RMSE - 0.66);</a:t>
            </a:r>
            <a:endParaRPr sz="1400">
              <a:solidFill>
                <a:schemeClr val="dk1"/>
              </a:solidFill>
            </a:endParaRPr>
          </a:p>
          <a:p>
            <a:pPr marL="0" lvl="0" indent="-88900" algn="just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FF"/>
              </a:buClr>
              <a:buSzPts val="1400"/>
              <a:buChar char="•"/>
            </a:pPr>
            <a:r>
              <a:rPr lang="en" sz="1400">
                <a:solidFill>
                  <a:schemeClr val="dk1"/>
                </a:solidFill>
              </a:rPr>
              <a:t> The most accurate model was Random Forest with mean absolute error 0.06 in the test sample.</a:t>
            </a:r>
            <a:endParaRPr sz="1400">
              <a:solidFill>
                <a:schemeClr val="dk1"/>
              </a:solidFill>
            </a:endParaRPr>
          </a:p>
        </p:txBody>
      </p:sp>
      <p:graphicFrame>
        <p:nvGraphicFramePr>
          <p:cNvPr id="342" name="Google Shape;342;g8a2cc133e5_1_458"/>
          <p:cNvGraphicFramePr/>
          <p:nvPr/>
        </p:nvGraphicFramePr>
        <p:xfrm>
          <a:off x="118219" y="1177088"/>
          <a:ext cx="2874300" cy="89913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718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8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8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8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91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Linear Regression</a:t>
                      </a:r>
                      <a:endParaRPr sz="8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/>
                        <a:t>qrtend_TAU</a:t>
                      </a:r>
                      <a:endParaRPr sz="800" b="1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/>
                        <a:t>nrtend_TAU</a:t>
                      </a:r>
                      <a:endParaRPr sz="800" b="1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/>
                        <a:t>nctend_TAU</a:t>
                      </a:r>
                      <a:endParaRPr sz="800" b="1"/>
                    </a:p>
                  </a:txBody>
                  <a:tcPr marL="68575" marR="68575" marT="68575" marB="6857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/>
                        <a:t>MAE</a:t>
                      </a:r>
                      <a:endParaRPr sz="800" b="1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0.43</a:t>
                      </a:r>
                      <a:endParaRPr sz="800"/>
                    </a:p>
                  </a:txBody>
                  <a:tcPr marL="68575" marR="68575" marT="68575" marB="6857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0.51</a:t>
                      </a:r>
                      <a:endParaRPr sz="800"/>
                    </a:p>
                  </a:txBody>
                  <a:tcPr marL="68575" marR="68575" marT="68575" marB="6857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0.50</a:t>
                      </a:r>
                      <a:endParaRPr sz="800"/>
                    </a:p>
                  </a:txBody>
                  <a:tcPr marL="68575" marR="68575" marT="68575" marB="6857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/>
                        <a:t>RMSE</a:t>
                      </a:r>
                      <a:endParaRPr sz="800" b="1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0.61</a:t>
                      </a:r>
                      <a:endParaRPr sz="800"/>
                    </a:p>
                  </a:txBody>
                  <a:tcPr marL="68575" marR="68575" marT="68575" marB="6857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0.72</a:t>
                      </a:r>
                      <a:endParaRPr sz="800"/>
                    </a:p>
                  </a:txBody>
                  <a:tcPr marL="68575" marR="68575" marT="68575" marB="6857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0.68</a:t>
                      </a:r>
                      <a:endParaRPr sz="800"/>
                    </a:p>
                  </a:txBody>
                  <a:tcPr marL="68575" marR="68575" marT="68575" marB="6857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43" name="Google Shape;343;g8a2cc133e5_1_458"/>
          <p:cNvGraphicFramePr/>
          <p:nvPr/>
        </p:nvGraphicFramePr>
        <p:xfrm>
          <a:off x="3069975" y="1177088"/>
          <a:ext cx="2937500" cy="89913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734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4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4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43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1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Decision Tree</a:t>
                      </a:r>
                      <a:endParaRPr sz="8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/>
                        <a:t>qrtend_TAU</a:t>
                      </a:r>
                      <a:endParaRPr sz="800" b="1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/>
                        <a:t>nrtend_TAU</a:t>
                      </a:r>
                      <a:endParaRPr sz="800" b="1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/>
                        <a:t>nctend_TAU</a:t>
                      </a:r>
                      <a:endParaRPr sz="800" b="1"/>
                    </a:p>
                  </a:txBody>
                  <a:tcPr marL="68575" marR="68575" marT="68575" marB="6857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8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/>
                        <a:t>MAE</a:t>
                      </a:r>
                      <a:endParaRPr sz="800" b="1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0.06</a:t>
                      </a:r>
                      <a:endParaRPr sz="8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0.09</a:t>
                      </a:r>
                      <a:endParaRPr sz="8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0.04</a:t>
                      </a:r>
                      <a:endParaRPr sz="800"/>
                    </a:p>
                  </a:txBody>
                  <a:tcPr marL="68575" marR="68575" marT="68575" marB="6857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8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/>
                        <a:t>RMSE</a:t>
                      </a:r>
                      <a:endParaRPr sz="800" b="1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0.24</a:t>
                      </a:r>
                      <a:endParaRPr sz="8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0.27</a:t>
                      </a:r>
                      <a:endParaRPr sz="8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0.17</a:t>
                      </a:r>
                      <a:endParaRPr sz="800"/>
                    </a:p>
                  </a:txBody>
                  <a:tcPr marL="68575" marR="68575" marT="68575" marB="6857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44" name="Google Shape;344;g8a2cc133e5_1_458"/>
          <p:cNvGraphicFramePr/>
          <p:nvPr/>
        </p:nvGraphicFramePr>
        <p:xfrm>
          <a:off x="118219" y="2083200"/>
          <a:ext cx="2874300" cy="89913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718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8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8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8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21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Random Forest</a:t>
                      </a:r>
                      <a:endParaRPr sz="8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/>
                        <a:t>qrtend_TAU</a:t>
                      </a:r>
                      <a:endParaRPr sz="800" b="1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/>
                        <a:t>nrtend_TAU</a:t>
                      </a:r>
                      <a:endParaRPr sz="800" b="1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/>
                        <a:t>nctend_TAU</a:t>
                      </a:r>
                      <a:endParaRPr sz="800" b="1"/>
                    </a:p>
                  </a:txBody>
                  <a:tcPr marL="68575" marR="68575" marT="68575" marB="6857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/>
                        <a:t>MAE</a:t>
                      </a:r>
                      <a:endParaRPr sz="800" b="1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0.06</a:t>
                      </a:r>
                      <a:endParaRPr sz="8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0.08</a:t>
                      </a:r>
                      <a:endParaRPr sz="8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0.04</a:t>
                      </a:r>
                      <a:endParaRPr sz="800"/>
                    </a:p>
                  </a:txBody>
                  <a:tcPr marL="68575" marR="68575" marT="68575" marB="6857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/>
                        <a:t>RMSE</a:t>
                      </a:r>
                      <a:endParaRPr sz="800" b="1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0.18</a:t>
                      </a:r>
                      <a:endParaRPr sz="8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0.20</a:t>
                      </a:r>
                      <a:endParaRPr sz="8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0.13</a:t>
                      </a:r>
                      <a:endParaRPr sz="800"/>
                    </a:p>
                  </a:txBody>
                  <a:tcPr marL="68575" marR="68575" marT="68575" marB="6857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45" name="Google Shape;345;g8a2cc133e5_1_458"/>
          <p:cNvGraphicFramePr/>
          <p:nvPr/>
        </p:nvGraphicFramePr>
        <p:xfrm>
          <a:off x="3069975" y="2083200"/>
          <a:ext cx="2937500" cy="10210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734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4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4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43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21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Dense Neural Network</a:t>
                      </a:r>
                      <a:endParaRPr sz="8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/>
                        <a:t>qrtend_TAU</a:t>
                      </a:r>
                      <a:endParaRPr sz="800" b="1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/>
                        <a:t>nrtend_TAU</a:t>
                      </a:r>
                      <a:endParaRPr sz="800" b="1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/>
                        <a:t>nctend_TAU</a:t>
                      </a:r>
                      <a:endParaRPr sz="800" b="1"/>
                    </a:p>
                  </a:txBody>
                  <a:tcPr marL="68575" marR="68575" marT="68575" marB="6857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/>
                        <a:t>MAE</a:t>
                      </a:r>
                      <a:endParaRPr sz="800" b="1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0.36</a:t>
                      </a:r>
                      <a:endParaRPr sz="8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0.43</a:t>
                      </a:r>
                      <a:endParaRPr sz="8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0.22</a:t>
                      </a:r>
                      <a:endParaRPr sz="800"/>
                    </a:p>
                  </a:txBody>
                  <a:tcPr marL="68575" marR="68575" marT="68575" marB="6857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/>
                        <a:t>RMSE</a:t>
                      </a:r>
                      <a:endParaRPr sz="800" b="1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0.66</a:t>
                      </a:r>
                      <a:endParaRPr sz="8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0.7</a:t>
                      </a:r>
                      <a:endParaRPr sz="800"/>
                    </a:p>
                  </a:txBody>
                  <a:tcPr marL="68575" marR="68575" marT="68575" marB="6857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/>
                        <a:t>0.66</a:t>
                      </a:r>
                      <a:endParaRPr sz="800"/>
                    </a:p>
                  </a:txBody>
                  <a:tcPr marL="68575" marR="68575" marT="68575" marB="6857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46" name="Google Shape;346;g8a2cc133e5_1_458"/>
          <p:cNvPicPr preferRelativeResize="0"/>
          <p:nvPr/>
        </p:nvPicPr>
        <p:blipFill rotWithShape="1">
          <a:blip r:embed="rId4">
            <a:alphaModFix/>
          </a:blip>
          <a:srcRect l="6706" r="5972"/>
          <a:stretch/>
        </p:blipFill>
        <p:spPr>
          <a:xfrm>
            <a:off x="6027806" y="914606"/>
            <a:ext cx="3116195" cy="24782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688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1E95C-B530-724A-882B-79791C31D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925"/>
            <a:ext cx="8520600" cy="572700"/>
          </a:xfrm>
        </p:spPr>
        <p:txBody>
          <a:bodyPr/>
          <a:lstStyle/>
          <a:p>
            <a:r>
              <a:rPr lang="en-US" dirty="0"/>
              <a:t>Administration Challenges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461E53-90AA-9F4B-8994-832B4CA4DF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6285" y="681135"/>
            <a:ext cx="8520600" cy="3416400"/>
          </a:xfrm>
        </p:spPr>
        <p:txBody>
          <a:bodyPr/>
          <a:lstStyle/>
          <a:p>
            <a:r>
              <a:rPr lang="en-US" dirty="0"/>
              <a:t>Setting up </a:t>
            </a:r>
            <a:r>
              <a:rPr lang="en-US" dirty="0" err="1"/>
              <a:t>Jupyterhub</a:t>
            </a:r>
            <a:r>
              <a:rPr lang="en-US" dirty="0"/>
              <a:t> and Kubernetes on AWS</a:t>
            </a:r>
          </a:p>
          <a:p>
            <a:pPr lvl="1">
              <a:spcBef>
                <a:spcPts val="0"/>
              </a:spcBef>
            </a:pPr>
            <a:r>
              <a:rPr lang="en-US" dirty="0"/>
              <a:t>Lots of trial and error in the last week</a:t>
            </a:r>
          </a:p>
          <a:p>
            <a:pPr lvl="1">
              <a:spcBef>
                <a:spcPts val="0"/>
              </a:spcBef>
            </a:pPr>
            <a:r>
              <a:rPr lang="en-US" dirty="0"/>
              <a:t>Could not get autoscaling to work</a:t>
            </a:r>
          </a:p>
          <a:p>
            <a:r>
              <a:rPr lang="en-US" dirty="0"/>
              <a:t>Code and VM bugs/failures</a:t>
            </a:r>
          </a:p>
          <a:p>
            <a:pPr lvl="1">
              <a:spcBef>
                <a:spcPts val="0"/>
              </a:spcBef>
            </a:pPr>
            <a:r>
              <a:rPr lang="en-US" dirty="0"/>
              <a:t>Users discovered coding bugs and needed more libraries/extensions in Python environment</a:t>
            </a:r>
          </a:p>
          <a:p>
            <a:pPr lvl="1">
              <a:spcBef>
                <a:spcPts val="0"/>
              </a:spcBef>
            </a:pPr>
            <a:r>
              <a:rPr lang="en-US" dirty="0"/>
              <a:t>Using more RAM than available crashes the VM instead of going to swap</a:t>
            </a:r>
          </a:p>
          <a:p>
            <a:r>
              <a:rPr lang="en-US" dirty="0"/>
              <a:t>Slack communication</a:t>
            </a:r>
          </a:p>
          <a:p>
            <a:pPr lvl="1">
              <a:spcBef>
                <a:spcPts val="0"/>
              </a:spcBef>
            </a:pPr>
            <a:r>
              <a:rPr lang="en-US" dirty="0"/>
              <a:t>Too many notifications turned on by default for admins</a:t>
            </a:r>
          </a:p>
          <a:p>
            <a:pPr lvl="1">
              <a:spcBef>
                <a:spcPts val="0"/>
              </a:spcBef>
            </a:pPr>
            <a:r>
              <a:rPr lang="en-US" dirty="0"/>
              <a:t>Receiving questions through mix of official channels and PMs</a:t>
            </a:r>
          </a:p>
          <a:p>
            <a:pPr lvl="1">
              <a:spcBef>
                <a:spcPts val="0"/>
              </a:spcBef>
            </a:pPr>
            <a:r>
              <a:rPr lang="en-US" dirty="0"/>
              <a:t>Could have used more people helping answer team questions</a:t>
            </a:r>
          </a:p>
          <a:p>
            <a:r>
              <a:rPr lang="en-US" dirty="0"/>
              <a:t>Team management</a:t>
            </a:r>
          </a:p>
          <a:p>
            <a:pPr lvl="1">
              <a:spcBef>
                <a:spcPts val="0"/>
              </a:spcBef>
            </a:pPr>
            <a:r>
              <a:rPr lang="en-US" dirty="0"/>
              <a:t>People dropped out throughout the week</a:t>
            </a:r>
          </a:p>
          <a:p>
            <a:pPr lvl="1">
              <a:spcBef>
                <a:spcPts val="0"/>
              </a:spcBef>
            </a:pPr>
            <a:r>
              <a:rPr lang="en-US" dirty="0"/>
              <a:t>Some people requested transfers to different teams/problems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64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0A4FD-1510-4949-9578-DF90EC622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Participant Feedback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E2170E-CF3B-784A-9BF2-0243D94119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Positive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84A970-9AB4-E246-90F5-62553AC91204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Appreciated non-competitive feel</a:t>
            </a:r>
          </a:p>
          <a:p>
            <a:r>
              <a:rPr lang="en-US" dirty="0"/>
              <a:t>Learned a lot</a:t>
            </a:r>
          </a:p>
          <a:p>
            <a:r>
              <a:rPr lang="en-US" dirty="0"/>
              <a:t>Good collaborations on active teams</a:t>
            </a:r>
          </a:p>
          <a:p>
            <a:r>
              <a:rPr lang="en-US" dirty="0"/>
              <a:t>Most thought being on teams improved their experience</a:t>
            </a:r>
          </a:p>
          <a:p>
            <a:r>
              <a:rPr lang="en-US" dirty="0"/>
              <a:t>Virtual format greatly increased diversity of participation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0C8D76C-0B4C-924F-803B-A202EAD19589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/>
              <a:t>Negative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573B5DF-6CAD-A84D-A8E1-1CA9DD1E6891}"/>
              </a:ext>
            </a:extLst>
          </p:cNvPr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r>
              <a:rPr lang="en-US" dirty="0"/>
              <a:t>Huge learning curve for beginners</a:t>
            </a:r>
          </a:p>
          <a:p>
            <a:r>
              <a:rPr lang="en-US" dirty="0"/>
              <a:t>Needed more documentation</a:t>
            </a:r>
          </a:p>
          <a:p>
            <a:r>
              <a:rPr lang="en-US" dirty="0"/>
              <a:t>Problems not well defined</a:t>
            </a:r>
          </a:p>
          <a:p>
            <a:r>
              <a:rPr lang="en-US" dirty="0"/>
              <a:t>Software bugs</a:t>
            </a:r>
          </a:p>
          <a:p>
            <a:r>
              <a:rPr lang="en-US" dirty="0"/>
              <a:t>Time zone issues</a:t>
            </a:r>
          </a:p>
          <a:p>
            <a:r>
              <a:rPr lang="en-US" dirty="0"/>
              <a:t>Team members dropping out/not communicating</a:t>
            </a:r>
          </a:p>
          <a:p>
            <a:r>
              <a:rPr lang="en-US" dirty="0"/>
              <a:t>Beginner team members feeling like they hindered others</a:t>
            </a:r>
          </a:p>
        </p:txBody>
      </p:sp>
    </p:spTree>
    <p:extLst>
      <p:ext uri="{BB962C8B-B14F-4D97-AF65-F5344CB8AC3E}">
        <p14:creationId xmlns:p14="http://schemas.microsoft.com/office/powerpoint/2010/main" val="181452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CA2C0-7056-D941-AE34-3A85888F8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925"/>
            <a:ext cx="8520600" cy="572700"/>
          </a:xfrm>
        </p:spPr>
        <p:txBody>
          <a:bodyPr/>
          <a:lstStyle/>
          <a:p>
            <a:r>
              <a:rPr lang="en-US" dirty="0"/>
              <a:t>Tough Dilemmas for Hackathons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E7AE1F-4F6F-B649-B34E-3F1E56FFA2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763571"/>
            <a:ext cx="8520600" cy="3805304"/>
          </a:xfrm>
        </p:spPr>
        <p:txBody>
          <a:bodyPr/>
          <a:lstStyle/>
          <a:p>
            <a:r>
              <a:rPr lang="en-US" dirty="0"/>
              <a:t>Producing challenges that appeal to vast swath of ESS community vs. limited time and resources</a:t>
            </a:r>
          </a:p>
          <a:p>
            <a:r>
              <a:rPr lang="en-US" dirty="0"/>
              <a:t>Encouraging open-ended exploration vs. completing defined tasks</a:t>
            </a:r>
          </a:p>
          <a:p>
            <a:r>
              <a:rPr lang="en-US" dirty="0"/>
              <a:t>Designing problems to focus on ML tasks beyond model selection and hyperparameter tuning vs. having participants deal with raw data</a:t>
            </a:r>
          </a:p>
          <a:p>
            <a:r>
              <a:rPr lang="en-US" dirty="0"/>
              <a:t>Providing extensive feedback for each team vs. hackathon leaders getting rest in the evening</a:t>
            </a:r>
          </a:p>
          <a:p>
            <a:r>
              <a:rPr lang="en-US" dirty="0"/>
              <a:t>ML beginners may get most impact from hackathon vs. a week-long hackathon is an extremely steep learning curve for a beginner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15CABD-916F-7F4D-B386-138C7815F52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39638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C89E3-A004-D342-A87E-80B122389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</p:spPr>
        <p:txBody>
          <a:bodyPr/>
          <a:lstStyle/>
          <a:p>
            <a:r>
              <a:rPr lang="en-US" dirty="0"/>
              <a:t>Lessons Learned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39B83F-199F-6B47-8CE2-DF324A8394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801278"/>
            <a:ext cx="8520600" cy="3767597"/>
          </a:xfrm>
        </p:spPr>
        <p:txBody>
          <a:bodyPr/>
          <a:lstStyle/>
          <a:p>
            <a:r>
              <a:rPr lang="en-US" dirty="0"/>
              <a:t>Have fewer, more robustly tested and documented challenge problems</a:t>
            </a:r>
          </a:p>
          <a:p>
            <a:r>
              <a:rPr lang="en-US" dirty="0"/>
              <a:t>Create challenge problems targeted at different experience levels</a:t>
            </a:r>
          </a:p>
          <a:p>
            <a:r>
              <a:rPr lang="en-US" dirty="0"/>
              <a:t>Have synchronous work periods targeted at different time zones</a:t>
            </a:r>
          </a:p>
          <a:p>
            <a:r>
              <a:rPr lang="en-US" dirty="0"/>
              <a:t>Satellite admin sites to support different time zones</a:t>
            </a:r>
          </a:p>
          <a:p>
            <a:r>
              <a:rPr lang="en-US" dirty="0"/>
              <a:t>Provide clearer guidance up front about tasks, goals, best practices, and expectations</a:t>
            </a:r>
          </a:p>
          <a:p>
            <a:r>
              <a:rPr lang="en-US" dirty="0"/>
              <a:t>Provide regular feedback on team submissions</a:t>
            </a:r>
          </a:p>
          <a:p>
            <a:r>
              <a:rPr lang="en-US" dirty="0"/>
              <a:t>Charge a registration fee to incentivize participation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AADECA-A07D-FE40-B01C-87FED5660270}"/>
              </a:ext>
            </a:extLst>
          </p:cNvPr>
          <p:cNvSpPr txBox="1"/>
          <p:nvPr/>
        </p:nvSpPr>
        <p:spPr>
          <a:xfrm>
            <a:off x="1069942" y="3926723"/>
            <a:ext cx="7004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Hackathon notebooks: https://</a:t>
            </a:r>
            <a:r>
              <a:rPr lang="en-US" sz="2400" dirty="0" err="1">
                <a:solidFill>
                  <a:schemeClr val="tx1"/>
                </a:solidFill>
              </a:rPr>
              <a:t>github.com</a:t>
            </a:r>
            <a:r>
              <a:rPr lang="en-US" sz="2400" dirty="0">
                <a:solidFill>
                  <a:schemeClr val="tx1"/>
                </a:solidFill>
              </a:rPr>
              <a:t>/NCAR/ai4ess-hackathon-2020</a:t>
            </a:r>
          </a:p>
        </p:txBody>
      </p:sp>
    </p:spTree>
    <p:extLst>
      <p:ext uri="{BB962C8B-B14F-4D97-AF65-F5344CB8AC3E}">
        <p14:creationId xmlns:p14="http://schemas.microsoft.com/office/powerpoint/2010/main" val="372775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97F44-43F0-5645-9858-844926459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Speaker Acknowledgements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52CB8D-B90E-0740-837B-4AF3C3145833}"/>
              </a:ext>
            </a:extLst>
          </p:cNvPr>
          <p:cNvSpPr txBox="1"/>
          <p:nvPr/>
        </p:nvSpPr>
        <p:spPr>
          <a:xfrm>
            <a:off x="457200" y="717917"/>
            <a:ext cx="35102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Monday</a:t>
            </a:r>
          </a:p>
          <a:p>
            <a:r>
              <a:rPr lang="en-US" sz="2000" dirty="0"/>
              <a:t>9:10: David John Gagne</a:t>
            </a:r>
          </a:p>
          <a:p>
            <a:r>
              <a:rPr lang="en-US" sz="2000" dirty="0"/>
              <a:t>10:20: </a:t>
            </a:r>
            <a:r>
              <a:rPr lang="en-US" sz="2000" dirty="0" err="1"/>
              <a:t>Dorit</a:t>
            </a:r>
            <a:r>
              <a:rPr lang="en-US" sz="2000" dirty="0"/>
              <a:t> </a:t>
            </a:r>
            <a:r>
              <a:rPr lang="en-US" sz="2000" dirty="0" err="1"/>
              <a:t>Hammerling</a:t>
            </a:r>
            <a:endParaRPr lang="en-US" sz="2000" dirty="0"/>
          </a:p>
          <a:p>
            <a:r>
              <a:rPr lang="en-US" sz="2000" dirty="0"/>
              <a:t>11:30: Ryan </a:t>
            </a:r>
            <a:r>
              <a:rPr lang="en-US" sz="2000" dirty="0" err="1"/>
              <a:t>Lagerquist</a:t>
            </a:r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F0CF4E-9655-5147-B5BF-614EFE0D0ADE}"/>
              </a:ext>
            </a:extLst>
          </p:cNvPr>
          <p:cNvSpPr txBox="1"/>
          <p:nvPr/>
        </p:nvSpPr>
        <p:spPr>
          <a:xfrm>
            <a:off x="457200" y="2050172"/>
            <a:ext cx="34195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Tuesday</a:t>
            </a:r>
          </a:p>
          <a:p>
            <a:r>
              <a:rPr lang="en-US" sz="2000" dirty="0"/>
              <a:t>9:00: Karthik Kashinath</a:t>
            </a:r>
          </a:p>
          <a:p>
            <a:r>
              <a:rPr lang="en-US" sz="2000" dirty="0"/>
              <a:t>10:10: </a:t>
            </a:r>
            <a:r>
              <a:rPr lang="en-US" sz="2000" dirty="0" err="1"/>
              <a:t>Chaopeng</a:t>
            </a:r>
            <a:r>
              <a:rPr lang="en-US" sz="2000" dirty="0"/>
              <a:t> Shen</a:t>
            </a:r>
          </a:p>
          <a:p>
            <a:r>
              <a:rPr lang="en-US" sz="2000" dirty="0"/>
              <a:t>11:20: David Hall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19883C-5E62-8E4E-A316-B19F51D8D252}"/>
              </a:ext>
            </a:extLst>
          </p:cNvPr>
          <p:cNvSpPr txBox="1"/>
          <p:nvPr/>
        </p:nvSpPr>
        <p:spPr>
          <a:xfrm>
            <a:off x="457200" y="3382427"/>
            <a:ext cx="34195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Wednesday</a:t>
            </a:r>
          </a:p>
          <a:p>
            <a:r>
              <a:rPr lang="en-US" sz="2000" dirty="0"/>
              <a:t>9:00: Sue Ellen Haupt</a:t>
            </a:r>
          </a:p>
          <a:p>
            <a:r>
              <a:rPr lang="en-US" sz="2000" dirty="0"/>
              <a:t>10:10: </a:t>
            </a:r>
            <a:r>
              <a:rPr lang="en-US" sz="2000" dirty="0" err="1"/>
              <a:t>Jebb</a:t>
            </a:r>
            <a:r>
              <a:rPr lang="en-US" sz="2000" dirty="0"/>
              <a:t> Stewart</a:t>
            </a:r>
          </a:p>
          <a:p>
            <a:r>
              <a:rPr lang="en-US" sz="2000" dirty="0"/>
              <a:t>11:20: Katie Dagon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9F2C69-22CD-BD41-A373-065EB8D11BFF}"/>
              </a:ext>
            </a:extLst>
          </p:cNvPr>
          <p:cNvSpPr txBox="1"/>
          <p:nvPr/>
        </p:nvSpPr>
        <p:spPr>
          <a:xfrm>
            <a:off x="4572000" y="1388452"/>
            <a:ext cx="34195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Thursday</a:t>
            </a:r>
          </a:p>
          <a:p>
            <a:r>
              <a:rPr lang="en-US" sz="2000" dirty="0"/>
              <a:t>9:00: Amy McGovern</a:t>
            </a:r>
          </a:p>
          <a:p>
            <a:r>
              <a:rPr lang="en-US" sz="2000" dirty="0"/>
              <a:t>10:10: </a:t>
            </a:r>
            <a:r>
              <a:rPr lang="en-US" sz="2000" dirty="0" err="1"/>
              <a:t>Imme</a:t>
            </a:r>
            <a:r>
              <a:rPr lang="en-US" sz="2000" dirty="0"/>
              <a:t> Ebert-</a:t>
            </a:r>
            <a:r>
              <a:rPr lang="en-US" sz="2000" dirty="0" err="1"/>
              <a:t>Uphoff</a:t>
            </a:r>
            <a:endParaRPr lang="en-US" sz="2000" dirty="0"/>
          </a:p>
          <a:p>
            <a:r>
              <a:rPr lang="en-US" sz="2000" dirty="0"/>
              <a:t>11:20: Mike Pritchard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8072E1-5558-8648-88D3-0C3CD39B209F}"/>
              </a:ext>
            </a:extLst>
          </p:cNvPr>
          <p:cNvSpPr txBox="1"/>
          <p:nvPr/>
        </p:nvSpPr>
        <p:spPr>
          <a:xfrm>
            <a:off x="4572000" y="2887440"/>
            <a:ext cx="34195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Friday</a:t>
            </a:r>
          </a:p>
          <a:p>
            <a:r>
              <a:rPr lang="en-US" sz="2000" dirty="0"/>
              <a:t>9:00: Mustafa Mustafa</a:t>
            </a:r>
          </a:p>
          <a:p>
            <a:r>
              <a:rPr lang="en-US" sz="2000" dirty="0"/>
              <a:t>10:10: Pierre </a:t>
            </a:r>
            <a:r>
              <a:rPr lang="en-US" sz="2000" dirty="0" err="1"/>
              <a:t>Gentine</a:t>
            </a:r>
            <a:endParaRPr lang="en-US" sz="2000" dirty="0"/>
          </a:p>
          <a:p>
            <a:r>
              <a:rPr lang="en-US" sz="2000" dirty="0"/>
              <a:t>11:20: Claire </a:t>
            </a:r>
            <a:r>
              <a:rPr lang="en-US" sz="2000" dirty="0" err="1"/>
              <a:t>Monteleoni</a:t>
            </a:r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B20F56-AA4C-8E46-9055-7C6BCE6CC3F4}"/>
              </a:ext>
            </a:extLst>
          </p:cNvPr>
          <p:cNvSpPr txBox="1"/>
          <p:nvPr/>
        </p:nvSpPr>
        <p:spPr>
          <a:xfrm>
            <a:off x="4247048" y="4705866"/>
            <a:ext cx="4224377" cy="319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*All times US Mountain Daylight Time</a:t>
            </a:r>
          </a:p>
        </p:txBody>
      </p:sp>
    </p:spTree>
    <p:extLst>
      <p:ext uri="{BB962C8B-B14F-4D97-AF65-F5344CB8AC3E}">
        <p14:creationId xmlns:p14="http://schemas.microsoft.com/office/powerpoint/2010/main" val="415135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30693-1849-2B41-9B8E-4B2F07126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1FAC63-258C-4549-91BE-890959676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014" y="788852"/>
            <a:ext cx="5410986" cy="405210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B8442365-4533-6244-86FB-D1F229EFE784}"/>
              </a:ext>
            </a:extLst>
          </p:cNvPr>
          <p:cNvSpPr txBox="1">
            <a:spLocks/>
          </p:cNvSpPr>
          <p:nvPr/>
        </p:nvSpPr>
        <p:spPr>
          <a:xfrm>
            <a:off x="103367" y="798450"/>
            <a:ext cx="3642466" cy="364080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Interest in AI/ML for weather and climate problems is growing rapidly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Earth System Science practitioners need help getting started with ML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Not enough trained ML-ESS experts to work with everyone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Solution: </a:t>
            </a:r>
            <a:r>
              <a:rPr lang="en-US" sz="1600" dirty="0"/>
              <a:t>Host a summer school and hackathon!</a:t>
            </a:r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Invite AI-ESS experts to lecture about different aspects of AI and 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Create training materials and domain-focused challenge problems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2698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27C1C-EC0C-5544-956F-CC839F27A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Hackathon Goals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E6AD3E-5B5B-C74B-9878-2FC7310CB8F5}"/>
              </a:ext>
            </a:extLst>
          </p:cNvPr>
          <p:cNvSpPr txBox="1"/>
          <p:nvPr/>
        </p:nvSpPr>
        <p:spPr>
          <a:xfrm>
            <a:off x="234424" y="493466"/>
            <a:ext cx="511057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Give participants machine learning experience with realistic ESS data and problems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Provide them with sufficient computational resources to train more complex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Work collaboratively with a new team with diverse backgrounds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Originally planned to be in person at Mesa Lab, but COVID happened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Virtual hackathon allowed greatly expanded participation (80-&gt;200)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4E6583-3404-484F-BFE7-6A8D8A059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5675" y="754208"/>
            <a:ext cx="3220552" cy="193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97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B5910-8008-9D43-A7A7-235BDC920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Hackathon Software Platform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A8365E-33E4-E34A-B21E-A4D7315933FA}"/>
              </a:ext>
            </a:extLst>
          </p:cNvPr>
          <p:cNvSpPr txBox="1"/>
          <p:nvPr/>
        </p:nvSpPr>
        <p:spPr>
          <a:xfrm>
            <a:off x="234267" y="755702"/>
            <a:ext cx="3710499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User Interface</a:t>
            </a:r>
            <a:endParaRPr lang="en-US" dirty="0"/>
          </a:p>
          <a:p>
            <a:pPr marL="171450" indent="-171450">
              <a:buSzPct val="100000"/>
              <a:buFont typeface="Arial" panose="020B0604020202020204" pitchFamily="34" charset="0"/>
              <a:buChar char="•"/>
            </a:pPr>
            <a:r>
              <a:rPr lang="en-US" dirty="0" err="1"/>
              <a:t>Jupyterlab</a:t>
            </a:r>
            <a:r>
              <a:rPr lang="en-US" dirty="0"/>
              <a:t> in web browser after logging in with Google credentials.</a:t>
            </a:r>
          </a:p>
          <a:p>
            <a:pPr marL="171450" indent="-171450">
              <a:buSzPct val="100000"/>
              <a:buFont typeface="Arial" panose="020B0604020202020204" pitchFamily="34" charset="0"/>
              <a:buChar char="•"/>
            </a:pPr>
            <a:r>
              <a:rPr lang="en-US" dirty="0" err="1"/>
              <a:t>Jupyterlab</a:t>
            </a:r>
            <a:r>
              <a:rPr lang="en-US" dirty="0"/>
              <a:t> is preinstalled with full python data science environment and access to a GPU.</a:t>
            </a:r>
          </a:p>
          <a:p>
            <a:pPr marL="171450" indent="-171450"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User can save data in virtual machine that persists over lifetime of hackathon.</a:t>
            </a:r>
          </a:p>
          <a:p>
            <a:pPr marL="171450" indent="-171450"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Users can also run challenge problems through Google </a:t>
            </a:r>
            <a:r>
              <a:rPr lang="en-US" dirty="0" err="1"/>
              <a:t>Colab</a:t>
            </a:r>
            <a:r>
              <a:rPr lang="en-US" dirty="0"/>
              <a:t> notebooks</a:t>
            </a:r>
          </a:p>
          <a:p>
            <a:pPr>
              <a:buSzPct val="100000"/>
            </a:pPr>
            <a:r>
              <a:rPr lang="en-US" b="1" dirty="0"/>
              <a:t>Team Setup</a:t>
            </a:r>
          </a:p>
          <a:p>
            <a:pPr marL="171450" indent="-171450"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Users communicate with other team members through Slack</a:t>
            </a:r>
          </a:p>
          <a:p>
            <a:pPr marL="171450" indent="-171450"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Teams of 5 were assigned randomly from the registration info.</a:t>
            </a:r>
          </a:p>
          <a:p>
            <a:pPr marL="171450" indent="-171450"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Scheduled hackathon period from 2 to 6 PM Mountain Time each day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83C8AA-6F5A-FE45-B1FE-921101649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7466" y="969633"/>
            <a:ext cx="4579334" cy="354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6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B5910-8008-9D43-A7A7-235BDC920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Hackathon Cloud Infrastructure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95774E-5015-894C-9B7A-FAA0E5630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425" y="1020198"/>
            <a:ext cx="2734679" cy="3473398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560499D-675B-FF4D-B111-E2CFCBA7A327}"/>
              </a:ext>
            </a:extLst>
          </p:cNvPr>
          <p:cNvSpPr/>
          <p:nvPr/>
        </p:nvSpPr>
        <p:spPr>
          <a:xfrm>
            <a:off x="4708519" y="2064779"/>
            <a:ext cx="2853544" cy="453422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Kubernetes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52A7F78-2C62-5C4F-84FE-77EF91ACE699}"/>
              </a:ext>
            </a:extLst>
          </p:cNvPr>
          <p:cNvSpPr/>
          <p:nvPr/>
        </p:nvSpPr>
        <p:spPr>
          <a:xfrm>
            <a:off x="4708519" y="2947240"/>
            <a:ext cx="1231303" cy="453422"/>
          </a:xfrm>
          <a:prstGeom prst="roundRect">
            <a:avLst/>
          </a:prstGeom>
          <a:solidFill>
            <a:srgbClr val="E3E001"/>
          </a:solidFill>
          <a:ln>
            <a:solidFill>
              <a:srgbClr val="E3E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AWS VM 1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F437B19-D97B-9240-B308-B302C0F6214E}"/>
              </a:ext>
            </a:extLst>
          </p:cNvPr>
          <p:cNvSpPr/>
          <p:nvPr/>
        </p:nvSpPr>
        <p:spPr>
          <a:xfrm>
            <a:off x="6284925" y="3829701"/>
            <a:ext cx="1231303" cy="453422"/>
          </a:xfrm>
          <a:prstGeom prst="roundRect">
            <a:avLst/>
          </a:prstGeom>
          <a:solidFill>
            <a:srgbClr val="E3E001"/>
          </a:solidFill>
          <a:ln>
            <a:solidFill>
              <a:srgbClr val="E3E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AWS VM 2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670A730-9265-0744-83B0-3472CD61B208}"/>
              </a:ext>
            </a:extLst>
          </p:cNvPr>
          <p:cNvSpPr/>
          <p:nvPr/>
        </p:nvSpPr>
        <p:spPr>
          <a:xfrm>
            <a:off x="5354425" y="1586974"/>
            <a:ext cx="1428277" cy="453422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Jupyterhub</a:t>
            </a:r>
            <a:endParaRPr lang="en-US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CDB0CAF-2497-FA4E-A26E-85834B752CA9}"/>
              </a:ext>
            </a:extLst>
          </p:cNvPr>
          <p:cNvSpPr/>
          <p:nvPr/>
        </p:nvSpPr>
        <p:spPr>
          <a:xfrm>
            <a:off x="6247633" y="2947240"/>
            <a:ext cx="1314430" cy="453422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Docker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432B478-3DBC-DD4C-811D-992DC5711194}"/>
              </a:ext>
            </a:extLst>
          </p:cNvPr>
          <p:cNvSpPr/>
          <p:nvPr/>
        </p:nvSpPr>
        <p:spPr>
          <a:xfrm>
            <a:off x="6330760" y="4280288"/>
            <a:ext cx="1231303" cy="453422"/>
          </a:xfrm>
          <a:prstGeom prst="roundRect">
            <a:avLst/>
          </a:prstGeom>
          <a:solidFill>
            <a:srgbClr val="22C03D"/>
          </a:solidFill>
          <a:ln>
            <a:solidFill>
              <a:srgbClr val="22C0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NVIDIA K80 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4271773-3DFD-394A-95ED-4DF1135CDED2}"/>
              </a:ext>
            </a:extLst>
          </p:cNvPr>
          <p:cNvSpPr/>
          <p:nvPr/>
        </p:nvSpPr>
        <p:spPr>
          <a:xfrm>
            <a:off x="3907472" y="3416471"/>
            <a:ext cx="1231303" cy="453422"/>
          </a:xfrm>
          <a:prstGeom prst="roundRect">
            <a:avLst/>
          </a:prstGeom>
          <a:solidFill>
            <a:srgbClr val="E3E001"/>
          </a:solidFill>
          <a:ln>
            <a:solidFill>
              <a:srgbClr val="E3E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AWS S3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E58A53A-59F2-EC4C-961B-1415B6207939}"/>
              </a:ext>
            </a:extLst>
          </p:cNvPr>
          <p:cNvSpPr/>
          <p:nvPr/>
        </p:nvSpPr>
        <p:spPr>
          <a:xfrm>
            <a:off x="5569528" y="1124230"/>
            <a:ext cx="1428277" cy="453422"/>
          </a:xfrm>
          <a:prstGeom prst="roundRect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Google Authentication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705B34B-94DE-304F-8D91-073A0F7A037A}"/>
              </a:ext>
            </a:extLst>
          </p:cNvPr>
          <p:cNvSpPr/>
          <p:nvPr/>
        </p:nvSpPr>
        <p:spPr>
          <a:xfrm>
            <a:off x="5205776" y="2504912"/>
            <a:ext cx="1859029" cy="453422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AWS EKS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81BD1E6-67AD-084D-9E3F-A3875C504E1C}"/>
              </a:ext>
            </a:extLst>
          </p:cNvPr>
          <p:cNvSpPr/>
          <p:nvPr/>
        </p:nvSpPr>
        <p:spPr>
          <a:xfrm>
            <a:off x="6284925" y="3388710"/>
            <a:ext cx="1231303" cy="453422"/>
          </a:xfrm>
          <a:prstGeom prst="roundRect">
            <a:avLst/>
          </a:prstGeom>
          <a:solidFill>
            <a:schemeClr val="accent4">
              <a:lumMod val="2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Anaconda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FA71D5-C0D0-ED49-81B4-36E9A8767461}"/>
              </a:ext>
            </a:extLst>
          </p:cNvPr>
          <p:cNvSpPr txBox="1"/>
          <p:nvPr/>
        </p:nvSpPr>
        <p:spPr>
          <a:xfrm>
            <a:off x="527901" y="4493596"/>
            <a:ext cx="24415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From </a:t>
            </a:r>
            <a:r>
              <a:rPr lang="en-US" dirty="0" err="1"/>
              <a:t>xkcd.com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25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1A566-F2B7-8441-9748-CA4756A68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Hackathon Participants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56074C3-CEF6-9C41-AD60-4ACA609FF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91329"/>
            <a:ext cx="4430598" cy="238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94A1CD-7502-D340-8186-C4AB0E07E9A0}"/>
              </a:ext>
            </a:extLst>
          </p:cNvPr>
          <p:cNvSpPr txBox="1"/>
          <p:nvPr/>
        </p:nvSpPr>
        <p:spPr>
          <a:xfrm>
            <a:off x="160256" y="1112363"/>
            <a:ext cx="418550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Over 250 initial participants from 5 continents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~150 participate throughout the week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72 teams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Over 33K Slack Messages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/>
              <a:t>~$36K in AWS for Earth compute credits used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7282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65"/>
          <p:cNvSpPr txBox="1"/>
          <p:nvPr/>
        </p:nvSpPr>
        <p:spPr>
          <a:xfrm>
            <a:off x="82425" y="-1200"/>
            <a:ext cx="8909550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Challenge Problem: ENSO (Ankur Mahesh)</a:t>
            </a:r>
            <a:endParaRPr sz="2000" b="1" i="0" u="none" strike="noStrike" cap="none" baseline="-250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2" name="Google Shape;282;p65"/>
          <p:cNvSpPr txBox="1"/>
          <p:nvPr/>
        </p:nvSpPr>
        <p:spPr>
          <a:xfrm>
            <a:off x="127600" y="790125"/>
            <a:ext cx="4438500" cy="41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El Niño is a cycle of warm and cold temperatures in the equatorial Pacific that affects seasonal weather 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It is measured by the </a:t>
            </a:r>
            <a:r>
              <a:rPr lang="en" sz="1800" i="1">
                <a:latin typeface="Calibri"/>
                <a:ea typeface="Calibri"/>
                <a:cs typeface="Calibri"/>
                <a:sym typeface="Calibri"/>
              </a:rPr>
              <a:t>Niño3.4 Index:</a:t>
            </a: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 rolling 3-month average of sea surface temperatures in the equatorial Pacific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We will forecast El Niño 1-6 months ahead of time with machine learning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How do we learn effectively from using the variety of </a:t>
            </a:r>
            <a:r>
              <a:rPr lang="en" sz="1800" b="1" i="1">
                <a:latin typeface="Calibri"/>
                <a:ea typeface="Calibri"/>
                <a:cs typeface="Calibri"/>
                <a:sym typeface="Calibri"/>
              </a:rPr>
              <a:t>data sources </a:t>
            </a: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en" sz="1800" b="1">
                <a:latin typeface="Calibri"/>
                <a:ea typeface="Calibri"/>
                <a:cs typeface="Calibri"/>
                <a:sym typeface="Calibri"/>
              </a:rPr>
              <a:t>machine learning </a:t>
            </a: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models?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How does predictability of El Niño compare to that of land temperatures?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83" name="Google Shape;283;p65"/>
          <p:cNvCxnSpPr/>
          <p:nvPr/>
        </p:nvCxnSpPr>
        <p:spPr>
          <a:xfrm>
            <a:off x="4822463" y="854494"/>
            <a:ext cx="0" cy="375187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84" name="Google Shape;284;p65"/>
          <p:cNvPicPr preferRelativeResize="0"/>
          <p:nvPr/>
        </p:nvPicPr>
        <p:blipFill rotWithShape="1">
          <a:blip r:embed="rId3">
            <a:alphaModFix/>
          </a:blip>
          <a:srcRect t="8634"/>
          <a:stretch/>
        </p:blipFill>
        <p:spPr>
          <a:xfrm>
            <a:off x="5035763" y="799969"/>
            <a:ext cx="4003763" cy="2389857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65"/>
          <p:cNvSpPr txBox="1"/>
          <p:nvPr/>
        </p:nvSpPr>
        <p:spPr>
          <a:xfrm>
            <a:off x="4920675" y="565181"/>
            <a:ext cx="2622375" cy="2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latin typeface="Helvetica Neue"/>
                <a:ea typeface="Helvetica Neue"/>
                <a:cs typeface="Helvetica Neue"/>
                <a:sym typeface="Helvetica Neue"/>
              </a:rPr>
              <a:t>Predictor Data: surface temperature</a:t>
            </a:r>
            <a:endParaRPr sz="11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86" name="Google Shape;286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71225" y="3573450"/>
            <a:ext cx="3132841" cy="1439324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65"/>
          <p:cNvSpPr txBox="1"/>
          <p:nvPr/>
        </p:nvSpPr>
        <p:spPr>
          <a:xfrm>
            <a:off x="4977825" y="3136931"/>
            <a:ext cx="2622375" cy="2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latin typeface="Helvetica Neue"/>
                <a:ea typeface="Helvetica Neue"/>
                <a:cs typeface="Helvetica Neue"/>
                <a:sym typeface="Helvetica Neue"/>
              </a:rPr>
              <a:t>Target Data:</a:t>
            </a:r>
            <a:endParaRPr sz="11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82854169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Page: NCAR - Blue Logo">
  <a:themeElements>
    <a:clrScheme name="NCAR UCAR">
      <a:dk1>
        <a:srgbClr val="000000"/>
      </a:dk1>
      <a:lt1>
        <a:srgbClr val="FFFFFF"/>
      </a:lt1>
      <a:dk2>
        <a:srgbClr val="1F3058"/>
      </a:dk2>
      <a:lt2>
        <a:srgbClr val="EEECE1"/>
      </a:lt2>
      <a:accent1>
        <a:srgbClr val="1A3141"/>
      </a:accent1>
      <a:accent2>
        <a:srgbClr val="456673"/>
      </a:accent2>
      <a:accent3>
        <a:srgbClr val="C45229"/>
      </a:accent3>
      <a:accent4>
        <a:srgbClr val="9F1B25"/>
      </a:accent4>
      <a:accent5>
        <a:srgbClr val="B36E25"/>
      </a:accent5>
      <a:accent6>
        <a:srgbClr val="555058"/>
      </a:accent6>
      <a:hlink>
        <a:srgbClr val="1F3058"/>
      </a:hlink>
      <a:folHlink>
        <a:srgbClr val="7C788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_9 NCAR+UCAR PP_Template" id="{7FA9BEAC-FA62-7147-8D40-7C53B88CB028}" vid="{6E7A11F5-50AD-8346-B0AF-ABBEA9DA8AFB}"/>
    </a:ext>
  </a:extLst>
</a:theme>
</file>

<file path=ppt/theme/theme2.xml><?xml version="1.0" encoding="utf-8"?>
<a:theme xmlns:a="http://schemas.openxmlformats.org/drawingml/2006/main" name="NCAR-Blue-TopHeader">
  <a:themeElements>
    <a:clrScheme name="NCAR and UCAR">
      <a:dk1>
        <a:srgbClr val="666666"/>
      </a:dk1>
      <a:lt1>
        <a:srgbClr val="FFFFFF"/>
      </a:lt1>
      <a:dk2>
        <a:srgbClr val="122D5D"/>
      </a:dk2>
      <a:lt2>
        <a:srgbClr val="D3DCEC"/>
      </a:lt2>
      <a:accent1>
        <a:srgbClr val="277DA1"/>
      </a:accent1>
      <a:accent2>
        <a:srgbClr val="248F87"/>
      </a:accent2>
      <a:accent3>
        <a:srgbClr val="BBD52F"/>
      </a:accent3>
      <a:accent4>
        <a:srgbClr val="D3DCEC"/>
      </a:accent4>
      <a:accent5>
        <a:srgbClr val="6C6C6C"/>
      </a:accent5>
      <a:accent6>
        <a:srgbClr val="9EA0A3"/>
      </a:accent6>
      <a:hlink>
        <a:srgbClr val="BBD52F"/>
      </a:hlink>
      <a:folHlink>
        <a:srgbClr val="BBD52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342900" indent="-342900" algn="l">
          <a:buFont typeface="Arial" panose="020B0604020202020204" pitchFamily="34" charset="0"/>
          <a:buChar char="•"/>
          <a:defRPr sz="2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16_9 NCAR+UCAR PP_Template" id="{7FA9BEAC-FA62-7147-8D40-7C53B88CB028}" vid="{24813F1F-2558-3C4D-BDC5-02F2C3DFEE5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Title Page: NCAR | UCAR - Gray Logo</Template>
  <TotalTime>6226</TotalTime>
  <Words>1974</Words>
  <Application>Microsoft Macintosh PowerPoint</Application>
  <PresentationFormat>On-screen Show (16:9)</PresentationFormat>
  <Paragraphs>377</Paragraphs>
  <Slides>24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Calibri</vt:lpstr>
      <vt:lpstr>Arial</vt:lpstr>
      <vt:lpstr>Trebuchet MS</vt:lpstr>
      <vt:lpstr>Helvetica Neue</vt:lpstr>
      <vt:lpstr>Times New Roman</vt:lpstr>
      <vt:lpstr>Montserrat</vt:lpstr>
      <vt:lpstr>Roboto</vt:lpstr>
      <vt:lpstr>Title Page: NCAR - Blue Logo</vt:lpstr>
      <vt:lpstr>NCAR-Blue-TopHeader</vt:lpstr>
      <vt:lpstr>PowerPoint Presentation</vt:lpstr>
      <vt:lpstr>Acknowledgements</vt:lpstr>
      <vt:lpstr>Speaker Acknowledgements</vt:lpstr>
      <vt:lpstr>Motivation</vt:lpstr>
      <vt:lpstr>Hackathon Goals</vt:lpstr>
      <vt:lpstr>Hackathon Software Platform</vt:lpstr>
      <vt:lpstr>Hackathon Cloud Infrastructure</vt:lpstr>
      <vt:lpstr>Hackathon Participants</vt:lpstr>
      <vt:lpstr>PowerPoint Presentation</vt:lpstr>
      <vt:lpstr>Most Common Questions</vt:lpstr>
      <vt:lpstr>Team # 72: El Niño                                                    </vt:lpstr>
      <vt:lpstr>HOLODEC Machine Learning Challenge Problem Matt Hayman, Aaron Bansemer, David John Gagne, Gabrielle Gantos, Gunther Wallach, Natasha Flyer</vt:lpstr>
      <vt:lpstr>Team 26: Holodec</vt:lpstr>
      <vt:lpstr>GECKO-A Challenge: Build An Emulator For 3-D Models?  </vt:lpstr>
      <vt:lpstr>PowerPoint Presentation</vt:lpstr>
      <vt:lpstr>GOES Machine Learning Challenge Problem</vt:lpstr>
      <vt:lpstr>Example Patch Data</vt:lpstr>
      <vt:lpstr>Team 53: GOES Challenge  </vt:lpstr>
      <vt:lpstr>Machine Learning the Warm Rain Process</vt:lpstr>
      <vt:lpstr>PowerPoint Presentation</vt:lpstr>
      <vt:lpstr>Administration Challenges</vt:lpstr>
      <vt:lpstr>Participant Feedback</vt:lpstr>
      <vt:lpstr>Tough Dilemmas for Hackathons</vt:lpstr>
      <vt:lpstr>Lessons Learned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John Gagne</dc:creator>
  <cp:lastModifiedBy>David John Gagne</cp:lastModifiedBy>
  <cp:revision>109</cp:revision>
  <dcterms:created xsi:type="dcterms:W3CDTF">2020-04-06T19:14:07Z</dcterms:created>
  <dcterms:modified xsi:type="dcterms:W3CDTF">2020-09-17T04:59:31Z</dcterms:modified>
</cp:coreProperties>
</file>