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5" r:id="rId2"/>
    <p:sldId id="281" r:id="rId3"/>
    <p:sldId id="286" r:id="rId4"/>
    <p:sldId id="322" r:id="rId5"/>
    <p:sldId id="344" r:id="rId6"/>
    <p:sldId id="323" r:id="rId7"/>
    <p:sldId id="324" r:id="rId8"/>
    <p:sldId id="325" r:id="rId9"/>
    <p:sldId id="326" r:id="rId10"/>
    <p:sldId id="336" r:id="rId11"/>
    <p:sldId id="327" r:id="rId12"/>
    <p:sldId id="328" r:id="rId13"/>
    <p:sldId id="329" r:id="rId14"/>
    <p:sldId id="330" r:id="rId15"/>
    <p:sldId id="337" r:id="rId16"/>
    <p:sldId id="331" r:id="rId17"/>
    <p:sldId id="332" r:id="rId18"/>
    <p:sldId id="333" r:id="rId19"/>
    <p:sldId id="334" r:id="rId20"/>
    <p:sldId id="338" r:id="rId21"/>
    <p:sldId id="339" r:id="rId22"/>
    <p:sldId id="340" r:id="rId23"/>
    <p:sldId id="341" r:id="rId24"/>
    <p:sldId id="342" r:id="rId25"/>
    <p:sldId id="343" r:id="rId26"/>
    <p:sldId id="349" r:id="rId27"/>
    <p:sldId id="350" r:id="rId28"/>
    <p:sldId id="351" r:id="rId29"/>
    <p:sldId id="352" r:id="rId30"/>
    <p:sldId id="335" r:id="rId31"/>
    <p:sldId id="346" r:id="rId32"/>
    <p:sldId id="345" r:id="rId33"/>
    <p:sldId id="348" r:id="rId34"/>
    <p:sldId id="347" r:id="rId35"/>
    <p:sldId id="305" r:id="rId36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0796" autoAdjust="0"/>
  </p:normalViewPr>
  <p:slideViewPr>
    <p:cSldViewPr>
      <p:cViewPr varScale="1">
        <p:scale>
          <a:sx n="130" d="100"/>
          <a:sy n="130" d="100"/>
        </p:scale>
        <p:origin x="88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812" y="-96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93" y="0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F28A4-0656-48F6-9B36-AD77F5C4F76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987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93" y="6670987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62424-C9AD-4F3D-A097-98FB111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2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946071-281A-4F56-A0A8-2ED5586CFF3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B3A44DC-3B60-47E6-AA9C-E04595E5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9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goal this work is focus on can AI/ML further improve beat BC CFS, if yes, by how much and how far (from Week 1 to Week 6)?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44DC-3B60-47E6-AA9C-E04595E5B3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sample 2012, training sample 2013-2019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20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sample 2012, training sample 2013-2019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Overall Improvement, but most noticeable in</a:t>
            </a:r>
            <a:r>
              <a:rPr lang="en-US" baseline="0" dirty="0" smtClean="0"/>
              <a:t> higher latitude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2012, training 2013-2019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7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Overall Improvement, but most noticeable in</a:t>
            </a:r>
            <a:r>
              <a:rPr lang="en-US" baseline="0" dirty="0" smtClean="0"/>
              <a:t> higher latitude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2012, training 2013-2019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sample 2012, training sample 2013-2019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0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sample 2012, training sample 2013-2019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35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Overall Improvement, but most noticeable in</a:t>
            </a:r>
            <a:r>
              <a:rPr lang="en-US" baseline="0" dirty="0" smtClean="0"/>
              <a:t> higher latitude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2012, training 2013-2019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1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Overall Improvement, but most noticeable in</a:t>
            </a:r>
            <a:r>
              <a:rPr lang="en-US" baseline="0" dirty="0" smtClean="0"/>
              <a:t> higher latitude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2012, training 2013-2019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8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sample 2012, training sample 2013-2019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0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sample 2012, training sample 2013-2019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complexity or nonlinearity by increasing # of neuron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44DC-3B60-47E6-AA9C-E04595E5B3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00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Overall Improvement, but most noticeable in</a:t>
            </a:r>
            <a:r>
              <a:rPr lang="en-US" baseline="0" dirty="0" smtClean="0"/>
              <a:t> higher latitude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2012, training 2013-2019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3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Overall Improvement, but most noticeable in</a:t>
            </a:r>
            <a:r>
              <a:rPr lang="en-US" baseline="0" dirty="0" smtClean="0"/>
              <a:t> higher latitude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2012, training 2013-2019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90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47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79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3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6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48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44DC-3B60-47E6-AA9C-E04595E5B3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Overall Improvement, but most noticeable in</a:t>
            </a:r>
            <a:r>
              <a:rPr lang="en-US" baseline="0" dirty="0" smtClean="0"/>
              <a:t> higher latitude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</a:t>
            </a:r>
            <a:r>
              <a:rPr lang="en-US" dirty="0" smtClean="0"/>
              <a:t>Improvement:</a:t>
            </a:r>
            <a:r>
              <a:rPr lang="en-US" baseline="0" dirty="0" smtClean="0"/>
              <a:t> NNv-26%, NNd-66%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as </a:t>
            </a:r>
            <a:r>
              <a:rPr lang="en-US" dirty="0" err="1" smtClean="0"/>
              <a:t>Prcp</a:t>
            </a:r>
            <a:r>
              <a:rPr lang="en-US" dirty="0" smtClean="0"/>
              <a:t>, overall Improvement, but most noticeable in</a:t>
            </a:r>
            <a:r>
              <a:rPr lang="en-US" baseline="0" dirty="0" smtClean="0"/>
              <a:t> higher latitude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6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sample 2012, training sample 2013-2019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sample 2012, training sample 2013-2019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Both CFS and NN for</a:t>
            </a:r>
            <a:r>
              <a:rPr lang="en-US" baseline="0" dirty="0" smtClean="0"/>
              <a:t> </a:t>
            </a:r>
            <a:r>
              <a:rPr lang="en-US" dirty="0" err="1" smtClean="0"/>
              <a:t>Prcp</a:t>
            </a:r>
            <a:r>
              <a:rPr lang="en-US" dirty="0" smtClean="0"/>
              <a:t> and T2m have better AC in cool seasons,</a:t>
            </a:r>
            <a:r>
              <a:rPr lang="en-US" baseline="0" dirty="0" smtClean="0"/>
              <a:t> while T2m have much better AC.</a:t>
            </a:r>
            <a:endParaRPr lang="en-US" dirty="0" smtClean="0"/>
          </a:p>
          <a:p>
            <a:r>
              <a:rPr lang="en-US" dirty="0" smtClean="0"/>
              <a:t>2. Overall, </a:t>
            </a:r>
            <a:r>
              <a:rPr lang="en-US" dirty="0" err="1" smtClean="0"/>
              <a:t>Prcp</a:t>
            </a:r>
            <a:r>
              <a:rPr lang="en-US" dirty="0" smtClean="0"/>
              <a:t> improvement</a:t>
            </a:r>
            <a:r>
              <a:rPr lang="en-US" baseline="0" dirty="0" smtClean="0"/>
              <a:t>  (all seasons) is better than T2m improvement (better in cool seasons and worse in warm seasons)</a:t>
            </a:r>
          </a:p>
          <a:p>
            <a:r>
              <a:rPr lang="en-US" baseline="0" dirty="0" smtClean="0"/>
              <a:t>3. Average NN </a:t>
            </a:r>
            <a:r>
              <a:rPr lang="en-US" baseline="0" dirty="0" err="1" smtClean="0"/>
              <a:t>Prcp</a:t>
            </a:r>
            <a:r>
              <a:rPr lang="en-US" baseline="0" dirty="0" smtClean="0"/>
              <a:t> AC can beat 0.5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Overall Improvement, but most noticeable in</a:t>
            </a:r>
            <a:r>
              <a:rPr lang="en-US" baseline="0" dirty="0" smtClean="0"/>
              <a:t> higher latitude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2012, training 2013-2019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4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Overall Improvement, but most noticeable in</a:t>
            </a:r>
            <a:r>
              <a:rPr lang="en-US" baseline="0" dirty="0" smtClean="0"/>
              <a:t> higher latitude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Yearly</a:t>
            </a:r>
            <a:r>
              <a:rPr lang="en-US" baseline="0" dirty="0" smtClean="0"/>
              <a:t> (</a:t>
            </a:r>
            <a:r>
              <a:rPr lang="en-US" dirty="0" smtClean="0"/>
              <a:t>2012, 2013, 2014, 2015,</a:t>
            </a:r>
            <a:r>
              <a:rPr lang="en-US" baseline="0" dirty="0" smtClean="0"/>
              <a:t> 2016, 2017, 2018 and 2019) verifications: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withhold yearly data  (e.g. 2012: total 366 days) from 21 year sample pool 1999-2019 (total 7670 days),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other words: testing 2012, training 2013-2019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ED20-0ED5-45BF-868B-5D08A5E033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1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7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7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5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5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67A2B-7C77-4111-A48D-B78E2A26E71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EC10-39B3-4F2A-8F90-9D3825B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image" Target="../media/image58.gif"/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12" Type="http://schemas.openxmlformats.org/officeDocument/2006/relationships/image" Target="../media/image5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image" Target="../media/image56.gif"/><Relationship Id="rId5" Type="http://schemas.openxmlformats.org/officeDocument/2006/relationships/image" Target="../media/image50.gif"/><Relationship Id="rId10" Type="http://schemas.openxmlformats.org/officeDocument/2006/relationships/image" Target="../media/image55.gif"/><Relationship Id="rId4" Type="http://schemas.openxmlformats.org/officeDocument/2006/relationships/image" Target="../media/image49.gif"/><Relationship Id="rId9" Type="http://schemas.openxmlformats.org/officeDocument/2006/relationships/image" Target="../media/image5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Rainfall 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4876800" y="6519863"/>
            <a:ext cx="4191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ko-KR" sz="1400" b="1" i="1" dirty="0" smtClean="0">
                <a:solidFill>
                  <a:srgbClr val="33CCFF"/>
                </a:solidFill>
                <a:latin typeface="Arial" charset="0"/>
                <a:ea typeface="Gulim" pitchFamily="34" charset="-127"/>
              </a:rPr>
              <a:t>NOAA 2</a:t>
            </a:r>
            <a:r>
              <a:rPr lang="en-US" altLang="ko-KR" sz="1400" b="1" i="1" baseline="30000" dirty="0" smtClean="0">
                <a:solidFill>
                  <a:srgbClr val="33CCFF"/>
                </a:solidFill>
                <a:latin typeface="Arial" charset="0"/>
                <a:ea typeface="Gulim" pitchFamily="34" charset="-127"/>
              </a:rPr>
              <a:t>nd</a:t>
            </a:r>
            <a:r>
              <a:rPr lang="en-US" altLang="ko-KR" sz="1400" b="1" i="1" dirty="0" smtClean="0">
                <a:solidFill>
                  <a:srgbClr val="33CCFF"/>
                </a:solidFill>
                <a:latin typeface="Arial" charset="0"/>
                <a:ea typeface="Gulim" pitchFamily="34" charset="-127"/>
              </a:rPr>
              <a:t> AI Workshop, Oct. 29, </a:t>
            </a:r>
            <a:r>
              <a:rPr lang="en-US" altLang="en-US" sz="1400" b="1" i="1" dirty="0" smtClean="0">
                <a:solidFill>
                  <a:srgbClr val="33CCFF"/>
                </a:solidFill>
                <a:latin typeface="Arial" charset="0"/>
              </a:rPr>
              <a:t>2020</a:t>
            </a:r>
            <a:endParaRPr lang="en-US" altLang="en-US" sz="1400" b="1" i="1" dirty="0">
              <a:solidFill>
                <a:srgbClr val="33CCFF"/>
              </a:solidFill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1090" y="0"/>
            <a:ext cx="85344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CFS Precipitation and 2m Temperature Anomaly Outlooks from Week-1 to Week-6 with Machine Learning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Yun Fan</a:t>
            </a:r>
            <a:r>
              <a:rPr lang="en-US" sz="1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Vladimir Krasnopolsky</a:t>
            </a:r>
            <a:r>
              <a:rPr lang="en-US" sz="1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Huug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den Dool</a:t>
            </a:r>
            <a:r>
              <a:rPr lang="en-US" sz="1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Peitao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Peng</a:t>
            </a:r>
            <a:r>
              <a:rPr lang="en-US" sz="1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 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Gottschalck</a:t>
            </a:r>
            <a:r>
              <a:rPr lang="en-US" sz="1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David DeWitt</a:t>
            </a:r>
            <a:r>
              <a:rPr lang="en-US" sz="1600" b="1" baseline="30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b="1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i="1" baseline="30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Prediction Center</a:t>
            </a:r>
            <a:b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Modeling Center</a:t>
            </a:r>
            <a:b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NOAA Center for Weather and Climate Prediction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1407" y="1287697"/>
            <a:ext cx="178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Fcst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1407" y="1287697"/>
            <a:ext cx="178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Fcst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9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1407" y="1287697"/>
            <a:ext cx="178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Fcst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1407" y="1287697"/>
            <a:ext cx="178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Fcst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928098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NN Basic</a:t>
            </a:r>
            <a:r>
              <a:rPr lang="en-US" sz="3200" dirty="0" smtClean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Preliminary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Summary</a:t>
            </a:r>
            <a:endParaRPr lang="en-US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05000" y="381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Outline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410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1407" y="1287697"/>
            <a:ext cx="178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Fcst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1407" y="1287697"/>
            <a:ext cx="178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Fcst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5714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1407" y="1287697"/>
            <a:ext cx="178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Fcst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857250"/>
            <a:ext cx="5715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1407" y="1287697"/>
            <a:ext cx="178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Fcst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857250"/>
            <a:ext cx="5715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05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Demand for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S2S P &amp; T2m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Fcst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Steadily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Increasing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/>
              <a:t>Problem: 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</a:rPr>
              <a:t>ow Forecast Skill</a:t>
            </a:r>
          </a:p>
          <a:p>
            <a:r>
              <a:rPr lang="en-US" sz="2400" b="1" dirty="0" smtClean="0"/>
              <a:t>Post-Processing:</a:t>
            </a:r>
          </a:p>
          <a:p>
            <a:endParaRPr lang="en-US" sz="2400" b="1" dirty="0" smtClean="0"/>
          </a:p>
          <a:p>
            <a:pPr lvl="1"/>
            <a:r>
              <a:rPr lang="en-US" b="1" dirty="0" smtClean="0"/>
              <a:t>Data Sets</a:t>
            </a:r>
            <a:endParaRPr lang="en-US" b="1" dirty="0"/>
          </a:p>
          <a:p>
            <a:pPr lvl="1"/>
            <a:r>
              <a:rPr lang="en-US" b="1" i="1" dirty="0" smtClean="0"/>
              <a:t>      </a:t>
            </a:r>
            <a:r>
              <a:rPr lang="en-US" b="1" dirty="0" smtClean="0"/>
              <a:t>{ ( f</a:t>
            </a:r>
            <a:r>
              <a:rPr lang="en-US" b="1" baseline="-25000" dirty="0" smtClean="0"/>
              <a:t>1</a:t>
            </a:r>
            <a:r>
              <a:rPr lang="en-US" b="1" dirty="0" smtClean="0"/>
              <a:t>,f</a:t>
            </a:r>
            <a:r>
              <a:rPr lang="en-US" b="1" baseline="-25000" dirty="0" smtClean="0"/>
              <a:t>2</a:t>
            </a:r>
            <a:r>
              <a:rPr lang="en-US" b="1" dirty="0" smtClean="0"/>
              <a:t>, …..,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n</a:t>
            </a:r>
            <a:r>
              <a:rPr lang="en-US" b="1" baseline="-25000" dirty="0" smtClean="0"/>
              <a:t> </a:t>
            </a:r>
            <a:r>
              <a:rPr lang="en-US" b="1" dirty="0" smtClean="0"/>
              <a:t>)</a:t>
            </a:r>
            <a:r>
              <a:rPr lang="en-US" b="1" baseline="-25000" dirty="0" smtClean="0"/>
              <a:t>p</a:t>
            </a:r>
            <a:r>
              <a:rPr lang="en-US" b="1" dirty="0" smtClean="0"/>
              <a:t>,  O</a:t>
            </a:r>
            <a:r>
              <a:rPr lang="en-US" b="1" baseline="-25000" dirty="0" smtClean="0"/>
              <a:t>p</a:t>
            </a:r>
            <a:r>
              <a:rPr lang="en-US" b="1" dirty="0" smtClean="0"/>
              <a:t> }</a:t>
            </a:r>
            <a:r>
              <a:rPr lang="en-US" b="1" baseline="-25000" dirty="0" smtClean="0"/>
              <a:t>p=1,2,……N</a:t>
            </a:r>
            <a:endParaRPr lang="en-US" b="1" baseline="-25000" dirty="0"/>
          </a:p>
          <a:p>
            <a:pPr lvl="1"/>
            <a:r>
              <a:rPr lang="en-US" b="1" dirty="0" smtClean="0"/>
              <a:t>Where</a:t>
            </a:r>
          </a:p>
          <a:p>
            <a:pPr lvl="1"/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en-US" b="1" dirty="0" smtClean="0"/>
              <a:t>,f</a:t>
            </a:r>
            <a:r>
              <a:rPr lang="en-US" b="1" baseline="-25000" dirty="0" smtClean="0"/>
              <a:t>2</a:t>
            </a:r>
            <a:r>
              <a:rPr lang="en-US" b="1" dirty="0"/>
              <a:t>, …..,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n</a:t>
            </a:r>
            <a:r>
              <a:rPr lang="en-US" b="1" baseline="-25000" dirty="0"/>
              <a:t> </a:t>
            </a:r>
            <a:r>
              <a:rPr lang="en-US" b="1" dirty="0" smtClean="0"/>
              <a:t>-- predictors:</a:t>
            </a:r>
            <a:r>
              <a:rPr lang="en-US" dirty="0" smtClean="0"/>
              <a:t>     1999-2019 </a:t>
            </a:r>
            <a:r>
              <a:rPr lang="en-US" dirty="0"/>
              <a:t>daily </a:t>
            </a:r>
            <a:r>
              <a:rPr lang="en-US" dirty="0" smtClean="0">
                <a:solidFill>
                  <a:schemeClr val="accent1"/>
                </a:solidFill>
              </a:rPr>
              <a:t>BC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CFSv2</a:t>
            </a:r>
            <a:r>
              <a:rPr lang="en-US" dirty="0" smtClean="0"/>
              <a:t> Week 1-6 </a:t>
            </a:r>
            <a:r>
              <a:rPr lang="en-US" dirty="0"/>
              <a:t>P</a:t>
            </a:r>
            <a:r>
              <a:rPr lang="en-US" dirty="0" smtClean="0"/>
              <a:t> &amp; T2m </a:t>
            </a:r>
            <a:r>
              <a:rPr lang="en-US" b="1" dirty="0" err="1" smtClean="0">
                <a:solidFill>
                  <a:srgbClr val="0070C0"/>
                </a:solidFill>
              </a:rPr>
              <a:t>fcsts</a:t>
            </a:r>
            <a:r>
              <a:rPr lang="en-US" dirty="0" smtClean="0"/>
              <a:t>, ……</a:t>
            </a:r>
            <a:endParaRPr lang="en-US" b="1" dirty="0"/>
          </a:p>
          <a:p>
            <a:pPr lvl="1"/>
            <a:r>
              <a:rPr lang="en-US" b="1" dirty="0" smtClean="0"/>
              <a:t>O</a:t>
            </a:r>
            <a:r>
              <a:rPr lang="en-US" b="1" baseline="-25000" dirty="0" smtClean="0"/>
              <a:t>p                       </a:t>
            </a:r>
            <a:r>
              <a:rPr lang="en-US" b="1" dirty="0" smtClean="0"/>
              <a:t>-- </a:t>
            </a:r>
            <a:r>
              <a:rPr lang="en-US" b="1" dirty="0" err="1" smtClean="0"/>
              <a:t>predictands</a:t>
            </a:r>
            <a:r>
              <a:rPr lang="en-US" b="1" dirty="0" smtClean="0"/>
              <a:t>:  </a:t>
            </a:r>
            <a:r>
              <a:rPr lang="en-US" dirty="0" smtClean="0"/>
              <a:t>1999-2019 daily Week 1-6 </a:t>
            </a:r>
            <a:r>
              <a:rPr lang="en-US" b="1" dirty="0" smtClean="0"/>
              <a:t>P</a:t>
            </a:r>
            <a:r>
              <a:rPr lang="en-US" dirty="0" smtClean="0"/>
              <a:t> &amp; </a:t>
            </a:r>
            <a:r>
              <a:rPr lang="en-US" b="1" dirty="0" smtClean="0"/>
              <a:t>T2m </a:t>
            </a:r>
            <a:r>
              <a:rPr lang="en-US" b="1" dirty="0" err="1" smtClean="0">
                <a:solidFill>
                  <a:srgbClr val="0070C0"/>
                </a:solidFill>
              </a:rPr>
              <a:t>Obs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pPr lvl="1"/>
            <a:r>
              <a:rPr lang="en-US" sz="2800" b="1" dirty="0" smtClean="0"/>
              <a:t>Mapping:         </a:t>
            </a:r>
            <a:r>
              <a:rPr lang="en-US" sz="2800" b="1" i="1" dirty="0" smtClean="0">
                <a:solidFill>
                  <a:srgbClr val="0070C0"/>
                </a:solidFill>
              </a:rPr>
              <a:t>O = M(F)</a:t>
            </a:r>
          </a:p>
          <a:p>
            <a:pPr lvl="1"/>
            <a:endParaRPr lang="en-US" sz="2800" b="1" i="1" dirty="0" smtClean="0">
              <a:solidFill>
                <a:srgbClr val="0070C0"/>
              </a:solidFill>
            </a:endParaRPr>
          </a:p>
          <a:p>
            <a:pPr lvl="1"/>
            <a:r>
              <a:rPr lang="en-US" sz="2800" b="1" i="1" dirty="0" smtClean="0"/>
              <a:t>Traditional method: MLR -- MOS</a:t>
            </a:r>
          </a:p>
          <a:p>
            <a:endParaRPr lang="en-US" b="1" i="1" dirty="0"/>
          </a:p>
          <a:p>
            <a:pPr lvl="1"/>
            <a:r>
              <a:rPr lang="en-US" sz="3200" b="1" i="1" dirty="0" smtClean="0">
                <a:solidFill>
                  <a:schemeClr val="accent1"/>
                </a:solidFill>
              </a:rPr>
              <a:t>Can</a:t>
            </a:r>
            <a:r>
              <a:rPr lang="en-US" sz="3200" b="1" i="1" dirty="0" smtClean="0">
                <a:solidFill>
                  <a:srgbClr val="00B050"/>
                </a:solidFill>
              </a:rPr>
              <a:t> AI </a:t>
            </a:r>
            <a:r>
              <a:rPr lang="en-US" sz="3200" b="1" i="1" dirty="0" smtClean="0">
                <a:solidFill>
                  <a:srgbClr val="00B050"/>
                </a:solidFill>
              </a:rPr>
              <a:t>or Machine </a:t>
            </a:r>
            <a:r>
              <a:rPr lang="en-US" sz="3200" b="1" i="1" dirty="0" smtClean="0">
                <a:solidFill>
                  <a:srgbClr val="00B050"/>
                </a:solidFill>
              </a:rPr>
              <a:t>Learning </a:t>
            </a:r>
            <a:r>
              <a:rPr lang="en-US" sz="3200" b="1" i="1" dirty="0" smtClean="0">
                <a:solidFill>
                  <a:srgbClr val="7030A0"/>
                </a:solidFill>
              </a:rPr>
              <a:t>beat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BC</a:t>
            </a:r>
            <a:r>
              <a:rPr lang="en-US" sz="3200" b="1" i="1" dirty="0" smtClean="0">
                <a:solidFill>
                  <a:srgbClr val="0070C0"/>
                </a:solidFill>
              </a:rPr>
              <a:t> CFS?</a:t>
            </a:r>
            <a:endParaRPr lang="en-US" sz="32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Motivation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832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43" y="0"/>
            <a:ext cx="4384357" cy="3288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3688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3581400"/>
            <a:ext cx="43688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9"/>
            <a:ext cx="43688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3200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Week 5 </a:t>
            </a:r>
            <a:r>
              <a:rPr lang="en-US" sz="2000" b="1" dirty="0" err="1" smtClean="0">
                <a:solidFill>
                  <a:srgbClr val="0070C0"/>
                </a:solidFill>
              </a:rPr>
              <a:t>Prcp</a:t>
            </a:r>
            <a:r>
              <a:rPr lang="en-US" sz="2000" b="1" dirty="0" smtClean="0">
                <a:solidFill>
                  <a:srgbClr val="0070C0"/>
                </a:solidFill>
              </a:rPr>
              <a:t> Forecasts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21" y="2352675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52675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29200"/>
            <a:ext cx="24384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029200"/>
            <a:ext cx="24384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675"/>
            <a:ext cx="243840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1199" y="4355068"/>
            <a:ext cx="297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Week 5  T2m Forecasts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52"/>
            <a:ext cx="4267200" cy="3268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5057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03178"/>
            <a:ext cx="4267200" cy="3251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" y="3603178"/>
            <a:ext cx="4335960" cy="32519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5600" y="3207767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Week 6 </a:t>
            </a:r>
            <a:r>
              <a:rPr lang="en-US" sz="2000" b="1" dirty="0" err="1" smtClean="0">
                <a:solidFill>
                  <a:srgbClr val="0070C0"/>
                </a:solidFill>
              </a:rPr>
              <a:t>Prcp</a:t>
            </a:r>
            <a:r>
              <a:rPr lang="en-US" sz="2000" b="1" dirty="0" smtClean="0">
                <a:solidFill>
                  <a:srgbClr val="0070C0"/>
                </a:solidFill>
              </a:rPr>
              <a:t> Forecasts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25" y="3333750"/>
            <a:ext cx="2260600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92" y="5103974"/>
            <a:ext cx="2302842" cy="1727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4" y="5103974"/>
            <a:ext cx="2302843" cy="1727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82" y="5130868"/>
            <a:ext cx="2302843" cy="1727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" y="5130868"/>
            <a:ext cx="2302842" cy="1727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47898"/>
            <a:ext cx="2286002" cy="1714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247900"/>
            <a:ext cx="2286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938"/>
            <a:ext cx="2283282" cy="1712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60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223520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2194589" cy="1645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1200" y="4267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Week 6 2m Temperature Forecasts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10211-DD6A-4BCC-9BB9-3BB5AA5F9EA0}"/>
              </a:ext>
            </a:extLst>
          </p:cNvPr>
          <p:cNvSpPr/>
          <p:nvPr/>
        </p:nvSpPr>
        <p:spPr>
          <a:xfrm>
            <a:off x="0" y="1003042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 smtClean="0"/>
              <a:t>NN </a:t>
            </a:r>
            <a:r>
              <a:rPr lang="en-US" sz="2800" b="1" dirty="0" smtClean="0"/>
              <a:t>advantages</a:t>
            </a:r>
            <a:endParaRPr lang="en-US" sz="2800" b="1" dirty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</a:t>
            </a:r>
            <a:r>
              <a:rPr lang="en-US" sz="2000" b="1" dirty="0" smtClean="0">
                <a:solidFill>
                  <a:srgbClr val="FF0000"/>
                </a:solidFill>
              </a:rPr>
              <a:t>Flexible</a:t>
            </a:r>
            <a:r>
              <a:rPr lang="en-US" sz="2000" b="1" dirty="0" smtClean="0"/>
              <a:t> </a:t>
            </a:r>
            <a:r>
              <a:rPr lang="en-US" sz="2000" b="1" dirty="0" smtClean="0"/>
              <a:t>nonlinear tool </a:t>
            </a:r>
            <a:r>
              <a:rPr lang="en-US" sz="2000" b="1" dirty="0" smtClean="0"/>
              <a:t>&amp; Easy </a:t>
            </a:r>
            <a:r>
              <a:rPr lang="en-US" sz="2000" b="1" dirty="0" smtClean="0"/>
              <a:t>to handle </a:t>
            </a:r>
            <a:r>
              <a:rPr lang="en-US" sz="2000" b="1" dirty="0" smtClean="0">
                <a:solidFill>
                  <a:srgbClr val="FF0000"/>
                </a:solidFill>
              </a:rPr>
              <a:t>BIG DATA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2800" b="1" dirty="0" smtClean="0"/>
              <a:t>Unique &amp; beneficial NN </a:t>
            </a:r>
            <a:r>
              <a:rPr lang="en-US" sz="2800" b="1" dirty="0" smtClean="0"/>
              <a:t>architectures: </a:t>
            </a:r>
            <a:r>
              <a:rPr lang="en-US" sz="2000" b="1" dirty="0" smtClean="0"/>
              <a:t>account </a:t>
            </a:r>
            <a:r>
              <a:rPr lang="en-US" sz="2000" b="1" dirty="0" smtClean="0"/>
              <a:t>for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            Non-Linear </a:t>
            </a:r>
            <a:r>
              <a:rPr lang="en-US" sz="2000" b="1" dirty="0" smtClean="0">
                <a:solidFill>
                  <a:srgbClr val="FF0000"/>
                </a:solidFill>
              </a:rPr>
              <a:t>Impact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Pattern Relationship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Co-Variability</a:t>
            </a:r>
            <a:r>
              <a:rPr lang="en-US" sz="2000" b="1" dirty="0" smtClean="0"/>
              <a:t>   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sz="2800" b="1" dirty="0" smtClean="0"/>
              <a:t>NN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ignificantly Improves </a:t>
            </a:r>
            <a:r>
              <a:rPr lang="en-US" sz="2800" b="1" dirty="0"/>
              <a:t>CFS </a:t>
            </a:r>
            <a:r>
              <a:rPr lang="en-US" sz="2800" b="1" dirty="0" smtClean="0"/>
              <a:t>Week </a:t>
            </a:r>
            <a:r>
              <a:rPr lang="en-US" sz="2800" b="1" dirty="0" smtClean="0"/>
              <a:t>1-6 P </a:t>
            </a:r>
            <a:r>
              <a:rPr lang="en-US" sz="2800" b="1" dirty="0" smtClean="0"/>
              <a:t>&amp; T2m </a:t>
            </a:r>
            <a:r>
              <a:rPr lang="en-US" sz="2800" b="1" dirty="0" err="1" smtClean="0"/>
              <a:t>Fcsts</a:t>
            </a:r>
            <a:endParaRPr lang="en-US" sz="2800" b="1" dirty="0"/>
          </a:p>
          <a:p>
            <a:r>
              <a:rPr lang="en-US" sz="2800" b="1" dirty="0" smtClean="0"/>
              <a:t>             </a:t>
            </a:r>
            <a:r>
              <a:rPr lang="en-US" sz="2000" b="1" dirty="0" smtClean="0"/>
              <a:t>more sophisticated info hidden behind multiple dimensional big data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can be extracted by NN</a:t>
            </a:r>
            <a:endParaRPr lang="en-US" sz="2000" b="1" dirty="0" smtClean="0"/>
          </a:p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en-US" sz="2800" b="1" dirty="0" smtClean="0"/>
              <a:t>NN can perform more complicated corrections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</a:t>
            </a:r>
            <a:r>
              <a:rPr lang="en-US" sz="2000" b="1" dirty="0" smtClean="0"/>
              <a:t>by </a:t>
            </a:r>
            <a:r>
              <a:rPr lang="en-US" sz="2000" b="1" dirty="0"/>
              <a:t>reversing incorrect forecast patterns, hardly done by traditional MLR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5.   Forecast skills in Week 3-6 ranges have similar trend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</a:t>
            </a:r>
            <a:r>
              <a:rPr lang="en-US" sz="2000" b="1" dirty="0" smtClean="0"/>
              <a:t> 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Summary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587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21" y="1143000"/>
            <a:ext cx="36150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13" y="4876800"/>
            <a:ext cx="36150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13" y="3042821"/>
            <a:ext cx="36150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21" y="1551620"/>
            <a:ext cx="179067" cy="17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20" y="3097533"/>
            <a:ext cx="179067" cy="17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20" y="4690491"/>
            <a:ext cx="179067" cy="17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28" y="5029200"/>
            <a:ext cx="36150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48" y="3077835"/>
            <a:ext cx="36150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32775" y="1319212"/>
            <a:ext cx="1296005" cy="321944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  <a:endCxn id="14" idx="1"/>
          </p:cNvCxnSpPr>
          <p:nvPr/>
        </p:nvCxnSpPr>
        <p:spPr>
          <a:xfrm>
            <a:off x="3970287" y="4780025"/>
            <a:ext cx="1141941" cy="425388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86832" y="3200400"/>
            <a:ext cx="1178416" cy="27588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1"/>
          </p:cNvCxnSpPr>
          <p:nvPr/>
        </p:nvCxnSpPr>
        <p:spPr>
          <a:xfrm flipV="1">
            <a:off x="2552267" y="3187067"/>
            <a:ext cx="1238953" cy="7427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52267" y="4803838"/>
            <a:ext cx="1238953" cy="249174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18" y="2057400"/>
            <a:ext cx="2372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18" y="1752600"/>
            <a:ext cx="2372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21" y="2057400"/>
            <a:ext cx="2372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18" y="3581400"/>
            <a:ext cx="2372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18" y="3581400"/>
            <a:ext cx="2372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18" y="3886200"/>
            <a:ext cx="2372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>
            <a:off x="1742421" y="1296829"/>
            <a:ext cx="609600" cy="0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1" idx="0"/>
          </p:cNvCxnSpPr>
          <p:nvPr/>
        </p:nvCxnSpPr>
        <p:spPr>
          <a:xfrm>
            <a:off x="2538219" y="1315821"/>
            <a:ext cx="1342535" cy="178171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742421" y="3221696"/>
            <a:ext cx="609600" cy="16541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742421" y="5029200"/>
            <a:ext cx="609600" cy="0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13" idx="0"/>
          </p:cNvCxnSpPr>
          <p:nvPr/>
        </p:nvCxnSpPr>
        <p:spPr>
          <a:xfrm>
            <a:off x="2532775" y="1319212"/>
            <a:ext cx="1347979" cy="3371279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28" idx="3"/>
            <a:endCxn id="14" idx="0"/>
          </p:cNvCxnSpPr>
          <p:nvPr/>
        </p:nvCxnSpPr>
        <p:spPr>
          <a:xfrm>
            <a:off x="3978888" y="1641154"/>
            <a:ext cx="1314094" cy="3388046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3" idx="3"/>
          </p:cNvCxnSpPr>
          <p:nvPr/>
        </p:nvCxnSpPr>
        <p:spPr>
          <a:xfrm flipV="1">
            <a:off x="3970287" y="3395246"/>
            <a:ext cx="1268731" cy="1384779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3"/>
          </p:cNvCxnSpPr>
          <p:nvPr/>
        </p:nvCxnSpPr>
        <p:spPr>
          <a:xfrm>
            <a:off x="3970287" y="3187067"/>
            <a:ext cx="1194961" cy="1833979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28" idx="3"/>
          </p:cNvCxnSpPr>
          <p:nvPr/>
        </p:nvCxnSpPr>
        <p:spPr>
          <a:xfrm>
            <a:off x="3978888" y="1641154"/>
            <a:ext cx="1231171" cy="1494714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538219" y="1730687"/>
            <a:ext cx="1232931" cy="1495774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1028" idx="2"/>
          </p:cNvCxnSpPr>
          <p:nvPr/>
        </p:nvCxnSpPr>
        <p:spPr>
          <a:xfrm flipV="1">
            <a:off x="2552267" y="1730687"/>
            <a:ext cx="1337088" cy="3322325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11" idx="2"/>
          </p:cNvCxnSpPr>
          <p:nvPr/>
        </p:nvCxnSpPr>
        <p:spPr>
          <a:xfrm flipV="1">
            <a:off x="2552267" y="3276600"/>
            <a:ext cx="1328487" cy="177641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532775" y="3211222"/>
            <a:ext cx="1238375" cy="1452194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21" y="914400"/>
            <a:ext cx="36150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5" name="Straight Arrow Connector 184"/>
          <p:cNvCxnSpPr/>
          <p:nvPr/>
        </p:nvCxnSpPr>
        <p:spPr>
          <a:xfrm flipV="1">
            <a:off x="3970287" y="1266825"/>
            <a:ext cx="1201134" cy="194440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028" idx="3"/>
            <a:endCxn id="112" idx="1"/>
          </p:cNvCxnSpPr>
          <p:nvPr/>
        </p:nvCxnSpPr>
        <p:spPr>
          <a:xfrm flipV="1">
            <a:off x="3978888" y="1090613"/>
            <a:ext cx="1192533" cy="550541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3948902" y="1266825"/>
            <a:ext cx="1381888" cy="3533394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314957" y="106680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X</a:t>
            </a:r>
            <a:r>
              <a:rPr lang="en-US" sz="2800" b="1" i="1" baseline="-25000" dirty="0" smtClean="0"/>
              <a:t>1</a:t>
            </a:r>
            <a:endParaRPr lang="en-US" sz="2800" b="1" i="1" baseline="-25000" dirty="0"/>
          </a:p>
        </p:txBody>
      </p:sp>
      <p:sp>
        <p:nvSpPr>
          <p:cNvPr id="221" name="TextBox 220"/>
          <p:cNvSpPr txBox="1"/>
          <p:nvPr/>
        </p:nvSpPr>
        <p:spPr>
          <a:xfrm>
            <a:off x="1310148" y="481078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X</a:t>
            </a:r>
            <a:r>
              <a:rPr lang="en-US" sz="2800" b="1" i="1" baseline="-25000" dirty="0" err="1"/>
              <a:t>n</a:t>
            </a:r>
            <a:endParaRPr lang="en-US" sz="2800" b="1" i="1" baseline="-25000" dirty="0"/>
          </a:p>
        </p:txBody>
      </p:sp>
      <p:sp>
        <p:nvSpPr>
          <p:cNvPr id="222" name="TextBox 221"/>
          <p:cNvSpPr txBox="1"/>
          <p:nvPr/>
        </p:nvSpPr>
        <p:spPr>
          <a:xfrm>
            <a:off x="1358983" y="297180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X</a:t>
            </a:r>
            <a:r>
              <a:rPr lang="en-US" sz="2800" b="1" i="1" baseline="-25000" dirty="0"/>
              <a:t>i</a:t>
            </a:r>
          </a:p>
        </p:txBody>
      </p:sp>
      <p:cxnSp>
        <p:nvCxnSpPr>
          <p:cNvPr id="223" name="Straight Arrow Connector 222"/>
          <p:cNvCxnSpPr/>
          <p:nvPr/>
        </p:nvCxnSpPr>
        <p:spPr>
          <a:xfrm>
            <a:off x="5476221" y="5181600"/>
            <a:ext cx="609600" cy="1429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5552421" y="1066800"/>
            <a:ext cx="609600" cy="1429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5552421" y="3275171"/>
            <a:ext cx="609600" cy="1429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159583" y="83820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Y</a:t>
            </a:r>
            <a:r>
              <a:rPr lang="en-US" sz="2800" b="1" i="1" baseline="-25000" dirty="0" smtClean="0"/>
              <a:t>1</a:t>
            </a:r>
            <a:endParaRPr lang="en-US" sz="2800" b="1" i="1" baseline="-25000" dirty="0"/>
          </a:p>
        </p:txBody>
      </p:sp>
      <p:sp>
        <p:nvSpPr>
          <p:cNvPr id="227" name="TextBox 226"/>
          <p:cNvSpPr txBox="1"/>
          <p:nvPr/>
        </p:nvSpPr>
        <p:spPr>
          <a:xfrm>
            <a:off x="6085821" y="4963180"/>
            <a:ext cx="546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Y</a:t>
            </a:r>
            <a:r>
              <a:rPr lang="en-US" sz="2800" b="1" i="1" baseline="-25000" dirty="0" err="1"/>
              <a:t>m</a:t>
            </a:r>
            <a:endParaRPr lang="en-US" sz="2800" b="1" i="1" baseline="-250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162021" y="3048000"/>
            <a:ext cx="47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Y</a:t>
            </a:r>
            <a:r>
              <a:rPr lang="en-US" sz="2800" b="1" i="1" baseline="-25000" dirty="0" err="1"/>
              <a:t>q</a:t>
            </a:r>
            <a:endParaRPr lang="en-US" sz="2800" b="1" i="1" baseline="-250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009280" y="804446"/>
            <a:ext cx="133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Input Layer</a:t>
            </a:r>
            <a:endParaRPr lang="en-US" sz="1600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4828680" y="499646"/>
            <a:ext cx="133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Output Layer</a:t>
            </a:r>
            <a:endParaRPr lang="en-US" sz="1600" b="1" dirty="0"/>
          </a:p>
        </p:txBody>
      </p:sp>
      <p:sp>
        <p:nvSpPr>
          <p:cNvPr id="231" name="TextBox 230"/>
          <p:cNvSpPr txBox="1"/>
          <p:nvPr/>
        </p:nvSpPr>
        <p:spPr>
          <a:xfrm>
            <a:off x="3190221" y="4995446"/>
            <a:ext cx="133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Hidden Layer</a:t>
            </a:r>
            <a:endParaRPr lang="en-US" sz="1600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4145463" y="15341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t</a:t>
            </a:r>
            <a:r>
              <a:rPr lang="en-US" sz="2800" b="1" i="1" baseline="-25000" dirty="0" smtClean="0"/>
              <a:t>1</a:t>
            </a:r>
            <a:endParaRPr lang="en-US" sz="2800" b="1" i="1" baseline="-25000" dirty="0"/>
          </a:p>
        </p:txBody>
      </p:sp>
      <p:sp>
        <p:nvSpPr>
          <p:cNvPr id="236" name="TextBox 235"/>
          <p:cNvSpPr txBox="1"/>
          <p:nvPr/>
        </p:nvSpPr>
        <p:spPr>
          <a:xfrm>
            <a:off x="4180821" y="297180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t</a:t>
            </a:r>
            <a:r>
              <a:rPr lang="en-US" sz="2800" b="1" i="1" baseline="-25000" dirty="0" err="1"/>
              <a:t>j</a:t>
            </a:r>
            <a:endParaRPr lang="en-US" sz="2800" b="1" i="1" baseline="-25000" dirty="0"/>
          </a:p>
        </p:txBody>
      </p:sp>
      <p:sp>
        <p:nvSpPr>
          <p:cNvPr id="237" name="TextBox 236"/>
          <p:cNvSpPr txBox="1"/>
          <p:nvPr/>
        </p:nvSpPr>
        <p:spPr>
          <a:xfrm>
            <a:off x="4104621" y="4429780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t</a:t>
            </a:r>
            <a:r>
              <a:rPr lang="en-US" sz="2800" b="1" i="1" baseline="-25000" dirty="0" err="1"/>
              <a:t>k</a:t>
            </a:r>
            <a:endParaRPr lang="en-US" sz="2800" b="1" i="1" baseline="-25000" dirty="0"/>
          </a:p>
        </p:txBody>
      </p:sp>
      <p:sp>
        <p:nvSpPr>
          <p:cNvPr id="286" name="TextBox 285"/>
          <p:cNvSpPr txBox="1"/>
          <p:nvPr/>
        </p:nvSpPr>
        <p:spPr>
          <a:xfrm rot="16200000">
            <a:off x="-459372" y="2669173"/>
            <a:ext cx="174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Predictors</a:t>
            </a:r>
            <a:endParaRPr lang="en-US" sz="2800" b="1" dirty="0"/>
          </a:p>
        </p:txBody>
      </p:sp>
      <p:sp>
        <p:nvSpPr>
          <p:cNvPr id="287" name="TextBox 286"/>
          <p:cNvSpPr txBox="1"/>
          <p:nvPr/>
        </p:nvSpPr>
        <p:spPr>
          <a:xfrm rot="5400000">
            <a:off x="6453753" y="2700427"/>
            <a:ext cx="196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/>
              <a:t>Predictands</a:t>
            </a:r>
            <a:endParaRPr lang="en-US" sz="2800" b="1" dirty="0"/>
          </a:p>
        </p:txBody>
      </p:sp>
      <p:sp>
        <p:nvSpPr>
          <p:cNvPr id="288" name="Oval 287"/>
          <p:cNvSpPr/>
          <p:nvPr/>
        </p:nvSpPr>
        <p:spPr>
          <a:xfrm>
            <a:off x="3571220" y="1091240"/>
            <a:ext cx="609601" cy="429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9" name="Picture 8" descr="Image result for image of big mouth fis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730" y="5257800"/>
            <a:ext cx="157227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Rectangle 296"/>
              <p:cNvSpPr/>
              <p:nvPr/>
            </p:nvSpPr>
            <p:spPr>
              <a:xfrm>
                <a:off x="5105400" y="5833504"/>
                <a:ext cx="2901307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</m:t>
                    </m:r>
                    <m:r>
                      <a:rPr lang="en-US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𝑵𝑵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97" name="Rectangle 2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833504"/>
                <a:ext cx="2901307" cy="491096"/>
              </a:xfrm>
              <a:prstGeom prst="rect">
                <a:avLst/>
              </a:prstGeom>
              <a:blipFill rotWithShape="1">
                <a:blip r:embed="rId10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2" name="Freeform 261"/>
          <p:cNvSpPr/>
          <p:nvPr/>
        </p:nvSpPr>
        <p:spPr>
          <a:xfrm>
            <a:off x="5181600" y="5223856"/>
            <a:ext cx="2762230" cy="1176944"/>
          </a:xfrm>
          <a:custGeom>
            <a:avLst/>
            <a:gdLst>
              <a:gd name="connsiteX0" fmla="*/ 1652643 w 2762230"/>
              <a:gd name="connsiteY0" fmla="*/ 0 h 1176944"/>
              <a:gd name="connsiteX1" fmla="*/ 1707507 w 2762230"/>
              <a:gd name="connsiteY1" fmla="*/ 36576 h 1176944"/>
              <a:gd name="connsiteX2" fmla="*/ 1771515 w 2762230"/>
              <a:gd name="connsiteY2" fmla="*/ 118872 h 1176944"/>
              <a:gd name="connsiteX3" fmla="*/ 2466459 w 2762230"/>
              <a:gd name="connsiteY3" fmla="*/ 457200 h 1176944"/>
              <a:gd name="connsiteX4" fmla="*/ 2759067 w 2762230"/>
              <a:gd name="connsiteY4" fmla="*/ 896112 h 1176944"/>
              <a:gd name="connsiteX5" fmla="*/ 2301867 w 2762230"/>
              <a:gd name="connsiteY5" fmla="*/ 1106424 h 1176944"/>
              <a:gd name="connsiteX6" fmla="*/ 1131435 w 2762230"/>
              <a:gd name="connsiteY6" fmla="*/ 1170432 h 1176944"/>
              <a:gd name="connsiteX7" fmla="*/ 61587 w 2762230"/>
              <a:gd name="connsiteY7" fmla="*/ 969264 h 1176944"/>
              <a:gd name="connsiteX8" fmla="*/ 198747 w 2762230"/>
              <a:gd name="connsiteY8" fmla="*/ 694944 h 1176944"/>
              <a:gd name="connsiteX9" fmla="*/ 774819 w 2762230"/>
              <a:gd name="connsiteY9" fmla="*/ 640080 h 1176944"/>
              <a:gd name="connsiteX10" fmla="*/ 1433187 w 2762230"/>
              <a:gd name="connsiteY10" fmla="*/ 612648 h 1176944"/>
              <a:gd name="connsiteX11" fmla="*/ 2228715 w 2762230"/>
              <a:gd name="connsiteY11" fmla="*/ 576072 h 1176944"/>
              <a:gd name="connsiteX12" fmla="*/ 2557899 w 2762230"/>
              <a:gd name="connsiteY12" fmla="*/ 621792 h 1176944"/>
              <a:gd name="connsiteX13" fmla="*/ 2676771 w 2762230"/>
              <a:gd name="connsiteY13" fmla="*/ 676656 h 1176944"/>
              <a:gd name="connsiteX14" fmla="*/ 2640195 w 2762230"/>
              <a:gd name="connsiteY14" fmla="*/ 649224 h 117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30" h="1176944">
                <a:moveTo>
                  <a:pt x="1652643" y="0"/>
                </a:moveTo>
                <a:cubicBezTo>
                  <a:pt x="1670169" y="8382"/>
                  <a:pt x="1687695" y="16764"/>
                  <a:pt x="1707507" y="36576"/>
                </a:cubicBezTo>
                <a:cubicBezTo>
                  <a:pt x="1727319" y="56388"/>
                  <a:pt x="1645023" y="48768"/>
                  <a:pt x="1771515" y="118872"/>
                </a:cubicBezTo>
                <a:cubicBezTo>
                  <a:pt x="1898007" y="188976"/>
                  <a:pt x="2301867" y="327660"/>
                  <a:pt x="2466459" y="457200"/>
                </a:cubicBezTo>
                <a:cubicBezTo>
                  <a:pt x="2631051" y="586740"/>
                  <a:pt x="2786499" y="787908"/>
                  <a:pt x="2759067" y="896112"/>
                </a:cubicBezTo>
                <a:cubicBezTo>
                  <a:pt x="2731635" y="1004316"/>
                  <a:pt x="2573139" y="1060704"/>
                  <a:pt x="2301867" y="1106424"/>
                </a:cubicBezTo>
                <a:cubicBezTo>
                  <a:pt x="2030595" y="1152144"/>
                  <a:pt x="1504815" y="1193292"/>
                  <a:pt x="1131435" y="1170432"/>
                </a:cubicBezTo>
                <a:cubicBezTo>
                  <a:pt x="758055" y="1147572"/>
                  <a:pt x="217035" y="1048512"/>
                  <a:pt x="61587" y="969264"/>
                </a:cubicBezTo>
                <a:cubicBezTo>
                  <a:pt x="-93861" y="890016"/>
                  <a:pt x="79875" y="749808"/>
                  <a:pt x="198747" y="694944"/>
                </a:cubicBezTo>
                <a:cubicBezTo>
                  <a:pt x="317619" y="640080"/>
                  <a:pt x="569079" y="653796"/>
                  <a:pt x="774819" y="640080"/>
                </a:cubicBezTo>
                <a:cubicBezTo>
                  <a:pt x="980559" y="626364"/>
                  <a:pt x="1433187" y="612648"/>
                  <a:pt x="1433187" y="612648"/>
                </a:cubicBezTo>
                <a:cubicBezTo>
                  <a:pt x="1675503" y="601980"/>
                  <a:pt x="2041263" y="574548"/>
                  <a:pt x="2228715" y="576072"/>
                </a:cubicBezTo>
                <a:cubicBezTo>
                  <a:pt x="2416167" y="577596"/>
                  <a:pt x="2483223" y="605028"/>
                  <a:pt x="2557899" y="621792"/>
                </a:cubicBezTo>
                <a:cubicBezTo>
                  <a:pt x="2632575" y="638556"/>
                  <a:pt x="2663055" y="672084"/>
                  <a:pt x="2676771" y="676656"/>
                </a:cubicBezTo>
                <a:cubicBezTo>
                  <a:pt x="2690487" y="681228"/>
                  <a:pt x="2665341" y="665226"/>
                  <a:pt x="2640195" y="64922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/>
          <p:cNvSpPr txBox="1"/>
          <p:nvPr/>
        </p:nvSpPr>
        <p:spPr>
          <a:xfrm>
            <a:off x="228600" y="5819001"/>
            <a:ext cx="1335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Non-linear impact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228599" y="6096000"/>
            <a:ext cx="1590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Pattern relationship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228600" y="6352401"/>
            <a:ext cx="1335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Co-variability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76200" y="16948"/>
            <a:ext cx="8077200" cy="600285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extBox 305"/>
          <p:cNvSpPr txBox="1"/>
          <p:nvPr/>
        </p:nvSpPr>
        <p:spPr>
          <a:xfrm>
            <a:off x="7315200" y="300335"/>
            <a:ext cx="1564386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Big Data!!!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66" name="Straight Arrow Connector 265"/>
          <p:cNvCxnSpPr>
            <a:stCxn id="306" idx="1"/>
            <a:endCxn id="304" idx="7"/>
          </p:cNvCxnSpPr>
          <p:nvPr/>
        </p:nvCxnSpPr>
        <p:spPr>
          <a:xfrm flipH="1">
            <a:off x="6970521" y="531168"/>
            <a:ext cx="344679" cy="3648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97" grpId="0"/>
      <p:bldP spid="262" grpId="0" animBg="1"/>
      <p:bldP spid="263" grpId="0"/>
      <p:bldP spid="302" grpId="0"/>
      <p:bldP spid="303" grpId="0"/>
      <p:bldP spid="304" grpId="0" animBg="1"/>
      <p:bldP spid="3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D412FF5-BBC3-CD46-B027-8FA99555E210}"/>
              </a:ext>
            </a:extLst>
          </p:cNvPr>
          <p:cNvSpPr/>
          <p:nvPr/>
        </p:nvSpPr>
        <p:spPr>
          <a:xfrm>
            <a:off x="228604" y="914400"/>
            <a:ext cx="4343400" cy="311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Training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2E36F-6BF1-E949-ACB7-A296653E1917}"/>
              </a:ext>
            </a:extLst>
          </p:cNvPr>
          <p:cNvSpPr/>
          <p:nvPr/>
        </p:nvSpPr>
        <p:spPr>
          <a:xfrm>
            <a:off x="4572004" y="917608"/>
            <a:ext cx="609599" cy="308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2012 Testing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412FF5-BBC3-CD46-B027-8FA99555E210}"/>
              </a:ext>
            </a:extLst>
          </p:cNvPr>
          <p:cNvSpPr/>
          <p:nvPr/>
        </p:nvSpPr>
        <p:spPr>
          <a:xfrm>
            <a:off x="5181603" y="914400"/>
            <a:ext cx="3124200" cy="311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Training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412FF5-BBC3-CD46-B027-8FA99555E210}"/>
              </a:ext>
            </a:extLst>
          </p:cNvPr>
          <p:cNvSpPr/>
          <p:nvPr/>
        </p:nvSpPr>
        <p:spPr>
          <a:xfrm>
            <a:off x="228602" y="1378017"/>
            <a:ext cx="4952999" cy="311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Training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A2E36F-6BF1-E949-ACB7-A296653E1917}"/>
              </a:ext>
            </a:extLst>
          </p:cNvPr>
          <p:cNvSpPr/>
          <p:nvPr/>
        </p:nvSpPr>
        <p:spPr>
          <a:xfrm>
            <a:off x="5181603" y="1381225"/>
            <a:ext cx="609599" cy="308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2013 Testing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412FF5-BBC3-CD46-B027-8FA99555E210}"/>
              </a:ext>
            </a:extLst>
          </p:cNvPr>
          <p:cNvSpPr/>
          <p:nvPr/>
        </p:nvSpPr>
        <p:spPr>
          <a:xfrm>
            <a:off x="5791202" y="1378017"/>
            <a:ext cx="2514599" cy="311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Training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412FF5-BBC3-CD46-B027-8FA99555E210}"/>
              </a:ext>
            </a:extLst>
          </p:cNvPr>
          <p:cNvSpPr/>
          <p:nvPr/>
        </p:nvSpPr>
        <p:spPr>
          <a:xfrm>
            <a:off x="228602" y="1841634"/>
            <a:ext cx="5562599" cy="311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Training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A2E36F-6BF1-E949-ACB7-A296653E1917}"/>
              </a:ext>
            </a:extLst>
          </p:cNvPr>
          <p:cNvSpPr/>
          <p:nvPr/>
        </p:nvSpPr>
        <p:spPr>
          <a:xfrm>
            <a:off x="5791204" y="1838425"/>
            <a:ext cx="609599" cy="308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2014 Testing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412FF5-BBC3-CD46-B027-8FA99555E210}"/>
              </a:ext>
            </a:extLst>
          </p:cNvPr>
          <p:cNvSpPr/>
          <p:nvPr/>
        </p:nvSpPr>
        <p:spPr>
          <a:xfrm>
            <a:off x="6400804" y="1835217"/>
            <a:ext cx="1904998" cy="311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Training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412FF5-BBC3-CD46-B027-8FA99555E210}"/>
              </a:ext>
            </a:extLst>
          </p:cNvPr>
          <p:cNvSpPr/>
          <p:nvPr/>
        </p:nvSpPr>
        <p:spPr>
          <a:xfrm>
            <a:off x="228604" y="3740217"/>
            <a:ext cx="7391400" cy="311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Training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A2E36F-6BF1-E949-ACB7-A296653E1917}"/>
              </a:ext>
            </a:extLst>
          </p:cNvPr>
          <p:cNvSpPr/>
          <p:nvPr/>
        </p:nvSpPr>
        <p:spPr>
          <a:xfrm>
            <a:off x="7620004" y="3737008"/>
            <a:ext cx="609599" cy="308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2019 Testing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1" name="AutoShape 17"/>
          <p:cNvSpPr>
            <a:spLocks/>
          </p:cNvSpPr>
          <p:nvPr/>
        </p:nvSpPr>
        <p:spPr bwMode="auto">
          <a:xfrm rot="5400000">
            <a:off x="4031457" y="380273"/>
            <a:ext cx="395287" cy="8001001"/>
          </a:xfrm>
          <a:prstGeom prst="rightBrace">
            <a:avLst>
              <a:gd name="adj1" fmla="val 74292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2" y="4666285"/>
            <a:ext cx="800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1999 – 2019 daily Week 1-6 forecasts = 6 x 7670 daily samples over North America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152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 </a:t>
            </a:r>
            <a:r>
              <a:rPr lang="en-US" sz="2400" b="1" dirty="0"/>
              <a:t>Y</a:t>
            </a:r>
            <a:r>
              <a:rPr lang="en-US" sz="2400" b="1" dirty="0" smtClean="0"/>
              <a:t>ears Cross-Validation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3" y="2368617"/>
            <a:ext cx="3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8382000" y="914400"/>
            <a:ext cx="304800" cy="3124200"/>
          </a:xfrm>
          <a:prstGeom prst="rightBrace">
            <a:avLst>
              <a:gd name="adj1" fmla="val 71666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0" y="5943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accent1"/>
                </a:solidFill>
              </a:rPr>
              <a:t>NNd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412FF5-BBC3-CD46-B027-8FA99555E210}"/>
              </a:ext>
            </a:extLst>
          </p:cNvPr>
          <p:cNvSpPr/>
          <p:nvPr/>
        </p:nvSpPr>
        <p:spPr>
          <a:xfrm>
            <a:off x="228597" y="5937183"/>
            <a:ext cx="8001001" cy="311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Training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9" name="AutoShape 18"/>
          <p:cNvSpPr>
            <a:spLocks/>
          </p:cNvSpPr>
          <p:nvPr/>
        </p:nvSpPr>
        <p:spPr bwMode="auto">
          <a:xfrm rot="5400000" flipH="1">
            <a:off x="4020394" y="1626268"/>
            <a:ext cx="417405" cy="8001001"/>
          </a:xfrm>
          <a:prstGeom prst="rightBrace">
            <a:avLst>
              <a:gd name="adj1" fmla="val 71570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686800" y="236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accent1"/>
                </a:solidFill>
              </a:rPr>
              <a:t>NNv</a:t>
            </a:r>
            <a:endParaRPr lang="en-US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1407" y="1287697"/>
            <a:ext cx="178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Fcst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1407" y="1287697"/>
            <a:ext cx="178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 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Fcst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8702" y="1287697"/>
            <a:ext cx="17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Domain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CFS: Bias Corrected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Yearly Cross-Validation</a:t>
            </a:r>
          </a:p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NNd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Dependent: 2012-2019</a:t>
            </a: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97591</TotalTime>
  <Words>1763</Words>
  <Application>Microsoft Office PowerPoint</Application>
  <PresentationFormat>On-screen Show (4:3)</PresentationFormat>
  <Paragraphs>281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Gulim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 Fan</dc:creator>
  <cp:lastModifiedBy>Yun Fan</cp:lastModifiedBy>
  <cp:revision>413</cp:revision>
  <cp:lastPrinted>2019-04-22T21:07:58Z</cp:lastPrinted>
  <dcterms:created xsi:type="dcterms:W3CDTF">2018-04-30T17:42:57Z</dcterms:created>
  <dcterms:modified xsi:type="dcterms:W3CDTF">2020-10-29T11:51:42Z</dcterms:modified>
</cp:coreProperties>
</file>