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436" r:id="rId2"/>
    <p:sldId id="471" r:id="rId3"/>
    <p:sldId id="390" r:id="rId4"/>
    <p:sldId id="423" r:id="rId5"/>
    <p:sldId id="452" r:id="rId6"/>
    <p:sldId id="453" r:id="rId7"/>
    <p:sldId id="439" r:id="rId8"/>
    <p:sldId id="457" r:id="rId9"/>
    <p:sldId id="432" r:id="rId10"/>
    <p:sldId id="455" r:id="rId11"/>
    <p:sldId id="441" r:id="rId12"/>
    <p:sldId id="425" r:id="rId13"/>
    <p:sldId id="474" r:id="rId14"/>
    <p:sldId id="386" r:id="rId15"/>
    <p:sldId id="473" r:id="rId16"/>
    <p:sldId id="464" r:id="rId17"/>
    <p:sldId id="463" r:id="rId18"/>
    <p:sldId id="472" r:id="rId19"/>
    <p:sldId id="459" r:id="rId20"/>
    <p:sldId id="442" r:id="rId21"/>
    <p:sldId id="447" r:id="rId22"/>
    <p:sldId id="448" r:id="rId23"/>
    <p:sldId id="434" r:id="rId24"/>
    <p:sldId id="433" r:id="rId25"/>
    <p:sldId id="431" r:id="rId26"/>
    <p:sldId id="454" r:id="rId27"/>
    <p:sldId id="450" r:id="rId28"/>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4" pos="431" userDrawn="1">
          <p15:clr>
            <a:srgbClr val="A4A3A4"/>
          </p15:clr>
        </p15:guide>
        <p15:guide id="5" orient="horz" pos="89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nghee Kwak" initials="shkwak" lastIdx="4" clrIdx="0">
    <p:extLst>
      <p:ext uri="{19B8F6BF-5375-455C-9EA6-DF929625EA0E}">
        <p15:presenceInfo xmlns:p15="http://schemas.microsoft.com/office/powerpoint/2012/main" userId="Sunghee Kw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E97"/>
    <a:srgbClr val="566D91"/>
    <a:srgbClr val="B1E6F7"/>
    <a:srgbClr val="0F6FC6"/>
    <a:srgbClr val="BCED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94274" autoAdjust="0"/>
  </p:normalViewPr>
  <p:slideViewPr>
    <p:cSldViewPr>
      <p:cViewPr varScale="1">
        <p:scale>
          <a:sx n="104" d="100"/>
          <a:sy n="104" d="100"/>
        </p:scale>
        <p:origin x="216" y="616"/>
      </p:cViewPr>
      <p:guideLst>
        <p:guide orient="horz" pos="2160"/>
        <p:guide pos="2880"/>
        <p:guide pos="431"/>
        <p:guide orient="horz" pos="89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98" d="100"/>
          <a:sy n="98" d="100"/>
        </p:scale>
        <p:origin x="351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13BD1B-461D-4283-9480-9A3320484C72}" type="datetimeFigureOut">
              <a:rPr lang="ko-KR" altLang="en-US" smtClean="0"/>
              <a:t>2020. 10. 28.</a:t>
            </a:fld>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A2E445-ED1F-4BE2-A02E-97C79EDCCA62}" type="slidenum">
              <a:rPr lang="ko-KR" altLang="en-US" smtClean="0"/>
              <a:t>‹#›</a:t>
            </a:fld>
            <a:endParaRPr lang="ko-KR" altLang="en-US"/>
          </a:p>
        </p:txBody>
      </p:sp>
    </p:spTree>
    <p:extLst>
      <p:ext uri="{BB962C8B-B14F-4D97-AF65-F5344CB8AC3E}">
        <p14:creationId xmlns:p14="http://schemas.microsoft.com/office/powerpoint/2010/main" val="3546126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ABD830-BA97-408E-8FFA-B4B15A49DB73}" type="datetimeFigureOut">
              <a:rPr lang="ko-KR" altLang="en-US" smtClean="0"/>
              <a:t>2020. 10. 28.</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C020B-F2D0-4645-9841-69CDA694DB85}" type="slidenum">
              <a:rPr lang="ko-KR" altLang="en-US" smtClean="0"/>
              <a:t>‹#›</a:t>
            </a:fld>
            <a:endParaRPr lang="ko-KR" altLang="en-US"/>
          </a:p>
        </p:txBody>
      </p:sp>
    </p:spTree>
    <p:extLst>
      <p:ext uri="{BB962C8B-B14F-4D97-AF65-F5344CB8AC3E}">
        <p14:creationId xmlns:p14="http://schemas.microsoft.com/office/powerpoint/2010/main" val="66973648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x-none" altLang="en-US" dirty="0"/>
          </a:p>
        </p:txBody>
      </p:sp>
      <p:sp>
        <p:nvSpPr>
          <p:cNvPr id="4" name="슬라이드 번호 개체 틀 3"/>
          <p:cNvSpPr>
            <a:spLocks noGrp="1"/>
          </p:cNvSpPr>
          <p:nvPr>
            <p:ph type="sldNum" sz="quarter" idx="5"/>
          </p:nvPr>
        </p:nvSpPr>
        <p:spPr/>
        <p:txBody>
          <a:bodyPr/>
          <a:lstStyle/>
          <a:p>
            <a:fld id="{2D6C020B-F2D0-4645-9841-69CDA694DB85}" type="slidenum">
              <a:rPr lang="ko-KR" altLang="en-US" smtClean="0"/>
              <a:t>3</a:t>
            </a:fld>
            <a:endParaRPr lang="ko-KR" altLang="en-US"/>
          </a:p>
        </p:txBody>
      </p:sp>
    </p:spTree>
    <p:extLst>
      <p:ext uri="{BB962C8B-B14F-4D97-AF65-F5344CB8AC3E}">
        <p14:creationId xmlns:p14="http://schemas.microsoft.com/office/powerpoint/2010/main" val="107524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dirty="0"/>
              <a:t>남한 전체를 학습한 경우 </a:t>
            </a:r>
            <a:r>
              <a:rPr lang="ko-KR" altLang="en-US" dirty="0" err="1"/>
              <a:t>맨위</a:t>
            </a:r>
            <a:r>
              <a:rPr lang="ko-KR" altLang="en-US" dirty="0"/>
              <a:t> 플롯  전체적으로 </a:t>
            </a:r>
            <a:r>
              <a:rPr lang="en-US" altLang="ko-KR" dirty="0"/>
              <a:t>LDAPS </a:t>
            </a:r>
            <a:r>
              <a:rPr lang="ko-KR" altLang="en-US" dirty="0"/>
              <a:t>보다 성능이 향상됨 </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2D6C020B-F2D0-4645-9841-69CDA694DB85}" type="slidenum">
              <a:rPr lang="ko-KR" altLang="en-US" smtClean="0"/>
              <a:t>16</a:t>
            </a:fld>
            <a:endParaRPr lang="ko-KR" altLang="en-US"/>
          </a:p>
        </p:txBody>
      </p:sp>
    </p:spTree>
    <p:extLst>
      <p:ext uri="{BB962C8B-B14F-4D97-AF65-F5344CB8AC3E}">
        <p14:creationId xmlns:p14="http://schemas.microsoft.com/office/powerpoint/2010/main" val="3153415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지역학습의</a:t>
            </a:r>
            <a:r>
              <a:rPr lang="ko-KR" altLang="en-US" dirty="0"/>
              <a:t> 경우 전체학습보다 소폭 성능이 향상됨</a:t>
            </a:r>
            <a:r>
              <a:rPr lang="en-US" altLang="ko-KR" dirty="0"/>
              <a:t>.</a:t>
            </a:r>
            <a:r>
              <a:rPr lang="en-US" altLang="ko-KR" baseline="0" dirty="0"/>
              <a:t> </a:t>
            </a:r>
            <a:r>
              <a:rPr lang="ko-KR" altLang="en-US" baseline="0" dirty="0"/>
              <a:t>그러나 수도권의 경우는 </a:t>
            </a:r>
            <a:r>
              <a:rPr lang="ko-KR" altLang="en-US" baseline="0" dirty="0" err="1"/>
              <a:t>지역학습의</a:t>
            </a:r>
            <a:r>
              <a:rPr lang="ko-KR" altLang="en-US" baseline="0" dirty="0"/>
              <a:t> 경우 성능 저하됨 </a:t>
            </a:r>
            <a:endParaRPr lang="en-US" altLang="ko-KR" baseline="0" dirty="0"/>
          </a:p>
          <a:p>
            <a:r>
              <a:rPr lang="ko-KR" altLang="en-US" baseline="0" dirty="0"/>
              <a:t>수도권의 경우 최적화가 요구됨 </a:t>
            </a:r>
            <a:endParaRPr lang="en-US" altLang="ko-KR" baseline="0" dirty="0"/>
          </a:p>
          <a:p>
            <a:r>
              <a:rPr lang="ko-KR" altLang="en-US" baseline="0" dirty="0"/>
              <a:t>제주도의 경우 </a:t>
            </a:r>
            <a:r>
              <a:rPr lang="en-US" altLang="ko-KR" baseline="0" dirty="0"/>
              <a:t>CSI </a:t>
            </a:r>
            <a:r>
              <a:rPr lang="ko-KR" altLang="en-US" baseline="0" dirty="0"/>
              <a:t>측면에서 유사함 </a:t>
            </a:r>
            <a:r>
              <a:rPr lang="en-US" altLang="ko-KR" baseline="0" dirty="0"/>
              <a:t>(</a:t>
            </a:r>
            <a:r>
              <a:rPr lang="ko-KR" altLang="en-US" baseline="0" dirty="0"/>
              <a:t>과거에 </a:t>
            </a:r>
            <a:r>
              <a:rPr lang="en-US" altLang="ko-KR" baseline="0" dirty="0"/>
              <a:t>2019</a:t>
            </a:r>
            <a:r>
              <a:rPr lang="ko-KR" altLang="en-US" baseline="0" dirty="0"/>
              <a:t>년 대상의 실험에서는 </a:t>
            </a:r>
            <a:r>
              <a:rPr lang="en-US" altLang="ko-KR" baseline="0" dirty="0"/>
              <a:t>14% </a:t>
            </a:r>
            <a:r>
              <a:rPr lang="ko-KR" altLang="en-US" baseline="0" dirty="0"/>
              <a:t>향상되었음</a:t>
            </a:r>
            <a:r>
              <a:rPr lang="en-US" altLang="ko-KR" baseline="0" dirty="0"/>
              <a:t>) </a:t>
            </a:r>
          </a:p>
          <a:p>
            <a:r>
              <a:rPr lang="ko-KR" altLang="en-US" baseline="0" dirty="0"/>
              <a:t> </a:t>
            </a:r>
            <a:r>
              <a:rPr lang="en-US" altLang="ko-KR" baseline="0" dirty="0"/>
              <a:t>*</a:t>
            </a:r>
            <a:r>
              <a:rPr lang="ko-KR" altLang="en-US" baseline="0" dirty="0"/>
              <a:t>참고 사항 현재 </a:t>
            </a:r>
            <a:r>
              <a:rPr lang="ko-KR" altLang="en-US" baseline="0" dirty="0" err="1"/>
              <a:t>전체지역</a:t>
            </a:r>
            <a:r>
              <a:rPr lang="ko-KR" altLang="en-US" baseline="0" dirty="0"/>
              <a:t> 학습의 성능을 과거보다 개선시켜서 </a:t>
            </a:r>
            <a:r>
              <a:rPr lang="ko-KR" altLang="en-US" baseline="0" dirty="0" err="1"/>
              <a:t>지역학습</a:t>
            </a:r>
            <a:r>
              <a:rPr lang="ko-KR" altLang="en-US" baseline="0" dirty="0"/>
              <a:t> 모델의 전체적인 </a:t>
            </a:r>
            <a:r>
              <a:rPr lang="ko-KR" altLang="en-US" baseline="0" dirty="0" err="1"/>
              <a:t>개선도가</a:t>
            </a:r>
            <a:r>
              <a:rPr lang="ko-KR" altLang="en-US" baseline="0" dirty="0"/>
              <a:t> 작음 </a:t>
            </a:r>
            <a:endParaRPr lang="en-US" altLang="ko-KR" baseline="0" dirty="0"/>
          </a:p>
        </p:txBody>
      </p:sp>
      <p:sp>
        <p:nvSpPr>
          <p:cNvPr id="4" name="슬라이드 번호 개체 틀 3"/>
          <p:cNvSpPr>
            <a:spLocks noGrp="1"/>
          </p:cNvSpPr>
          <p:nvPr>
            <p:ph type="sldNum" sz="quarter" idx="10"/>
          </p:nvPr>
        </p:nvSpPr>
        <p:spPr/>
        <p:txBody>
          <a:bodyPr/>
          <a:lstStyle/>
          <a:p>
            <a:fld id="{2D6C020B-F2D0-4645-9841-69CDA694DB85}" type="slidenum">
              <a:rPr lang="ko-KR" altLang="en-US" smtClean="0"/>
              <a:t>17</a:t>
            </a:fld>
            <a:endParaRPr lang="ko-KR" altLang="en-US"/>
          </a:p>
        </p:txBody>
      </p:sp>
    </p:spTree>
    <p:extLst>
      <p:ext uri="{BB962C8B-B14F-4D97-AF65-F5344CB8AC3E}">
        <p14:creationId xmlns:p14="http://schemas.microsoft.com/office/powerpoint/2010/main" val="238139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x-none" altLang="en-US" dirty="0"/>
          </a:p>
        </p:txBody>
      </p:sp>
      <p:sp>
        <p:nvSpPr>
          <p:cNvPr id="4" name="슬라이드 번호 개체 틀 3"/>
          <p:cNvSpPr>
            <a:spLocks noGrp="1"/>
          </p:cNvSpPr>
          <p:nvPr>
            <p:ph type="sldNum" sz="quarter" idx="5"/>
          </p:nvPr>
        </p:nvSpPr>
        <p:spPr/>
        <p:txBody>
          <a:bodyPr/>
          <a:lstStyle/>
          <a:p>
            <a:fld id="{2D6C020B-F2D0-4645-9841-69CDA694DB85}" type="slidenum">
              <a:rPr lang="ko-KR" altLang="en-US" smtClean="0"/>
              <a:t>21</a:t>
            </a:fld>
            <a:endParaRPr lang="ko-KR" altLang="en-US"/>
          </a:p>
        </p:txBody>
      </p:sp>
    </p:spTree>
    <p:extLst>
      <p:ext uri="{BB962C8B-B14F-4D97-AF65-F5344CB8AC3E}">
        <p14:creationId xmlns:p14="http://schemas.microsoft.com/office/powerpoint/2010/main" val="220037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x-none" altLang="en-US" dirty="0"/>
          </a:p>
        </p:txBody>
      </p:sp>
      <p:sp>
        <p:nvSpPr>
          <p:cNvPr id="4" name="슬라이드 번호 개체 틀 3"/>
          <p:cNvSpPr>
            <a:spLocks noGrp="1"/>
          </p:cNvSpPr>
          <p:nvPr>
            <p:ph type="sldNum" sz="quarter" idx="5"/>
          </p:nvPr>
        </p:nvSpPr>
        <p:spPr/>
        <p:txBody>
          <a:bodyPr/>
          <a:lstStyle/>
          <a:p>
            <a:fld id="{2D6C020B-F2D0-4645-9841-69CDA694DB85}" type="slidenum">
              <a:rPr lang="ko-KR" altLang="en-US" smtClean="0"/>
              <a:t>25</a:t>
            </a:fld>
            <a:endParaRPr lang="ko-KR" altLang="en-US"/>
          </a:p>
        </p:txBody>
      </p:sp>
    </p:spTree>
    <p:extLst>
      <p:ext uri="{BB962C8B-B14F-4D97-AF65-F5344CB8AC3E}">
        <p14:creationId xmlns:p14="http://schemas.microsoft.com/office/powerpoint/2010/main" val="3280551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email">
            <a:extLst>
              <a:ext uri="{28A0092B-C50C-407E-A947-70E740481C1C}">
                <a14:useLocalDpi xmlns:a14="http://schemas.microsoft.com/office/drawing/2010/main"/>
              </a:ext>
            </a:extLst>
          </a:blip>
          <a:srcRect l="3016" r="12004"/>
          <a:stretch/>
        </p:blipFill>
        <p:spPr>
          <a:xfrm>
            <a:off x="0" y="0"/>
            <a:ext cx="9144000" cy="6858000"/>
          </a:xfrm>
          <a:prstGeom prst="rect">
            <a:avLst/>
          </a:prstGeom>
        </p:spPr>
      </p:pic>
      <p:grpSp>
        <p:nvGrpSpPr>
          <p:cNvPr id="8" name="그룹 7"/>
          <p:cNvGrpSpPr/>
          <p:nvPr userDrawn="1"/>
        </p:nvGrpSpPr>
        <p:grpSpPr>
          <a:xfrm>
            <a:off x="4984655" y="2622952"/>
            <a:ext cx="3276264" cy="934995"/>
            <a:chOff x="4914758" y="2622952"/>
            <a:chExt cx="3276264" cy="934995"/>
          </a:xfrm>
        </p:grpSpPr>
        <p:grpSp>
          <p:nvGrpSpPr>
            <p:cNvPr id="9" name="组合 27"/>
            <p:cNvGrpSpPr/>
            <p:nvPr/>
          </p:nvGrpSpPr>
          <p:grpSpPr>
            <a:xfrm>
              <a:off x="4914758" y="2622952"/>
              <a:ext cx="900000" cy="923330"/>
              <a:chOff x="5365115" y="1298289"/>
              <a:chExt cx="900000" cy="923330"/>
            </a:xfrm>
          </p:grpSpPr>
          <p:grpSp>
            <p:nvGrpSpPr>
              <p:cNvPr id="25" name="组合 28"/>
              <p:cNvGrpSpPr/>
              <p:nvPr/>
            </p:nvGrpSpPr>
            <p:grpSpPr>
              <a:xfrm flipH="1">
                <a:off x="5365115" y="1309954"/>
                <a:ext cx="900000" cy="900000"/>
                <a:chOff x="304800" y="673100"/>
                <a:chExt cx="4000500" cy="4000500"/>
              </a:xfrm>
              <a:effectLst>
                <a:outerShdw blurRad="444500" dist="254000" dir="8100000" algn="tr" rotWithShape="0">
                  <a:prstClr val="black">
                    <a:alpha val="50000"/>
                  </a:prstClr>
                </a:outerShdw>
              </a:effectLst>
            </p:grpSpPr>
            <p:sp>
              <p:nvSpPr>
                <p:cNvPr id="27"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微软雅黑"/>
                    <a:ea typeface="微软雅黑"/>
                    <a:cs typeface="+mn-cs"/>
                  </a:endParaRPr>
                </a:p>
              </p:txBody>
            </p:sp>
            <p:sp>
              <p:nvSpPr>
                <p:cNvPr id="28"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微软雅黑"/>
                    <a:ea typeface="微软雅黑"/>
                    <a:cs typeface="+mn-cs"/>
                  </a:endParaRPr>
                </a:p>
              </p:txBody>
            </p:sp>
          </p:grpSp>
          <p:sp>
            <p:nvSpPr>
              <p:cNvPr id="26" name="TextBox 63"/>
              <p:cNvSpPr txBox="1"/>
              <p:nvPr/>
            </p:nvSpPr>
            <p:spPr>
              <a:xfrm>
                <a:off x="5545156" y="1298289"/>
                <a:ext cx="57555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70C0"/>
                    </a:solidFill>
                    <a:effectLst/>
                    <a:uLnTx/>
                    <a:uFillTx/>
                    <a:latin typeface="微软雅黑"/>
                    <a:ea typeface="微软雅黑"/>
                    <a:cs typeface="+mn-cs"/>
                  </a:rPr>
                  <a:t>2</a:t>
                </a:r>
                <a:endParaRPr kumimoji="0" lang="zh-CN" altLang="en-US" sz="5400" b="1" i="0" u="none" strike="noStrike" kern="1200" cap="none" spc="0" normalizeH="0" baseline="0" noProof="0" dirty="0">
                  <a:ln>
                    <a:noFill/>
                  </a:ln>
                  <a:solidFill>
                    <a:srgbClr val="0070C0"/>
                  </a:solidFill>
                  <a:effectLst/>
                  <a:uLnTx/>
                  <a:uFillTx/>
                  <a:latin typeface="微软雅黑"/>
                  <a:ea typeface="微软雅黑"/>
                  <a:cs typeface="+mn-cs"/>
                </a:endParaRPr>
              </a:p>
            </p:txBody>
          </p:sp>
        </p:grpSp>
        <p:grpSp>
          <p:nvGrpSpPr>
            <p:cNvPr id="10" name="组合 32"/>
            <p:cNvGrpSpPr/>
            <p:nvPr/>
          </p:nvGrpSpPr>
          <p:grpSpPr>
            <a:xfrm>
              <a:off x="5718975" y="2622952"/>
              <a:ext cx="900000" cy="923330"/>
              <a:chOff x="5365115" y="1298289"/>
              <a:chExt cx="900000" cy="923330"/>
            </a:xfrm>
          </p:grpSpPr>
          <p:grpSp>
            <p:nvGrpSpPr>
              <p:cNvPr id="21" name="组合 33"/>
              <p:cNvGrpSpPr/>
              <p:nvPr/>
            </p:nvGrpSpPr>
            <p:grpSpPr>
              <a:xfrm flipH="1">
                <a:off x="5365115" y="1309954"/>
                <a:ext cx="900000" cy="900000"/>
                <a:chOff x="304800" y="673100"/>
                <a:chExt cx="4000500" cy="4000500"/>
              </a:xfrm>
              <a:effectLst>
                <a:outerShdw blurRad="444500" dist="254000" dir="8100000" algn="tr" rotWithShape="0">
                  <a:prstClr val="black">
                    <a:alpha val="50000"/>
                  </a:prstClr>
                </a:outerShdw>
              </a:effectLst>
            </p:grpSpPr>
            <p:sp>
              <p:nvSpPr>
                <p:cNvPr id="23" name="同心圆 6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微软雅黑"/>
                    <a:ea typeface="微软雅黑"/>
                    <a:cs typeface="+mn-cs"/>
                  </a:endParaRPr>
                </a:p>
              </p:txBody>
            </p:sp>
            <p:sp>
              <p:nvSpPr>
                <p:cNvPr id="24" name="椭圆 3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微软雅黑"/>
                    <a:ea typeface="微软雅黑"/>
                    <a:cs typeface="+mn-cs"/>
                  </a:endParaRPr>
                </a:p>
              </p:txBody>
            </p:sp>
          </p:grpSp>
          <p:sp>
            <p:nvSpPr>
              <p:cNvPr id="22" name="TextBox 67"/>
              <p:cNvSpPr txBox="1"/>
              <p:nvPr/>
            </p:nvSpPr>
            <p:spPr>
              <a:xfrm>
                <a:off x="5545156" y="1298289"/>
                <a:ext cx="57555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70C0"/>
                    </a:solidFill>
                    <a:effectLst/>
                    <a:uLnTx/>
                    <a:uFillTx/>
                    <a:latin typeface="微软雅黑"/>
                    <a:ea typeface="微软雅黑"/>
                    <a:cs typeface="+mn-cs"/>
                  </a:rPr>
                  <a:t>0</a:t>
                </a:r>
                <a:endParaRPr kumimoji="0" lang="zh-CN" altLang="en-US" sz="5400" b="1" i="0" u="none" strike="noStrike" kern="1200" cap="none" spc="0" normalizeH="0" baseline="0" noProof="0" dirty="0">
                  <a:ln>
                    <a:noFill/>
                  </a:ln>
                  <a:solidFill>
                    <a:srgbClr val="0070C0"/>
                  </a:solidFill>
                  <a:effectLst/>
                  <a:uLnTx/>
                  <a:uFillTx/>
                  <a:latin typeface="微软雅黑"/>
                  <a:ea typeface="微软雅黑"/>
                  <a:cs typeface="+mn-cs"/>
                </a:endParaRPr>
              </a:p>
            </p:txBody>
          </p:sp>
        </p:grpSp>
        <p:grpSp>
          <p:nvGrpSpPr>
            <p:cNvPr id="11" name="组合 37"/>
            <p:cNvGrpSpPr/>
            <p:nvPr/>
          </p:nvGrpSpPr>
          <p:grpSpPr>
            <a:xfrm>
              <a:off x="6498934" y="2634617"/>
              <a:ext cx="900000" cy="923330"/>
              <a:chOff x="5365115" y="1298289"/>
              <a:chExt cx="900000" cy="923330"/>
            </a:xfrm>
          </p:grpSpPr>
          <p:grpSp>
            <p:nvGrpSpPr>
              <p:cNvPr id="17" name="组合 38"/>
              <p:cNvGrpSpPr/>
              <p:nvPr/>
            </p:nvGrpSpPr>
            <p:grpSpPr>
              <a:xfrm flipH="1">
                <a:off x="5365115" y="1309954"/>
                <a:ext cx="900000" cy="900000"/>
                <a:chOff x="304800" y="673100"/>
                <a:chExt cx="4000500" cy="4000500"/>
              </a:xfrm>
              <a:effectLst>
                <a:outerShdw blurRad="444500" dist="254000" dir="8100000" algn="tr" rotWithShape="0">
                  <a:prstClr val="black">
                    <a:alpha val="50000"/>
                  </a:prstClr>
                </a:outerShdw>
              </a:effectLst>
            </p:grpSpPr>
            <p:sp>
              <p:nvSpPr>
                <p:cNvPr id="19" name="同心圆 7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微软雅黑"/>
                    <a:ea typeface="微软雅黑"/>
                    <a:cs typeface="+mn-cs"/>
                  </a:endParaRPr>
                </a:p>
              </p:txBody>
            </p:sp>
            <p:sp>
              <p:nvSpPr>
                <p:cNvPr id="20"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微软雅黑"/>
                    <a:ea typeface="微软雅黑"/>
                    <a:cs typeface="+mn-cs"/>
                  </a:endParaRPr>
                </a:p>
              </p:txBody>
            </p:sp>
          </p:grpSp>
          <p:sp>
            <p:nvSpPr>
              <p:cNvPr id="18" name="TextBox 72"/>
              <p:cNvSpPr txBox="1"/>
              <p:nvPr/>
            </p:nvSpPr>
            <p:spPr>
              <a:xfrm>
                <a:off x="5545156" y="1298289"/>
                <a:ext cx="57555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5400" b="1" dirty="0">
                    <a:solidFill>
                      <a:srgbClr val="0070C0"/>
                    </a:solidFill>
                    <a:latin typeface="微软雅黑"/>
                    <a:ea typeface="微软雅黑"/>
                  </a:rPr>
                  <a:t>2</a:t>
                </a:r>
                <a:endParaRPr kumimoji="0" lang="zh-CN" altLang="en-US" sz="5400" b="1" i="0" u="none" strike="noStrike" kern="1200" cap="none" spc="0" normalizeH="0" baseline="0" noProof="0" dirty="0">
                  <a:ln>
                    <a:noFill/>
                  </a:ln>
                  <a:solidFill>
                    <a:srgbClr val="0070C0"/>
                  </a:solidFill>
                  <a:effectLst/>
                  <a:uLnTx/>
                  <a:uFillTx/>
                  <a:latin typeface="微软雅黑"/>
                  <a:ea typeface="微软雅黑"/>
                  <a:cs typeface="+mn-cs"/>
                </a:endParaRPr>
              </a:p>
            </p:txBody>
          </p:sp>
        </p:grpSp>
        <p:grpSp>
          <p:nvGrpSpPr>
            <p:cNvPr id="12" name="组合 42"/>
            <p:cNvGrpSpPr/>
            <p:nvPr/>
          </p:nvGrpSpPr>
          <p:grpSpPr>
            <a:xfrm>
              <a:off x="7291022" y="2634617"/>
              <a:ext cx="900000" cy="923330"/>
              <a:chOff x="5365115" y="1298289"/>
              <a:chExt cx="900000" cy="923330"/>
            </a:xfrm>
          </p:grpSpPr>
          <p:grpSp>
            <p:nvGrpSpPr>
              <p:cNvPr id="13" name="组合 43"/>
              <p:cNvGrpSpPr/>
              <p:nvPr/>
            </p:nvGrpSpPr>
            <p:grpSpPr>
              <a:xfrm flipH="1">
                <a:off x="5365115" y="1309954"/>
                <a:ext cx="900000" cy="900000"/>
                <a:chOff x="304800" y="673100"/>
                <a:chExt cx="4000500" cy="4000500"/>
              </a:xfrm>
              <a:effectLst>
                <a:outerShdw blurRad="444500" dist="254000" dir="8100000" algn="tr" rotWithShape="0">
                  <a:prstClr val="black">
                    <a:alpha val="50000"/>
                  </a:prstClr>
                </a:outerShdw>
              </a:effectLst>
            </p:grpSpPr>
            <p:sp>
              <p:nvSpPr>
                <p:cNvPr id="15" name="同心圆 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微软雅黑"/>
                    <a:ea typeface="微软雅黑"/>
                    <a:cs typeface="+mn-cs"/>
                  </a:endParaRPr>
                </a:p>
              </p:txBody>
            </p:sp>
            <p:sp>
              <p:nvSpPr>
                <p:cNvPr id="16" name="椭圆 4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微软雅黑"/>
                    <a:ea typeface="微软雅黑"/>
                    <a:cs typeface="+mn-cs"/>
                  </a:endParaRPr>
                </a:p>
              </p:txBody>
            </p:sp>
          </p:grpSp>
          <p:sp>
            <p:nvSpPr>
              <p:cNvPr id="14" name="TextBox 77"/>
              <p:cNvSpPr txBox="1"/>
              <p:nvPr/>
            </p:nvSpPr>
            <p:spPr>
              <a:xfrm>
                <a:off x="5545156" y="1298289"/>
                <a:ext cx="57555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5400" b="1" dirty="0">
                    <a:solidFill>
                      <a:srgbClr val="0070C0"/>
                    </a:solidFill>
                    <a:latin typeface="微软雅黑"/>
                    <a:ea typeface="微软雅黑"/>
                  </a:rPr>
                  <a:t>0</a:t>
                </a:r>
                <a:endParaRPr kumimoji="0" lang="zh-CN" altLang="en-US" sz="5400" b="1" i="0" u="none" strike="noStrike" kern="1200" cap="none" spc="0" normalizeH="0" baseline="0" noProof="0" dirty="0">
                  <a:ln>
                    <a:noFill/>
                  </a:ln>
                  <a:solidFill>
                    <a:srgbClr val="0070C0"/>
                  </a:solidFill>
                  <a:effectLst/>
                  <a:uLnTx/>
                  <a:uFillTx/>
                  <a:latin typeface="微软雅黑"/>
                  <a:ea typeface="微软雅黑"/>
                  <a:cs typeface="+mn-cs"/>
                </a:endParaRPr>
              </a:p>
            </p:txBody>
          </p:sp>
        </p:grpSp>
      </p:grpSp>
      <p:grpSp>
        <p:nvGrpSpPr>
          <p:cNvPr id="29" name="그룹 28"/>
          <p:cNvGrpSpPr/>
          <p:nvPr userDrawn="1"/>
        </p:nvGrpSpPr>
        <p:grpSpPr>
          <a:xfrm>
            <a:off x="-988828" y="-446329"/>
            <a:ext cx="5670315" cy="7427377"/>
            <a:chOff x="-1746484" y="-3246120"/>
            <a:chExt cx="7632848" cy="9998041"/>
          </a:xfrm>
        </p:grpSpPr>
        <p:sp>
          <p:nvSpPr>
            <p:cNvPr id="30" name="椭圆 1"/>
            <p:cNvSpPr/>
            <p:nvPr/>
          </p:nvSpPr>
          <p:spPr>
            <a:xfrm flipH="1">
              <a:off x="-579188" y="1341720"/>
              <a:ext cx="5393017" cy="5410201"/>
            </a:xfrm>
            <a:prstGeom prst="ellipse">
              <a:avLst/>
            </a:pr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1" name="椭圆 2"/>
            <p:cNvSpPr/>
            <p:nvPr/>
          </p:nvSpPr>
          <p:spPr>
            <a:xfrm flipH="1">
              <a:off x="-1489827" y="-1363381"/>
              <a:ext cx="5393017" cy="5410201"/>
            </a:xfrm>
            <a:prstGeom prst="ellipse">
              <a:avLst/>
            </a:pr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2" name="椭圆 3"/>
            <p:cNvSpPr/>
            <p:nvPr/>
          </p:nvSpPr>
          <p:spPr>
            <a:xfrm flipH="1">
              <a:off x="-1746484" y="-148591"/>
              <a:ext cx="5393017" cy="5410201"/>
            </a:xfrm>
            <a:prstGeom prst="ellipse">
              <a:avLst/>
            </a:pr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3" name="椭圆 4"/>
            <p:cNvSpPr/>
            <p:nvPr/>
          </p:nvSpPr>
          <p:spPr>
            <a:xfrm flipH="1">
              <a:off x="-864032" y="-3246120"/>
              <a:ext cx="5393017" cy="5410201"/>
            </a:xfrm>
            <a:prstGeom prst="ellipse">
              <a:avLst/>
            </a:pr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34" name="组合 5"/>
            <p:cNvGrpSpPr/>
            <p:nvPr/>
          </p:nvGrpSpPr>
          <p:grpSpPr>
            <a:xfrm flipH="1">
              <a:off x="2590815" y="1047750"/>
              <a:ext cx="1864487" cy="1870428"/>
              <a:chOff x="304800" y="673100"/>
              <a:chExt cx="4000500" cy="4000500"/>
            </a:xfrm>
            <a:effectLst>
              <a:outerShdw blurRad="444500" dist="254000" dir="8100000" algn="tr" rotWithShape="0">
                <a:prstClr val="black">
                  <a:alpha val="50000"/>
                </a:prstClr>
              </a:outerShdw>
            </a:effectLst>
          </p:grpSpPr>
          <p:sp>
            <p:nvSpPr>
              <p:cNvPr id="54"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椭圆 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sp>
          <p:nvSpPr>
            <p:cNvPr id="35" name="椭圆 8"/>
            <p:cNvSpPr/>
            <p:nvPr/>
          </p:nvSpPr>
          <p:spPr>
            <a:xfrm flipH="1">
              <a:off x="4504088" y="3492542"/>
              <a:ext cx="675524" cy="677676"/>
            </a:xfrm>
            <a:prstGeom prst="ellipse">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6" name="椭圆 9"/>
            <p:cNvSpPr/>
            <p:nvPr/>
          </p:nvSpPr>
          <p:spPr>
            <a:xfrm flipH="1">
              <a:off x="4030794" y="709021"/>
              <a:ext cx="273904"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37" name="组合 10"/>
            <p:cNvGrpSpPr/>
            <p:nvPr/>
          </p:nvGrpSpPr>
          <p:grpSpPr>
            <a:xfrm flipH="1">
              <a:off x="1042496" y="2868208"/>
              <a:ext cx="300104" cy="301060"/>
              <a:chOff x="304800" y="673100"/>
              <a:chExt cx="4000500" cy="4000500"/>
            </a:xfrm>
            <a:solidFill>
              <a:srgbClr val="0070C0"/>
            </a:solidFill>
            <a:effectLst>
              <a:outerShdw blurRad="381000" dist="152400" dir="8100000" algn="tr" rotWithShape="0">
                <a:prstClr val="black">
                  <a:alpha val="70000"/>
                </a:prstClr>
              </a:outerShdw>
            </a:effectLst>
          </p:grpSpPr>
          <p:sp>
            <p:nvSpPr>
              <p:cNvPr id="52" name="同心圆 2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椭圆 12"/>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38" name="组合 13"/>
            <p:cNvGrpSpPr/>
            <p:nvPr/>
          </p:nvGrpSpPr>
          <p:grpSpPr>
            <a:xfrm flipH="1">
              <a:off x="252891" y="1517318"/>
              <a:ext cx="621921" cy="623903"/>
              <a:chOff x="304800" y="673100"/>
              <a:chExt cx="4000500" cy="4000500"/>
            </a:xfrm>
            <a:effectLst>
              <a:outerShdw blurRad="317500" dist="190500" dir="8100000" algn="tr" rotWithShape="0">
                <a:prstClr val="black">
                  <a:alpha val="50000"/>
                </a:prstClr>
              </a:outerShdw>
            </a:effectLst>
          </p:grpSpPr>
          <p:sp>
            <p:nvSpPr>
              <p:cNvPr id="50"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椭圆 15"/>
              <p:cNvSpPr/>
              <p:nvPr/>
            </p:nvSpPr>
            <p:spPr>
              <a:xfrm>
                <a:off x="392107" y="760414"/>
                <a:ext cx="3825878" cy="382587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39" name="组合 16"/>
            <p:cNvGrpSpPr/>
            <p:nvPr/>
          </p:nvGrpSpPr>
          <p:grpSpPr>
            <a:xfrm flipH="1">
              <a:off x="3306062" y="3566204"/>
              <a:ext cx="219079" cy="219777"/>
              <a:chOff x="304800" y="673100"/>
              <a:chExt cx="4000500" cy="4000500"/>
            </a:xfrm>
            <a:effectLst>
              <a:outerShdw blurRad="381000" dist="152400" dir="8100000" algn="tr" rotWithShape="0">
                <a:prstClr val="black">
                  <a:alpha val="70000"/>
                </a:prstClr>
              </a:outerShdw>
            </a:effectLst>
          </p:grpSpPr>
          <p:sp>
            <p:nvSpPr>
              <p:cNvPr id="48"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椭圆 1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40" name="组合 19"/>
            <p:cNvGrpSpPr/>
            <p:nvPr/>
          </p:nvGrpSpPr>
          <p:grpSpPr>
            <a:xfrm flipH="1">
              <a:off x="5599359" y="4550349"/>
              <a:ext cx="287005" cy="287919"/>
              <a:chOff x="304800" y="673100"/>
              <a:chExt cx="4000500" cy="4000500"/>
            </a:xfrm>
            <a:effectLst>
              <a:outerShdw blurRad="381000" dist="152400" dir="8100000" algn="tr" rotWithShape="0">
                <a:prstClr val="black">
                  <a:alpha val="70000"/>
                </a:prstClr>
              </a:outerShdw>
            </a:effectLst>
          </p:grpSpPr>
          <p:sp>
            <p:nvSpPr>
              <p:cNvPr id="46"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椭圆 2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sp>
          <p:nvSpPr>
            <p:cNvPr id="41" name="椭圆 22"/>
            <p:cNvSpPr/>
            <p:nvPr/>
          </p:nvSpPr>
          <p:spPr>
            <a:xfrm flipH="1">
              <a:off x="1403279" y="1256158"/>
              <a:ext cx="273904"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2" name="椭圆 23"/>
            <p:cNvSpPr/>
            <p:nvPr/>
          </p:nvSpPr>
          <p:spPr>
            <a:xfrm flipH="1">
              <a:off x="1525764" y="4712267"/>
              <a:ext cx="136953"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43" name="组合 24"/>
            <p:cNvGrpSpPr/>
            <p:nvPr/>
          </p:nvGrpSpPr>
          <p:grpSpPr>
            <a:xfrm flipH="1">
              <a:off x="1818010" y="3324810"/>
              <a:ext cx="821990" cy="824609"/>
              <a:chOff x="304800" y="673100"/>
              <a:chExt cx="4000500" cy="4000500"/>
            </a:xfrm>
            <a:effectLst>
              <a:outerShdw blurRad="317500" dist="190500" dir="8100000" algn="tr" rotWithShape="0">
                <a:prstClr val="black">
                  <a:alpha val="50000"/>
                </a:prstClr>
              </a:outerShdw>
            </a:effectLst>
          </p:grpSpPr>
          <p:sp>
            <p:nvSpPr>
              <p:cNvPr id="44"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sp>
        <p:nvSpPr>
          <p:cNvPr id="2" name="제목 1"/>
          <p:cNvSpPr>
            <a:spLocks noGrp="1"/>
          </p:cNvSpPr>
          <p:nvPr>
            <p:ph type="ctrTitle"/>
          </p:nvPr>
        </p:nvSpPr>
        <p:spPr>
          <a:xfrm>
            <a:off x="3920457" y="3839710"/>
            <a:ext cx="4320000" cy="648000"/>
          </a:xfrm>
        </p:spPr>
        <p:txBody>
          <a:bodyPr>
            <a:normAutofit/>
          </a:bodyPr>
          <a:lstStyle>
            <a:lvl1pPr algn="r">
              <a:defRPr sz="2800" b="1"/>
            </a:lvl1pPr>
          </a:lstStyle>
          <a:p>
            <a:r>
              <a:rPr lang="ko-KR" altLang="en-US" dirty="0"/>
              <a:t>마스터 제목 스타일 편집</a:t>
            </a:r>
          </a:p>
        </p:txBody>
      </p:sp>
      <p:sp>
        <p:nvSpPr>
          <p:cNvPr id="3" name="부제목 2"/>
          <p:cNvSpPr>
            <a:spLocks noGrp="1"/>
          </p:cNvSpPr>
          <p:nvPr>
            <p:ph type="subTitle" idx="1"/>
          </p:nvPr>
        </p:nvSpPr>
        <p:spPr>
          <a:xfrm>
            <a:off x="3924408" y="4509168"/>
            <a:ext cx="4320000" cy="432000"/>
          </a:xfrm>
        </p:spPr>
        <p:txBody>
          <a:bodyPr anchor="ctr">
            <a:normAutofit/>
          </a:bodyPr>
          <a:lstStyle>
            <a:lvl1pPr marL="0" indent="0" algn="r">
              <a:buNone/>
              <a:defRPr sz="20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a:t>마스터 부제목 스타일 편집</a:t>
            </a:r>
          </a:p>
        </p:txBody>
      </p:sp>
      <p:pic>
        <p:nvPicPr>
          <p:cNvPr id="56" name="Picture 2" descr="C:\Users\USER\Desktop\안테나위성픽토그램.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8619" t="62554" r="70904"/>
          <a:stretch/>
        </p:blipFill>
        <p:spPr bwMode="auto">
          <a:xfrm>
            <a:off x="1691627" y="4519847"/>
            <a:ext cx="498558" cy="39505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sers\USER\Desktop\안테나위성픽토그램.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85318" b="65939"/>
          <a:stretch/>
        </p:blipFill>
        <p:spPr bwMode="auto">
          <a:xfrm>
            <a:off x="578387" y="3177988"/>
            <a:ext cx="275867" cy="27730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5EB9FE87-D602-4463-B3EE-B44A9A159F3C}"/>
              </a:ext>
            </a:extLst>
          </p:cNvPr>
          <p:cNvSpPr txBox="1"/>
          <p:nvPr userDrawn="1"/>
        </p:nvSpPr>
        <p:spPr>
          <a:xfrm>
            <a:off x="1750906" y="3132573"/>
            <a:ext cx="1857287" cy="646331"/>
          </a:xfrm>
          <a:prstGeom prst="rect">
            <a:avLst/>
          </a:prstGeom>
          <a:noFill/>
        </p:spPr>
        <p:txBody>
          <a:bodyPr wrap="square" rtlCol="0">
            <a:spAutoFit/>
          </a:bodyPr>
          <a:lstStyle/>
          <a:p>
            <a:pPr algn="r" defTabSz="457200" latinLnBrk="0"/>
            <a:r>
              <a:rPr lang="en-US" altLang="ko-KR" b="1" dirty="0">
                <a:solidFill>
                  <a:srgbClr val="0070C0"/>
                </a:solidFill>
                <a:effectLst>
                  <a:outerShdw blurRad="38100" dist="38100" dir="2700000" algn="tl">
                    <a:srgbClr val="000000">
                      <a:alpha val="43137"/>
                    </a:srgbClr>
                  </a:outerShdw>
                </a:effectLst>
                <a:latin typeface="나눔바른고딕" panose="020B0603020101020101" pitchFamily="50" charset="-127"/>
                <a:ea typeface="나눔바른고딕" panose="020B0603020101020101" pitchFamily="50" charset="-127"/>
              </a:rPr>
              <a:t>Alpha </a:t>
            </a:r>
          </a:p>
          <a:p>
            <a:pPr algn="r" defTabSz="457200" latinLnBrk="0"/>
            <a:r>
              <a:rPr lang="en-US" altLang="ko-KR" b="1" dirty="0">
                <a:solidFill>
                  <a:srgbClr val="0070C0"/>
                </a:solidFill>
                <a:effectLst>
                  <a:outerShdw blurRad="38100" dist="38100" dir="2700000" algn="tl">
                    <a:srgbClr val="000000">
                      <a:alpha val="43137"/>
                    </a:srgbClr>
                  </a:outerShdw>
                </a:effectLst>
                <a:latin typeface="나눔바른고딕" panose="020B0603020101020101" pitchFamily="50" charset="-127"/>
                <a:ea typeface="나눔바른고딕" panose="020B0603020101020101" pitchFamily="50" charset="-127"/>
              </a:rPr>
              <a:t>Weather</a:t>
            </a:r>
            <a:endParaRPr lang="ko-KR" altLang="en-US" b="1" dirty="0">
              <a:solidFill>
                <a:srgbClr val="0070C0"/>
              </a:solidFill>
              <a:effectLst>
                <a:outerShdw blurRad="38100" dist="38100" dir="2700000" algn="tl">
                  <a:srgbClr val="000000">
                    <a:alpha val="43137"/>
                  </a:srgbClr>
                </a:outerShdw>
              </a:effectLst>
              <a:latin typeface="나눔바른고딕" panose="020B0603020101020101" pitchFamily="50" charset="-127"/>
              <a:ea typeface="나눔바른고딕" panose="020B0603020101020101" pitchFamily="50" charset="-127"/>
            </a:endParaRPr>
          </a:p>
        </p:txBody>
      </p:sp>
      <p:pic>
        <p:nvPicPr>
          <p:cNvPr id="59" name="그림 58">
            <a:extLst>
              <a:ext uri="{FF2B5EF4-FFF2-40B4-BE49-F238E27FC236}">
                <a16:creationId xmlns:a16="http://schemas.microsoft.com/office/drawing/2014/main" id="{53DCA125-C289-425D-A5FC-730B777F5C8A}"/>
              </a:ext>
            </a:extLst>
          </p:cNvPr>
          <p:cNvPicPr>
            <a:picLocks noChangeAspect="1"/>
          </p:cNvPicPr>
          <p:nvPr userDrawn="1"/>
        </p:nvPicPr>
        <p:blipFill>
          <a:blip r:embed="rId5" cstate="print">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351901" y="3052433"/>
            <a:ext cx="412723" cy="402860"/>
          </a:xfrm>
          <a:prstGeom prst="rect">
            <a:avLst/>
          </a:prstGeom>
        </p:spPr>
      </p:pic>
      <p:pic>
        <p:nvPicPr>
          <p:cNvPr id="60" name="그림 59">
            <a:extLst>
              <a:ext uri="{FF2B5EF4-FFF2-40B4-BE49-F238E27FC236}">
                <a16:creationId xmlns:a16="http://schemas.microsoft.com/office/drawing/2014/main" id="{091784EC-D06F-4FE1-8124-408D9FCA5125}"/>
              </a:ext>
            </a:extLst>
          </p:cNvPr>
          <p:cNvPicPr>
            <a:picLocks noChangeAspect="1"/>
          </p:cNvPicPr>
          <p:nvPr userDrawn="1"/>
        </p:nvPicPr>
        <p:blipFill>
          <a:blip r:embed="rId6" cstate="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3734857" y="4598660"/>
            <a:ext cx="378275" cy="3782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113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pic>
        <p:nvPicPr>
          <p:cNvPr id="8" name="그림 7"/>
          <p:cNvPicPr>
            <a:picLocks noChangeAspect="1"/>
          </p:cNvPicPr>
          <p:nvPr userDrawn="1"/>
        </p:nvPicPr>
        <p:blipFill rotWithShape="1">
          <a:blip r:embed="rId2"/>
          <a:srcRect b="2633"/>
          <a:stretch/>
        </p:blipFill>
        <p:spPr>
          <a:xfrm>
            <a:off x="-8317" y="0"/>
            <a:ext cx="9141191" cy="3560187"/>
          </a:xfrm>
          <a:prstGeom prst="rect">
            <a:avLst/>
          </a:prstGeom>
        </p:spPr>
      </p:pic>
      <p:sp>
        <p:nvSpPr>
          <p:cNvPr id="9" name="矩形 4"/>
          <p:cNvSpPr/>
          <p:nvPr userDrawn="1"/>
        </p:nvSpPr>
        <p:spPr>
          <a:xfrm>
            <a:off x="-8317" y="1"/>
            <a:ext cx="9158640" cy="6857999"/>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제목 1"/>
          <p:cNvSpPr>
            <a:spLocks noGrp="1"/>
          </p:cNvSpPr>
          <p:nvPr>
            <p:ph type="title"/>
          </p:nvPr>
        </p:nvSpPr>
        <p:spPr>
          <a:xfrm>
            <a:off x="467544" y="733357"/>
            <a:ext cx="5400000" cy="720000"/>
          </a:xfrm>
        </p:spPr>
        <p:txBody>
          <a:bodyPr anchor="t">
            <a:noAutofit/>
          </a:bodyPr>
          <a:lstStyle>
            <a:lvl1pPr algn="l">
              <a:defRPr sz="3600" b="1" cap="all"/>
            </a:lvl1pPr>
          </a:lstStyle>
          <a:p>
            <a:r>
              <a:rPr lang="ko-KR" altLang="en-US"/>
              <a:t>마스터 </a:t>
            </a:r>
            <a:r>
              <a:rPr lang="ko-KR" altLang="en-US" dirty="0"/>
              <a:t>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dirty="0"/>
              <a:t>마스터 텍스트 스타일을 편집합니다</a:t>
            </a:r>
          </a:p>
        </p:txBody>
      </p:sp>
    </p:spTree>
    <p:extLst>
      <p:ext uri="{BB962C8B-B14F-4D97-AF65-F5344CB8AC3E}">
        <p14:creationId xmlns:p14="http://schemas.microsoft.com/office/powerpoint/2010/main" val="306538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구역 머리글">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9B547AA6-2037-1D44-9F5A-EAA92CF5CF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016" r="12004"/>
          <a:stretch/>
        </p:blipFill>
        <p:spPr>
          <a:xfrm>
            <a:off x="0" y="9270"/>
            <a:ext cx="9144000" cy="6858000"/>
          </a:xfrm>
          <a:prstGeom prst="rect">
            <a:avLst/>
          </a:prstGeom>
        </p:spPr>
      </p:pic>
      <p:sp>
        <p:nvSpPr>
          <p:cNvPr id="2" name="제목 1"/>
          <p:cNvSpPr>
            <a:spLocks noGrp="1"/>
          </p:cNvSpPr>
          <p:nvPr>
            <p:ph type="title"/>
          </p:nvPr>
        </p:nvSpPr>
        <p:spPr>
          <a:xfrm>
            <a:off x="3491880" y="2065987"/>
            <a:ext cx="5400000" cy="720000"/>
          </a:xfrm>
        </p:spPr>
        <p:txBody>
          <a:bodyPr anchor="t">
            <a:noAutofit/>
          </a:bodyPr>
          <a:lstStyle>
            <a:lvl1pPr algn="l">
              <a:defRPr sz="3600" b="1" cap="all"/>
            </a:lvl1pPr>
          </a:lstStyle>
          <a:p>
            <a:r>
              <a:rPr lang="ko-KR" altLang="en-US" dirty="0"/>
              <a:t>마스터 제목 스타일 편집</a:t>
            </a:r>
          </a:p>
        </p:txBody>
      </p:sp>
      <p:sp>
        <p:nvSpPr>
          <p:cNvPr id="3" name="텍스트 개체 틀 2"/>
          <p:cNvSpPr>
            <a:spLocks noGrp="1"/>
          </p:cNvSpPr>
          <p:nvPr>
            <p:ph type="body" idx="1" hasCustomPrompt="1"/>
          </p:nvPr>
        </p:nvSpPr>
        <p:spPr>
          <a:xfrm>
            <a:off x="3491880" y="3092349"/>
            <a:ext cx="5223837" cy="1314552"/>
          </a:xfrm>
        </p:spPr>
        <p:txBody>
          <a:bodyPr anchor="ct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dirty="0"/>
              <a:t>마스터 텍스트 스타일을 편집합니다</a:t>
            </a:r>
          </a:p>
        </p:txBody>
      </p:sp>
      <p:grpSp>
        <p:nvGrpSpPr>
          <p:cNvPr id="7" name="그룹 6">
            <a:extLst>
              <a:ext uri="{FF2B5EF4-FFF2-40B4-BE49-F238E27FC236}">
                <a16:creationId xmlns:a16="http://schemas.microsoft.com/office/drawing/2014/main" id="{147A4BA6-1F3E-3049-BDE0-100342E4A422}"/>
              </a:ext>
            </a:extLst>
          </p:cNvPr>
          <p:cNvGrpSpPr/>
          <p:nvPr userDrawn="1"/>
        </p:nvGrpSpPr>
        <p:grpSpPr>
          <a:xfrm>
            <a:off x="-1692696" y="-446329"/>
            <a:ext cx="5670315" cy="7427377"/>
            <a:chOff x="-1746484" y="-3246120"/>
            <a:chExt cx="7632848" cy="9998041"/>
          </a:xfrm>
        </p:grpSpPr>
        <p:sp>
          <p:nvSpPr>
            <p:cNvPr id="10" name="椭圆 1">
              <a:extLst>
                <a:ext uri="{FF2B5EF4-FFF2-40B4-BE49-F238E27FC236}">
                  <a16:creationId xmlns:a16="http://schemas.microsoft.com/office/drawing/2014/main" id="{B5D79918-63FF-0C4A-B68C-FC76EF279EDC}"/>
                </a:ext>
              </a:extLst>
            </p:cNvPr>
            <p:cNvSpPr/>
            <p:nvPr/>
          </p:nvSpPr>
          <p:spPr>
            <a:xfrm flipH="1">
              <a:off x="-579188" y="1341720"/>
              <a:ext cx="5393017" cy="5410201"/>
            </a:xfrm>
            <a:prstGeom prst="ellipse">
              <a:avLst/>
            </a:pr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椭圆 2">
              <a:extLst>
                <a:ext uri="{FF2B5EF4-FFF2-40B4-BE49-F238E27FC236}">
                  <a16:creationId xmlns:a16="http://schemas.microsoft.com/office/drawing/2014/main" id="{FFAEDBA6-C2E3-C143-9CD3-D641EF1F7737}"/>
                </a:ext>
              </a:extLst>
            </p:cNvPr>
            <p:cNvSpPr/>
            <p:nvPr/>
          </p:nvSpPr>
          <p:spPr>
            <a:xfrm flipH="1">
              <a:off x="-1489827" y="-1363381"/>
              <a:ext cx="5393017" cy="5410201"/>
            </a:xfrm>
            <a:prstGeom prst="ellipse">
              <a:avLst/>
            </a:pr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2" name="椭圆 3">
              <a:extLst>
                <a:ext uri="{FF2B5EF4-FFF2-40B4-BE49-F238E27FC236}">
                  <a16:creationId xmlns:a16="http://schemas.microsoft.com/office/drawing/2014/main" id="{14BA8D8D-5BA5-D249-A32F-DD469F795D1F}"/>
                </a:ext>
              </a:extLst>
            </p:cNvPr>
            <p:cNvSpPr/>
            <p:nvPr/>
          </p:nvSpPr>
          <p:spPr>
            <a:xfrm flipH="1">
              <a:off x="-1746484" y="-148591"/>
              <a:ext cx="5393017" cy="5410201"/>
            </a:xfrm>
            <a:prstGeom prst="ellipse">
              <a:avLst/>
            </a:pr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3" name="椭圆 4">
              <a:extLst>
                <a:ext uri="{FF2B5EF4-FFF2-40B4-BE49-F238E27FC236}">
                  <a16:creationId xmlns:a16="http://schemas.microsoft.com/office/drawing/2014/main" id="{AFE69FBC-1810-C14E-A7DF-8EC0D1947A58}"/>
                </a:ext>
              </a:extLst>
            </p:cNvPr>
            <p:cNvSpPr/>
            <p:nvPr/>
          </p:nvSpPr>
          <p:spPr>
            <a:xfrm flipH="1">
              <a:off x="-864032" y="-3246120"/>
              <a:ext cx="5393017" cy="5410201"/>
            </a:xfrm>
            <a:prstGeom prst="ellipse">
              <a:avLst/>
            </a:pr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14" name="组合 5">
              <a:extLst>
                <a:ext uri="{FF2B5EF4-FFF2-40B4-BE49-F238E27FC236}">
                  <a16:creationId xmlns:a16="http://schemas.microsoft.com/office/drawing/2014/main" id="{7850E695-417B-9146-9B31-67D6BCE1D1F9}"/>
                </a:ext>
              </a:extLst>
            </p:cNvPr>
            <p:cNvGrpSpPr/>
            <p:nvPr/>
          </p:nvGrpSpPr>
          <p:grpSpPr>
            <a:xfrm flipH="1">
              <a:off x="2590815" y="1047750"/>
              <a:ext cx="1864487" cy="1870428"/>
              <a:chOff x="304800" y="673100"/>
              <a:chExt cx="4000500" cy="4000500"/>
            </a:xfrm>
            <a:effectLst>
              <a:outerShdw blurRad="444500" dist="254000" dir="8100000" algn="tr" rotWithShape="0">
                <a:prstClr val="black">
                  <a:alpha val="50000"/>
                </a:prstClr>
              </a:outerShdw>
            </a:effectLst>
          </p:grpSpPr>
          <p:sp>
            <p:nvSpPr>
              <p:cNvPr id="34" name="同心圆 29">
                <a:extLst>
                  <a:ext uri="{FF2B5EF4-FFF2-40B4-BE49-F238E27FC236}">
                    <a16:creationId xmlns:a16="http://schemas.microsoft.com/office/drawing/2014/main" id="{893AC1BF-804F-AB4B-993B-36E9BBA2976E}"/>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椭圆 7">
                <a:extLst>
                  <a:ext uri="{FF2B5EF4-FFF2-40B4-BE49-F238E27FC236}">
                    <a16:creationId xmlns:a16="http://schemas.microsoft.com/office/drawing/2014/main" id="{B8D2A084-B2E7-ED48-80BE-F0C7B3E0B39D}"/>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sp>
          <p:nvSpPr>
            <p:cNvPr id="15" name="椭圆 8">
              <a:extLst>
                <a:ext uri="{FF2B5EF4-FFF2-40B4-BE49-F238E27FC236}">
                  <a16:creationId xmlns:a16="http://schemas.microsoft.com/office/drawing/2014/main" id="{FEDD1623-A17F-3043-AA09-BBB08A92DC5C}"/>
                </a:ext>
              </a:extLst>
            </p:cNvPr>
            <p:cNvSpPr/>
            <p:nvPr/>
          </p:nvSpPr>
          <p:spPr>
            <a:xfrm flipH="1">
              <a:off x="4504088" y="3492542"/>
              <a:ext cx="675524" cy="677676"/>
            </a:xfrm>
            <a:prstGeom prst="ellipse">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6" name="椭圆 9">
              <a:extLst>
                <a:ext uri="{FF2B5EF4-FFF2-40B4-BE49-F238E27FC236}">
                  <a16:creationId xmlns:a16="http://schemas.microsoft.com/office/drawing/2014/main" id="{CC45D9E4-CB35-704B-9E6C-CF9961BE3CED}"/>
                </a:ext>
              </a:extLst>
            </p:cNvPr>
            <p:cNvSpPr/>
            <p:nvPr/>
          </p:nvSpPr>
          <p:spPr>
            <a:xfrm flipH="1">
              <a:off x="4030794" y="709021"/>
              <a:ext cx="273904"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17" name="组合 10">
              <a:extLst>
                <a:ext uri="{FF2B5EF4-FFF2-40B4-BE49-F238E27FC236}">
                  <a16:creationId xmlns:a16="http://schemas.microsoft.com/office/drawing/2014/main" id="{50B5A423-AC98-C14B-BA8F-28A9964538B3}"/>
                </a:ext>
              </a:extLst>
            </p:cNvPr>
            <p:cNvGrpSpPr/>
            <p:nvPr/>
          </p:nvGrpSpPr>
          <p:grpSpPr>
            <a:xfrm flipH="1">
              <a:off x="1042496" y="2868208"/>
              <a:ext cx="300104" cy="301060"/>
              <a:chOff x="304800" y="673100"/>
              <a:chExt cx="4000500" cy="4000500"/>
            </a:xfrm>
            <a:solidFill>
              <a:srgbClr val="0070C0"/>
            </a:solidFill>
            <a:effectLst>
              <a:outerShdw blurRad="381000" dist="152400" dir="8100000" algn="tr" rotWithShape="0">
                <a:prstClr val="black">
                  <a:alpha val="70000"/>
                </a:prstClr>
              </a:outerShdw>
            </a:effectLst>
          </p:grpSpPr>
          <p:sp>
            <p:nvSpPr>
              <p:cNvPr id="32" name="同心圆 27">
                <a:extLst>
                  <a:ext uri="{FF2B5EF4-FFF2-40B4-BE49-F238E27FC236}">
                    <a16:creationId xmlns:a16="http://schemas.microsoft.com/office/drawing/2014/main" id="{55677C27-7180-C148-8F73-3000D2275FBE}"/>
                  </a:ext>
                </a:extLst>
              </p:cNvPr>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椭圆 12">
                <a:extLst>
                  <a:ext uri="{FF2B5EF4-FFF2-40B4-BE49-F238E27FC236}">
                    <a16:creationId xmlns:a16="http://schemas.microsoft.com/office/drawing/2014/main" id="{67CF4282-11F6-A845-A060-D59199C1A912}"/>
                  </a:ext>
                </a:extLst>
              </p:cNvPr>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18" name="组合 13">
              <a:extLst>
                <a:ext uri="{FF2B5EF4-FFF2-40B4-BE49-F238E27FC236}">
                  <a16:creationId xmlns:a16="http://schemas.microsoft.com/office/drawing/2014/main" id="{527A43F8-5792-7E44-9873-347D153AE964}"/>
                </a:ext>
              </a:extLst>
            </p:cNvPr>
            <p:cNvGrpSpPr/>
            <p:nvPr/>
          </p:nvGrpSpPr>
          <p:grpSpPr>
            <a:xfrm flipH="1">
              <a:off x="252891" y="1517318"/>
              <a:ext cx="621921" cy="623903"/>
              <a:chOff x="304800" y="673100"/>
              <a:chExt cx="4000500" cy="4000500"/>
            </a:xfrm>
            <a:effectLst>
              <a:outerShdw blurRad="317500" dist="190500" dir="8100000" algn="tr" rotWithShape="0">
                <a:prstClr val="black">
                  <a:alpha val="50000"/>
                </a:prstClr>
              </a:outerShdw>
            </a:effectLst>
          </p:grpSpPr>
          <p:sp>
            <p:nvSpPr>
              <p:cNvPr id="30" name="同心圆 25">
                <a:extLst>
                  <a:ext uri="{FF2B5EF4-FFF2-40B4-BE49-F238E27FC236}">
                    <a16:creationId xmlns:a16="http://schemas.microsoft.com/office/drawing/2014/main" id="{1DCC73F1-DA4B-7D4F-8C2C-3BB30476552B}"/>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椭圆 15">
                <a:extLst>
                  <a:ext uri="{FF2B5EF4-FFF2-40B4-BE49-F238E27FC236}">
                    <a16:creationId xmlns:a16="http://schemas.microsoft.com/office/drawing/2014/main" id="{33175A55-0677-D443-B475-7019BA1762EC}"/>
                  </a:ext>
                </a:extLst>
              </p:cNvPr>
              <p:cNvSpPr/>
              <p:nvPr/>
            </p:nvSpPr>
            <p:spPr>
              <a:xfrm>
                <a:off x="392107" y="760414"/>
                <a:ext cx="3825878" cy="382587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19" name="组合 16">
              <a:extLst>
                <a:ext uri="{FF2B5EF4-FFF2-40B4-BE49-F238E27FC236}">
                  <a16:creationId xmlns:a16="http://schemas.microsoft.com/office/drawing/2014/main" id="{7BEEE232-1471-B34C-8D8E-CDD2B32F7AAF}"/>
                </a:ext>
              </a:extLst>
            </p:cNvPr>
            <p:cNvGrpSpPr/>
            <p:nvPr/>
          </p:nvGrpSpPr>
          <p:grpSpPr>
            <a:xfrm flipH="1">
              <a:off x="3306062" y="3566204"/>
              <a:ext cx="219079" cy="219777"/>
              <a:chOff x="304800" y="673100"/>
              <a:chExt cx="4000500" cy="4000500"/>
            </a:xfrm>
            <a:effectLst>
              <a:outerShdw blurRad="381000" dist="152400" dir="8100000" algn="tr" rotWithShape="0">
                <a:prstClr val="black">
                  <a:alpha val="70000"/>
                </a:prstClr>
              </a:outerShdw>
            </a:effectLst>
          </p:grpSpPr>
          <p:sp>
            <p:nvSpPr>
              <p:cNvPr id="28" name="同心圆 23">
                <a:extLst>
                  <a:ext uri="{FF2B5EF4-FFF2-40B4-BE49-F238E27FC236}">
                    <a16:creationId xmlns:a16="http://schemas.microsoft.com/office/drawing/2014/main" id="{CAAB3BE1-44D1-8C44-822F-8CBC1514E792}"/>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椭圆 18">
                <a:extLst>
                  <a:ext uri="{FF2B5EF4-FFF2-40B4-BE49-F238E27FC236}">
                    <a16:creationId xmlns:a16="http://schemas.microsoft.com/office/drawing/2014/main" id="{4D9F9D76-127E-3548-89EC-912BB7B2C7A1}"/>
                  </a:ext>
                </a:extLst>
              </p:cNvPr>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20" name="组合 19">
              <a:extLst>
                <a:ext uri="{FF2B5EF4-FFF2-40B4-BE49-F238E27FC236}">
                  <a16:creationId xmlns:a16="http://schemas.microsoft.com/office/drawing/2014/main" id="{437D75C5-B04A-2843-947F-9A9910160E5F}"/>
                </a:ext>
              </a:extLst>
            </p:cNvPr>
            <p:cNvGrpSpPr/>
            <p:nvPr/>
          </p:nvGrpSpPr>
          <p:grpSpPr>
            <a:xfrm flipH="1">
              <a:off x="5599359" y="4550349"/>
              <a:ext cx="287005" cy="287919"/>
              <a:chOff x="304800" y="673100"/>
              <a:chExt cx="4000500" cy="4000500"/>
            </a:xfrm>
            <a:effectLst>
              <a:outerShdw blurRad="381000" dist="152400" dir="8100000" algn="tr" rotWithShape="0">
                <a:prstClr val="black">
                  <a:alpha val="70000"/>
                </a:prstClr>
              </a:outerShdw>
            </a:effectLst>
          </p:grpSpPr>
          <p:sp>
            <p:nvSpPr>
              <p:cNvPr id="26" name="同心圆 21">
                <a:extLst>
                  <a:ext uri="{FF2B5EF4-FFF2-40B4-BE49-F238E27FC236}">
                    <a16:creationId xmlns:a16="http://schemas.microsoft.com/office/drawing/2014/main" id="{739FA608-386C-7542-904E-A5835EF8301A}"/>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椭圆 21">
                <a:extLst>
                  <a:ext uri="{FF2B5EF4-FFF2-40B4-BE49-F238E27FC236}">
                    <a16:creationId xmlns:a16="http://schemas.microsoft.com/office/drawing/2014/main" id="{EBC4DCDF-450B-0E49-A730-C7D72D66F3E8}"/>
                  </a:ext>
                </a:extLst>
              </p:cNvPr>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sp>
          <p:nvSpPr>
            <p:cNvPr id="21" name="椭圆 22">
              <a:extLst>
                <a:ext uri="{FF2B5EF4-FFF2-40B4-BE49-F238E27FC236}">
                  <a16:creationId xmlns:a16="http://schemas.microsoft.com/office/drawing/2014/main" id="{259DD000-EC82-4042-AC3B-E440628FE9AE}"/>
                </a:ext>
              </a:extLst>
            </p:cNvPr>
            <p:cNvSpPr/>
            <p:nvPr/>
          </p:nvSpPr>
          <p:spPr>
            <a:xfrm flipH="1">
              <a:off x="1403279" y="1256158"/>
              <a:ext cx="273904"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2" name="椭圆 23">
              <a:extLst>
                <a:ext uri="{FF2B5EF4-FFF2-40B4-BE49-F238E27FC236}">
                  <a16:creationId xmlns:a16="http://schemas.microsoft.com/office/drawing/2014/main" id="{CDCDD040-9CA6-4847-9481-A4FF087F17C6}"/>
                </a:ext>
              </a:extLst>
            </p:cNvPr>
            <p:cNvSpPr/>
            <p:nvPr/>
          </p:nvSpPr>
          <p:spPr>
            <a:xfrm flipH="1">
              <a:off x="1525764" y="4712267"/>
              <a:ext cx="136953"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23" name="组合 24">
              <a:extLst>
                <a:ext uri="{FF2B5EF4-FFF2-40B4-BE49-F238E27FC236}">
                  <a16:creationId xmlns:a16="http://schemas.microsoft.com/office/drawing/2014/main" id="{AF9140CD-D92C-4E43-9115-537D016253EC}"/>
                </a:ext>
              </a:extLst>
            </p:cNvPr>
            <p:cNvGrpSpPr/>
            <p:nvPr/>
          </p:nvGrpSpPr>
          <p:grpSpPr>
            <a:xfrm flipH="1">
              <a:off x="1818010" y="3324810"/>
              <a:ext cx="821990" cy="824609"/>
              <a:chOff x="304800" y="673100"/>
              <a:chExt cx="4000500" cy="4000500"/>
            </a:xfrm>
            <a:effectLst>
              <a:outerShdw blurRad="317500" dist="190500" dir="8100000" algn="tr" rotWithShape="0">
                <a:prstClr val="black">
                  <a:alpha val="50000"/>
                </a:prstClr>
              </a:outerShdw>
            </a:effectLst>
          </p:grpSpPr>
          <p:sp>
            <p:nvSpPr>
              <p:cNvPr id="24" name="同心圆 19">
                <a:extLst>
                  <a:ext uri="{FF2B5EF4-FFF2-40B4-BE49-F238E27FC236}">
                    <a16:creationId xmlns:a16="http://schemas.microsoft.com/office/drawing/2014/main" id="{8895C42F-79C8-3C4F-BE9C-357878E7CC76}"/>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椭圆 26">
                <a:extLst>
                  <a:ext uri="{FF2B5EF4-FFF2-40B4-BE49-F238E27FC236}">
                    <a16:creationId xmlns:a16="http://schemas.microsoft.com/office/drawing/2014/main" id="{F4E4084D-4276-8445-8136-E085308B7E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spTree>
    <p:extLst>
      <p:ext uri="{BB962C8B-B14F-4D97-AF65-F5344CB8AC3E}">
        <p14:creationId xmlns:p14="http://schemas.microsoft.com/office/powerpoint/2010/main" val="3100186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목차_3">
    <p:spTree>
      <p:nvGrpSpPr>
        <p:cNvPr id="1" name=""/>
        <p:cNvGrpSpPr/>
        <p:nvPr/>
      </p:nvGrpSpPr>
      <p:grpSpPr>
        <a:xfrm>
          <a:off x="0" y="0"/>
          <a:ext cx="0" cy="0"/>
          <a:chOff x="0" y="0"/>
          <a:chExt cx="0" cy="0"/>
        </a:xfrm>
      </p:grpSpPr>
      <p:pic>
        <p:nvPicPr>
          <p:cNvPr id="6" name="图片 6"/>
          <p:cNvPicPr>
            <a:picLocks noChangeAspect="1"/>
          </p:cNvPicPr>
          <p:nvPr userDrawn="1"/>
        </p:nvPicPr>
        <p:blipFill rotWithShape="1">
          <a:blip r:embed="rId2" cstate="email">
            <a:extLst>
              <a:ext uri="{28A0092B-C50C-407E-A947-70E740481C1C}">
                <a14:useLocalDpi xmlns:a14="http://schemas.microsoft.com/office/drawing/2010/main"/>
              </a:ext>
            </a:extLst>
          </a:blip>
          <a:srcRect l="3016" r="12004"/>
          <a:stretch/>
        </p:blipFill>
        <p:spPr>
          <a:xfrm>
            <a:off x="1" y="0"/>
            <a:ext cx="9144000" cy="6858000"/>
          </a:xfrm>
          <a:prstGeom prst="rect">
            <a:avLst/>
          </a:prstGeom>
        </p:spPr>
      </p:pic>
      <p:grpSp>
        <p:nvGrpSpPr>
          <p:cNvPr id="7" name="组合 153"/>
          <p:cNvGrpSpPr/>
          <p:nvPr userDrawn="1"/>
        </p:nvGrpSpPr>
        <p:grpSpPr>
          <a:xfrm>
            <a:off x="3404474" y="-1092154"/>
            <a:ext cx="2335052" cy="2335052"/>
            <a:chOff x="2894659" y="1465288"/>
            <a:chExt cx="1727827" cy="1727827"/>
          </a:xfrm>
        </p:grpSpPr>
        <p:grpSp>
          <p:nvGrpSpPr>
            <p:cNvPr id="8" name="组合 154"/>
            <p:cNvGrpSpPr/>
            <p:nvPr/>
          </p:nvGrpSpPr>
          <p:grpSpPr>
            <a:xfrm rot="1771504">
              <a:off x="2914532" y="1485269"/>
              <a:ext cx="1688083" cy="1687866"/>
              <a:chOff x="1827622" y="1343919"/>
              <a:chExt cx="2304000" cy="2304000"/>
            </a:xfrm>
          </p:grpSpPr>
          <p:sp>
            <p:nvSpPr>
              <p:cNvPr id="10" name="椭圆 156"/>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11" name="椭圆 157"/>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sp>
          <p:nvSpPr>
            <p:cNvPr id="9" name="流程图: 联系 5"/>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sp>
        <p:nvSpPr>
          <p:cNvPr id="12" name="文本框 176"/>
          <p:cNvSpPr txBox="1"/>
          <p:nvPr userDrawn="1"/>
        </p:nvSpPr>
        <p:spPr>
          <a:xfrm>
            <a:off x="3876897" y="123411"/>
            <a:ext cx="1430049" cy="646331"/>
          </a:xfrm>
          <a:prstGeom prst="rect">
            <a:avLst/>
          </a:prstGeom>
          <a:noFill/>
        </p:spPr>
        <p:txBody>
          <a:bodyPr wrap="square" rtlCol="0">
            <a:spAutoFit/>
          </a:bodyPr>
          <a:lstStyle/>
          <a:p>
            <a:pPr defTabSz="457200" latinLnBrk="0">
              <a:defRPr/>
            </a:pPr>
            <a:r>
              <a:rPr lang="ko-KR" altLang="en-US" sz="3600" b="1" spc="-15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목 차</a:t>
            </a:r>
          </a:p>
        </p:txBody>
      </p:sp>
      <p:grpSp>
        <p:nvGrpSpPr>
          <p:cNvPr id="60" name="组合 177"/>
          <p:cNvGrpSpPr/>
          <p:nvPr userDrawn="1"/>
        </p:nvGrpSpPr>
        <p:grpSpPr>
          <a:xfrm>
            <a:off x="1240459" y="2815564"/>
            <a:ext cx="1116532" cy="1116533"/>
            <a:chOff x="1254722" y="1864234"/>
            <a:chExt cx="762943" cy="762943"/>
          </a:xfrm>
        </p:grpSpPr>
        <p:grpSp>
          <p:nvGrpSpPr>
            <p:cNvPr id="63" name="组合 178"/>
            <p:cNvGrpSpPr/>
            <p:nvPr/>
          </p:nvGrpSpPr>
          <p:grpSpPr>
            <a:xfrm>
              <a:off x="1254722" y="1864234"/>
              <a:ext cx="762943" cy="762943"/>
              <a:chOff x="2894659" y="1465288"/>
              <a:chExt cx="1727827" cy="1727827"/>
            </a:xfrm>
          </p:grpSpPr>
          <p:grpSp>
            <p:nvGrpSpPr>
              <p:cNvPr id="65" name="组合 180"/>
              <p:cNvGrpSpPr/>
              <p:nvPr/>
            </p:nvGrpSpPr>
            <p:grpSpPr>
              <a:xfrm rot="1771504">
                <a:off x="2914532" y="1485269"/>
                <a:ext cx="1688083" cy="1687866"/>
                <a:chOff x="1827622" y="1343919"/>
                <a:chExt cx="2304000" cy="2304000"/>
              </a:xfrm>
            </p:grpSpPr>
            <p:sp>
              <p:nvSpPr>
                <p:cNvPr id="67" name="椭圆 18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68" name="椭圆 18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66"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64" name="文本框 179"/>
            <p:cNvSpPr txBox="1"/>
            <p:nvPr/>
          </p:nvSpPr>
          <p:spPr>
            <a:xfrm>
              <a:off x="1378895" y="2045650"/>
              <a:ext cx="526473" cy="39958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01</a:t>
              </a:r>
              <a:endParaRPr lang="zh-CN" altLang="en-US"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69" name="组合 217"/>
          <p:cNvGrpSpPr/>
          <p:nvPr userDrawn="1"/>
        </p:nvGrpSpPr>
        <p:grpSpPr>
          <a:xfrm rot="1771504">
            <a:off x="2020868" y="3537870"/>
            <a:ext cx="398417" cy="398366"/>
            <a:chOff x="1827622" y="1343919"/>
            <a:chExt cx="2304000" cy="2304000"/>
          </a:xfrm>
        </p:grpSpPr>
        <p:sp>
          <p:nvSpPr>
            <p:cNvPr id="70" name="椭圆 21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71" name="椭圆 21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grpSp>
        <p:nvGrpSpPr>
          <p:cNvPr id="72" name="组合 177"/>
          <p:cNvGrpSpPr/>
          <p:nvPr userDrawn="1"/>
        </p:nvGrpSpPr>
        <p:grpSpPr>
          <a:xfrm>
            <a:off x="4016978" y="2815564"/>
            <a:ext cx="1116532" cy="1116533"/>
            <a:chOff x="1254722" y="1864234"/>
            <a:chExt cx="762943" cy="762943"/>
          </a:xfrm>
        </p:grpSpPr>
        <p:grpSp>
          <p:nvGrpSpPr>
            <p:cNvPr id="73" name="组合 178"/>
            <p:cNvGrpSpPr/>
            <p:nvPr/>
          </p:nvGrpSpPr>
          <p:grpSpPr>
            <a:xfrm>
              <a:off x="1254722" y="1864234"/>
              <a:ext cx="762943" cy="762943"/>
              <a:chOff x="2894659" y="1465288"/>
              <a:chExt cx="1727827" cy="1727827"/>
            </a:xfrm>
          </p:grpSpPr>
          <p:grpSp>
            <p:nvGrpSpPr>
              <p:cNvPr id="75" name="组合 180"/>
              <p:cNvGrpSpPr/>
              <p:nvPr/>
            </p:nvGrpSpPr>
            <p:grpSpPr>
              <a:xfrm rot="1771504">
                <a:off x="2914532" y="1485269"/>
                <a:ext cx="1688083" cy="1687866"/>
                <a:chOff x="1827622" y="1343919"/>
                <a:chExt cx="2304000" cy="2304000"/>
              </a:xfrm>
            </p:grpSpPr>
            <p:sp>
              <p:nvSpPr>
                <p:cNvPr id="77" name="椭圆 18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78" name="椭圆 18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76"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74" name="文本框 179"/>
            <p:cNvSpPr txBox="1"/>
            <p:nvPr/>
          </p:nvSpPr>
          <p:spPr>
            <a:xfrm>
              <a:off x="1378895" y="2045650"/>
              <a:ext cx="526473" cy="39958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02</a:t>
              </a:r>
              <a:endParaRPr lang="zh-CN" altLang="en-US"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79" name="组合 217"/>
          <p:cNvGrpSpPr/>
          <p:nvPr userDrawn="1"/>
        </p:nvGrpSpPr>
        <p:grpSpPr>
          <a:xfrm rot="1771504">
            <a:off x="4838691" y="3537870"/>
            <a:ext cx="398417" cy="398366"/>
            <a:chOff x="1827622" y="1343919"/>
            <a:chExt cx="2304000" cy="2304000"/>
          </a:xfrm>
        </p:grpSpPr>
        <p:sp>
          <p:nvSpPr>
            <p:cNvPr id="80" name="椭圆 21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81" name="椭圆 21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grpSp>
        <p:nvGrpSpPr>
          <p:cNvPr id="82" name="组合 177"/>
          <p:cNvGrpSpPr/>
          <p:nvPr userDrawn="1"/>
        </p:nvGrpSpPr>
        <p:grpSpPr>
          <a:xfrm>
            <a:off x="6803934" y="2815564"/>
            <a:ext cx="1116532" cy="1116533"/>
            <a:chOff x="1254722" y="1864234"/>
            <a:chExt cx="762943" cy="762943"/>
          </a:xfrm>
        </p:grpSpPr>
        <p:grpSp>
          <p:nvGrpSpPr>
            <p:cNvPr id="83" name="组合 178"/>
            <p:cNvGrpSpPr/>
            <p:nvPr/>
          </p:nvGrpSpPr>
          <p:grpSpPr>
            <a:xfrm>
              <a:off x="1254722" y="1864234"/>
              <a:ext cx="762943" cy="762943"/>
              <a:chOff x="2894659" y="1465288"/>
              <a:chExt cx="1727827" cy="1727827"/>
            </a:xfrm>
          </p:grpSpPr>
          <p:grpSp>
            <p:nvGrpSpPr>
              <p:cNvPr id="85" name="组合 180"/>
              <p:cNvGrpSpPr/>
              <p:nvPr/>
            </p:nvGrpSpPr>
            <p:grpSpPr>
              <a:xfrm rot="1771504">
                <a:off x="2914532" y="1485269"/>
                <a:ext cx="1688083" cy="1687866"/>
                <a:chOff x="1827622" y="1343919"/>
                <a:chExt cx="2304000" cy="2304000"/>
              </a:xfrm>
            </p:grpSpPr>
            <p:sp>
              <p:nvSpPr>
                <p:cNvPr id="87" name="椭圆 18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88" name="椭圆 18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86"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84" name="文本框 179"/>
            <p:cNvSpPr txBox="1"/>
            <p:nvPr/>
          </p:nvSpPr>
          <p:spPr>
            <a:xfrm>
              <a:off x="1378895" y="2045650"/>
              <a:ext cx="526473" cy="39958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03</a:t>
              </a:r>
              <a:endParaRPr lang="zh-CN" altLang="en-US"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89" name="组合 217"/>
          <p:cNvGrpSpPr/>
          <p:nvPr userDrawn="1"/>
        </p:nvGrpSpPr>
        <p:grpSpPr>
          <a:xfrm rot="1771504">
            <a:off x="7416781" y="3537870"/>
            <a:ext cx="398417" cy="398366"/>
            <a:chOff x="1827622" y="1343919"/>
            <a:chExt cx="2304000" cy="2304000"/>
          </a:xfrm>
        </p:grpSpPr>
        <p:sp>
          <p:nvSpPr>
            <p:cNvPr id="90" name="椭圆 21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91" name="椭圆 21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cxnSp>
        <p:nvCxnSpPr>
          <p:cNvPr id="92" name="直接连接符 229"/>
          <p:cNvCxnSpPr/>
          <p:nvPr userDrawn="1"/>
        </p:nvCxnSpPr>
        <p:spPr>
          <a:xfrm flipV="1">
            <a:off x="3131840" y="2708920"/>
            <a:ext cx="0" cy="192442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直接连接符 229"/>
          <p:cNvCxnSpPr/>
          <p:nvPr userDrawn="1"/>
        </p:nvCxnSpPr>
        <p:spPr>
          <a:xfrm flipV="1">
            <a:off x="6022131" y="2708920"/>
            <a:ext cx="0" cy="192442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97" name="텍스트 개체 틀 2"/>
          <p:cNvSpPr>
            <a:spLocks noGrp="1"/>
          </p:cNvSpPr>
          <p:nvPr>
            <p:ph type="body" sz="quarter" idx="10" hasCustomPrompt="1"/>
          </p:nvPr>
        </p:nvSpPr>
        <p:spPr>
          <a:xfrm>
            <a:off x="800180" y="4062464"/>
            <a:ext cx="1980000" cy="414000"/>
          </a:xfrm>
        </p:spPr>
        <p:txBody>
          <a:bodyPr anchor="t">
            <a:noAutofit/>
          </a:bodyPr>
          <a:lstStyle>
            <a:lvl1pPr marL="0" indent="0" algn="ctr" defTabSz="914400" rtl="0" eaLnBrk="1" latinLnBrk="0" hangingPunct="1">
              <a:lnSpc>
                <a:spcPct val="90000"/>
              </a:lnSpc>
              <a:spcBef>
                <a:spcPts val="1102"/>
              </a:spcBef>
              <a:buFont typeface="Arial" panose="020B0604020202020204" pitchFamily="34" charset="0"/>
              <a:buNone/>
              <a:defRPr lang="ko-KR" altLang="en-US" sz="1600" b="1" kern="1200" dirty="0">
                <a:solidFill>
                  <a:schemeClr val="tx1">
                    <a:lumMod val="75000"/>
                    <a:lumOff val="25000"/>
                  </a:schemeClr>
                </a:solidFill>
                <a:latin typeface="+mn-lt"/>
                <a:ea typeface="+mn-ea"/>
                <a:cs typeface="+mn-cs"/>
              </a:defRPr>
            </a:lvl1pPr>
            <a:lvl2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2pPr>
            <a:lvl3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3pPr>
            <a:lvl4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4pPr>
            <a:lvl5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a:solidFill>
                  <a:srgbClr val="12358C"/>
                </a:solidFill>
                <a:latin typeface="+mn-ea"/>
                <a:ea typeface="+mn-ea"/>
                <a:cs typeface="+mn-cs"/>
              </a:defRPr>
            </a:lvl5pPr>
          </a:lstStyle>
          <a:p>
            <a:pPr lvl="0"/>
            <a:r>
              <a:rPr lang="ko-KR" altLang="en-US" dirty="0"/>
              <a:t>제목</a:t>
            </a:r>
            <a:r>
              <a:rPr lang="en-US" altLang="ko-KR" dirty="0"/>
              <a:t>1</a:t>
            </a:r>
            <a:endParaRPr lang="ko-KR" altLang="en-US" dirty="0"/>
          </a:p>
        </p:txBody>
      </p:sp>
      <p:sp>
        <p:nvSpPr>
          <p:cNvPr id="98" name="텍스트 개체 틀 2"/>
          <p:cNvSpPr>
            <a:spLocks noGrp="1"/>
          </p:cNvSpPr>
          <p:nvPr>
            <p:ph type="body" sz="quarter" idx="12" hasCustomPrompt="1"/>
          </p:nvPr>
        </p:nvSpPr>
        <p:spPr>
          <a:xfrm>
            <a:off x="3585244" y="4062464"/>
            <a:ext cx="1980000" cy="414000"/>
          </a:xfrm>
        </p:spPr>
        <p:txBody>
          <a:bodyPr anchor="t">
            <a:noAutofit/>
          </a:bodyPr>
          <a:lstStyle>
            <a:lvl1pPr marL="0" indent="0" algn="ctr" defTabSz="914400" rtl="0" eaLnBrk="1" latinLnBrk="0" hangingPunct="1">
              <a:lnSpc>
                <a:spcPct val="90000"/>
              </a:lnSpc>
              <a:spcBef>
                <a:spcPts val="1102"/>
              </a:spcBef>
              <a:buFont typeface="Arial" panose="020B0604020202020204" pitchFamily="34" charset="0"/>
              <a:buNone/>
              <a:defRPr lang="ko-KR" altLang="en-US" sz="1600" b="1" kern="1200" dirty="0">
                <a:solidFill>
                  <a:schemeClr val="tx1">
                    <a:lumMod val="75000"/>
                    <a:lumOff val="25000"/>
                  </a:schemeClr>
                </a:solidFill>
                <a:latin typeface="+mn-lt"/>
                <a:ea typeface="+mn-ea"/>
                <a:cs typeface="+mn-cs"/>
              </a:defRPr>
            </a:lvl1pPr>
            <a:lvl2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2pPr>
            <a:lvl3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3pPr>
            <a:lvl4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4pPr>
            <a:lvl5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a:solidFill>
                  <a:srgbClr val="12358C"/>
                </a:solidFill>
                <a:latin typeface="+mn-ea"/>
                <a:ea typeface="+mn-ea"/>
                <a:cs typeface="+mn-cs"/>
              </a:defRPr>
            </a:lvl5pPr>
          </a:lstStyle>
          <a:p>
            <a:pPr lvl="0"/>
            <a:r>
              <a:rPr lang="ko-KR" altLang="en-US"/>
              <a:t>제목</a:t>
            </a:r>
            <a:r>
              <a:rPr lang="en-US" altLang="ko-KR" dirty="0"/>
              <a:t>2</a:t>
            </a:r>
            <a:endParaRPr lang="ko-KR" altLang="en-US" dirty="0"/>
          </a:p>
        </p:txBody>
      </p:sp>
      <p:sp>
        <p:nvSpPr>
          <p:cNvPr id="99" name="텍스트 개체 틀 2"/>
          <p:cNvSpPr>
            <a:spLocks noGrp="1"/>
          </p:cNvSpPr>
          <p:nvPr>
            <p:ph type="body" sz="quarter" idx="13" hasCustomPrompt="1"/>
          </p:nvPr>
        </p:nvSpPr>
        <p:spPr>
          <a:xfrm>
            <a:off x="6372200" y="4062464"/>
            <a:ext cx="1980000" cy="414000"/>
          </a:xfrm>
        </p:spPr>
        <p:txBody>
          <a:bodyPr anchor="t">
            <a:noAutofit/>
          </a:bodyPr>
          <a:lstStyle>
            <a:lvl1pPr marL="0" indent="0" algn="ctr" defTabSz="914400" rtl="0" eaLnBrk="1" latinLnBrk="0" hangingPunct="1">
              <a:lnSpc>
                <a:spcPct val="90000"/>
              </a:lnSpc>
              <a:spcBef>
                <a:spcPts val="1102"/>
              </a:spcBef>
              <a:buFont typeface="Arial" panose="020B0604020202020204" pitchFamily="34" charset="0"/>
              <a:buNone/>
              <a:defRPr lang="ko-KR" altLang="en-US" sz="1600" b="1" kern="1200" dirty="0">
                <a:solidFill>
                  <a:schemeClr val="tx1">
                    <a:lumMod val="75000"/>
                    <a:lumOff val="25000"/>
                  </a:schemeClr>
                </a:solidFill>
                <a:latin typeface="+mn-lt"/>
                <a:ea typeface="+mn-ea"/>
                <a:cs typeface="+mn-cs"/>
              </a:defRPr>
            </a:lvl1pPr>
            <a:lvl2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2pPr>
            <a:lvl3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3pPr>
            <a:lvl4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4pPr>
            <a:lvl5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a:solidFill>
                  <a:srgbClr val="12358C"/>
                </a:solidFill>
                <a:latin typeface="+mn-ea"/>
                <a:ea typeface="+mn-ea"/>
                <a:cs typeface="+mn-cs"/>
              </a:defRPr>
            </a:lvl5pPr>
          </a:lstStyle>
          <a:p>
            <a:pPr lvl="0"/>
            <a:r>
              <a:rPr lang="ko-KR" altLang="en-US" dirty="0"/>
              <a:t>제목</a:t>
            </a:r>
            <a:r>
              <a:rPr lang="en-US" altLang="ko-KR" dirty="0"/>
              <a:t>3</a:t>
            </a:r>
            <a:endParaRPr lang="ko-KR" altLang="en-US" dirty="0"/>
          </a:p>
        </p:txBody>
      </p:sp>
      <p:graphicFrame>
        <p:nvGraphicFramePr>
          <p:cNvPr id="3" name="표 2"/>
          <p:cNvGraphicFramePr>
            <a:graphicFrameLocks noGrp="1"/>
          </p:cNvGraphicFramePr>
          <p:nvPr userDrawn="1">
            <p:extLst>
              <p:ext uri="{D42A27DB-BD31-4B8C-83A1-F6EECF244321}">
                <p14:modId xmlns:p14="http://schemas.microsoft.com/office/powerpoint/2010/main" val="2508009669"/>
              </p:ext>
            </p:extLst>
          </p:nvPr>
        </p:nvGraphicFramePr>
        <p:xfrm>
          <a:off x="0" y="1397000"/>
          <a:ext cx="9144000" cy="3708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0840">
                <a:tc>
                  <a:txBody>
                    <a:bodyPr/>
                    <a:lstStyle/>
                    <a:p>
                      <a:pPr latinLnBrk="1"/>
                      <a:endParaRPr lang="ko-KR" altLang="en-US" dirty="0"/>
                    </a:p>
                  </a:txBody>
                  <a:tcPr/>
                </a:tc>
                <a:tc>
                  <a:txBody>
                    <a:bodyPr/>
                    <a:lstStyle/>
                    <a:p>
                      <a:pPr latinLnBrk="1"/>
                      <a:endParaRPr lang="ko-KR" altLang="en-US" dirty="0"/>
                    </a:p>
                  </a:txBody>
                  <a:tcPr/>
                </a:tc>
                <a:tc>
                  <a:txBody>
                    <a:bodyPr/>
                    <a:lstStyle/>
                    <a:p>
                      <a:pPr latinLnBrk="1"/>
                      <a:endParaRPr lang="ko-KR" altLang="en-US" dirty="0"/>
                    </a:p>
                  </a:txBody>
                  <a:tcPr/>
                </a:tc>
                <a:extLst>
                  <a:ext uri="{0D108BD9-81ED-4DB2-BD59-A6C34878D82A}">
                    <a16:rowId xmlns:a16="http://schemas.microsoft.com/office/drawing/2014/main" val="10000"/>
                  </a:ext>
                </a:extLst>
              </a:tr>
            </a:tbl>
          </a:graphicData>
        </a:graphic>
      </p:graphicFrame>
      <p:sp>
        <p:nvSpPr>
          <p:cNvPr id="102" name="제목 1"/>
          <p:cNvSpPr>
            <a:spLocks noGrp="1"/>
          </p:cNvSpPr>
          <p:nvPr>
            <p:ph type="title" hasCustomPrompt="1"/>
          </p:nvPr>
        </p:nvSpPr>
        <p:spPr>
          <a:xfrm>
            <a:off x="1908504" y="5517304"/>
            <a:ext cx="7200000" cy="648000"/>
          </a:xfrm>
        </p:spPr>
        <p:txBody>
          <a:bodyPr>
            <a:normAutofit/>
          </a:bodyPr>
          <a:lstStyle>
            <a:lvl1pPr marL="0" algn="l" defTabSz="457200" rtl="0" eaLnBrk="1" latinLnBrk="0" hangingPunct="1">
              <a:defRPr lang="ko-KR" altLang="en-US" sz="3600" b="1" kern="1200" dirty="0">
                <a:solidFill>
                  <a:schemeClr val="tx1">
                    <a:lumMod val="75000"/>
                    <a:lumOff val="25000"/>
                  </a:schemeClr>
                </a:solidFill>
                <a:latin typeface="+mn-lt"/>
                <a:ea typeface="+mn-ea"/>
                <a:cs typeface="+mn-cs"/>
              </a:defRPr>
            </a:lvl1pPr>
          </a:lstStyle>
          <a:p>
            <a:r>
              <a:rPr lang="en-US" altLang="ko-KR" dirty="0"/>
              <a:t>[</a:t>
            </a:r>
            <a:r>
              <a:rPr lang="ko-KR" altLang="en-US"/>
              <a:t>기관명</a:t>
            </a:r>
            <a:r>
              <a:rPr lang="en-US" altLang="ko-KR" dirty="0"/>
              <a:t>]</a:t>
            </a:r>
            <a:r>
              <a:rPr lang="ko-KR" altLang="en-US"/>
              <a:t>제목</a:t>
            </a:r>
            <a:endParaRPr lang="ko-KR" altLang="en-US" dirty="0"/>
          </a:p>
        </p:txBody>
      </p:sp>
      <p:sp>
        <p:nvSpPr>
          <p:cNvPr id="103" name="직사각형 102"/>
          <p:cNvSpPr/>
          <p:nvPr userDrawn="1"/>
        </p:nvSpPr>
        <p:spPr>
          <a:xfrm>
            <a:off x="1139614" y="5489977"/>
            <a:ext cx="720000" cy="720000"/>
          </a:xfrm>
          <a:prstGeom prst="rect">
            <a:avLst/>
          </a:prstGeom>
          <a:ln>
            <a:noFill/>
          </a:ln>
          <a:effectLst>
            <a:outerShdw blurRad="50800" dist="381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sz="3600" dirty="0">
              <a:solidFill>
                <a:schemeClr val="bg1"/>
              </a:solidFill>
              <a:effectLst>
                <a:outerShdw blurRad="38100" dist="38100" dir="2700000" algn="tl">
                  <a:srgbClr val="000000">
                    <a:alpha val="43137"/>
                  </a:srgbClr>
                </a:outerShdw>
              </a:effectLst>
            </a:endParaRPr>
          </a:p>
        </p:txBody>
      </p:sp>
      <p:sp>
        <p:nvSpPr>
          <p:cNvPr id="104" name="텍스트 개체 틀 26"/>
          <p:cNvSpPr>
            <a:spLocks noGrp="1"/>
          </p:cNvSpPr>
          <p:nvPr>
            <p:ph type="body" sz="quarter" idx="11" hasCustomPrompt="1"/>
          </p:nvPr>
        </p:nvSpPr>
        <p:spPr>
          <a:xfrm>
            <a:off x="1115616" y="5573550"/>
            <a:ext cx="756000" cy="553998"/>
          </a:xfrm>
          <a:prstGeom prst="rect">
            <a:avLst/>
          </a:prstGeom>
        </p:spPr>
        <p:txBody>
          <a:bodyPr wrap="square" lIns="0" tIns="0" rIns="0" bIns="0" anchor="ctr">
            <a:spAutoFit/>
          </a:bodyPr>
          <a:lstStyle>
            <a:lvl1pPr marL="0" indent="0" algn="ctr">
              <a:buNone/>
              <a:defRPr lang="ko-KR" altLang="en-US" sz="3600" b="1" kern="1200" spc="-150">
                <a:ln>
                  <a:solidFill>
                    <a:schemeClr val="accent1">
                      <a:alpha val="0"/>
                    </a:schemeClr>
                  </a:solidFill>
                </a:ln>
                <a:solidFill>
                  <a:schemeClr val="bg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n-cs"/>
              </a:defRPr>
            </a:lvl1pPr>
          </a:lstStyle>
          <a:p>
            <a:pPr lvl="0"/>
            <a:r>
              <a:rPr lang="en-US" altLang="ko-KR" dirty="0"/>
              <a:t>#</a:t>
            </a:r>
            <a:endParaRPr lang="ko-KR" altLang="en-US"/>
          </a:p>
        </p:txBody>
      </p:sp>
    </p:spTree>
    <p:extLst>
      <p:ext uri="{BB962C8B-B14F-4D97-AF65-F5344CB8AC3E}">
        <p14:creationId xmlns:p14="http://schemas.microsoft.com/office/powerpoint/2010/main" val="21278127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목차_4">
    <p:spTree>
      <p:nvGrpSpPr>
        <p:cNvPr id="1" name=""/>
        <p:cNvGrpSpPr/>
        <p:nvPr/>
      </p:nvGrpSpPr>
      <p:grpSpPr>
        <a:xfrm>
          <a:off x="0" y="0"/>
          <a:ext cx="0" cy="0"/>
          <a:chOff x="0" y="0"/>
          <a:chExt cx="0" cy="0"/>
        </a:xfrm>
      </p:grpSpPr>
      <p:pic>
        <p:nvPicPr>
          <p:cNvPr id="6" name="图片 6"/>
          <p:cNvPicPr>
            <a:picLocks noChangeAspect="1"/>
          </p:cNvPicPr>
          <p:nvPr userDrawn="1"/>
        </p:nvPicPr>
        <p:blipFill rotWithShape="1">
          <a:blip r:embed="rId2" cstate="email">
            <a:extLst>
              <a:ext uri="{28A0092B-C50C-407E-A947-70E740481C1C}">
                <a14:useLocalDpi xmlns:a14="http://schemas.microsoft.com/office/drawing/2010/main"/>
              </a:ext>
            </a:extLst>
          </a:blip>
          <a:srcRect l="3016" r="12004"/>
          <a:stretch/>
        </p:blipFill>
        <p:spPr>
          <a:xfrm>
            <a:off x="0" y="0"/>
            <a:ext cx="9144000" cy="6858000"/>
          </a:xfrm>
          <a:prstGeom prst="rect">
            <a:avLst/>
          </a:prstGeom>
        </p:spPr>
      </p:pic>
      <p:grpSp>
        <p:nvGrpSpPr>
          <p:cNvPr id="7" name="组合 153"/>
          <p:cNvGrpSpPr/>
          <p:nvPr userDrawn="1"/>
        </p:nvGrpSpPr>
        <p:grpSpPr>
          <a:xfrm>
            <a:off x="3404474" y="-1092154"/>
            <a:ext cx="2335052" cy="2335052"/>
            <a:chOff x="2894659" y="1465288"/>
            <a:chExt cx="1727827" cy="1727827"/>
          </a:xfrm>
        </p:grpSpPr>
        <p:grpSp>
          <p:nvGrpSpPr>
            <p:cNvPr id="8" name="组合 154"/>
            <p:cNvGrpSpPr/>
            <p:nvPr/>
          </p:nvGrpSpPr>
          <p:grpSpPr>
            <a:xfrm rot="1771504">
              <a:off x="2914532" y="1485269"/>
              <a:ext cx="1688083" cy="1687866"/>
              <a:chOff x="1827622" y="1343919"/>
              <a:chExt cx="2304000" cy="2304000"/>
            </a:xfrm>
          </p:grpSpPr>
          <p:sp>
            <p:nvSpPr>
              <p:cNvPr id="10" name="椭圆 156"/>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11" name="椭圆 157"/>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sp>
          <p:nvSpPr>
            <p:cNvPr id="9" name="流程图: 联系 5"/>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sp>
        <p:nvSpPr>
          <p:cNvPr id="12" name="文本框 176"/>
          <p:cNvSpPr txBox="1"/>
          <p:nvPr userDrawn="1"/>
        </p:nvSpPr>
        <p:spPr>
          <a:xfrm>
            <a:off x="3772479" y="123411"/>
            <a:ext cx="1599042" cy="523220"/>
          </a:xfrm>
          <a:prstGeom prst="rect">
            <a:avLst/>
          </a:prstGeom>
          <a:noFill/>
        </p:spPr>
        <p:txBody>
          <a:bodyPr wrap="square" rtlCol="0">
            <a:spAutoFit/>
          </a:bodyPr>
          <a:lstStyle/>
          <a:p>
            <a:pPr defTabSz="457200" latinLnBrk="0">
              <a:defRPr/>
            </a:pPr>
            <a:r>
              <a:rPr lang="en-US" altLang="ko-KR" sz="2800" b="1" spc="-15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Contents</a:t>
            </a:r>
            <a:endParaRPr lang="ko-KR" altLang="en-US" sz="2800" b="1" spc="-15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nvGrpSpPr>
          <p:cNvPr id="13" name="组合 177"/>
          <p:cNvGrpSpPr/>
          <p:nvPr userDrawn="1"/>
        </p:nvGrpSpPr>
        <p:grpSpPr>
          <a:xfrm>
            <a:off x="755891" y="2815564"/>
            <a:ext cx="1116532" cy="1116533"/>
            <a:chOff x="1254722" y="1864234"/>
            <a:chExt cx="762943" cy="762943"/>
          </a:xfrm>
        </p:grpSpPr>
        <p:grpSp>
          <p:nvGrpSpPr>
            <p:cNvPr id="14" name="组合 178"/>
            <p:cNvGrpSpPr/>
            <p:nvPr/>
          </p:nvGrpSpPr>
          <p:grpSpPr>
            <a:xfrm>
              <a:off x="1254722" y="1864234"/>
              <a:ext cx="762943" cy="762943"/>
              <a:chOff x="2894659" y="1465288"/>
              <a:chExt cx="1727827" cy="1727827"/>
            </a:xfrm>
          </p:grpSpPr>
          <p:grpSp>
            <p:nvGrpSpPr>
              <p:cNvPr id="16" name="组合 180"/>
              <p:cNvGrpSpPr/>
              <p:nvPr/>
            </p:nvGrpSpPr>
            <p:grpSpPr>
              <a:xfrm rot="1771504">
                <a:off x="2914532" y="1485269"/>
                <a:ext cx="1688083" cy="1687866"/>
                <a:chOff x="1827622" y="1343919"/>
                <a:chExt cx="2304000" cy="2304000"/>
              </a:xfrm>
            </p:grpSpPr>
            <p:sp>
              <p:nvSpPr>
                <p:cNvPr id="18" name="椭圆 18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19" name="椭圆 18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17"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15" name="文本框 179"/>
            <p:cNvSpPr txBox="1"/>
            <p:nvPr/>
          </p:nvSpPr>
          <p:spPr>
            <a:xfrm>
              <a:off x="1378895" y="2045650"/>
              <a:ext cx="526473" cy="39958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01</a:t>
              </a:r>
              <a:endParaRPr lang="zh-CN" altLang="en-US"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20" name="组合 217"/>
          <p:cNvGrpSpPr/>
          <p:nvPr userDrawn="1"/>
        </p:nvGrpSpPr>
        <p:grpSpPr>
          <a:xfrm rot="1771504">
            <a:off x="1391969" y="3537870"/>
            <a:ext cx="398417" cy="398366"/>
            <a:chOff x="1827622" y="1343919"/>
            <a:chExt cx="2304000" cy="2304000"/>
          </a:xfrm>
        </p:grpSpPr>
        <p:sp>
          <p:nvSpPr>
            <p:cNvPr id="21" name="椭圆 21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22" name="椭圆 21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grpSp>
        <p:nvGrpSpPr>
          <p:cNvPr id="23" name="组合 177"/>
          <p:cNvGrpSpPr/>
          <p:nvPr userDrawn="1"/>
        </p:nvGrpSpPr>
        <p:grpSpPr>
          <a:xfrm>
            <a:off x="2919353" y="2815564"/>
            <a:ext cx="1116532" cy="1116533"/>
            <a:chOff x="1254722" y="1864234"/>
            <a:chExt cx="762943" cy="762943"/>
          </a:xfrm>
        </p:grpSpPr>
        <p:grpSp>
          <p:nvGrpSpPr>
            <p:cNvPr id="24" name="组合 178"/>
            <p:cNvGrpSpPr/>
            <p:nvPr/>
          </p:nvGrpSpPr>
          <p:grpSpPr>
            <a:xfrm>
              <a:off x="1254722" y="1864234"/>
              <a:ext cx="762943" cy="762943"/>
              <a:chOff x="2894659" y="1465288"/>
              <a:chExt cx="1727827" cy="1727827"/>
            </a:xfrm>
          </p:grpSpPr>
          <p:grpSp>
            <p:nvGrpSpPr>
              <p:cNvPr id="26" name="组合 180"/>
              <p:cNvGrpSpPr/>
              <p:nvPr/>
            </p:nvGrpSpPr>
            <p:grpSpPr>
              <a:xfrm rot="1771504">
                <a:off x="2914532" y="1485269"/>
                <a:ext cx="1688083" cy="1687866"/>
                <a:chOff x="1827622" y="1343919"/>
                <a:chExt cx="2304000" cy="2304000"/>
              </a:xfrm>
            </p:grpSpPr>
            <p:sp>
              <p:nvSpPr>
                <p:cNvPr id="28" name="椭圆 18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29" name="椭圆 18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27"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25" name="文本框 179"/>
            <p:cNvSpPr txBox="1"/>
            <p:nvPr/>
          </p:nvSpPr>
          <p:spPr>
            <a:xfrm>
              <a:off x="1378895" y="2045650"/>
              <a:ext cx="526473" cy="39958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02</a:t>
              </a:r>
              <a:endParaRPr lang="zh-CN" altLang="en-US"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30" name="组合 217"/>
          <p:cNvGrpSpPr/>
          <p:nvPr userDrawn="1"/>
        </p:nvGrpSpPr>
        <p:grpSpPr>
          <a:xfrm rot="1771504">
            <a:off x="3696225" y="3537870"/>
            <a:ext cx="398417" cy="398366"/>
            <a:chOff x="1827622" y="1343919"/>
            <a:chExt cx="2304000" cy="2304000"/>
          </a:xfrm>
        </p:grpSpPr>
        <p:sp>
          <p:nvSpPr>
            <p:cNvPr id="31" name="椭圆 21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32" name="椭圆 21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grpSp>
        <p:nvGrpSpPr>
          <p:cNvPr id="33" name="组合 177"/>
          <p:cNvGrpSpPr/>
          <p:nvPr userDrawn="1"/>
        </p:nvGrpSpPr>
        <p:grpSpPr>
          <a:xfrm>
            <a:off x="5082815" y="2815564"/>
            <a:ext cx="1116532" cy="1116533"/>
            <a:chOff x="1254722" y="1864234"/>
            <a:chExt cx="762943" cy="762943"/>
          </a:xfrm>
        </p:grpSpPr>
        <p:grpSp>
          <p:nvGrpSpPr>
            <p:cNvPr id="34" name="组合 178"/>
            <p:cNvGrpSpPr/>
            <p:nvPr/>
          </p:nvGrpSpPr>
          <p:grpSpPr>
            <a:xfrm>
              <a:off x="1254722" y="1864234"/>
              <a:ext cx="762943" cy="762943"/>
              <a:chOff x="2894659" y="1465288"/>
              <a:chExt cx="1727827" cy="1727827"/>
            </a:xfrm>
          </p:grpSpPr>
          <p:grpSp>
            <p:nvGrpSpPr>
              <p:cNvPr id="36" name="组合 180"/>
              <p:cNvGrpSpPr/>
              <p:nvPr/>
            </p:nvGrpSpPr>
            <p:grpSpPr>
              <a:xfrm rot="1771504">
                <a:off x="2914532" y="1485269"/>
                <a:ext cx="1688083" cy="1687866"/>
                <a:chOff x="1827622" y="1343919"/>
                <a:chExt cx="2304000" cy="2304000"/>
              </a:xfrm>
            </p:grpSpPr>
            <p:sp>
              <p:nvSpPr>
                <p:cNvPr id="38" name="椭圆 18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39" name="椭圆 18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37"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35" name="文本框 179"/>
            <p:cNvSpPr txBox="1"/>
            <p:nvPr/>
          </p:nvSpPr>
          <p:spPr>
            <a:xfrm>
              <a:off x="1378895" y="2045650"/>
              <a:ext cx="526473" cy="39958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03</a:t>
              </a:r>
              <a:endParaRPr lang="zh-CN" altLang="en-US"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40" name="组合 217"/>
          <p:cNvGrpSpPr/>
          <p:nvPr userDrawn="1"/>
        </p:nvGrpSpPr>
        <p:grpSpPr>
          <a:xfrm rot="1771504">
            <a:off x="6000481" y="3537870"/>
            <a:ext cx="398417" cy="398366"/>
            <a:chOff x="1827622" y="1343919"/>
            <a:chExt cx="2304000" cy="2304000"/>
          </a:xfrm>
        </p:grpSpPr>
        <p:sp>
          <p:nvSpPr>
            <p:cNvPr id="41" name="椭圆 21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42" name="椭圆 21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cxnSp>
        <p:nvCxnSpPr>
          <p:cNvPr id="43" name="直接连接符 229"/>
          <p:cNvCxnSpPr/>
          <p:nvPr userDrawn="1"/>
        </p:nvCxnSpPr>
        <p:spPr>
          <a:xfrm flipV="1">
            <a:off x="2411760" y="2708920"/>
            <a:ext cx="0" cy="192442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229"/>
          <p:cNvCxnSpPr/>
          <p:nvPr userDrawn="1"/>
        </p:nvCxnSpPr>
        <p:spPr>
          <a:xfrm flipV="1">
            <a:off x="4572000" y="2708920"/>
            <a:ext cx="0" cy="192442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8" name="组合 177"/>
          <p:cNvGrpSpPr/>
          <p:nvPr userDrawn="1"/>
        </p:nvGrpSpPr>
        <p:grpSpPr>
          <a:xfrm>
            <a:off x="7246278" y="2815564"/>
            <a:ext cx="1116532" cy="1116533"/>
            <a:chOff x="1254722" y="1864234"/>
            <a:chExt cx="762943" cy="762943"/>
          </a:xfrm>
        </p:grpSpPr>
        <p:grpSp>
          <p:nvGrpSpPr>
            <p:cNvPr id="49" name="组合 178"/>
            <p:cNvGrpSpPr/>
            <p:nvPr/>
          </p:nvGrpSpPr>
          <p:grpSpPr>
            <a:xfrm>
              <a:off x="1254722" y="1864234"/>
              <a:ext cx="762943" cy="762943"/>
              <a:chOff x="2894659" y="1465288"/>
              <a:chExt cx="1727827" cy="1727827"/>
            </a:xfrm>
          </p:grpSpPr>
          <p:grpSp>
            <p:nvGrpSpPr>
              <p:cNvPr id="51" name="组合 180"/>
              <p:cNvGrpSpPr/>
              <p:nvPr/>
            </p:nvGrpSpPr>
            <p:grpSpPr>
              <a:xfrm rot="1771504">
                <a:off x="2914532" y="1485269"/>
                <a:ext cx="1688083" cy="1687866"/>
                <a:chOff x="1827622" y="1343919"/>
                <a:chExt cx="2304000" cy="2304000"/>
              </a:xfrm>
            </p:grpSpPr>
            <p:sp>
              <p:nvSpPr>
                <p:cNvPr id="53" name="椭圆 18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54" name="椭圆 18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52"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50" name="文本框 179"/>
            <p:cNvSpPr txBox="1"/>
            <p:nvPr/>
          </p:nvSpPr>
          <p:spPr>
            <a:xfrm>
              <a:off x="1378895" y="2045650"/>
              <a:ext cx="526473" cy="39958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04</a:t>
              </a:r>
              <a:endParaRPr lang="zh-CN" altLang="en-US" sz="3200" b="1" spc="100" dirty="0">
                <a:ln>
                  <a:solidFill>
                    <a:schemeClr val="accent1">
                      <a:alpha val="0"/>
                    </a:schemeClr>
                  </a:solidFill>
                </a:ln>
                <a:solidFill>
                  <a:srgbClr val="0F6FC6"/>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55" name="组合 217"/>
          <p:cNvGrpSpPr/>
          <p:nvPr userDrawn="1"/>
        </p:nvGrpSpPr>
        <p:grpSpPr>
          <a:xfrm rot="1771504">
            <a:off x="8232729" y="3537870"/>
            <a:ext cx="398417" cy="398366"/>
            <a:chOff x="1827622" y="1343919"/>
            <a:chExt cx="2304000" cy="2304000"/>
          </a:xfrm>
        </p:grpSpPr>
        <p:sp>
          <p:nvSpPr>
            <p:cNvPr id="56" name="椭圆 21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57" name="椭圆 21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cxnSp>
        <p:nvCxnSpPr>
          <p:cNvPr id="58" name="直接连接符 229"/>
          <p:cNvCxnSpPr/>
          <p:nvPr userDrawn="1"/>
        </p:nvCxnSpPr>
        <p:spPr>
          <a:xfrm flipV="1">
            <a:off x="6732240" y="2708920"/>
            <a:ext cx="0" cy="192442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3" name="텍스트 개체 틀 2"/>
          <p:cNvSpPr>
            <a:spLocks noGrp="1"/>
          </p:cNvSpPr>
          <p:nvPr>
            <p:ph type="body" sz="quarter" idx="10" hasCustomPrompt="1"/>
          </p:nvPr>
        </p:nvSpPr>
        <p:spPr>
          <a:xfrm>
            <a:off x="324157" y="4061777"/>
            <a:ext cx="1980000" cy="414000"/>
          </a:xfrm>
        </p:spPr>
        <p:txBody>
          <a:bodyPr anchor="t">
            <a:noAutofit/>
          </a:bodyPr>
          <a:lstStyle>
            <a:lvl1pPr marL="0" indent="0" algn="ctr" defTabSz="914400" rtl="0" eaLnBrk="1" latinLnBrk="0" hangingPunct="1">
              <a:lnSpc>
                <a:spcPct val="90000"/>
              </a:lnSpc>
              <a:spcBef>
                <a:spcPts val="1102"/>
              </a:spcBef>
              <a:buFont typeface="Arial" panose="020B0604020202020204" pitchFamily="34" charset="0"/>
              <a:buNone/>
              <a:defRPr lang="ko-KR" altLang="en-US" sz="1600" b="1" kern="1200" dirty="0">
                <a:solidFill>
                  <a:schemeClr val="tx1">
                    <a:lumMod val="75000"/>
                    <a:lumOff val="25000"/>
                  </a:schemeClr>
                </a:solidFill>
                <a:latin typeface="+mn-lt"/>
                <a:ea typeface="+mn-ea"/>
                <a:cs typeface="+mn-cs"/>
              </a:defRPr>
            </a:lvl1pPr>
            <a:lvl2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2pPr>
            <a:lvl3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3pPr>
            <a:lvl4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4pPr>
            <a:lvl5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a:solidFill>
                  <a:srgbClr val="12358C"/>
                </a:solidFill>
                <a:latin typeface="+mn-ea"/>
                <a:ea typeface="+mn-ea"/>
                <a:cs typeface="+mn-cs"/>
              </a:defRPr>
            </a:lvl5pPr>
          </a:lstStyle>
          <a:p>
            <a:pPr lvl="0"/>
            <a:r>
              <a:rPr lang="ko-KR" altLang="en-US" dirty="0"/>
              <a:t>제목</a:t>
            </a:r>
            <a:r>
              <a:rPr lang="en-US" altLang="ko-KR" dirty="0"/>
              <a:t>1</a:t>
            </a:r>
            <a:endParaRPr lang="ko-KR" altLang="en-US" dirty="0"/>
          </a:p>
        </p:txBody>
      </p:sp>
      <p:sp>
        <p:nvSpPr>
          <p:cNvPr id="64" name="텍스트 개체 틀 2"/>
          <p:cNvSpPr>
            <a:spLocks noGrp="1"/>
          </p:cNvSpPr>
          <p:nvPr>
            <p:ph type="body" sz="quarter" idx="12" hasCustomPrompt="1"/>
          </p:nvPr>
        </p:nvSpPr>
        <p:spPr>
          <a:xfrm>
            <a:off x="2487619" y="4061777"/>
            <a:ext cx="1980000" cy="414000"/>
          </a:xfrm>
        </p:spPr>
        <p:txBody>
          <a:bodyPr anchor="t">
            <a:noAutofit/>
          </a:bodyPr>
          <a:lstStyle>
            <a:lvl1pPr marL="0" indent="0" algn="ctr" defTabSz="914400" rtl="0" eaLnBrk="1" latinLnBrk="0" hangingPunct="1">
              <a:lnSpc>
                <a:spcPct val="90000"/>
              </a:lnSpc>
              <a:spcBef>
                <a:spcPts val="1102"/>
              </a:spcBef>
              <a:buFont typeface="Arial" panose="020B0604020202020204" pitchFamily="34" charset="0"/>
              <a:buNone/>
              <a:defRPr lang="ko-KR" altLang="en-US" sz="1600" b="1" kern="1200" dirty="0">
                <a:solidFill>
                  <a:schemeClr val="tx1">
                    <a:lumMod val="75000"/>
                    <a:lumOff val="25000"/>
                  </a:schemeClr>
                </a:solidFill>
                <a:latin typeface="+mn-lt"/>
                <a:ea typeface="+mn-ea"/>
                <a:cs typeface="+mn-cs"/>
              </a:defRPr>
            </a:lvl1pPr>
            <a:lvl2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2pPr>
            <a:lvl3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3pPr>
            <a:lvl4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4pPr>
            <a:lvl5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a:solidFill>
                  <a:srgbClr val="12358C"/>
                </a:solidFill>
                <a:latin typeface="+mn-ea"/>
                <a:ea typeface="+mn-ea"/>
                <a:cs typeface="+mn-cs"/>
              </a:defRPr>
            </a:lvl5pPr>
          </a:lstStyle>
          <a:p>
            <a:pPr lvl="0"/>
            <a:r>
              <a:rPr lang="ko-KR" altLang="en-US"/>
              <a:t>제목</a:t>
            </a:r>
            <a:r>
              <a:rPr lang="en-US" altLang="ko-KR" dirty="0"/>
              <a:t>2</a:t>
            </a:r>
            <a:endParaRPr lang="ko-KR" altLang="en-US" dirty="0"/>
          </a:p>
        </p:txBody>
      </p:sp>
      <p:sp>
        <p:nvSpPr>
          <p:cNvPr id="65" name="텍스트 개체 틀 2"/>
          <p:cNvSpPr>
            <a:spLocks noGrp="1"/>
          </p:cNvSpPr>
          <p:nvPr>
            <p:ph type="body" sz="quarter" idx="13" hasCustomPrompt="1"/>
          </p:nvPr>
        </p:nvSpPr>
        <p:spPr>
          <a:xfrm>
            <a:off x="4651081" y="4061777"/>
            <a:ext cx="1980000" cy="414000"/>
          </a:xfrm>
        </p:spPr>
        <p:txBody>
          <a:bodyPr anchor="t">
            <a:noAutofit/>
          </a:bodyPr>
          <a:lstStyle>
            <a:lvl1pPr marL="0" indent="0" algn="ctr" defTabSz="914400" rtl="0" eaLnBrk="1" latinLnBrk="0" hangingPunct="1">
              <a:lnSpc>
                <a:spcPct val="90000"/>
              </a:lnSpc>
              <a:spcBef>
                <a:spcPts val="1102"/>
              </a:spcBef>
              <a:buFont typeface="Arial" panose="020B0604020202020204" pitchFamily="34" charset="0"/>
              <a:buNone/>
              <a:defRPr lang="ko-KR" altLang="en-US" sz="1600" b="1" kern="1200" dirty="0">
                <a:solidFill>
                  <a:schemeClr val="tx1">
                    <a:lumMod val="75000"/>
                    <a:lumOff val="25000"/>
                  </a:schemeClr>
                </a:solidFill>
                <a:latin typeface="+mn-lt"/>
                <a:ea typeface="+mn-ea"/>
                <a:cs typeface="+mn-cs"/>
              </a:defRPr>
            </a:lvl1pPr>
            <a:lvl2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2pPr>
            <a:lvl3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3pPr>
            <a:lvl4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4pPr>
            <a:lvl5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a:solidFill>
                  <a:srgbClr val="12358C"/>
                </a:solidFill>
                <a:latin typeface="+mn-ea"/>
                <a:ea typeface="+mn-ea"/>
                <a:cs typeface="+mn-cs"/>
              </a:defRPr>
            </a:lvl5pPr>
          </a:lstStyle>
          <a:p>
            <a:pPr lvl="0"/>
            <a:r>
              <a:rPr lang="ko-KR" altLang="en-US" dirty="0"/>
              <a:t>제목</a:t>
            </a:r>
            <a:r>
              <a:rPr lang="en-US" altLang="ko-KR" dirty="0"/>
              <a:t>3</a:t>
            </a:r>
            <a:endParaRPr lang="ko-KR" altLang="en-US" dirty="0"/>
          </a:p>
        </p:txBody>
      </p:sp>
      <p:sp>
        <p:nvSpPr>
          <p:cNvPr id="66" name="텍스트 개체 틀 2"/>
          <p:cNvSpPr>
            <a:spLocks noGrp="1"/>
          </p:cNvSpPr>
          <p:nvPr>
            <p:ph type="body" sz="quarter" idx="14" hasCustomPrompt="1"/>
          </p:nvPr>
        </p:nvSpPr>
        <p:spPr>
          <a:xfrm>
            <a:off x="6814544" y="4061777"/>
            <a:ext cx="1980000" cy="414000"/>
          </a:xfrm>
        </p:spPr>
        <p:txBody>
          <a:bodyPr anchor="t">
            <a:noAutofit/>
          </a:bodyPr>
          <a:lstStyle>
            <a:lvl1pPr marL="0" indent="0" algn="ctr" defTabSz="914400" rtl="0" eaLnBrk="1" latinLnBrk="0" hangingPunct="1">
              <a:lnSpc>
                <a:spcPct val="90000"/>
              </a:lnSpc>
              <a:spcBef>
                <a:spcPts val="1102"/>
              </a:spcBef>
              <a:buFont typeface="Arial" panose="020B0604020202020204" pitchFamily="34" charset="0"/>
              <a:buNone/>
              <a:defRPr lang="ko-KR" altLang="en-US" sz="1600" b="1" kern="1200" dirty="0">
                <a:solidFill>
                  <a:schemeClr val="tx1">
                    <a:lumMod val="75000"/>
                    <a:lumOff val="25000"/>
                  </a:schemeClr>
                </a:solidFill>
                <a:latin typeface="+mn-lt"/>
                <a:ea typeface="+mn-ea"/>
                <a:cs typeface="+mn-cs"/>
              </a:defRPr>
            </a:lvl1pPr>
            <a:lvl2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2pPr>
            <a:lvl3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3pPr>
            <a:lvl4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smtClean="0">
                <a:solidFill>
                  <a:srgbClr val="12358C"/>
                </a:solidFill>
                <a:latin typeface="+mn-ea"/>
                <a:ea typeface="+mn-ea"/>
                <a:cs typeface="+mn-cs"/>
              </a:defRPr>
            </a:lvl4pPr>
            <a:lvl5pPr marL="0" indent="0" algn="l" defTabSz="1007943" rtl="0" eaLnBrk="1" latinLnBrk="1" hangingPunct="1">
              <a:lnSpc>
                <a:spcPct val="90000"/>
              </a:lnSpc>
              <a:spcBef>
                <a:spcPts val="1102"/>
              </a:spcBef>
              <a:buFont typeface="Arial" panose="020B0604020202020204" pitchFamily="34" charset="0"/>
              <a:buNone/>
              <a:defRPr lang="ko-KR" altLang="en-US" sz="3000" b="1" kern="1200" spc="-150" baseline="0" dirty="0">
                <a:solidFill>
                  <a:srgbClr val="12358C"/>
                </a:solidFill>
                <a:latin typeface="+mn-ea"/>
                <a:ea typeface="+mn-ea"/>
                <a:cs typeface="+mn-cs"/>
              </a:defRPr>
            </a:lvl5pPr>
          </a:lstStyle>
          <a:p>
            <a:pPr lvl="0"/>
            <a:r>
              <a:rPr lang="ko-KR" altLang="en-US"/>
              <a:t>제목</a:t>
            </a:r>
            <a:r>
              <a:rPr lang="en-US" altLang="ko-KR" dirty="0"/>
              <a:t>4</a:t>
            </a:r>
            <a:endParaRPr lang="ko-KR" altLang="en-US" dirty="0"/>
          </a:p>
        </p:txBody>
      </p:sp>
    </p:spTree>
    <p:extLst>
      <p:ext uri="{BB962C8B-B14F-4D97-AF65-F5344CB8AC3E}">
        <p14:creationId xmlns:p14="http://schemas.microsoft.com/office/powerpoint/2010/main" val="124004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본문">
    <p:bg>
      <p:bgRef idx="1001">
        <a:schemeClr val="bg1"/>
      </p:bgRef>
    </p:bg>
    <p:spTree>
      <p:nvGrpSpPr>
        <p:cNvPr id="1" name=""/>
        <p:cNvGrpSpPr/>
        <p:nvPr/>
      </p:nvGrpSpPr>
      <p:grpSpPr>
        <a:xfrm>
          <a:off x="0" y="0"/>
          <a:ext cx="0" cy="0"/>
          <a:chOff x="0" y="0"/>
          <a:chExt cx="0" cy="0"/>
        </a:xfrm>
      </p:grpSpPr>
      <p:pic>
        <p:nvPicPr>
          <p:cNvPr id="6" name="图片 6"/>
          <p:cNvPicPr>
            <a:picLocks noChangeAspect="1"/>
          </p:cNvPicPr>
          <p:nvPr userDrawn="1"/>
        </p:nvPicPr>
        <p:blipFill rotWithShape="1">
          <a:blip r:embed="rId2" cstate="email">
            <a:extLst>
              <a:ext uri="{28A0092B-C50C-407E-A947-70E740481C1C}">
                <a14:useLocalDpi xmlns:a14="http://schemas.microsoft.com/office/drawing/2010/main"/>
              </a:ext>
            </a:extLst>
          </a:blip>
          <a:srcRect l="3016" r="12004"/>
          <a:stretch/>
        </p:blipFill>
        <p:spPr>
          <a:xfrm>
            <a:off x="0" y="0"/>
            <a:ext cx="9144000" cy="6858000"/>
          </a:xfrm>
          <a:prstGeom prst="rect">
            <a:avLst/>
          </a:prstGeom>
        </p:spPr>
      </p:pic>
      <p:sp>
        <p:nvSpPr>
          <p:cNvPr id="2" name="제목 1"/>
          <p:cNvSpPr>
            <a:spLocks noGrp="1"/>
          </p:cNvSpPr>
          <p:nvPr>
            <p:ph type="title"/>
          </p:nvPr>
        </p:nvSpPr>
        <p:spPr>
          <a:xfrm>
            <a:off x="457200" y="274638"/>
            <a:ext cx="8229600" cy="468000"/>
          </a:xfrm>
        </p:spPr>
        <p:txBody>
          <a:bodyPr>
            <a:normAutofit/>
          </a:bodyPr>
          <a:lstStyle>
            <a:lvl1pPr marL="0" algn="l" defTabSz="457200" rtl="0" eaLnBrk="1" latinLnBrk="0" hangingPunct="1">
              <a:defRPr lang="ko-KR" altLang="en-US" sz="2400" b="1" kern="1200" spc="-150" dirty="0">
                <a:ln>
                  <a:solidFill>
                    <a:schemeClr val="accent1">
                      <a:alpha val="0"/>
                    </a:schemeClr>
                  </a:solidFill>
                </a:ln>
                <a:solidFill>
                  <a:schemeClr val="tx1">
                    <a:lumMod val="65000"/>
                    <a:lumOff val="35000"/>
                  </a:schemeClr>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n-cs"/>
              </a:defRPr>
            </a:lvl1pPr>
          </a:lstStyle>
          <a:p>
            <a:r>
              <a:rPr lang="ko-KR" altLang="en-US" dirty="0"/>
              <a:t>마스터 제목 스타일 편집</a:t>
            </a:r>
          </a:p>
        </p:txBody>
      </p:sp>
      <p:grpSp>
        <p:nvGrpSpPr>
          <p:cNvPr id="7" name="그룹 6"/>
          <p:cNvGrpSpPr/>
          <p:nvPr userDrawn="1"/>
        </p:nvGrpSpPr>
        <p:grpSpPr>
          <a:xfrm>
            <a:off x="443582" y="764704"/>
            <a:ext cx="5640585" cy="45719"/>
            <a:chOff x="5543855" y="404096"/>
            <a:chExt cx="3347500" cy="42888"/>
          </a:xfrm>
        </p:grpSpPr>
        <p:cxnSp>
          <p:nvCxnSpPr>
            <p:cNvPr id="8" name="直接连接符 6"/>
            <p:cNvCxnSpPr/>
            <p:nvPr/>
          </p:nvCxnSpPr>
          <p:spPr>
            <a:xfrm>
              <a:off x="5543855" y="404096"/>
              <a:ext cx="33475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543855" y="446984"/>
              <a:ext cx="33475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矩形 1"/>
          <p:cNvSpPr/>
          <p:nvPr userDrawn="1"/>
        </p:nvSpPr>
        <p:spPr>
          <a:xfrm flipH="1">
            <a:off x="-3" y="6515100"/>
            <a:ext cx="9144001" cy="3432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13" name="矩形 2"/>
          <p:cNvSpPr/>
          <p:nvPr userDrawn="1"/>
        </p:nvSpPr>
        <p:spPr>
          <a:xfrm flipH="1">
            <a:off x="-4" y="6582858"/>
            <a:ext cx="9144001" cy="2751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14" name="矩形 4"/>
          <p:cNvSpPr/>
          <p:nvPr userDrawn="1"/>
        </p:nvSpPr>
        <p:spPr>
          <a:xfrm>
            <a:off x="8168609" y="6396627"/>
            <a:ext cx="802741" cy="4617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22" name="내용 개체 틀 2"/>
          <p:cNvSpPr>
            <a:spLocks noGrp="1"/>
          </p:cNvSpPr>
          <p:nvPr>
            <p:ph idx="1"/>
          </p:nvPr>
        </p:nvSpPr>
        <p:spPr>
          <a:xfrm>
            <a:off x="457200" y="980728"/>
            <a:ext cx="8229600" cy="5040000"/>
          </a:xfrm>
        </p:spPr>
        <p:txBody>
          <a:bodyPr/>
          <a:lstStyle>
            <a:lvl1pPr marL="180000" indent="-288000" algn="just" latinLnBrk="0">
              <a:spcAft>
                <a:spcPts val="0"/>
              </a:spcAft>
              <a:buFont typeface="Wingdings" panose="05000000000000000000" pitchFamily="2" charset="2"/>
              <a:buChar char="v"/>
              <a:defRPr sz="2000" b="1">
                <a:solidFill>
                  <a:srgbClr val="214E97"/>
                </a:solidFill>
              </a:defRPr>
            </a:lvl1pPr>
            <a:lvl2pPr marL="504000" indent="-180000" algn="just" defTabSz="914400" rtl="0" eaLnBrk="1" latinLnBrk="0" hangingPunct="1">
              <a:lnSpc>
                <a:spcPct val="100000"/>
              </a:lnSpc>
              <a:spcBef>
                <a:spcPct val="20000"/>
              </a:spcBef>
              <a:spcAft>
                <a:spcPts val="0"/>
              </a:spcAft>
              <a:buFont typeface="Arial"/>
              <a:buBlip>
                <a:blip r:embed="rId3"/>
              </a:buBlip>
              <a:tabLst>
                <a:tab pos="446088" algn="l"/>
              </a:tabLst>
              <a:defRPr sz="1600">
                <a:solidFill>
                  <a:schemeClr val="tx1">
                    <a:lumMod val="75000"/>
                    <a:lumOff val="25000"/>
                  </a:schemeClr>
                </a:solidFill>
              </a:defRPr>
            </a:lvl2pPr>
            <a:lvl3pPr marL="720000" indent="-180000" algn="just" latinLnBrk="0">
              <a:buFont typeface="Wingdings" panose="05000000000000000000" pitchFamily="2" charset="2"/>
              <a:buChar char="§"/>
              <a:defRPr sz="1600">
                <a:solidFill>
                  <a:schemeClr val="tx1">
                    <a:lumMod val="75000"/>
                    <a:lumOff val="25000"/>
                  </a:schemeClr>
                </a:solidFill>
              </a:defRPr>
            </a:lvl3pPr>
            <a:lvl4pPr marL="900000" indent="-180000" algn="just" latinLnBrk="0">
              <a:buFontTx/>
              <a:buChar char="-"/>
              <a:defRPr sz="1600">
                <a:solidFill>
                  <a:schemeClr val="tx1">
                    <a:lumMod val="75000"/>
                    <a:lumOff val="25000"/>
                  </a:schemeClr>
                </a:solidFill>
              </a:defRPr>
            </a:lvl4pPr>
            <a:lvl5pPr marL="1828800" marR="0" indent="0" algn="just" defTabSz="914400" rtl="0" eaLnBrk="1" fontAlgn="auto" latinLnBrk="0" hangingPunct="1">
              <a:lnSpc>
                <a:spcPct val="100000"/>
              </a:lnSpc>
              <a:spcBef>
                <a:spcPct val="20000"/>
              </a:spcBef>
              <a:spcAft>
                <a:spcPts val="0"/>
              </a:spcAft>
              <a:buClrTx/>
              <a:buSzTx/>
              <a:buFont typeface="Arial"/>
              <a:buNone/>
              <a:tabLst/>
              <a:defRPr sz="1600">
                <a:solidFill>
                  <a:schemeClr val="tx1">
                    <a:lumMod val="75000"/>
                    <a:lumOff val="25000"/>
                  </a:schemeClr>
                </a:solidFill>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endParaRPr lang="ko-KR" altLang="en-US" dirty="0"/>
          </a:p>
        </p:txBody>
      </p:sp>
      <p:sp>
        <p:nvSpPr>
          <p:cNvPr id="5" name="슬라이드 번호 개체 틀 4"/>
          <p:cNvSpPr>
            <a:spLocks noGrp="1"/>
          </p:cNvSpPr>
          <p:nvPr>
            <p:ph type="sldNum" sz="quarter" idx="12"/>
          </p:nvPr>
        </p:nvSpPr>
        <p:spPr>
          <a:xfrm>
            <a:off x="8316416" y="6453336"/>
            <a:ext cx="540000" cy="360000"/>
          </a:xfrm>
        </p:spPr>
        <p:txBody>
          <a:bodyPr/>
          <a:lstStyle>
            <a:lvl1pPr algn="ctr">
              <a:defRPr lang="ko-KR" altLang="en-US" sz="1500" b="1" kern="1200" smtClean="0">
                <a:solidFill>
                  <a:schemeClr val="tx2"/>
                </a:solidFill>
                <a:latin typeface="微软雅黑" panose="020B0503020204020204" pitchFamily="34" charset="-122"/>
                <a:ea typeface="微软雅黑" panose="020B0503020204020204" pitchFamily="34" charset="-122"/>
                <a:cs typeface="+mj-cs"/>
              </a:defRPr>
            </a:lvl1pPr>
          </a:lstStyle>
          <a:p>
            <a:fld id="{064842BF-CDA9-4ED9-BF79-3D7456AF9384}" type="slidenum">
              <a:rPr lang="en-US" altLang="ko-KR" smtClean="0"/>
              <a:pPr/>
              <a:t>‹#›</a:t>
            </a:fld>
            <a:endParaRPr lang="en-US" dirty="0"/>
          </a:p>
        </p:txBody>
      </p:sp>
    </p:spTree>
    <p:extLst>
      <p:ext uri="{BB962C8B-B14F-4D97-AF65-F5344CB8AC3E}">
        <p14:creationId xmlns:p14="http://schemas.microsoft.com/office/powerpoint/2010/main" val="3690393565"/>
      </p:ext>
    </p:extLst>
  </p:cSld>
  <p:clrMapOvr>
    <a:overrideClrMapping bg1="lt1" tx1="dk1" bg2="lt2" tx2="dk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4235C-1DB2-4185-A547-EA649503E13C}" type="datetimeFigureOut">
              <a:rPr lang="ko-KR" altLang="en-US" smtClean="0"/>
              <a:t>2020. 10. 28.</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842BF-CDA9-4ED9-BF79-3D7456AF9384}" type="slidenum">
              <a:rPr lang="ko-KR" altLang="en-US" smtClean="0"/>
              <a:t>‹#›</a:t>
            </a:fld>
            <a:endParaRPr lang="ko-KR" altLang="en-US"/>
          </a:p>
        </p:txBody>
      </p:sp>
    </p:spTree>
    <p:extLst>
      <p:ext uri="{BB962C8B-B14F-4D97-AF65-F5344CB8AC3E}">
        <p14:creationId xmlns:p14="http://schemas.microsoft.com/office/powerpoint/2010/main" val="421499654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62" r:id="rId4"/>
    <p:sldLayoutId id="2147483661" r:id="rId5"/>
    <p:sldLayoutId id="2147483663" r:id="rId6"/>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81.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9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8.tiff"/><Relationship Id="rId4" Type="http://schemas.openxmlformats.org/officeDocument/2006/relationships/image" Target="../media/image1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2585EA1-483B-834A-BE88-D0AE489CAA65}"/>
              </a:ext>
            </a:extLst>
          </p:cNvPr>
          <p:cNvSpPr>
            <a:spLocks noGrp="1"/>
          </p:cNvSpPr>
          <p:nvPr>
            <p:ph type="title"/>
          </p:nvPr>
        </p:nvSpPr>
        <p:spPr>
          <a:xfrm>
            <a:off x="3347864" y="2348880"/>
            <a:ext cx="5400000" cy="720000"/>
          </a:xfrm>
        </p:spPr>
        <p:txBody>
          <a:bodyPr anchor="ctr"/>
          <a:lstStyle/>
          <a:p>
            <a:r>
              <a:rPr kumimoji="1" lang="en-US" altLang="x-none" sz="3200" b="0" dirty="0">
                <a:solidFill>
                  <a:schemeClr val="bg1">
                    <a:lumMod val="50000"/>
                  </a:schemeClr>
                </a:solidFill>
                <a:latin typeface="Arial" panose="020B0604020202020204" pitchFamily="34" charset="0"/>
                <a:cs typeface="Arial" panose="020B0604020202020204" pitchFamily="34" charset="0"/>
              </a:rPr>
              <a:t>AI + Climate change</a:t>
            </a:r>
            <a:endParaRPr kumimoji="1" lang="x-none" altLang="en-US" sz="3200" b="0" dirty="0">
              <a:solidFill>
                <a:schemeClr val="bg1">
                  <a:lumMod val="50000"/>
                </a:schemeClr>
              </a:solidFill>
              <a:latin typeface="Arial" panose="020B0604020202020204" pitchFamily="34" charset="0"/>
              <a:cs typeface="Arial" panose="020B0604020202020204" pitchFamily="34" charset="0"/>
            </a:endParaRPr>
          </a:p>
        </p:txBody>
      </p:sp>
      <p:sp>
        <p:nvSpPr>
          <p:cNvPr id="3" name="텍스트 개체 틀 2">
            <a:extLst>
              <a:ext uri="{FF2B5EF4-FFF2-40B4-BE49-F238E27FC236}">
                <a16:creationId xmlns:a16="http://schemas.microsoft.com/office/drawing/2014/main" id="{0C5C03BF-C9B4-2546-A7B5-9F270B3BF921}"/>
              </a:ext>
            </a:extLst>
          </p:cNvPr>
          <p:cNvSpPr>
            <a:spLocks noGrp="1"/>
          </p:cNvSpPr>
          <p:nvPr>
            <p:ph type="body" idx="1"/>
          </p:nvPr>
        </p:nvSpPr>
        <p:spPr>
          <a:xfrm>
            <a:off x="3347864" y="3068880"/>
            <a:ext cx="5328592" cy="1049909"/>
          </a:xfrm>
        </p:spPr>
        <p:txBody>
          <a:bodyPr/>
          <a:lstStyle/>
          <a:p>
            <a:r>
              <a:rPr kumimoji="1" lang="en" altLang="x-none" b="1" spc="-150" dirty="0">
                <a:solidFill>
                  <a:srgbClr val="214E97"/>
                </a:solidFill>
                <a:latin typeface="Arial" panose="020B0604020202020204" pitchFamily="34" charset="0"/>
                <a:cs typeface="Arial" panose="020B0604020202020204" pitchFamily="34" charset="0"/>
              </a:rPr>
              <a:t>Precipitation forecasting through NWP correction</a:t>
            </a:r>
          </a:p>
          <a:p>
            <a:r>
              <a:rPr kumimoji="1" lang="en" altLang="x-none" b="1" spc="-150" dirty="0">
                <a:solidFill>
                  <a:srgbClr val="214E97"/>
                </a:solidFill>
                <a:latin typeface="Arial" panose="020B0604020202020204" pitchFamily="34" charset="0"/>
                <a:cs typeface="Arial" panose="020B0604020202020204" pitchFamily="34" charset="0"/>
              </a:rPr>
              <a:t>considering the Korean Peninsula terrain</a:t>
            </a:r>
            <a:endParaRPr kumimoji="1" lang="x-none" altLang="en-US" dirty="0">
              <a:solidFill>
                <a:srgbClr val="214E97"/>
              </a:solidFill>
              <a:latin typeface="Arial" panose="020B0604020202020204" pitchFamily="34" charset="0"/>
              <a:cs typeface="Arial" panose="020B0604020202020204" pitchFamily="34" charset="0"/>
            </a:endParaRPr>
          </a:p>
        </p:txBody>
      </p:sp>
      <p:sp>
        <p:nvSpPr>
          <p:cNvPr id="4" name="텍스트 개체 틀 2">
            <a:extLst>
              <a:ext uri="{FF2B5EF4-FFF2-40B4-BE49-F238E27FC236}">
                <a16:creationId xmlns:a16="http://schemas.microsoft.com/office/drawing/2014/main" id="{BA1A4D5E-F060-4EC8-A74B-98B88DE3A8B7}"/>
              </a:ext>
            </a:extLst>
          </p:cNvPr>
          <p:cNvSpPr txBox="1">
            <a:spLocks/>
          </p:cNvSpPr>
          <p:nvPr/>
        </p:nvSpPr>
        <p:spPr>
          <a:xfrm>
            <a:off x="3347864" y="4118789"/>
            <a:ext cx="5328592" cy="1049909"/>
          </a:xfrm>
          <a:prstGeom prst="rect">
            <a:avLst/>
          </a:prstGeom>
        </p:spPr>
        <p:txBody>
          <a:bodyPr vert="horz" lIns="91440" tIns="45720" rIns="91440" bIns="45720" rtlCol="0" anchor="ctr">
            <a:normAutofit/>
          </a:bodyPr>
          <a:lstStyle>
            <a:lvl1pPr marL="0" indent="0" algn="l" defTabSz="914400" rtl="0" eaLnBrk="1" latinLnBrk="1" hangingPunct="1">
              <a:spcBef>
                <a:spcPct val="20000"/>
              </a:spcBef>
              <a:buFont typeface="Arial"/>
              <a:buNone/>
              <a:defRPr sz="2000" kern="1200">
                <a:solidFill>
                  <a:schemeClr val="tx1">
                    <a:tint val="75000"/>
                  </a:schemeClr>
                </a:solidFill>
                <a:latin typeface="+mn-lt"/>
                <a:ea typeface="+mn-ea"/>
                <a:cs typeface="+mn-cs"/>
              </a:defRPr>
            </a:lvl1pPr>
            <a:lvl2pPr marL="457200" indent="0" algn="l" defTabSz="914400" rtl="0" eaLnBrk="1" latinLnBrk="1"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914400" rtl="0" eaLnBrk="1" latinLnBrk="1"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914400" rtl="0" eaLnBrk="1" latinLnBrk="1"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914400" rtl="0" eaLnBrk="1" latinLnBrk="1"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914400" rtl="0" eaLnBrk="1" latinLnBrk="1"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914400" rtl="0" eaLnBrk="1" latinLnBrk="1"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914400" rtl="0" eaLnBrk="1" latinLnBrk="1"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914400" rtl="0" eaLnBrk="1" latinLnBrk="1" hangingPunct="1">
              <a:spcBef>
                <a:spcPct val="20000"/>
              </a:spcBef>
              <a:buFont typeface="Arial"/>
              <a:buNone/>
              <a:defRPr sz="1400" kern="1200">
                <a:solidFill>
                  <a:schemeClr val="tx1">
                    <a:tint val="75000"/>
                  </a:schemeClr>
                </a:solidFill>
                <a:latin typeface="+mn-lt"/>
                <a:ea typeface="+mn-ea"/>
                <a:cs typeface="+mn-cs"/>
              </a:defRPr>
            </a:lvl9pPr>
          </a:lstStyle>
          <a:p>
            <a:pPr algn="r"/>
            <a:r>
              <a:rPr kumimoji="1" lang="en-US" altLang="x-none" dirty="0">
                <a:solidFill>
                  <a:schemeClr val="bg1">
                    <a:lumMod val="50000"/>
                  </a:schemeClr>
                </a:solidFill>
                <a:latin typeface="Arial" panose="020B0604020202020204" pitchFamily="34" charset="0"/>
                <a:cs typeface="Arial" panose="020B0604020202020204" pitchFamily="34" charset="0"/>
              </a:rPr>
              <a:t>Presenter: Se-Young Yun</a:t>
            </a:r>
          </a:p>
          <a:p>
            <a:pPr algn="r"/>
            <a:r>
              <a:rPr kumimoji="1" lang="en-US" altLang="en-US" dirty="0">
                <a:solidFill>
                  <a:schemeClr val="bg1">
                    <a:lumMod val="50000"/>
                  </a:schemeClr>
                </a:solidFill>
                <a:latin typeface="Arial" panose="020B0604020202020204" pitchFamily="34" charset="0"/>
                <a:cs typeface="Arial" panose="020B0604020202020204" pitchFamily="34" charset="0"/>
              </a:rPr>
              <a:t>2020. 10. 29.</a:t>
            </a:r>
            <a:endParaRPr kumimoji="1" lang="x-none" alt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527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Goal of Our Project</a:t>
            </a:r>
            <a:endParaRPr lang="ko-KR" altLang="en-US" spc="0" dirty="0">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p:txBody>
          <a:bodyPr>
            <a:normAutofit/>
          </a:bodyPr>
          <a:lstStyle/>
          <a:p>
            <a:pPr>
              <a:lnSpc>
                <a:spcPct val="110000"/>
              </a:lnSpc>
            </a:pP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Problem statement</a:t>
            </a:r>
          </a:p>
          <a:p>
            <a:pPr lvl="1">
              <a:lnSpc>
                <a:spcPct val="110000"/>
              </a:lnSpc>
            </a:pPr>
            <a:r>
              <a:rPr lang="en-US" altLang="ko-KR" dirty="0">
                <a:solidFill>
                  <a:schemeClr val="tx1"/>
                </a:solidFill>
                <a:latin typeface="Arial" panose="020B0604020202020204" pitchFamily="34" charset="0"/>
                <a:cs typeface="Arial" panose="020B0604020202020204" pitchFamily="34" charset="0"/>
              </a:rPr>
              <a:t>How can we use deep learning approaches, that shows good performance in nowcasting, for shot(long)-term precipitation forecasting?</a:t>
            </a:r>
          </a:p>
          <a:p>
            <a:pPr lvl="1">
              <a:lnSpc>
                <a:spcPct val="110000"/>
              </a:lnSpc>
            </a:pPr>
            <a:r>
              <a:rPr lang="en-US" altLang="ko-KR" dirty="0">
                <a:solidFill>
                  <a:schemeClr val="tx1"/>
                </a:solidFill>
                <a:latin typeface="Arial" panose="020B0604020202020204" pitchFamily="34" charset="0"/>
                <a:cs typeface="Arial" panose="020B0604020202020204" pitchFamily="34" charset="0"/>
              </a:rPr>
              <a:t>How can we mitigate the data-related problems?</a:t>
            </a:r>
          </a:p>
          <a:p>
            <a:pPr lvl="1">
              <a:lnSpc>
                <a:spcPct val="110000"/>
              </a:lnSpc>
            </a:pPr>
            <a:endParaRPr lang="en-US" altLang="ko-KR" dirty="0">
              <a:solidFill>
                <a:schemeClr val="tx1"/>
              </a:solidFill>
              <a:latin typeface="Arial" panose="020B0604020202020204" pitchFamily="34" charset="0"/>
              <a:cs typeface="Arial" panose="020B0604020202020204" pitchFamily="34" charset="0"/>
            </a:endParaRPr>
          </a:p>
          <a:p>
            <a:pPr>
              <a:lnSpc>
                <a:spcPct val="120000"/>
              </a:lnSpc>
            </a:pP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Goal</a:t>
            </a:r>
            <a:endParaRPr lang="en-US" altLang="ko-KR" dirty="0">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Accurate long-term precipitation prediction using </a:t>
            </a:r>
            <a:r>
              <a:rPr lang="en-US" altLang="ko-KR" b="1" dirty="0">
                <a:solidFill>
                  <a:schemeClr val="tx1"/>
                </a:solidFill>
                <a:latin typeface="Arial" panose="020B0604020202020204" pitchFamily="34" charset="0"/>
                <a:cs typeface="Arial" panose="020B0604020202020204" pitchFamily="34" charset="0"/>
              </a:rPr>
              <a:t>deep learning</a:t>
            </a:r>
            <a:r>
              <a:rPr lang="en-US" altLang="ko-KR" dirty="0">
                <a:solidFill>
                  <a:schemeClr val="tx1"/>
                </a:solidFill>
                <a:latin typeface="Arial" panose="020B0604020202020204" pitchFamily="34" charset="0"/>
                <a:cs typeface="Arial" panose="020B0604020202020204" pitchFamily="34" charset="0"/>
              </a:rPr>
              <a:t> as a post-processing method of </a:t>
            </a:r>
            <a:r>
              <a:rPr lang="en-US" altLang="ko-KR" b="1" dirty="0">
                <a:solidFill>
                  <a:schemeClr val="tx1"/>
                </a:solidFill>
                <a:latin typeface="Arial" panose="020B0604020202020204" pitchFamily="34" charset="0"/>
                <a:cs typeface="Arial" panose="020B0604020202020204" pitchFamily="34" charset="0"/>
              </a:rPr>
              <a:t>NWP predictions.</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Correct the predicted precipitation from LDAPS.*</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Inject topographic information by learning.</a:t>
            </a: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10</a:t>
            </a:fld>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5806B9E-D919-47BB-A493-67063E3D663E}"/>
              </a:ext>
            </a:extLst>
          </p:cNvPr>
          <p:cNvSpPr txBox="1"/>
          <p:nvPr/>
        </p:nvSpPr>
        <p:spPr>
          <a:xfrm>
            <a:off x="360734" y="5683034"/>
            <a:ext cx="8422532" cy="553998"/>
          </a:xfrm>
          <a:prstGeom prst="rect">
            <a:avLst/>
          </a:prstGeom>
          <a:noFill/>
        </p:spPr>
        <p:txBody>
          <a:bodyPr wrap="square" rtlCol="0">
            <a:spAutoFit/>
          </a:bodyPr>
          <a:lstStyle/>
          <a:p>
            <a:r>
              <a:rPr lang="en-US" altLang="ko-KR" sz="1000" dirty="0"/>
              <a:t>* </a:t>
            </a:r>
            <a:r>
              <a:rPr lang="en-US" altLang="ko-KR" sz="1000" dirty="0">
                <a:latin typeface="Arial" panose="020B0604020202020204" pitchFamily="34" charset="0"/>
                <a:cs typeface="Arial" panose="020B0604020202020204" pitchFamily="34" charset="0"/>
              </a:rPr>
              <a:t>The Korean Meteorological Administration (KMA) has been developing the NWP systems based on the Unified Model (UM) of the Met Office of the United Kingdom since May 2010. Those systems consist of the Global Data Assimilation and Prediction System (GDAPS) and Local Data Assimilation and Prediction System (LDAPS). (Details in the next slide)</a:t>
            </a:r>
          </a:p>
        </p:txBody>
      </p:sp>
    </p:spTree>
    <p:extLst>
      <p:ext uri="{BB962C8B-B14F-4D97-AF65-F5344CB8AC3E}">
        <p14:creationId xmlns:p14="http://schemas.microsoft.com/office/powerpoint/2010/main" val="2678275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nSpc>
                <a:spcPct val="110000"/>
              </a:lnSpc>
            </a:pPr>
            <a:r>
              <a:rPr lang="en-US" altLang="ko-KR" dirty="0">
                <a:latin typeface="Arial" panose="020B0604020202020204" pitchFamily="34" charset="0"/>
                <a:cs typeface="Arial" panose="020B0604020202020204" pitchFamily="34" charset="0"/>
              </a:rPr>
              <a:t>Local Data Assimilation and Prediction Systems (LDAPS)</a:t>
            </a:r>
          </a:p>
        </p:txBody>
      </p:sp>
      <p:sp>
        <p:nvSpPr>
          <p:cNvPr id="3" name="내용 개체 틀 2"/>
          <p:cNvSpPr>
            <a:spLocks noGrp="1"/>
          </p:cNvSpPr>
          <p:nvPr>
            <p:ph idx="1"/>
          </p:nvPr>
        </p:nvSpPr>
        <p:spPr/>
        <p:txBody>
          <a:bodyPr>
            <a:noAutofit/>
          </a:bodyPr>
          <a:lstStyle/>
          <a:p>
            <a:pPr>
              <a:lnSpc>
                <a:spcPct val="120000"/>
              </a:lnSpc>
            </a:pPr>
            <a:r>
              <a:rPr lang="en-US" altLang="ko-KR" sz="1800" dirty="0">
                <a:solidFill>
                  <a:schemeClr val="tx1"/>
                </a:solidFill>
                <a:latin typeface="Arial" panose="020B0604020202020204" pitchFamily="34" charset="0"/>
                <a:cs typeface="Arial" panose="020B0604020202020204" pitchFamily="34" charset="0"/>
              </a:rPr>
              <a:t>The Korean Meteorological Administration p</a:t>
            </a: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rovides outputs of several numerical analyses for weather forecasting.</a:t>
            </a:r>
          </a:p>
          <a:p>
            <a:pPr lvl="1">
              <a:lnSpc>
                <a:spcPct val="110000"/>
              </a:lnSpc>
            </a:pPr>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rPr>
              <a:t>GDAPS: The coarse-resolution (10–25 km) over the global region</a:t>
            </a:r>
          </a:p>
          <a:p>
            <a:pPr lvl="1">
              <a:lnSpc>
                <a:spcPct val="110000"/>
              </a:lnSpc>
            </a:pPr>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rPr>
              <a:t>LDAPS: The fine-resolution (1.5km) over the Korean Peninsula</a:t>
            </a:r>
          </a:p>
          <a:p>
            <a:pPr lvl="1">
              <a:lnSpc>
                <a:spcPct val="110000"/>
              </a:lnSpc>
            </a:pPr>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rPr>
              <a:t>GDAPS is used as boundary conditions for LDAPS.</a:t>
            </a:r>
          </a:p>
          <a:p>
            <a:pPr>
              <a:lnSpc>
                <a:spcPct val="110000"/>
              </a:lnSpc>
            </a:pP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LDAPS consists of two type data</a:t>
            </a:r>
            <a:r>
              <a:rPr lang="ko-KR" altLang="en-US" sz="1800" dirty="0">
                <a:ln>
                  <a:solidFill>
                    <a:schemeClr val="accent1">
                      <a:alpha val="0"/>
                    </a:schemeClr>
                  </a:solidFill>
                </a:ln>
                <a:solidFill>
                  <a:schemeClr val="tx1"/>
                </a:solidFill>
                <a:latin typeface="Arial" panose="020B0604020202020204" pitchFamily="34" charset="0"/>
                <a:cs typeface="Arial" panose="020B0604020202020204" pitchFamily="34" charset="0"/>
              </a:rPr>
              <a:t> </a:t>
            </a: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sets. </a:t>
            </a:r>
          </a:p>
          <a:p>
            <a:pPr lvl="1">
              <a:lnSpc>
                <a:spcPct val="110000"/>
              </a:lnSpc>
            </a:pPr>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rPr>
              <a:t>Isometric surface w.r.t vertical directions: 7 variables of each layer (Total 70 layers)</a:t>
            </a:r>
          </a:p>
          <a:p>
            <a:pPr lvl="2">
              <a:lnSpc>
                <a:spcPct val="110000"/>
              </a:lnSpc>
            </a:pPr>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rPr>
              <a:t>wind velocity, temperature, humidity etc.</a:t>
            </a:r>
          </a:p>
          <a:p>
            <a:pPr lvl="1">
              <a:lnSpc>
                <a:spcPct val="110000"/>
              </a:lnSpc>
            </a:pPr>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rPr>
              <a:t>Earth’s surface: 136 variables of a single-level layer </a:t>
            </a:r>
          </a:p>
          <a:p>
            <a:pPr lvl="2">
              <a:lnSpc>
                <a:spcPct val="110000"/>
              </a:lnSpc>
            </a:pPr>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rPr>
              <a:t>diffusion, several flux, cloud amount, surface pressure, accumulated large scale precipitation etc.</a:t>
            </a: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11</a:t>
            </a:fld>
            <a:endParaRPr lang="en-US" dirty="0">
              <a:latin typeface="Arial" panose="020B0604020202020204" pitchFamily="34" charset="0"/>
              <a:cs typeface="Arial" panose="020B0604020202020204" pitchFamily="34" charset="0"/>
            </a:endParaRPr>
          </a:p>
        </p:txBody>
      </p:sp>
      <p:pic>
        <p:nvPicPr>
          <p:cNvPr id="7" name="그림 6">
            <a:extLst>
              <a:ext uri="{FF2B5EF4-FFF2-40B4-BE49-F238E27FC236}">
                <a16:creationId xmlns:a16="http://schemas.microsoft.com/office/drawing/2014/main" id="{3225BBC1-85E3-CF4A-B4EE-F416FC316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826" y="4293096"/>
            <a:ext cx="3132348" cy="2158382"/>
          </a:xfrm>
          <a:prstGeom prst="rect">
            <a:avLst/>
          </a:prstGeom>
        </p:spPr>
      </p:pic>
    </p:spTree>
    <p:extLst>
      <p:ext uri="{BB962C8B-B14F-4D97-AF65-F5344CB8AC3E}">
        <p14:creationId xmlns:p14="http://schemas.microsoft.com/office/powerpoint/2010/main" val="804016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nSpc>
                <a:spcPct val="110000"/>
              </a:lnSpc>
            </a:pPr>
            <a:r>
              <a:rPr lang="en-US" altLang="ko-KR" dirty="0">
                <a:latin typeface="Arial" panose="020B0604020202020204" pitchFamily="34" charset="0"/>
                <a:cs typeface="Arial" panose="020B0604020202020204" pitchFamily="34" charset="0"/>
              </a:rPr>
              <a:t>Limitations of LDAPS predictions</a:t>
            </a:r>
          </a:p>
        </p:txBody>
      </p:sp>
      <p:sp>
        <p:nvSpPr>
          <p:cNvPr id="3" name="내용 개체 틀 2"/>
          <p:cNvSpPr>
            <a:spLocks noGrp="1"/>
          </p:cNvSpPr>
          <p:nvPr>
            <p:ph idx="1"/>
          </p:nvPr>
        </p:nvSpPr>
        <p:spPr/>
        <p:txBody>
          <a:bodyPr>
            <a:normAutofit/>
          </a:bodyPr>
          <a:lstStyle/>
          <a:p>
            <a:pPr>
              <a:lnSpc>
                <a:spcPct val="120000"/>
              </a:lnSpc>
            </a:pP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LDAPS dose not capture geometric information over Korea</a:t>
            </a:r>
          </a:p>
          <a:p>
            <a:pPr lvl="1">
              <a:lnSpc>
                <a:spcPct val="110000"/>
              </a:lnSpc>
            </a:pPr>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rPr>
              <a:t>Unlike the typical continental precipitation (e.g., the United States and Central Africa), heavy rain systems over Korea are known to be dominated by clouds with relatively low storm and cloud top heights as a part of humid East Asian monsoon.</a:t>
            </a:r>
          </a:p>
          <a:p>
            <a:pPr lvl="1">
              <a:lnSpc>
                <a:spcPct val="110000"/>
              </a:lnSpc>
            </a:pPr>
            <a:endParaRPr lang="en-US" altLang="ko-KR" sz="1400" dirty="0">
              <a:ln>
                <a:solidFill>
                  <a:schemeClr val="accent1">
                    <a:alpha val="0"/>
                  </a:schemeClr>
                </a:solidFill>
              </a:ln>
              <a:solidFill>
                <a:schemeClr val="tx1"/>
              </a:solidFill>
              <a:latin typeface="Arial" panose="020B0604020202020204" pitchFamily="34" charset="0"/>
              <a:cs typeface="Arial" panose="020B0604020202020204" pitchFamily="34" charset="0"/>
            </a:endParaRPr>
          </a:p>
          <a:p>
            <a:pPr>
              <a:lnSpc>
                <a:spcPct val="110000"/>
              </a:lnSpc>
            </a:pP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sym typeface="Wingdings" pitchFamily="2" charset="2"/>
              </a:rPr>
              <a:t>Climate change of Korea</a:t>
            </a:r>
          </a:p>
          <a:p>
            <a:pPr lvl="1">
              <a:lnSpc>
                <a:spcPct val="110000"/>
              </a:lnSpc>
            </a:pPr>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sym typeface="Wingdings" pitchFamily="2" charset="2"/>
              </a:rPr>
              <a:t>Significant inter-annual variation of precipitation and related mechanisms over the Korean Peninsula makes precipitation forecast more difficult. Even a method that fits well in a particular period might not be the same in other periods.</a:t>
            </a:r>
            <a:endParaRPr lang="ko-KR" altLang="en-US" dirty="0">
              <a:ln>
                <a:solidFill>
                  <a:schemeClr val="accent1">
                    <a:alpha val="0"/>
                  </a:schemeClr>
                </a:solidFill>
              </a:ln>
              <a:solidFill>
                <a:schemeClr val="tx1"/>
              </a:solidFill>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12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809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Random Forest Based Correction</a:t>
            </a:r>
            <a:endParaRPr lang="ko-KR" altLang="en-US" spc="0"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13</a:t>
            </a:fld>
            <a:endParaRPr lang="en-US" dirty="0">
              <a:latin typeface="Arial" panose="020B0604020202020204" pitchFamily="34" charset="0"/>
              <a:cs typeface="Arial" panose="020B0604020202020204" pitchFamily="34" charset="0"/>
            </a:endParaRPr>
          </a:p>
        </p:txBody>
      </p:sp>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358473" y="908720"/>
            <a:ext cx="8229600" cy="1296144"/>
          </a:xfrm>
        </p:spPr>
        <p:txBody>
          <a:bodyPr>
            <a:normAutofit/>
          </a:bodyPr>
          <a:lstStyle/>
          <a:p>
            <a:pPr>
              <a:lnSpc>
                <a:spcPct val="110000"/>
              </a:lnSpc>
            </a:pP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Methodology</a:t>
            </a:r>
            <a:endParaRPr lang="en-US" altLang="ko-KR" dirty="0">
              <a:solidFill>
                <a:schemeClr val="tx1"/>
              </a:solidFill>
              <a:latin typeface="Arial" panose="020B0604020202020204" pitchFamily="34" charset="0"/>
              <a:cs typeface="Arial" panose="020B0604020202020204" pitchFamily="34" charset="0"/>
            </a:endParaRPr>
          </a:p>
          <a:p>
            <a:pPr marL="324000" lvl="1" indent="0">
              <a:lnSpc>
                <a:spcPct val="120000"/>
              </a:lnSpc>
              <a:buNone/>
            </a:pPr>
            <a:endParaRPr lang="en-US" altLang="ko-KR" dirty="0">
              <a:solidFill>
                <a:schemeClr val="tx1"/>
              </a:solidFill>
              <a:latin typeface="Arial" panose="020B0604020202020204" pitchFamily="34" charset="0"/>
              <a:cs typeface="Arial" panose="020B0604020202020204" pitchFamily="34" charset="0"/>
            </a:endParaRPr>
          </a:p>
          <a:p>
            <a:pPr marL="324000" lvl="1" indent="0">
              <a:lnSpc>
                <a:spcPct val="120000"/>
              </a:lnSpc>
              <a:buNone/>
            </a:pPr>
            <a:endParaRPr lang="en-US" altLang="ko-KR" dirty="0">
              <a:solidFill>
                <a:schemeClr val="tx1"/>
              </a:solidFill>
              <a:latin typeface="Arial" panose="020B0604020202020204" pitchFamily="34" charset="0"/>
              <a:cs typeface="Arial" panose="020B0604020202020204" pitchFamily="34" charset="0"/>
            </a:endParaRPr>
          </a:p>
        </p:txBody>
      </p:sp>
      <p:sp>
        <p:nvSpPr>
          <p:cNvPr id="14" name="직사각형 13"/>
          <p:cNvSpPr/>
          <p:nvPr/>
        </p:nvSpPr>
        <p:spPr>
          <a:xfrm>
            <a:off x="358473" y="1484784"/>
            <a:ext cx="1711094"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r>
              <a:rPr lang="en-US" altLang="ko-KR" sz="1600" dirty="0">
                <a:solidFill>
                  <a:schemeClr val="tx1"/>
                </a:solidFill>
              </a:rPr>
              <a:t>Input data</a:t>
            </a:r>
            <a:br>
              <a:rPr lang="en-US" altLang="ko-KR" sz="1600" dirty="0">
                <a:solidFill>
                  <a:schemeClr val="tx1"/>
                </a:solidFill>
              </a:rPr>
            </a:br>
            <a:r>
              <a:rPr lang="en-US" altLang="ko-KR" sz="1600" dirty="0">
                <a:solidFill>
                  <a:schemeClr val="tx1"/>
                </a:solidFill>
              </a:rPr>
              <a:t>(LDAPS)</a:t>
            </a:r>
            <a:endParaRPr lang="ko-KR" altLang="en-US" sz="1600" dirty="0">
              <a:solidFill>
                <a:schemeClr val="tx1"/>
              </a:solidFill>
            </a:endParaRPr>
          </a:p>
        </p:txBody>
      </p:sp>
      <p:sp>
        <p:nvSpPr>
          <p:cNvPr id="16" name="직사각형 15"/>
          <p:cNvSpPr/>
          <p:nvPr/>
        </p:nvSpPr>
        <p:spPr>
          <a:xfrm>
            <a:off x="358473" y="2281227"/>
            <a:ext cx="1711094"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en-US" altLang="ko-KR" sz="1600" dirty="0">
                <a:solidFill>
                  <a:schemeClr val="tx1"/>
                </a:solidFill>
              </a:rPr>
              <a:t>Label data</a:t>
            </a:r>
            <a:br>
              <a:rPr lang="en-US" altLang="ko-KR" sz="1600" dirty="0">
                <a:solidFill>
                  <a:schemeClr val="tx1"/>
                </a:solidFill>
              </a:rPr>
            </a:br>
            <a:r>
              <a:rPr lang="en-US" altLang="ko-KR" sz="1600" dirty="0">
                <a:solidFill>
                  <a:schemeClr val="tx1"/>
                </a:solidFill>
              </a:rPr>
              <a:t>(</a:t>
            </a:r>
            <a:r>
              <a:rPr lang="en-US" altLang="ko-KR" sz="1600" dirty="0" err="1">
                <a:solidFill>
                  <a:schemeClr val="tx1"/>
                </a:solidFill>
              </a:rPr>
              <a:t>Obsevation</a:t>
            </a:r>
            <a:r>
              <a:rPr lang="en-US" altLang="ko-KR" sz="1600" dirty="0">
                <a:solidFill>
                  <a:schemeClr val="tx1"/>
                </a:solidFill>
              </a:rPr>
              <a:t>)</a:t>
            </a:r>
            <a:endParaRPr lang="ko-KR" altLang="en-US" sz="1600" dirty="0">
              <a:solidFill>
                <a:schemeClr val="tx1"/>
              </a:solidFill>
            </a:endParaRPr>
          </a:p>
        </p:txBody>
      </p:sp>
      <p:pic>
        <p:nvPicPr>
          <p:cNvPr id="15" name="그림 14"/>
          <p:cNvPicPr>
            <a:picLocks noChangeAspect="1"/>
          </p:cNvPicPr>
          <p:nvPr/>
        </p:nvPicPr>
        <p:blipFill>
          <a:blip r:embed="rId2"/>
          <a:stretch>
            <a:fillRect/>
          </a:stretch>
        </p:blipFill>
        <p:spPr>
          <a:xfrm>
            <a:off x="4922811" y="3301940"/>
            <a:ext cx="4215229" cy="2575331"/>
          </a:xfrm>
          <a:prstGeom prst="rect">
            <a:avLst/>
          </a:prstGeom>
        </p:spPr>
      </p:pic>
      <p:sp>
        <p:nvSpPr>
          <p:cNvPr id="24" name="직사각형 23"/>
          <p:cNvSpPr/>
          <p:nvPr/>
        </p:nvSpPr>
        <p:spPr>
          <a:xfrm>
            <a:off x="2555776" y="1484784"/>
            <a:ext cx="2232248" cy="1381218"/>
          </a:xfrm>
          <a:prstGeom prst="rect">
            <a:avLst/>
          </a:prstGeom>
          <a:noFill/>
        </p:spPr>
        <p:txBody>
          <a:bodyPr wrap="square" rtlCol="0" anchor="ctr">
            <a:spAutoFit/>
          </a:bodyPr>
          <a:lstStyle/>
          <a:p>
            <a:pPr algn="ctr"/>
            <a:endParaRPr lang="ko-KR" altLang="en-US" sz="9600" b="1" dirty="0">
              <a:solidFill>
                <a:schemeClr val="bg1"/>
              </a:solidFill>
            </a:endParaRPr>
          </a:p>
        </p:txBody>
      </p:sp>
      <p:sp>
        <p:nvSpPr>
          <p:cNvPr id="26" name="직사각형 25"/>
          <p:cNvSpPr/>
          <p:nvPr/>
        </p:nvSpPr>
        <p:spPr>
          <a:xfrm>
            <a:off x="2699792" y="1742617"/>
            <a:ext cx="3239261"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ko-KR" sz="1600" dirty="0">
                <a:solidFill>
                  <a:schemeClr val="tx1"/>
                </a:solidFill>
              </a:rPr>
              <a:t>Selection of training data using sliding window technique </a:t>
            </a:r>
          </a:p>
          <a:p>
            <a:pPr algn="ctr"/>
            <a:r>
              <a:rPr lang="en-US" altLang="ko-KR" sz="1600" dirty="0">
                <a:solidFill>
                  <a:schemeClr val="tx1"/>
                </a:solidFill>
              </a:rPr>
              <a:t>(Current year + Last year)</a:t>
            </a:r>
          </a:p>
        </p:txBody>
      </p:sp>
      <p:sp>
        <p:nvSpPr>
          <p:cNvPr id="28" name="직사각형 27"/>
          <p:cNvSpPr/>
          <p:nvPr/>
        </p:nvSpPr>
        <p:spPr>
          <a:xfrm>
            <a:off x="6591271" y="1742617"/>
            <a:ext cx="1218043"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r>
              <a:rPr lang="en-US" altLang="ko-KR" sz="1600" dirty="0">
                <a:solidFill>
                  <a:schemeClr val="tx1"/>
                </a:solidFill>
              </a:rPr>
              <a:t>Random over sampling</a:t>
            </a:r>
          </a:p>
        </p:txBody>
      </p:sp>
      <p:sp>
        <p:nvSpPr>
          <p:cNvPr id="29" name="오른쪽 화살표 28"/>
          <p:cNvSpPr/>
          <p:nvPr/>
        </p:nvSpPr>
        <p:spPr>
          <a:xfrm>
            <a:off x="2267744" y="1988840"/>
            <a:ext cx="288032" cy="292387"/>
          </a:xfrm>
          <a:prstGeom prst="rightArrow">
            <a:avLst/>
          </a:prstGeom>
        </p:spPr>
        <p:style>
          <a:lnRef idx="1">
            <a:schemeClr val="accent4"/>
          </a:lnRef>
          <a:fillRef idx="2">
            <a:schemeClr val="accent4"/>
          </a:fillRef>
          <a:effectRef idx="1">
            <a:schemeClr val="accent4"/>
          </a:effectRef>
          <a:fontRef idx="minor">
            <a:schemeClr val="dk1"/>
          </a:fontRef>
        </p:style>
        <p:txBody>
          <a:bodyPr wrap="none" rtlCol="0" anchor="ctr">
            <a:spAutoFit/>
          </a:bodyPr>
          <a:lstStyle/>
          <a:p>
            <a:pPr algn="ctr"/>
            <a:endParaRPr lang="ko-KR" altLang="en-US" sz="9600" b="1" dirty="0">
              <a:solidFill>
                <a:schemeClr val="bg1"/>
              </a:solidFill>
            </a:endParaRPr>
          </a:p>
        </p:txBody>
      </p:sp>
      <p:sp>
        <p:nvSpPr>
          <p:cNvPr id="30" name="오른쪽 화살표 29"/>
          <p:cNvSpPr/>
          <p:nvPr/>
        </p:nvSpPr>
        <p:spPr>
          <a:xfrm>
            <a:off x="6083069" y="2005797"/>
            <a:ext cx="288032" cy="292387"/>
          </a:xfrm>
          <a:prstGeom prst="rightArrow">
            <a:avLst/>
          </a:prstGeom>
        </p:spPr>
        <p:style>
          <a:lnRef idx="1">
            <a:schemeClr val="accent4"/>
          </a:lnRef>
          <a:fillRef idx="2">
            <a:schemeClr val="accent4"/>
          </a:fillRef>
          <a:effectRef idx="1">
            <a:schemeClr val="accent4"/>
          </a:effectRef>
          <a:fontRef idx="minor">
            <a:schemeClr val="dk1"/>
          </a:fontRef>
        </p:style>
        <p:txBody>
          <a:bodyPr wrap="none" rtlCol="0" anchor="ctr">
            <a:spAutoFit/>
          </a:bodyPr>
          <a:lstStyle/>
          <a:p>
            <a:pPr algn="ctr"/>
            <a:endParaRPr lang="ko-KR" altLang="en-US" sz="9600" b="1" dirty="0">
              <a:solidFill>
                <a:schemeClr val="bg1"/>
              </a:solidFill>
            </a:endParaRPr>
          </a:p>
        </p:txBody>
      </p:sp>
      <p:sp>
        <p:nvSpPr>
          <p:cNvPr id="31" name="아래쪽 화살표 30"/>
          <p:cNvSpPr/>
          <p:nvPr/>
        </p:nvSpPr>
        <p:spPr>
          <a:xfrm>
            <a:off x="7020272" y="2844774"/>
            <a:ext cx="288032" cy="329558"/>
          </a:xfrm>
          <a:prstGeom prst="downArrow">
            <a:avLst/>
          </a:prstGeom>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endParaRPr lang="ko-KR" altLang="en-US" sz="9600" b="1" dirty="0">
              <a:solidFill>
                <a:schemeClr val="bg1"/>
              </a:solidFill>
            </a:endParaRPr>
          </a:p>
        </p:txBody>
      </p:sp>
      <p:sp>
        <p:nvSpPr>
          <p:cNvPr id="32" name="TextBox 31"/>
          <p:cNvSpPr txBox="1"/>
          <p:nvPr/>
        </p:nvSpPr>
        <p:spPr>
          <a:xfrm>
            <a:off x="150935" y="3140974"/>
            <a:ext cx="5097714" cy="295914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altLang="ko-KR" sz="1400" dirty="0"/>
              <a:t>Number of trees : 200 </a:t>
            </a:r>
          </a:p>
          <a:p>
            <a:pPr marL="285750" indent="-285750">
              <a:lnSpc>
                <a:spcPct val="150000"/>
              </a:lnSpc>
              <a:buFont typeface="Wingdings" panose="05000000000000000000" pitchFamily="2" charset="2"/>
              <a:buChar char="§"/>
            </a:pPr>
            <a:r>
              <a:rPr lang="en-US" altLang="ko-KR" sz="1400" dirty="0"/>
              <a:t>Number of variables to possibly split at in each node : 20 </a:t>
            </a:r>
          </a:p>
          <a:p>
            <a:pPr marL="285750" indent="-285750">
              <a:lnSpc>
                <a:spcPct val="150000"/>
              </a:lnSpc>
              <a:buFont typeface="Wingdings" panose="05000000000000000000" pitchFamily="2" charset="2"/>
              <a:buChar char="§"/>
            </a:pPr>
            <a:r>
              <a:rPr lang="en-US" altLang="ko-KR" sz="1400" dirty="0"/>
              <a:t>Split rule : extra trees </a:t>
            </a:r>
          </a:p>
          <a:p>
            <a:pPr marL="285750" indent="-285750">
              <a:lnSpc>
                <a:spcPct val="150000"/>
              </a:lnSpc>
              <a:buFont typeface="Wingdings" panose="05000000000000000000" pitchFamily="2" charset="2"/>
              <a:buChar char="§"/>
            </a:pPr>
            <a:r>
              <a:rPr lang="en-US" altLang="ko-KR" sz="1400" dirty="0"/>
              <a:t>Window length : </a:t>
            </a:r>
            <a:br>
              <a:rPr lang="en-US" altLang="ko-KR" sz="1400" dirty="0"/>
            </a:br>
            <a:r>
              <a:rPr lang="en-US" altLang="ko-KR" sz="1400" dirty="0"/>
              <a:t> 1. Whole area training (South Korea) 15 days</a:t>
            </a:r>
            <a:br>
              <a:rPr lang="en-US" altLang="ko-KR" sz="1400" dirty="0"/>
            </a:br>
            <a:r>
              <a:rPr lang="en-US" altLang="ko-KR" sz="1400" dirty="0"/>
              <a:t> 2. Local area training ( </a:t>
            </a:r>
            <a:r>
              <a:rPr lang="en-US" altLang="ko-KR" sz="1400" dirty="0" err="1"/>
              <a:t>Jeju</a:t>
            </a:r>
            <a:r>
              <a:rPr lang="en-US" altLang="ko-KR" sz="1400" dirty="0"/>
              <a:t>-do, Capital, </a:t>
            </a:r>
            <a:r>
              <a:rPr lang="en-US" altLang="ko-KR" sz="1400" dirty="0" err="1"/>
              <a:t>Gangwon</a:t>
            </a:r>
            <a:r>
              <a:rPr lang="en-US" altLang="ko-KR" sz="1400" dirty="0"/>
              <a:t>-do) 20 days </a:t>
            </a:r>
          </a:p>
          <a:p>
            <a:pPr marL="285750" indent="-285750">
              <a:lnSpc>
                <a:spcPct val="150000"/>
              </a:lnSpc>
              <a:buFont typeface="Wingdings" panose="05000000000000000000" pitchFamily="2" charset="2"/>
              <a:buChar char="§"/>
            </a:pPr>
            <a:r>
              <a:rPr lang="en-US" altLang="ko-KR" sz="1400" dirty="0"/>
              <a:t>Probability of the minority class : 0.25   </a:t>
            </a:r>
            <a:endParaRPr lang="ko-KR" altLang="en-US" sz="1400" dirty="0"/>
          </a:p>
        </p:txBody>
      </p:sp>
    </p:spTree>
    <p:extLst>
      <p:ext uri="{BB962C8B-B14F-4D97-AF65-F5344CB8AC3E}">
        <p14:creationId xmlns:p14="http://schemas.microsoft.com/office/powerpoint/2010/main" val="1120870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Training Data</a:t>
            </a:r>
            <a:endParaRPr lang="ko-KR" altLang="en-US" spc="0"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14</a:t>
            </a:fld>
            <a:endParaRPr lang="en-US"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457200" y="980728"/>
                <a:ext cx="8229600" cy="5040000"/>
              </a:xfrm>
            </p:spPr>
            <p:txBody>
              <a:bodyPr>
                <a:noAutofit/>
              </a:bodyPr>
              <a:lstStyle/>
              <a:p>
                <a:pPr>
                  <a:lnSpc>
                    <a:spcPct val="120000"/>
                  </a:lnSpc>
                </a:pPr>
                <a:r>
                  <a:rPr lang="en-US" altLang="ko-KR" sz="1400" dirty="0">
                    <a:solidFill>
                      <a:schemeClr val="tx1"/>
                    </a:solidFill>
                    <a:latin typeface="Arial" panose="020B0604020202020204" pitchFamily="34" charset="0"/>
                    <a:cs typeface="Arial" panose="020B0604020202020204" pitchFamily="34" charset="0"/>
                  </a:rPr>
                  <a:t>LDAPS data set (Input data)</a:t>
                </a:r>
              </a:p>
              <a:p>
                <a:pPr lvl="1">
                  <a:lnSpc>
                    <a:spcPct val="120000"/>
                  </a:lnSpc>
                </a:pPr>
                <a:r>
                  <a:rPr lang="en-US" altLang="ko-KR" sz="1400" dirty="0">
                    <a:solidFill>
                      <a:schemeClr val="tx1"/>
                    </a:solidFill>
                    <a:latin typeface="Arial" panose="020B0604020202020204" pitchFamily="34" charset="0"/>
                    <a:cs typeface="Arial" panose="020B0604020202020204" pitchFamily="34" charset="0"/>
                  </a:rPr>
                  <a:t>It covers South Korea at a spatial resolution of </a:t>
                </a:r>
                <a14:m>
                  <m:oMath xmlns:m="http://schemas.openxmlformats.org/officeDocument/2006/math">
                    <m:r>
                      <a:rPr lang="en-US" altLang="ko-KR" sz="1400" i="1">
                        <a:solidFill>
                          <a:schemeClr val="tx1"/>
                        </a:solidFill>
                        <a:latin typeface="Cambria Math" panose="02040503050406030204" pitchFamily="18" charset="0"/>
                      </a:rPr>
                      <m:t>1.5</m:t>
                    </m:r>
                    <m:r>
                      <a:rPr lang="en-US" altLang="ko-KR" sz="1400" i="1">
                        <a:solidFill>
                          <a:schemeClr val="tx1"/>
                        </a:solidFill>
                        <a:latin typeface="Cambria Math" panose="02040503050406030204" pitchFamily="18" charset="0"/>
                      </a:rPr>
                      <m:t>𝑘𝑚</m:t>
                    </m:r>
                    <m:r>
                      <a:rPr lang="en-US" altLang="ko-KR" sz="1400" i="1">
                        <a:solidFill>
                          <a:schemeClr val="tx1"/>
                        </a:solidFill>
                        <a:latin typeface="Cambria Math" panose="02040503050406030204" pitchFamily="18" charset="0"/>
                        <a:ea typeface="Cambria Math" panose="02040503050406030204" pitchFamily="18" charset="0"/>
                      </a:rPr>
                      <m:t>×1.5</m:t>
                    </m:r>
                    <m:r>
                      <a:rPr lang="en-US" altLang="ko-KR" sz="1400" i="1">
                        <a:solidFill>
                          <a:schemeClr val="tx1"/>
                        </a:solidFill>
                        <a:latin typeface="Cambria Math" panose="02040503050406030204" pitchFamily="18" charset="0"/>
                        <a:ea typeface="Cambria Math" panose="02040503050406030204" pitchFamily="18" charset="0"/>
                      </a:rPr>
                      <m:t>𝑘𝑚</m:t>
                    </m:r>
                    <m:r>
                      <a:rPr lang="en-US" altLang="ko-KR" sz="1400" b="0" i="1" smtClean="0">
                        <a:solidFill>
                          <a:schemeClr val="tx1"/>
                        </a:solidFill>
                        <a:latin typeface="Cambria Math" panose="02040503050406030204" pitchFamily="18" charset="0"/>
                        <a:ea typeface="Cambria Math" panose="02040503050406030204" pitchFamily="18" charset="0"/>
                      </a:rPr>
                      <m:t> </m:t>
                    </m:r>
                  </m:oMath>
                </a14:m>
                <a:r>
                  <a:rPr lang="en-US" altLang="ko-KR" sz="1400" dirty="0">
                    <a:solidFill>
                      <a:schemeClr val="tx1"/>
                    </a:solidFill>
                    <a:latin typeface="Arial" panose="020B0604020202020204" pitchFamily="34" charset="0"/>
                    <a:cs typeface="Arial" panose="020B0604020202020204" pitchFamily="34" charset="0"/>
                  </a:rPr>
                  <a:t>(00, 06 ,12, 18 UTC , ~T+48 h).</a:t>
                </a:r>
              </a:p>
              <a:p>
                <a:pPr lvl="1">
                  <a:lnSpc>
                    <a:spcPct val="120000"/>
                  </a:lnSpc>
                </a:pPr>
                <a:r>
                  <a:rPr lang="en-US" altLang="ko-KR" sz="1400" dirty="0">
                    <a:solidFill>
                      <a:schemeClr val="tx1"/>
                    </a:solidFill>
                    <a:latin typeface="Arial" panose="020B0604020202020204" pitchFamily="34" charset="0"/>
                    <a:cs typeface="Arial" panose="020B0604020202020204" pitchFamily="34" charset="0"/>
                  </a:rPr>
                  <a:t>Initial time/Forecast time : 00, 06 ,12, 18 UTC/T+0 ~ T+ 48h, 1hr </a:t>
                </a:r>
              </a:p>
              <a:p>
                <a:pPr lvl="1">
                  <a:lnSpc>
                    <a:spcPct val="120000"/>
                  </a:lnSpc>
                </a:pPr>
                <a:r>
                  <a:rPr lang="en-US" altLang="ko-KR" sz="1400" dirty="0">
                    <a:solidFill>
                      <a:schemeClr val="tx1"/>
                    </a:solidFill>
                    <a:latin typeface="Arial" panose="020B0604020202020204" pitchFamily="34" charset="0"/>
                    <a:cs typeface="Arial" panose="020B0604020202020204" pitchFamily="34" charset="0"/>
                  </a:rPr>
                  <a:t>Data period : 2019. 5. 1. ~ 9. 30., 2020. 5. 1 ~ 8.31. </a:t>
                </a:r>
              </a:p>
              <a:p>
                <a:pPr lvl="1">
                  <a:lnSpc>
                    <a:spcPct val="120000"/>
                  </a:lnSpc>
                </a:pPr>
                <a:r>
                  <a:rPr lang="en-US" altLang="ko-KR" sz="1400" dirty="0">
                    <a:solidFill>
                      <a:schemeClr val="tx1"/>
                    </a:solidFill>
                    <a:latin typeface="Arial" panose="020B0604020202020204" pitchFamily="34" charset="0"/>
                    <a:cs typeface="Arial" panose="020B0604020202020204" pitchFamily="34" charset="0"/>
                  </a:rPr>
                  <a:t>Test period : 2020. 6. 1 ~ 8.31. </a:t>
                </a:r>
              </a:p>
              <a:p>
                <a:pPr lvl="1">
                  <a:lnSpc>
                    <a:spcPct val="120000"/>
                  </a:lnSpc>
                </a:pPr>
                <a:r>
                  <a:rPr lang="en-US" altLang="ko-KR" sz="1400" dirty="0">
                    <a:solidFill>
                      <a:schemeClr val="tx1"/>
                    </a:solidFill>
                    <a:latin typeface="Arial" panose="020B0604020202020204" pitchFamily="34" charset="0"/>
                    <a:cs typeface="Arial" panose="020B0604020202020204" pitchFamily="34" charset="0"/>
                  </a:rPr>
                  <a:t>Training area : 1. Whole area (South Korea) 2. Local area (</a:t>
                </a:r>
                <a:r>
                  <a:rPr lang="en-US" altLang="ko-KR" sz="1400" dirty="0" err="1">
                    <a:solidFill>
                      <a:schemeClr val="tx1"/>
                    </a:solidFill>
                    <a:latin typeface="Arial" panose="020B0604020202020204" pitchFamily="34" charset="0"/>
                    <a:cs typeface="Arial" panose="020B0604020202020204" pitchFamily="34" charset="0"/>
                  </a:rPr>
                  <a:t>Jeju</a:t>
                </a:r>
                <a:r>
                  <a:rPr lang="en-US" altLang="ko-KR" sz="1400" dirty="0">
                    <a:solidFill>
                      <a:schemeClr val="tx1"/>
                    </a:solidFill>
                    <a:latin typeface="Arial" panose="020B0604020202020204" pitchFamily="34" charset="0"/>
                    <a:cs typeface="Arial" panose="020B0604020202020204" pitchFamily="34" charset="0"/>
                  </a:rPr>
                  <a:t>-do, Capital, </a:t>
                </a:r>
                <a:r>
                  <a:rPr lang="en-US" altLang="ko-KR" sz="1400" dirty="0" err="1">
                    <a:solidFill>
                      <a:schemeClr val="tx1"/>
                    </a:solidFill>
                    <a:latin typeface="Arial" panose="020B0604020202020204" pitchFamily="34" charset="0"/>
                    <a:cs typeface="Arial" panose="020B0604020202020204" pitchFamily="34" charset="0"/>
                  </a:rPr>
                  <a:t>Gangwon</a:t>
                </a:r>
                <a:r>
                  <a:rPr lang="en-US" altLang="ko-KR" sz="1400" dirty="0">
                    <a:solidFill>
                      <a:schemeClr val="tx1"/>
                    </a:solidFill>
                    <a:latin typeface="Arial" panose="020B0604020202020204" pitchFamily="34" charset="0"/>
                    <a:cs typeface="Arial" panose="020B0604020202020204" pitchFamily="34" charset="0"/>
                  </a:rPr>
                  <a:t>-do)</a:t>
                </a:r>
              </a:p>
              <a:p>
                <a:pPr lvl="1">
                  <a:lnSpc>
                    <a:spcPct val="120000"/>
                  </a:lnSpc>
                </a:pPr>
                <a:r>
                  <a:rPr lang="en-US" altLang="ko-KR" sz="1400" dirty="0">
                    <a:solidFill>
                      <a:schemeClr val="tx1"/>
                    </a:solidFill>
                    <a:latin typeface="Arial" panose="020B0604020202020204" pitchFamily="34" charset="0"/>
                    <a:cs typeface="Arial" panose="020B0604020202020204" pitchFamily="34" charset="0"/>
                  </a:rPr>
                  <a:t>Input variables : 28</a:t>
                </a:r>
              </a:p>
              <a:p>
                <a:pPr marL="324000" lvl="1" indent="0">
                  <a:lnSpc>
                    <a:spcPct val="120000"/>
                  </a:lnSpc>
                  <a:buNone/>
                </a:pPr>
                <a:r>
                  <a:rPr lang="en-US" altLang="ko-KR" sz="1400" dirty="0">
                    <a:solidFill>
                      <a:schemeClr val="tx1"/>
                    </a:solidFill>
                    <a:latin typeface="Arial" panose="020B0604020202020204" pitchFamily="34" charset="0"/>
                    <a:cs typeface="Arial" panose="020B0604020202020204" pitchFamily="34" charset="0"/>
                  </a:rPr>
                  <a:t>    Surface: Temperature (Min/Max/Mean), Winds, Relative Humidity, Dew-point Temperature, Pressure Precipitation, Cloud Amount, Cloud Height, LW/SW Radiation, K-Index, longitude, latitude, elevation</a:t>
                </a:r>
              </a:p>
              <a:p>
                <a:pPr marL="324000" lvl="1" indent="0">
                  <a:lnSpc>
                    <a:spcPct val="120000"/>
                  </a:lnSpc>
                  <a:buNone/>
                </a:pPr>
                <a:r>
                  <a:rPr lang="en-US" altLang="ko-KR" sz="1400" dirty="0">
                    <a:solidFill>
                      <a:schemeClr val="tx1"/>
                    </a:solidFill>
                    <a:latin typeface="Arial" panose="020B0604020202020204" pitchFamily="34" charset="0"/>
                    <a:cs typeface="Arial" panose="020B0604020202020204" pitchFamily="34" charset="0"/>
                  </a:rPr>
                  <a:t>    500 </a:t>
                </a:r>
                <a:r>
                  <a:rPr lang="en-US" altLang="ko-KR" sz="1400" dirty="0" err="1">
                    <a:solidFill>
                      <a:schemeClr val="tx1"/>
                    </a:solidFill>
                    <a:latin typeface="Arial" panose="020B0604020202020204" pitchFamily="34" charset="0"/>
                    <a:cs typeface="Arial" panose="020B0604020202020204" pitchFamily="34" charset="0"/>
                  </a:rPr>
                  <a:t>hPa</a:t>
                </a:r>
                <a:r>
                  <a:rPr lang="en-US" altLang="ko-KR" sz="1400" dirty="0">
                    <a:solidFill>
                      <a:schemeClr val="tx1"/>
                    </a:solidFill>
                    <a:latin typeface="Arial" panose="020B0604020202020204" pitchFamily="34" charset="0"/>
                    <a:cs typeface="Arial" panose="020B0604020202020204" pitchFamily="34" charset="0"/>
                  </a:rPr>
                  <a:t>: Geopotential Heights </a:t>
                </a:r>
              </a:p>
              <a:p>
                <a:pPr marL="324000" lvl="1" indent="0">
                  <a:lnSpc>
                    <a:spcPct val="120000"/>
                  </a:lnSpc>
                  <a:buNone/>
                </a:pPr>
                <a:r>
                  <a:rPr lang="en-US" altLang="ko-KR" sz="1400" dirty="0">
                    <a:solidFill>
                      <a:schemeClr val="tx1"/>
                    </a:solidFill>
                    <a:latin typeface="Arial" panose="020B0604020202020204" pitchFamily="34" charset="0"/>
                    <a:cs typeface="Arial" panose="020B0604020202020204" pitchFamily="34" charset="0"/>
                  </a:rPr>
                  <a:t>    700/850 </a:t>
                </a:r>
                <a:r>
                  <a:rPr lang="en-US" altLang="ko-KR" sz="1400" dirty="0" err="1">
                    <a:solidFill>
                      <a:schemeClr val="tx1"/>
                    </a:solidFill>
                    <a:latin typeface="Arial" panose="020B0604020202020204" pitchFamily="34" charset="0"/>
                    <a:cs typeface="Arial" panose="020B0604020202020204" pitchFamily="34" charset="0"/>
                  </a:rPr>
                  <a:t>hPa</a:t>
                </a:r>
                <a:r>
                  <a:rPr lang="en-US" altLang="ko-KR" sz="1400" dirty="0">
                    <a:solidFill>
                      <a:schemeClr val="tx1"/>
                    </a:solidFill>
                    <a:latin typeface="Arial" panose="020B0604020202020204" pitchFamily="34" charset="0"/>
                    <a:cs typeface="Arial" panose="020B0604020202020204" pitchFamily="34" charset="0"/>
                  </a:rPr>
                  <a:t> : Winds</a:t>
                </a:r>
              </a:p>
              <a:p>
                <a:pPr marL="324000" lvl="1" indent="0">
                  <a:lnSpc>
                    <a:spcPct val="120000"/>
                  </a:lnSpc>
                  <a:buNone/>
                </a:pPr>
                <a:r>
                  <a:rPr lang="en-US" altLang="ko-KR" sz="1400" dirty="0">
                    <a:solidFill>
                      <a:schemeClr val="tx1"/>
                    </a:solidFill>
                    <a:latin typeface="Arial" panose="020B0604020202020204" pitchFamily="34" charset="0"/>
                    <a:cs typeface="Arial" panose="020B0604020202020204" pitchFamily="34" charset="0"/>
                  </a:rPr>
                  <a:t>    500/700/850 </a:t>
                </a:r>
                <a:r>
                  <a:rPr lang="en-US" altLang="ko-KR" sz="1400" dirty="0" err="1">
                    <a:solidFill>
                      <a:schemeClr val="tx1"/>
                    </a:solidFill>
                    <a:latin typeface="Arial" panose="020B0604020202020204" pitchFamily="34" charset="0"/>
                    <a:cs typeface="Arial" panose="020B0604020202020204" pitchFamily="34" charset="0"/>
                  </a:rPr>
                  <a:t>hPa</a:t>
                </a:r>
                <a:r>
                  <a:rPr lang="en-US" altLang="ko-KR" sz="1400" dirty="0">
                    <a:solidFill>
                      <a:schemeClr val="tx1"/>
                    </a:solidFill>
                    <a:latin typeface="Arial" panose="020B0604020202020204" pitchFamily="34" charset="0"/>
                    <a:cs typeface="Arial" panose="020B0604020202020204" pitchFamily="34" charset="0"/>
                  </a:rPr>
                  <a:t> : Temperature, Relative Humidity</a:t>
                </a:r>
              </a:p>
              <a:p>
                <a:pPr marL="324000" lvl="1" indent="0">
                  <a:lnSpc>
                    <a:spcPct val="120000"/>
                  </a:lnSpc>
                  <a:buNone/>
                </a:pPr>
                <a:endParaRPr lang="en-US" altLang="ko-KR" sz="1400" dirty="0">
                  <a:solidFill>
                    <a:schemeClr val="tx1"/>
                  </a:solidFill>
                  <a:latin typeface="Arial" panose="020B0604020202020204" pitchFamily="34" charset="0"/>
                  <a:cs typeface="Arial" panose="020B0604020202020204" pitchFamily="34" charset="0"/>
                </a:endParaRPr>
              </a:p>
              <a:p>
                <a:pPr>
                  <a:lnSpc>
                    <a:spcPct val="120000"/>
                  </a:lnSpc>
                </a:pPr>
                <a:r>
                  <a:rPr lang="en-US" altLang="ko-KR" sz="1400" dirty="0">
                    <a:solidFill>
                      <a:schemeClr val="tx1"/>
                    </a:solidFill>
                    <a:latin typeface="Arial" panose="020B0604020202020204" pitchFamily="34" charset="0"/>
                    <a:cs typeface="Arial" panose="020B0604020202020204" pitchFamily="34" charset="0"/>
                  </a:rPr>
                  <a:t>Observation data set (Reference data)</a:t>
                </a:r>
              </a:p>
              <a:p>
                <a:pPr lvl="1">
                  <a:lnSpc>
                    <a:spcPct val="120000"/>
                  </a:lnSpc>
                </a:pPr>
                <a:r>
                  <a:rPr lang="en-US" altLang="ko-KR" sz="1400" dirty="0">
                    <a:solidFill>
                      <a:schemeClr val="tx1"/>
                    </a:solidFill>
                    <a:latin typeface="Arial" panose="020B0604020202020204" pitchFamily="34" charset="0"/>
                    <a:cs typeface="Arial" panose="020B0604020202020204" pitchFamily="34" charset="0"/>
                  </a:rPr>
                  <a:t>Hourly accumulated precipitation (observed) </a:t>
                </a:r>
                <a:r>
                  <a:rPr lang="en-US" altLang="ko-KR" sz="1400" b="1" dirty="0">
                    <a:solidFill>
                      <a:schemeClr val="tx1"/>
                    </a:solidFill>
                    <a:latin typeface="Arial" panose="020B0604020202020204" pitchFamily="34" charset="0"/>
                    <a:cs typeface="Arial" panose="020B0604020202020204" pitchFamily="34" charset="0"/>
                  </a:rPr>
                  <a:t>at 705 fixed locations</a:t>
                </a:r>
                <a:r>
                  <a:rPr lang="en-US" altLang="ko-KR" sz="1400" dirty="0">
                    <a:solidFill>
                      <a:schemeClr val="tx1"/>
                    </a:solidFill>
                    <a:latin typeface="Arial" panose="020B0604020202020204" pitchFamily="34" charset="0"/>
                    <a:cs typeface="Arial" panose="020B0604020202020204" pitchFamily="34" charset="0"/>
                  </a:rPr>
                  <a:t>.</a:t>
                </a:r>
              </a:p>
              <a:p>
                <a:pPr lvl="1">
                  <a:lnSpc>
                    <a:spcPct val="120000"/>
                  </a:lnSpc>
                </a:pPr>
                <a14:m>
                  <m:oMath xmlns:m="http://schemas.openxmlformats.org/officeDocument/2006/math">
                    <m:r>
                      <a:rPr lang="en-US" altLang="ko-KR" sz="1400" i="1">
                        <a:solidFill>
                          <a:schemeClr val="tx1"/>
                        </a:solidFill>
                        <a:latin typeface="Cambria Math" panose="02040503050406030204" pitchFamily="18" charset="0"/>
                      </a:rPr>
                      <m:t>[0, 0.1)→</m:t>
                    </m:r>
                    <m:r>
                      <a:rPr lang="en-US" altLang="ko-KR" sz="1400" i="1">
                        <a:solidFill>
                          <a:schemeClr val="tx1"/>
                        </a:solidFill>
                        <a:latin typeface="Cambria Math" panose="02040503050406030204" pitchFamily="18" charset="0"/>
                      </a:rPr>
                      <m:t>𝑁𝑜</m:t>
                    </m:r>
                    <m:r>
                      <a:rPr lang="en-US" altLang="ko-KR" sz="1400" i="1">
                        <a:solidFill>
                          <a:schemeClr val="tx1"/>
                        </a:solidFill>
                        <a:latin typeface="Cambria Math" panose="02040503050406030204" pitchFamily="18" charset="0"/>
                      </a:rPr>
                      <m:t> </m:t>
                    </m:r>
                    <m:r>
                      <a:rPr lang="en-US" altLang="ko-KR" sz="1400" i="1">
                        <a:solidFill>
                          <a:schemeClr val="tx1"/>
                        </a:solidFill>
                        <a:latin typeface="Cambria Math" panose="02040503050406030204" pitchFamily="18" charset="0"/>
                      </a:rPr>
                      <m:t>𝑝𝑟𝑒𝑐𝑖𝑝𝑖𝑡𝑎𝑡𝑖𝑜𝑛</m:t>
                    </m:r>
                  </m:oMath>
                </a14:m>
                <a:r>
                  <a:rPr lang="en-US" altLang="ko-KR" sz="1400" dirty="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ctrlPr>
                          <a:rPr lang="en-US" altLang="ko-KR" sz="1400" i="1">
                            <a:solidFill>
                              <a:schemeClr val="tx1"/>
                            </a:solidFill>
                            <a:latin typeface="Cambria Math" panose="02040503050406030204" pitchFamily="18" charset="0"/>
                          </a:rPr>
                        </m:ctrlPr>
                      </m:dPr>
                      <m:e>
                        <m:r>
                          <a:rPr lang="en-US" altLang="ko-KR" sz="1400" i="1">
                            <a:solidFill>
                              <a:schemeClr val="tx1"/>
                            </a:solidFill>
                            <a:latin typeface="Cambria Math" panose="02040503050406030204" pitchFamily="18" charset="0"/>
                          </a:rPr>
                          <m:t>0.1, </m:t>
                        </m:r>
                        <m:r>
                          <a:rPr lang="en-US" altLang="ko-KR" sz="1400" i="1">
                            <a:solidFill>
                              <a:schemeClr val="tx1"/>
                            </a:solidFill>
                            <a:latin typeface="Cambria Math" panose="02040503050406030204" pitchFamily="18" charset="0"/>
                            <a:ea typeface="Cambria Math" panose="02040503050406030204" pitchFamily="18" charset="0"/>
                          </a:rPr>
                          <m:t>∞</m:t>
                        </m:r>
                      </m:e>
                    </m:d>
                    <m:r>
                      <a:rPr lang="en-US" altLang="ko-KR" sz="1400" i="1">
                        <a:solidFill>
                          <a:schemeClr val="tx1"/>
                        </a:solidFill>
                        <a:latin typeface="Cambria Math" panose="02040503050406030204" pitchFamily="18" charset="0"/>
                        <a:ea typeface="Cambria Math" panose="02040503050406030204" pitchFamily="18" charset="0"/>
                      </a:rPr>
                      <m:t>→  </m:t>
                    </m:r>
                    <m:r>
                      <a:rPr lang="en-US" altLang="ko-KR" sz="1400" i="1">
                        <a:solidFill>
                          <a:schemeClr val="tx1"/>
                        </a:solidFill>
                        <a:latin typeface="Cambria Math" panose="02040503050406030204" pitchFamily="18" charset="0"/>
                        <a:ea typeface="Cambria Math" panose="02040503050406030204" pitchFamily="18" charset="0"/>
                      </a:rPr>
                      <m:t>𝑝𝑟𝑒𝑐𝑖𝑝𝑖𝑡𝑎𝑡𝑖𝑜𝑛</m:t>
                    </m:r>
                    <m:r>
                      <a:rPr lang="en-US" altLang="ko-KR" sz="1400" i="1">
                        <a:solidFill>
                          <a:schemeClr val="tx1"/>
                        </a:solidFill>
                        <a:latin typeface="Cambria Math" panose="02040503050406030204" pitchFamily="18" charset="0"/>
                        <a:ea typeface="Cambria Math" panose="02040503050406030204" pitchFamily="18" charset="0"/>
                      </a:rPr>
                      <m:t>  </m:t>
                    </m:r>
                    <m:r>
                      <a:rPr lang="en-US" altLang="ko-KR" sz="1400" i="1">
                        <a:solidFill>
                          <a:schemeClr val="tx1"/>
                        </a:solidFill>
                        <a:latin typeface="Cambria Math" panose="02040503050406030204" pitchFamily="18" charset="0"/>
                        <a:ea typeface="Cambria Math" panose="02040503050406030204" pitchFamily="18" charset="0"/>
                      </a:rPr>
                      <m:t>𝑜𝑐𝑐𝑢𝑟𝑠</m:t>
                    </m:r>
                    <m:r>
                      <a:rPr lang="en-US" altLang="ko-KR" sz="1400" i="1">
                        <a:solidFill>
                          <a:schemeClr val="tx1"/>
                        </a:solidFill>
                        <a:latin typeface="Cambria Math" panose="02040503050406030204" pitchFamily="18" charset="0"/>
                      </a:rPr>
                      <m:t> </m:t>
                    </m:r>
                  </m:oMath>
                </a14:m>
                <a:endParaRPr lang="en-US" altLang="ko-KR" sz="1400" dirty="0">
                  <a:solidFill>
                    <a:schemeClr val="tx1"/>
                  </a:solidFill>
                  <a:latin typeface="Arial" panose="020B0604020202020204" pitchFamily="34" charset="0"/>
                  <a:cs typeface="Arial" panose="020B0604020202020204" pitchFamily="34" charset="0"/>
                </a:endParaRPr>
              </a:p>
            </p:txBody>
          </p:sp>
        </mc:Choice>
        <mc:Fallback>
          <p:sp>
            <p:nvSpPr>
              <p:cNvPr id="18" name="내용 개체 틀 2">
                <a:extLst>
                  <a:ext uri="{FF2B5EF4-FFF2-40B4-BE49-F238E27FC236}">
                    <a16:creationId xmlns:a16="http://schemas.microsoft.com/office/drawing/2014/main" id="{BE7D95B3-D985-D843-B8CE-350BD8740393}"/>
                  </a:ext>
                </a:extLst>
              </p:cNvPr>
              <p:cNvSpPr>
                <a:spLocks noGrp="1" noRot="1" noChangeAspect="1" noMove="1" noResize="1" noEditPoints="1" noAdjustHandles="1" noChangeArrowheads="1" noChangeShapeType="1" noTextEdit="1"/>
              </p:cNvSpPr>
              <p:nvPr>
                <p:ph idx="1"/>
              </p:nvPr>
            </p:nvSpPr>
            <p:spPr>
              <a:xfrm>
                <a:off x="457200" y="980728"/>
                <a:ext cx="8229600" cy="5040000"/>
              </a:xfrm>
              <a:blipFill>
                <a:blip r:embed="rId2"/>
                <a:stretch>
                  <a:fillRect l="-154" r="-309" b="-754"/>
                </a:stretch>
              </a:blipFill>
            </p:spPr>
            <p:txBody>
              <a:bodyPr/>
              <a:lstStyle/>
              <a:p>
                <a:r>
                  <a:rPr lang="ko-Kore-KR" altLang="en-US">
                    <a:noFill/>
                  </a:rPr>
                  <a:t> </a:t>
                </a:r>
              </a:p>
            </p:txBody>
          </p:sp>
        </mc:Fallback>
      </mc:AlternateContent>
    </p:spTree>
    <p:extLst>
      <p:ext uri="{BB962C8B-B14F-4D97-AF65-F5344CB8AC3E}">
        <p14:creationId xmlns:p14="http://schemas.microsoft.com/office/powerpoint/2010/main" val="1409383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nSpc>
                <a:spcPct val="110000"/>
              </a:lnSpc>
            </a:pPr>
            <a:r>
              <a:rPr lang="en-US" altLang="ko-KR" dirty="0">
                <a:latin typeface="Arial" panose="020B0604020202020204" pitchFamily="34" charset="0"/>
                <a:cs typeface="Arial" panose="020B0604020202020204" pitchFamily="34" charset="0"/>
              </a:rPr>
              <a:t>Training Area</a:t>
            </a:r>
            <a:endParaRPr lang="ko-KR" altLang="en-US"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15</a:t>
            </a:fld>
            <a:endParaRPr lang="en-US" dirty="0">
              <a:latin typeface="Arial" panose="020B0604020202020204" pitchFamily="34" charset="0"/>
              <a:cs typeface="Arial" panose="020B0604020202020204" pitchFamily="34" charset="0"/>
            </a:endParaRPr>
          </a:p>
        </p:txBody>
      </p:sp>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457200" y="980728"/>
            <a:ext cx="8229600" cy="4176464"/>
          </a:xfrm>
        </p:spPr>
        <p:txBody>
          <a:bodyPr>
            <a:normAutofit/>
          </a:bodyPr>
          <a:lstStyle/>
          <a:p>
            <a:pPr marL="0" indent="0">
              <a:lnSpc>
                <a:spcPct val="110000"/>
              </a:lnSpc>
              <a:buNone/>
            </a:pPr>
            <a:endParaRPr lang="ko-KR" altLang="en-US" sz="1800" dirty="0">
              <a:ln>
                <a:solidFill>
                  <a:schemeClr val="accent1">
                    <a:alpha val="0"/>
                  </a:schemeClr>
                </a:solidFill>
              </a:ln>
              <a:latin typeface="Arial" panose="020B0604020202020204" pitchFamily="34" charset="0"/>
              <a:cs typeface="Arial" panose="020B0604020202020204" pitchFamily="34" charset="0"/>
            </a:endParaRPr>
          </a:p>
        </p:txBody>
      </p:sp>
      <p:pic>
        <p:nvPicPr>
          <p:cNvPr id="3" name="그림 2"/>
          <p:cNvPicPr>
            <a:picLocks noChangeAspect="1"/>
          </p:cNvPicPr>
          <p:nvPr/>
        </p:nvPicPr>
        <p:blipFill>
          <a:blip r:embed="rId2"/>
          <a:stretch>
            <a:fillRect/>
          </a:stretch>
        </p:blipFill>
        <p:spPr>
          <a:xfrm>
            <a:off x="323528" y="1839165"/>
            <a:ext cx="4392488" cy="3970339"/>
          </a:xfrm>
          <a:prstGeom prst="rect">
            <a:avLst/>
          </a:prstGeom>
        </p:spPr>
      </p:pic>
      <p:pic>
        <p:nvPicPr>
          <p:cNvPr id="4" name="그림 3"/>
          <p:cNvPicPr>
            <a:picLocks noChangeAspect="1"/>
          </p:cNvPicPr>
          <p:nvPr/>
        </p:nvPicPr>
        <p:blipFill rotWithShape="1">
          <a:blip r:embed="rId3"/>
          <a:srcRect l="31274" t="72052" r="52170" b="14553"/>
          <a:stretch/>
        </p:blipFill>
        <p:spPr>
          <a:xfrm>
            <a:off x="5225286" y="4656624"/>
            <a:ext cx="1296144" cy="947853"/>
          </a:xfrm>
          <a:prstGeom prst="rect">
            <a:avLst/>
          </a:prstGeom>
          <a:ln>
            <a:solidFill>
              <a:schemeClr val="tx1"/>
            </a:solidFill>
          </a:ln>
        </p:spPr>
      </p:pic>
      <p:sp>
        <p:nvSpPr>
          <p:cNvPr id="5" name="TextBox 4"/>
          <p:cNvSpPr txBox="1"/>
          <p:nvPr/>
        </p:nvSpPr>
        <p:spPr>
          <a:xfrm>
            <a:off x="6982072" y="4940254"/>
            <a:ext cx="2291730" cy="369332"/>
          </a:xfrm>
          <a:prstGeom prst="rect">
            <a:avLst/>
          </a:prstGeom>
          <a:noFill/>
        </p:spPr>
        <p:txBody>
          <a:bodyPr wrap="square" rtlCol="0">
            <a:spAutoFit/>
          </a:bodyPr>
          <a:lstStyle/>
          <a:p>
            <a:r>
              <a:rPr lang="en-US" altLang="ko-KR" dirty="0" err="1"/>
              <a:t>Jeju</a:t>
            </a:r>
            <a:r>
              <a:rPr lang="en-US" altLang="ko-KR" dirty="0"/>
              <a:t>-do (39 points)</a:t>
            </a:r>
            <a:endParaRPr lang="ko-KR" altLang="en-US" dirty="0"/>
          </a:p>
        </p:txBody>
      </p:sp>
      <p:pic>
        <p:nvPicPr>
          <p:cNvPr id="7" name="그림 6"/>
          <p:cNvPicPr>
            <a:picLocks noChangeAspect="1"/>
          </p:cNvPicPr>
          <p:nvPr/>
        </p:nvPicPr>
        <p:blipFill rotWithShape="1">
          <a:blip r:embed="rId4"/>
          <a:srcRect l="40801" t="12348" r="34364" b="65264"/>
          <a:stretch/>
        </p:blipFill>
        <p:spPr>
          <a:xfrm>
            <a:off x="5100299" y="3183849"/>
            <a:ext cx="1415917" cy="1153710"/>
          </a:xfrm>
          <a:prstGeom prst="rect">
            <a:avLst/>
          </a:prstGeom>
          <a:ln>
            <a:solidFill>
              <a:schemeClr val="tx1"/>
            </a:solidFill>
          </a:ln>
        </p:spPr>
      </p:pic>
      <p:sp>
        <p:nvSpPr>
          <p:cNvPr id="9" name="TextBox 8"/>
          <p:cNvSpPr txBox="1"/>
          <p:nvPr/>
        </p:nvSpPr>
        <p:spPr>
          <a:xfrm>
            <a:off x="6509692" y="3676255"/>
            <a:ext cx="3011810" cy="369332"/>
          </a:xfrm>
          <a:prstGeom prst="rect">
            <a:avLst/>
          </a:prstGeom>
          <a:noFill/>
        </p:spPr>
        <p:txBody>
          <a:bodyPr wrap="square" rtlCol="0">
            <a:spAutoFit/>
          </a:bodyPr>
          <a:lstStyle/>
          <a:p>
            <a:r>
              <a:rPr lang="en-US" altLang="ko-KR" dirty="0" err="1"/>
              <a:t>Gangwon</a:t>
            </a:r>
            <a:r>
              <a:rPr lang="en-US" altLang="ko-KR" dirty="0"/>
              <a:t>-do (89 points)</a:t>
            </a:r>
            <a:endParaRPr lang="ko-KR" altLang="en-US" dirty="0"/>
          </a:p>
        </p:txBody>
      </p:sp>
      <p:pic>
        <p:nvPicPr>
          <p:cNvPr id="8" name="그림 7"/>
          <p:cNvPicPr>
            <a:picLocks noChangeAspect="1"/>
          </p:cNvPicPr>
          <p:nvPr/>
        </p:nvPicPr>
        <p:blipFill rotWithShape="1">
          <a:blip r:embed="rId5"/>
          <a:srcRect l="17806" t="17436" r="50920" b="63229"/>
          <a:stretch/>
        </p:blipFill>
        <p:spPr>
          <a:xfrm>
            <a:off x="4883249" y="1839165"/>
            <a:ext cx="1980220" cy="1106594"/>
          </a:xfrm>
          <a:prstGeom prst="rect">
            <a:avLst/>
          </a:prstGeom>
          <a:ln>
            <a:solidFill>
              <a:schemeClr val="tx1"/>
            </a:solidFill>
          </a:ln>
        </p:spPr>
      </p:pic>
      <p:sp>
        <p:nvSpPr>
          <p:cNvPr id="11" name="TextBox 10"/>
          <p:cNvSpPr txBox="1"/>
          <p:nvPr/>
        </p:nvSpPr>
        <p:spPr>
          <a:xfrm>
            <a:off x="6876256" y="2207796"/>
            <a:ext cx="2291730" cy="553998"/>
          </a:xfrm>
          <a:prstGeom prst="rect">
            <a:avLst/>
          </a:prstGeom>
          <a:noFill/>
        </p:spPr>
        <p:txBody>
          <a:bodyPr wrap="square" rtlCol="0">
            <a:spAutoFit/>
          </a:bodyPr>
          <a:lstStyle/>
          <a:p>
            <a:r>
              <a:rPr lang="en-US" altLang="ko-KR" dirty="0"/>
              <a:t>Capital* (186 points)</a:t>
            </a:r>
          </a:p>
          <a:p>
            <a:r>
              <a:rPr lang="en-US" altLang="ko-KR" sz="1200" dirty="0"/>
              <a:t>*Seoul, Incheon, </a:t>
            </a:r>
            <a:r>
              <a:rPr lang="en-US" altLang="ko-KR" sz="1200" dirty="0" err="1"/>
              <a:t>Kyoungi</a:t>
            </a:r>
            <a:r>
              <a:rPr lang="en-US" altLang="ko-KR" sz="1200" dirty="0"/>
              <a:t>-do</a:t>
            </a:r>
            <a:endParaRPr lang="ko-KR" altLang="en-US" sz="1200" dirty="0"/>
          </a:p>
        </p:txBody>
      </p:sp>
      <p:cxnSp>
        <p:nvCxnSpPr>
          <p:cNvPr id="12" name="직선 연결선 11"/>
          <p:cNvCxnSpPr>
            <a:endCxn id="8" idx="1"/>
          </p:cNvCxnSpPr>
          <p:nvPr/>
        </p:nvCxnSpPr>
        <p:spPr>
          <a:xfrm flipV="1">
            <a:off x="2380206" y="2392462"/>
            <a:ext cx="2503043" cy="92333"/>
          </a:xfrm>
          <a:prstGeom prst="line">
            <a:avLst/>
          </a:prstGeom>
          <a:ln w="19050">
            <a:prstDash val="dash"/>
            <a:headEnd type="none" w="med" len="med"/>
            <a:tailEnd type="arrow" w="med" len="med"/>
          </a:ln>
        </p:spPr>
        <p:style>
          <a:lnRef idx="1">
            <a:schemeClr val="accent6"/>
          </a:lnRef>
          <a:fillRef idx="0">
            <a:schemeClr val="accent6"/>
          </a:fillRef>
          <a:effectRef idx="0">
            <a:schemeClr val="accent6"/>
          </a:effectRef>
          <a:fontRef idx="minor">
            <a:schemeClr val="tx1"/>
          </a:fontRef>
        </p:style>
      </p:cxnSp>
      <p:sp>
        <p:nvSpPr>
          <p:cNvPr id="20" name="직사각형 19"/>
          <p:cNvSpPr/>
          <p:nvPr/>
        </p:nvSpPr>
        <p:spPr>
          <a:xfrm>
            <a:off x="1115616" y="2484795"/>
            <a:ext cx="1264590" cy="758095"/>
          </a:xfrm>
          <a:prstGeom prst="rect">
            <a:avLst/>
          </a:prstGeom>
          <a:noFill/>
          <a:ln w="19050">
            <a:solidFill>
              <a:srgbClr val="FFC000"/>
            </a:solidFill>
          </a:ln>
        </p:spPr>
        <p:txBody>
          <a:bodyPr wrap="square" rtlCol="0" anchor="ctr">
            <a:spAutoFit/>
          </a:bodyPr>
          <a:lstStyle/>
          <a:p>
            <a:pPr algn="ctr"/>
            <a:endParaRPr lang="ko-KR" altLang="en-US" sz="9600" b="1" dirty="0">
              <a:solidFill>
                <a:schemeClr val="bg1"/>
              </a:solidFill>
            </a:endParaRPr>
          </a:p>
        </p:txBody>
      </p:sp>
      <p:sp>
        <p:nvSpPr>
          <p:cNvPr id="24" name="직사각형 23"/>
          <p:cNvSpPr/>
          <p:nvPr/>
        </p:nvSpPr>
        <p:spPr>
          <a:xfrm>
            <a:off x="2283521" y="2394826"/>
            <a:ext cx="920327" cy="758095"/>
          </a:xfrm>
          <a:prstGeom prst="rect">
            <a:avLst/>
          </a:prstGeom>
          <a:noFill/>
          <a:ln w="19050">
            <a:solidFill>
              <a:srgbClr val="7030A0"/>
            </a:solidFill>
          </a:ln>
        </p:spPr>
        <p:txBody>
          <a:bodyPr wrap="square" rtlCol="0" anchor="ctr">
            <a:spAutoFit/>
          </a:bodyPr>
          <a:lstStyle/>
          <a:p>
            <a:pPr algn="ctr"/>
            <a:endParaRPr lang="ko-KR" altLang="en-US" sz="9600" b="1" dirty="0">
              <a:solidFill>
                <a:schemeClr val="bg1"/>
              </a:solidFill>
            </a:endParaRPr>
          </a:p>
        </p:txBody>
      </p:sp>
      <p:cxnSp>
        <p:nvCxnSpPr>
          <p:cNvPr id="25" name="직선 연결선 24"/>
          <p:cNvCxnSpPr>
            <a:endCxn id="7" idx="1"/>
          </p:cNvCxnSpPr>
          <p:nvPr/>
        </p:nvCxnSpPr>
        <p:spPr>
          <a:xfrm>
            <a:off x="3033213" y="3152921"/>
            <a:ext cx="2067086" cy="607783"/>
          </a:xfrm>
          <a:prstGeom prst="line">
            <a:avLst/>
          </a:prstGeom>
          <a:ln w="19050">
            <a:solidFill>
              <a:srgbClr val="7030A0"/>
            </a:solidFill>
            <a:prstDash val="dash"/>
            <a:headEnd type="none" w="med" len="med"/>
            <a:tailEnd type="arrow" w="med" len="med"/>
          </a:ln>
        </p:spPr>
        <p:style>
          <a:lnRef idx="1">
            <a:schemeClr val="accent6"/>
          </a:lnRef>
          <a:fillRef idx="0">
            <a:schemeClr val="accent6"/>
          </a:fillRef>
          <a:effectRef idx="0">
            <a:schemeClr val="accent6"/>
          </a:effectRef>
          <a:fontRef idx="minor">
            <a:schemeClr val="tx1"/>
          </a:fontRef>
        </p:style>
      </p:cxnSp>
      <p:sp>
        <p:nvSpPr>
          <p:cNvPr id="28" name="직사각형 27"/>
          <p:cNvSpPr/>
          <p:nvPr/>
        </p:nvSpPr>
        <p:spPr>
          <a:xfrm>
            <a:off x="1691681" y="4789748"/>
            <a:ext cx="504056" cy="400110"/>
          </a:xfrm>
          <a:prstGeom prst="rect">
            <a:avLst/>
          </a:prstGeom>
          <a:noFill/>
          <a:ln w="19050">
            <a:solidFill>
              <a:srgbClr val="00B050"/>
            </a:solidFill>
          </a:ln>
        </p:spPr>
        <p:txBody>
          <a:bodyPr wrap="square" rtlCol="0" anchor="ctr">
            <a:spAutoFit/>
          </a:bodyPr>
          <a:lstStyle/>
          <a:p>
            <a:pPr algn="ctr"/>
            <a:endParaRPr lang="ko-KR" altLang="en-US" sz="2000" b="1" dirty="0">
              <a:solidFill>
                <a:schemeClr val="bg1"/>
              </a:solidFill>
            </a:endParaRPr>
          </a:p>
        </p:txBody>
      </p:sp>
      <p:cxnSp>
        <p:nvCxnSpPr>
          <p:cNvPr id="29" name="직선 연결선 28"/>
          <p:cNvCxnSpPr>
            <a:endCxn id="4" idx="1"/>
          </p:cNvCxnSpPr>
          <p:nvPr/>
        </p:nvCxnSpPr>
        <p:spPr>
          <a:xfrm>
            <a:off x="2220496" y="4942814"/>
            <a:ext cx="3004790" cy="187737"/>
          </a:xfrm>
          <a:prstGeom prst="line">
            <a:avLst/>
          </a:prstGeom>
          <a:ln w="19050">
            <a:solidFill>
              <a:srgbClr val="00B050"/>
            </a:solidFill>
            <a:prstDash val="dash"/>
            <a:headEnd type="none" w="med" len="med"/>
            <a:tailEnd type="arrow" w="med" len="med"/>
          </a:ln>
        </p:spPr>
        <p:style>
          <a:lnRef idx="1">
            <a:schemeClr val="accent3"/>
          </a:lnRef>
          <a:fillRef idx="0">
            <a:schemeClr val="accent3"/>
          </a:fillRef>
          <a:effectRef idx="0">
            <a:schemeClr val="accent3"/>
          </a:effectRef>
          <a:fontRef idx="minor">
            <a:schemeClr val="tx1"/>
          </a:fontRef>
        </p:style>
      </p:cxnSp>
      <p:sp>
        <p:nvSpPr>
          <p:cNvPr id="31" name="TextBox 30"/>
          <p:cNvSpPr txBox="1"/>
          <p:nvPr/>
        </p:nvSpPr>
        <p:spPr>
          <a:xfrm>
            <a:off x="520237" y="1772816"/>
            <a:ext cx="4098192" cy="369332"/>
          </a:xfrm>
          <a:prstGeom prst="rect">
            <a:avLst/>
          </a:prstGeom>
          <a:noFill/>
        </p:spPr>
        <p:txBody>
          <a:bodyPr wrap="square" rtlCol="0">
            <a:spAutoFit/>
          </a:bodyPr>
          <a:lstStyle/>
          <a:p>
            <a:r>
              <a:rPr lang="en-US" altLang="ko-KR" dirty="0"/>
              <a:t>South Korea ( Whole area 705 points)</a:t>
            </a:r>
          </a:p>
        </p:txBody>
      </p:sp>
    </p:spTree>
    <p:extLst>
      <p:ext uri="{BB962C8B-B14F-4D97-AF65-F5344CB8AC3E}">
        <p14:creationId xmlns:p14="http://schemas.microsoft.com/office/powerpoint/2010/main" val="3073913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p:cNvPicPr>
            <a:picLocks noChangeAspect="1"/>
          </p:cNvPicPr>
          <p:nvPr/>
        </p:nvPicPr>
        <p:blipFill>
          <a:blip r:embed="rId3"/>
          <a:stretch>
            <a:fillRect/>
          </a:stretch>
        </p:blipFill>
        <p:spPr>
          <a:xfrm>
            <a:off x="899592" y="4810493"/>
            <a:ext cx="7386575" cy="2027266"/>
          </a:xfrm>
          <a:prstGeom prst="rect">
            <a:avLst/>
          </a:prstGeom>
        </p:spPr>
      </p:pic>
      <p:sp>
        <p:nvSpPr>
          <p:cNvPr id="2" name="제목 1"/>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Experiments (1/2)</a:t>
            </a:r>
            <a:endParaRPr lang="ko-KR" altLang="en-US" spc="0"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16</a:t>
            </a:fld>
            <a:endParaRPr lang="en-US" dirty="0">
              <a:latin typeface="Arial" panose="020B0604020202020204" pitchFamily="34" charset="0"/>
              <a:cs typeface="Arial" panose="020B0604020202020204" pitchFamily="34" charset="0"/>
            </a:endParaRPr>
          </a:p>
        </p:txBody>
      </p:sp>
      <p:pic>
        <p:nvPicPr>
          <p:cNvPr id="13" name="그림 12"/>
          <p:cNvPicPr>
            <a:picLocks noChangeAspect="1"/>
          </p:cNvPicPr>
          <p:nvPr/>
        </p:nvPicPr>
        <p:blipFill>
          <a:blip r:embed="rId4"/>
          <a:stretch>
            <a:fillRect/>
          </a:stretch>
        </p:blipFill>
        <p:spPr>
          <a:xfrm>
            <a:off x="4487651" y="871405"/>
            <a:ext cx="4548845" cy="3943702"/>
          </a:xfrm>
          <a:prstGeom prst="rect">
            <a:avLst/>
          </a:prstGeom>
        </p:spPr>
      </p:pic>
      <p:pic>
        <p:nvPicPr>
          <p:cNvPr id="14" name="그림 13"/>
          <p:cNvPicPr>
            <a:picLocks noChangeAspect="1"/>
          </p:cNvPicPr>
          <p:nvPr/>
        </p:nvPicPr>
        <p:blipFill>
          <a:blip r:embed="rId5"/>
          <a:stretch>
            <a:fillRect/>
          </a:stretch>
        </p:blipFill>
        <p:spPr>
          <a:xfrm>
            <a:off x="110902" y="871405"/>
            <a:ext cx="4317082" cy="3959329"/>
          </a:xfrm>
          <a:prstGeom prst="rect">
            <a:avLst/>
          </a:prstGeom>
        </p:spPr>
      </p:pic>
      <p:sp>
        <p:nvSpPr>
          <p:cNvPr id="21" name="TextBox 20"/>
          <p:cNvSpPr txBox="1"/>
          <p:nvPr/>
        </p:nvSpPr>
        <p:spPr>
          <a:xfrm>
            <a:off x="683568" y="803945"/>
            <a:ext cx="3403691" cy="369332"/>
          </a:xfrm>
          <a:prstGeom prst="rect">
            <a:avLst/>
          </a:prstGeom>
          <a:noFill/>
        </p:spPr>
        <p:txBody>
          <a:bodyPr wrap="square" rtlCol="0">
            <a:spAutoFit/>
          </a:bodyPr>
          <a:lstStyle/>
          <a:p>
            <a:r>
              <a:rPr lang="en-US" altLang="ko-KR" dirty="0"/>
              <a:t>LDAPS CSI (</a:t>
            </a:r>
            <a:r>
              <a:rPr lang="en-US" altLang="ko-KR" dirty="0">
                <a:latin typeface="Arial" panose="020B0604020202020204" pitchFamily="34" charset="0"/>
                <a:cs typeface="Arial" panose="020B0604020202020204" pitchFamily="34" charset="0"/>
              </a:rPr>
              <a:t>June-August 2020)</a:t>
            </a:r>
            <a:r>
              <a:rPr lang="en-US" altLang="ko-KR" dirty="0"/>
              <a:t>  </a:t>
            </a:r>
          </a:p>
        </p:txBody>
      </p:sp>
      <p:sp>
        <p:nvSpPr>
          <p:cNvPr id="22" name="TextBox 21"/>
          <p:cNvSpPr txBox="1"/>
          <p:nvPr/>
        </p:nvSpPr>
        <p:spPr>
          <a:xfrm>
            <a:off x="5333840" y="803945"/>
            <a:ext cx="3054584" cy="369332"/>
          </a:xfrm>
          <a:prstGeom prst="rect">
            <a:avLst/>
          </a:prstGeom>
          <a:noFill/>
        </p:spPr>
        <p:txBody>
          <a:bodyPr wrap="square" rtlCol="0">
            <a:spAutoFit/>
          </a:bodyPr>
          <a:lstStyle/>
          <a:p>
            <a:r>
              <a:rPr lang="en-US" altLang="ko-KR" dirty="0"/>
              <a:t>RF CSI (</a:t>
            </a:r>
            <a:r>
              <a:rPr lang="en-US" altLang="ko-KR" dirty="0">
                <a:latin typeface="Arial" panose="020B0604020202020204" pitchFamily="34" charset="0"/>
                <a:cs typeface="Arial" panose="020B0604020202020204" pitchFamily="34" charset="0"/>
              </a:rPr>
              <a:t>June-August 2020)</a:t>
            </a:r>
            <a:r>
              <a:rPr lang="en-US" altLang="ko-KR" dirty="0"/>
              <a:t>  </a:t>
            </a:r>
          </a:p>
        </p:txBody>
      </p:sp>
      <p:sp>
        <p:nvSpPr>
          <p:cNvPr id="9" name="TextBox 8"/>
          <p:cNvSpPr txBox="1"/>
          <p:nvPr/>
        </p:nvSpPr>
        <p:spPr>
          <a:xfrm>
            <a:off x="808269" y="4611077"/>
            <a:ext cx="3043651" cy="369332"/>
          </a:xfrm>
          <a:prstGeom prst="rect">
            <a:avLst/>
          </a:prstGeom>
          <a:noFill/>
        </p:spPr>
        <p:txBody>
          <a:bodyPr wrap="square" rtlCol="0">
            <a:spAutoFit/>
          </a:bodyPr>
          <a:lstStyle/>
          <a:p>
            <a:r>
              <a:rPr lang="en-US" altLang="ko-KR" dirty="0"/>
              <a:t>Mean CSI (+0~48h) : 0.335   </a:t>
            </a:r>
          </a:p>
        </p:txBody>
      </p:sp>
      <p:sp>
        <p:nvSpPr>
          <p:cNvPr id="10" name="TextBox 9"/>
          <p:cNvSpPr txBox="1"/>
          <p:nvPr/>
        </p:nvSpPr>
        <p:spPr>
          <a:xfrm>
            <a:off x="5370352" y="4611077"/>
            <a:ext cx="3090080" cy="369332"/>
          </a:xfrm>
          <a:prstGeom prst="rect">
            <a:avLst/>
          </a:prstGeom>
          <a:noFill/>
        </p:spPr>
        <p:txBody>
          <a:bodyPr wrap="square" rtlCol="0">
            <a:spAutoFit/>
          </a:bodyPr>
          <a:lstStyle/>
          <a:p>
            <a:r>
              <a:rPr lang="en-US" altLang="ko-KR" dirty="0"/>
              <a:t>Mean CSI (+0~48h) : 0.372   </a:t>
            </a:r>
          </a:p>
        </p:txBody>
      </p:sp>
      <p:cxnSp>
        <p:nvCxnSpPr>
          <p:cNvPr id="4" name="직선 화살표 연결선 3"/>
          <p:cNvCxnSpPr/>
          <p:nvPr/>
        </p:nvCxnSpPr>
        <p:spPr>
          <a:xfrm>
            <a:off x="4211960" y="4920709"/>
            <a:ext cx="576064"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048711" y="4562078"/>
                <a:ext cx="902561" cy="374526"/>
              </a:xfrm>
              <a:prstGeom prst="rect">
                <a:avLst/>
              </a:prstGeom>
              <a:noFill/>
            </p:spPr>
            <p:txBody>
              <a:bodyPr wrap="square" rtlCol="0">
                <a:spAutoFit/>
              </a:bodyPr>
              <a:lstStyle/>
              <a:p>
                <a:r>
                  <a:rPr lang="en-US" altLang="ko-KR" dirty="0">
                    <a:solidFill>
                      <a:srgbClr val="FF0000"/>
                    </a:solidFill>
                  </a:rPr>
                  <a:t>11 % </a:t>
                </a:r>
                <a14:m>
                  <m:oMath xmlns:m="http://schemas.openxmlformats.org/officeDocument/2006/math">
                    <m:r>
                      <a:rPr lang="en-US" altLang="ko-KR" i="1" smtClean="0">
                        <a:solidFill>
                          <a:srgbClr val="FF0000"/>
                        </a:solidFill>
                        <a:latin typeface="Cambria Math" panose="02040503050406030204" pitchFamily="18" charset="0"/>
                        <a:ea typeface="Cambria Math" panose="02040503050406030204" pitchFamily="18" charset="0"/>
                      </a:rPr>
                      <m:t>↑</m:t>
                    </m:r>
                  </m:oMath>
                </a14:m>
                <a:r>
                  <a:rPr lang="en-US" altLang="ko-KR" dirty="0">
                    <a:solidFill>
                      <a:srgbClr val="FF0000"/>
                    </a:solidFill>
                  </a:rPr>
                  <a:t>    </a:t>
                </a:r>
              </a:p>
            </p:txBody>
          </p:sp>
        </mc:Choice>
        <mc:Fallback xmlns="">
          <p:sp>
            <p:nvSpPr>
              <p:cNvPr id="15" name="TextBox 14"/>
              <p:cNvSpPr txBox="1">
                <a:spLocks noRot="1" noChangeAspect="1" noMove="1" noResize="1" noEditPoints="1" noAdjustHandles="1" noChangeArrowheads="1" noChangeShapeType="1" noTextEdit="1"/>
              </p:cNvSpPr>
              <p:nvPr/>
            </p:nvSpPr>
            <p:spPr>
              <a:xfrm>
                <a:off x="4048711" y="4562078"/>
                <a:ext cx="902561" cy="374526"/>
              </a:xfrm>
              <a:prstGeom prst="rect">
                <a:avLst/>
              </a:prstGeom>
              <a:blipFill rotWithShape="1">
                <a:blip r:embed="rId6"/>
                <a:stretch>
                  <a:fillRect l="-5405" t="-8065" b="-22581"/>
                </a:stretch>
              </a:blipFill>
            </p:spPr>
            <p:txBody>
              <a:bodyPr/>
              <a:lstStyle/>
              <a:p>
                <a:r>
                  <a:rPr lang="ko-KR" altLang="en-US">
                    <a:noFill/>
                  </a:rPr>
                  <a:t> </a:t>
                </a:r>
              </a:p>
            </p:txBody>
          </p:sp>
        </mc:Fallback>
      </mc:AlternateContent>
      <p:sp>
        <p:nvSpPr>
          <p:cNvPr id="5" name="타원 4"/>
          <p:cNvSpPr/>
          <p:nvPr/>
        </p:nvSpPr>
        <p:spPr>
          <a:xfrm>
            <a:off x="1403648" y="1375461"/>
            <a:ext cx="1368152" cy="1152128"/>
          </a:xfrm>
          <a:prstGeom prst="ellipse">
            <a:avLst/>
          </a:prstGeom>
          <a:noFill/>
          <a:ln>
            <a:prstDash val="sysDash"/>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endParaRPr lang="ko-KR" altLang="en-US" sz="9600" b="1" dirty="0">
              <a:solidFill>
                <a:schemeClr val="bg1"/>
              </a:solidFill>
            </a:endParaRPr>
          </a:p>
        </p:txBody>
      </p:sp>
      <p:sp>
        <p:nvSpPr>
          <p:cNvPr id="16" name="타원 15"/>
          <p:cNvSpPr/>
          <p:nvPr/>
        </p:nvSpPr>
        <p:spPr>
          <a:xfrm>
            <a:off x="5940152" y="1402075"/>
            <a:ext cx="1368152" cy="1152128"/>
          </a:xfrm>
          <a:prstGeom prst="ellipse">
            <a:avLst/>
          </a:prstGeom>
          <a:noFill/>
          <a:ln>
            <a:prstDash val="sysDash"/>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endParaRPr lang="ko-KR" altLang="en-US" sz="9600" b="1" dirty="0">
              <a:solidFill>
                <a:schemeClr val="bg1"/>
              </a:solidFill>
            </a:endParaRPr>
          </a:p>
        </p:txBody>
      </p:sp>
      <p:sp>
        <p:nvSpPr>
          <p:cNvPr id="17" name="타원 16"/>
          <p:cNvSpPr/>
          <p:nvPr/>
        </p:nvSpPr>
        <p:spPr>
          <a:xfrm>
            <a:off x="1709173" y="2421295"/>
            <a:ext cx="1368152" cy="1152128"/>
          </a:xfrm>
          <a:prstGeom prst="ellipse">
            <a:avLst/>
          </a:prstGeom>
          <a:noFill/>
          <a:ln>
            <a:solidFill>
              <a:srgbClr val="7030A0"/>
            </a:solidFill>
            <a:prstDash val="sysDash"/>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endParaRPr lang="ko-KR" altLang="en-US" sz="9600" b="1" dirty="0">
              <a:solidFill>
                <a:schemeClr val="bg1"/>
              </a:solidFill>
            </a:endParaRPr>
          </a:p>
        </p:txBody>
      </p:sp>
      <p:sp>
        <p:nvSpPr>
          <p:cNvPr id="19" name="타원 18"/>
          <p:cNvSpPr/>
          <p:nvPr/>
        </p:nvSpPr>
        <p:spPr>
          <a:xfrm>
            <a:off x="6077997" y="2527589"/>
            <a:ext cx="1368152" cy="1152128"/>
          </a:xfrm>
          <a:prstGeom prst="ellipse">
            <a:avLst/>
          </a:prstGeom>
          <a:noFill/>
          <a:ln>
            <a:solidFill>
              <a:srgbClr val="7030A0"/>
            </a:solidFill>
            <a:prstDash val="sysDash"/>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endParaRPr lang="ko-KR" altLang="en-US" sz="9600" b="1" dirty="0">
              <a:solidFill>
                <a:schemeClr val="bg1"/>
              </a:solidFill>
            </a:endParaRPr>
          </a:p>
        </p:txBody>
      </p:sp>
      <p:cxnSp>
        <p:nvCxnSpPr>
          <p:cNvPr id="8" name="직선 화살표 연결선 7"/>
          <p:cNvCxnSpPr>
            <a:stCxn id="5" idx="6"/>
            <a:endCxn id="16" idx="2"/>
          </p:cNvCxnSpPr>
          <p:nvPr/>
        </p:nvCxnSpPr>
        <p:spPr>
          <a:xfrm>
            <a:off x="2771800" y="1951525"/>
            <a:ext cx="3168352" cy="2661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2" name="직선 화살표 연결선 11"/>
          <p:cNvCxnSpPr>
            <a:stCxn id="17" idx="6"/>
            <a:endCxn id="19" idx="2"/>
          </p:cNvCxnSpPr>
          <p:nvPr/>
        </p:nvCxnSpPr>
        <p:spPr>
          <a:xfrm>
            <a:off x="3077325" y="2997359"/>
            <a:ext cx="3000672" cy="10629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9503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Experiments (2/2)</a:t>
            </a:r>
            <a:endParaRPr lang="ko-KR" altLang="en-US" spc="0"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17</a:t>
            </a:fld>
            <a:endParaRPr lang="en-US" dirty="0">
              <a:latin typeface="Arial" panose="020B0604020202020204" pitchFamily="34" charset="0"/>
              <a:cs typeface="Arial" panose="020B0604020202020204" pitchFamily="34" charset="0"/>
            </a:endParaRPr>
          </a:p>
        </p:txBody>
      </p:sp>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457200" y="980728"/>
            <a:ext cx="8229600" cy="1080120"/>
          </a:xfrm>
        </p:spPr>
        <p:txBody>
          <a:bodyPr>
            <a:normAutofit/>
          </a:bodyPr>
          <a:lstStyle/>
          <a:p>
            <a:pPr>
              <a:lnSpc>
                <a:spcPct val="110000"/>
              </a:lnSpc>
            </a:pPr>
            <a:r>
              <a:rPr lang="en-US" altLang="ko-KR" sz="1800" dirty="0">
                <a:ln>
                  <a:solidFill>
                    <a:schemeClr val="accent1">
                      <a:alpha val="0"/>
                    </a:schemeClr>
                  </a:solidFill>
                </a:ln>
                <a:latin typeface="Arial" panose="020B0604020202020204" pitchFamily="34" charset="0"/>
                <a:cs typeface="Arial" panose="020B0604020202020204" pitchFamily="34" charset="0"/>
              </a:rPr>
              <a:t>Performance of precipitation forecast</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Local area training model results exhibit slightly increased  CSI than that of whole area training model (except capital area). </a:t>
            </a:r>
          </a:p>
        </p:txBody>
      </p:sp>
      <p:pic>
        <p:nvPicPr>
          <p:cNvPr id="26" name="그림 25"/>
          <p:cNvPicPr>
            <a:picLocks noChangeAspect="1"/>
          </p:cNvPicPr>
          <p:nvPr/>
        </p:nvPicPr>
        <p:blipFill>
          <a:blip r:embed="rId3"/>
          <a:stretch>
            <a:fillRect/>
          </a:stretch>
        </p:blipFill>
        <p:spPr>
          <a:xfrm>
            <a:off x="120589" y="2272467"/>
            <a:ext cx="4548845" cy="3943702"/>
          </a:xfrm>
          <a:prstGeom prst="rect">
            <a:avLst/>
          </a:prstGeom>
        </p:spPr>
      </p:pic>
      <p:sp>
        <p:nvSpPr>
          <p:cNvPr id="27" name="TextBox 26"/>
          <p:cNvSpPr txBox="1"/>
          <p:nvPr/>
        </p:nvSpPr>
        <p:spPr>
          <a:xfrm>
            <a:off x="77668" y="2302840"/>
            <a:ext cx="4548845" cy="369332"/>
          </a:xfrm>
          <a:prstGeom prst="rect">
            <a:avLst/>
          </a:prstGeom>
          <a:noFill/>
        </p:spPr>
        <p:txBody>
          <a:bodyPr wrap="square" rtlCol="0">
            <a:spAutoFit/>
          </a:bodyPr>
          <a:lstStyle/>
          <a:p>
            <a:r>
              <a:rPr lang="en-US" altLang="ko-KR" dirty="0"/>
              <a:t> RF CSI (</a:t>
            </a:r>
            <a:r>
              <a:rPr lang="en-US" altLang="ko-KR" dirty="0">
                <a:latin typeface="Arial" panose="020B0604020202020204" pitchFamily="34" charset="0"/>
                <a:cs typeface="Arial" panose="020B0604020202020204" pitchFamily="34" charset="0"/>
              </a:rPr>
              <a:t>June-August 2020)</a:t>
            </a:r>
            <a:r>
              <a:rPr lang="en-US" altLang="ko-KR" dirty="0"/>
              <a:t>  </a:t>
            </a:r>
          </a:p>
        </p:txBody>
      </p:sp>
      <p:sp>
        <p:nvSpPr>
          <p:cNvPr id="30" name="TextBox 29"/>
          <p:cNvSpPr txBox="1"/>
          <p:nvPr/>
        </p:nvSpPr>
        <p:spPr>
          <a:xfrm>
            <a:off x="152419" y="1971889"/>
            <a:ext cx="2242592" cy="369332"/>
          </a:xfrm>
          <a:prstGeom prst="rect">
            <a:avLst/>
          </a:prstGeom>
          <a:noFill/>
        </p:spPr>
        <p:txBody>
          <a:bodyPr wrap="square" rtlCol="0">
            <a:spAutoFit/>
          </a:bodyPr>
          <a:lstStyle/>
          <a:p>
            <a:r>
              <a:rPr lang="en-US" altLang="ko-KR" dirty="0"/>
              <a:t>Whole area training  </a:t>
            </a:r>
          </a:p>
        </p:txBody>
      </p:sp>
      <p:sp>
        <p:nvSpPr>
          <p:cNvPr id="31" name="타원 30"/>
          <p:cNvSpPr/>
          <p:nvPr/>
        </p:nvSpPr>
        <p:spPr>
          <a:xfrm>
            <a:off x="755576" y="2906820"/>
            <a:ext cx="1628050" cy="773687"/>
          </a:xfrm>
          <a:prstGeom prst="ellipse">
            <a:avLst/>
          </a:prstGeom>
          <a:noFill/>
          <a:ln>
            <a:prstDash val="sysDash"/>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endParaRPr lang="ko-KR" altLang="en-US" sz="9600" b="1" dirty="0">
              <a:solidFill>
                <a:schemeClr val="bg1"/>
              </a:solidFill>
            </a:endParaRPr>
          </a:p>
        </p:txBody>
      </p:sp>
      <p:cxnSp>
        <p:nvCxnSpPr>
          <p:cNvPr id="32" name="직선 화살표 연결선 31"/>
          <p:cNvCxnSpPr/>
          <p:nvPr/>
        </p:nvCxnSpPr>
        <p:spPr>
          <a:xfrm flipV="1">
            <a:off x="2370846" y="3159639"/>
            <a:ext cx="2777218" cy="12534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3" name="타원 32"/>
          <p:cNvSpPr/>
          <p:nvPr/>
        </p:nvSpPr>
        <p:spPr>
          <a:xfrm>
            <a:off x="2110145" y="2767879"/>
            <a:ext cx="942401" cy="908864"/>
          </a:xfrm>
          <a:prstGeom prst="ellipse">
            <a:avLst/>
          </a:prstGeom>
          <a:noFill/>
          <a:ln>
            <a:solidFill>
              <a:srgbClr val="7030A0"/>
            </a:solidFill>
            <a:prstDash val="sysDash"/>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endParaRPr lang="ko-KR" altLang="en-US" sz="3600" b="1" dirty="0">
              <a:solidFill>
                <a:schemeClr val="bg1"/>
              </a:solidFill>
            </a:endParaRPr>
          </a:p>
        </p:txBody>
      </p:sp>
      <p:cxnSp>
        <p:nvCxnSpPr>
          <p:cNvPr id="35" name="직선 화살표 연결선 34"/>
          <p:cNvCxnSpPr>
            <a:stCxn id="33" idx="6"/>
          </p:cNvCxnSpPr>
          <p:nvPr/>
        </p:nvCxnSpPr>
        <p:spPr>
          <a:xfrm>
            <a:off x="3052546" y="3222311"/>
            <a:ext cx="3916644" cy="215640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36" name="타원 35"/>
          <p:cNvSpPr/>
          <p:nvPr/>
        </p:nvSpPr>
        <p:spPr>
          <a:xfrm>
            <a:off x="1435161" y="5162315"/>
            <a:ext cx="674984" cy="432792"/>
          </a:xfrm>
          <a:prstGeom prst="ellipse">
            <a:avLst/>
          </a:prstGeom>
          <a:noFill/>
          <a:ln>
            <a:prstDash val="sysDash"/>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endParaRPr lang="ko-KR" altLang="en-US" sz="1400" b="1" dirty="0">
              <a:solidFill>
                <a:schemeClr val="bg1"/>
              </a:solidFill>
            </a:endParaRPr>
          </a:p>
        </p:txBody>
      </p:sp>
      <p:cxnSp>
        <p:nvCxnSpPr>
          <p:cNvPr id="39" name="직선 화살표 연결선 38"/>
          <p:cNvCxnSpPr>
            <a:stCxn id="36" idx="6"/>
          </p:cNvCxnSpPr>
          <p:nvPr/>
        </p:nvCxnSpPr>
        <p:spPr>
          <a:xfrm>
            <a:off x="2110145" y="5378711"/>
            <a:ext cx="2821895" cy="34072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40" name="TextBox 39"/>
          <p:cNvSpPr txBox="1"/>
          <p:nvPr/>
        </p:nvSpPr>
        <p:spPr>
          <a:xfrm>
            <a:off x="5148064" y="1976921"/>
            <a:ext cx="2242592" cy="369332"/>
          </a:xfrm>
          <a:prstGeom prst="rect">
            <a:avLst/>
          </a:prstGeom>
          <a:noFill/>
        </p:spPr>
        <p:txBody>
          <a:bodyPr wrap="square" rtlCol="0">
            <a:spAutoFit/>
          </a:bodyPr>
          <a:lstStyle/>
          <a:p>
            <a:r>
              <a:rPr lang="en-US" altLang="ko-KR" dirty="0"/>
              <a:t>Local area training  </a:t>
            </a:r>
          </a:p>
        </p:txBody>
      </p:sp>
      <p:sp>
        <p:nvSpPr>
          <p:cNvPr id="41" name="TextBox 40"/>
          <p:cNvSpPr txBox="1"/>
          <p:nvPr/>
        </p:nvSpPr>
        <p:spPr>
          <a:xfrm>
            <a:off x="5158333" y="2284942"/>
            <a:ext cx="1853382" cy="276999"/>
          </a:xfrm>
          <a:prstGeom prst="rect">
            <a:avLst/>
          </a:prstGeom>
          <a:noFill/>
        </p:spPr>
        <p:txBody>
          <a:bodyPr wrap="square" rtlCol="0">
            <a:spAutoFit/>
          </a:bodyPr>
          <a:lstStyle/>
          <a:p>
            <a:r>
              <a:rPr lang="en-US" altLang="ko-KR" sz="1200" b="1" dirty="0">
                <a:solidFill>
                  <a:srgbClr val="002060"/>
                </a:solidFill>
              </a:rPr>
              <a:t>Capital area </a:t>
            </a:r>
          </a:p>
        </p:txBody>
      </p:sp>
      <p:sp>
        <p:nvSpPr>
          <p:cNvPr id="42" name="TextBox 41"/>
          <p:cNvSpPr txBox="1"/>
          <p:nvPr/>
        </p:nvSpPr>
        <p:spPr>
          <a:xfrm>
            <a:off x="4822233" y="4931877"/>
            <a:ext cx="1853382" cy="276999"/>
          </a:xfrm>
          <a:prstGeom prst="rect">
            <a:avLst/>
          </a:prstGeom>
          <a:noFill/>
        </p:spPr>
        <p:txBody>
          <a:bodyPr wrap="square" rtlCol="0">
            <a:spAutoFit/>
          </a:bodyPr>
          <a:lstStyle/>
          <a:p>
            <a:r>
              <a:rPr lang="en-US" altLang="ko-KR" sz="1200" b="1" dirty="0" err="1">
                <a:solidFill>
                  <a:srgbClr val="002060"/>
                </a:solidFill>
              </a:rPr>
              <a:t>Jeju</a:t>
            </a:r>
            <a:r>
              <a:rPr lang="en-US" altLang="ko-KR" sz="1200" b="1" dirty="0">
                <a:solidFill>
                  <a:srgbClr val="002060"/>
                </a:solidFill>
              </a:rPr>
              <a:t>-do area </a:t>
            </a:r>
          </a:p>
        </p:txBody>
      </p:sp>
      <p:sp>
        <p:nvSpPr>
          <p:cNvPr id="43" name="TextBox 42"/>
          <p:cNvSpPr txBox="1"/>
          <p:nvPr/>
        </p:nvSpPr>
        <p:spPr>
          <a:xfrm>
            <a:off x="6875909" y="4295993"/>
            <a:ext cx="1853382" cy="276999"/>
          </a:xfrm>
          <a:prstGeom prst="rect">
            <a:avLst/>
          </a:prstGeom>
          <a:noFill/>
        </p:spPr>
        <p:txBody>
          <a:bodyPr wrap="square" rtlCol="0">
            <a:spAutoFit/>
          </a:bodyPr>
          <a:lstStyle/>
          <a:p>
            <a:r>
              <a:rPr lang="en-US" altLang="ko-KR" sz="1200" b="1" dirty="0" err="1">
                <a:solidFill>
                  <a:srgbClr val="002060"/>
                </a:solidFill>
              </a:rPr>
              <a:t>Gangwon</a:t>
            </a:r>
            <a:r>
              <a:rPr lang="en-US" altLang="ko-KR" sz="1200" b="1" dirty="0">
                <a:solidFill>
                  <a:srgbClr val="002060"/>
                </a:solidFill>
              </a:rPr>
              <a:t>-do area </a:t>
            </a:r>
          </a:p>
        </p:txBody>
      </p:sp>
      <p:pic>
        <p:nvPicPr>
          <p:cNvPr id="44" name="그림 43"/>
          <p:cNvPicPr>
            <a:picLocks noChangeAspect="1"/>
          </p:cNvPicPr>
          <p:nvPr/>
        </p:nvPicPr>
        <p:blipFill rotWithShape="1">
          <a:blip r:embed="rId4"/>
          <a:srcRect l="27005" t="46947" r="22405" b="15402"/>
          <a:stretch/>
        </p:blipFill>
        <p:spPr>
          <a:xfrm>
            <a:off x="4927889" y="5241072"/>
            <a:ext cx="1520240" cy="1022707"/>
          </a:xfrm>
          <a:prstGeom prst="rect">
            <a:avLst/>
          </a:prstGeom>
          <a:ln>
            <a:solidFill>
              <a:schemeClr val="tx1"/>
            </a:solidFill>
          </a:ln>
        </p:spPr>
      </p:pic>
      <p:pic>
        <p:nvPicPr>
          <p:cNvPr id="45" name="그림 44"/>
          <p:cNvPicPr>
            <a:picLocks noChangeAspect="1"/>
          </p:cNvPicPr>
          <p:nvPr/>
        </p:nvPicPr>
        <p:blipFill rotWithShape="1">
          <a:blip r:embed="rId5"/>
          <a:srcRect l="15047" t="12348" r="10448" b="15402"/>
          <a:stretch/>
        </p:blipFill>
        <p:spPr>
          <a:xfrm>
            <a:off x="7011714" y="4653069"/>
            <a:ext cx="1971675" cy="1728259"/>
          </a:xfrm>
          <a:prstGeom prst="rect">
            <a:avLst/>
          </a:prstGeom>
          <a:ln>
            <a:solidFill>
              <a:schemeClr val="tx1"/>
            </a:solidFill>
          </a:ln>
        </p:spPr>
      </p:pic>
      <p:pic>
        <p:nvPicPr>
          <p:cNvPr id="46" name="그림 45"/>
          <p:cNvPicPr>
            <a:picLocks noChangeAspect="1"/>
          </p:cNvPicPr>
          <p:nvPr/>
        </p:nvPicPr>
        <p:blipFill rotWithShape="1">
          <a:blip r:embed="rId6"/>
          <a:srcRect l="12287" t="24561" r="7689" b="26594"/>
          <a:stretch/>
        </p:blipFill>
        <p:spPr>
          <a:xfrm>
            <a:off x="5220139" y="2547017"/>
            <a:ext cx="3131673" cy="1727820"/>
          </a:xfrm>
          <a:prstGeom prst="rect">
            <a:avLst/>
          </a:prstGeom>
          <a:ln>
            <a:solidFill>
              <a:schemeClr val="tx1"/>
            </a:solidFill>
          </a:ln>
        </p:spPr>
      </p:pic>
    </p:spTree>
    <p:extLst>
      <p:ext uri="{BB962C8B-B14F-4D97-AF65-F5344CB8AC3E}">
        <p14:creationId xmlns:p14="http://schemas.microsoft.com/office/powerpoint/2010/main" val="1164312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Deep Learning Based Correction</a:t>
            </a:r>
            <a:endParaRPr lang="ko-KR" altLang="en-US" spc="0"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18</a:t>
            </a:fld>
            <a:endParaRPr lang="en-US"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457200" y="980728"/>
                <a:ext cx="8229600" cy="5040000"/>
              </a:xfrm>
            </p:spPr>
            <p:txBody>
              <a:bodyPr>
                <a:normAutofit/>
              </a:bodyPr>
              <a:lstStyle/>
              <a:p>
                <a:pPr>
                  <a:lnSpc>
                    <a:spcPct val="110000"/>
                  </a:lnSpc>
                </a:pP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The used U-Net architecture</a:t>
                </a:r>
                <a:r>
                  <a:rPr lang="ko-KR" altLang="en-US" sz="1800" dirty="0">
                    <a:ln>
                      <a:solidFill>
                        <a:schemeClr val="accent1">
                          <a:alpha val="0"/>
                        </a:schemeClr>
                      </a:solidFill>
                    </a:ln>
                    <a:solidFill>
                      <a:schemeClr val="tx1"/>
                    </a:solidFill>
                    <a:latin typeface="Arial" panose="020B0604020202020204" pitchFamily="34" charset="0"/>
                    <a:cs typeface="Arial" panose="020B0604020202020204" pitchFamily="34" charset="0"/>
                  </a:rPr>
                  <a:t> </a:t>
                </a: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with layer index </a:t>
                </a:r>
                <a14:m>
                  <m:oMath xmlns:m="http://schemas.openxmlformats.org/officeDocument/2006/math">
                    <m:r>
                      <a:rPr lang="en-US" altLang="ko-KR" sz="1800" i="1" dirty="0" smtClean="0">
                        <a:ln>
                          <a:solidFill>
                            <a:schemeClr val="accent1">
                              <a:alpha val="0"/>
                            </a:schemeClr>
                          </a:solidFill>
                        </a:ln>
                        <a:solidFill>
                          <a:schemeClr val="tx1"/>
                        </a:solidFill>
                        <a:latin typeface="Cambria Math" panose="02040503050406030204" pitchFamily="18" charset="0"/>
                        <a:cs typeface="Arial" panose="020B0604020202020204" pitchFamily="34" charset="0"/>
                      </a:rPr>
                      <m:t>𝑝</m:t>
                    </m:r>
                  </m:oMath>
                </a14:m>
                <a:endParaRPr lang="ko-KR" altLang="en-US" sz="1800" dirty="0">
                  <a:ln>
                    <a:solidFill>
                      <a:schemeClr val="accent1">
                        <a:alpha val="0"/>
                      </a:schemeClr>
                    </a:solidFill>
                  </a:ln>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We used U-Net, which is one of the most popular image segmentation</a:t>
                </a:r>
                <a:r>
                  <a:rPr lang="ko-KR" altLang="en-US"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models.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We fed seven consecutive hours of LDAPS, hence the input tensor has a shape of </a:t>
                </a:r>
                <a14:m>
                  <m:oMath xmlns:m="http://schemas.openxmlformats.org/officeDocument/2006/math">
                    <m:r>
                      <a:rPr lang="en-US" altLang="ko-KR" b="0" i="0" smtClean="0">
                        <a:solidFill>
                          <a:schemeClr val="tx1"/>
                        </a:solidFill>
                        <a:latin typeface="Cambria Math" panose="02040503050406030204" pitchFamily="18" charset="0"/>
                      </a:rPr>
                      <m:t>2</m:t>
                    </m:r>
                    <m:r>
                      <a:rPr lang="en-US" altLang="ko-KR" b="0" i="1" smtClean="0">
                        <a:solidFill>
                          <a:schemeClr val="tx1"/>
                        </a:solidFill>
                        <a:latin typeface="Cambria Math" panose="02040503050406030204" pitchFamily="18" charset="0"/>
                      </a:rPr>
                      <m:t>8</m:t>
                    </m:r>
                    <m:r>
                      <a:rPr lang="en-US" altLang="ko-KR" i="1">
                        <a:solidFill>
                          <a:schemeClr val="tx1"/>
                        </a:solidFill>
                        <a:latin typeface="Cambria Math" panose="02040503050406030204" pitchFamily="18" charset="0"/>
                      </a:rPr>
                      <m:t>×512×512</m:t>
                    </m:r>
                  </m:oMath>
                </a14:m>
                <a:r>
                  <a:rPr lang="en-US" altLang="ko-KR" dirty="0">
                    <a:solidFill>
                      <a:schemeClr val="tx1"/>
                    </a:solidFill>
                    <a:latin typeface="Arial" panose="020B0604020202020204" pitchFamily="34" charset="0"/>
                    <a:cs typeface="Arial" panose="020B0604020202020204" pitchFamily="34" charset="0"/>
                  </a:rPr>
                  <a:t>.</a:t>
                </a:r>
              </a:p>
            </p:txBody>
          </p:sp>
        </mc:Choice>
        <mc:Fallback>
          <p:sp>
            <p:nvSpPr>
              <p:cNvPr id="18" name="내용 개체 틀 2">
                <a:extLst>
                  <a:ext uri="{FF2B5EF4-FFF2-40B4-BE49-F238E27FC236}">
                    <a16:creationId xmlns:a16="http://schemas.microsoft.com/office/drawing/2014/main" id="{BE7D95B3-D985-D843-B8CE-350BD8740393}"/>
                  </a:ext>
                </a:extLst>
              </p:cNvPr>
              <p:cNvSpPr>
                <a:spLocks noGrp="1" noRot="1" noChangeAspect="1" noMove="1" noResize="1" noEditPoints="1" noAdjustHandles="1" noChangeArrowheads="1" noChangeShapeType="1" noTextEdit="1"/>
              </p:cNvSpPr>
              <p:nvPr>
                <p:ph idx="1"/>
              </p:nvPr>
            </p:nvSpPr>
            <p:spPr>
              <a:xfrm>
                <a:off x="457200" y="980728"/>
                <a:ext cx="8229600" cy="5040000"/>
              </a:xfrm>
              <a:blipFill>
                <a:blip r:embed="rId2"/>
                <a:stretch>
                  <a:fillRect r="-463"/>
                </a:stretch>
              </a:blipFill>
            </p:spPr>
            <p:txBody>
              <a:bodyPr/>
              <a:lstStyle/>
              <a:p>
                <a:r>
                  <a:rPr lang="ko-Kore-KR" altLang="en-US">
                    <a:noFill/>
                  </a:rPr>
                  <a:t> </a:t>
                </a:r>
              </a:p>
            </p:txBody>
          </p:sp>
        </mc:Fallback>
      </mc:AlternateContent>
      <p:grpSp>
        <p:nvGrpSpPr>
          <p:cNvPr id="8" name="그룹 7">
            <a:extLst>
              <a:ext uri="{FF2B5EF4-FFF2-40B4-BE49-F238E27FC236}">
                <a16:creationId xmlns:a16="http://schemas.microsoft.com/office/drawing/2014/main" id="{ED07FF64-FD98-7A46-89A2-0C0AED71A2E4}"/>
              </a:ext>
            </a:extLst>
          </p:cNvPr>
          <p:cNvGrpSpPr/>
          <p:nvPr/>
        </p:nvGrpSpPr>
        <p:grpSpPr>
          <a:xfrm>
            <a:off x="684366" y="2513484"/>
            <a:ext cx="7775268" cy="3745334"/>
            <a:chOff x="684366" y="2513484"/>
            <a:chExt cx="7775268" cy="3745334"/>
          </a:xfrm>
        </p:grpSpPr>
        <p:pic>
          <p:nvPicPr>
            <p:cNvPr id="4" name="그림 3">
              <a:extLst>
                <a:ext uri="{FF2B5EF4-FFF2-40B4-BE49-F238E27FC236}">
                  <a16:creationId xmlns:a16="http://schemas.microsoft.com/office/drawing/2014/main" id="{D64BB1AF-BCA9-1049-BE89-D398949E5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66" y="2513484"/>
              <a:ext cx="7775268" cy="3745334"/>
            </a:xfrm>
            <a:prstGeom prst="rect">
              <a:avLst/>
            </a:prstGeom>
          </p:spPr>
        </p:pic>
        <p:sp>
          <p:nvSpPr>
            <p:cNvPr id="7" name="TextBox 6">
              <a:extLst>
                <a:ext uri="{FF2B5EF4-FFF2-40B4-BE49-F238E27FC236}">
                  <a16:creationId xmlns:a16="http://schemas.microsoft.com/office/drawing/2014/main" id="{C944E995-D0B8-E945-BA1A-F1BCD56828B9}"/>
                </a:ext>
              </a:extLst>
            </p:cNvPr>
            <p:cNvSpPr txBox="1"/>
            <p:nvPr/>
          </p:nvSpPr>
          <p:spPr>
            <a:xfrm>
              <a:off x="5160781" y="5797153"/>
              <a:ext cx="3298853" cy="461665"/>
            </a:xfrm>
            <a:prstGeom prst="rect">
              <a:avLst/>
            </a:prstGeom>
            <a:noFill/>
          </p:spPr>
          <p:txBody>
            <a:bodyPr wrap="none" rtlCol="0">
              <a:spAutoFit/>
            </a:bodyPr>
            <a:lstStyle/>
            <a:p>
              <a:pPr algn="r"/>
              <a:r>
                <a:rPr kumimoji="1" lang="en-US" altLang="x-none" sz="1200" i="1" dirty="0">
                  <a:solidFill>
                    <a:schemeClr val="tx1">
                      <a:lumMod val="75000"/>
                      <a:lumOff val="25000"/>
                    </a:schemeClr>
                  </a:solidFill>
                  <a:latin typeface="Arial" panose="020B0604020202020204" pitchFamily="34" charset="0"/>
                  <a:cs typeface="Arial" panose="020B0604020202020204" pitchFamily="34" charset="0"/>
                </a:rPr>
                <a:t>Rectangle does not mean a layer, but a block.</a:t>
              </a:r>
            </a:p>
            <a:p>
              <a:pPr algn="r"/>
              <a:r>
                <a:rPr kumimoji="1" lang="en-US" altLang="x-none" sz="1200" i="1" dirty="0">
                  <a:solidFill>
                    <a:schemeClr val="tx1">
                      <a:lumMod val="75000"/>
                      <a:lumOff val="25000"/>
                    </a:schemeClr>
                  </a:solidFill>
                  <a:latin typeface="Arial" panose="020B0604020202020204" pitchFamily="34" charset="0"/>
                  <a:cs typeface="Arial" panose="020B0604020202020204" pitchFamily="34" charset="0"/>
                </a:rPr>
                <a:t>Detailed in Supplement.</a:t>
              </a:r>
              <a:endParaRPr kumimoji="1" lang="x-none" altLang="en-US" sz="1200" i="1" dirty="0">
                <a:solidFill>
                  <a:schemeClr val="tx1">
                    <a:lumMod val="75000"/>
                    <a:lumOff val="2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7453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Training Data</a:t>
            </a:r>
            <a:endParaRPr lang="ko-KR" altLang="en-US" spc="0"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19</a:t>
            </a:fld>
            <a:endParaRPr lang="en-US"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457200" y="980728"/>
                <a:ext cx="8229600" cy="5040000"/>
              </a:xfrm>
            </p:spPr>
            <p:txBody>
              <a:bodyPr>
                <a:normAutofit/>
              </a:bodyPr>
              <a:lstStyle/>
              <a:p>
                <a:pPr>
                  <a:lnSpc>
                    <a:spcPct val="120000"/>
                  </a:lnSpc>
                </a:pPr>
                <a:r>
                  <a:rPr lang="en-US" altLang="ko-KR" sz="1800" dirty="0">
                    <a:solidFill>
                      <a:schemeClr val="tx1"/>
                    </a:solidFill>
                    <a:latin typeface="Arial" panose="020B0604020202020204" pitchFamily="34" charset="0"/>
                    <a:cs typeface="Arial" panose="020B0604020202020204" pitchFamily="34" charset="0"/>
                  </a:rPr>
                  <a:t>LDAPS data set (Input data)</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It covers South Korea at a spatial resolution of </a:t>
                </a:r>
                <a14:m>
                  <m:oMath xmlns:m="http://schemas.openxmlformats.org/officeDocument/2006/math">
                    <m:r>
                      <a:rPr lang="en-US" altLang="ko-KR" i="1">
                        <a:solidFill>
                          <a:schemeClr val="tx1"/>
                        </a:solidFill>
                        <a:latin typeface="Cambria Math" panose="02040503050406030204" pitchFamily="18" charset="0"/>
                      </a:rPr>
                      <m:t>1.5</m:t>
                    </m:r>
                    <m:r>
                      <a:rPr lang="en-US" altLang="ko-KR" i="1">
                        <a:solidFill>
                          <a:schemeClr val="tx1"/>
                        </a:solidFill>
                        <a:latin typeface="Cambria Math" panose="02040503050406030204" pitchFamily="18" charset="0"/>
                      </a:rPr>
                      <m:t>𝑘𝑚</m:t>
                    </m:r>
                    <m:r>
                      <a:rPr lang="en-US" altLang="ko-KR" i="1">
                        <a:solidFill>
                          <a:schemeClr val="tx1"/>
                        </a:solidFill>
                        <a:latin typeface="Cambria Math" panose="02040503050406030204" pitchFamily="18" charset="0"/>
                        <a:ea typeface="Cambria Math" panose="02040503050406030204" pitchFamily="18" charset="0"/>
                      </a:rPr>
                      <m:t>×1.5</m:t>
                    </m:r>
                    <m:r>
                      <a:rPr lang="en-US" altLang="ko-KR" i="1">
                        <a:solidFill>
                          <a:schemeClr val="tx1"/>
                        </a:solidFill>
                        <a:latin typeface="Cambria Math" panose="02040503050406030204" pitchFamily="18" charset="0"/>
                        <a:ea typeface="Cambria Math" panose="02040503050406030204" pitchFamily="18" charset="0"/>
                      </a:rPr>
                      <m:t>𝑘𝑚</m:t>
                    </m:r>
                  </m:oMath>
                </a14:m>
                <a:r>
                  <a:rPr lang="en-US" altLang="ko-KR" dirty="0">
                    <a:solidFill>
                      <a:schemeClr val="tx1"/>
                    </a:solidFill>
                    <a:latin typeface="Arial" panose="020B0604020202020204" pitchFamily="34" charset="0"/>
                    <a:cs typeface="Arial" panose="020B0604020202020204" pitchFamily="34" charset="0"/>
                  </a:rPr>
                  <a:t>, containing </a:t>
                </a:r>
                <a14:m>
                  <m:oMath xmlns:m="http://schemas.openxmlformats.org/officeDocument/2006/math">
                    <m:r>
                      <a:rPr lang="en-US" altLang="ko-KR" i="1">
                        <a:solidFill>
                          <a:schemeClr val="tx1"/>
                        </a:solidFill>
                        <a:latin typeface="Cambria Math" panose="02040503050406030204" pitchFamily="18" charset="0"/>
                      </a:rPr>
                      <m:t>512</m:t>
                    </m:r>
                    <m:r>
                      <a:rPr lang="en-US" altLang="ko-KR" i="1">
                        <a:solidFill>
                          <a:schemeClr val="tx1"/>
                        </a:solidFill>
                        <a:latin typeface="Cambria Math" panose="02040503050406030204" pitchFamily="18" charset="0"/>
                        <a:ea typeface="Cambria Math" panose="02040503050406030204" pitchFamily="18" charset="0"/>
                      </a:rPr>
                      <m:t>×512</m:t>
                    </m:r>
                  </m:oMath>
                </a14:m>
                <a:r>
                  <a:rPr lang="en-US" altLang="ko-KR" dirty="0">
                    <a:solidFill>
                      <a:schemeClr val="tx1"/>
                    </a:solidFill>
                    <a:latin typeface="Arial" panose="020B0604020202020204" pitchFamily="34" charset="0"/>
                    <a:cs typeface="Arial" panose="020B0604020202020204" pitchFamily="34" charset="0"/>
                  </a:rPr>
                  <a:t> pixels.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Variables are stacked in dimensional direction </a:t>
                </a:r>
                <a14:m>
                  <m:oMath xmlns:m="http://schemas.openxmlformats.org/officeDocument/2006/math">
                    <m:r>
                      <a:rPr lang="en-US" altLang="ko-KR">
                        <a:solidFill>
                          <a:schemeClr val="tx1"/>
                        </a:solidFill>
                        <a:latin typeface="Cambria Math" panose="02040503050406030204" pitchFamily="18" charset="0"/>
                      </a:rPr>
                      <m:t>(</m:t>
                    </m:r>
                    <m:r>
                      <a:rPr lang="en-US" altLang="ko-KR" i="1">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𝑜𝑓</m:t>
                    </m:r>
                    <m:r>
                      <a:rPr lang="en-US" altLang="ko-KR" i="1">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𝑉𝑎𝑟𝑖𝑎𝑏𝑙𝑒𝑠</m:t>
                    </m:r>
                    <m:r>
                      <a:rPr lang="en-US" altLang="ko-KR" i="1">
                        <a:solidFill>
                          <a:schemeClr val="tx1"/>
                        </a:solidFill>
                        <a:latin typeface="Cambria Math" panose="02040503050406030204" pitchFamily="18" charset="0"/>
                        <a:ea typeface="Cambria Math" panose="02040503050406030204" pitchFamily="18" charset="0"/>
                      </a:rPr>
                      <m:t>×512×512</m:t>
                    </m:r>
                  </m:oMath>
                </a14:m>
                <a:r>
                  <a:rPr lang="en-US" altLang="ko-KR" dirty="0">
                    <a:solidFill>
                      <a:schemeClr val="tx1"/>
                    </a:solidFill>
                    <a:latin typeface="Arial" panose="020B0604020202020204" pitchFamily="34" charset="0"/>
                    <a:cs typeface="Arial" panose="020B0604020202020204" pitchFamily="34" charset="0"/>
                  </a:rPr>
                  <a:t>).</a:t>
                </a:r>
              </a:p>
              <a:p>
                <a:pPr lvl="1">
                  <a:lnSpc>
                    <a:spcPct val="120000"/>
                  </a:lnSpc>
                </a:pPr>
                <a:r>
                  <a:rPr lang="en-US" altLang="ko-KR" b="1" dirty="0">
                    <a:solidFill>
                      <a:schemeClr val="tx1"/>
                    </a:solidFill>
                    <a:latin typeface="Arial" panose="020B0604020202020204" pitchFamily="34" charset="0"/>
                    <a:cs typeface="Arial" panose="020B0604020202020204" pitchFamily="34" charset="0"/>
                  </a:rPr>
                  <a:t>To prevent overfitting issue and alleviate computational complexity,</a:t>
                </a:r>
                <a:r>
                  <a:rPr lang="en-US" altLang="ko-KR" dirty="0">
                    <a:solidFill>
                      <a:schemeClr val="tx1"/>
                    </a:solidFill>
                    <a:latin typeface="Arial" panose="020B0604020202020204" pitchFamily="34" charset="0"/>
                    <a:cs typeface="Arial" panose="020B0604020202020204" pitchFamily="34" charset="0"/>
                  </a:rPr>
                  <a:t> variable selection is needed. </a:t>
                </a:r>
              </a:p>
              <a:p>
                <a:pPr marL="324000" lvl="1" indent="0">
                  <a:lnSpc>
                    <a:spcPct val="120000"/>
                  </a:lnSpc>
                  <a:buNone/>
                </a:pPr>
                <a:endParaRPr lang="en-US" altLang="ko-KR" sz="1400" dirty="0">
                  <a:solidFill>
                    <a:schemeClr val="tx1"/>
                  </a:solidFill>
                  <a:latin typeface="Arial" panose="020B0604020202020204" pitchFamily="34" charset="0"/>
                  <a:cs typeface="Arial" panose="020B0604020202020204" pitchFamily="34" charset="0"/>
                </a:endParaRPr>
              </a:p>
              <a:p>
                <a:pPr lvl="1">
                  <a:lnSpc>
                    <a:spcPct val="120000"/>
                  </a:lnSpc>
                </a:pPr>
                <a:endParaRPr lang="en-US" altLang="ko-KR" sz="1400" dirty="0">
                  <a:solidFill>
                    <a:schemeClr val="tx1"/>
                  </a:solidFill>
                  <a:latin typeface="Arial" panose="020B0604020202020204" pitchFamily="34" charset="0"/>
                  <a:cs typeface="Arial" panose="020B0604020202020204" pitchFamily="34" charset="0"/>
                </a:endParaRPr>
              </a:p>
              <a:p>
                <a:pPr lvl="1">
                  <a:lnSpc>
                    <a:spcPct val="120000"/>
                  </a:lnSpc>
                </a:pPr>
                <a:endParaRPr lang="en-US" altLang="ko-KR" sz="1400" dirty="0">
                  <a:solidFill>
                    <a:schemeClr val="tx1"/>
                  </a:solidFill>
                  <a:latin typeface="Arial" panose="020B0604020202020204" pitchFamily="34" charset="0"/>
                  <a:cs typeface="Arial" panose="020B0604020202020204" pitchFamily="34" charset="0"/>
                </a:endParaRPr>
              </a:p>
              <a:p>
                <a:pPr lvl="1">
                  <a:lnSpc>
                    <a:spcPct val="120000"/>
                  </a:lnSpc>
                </a:pPr>
                <a:endParaRPr lang="en-US" altLang="ko-KR" sz="1400" dirty="0">
                  <a:solidFill>
                    <a:schemeClr val="tx1"/>
                  </a:solidFill>
                  <a:latin typeface="Arial" panose="020B0604020202020204" pitchFamily="34" charset="0"/>
                  <a:cs typeface="Arial" panose="020B0604020202020204" pitchFamily="34" charset="0"/>
                </a:endParaRPr>
              </a:p>
              <a:p>
                <a:pPr lvl="1">
                  <a:lnSpc>
                    <a:spcPct val="120000"/>
                  </a:lnSpc>
                </a:pPr>
                <a:endParaRPr lang="en-US" altLang="ko-KR" sz="1400" dirty="0">
                  <a:solidFill>
                    <a:schemeClr val="tx1"/>
                  </a:solidFill>
                  <a:latin typeface="Arial" panose="020B0604020202020204" pitchFamily="34" charset="0"/>
                  <a:cs typeface="Arial" panose="020B0604020202020204" pitchFamily="34" charset="0"/>
                </a:endParaRPr>
              </a:p>
              <a:p>
                <a:pPr>
                  <a:lnSpc>
                    <a:spcPct val="120000"/>
                  </a:lnSpc>
                </a:pPr>
                <a:endParaRPr lang="en-US" altLang="ko-KR" dirty="0">
                  <a:solidFill>
                    <a:schemeClr val="tx1"/>
                  </a:solidFill>
                  <a:latin typeface="Arial" panose="020B0604020202020204" pitchFamily="34" charset="0"/>
                  <a:cs typeface="Arial" panose="020B0604020202020204" pitchFamily="34" charset="0"/>
                </a:endParaRPr>
              </a:p>
              <a:p>
                <a:pPr>
                  <a:lnSpc>
                    <a:spcPct val="120000"/>
                  </a:lnSpc>
                </a:pPr>
                <a:r>
                  <a:rPr lang="en-US" altLang="ko-KR" sz="1800" dirty="0">
                    <a:solidFill>
                      <a:schemeClr val="tx1"/>
                    </a:solidFill>
                    <a:latin typeface="Arial" panose="020B0604020202020204" pitchFamily="34" charset="0"/>
                    <a:cs typeface="Arial" panose="020B0604020202020204" pitchFamily="34" charset="0"/>
                  </a:rPr>
                  <a:t>Observation data set (Reference data)</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Hourly accumulated precipitation (observed) </a:t>
                </a:r>
                <a:r>
                  <a:rPr lang="en-US" altLang="ko-KR" b="1" dirty="0">
                    <a:solidFill>
                      <a:schemeClr val="tx1"/>
                    </a:solidFill>
                    <a:latin typeface="Arial" panose="020B0604020202020204" pitchFamily="34" charset="0"/>
                    <a:cs typeface="Arial" panose="020B0604020202020204" pitchFamily="34" charset="0"/>
                  </a:rPr>
                  <a:t>at 705 fixed locations</a:t>
                </a:r>
                <a:r>
                  <a:rPr lang="en-US" altLang="ko-KR" dirty="0">
                    <a:solidFill>
                      <a:schemeClr val="tx1"/>
                    </a:solidFill>
                    <a:latin typeface="Arial" panose="020B0604020202020204" pitchFamily="34" charset="0"/>
                    <a:cs typeface="Arial" panose="020B0604020202020204" pitchFamily="34" charset="0"/>
                  </a:rPr>
                  <a:t>.</a:t>
                </a:r>
              </a:p>
              <a:p>
                <a:pPr lvl="1">
                  <a:lnSpc>
                    <a:spcPct val="120000"/>
                  </a:lnSpc>
                </a:pPr>
                <a14:m>
                  <m:oMath xmlns:m="http://schemas.openxmlformats.org/officeDocument/2006/math">
                    <m:r>
                      <a:rPr lang="en-US" altLang="ko-KR" i="1">
                        <a:solidFill>
                          <a:schemeClr val="tx1"/>
                        </a:solidFill>
                        <a:latin typeface="Cambria Math" panose="02040503050406030204" pitchFamily="18" charset="0"/>
                      </a:rPr>
                      <m:t>[0, 0.1)→</m:t>
                    </m:r>
                    <m:r>
                      <a:rPr lang="en-US" altLang="ko-KR" i="1">
                        <a:solidFill>
                          <a:schemeClr val="tx1"/>
                        </a:solidFill>
                        <a:latin typeface="Cambria Math" panose="02040503050406030204" pitchFamily="18" charset="0"/>
                      </a:rPr>
                      <m:t>𝑁𝑜</m:t>
                    </m:r>
                    <m:r>
                      <a:rPr lang="en-US" altLang="ko-KR" i="1">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𝑝𝑟𝑒𝑐𝑖𝑝𝑖𝑡𝑎𝑡𝑖𝑜𝑛</m:t>
                    </m:r>
                  </m:oMath>
                </a14:m>
                <a:r>
                  <a:rPr lang="en-US" altLang="ko-KR" dirty="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ctrlPr>
                          <a:rPr lang="en-US" altLang="ko-KR" i="1">
                            <a:solidFill>
                              <a:schemeClr val="tx1"/>
                            </a:solidFill>
                            <a:latin typeface="Cambria Math" panose="02040503050406030204" pitchFamily="18" charset="0"/>
                          </a:rPr>
                        </m:ctrlPr>
                      </m:dPr>
                      <m:e>
                        <m:r>
                          <a:rPr lang="en-US" altLang="ko-KR" i="1">
                            <a:solidFill>
                              <a:schemeClr val="tx1"/>
                            </a:solidFill>
                            <a:latin typeface="Cambria Math" panose="02040503050406030204" pitchFamily="18" charset="0"/>
                          </a:rPr>
                          <m:t>0.1, </m:t>
                        </m:r>
                        <m:r>
                          <a:rPr lang="en-US" altLang="ko-KR" i="1">
                            <a:solidFill>
                              <a:schemeClr val="tx1"/>
                            </a:solidFill>
                            <a:latin typeface="Cambria Math" panose="02040503050406030204" pitchFamily="18" charset="0"/>
                            <a:ea typeface="Cambria Math" panose="02040503050406030204" pitchFamily="18" charset="0"/>
                          </a:rPr>
                          <m:t>∞</m:t>
                        </m:r>
                      </m:e>
                    </m:d>
                    <m:r>
                      <a:rPr lang="en-US" altLang="ko-KR" i="1">
                        <a:solidFill>
                          <a:schemeClr val="tx1"/>
                        </a:solidFill>
                        <a:latin typeface="Cambria Math" panose="02040503050406030204" pitchFamily="18" charset="0"/>
                        <a:ea typeface="Cambria Math" panose="02040503050406030204" pitchFamily="18" charset="0"/>
                      </a:rPr>
                      <m:t>→  </m:t>
                    </m:r>
                    <m:r>
                      <a:rPr lang="en-US" altLang="ko-KR" i="1">
                        <a:solidFill>
                          <a:schemeClr val="tx1"/>
                        </a:solidFill>
                        <a:latin typeface="Cambria Math" panose="02040503050406030204" pitchFamily="18" charset="0"/>
                        <a:ea typeface="Cambria Math" panose="02040503050406030204" pitchFamily="18" charset="0"/>
                      </a:rPr>
                      <m:t>𝑝𝑟𝑒𝑐𝑖𝑝𝑖𝑡𝑎𝑡𝑖𝑜𝑛</m:t>
                    </m:r>
                    <m:r>
                      <a:rPr lang="en-US" altLang="ko-KR" i="1">
                        <a:solidFill>
                          <a:schemeClr val="tx1"/>
                        </a:solidFill>
                        <a:latin typeface="Cambria Math" panose="02040503050406030204" pitchFamily="18" charset="0"/>
                        <a:ea typeface="Cambria Math" panose="02040503050406030204" pitchFamily="18" charset="0"/>
                      </a:rPr>
                      <m:t>  </m:t>
                    </m:r>
                    <m:r>
                      <a:rPr lang="en-US" altLang="ko-KR" i="1">
                        <a:solidFill>
                          <a:schemeClr val="tx1"/>
                        </a:solidFill>
                        <a:latin typeface="Cambria Math" panose="02040503050406030204" pitchFamily="18" charset="0"/>
                        <a:ea typeface="Cambria Math" panose="02040503050406030204" pitchFamily="18" charset="0"/>
                      </a:rPr>
                      <m:t>𝑜𝑐𝑐𝑢𝑟𝑠</m:t>
                    </m:r>
                    <m:r>
                      <a:rPr lang="en-US" altLang="ko-KR" i="1">
                        <a:solidFill>
                          <a:schemeClr val="tx1"/>
                        </a:solidFill>
                        <a:latin typeface="Cambria Math" panose="02040503050406030204" pitchFamily="18" charset="0"/>
                      </a:rPr>
                      <m:t> </m:t>
                    </m:r>
                  </m:oMath>
                </a14:m>
                <a:endParaRPr lang="en-US" altLang="ko-KR" dirty="0">
                  <a:solidFill>
                    <a:schemeClr val="tx1"/>
                  </a:solidFill>
                  <a:latin typeface="Arial" panose="020B0604020202020204" pitchFamily="34" charset="0"/>
                  <a:cs typeface="Arial" panose="020B0604020202020204" pitchFamily="34" charset="0"/>
                </a:endParaRPr>
              </a:p>
            </p:txBody>
          </p:sp>
        </mc:Choice>
        <mc:Fallback>
          <p:sp>
            <p:nvSpPr>
              <p:cNvPr id="18" name="내용 개체 틀 2">
                <a:extLst>
                  <a:ext uri="{FF2B5EF4-FFF2-40B4-BE49-F238E27FC236}">
                    <a16:creationId xmlns:a16="http://schemas.microsoft.com/office/drawing/2014/main" id="{BE7D95B3-D985-D843-B8CE-350BD8740393}"/>
                  </a:ext>
                </a:extLst>
              </p:cNvPr>
              <p:cNvSpPr>
                <a:spLocks noGrp="1" noRot="1" noChangeAspect="1" noMove="1" noResize="1" noEditPoints="1" noAdjustHandles="1" noChangeArrowheads="1" noChangeShapeType="1" noTextEdit="1"/>
              </p:cNvSpPr>
              <p:nvPr>
                <p:ph idx="1"/>
              </p:nvPr>
            </p:nvSpPr>
            <p:spPr>
              <a:xfrm>
                <a:off x="457200" y="980728"/>
                <a:ext cx="8229600" cy="5040000"/>
              </a:xfrm>
              <a:blipFill>
                <a:blip r:embed="rId2"/>
                <a:stretch>
                  <a:fillRect l="-463" t="-251" r="-463" b="-503"/>
                </a:stretch>
              </a:blipFill>
            </p:spPr>
            <p:txBody>
              <a:bodyPr/>
              <a:lstStyle/>
              <a:p>
                <a:r>
                  <a:rPr lang="ko-Kore-KR" altLang="en-US">
                    <a:noFill/>
                  </a:rPr>
                  <a:t> </a:t>
                </a:r>
              </a:p>
            </p:txBody>
          </p:sp>
        </mc:Fallback>
      </mc:AlternateContent>
      <p:graphicFrame>
        <p:nvGraphicFramePr>
          <p:cNvPr id="7" name="표 6">
            <a:extLst>
              <a:ext uri="{FF2B5EF4-FFF2-40B4-BE49-F238E27FC236}">
                <a16:creationId xmlns:a16="http://schemas.microsoft.com/office/drawing/2014/main" id="{99C5B5C4-86DE-D645-9683-020AA509E0B9}"/>
              </a:ext>
            </a:extLst>
          </p:cNvPr>
          <p:cNvGraphicFramePr>
            <a:graphicFrameLocks noGrp="1"/>
          </p:cNvGraphicFramePr>
          <p:nvPr>
            <p:extLst>
              <p:ext uri="{D42A27DB-BD31-4B8C-83A1-F6EECF244321}">
                <p14:modId xmlns:p14="http://schemas.microsoft.com/office/powerpoint/2010/main" val="305914296"/>
              </p:ext>
            </p:extLst>
          </p:nvPr>
        </p:nvGraphicFramePr>
        <p:xfrm>
          <a:off x="1439652" y="3065512"/>
          <a:ext cx="6264696" cy="1371600"/>
        </p:xfrm>
        <a:graphic>
          <a:graphicData uri="http://schemas.openxmlformats.org/drawingml/2006/table">
            <a:tbl>
              <a:tblPr firstRow="1" bandRow="1">
                <a:tableStyleId>{5C22544A-7EE6-4342-B048-85BDC9FD1C3A}</a:tableStyleId>
              </a:tblPr>
              <a:tblGrid>
                <a:gridCol w="1856206">
                  <a:extLst>
                    <a:ext uri="{9D8B030D-6E8A-4147-A177-3AD203B41FA5}">
                      <a16:colId xmlns:a16="http://schemas.microsoft.com/office/drawing/2014/main" val="843659553"/>
                    </a:ext>
                  </a:extLst>
                </a:gridCol>
                <a:gridCol w="4408490">
                  <a:extLst>
                    <a:ext uri="{9D8B030D-6E8A-4147-A177-3AD203B41FA5}">
                      <a16:colId xmlns:a16="http://schemas.microsoft.com/office/drawing/2014/main" val="3446688091"/>
                    </a:ext>
                  </a:extLst>
                </a:gridCol>
              </a:tblGrid>
              <a:tr h="273600">
                <a:tc>
                  <a:txBody>
                    <a:bodyPr/>
                    <a:lstStyle/>
                    <a:p>
                      <a:pPr algn="ctr" latinLnBrk="1"/>
                      <a:r>
                        <a:rPr lang="en-US" altLang="ko-KR" sz="1200" dirty="0">
                          <a:latin typeface="Arial" panose="020B0604020202020204" pitchFamily="34" charset="0"/>
                          <a:cs typeface="Arial" panose="020B0604020202020204" pitchFamily="34" charset="0"/>
                        </a:rPr>
                        <a:t>Selected Variables</a:t>
                      </a:r>
                      <a:endParaRPr lang="ko-KR" altLang="en-US" sz="12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200" dirty="0">
                          <a:latin typeface="Arial" panose="020B0604020202020204" pitchFamily="34" charset="0"/>
                          <a:cs typeface="Arial" panose="020B0604020202020204" pitchFamily="34" charset="0"/>
                        </a:rPr>
                        <a:t>Description</a:t>
                      </a:r>
                      <a:endParaRPr lang="ko-KR"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09020854"/>
                  </a:ext>
                </a:extLst>
              </a:tr>
              <a:tr h="273600">
                <a:tc>
                  <a:txBody>
                    <a:bodyPr/>
                    <a:lstStyle/>
                    <a:p>
                      <a:pPr algn="ctr" latinLnBrk="1"/>
                      <a:r>
                        <a:rPr lang="en-US" altLang="ko-KR" sz="1200" dirty="0">
                          <a:latin typeface="Arial" panose="020B0604020202020204" pitchFamily="34" charset="0"/>
                          <a:cs typeface="Arial" panose="020B0604020202020204" pitchFamily="34" charset="0"/>
                        </a:rPr>
                        <a:t>NCPCP</a:t>
                      </a:r>
                      <a:endParaRPr lang="ko-KR" altLang="en-US" sz="12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200" dirty="0">
                          <a:latin typeface="Arial" panose="020B0604020202020204" pitchFamily="34" charset="0"/>
                          <a:cs typeface="Arial" panose="020B0604020202020204" pitchFamily="34" charset="0"/>
                        </a:rPr>
                        <a:t>Hourly accumulated precipitation (predicted by NWP)</a:t>
                      </a:r>
                    </a:p>
                  </a:txBody>
                  <a:tcPr anchor="ctr"/>
                </a:tc>
                <a:extLst>
                  <a:ext uri="{0D108BD9-81ED-4DB2-BD59-A6C34878D82A}">
                    <a16:rowId xmlns:a16="http://schemas.microsoft.com/office/drawing/2014/main" val="3670852511"/>
                  </a:ext>
                </a:extLst>
              </a:tr>
              <a:tr h="273600">
                <a:tc>
                  <a:txBody>
                    <a:bodyPr/>
                    <a:lstStyle/>
                    <a:p>
                      <a:pPr algn="ctr" latinLnBrk="1"/>
                      <a:r>
                        <a:rPr lang="en-US" altLang="ko-KR" sz="1200" dirty="0">
                          <a:latin typeface="Arial" panose="020B0604020202020204" pitchFamily="34" charset="0"/>
                          <a:cs typeface="Arial" panose="020B0604020202020204" pitchFamily="34" charset="0"/>
                        </a:rPr>
                        <a:t>TCAR</a:t>
                      </a:r>
                      <a:endParaRPr lang="ko-KR" altLang="en-US" sz="12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200" dirty="0">
                          <a:latin typeface="Arial" panose="020B0604020202020204" pitchFamily="34" charset="0"/>
                          <a:cs typeface="Arial" panose="020B0604020202020204" pitchFamily="34" charset="0"/>
                        </a:rPr>
                        <a:t>Total cloud amount</a:t>
                      </a:r>
                      <a:endParaRPr lang="ko-KR"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25393180"/>
                  </a:ext>
                </a:extLst>
              </a:tr>
              <a:tr h="273600">
                <a:tc>
                  <a:txBody>
                    <a:bodyPr/>
                    <a:lstStyle/>
                    <a:p>
                      <a:pPr algn="ctr" latinLnBrk="1"/>
                      <a:r>
                        <a:rPr lang="en-US" altLang="ko-KR" sz="1200" dirty="0">
                          <a:latin typeface="Arial" panose="020B0604020202020204" pitchFamily="34" charset="0"/>
                          <a:cs typeface="Arial" panose="020B0604020202020204" pitchFamily="34" charset="0"/>
                        </a:rPr>
                        <a:t>PRES</a:t>
                      </a:r>
                      <a:endParaRPr lang="ko-KR" altLang="en-US" sz="12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200" dirty="0">
                          <a:latin typeface="Arial" panose="020B0604020202020204" pitchFamily="34" charset="0"/>
                          <a:cs typeface="Arial" panose="020B0604020202020204" pitchFamily="34" charset="0"/>
                        </a:rPr>
                        <a:t>Surface pressure</a:t>
                      </a:r>
                      <a:endParaRPr lang="ko-KR"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59682473"/>
                  </a:ext>
                </a:extLst>
              </a:tr>
              <a:tr h="273600">
                <a:tc>
                  <a:txBody>
                    <a:bodyPr/>
                    <a:lstStyle/>
                    <a:p>
                      <a:pPr algn="ctr" latinLnBrk="1"/>
                      <a:r>
                        <a:rPr lang="en-US" altLang="ko-KR" sz="1200" dirty="0">
                          <a:latin typeface="Arial" panose="020B0604020202020204" pitchFamily="34" charset="0"/>
                          <a:cs typeface="Arial" panose="020B0604020202020204" pitchFamily="34" charset="0"/>
                        </a:rPr>
                        <a:t>KI</a:t>
                      </a:r>
                      <a:endParaRPr lang="ko-KR" altLang="en-US" sz="12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200" dirty="0">
                          <a:latin typeface="Arial" panose="020B0604020202020204" pitchFamily="34" charset="0"/>
                          <a:cs typeface="Arial" panose="020B0604020202020204" pitchFamily="34" charset="0"/>
                        </a:rPr>
                        <a:t>K-Index</a:t>
                      </a:r>
                      <a:endParaRPr lang="ko-KR"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8352595"/>
                  </a:ext>
                </a:extLst>
              </a:tr>
            </a:tbl>
          </a:graphicData>
        </a:graphic>
      </p:graphicFrame>
      <p:pic>
        <p:nvPicPr>
          <p:cNvPr id="8" name="그림 7">
            <a:extLst>
              <a:ext uri="{FF2B5EF4-FFF2-40B4-BE49-F238E27FC236}">
                <a16:creationId xmlns:a16="http://schemas.microsoft.com/office/drawing/2014/main" id="{CB1E9B4D-52FF-9345-894F-157D28C044FA}"/>
              </a:ext>
            </a:extLst>
          </p:cNvPr>
          <p:cNvPicPr>
            <a:picLocks noChangeAspect="1"/>
          </p:cNvPicPr>
          <p:nvPr/>
        </p:nvPicPr>
        <p:blipFill>
          <a:blip r:embed="rId3"/>
          <a:stretch>
            <a:fillRect/>
          </a:stretch>
        </p:blipFill>
        <p:spPr>
          <a:xfrm>
            <a:off x="7410772" y="4668738"/>
            <a:ext cx="1409700" cy="1352550"/>
          </a:xfrm>
          <a:prstGeom prst="rect">
            <a:avLst/>
          </a:prstGeom>
        </p:spPr>
      </p:pic>
    </p:spTree>
    <p:extLst>
      <p:ext uri="{BB962C8B-B14F-4D97-AF65-F5344CB8AC3E}">
        <p14:creationId xmlns:p14="http://schemas.microsoft.com/office/powerpoint/2010/main" val="2467950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Participants</a:t>
            </a:r>
            <a:endParaRPr lang="ko-KR" altLang="en-US" dirty="0"/>
          </a:p>
        </p:txBody>
      </p:sp>
      <p:sp>
        <p:nvSpPr>
          <p:cNvPr id="3" name="내용 개체 틀 2"/>
          <p:cNvSpPr>
            <a:spLocks noGrp="1"/>
          </p:cNvSpPr>
          <p:nvPr>
            <p:ph idx="1"/>
          </p:nvPr>
        </p:nvSpPr>
        <p:spPr>
          <a:xfrm>
            <a:off x="457200" y="3861048"/>
            <a:ext cx="8229600" cy="936104"/>
          </a:xfrm>
        </p:spPr>
        <p:txBody>
          <a:bodyPr>
            <a:normAutofit/>
          </a:bodyPr>
          <a:lstStyle/>
          <a:p>
            <a:pPr marL="0" indent="0">
              <a:buNone/>
            </a:pPr>
            <a:r>
              <a:rPr lang="en-US" altLang="ko-KR" sz="1800" dirty="0"/>
              <a:t>AI Weather Forecast Research Team, National Institute of Meteorological Sciences</a:t>
            </a:r>
          </a:p>
        </p:txBody>
      </p:sp>
      <p:sp>
        <p:nvSpPr>
          <p:cNvPr id="4" name="슬라이드 번호 개체 틀 3"/>
          <p:cNvSpPr>
            <a:spLocks noGrp="1"/>
          </p:cNvSpPr>
          <p:nvPr>
            <p:ph type="sldNum" sz="quarter" idx="12"/>
          </p:nvPr>
        </p:nvSpPr>
        <p:spPr/>
        <p:txBody>
          <a:bodyPr/>
          <a:lstStyle/>
          <a:p>
            <a:fld id="{064842BF-CDA9-4ED9-BF79-3D7456AF9384}" type="slidenum">
              <a:rPr lang="en-US" altLang="ko-KR" smtClean="0"/>
              <a:pPr/>
              <a:t>2</a:t>
            </a:fld>
            <a:endParaRPr lang="en-US" dirty="0"/>
          </a:p>
        </p:txBody>
      </p:sp>
      <p:pic>
        <p:nvPicPr>
          <p:cNvPr id="5" name="그림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4369753"/>
            <a:ext cx="1196884" cy="1532317"/>
          </a:xfrm>
          <a:prstGeom prst="rect">
            <a:avLst/>
          </a:prstGeom>
        </p:spPr>
      </p:pic>
      <p:pic>
        <p:nvPicPr>
          <p:cNvPr id="6" name="그림 5"/>
          <p:cNvPicPr>
            <a:picLocks noChangeAspect="1"/>
          </p:cNvPicPr>
          <p:nvPr/>
        </p:nvPicPr>
        <p:blipFill>
          <a:blip r:embed="rId3"/>
          <a:stretch>
            <a:fillRect/>
          </a:stretch>
        </p:blipFill>
        <p:spPr>
          <a:xfrm>
            <a:off x="2258848" y="4374511"/>
            <a:ext cx="1302393" cy="1502761"/>
          </a:xfrm>
          <a:prstGeom prst="rect">
            <a:avLst/>
          </a:prstGeom>
        </p:spPr>
      </p:pic>
      <p:sp>
        <p:nvSpPr>
          <p:cNvPr id="7" name="직사각형 6">
            <a:extLst>
              <a:ext uri="{FF2B5EF4-FFF2-40B4-BE49-F238E27FC236}">
                <a16:creationId xmlns:a16="http://schemas.microsoft.com/office/drawing/2014/main" id="{8066DC23-10B9-A044-977A-3C1C026D06BF}"/>
              </a:ext>
            </a:extLst>
          </p:cNvPr>
          <p:cNvSpPr/>
          <p:nvPr/>
        </p:nvSpPr>
        <p:spPr>
          <a:xfrm>
            <a:off x="5042246" y="5934699"/>
            <a:ext cx="1840568" cy="369332"/>
          </a:xfrm>
          <a:prstGeom prst="rect">
            <a:avLst/>
          </a:prstGeom>
        </p:spPr>
        <p:txBody>
          <a:bodyPr wrap="none">
            <a:spAutoFit/>
          </a:bodyPr>
          <a:lstStyle/>
          <a:p>
            <a:r>
              <a:rPr lang="en-US" altLang="ko-KR" dirty="0"/>
              <a:t> Hwan-</a:t>
            </a:r>
            <a:r>
              <a:rPr lang="en-US" altLang="ko-KR" dirty="0" err="1"/>
              <a:t>Jin</a:t>
            </a:r>
            <a:r>
              <a:rPr lang="en-US" altLang="ko-KR" dirty="0"/>
              <a:t> Song</a:t>
            </a:r>
            <a:endParaRPr lang="ko-Kore-KR" altLang="en-US" dirty="0"/>
          </a:p>
        </p:txBody>
      </p:sp>
      <p:sp>
        <p:nvSpPr>
          <p:cNvPr id="8" name="직사각형 7">
            <a:extLst>
              <a:ext uri="{FF2B5EF4-FFF2-40B4-BE49-F238E27FC236}">
                <a16:creationId xmlns:a16="http://schemas.microsoft.com/office/drawing/2014/main" id="{A16AA6DB-98C0-124B-98CD-8AAF18C3CDFB}"/>
              </a:ext>
            </a:extLst>
          </p:cNvPr>
          <p:cNvSpPr/>
          <p:nvPr/>
        </p:nvSpPr>
        <p:spPr>
          <a:xfrm>
            <a:off x="2051720" y="5934699"/>
            <a:ext cx="1632691" cy="369332"/>
          </a:xfrm>
          <a:prstGeom prst="rect">
            <a:avLst/>
          </a:prstGeom>
        </p:spPr>
        <p:txBody>
          <a:bodyPr wrap="none">
            <a:spAutoFit/>
          </a:bodyPr>
          <a:lstStyle/>
          <a:p>
            <a:r>
              <a:rPr lang="en-US" altLang="ko-KR" dirty="0"/>
              <a:t> Yun Am </a:t>
            </a:r>
            <a:r>
              <a:rPr lang="en-US" altLang="ko-KR" dirty="0" err="1"/>
              <a:t>Seo</a:t>
            </a:r>
            <a:r>
              <a:rPr lang="en-US" altLang="ko-KR" dirty="0"/>
              <a:t> </a:t>
            </a:r>
            <a:endParaRPr lang="ko-Kore-KR" altLang="en-US" dirty="0"/>
          </a:p>
        </p:txBody>
      </p:sp>
      <p:sp>
        <p:nvSpPr>
          <p:cNvPr id="10" name="내용 개체 틀 2">
            <a:extLst>
              <a:ext uri="{FF2B5EF4-FFF2-40B4-BE49-F238E27FC236}">
                <a16:creationId xmlns:a16="http://schemas.microsoft.com/office/drawing/2014/main" id="{2490BF4C-B2FA-BC49-B08C-2D70DCBD7B67}"/>
              </a:ext>
            </a:extLst>
          </p:cNvPr>
          <p:cNvSpPr txBox="1">
            <a:spLocks/>
          </p:cNvSpPr>
          <p:nvPr/>
        </p:nvSpPr>
        <p:spPr>
          <a:xfrm>
            <a:off x="356816" y="980728"/>
            <a:ext cx="8229600" cy="936104"/>
          </a:xfrm>
          <a:prstGeom prst="rect">
            <a:avLst/>
          </a:prstGeom>
        </p:spPr>
        <p:txBody>
          <a:bodyPr vert="horz" lIns="91440" tIns="45720" rIns="91440" bIns="45720" rtlCol="0">
            <a:normAutofit/>
          </a:bodyPr>
          <a:lstStyle>
            <a:lvl1pPr marL="180000" indent="-288000" algn="just" defTabSz="914400" rtl="0" eaLnBrk="1" latinLnBrk="0" hangingPunct="1">
              <a:spcBef>
                <a:spcPct val="20000"/>
              </a:spcBef>
              <a:spcAft>
                <a:spcPts val="0"/>
              </a:spcAft>
              <a:buFont typeface="Wingdings" panose="05000000000000000000" pitchFamily="2" charset="2"/>
              <a:buChar char="v"/>
              <a:defRPr sz="2000" b="1" kern="1200">
                <a:solidFill>
                  <a:srgbClr val="214E97"/>
                </a:solidFill>
                <a:latin typeface="+mn-lt"/>
                <a:ea typeface="+mn-ea"/>
                <a:cs typeface="+mn-cs"/>
              </a:defRPr>
            </a:lvl1pPr>
            <a:lvl2pPr marL="504000" indent="-180000" algn="just" defTabSz="914400" rtl="0" eaLnBrk="1" latinLnBrk="0" hangingPunct="1">
              <a:lnSpc>
                <a:spcPct val="100000"/>
              </a:lnSpc>
              <a:spcBef>
                <a:spcPct val="20000"/>
              </a:spcBef>
              <a:spcAft>
                <a:spcPts val="0"/>
              </a:spcAft>
              <a:buFont typeface="Arial"/>
              <a:buBlip>
                <a:blip r:embed="rId4"/>
              </a:buBlip>
              <a:tabLst>
                <a:tab pos="446088" algn="l"/>
              </a:tabLst>
              <a:defRPr sz="1600" kern="1200">
                <a:solidFill>
                  <a:schemeClr val="tx1">
                    <a:lumMod val="75000"/>
                    <a:lumOff val="25000"/>
                  </a:schemeClr>
                </a:solidFill>
                <a:latin typeface="+mn-lt"/>
                <a:ea typeface="+mn-ea"/>
                <a:cs typeface="+mn-cs"/>
              </a:defRPr>
            </a:lvl2pPr>
            <a:lvl3pPr marL="720000" indent="-180000" algn="just" defTabSz="914400" rtl="0" eaLnBrk="1" latinLnBrk="0" hangingPunct="1">
              <a:spcBef>
                <a:spcPct val="20000"/>
              </a:spcBef>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900000" indent="-180000" algn="just" defTabSz="914400" rtl="0" eaLnBrk="1" latinLnBrk="0" hangingPunct="1">
              <a:spcBef>
                <a:spcPct val="20000"/>
              </a:spcBef>
              <a:buFontTx/>
              <a:buChar char="-"/>
              <a:defRPr sz="1600" kern="1200">
                <a:solidFill>
                  <a:schemeClr val="tx1">
                    <a:lumMod val="75000"/>
                    <a:lumOff val="25000"/>
                  </a:schemeClr>
                </a:solidFill>
                <a:latin typeface="+mn-lt"/>
                <a:ea typeface="+mn-ea"/>
                <a:cs typeface="+mn-cs"/>
              </a:defRPr>
            </a:lvl4pPr>
            <a:lvl5pPr marL="1828800" marR="0" indent="0" algn="just" defTabSz="914400" rtl="0" eaLnBrk="1" fontAlgn="auto" latinLnBrk="0" hangingPunct="1">
              <a:lnSpc>
                <a:spcPct val="100000"/>
              </a:lnSpc>
              <a:spcBef>
                <a:spcPct val="20000"/>
              </a:spcBef>
              <a:spcAft>
                <a:spcPts val="0"/>
              </a:spcAft>
              <a:buClrTx/>
              <a:buSzTx/>
              <a:buFont typeface="Arial"/>
              <a:buNone/>
              <a:tabLst/>
              <a:defRPr sz="1600"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altLang="ko-KR" sz="1800" dirty="0"/>
              <a:t>OSI Lab, Graduate School of AI, KAIST (my group)</a:t>
            </a:r>
          </a:p>
        </p:txBody>
      </p:sp>
      <p:pic>
        <p:nvPicPr>
          <p:cNvPr id="1026" name="Picture 2" descr="...">
            <a:extLst>
              <a:ext uri="{FF2B5EF4-FFF2-40B4-BE49-F238E27FC236}">
                <a16:creationId xmlns:a16="http://schemas.microsoft.com/office/drawing/2014/main" id="{0E32BD71-1B97-DE4F-95F0-60112C096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353817"/>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a:extLst>
              <a:ext uri="{FF2B5EF4-FFF2-40B4-BE49-F238E27FC236}">
                <a16:creationId xmlns:a16="http://schemas.microsoft.com/office/drawing/2014/main" id="{8907D888-92BA-B048-B57D-C0A95A8A93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832" y="1353817"/>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a:extLst>
              <a:ext uri="{FF2B5EF4-FFF2-40B4-BE49-F238E27FC236}">
                <a16:creationId xmlns:a16="http://schemas.microsoft.com/office/drawing/2014/main" id="{CF1BD985-1C87-6149-A3C1-92D1F40A30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992" y="1353817"/>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a:extLst>
              <a:ext uri="{FF2B5EF4-FFF2-40B4-BE49-F238E27FC236}">
                <a16:creationId xmlns:a16="http://schemas.microsoft.com/office/drawing/2014/main" id="{88D107C5-278D-EB46-9EBA-2A8A8CB3F4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353817"/>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a:extLst>
              <a:ext uri="{FF2B5EF4-FFF2-40B4-BE49-F238E27FC236}">
                <a16:creationId xmlns:a16="http://schemas.microsoft.com/office/drawing/2014/main" id="{4889980B-2E30-EE41-BFA6-F806DEB09C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6720" y="1353817"/>
            <a:ext cx="13756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
            <a:extLst>
              <a:ext uri="{FF2B5EF4-FFF2-40B4-BE49-F238E27FC236}">
                <a16:creationId xmlns:a16="http://schemas.microsoft.com/office/drawing/2014/main" id="{03B234B8-1B71-E846-ACE8-9904D5DF33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6336" y="1376912"/>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322F138F-BF62-F14F-863F-8EBA416072DF}"/>
              </a:ext>
            </a:extLst>
          </p:cNvPr>
          <p:cNvSpPr/>
          <p:nvPr/>
        </p:nvSpPr>
        <p:spPr>
          <a:xfrm>
            <a:off x="255436" y="2892545"/>
            <a:ext cx="8637044" cy="338554"/>
          </a:xfrm>
          <a:prstGeom prst="rect">
            <a:avLst/>
          </a:prstGeom>
        </p:spPr>
        <p:txBody>
          <a:bodyPr wrap="none">
            <a:spAutoFit/>
          </a:bodyPr>
          <a:lstStyle/>
          <a:p>
            <a:r>
              <a:rPr lang="en-US" altLang="ko-KR" sz="1600" dirty="0" err="1"/>
              <a:t>Jaehoon</a:t>
            </a:r>
            <a:r>
              <a:rPr lang="en-US" altLang="ko-KR" sz="1600" dirty="0"/>
              <a:t> Oh, </a:t>
            </a:r>
            <a:r>
              <a:rPr lang="en-US" altLang="ko-KR" sz="1600" dirty="0" err="1"/>
              <a:t>ChangHwan</a:t>
            </a:r>
            <a:r>
              <a:rPr lang="en-US" altLang="ko-KR" sz="1600" dirty="0"/>
              <a:t> Kim, </a:t>
            </a:r>
            <a:r>
              <a:rPr lang="en-US" altLang="ko-KR" sz="1600" dirty="0" err="1"/>
              <a:t>Mingyu</a:t>
            </a:r>
            <a:r>
              <a:rPr lang="en-US" altLang="ko-KR" sz="1600" dirty="0"/>
              <a:t> Kim, </a:t>
            </a:r>
            <a:r>
              <a:rPr lang="en-US" altLang="ko-KR" sz="1600" dirty="0" err="1"/>
              <a:t>SangMook</a:t>
            </a:r>
            <a:r>
              <a:rPr lang="en-US" altLang="ko-KR" sz="1600" dirty="0"/>
              <a:t> Kim, </a:t>
            </a:r>
            <a:r>
              <a:rPr lang="en-US" altLang="ko-KR" sz="1600" dirty="0" err="1"/>
              <a:t>Sangwook</a:t>
            </a:r>
            <a:r>
              <a:rPr lang="en-US" altLang="ko-KR" sz="1600" dirty="0"/>
              <a:t> Cho, </a:t>
            </a:r>
            <a:r>
              <a:rPr lang="en-US" altLang="ko-KR" sz="1600" dirty="0" err="1"/>
              <a:t>Jinhwan</a:t>
            </a:r>
            <a:r>
              <a:rPr lang="en-US" altLang="ko-KR" sz="1600" dirty="0"/>
              <a:t> Choi</a:t>
            </a:r>
            <a:endParaRPr lang="ko-Kore-KR" altLang="en-US" sz="1600" dirty="0"/>
          </a:p>
        </p:txBody>
      </p:sp>
    </p:spTree>
    <p:extLst>
      <p:ext uri="{BB962C8B-B14F-4D97-AF65-F5344CB8AC3E}">
        <p14:creationId xmlns:p14="http://schemas.microsoft.com/office/powerpoint/2010/main" val="27849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nSpc>
                <a:spcPct val="110000"/>
              </a:lnSpc>
            </a:pPr>
            <a:r>
              <a:rPr lang="en-US" altLang="ko-KR" dirty="0">
                <a:latin typeface="Arial" panose="020B0604020202020204" pitchFamily="34" charset="0"/>
                <a:cs typeface="Arial" panose="020B0604020202020204" pitchFamily="34" charset="0"/>
              </a:rPr>
              <a:t>Overall framework</a:t>
            </a:r>
            <a:endParaRPr lang="ko-KR" altLang="en-US"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20</a:t>
            </a:fld>
            <a:endParaRPr lang="en-US"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457200" y="980728"/>
                <a:ext cx="8229600" cy="5040000"/>
              </a:xfrm>
            </p:spPr>
            <p:txBody>
              <a:bodyPr>
                <a:normAutofit/>
              </a:bodyPr>
              <a:lstStyle/>
              <a:p>
                <a:pPr>
                  <a:lnSpc>
                    <a:spcPct val="120000"/>
                  </a:lnSpc>
                </a:pPr>
                <a:r>
                  <a:rPr lang="en-US" altLang="ko-KR" sz="1800" dirty="0">
                    <a:solidFill>
                      <a:schemeClr val="tx1"/>
                    </a:solidFill>
                    <a:latin typeface="Arial" panose="020B0604020202020204" pitchFamily="34" charset="0"/>
                    <a:cs typeface="Arial" panose="020B0604020202020204" pitchFamily="34" charset="0"/>
                  </a:rPr>
                  <a:t>Input pre-process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Single timestep </a:t>
                </a:r>
                <a14:m>
                  <m:oMath xmlns:m="http://schemas.openxmlformats.org/officeDocument/2006/math">
                    <m:r>
                      <a:rPr lang="en-US" altLang="ko-KR" i="1">
                        <a:solidFill>
                          <a:schemeClr val="tx1"/>
                        </a:solidFill>
                        <a:latin typeface="Cambria Math" panose="02040503050406030204" pitchFamily="18" charset="0"/>
                      </a:rPr>
                      <m:t>𝑡</m:t>
                    </m:r>
                  </m:oMath>
                </a14:m>
                <a:r>
                  <a:rPr lang="en-US" altLang="ko-KR" dirty="0">
                    <a:solidFill>
                      <a:schemeClr val="tx1"/>
                    </a:solidFill>
                    <a:latin typeface="Arial" panose="020B0604020202020204" pitchFamily="34" charset="0"/>
                    <a:cs typeface="Arial" panose="020B0604020202020204" pitchFamily="34" charset="0"/>
                  </a:rPr>
                  <a:t> -&gt; (shape: </a:t>
                </a:r>
                <a14:m>
                  <m:oMath xmlns:m="http://schemas.openxmlformats.org/officeDocument/2006/math">
                    <m:r>
                      <a:rPr lang="en-US" altLang="ko-KR" i="1">
                        <a:solidFill>
                          <a:schemeClr val="tx1"/>
                        </a:solidFill>
                        <a:latin typeface="Cambria Math" panose="02040503050406030204" pitchFamily="18" charset="0"/>
                      </a:rPr>
                      <m:t>4</m:t>
                    </m:r>
                    <m:r>
                      <a:rPr lang="en-US" altLang="ko-KR" i="1">
                        <a:solidFill>
                          <a:schemeClr val="tx1"/>
                        </a:solidFill>
                        <a:latin typeface="Cambria Math" panose="02040503050406030204" pitchFamily="18" charset="0"/>
                        <a:ea typeface="Cambria Math" panose="02040503050406030204" pitchFamily="18" charset="0"/>
                      </a:rPr>
                      <m:t>×512×512 (</m:t>
                    </m:r>
                    <m:r>
                      <a:rPr lang="en-US" altLang="ko-KR" i="1">
                        <a:solidFill>
                          <a:schemeClr val="tx1"/>
                        </a:solidFill>
                        <a:latin typeface="Cambria Math" panose="02040503050406030204" pitchFamily="18" charset="0"/>
                        <a:ea typeface="Cambria Math" panose="02040503050406030204" pitchFamily="18" charset="0"/>
                      </a:rPr>
                      <m:t>𝐶</m:t>
                    </m:r>
                    <m:r>
                      <a:rPr lang="en-US" altLang="ko-KR" i="1">
                        <a:solidFill>
                          <a:schemeClr val="tx1"/>
                        </a:solidFill>
                        <a:latin typeface="Cambria Math" panose="02040503050406030204" pitchFamily="18" charset="0"/>
                        <a:ea typeface="Cambria Math" panose="02040503050406030204" pitchFamily="18" charset="0"/>
                      </a:rPr>
                      <m:t>×</m:t>
                    </m:r>
                    <m:r>
                      <a:rPr lang="en-US" altLang="ko-KR" i="1">
                        <a:solidFill>
                          <a:schemeClr val="tx1"/>
                        </a:solidFill>
                        <a:latin typeface="Cambria Math" panose="02040503050406030204" pitchFamily="18" charset="0"/>
                        <a:ea typeface="Cambria Math" panose="02040503050406030204" pitchFamily="18" charset="0"/>
                      </a:rPr>
                      <m:t>𝐻</m:t>
                    </m:r>
                    <m:r>
                      <a:rPr lang="en-US" altLang="ko-KR" i="1">
                        <a:solidFill>
                          <a:schemeClr val="tx1"/>
                        </a:solidFill>
                        <a:latin typeface="Cambria Math" panose="02040503050406030204" pitchFamily="18" charset="0"/>
                        <a:ea typeface="Cambria Math" panose="02040503050406030204" pitchFamily="18" charset="0"/>
                      </a:rPr>
                      <m:t>×</m:t>
                    </m:r>
                    <m:r>
                      <a:rPr lang="en-US" altLang="ko-KR" i="1">
                        <a:solidFill>
                          <a:schemeClr val="tx1"/>
                        </a:solidFill>
                        <a:latin typeface="Cambria Math" panose="02040503050406030204" pitchFamily="18" charset="0"/>
                        <a:ea typeface="Cambria Math" panose="02040503050406030204" pitchFamily="18" charset="0"/>
                      </a:rPr>
                      <m:t>𝑊</m:t>
                    </m:r>
                    <m:r>
                      <a:rPr lang="en-US" altLang="ko-KR" i="1">
                        <a:solidFill>
                          <a:schemeClr val="tx1"/>
                        </a:solidFill>
                        <a:latin typeface="Cambria Math" panose="02040503050406030204" pitchFamily="18" charset="0"/>
                        <a:ea typeface="Cambria Math" panose="02040503050406030204" pitchFamily="18" charset="0"/>
                      </a:rPr>
                      <m:t>)</m:t>
                    </m:r>
                  </m:oMath>
                </a14:m>
                <a:r>
                  <a:rPr lang="en-US" altLang="ko-KR" dirty="0">
                    <a:solidFill>
                      <a:schemeClr val="tx1"/>
                    </a:solidFill>
                    <a:latin typeface="Arial" panose="020B0604020202020204" pitchFamily="34" charset="0"/>
                    <a:cs typeface="Arial" panose="020B0604020202020204" pitchFamily="34" charset="0"/>
                  </a:rPr>
                  <a:t>)</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Target time </a:t>
                </a:r>
                <a14:m>
                  <m:oMath xmlns:m="http://schemas.openxmlformats.org/officeDocument/2006/math">
                    <m:r>
                      <a:rPr lang="en-US" altLang="ko-KR" i="1">
                        <a:solidFill>
                          <a:schemeClr val="tx1"/>
                        </a:solidFill>
                        <a:latin typeface="Cambria Math" panose="02040503050406030204" pitchFamily="18" charset="0"/>
                      </a:rPr>
                      <m:t>𝑇</m:t>
                    </m:r>
                  </m:oMath>
                </a14:m>
                <a:r>
                  <a:rPr lang="en-US" altLang="ko-KR" dirty="0">
                    <a:solidFill>
                      <a:schemeClr val="tx1"/>
                    </a:solidFill>
                    <a:latin typeface="Arial" panose="020B0604020202020204" pitchFamily="34" charset="0"/>
                    <a:cs typeface="Arial" panose="020B0604020202020204" pitchFamily="34" charset="0"/>
                  </a:rPr>
                  <a:t> -&gt; Tensors for </a:t>
                </a:r>
                <a14:m>
                  <m:oMath xmlns:m="http://schemas.openxmlformats.org/officeDocument/2006/math">
                    <m:r>
                      <a:rPr lang="en-US" altLang="ko-KR" dirty="0">
                        <a:solidFill>
                          <a:schemeClr val="tx1"/>
                        </a:solidFill>
                        <a:latin typeface="Cambria Math" panose="02040503050406030204" pitchFamily="18" charset="0"/>
                      </a:rPr>
                      <m:t>(</m:t>
                    </m:r>
                    <m:r>
                      <a:rPr lang="en-US" altLang="ko-KR" i="1" dirty="0">
                        <a:solidFill>
                          <a:schemeClr val="tx1"/>
                        </a:solidFill>
                        <a:latin typeface="Cambria Math" panose="02040503050406030204" pitchFamily="18" charset="0"/>
                      </a:rPr>
                      <m:t>𝑘</m:t>
                    </m:r>
                    <m:r>
                      <a:rPr lang="en-US" altLang="ko-KR" i="1" dirty="0">
                        <a:solidFill>
                          <a:schemeClr val="tx1"/>
                        </a:solidFill>
                        <a:latin typeface="Cambria Math" panose="02040503050406030204" pitchFamily="18" charset="0"/>
                      </a:rPr>
                      <m:t>+1)</m:t>
                    </m:r>
                  </m:oMath>
                </a14:m>
                <a:r>
                  <a:rPr lang="en-US" altLang="ko-KR" dirty="0">
                    <a:solidFill>
                      <a:schemeClr val="tx1"/>
                    </a:solidFill>
                    <a:latin typeface="Arial" panose="020B0604020202020204" pitchFamily="34" charset="0"/>
                    <a:cs typeface="Arial" panose="020B0604020202020204" pitchFamily="34" charset="0"/>
                  </a:rPr>
                  <a:t> consecutive input time (</a:t>
                </a:r>
                <a14:m>
                  <m:oMath xmlns:m="http://schemas.openxmlformats.org/officeDocument/2006/math">
                    <m:r>
                      <a:rPr lang="en-US" altLang="ko-KR" i="1">
                        <a:solidFill>
                          <a:schemeClr val="tx1"/>
                        </a:solidFill>
                        <a:latin typeface="Cambria Math" panose="02040503050406030204" pitchFamily="18" charset="0"/>
                      </a:rPr>
                      <m:t>𝑇</m:t>
                    </m:r>
                    <m:r>
                      <a:rPr lang="en-US" altLang="ko-KR" i="1">
                        <a:solidFill>
                          <a:schemeClr val="tx1"/>
                        </a:solidFill>
                        <a:latin typeface="Cambria Math" panose="02040503050406030204" pitchFamily="18" charset="0"/>
                      </a:rPr>
                      <m:t>−</m:t>
                    </m:r>
                    <m:r>
                      <a:rPr lang="en-US" altLang="ko-KR" i="1">
                        <a:solidFill>
                          <a:schemeClr val="tx1"/>
                        </a:solidFill>
                        <a:latin typeface="Cambria Math" panose="02040503050406030204" pitchFamily="18" charset="0"/>
                      </a:rPr>
                      <m:t>𝑘</m:t>
                    </m:r>
                    <m:r>
                      <a:rPr lang="en-US" altLang="ko-KR" i="1">
                        <a:solidFill>
                          <a:schemeClr val="tx1"/>
                        </a:solidFill>
                        <a:latin typeface="Cambria Math" panose="02040503050406030204" pitchFamily="18" charset="0"/>
                      </a:rPr>
                      <m:t>, …,  </m:t>
                    </m:r>
                    <m:r>
                      <a:rPr lang="en-US" altLang="ko-KR" i="1">
                        <a:solidFill>
                          <a:schemeClr val="tx1"/>
                        </a:solidFill>
                        <a:latin typeface="Cambria Math" panose="02040503050406030204" pitchFamily="18" charset="0"/>
                      </a:rPr>
                      <m:t>𝑇</m:t>
                    </m:r>
                  </m:oMath>
                </a14:m>
                <a:r>
                  <a:rPr lang="en-US" altLang="ko-KR" dirty="0">
                    <a:solidFill>
                      <a:schemeClr val="tx1"/>
                    </a:solidFill>
                    <a:latin typeface="Arial" panose="020B0604020202020204" pitchFamily="34" charset="0"/>
                    <a:cs typeface="Arial" panose="020B0604020202020204" pitchFamily="34" charset="0"/>
                  </a:rPr>
                  <a:t>), including target time, are concatenated as input. (shape: </a:t>
                </a:r>
                <a14:m>
                  <m:oMath xmlns:m="http://schemas.openxmlformats.org/officeDocument/2006/math">
                    <m:r>
                      <a:rPr lang="en-US" altLang="ko-KR" i="1">
                        <a:solidFill>
                          <a:schemeClr val="tx1"/>
                        </a:solidFill>
                        <a:latin typeface="Cambria Math" panose="02040503050406030204" pitchFamily="18" charset="0"/>
                      </a:rPr>
                      <m:t>4(</m:t>
                    </m:r>
                    <m:r>
                      <a:rPr lang="en-US" altLang="ko-KR" i="1">
                        <a:solidFill>
                          <a:schemeClr val="tx1"/>
                        </a:solidFill>
                        <a:latin typeface="Cambria Math" panose="02040503050406030204" pitchFamily="18" charset="0"/>
                      </a:rPr>
                      <m:t>𝑘</m:t>
                    </m:r>
                    <m:r>
                      <a:rPr lang="en-US" altLang="ko-KR" i="1">
                        <a:solidFill>
                          <a:schemeClr val="tx1"/>
                        </a:solidFill>
                        <a:latin typeface="Cambria Math" panose="02040503050406030204" pitchFamily="18" charset="0"/>
                      </a:rPr>
                      <m:t>+1)×512×512</m:t>
                    </m:r>
                  </m:oMath>
                </a14:m>
                <a:r>
                  <a:rPr lang="en-US" altLang="ko-KR" dirty="0">
                    <a:solidFill>
                      <a:schemeClr val="tx1"/>
                    </a:solidFill>
                    <a:latin typeface="Arial" panose="020B0604020202020204" pitchFamily="34" charset="0"/>
                    <a:cs typeface="Arial" panose="020B0604020202020204" pitchFamily="34" charset="0"/>
                  </a:rPr>
                  <a:t>)</a:t>
                </a:r>
              </a:p>
              <a:p>
                <a:pPr>
                  <a:lnSpc>
                    <a:spcPct val="120000"/>
                  </a:lnSpc>
                </a:pPr>
                <a:r>
                  <a:rPr lang="en-US" altLang="ko-KR" sz="1800" dirty="0">
                    <a:solidFill>
                      <a:schemeClr val="tx1"/>
                    </a:solidFill>
                    <a:latin typeface="Arial" panose="020B0604020202020204" pitchFamily="34" charset="0"/>
                    <a:cs typeface="Arial" panose="020B0604020202020204" pitchFamily="34" charset="0"/>
                  </a:rPr>
                  <a:t>Correction</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LDAPS predictions are corrected via U-Net with shape of </a:t>
                </a:r>
                <a14:m>
                  <m:oMath xmlns:m="http://schemas.openxmlformats.org/officeDocument/2006/math">
                    <m:r>
                      <a:rPr lang="en-US" altLang="ko-KR" i="1">
                        <a:solidFill>
                          <a:schemeClr val="tx1"/>
                        </a:solidFill>
                        <a:latin typeface="Cambria Math" panose="02040503050406030204" pitchFamily="18" charset="0"/>
                      </a:rPr>
                      <m:t>2</m:t>
                    </m:r>
                    <m:r>
                      <a:rPr lang="en-US" altLang="ko-KR" i="1">
                        <a:solidFill>
                          <a:schemeClr val="tx1"/>
                        </a:solidFill>
                        <a:latin typeface="Cambria Math" panose="02040503050406030204" pitchFamily="18" charset="0"/>
                        <a:ea typeface="Cambria Math" panose="02040503050406030204" pitchFamily="18" charset="0"/>
                      </a:rPr>
                      <m:t>×512×512</m:t>
                    </m:r>
                  </m:oMath>
                </a14:m>
                <a:endParaRPr lang="en-US" altLang="ko-KR" dirty="0">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Each channel contains probability of binary classes (precipitation occurs or not)</a:t>
                </a:r>
                <a:endParaRPr lang="en-US" altLang="ko-KR" sz="1400" dirty="0">
                  <a:solidFill>
                    <a:schemeClr val="tx1"/>
                  </a:solidFill>
                  <a:latin typeface="Arial" panose="020B0604020202020204" pitchFamily="34" charset="0"/>
                  <a:cs typeface="Arial" panose="020B0604020202020204" pitchFamily="34" charset="0"/>
                </a:endParaRPr>
              </a:p>
              <a:p>
                <a:pPr>
                  <a:lnSpc>
                    <a:spcPct val="120000"/>
                  </a:lnSpc>
                </a:pPr>
                <a:r>
                  <a:rPr lang="en-US" altLang="ko-KR" sz="1800" dirty="0">
                    <a:solidFill>
                      <a:schemeClr val="tx1"/>
                    </a:solidFill>
                    <a:latin typeface="Arial" panose="020B0604020202020204" pitchFamily="34" charset="0"/>
                    <a:cs typeface="Arial" panose="020B0604020202020204" pitchFamily="34" charset="0"/>
                  </a:rPr>
                  <a:t>Loss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Loss is average cross-entropy between model output and reference data</a:t>
                </a:r>
              </a:p>
            </p:txBody>
          </p:sp>
        </mc:Choice>
        <mc:Fallback>
          <p:sp>
            <p:nvSpPr>
              <p:cNvPr id="18" name="내용 개체 틀 2">
                <a:extLst>
                  <a:ext uri="{FF2B5EF4-FFF2-40B4-BE49-F238E27FC236}">
                    <a16:creationId xmlns:a16="http://schemas.microsoft.com/office/drawing/2014/main" id="{BE7D95B3-D985-D843-B8CE-350BD8740393}"/>
                  </a:ext>
                </a:extLst>
              </p:cNvPr>
              <p:cNvSpPr>
                <a:spLocks noGrp="1" noRot="1" noChangeAspect="1" noMove="1" noResize="1" noEditPoints="1" noAdjustHandles="1" noChangeArrowheads="1" noChangeShapeType="1" noTextEdit="1"/>
              </p:cNvSpPr>
              <p:nvPr>
                <p:ph idx="1"/>
              </p:nvPr>
            </p:nvSpPr>
            <p:spPr>
              <a:xfrm>
                <a:off x="457200" y="980728"/>
                <a:ext cx="8229600" cy="5040000"/>
              </a:xfrm>
              <a:blipFill>
                <a:blip r:embed="rId2"/>
                <a:stretch>
                  <a:fillRect l="-463" t="-251" r="-463"/>
                </a:stretch>
              </a:blipFill>
            </p:spPr>
            <p:txBody>
              <a:bodyPr/>
              <a:lstStyle/>
              <a:p>
                <a:r>
                  <a:rPr lang="ko-Kore-KR" altLang="en-US">
                    <a:noFill/>
                  </a:rPr>
                  <a:t> </a:t>
                </a:r>
              </a:p>
            </p:txBody>
          </p:sp>
        </mc:Fallback>
      </mc:AlternateContent>
      <p:pic>
        <p:nvPicPr>
          <p:cNvPr id="4" name="그림 3">
            <a:extLst>
              <a:ext uri="{FF2B5EF4-FFF2-40B4-BE49-F238E27FC236}">
                <a16:creationId xmlns:a16="http://schemas.microsoft.com/office/drawing/2014/main" id="{29B6B2BF-49A7-C847-8ECD-1E7A939B6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4293096"/>
            <a:ext cx="6778956" cy="2034455"/>
          </a:xfrm>
          <a:prstGeom prst="rect">
            <a:avLst/>
          </a:prstGeom>
        </p:spPr>
      </p:pic>
    </p:spTree>
    <p:extLst>
      <p:ext uri="{BB962C8B-B14F-4D97-AF65-F5344CB8AC3E}">
        <p14:creationId xmlns:p14="http://schemas.microsoft.com/office/powerpoint/2010/main" val="1698126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pc="0" dirty="0">
                <a:latin typeface="Arial" panose="020B0604020202020204" pitchFamily="34" charset="0"/>
                <a:cs typeface="Arial" panose="020B0604020202020204" pitchFamily="34" charset="0"/>
              </a:rPr>
              <a:t>Learning topographic effect</a:t>
            </a: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21</a:t>
            </a:fld>
            <a:endParaRPr lang="en-US" dirty="0">
              <a:latin typeface="Arial" panose="020B0604020202020204" pitchFamily="34" charset="0"/>
              <a:cs typeface="Arial" panose="020B0604020202020204" pitchFamily="34" charset="0"/>
            </a:endParaRPr>
          </a:p>
        </p:txBody>
      </p:sp>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457200" y="980728"/>
            <a:ext cx="8229600" cy="5040000"/>
          </a:xfrm>
        </p:spPr>
        <p:txBody>
          <a:bodyPr>
            <a:normAutofit/>
          </a:bodyPr>
          <a:lstStyle/>
          <a:p>
            <a:pPr>
              <a:lnSpc>
                <a:spcPct val="120000"/>
              </a:lnSpc>
            </a:pPr>
            <a:r>
              <a:rPr lang="en-US" altLang="ko-KR" sz="1800" dirty="0">
                <a:solidFill>
                  <a:schemeClr val="tx1"/>
                </a:solidFill>
                <a:latin typeface="Arial" panose="020B0604020202020204" pitchFamily="34" charset="0"/>
                <a:cs typeface="Arial" panose="020B0604020202020204" pitchFamily="34" charset="0"/>
              </a:rPr>
              <a:t>Intuition</a:t>
            </a:r>
            <a:endParaRPr lang="en-US" altLang="ko-KR" dirty="0">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Each element of LDAPS is fixed to specific pixel where it corresponds to the same geographic location regardless of timestep or variable.</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There is geographic information, or common background, in the LDAPS data set.</a:t>
            </a:r>
          </a:p>
          <a:p>
            <a:pPr lvl="1">
              <a:lnSpc>
                <a:spcPct val="120000"/>
              </a:lnSpc>
            </a:pPr>
            <a:r>
              <a:rPr lang="en-US" altLang="ko-KR" b="1" dirty="0">
                <a:solidFill>
                  <a:schemeClr val="tx1"/>
                </a:solidFill>
                <a:latin typeface="Arial" panose="020B0604020202020204" pitchFamily="34" charset="0"/>
                <a:cs typeface="Arial" panose="020B0604020202020204" pitchFamily="34" charset="0"/>
              </a:rPr>
              <a:t>Therefore, we expect that this geographic information can be formed by injecting learnable layer to input or feature map at a specific layer of model and learning it.</a:t>
            </a:r>
          </a:p>
        </p:txBody>
      </p:sp>
      <p:pic>
        <p:nvPicPr>
          <p:cNvPr id="4" name="그림 3">
            <a:extLst>
              <a:ext uri="{FF2B5EF4-FFF2-40B4-BE49-F238E27FC236}">
                <a16:creationId xmlns:a16="http://schemas.microsoft.com/office/drawing/2014/main" id="{28787B5B-147A-A94F-A4BA-40C13ACFB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558" y="3727601"/>
            <a:ext cx="6132884" cy="2149671"/>
          </a:xfrm>
          <a:prstGeom prst="rect">
            <a:avLst/>
          </a:prstGeom>
        </p:spPr>
      </p:pic>
    </p:spTree>
    <p:extLst>
      <p:ext uri="{BB962C8B-B14F-4D97-AF65-F5344CB8AC3E}">
        <p14:creationId xmlns:p14="http://schemas.microsoft.com/office/powerpoint/2010/main" val="1744058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Experiments (1/2)</a:t>
            </a:r>
            <a:endParaRPr lang="ko-KR" altLang="en-US" spc="0"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22</a:t>
            </a:fld>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457200" y="980728"/>
                <a:ext cx="8229600" cy="5040000"/>
              </a:xfrm>
            </p:spPr>
            <p:txBody>
              <a:bodyPr>
                <a:normAutofit/>
              </a:bodyPr>
              <a:lstStyle/>
              <a:p>
                <a:pPr>
                  <a:lnSpc>
                    <a:spcPct val="110000"/>
                  </a:lnSpc>
                </a:pPr>
                <a:r>
                  <a:rPr lang="en-US" altLang="ko-KR" sz="1800" dirty="0">
                    <a:ln>
                      <a:solidFill>
                        <a:schemeClr val="accent1">
                          <a:alpha val="0"/>
                        </a:schemeClr>
                      </a:solidFill>
                    </a:ln>
                    <a:latin typeface="Arial" panose="020B0604020202020204" pitchFamily="34" charset="0"/>
                    <a:cs typeface="Arial" panose="020B0604020202020204" pitchFamily="34" charset="0"/>
                  </a:rPr>
                  <a:t>Training and test data set</a:t>
                </a:r>
                <a:endParaRPr lang="ko-KR" altLang="en-US" sz="1800" dirty="0">
                  <a:ln>
                    <a:solidFill>
                      <a:schemeClr val="accent1">
                        <a:alpha val="0"/>
                      </a:schemeClr>
                    </a:solidFill>
                  </a:ln>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Training data: 2019 June-August (about 3,000 pairs)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Testing data: 2020 June-August </a:t>
                </a:r>
              </a:p>
              <a:p>
                <a:pPr>
                  <a:lnSpc>
                    <a:spcPct val="110000"/>
                  </a:lnSpc>
                </a:pPr>
                <a:r>
                  <a:rPr lang="en-US" altLang="ko-KR" sz="1800" dirty="0">
                    <a:ln>
                      <a:solidFill>
                        <a:schemeClr val="accent1">
                          <a:alpha val="0"/>
                        </a:schemeClr>
                      </a:solidFill>
                    </a:ln>
                    <a:latin typeface="Arial" panose="020B0604020202020204" pitchFamily="34" charset="0"/>
                    <a:cs typeface="Arial" panose="020B0604020202020204" pitchFamily="34" charset="0"/>
                  </a:rPr>
                  <a:t>Evaluation measurements</a:t>
                </a:r>
                <a:endParaRPr lang="ko-KR" altLang="en-US" sz="1800" dirty="0">
                  <a:ln>
                    <a:solidFill>
                      <a:schemeClr val="accent1">
                        <a:alpha val="0"/>
                      </a:schemeClr>
                    </a:solidFill>
                  </a:ln>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Accuracy = </a:t>
                </a:r>
                <a14:m>
                  <m:oMath xmlns:m="http://schemas.openxmlformats.org/officeDocument/2006/math">
                    <m:f>
                      <m:fPr>
                        <m:ctrlPr>
                          <a:rPr lang="en-US" altLang="ko-KR"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𝑇𝑃</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𝑇𝑁</m:t>
                        </m:r>
                      </m:num>
                      <m:den>
                        <m:r>
                          <a:rPr lang="en-US" altLang="ko-KR" b="0" i="1" smtClean="0">
                            <a:solidFill>
                              <a:schemeClr val="tx1"/>
                            </a:solidFill>
                            <a:latin typeface="Cambria Math" panose="02040503050406030204" pitchFamily="18" charset="0"/>
                          </a:rPr>
                          <m:t>𝑇𝑃</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𝐹𝑃</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𝐹𝑁</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𝑇𝑁</m:t>
                        </m:r>
                      </m:den>
                    </m:f>
                  </m:oMath>
                </a14:m>
                <a:endParaRPr lang="en-US" altLang="ko-KR" dirty="0">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CSI (Critical Success Index) = </a:t>
                </a:r>
                <a14:m>
                  <m:oMath xmlns:m="http://schemas.openxmlformats.org/officeDocument/2006/math">
                    <m:f>
                      <m:fPr>
                        <m:ctrlPr>
                          <a:rPr lang="en-US" altLang="ko-KR" i="1">
                            <a:solidFill>
                              <a:schemeClr val="tx1"/>
                            </a:solidFill>
                            <a:latin typeface="Cambria Math" panose="02040503050406030204" pitchFamily="18" charset="0"/>
                          </a:rPr>
                        </m:ctrlPr>
                      </m:fPr>
                      <m:num>
                        <m:r>
                          <a:rPr lang="en-US" altLang="ko-KR" i="1">
                            <a:solidFill>
                              <a:schemeClr val="tx1"/>
                            </a:solidFill>
                            <a:latin typeface="Cambria Math" panose="02040503050406030204" pitchFamily="18" charset="0"/>
                          </a:rPr>
                          <m:t>𝑇𝑃</m:t>
                        </m:r>
                      </m:num>
                      <m:den>
                        <m:r>
                          <a:rPr lang="en-US" altLang="ko-KR" i="1">
                            <a:solidFill>
                              <a:schemeClr val="tx1"/>
                            </a:solidFill>
                            <a:latin typeface="Cambria Math" panose="02040503050406030204" pitchFamily="18" charset="0"/>
                          </a:rPr>
                          <m:t>𝑇𝑃</m:t>
                        </m:r>
                        <m:r>
                          <a:rPr lang="en-US" altLang="ko-KR" b="0" i="1" smtClean="0">
                            <a:solidFill>
                              <a:schemeClr val="tx1"/>
                            </a:solidFill>
                            <a:latin typeface="Cambria Math" panose="02040503050406030204" pitchFamily="18" charset="0"/>
                          </a:rPr>
                          <m:t>+</m:t>
                        </m:r>
                        <m:r>
                          <a:rPr lang="en-US" altLang="ko-KR" i="1">
                            <a:solidFill>
                              <a:schemeClr val="tx1"/>
                            </a:solidFill>
                            <a:latin typeface="Cambria Math" panose="02040503050406030204" pitchFamily="18" charset="0"/>
                          </a:rPr>
                          <m:t>𝐹</m:t>
                        </m:r>
                        <m:r>
                          <a:rPr lang="en-US" altLang="ko-KR" b="0" i="1" smtClean="0">
                            <a:solidFill>
                              <a:schemeClr val="tx1"/>
                            </a:solidFill>
                            <a:latin typeface="Cambria Math" panose="02040503050406030204" pitchFamily="18" charset="0"/>
                          </a:rPr>
                          <m:t>𝑃</m:t>
                        </m:r>
                        <m:r>
                          <a:rPr lang="en-US" altLang="ko-KR" i="1">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𝐹𝑁</m:t>
                        </m:r>
                      </m:den>
                    </m:f>
                  </m:oMath>
                </a14:m>
                <a:endParaRPr lang="en-US" altLang="ko-KR" dirty="0">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POD (Probability of Detection) = </a:t>
                </a:r>
                <a14:m>
                  <m:oMath xmlns:m="http://schemas.openxmlformats.org/officeDocument/2006/math">
                    <m:f>
                      <m:fPr>
                        <m:ctrlPr>
                          <a:rPr lang="en-US" altLang="ko-KR" i="1">
                            <a:solidFill>
                              <a:schemeClr val="tx1"/>
                            </a:solidFill>
                            <a:latin typeface="Cambria Math" panose="02040503050406030204" pitchFamily="18" charset="0"/>
                          </a:rPr>
                        </m:ctrlPr>
                      </m:fPr>
                      <m:num>
                        <m:r>
                          <a:rPr lang="en-US" altLang="ko-KR" i="1">
                            <a:solidFill>
                              <a:schemeClr val="tx1"/>
                            </a:solidFill>
                            <a:latin typeface="Cambria Math" panose="02040503050406030204" pitchFamily="18" charset="0"/>
                          </a:rPr>
                          <m:t>𝑇𝑃</m:t>
                        </m:r>
                      </m:num>
                      <m:den>
                        <m:r>
                          <a:rPr lang="en-US" altLang="ko-KR" i="1">
                            <a:solidFill>
                              <a:schemeClr val="tx1"/>
                            </a:solidFill>
                            <a:latin typeface="Cambria Math" panose="02040503050406030204" pitchFamily="18" charset="0"/>
                          </a:rPr>
                          <m:t>𝑇𝑃</m:t>
                        </m:r>
                        <m:r>
                          <a:rPr lang="en-US" altLang="ko-KR" i="1">
                            <a:solidFill>
                              <a:schemeClr val="tx1"/>
                            </a:solidFill>
                            <a:latin typeface="Cambria Math" panose="02040503050406030204" pitchFamily="18" charset="0"/>
                          </a:rPr>
                          <m:t>+</m:t>
                        </m:r>
                        <m:r>
                          <a:rPr lang="en-US" altLang="ko-KR" i="1">
                            <a:solidFill>
                              <a:schemeClr val="tx1"/>
                            </a:solidFill>
                            <a:latin typeface="Cambria Math" panose="02040503050406030204" pitchFamily="18" charset="0"/>
                          </a:rPr>
                          <m:t>𝐹𝑁</m:t>
                        </m:r>
                      </m:den>
                    </m:f>
                  </m:oMath>
                </a14:m>
                <a:endParaRPr lang="en-US" altLang="ko-KR" dirty="0">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FAR (False Alarm Ratio) = </a:t>
                </a:r>
                <a14:m>
                  <m:oMath xmlns:m="http://schemas.openxmlformats.org/officeDocument/2006/math">
                    <m:f>
                      <m:fPr>
                        <m:ctrlPr>
                          <a:rPr lang="en-US" altLang="ko-KR" i="1">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𝐹𝑃</m:t>
                        </m:r>
                      </m:num>
                      <m:den>
                        <m:r>
                          <a:rPr lang="en-US" altLang="ko-KR" i="1">
                            <a:solidFill>
                              <a:schemeClr val="tx1"/>
                            </a:solidFill>
                            <a:latin typeface="Cambria Math" panose="02040503050406030204" pitchFamily="18" charset="0"/>
                          </a:rPr>
                          <m:t>𝑇𝑃</m:t>
                        </m:r>
                        <m:r>
                          <a:rPr lang="en-US" altLang="ko-KR" i="1">
                            <a:solidFill>
                              <a:schemeClr val="tx1"/>
                            </a:solidFill>
                            <a:latin typeface="Cambria Math" panose="02040503050406030204" pitchFamily="18" charset="0"/>
                          </a:rPr>
                          <m:t>+</m:t>
                        </m:r>
                        <m:r>
                          <a:rPr lang="en-US" altLang="ko-KR" i="1">
                            <a:solidFill>
                              <a:schemeClr val="tx1"/>
                            </a:solidFill>
                            <a:latin typeface="Cambria Math" panose="02040503050406030204" pitchFamily="18" charset="0"/>
                          </a:rPr>
                          <m:t>𝐹𝑃</m:t>
                        </m:r>
                      </m:den>
                    </m:f>
                  </m:oMath>
                </a14:m>
                <a:endParaRPr lang="en-US" altLang="ko-KR" dirty="0">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Bias = </a:t>
                </a:r>
                <a14:m>
                  <m:oMath xmlns:m="http://schemas.openxmlformats.org/officeDocument/2006/math">
                    <m:f>
                      <m:fPr>
                        <m:ctrlPr>
                          <a:rPr lang="en-US" altLang="ko-KR" i="1">
                            <a:solidFill>
                              <a:schemeClr val="tx1"/>
                            </a:solidFill>
                            <a:latin typeface="Cambria Math" panose="02040503050406030204" pitchFamily="18" charset="0"/>
                          </a:rPr>
                        </m:ctrlPr>
                      </m:fPr>
                      <m:num>
                        <m:r>
                          <a:rPr lang="en-US" altLang="ko-KR" i="1">
                            <a:solidFill>
                              <a:schemeClr val="tx1"/>
                            </a:solidFill>
                            <a:latin typeface="Cambria Math" panose="02040503050406030204" pitchFamily="18" charset="0"/>
                          </a:rPr>
                          <m:t>𝑇𝑃</m:t>
                        </m:r>
                        <m:r>
                          <a:rPr lang="en-US" altLang="ko-KR" i="1">
                            <a:solidFill>
                              <a:schemeClr val="tx1"/>
                            </a:solidFill>
                            <a:latin typeface="Cambria Math" panose="02040503050406030204" pitchFamily="18" charset="0"/>
                          </a:rPr>
                          <m:t>+</m:t>
                        </m:r>
                        <m:r>
                          <a:rPr lang="en-US" altLang="ko-KR" i="1">
                            <a:solidFill>
                              <a:schemeClr val="tx1"/>
                            </a:solidFill>
                            <a:latin typeface="Cambria Math" panose="02040503050406030204" pitchFamily="18" charset="0"/>
                          </a:rPr>
                          <m:t>𝐹𝑃</m:t>
                        </m:r>
                      </m:num>
                      <m:den>
                        <m:r>
                          <a:rPr lang="en-US" altLang="ko-KR" i="1">
                            <a:solidFill>
                              <a:schemeClr val="tx1"/>
                            </a:solidFill>
                            <a:latin typeface="Cambria Math" panose="02040503050406030204" pitchFamily="18" charset="0"/>
                          </a:rPr>
                          <m:t>𝑇𝑃</m:t>
                        </m:r>
                        <m:r>
                          <a:rPr lang="en-US" altLang="ko-KR" i="1">
                            <a:solidFill>
                              <a:schemeClr val="tx1"/>
                            </a:solidFill>
                            <a:latin typeface="Cambria Math" panose="02040503050406030204" pitchFamily="18" charset="0"/>
                          </a:rPr>
                          <m:t>+</m:t>
                        </m:r>
                        <m:r>
                          <a:rPr lang="en-US" altLang="ko-KR" i="1">
                            <a:solidFill>
                              <a:schemeClr val="tx1"/>
                            </a:solidFill>
                            <a:latin typeface="Cambria Math" panose="02040503050406030204" pitchFamily="18" charset="0"/>
                          </a:rPr>
                          <m:t>𝐹𝑁</m:t>
                        </m:r>
                      </m:den>
                    </m:f>
                  </m:oMath>
                </a14:m>
                <a:endParaRPr lang="en-US" altLang="ko-KR" dirty="0">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F1 score = </a:t>
                </a:r>
                <a14:m>
                  <m:oMath xmlns:m="http://schemas.openxmlformats.org/officeDocument/2006/math">
                    <m:f>
                      <m:fPr>
                        <m:ctrlPr>
                          <a:rPr lang="en-US" altLang="ko-KR" i="1">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2</m:t>
                        </m:r>
                        <m:r>
                          <a:rPr lang="en-US" altLang="ko-KR" i="1">
                            <a:solidFill>
                              <a:schemeClr val="tx1"/>
                            </a:solidFill>
                            <a:latin typeface="Cambria Math" panose="02040503050406030204" pitchFamily="18" charset="0"/>
                          </a:rPr>
                          <m:t>𝑇𝑃</m:t>
                        </m:r>
                      </m:num>
                      <m:den>
                        <m:r>
                          <a:rPr lang="en-US" altLang="ko-KR" b="0" i="1" smtClean="0">
                            <a:solidFill>
                              <a:schemeClr val="tx1"/>
                            </a:solidFill>
                            <a:latin typeface="Cambria Math" panose="02040503050406030204" pitchFamily="18" charset="0"/>
                          </a:rPr>
                          <m:t>2</m:t>
                        </m:r>
                        <m:r>
                          <a:rPr lang="en-US" altLang="ko-KR" i="1">
                            <a:solidFill>
                              <a:schemeClr val="tx1"/>
                            </a:solidFill>
                            <a:latin typeface="Cambria Math" panose="02040503050406030204" pitchFamily="18" charset="0"/>
                          </a:rPr>
                          <m:t>𝑇𝑃</m:t>
                        </m:r>
                        <m:r>
                          <a:rPr lang="en-US" altLang="ko-KR" i="1">
                            <a:solidFill>
                              <a:schemeClr val="tx1"/>
                            </a:solidFill>
                            <a:latin typeface="Cambria Math" panose="02040503050406030204" pitchFamily="18" charset="0"/>
                          </a:rPr>
                          <m:t>+</m:t>
                        </m:r>
                        <m:r>
                          <a:rPr lang="en-US" altLang="ko-KR" i="1">
                            <a:solidFill>
                              <a:schemeClr val="tx1"/>
                            </a:solidFill>
                            <a:latin typeface="Cambria Math" panose="02040503050406030204" pitchFamily="18" charset="0"/>
                          </a:rPr>
                          <m:t>𝐹𝑃</m:t>
                        </m:r>
                        <m:r>
                          <a:rPr lang="en-US" altLang="ko-KR" i="1">
                            <a:solidFill>
                              <a:schemeClr val="tx1"/>
                            </a:solidFill>
                            <a:latin typeface="Cambria Math" panose="02040503050406030204" pitchFamily="18" charset="0"/>
                          </a:rPr>
                          <m:t>+</m:t>
                        </m:r>
                        <m:r>
                          <a:rPr lang="en-US" altLang="ko-KR" i="1">
                            <a:solidFill>
                              <a:schemeClr val="tx1"/>
                            </a:solidFill>
                            <a:latin typeface="Cambria Math" panose="02040503050406030204" pitchFamily="18" charset="0"/>
                          </a:rPr>
                          <m:t>𝐹𝑁</m:t>
                        </m:r>
                      </m:den>
                    </m:f>
                  </m:oMath>
                </a14:m>
                <a:endParaRPr lang="en-US" altLang="ko-KR" dirty="0">
                  <a:solidFill>
                    <a:schemeClr val="tx1"/>
                  </a:solidFill>
                  <a:latin typeface="Arial" panose="020B0604020202020204" pitchFamily="34" charset="0"/>
                  <a:cs typeface="Arial" panose="020B0604020202020204" pitchFamily="34" charset="0"/>
                </a:endParaRPr>
              </a:p>
              <a:p>
                <a:pPr lvl="1">
                  <a:lnSpc>
                    <a:spcPct val="120000"/>
                  </a:lnSpc>
                </a:pPr>
                <a14:m>
                  <m:oMath xmlns:m="http://schemas.openxmlformats.org/officeDocument/2006/math">
                    <m:r>
                      <a:rPr lang="en-US" altLang="ko-KR" i="1">
                        <a:solidFill>
                          <a:schemeClr val="tx1"/>
                        </a:solidFill>
                        <a:latin typeface="Cambria Math" panose="02040503050406030204" pitchFamily="18" charset="0"/>
                      </a:rPr>
                      <m:t>𝑇</m:t>
                    </m:r>
                    <m:r>
                      <a:rPr lang="en-US" altLang="ko-KR" b="0" i="1" smtClean="0">
                        <a:solidFill>
                          <a:schemeClr val="tx1"/>
                        </a:solidFill>
                        <a:latin typeface="Cambria Math" panose="02040503050406030204" pitchFamily="18" charset="0"/>
                      </a:rPr>
                      <m:t>𝑃</m:t>
                    </m:r>
                    <m:r>
                      <a:rPr lang="en-US" altLang="ko-KR" b="0" i="1" smtClean="0">
                        <a:solidFill>
                          <a:schemeClr val="tx1"/>
                        </a:solidFill>
                        <a:latin typeface="Cambria Math" panose="02040503050406030204" pitchFamily="18" charset="0"/>
                      </a:rPr>
                      <m:t>, </m:t>
                    </m:r>
                    <m:r>
                      <a:rPr lang="en-US" altLang="ko-KR" b="0" i="1" smtClean="0">
                        <a:solidFill>
                          <a:schemeClr val="tx1"/>
                        </a:solidFill>
                        <a:latin typeface="Cambria Math" panose="02040503050406030204" pitchFamily="18" charset="0"/>
                      </a:rPr>
                      <m:t>𝐹𝑃</m:t>
                    </m:r>
                    <m:r>
                      <a:rPr lang="en-US" altLang="ko-KR" b="0" i="1" smtClean="0">
                        <a:solidFill>
                          <a:schemeClr val="tx1"/>
                        </a:solidFill>
                        <a:latin typeface="Cambria Math" panose="02040503050406030204" pitchFamily="18" charset="0"/>
                      </a:rPr>
                      <m:t>, </m:t>
                    </m:r>
                    <m:r>
                      <a:rPr lang="en-US" altLang="ko-KR" b="0" i="1" smtClean="0">
                        <a:solidFill>
                          <a:schemeClr val="tx1"/>
                        </a:solidFill>
                        <a:latin typeface="Cambria Math" panose="02040503050406030204" pitchFamily="18" charset="0"/>
                      </a:rPr>
                      <m:t>𝐹𝑁</m:t>
                    </m:r>
                    <m:r>
                      <a:rPr lang="en-US" altLang="ko-KR" b="0" i="1" smtClean="0">
                        <a:solidFill>
                          <a:schemeClr val="tx1"/>
                        </a:solidFill>
                        <a:latin typeface="Cambria Math" panose="02040503050406030204" pitchFamily="18" charset="0"/>
                      </a:rPr>
                      <m:t>, </m:t>
                    </m:r>
                  </m:oMath>
                </a14:m>
                <a:r>
                  <a:rPr lang="en-US" altLang="ko-KR" dirty="0">
                    <a:solidFill>
                      <a:schemeClr val="tx1"/>
                    </a:solidFill>
                    <a:latin typeface="Arial" panose="020B0604020202020204" pitchFamily="34" charset="0"/>
                    <a:cs typeface="Arial" panose="020B0604020202020204" pitchFamily="34" charset="0"/>
                  </a:rPr>
                  <a:t> and </a:t>
                </a:r>
                <a14:m>
                  <m:oMath xmlns:m="http://schemas.openxmlformats.org/officeDocument/2006/math">
                    <m:r>
                      <a:rPr lang="en-US" altLang="ko-KR" i="1">
                        <a:solidFill>
                          <a:schemeClr val="tx1"/>
                        </a:solidFill>
                        <a:latin typeface="Cambria Math" panose="02040503050406030204" pitchFamily="18" charset="0"/>
                      </a:rPr>
                      <m:t>𝑇𝑁</m:t>
                    </m:r>
                  </m:oMath>
                </a14:m>
                <a:r>
                  <a:rPr lang="en-US" altLang="ko-KR" dirty="0">
                    <a:solidFill>
                      <a:schemeClr val="tx1"/>
                    </a:solidFill>
                    <a:latin typeface="Arial" panose="020B0604020202020204" pitchFamily="34" charset="0"/>
                    <a:cs typeface="Arial" panose="020B0604020202020204" pitchFamily="34" charset="0"/>
                  </a:rPr>
                  <a:t> stand for true positive, false positive, false negative, and true negative, respectively.</a:t>
                </a:r>
                <a:endParaRPr lang="en-US" altLang="ko-KR" dirty="0">
                  <a:latin typeface="Arial" panose="020B0604020202020204" pitchFamily="34" charset="0"/>
                  <a:cs typeface="Arial" panose="020B0604020202020204" pitchFamily="34" charset="0"/>
                </a:endParaRPr>
              </a:p>
            </p:txBody>
          </p:sp>
        </mc:Choice>
        <mc:Fallback xmlns="">
          <p:sp>
            <p:nvSpPr>
              <p:cNvPr id="18" name="내용 개체 틀 2">
                <a:extLst>
                  <a:ext uri="{FF2B5EF4-FFF2-40B4-BE49-F238E27FC236}">
                    <a16:creationId xmlns:a16="http://schemas.microsoft.com/office/drawing/2014/main" id="{BE7D95B3-D985-D843-B8CE-350BD8740393}"/>
                  </a:ext>
                </a:extLst>
              </p:cNvPr>
              <p:cNvSpPr>
                <a:spLocks noGrp="1" noRot="1" noChangeAspect="1" noMove="1" noResize="1" noEditPoints="1" noAdjustHandles="1" noChangeArrowheads="1" noChangeShapeType="1" noTextEdit="1"/>
              </p:cNvSpPr>
              <p:nvPr>
                <p:ph idx="1"/>
              </p:nvPr>
            </p:nvSpPr>
            <p:spPr>
              <a:xfrm>
                <a:off x="457200" y="980728"/>
                <a:ext cx="8229600" cy="5040000"/>
              </a:xfrm>
              <a:blipFill>
                <a:blip r:embed="rId2"/>
                <a:stretch>
                  <a:fillRect r="-463"/>
                </a:stretch>
              </a:blipFill>
            </p:spPr>
            <p:txBody>
              <a:bodyPr/>
              <a:lstStyle/>
              <a:p>
                <a:r>
                  <a:rPr lang="ko-Kore-KR" altLang="en-US">
                    <a:noFill/>
                  </a:rPr>
                  <a:t> </a:t>
                </a:r>
              </a:p>
            </p:txBody>
          </p:sp>
        </mc:Fallback>
      </mc:AlternateContent>
    </p:spTree>
    <p:extLst>
      <p:ext uri="{BB962C8B-B14F-4D97-AF65-F5344CB8AC3E}">
        <p14:creationId xmlns:p14="http://schemas.microsoft.com/office/powerpoint/2010/main" val="895718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FF4A274-EC3E-4168-ACBC-EB5E0585325A}"/>
              </a:ext>
            </a:extLst>
          </p:cNvPr>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Experiments (2/2)</a:t>
            </a:r>
            <a:endParaRPr lang="ko-KR" altLang="en-US" spc="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내용 개체 틀 2">
                <a:extLst>
                  <a:ext uri="{FF2B5EF4-FFF2-40B4-BE49-F238E27FC236}">
                    <a16:creationId xmlns:a16="http://schemas.microsoft.com/office/drawing/2014/main" id="{7DA4BE64-345B-4615-BB4C-101F289DD154}"/>
                  </a:ext>
                </a:extLst>
              </p:cNvPr>
              <p:cNvSpPr>
                <a:spLocks noGrp="1"/>
              </p:cNvSpPr>
              <p:nvPr>
                <p:ph idx="1"/>
              </p:nvPr>
            </p:nvSpPr>
            <p:spPr/>
            <p:txBody>
              <a:bodyPr/>
              <a:lstStyle/>
              <a:p>
                <a:pPr>
                  <a:lnSpc>
                    <a:spcPct val="110000"/>
                  </a:lnSpc>
                </a:pP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Performance of precipitation forecast according to the prediction hour</a:t>
                </a:r>
              </a:p>
              <a:p>
                <a:pPr lvl="1"/>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rPr>
                  <a:t>Performance comparison from +6h to +48h. (LDAPS, U-Net, U-Net with </a:t>
                </a:r>
                <a14:m>
                  <m:oMath xmlns:m="http://schemas.openxmlformats.org/officeDocument/2006/math">
                    <m:r>
                      <a:rPr lang="en-US" altLang="ko-KR" i="1" dirty="0" smtClean="0">
                        <a:ln>
                          <a:solidFill>
                            <a:schemeClr val="accent1">
                              <a:alpha val="0"/>
                            </a:schemeClr>
                          </a:solidFill>
                        </a:ln>
                        <a:solidFill>
                          <a:schemeClr val="tx1"/>
                        </a:solidFill>
                        <a:latin typeface="Cambria Math" panose="02040503050406030204" pitchFamily="18" charset="0"/>
                        <a:cs typeface="Arial" panose="020B0604020202020204" pitchFamily="34" charset="0"/>
                      </a:rPr>
                      <m:t>𝑇𝐸</m:t>
                    </m:r>
                    <m:r>
                      <a:rPr lang="en-US" altLang="ko-KR" i="1" dirty="0" smtClean="0">
                        <a:ln>
                          <a:solidFill>
                            <a:schemeClr val="accent1">
                              <a:alpha val="0"/>
                            </a:schemeClr>
                          </a:solidFill>
                        </a:ln>
                        <a:solidFill>
                          <a:schemeClr val="tx1"/>
                        </a:solidFill>
                        <a:latin typeface="Cambria Math" panose="02040503050406030204" pitchFamily="18" charset="0"/>
                        <a:cs typeface="Arial" panose="020B0604020202020204" pitchFamily="34" charset="0"/>
                      </a:rPr>
                      <m:t>(61,4)</m:t>
                    </m:r>
                  </m:oMath>
                </a14:m>
                <a:r>
                  <a:rPr lang="en-US" altLang="ko-KR" dirty="0">
                    <a:ln>
                      <a:solidFill>
                        <a:schemeClr val="accent1">
                          <a:alpha val="0"/>
                        </a:schemeClr>
                      </a:solidFill>
                    </a:ln>
                    <a:solidFill>
                      <a:schemeClr val="tx1"/>
                    </a:solidFill>
                    <a:latin typeface="Arial" panose="020B0604020202020204" pitchFamily="34" charset="0"/>
                    <a:cs typeface="Arial" panose="020B0604020202020204" pitchFamily="34" charset="0"/>
                  </a:rPr>
                  <a:t>)</a:t>
                </a:r>
                <a:endParaRPr lang="ko-KR" altLang="en-US" dirty="0">
                  <a:solidFill>
                    <a:schemeClr val="tx1"/>
                  </a:solidFill>
                  <a:latin typeface="Arial" panose="020B0604020202020204" pitchFamily="34" charset="0"/>
                  <a:ea typeface="맑은 고딕" panose="020B0503020000020004" pitchFamily="50" charset="-127"/>
                  <a:cs typeface="Arial" panose="020B0604020202020204" pitchFamily="34" charset="0"/>
                </a:endParaRPr>
              </a:p>
              <a:p>
                <a:pPr lvl="1"/>
                <a:endParaRPr lang="ko-KR" altLang="en-US" dirty="0">
                  <a:latin typeface="Arial" panose="020B0604020202020204" pitchFamily="34" charset="0"/>
                  <a:cs typeface="Arial" panose="020B0604020202020204" pitchFamily="34" charset="0"/>
                </a:endParaRPr>
              </a:p>
            </p:txBody>
          </p:sp>
        </mc:Choice>
        <mc:Fallback>
          <p:sp>
            <p:nvSpPr>
              <p:cNvPr id="3" name="내용 개체 틀 2">
                <a:extLst>
                  <a:ext uri="{FF2B5EF4-FFF2-40B4-BE49-F238E27FC236}">
                    <a16:creationId xmlns:a16="http://schemas.microsoft.com/office/drawing/2014/main" id="{7DA4BE64-345B-4615-BB4C-101F289DD154}"/>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ko-Kore-KR" altLang="en-US">
                    <a:noFill/>
                  </a:rPr>
                  <a:t> </a:t>
                </a:r>
              </a:p>
            </p:txBody>
          </p:sp>
        </mc:Fallback>
      </mc:AlternateContent>
      <p:sp>
        <p:nvSpPr>
          <p:cNvPr id="4" name="슬라이드 번호 개체 틀 3">
            <a:extLst>
              <a:ext uri="{FF2B5EF4-FFF2-40B4-BE49-F238E27FC236}">
                <a16:creationId xmlns:a16="http://schemas.microsoft.com/office/drawing/2014/main" id="{63124681-4B25-4756-82EA-87D57CA4EA0C}"/>
              </a:ext>
            </a:extLst>
          </p:cNvPr>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23</a:t>
            </a:fld>
            <a:endParaRPr lang="en-US" dirty="0">
              <a:latin typeface="Arial" panose="020B0604020202020204" pitchFamily="34" charset="0"/>
              <a:cs typeface="Arial" panose="020B0604020202020204" pitchFamily="34" charset="0"/>
            </a:endParaRPr>
          </a:p>
        </p:txBody>
      </p:sp>
      <p:grpSp>
        <p:nvGrpSpPr>
          <p:cNvPr id="11" name="그룹 10">
            <a:extLst>
              <a:ext uri="{FF2B5EF4-FFF2-40B4-BE49-F238E27FC236}">
                <a16:creationId xmlns:a16="http://schemas.microsoft.com/office/drawing/2014/main" id="{00617BE0-69E9-1043-894D-AEC39ED7C35B}"/>
              </a:ext>
            </a:extLst>
          </p:cNvPr>
          <p:cNvGrpSpPr/>
          <p:nvPr/>
        </p:nvGrpSpPr>
        <p:grpSpPr>
          <a:xfrm>
            <a:off x="253843" y="1804459"/>
            <a:ext cx="8636314" cy="4576869"/>
            <a:chOff x="290769" y="1731815"/>
            <a:chExt cx="8636314" cy="4576869"/>
          </a:xfrm>
        </p:grpSpPr>
        <p:pic>
          <p:nvPicPr>
            <p:cNvPr id="8" name="그림 7">
              <a:extLst>
                <a:ext uri="{FF2B5EF4-FFF2-40B4-BE49-F238E27FC236}">
                  <a16:creationId xmlns:a16="http://schemas.microsoft.com/office/drawing/2014/main" id="{D7864904-D137-4B44-8E81-680F44D3FA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769" y="1731815"/>
              <a:ext cx="2736000" cy="1904966"/>
            </a:xfrm>
            <a:prstGeom prst="rect">
              <a:avLst/>
            </a:prstGeom>
          </p:spPr>
        </p:pic>
        <p:pic>
          <p:nvPicPr>
            <p:cNvPr id="10" name="그림 9">
              <a:extLst>
                <a:ext uri="{FF2B5EF4-FFF2-40B4-BE49-F238E27FC236}">
                  <a16:creationId xmlns:a16="http://schemas.microsoft.com/office/drawing/2014/main" id="{D3DD4ECA-86E9-4211-9CE4-998F5202A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926" y="1747266"/>
              <a:ext cx="2736000" cy="1874065"/>
            </a:xfrm>
            <a:prstGeom prst="rect">
              <a:avLst/>
            </a:prstGeom>
          </p:spPr>
        </p:pic>
        <p:pic>
          <p:nvPicPr>
            <p:cNvPr id="12" name="그림 11">
              <a:extLst>
                <a:ext uri="{FF2B5EF4-FFF2-40B4-BE49-F238E27FC236}">
                  <a16:creationId xmlns:a16="http://schemas.microsoft.com/office/drawing/2014/main" id="{C277DBA5-ECC0-4EC1-8077-23A16C2606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1083" y="1731815"/>
              <a:ext cx="2736000" cy="1904966"/>
            </a:xfrm>
            <a:prstGeom prst="rect">
              <a:avLst/>
            </a:prstGeom>
          </p:spPr>
        </p:pic>
        <p:pic>
          <p:nvPicPr>
            <p:cNvPr id="14" name="그림 13">
              <a:extLst>
                <a:ext uri="{FF2B5EF4-FFF2-40B4-BE49-F238E27FC236}">
                  <a16:creationId xmlns:a16="http://schemas.microsoft.com/office/drawing/2014/main" id="{9D0A558F-524D-4A3A-AF8E-AB40EE571B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769" y="4047327"/>
              <a:ext cx="2736000" cy="1874064"/>
            </a:xfrm>
            <a:prstGeom prst="rect">
              <a:avLst/>
            </a:prstGeom>
          </p:spPr>
        </p:pic>
        <p:pic>
          <p:nvPicPr>
            <p:cNvPr id="16" name="그림 15">
              <a:extLst>
                <a:ext uri="{FF2B5EF4-FFF2-40B4-BE49-F238E27FC236}">
                  <a16:creationId xmlns:a16="http://schemas.microsoft.com/office/drawing/2014/main" id="{6CE1A1DF-18A0-48A3-8316-FEB419FA2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0926" y="4015286"/>
              <a:ext cx="2736000" cy="1938147"/>
            </a:xfrm>
            <a:prstGeom prst="rect">
              <a:avLst/>
            </a:prstGeom>
          </p:spPr>
        </p:pic>
        <p:pic>
          <p:nvPicPr>
            <p:cNvPr id="18" name="그림 17">
              <a:extLst>
                <a:ext uri="{FF2B5EF4-FFF2-40B4-BE49-F238E27FC236}">
                  <a16:creationId xmlns:a16="http://schemas.microsoft.com/office/drawing/2014/main" id="{4F01736B-9E3E-443E-AFAD-811B0E0315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1083" y="4047327"/>
              <a:ext cx="2736000" cy="1874064"/>
            </a:xfrm>
            <a:prstGeom prst="rect">
              <a:avLst/>
            </a:prstGeom>
          </p:spPr>
        </p:pic>
        <p:sp>
          <p:nvSpPr>
            <p:cNvPr id="5" name="TextBox 4">
              <a:extLst>
                <a:ext uri="{FF2B5EF4-FFF2-40B4-BE49-F238E27FC236}">
                  <a16:creationId xmlns:a16="http://schemas.microsoft.com/office/drawing/2014/main" id="{5CA44EDA-F885-EE4C-8045-AB7262B32684}"/>
                </a:ext>
              </a:extLst>
            </p:cNvPr>
            <p:cNvSpPr txBox="1"/>
            <p:nvPr/>
          </p:nvSpPr>
          <p:spPr>
            <a:xfrm>
              <a:off x="1068832" y="3696623"/>
              <a:ext cx="1179875" cy="307777"/>
            </a:xfrm>
            <a:prstGeom prst="rect">
              <a:avLst/>
            </a:prstGeom>
            <a:noFill/>
          </p:spPr>
          <p:txBody>
            <a:bodyPr wrap="none" rtlCol="0">
              <a:spAutoFit/>
            </a:bodyPr>
            <a:lstStyle/>
            <a:p>
              <a:pPr algn="ctr"/>
              <a:r>
                <a:rPr kumimoji="1" lang="en-US" altLang="x-none" sz="1400" dirty="0">
                  <a:latin typeface="Arial" panose="020B0604020202020204" pitchFamily="34" charset="0"/>
                  <a:cs typeface="Arial" panose="020B0604020202020204" pitchFamily="34" charset="0"/>
                </a:rPr>
                <a:t>(a) Accuracy</a:t>
              </a:r>
              <a:endParaRPr kumimoji="1" lang="x-none" altLang="en-US"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D535C3E-7EA0-E349-B41D-62CF044B3831}"/>
                </a:ext>
              </a:extLst>
            </p:cNvPr>
            <p:cNvSpPr txBox="1"/>
            <p:nvPr/>
          </p:nvSpPr>
          <p:spPr>
            <a:xfrm>
              <a:off x="4232862" y="3696623"/>
              <a:ext cx="752129" cy="307777"/>
            </a:xfrm>
            <a:prstGeom prst="rect">
              <a:avLst/>
            </a:prstGeom>
            <a:noFill/>
          </p:spPr>
          <p:txBody>
            <a:bodyPr wrap="none" rtlCol="0">
              <a:spAutoFit/>
            </a:bodyPr>
            <a:lstStyle/>
            <a:p>
              <a:pPr algn="ctr"/>
              <a:r>
                <a:rPr kumimoji="1" lang="en-US" altLang="x-none" sz="1400" dirty="0">
                  <a:latin typeface="Arial" panose="020B0604020202020204" pitchFamily="34" charset="0"/>
                  <a:cs typeface="Arial" panose="020B0604020202020204" pitchFamily="34" charset="0"/>
                </a:rPr>
                <a:t>(b) CSI</a:t>
              </a:r>
              <a:endParaRPr kumimoji="1" lang="x-none" alt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B46AEA6-0772-B84C-B343-249A87D0D61E}"/>
                </a:ext>
              </a:extLst>
            </p:cNvPr>
            <p:cNvSpPr txBox="1"/>
            <p:nvPr/>
          </p:nvSpPr>
          <p:spPr>
            <a:xfrm>
              <a:off x="7142944" y="3696623"/>
              <a:ext cx="832279" cy="307777"/>
            </a:xfrm>
            <a:prstGeom prst="rect">
              <a:avLst/>
            </a:prstGeom>
            <a:noFill/>
          </p:spPr>
          <p:txBody>
            <a:bodyPr wrap="none" rtlCol="0">
              <a:spAutoFit/>
            </a:bodyPr>
            <a:lstStyle/>
            <a:p>
              <a:pPr algn="ctr"/>
              <a:r>
                <a:rPr kumimoji="1" lang="en-US" altLang="x-none" sz="1400" dirty="0">
                  <a:latin typeface="Arial" panose="020B0604020202020204" pitchFamily="34" charset="0"/>
                  <a:cs typeface="Arial" panose="020B0604020202020204" pitchFamily="34" charset="0"/>
                </a:rPr>
                <a:t>(c) POD</a:t>
              </a:r>
              <a:endParaRPr kumimoji="1" lang="x-none" altLang="en-US" sz="1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8388946-8035-B544-BB66-839783E82E35}"/>
                </a:ext>
              </a:extLst>
            </p:cNvPr>
            <p:cNvSpPr txBox="1"/>
            <p:nvPr/>
          </p:nvSpPr>
          <p:spPr>
            <a:xfrm>
              <a:off x="1257987" y="6000907"/>
              <a:ext cx="801565" cy="307777"/>
            </a:xfrm>
            <a:prstGeom prst="rect">
              <a:avLst/>
            </a:prstGeom>
            <a:noFill/>
          </p:spPr>
          <p:txBody>
            <a:bodyPr wrap="none" rtlCol="0">
              <a:spAutoFit/>
            </a:bodyPr>
            <a:lstStyle/>
            <a:p>
              <a:pPr algn="ctr"/>
              <a:r>
                <a:rPr kumimoji="1" lang="en-US" altLang="x-none" sz="1400" dirty="0">
                  <a:latin typeface="Arial" panose="020B0604020202020204" pitchFamily="34" charset="0"/>
                  <a:cs typeface="Arial" panose="020B0604020202020204" pitchFamily="34" charset="0"/>
                </a:rPr>
                <a:t>(d) FAR</a:t>
              </a:r>
              <a:endParaRPr kumimoji="1" lang="x-none" altLang="en-US" sz="14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7BB918C-A383-1E48-9EE4-CD4DF44B0FE4}"/>
                </a:ext>
              </a:extLst>
            </p:cNvPr>
            <p:cNvSpPr txBox="1"/>
            <p:nvPr/>
          </p:nvSpPr>
          <p:spPr>
            <a:xfrm>
              <a:off x="4208015" y="6000907"/>
              <a:ext cx="801822" cy="307777"/>
            </a:xfrm>
            <a:prstGeom prst="rect">
              <a:avLst/>
            </a:prstGeom>
            <a:noFill/>
          </p:spPr>
          <p:txBody>
            <a:bodyPr wrap="none" rtlCol="0">
              <a:spAutoFit/>
            </a:bodyPr>
            <a:lstStyle/>
            <a:p>
              <a:pPr algn="ctr"/>
              <a:r>
                <a:rPr kumimoji="1" lang="en-US" altLang="x-none" sz="1400" dirty="0">
                  <a:latin typeface="Arial" panose="020B0604020202020204" pitchFamily="34" charset="0"/>
                  <a:cs typeface="Arial" panose="020B0604020202020204" pitchFamily="34" charset="0"/>
                </a:rPr>
                <a:t>(e) Bias</a:t>
              </a:r>
              <a:endParaRPr kumimoji="1" lang="x-none" altLang="en-US" sz="14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2E0093C-B862-D249-8A4C-F21FADC15714}"/>
                </a:ext>
              </a:extLst>
            </p:cNvPr>
            <p:cNvSpPr txBox="1"/>
            <p:nvPr/>
          </p:nvSpPr>
          <p:spPr>
            <a:xfrm>
              <a:off x="7253551" y="6000907"/>
              <a:ext cx="611065" cy="307777"/>
            </a:xfrm>
            <a:prstGeom prst="rect">
              <a:avLst/>
            </a:prstGeom>
            <a:noFill/>
          </p:spPr>
          <p:txBody>
            <a:bodyPr wrap="none" rtlCol="0">
              <a:spAutoFit/>
            </a:bodyPr>
            <a:lstStyle/>
            <a:p>
              <a:pPr algn="ctr"/>
              <a:r>
                <a:rPr kumimoji="1" lang="en-US" altLang="x-none" sz="1400" dirty="0">
                  <a:latin typeface="Arial" panose="020B0604020202020204" pitchFamily="34" charset="0"/>
                  <a:cs typeface="Arial" panose="020B0604020202020204" pitchFamily="34" charset="0"/>
                </a:rPr>
                <a:t>(f) F1</a:t>
              </a:r>
              <a:endParaRPr kumimoji="1" lang="x-none" alt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31793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5323A17-516D-420F-B2A0-D90ED5E52ECE}"/>
              </a:ext>
            </a:extLst>
          </p:cNvPr>
          <p:cNvSpPr>
            <a:spLocks noGrp="1"/>
          </p:cNvSpPr>
          <p:nvPr>
            <p:ph type="title"/>
          </p:nvPr>
        </p:nvSpPr>
        <p:spPr/>
        <p:txBody>
          <a:bodyPr/>
          <a:lstStyle/>
          <a:p>
            <a:pPr>
              <a:lnSpc>
                <a:spcPct val="110000"/>
              </a:lnSpc>
            </a:pPr>
            <a:r>
              <a:rPr lang="en-US" altLang="ko-KR" dirty="0">
                <a:latin typeface="Arial" panose="020B0604020202020204" pitchFamily="34" charset="0"/>
                <a:cs typeface="Arial" panose="020B0604020202020204" pitchFamily="34" charset="0"/>
              </a:rPr>
              <a:t>Topographic effects</a:t>
            </a:r>
          </a:p>
        </p:txBody>
      </p:sp>
      <p:sp>
        <p:nvSpPr>
          <p:cNvPr id="3" name="내용 개체 틀 2">
            <a:extLst>
              <a:ext uri="{FF2B5EF4-FFF2-40B4-BE49-F238E27FC236}">
                <a16:creationId xmlns:a16="http://schemas.microsoft.com/office/drawing/2014/main" id="{88E5A727-4AF8-4EFE-908A-77286CB17F5B}"/>
              </a:ext>
            </a:extLst>
          </p:cNvPr>
          <p:cNvSpPr>
            <a:spLocks noGrp="1"/>
          </p:cNvSpPr>
          <p:nvPr>
            <p:ph idx="1"/>
          </p:nvPr>
        </p:nvSpPr>
        <p:spPr/>
        <p:txBody>
          <a:bodyPr/>
          <a:lstStyle/>
          <a:p>
            <a:r>
              <a:rPr lang="en-US" altLang="ko-KR" sz="1800" b="0" dirty="0">
                <a:ln>
                  <a:solidFill>
                    <a:schemeClr val="accent1">
                      <a:alpha val="0"/>
                    </a:schemeClr>
                  </a:solidFill>
                </a:ln>
                <a:solidFill>
                  <a:schemeClr val="tx1"/>
                </a:solidFill>
                <a:latin typeface="Arial" panose="020B0604020202020204" pitchFamily="34" charset="0"/>
                <a:cs typeface="Arial" panose="020B0604020202020204" pitchFamily="34" charset="0"/>
              </a:rPr>
              <a:t>Below figure shows the visualization of learned topographic effects by describing the heatmap of the 2-norm per pixel.</a:t>
            </a:r>
          </a:p>
          <a:p>
            <a:endParaRPr lang="en-US" altLang="ko-KR" sz="1800" b="0" dirty="0">
              <a:ln>
                <a:solidFill>
                  <a:schemeClr val="accent1">
                    <a:alpha val="0"/>
                  </a:schemeClr>
                </a:solidFill>
              </a:ln>
              <a:solidFill>
                <a:schemeClr val="tx1"/>
              </a:solidFill>
              <a:latin typeface="Arial" panose="020B0604020202020204" pitchFamily="34" charset="0"/>
              <a:cs typeface="Arial" panose="020B0604020202020204" pitchFamily="34" charset="0"/>
            </a:endParaRPr>
          </a:p>
          <a:p>
            <a:r>
              <a:rPr lang="en-US" altLang="ko-KR" sz="1800" b="0" dirty="0">
                <a:ln>
                  <a:solidFill>
                    <a:schemeClr val="accent1">
                      <a:alpha val="0"/>
                    </a:schemeClr>
                  </a:solidFill>
                </a:ln>
                <a:solidFill>
                  <a:schemeClr val="tx1"/>
                </a:solidFill>
                <a:latin typeface="Arial" panose="020B0604020202020204" pitchFamily="34" charset="0"/>
                <a:cs typeface="Arial" panose="020B0604020202020204" pitchFamily="34" charset="0"/>
              </a:rPr>
              <a:t>It is observed that the learned topographic effects can recover the shape of South Korea region.</a:t>
            </a:r>
            <a:endParaRPr lang="ko-KR" altLang="en-US" sz="1800" b="0" dirty="0">
              <a:ln>
                <a:solidFill>
                  <a:schemeClr val="accent1">
                    <a:alpha val="0"/>
                  </a:schemeClr>
                </a:solidFill>
              </a:ln>
              <a:solidFill>
                <a:schemeClr val="tx1"/>
              </a:solidFill>
              <a:latin typeface="Arial" panose="020B0604020202020204" pitchFamily="34" charset="0"/>
              <a:cs typeface="Arial" panose="020B0604020202020204" pitchFamily="34" charset="0"/>
            </a:endParaRPr>
          </a:p>
          <a:p>
            <a:endParaRPr lang="ko-KR" altLang="en-US" dirty="0">
              <a:latin typeface="Arial" panose="020B0604020202020204" pitchFamily="34" charset="0"/>
              <a:cs typeface="Arial" panose="020B0604020202020204" pitchFamily="34" charset="0"/>
            </a:endParaRPr>
          </a:p>
        </p:txBody>
      </p:sp>
      <p:sp>
        <p:nvSpPr>
          <p:cNvPr id="4" name="슬라이드 번호 개체 틀 3">
            <a:extLst>
              <a:ext uri="{FF2B5EF4-FFF2-40B4-BE49-F238E27FC236}">
                <a16:creationId xmlns:a16="http://schemas.microsoft.com/office/drawing/2014/main" id="{4C97A5C4-B1F9-4042-92CC-B214B77E3B57}"/>
              </a:ext>
            </a:extLst>
          </p:cNvPr>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24</a:t>
            </a:fld>
            <a:endParaRPr lang="en-US" dirty="0">
              <a:latin typeface="Arial" panose="020B0604020202020204" pitchFamily="34" charset="0"/>
              <a:cs typeface="Arial" panose="020B0604020202020204" pitchFamily="34" charset="0"/>
            </a:endParaRPr>
          </a:p>
        </p:txBody>
      </p:sp>
      <p:grpSp>
        <p:nvGrpSpPr>
          <p:cNvPr id="5" name="그룹 4">
            <a:extLst>
              <a:ext uri="{FF2B5EF4-FFF2-40B4-BE49-F238E27FC236}">
                <a16:creationId xmlns:a16="http://schemas.microsoft.com/office/drawing/2014/main" id="{314BF6C2-5959-054F-A522-18D8BBFB17E6}"/>
              </a:ext>
            </a:extLst>
          </p:cNvPr>
          <p:cNvGrpSpPr/>
          <p:nvPr/>
        </p:nvGrpSpPr>
        <p:grpSpPr>
          <a:xfrm>
            <a:off x="300600" y="2996952"/>
            <a:ext cx="8542800" cy="2315596"/>
            <a:chOff x="144000" y="2891838"/>
            <a:chExt cx="8542800" cy="2315596"/>
          </a:xfrm>
        </p:grpSpPr>
        <p:pic>
          <p:nvPicPr>
            <p:cNvPr id="6" name="그림 5">
              <a:extLst>
                <a:ext uri="{FF2B5EF4-FFF2-40B4-BE49-F238E27FC236}">
                  <a16:creationId xmlns:a16="http://schemas.microsoft.com/office/drawing/2014/main" id="{BDE51CFD-1F2F-47D9-ACE4-8B25901FF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400" y="2891838"/>
              <a:ext cx="2700000" cy="1877470"/>
            </a:xfrm>
            <a:prstGeom prst="rect">
              <a:avLst/>
            </a:prstGeom>
          </p:spPr>
        </p:pic>
        <p:pic>
          <p:nvPicPr>
            <p:cNvPr id="8" name="그림 7">
              <a:extLst>
                <a:ext uri="{FF2B5EF4-FFF2-40B4-BE49-F238E27FC236}">
                  <a16:creationId xmlns:a16="http://schemas.microsoft.com/office/drawing/2014/main" id="{332070E1-F885-46B5-822F-7BD65B60F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800" y="2892849"/>
              <a:ext cx="2700000" cy="1875449"/>
            </a:xfrm>
            <a:prstGeom prst="rect">
              <a:avLst/>
            </a:prstGeom>
          </p:spPr>
        </p:pic>
        <p:pic>
          <p:nvPicPr>
            <p:cNvPr id="12" name="그림 11">
              <a:extLst>
                <a:ext uri="{FF2B5EF4-FFF2-40B4-BE49-F238E27FC236}">
                  <a16:creationId xmlns:a16="http://schemas.microsoft.com/office/drawing/2014/main" id="{273D9520-B573-4D85-B9AA-B2EDB42B4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00" y="2895699"/>
              <a:ext cx="2700000" cy="186974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F806EEF-64D4-4CB6-9523-A267B4905BFB}"/>
                    </a:ext>
                  </a:extLst>
                </p:cNvPr>
                <p:cNvSpPr txBox="1"/>
                <p:nvPr/>
              </p:nvSpPr>
              <p:spPr>
                <a:xfrm>
                  <a:off x="449796" y="4832267"/>
                  <a:ext cx="2088408" cy="375167"/>
                </a:xfrm>
                <a:prstGeom prst="rect">
                  <a:avLst/>
                </a:prstGeom>
                <a:noFill/>
              </p:spPr>
              <p:txBody>
                <a:bodyPr wrap="square" rtlCol="0">
                  <a:spAutoFit/>
                </a:bodyPr>
                <a:lstStyle/>
                <a:p>
                  <a:pPr algn="ctr"/>
                  <a:r>
                    <a:rPr kumimoji="1" lang="en-US" altLang="x-none" sz="1600" dirty="0">
                      <a:latin typeface="Arial" panose="020B0604020202020204" pitchFamily="34" charset="0"/>
                      <a:cs typeface="Arial" panose="020B0604020202020204" pitchFamily="34" charset="0"/>
                    </a:rPr>
                    <a:t>(a) </a:t>
                  </a:r>
                  <a14:m>
                    <m:oMath xmlns:m="http://schemas.openxmlformats.org/officeDocument/2006/math">
                      <m:d>
                        <m:dPr>
                          <m:ctrlPr>
                            <a:rPr lang="en-US" altLang="ko-KR" sz="1600" i="1">
                              <a:latin typeface="Cambria Math" panose="02040503050406030204" pitchFamily="18" charset="0"/>
                            </a:rPr>
                          </m:ctrlPr>
                        </m:dPr>
                        <m:e>
                          <m:r>
                            <a:rPr lang="en-US" altLang="ko-KR" sz="1600" i="1">
                              <a:latin typeface="Cambria Math" panose="02040503050406030204" pitchFamily="18" charset="0"/>
                            </a:rPr>
                            <m:t>𝑝</m:t>
                          </m:r>
                          <m:r>
                            <a:rPr lang="en-US" altLang="ko-KR" sz="1600" i="1">
                              <a:latin typeface="Cambria Math" panose="02040503050406030204" pitchFamily="18" charset="0"/>
                            </a:rPr>
                            <m:t>,</m:t>
                          </m:r>
                          <m:sSubSup>
                            <m:sSubSupPr>
                              <m:ctrlPr>
                                <a:rPr lang="en-US" altLang="ko-KR" sz="1600" i="1">
                                  <a:latin typeface="Cambria Math" panose="02040503050406030204" pitchFamily="18" charset="0"/>
                                </a:rPr>
                              </m:ctrlPr>
                            </m:sSubSupPr>
                            <m:e>
                              <m:r>
                                <a:rPr lang="en-US" altLang="ko-KR" sz="1600" i="1">
                                  <a:latin typeface="Cambria Math" panose="02040503050406030204" pitchFamily="18" charset="0"/>
                                </a:rPr>
                                <m:t>𝐶</m:t>
                              </m:r>
                            </m:e>
                            <m:sub>
                              <m:r>
                                <a:rPr lang="en-US" altLang="ko-KR" sz="1600" i="1">
                                  <a:latin typeface="Cambria Math" panose="02040503050406030204" pitchFamily="18" charset="0"/>
                                </a:rPr>
                                <m:t>𝑝</m:t>
                              </m:r>
                            </m:sub>
                            <m:sup>
                              <m:r>
                                <a:rPr lang="en-US" altLang="ko-KR" sz="1600" i="1">
                                  <a:latin typeface="Cambria Math" panose="02040503050406030204" pitchFamily="18" charset="0"/>
                                </a:rPr>
                                <m:t>′</m:t>
                              </m:r>
                            </m:sup>
                          </m:sSubSup>
                        </m:e>
                      </m:d>
                      <m:r>
                        <a:rPr lang="en-US" altLang="ko-KR" sz="1600" b="0" i="1" smtClean="0">
                          <a:latin typeface="Cambria Math" panose="02040503050406030204" pitchFamily="18" charset="0"/>
                        </a:rPr>
                        <m:t>=(0,4)</m:t>
                      </m:r>
                    </m:oMath>
                  </a14:m>
                  <a:endParaRPr kumimoji="1" lang="x-none" altLang="en-US" sz="1600"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1F806EEF-64D4-4CB6-9523-A267B4905BFB}"/>
                    </a:ext>
                  </a:extLst>
                </p:cNvPr>
                <p:cNvSpPr txBox="1">
                  <a:spLocks noRot="1" noChangeAspect="1" noMove="1" noResize="1" noEditPoints="1" noAdjustHandles="1" noChangeArrowheads="1" noChangeShapeType="1" noTextEdit="1"/>
                </p:cNvSpPr>
                <p:nvPr/>
              </p:nvSpPr>
              <p:spPr>
                <a:xfrm>
                  <a:off x="449796" y="4832267"/>
                  <a:ext cx="2088408" cy="375167"/>
                </a:xfrm>
                <a:prstGeom prst="rect">
                  <a:avLst/>
                </a:prstGeom>
                <a:blipFill>
                  <a:blip r:embed="rId5"/>
                  <a:stretch>
                    <a:fillRect b="-12903"/>
                  </a:stretch>
                </a:blipFill>
              </p:spPr>
              <p:txBody>
                <a:bodyPr/>
                <a:lstStyle/>
                <a:p>
                  <a:r>
                    <a:rPr lang="ko-Kore-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F7D99C3-2E41-4AA6-BD40-37AD6AC6A64D}"/>
                    </a:ext>
                  </a:extLst>
                </p:cNvPr>
                <p:cNvSpPr txBox="1"/>
                <p:nvPr/>
              </p:nvSpPr>
              <p:spPr>
                <a:xfrm>
                  <a:off x="3320632" y="4832267"/>
                  <a:ext cx="2189537" cy="375167"/>
                </a:xfrm>
                <a:prstGeom prst="rect">
                  <a:avLst/>
                </a:prstGeom>
                <a:noFill/>
              </p:spPr>
              <p:txBody>
                <a:bodyPr wrap="square" rtlCol="0">
                  <a:spAutoFit/>
                </a:bodyPr>
                <a:lstStyle/>
                <a:p>
                  <a:pPr algn="ctr"/>
                  <a:r>
                    <a:rPr kumimoji="1" lang="en-US" altLang="x-none" sz="1600" dirty="0">
                      <a:latin typeface="Arial" panose="020B0604020202020204" pitchFamily="34" charset="0"/>
                      <a:cs typeface="Arial" panose="020B0604020202020204" pitchFamily="34" charset="0"/>
                    </a:rPr>
                    <a:t>(b) </a:t>
                  </a:r>
                  <a14:m>
                    <m:oMath xmlns:m="http://schemas.openxmlformats.org/officeDocument/2006/math">
                      <m:d>
                        <m:dPr>
                          <m:ctrlPr>
                            <a:rPr lang="en-US" altLang="ko-KR" sz="1600" i="1">
                              <a:latin typeface="Cambria Math" panose="02040503050406030204" pitchFamily="18" charset="0"/>
                            </a:rPr>
                          </m:ctrlPr>
                        </m:dPr>
                        <m:e>
                          <m:r>
                            <a:rPr lang="en-US" altLang="ko-KR" sz="1600" i="1">
                              <a:latin typeface="Cambria Math" panose="02040503050406030204" pitchFamily="18" charset="0"/>
                            </a:rPr>
                            <m:t>𝑝</m:t>
                          </m:r>
                          <m:r>
                            <a:rPr lang="en-US" altLang="ko-KR" sz="1600" i="1">
                              <a:latin typeface="Cambria Math" panose="02040503050406030204" pitchFamily="18" charset="0"/>
                            </a:rPr>
                            <m:t>,</m:t>
                          </m:r>
                          <m:sSubSup>
                            <m:sSubSupPr>
                              <m:ctrlPr>
                                <a:rPr lang="en-US" altLang="ko-KR" sz="1600" i="1">
                                  <a:latin typeface="Cambria Math" panose="02040503050406030204" pitchFamily="18" charset="0"/>
                                </a:rPr>
                              </m:ctrlPr>
                            </m:sSubSupPr>
                            <m:e>
                              <m:r>
                                <a:rPr lang="en-US" altLang="ko-KR" sz="1600" i="1">
                                  <a:latin typeface="Cambria Math" panose="02040503050406030204" pitchFamily="18" charset="0"/>
                                </a:rPr>
                                <m:t>𝐶</m:t>
                              </m:r>
                            </m:e>
                            <m:sub>
                              <m:r>
                                <a:rPr lang="en-US" altLang="ko-KR" sz="1600" i="1">
                                  <a:latin typeface="Cambria Math" panose="02040503050406030204" pitchFamily="18" charset="0"/>
                                </a:rPr>
                                <m:t>𝑝</m:t>
                              </m:r>
                            </m:sub>
                            <m:sup>
                              <m:r>
                                <a:rPr lang="en-US" altLang="ko-KR" sz="1600" i="1">
                                  <a:latin typeface="Cambria Math" panose="02040503050406030204" pitchFamily="18" charset="0"/>
                                </a:rPr>
                                <m:t>′</m:t>
                              </m:r>
                            </m:sup>
                          </m:sSubSup>
                        </m:e>
                      </m:d>
                      <m:r>
                        <a:rPr lang="en-US" altLang="ko-KR" sz="1600" i="1">
                          <a:latin typeface="Cambria Math" panose="02040503050406030204" pitchFamily="18" charset="0"/>
                        </a:rPr>
                        <m:t>=(</m:t>
                      </m:r>
                      <m:r>
                        <a:rPr lang="en-US" altLang="ko-KR" sz="1600" b="0" i="1" smtClean="0">
                          <a:latin typeface="Cambria Math" panose="02040503050406030204" pitchFamily="18" charset="0"/>
                        </a:rPr>
                        <m:t>61</m:t>
                      </m:r>
                      <m:r>
                        <a:rPr lang="en-US" altLang="ko-KR" sz="1600" i="1">
                          <a:latin typeface="Cambria Math" panose="02040503050406030204" pitchFamily="18" charset="0"/>
                        </a:rPr>
                        <m:t>,4)</m:t>
                      </m:r>
                    </m:oMath>
                  </a14:m>
                  <a:endParaRPr kumimoji="1" lang="x-none" altLang="en-US" sz="16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2F7D99C3-2E41-4AA6-BD40-37AD6AC6A64D}"/>
                    </a:ext>
                  </a:extLst>
                </p:cNvPr>
                <p:cNvSpPr txBox="1">
                  <a:spLocks noRot="1" noChangeAspect="1" noMove="1" noResize="1" noEditPoints="1" noAdjustHandles="1" noChangeArrowheads="1" noChangeShapeType="1" noTextEdit="1"/>
                </p:cNvSpPr>
                <p:nvPr/>
              </p:nvSpPr>
              <p:spPr>
                <a:xfrm>
                  <a:off x="3320632" y="4832267"/>
                  <a:ext cx="2189537" cy="375167"/>
                </a:xfrm>
                <a:prstGeom prst="rect">
                  <a:avLst/>
                </a:prstGeom>
                <a:blipFill>
                  <a:blip r:embed="rId6"/>
                  <a:stretch>
                    <a:fillRect b="-12903"/>
                  </a:stretch>
                </a:blipFill>
              </p:spPr>
              <p:txBody>
                <a:bodyPr/>
                <a:lstStyle/>
                <a:p>
                  <a:r>
                    <a:rPr lang="ko-Kore-KR"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4CB308-157B-497C-BB8E-DD45756C7ACC}"/>
                    </a:ext>
                  </a:extLst>
                </p:cNvPr>
                <p:cNvSpPr txBox="1"/>
                <p:nvPr/>
              </p:nvSpPr>
              <p:spPr>
                <a:xfrm>
                  <a:off x="6242032" y="4832267"/>
                  <a:ext cx="2189537" cy="375167"/>
                </a:xfrm>
                <a:prstGeom prst="rect">
                  <a:avLst/>
                </a:prstGeom>
                <a:noFill/>
              </p:spPr>
              <p:txBody>
                <a:bodyPr wrap="square" rtlCol="0">
                  <a:spAutoFit/>
                </a:bodyPr>
                <a:lstStyle/>
                <a:p>
                  <a:pPr algn="ctr"/>
                  <a:r>
                    <a:rPr kumimoji="1" lang="en-US" altLang="x-none" sz="1600" dirty="0">
                      <a:latin typeface="Arial" panose="020B0604020202020204" pitchFamily="34" charset="0"/>
                      <a:cs typeface="Arial" panose="020B0604020202020204" pitchFamily="34" charset="0"/>
                    </a:rPr>
                    <a:t>(c) </a:t>
                  </a:r>
                  <a14:m>
                    <m:oMath xmlns:m="http://schemas.openxmlformats.org/officeDocument/2006/math">
                      <m:d>
                        <m:dPr>
                          <m:ctrlPr>
                            <a:rPr lang="en-US" altLang="ko-KR" sz="1600" i="1">
                              <a:latin typeface="Cambria Math" panose="02040503050406030204" pitchFamily="18" charset="0"/>
                            </a:rPr>
                          </m:ctrlPr>
                        </m:dPr>
                        <m:e>
                          <m:r>
                            <a:rPr lang="en-US" altLang="ko-KR" sz="1600" i="1">
                              <a:latin typeface="Cambria Math" panose="02040503050406030204" pitchFamily="18" charset="0"/>
                            </a:rPr>
                            <m:t>𝑝</m:t>
                          </m:r>
                          <m:r>
                            <a:rPr lang="en-US" altLang="ko-KR" sz="1600" i="1">
                              <a:latin typeface="Cambria Math" panose="02040503050406030204" pitchFamily="18" charset="0"/>
                            </a:rPr>
                            <m:t>,</m:t>
                          </m:r>
                          <m:sSubSup>
                            <m:sSubSupPr>
                              <m:ctrlPr>
                                <a:rPr lang="en-US" altLang="ko-KR" sz="1600" i="1">
                                  <a:latin typeface="Cambria Math" panose="02040503050406030204" pitchFamily="18" charset="0"/>
                                </a:rPr>
                              </m:ctrlPr>
                            </m:sSubSupPr>
                            <m:e>
                              <m:r>
                                <a:rPr lang="en-US" altLang="ko-KR" sz="1600" i="1">
                                  <a:latin typeface="Cambria Math" panose="02040503050406030204" pitchFamily="18" charset="0"/>
                                </a:rPr>
                                <m:t>𝐶</m:t>
                              </m:r>
                            </m:e>
                            <m:sub>
                              <m:r>
                                <a:rPr lang="en-US" altLang="ko-KR" sz="1600" i="1">
                                  <a:latin typeface="Cambria Math" panose="02040503050406030204" pitchFamily="18" charset="0"/>
                                </a:rPr>
                                <m:t>𝑝</m:t>
                              </m:r>
                            </m:sub>
                            <m:sup>
                              <m:r>
                                <a:rPr lang="en-US" altLang="ko-KR" sz="1600" i="1">
                                  <a:latin typeface="Cambria Math" panose="02040503050406030204" pitchFamily="18" charset="0"/>
                                </a:rPr>
                                <m:t>′</m:t>
                              </m:r>
                            </m:sup>
                          </m:sSubSup>
                        </m:e>
                      </m:d>
                      <m:r>
                        <a:rPr lang="en-US" altLang="ko-KR" sz="1600" i="1">
                          <a:latin typeface="Cambria Math" panose="02040503050406030204" pitchFamily="18" charset="0"/>
                        </a:rPr>
                        <m:t>=(</m:t>
                      </m:r>
                      <m:r>
                        <a:rPr lang="en-US" altLang="ko-KR" sz="1600" b="0" i="1" smtClean="0">
                          <a:latin typeface="Cambria Math" panose="02040503050406030204" pitchFamily="18" charset="0"/>
                        </a:rPr>
                        <m:t>61</m:t>
                      </m:r>
                      <m:r>
                        <a:rPr lang="en-US" altLang="ko-KR" sz="1600" i="1">
                          <a:latin typeface="Cambria Math" panose="02040503050406030204" pitchFamily="18" charset="0"/>
                        </a:rPr>
                        <m:t>,</m:t>
                      </m:r>
                      <m:r>
                        <a:rPr lang="en-US" altLang="ko-KR" sz="1600" b="0" i="1" smtClean="0">
                          <a:latin typeface="Cambria Math" panose="02040503050406030204" pitchFamily="18" charset="0"/>
                        </a:rPr>
                        <m:t>1)</m:t>
                      </m:r>
                    </m:oMath>
                  </a14:m>
                  <a:endParaRPr kumimoji="1" lang="x-none" altLang="en-US" sz="1600" dirty="0">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CA4CB308-157B-497C-BB8E-DD45756C7ACC}"/>
                    </a:ext>
                  </a:extLst>
                </p:cNvPr>
                <p:cNvSpPr txBox="1">
                  <a:spLocks noRot="1" noChangeAspect="1" noMove="1" noResize="1" noEditPoints="1" noAdjustHandles="1" noChangeArrowheads="1" noChangeShapeType="1" noTextEdit="1"/>
                </p:cNvSpPr>
                <p:nvPr/>
              </p:nvSpPr>
              <p:spPr>
                <a:xfrm>
                  <a:off x="6242032" y="4832267"/>
                  <a:ext cx="2189537" cy="375167"/>
                </a:xfrm>
                <a:prstGeom prst="rect">
                  <a:avLst/>
                </a:prstGeom>
                <a:blipFill>
                  <a:blip r:embed="rId7"/>
                  <a:stretch>
                    <a:fillRect b="-12903"/>
                  </a:stretch>
                </a:blipFill>
              </p:spPr>
              <p:txBody>
                <a:bodyPr/>
                <a:lstStyle/>
                <a:p>
                  <a:r>
                    <a:rPr lang="ko-Kore-KR" altLang="en-US">
                      <a:noFill/>
                    </a:rPr>
                    <a:t> </a:t>
                  </a:r>
                </a:p>
              </p:txBody>
            </p:sp>
          </mc:Fallback>
        </mc:AlternateContent>
      </p:grpSp>
    </p:spTree>
    <p:extLst>
      <p:ext uri="{BB962C8B-B14F-4D97-AF65-F5344CB8AC3E}">
        <p14:creationId xmlns:p14="http://schemas.microsoft.com/office/powerpoint/2010/main" val="3256653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4. Future Works</a:t>
            </a:r>
            <a:endParaRPr lang="ko-KR" altLang="en-US" spc="0"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25</a:t>
            </a:fld>
            <a:endParaRPr lang="en-US" dirty="0">
              <a:latin typeface="Arial" panose="020B0604020202020204" pitchFamily="34" charset="0"/>
              <a:cs typeface="Arial" panose="020B0604020202020204" pitchFamily="34" charset="0"/>
            </a:endParaRPr>
          </a:p>
        </p:txBody>
      </p:sp>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457200" y="980728"/>
            <a:ext cx="8229600" cy="5040000"/>
          </a:xfrm>
        </p:spPr>
        <p:txBody>
          <a:bodyPr>
            <a:normAutofit/>
          </a:bodyPr>
          <a:lstStyle/>
          <a:p>
            <a:pPr>
              <a:lnSpc>
                <a:spcPct val="110000"/>
              </a:lnSpc>
            </a:pPr>
            <a:r>
              <a:rPr lang="en-US" altLang="ko-KR" sz="1800" dirty="0">
                <a:ln>
                  <a:solidFill>
                    <a:schemeClr val="accent1">
                      <a:alpha val="0"/>
                    </a:schemeClr>
                  </a:solidFill>
                </a:ln>
                <a:solidFill>
                  <a:schemeClr val="tx1"/>
                </a:solidFill>
                <a:latin typeface="Arial" panose="020B0604020202020204" pitchFamily="34" charset="0"/>
                <a:cs typeface="Arial" panose="020B0604020202020204" pitchFamily="34" charset="0"/>
              </a:rPr>
              <a:t>Future Works</a:t>
            </a:r>
            <a:endParaRPr lang="en-US" altLang="ko-KR" sz="1800" dirty="0">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Random forest based model</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Optimization of hyper parameters (window length, overs sampling rate, </a:t>
            </a:r>
            <a:r>
              <a:rPr lang="en-US" altLang="ko-KR" dirty="0" err="1">
                <a:solidFill>
                  <a:schemeClr val="tx1"/>
                </a:solidFill>
                <a:latin typeface="Arial" panose="020B0604020202020204" pitchFamily="34" charset="0"/>
                <a:cs typeface="Arial" panose="020B0604020202020204" pitchFamily="34" charset="0"/>
              </a:rPr>
              <a:t>etc</a:t>
            </a:r>
            <a:r>
              <a:rPr lang="en-US" altLang="ko-KR" dirty="0">
                <a:solidFill>
                  <a:schemeClr val="tx1"/>
                </a:solidFill>
                <a:latin typeface="Arial" panose="020B0604020202020204" pitchFamily="34" charset="0"/>
                <a:cs typeface="Arial" panose="020B0604020202020204" pitchFamily="34" charset="0"/>
              </a:rPr>
              <a:t>) for local and whole area training models. </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Improvement of heavy rain prediction performance using random over sampling technique.</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Extendibility of methodology</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We believe that our methodology, i.e., topographic effects, can be applied to other data sets or other situations.</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E.g., other countries’ data, extreme imbalanced data (heavy rain predictions), etc. </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With additional data sets</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In reality, forecasters use not only NWP predictions but also other data sets such as radar or satellite images for forecasts. </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We expect that using additional data sets corrects NWP predictions more accurately.</a:t>
            </a:r>
          </a:p>
          <a:p>
            <a:pPr lvl="1">
              <a:lnSpc>
                <a:spcPct val="120000"/>
              </a:lnSpc>
            </a:pPr>
            <a:endParaRPr lang="en-US" altLang="ko-K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396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pc="0" dirty="0">
                <a:latin typeface="Arial" panose="020B0604020202020204" pitchFamily="34" charset="0"/>
                <a:cs typeface="Arial" panose="020B0604020202020204" pitchFamily="34" charset="0"/>
              </a:rPr>
              <a:t>References</a:t>
            </a:r>
            <a:endParaRPr lang="ko-KR" altLang="en-US" spc="0" dirty="0">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26</a:t>
            </a:fld>
            <a:endParaRPr lang="en-US" dirty="0">
              <a:latin typeface="Arial" panose="020B0604020202020204" pitchFamily="34" charset="0"/>
              <a:cs typeface="Arial" panose="020B0604020202020204" pitchFamily="34" charset="0"/>
            </a:endParaRPr>
          </a:p>
        </p:txBody>
      </p:sp>
      <p:sp>
        <p:nvSpPr>
          <p:cNvPr id="18" name="내용 개체 틀 2">
            <a:extLst>
              <a:ext uri="{FF2B5EF4-FFF2-40B4-BE49-F238E27FC236}">
                <a16:creationId xmlns:a16="http://schemas.microsoft.com/office/drawing/2014/main" id="{BE7D95B3-D985-D843-B8CE-350BD8740393}"/>
              </a:ext>
            </a:extLst>
          </p:cNvPr>
          <p:cNvSpPr>
            <a:spLocks noGrp="1"/>
          </p:cNvSpPr>
          <p:nvPr>
            <p:ph idx="1"/>
          </p:nvPr>
        </p:nvSpPr>
        <p:spPr>
          <a:xfrm>
            <a:off x="457200" y="980728"/>
            <a:ext cx="8229600" cy="5040000"/>
          </a:xfrm>
        </p:spPr>
        <p:txBody>
          <a:bodyPr>
            <a:normAutofit/>
          </a:bodyPr>
          <a:lstStyle/>
          <a:p>
            <a:pPr marL="0" indent="0">
              <a:lnSpc>
                <a:spcPct val="110000"/>
              </a:lnSpc>
              <a:buNone/>
            </a:pPr>
            <a:r>
              <a:rPr lang="en-US" altLang="ko-KR" sz="1200" b="0" dirty="0">
                <a:ln>
                  <a:solidFill>
                    <a:schemeClr val="accent1">
                      <a:alpha val="0"/>
                    </a:schemeClr>
                  </a:solidFill>
                </a:ln>
                <a:solidFill>
                  <a:schemeClr val="tx1"/>
                </a:solidFill>
                <a:latin typeface="Arial" panose="020B0604020202020204" pitchFamily="34" charset="0"/>
                <a:cs typeface="Arial" panose="020B0604020202020204" pitchFamily="34" charset="0"/>
              </a:rPr>
              <a:t>[1] </a:t>
            </a:r>
            <a:r>
              <a:rPr lang="en" altLang="x-none" sz="1200" b="0" dirty="0">
                <a:solidFill>
                  <a:schemeClr val="tx1"/>
                </a:solidFill>
                <a:latin typeface="Arial" panose="020B0604020202020204" pitchFamily="34" charset="0"/>
                <a:cs typeface="Arial" panose="020B0604020202020204" pitchFamily="34" charset="0"/>
              </a:rPr>
              <a:t>WOO, Wang-</a:t>
            </a:r>
            <a:r>
              <a:rPr lang="en" altLang="x-none" sz="1200" b="0" dirty="0" err="1">
                <a:solidFill>
                  <a:schemeClr val="tx1"/>
                </a:solidFill>
                <a:latin typeface="Arial" panose="020B0604020202020204" pitchFamily="34" charset="0"/>
                <a:cs typeface="Arial" panose="020B0604020202020204" pitchFamily="34" charset="0"/>
              </a:rPr>
              <a:t>chun</a:t>
            </a:r>
            <a:r>
              <a:rPr lang="en" altLang="x-none" sz="1200" b="0" dirty="0">
                <a:solidFill>
                  <a:schemeClr val="tx1"/>
                </a:solidFill>
                <a:latin typeface="Arial" panose="020B0604020202020204" pitchFamily="34" charset="0"/>
                <a:cs typeface="Arial" panose="020B0604020202020204" pitchFamily="34" charset="0"/>
              </a:rPr>
              <a:t>; WONG, Wai-kin. Operational application of optical flow techniques to radar-based rainfall nowcasting. Atmosphere, 2017</a:t>
            </a:r>
            <a:endParaRPr lang="en-US" altLang="ko-KR" sz="1200" b="0" dirty="0">
              <a:ln>
                <a:solidFill>
                  <a:schemeClr val="accent1">
                    <a:alpha val="0"/>
                  </a:schemeClr>
                </a:solidFill>
              </a:ln>
              <a:solidFill>
                <a:schemeClr val="tx1"/>
              </a:solidFill>
              <a:latin typeface="Arial" panose="020B0604020202020204" pitchFamily="34" charset="0"/>
              <a:cs typeface="Arial" panose="020B0604020202020204" pitchFamily="34" charset="0"/>
            </a:endParaRPr>
          </a:p>
          <a:p>
            <a:pPr marL="0" indent="0">
              <a:lnSpc>
                <a:spcPct val="110000"/>
              </a:lnSpc>
              <a:buNone/>
            </a:pPr>
            <a:r>
              <a:rPr lang="en-US" altLang="ko-KR" sz="1200" b="0" dirty="0">
                <a:ln>
                  <a:solidFill>
                    <a:schemeClr val="accent1">
                      <a:alpha val="0"/>
                    </a:schemeClr>
                  </a:solidFill>
                </a:ln>
                <a:solidFill>
                  <a:schemeClr val="tx1"/>
                </a:solidFill>
                <a:latin typeface="Arial" panose="020B0604020202020204" pitchFamily="34" charset="0"/>
                <a:cs typeface="Arial" panose="020B0604020202020204" pitchFamily="34" charset="0"/>
              </a:rPr>
              <a:t>[2]</a:t>
            </a:r>
            <a:r>
              <a:rPr lang="ko-KR" altLang="en-US" sz="1200" b="0" dirty="0">
                <a:ln>
                  <a:solidFill>
                    <a:schemeClr val="accent1">
                      <a:alpha val="0"/>
                    </a:schemeClr>
                  </a:solidFill>
                </a:ln>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Shreya Agrawal, Luke Barrington, Carla Bromberg, John Burge, Cenk </a:t>
            </a:r>
            <a:r>
              <a:rPr lang="en-US" altLang="ko-KR" sz="1200" b="0" dirty="0" err="1">
                <a:solidFill>
                  <a:schemeClr val="tx1"/>
                </a:solidFill>
                <a:latin typeface="Arial" panose="020B0604020202020204" pitchFamily="34" charset="0"/>
                <a:cs typeface="Arial" panose="020B0604020202020204" pitchFamily="34" charset="0"/>
              </a:rPr>
              <a:t>Gazen</a:t>
            </a:r>
            <a:r>
              <a:rPr lang="en-US" altLang="ko-KR" sz="1200" b="0" dirty="0">
                <a:solidFill>
                  <a:schemeClr val="tx1"/>
                </a:solidFill>
                <a:latin typeface="Arial" panose="020B0604020202020204" pitchFamily="34" charset="0"/>
                <a:cs typeface="Arial" panose="020B0604020202020204" pitchFamily="34" charset="0"/>
              </a:rPr>
              <a:t>, and Jason</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Hickey. Machine learning for precipitation nowcasting from radar images.</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err="1">
                <a:solidFill>
                  <a:schemeClr val="tx1"/>
                </a:solidFill>
                <a:latin typeface="Arial" panose="020B0604020202020204" pitchFamily="34" charset="0"/>
                <a:cs typeface="Arial" panose="020B0604020202020204" pitchFamily="34" charset="0"/>
              </a:rPr>
              <a:t>arXiv</a:t>
            </a:r>
            <a:r>
              <a:rPr lang="en-US" altLang="ko-KR" sz="1200" b="0" dirty="0">
                <a:solidFill>
                  <a:schemeClr val="tx1"/>
                </a:solidFill>
                <a:latin typeface="Arial" panose="020B0604020202020204" pitchFamily="34" charset="0"/>
                <a:cs typeface="Arial" panose="020B0604020202020204" pitchFamily="34" charset="0"/>
              </a:rPr>
              <a:t> preprint</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arXiv:1912.12132, 2019</a:t>
            </a:r>
          </a:p>
          <a:p>
            <a:pPr marL="0" indent="0">
              <a:lnSpc>
                <a:spcPct val="110000"/>
              </a:lnSpc>
              <a:buNone/>
            </a:pPr>
            <a:r>
              <a:rPr lang="en-US" altLang="ko-KR" sz="1200" b="0" dirty="0">
                <a:solidFill>
                  <a:schemeClr val="tx1"/>
                </a:solidFill>
                <a:latin typeface="Arial" panose="020B0604020202020204" pitchFamily="34" charset="0"/>
                <a:cs typeface="Arial" panose="020B0604020202020204" pitchFamily="34" charset="0"/>
              </a:rPr>
              <a:t>[3] Vadim Lebedev, Vladimir </a:t>
            </a:r>
            <a:r>
              <a:rPr lang="en-US" altLang="ko-KR" sz="1200" b="0" dirty="0" err="1">
                <a:solidFill>
                  <a:schemeClr val="tx1"/>
                </a:solidFill>
                <a:latin typeface="Arial" panose="020B0604020202020204" pitchFamily="34" charset="0"/>
                <a:cs typeface="Arial" panose="020B0604020202020204" pitchFamily="34" charset="0"/>
              </a:rPr>
              <a:t>Ivashkin</a:t>
            </a:r>
            <a:r>
              <a:rPr lang="en-US" altLang="ko-KR" sz="1200" b="0" dirty="0">
                <a:solidFill>
                  <a:schemeClr val="tx1"/>
                </a:solidFill>
                <a:latin typeface="Arial" panose="020B0604020202020204" pitchFamily="34" charset="0"/>
                <a:cs typeface="Arial" panose="020B0604020202020204" pitchFamily="34" charset="0"/>
              </a:rPr>
              <a:t>, Irina Rudenko, Alexander </a:t>
            </a:r>
            <a:r>
              <a:rPr lang="en-US" altLang="ko-KR" sz="1200" b="0" dirty="0" err="1">
                <a:solidFill>
                  <a:schemeClr val="tx1"/>
                </a:solidFill>
                <a:latin typeface="Arial" panose="020B0604020202020204" pitchFamily="34" charset="0"/>
                <a:cs typeface="Arial" panose="020B0604020202020204" pitchFamily="34" charset="0"/>
              </a:rPr>
              <a:t>Ganshin</a:t>
            </a:r>
            <a:r>
              <a:rPr lang="en-US" altLang="ko-KR" sz="1200" b="0" dirty="0">
                <a:solidFill>
                  <a:schemeClr val="tx1"/>
                </a:solidFill>
                <a:latin typeface="Arial" panose="020B0604020202020204" pitchFamily="34" charset="0"/>
                <a:cs typeface="Arial" panose="020B0604020202020204" pitchFamily="34" charset="0"/>
              </a:rPr>
              <a:t>, Alexander </a:t>
            </a:r>
            <a:r>
              <a:rPr lang="en-US" altLang="ko-KR" sz="1200" b="0" dirty="0" err="1">
                <a:solidFill>
                  <a:schemeClr val="tx1"/>
                </a:solidFill>
                <a:latin typeface="Arial" panose="020B0604020202020204" pitchFamily="34" charset="0"/>
                <a:cs typeface="Arial" panose="020B0604020202020204" pitchFamily="34" charset="0"/>
              </a:rPr>
              <a:t>Molchanov</a:t>
            </a:r>
            <a:r>
              <a:rPr lang="en-US" altLang="ko-KR" sz="1200" b="0" dirty="0">
                <a:solidFill>
                  <a:schemeClr val="tx1"/>
                </a:solidFill>
                <a:latin typeface="Arial" panose="020B0604020202020204" pitchFamily="34" charset="0"/>
                <a:cs typeface="Arial" panose="020B0604020202020204" pitchFamily="34" charset="0"/>
              </a:rPr>
              <a:t>,</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Sergey </a:t>
            </a:r>
            <a:r>
              <a:rPr lang="en-US" altLang="ko-KR" sz="1200" b="0" dirty="0" err="1">
                <a:solidFill>
                  <a:schemeClr val="tx1"/>
                </a:solidFill>
                <a:latin typeface="Arial" panose="020B0604020202020204" pitchFamily="34" charset="0"/>
                <a:cs typeface="Arial" panose="020B0604020202020204" pitchFamily="34" charset="0"/>
              </a:rPr>
              <a:t>Ovcharenko</a:t>
            </a:r>
            <a:r>
              <a:rPr lang="en-US" altLang="ko-KR" sz="1200" b="0" dirty="0">
                <a:solidFill>
                  <a:schemeClr val="tx1"/>
                </a:solidFill>
                <a:latin typeface="Arial" panose="020B0604020202020204" pitchFamily="34" charset="0"/>
                <a:cs typeface="Arial" panose="020B0604020202020204" pitchFamily="34" charset="0"/>
              </a:rPr>
              <a:t>, Ruslan </a:t>
            </a:r>
            <a:r>
              <a:rPr lang="en-US" altLang="ko-KR" sz="1200" b="0" dirty="0" err="1">
                <a:solidFill>
                  <a:schemeClr val="tx1"/>
                </a:solidFill>
                <a:latin typeface="Arial" panose="020B0604020202020204" pitchFamily="34" charset="0"/>
                <a:cs typeface="Arial" panose="020B0604020202020204" pitchFamily="34" charset="0"/>
              </a:rPr>
              <a:t>Grokhovetskiy</a:t>
            </a:r>
            <a:r>
              <a:rPr lang="en-US" altLang="ko-KR" sz="1200" b="0" dirty="0">
                <a:solidFill>
                  <a:schemeClr val="tx1"/>
                </a:solidFill>
                <a:latin typeface="Arial" panose="020B0604020202020204" pitchFamily="34" charset="0"/>
                <a:cs typeface="Arial" panose="020B0604020202020204" pitchFamily="34" charset="0"/>
              </a:rPr>
              <a:t>, Ivan </a:t>
            </a:r>
            <a:r>
              <a:rPr lang="en-US" altLang="ko-KR" sz="1200" b="0" dirty="0" err="1">
                <a:solidFill>
                  <a:schemeClr val="tx1"/>
                </a:solidFill>
                <a:latin typeface="Arial" panose="020B0604020202020204" pitchFamily="34" charset="0"/>
                <a:cs typeface="Arial" panose="020B0604020202020204" pitchFamily="34" charset="0"/>
              </a:rPr>
              <a:t>Bushmarinov</a:t>
            </a:r>
            <a:r>
              <a:rPr lang="en-US" altLang="ko-KR" sz="1200" b="0" dirty="0">
                <a:solidFill>
                  <a:schemeClr val="tx1"/>
                </a:solidFill>
                <a:latin typeface="Arial" panose="020B0604020202020204" pitchFamily="34" charset="0"/>
                <a:cs typeface="Arial" panose="020B0604020202020204" pitchFamily="34" charset="0"/>
              </a:rPr>
              <a:t>, and Dmitry </a:t>
            </a:r>
            <a:r>
              <a:rPr lang="en-US" altLang="ko-KR" sz="1200" b="0" dirty="0" err="1">
                <a:solidFill>
                  <a:schemeClr val="tx1"/>
                </a:solidFill>
                <a:latin typeface="Arial" panose="020B0604020202020204" pitchFamily="34" charset="0"/>
                <a:cs typeface="Arial" panose="020B0604020202020204" pitchFamily="34" charset="0"/>
              </a:rPr>
              <a:t>Solomentsev</a:t>
            </a:r>
            <a:r>
              <a:rPr lang="en-US" altLang="ko-KR" sz="1200" b="0" dirty="0">
                <a:solidFill>
                  <a:schemeClr val="tx1"/>
                </a:solidFill>
                <a:latin typeface="Arial" panose="020B0604020202020204" pitchFamily="34" charset="0"/>
                <a:cs typeface="Arial" panose="020B0604020202020204" pitchFamily="34" charset="0"/>
              </a:rPr>
              <a:t>. Precipitation nowcasting with satellite imagery. In</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Proceedings of the 25th ACM SIGKDD International Conference on Knowledge Discovery &amp; Data Mining, pages 2680–2688, 2019</a:t>
            </a:r>
          </a:p>
          <a:p>
            <a:pPr marL="0" indent="0">
              <a:lnSpc>
                <a:spcPct val="110000"/>
              </a:lnSpc>
              <a:buNone/>
            </a:pPr>
            <a:r>
              <a:rPr lang="en-US" altLang="ko-KR" sz="1200" b="0" dirty="0">
                <a:solidFill>
                  <a:schemeClr val="tx1"/>
                </a:solidFill>
                <a:latin typeface="Arial" panose="020B0604020202020204" pitchFamily="34" charset="0"/>
                <a:cs typeface="Arial" panose="020B0604020202020204" pitchFamily="34" charset="0"/>
              </a:rPr>
              <a:t>[4] Rafaela C Nascimento, </a:t>
            </a:r>
            <a:r>
              <a:rPr lang="en-US" altLang="ko-KR" sz="1200" b="0" dirty="0" err="1">
                <a:solidFill>
                  <a:schemeClr val="tx1"/>
                </a:solidFill>
                <a:latin typeface="Arial" panose="020B0604020202020204" pitchFamily="34" charset="0"/>
                <a:cs typeface="Arial" panose="020B0604020202020204" pitchFamily="34" charset="0"/>
              </a:rPr>
              <a:t>Yania</a:t>
            </a:r>
            <a:r>
              <a:rPr lang="en-US" altLang="ko-KR" sz="1200" b="0" dirty="0">
                <a:solidFill>
                  <a:schemeClr val="tx1"/>
                </a:solidFill>
                <a:latin typeface="Arial" panose="020B0604020202020204" pitchFamily="34" charset="0"/>
                <a:cs typeface="Arial" panose="020B0604020202020204" pitchFamily="34" charset="0"/>
              </a:rPr>
              <a:t> M </a:t>
            </a:r>
            <a:r>
              <a:rPr lang="en-US" altLang="ko-KR" sz="1200" b="0" dirty="0" err="1">
                <a:solidFill>
                  <a:schemeClr val="tx1"/>
                </a:solidFill>
                <a:latin typeface="Arial" panose="020B0604020202020204" pitchFamily="34" charset="0"/>
                <a:cs typeface="Arial" panose="020B0604020202020204" pitchFamily="34" charset="0"/>
              </a:rPr>
              <a:t>Souto</a:t>
            </a:r>
            <a:r>
              <a:rPr lang="en-US" altLang="ko-KR" sz="1200" b="0" dirty="0">
                <a:solidFill>
                  <a:schemeClr val="tx1"/>
                </a:solidFill>
                <a:latin typeface="Arial" panose="020B0604020202020204" pitchFamily="34" charset="0"/>
                <a:cs typeface="Arial" panose="020B0604020202020204" pitchFamily="34" charset="0"/>
              </a:rPr>
              <a:t>, Eduardo Ogasawara, Fabio Porto, and Eduardo </a:t>
            </a:r>
            <a:r>
              <a:rPr lang="en-US" altLang="ko-KR" sz="1200" b="0" dirty="0" err="1">
                <a:solidFill>
                  <a:schemeClr val="tx1"/>
                </a:solidFill>
                <a:latin typeface="Arial" panose="020B0604020202020204" pitchFamily="34" charset="0"/>
                <a:cs typeface="Arial" panose="020B0604020202020204" pitchFamily="34" charset="0"/>
              </a:rPr>
              <a:t>Bezerra</a:t>
            </a:r>
            <a:r>
              <a:rPr lang="en-US" altLang="ko-KR" sz="1200" b="0" dirty="0">
                <a:solidFill>
                  <a:schemeClr val="tx1"/>
                </a:solidFill>
                <a:latin typeface="Arial" panose="020B0604020202020204" pitchFamily="34" charset="0"/>
                <a:cs typeface="Arial" panose="020B0604020202020204" pitchFamily="34" charset="0"/>
              </a:rPr>
              <a:t>.</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Stconvs2s: Spatiotemporal convolutional sequence to sequence network for weather forecasting.</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err="1">
                <a:solidFill>
                  <a:schemeClr val="tx1"/>
                </a:solidFill>
                <a:latin typeface="Arial" panose="020B0604020202020204" pitchFamily="34" charset="0"/>
                <a:cs typeface="Arial" panose="020B0604020202020204" pitchFamily="34" charset="0"/>
              </a:rPr>
              <a:t>arXiv</a:t>
            </a:r>
            <a:r>
              <a:rPr lang="en-US" altLang="ko-KR" sz="1200" b="0" dirty="0">
                <a:solidFill>
                  <a:schemeClr val="tx1"/>
                </a:solidFill>
                <a:latin typeface="Arial" panose="020B0604020202020204" pitchFamily="34" charset="0"/>
                <a:cs typeface="Arial" panose="020B0604020202020204" pitchFamily="34" charset="0"/>
              </a:rPr>
              <a:t> preprint arXiv:1912.00134, 2019</a:t>
            </a:r>
          </a:p>
          <a:p>
            <a:pPr marL="0" indent="0">
              <a:lnSpc>
                <a:spcPct val="110000"/>
              </a:lnSpc>
              <a:buNone/>
            </a:pPr>
            <a:r>
              <a:rPr lang="en-US" altLang="ko-KR" sz="1200" b="0" dirty="0">
                <a:solidFill>
                  <a:schemeClr val="tx1"/>
                </a:solidFill>
                <a:latin typeface="Arial" panose="020B0604020202020204" pitchFamily="34" charset="0"/>
                <a:cs typeface="Arial" panose="020B0604020202020204" pitchFamily="34" charset="0"/>
              </a:rPr>
              <a:t>[5] SHI Xingjian, </a:t>
            </a:r>
            <a:r>
              <a:rPr lang="en-US" altLang="ko-KR" sz="1200" b="0" dirty="0" err="1">
                <a:solidFill>
                  <a:schemeClr val="tx1"/>
                </a:solidFill>
                <a:latin typeface="Arial" panose="020B0604020202020204" pitchFamily="34" charset="0"/>
                <a:cs typeface="Arial" panose="020B0604020202020204" pitchFamily="34" charset="0"/>
              </a:rPr>
              <a:t>Zhourong</a:t>
            </a:r>
            <a:r>
              <a:rPr lang="en-US" altLang="ko-KR" sz="1200" b="0" dirty="0">
                <a:solidFill>
                  <a:schemeClr val="tx1"/>
                </a:solidFill>
                <a:latin typeface="Arial" panose="020B0604020202020204" pitchFamily="34" charset="0"/>
                <a:cs typeface="Arial" panose="020B0604020202020204" pitchFamily="34" charset="0"/>
              </a:rPr>
              <a:t> Chen, Hao Wang, </a:t>
            </a:r>
            <a:r>
              <a:rPr lang="en-US" altLang="ko-KR" sz="1200" b="0" dirty="0" err="1">
                <a:solidFill>
                  <a:schemeClr val="tx1"/>
                </a:solidFill>
                <a:latin typeface="Arial" panose="020B0604020202020204" pitchFamily="34" charset="0"/>
                <a:cs typeface="Arial" panose="020B0604020202020204" pitchFamily="34" charset="0"/>
              </a:rPr>
              <a:t>Dit</a:t>
            </a:r>
            <a:r>
              <a:rPr lang="en-US" altLang="ko-KR" sz="1200" b="0" dirty="0">
                <a:solidFill>
                  <a:schemeClr val="tx1"/>
                </a:solidFill>
                <a:latin typeface="Arial" panose="020B0604020202020204" pitchFamily="34" charset="0"/>
                <a:cs typeface="Arial" panose="020B0604020202020204" pitchFamily="34" charset="0"/>
              </a:rPr>
              <a:t>-Yan Yeung, Wai-Kin Wong, and Wang-</a:t>
            </a:r>
            <a:r>
              <a:rPr lang="en-US" altLang="ko-KR" sz="1200" b="0" dirty="0" err="1">
                <a:solidFill>
                  <a:schemeClr val="tx1"/>
                </a:solidFill>
                <a:latin typeface="Arial" panose="020B0604020202020204" pitchFamily="34" charset="0"/>
                <a:cs typeface="Arial" panose="020B0604020202020204" pitchFamily="34" charset="0"/>
              </a:rPr>
              <a:t>chun</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Woo. Convolutional </a:t>
            </a:r>
            <a:r>
              <a:rPr lang="en-US" altLang="ko-KR" sz="1200" b="0" dirty="0" err="1">
                <a:solidFill>
                  <a:schemeClr val="tx1"/>
                </a:solidFill>
                <a:latin typeface="Arial" panose="020B0604020202020204" pitchFamily="34" charset="0"/>
                <a:cs typeface="Arial" panose="020B0604020202020204" pitchFamily="34" charset="0"/>
              </a:rPr>
              <a:t>lstm</a:t>
            </a:r>
            <a:r>
              <a:rPr lang="en-US" altLang="ko-KR" sz="1200" b="0" dirty="0">
                <a:solidFill>
                  <a:schemeClr val="tx1"/>
                </a:solidFill>
                <a:latin typeface="Arial" panose="020B0604020202020204" pitchFamily="34" charset="0"/>
                <a:cs typeface="Arial" panose="020B0604020202020204" pitchFamily="34" charset="0"/>
              </a:rPr>
              <a:t> network: A machine learning approach for precipitation nowcasting.</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In</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Advances in neural information processing systems, pages 802–810, 2015</a:t>
            </a:r>
          </a:p>
          <a:p>
            <a:pPr marL="0" indent="0">
              <a:lnSpc>
                <a:spcPct val="110000"/>
              </a:lnSpc>
              <a:buNone/>
            </a:pPr>
            <a:r>
              <a:rPr lang="en-US" altLang="ko-KR" sz="1200" b="0" dirty="0">
                <a:solidFill>
                  <a:schemeClr val="tx1"/>
                </a:solidFill>
                <a:latin typeface="Arial" panose="020B0604020202020204" pitchFamily="34" charset="0"/>
                <a:cs typeface="Arial" panose="020B0604020202020204" pitchFamily="34" charset="0"/>
              </a:rPr>
              <a:t>[6] Xingjian Shi, </a:t>
            </a:r>
            <a:r>
              <a:rPr lang="en-US" altLang="ko-KR" sz="1200" b="0" dirty="0" err="1">
                <a:solidFill>
                  <a:schemeClr val="tx1"/>
                </a:solidFill>
                <a:latin typeface="Arial" panose="020B0604020202020204" pitchFamily="34" charset="0"/>
                <a:cs typeface="Arial" panose="020B0604020202020204" pitchFamily="34" charset="0"/>
              </a:rPr>
              <a:t>Zhihan</a:t>
            </a:r>
            <a:r>
              <a:rPr lang="en-US" altLang="ko-KR" sz="1200" b="0" dirty="0">
                <a:solidFill>
                  <a:schemeClr val="tx1"/>
                </a:solidFill>
                <a:latin typeface="Arial" panose="020B0604020202020204" pitchFamily="34" charset="0"/>
                <a:cs typeface="Arial" panose="020B0604020202020204" pitchFamily="34" charset="0"/>
              </a:rPr>
              <a:t> Gao, Leonard </a:t>
            </a:r>
            <a:r>
              <a:rPr lang="en-US" altLang="ko-KR" sz="1200" b="0" dirty="0" err="1">
                <a:solidFill>
                  <a:schemeClr val="tx1"/>
                </a:solidFill>
                <a:latin typeface="Arial" panose="020B0604020202020204" pitchFamily="34" charset="0"/>
                <a:cs typeface="Arial" panose="020B0604020202020204" pitchFamily="34" charset="0"/>
              </a:rPr>
              <a:t>Lausen</a:t>
            </a:r>
            <a:r>
              <a:rPr lang="en-US" altLang="ko-KR" sz="1200" b="0" dirty="0">
                <a:solidFill>
                  <a:schemeClr val="tx1"/>
                </a:solidFill>
                <a:latin typeface="Arial" panose="020B0604020202020204" pitchFamily="34" charset="0"/>
                <a:cs typeface="Arial" panose="020B0604020202020204" pitchFamily="34" charset="0"/>
              </a:rPr>
              <a:t>, Hao Wang, </a:t>
            </a:r>
            <a:r>
              <a:rPr lang="en-US" altLang="ko-KR" sz="1200" b="0" dirty="0" err="1">
                <a:solidFill>
                  <a:schemeClr val="tx1"/>
                </a:solidFill>
                <a:latin typeface="Arial" panose="020B0604020202020204" pitchFamily="34" charset="0"/>
                <a:cs typeface="Arial" panose="020B0604020202020204" pitchFamily="34" charset="0"/>
              </a:rPr>
              <a:t>Dit</a:t>
            </a:r>
            <a:r>
              <a:rPr lang="en-US" altLang="ko-KR" sz="1200" b="0" dirty="0">
                <a:solidFill>
                  <a:schemeClr val="tx1"/>
                </a:solidFill>
                <a:latin typeface="Arial" panose="020B0604020202020204" pitchFamily="34" charset="0"/>
                <a:cs typeface="Arial" panose="020B0604020202020204" pitchFamily="34" charset="0"/>
              </a:rPr>
              <a:t>-Yan Yeung, Wai-kin Wong, and</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Wang-</a:t>
            </a:r>
            <a:r>
              <a:rPr lang="en-US" altLang="ko-KR" sz="1200" b="0" dirty="0" err="1">
                <a:solidFill>
                  <a:schemeClr val="tx1"/>
                </a:solidFill>
                <a:latin typeface="Arial" panose="020B0604020202020204" pitchFamily="34" charset="0"/>
                <a:cs typeface="Arial" panose="020B0604020202020204" pitchFamily="34" charset="0"/>
              </a:rPr>
              <a:t>chun</a:t>
            </a:r>
            <a:r>
              <a:rPr lang="en-US" altLang="ko-KR" sz="1200" b="0" dirty="0">
                <a:solidFill>
                  <a:schemeClr val="tx1"/>
                </a:solidFill>
                <a:latin typeface="Arial" panose="020B0604020202020204" pitchFamily="34" charset="0"/>
                <a:cs typeface="Arial" panose="020B0604020202020204" pitchFamily="34" charset="0"/>
              </a:rPr>
              <a:t> Woo. Deep learning for precipitation nowcasting: A benchmark and a new model.</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In</a:t>
            </a:r>
            <a:r>
              <a:rPr lang="ko-KR" altLang="en-US" sz="1200" b="0" dirty="0">
                <a:solidFill>
                  <a:schemeClr val="tx1"/>
                </a:solidFill>
                <a:latin typeface="Arial" panose="020B0604020202020204" pitchFamily="34" charset="0"/>
                <a:cs typeface="Arial" panose="020B0604020202020204" pitchFamily="34" charset="0"/>
              </a:rPr>
              <a:t> </a:t>
            </a:r>
            <a:r>
              <a:rPr lang="en-US" altLang="ko-KR" sz="1200" b="0" dirty="0">
                <a:solidFill>
                  <a:schemeClr val="tx1"/>
                </a:solidFill>
                <a:latin typeface="Arial" panose="020B0604020202020204" pitchFamily="34" charset="0"/>
                <a:cs typeface="Arial" panose="020B0604020202020204" pitchFamily="34" charset="0"/>
              </a:rPr>
              <a:t>Advances in neural information processing systems, pages 5617–5627, 2017</a:t>
            </a:r>
          </a:p>
          <a:p>
            <a:pPr marL="0" indent="0">
              <a:lnSpc>
                <a:spcPct val="110000"/>
              </a:lnSpc>
              <a:buNone/>
            </a:pPr>
            <a:r>
              <a:rPr lang="en-US" altLang="ko-KR" sz="1200" b="0" dirty="0">
                <a:solidFill>
                  <a:schemeClr val="tx1"/>
                </a:solidFill>
                <a:latin typeface="Arial" panose="020B0604020202020204" pitchFamily="34" charset="0"/>
                <a:cs typeface="Arial" panose="020B0604020202020204" pitchFamily="34" charset="0"/>
              </a:rPr>
              <a:t>[7] </a:t>
            </a:r>
            <a:r>
              <a:rPr lang="en" altLang="x-none" sz="1200" b="0" dirty="0">
                <a:solidFill>
                  <a:schemeClr val="tx1"/>
                </a:solidFill>
                <a:latin typeface="Arial" panose="020B0604020202020204" pitchFamily="34" charset="0"/>
                <a:cs typeface="Arial" panose="020B0604020202020204" pitchFamily="34" charset="0"/>
              </a:rPr>
              <a:t>Casper </a:t>
            </a:r>
            <a:r>
              <a:rPr lang="en" altLang="x-none" sz="1200" b="0" dirty="0" err="1">
                <a:solidFill>
                  <a:schemeClr val="tx1"/>
                </a:solidFill>
                <a:latin typeface="Arial" panose="020B0604020202020204" pitchFamily="34" charset="0"/>
                <a:cs typeface="Arial" panose="020B0604020202020204" pitchFamily="34" charset="0"/>
              </a:rPr>
              <a:t>Kaae</a:t>
            </a:r>
            <a:r>
              <a:rPr lang="en" altLang="x-none" sz="1200" b="0" dirty="0">
                <a:solidFill>
                  <a:schemeClr val="tx1"/>
                </a:solidFill>
                <a:latin typeface="Arial" panose="020B0604020202020204" pitchFamily="34" charset="0"/>
                <a:cs typeface="Arial" panose="020B0604020202020204" pitchFamily="34" charset="0"/>
              </a:rPr>
              <a:t> </a:t>
            </a:r>
            <a:r>
              <a:rPr lang="en" altLang="x-none" sz="1200" b="0" dirty="0" err="1">
                <a:solidFill>
                  <a:schemeClr val="tx1"/>
                </a:solidFill>
                <a:latin typeface="Arial" panose="020B0604020202020204" pitchFamily="34" charset="0"/>
                <a:cs typeface="Arial" panose="020B0604020202020204" pitchFamily="34" charset="0"/>
              </a:rPr>
              <a:t>Sønderby</a:t>
            </a:r>
            <a:r>
              <a:rPr lang="en" altLang="x-none" sz="1200" b="0" dirty="0">
                <a:solidFill>
                  <a:schemeClr val="tx1"/>
                </a:solidFill>
                <a:latin typeface="Arial" panose="020B0604020202020204" pitchFamily="34" charset="0"/>
                <a:cs typeface="Arial" panose="020B0604020202020204" pitchFamily="34" charset="0"/>
              </a:rPr>
              <a:t>, Lasse </a:t>
            </a:r>
            <a:r>
              <a:rPr lang="en" altLang="x-none" sz="1200" b="0" dirty="0" err="1">
                <a:solidFill>
                  <a:schemeClr val="tx1"/>
                </a:solidFill>
                <a:latin typeface="Arial" panose="020B0604020202020204" pitchFamily="34" charset="0"/>
                <a:cs typeface="Arial" panose="020B0604020202020204" pitchFamily="34" charset="0"/>
              </a:rPr>
              <a:t>Espeholt</a:t>
            </a:r>
            <a:r>
              <a:rPr lang="en" altLang="x-none" sz="1200" b="0" dirty="0">
                <a:solidFill>
                  <a:schemeClr val="tx1"/>
                </a:solidFill>
                <a:latin typeface="Arial" panose="020B0604020202020204" pitchFamily="34" charset="0"/>
                <a:cs typeface="Arial" panose="020B0604020202020204" pitchFamily="34" charset="0"/>
              </a:rPr>
              <a:t>, Jonathan </a:t>
            </a:r>
            <a:r>
              <a:rPr lang="en" altLang="x-none" sz="1200" b="0" dirty="0" err="1">
                <a:solidFill>
                  <a:schemeClr val="tx1"/>
                </a:solidFill>
                <a:latin typeface="Arial" panose="020B0604020202020204" pitchFamily="34" charset="0"/>
                <a:cs typeface="Arial" panose="020B0604020202020204" pitchFamily="34" charset="0"/>
              </a:rPr>
              <a:t>Heek</a:t>
            </a:r>
            <a:r>
              <a:rPr lang="en" altLang="x-none" sz="1200" b="0" dirty="0">
                <a:solidFill>
                  <a:schemeClr val="tx1"/>
                </a:solidFill>
                <a:latin typeface="Arial" panose="020B0604020202020204" pitchFamily="34" charset="0"/>
                <a:cs typeface="Arial" panose="020B0604020202020204" pitchFamily="34" charset="0"/>
              </a:rPr>
              <a:t>, Mostafa </a:t>
            </a:r>
            <a:r>
              <a:rPr lang="en" altLang="x-none" sz="1200" b="0" dirty="0" err="1">
                <a:solidFill>
                  <a:schemeClr val="tx1"/>
                </a:solidFill>
                <a:latin typeface="Arial" panose="020B0604020202020204" pitchFamily="34" charset="0"/>
                <a:cs typeface="Arial" panose="020B0604020202020204" pitchFamily="34" charset="0"/>
              </a:rPr>
              <a:t>Dehghani</a:t>
            </a:r>
            <a:r>
              <a:rPr lang="en" altLang="x-none" sz="1200" b="0" dirty="0">
                <a:solidFill>
                  <a:schemeClr val="tx1"/>
                </a:solidFill>
                <a:latin typeface="Arial" panose="020B0604020202020204" pitchFamily="34" charset="0"/>
                <a:cs typeface="Arial" panose="020B0604020202020204" pitchFamily="34" charset="0"/>
              </a:rPr>
              <a:t>, Avital Oliver, Tim </a:t>
            </a:r>
            <a:r>
              <a:rPr lang="en" altLang="x-none" sz="1200" b="0" dirty="0" err="1">
                <a:solidFill>
                  <a:schemeClr val="tx1"/>
                </a:solidFill>
                <a:latin typeface="Arial" panose="020B0604020202020204" pitchFamily="34" charset="0"/>
                <a:cs typeface="Arial" panose="020B0604020202020204" pitchFamily="34" charset="0"/>
              </a:rPr>
              <a:t>Salimans</a:t>
            </a:r>
            <a:r>
              <a:rPr lang="en" altLang="x-none" sz="1200" b="0" dirty="0">
                <a:solidFill>
                  <a:schemeClr val="tx1"/>
                </a:solidFill>
                <a:latin typeface="Arial" panose="020B0604020202020204" pitchFamily="34" charset="0"/>
                <a:cs typeface="Arial" panose="020B0604020202020204" pitchFamily="34" charset="0"/>
              </a:rPr>
              <a:t>, Shreya Agrawal, Jason Hickey, and </a:t>
            </a:r>
            <a:r>
              <a:rPr lang="en" altLang="x-none" sz="1200" b="0" dirty="0" err="1">
                <a:solidFill>
                  <a:schemeClr val="tx1"/>
                </a:solidFill>
                <a:latin typeface="Arial" panose="020B0604020202020204" pitchFamily="34" charset="0"/>
                <a:cs typeface="Arial" panose="020B0604020202020204" pitchFamily="34" charset="0"/>
              </a:rPr>
              <a:t>Nal</a:t>
            </a:r>
            <a:r>
              <a:rPr lang="en" altLang="x-none" sz="1200" b="0" dirty="0">
                <a:solidFill>
                  <a:schemeClr val="tx1"/>
                </a:solidFill>
                <a:latin typeface="Arial" panose="020B0604020202020204" pitchFamily="34" charset="0"/>
                <a:cs typeface="Arial" panose="020B0604020202020204" pitchFamily="34" charset="0"/>
              </a:rPr>
              <a:t> </a:t>
            </a:r>
            <a:r>
              <a:rPr lang="en" altLang="x-none" sz="1200" b="0" dirty="0" err="1">
                <a:solidFill>
                  <a:schemeClr val="tx1"/>
                </a:solidFill>
                <a:latin typeface="Arial" panose="020B0604020202020204" pitchFamily="34" charset="0"/>
                <a:cs typeface="Arial" panose="020B0604020202020204" pitchFamily="34" charset="0"/>
              </a:rPr>
              <a:t>Kalchbrenner</a:t>
            </a:r>
            <a:r>
              <a:rPr lang="en" altLang="x-none" sz="1200" b="0" dirty="0">
                <a:solidFill>
                  <a:schemeClr val="tx1"/>
                </a:solidFill>
                <a:latin typeface="Arial" panose="020B0604020202020204" pitchFamily="34" charset="0"/>
                <a:cs typeface="Arial" panose="020B0604020202020204" pitchFamily="34" charset="0"/>
              </a:rPr>
              <a:t>. Metnet: A neural weather model for precipitation forecasting, 2020.  </a:t>
            </a:r>
            <a:endParaRPr lang="en" altLang="ko-KR" sz="1200" b="0" dirty="0">
              <a:solidFill>
                <a:schemeClr val="tx1"/>
              </a:solidFill>
              <a:latin typeface="Arial" panose="020B0604020202020204" pitchFamily="34" charset="0"/>
              <a:cs typeface="Arial" panose="020B0604020202020204" pitchFamily="34" charset="0"/>
            </a:endParaRPr>
          </a:p>
          <a:p>
            <a:pPr marL="0" indent="0">
              <a:lnSpc>
                <a:spcPct val="110000"/>
              </a:lnSpc>
              <a:buNone/>
            </a:pPr>
            <a:r>
              <a:rPr lang="en-US" altLang="ko-KR" sz="1200" b="0" dirty="0">
                <a:solidFill>
                  <a:schemeClr val="tx1"/>
                </a:solidFill>
                <a:latin typeface="Arial" panose="020B0604020202020204" pitchFamily="34" charset="0"/>
                <a:cs typeface="Arial" panose="020B0604020202020204" pitchFamily="34" charset="0"/>
              </a:rPr>
              <a:t>[8] </a:t>
            </a:r>
            <a:r>
              <a:rPr lang="en-US" altLang="x-none" sz="1200" b="0" dirty="0" err="1">
                <a:solidFill>
                  <a:schemeClr val="tx1"/>
                </a:solidFill>
                <a:latin typeface="Arial" panose="020B0604020202020204" pitchFamily="34" charset="0"/>
                <a:cs typeface="Arial" panose="020B0604020202020204" pitchFamily="34" charset="0"/>
              </a:rPr>
              <a:t>Lunardon</a:t>
            </a:r>
            <a:r>
              <a:rPr lang="en-US" altLang="x-none" sz="1200" b="0" dirty="0">
                <a:solidFill>
                  <a:schemeClr val="tx1"/>
                </a:solidFill>
                <a:latin typeface="Arial" panose="020B0604020202020204" pitchFamily="34" charset="0"/>
                <a:cs typeface="Arial" panose="020B0604020202020204" pitchFamily="34" charset="0"/>
              </a:rPr>
              <a:t>, N., </a:t>
            </a:r>
            <a:r>
              <a:rPr lang="en-US" altLang="x-none" sz="1200" b="0" dirty="0" err="1">
                <a:solidFill>
                  <a:schemeClr val="tx1"/>
                </a:solidFill>
                <a:latin typeface="Arial" panose="020B0604020202020204" pitchFamily="34" charset="0"/>
                <a:cs typeface="Arial" panose="020B0604020202020204" pitchFamily="34" charset="0"/>
              </a:rPr>
              <a:t>Menardi</a:t>
            </a:r>
            <a:r>
              <a:rPr lang="en-US" altLang="x-none" sz="1200" b="0" dirty="0">
                <a:solidFill>
                  <a:schemeClr val="tx1"/>
                </a:solidFill>
                <a:latin typeface="Arial" panose="020B0604020202020204" pitchFamily="34" charset="0"/>
                <a:cs typeface="Arial" panose="020B0604020202020204" pitchFamily="34" charset="0"/>
              </a:rPr>
              <a:t>, G., and </a:t>
            </a:r>
            <a:r>
              <a:rPr lang="en-US" altLang="x-none" sz="1200" b="0" dirty="0" err="1">
                <a:solidFill>
                  <a:schemeClr val="tx1"/>
                </a:solidFill>
                <a:latin typeface="Arial" panose="020B0604020202020204" pitchFamily="34" charset="0"/>
                <a:cs typeface="Arial" panose="020B0604020202020204" pitchFamily="34" charset="0"/>
              </a:rPr>
              <a:t>Torelli</a:t>
            </a:r>
            <a:r>
              <a:rPr lang="en-US" altLang="x-none" sz="1200" b="0" dirty="0">
                <a:solidFill>
                  <a:schemeClr val="tx1"/>
                </a:solidFill>
                <a:latin typeface="Arial" panose="020B0604020202020204" pitchFamily="34" charset="0"/>
                <a:cs typeface="Arial" panose="020B0604020202020204" pitchFamily="34" charset="0"/>
              </a:rPr>
              <a:t>, N. ROSE: a Package for Binary Imbalanced Learning. R </a:t>
            </a:r>
            <a:r>
              <a:rPr lang="en-US" altLang="x-none" sz="1200" b="0" dirty="0" err="1">
                <a:solidFill>
                  <a:schemeClr val="tx1"/>
                </a:solidFill>
                <a:latin typeface="Arial" panose="020B0604020202020204" pitchFamily="34" charset="0"/>
                <a:cs typeface="Arial" panose="020B0604020202020204" pitchFamily="34" charset="0"/>
              </a:rPr>
              <a:t>Jorunal</a:t>
            </a:r>
            <a:r>
              <a:rPr lang="en-US" altLang="x-none" sz="1200" b="0" dirty="0">
                <a:solidFill>
                  <a:schemeClr val="tx1"/>
                </a:solidFill>
                <a:latin typeface="Arial" panose="020B0604020202020204" pitchFamily="34" charset="0"/>
                <a:cs typeface="Arial" panose="020B0604020202020204" pitchFamily="34" charset="0"/>
              </a:rPr>
              <a:t>, 6:82–92</a:t>
            </a:r>
            <a:r>
              <a:rPr lang="en" altLang="x-none" sz="1200" b="0" dirty="0">
                <a:solidFill>
                  <a:schemeClr val="tx1"/>
                </a:solidFill>
                <a:latin typeface="Arial" panose="020B0604020202020204" pitchFamily="34" charset="0"/>
                <a:cs typeface="Arial" panose="020B0604020202020204" pitchFamily="34" charset="0"/>
              </a:rPr>
              <a:t>, 2014  </a:t>
            </a:r>
            <a:endParaRPr lang="en" altLang="ko-KR" sz="1200" b="0" dirty="0">
              <a:solidFill>
                <a:schemeClr val="tx1"/>
              </a:solidFill>
              <a:latin typeface="Arial" panose="020B0604020202020204" pitchFamily="34" charset="0"/>
              <a:cs typeface="Arial" panose="020B0604020202020204" pitchFamily="34" charset="0"/>
            </a:endParaRPr>
          </a:p>
          <a:p>
            <a:pPr marL="0" indent="0">
              <a:lnSpc>
                <a:spcPct val="110000"/>
              </a:lnSpc>
              <a:buNone/>
            </a:pPr>
            <a:r>
              <a:rPr lang="en-US" altLang="ko-KR" sz="1200" b="0" dirty="0">
                <a:solidFill>
                  <a:schemeClr val="tx1"/>
                </a:solidFill>
                <a:latin typeface="Arial" panose="020B0604020202020204" pitchFamily="34" charset="0"/>
                <a:cs typeface="Arial" panose="020B0604020202020204" pitchFamily="34" charset="0"/>
              </a:rPr>
              <a:t>[9] </a:t>
            </a:r>
            <a:r>
              <a:rPr lang="en-US" altLang="x-none" sz="1200" b="0" dirty="0" err="1">
                <a:solidFill>
                  <a:schemeClr val="tx1"/>
                </a:solidFill>
                <a:latin typeface="Arial" panose="020B0604020202020204" pitchFamily="34" charset="0"/>
                <a:cs typeface="Arial" panose="020B0604020202020204" pitchFamily="34" charset="0"/>
              </a:rPr>
              <a:t>Menardi</a:t>
            </a:r>
            <a:r>
              <a:rPr lang="en-US" altLang="x-none" sz="1200" b="0" dirty="0">
                <a:solidFill>
                  <a:schemeClr val="tx1"/>
                </a:solidFill>
                <a:latin typeface="Arial" panose="020B0604020202020204" pitchFamily="34" charset="0"/>
                <a:cs typeface="Arial" panose="020B0604020202020204" pitchFamily="34" charset="0"/>
              </a:rPr>
              <a:t>, G. and </a:t>
            </a:r>
            <a:r>
              <a:rPr lang="en-US" altLang="x-none" sz="1200" b="0" dirty="0" err="1">
                <a:solidFill>
                  <a:schemeClr val="tx1"/>
                </a:solidFill>
                <a:latin typeface="Arial" panose="020B0604020202020204" pitchFamily="34" charset="0"/>
                <a:cs typeface="Arial" panose="020B0604020202020204" pitchFamily="34" charset="0"/>
              </a:rPr>
              <a:t>Torelli</a:t>
            </a:r>
            <a:r>
              <a:rPr lang="en-US" altLang="x-none" sz="1200" b="0" dirty="0">
                <a:solidFill>
                  <a:schemeClr val="tx1"/>
                </a:solidFill>
                <a:latin typeface="Arial" panose="020B0604020202020204" pitchFamily="34" charset="0"/>
                <a:cs typeface="Arial" panose="020B0604020202020204" pitchFamily="34" charset="0"/>
              </a:rPr>
              <a:t>, N. Training and assessing classification rules with imbalanced data. Data Mining and Knowledge Discovery, 28:92–122, 2014</a:t>
            </a:r>
            <a:r>
              <a:rPr lang="en" altLang="x-none" sz="1200" b="0" dirty="0">
                <a:solidFill>
                  <a:schemeClr val="tx1"/>
                </a:solidFill>
                <a:latin typeface="Arial" panose="020B0604020202020204" pitchFamily="34" charset="0"/>
                <a:cs typeface="Arial" panose="020B0604020202020204" pitchFamily="34" charset="0"/>
              </a:rPr>
              <a:t>  </a:t>
            </a:r>
          </a:p>
          <a:p>
            <a:pPr marL="0" indent="0">
              <a:lnSpc>
                <a:spcPct val="110000"/>
              </a:lnSpc>
              <a:buNone/>
            </a:pPr>
            <a:endParaRPr lang="en" altLang="ko-KR" sz="1200" b="0" dirty="0">
              <a:solidFill>
                <a:schemeClr val="tx1"/>
              </a:solidFill>
              <a:latin typeface="Arial" panose="020B0604020202020204" pitchFamily="34" charset="0"/>
              <a:cs typeface="Arial" panose="020B0604020202020204" pitchFamily="34" charset="0"/>
            </a:endParaRPr>
          </a:p>
          <a:p>
            <a:pPr marL="0" indent="0">
              <a:lnSpc>
                <a:spcPct val="110000"/>
              </a:lnSpc>
              <a:buNone/>
            </a:pPr>
            <a:endParaRPr lang="en-US" altLang="ko-KR" sz="1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982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5E4753E-D622-E344-AC7E-EE4F40BCBA63}"/>
              </a:ext>
            </a:extLst>
          </p:cNvPr>
          <p:cNvSpPr>
            <a:spLocks noGrp="1"/>
          </p:cNvSpPr>
          <p:nvPr>
            <p:ph type="title"/>
          </p:nvPr>
        </p:nvSpPr>
        <p:spPr/>
        <p:txBody>
          <a:bodyPr>
            <a:normAutofit/>
          </a:bodyPr>
          <a:lstStyle/>
          <a:p>
            <a:pPr>
              <a:defRPr/>
            </a:pPr>
            <a:r>
              <a:rPr lang="en-US" altLang="ko-KR" spc="0" dirty="0">
                <a:latin typeface="Arial" panose="020B0604020202020204" pitchFamily="34" charset="0"/>
                <a:cs typeface="Arial" panose="020B0604020202020204" pitchFamily="34" charset="0"/>
              </a:rPr>
              <a:t>Supp. The layer index of the used U-Net</a:t>
            </a:r>
            <a:endParaRPr lang="ko-KR" altLang="en-US" spc="0" dirty="0">
              <a:latin typeface="Arial" panose="020B0604020202020204" pitchFamily="34" charset="0"/>
              <a:cs typeface="Arial" panose="020B0604020202020204" pitchFamily="34" charset="0"/>
            </a:endParaRPr>
          </a:p>
        </p:txBody>
      </p:sp>
      <p:pic>
        <p:nvPicPr>
          <p:cNvPr id="6" name="내용 개체 틀 5">
            <a:extLst>
              <a:ext uri="{FF2B5EF4-FFF2-40B4-BE49-F238E27FC236}">
                <a16:creationId xmlns:a16="http://schemas.microsoft.com/office/drawing/2014/main" id="{3E1C9BEE-EA00-5743-8BE4-6B02AF5EE3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878943"/>
            <a:ext cx="4752528" cy="5598265"/>
          </a:xfrm>
        </p:spPr>
      </p:pic>
      <p:sp>
        <p:nvSpPr>
          <p:cNvPr id="4" name="슬라이드 번호 개체 틀 3">
            <a:extLst>
              <a:ext uri="{FF2B5EF4-FFF2-40B4-BE49-F238E27FC236}">
                <a16:creationId xmlns:a16="http://schemas.microsoft.com/office/drawing/2014/main" id="{3DEB2278-822B-A341-A838-2E473929BF43}"/>
              </a:ext>
            </a:extLst>
          </p:cNvPr>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27</a:t>
            </a:fld>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BADA206-40B7-FF46-9464-A96925788EDC}"/>
              </a:ext>
            </a:extLst>
          </p:cNvPr>
          <p:cNvSpPr txBox="1"/>
          <p:nvPr/>
        </p:nvSpPr>
        <p:spPr>
          <a:xfrm>
            <a:off x="3275856" y="5355213"/>
            <a:ext cx="4826449" cy="954107"/>
          </a:xfrm>
          <a:prstGeom prst="rect">
            <a:avLst/>
          </a:prstGeom>
          <a:noFill/>
        </p:spPr>
        <p:txBody>
          <a:bodyPr wrap="none" rtlCol="0">
            <a:spAutoFit/>
          </a:bodyPr>
          <a:lstStyle/>
          <a:p>
            <a:pPr marL="171450" indent="-171450">
              <a:buFont typeface="Arial" panose="020B0604020202020204" pitchFamily="34" charset="0"/>
              <a:buChar char="•"/>
            </a:pPr>
            <a:r>
              <a:rPr kumimoji="1" lang="en-US" altLang="x-none" sz="1400" dirty="0">
                <a:solidFill>
                  <a:schemeClr val="tx1">
                    <a:lumMod val="75000"/>
                    <a:lumOff val="25000"/>
                  </a:schemeClr>
                </a:solidFill>
                <a:latin typeface="Arial" panose="020B0604020202020204" pitchFamily="34" charset="0"/>
                <a:cs typeface="Arial" panose="020B0604020202020204" pitchFamily="34" charset="0"/>
              </a:rPr>
              <a:t>This summary is extracted by </a:t>
            </a:r>
            <a:r>
              <a:rPr kumimoji="1" lang="en-US" altLang="x-none" sz="1400" dirty="0" err="1">
                <a:solidFill>
                  <a:schemeClr val="tx1">
                    <a:lumMod val="75000"/>
                    <a:lumOff val="25000"/>
                  </a:schemeClr>
                </a:solidFill>
                <a:latin typeface="Arial" panose="020B0604020202020204" pitchFamily="34" charset="0"/>
                <a:cs typeface="Arial" panose="020B0604020202020204" pitchFamily="34" charset="0"/>
              </a:rPr>
              <a:t>torchsummary</a:t>
            </a:r>
            <a:r>
              <a:rPr kumimoji="1" lang="en-US" altLang="x-none" sz="1400" dirty="0">
                <a:solidFill>
                  <a:schemeClr val="tx1">
                    <a:lumMod val="75000"/>
                    <a:lumOff val="25000"/>
                  </a:schemeClr>
                </a:solidFill>
                <a:latin typeface="Arial" panose="020B0604020202020204" pitchFamily="34" charset="0"/>
                <a:cs typeface="Arial" panose="020B0604020202020204" pitchFamily="34" charset="0"/>
              </a:rPr>
              <a:t> package.</a:t>
            </a:r>
          </a:p>
          <a:p>
            <a:pPr marL="171450" indent="-171450">
              <a:buFont typeface="Arial" panose="020B0604020202020204" pitchFamily="34" charset="0"/>
              <a:buChar char="•"/>
            </a:pPr>
            <a:r>
              <a:rPr kumimoji="1" lang="en-US" altLang="x-none" sz="1400" dirty="0" err="1">
                <a:solidFill>
                  <a:schemeClr val="tx1">
                    <a:lumMod val="75000"/>
                    <a:lumOff val="25000"/>
                  </a:schemeClr>
                </a:solidFill>
                <a:latin typeface="Arial" panose="020B0604020202020204" pitchFamily="34" charset="0"/>
                <a:cs typeface="Arial" panose="020B0604020202020204" pitchFamily="34" charset="0"/>
              </a:rPr>
              <a:t>Downsampling</a:t>
            </a:r>
            <a:r>
              <a:rPr kumimoji="1" lang="en-US" altLang="x-none" sz="1400" dirty="0">
                <a:solidFill>
                  <a:schemeClr val="tx1">
                    <a:lumMod val="75000"/>
                    <a:lumOff val="25000"/>
                  </a:schemeClr>
                </a:solidFill>
                <a:latin typeface="Arial" panose="020B0604020202020204" pitchFamily="34" charset="0"/>
                <a:cs typeface="Arial" panose="020B0604020202020204" pitchFamily="34" charset="0"/>
              </a:rPr>
              <a:t> happens through MaxPool2d layer.</a:t>
            </a:r>
          </a:p>
          <a:p>
            <a:pPr marL="171450" indent="-171450">
              <a:buFont typeface="Arial" panose="020B0604020202020204" pitchFamily="34" charset="0"/>
              <a:buChar char="•"/>
            </a:pPr>
            <a:r>
              <a:rPr kumimoji="1" lang="en-US" altLang="x-none" sz="1400" dirty="0" err="1">
                <a:solidFill>
                  <a:schemeClr val="tx1">
                    <a:lumMod val="75000"/>
                    <a:lumOff val="25000"/>
                  </a:schemeClr>
                </a:solidFill>
                <a:latin typeface="Arial" panose="020B0604020202020204" pitchFamily="34" charset="0"/>
                <a:cs typeface="Arial" panose="020B0604020202020204" pitchFamily="34" charset="0"/>
              </a:rPr>
              <a:t>Upsampling</a:t>
            </a:r>
            <a:r>
              <a:rPr kumimoji="1" lang="en-US" altLang="x-none" sz="1400" dirty="0">
                <a:solidFill>
                  <a:schemeClr val="tx1">
                    <a:lumMod val="75000"/>
                    <a:lumOff val="25000"/>
                  </a:schemeClr>
                </a:solidFill>
                <a:latin typeface="Arial" panose="020B0604020202020204" pitchFamily="34" charset="0"/>
                <a:cs typeface="Arial" panose="020B0604020202020204" pitchFamily="34" charset="0"/>
              </a:rPr>
              <a:t> happens through Conv/Transposed2d layer.</a:t>
            </a:r>
          </a:p>
          <a:p>
            <a:pPr marL="171450" indent="-171450">
              <a:buFont typeface="Arial" panose="020B0604020202020204" pitchFamily="34" charset="0"/>
              <a:buChar char="•"/>
            </a:pPr>
            <a:r>
              <a:rPr kumimoji="1" lang="en-US" altLang="x-none" sz="1400" dirty="0">
                <a:solidFill>
                  <a:schemeClr val="tx1">
                    <a:lumMod val="75000"/>
                    <a:lumOff val="25000"/>
                  </a:schemeClr>
                </a:solidFill>
                <a:latin typeface="Arial" panose="020B0604020202020204" pitchFamily="34" charset="0"/>
                <a:cs typeface="Arial" panose="020B0604020202020204" pitchFamily="34" charset="0"/>
              </a:rPr>
              <a:t>Conv2d right after Maxpool2d is the residual connection.</a:t>
            </a:r>
          </a:p>
        </p:txBody>
      </p:sp>
    </p:spTree>
    <p:extLst>
      <p:ext uri="{BB962C8B-B14F-4D97-AF65-F5344CB8AC3E}">
        <p14:creationId xmlns:p14="http://schemas.microsoft.com/office/powerpoint/2010/main" val="2632788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nSpc>
                <a:spcPct val="110000"/>
              </a:lnSpc>
            </a:pPr>
            <a:r>
              <a:rPr lang="en-US" altLang="ko-KR" dirty="0">
                <a:latin typeface="Arial" panose="020B0604020202020204" pitchFamily="34" charset="0"/>
                <a:cs typeface="Arial" panose="020B0604020202020204" pitchFamily="34" charset="0"/>
              </a:rPr>
              <a:t>Motivation</a:t>
            </a:r>
            <a:endParaRPr lang="ko-KR" altLang="en-US" dirty="0">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p:txBody>
          <a:bodyPr>
            <a:normAutofit/>
          </a:bodyPr>
          <a:lstStyle/>
          <a:p>
            <a:pPr>
              <a:lnSpc>
                <a:spcPct val="120000"/>
              </a:lnSpc>
            </a:pPr>
            <a:r>
              <a:rPr lang="en-US" altLang="ko-KR" sz="1800" dirty="0">
                <a:solidFill>
                  <a:schemeClr val="tx1"/>
                </a:solidFill>
                <a:latin typeface="Arial" panose="020B0604020202020204" pitchFamily="34" charset="0"/>
                <a:cs typeface="Arial" panose="020B0604020202020204" pitchFamily="34" charset="0"/>
              </a:rPr>
              <a:t>Weather forecasting affects </a:t>
            </a:r>
            <a:r>
              <a:rPr lang="en-US" altLang="ko-KR" sz="1800" b="1" dirty="0">
                <a:solidFill>
                  <a:schemeClr val="tx1"/>
                </a:solidFill>
                <a:latin typeface="Arial" panose="020B0604020202020204" pitchFamily="34" charset="0"/>
                <a:cs typeface="Arial" panose="020B0604020202020204" pitchFamily="34" charset="0"/>
              </a:rPr>
              <a:t>people’s lives</a:t>
            </a:r>
            <a:r>
              <a:rPr lang="en-US" altLang="ko-KR" sz="1800" dirty="0">
                <a:solidFill>
                  <a:schemeClr val="tx1"/>
                </a:solidFill>
                <a:latin typeface="Arial" panose="020B0604020202020204" pitchFamily="34" charset="0"/>
                <a:cs typeface="Arial" panose="020B0604020202020204" pitchFamily="34" charset="0"/>
              </a:rPr>
              <a:t> in various ways every day.</a:t>
            </a:r>
          </a:p>
          <a:p>
            <a:pPr lvl="1">
              <a:lnSpc>
                <a:spcPct val="110000"/>
              </a:lnSpc>
            </a:pPr>
            <a:r>
              <a:rPr lang="en" altLang="x-none" dirty="0">
                <a:solidFill>
                  <a:schemeClr val="tx1"/>
                </a:solidFill>
                <a:latin typeface="Arial" panose="020B0604020202020204" pitchFamily="34" charset="0"/>
                <a:cs typeface="Arial" panose="020B0604020202020204" pitchFamily="34" charset="0"/>
              </a:rPr>
              <a:t>predicting road conditions, providing weather guidance for regional aviation,…</a:t>
            </a:r>
            <a:endParaRPr lang="en-US" altLang="ko-KR" dirty="0">
              <a:solidFill>
                <a:schemeClr val="tx1"/>
              </a:solidFill>
              <a:latin typeface="Arial" panose="020B0604020202020204" pitchFamily="34" charset="0"/>
              <a:cs typeface="Arial" panose="020B0604020202020204" pitchFamily="34" charset="0"/>
            </a:endParaRPr>
          </a:p>
          <a:p>
            <a:pPr>
              <a:lnSpc>
                <a:spcPct val="120000"/>
              </a:lnSpc>
            </a:pPr>
            <a:r>
              <a:rPr lang="en-US" altLang="ko-KR" sz="1800" dirty="0">
                <a:solidFill>
                  <a:schemeClr val="tx1"/>
                </a:solidFill>
                <a:latin typeface="Arial" panose="020B0604020202020204" pitchFamily="34" charset="0"/>
                <a:cs typeface="Arial" panose="020B0604020202020204" pitchFamily="34" charset="0"/>
              </a:rPr>
              <a:t>It is related to </a:t>
            </a:r>
            <a:r>
              <a:rPr lang="en-US" altLang="ko-KR" sz="1800" b="1" dirty="0">
                <a:solidFill>
                  <a:schemeClr val="tx1"/>
                </a:solidFill>
                <a:latin typeface="Arial" panose="020B0604020202020204" pitchFamily="34" charset="0"/>
                <a:cs typeface="Arial" panose="020B0604020202020204" pitchFamily="34" charset="0"/>
              </a:rPr>
              <a:t>socio-economic importance and benefits.</a:t>
            </a:r>
          </a:p>
          <a:p>
            <a:pPr lvl="1">
              <a:lnSpc>
                <a:spcPct val="120000"/>
              </a:lnSpc>
            </a:pPr>
            <a:r>
              <a:rPr lang="en" altLang="x-none" dirty="0">
                <a:solidFill>
                  <a:schemeClr val="tx1"/>
                </a:solidFill>
                <a:latin typeface="Arial" panose="020B0604020202020204" pitchFamily="34" charset="0"/>
                <a:cs typeface="Arial" panose="020B0604020202020204" pitchFamily="34" charset="0"/>
              </a:rPr>
              <a:t>Impacts on agriculture, energy and transportation and to the prevention of human and economic losses.</a:t>
            </a:r>
          </a:p>
          <a:p>
            <a:pPr lvl="1">
              <a:lnSpc>
                <a:spcPct val="120000"/>
              </a:lnSpc>
            </a:pPr>
            <a:r>
              <a:rPr lang="en-US" altLang="x-none" b="1" dirty="0">
                <a:solidFill>
                  <a:schemeClr val="tx1"/>
                </a:solidFill>
                <a:latin typeface="Arial" panose="020B0604020202020204" pitchFamily="34" charset="0"/>
                <a:cs typeface="Arial" panose="020B0604020202020204" pitchFamily="34" charset="0"/>
              </a:rPr>
              <a:t>long-term forecasting</a:t>
            </a:r>
            <a:r>
              <a:rPr lang="en" altLang="x-none" b="1" dirty="0">
                <a:solidFill>
                  <a:schemeClr val="tx1"/>
                </a:solidFill>
                <a:latin typeface="Arial" panose="020B0604020202020204" pitchFamily="34" charset="0"/>
                <a:cs typeface="Arial" panose="020B0604020202020204" pitchFamily="34" charset="0"/>
              </a:rPr>
              <a:t> </a:t>
            </a:r>
            <a:r>
              <a:rPr lang="en" altLang="x-none" dirty="0">
                <a:solidFill>
                  <a:schemeClr val="tx1"/>
                </a:solidFill>
                <a:latin typeface="Arial" panose="020B0604020202020204" pitchFamily="34" charset="0"/>
                <a:cs typeface="Arial" panose="020B0604020202020204" pitchFamily="34" charset="0"/>
              </a:rPr>
              <a:t>is important to </a:t>
            </a:r>
            <a:r>
              <a:rPr lang="en-US" altLang="x-none" dirty="0">
                <a:solidFill>
                  <a:schemeClr val="tx1"/>
                </a:solidFill>
                <a:latin typeface="Arial" panose="020B0604020202020204" pitchFamily="34" charset="0"/>
                <a:cs typeface="Arial" panose="020B0604020202020204" pitchFamily="34" charset="0"/>
              </a:rPr>
              <a:t>minimize the damages.</a:t>
            </a:r>
            <a:endParaRPr lang="en" altLang="x-none" dirty="0">
              <a:solidFill>
                <a:schemeClr val="tx1"/>
              </a:solidFill>
              <a:latin typeface="Arial" panose="020B0604020202020204" pitchFamily="34" charset="0"/>
              <a:cs typeface="Arial" panose="020B0604020202020204" pitchFamily="34" charset="0"/>
            </a:endParaRPr>
          </a:p>
          <a:p>
            <a:pPr lvl="2">
              <a:lnSpc>
                <a:spcPct val="120000"/>
              </a:lnSpc>
            </a:pPr>
            <a:r>
              <a:rPr lang="en-US" altLang="x-none" dirty="0">
                <a:solidFill>
                  <a:schemeClr val="tx1"/>
                </a:solidFill>
                <a:latin typeface="Arial" panose="020B0604020202020204" pitchFamily="34" charset="0"/>
                <a:cs typeface="Arial" panose="020B0604020202020204" pitchFamily="34" charset="0"/>
              </a:rPr>
              <a:t>E.g., </a:t>
            </a:r>
            <a:r>
              <a:rPr lang="en" altLang="ko-KR" dirty="0">
                <a:solidFill>
                  <a:schemeClr val="tx1"/>
                </a:solidFill>
                <a:latin typeface="Arial" panose="020B0604020202020204" pitchFamily="34" charset="0"/>
                <a:cs typeface="Arial" panose="020B0604020202020204" pitchFamily="34" charset="0"/>
              </a:rPr>
              <a:t>Human injury</a:t>
            </a:r>
            <a:r>
              <a:rPr lang="en-US" altLang="ko-KR" dirty="0">
                <a:solidFill>
                  <a:schemeClr val="tx1"/>
                </a:solidFill>
                <a:latin typeface="Arial" panose="020B0604020202020204" pitchFamily="34" charset="0"/>
                <a:cs typeface="Arial" panose="020B0604020202020204" pitchFamily="34" charset="0"/>
              </a:rPr>
              <a:t>, </a:t>
            </a:r>
            <a:r>
              <a:rPr lang="ko-KR" altLang="en-US" dirty="0">
                <a:solidFill>
                  <a:schemeClr val="tx1"/>
                </a:solidFill>
                <a:latin typeface="Arial" panose="020B0604020202020204" pitchFamily="34" charset="0"/>
                <a:cs typeface="Arial" panose="020B0604020202020204" pitchFamily="34" charset="0"/>
              </a:rPr>
              <a:t> </a:t>
            </a:r>
            <a:r>
              <a:rPr lang="en" altLang="x-none" dirty="0">
                <a:solidFill>
                  <a:schemeClr val="tx1"/>
                </a:solidFill>
                <a:latin typeface="Arial" panose="020B0604020202020204" pitchFamily="34" charset="0"/>
                <a:cs typeface="Arial" panose="020B0604020202020204" pitchFamily="34" charset="0"/>
              </a:rPr>
              <a:t>disappearance</a:t>
            </a:r>
            <a:r>
              <a:rPr lang="en-US" altLang="x-none" dirty="0">
                <a:solidFill>
                  <a:schemeClr val="tx1"/>
                </a:solidFill>
                <a:latin typeface="Arial" panose="020B0604020202020204" pitchFamily="34" charset="0"/>
                <a:cs typeface="Arial" panose="020B0604020202020204" pitchFamily="34" charset="0"/>
              </a:rPr>
              <a:t>, </a:t>
            </a:r>
            <a:r>
              <a:rPr lang="en" altLang="x-none" dirty="0">
                <a:solidFill>
                  <a:schemeClr val="tx1"/>
                </a:solidFill>
                <a:latin typeface="Arial" panose="020B0604020202020204" pitchFamily="34" charset="0"/>
                <a:cs typeface="Arial" panose="020B0604020202020204" pitchFamily="34" charset="0"/>
              </a:rPr>
              <a:t>flood victims, </a:t>
            </a:r>
            <a:r>
              <a:rPr lang="en" altLang="ko-KR" dirty="0">
                <a:solidFill>
                  <a:schemeClr val="tx1"/>
                </a:solidFill>
                <a:latin typeface="Arial" panose="020B0604020202020204" pitchFamily="34" charset="0"/>
                <a:cs typeface="Arial" panose="020B0604020202020204" pitchFamily="34" charset="0"/>
              </a:rPr>
              <a:t>Farmland damage, </a:t>
            </a:r>
            <a:r>
              <a:rPr lang="en-US" altLang="ko-KR" dirty="0">
                <a:solidFill>
                  <a:schemeClr val="tx1"/>
                </a:solidFill>
                <a:latin typeface="Arial" panose="020B0604020202020204" pitchFamily="34" charset="0"/>
                <a:cs typeface="Arial" panose="020B0604020202020204" pitchFamily="34" charset="0"/>
              </a:rPr>
              <a:t>and </a:t>
            </a:r>
            <a:r>
              <a:rPr lang="en" altLang="ko-KR" dirty="0">
                <a:solidFill>
                  <a:schemeClr val="tx1"/>
                </a:solidFill>
                <a:latin typeface="Arial" panose="020B0604020202020204" pitchFamily="34" charset="0"/>
                <a:cs typeface="Arial" panose="020B0604020202020204" pitchFamily="34" charset="0"/>
              </a:rPr>
              <a:t>Damage to public facilities</a:t>
            </a: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3</a:t>
            </a:fld>
            <a:endParaRPr lang="en-US" dirty="0">
              <a:latin typeface="Arial" panose="020B0604020202020204" pitchFamily="34" charset="0"/>
              <a:cs typeface="Arial" panose="020B0604020202020204" pitchFamily="34" charset="0"/>
            </a:endParaRPr>
          </a:p>
        </p:txBody>
      </p:sp>
      <p:pic>
        <p:nvPicPr>
          <p:cNvPr id="8" name="그림 7">
            <a:extLst>
              <a:ext uri="{FF2B5EF4-FFF2-40B4-BE49-F238E27FC236}">
                <a16:creationId xmlns:a16="http://schemas.microsoft.com/office/drawing/2014/main" id="{90E5B242-B5D5-5D46-AA55-8DE2D41D73DE}"/>
              </a:ext>
            </a:extLst>
          </p:cNvPr>
          <p:cNvPicPr>
            <a:picLocks noChangeAspect="1"/>
          </p:cNvPicPr>
          <p:nvPr/>
        </p:nvPicPr>
        <p:blipFill rotWithShape="1">
          <a:blip r:embed="rId3"/>
          <a:srcRect b="9297"/>
          <a:stretch/>
        </p:blipFill>
        <p:spPr>
          <a:xfrm>
            <a:off x="6628944" y="3933056"/>
            <a:ext cx="1577482" cy="2149085"/>
          </a:xfrm>
          <a:prstGeom prst="rect">
            <a:avLst/>
          </a:prstGeom>
        </p:spPr>
      </p:pic>
      <p:pic>
        <p:nvPicPr>
          <p:cNvPr id="9" name="그림 8">
            <a:extLst>
              <a:ext uri="{FF2B5EF4-FFF2-40B4-BE49-F238E27FC236}">
                <a16:creationId xmlns:a16="http://schemas.microsoft.com/office/drawing/2014/main" id="{F95FA267-1CFC-EA45-99A8-E1445FBAB321}"/>
              </a:ext>
            </a:extLst>
          </p:cNvPr>
          <p:cNvPicPr>
            <a:picLocks noChangeAspect="1"/>
          </p:cNvPicPr>
          <p:nvPr/>
        </p:nvPicPr>
        <p:blipFill rotWithShape="1">
          <a:blip r:embed="rId4"/>
          <a:srcRect r="39332"/>
          <a:stretch/>
        </p:blipFill>
        <p:spPr>
          <a:xfrm>
            <a:off x="937575" y="3933058"/>
            <a:ext cx="2683061" cy="2149085"/>
          </a:xfrm>
          <a:prstGeom prst="rect">
            <a:avLst/>
          </a:prstGeom>
        </p:spPr>
      </p:pic>
      <p:pic>
        <p:nvPicPr>
          <p:cNvPr id="10" name="그림 9">
            <a:extLst>
              <a:ext uri="{FF2B5EF4-FFF2-40B4-BE49-F238E27FC236}">
                <a16:creationId xmlns:a16="http://schemas.microsoft.com/office/drawing/2014/main" id="{82FDA896-F31E-AC45-8017-1774C4E577D8}"/>
              </a:ext>
            </a:extLst>
          </p:cNvPr>
          <p:cNvPicPr>
            <a:picLocks noChangeAspect="1"/>
          </p:cNvPicPr>
          <p:nvPr/>
        </p:nvPicPr>
        <p:blipFill rotWithShape="1">
          <a:blip r:embed="rId5"/>
          <a:srcRect l="23526" r="11550"/>
          <a:stretch/>
        </p:blipFill>
        <p:spPr>
          <a:xfrm>
            <a:off x="3882682" y="3933057"/>
            <a:ext cx="2484216" cy="2149085"/>
          </a:xfrm>
          <a:prstGeom prst="rect">
            <a:avLst/>
          </a:prstGeom>
        </p:spPr>
      </p:pic>
      <p:sp>
        <p:nvSpPr>
          <p:cNvPr id="13" name="TextBox 12">
            <a:extLst>
              <a:ext uri="{FF2B5EF4-FFF2-40B4-BE49-F238E27FC236}">
                <a16:creationId xmlns:a16="http://schemas.microsoft.com/office/drawing/2014/main" id="{615B228C-BE0F-5E4C-A1D4-C8E36FFD1CF4}"/>
              </a:ext>
            </a:extLst>
          </p:cNvPr>
          <p:cNvSpPr txBox="1"/>
          <p:nvPr/>
        </p:nvSpPr>
        <p:spPr>
          <a:xfrm>
            <a:off x="5513060" y="6082141"/>
            <a:ext cx="2693366" cy="369332"/>
          </a:xfrm>
          <a:prstGeom prst="rect">
            <a:avLst/>
          </a:prstGeom>
          <a:noFill/>
        </p:spPr>
        <p:txBody>
          <a:bodyPr wrap="none" rtlCol="0">
            <a:spAutoFit/>
          </a:bodyPr>
          <a:lstStyle/>
          <a:p>
            <a:pPr algn="r"/>
            <a:r>
              <a:rPr kumimoji="1" lang="en" altLang="x-none" sz="600" i="1" dirty="0">
                <a:latin typeface="Arial" panose="020B0604020202020204" pitchFamily="34" charset="0"/>
                <a:cs typeface="Arial" panose="020B0604020202020204" pitchFamily="34" charset="0"/>
              </a:rPr>
              <a:t>https://</a:t>
            </a:r>
            <a:r>
              <a:rPr kumimoji="1" lang="en" altLang="x-none" sz="600" i="1" dirty="0" err="1">
                <a:latin typeface="Arial" panose="020B0604020202020204" pitchFamily="34" charset="0"/>
                <a:cs typeface="Arial" panose="020B0604020202020204" pitchFamily="34" charset="0"/>
              </a:rPr>
              <a:t>www.sedaily.com</a:t>
            </a:r>
            <a:r>
              <a:rPr kumimoji="1" lang="en" altLang="x-none" sz="600" i="1" dirty="0">
                <a:latin typeface="Arial" panose="020B0604020202020204" pitchFamily="34" charset="0"/>
                <a:cs typeface="Arial" panose="020B0604020202020204" pitchFamily="34" charset="0"/>
              </a:rPr>
              <a:t>/</a:t>
            </a:r>
            <a:r>
              <a:rPr kumimoji="1" lang="en" altLang="x-none" sz="600" i="1" dirty="0" err="1">
                <a:latin typeface="Arial" panose="020B0604020202020204" pitchFamily="34" charset="0"/>
                <a:cs typeface="Arial" panose="020B0604020202020204" pitchFamily="34" charset="0"/>
              </a:rPr>
              <a:t>NewsView</a:t>
            </a:r>
            <a:r>
              <a:rPr kumimoji="1" lang="en" altLang="x-none" sz="600" i="1" dirty="0">
                <a:latin typeface="Arial" panose="020B0604020202020204" pitchFamily="34" charset="0"/>
                <a:cs typeface="Arial" panose="020B0604020202020204" pitchFamily="34" charset="0"/>
              </a:rPr>
              <a:t>/1VLS2YQFCZ/</a:t>
            </a:r>
            <a:r>
              <a:rPr kumimoji="1" lang="en" altLang="x-none" sz="600" i="1" dirty="0" err="1">
                <a:latin typeface="Arial" panose="020B0604020202020204" pitchFamily="34" charset="0"/>
                <a:cs typeface="Arial" panose="020B0604020202020204" pitchFamily="34" charset="0"/>
              </a:rPr>
              <a:t>GK?mobile</a:t>
            </a:r>
            <a:endParaRPr kumimoji="1" lang="x-none" altLang="en-US" sz="600" i="1" dirty="0">
              <a:latin typeface="Arial" panose="020B0604020202020204" pitchFamily="34" charset="0"/>
              <a:cs typeface="Arial" panose="020B0604020202020204" pitchFamily="34" charset="0"/>
            </a:endParaRPr>
          </a:p>
          <a:p>
            <a:pPr algn="r"/>
            <a:r>
              <a:rPr kumimoji="1" lang="en" altLang="x-none" sz="600" i="1" dirty="0">
                <a:latin typeface="Arial" panose="020B0604020202020204" pitchFamily="34" charset="0"/>
                <a:cs typeface="Arial" panose="020B0604020202020204" pitchFamily="34" charset="0"/>
              </a:rPr>
              <a:t>https://www.voakorea.com/archive/skorea-suffer-flood-126246263</a:t>
            </a:r>
          </a:p>
          <a:p>
            <a:pPr algn="r"/>
            <a:r>
              <a:rPr kumimoji="1" lang="en" altLang="x-none" sz="600" i="1" dirty="0">
                <a:latin typeface="Arial" panose="020B0604020202020204" pitchFamily="34" charset="0"/>
                <a:cs typeface="Arial" panose="020B0604020202020204" pitchFamily="34" charset="0"/>
              </a:rPr>
              <a:t>http://</a:t>
            </a:r>
            <a:r>
              <a:rPr kumimoji="1" lang="en" altLang="x-none" sz="600" i="1" dirty="0" err="1">
                <a:latin typeface="Arial" panose="020B0604020202020204" pitchFamily="34" charset="0"/>
                <a:cs typeface="Arial" panose="020B0604020202020204" pitchFamily="34" charset="0"/>
              </a:rPr>
              <a:t>www.newdaily.co.kr</a:t>
            </a:r>
            <a:r>
              <a:rPr kumimoji="1" lang="en" altLang="x-none" sz="600" i="1" dirty="0">
                <a:latin typeface="Arial" panose="020B0604020202020204" pitchFamily="34" charset="0"/>
                <a:cs typeface="Arial" panose="020B0604020202020204" pitchFamily="34" charset="0"/>
              </a:rPr>
              <a:t>/site/data/html/2020/08/05/2020080500158.html</a:t>
            </a:r>
            <a:endParaRPr kumimoji="1" lang="x-none" altLang="en-US" sz="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95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nSpc>
                <a:spcPct val="110000"/>
              </a:lnSpc>
            </a:pPr>
            <a:r>
              <a:rPr lang="en-US" altLang="ko-KR" dirty="0">
                <a:latin typeface="Arial" panose="020B0604020202020204" pitchFamily="34" charset="0"/>
                <a:cs typeface="Arial" panose="020B0604020202020204" pitchFamily="34" charset="0"/>
              </a:rPr>
              <a:t>Previous Precipitation Forecasting</a:t>
            </a:r>
            <a:endParaRPr lang="ko-KR" altLang="en-US" dirty="0">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p:txBody>
          <a:bodyPr>
            <a:noAutofit/>
          </a:bodyPr>
          <a:lstStyle/>
          <a:p>
            <a:pPr>
              <a:lnSpc>
                <a:spcPct val="120000"/>
              </a:lnSpc>
            </a:pPr>
            <a:r>
              <a:rPr lang="en-US" altLang="ko-KR" sz="1800" dirty="0">
                <a:solidFill>
                  <a:schemeClr val="tx1"/>
                </a:solidFill>
                <a:latin typeface="Arial" panose="020B0604020202020204" pitchFamily="34" charset="0"/>
                <a:cs typeface="Arial" panose="020B0604020202020204" pitchFamily="34" charset="0"/>
              </a:rPr>
              <a:t>Numerical Weather Prediction (NWP) based methods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A powerful precipitation forecast approach especially for </a:t>
            </a:r>
            <a:r>
              <a:rPr lang="en-US" altLang="ko-KR" b="1" dirty="0">
                <a:solidFill>
                  <a:schemeClr val="tx1"/>
                </a:solidFill>
                <a:latin typeface="Arial" panose="020B0604020202020204" pitchFamily="34" charset="0"/>
                <a:cs typeface="Arial" panose="020B0604020202020204" pitchFamily="34" charset="0"/>
              </a:rPr>
              <a:t>long-term prediction</a:t>
            </a:r>
            <a:endParaRPr lang="en-US" altLang="ko-KR" dirty="0">
              <a:solidFill>
                <a:schemeClr val="tx1"/>
              </a:solidFill>
              <a:latin typeface="Arial" panose="020B0604020202020204" pitchFamily="34" charset="0"/>
              <a:cs typeface="Arial" panose="020B0604020202020204" pitchFamily="34" charset="0"/>
            </a:endParaRPr>
          </a:p>
          <a:p>
            <a:pPr lvl="1">
              <a:lnSpc>
                <a:spcPct val="120000"/>
              </a:lnSpc>
            </a:pPr>
            <a:r>
              <a:rPr lang="en-US" altLang="ko-KR" dirty="0">
                <a:solidFill>
                  <a:schemeClr val="tx1"/>
                </a:solidFill>
                <a:latin typeface="Arial" panose="020B0604020202020204" pitchFamily="34" charset="0"/>
                <a:cs typeface="Arial" panose="020B0604020202020204" pitchFamily="34" charset="0"/>
              </a:rPr>
              <a:t>However, they require a complex and meticulous simulation of the physical equations and </a:t>
            </a:r>
            <a:r>
              <a:rPr lang="en-US" altLang="ko-KR" b="1" dirty="0">
                <a:solidFill>
                  <a:schemeClr val="tx1"/>
                </a:solidFill>
                <a:latin typeface="Arial" panose="020B0604020202020204" pitchFamily="34" charset="0"/>
                <a:cs typeface="Arial" panose="020B0604020202020204" pitchFamily="34" charset="0"/>
              </a:rPr>
              <a:t>error of approximation always appears.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Forecasters make corrections based on other data</a:t>
            </a:r>
          </a:p>
          <a:p>
            <a:pPr marL="540000" lvl="2" indent="0">
              <a:lnSpc>
                <a:spcPct val="120000"/>
              </a:lnSpc>
              <a:buNone/>
            </a:pPr>
            <a:endParaRPr lang="en-US" altLang="ko-KR" dirty="0">
              <a:solidFill>
                <a:schemeClr val="tx1"/>
              </a:solidFill>
              <a:latin typeface="Arial" panose="020B0604020202020204" pitchFamily="34" charset="0"/>
              <a:cs typeface="Arial" panose="020B0604020202020204" pitchFamily="34" charset="0"/>
            </a:endParaRPr>
          </a:p>
          <a:p>
            <a:pPr>
              <a:lnSpc>
                <a:spcPct val="120000"/>
              </a:lnSpc>
            </a:pPr>
            <a:r>
              <a:rPr lang="en-US" altLang="ko-KR" sz="1800" dirty="0">
                <a:solidFill>
                  <a:schemeClr val="tx1"/>
                </a:solidFill>
                <a:latin typeface="Arial" panose="020B0604020202020204" pitchFamily="34" charset="0"/>
                <a:cs typeface="Arial" panose="020B0604020202020204" pitchFamily="34" charset="0"/>
              </a:rPr>
              <a:t>Computer Vision Based methods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Unlike the NWP based methods, they uses satellite or radar </a:t>
            </a:r>
            <a:r>
              <a:rPr lang="en-US" altLang="ko-KR" b="1" dirty="0">
                <a:solidFill>
                  <a:schemeClr val="tx1"/>
                </a:solidFill>
                <a:latin typeface="Arial" panose="020B0604020202020204" pitchFamily="34" charset="0"/>
                <a:cs typeface="Arial" panose="020B0604020202020204" pitchFamily="34" charset="0"/>
              </a:rPr>
              <a:t>image data</a:t>
            </a:r>
            <a:r>
              <a:rPr lang="en-US" altLang="ko-KR" dirty="0">
                <a:solidFill>
                  <a:schemeClr val="tx1"/>
                </a:solidFill>
                <a:latin typeface="Arial" panose="020B0604020202020204" pitchFamily="34" charset="0"/>
                <a:cs typeface="Arial" panose="020B0604020202020204" pitchFamily="34" charset="0"/>
              </a:rPr>
              <a:t> and enables </a:t>
            </a:r>
            <a:r>
              <a:rPr lang="en-US" altLang="ko-KR" b="1" dirty="0">
                <a:solidFill>
                  <a:schemeClr val="tx1"/>
                </a:solidFill>
                <a:latin typeface="Arial" panose="020B0604020202020204" pitchFamily="34" charset="0"/>
                <a:cs typeface="Arial" panose="020B0604020202020204" pitchFamily="34" charset="0"/>
              </a:rPr>
              <a:t>faster</a:t>
            </a:r>
            <a:r>
              <a:rPr lang="en-US" altLang="ko-KR" dirty="0">
                <a:solidFill>
                  <a:schemeClr val="tx1"/>
                </a:solidFill>
                <a:latin typeface="Arial" panose="020B0604020202020204" pitchFamily="34" charset="0"/>
                <a:cs typeface="Arial" panose="020B0604020202020204" pitchFamily="34" charset="0"/>
              </a:rPr>
              <a:t> precipitation </a:t>
            </a:r>
            <a:r>
              <a:rPr lang="en-US" altLang="ko-KR" b="1" dirty="0">
                <a:solidFill>
                  <a:schemeClr val="tx1"/>
                </a:solidFill>
                <a:latin typeface="Arial" panose="020B0604020202020204" pitchFamily="34" charset="0"/>
                <a:cs typeface="Arial" panose="020B0604020202020204" pitchFamily="34" charset="0"/>
              </a:rPr>
              <a:t>nowcasting</a:t>
            </a:r>
            <a:r>
              <a:rPr lang="en-US" altLang="ko-KR" dirty="0">
                <a:solidFill>
                  <a:schemeClr val="tx1"/>
                </a:solidFill>
                <a:latin typeface="Arial" panose="020B0604020202020204" pitchFamily="34" charset="0"/>
                <a:cs typeface="Arial" panose="020B0604020202020204" pitchFamily="34" charset="0"/>
              </a:rPr>
              <a:t> (up to 6 hours prediction) by recognizing a kind of patterns</a:t>
            </a:r>
            <a:r>
              <a:rPr lang="en-US" altLang="ko-KR" b="1"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from vast amount of meteorological data.</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Optical-Flow </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There are noticeable approaches for precipitation forecasting using deep learning.</a:t>
            </a: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954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latin typeface="Arial" panose="020B0604020202020204" pitchFamily="34" charset="0"/>
                <a:cs typeface="Arial" panose="020B0604020202020204" pitchFamily="34" charset="0"/>
              </a:rPr>
              <a:t>Deep learning based methods (CNN)</a:t>
            </a:r>
            <a:endParaRPr lang="ko-KR" altLang="en-US" spc="0" dirty="0">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p:txBody>
          <a:bodyPr>
            <a:normAutofit/>
          </a:bodyPr>
          <a:lstStyle/>
          <a:p>
            <a:pPr>
              <a:lnSpc>
                <a:spcPct val="120000"/>
              </a:lnSpc>
            </a:pPr>
            <a:r>
              <a:rPr lang="en-US" altLang="ko-KR" sz="1800" dirty="0">
                <a:solidFill>
                  <a:schemeClr val="tx1"/>
                </a:solidFill>
                <a:latin typeface="Arial" panose="020B0604020202020204" pitchFamily="34" charset="0"/>
                <a:cs typeface="Arial" panose="020B0604020202020204" pitchFamily="34" charset="0"/>
              </a:rPr>
              <a:t>CNN (Convolutional</a:t>
            </a:r>
            <a:r>
              <a:rPr lang="ko-KR" altLang="en-US" sz="1800" dirty="0">
                <a:solidFill>
                  <a:schemeClr val="tx1"/>
                </a:solidFill>
                <a:latin typeface="Arial" panose="020B0604020202020204" pitchFamily="34" charset="0"/>
                <a:cs typeface="Arial" panose="020B0604020202020204" pitchFamily="34" charset="0"/>
              </a:rPr>
              <a:t> </a:t>
            </a:r>
            <a:r>
              <a:rPr lang="en-US" altLang="ko-KR" sz="1800" dirty="0">
                <a:solidFill>
                  <a:schemeClr val="tx1"/>
                </a:solidFill>
                <a:latin typeface="Arial" panose="020B0604020202020204" pitchFamily="34" charset="0"/>
                <a:cs typeface="Arial" panose="020B0604020202020204" pitchFamily="34" charset="0"/>
              </a:rPr>
              <a:t>Neural Network) based model focuses on predicting changes between images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U-Net based models [2], [3]</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U-Net is good for pixel-wise classification tasks</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Radar images -&gt; Precipitation Forecasting</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Encoder-Decoder architecture [4] (unlike U-Net)</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Encoder learns spatial representation, and decoder network learn temporal features and make predictions</a:t>
            </a: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5</a:t>
            </a:fld>
            <a:endParaRPr lang="en-US"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C2C95DB8-00B5-4C1C-BB06-F9C782E74996}"/>
              </a:ext>
            </a:extLst>
          </p:cNvPr>
          <p:cNvPicPr>
            <a:picLocks noChangeAspect="1"/>
          </p:cNvPicPr>
          <p:nvPr/>
        </p:nvPicPr>
        <p:blipFill>
          <a:blip r:embed="rId2"/>
          <a:stretch>
            <a:fillRect/>
          </a:stretch>
        </p:blipFill>
        <p:spPr>
          <a:xfrm>
            <a:off x="3553170" y="4221088"/>
            <a:ext cx="5112568" cy="1787934"/>
          </a:xfrm>
          <a:prstGeom prst="rect">
            <a:avLst/>
          </a:prstGeom>
        </p:spPr>
      </p:pic>
      <p:pic>
        <p:nvPicPr>
          <p:cNvPr id="7" name="그림 6">
            <a:extLst>
              <a:ext uri="{FF2B5EF4-FFF2-40B4-BE49-F238E27FC236}">
                <a16:creationId xmlns:a16="http://schemas.microsoft.com/office/drawing/2014/main" id="{1BDD28DA-9A08-4801-8267-BFA75B8F7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62" y="4221088"/>
            <a:ext cx="2714868" cy="1787934"/>
          </a:xfrm>
          <a:prstGeom prst="rect">
            <a:avLst/>
          </a:prstGeom>
        </p:spPr>
      </p:pic>
      <p:sp>
        <p:nvSpPr>
          <p:cNvPr id="5" name="TextBox 4">
            <a:extLst>
              <a:ext uri="{FF2B5EF4-FFF2-40B4-BE49-F238E27FC236}">
                <a16:creationId xmlns:a16="http://schemas.microsoft.com/office/drawing/2014/main" id="{E867F68D-9FF1-EA44-B972-5923C39C1B9A}"/>
              </a:ext>
            </a:extLst>
          </p:cNvPr>
          <p:cNvSpPr txBox="1"/>
          <p:nvPr/>
        </p:nvSpPr>
        <p:spPr>
          <a:xfrm>
            <a:off x="1312957" y="6074897"/>
            <a:ext cx="1045479" cy="276999"/>
          </a:xfrm>
          <a:prstGeom prst="rect">
            <a:avLst/>
          </a:prstGeom>
          <a:noFill/>
        </p:spPr>
        <p:txBody>
          <a:bodyPr wrap="none" rtlCol="0">
            <a:spAutoFit/>
          </a:bodyPr>
          <a:lstStyle/>
          <a:p>
            <a:pPr algn="ctr"/>
            <a:r>
              <a:rPr kumimoji="1" lang="en-US" altLang="x-none" sz="1200" dirty="0">
                <a:latin typeface="Arial" panose="020B0604020202020204" pitchFamily="34" charset="0"/>
                <a:cs typeface="Arial" panose="020B0604020202020204" pitchFamily="34" charset="0"/>
              </a:rPr>
              <a:t>U-Net based</a:t>
            </a:r>
            <a:endParaRPr kumimoji="1" lang="x-none" alt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BAAC3DC-0F3A-B448-BD6A-24ADED8E3668}"/>
              </a:ext>
            </a:extLst>
          </p:cNvPr>
          <p:cNvSpPr txBox="1"/>
          <p:nvPr/>
        </p:nvSpPr>
        <p:spPr>
          <a:xfrm>
            <a:off x="4994408" y="6074897"/>
            <a:ext cx="2230098" cy="276999"/>
          </a:xfrm>
          <a:prstGeom prst="rect">
            <a:avLst/>
          </a:prstGeom>
          <a:noFill/>
        </p:spPr>
        <p:txBody>
          <a:bodyPr wrap="none" rtlCol="0">
            <a:spAutoFit/>
          </a:bodyPr>
          <a:lstStyle/>
          <a:p>
            <a:pPr algn="ctr"/>
            <a:r>
              <a:rPr kumimoji="1" lang="en-US" altLang="x-none" sz="1200" dirty="0">
                <a:latin typeface="Arial" panose="020B0604020202020204" pitchFamily="34" charset="0"/>
                <a:cs typeface="Arial" panose="020B0604020202020204" pitchFamily="34" charset="0"/>
              </a:rPr>
              <a:t>Encoder-Decoder architecture</a:t>
            </a:r>
            <a:endParaRPr kumimoji="1" lang="x-none"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768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latin typeface="Arial" panose="020B0604020202020204" pitchFamily="34" charset="0"/>
                <a:cs typeface="Arial" panose="020B0604020202020204" pitchFamily="34" charset="0"/>
              </a:rPr>
              <a:t>Deep learning based methods (RNN)</a:t>
            </a:r>
            <a:endParaRPr lang="ko-KR" altLang="en-US" spc="0" dirty="0">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p:txBody>
          <a:bodyPr>
            <a:normAutofit/>
          </a:bodyPr>
          <a:lstStyle/>
          <a:p>
            <a:pPr>
              <a:lnSpc>
                <a:spcPct val="120000"/>
              </a:lnSpc>
            </a:pPr>
            <a:r>
              <a:rPr lang="en-US" altLang="ko-KR" sz="1800" dirty="0">
                <a:solidFill>
                  <a:schemeClr val="tx1"/>
                </a:solidFill>
                <a:latin typeface="Arial" panose="020B0604020202020204" pitchFamily="34" charset="0"/>
                <a:cs typeface="Arial" panose="020B0604020202020204" pitchFamily="34" charset="0"/>
              </a:rPr>
              <a:t>RNN (Recurrent</a:t>
            </a:r>
            <a:r>
              <a:rPr lang="ko-KR" altLang="en-US" sz="1800" dirty="0">
                <a:solidFill>
                  <a:schemeClr val="tx1"/>
                </a:solidFill>
                <a:latin typeface="Arial" panose="020B0604020202020204" pitchFamily="34" charset="0"/>
                <a:cs typeface="Arial" panose="020B0604020202020204" pitchFamily="34" charset="0"/>
              </a:rPr>
              <a:t> </a:t>
            </a:r>
            <a:r>
              <a:rPr lang="en-US" altLang="ko-KR" sz="1800" dirty="0">
                <a:solidFill>
                  <a:schemeClr val="tx1"/>
                </a:solidFill>
                <a:latin typeface="Arial" panose="020B0604020202020204" pitchFamily="34" charset="0"/>
                <a:cs typeface="Arial" panose="020B0604020202020204" pitchFamily="34" charset="0"/>
              </a:rPr>
              <a:t>Neural Network) based model predicts the weather at a desired time through the patterns of the previous time slot.</a:t>
            </a:r>
          </a:p>
          <a:p>
            <a:pPr lvl="1">
              <a:lnSpc>
                <a:spcPct val="120000"/>
              </a:lnSpc>
            </a:pPr>
            <a:r>
              <a:rPr lang="en-US" altLang="ko-KR" dirty="0" err="1">
                <a:solidFill>
                  <a:schemeClr val="tx1"/>
                </a:solidFill>
                <a:latin typeface="Arial" panose="020B0604020202020204" pitchFamily="34" charset="0"/>
                <a:cs typeface="Arial" panose="020B0604020202020204" pitchFamily="34" charset="0"/>
              </a:rPr>
              <a:t>ConvLSTM</a:t>
            </a:r>
            <a:r>
              <a:rPr lang="en-US" altLang="ko-KR" dirty="0">
                <a:solidFill>
                  <a:schemeClr val="tx1"/>
                </a:solidFill>
                <a:latin typeface="Arial" panose="020B0604020202020204" pitchFamily="34" charset="0"/>
                <a:cs typeface="Arial" panose="020B0604020202020204" pitchFamily="34" charset="0"/>
              </a:rPr>
              <a:t> [5]</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Precipitation data is temporal and spatial at the same time</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Convolutional operation is added to LSTM model</a:t>
            </a:r>
          </a:p>
          <a:p>
            <a:pPr lvl="1">
              <a:lnSpc>
                <a:spcPct val="120000"/>
              </a:lnSpc>
            </a:pPr>
            <a:r>
              <a:rPr lang="en-US" altLang="ko-KR" dirty="0" err="1">
                <a:solidFill>
                  <a:schemeClr val="tx1"/>
                </a:solidFill>
                <a:latin typeface="Arial" panose="020B0604020202020204" pitchFamily="34" charset="0"/>
                <a:cs typeface="Arial" panose="020B0604020202020204" pitchFamily="34" charset="0"/>
              </a:rPr>
              <a:t>TrajGRU</a:t>
            </a:r>
            <a:r>
              <a:rPr lang="en-US" altLang="ko-KR" dirty="0">
                <a:solidFill>
                  <a:schemeClr val="tx1"/>
                </a:solidFill>
                <a:latin typeface="Arial" panose="020B0604020202020204" pitchFamily="34" charset="0"/>
                <a:cs typeface="Arial" panose="020B0604020202020204" pitchFamily="34" charset="0"/>
              </a:rPr>
              <a:t> [6]</a:t>
            </a:r>
          </a:p>
          <a:p>
            <a:pPr lvl="2">
              <a:lnSpc>
                <a:spcPct val="120000"/>
              </a:lnSpc>
            </a:pPr>
            <a:r>
              <a:rPr lang="en-US" altLang="ko-KR" dirty="0" err="1">
                <a:solidFill>
                  <a:schemeClr val="tx1"/>
                </a:solidFill>
                <a:latin typeface="Arial" panose="020B0604020202020204" pitchFamily="34" charset="0"/>
                <a:cs typeface="Arial" panose="020B0604020202020204" pitchFamily="34" charset="0"/>
              </a:rPr>
              <a:t>TrajGRU</a:t>
            </a:r>
            <a:r>
              <a:rPr lang="en-US" altLang="ko-KR" dirty="0">
                <a:solidFill>
                  <a:schemeClr val="tx1"/>
                </a:solidFill>
                <a:latin typeface="Arial" panose="020B0604020202020204" pitchFamily="34" charset="0"/>
                <a:cs typeface="Arial" panose="020B0604020202020204" pitchFamily="34" charset="0"/>
              </a:rPr>
              <a:t> introduces location-variant filters. For example, rotation and scaling generate flow fields with different angles pointing to different directions</a:t>
            </a:r>
          </a:p>
          <a:p>
            <a:pPr marL="540000" lvl="2" indent="0">
              <a:lnSpc>
                <a:spcPct val="120000"/>
              </a:lnSpc>
              <a:buNone/>
            </a:pPr>
            <a:endParaRPr lang="en-US" altLang="ko-KR" dirty="0">
              <a:solidFill>
                <a:schemeClr val="tx1"/>
              </a:solidFill>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6</a:t>
            </a:fld>
            <a:endParaRPr lang="en-US"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72347129-A6D1-47E4-9AD7-231E43EA2BC2}"/>
              </a:ext>
            </a:extLst>
          </p:cNvPr>
          <p:cNvPicPr>
            <a:picLocks noChangeAspect="1"/>
          </p:cNvPicPr>
          <p:nvPr/>
        </p:nvPicPr>
        <p:blipFill>
          <a:blip r:embed="rId2"/>
          <a:stretch>
            <a:fillRect/>
          </a:stretch>
        </p:blipFill>
        <p:spPr>
          <a:xfrm>
            <a:off x="971700" y="4015066"/>
            <a:ext cx="4762872" cy="1934405"/>
          </a:xfrm>
          <a:prstGeom prst="rect">
            <a:avLst/>
          </a:prstGeom>
        </p:spPr>
      </p:pic>
      <p:pic>
        <p:nvPicPr>
          <p:cNvPr id="7" name="그림 6">
            <a:extLst>
              <a:ext uri="{FF2B5EF4-FFF2-40B4-BE49-F238E27FC236}">
                <a16:creationId xmlns:a16="http://schemas.microsoft.com/office/drawing/2014/main" id="{B96A4D24-A04A-4B7C-9C76-633E74B8F0FB}"/>
              </a:ext>
            </a:extLst>
          </p:cNvPr>
          <p:cNvPicPr>
            <a:picLocks noChangeAspect="1"/>
          </p:cNvPicPr>
          <p:nvPr/>
        </p:nvPicPr>
        <p:blipFill>
          <a:blip r:embed="rId3"/>
          <a:stretch>
            <a:fillRect/>
          </a:stretch>
        </p:blipFill>
        <p:spPr>
          <a:xfrm>
            <a:off x="6104956" y="3819387"/>
            <a:ext cx="2067344" cy="2325762"/>
          </a:xfrm>
          <a:prstGeom prst="rect">
            <a:avLst/>
          </a:prstGeom>
        </p:spPr>
      </p:pic>
      <p:sp>
        <p:nvSpPr>
          <p:cNvPr id="8" name="TextBox 7">
            <a:extLst>
              <a:ext uri="{FF2B5EF4-FFF2-40B4-BE49-F238E27FC236}">
                <a16:creationId xmlns:a16="http://schemas.microsoft.com/office/drawing/2014/main" id="{CF9DEC38-E47D-1C46-8563-9729919D3ADD}"/>
              </a:ext>
            </a:extLst>
          </p:cNvPr>
          <p:cNvSpPr txBox="1"/>
          <p:nvPr/>
        </p:nvSpPr>
        <p:spPr>
          <a:xfrm>
            <a:off x="2876885" y="6176337"/>
            <a:ext cx="952505" cy="276999"/>
          </a:xfrm>
          <a:prstGeom prst="rect">
            <a:avLst/>
          </a:prstGeom>
          <a:noFill/>
        </p:spPr>
        <p:txBody>
          <a:bodyPr wrap="none" rtlCol="0">
            <a:spAutoFit/>
          </a:bodyPr>
          <a:lstStyle/>
          <a:p>
            <a:pPr algn="ctr"/>
            <a:r>
              <a:rPr kumimoji="1" lang="en-US" altLang="x-none" sz="1200" dirty="0" err="1">
                <a:latin typeface="Arial" panose="020B0604020202020204" pitchFamily="34" charset="0"/>
                <a:cs typeface="Arial" panose="020B0604020202020204" pitchFamily="34" charset="0"/>
              </a:rPr>
              <a:t>ConvLSTM</a:t>
            </a:r>
            <a:endParaRPr kumimoji="1" lang="x-none" alt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91A2EA-A381-0841-BF43-2FA4CC26A656}"/>
              </a:ext>
            </a:extLst>
          </p:cNvPr>
          <p:cNvSpPr txBox="1"/>
          <p:nvPr/>
        </p:nvSpPr>
        <p:spPr>
          <a:xfrm>
            <a:off x="6746181" y="6176337"/>
            <a:ext cx="784895" cy="276999"/>
          </a:xfrm>
          <a:prstGeom prst="rect">
            <a:avLst/>
          </a:prstGeom>
          <a:noFill/>
        </p:spPr>
        <p:txBody>
          <a:bodyPr wrap="none" rtlCol="0">
            <a:spAutoFit/>
          </a:bodyPr>
          <a:lstStyle/>
          <a:p>
            <a:pPr algn="ctr"/>
            <a:r>
              <a:rPr kumimoji="1" lang="en-US" altLang="x-none" sz="1200" dirty="0" err="1">
                <a:latin typeface="Arial" panose="020B0604020202020204" pitchFamily="34" charset="0"/>
                <a:cs typeface="Arial" panose="020B0604020202020204" pitchFamily="34" charset="0"/>
              </a:rPr>
              <a:t>TrajGRU</a:t>
            </a:r>
            <a:endParaRPr kumimoji="1" lang="x-none"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982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latin typeface="Arial" panose="020B0604020202020204" pitchFamily="34" charset="0"/>
                <a:cs typeface="Arial" panose="020B0604020202020204" pitchFamily="34" charset="0"/>
              </a:rPr>
              <a:t>Deep learning based methods (</a:t>
            </a:r>
            <a:r>
              <a:rPr lang="en-US" altLang="ko-KR" dirty="0" err="1">
                <a:latin typeface="Arial" panose="020B0604020202020204" pitchFamily="34" charset="0"/>
                <a:cs typeface="Arial" panose="020B0604020202020204" pitchFamily="34" charset="0"/>
              </a:rPr>
              <a:t>CNN+RNN+Attention</a:t>
            </a:r>
            <a:r>
              <a:rPr lang="en-US" altLang="ko-KR" dirty="0">
                <a:latin typeface="Arial" panose="020B0604020202020204" pitchFamily="34" charset="0"/>
                <a:cs typeface="Arial" panose="020B0604020202020204" pitchFamily="34" charset="0"/>
              </a:rPr>
              <a:t>)</a:t>
            </a:r>
            <a:endParaRPr lang="ko-KR" altLang="en-US" spc="0" dirty="0">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p:txBody>
          <a:bodyPr>
            <a:normAutofit/>
          </a:bodyPr>
          <a:lstStyle/>
          <a:p>
            <a:pPr>
              <a:lnSpc>
                <a:spcPct val="120000"/>
              </a:lnSpc>
            </a:pPr>
            <a:r>
              <a:rPr lang="en-US" altLang="ko-KR" sz="1800" dirty="0">
                <a:solidFill>
                  <a:schemeClr val="tx1"/>
                </a:solidFill>
                <a:latin typeface="Arial" panose="020B0604020202020204" pitchFamily="34" charset="0"/>
                <a:cs typeface="Arial" panose="020B0604020202020204" pitchFamily="34" charset="0"/>
              </a:rPr>
              <a:t>Hybrid</a:t>
            </a:r>
            <a:r>
              <a:rPr lang="en-US" altLang="ko-KR" sz="1800" b="1" dirty="0">
                <a:solidFill>
                  <a:schemeClr val="tx1"/>
                </a:solidFill>
                <a:latin typeface="Arial" panose="020B0604020202020204" pitchFamily="34" charset="0"/>
                <a:cs typeface="Arial" panose="020B0604020202020204" pitchFamily="34" charset="0"/>
              </a:rPr>
              <a:t> </a:t>
            </a:r>
            <a:r>
              <a:rPr lang="en-US" altLang="ko-KR" sz="1800" dirty="0">
                <a:solidFill>
                  <a:schemeClr val="tx1"/>
                </a:solidFill>
                <a:latin typeface="Arial" panose="020B0604020202020204" pitchFamily="34" charset="0"/>
                <a:cs typeface="Arial" panose="020B0604020202020204" pitchFamily="34" charset="0"/>
              </a:rPr>
              <a:t>model combinates the benefits from CNN and RNN approaches.</a:t>
            </a:r>
          </a:p>
          <a:p>
            <a:pPr lvl="1">
              <a:lnSpc>
                <a:spcPct val="120000"/>
              </a:lnSpc>
            </a:pPr>
            <a:r>
              <a:rPr lang="en-US" altLang="ko-KR" dirty="0" err="1">
                <a:solidFill>
                  <a:schemeClr val="tx1"/>
                </a:solidFill>
                <a:latin typeface="Arial" panose="020B0604020202020204" pitchFamily="34" charset="0"/>
                <a:cs typeface="Arial" panose="020B0604020202020204" pitchFamily="34" charset="0"/>
              </a:rPr>
              <a:t>MetNet</a:t>
            </a:r>
            <a:r>
              <a:rPr lang="en-US" altLang="ko-KR" dirty="0">
                <a:solidFill>
                  <a:schemeClr val="tx1"/>
                </a:solidFill>
                <a:latin typeface="Arial" panose="020B0604020202020204" pitchFamily="34" charset="0"/>
                <a:cs typeface="Arial" panose="020B0604020202020204" pitchFamily="34" charset="0"/>
              </a:rPr>
              <a:t> [7]</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Neural Weather Model that forecasts rates of precipitation with a lead time of up to 8 hours, a spatial resolution of 1 km 2 and a temporal resolution of 2 minutes.</a:t>
            </a:r>
          </a:p>
          <a:p>
            <a:pPr lvl="2">
              <a:lnSpc>
                <a:spcPct val="120000"/>
              </a:lnSpc>
            </a:pPr>
            <a:r>
              <a:rPr lang="en" altLang="ko-KR" dirty="0" err="1">
                <a:solidFill>
                  <a:schemeClr val="tx1"/>
                </a:solidFill>
                <a:latin typeface="Arial" panose="020B0604020202020204" pitchFamily="34" charset="0"/>
                <a:cs typeface="Arial" panose="020B0604020202020204" pitchFamily="34" charset="0"/>
              </a:rPr>
              <a:t>MetNet</a:t>
            </a:r>
            <a:r>
              <a:rPr lang="en" altLang="ko-KR" dirty="0">
                <a:solidFill>
                  <a:schemeClr val="tx1"/>
                </a:solidFill>
                <a:latin typeface="Arial" panose="020B0604020202020204" pitchFamily="34" charset="0"/>
                <a:cs typeface="Arial" panose="020B0604020202020204" pitchFamily="34" charset="0"/>
              </a:rPr>
              <a:t> consists of a </a:t>
            </a:r>
            <a:r>
              <a:rPr lang="en" altLang="ko-KR" b="1" dirty="0">
                <a:solidFill>
                  <a:schemeClr val="tx1"/>
                </a:solidFill>
                <a:latin typeface="Arial" panose="020B0604020202020204" pitchFamily="34" charset="0"/>
                <a:cs typeface="Arial" panose="020B0604020202020204" pitchFamily="34" charset="0"/>
              </a:rPr>
              <a:t>Spatial </a:t>
            </a:r>
            <a:r>
              <a:rPr lang="en" altLang="ko-KR" b="1" dirty="0" err="1">
                <a:solidFill>
                  <a:schemeClr val="tx1"/>
                </a:solidFill>
                <a:latin typeface="Arial" panose="020B0604020202020204" pitchFamily="34" charset="0"/>
                <a:cs typeface="Arial" panose="020B0604020202020204" pitchFamily="34" charset="0"/>
              </a:rPr>
              <a:t>Downsampler</a:t>
            </a:r>
            <a:r>
              <a:rPr lang="en" altLang="ko-KR" b="1" dirty="0">
                <a:solidFill>
                  <a:schemeClr val="tx1"/>
                </a:solidFill>
                <a:latin typeface="Arial" panose="020B0604020202020204" pitchFamily="34" charset="0"/>
                <a:cs typeface="Arial" panose="020B0604020202020204" pitchFamily="34" charset="0"/>
              </a:rPr>
              <a:t> </a:t>
            </a:r>
            <a:r>
              <a:rPr lang="en" altLang="ko-KR" dirty="0">
                <a:solidFill>
                  <a:schemeClr val="tx1"/>
                </a:solidFill>
                <a:latin typeface="Arial" panose="020B0604020202020204" pitchFamily="34" charset="0"/>
                <a:cs typeface="Arial" panose="020B0604020202020204" pitchFamily="34" charset="0"/>
              </a:rPr>
              <a:t>for viable memory and computation requirements, a </a:t>
            </a:r>
            <a:r>
              <a:rPr lang="en" altLang="ko-KR" b="1" dirty="0">
                <a:solidFill>
                  <a:schemeClr val="tx1"/>
                </a:solidFill>
                <a:latin typeface="Arial" panose="020B0604020202020204" pitchFamily="34" charset="0"/>
                <a:cs typeface="Arial" panose="020B0604020202020204" pitchFamily="34" charset="0"/>
              </a:rPr>
              <a:t>Temporal Encoder </a:t>
            </a:r>
            <a:r>
              <a:rPr lang="en" altLang="ko-KR" dirty="0">
                <a:solidFill>
                  <a:schemeClr val="tx1"/>
                </a:solidFill>
                <a:latin typeface="Arial" panose="020B0604020202020204" pitchFamily="34" charset="0"/>
                <a:cs typeface="Arial" panose="020B0604020202020204" pitchFamily="34" charset="0"/>
              </a:rPr>
              <a:t>for encoding the input patch along the temporal dimension, and a </a:t>
            </a:r>
            <a:r>
              <a:rPr lang="en" altLang="ko-KR" b="1" dirty="0">
                <a:solidFill>
                  <a:schemeClr val="tx1"/>
                </a:solidFill>
                <a:latin typeface="Arial" panose="020B0604020202020204" pitchFamily="34" charset="0"/>
                <a:cs typeface="Arial" panose="020B0604020202020204" pitchFamily="34" charset="0"/>
              </a:rPr>
              <a:t>Spatial Aggregator </a:t>
            </a:r>
            <a:r>
              <a:rPr lang="en" altLang="ko-KR" dirty="0">
                <a:solidFill>
                  <a:schemeClr val="tx1"/>
                </a:solidFill>
                <a:latin typeface="Arial" panose="020B0604020202020204" pitchFamily="34" charset="0"/>
                <a:cs typeface="Arial" panose="020B0604020202020204" pitchFamily="34" charset="0"/>
              </a:rPr>
              <a:t>for the receptive ﬁeld to cover the full global spatial context in the input patch.</a:t>
            </a:r>
            <a:endParaRPr lang="en-US" altLang="ko-KR" dirty="0">
              <a:solidFill>
                <a:schemeClr val="tx1"/>
              </a:solidFill>
              <a:latin typeface="Arial" panose="020B0604020202020204" pitchFamily="34" charset="0"/>
              <a:cs typeface="Arial" panose="020B0604020202020204" pitchFamily="34" charset="0"/>
            </a:endParaRP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7</a:t>
            </a:fld>
            <a:endParaRPr lang="en-US" dirty="0">
              <a:latin typeface="Arial" panose="020B0604020202020204" pitchFamily="34" charset="0"/>
              <a:cs typeface="Arial" panose="020B0604020202020204" pitchFamily="34" charset="0"/>
            </a:endParaRPr>
          </a:p>
        </p:txBody>
      </p:sp>
      <p:pic>
        <p:nvPicPr>
          <p:cNvPr id="7" name="그림 6">
            <a:extLst>
              <a:ext uri="{FF2B5EF4-FFF2-40B4-BE49-F238E27FC236}">
                <a16:creationId xmlns:a16="http://schemas.microsoft.com/office/drawing/2014/main" id="{64B8B613-8A3F-6A46-9239-A578455605D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18710" y="3736683"/>
            <a:ext cx="7506580" cy="2500629"/>
          </a:xfrm>
          <a:prstGeom prst="rect">
            <a:avLst/>
          </a:prstGeom>
        </p:spPr>
      </p:pic>
    </p:spTree>
    <p:extLst>
      <p:ext uri="{BB962C8B-B14F-4D97-AF65-F5344CB8AC3E}">
        <p14:creationId xmlns:p14="http://schemas.microsoft.com/office/powerpoint/2010/main" val="2426669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nSpc>
                <a:spcPct val="110000"/>
              </a:lnSpc>
            </a:pPr>
            <a:r>
              <a:rPr lang="en-US" altLang="ko-KR" dirty="0">
                <a:latin typeface="Arial" panose="020B0604020202020204" pitchFamily="34" charset="0"/>
                <a:cs typeface="Arial" panose="020B0604020202020204" pitchFamily="34" charset="0"/>
              </a:rPr>
              <a:t>Previous Works (Performance comparisons)</a:t>
            </a:r>
            <a:endParaRPr lang="ko-KR" altLang="en-US" dirty="0">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p:txBody>
          <a:bodyPr>
            <a:normAutofit/>
          </a:bodyPr>
          <a:lstStyle/>
          <a:p>
            <a:pPr>
              <a:lnSpc>
                <a:spcPct val="120000"/>
              </a:lnSpc>
            </a:pPr>
            <a:r>
              <a:rPr lang="en-US" altLang="ko-KR" sz="1800" b="0" dirty="0">
                <a:solidFill>
                  <a:schemeClr val="tx1"/>
                </a:solidFill>
                <a:latin typeface="Arial" panose="020B0604020202020204" pitchFamily="34" charset="0"/>
                <a:cs typeface="Arial" panose="020B0604020202020204" pitchFamily="34" charset="0"/>
              </a:rPr>
              <a:t>Generally,</a:t>
            </a:r>
            <a:r>
              <a:rPr lang="ko-KR" altLang="en-US" sz="1800" b="0" dirty="0">
                <a:solidFill>
                  <a:schemeClr val="tx1"/>
                </a:solidFill>
                <a:latin typeface="Arial" panose="020B0604020202020204" pitchFamily="34" charset="0"/>
                <a:cs typeface="Arial" panose="020B0604020202020204" pitchFamily="34" charset="0"/>
              </a:rPr>
              <a:t> </a:t>
            </a:r>
            <a:r>
              <a:rPr lang="en-US" altLang="ko-KR" sz="1800" b="0" dirty="0">
                <a:solidFill>
                  <a:schemeClr val="tx1"/>
                </a:solidFill>
                <a:latin typeface="Arial" panose="020B0604020202020204" pitchFamily="34" charset="0"/>
                <a:cs typeface="Arial" panose="020B0604020202020204" pitchFamily="34" charset="0"/>
              </a:rPr>
              <a:t>deep</a:t>
            </a:r>
            <a:r>
              <a:rPr lang="ko-KR" altLang="en-US" sz="1800" b="0" dirty="0">
                <a:solidFill>
                  <a:schemeClr val="tx1"/>
                </a:solidFill>
                <a:latin typeface="Arial" panose="020B0604020202020204" pitchFamily="34" charset="0"/>
                <a:cs typeface="Arial" panose="020B0604020202020204" pitchFamily="34" charset="0"/>
              </a:rPr>
              <a:t> </a:t>
            </a:r>
            <a:r>
              <a:rPr lang="en-US" altLang="ko-KR" sz="1800" b="0" dirty="0">
                <a:solidFill>
                  <a:schemeClr val="tx1"/>
                </a:solidFill>
                <a:latin typeface="Arial" panose="020B0604020202020204" pitchFamily="34" charset="0"/>
                <a:cs typeface="Arial" panose="020B0604020202020204" pitchFamily="34" charset="0"/>
              </a:rPr>
              <a:t>learning based methods (solid boxes) show better performance than traditional methods (dashed boxes) for nowcasting.</a:t>
            </a: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8</a:t>
            </a:fld>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108E9A3-C4AA-411A-A42D-FE7D3E39FCAB}"/>
              </a:ext>
            </a:extLst>
          </p:cNvPr>
          <p:cNvSpPr txBox="1"/>
          <p:nvPr/>
        </p:nvSpPr>
        <p:spPr>
          <a:xfrm>
            <a:off x="1657695" y="3837985"/>
            <a:ext cx="1260280" cy="276999"/>
          </a:xfrm>
          <a:prstGeom prst="rect">
            <a:avLst/>
          </a:prstGeom>
          <a:noFill/>
        </p:spPr>
        <p:txBody>
          <a:bodyPr wrap="none" rtlCol="0">
            <a:spAutoFit/>
          </a:bodyPr>
          <a:lstStyle/>
          <a:p>
            <a:pPr algn="ctr"/>
            <a:r>
              <a:rPr lang="en-US" altLang="ko-KR" sz="1200" dirty="0">
                <a:latin typeface="Arial" panose="020B0604020202020204" pitchFamily="34" charset="0"/>
                <a:cs typeface="Arial" panose="020B0604020202020204" pitchFamily="34" charset="0"/>
              </a:rPr>
              <a:t>U-Net</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based</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[3]</a:t>
            </a:r>
            <a:endParaRPr lang="ko-KR" altLang="en-U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95AAB24-8D28-49DA-92AF-CB5FA3D8738E}"/>
              </a:ext>
            </a:extLst>
          </p:cNvPr>
          <p:cNvSpPr txBox="1"/>
          <p:nvPr/>
        </p:nvSpPr>
        <p:spPr>
          <a:xfrm>
            <a:off x="5569425" y="3837985"/>
            <a:ext cx="1167307" cy="276999"/>
          </a:xfrm>
          <a:prstGeom prst="rect">
            <a:avLst/>
          </a:prstGeom>
          <a:noFill/>
        </p:spPr>
        <p:txBody>
          <a:bodyPr wrap="none" rtlCol="0">
            <a:spAutoFit/>
          </a:bodyPr>
          <a:lstStyle/>
          <a:p>
            <a:pPr algn="ctr"/>
            <a:r>
              <a:rPr kumimoji="1" lang="en-US" altLang="x-none" sz="1200" dirty="0" err="1">
                <a:latin typeface="Arial" panose="020B0604020202020204" pitchFamily="34" charset="0"/>
                <a:cs typeface="Arial" panose="020B0604020202020204" pitchFamily="34" charset="0"/>
              </a:rPr>
              <a:t>ConvLSTM</a:t>
            </a:r>
            <a:r>
              <a:rPr kumimoji="1" lang="en-US" altLang="x-none" sz="1200" dirty="0">
                <a:latin typeface="Arial" panose="020B0604020202020204" pitchFamily="34" charset="0"/>
                <a:cs typeface="Arial" panose="020B0604020202020204" pitchFamily="34" charset="0"/>
              </a:rPr>
              <a:t> [5]</a:t>
            </a:r>
            <a:endParaRPr kumimoji="1" lang="x-none" altLang="en-US" sz="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AEBCED8-5013-4FF1-A25C-0F0B561A92AE}"/>
              </a:ext>
            </a:extLst>
          </p:cNvPr>
          <p:cNvSpPr txBox="1"/>
          <p:nvPr/>
        </p:nvSpPr>
        <p:spPr>
          <a:xfrm>
            <a:off x="1487836" y="5821533"/>
            <a:ext cx="1244251" cy="276999"/>
          </a:xfrm>
          <a:prstGeom prst="rect">
            <a:avLst/>
          </a:prstGeom>
          <a:noFill/>
        </p:spPr>
        <p:txBody>
          <a:bodyPr wrap="none" rtlCol="0">
            <a:spAutoFit/>
          </a:bodyPr>
          <a:lstStyle/>
          <a:p>
            <a:pPr algn="ctr"/>
            <a:r>
              <a:rPr kumimoji="1" lang="en-US" altLang="x-none" sz="1200" dirty="0">
                <a:latin typeface="Arial" panose="020B0604020202020204" pitchFamily="34" charset="0"/>
                <a:cs typeface="Arial" panose="020B0604020202020204" pitchFamily="34" charset="0"/>
              </a:rPr>
              <a:t>STConvS2S [4]</a:t>
            </a:r>
            <a:endParaRPr kumimoji="1" lang="x-none" altLang="en-US" sz="1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FC3BB22-88B5-4610-B722-2555B41C5CF8}"/>
              </a:ext>
            </a:extLst>
          </p:cNvPr>
          <p:cNvSpPr txBox="1"/>
          <p:nvPr/>
        </p:nvSpPr>
        <p:spPr>
          <a:xfrm>
            <a:off x="5993803" y="5821533"/>
            <a:ext cx="999697" cy="276999"/>
          </a:xfrm>
          <a:prstGeom prst="rect">
            <a:avLst/>
          </a:prstGeom>
          <a:noFill/>
        </p:spPr>
        <p:txBody>
          <a:bodyPr wrap="none" rtlCol="0">
            <a:spAutoFit/>
          </a:bodyPr>
          <a:lstStyle/>
          <a:p>
            <a:pPr algn="ctr"/>
            <a:r>
              <a:rPr kumimoji="1" lang="en-US" altLang="x-none" sz="1200" dirty="0" err="1">
                <a:latin typeface="Arial" panose="020B0604020202020204" pitchFamily="34" charset="0"/>
                <a:cs typeface="Arial" panose="020B0604020202020204" pitchFamily="34" charset="0"/>
              </a:rPr>
              <a:t>TrajGRU</a:t>
            </a:r>
            <a:r>
              <a:rPr kumimoji="1" lang="en-US" altLang="x-none" sz="1200" dirty="0">
                <a:latin typeface="Arial" panose="020B0604020202020204" pitchFamily="34" charset="0"/>
                <a:cs typeface="Arial" panose="020B0604020202020204" pitchFamily="34" charset="0"/>
              </a:rPr>
              <a:t> [6]</a:t>
            </a:r>
            <a:endParaRPr kumimoji="1" lang="x-none" altLang="en-US" sz="1200" dirty="0">
              <a:latin typeface="Arial" panose="020B0604020202020204" pitchFamily="34" charset="0"/>
              <a:cs typeface="Arial" panose="020B0604020202020204" pitchFamily="34" charset="0"/>
            </a:endParaRPr>
          </a:p>
        </p:txBody>
      </p:sp>
      <p:pic>
        <p:nvPicPr>
          <p:cNvPr id="24" name="그림 23">
            <a:extLst>
              <a:ext uri="{FF2B5EF4-FFF2-40B4-BE49-F238E27FC236}">
                <a16:creationId xmlns:a16="http://schemas.microsoft.com/office/drawing/2014/main" id="{58159A33-416F-45B8-8C24-9BC318DFE785}"/>
              </a:ext>
            </a:extLst>
          </p:cNvPr>
          <p:cNvPicPr>
            <a:picLocks noChangeAspect="1"/>
          </p:cNvPicPr>
          <p:nvPr/>
        </p:nvPicPr>
        <p:blipFill>
          <a:blip r:embed="rId2"/>
          <a:stretch>
            <a:fillRect/>
          </a:stretch>
        </p:blipFill>
        <p:spPr>
          <a:xfrm>
            <a:off x="1037259" y="2619542"/>
            <a:ext cx="2501153" cy="1167448"/>
          </a:xfrm>
          <a:prstGeom prst="rect">
            <a:avLst/>
          </a:prstGeom>
        </p:spPr>
      </p:pic>
      <p:pic>
        <p:nvPicPr>
          <p:cNvPr id="25" name="그림 24">
            <a:extLst>
              <a:ext uri="{FF2B5EF4-FFF2-40B4-BE49-F238E27FC236}">
                <a16:creationId xmlns:a16="http://schemas.microsoft.com/office/drawing/2014/main" id="{258D7381-61BC-4047-A9D2-D6AA2D2E7C21}"/>
              </a:ext>
            </a:extLst>
          </p:cNvPr>
          <p:cNvPicPr>
            <a:picLocks noChangeAspect="1"/>
          </p:cNvPicPr>
          <p:nvPr/>
        </p:nvPicPr>
        <p:blipFill>
          <a:blip r:embed="rId3"/>
          <a:stretch>
            <a:fillRect/>
          </a:stretch>
        </p:blipFill>
        <p:spPr>
          <a:xfrm>
            <a:off x="3712894" y="2668138"/>
            <a:ext cx="4880368" cy="1070257"/>
          </a:xfrm>
          <a:prstGeom prst="rect">
            <a:avLst/>
          </a:prstGeom>
        </p:spPr>
      </p:pic>
      <p:pic>
        <p:nvPicPr>
          <p:cNvPr id="26" name="그림 25">
            <a:extLst>
              <a:ext uri="{FF2B5EF4-FFF2-40B4-BE49-F238E27FC236}">
                <a16:creationId xmlns:a16="http://schemas.microsoft.com/office/drawing/2014/main" id="{087BF693-DA08-4372-BE25-375266840F74}"/>
              </a:ext>
            </a:extLst>
          </p:cNvPr>
          <p:cNvPicPr>
            <a:picLocks noChangeAspect="1"/>
          </p:cNvPicPr>
          <p:nvPr/>
        </p:nvPicPr>
        <p:blipFill>
          <a:blip r:embed="rId4"/>
          <a:stretch>
            <a:fillRect/>
          </a:stretch>
        </p:blipFill>
        <p:spPr>
          <a:xfrm>
            <a:off x="79971" y="4343145"/>
            <a:ext cx="4059981" cy="1454088"/>
          </a:xfrm>
          <a:prstGeom prst="rect">
            <a:avLst/>
          </a:prstGeom>
        </p:spPr>
      </p:pic>
      <p:pic>
        <p:nvPicPr>
          <p:cNvPr id="27" name="그림 26">
            <a:extLst>
              <a:ext uri="{FF2B5EF4-FFF2-40B4-BE49-F238E27FC236}">
                <a16:creationId xmlns:a16="http://schemas.microsoft.com/office/drawing/2014/main" id="{44447B64-5E3A-40EF-9C40-0C95A30300CF}"/>
              </a:ext>
            </a:extLst>
          </p:cNvPr>
          <p:cNvPicPr>
            <a:picLocks noChangeAspect="1"/>
          </p:cNvPicPr>
          <p:nvPr/>
        </p:nvPicPr>
        <p:blipFill>
          <a:blip r:embed="rId5"/>
          <a:stretch>
            <a:fillRect/>
          </a:stretch>
        </p:blipFill>
        <p:spPr>
          <a:xfrm>
            <a:off x="4138414" y="4319898"/>
            <a:ext cx="4710475" cy="1500583"/>
          </a:xfrm>
          <a:prstGeom prst="rect">
            <a:avLst/>
          </a:prstGeom>
        </p:spPr>
      </p:pic>
      <p:sp>
        <p:nvSpPr>
          <p:cNvPr id="28" name="직사각형 27">
            <a:extLst>
              <a:ext uri="{FF2B5EF4-FFF2-40B4-BE49-F238E27FC236}">
                <a16:creationId xmlns:a16="http://schemas.microsoft.com/office/drawing/2014/main" id="{A30B1625-D862-4F1C-93F8-97A64733371E}"/>
              </a:ext>
            </a:extLst>
          </p:cNvPr>
          <p:cNvSpPr/>
          <p:nvPr/>
        </p:nvSpPr>
        <p:spPr>
          <a:xfrm>
            <a:off x="1090738" y="2920712"/>
            <a:ext cx="2376362" cy="311727"/>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직사각형 28">
            <a:extLst>
              <a:ext uri="{FF2B5EF4-FFF2-40B4-BE49-F238E27FC236}">
                <a16:creationId xmlns:a16="http://schemas.microsoft.com/office/drawing/2014/main" id="{A9201B5F-36B5-45F0-9FC4-1A37EAFA693B}"/>
              </a:ext>
            </a:extLst>
          </p:cNvPr>
          <p:cNvSpPr/>
          <p:nvPr/>
        </p:nvSpPr>
        <p:spPr>
          <a:xfrm>
            <a:off x="1090738" y="3387270"/>
            <a:ext cx="2376362" cy="311727"/>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a:extLst>
              <a:ext uri="{FF2B5EF4-FFF2-40B4-BE49-F238E27FC236}">
                <a16:creationId xmlns:a16="http://schemas.microsoft.com/office/drawing/2014/main" id="{7987FF2D-FBB2-4BE6-8B22-D9DC1C5F3B5C}"/>
              </a:ext>
            </a:extLst>
          </p:cNvPr>
          <p:cNvSpPr/>
          <p:nvPr/>
        </p:nvSpPr>
        <p:spPr>
          <a:xfrm>
            <a:off x="3795765" y="3136323"/>
            <a:ext cx="4538609" cy="406977"/>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1" name="직사각형 30">
            <a:extLst>
              <a:ext uri="{FF2B5EF4-FFF2-40B4-BE49-F238E27FC236}">
                <a16:creationId xmlns:a16="http://schemas.microsoft.com/office/drawing/2014/main" id="{949FBAA4-7B66-47BA-9B16-8D04C06A8B8B}"/>
              </a:ext>
            </a:extLst>
          </p:cNvPr>
          <p:cNvSpPr/>
          <p:nvPr/>
        </p:nvSpPr>
        <p:spPr>
          <a:xfrm>
            <a:off x="3795764" y="2970768"/>
            <a:ext cx="4538609" cy="146505"/>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a:extLst>
              <a:ext uri="{FF2B5EF4-FFF2-40B4-BE49-F238E27FC236}">
                <a16:creationId xmlns:a16="http://schemas.microsoft.com/office/drawing/2014/main" id="{177694AD-BB1E-44A3-9B5F-A7C590DF339B}"/>
              </a:ext>
            </a:extLst>
          </p:cNvPr>
          <p:cNvSpPr/>
          <p:nvPr/>
        </p:nvSpPr>
        <p:spPr>
          <a:xfrm>
            <a:off x="2343149" y="4420149"/>
            <a:ext cx="1704975" cy="1294851"/>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직사각형 32">
            <a:extLst>
              <a:ext uri="{FF2B5EF4-FFF2-40B4-BE49-F238E27FC236}">
                <a16:creationId xmlns:a16="http://schemas.microsoft.com/office/drawing/2014/main" id="{D5FB599E-0E47-4C63-A6F8-8EBA1D09EC6F}"/>
              </a:ext>
            </a:extLst>
          </p:cNvPr>
          <p:cNvSpPr/>
          <p:nvPr/>
        </p:nvSpPr>
        <p:spPr>
          <a:xfrm>
            <a:off x="1847849" y="4420149"/>
            <a:ext cx="414535" cy="1294851"/>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a:extLst>
              <a:ext uri="{FF2B5EF4-FFF2-40B4-BE49-F238E27FC236}">
                <a16:creationId xmlns:a16="http://schemas.microsoft.com/office/drawing/2014/main" id="{93C124AA-B6D5-4A5E-A2ED-1C6B6B317597}"/>
              </a:ext>
            </a:extLst>
          </p:cNvPr>
          <p:cNvSpPr/>
          <p:nvPr/>
        </p:nvSpPr>
        <p:spPr>
          <a:xfrm>
            <a:off x="4220717" y="4933951"/>
            <a:ext cx="4542283" cy="825499"/>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직사각형 34">
            <a:extLst>
              <a:ext uri="{FF2B5EF4-FFF2-40B4-BE49-F238E27FC236}">
                <a16:creationId xmlns:a16="http://schemas.microsoft.com/office/drawing/2014/main" id="{54A980EB-8414-4B27-BAF6-834974710707}"/>
              </a:ext>
            </a:extLst>
          </p:cNvPr>
          <p:cNvSpPr/>
          <p:nvPr/>
        </p:nvSpPr>
        <p:spPr>
          <a:xfrm>
            <a:off x="4230242" y="4775199"/>
            <a:ext cx="4532757" cy="139701"/>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29924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nSpc>
                <a:spcPct val="110000"/>
              </a:lnSpc>
            </a:pPr>
            <a:r>
              <a:rPr lang="en-US" altLang="ko-KR" dirty="0">
                <a:latin typeface="Arial" panose="020B0604020202020204" pitchFamily="34" charset="0"/>
                <a:cs typeface="Arial" panose="020B0604020202020204" pitchFamily="34" charset="0"/>
              </a:rPr>
              <a:t>Limitations of deep learning based methods</a:t>
            </a:r>
          </a:p>
        </p:txBody>
      </p:sp>
      <p:sp>
        <p:nvSpPr>
          <p:cNvPr id="3" name="내용 개체 틀 2"/>
          <p:cNvSpPr>
            <a:spLocks noGrp="1"/>
          </p:cNvSpPr>
          <p:nvPr>
            <p:ph idx="1"/>
          </p:nvPr>
        </p:nvSpPr>
        <p:spPr/>
        <p:txBody>
          <a:bodyPr>
            <a:noAutofit/>
          </a:bodyPr>
          <a:lstStyle/>
          <a:p>
            <a:pPr>
              <a:lnSpc>
                <a:spcPct val="120000"/>
              </a:lnSpc>
            </a:pPr>
            <a:r>
              <a:rPr lang="en" altLang="ko-Kore-KR" sz="1800" dirty="0">
                <a:solidFill>
                  <a:schemeClr val="tx1"/>
                </a:solidFill>
                <a:latin typeface="Arial" panose="020B0604020202020204" pitchFamily="34" charset="0"/>
                <a:cs typeface="Arial" panose="020B0604020202020204" pitchFamily="34" charset="0"/>
              </a:rPr>
              <a:t>Inappropriateness of long-term predictions</a:t>
            </a:r>
          </a:p>
          <a:p>
            <a:pPr lvl="1">
              <a:lnSpc>
                <a:spcPct val="120000"/>
              </a:lnSpc>
            </a:pPr>
            <a:r>
              <a:rPr lang="en" altLang="ko-KR" dirty="0">
                <a:solidFill>
                  <a:schemeClr val="tx1"/>
                </a:solidFill>
                <a:latin typeface="Arial" panose="020B0604020202020204" pitchFamily="34" charset="0"/>
                <a:cs typeface="Arial" panose="020B0604020202020204" pitchFamily="34" charset="0"/>
              </a:rPr>
              <a:t>Deep learning </a:t>
            </a:r>
            <a:r>
              <a:rPr lang="en-US" altLang="ko-KR" dirty="0">
                <a:solidFill>
                  <a:schemeClr val="tx1"/>
                </a:solidFill>
                <a:latin typeface="Arial" panose="020B0604020202020204" pitchFamily="34" charset="0"/>
                <a:cs typeface="Arial" panose="020B0604020202020204" pitchFamily="34" charset="0"/>
              </a:rPr>
              <a:t>based methods rely on radar or optical satellite image data sets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Image based models are not good for long-term predictions (e.g., up to 48 hours).</a:t>
            </a:r>
          </a:p>
          <a:p>
            <a:pPr lvl="1">
              <a:lnSpc>
                <a:spcPct val="120000"/>
              </a:lnSpc>
            </a:pPr>
            <a:endParaRPr lang="en-US" altLang="ko-KR" dirty="0">
              <a:solidFill>
                <a:schemeClr val="tx1"/>
              </a:solidFill>
              <a:latin typeface="Arial" panose="020B0604020202020204" pitchFamily="34" charset="0"/>
              <a:cs typeface="Arial" panose="020B0604020202020204" pitchFamily="34" charset="0"/>
            </a:endParaRPr>
          </a:p>
          <a:p>
            <a:pPr>
              <a:lnSpc>
                <a:spcPct val="120000"/>
              </a:lnSpc>
            </a:pPr>
            <a:r>
              <a:rPr lang="en-US" altLang="ko-KR" sz="1800" dirty="0">
                <a:solidFill>
                  <a:schemeClr val="tx1"/>
                </a:solidFill>
                <a:latin typeface="Arial" panose="020B0604020202020204" pitchFamily="34" charset="0"/>
                <a:cs typeface="Arial" panose="020B0604020202020204" pitchFamily="34" charset="0"/>
              </a:rPr>
              <a:t>Difficulty on training models due to data-related problems</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Data insufficiency</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Consideration about region or season are needed to improve accuracy for the specific region or situation.</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Therefore, although there are vast amount of data, data is still insufficient to train a model.</a:t>
            </a:r>
          </a:p>
          <a:p>
            <a:pPr lvl="1">
              <a:lnSpc>
                <a:spcPct val="120000"/>
              </a:lnSpc>
            </a:pPr>
            <a:r>
              <a:rPr lang="en-US" altLang="ko-KR" dirty="0">
                <a:solidFill>
                  <a:schemeClr val="tx1"/>
                </a:solidFill>
                <a:latin typeface="Arial" panose="020B0604020202020204" pitchFamily="34" charset="0"/>
                <a:cs typeface="Arial" panose="020B0604020202020204" pitchFamily="34" charset="0"/>
              </a:rPr>
              <a:t>Data imbalance</a:t>
            </a:r>
          </a:p>
          <a:p>
            <a:pPr lvl="2">
              <a:lnSpc>
                <a:spcPct val="120000"/>
              </a:lnSpc>
            </a:pPr>
            <a:r>
              <a:rPr lang="en-US" altLang="ko-KR" dirty="0">
                <a:solidFill>
                  <a:schemeClr val="tx1"/>
                </a:solidFill>
                <a:latin typeface="Arial" panose="020B0604020202020204" pitchFamily="34" charset="0"/>
                <a:cs typeface="Arial" panose="020B0604020202020204" pitchFamily="34" charset="0"/>
              </a:rPr>
              <a:t>Predictions for unusual weather</a:t>
            </a:r>
          </a:p>
        </p:txBody>
      </p:sp>
      <p:sp>
        <p:nvSpPr>
          <p:cNvPr id="6" name="슬라이드 번호 개체 틀 5"/>
          <p:cNvSpPr>
            <a:spLocks noGrp="1"/>
          </p:cNvSpPr>
          <p:nvPr>
            <p:ph type="sldNum" sz="quarter" idx="12"/>
          </p:nvPr>
        </p:nvSpPr>
        <p:spPr/>
        <p:txBody>
          <a:bodyPr/>
          <a:lstStyle/>
          <a:p>
            <a:fld id="{064842BF-CDA9-4ED9-BF79-3D7456AF9384}" type="slidenum">
              <a:rPr lang="en-US" altLang="ko-KR" smtClean="0">
                <a:latin typeface="Arial" panose="020B0604020202020204" pitchFamily="34" charset="0"/>
                <a:cs typeface="Arial" panose="020B0604020202020204" pitchFamily="34" charset="0"/>
              </a:rPr>
              <a:pPr/>
              <a:t>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81087"/>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none">
        <a:spAutoFit/>
      </a:bodyPr>
      <a:lstStyle>
        <a:defPPr>
          <a:defRPr sz="9600" b="1" dirty="0" smtClean="0">
            <a:solidFill>
              <a:schemeClr val="bg1"/>
            </a:solidFill>
          </a:defRPr>
        </a:defPPr>
      </a:lstStyle>
    </a:sp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6686</TotalTime>
  <Words>2616</Words>
  <Application>Microsoft Macintosh PowerPoint</Application>
  <PresentationFormat>화면 슬라이드 쇼(4:3)</PresentationFormat>
  <Paragraphs>280</Paragraphs>
  <Slides>27</Slides>
  <Notes>5</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27</vt:i4>
      </vt:variant>
    </vt:vector>
  </HeadingPairs>
  <TitlesOfParts>
    <vt:vector size="35" baseType="lpstr">
      <vt:lpstr>나눔바른고딕</vt:lpstr>
      <vt:lpstr>맑은 고딕</vt:lpstr>
      <vt:lpstr>微软雅黑</vt:lpstr>
      <vt:lpstr>华文细黑</vt:lpstr>
      <vt:lpstr>Arial</vt:lpstr>
      <vt:lpstr>Cambria Math</vt:lpstr>
      <vt:lpstr>Wingdings</vt:lpstr>
      <vt:lpstr>Office 테마</vt:lpstr>
      <vt:lpstr>AI + Climate change</vt:lpstr>
      <vt:lpstr>Participants</vt:lpstr>
      <vt:lpstr>Motivation</vt:lpstr>
      <vt:lpstr>Previous Precipitation Forecasting</vt:lpstr>
      <vt:lpstr>Deep learning based methods (CNN)</vt:lpstr>
      <vt:lpstr>Deep learning based methods (RNN)</vt:lpstr>
      <vt:lpstr>Deep learning based methods (CNN+RNN+Attention)</vt:lpstr>
      <vt:lpstr>Previous Works (Performance comparisons)</vt:lpstr>
      <vt:lpstr>Limitations of deep learning based methods</vt:lpstr>
      <vt:lpstr>Goal of Our Project</vt:lpstr>
      <vt:lpstr>Local Data Assimilation and Prediction Systems (LDAPS)</vt:lpstr>
      <vt:lpstr>Limitations of LDAPS predictions</vt:lpstr>
      <vt:lpstr>Random Forest Based Correction</vt:lpstr>
      <vt:lpstr>Training Data</vt:lpstr>
      <vt:lpstr>Training Area</vt:lpstr>
      <vt:lpstr>Experiments (1/2)</vt:lpstr>
      <vt:lpstr>Experiments (2/2)</vt:lpstr>
      <vt:lpstr>Deep Learning Based Correction</vt:lpstr>
      <vt:lpstr>Training Data</vt:lpstr>
      <vt:lpstr>Overall framework</vt:lpstr>
      <vt:lpstr>Learning topographic effect</vt:lpstr>
      <vt:lpstr>Experiments (1/2)</vt:lpstr>
      <vt:lpstr>Experiments (2/2)</vt:lpstr>
      <vt:lpstr>Topographic effects</vt:lpstr>
      <vt:lpstr>4. Future Works</vt:lpstr>
      <vt:lpstr>References</vt:lpstr>
      <vt:lpstr>Supp. The layer index of the used U-Net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Microsoft Office 사용자</cp:lastModifiedBy>
  <cp:revision>895</cp:revision>
  <dcterms:created xsi:type="dcterms:W3CDTF">2018-03-09T04:24:33Z</dcterms:created>
  <dcterms:modified xsi:type="dcterms:W3CDTF">2020-10-28T15:01:31Z</dcterms:modified>
</cp:coreProperties>
</file>