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7" r:id="rId2"/>
    <p:sldId id="334" r:id="rId3"/>
    <p:sldId id="335" r:id="rId4"/>
    <p:sldId id="300" r:id="rId5"/>
    <p:sldId id="318" r:id="rId6"/>
    <p:sldId id="319" r:id="rId7"/>
    <p:sldId id="329" r:id="rId8"/>
    <p:sldId id="332" r:id="rId9"/>
    <p:sldId id="333" r:id="rId10"/>
    <p:sldId id="323" r:id="rId11"/>
    <p:sldId id="325" r:id="rId12"/>
    <p:sldId id="336" r:id="rId13"/>
    <p:sldId id="337" r:id="rId14"/>
    <p:sldId id="324" r:id="rId15"/>
    <p:sldId id="339" r:id="rId16"/>
    <p:sldId id="340" r:id="rId17"/>
    <p:sldId id="341" r:id="rId18"/>
    <p:sldId id="343" r:id="rId19"/>
    <p:sldId id="342" r:id="rId20"/>
    <p:sldId id="345" r:id="rId21"/>
    <p:sldId id="344" r:id="rId22"/>
    <p:sldId id="346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  <a:srgbClr val="BCEDFE"/>
    <a:srgbClr val="B1E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BD830-BA97-408E-8FFA-B4B15A49DB73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C020B-F2D0-4645-9841-69CDA694D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736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C020B-F2D0-4645-9841-69CDA694DB8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82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AA1640-2AD1-44C9-BD82-845372266C03}" type="slidenum">
              <a:rPr lang="ko-KR" altLang="en-US" smtClean="0"/>
              <a:pPr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1068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AA1640-2AD1-44C9-BD82-845372266C03}" type="slidenum">
              <a:rPr lang="ko-KR" altLang="en-US" smtClean="0"/>
              <a:pPr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16653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AA1640-2AD1-44C9-BD82-845372266C03}" type="slidenum">
              <a:rPr lang="ko-KR" altLang="en-US" smtClean="0"/>
              <a:pPr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9730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2004"/>
          <a:stretch/>
        </p:blipFill>
        <p:spPr>
          <a:xfrm>
            <a:off x="0" y="0"/>
            <a:ext cx="12163531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D487509-018F-408A-8484-DDC19CA64C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52" y="73119"/>
            <a:ext cx="1698854" cy="6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1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2004"/>
          <a:stretch/>
        </p:blipFill>
        <p:spPr>
          <a:xfrm>
            <a:off x="28469" y="0"/>
            <a:ext cx="12163531" cy="6858000"/>
          </a:xfrm>
          <a:prstGeom prst="rect">
            <a:avLst/>
          </a:prstGeom>
        </p:spPr>
      </p:pic>
      <p:grpSp>
        <p:nvGrpSpPr>
          <p:cNvPr id="7" name="组合 153"/>
          <p:cNvGrpSpPr/>
          <p:nvPr userDrawn="1"/>
        </p:nvGrpSpPr>
        <p:grpSpPr>
          <a:xfrm>
            <a:off x="4342526" y="-1092154"/>
            <a:ext cx="3310176" cy="2982413"/>
            <a:chOff x="2785457" y="1465288"/>
            <a:chExt cx="1837029" cy="2206844"/>
          </a:xfrm>
        </p:grpSpPr>
        <p:grpSp>
          <p:nvGrpSpPr>
            <p:cNvPr id="8" name="组合 154"/>
            <p:cNvGrpSpPr/>
            <p:nvPr/>
          </p:nvGrpSpPr>
          <p:grpSpPr>
            <a:xfrm rot="1771504">
              <a:off x="2785457" y="1482397"/>
              <a:ext cx="1743014" cy="2189735"/>
              <a:chOff x="1836312" y="1364379"/>
              <a:chExt cx="2378975" cy="2989070"/>
            </a:xfrm>
          </p:grpSpPr>
          <p:sp>
            <p:nvSpPr>
              <p:cNvPr id="10" name="椭圆 156"/>
              <p:cNvSpPr/>
              <p:nvPr/>
            </p:nvSpPr>
            <p:spPr>
              <a:xfrm>
                <a:off x="1836312" y="1364379"/>
                <a:ext cx="2378975" cy="298907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endParaRPr>
              </a:p>
            </p:txBody>
          </p:sp>
          <p:sp>
            <p:nvSpPr>
              <p:cNvPr id="11" name="椭圆 157"/>
              <p:cNvSpPr/>
              <p:nvPr/>
            </p:nvSpPr>
            <p:spPr>
              <a:xfrm>
                <a:off x="1877481" y="1393777"/>
                <a:ext cx="2204282" cy="28232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endParaRPr>
              </a:p>
            </p:txBody>
          </p:sp>
        </p:grpSp>
        <p:sp>
          <p:nvSpPr>
            <p:cNvPr id="9" name="流程图: 联系 5"/>
            <p:cNvSpPr/>
            <p:nvPr/>
          </p:nvSpPr>
          <p:spPr>
            <a:xfrm>
              <a:off x="2894659" y="1465288"/>
              <a:ext cx="1727827" cy="1727827"/>
            </a:xfrm>
            <a:prstGeom prst="flowChartConnector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12" name="文本框 176"/>
          <p:cNvSpPr txBox="1"/>
          <p:nvPr userDrawn="1"/>
        </p:nvSpPr>
        <p:spPr>
          <a:xfrm>
            <a:off x="4828040" y="123411"/>
            <a:ext cx="21320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Contents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F6F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3" name="直接连接符 229"/>
          <p:cNvCxnSpPr/>
          <p:nvPr userDrawn="1"/>
        </p:nvCxnSpPr>
        <p:spPr>
          <a:xfrm flipV="1">
            <a:off x="3819684" y="2708920"/>
            <a:ext cx="0" cy="192442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229"/>
          <p:cNvCxnSpPr/>
          <p:nvPr userDrawn="1"/>
        </p:nvCxnSpPr>
        <p:spPr>
          <a:xfrm flipV="1">
            <a:off x="7527023" y="2708920"/>
            <a:ext cx="0" cy="192442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텍스트 개체 틀 2"/>
          <p:cNvSpPr>
            <a:spLocks noGrp="1"/>
          </p:cNvSpPr>
          <p:nvPr>
            <p:ph type="body" sz="quarter" idx="10" hasCustomPrompt="1"/>
          </p:nvPr>
        </p:nvSpPr>
        <p:spPr>
          <a:xfrm>
            <a:off x="335360" y="4061777"/>
            <a:ext cx="3312368" cy="41400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 smtClean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2pPr>
            <a:lvl3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 smtClean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3pPr>
            <a:lvl4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 smtClean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4pPr>
            <a:lvl5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ko-KR" altLang="en-US" dirty="0"/>
              <a:t>제목</a:t>
            </a:r>
            <a:r>
              <a:rPr lang="en-US" altLang="ko-KR" dirty="0"/>
              <a:t>1</a:t>
            </a:r>
            <a:endParaRPr lang="ko-KR" altLang="en-US" dirty="0"/>
          </a:p>
        </p:txBody>
      </p:sp>
      <p:grpSp>
        <p:nvGrpSpPr>
          <p:cNvPr id="73" name="组合 177"/>
          <p:cNvGrpSpPr/>
          <p:nvPr userDrawn="1"/>
        </p:nvGrpSpPr>
        <p:grpSpPr>
          <a:xfrm>
            <a:off x="1523084" y="2786202"/>
            <a:ext cx="1116532" cy="1116533"/>
            <a:chOff x="1254722" y="1864234"/>
            <a:chExt cx="762943" cy="762943"/>
          </a:xfrm>
        </p:grpSpPr>
        <p:grpSp>
          <p:nvGrpSpPr>
            <p:cNvPr id="74" name="组合 178"/>
            <p:cNvGrpSpPr/>
            <p:nvPr/>
          </p:nvGrpSpPr>
          <p:grpSpPr>
            <a:xfrm>
              <a:off x="1254722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76" name="组合 180"/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78" name="椭圆 182"/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B7CA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79" name="椭圆 183"/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B7CA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77" name="流程图: 联系 31"/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B7CA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75" name="文本框 179"/>
            <p:cNvSpPr txBox="1"/>
            <p:nvPr/>
          </p:nvSpPr>
          <p:spPr>
            <a:xfrm>
              <a:off x="1378895" y="2045650"/>
              <a:ext cx="526473" cy="3995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spc="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F6F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01</a:t>
              </a:r>
              <a:endParaRPr lang="zh-CN" altLang="en-US" sz="3200" b="1" spc="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80" name="组合 217"/>
          <p:cNvGrpSpPr/>
          <p:nvPr userDrawn="1"/>
        </p:nvGrpSpPr>
        <p:grpSpPr>
          <a:xfrm rot="1771504">
            <a:off x="2159162" y="3508508"/>
            <a:ext cx="398417" cy="398366"/>
            <a:chOff x="1827622" y="1343919"/>
            <a:chExt cx="2304000" cy="2304000"/>
          </a:xfrm>
        </p:grpSpPr>
        <p:sp>
          <p:nvSpPr>
            <p:cNvPr id="81" name="椭圆 21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82" name="椭圆 21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  <p:sp>
        <p:nvSpPr>
          <p:cNvPr id="9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4007768" y="4066055"/>
            <a:ext cx="3312368" cy="41400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 smtClean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2pPr>
            <a:lvl3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 smtClean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3pPr>
            <a:lvl4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 smtClean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4pPr>
            <a:lvl5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ko-KR" altLang="en-US" dirty="0" smtClean="0"/>
              <a:t>제목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grpSp>
        <p:nvGrpSpPr>
          <p:cNvPr id="94" name="组合 177"/>
          <p:cNvGrpSpPr/>
          <p:nvPr userDrawn="1"/>
        </p:nvGrpSpPr>
        <p:grpSpPr>
          <a:xfrm>
            <a:off x="5188365" y="2812087"/>
            <a:ext cx="1116532" cy="1116533"/>
            <a:chOff x="1254722" y="1864234"/>
            <a:chExt cx="762943" cy="762943"/>
          </a:xfrm>
        </p:grpSpPr>
        <p:grpSp>
          <p:nvGrpSpPr>
            <p:cNvPr id="95" name="组合 178"/>
            <p:cNvGrpSpPr/>
            <p:nvPr/>
          </p:nvGrpSpPr>
          <p:grpSpPr>
            <a:xfrm>
              <a:off x="1254722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97" name="组合 180"/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99" name="椭圆 182"/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B7CA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100" name="椭圆 183"/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B7CA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98" name="流程图: 联系 31"/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B7CA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96" name="文本框 179"/>
            <p:cNvSpPr txBox="1"/>
            <p:nvPr/>
          </p:nvSpPr>
          <p:spPr>
            <a:xfrm>
              <a:off x="1378895" y="2045650"/>
              <a:ext cx="526473" cy="3995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spc="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F6F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02</a:t>
              </a:r>
              <a:endParaRPr lang="zh-CN" altLang="en-US" sz="3200" b="1" spc="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01" name="组合 217"/>
          <p:cNvGrpSpPr/>
          <p:nvPr userDrawn="1"/>
        </p:nvGrpSpPr>
        <p:grpSpPr>
          <a:xfrm rot="1771504">
            <a:off x="5824443" y="3534393"/>
            <a:ext cx="398417" cy="398366"/>
            <a:chOff x="1827622" y="1343919"/>
            <a:chExt cx="2304000" cy="2304000"/>
          </a:xfrm>
        </p:grpSpPr>
        <p:sp>
          <p:nvSpPr>
            <p:cNvPr id="102" name="椭圆 21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103" name="椭圆 21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  <p:sp>
        <p:nvSpPr>
          <p:cNvPr id="106" name="텍스트 개체 틀 2"/>
          <p:cNvSpPr>
            <a:spLocks noGrp="1"/>
          </p:cNvSpPr>
          <p:nvPr>
            <p:ph type="body" sz="quarter" idx="15" hasCustomPrompt="1"/>
          </p:nvPr>
        </p:nvSpPr>
        <p:spPr>
          <a:xfrm>
            <a:off x="7702210" y="4078964"/>
            <a:ext cx="3312368" cy="41400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 smtClean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2pPr>
            <a:lvl3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 smtClean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3pPr>
            <a:lvl4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 smtClean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4pPr>
            <a:lvl5pPr marL="0" indent="0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lang="ko-KR" altLang="en-US" sz="3000" b="1" kern="1200" spc="-150" baseline="0" dirty="0">
                <a:solidFill>
                  <a:srgbClr val="12358C"/>
                </a:solidFill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ko-KR" altLang="en-US" dirty="0" smtClean="0"/>
              <a:t>제목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grpSp>
        <p:nvGrpSpPr>
          <p:cNvPr id="107" name="组合 177"/>
          <p:cNvGrpSpPr/>
          <p:nvPr userDrawn="1"/>
        </p:nvGrpSpPr>
        <p:grpSpPr>
          <a:xfrm>
            <a:off x="8882807" y="2824996"/>
            <a:ext cx="1116532" cy="1116533"/>
            <a:chOff x="1254722" y="1864234"/>
            <a:chExt cx="762943" cy="762943"/>
          </a:xfrm>
        </p:grpSpPr>
        <p:grpSp>
          <p:nvGrpSpPr>
            <p:cNvPr id="108" name="组合 178"/>
            <p:cNvGrpSpPr/>
            <p:nvPr/>
          </p:nvGrpSpPr>
          <p:grpSpPr>
            <a:xfrm>
              <a:off x="1254722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110" name="组合 180"/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112" name="椭圆 182"/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B7CA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113" name="椭圆 183"/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B7CA"/>
                    </a:solidFill>
                    <a:effectLst/>
                    <a:uLnTx/>
                    <a:uFillTx/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11" name="流程图: 联系 31"/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B7CA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109" name="文本框 179"/>
            <p:cNvSpPr txBox="1"/>
            <p:nvPr/>
          </p:nvSpPr>
          <p:spPr>
            <a:xfrm>
              <a:off x="1378895" y="2045650"/>
              <a:ext cx="526473" cy="3995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spc="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F6F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03</a:t>
              </a:r>
              <a:endParaRPr lang="zh-CN" altLang="en-US" sz="3200" b="1" spc="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4" name="组合 217"/>
          <p:cNvGrpSpPr/>
          <p:nvPr userDrawn="1"/>
        </p:nvGrpSpPr>
        <p:grpSpPr>
          <a:xfrm rot="1771504">
            <a:off x="9518885" y="3547302"/>
            <a:ext cx="398417" cy="398366"/>
            <a:chOff x="1827622" y="1343919"/>
            <a:chExt cx="2304000" cy="2304000"/>
          </a:xfrm>
        </p:grpSpPr>
        <p:sp>
          <p:nvSpPr>
            <p:cNvPr id="115" name="椭圆 21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  <p:sp>
          <p:nvSpPr>
            <p:cNvPr id="116" name="椭圆 21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941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2004"/>
          <a:stretch/>
        </p:blipFill>
        <p:spPr>
          <a:xfrm>
            <a:off x="0" y="0"/>
            <a:ext cx="12163531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389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2004"/>
          <a:stretch/>
        </p:blipFill>
        <p:spPr>
          <a:xfrm>
            <a:off x="0" y="0"/>
            <a:ext cx="12163531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4471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2004"/>
          <a:stretch/>
        </p:blipFill>
        <p:spPr>
          <a:xfrm>
            <a:off x="0" y="0"/>
            <a:ext cx="12163531" cy="6858000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7177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2004"/>
          <a:stretch/>
        </p:blipFill>
        <p:spPr>
          <a:xfrm>
            <a:off x="0" y="0"/>
            <a:ext cx="12163531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56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2004"/>
          <a:stretch/>
        </p:blipFill>
        <p:spPr>
          <a:xfrm>
            <a:off x="0" y="0"/>
            <a:ext cx="12163531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87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2004"/>
          <a:stretch/>
        </p:blipFill>
        <p:spPr>
          <a:xfrm>
            <a:off x="0" y="0"/>
            <a:ext cx="12163531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5966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2004"/>
          <a:stretch/>
        </p:blipFill>
        <p:spPr>
          <a:xfrm>
            <a:off x="0" y="0"/>
            <a:ext cx="12163531" cy="6858000"/>
          </a:xfrm>
          <a:prstGeom prst="rect">
            <a:avLst/>
          </a:prstGeom>
        </p:spPr>
      </p:pic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306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4235C-1DB2-4185-A547-EA649503E13C}" type="datetimeFigureOut">
              <a:rPr lang="ko-KR" altLang="en-US" smtClean="0"/>
              <a:t>2020-11-06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499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6.tiff"/><Relationship Id="rId7" Type="http://schemas.openxmlformats.org/officeDocument/2006/relationships/image" Target="../media/image41.sv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image" Target="../media/image17.tiff"/><Relationship Id="rId9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023992" y="1629909"/>
            <a:ext cx="3276264" cy="934995"/>
            <a:chOff x="4914758" y="2622952"/>
            <a:chExt cx="3276264" cy="934995"/>
          </a:xfrm>
        </p:grpSpPr>
        <p:grpSp>
          <p:nvGrpSpPr>
            <p:cNvPr id="31" name="组合 27"/>
            <p:cNvGrpSpPr/>
            <p:nvPr/>
          </p:nvGrpSpPr>
          <p:grpSpPr>
            <a:xfrm>
              <a:off x="4914758" y="2622952"/>
              <a:ext cx="900000" cy="923330"/>
              <a:chOff x="5365115" y="1298289"/>
              <a:chExt cx="900000" cy="923330"/>
            </a:xfrm>
          </p:grpSpPr>
          <p:grpSp>
            <p:nvGrpSpPr>
              <p:cNvPr id="32" name="组合 28"/>
              <p:cNvGrpSpPr/>
              <p:nvPr/>
            </p:nvGrpSpPr>
            <p:grpSpPr>
              <a:xfrm flipH="1">
                <a:off x="5365115" y="1309954"/>
                <a:ext cx="900000" cy="900000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4" name="同心圆 61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latinLnBrk="0">
                    <a:defRPr/>
                  </a:pPr>
                  <a:endParaRPr lang="zh-CN" altLang="en-US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5" name="椭圆 31"/>
                <p:cNvSpPr/>
                <p:nvPr/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latinLnBrk="0">
                    <a:defRPr/>
                  </a:pPr>
                  <a:endParaRPr lang="zh-CN" altLang="en-US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sp>
            <p:nvSpPr>
              <p:cNvPr id="33" name="TextBox 63"/>
              <p:cNvSpPr txBox="1"/>
              <p:nvPr/>
            </p:nvSpPr>
            <p:spPr>
              <a:xfrm>
                <a:off x="5545156" y="1298289"/>
                <a:ext cx="5755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latinLnBrk="0">
                  <a:defRPr/>
                </a:pPr>
                <a:r>
                  <a:rPr lang="en-US" altLang="zh-CN" sz="5400" b="1" dirty="0">
                    <a:solidFill>
                      <a:srgbClr val="0070C0"/>
                    </a:solidFill>
                    <a:latin typeface="微软雅黑"/>
                    <a:ea typeface="微软雅黑"/>
                  </a:rPr>
                  <a:t>2</a:t>
                </a:r>
                <a:endParaRPr lang="zh-CN" altLang="en-US" sz="5400" b="1" dirty="0">
                  <a:solidFill>
                    <a:srgbClr val="0070C0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36" name="组合 32"/>
            <p:cNvGrpSpPr/>
            <p:nvPr/>
          </p:nvGrpSpPr>
          <p:grpSpPr>
            <a:xfrm>
              <a:off x="5718975" y="2622952"/>
              <a:ext cx="900000" cy="923330"/>
              <a:chOff x="5365115" y="1298289"/>
              <a:chExt cx="900000" cy="923330"/>
            </a:xfrm>
          </p:grpSpPr>
          <p:grpSp>
            <p:nvGrpSpPr>
              <p:cNvPr id="37" name="组合 33"/>
              <p:cNvGrpSpPr/>
              <p:nvPr/>
            </p:nvGrpSpPr>
            <p:grpSpPr>
              <a:xfrm flipH="1">
                <a:off x="5365115" y="1309954"/>
                <a:ext cx="900000" cy="900000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9" name="同心圆 68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latinLnBrk="0">
                    <a:defRPr/>
                  </a:pPr>
                  <a:endParaRPr lang="zh-CN" altLang="en-US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0" name="椭圆 36"/>
                <p:cNvSpPr/>
                <p:nvPr/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latinLnBrk="0">
                    <a:defRPr/>
                  </a:pPr>
                  <a:endParaRPr lang="zh-CN" altLang="en-US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sp>
            <p:nvSpPr>
              <p:cNvPr id="38" name="TextBox 67"/>
              <p:cNvSpPr txBox="1"/>
              <p:nvPr/>
            </p:nvSpPr>
            <p:spPr>
              <a:xfrm>
                <a:off x="5545156" y="1298289"/>
                <a:ext cx="5755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latinLnBrk="0">
                  <a:defRPr/>
                </a:pPr>
                <a:r>
                  <a:rPr lang="en-US" altLang="zh-CN" sz="5400" b="1" dirty="0">
                    <a:solidFill>
                      <a:srgbClr val="0070C0"/>
                    </a:solidFill>
                    <a:latin typeface="微软雅黑"/>
                    <a:ea typeface="微软雅黑"/>
                  </a:rPr>
                  <a:t>0</a:t>
                </a:r>
                <a:endParaRPr lang="zh-CN" altLang="en-US" sz="5400" b="1" dirty="0">
                  <a:solidFill>
                    <a:srgbClr val="0070C0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41" name="组合 37"/>
            <p:cNvGrpSpPr/>
            <p:nvPr/>
          </p:nvGrpSpPr>
          <p:grpSpPr>
            <a:xfrm>
              <a:off x="6498934" y="2634617"/>
              <a:ext cx="900000" cy="923330"/>
              <a:chOff x="5365115" y="1298289"/>
              <a:chExt cx="900000" cy="923330"/>
            </a:xfrm>
          </p:grpSpPr>
          <p:grpSp>
            <p:nvGrpSpPr>
              <p:cNvPr id="42" name="组合 38"/>
              <p:cNvGrpSpPr/>
              <p:nvPr/>
            </p:nvGrpSpPr>
            <p:grpSpPr>
              <a:xfrm flipH="1">
                <a:off x="5365115" y="1309954"/>
                <a:ext cx="900000" cy="900000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44" name="同心圆 73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latinLnBrk="0">
                    <a:defRPr/>
                  </a:pPr>
                  <a:endParaRPr lang="zh-CN" altLang="en-US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5" name="椭圆 41"/>
                <p:cNvSpPr/>
                <p:nvPr/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latinLnBrk="0">
                    <a:defRPr/>
                  </a:pPr>
                  <a:endParaRPr lang="zh-CN" altLang="en-US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sp>
            <p:nvSpPr>
              <p:cNvPr id="43" name="TextBox 72"/>
              <p:cNvSpPr txBox="1"/>
              <p:nvPr/>
            </p:nvSpPr>
            <p:spPr>
              <a:xfrm>
                <a:off x="5545156" y="1298289"/>
                <a:ext cx="5755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latinLnBrk="0">
                  <a:defRPr/>
                </a:pPr>
                <a:r>
                  <a:rPr lang="en-US" altLang="zh-CN" sz="5400" b="1" dirty="0">
                    <a:solidFill>
                      <a:srgbClr val="0070C0"/>
                    </a:solidFill>
                    <a:latin typeface="微软雅黑"/>
                    <a:ea typeface="微软雅黑"/>
                  </a:rPr>
                  <a:t>2</a:t>
                </a:r>
                <a:endParaRPr lang="zh-CN" altLang="en-US" sz="5400" b="1" dirty="0">
                  <a:solidFill>
                    <a:srgbClr val="0070C0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46" name="组合 42"/>
            <p:cNvGrpSpPr/>
            <p:nvPr/>
          </p:nvGrpSpPr>
          <p:grpSpPr>
            <a:xfrm>
              <a:off x="7291022" y="2634617"/>
              <a:ext cx="900000" cy="923330"/>
              <a:chOff x="5365115" y="1298289"/>
              <a:chExt cx="900000" cy="923330"/>
            </a:xfrm>
          </p:grpSpPr>
          <p:grpSp>
            <p:nvGrpSpPr>
              <p:cNvPr id="47" name="组合 43"/>
              <p:cNvGrpSpPr/>
              <p:nvPr/>
            </p:nvGrpSpPr>
            <p:grpSpPr>
              <a:xfrm flipH="1">
                <a:off x="5365115" y="1309954"/>
                <a:ext cx="900000" cy="900000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49" name="同心圆 78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latinLnBrk="0">
                    <a:defRPr/>
                  </a:pPr>
                  <a:endParaRPr lang="zh-CN" altLang="en-US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0" name="椭圆 46"/>
                <p:cNvSpPr/>
                <p:nvPr/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latinLnBrk="0">
                    <a:defRPr/>
                  </a:pPr>
                  <a:endParaRPr lang="zh-CN" altLang="en-US">
                    <a:solidFill>
                      <a:srgbClr val="0070C0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sp>
            <p:nvSpPr>
              <p:cNvPr id="48" name="TextBox 77"/>
              <p:cNvSpPr txBox="1"/>
              <p:nvPr/>
            </p:nvSpPr>
            <p:spPr>
              <a:xfrm>
                <a:off x="5545156" y="1298289"/>
                <a:ext cx="5755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latinLnBrk="0">
                  <a:defRPr/>
                </a:pPr>
                <a:r>
                  <a:rPr lang="en-US" altLang="zh-CN" sz="5400" b="1" dirty="0">
                    <a:solidFill>
                      <a:srgbClr val="0070C0"/>
                    </a:solidFill>
                    <a:latin typeface="微软雅黑"/>
                    <a:ea typeface="微软雅黑"/>
                  </a:rPr>
                  <a:t>0</a:t>
                </a:r>
                <a:endParaRPr lang="zh-CN" altLang="en-US" sz="5400" b="1" dirty="0">
                  <a:solidFill>
                    <a:srgbClr val="0070C0"/>
                  </a:solidFill>
                  <a:latin typeface="微软雅黑"/>
                  <a:ea typeface="微软雅黑"/>
                </a:endParaRPr>
              </a:p>
            </p:txBody>
          </p:sp>
        </p:grpSp>
      </p:grpSp>
      <p:grpSp>
        <p:nvGrpSpPr>
          <p:cNvPr id="55" name="그룹 54"/>
          <p:cNvGrpSpPr/>
          <p:nvPr/>
        </p:nvGrpSpPr>
        <p:grpSpPr>
          <a:xfrm>
            <a:off x="-600744" y="-109945"/>
            <a:ext cx="5670315" cy="7427377"/>
            <a:chOff x="-1746484" y="-3246120"/>
            <a:chExt cx="7632848" cy="9998041"/>
          </a:xfrm>
        </p:grpSpPr>
        <p:sp>
          <p:nvSpPr>
            <p:cNvPr id="5" name="椭圆 1"/>
            <p:cNvSpPr/>
            <p:nvPr/>
          </p:nvSpPr>
          <p:spPr>
            <a:xfrm flipH="1">
              <a:off x="-579188" y="1341720"/>
              <a:ext cx="5393017" cy="5410201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" name="椭圆 2"/>
            <p:cNvSpPr/>
            <p:nvPr/>
          </p:nvSpPr>
          <p:spPr>
            <a:xfrm flipH="1">
              <a:off x="-1489827" y="-1363381"/>
              <a:ext cx="5393017" cy="5410201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7" name="椭圆 3"/>
            <p:cNvSpPr/>
            <p:nvPr/>
          </p:nvSpPr>
          <p:spPr>
            <a:xfrm flipH="1">
              <a:off x="-1746484" y="-148591"/>
              <a:ext cx="5393017" cy="5410201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8" name="椭圆 4"/>
            <p:cNvSpPr/>
            <p:nvPr/>
          </p:nvSpPr>
          <p:spPr>
            <a:xfrm flipH="1">
              <a:off x="-864032" y="-3246120"/>
              <a:ext cx="5393017" cy="5410201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grpSp>
          <p:nvGrpSpPr>
            <p:cNvPr id="9" name="组合 5"/>
            <p:cNvGrpSpPr/>
            <p:nvPr/>
          </p:nvGrpSpPr>
          <p:grpSpPr>
            <a:xfrm flipH="1">
              <a:off x="2590815" y="1047750"/>
              <a:ext cx="1864487" cy="18704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1" name="椭圆 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12" name="椭圆 8"/>
            <p:cNvSpPr/>
            <p:nvPr/>
          </p:nvSpPr>
          <p:spPr>
            <a:xfrm flipH="1">
              <a:off x="4504088" y="3492542"/>
              <a:ext cx="675524" cy="67767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3" name="椭圆 9"/>
            <p:cNvSpPr/>
            <p:nvPr/>
          </p:nvSpPr>
          <p:spPr>
            <a:xfrm flipH="1">
              <a:off x="4030794" y="709021"/>
              <a:ext cx="273904" cy="27477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grpSp>
          <p:nvGrpSpPr>
            <p:cNvPr id="14" name="组合 10"/>
            <p:cNvGrpSpPr/>
            <p:nvPr/>
          </p:nvGrpSpPr>
          <p:grpSpPr>
            <a:xfrm flipH="1">
              <a:off x="1042496" y="2868208"/>
              <a:ext cx="300104" cy="301060"/>
              <a:chOff x="304800" y="673100"/>
              <a:chExt cx="4000500" cy="4000500"/>
            </a:xfrm>
            <a:solidFill>
              <a:srgbClr val="0070C0"/>
            </a:solidFill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15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6" name="椭圆 12"/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7" name="组合 13"/>
            <p:cNvGrpSpPr/>
            <p:nvPr/>
          </p:nvGrpSpPr>
          <p:grpSpPr>
            <a:xfrm flipH="1">
              <a:off x="252891" y="1517318"/>
              <a:ext cx="621921" cy="623903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2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9" name="椭圆 15"/>
              <p:cNvSpPr/>
              <p:nvPr/>
            </p:nvSpPr>
            <p:spPr>
              <a:xfrm>
                <a:off x="392107" y="760414"/>
                <a:ext cx="3825878" cy="382587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20" name="组合 16"/>
            <p:cNvGrpSpPr/>
            <p:nvPr/>
          </p:nvGrpSpPr>
          <p:grpSpPr>
            <a:xfrm flipH="1">
              <a:off x="3306062" y="3566204"/>
              <a:ext cx="219079" cy="219777"/>
              <a:chOff x="304800" y="673100"/>
              <a:chExt cx="4000500" cy="4000500"/>
            </a:xfrm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21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2" name="椭圆 18"/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23" name="组合 19"/>
            <p:cNvGrpSpPr/>
            <p:nvPr/>
          </p:nvGrpSpPr>
          <p:grpSpPr>
            <a:xfrm flipH="1">
              <a:off x="5599359" y="4550349"/>
              <a:ext cx="287005" cy="287919"/>
              <a:chOff x="304800" y="673100"/>
              <a:chExt cx="4000500" cy="4000500"/>
            </a:xfrm>
            <a:effectLst>
              <a:outerShdw blurRad="381000" dist="152400" dir="8100000" algn="tr" rotWithShape="0">
                <a:prstClr val="black">
                  <a:alpha val="70000"/>
                </a:prstClr>
              </a:outerShdw>
            </a:effectLst>
          </p:grpSpPr>
          <p:sp>
            <p:nvSpPr>
              <p:cNvPr id="24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5" name="椭圆 21"/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26" name="椭圆 22"/>
            <p:cNvSpPr/>
            <p:nvPr/>
          </p:nvSpPr>
          <p:spPr>
            <a:xfrm flipH="1">
              <a:off x="1403279" y="1256158"/>
              <a:ext cx="273904" cy="27477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7" name="椭圆 23"/>
            <p:cNvSpPr/>
            <p:nvPr/>
          </p:nvSpPr>
          <p:spPr>
            <a:xfrm flipH="1">
              <a:off x="1525764" y="4712267"/>
              <a:ext cx="136953" cy="13738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grpSp>
          <p:nvGrpSpPr>
            <p:cNvPr id="28" name="组合 24"/>
            <p:cNvGrpSpPr/>
            <p:nvPr/>
          </p:nvGrpSpPr>
          <p:grpSpPr>
            <a:xfrm flipH="1">
              <a:off x="1818010" y="3324810"/>
              <a:ext cx="821990" cy="824609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1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30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>
                  <a:defRPr/>
                </a:pPr>
                <a:endParaRPr lang="zh-CN" altLang="en-US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</p:grpSp>
      </p:grpSp>
      <p:pic>
        <p:nvPicPr>
          <p:cNvPr id="59" name="Picture 2" descr="C:\Users\USER\Desktop\안테나위성픽토그램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62554" r="70904"/>
          <a:stretch/>
        </p:blipFill>
        <p:spPr bwMode="auto">
          <a:xfrm>
            <a:off x="2079710" y="4856232"/>
            <a:ext cx="498558" cy="3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직사각형 57"/>
          <p:cNvSpPr/>
          <p:nvPr/>
        </p:nvSpPr>
        <p:spPr>
          <a:xfrm>
            <a:off x="4007768" y="3356992"/>
            <a:ext cx="850477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NIMS R&amp;D Strategy for </a:t>
            </a:r>
            <a:r>
              <a:rPr lang="en-US" altLang="ko-KR" sz="3500" b="1" spc="-15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AlphaWeather</a:t>
            </a:r>
            <a:endParaRPr lang="en-US" altLang="ko-KR" sz="35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endParaRPr lang="en-US" altLang="ko-KR" sz="10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30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KMA/NIMS-AIWFR Team</a:t>
            </a:r>
          </a:p>
          <a:p>
            <a:pPr algn="ctr"/>
            <a:r>
              <a:rPr lang="en-US" altLang="ko-KR" sz="3000" b="1" spc="-15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Hyesook</a:t>
            </a:r>
            <a:r>
              <a:rPr lang="en-US" altLang="ko-KR" sz="30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Lee </a:t>
            </a:r>
            <a:endParaRPr lang="en-US" altLang="ko-KR" sz="30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6" name="Picture 2" descr="C:\Users\USER\Desktop\안테나위성픽토그램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18" b="65939"/>
          <a:stretch/>
        </p:blipFill>
        <p:spPr bwMode="auto">
          <a:xfrm>
            <a:off x="966471" y="3514373"/>
            <a:ext cx="275867" cy="2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EB9FE87-D602-4463-B3EE-B44A9A159F3C}"/>
              </a:ext>
            </a:extLst>
          </p:cNvPr>
          <p:cNvSpPr txBox="1"/>
          <p:nvPr/>
        </p:nvSpPr>
        <p:spPr>
          <a:xfrm>
            <a:off x="2138990" y="3468958"/>
            <a:ext cx="185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latinLnBrk="0"/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Alpha </a:t>
            </a:r>
          </a:p>
          <a:p>
            <a:pPr algn="r" defTabSz="457200" latinLnBrk="0"/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Weather</a:t>
            </a:r>
            <a:endParaRPr lang="ko-KR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63" name="직선 연결선 62"/>
          <p:cNvCxnSpPr/>
          <p:nvPr/>
        </p:nvCxnSpPr>
        <p:spPr>
          <a:xfrm>
            <a:off x="4275449" y="5229200"/>
            <a:ext cx="7919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그림 68">
            <a:extLst>
              <a:ext uri="{FF2B5EF4-FFF2-40B4-BE49-F238E27FC236}">
                <a16:creationId xmlns:a16="http://schemas.microsoft.com/office/drawing/2014/main" id="{53DCA125-C289-425D-A5FC-730B777F5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85" y="3388817"/>
            <a:ext cx="412723" cy="402860"/>
          </a:xfrm>
          <a:prstGeom prst="rect">
            <a:avLst/>
          </a:prstGeom>
        </p:spPr>
      </p:pic>
      <p:cxnSp>
        <p:nvCxnSpPr>
          <p:cNvPr id="53" name="직선 연결선 52"/>
          <p:cNvCxnSpPr/>
          <p:nvPr/>
        </p:nvCxnSpPr>
        <p:spPr>
          <a:xfrm>
            <a:off x="4272803" y="3234722"/>
            <a:ext cx="7919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그림 71">
            <a:extLst>
              <a:ext uri="{FF2B5EF4-FFF2-40B4-BE49-F238E27FC236}">
                <a16:creationId xmlns:a16="http://schemas.microsoft.com/office/drawing/2014/main" id="{091784EC-D06F-4FE1-8124-408D9FCA5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41" y="4935045"/>
            <a:ext cx="378275" cy="378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1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76700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How to Approach 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IN BRIEF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41162" y="2780928"/>
            <a:ext cx="15121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500" b="1" dirty="0" smtClean="0"/>
              <a:t>AI +</a:t>
            </a:r>
            <a:endParaRPr lang="ko-KR" altLang="en-US" sz="4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73410" y="699397"/>
            <a:ext cx="9217024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000" b="1" dirty="0" smtClean="0"/>
              <a:t>Strate</a:t>
            </a:r>
            <a:r>
              <a:rPr lang="en-US" altLang="ko-KR" sz="3000" b="1" dirty="0"/>
              <a:t>g</a:t>
            </a:r>
            <a:r>
              <a:rPr lang="en-US" altLang="ko-KR" sz="3000" b="1" dirty="0" smtClean="0"/>
              <a:t>y 1. Enhancement </a:t>
            </a:r>
          </a:p>
          <a:p>
            <a:pPr>
              <a:lnSpc>
                <a:spcPct val="150000"/>
              </a:lnSpc>
            </a:pPr>
            <a:endParaRPr lang="en-US" altLang="ko-KR" sz="1000" b="1" dirty="0" smtClean="0"/>
          </a:p>
          <a:p>
            <a:pPr>
              <a:lnSpc>
                <a:spcPct val="150000"/>
              </a:lnSpc>
            </a:pPr>
            <a:endParaRPr lang="en-US" altLang="ko-KR" sz="1000" b="1" dirty="0"/>
          </a:p>
          <a:p>
            <a:pPr>
              <a:lnSpc>
                <a:spcPct val="150000"/>
              </a:lnSpc>
            </a:pPr>
            <a:endParaRPr lang="en-US" altLang="ko-KR" sz="1000" b="1" dirty="0" smtClean="0"/>
          </a:p>
          <a:p>
            <a:pPr>
              <a:lnSpc>
                <a:spcPct val="150000"/>
              </a:lnSpc>
            </a:pPr>
            <a:endParaRPr lang="en-US" altLang="ko-KR" sz="1000" b="1" dirty="0" smtClean="0"/>
          </a:p>
          <a:p>
            <a:pPr>
              <a:lnSpc>
                <a:spcPct val="150000"/>
              </a:lnSpc>
            </a:pPr>
            <a:endParaRPr lang="en-US" altLang="ko-KR" sz="1000" b="1" dirty="0" smtClean="0"/>
          </a:p>
          <a:p>
            <a:pPr>
              <a:lnSpc>
                <a:spcPct val="150000"/>
              </a:lnSpc>
            </a:pPr>
            <a:endParaRPr lang="en-US" altLang="ko-KR" sz="1000" b="1" dirty="0" smtClean="0"/>
          </a:p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000" b="1" dirty="0" smtClean="0">
                <a:solidFill>
                  <a:prstClr val="black"/>
                </a:solidFill>
              </a:rPr>
              <a:t>Strategy 2. Automation – </a:t>
            </a:r>
            <a:r>
              <a:rPr lang="en-US" altLang="ko-KR" sz="2500" b="1" dirty="0" smtClean="0">
                <a:solidFill>
                  <a:prstClr val="black"/>
                </a:solidFill>
              </a:rPr>
              <a:t>Assistant Agent </a:t>
            </a:r>
          </a:p>
          <a:p>
            <a:pPr lvl="0">
              <a:lnSpc>
                <a:spcPct val="150000"/>
              </a:lnSpc>
            </a:pPr>
            <a:endParaRPr lang="en-US" altLang="ko-KR" sz="1000" b="1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0" b="1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0" b="1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0" b="1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500" b="1" dirty="0" smtClean="0">
              <a:solidFill>
                <a:prstClr val="black"/>
              </a:solidFill>
            </a:endParaRPr>
          </a:p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000" b="1" dirty="0" smtClean="0">
                <a:solidFill>
                  <a:prstClr val="black"/>
                </a:solidFill>
              </a:rPr>
              <a:t>Strategy 3. Data </a:t>
            </a:r>
            <a:r>
              <a:rPr lang="en-US" altLang="ko-KR" sz="3000" b="1" dirty="0" smtClean="0">
                <a:solidFill>
                  <a:schemeClr val="bg1">
                    <a:lumMod val="50000"/>
                  </a:schemeClr>
                </a:solidFill>
              </a:rPr>
              <a:t>– Skip for today</a:t>
            </a:r>
          </a:p>
        </p:txBody>
      </p:sp>
      <p:sp>
        <p:nvSpPr>
          <p:cNvPr id="10" name="왼쪽 중괄호 9"/>
          <p:cNvSpPr/>
          <p:nvPr/>
        </p:nvSpPr>
        <p:spPr>
          <a:xfrm>
            <a:off x="2053330" y="1131445"/>
            <a:ext cx="720080" cy="4025747"/>
          </a:xfrm>
          <a:prstGeom prst="leftBrace">
            <a:avLst>
              <a:gd name="adj1" fmla="val 8333"/>
              <a:gd name="adj2" fmla="val 52163"/>
            </a:avLst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82066" y="1290876"/>
            <a:ext cx="9408368" cy="179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What    : </a:t>
            </a:r>
            <a:r>
              <a:rPr lang="en-US" altLang="ko-KR" sz="2000" dirty="0" smtClean="0"/>
              <a:t>Precipitation Forecasting [‘21-’24]</a:t>
            </a:r>
          </a:p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How to : </a:t>
            </a:r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Replacement of NWP Physics (Radiation, MP)</a:t>
            </a:r>
          </a:p>
          <a:p>
            <a:pPr lvl="1"/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②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Post-processing &amp; Recommendation </a:t>
            </a:r>
          </a:p>
          <a:p>
            <a:pPr lvl="1"/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③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Precipitation forecasting using Radar/Satellite/Rain Gauge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9420" y="3284984"/>
            <a:ext cx="9408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What    : </a:t>
            </a:r>
            <a:r>
              <a:rPr lang="en-US" altLang="ko-KR" sz="2000" dirty="0" smtClean="0"/>
              <a:t>Search / Watch [‘21-’24]</a:t>
            </a:r>
          </a:p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How to : </a:t>
            </a:r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Web-pages, Met-DB</a:t>
            </a:r>
          </a:p>
          <a:p>
            <a:pPr lvl="1"/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②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cases/images of severe weather </a:t>
            </a:r>
          </a:p>
          <a:p>
            <a:pPr lvl="1"/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③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NLP, NLQ, Multi-turn dialog/Information retrieval Agents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9420" y="3287918"/>
            <a:ext cx="91949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What    : </a:t>
            </a:r>
            <a:r>
              <a:rPr lang="en-US" altLang="ko-KR" sz="2000" dirty="0" smtClean="0">
                <a:solidFill>
                  <a:schemeClr val="accent6"/>
                </a:solidFill>
              </a:rPr>
              <a:t>Search</a:t>
            </a:r>
            <a:r>
              <a:rPr lang="en-US" altLang="ko-KR" sz="2000" dirty="0" smtClean="0"/>
              <a:t> / Watch [‘21-’24]</a:t>
            </a:r>
          </a:p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How to : </a:t>
            </a:r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Web-pages, </a:t>
            </a:r>
            <a:r>
              <a:rPr lang="en-US" altLang="ko-KR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Met-DB</a:t>
            </a:r>
          </a:p>
          <a:p>
            <a:pPr lvl="1"/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②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cases/images of severe weather </a:t>
            </a:r>
          </a:p>
          <a:p>
            <a:pPr lvl="1"/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③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NLP, NLQ, Multi-turn dialog/Information retrieval Agents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0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1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10</a:t>
            </a:fld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79420" y="5229200"/>
            <a:ext cx="940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What    : </a:t>
            </a:r>
            <a:r>
              <a:rPr lang="en-US" altLang="ko-KR" sz="2000" dirty="0" smtClean="0"/>
              <a:t>Training Data Set [‘21-’24]</a:t>
            </a:r>
          </a:p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How to : </a:t>
            </a:r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QC, Gap-filling</a:t>
            </a:r>
            <a:endParaRPr lang="en-US" altLang="ko-KR" sz="200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②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Pre-processing / Build Training set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42912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/>
      <p:bldP spid="14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How to Approach 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Strategy 1. Enhancement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직사각형 2"/>
          <p:cNvSpPr/>
          <p:nvPr/>
        </p:nvSpPr>
        <p:spPr>
          <a:xfrm>
            <a:off x="263352" y="1052736"/>
            <a:ext cx="1123324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</a:t>
            </a:r>
            <a:r>
              <a:rPr lang="en-US" altLang="ko-KR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NWP Physics 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Emulating Radiation/ MP </a:t>
            </a:r>
            <a:r>
              <a:rPr lang="en-US" altLang="ko-KR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ko-KR" sz="2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arameterization</a:t>
            </a:r>
            <a:endParaRPr lang="en-US" altLang="ko-KR" sz="2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376" y="2000885"/>
            <a:ext cx="11953328" cy="351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buFont typeface="맑은 고딕" panose="020B0503020000020004" pitchFamily="50" charset="-127"/>
              <a:buChar char="-"/>
            </a:pP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Joint Research btw. NOAA/EMC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(Dr.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Krasnopolsky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, Dr.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Belochitski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, Dr. Sun, Dr.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Tallapragada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 KMA/NIMS 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(Dr. </a:t>
            </a:r>
            <a:r>
              <a:rPr lang="en-US" altLang="ko-K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Song, 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altLang="ko-K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</a:t>
            </a:r>
            <a:r>
              <a:rPr lang="en-US" altLang="ko-K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altLang="ko-K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Sun, Dr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ko-K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Lee)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ko-K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Font typeface="맑은 고딕" panose="020B0503020000020004" pitchFamily="50" charset="-127"/>
              <a:buChar char="-"/>
            </a:pP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 model :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(‘19-’21) KMA operational short-range forecast model (KLAPS)</a:t>
            </a:r>
            <a:r>
              <a:rPr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(’21-’24) KMA operational forecast model (KIM/KIM-</a:t>
            </a:r>
            <a:r>
              <a:rPr lang="en-US" altLang="ko-K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ko-K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Physics Scheme : (Radiation) RRTMG-K</a:t>
            </a:r>
            <a:r>
              <a:rPr lang="en-US" altLang="ko-KR" sz="2000" b="1" baseline="30000" dirty="0" smtClean="0"/>
              <a:t>※</a:t>
            </a:r>
            <a:r>
              <a:rPr lang="en-US" altLang="ko-KR" sz="2000" b="1" dirty="0" smtClean="0"/>
              <a:t>, (MP) WDM7</a:t>
            </a:r>
            <a:br>
              <a:rPr lang="en-US" altLang="ko-KR" sz="2000" b="1" dirty="0" smtClean="0"/>
            </a:b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 ※  </a:t>
            </a:r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Roh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, S. and H.-J. Song (2020) GRL, Evaluation of NN Emulations for Radiation Parameterization (accepted</a:t>
            </a:r>
            <a:r>
              <a:rPr lang="en-US" altLang="ko-K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ko-KR" sz="1500" dirty="0" smtClean="0"/>
          </a:p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Plan : </a:t>
            </a:r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improve </a:t>
            </a:r>
            <a:r>
              <a:rPr lang="en-US" altLang="ko-K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accuragy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long-term stability</a:t>
            </a:r>
          </a:p>
          <a:p>
            <a:pPr lvl="1"/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②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Multi-MP Application including emulators for physical </a:t>
            </a:r>
            <a:r>
              <a:rPr lang="en-US" altLang="ko-K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parameterizaiton</a:t>
            </a:r>
            <a:endParaRPr lang="en-US" altLang="ko-K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③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improve bulk MP using bin MP emulation 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6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7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11</a:t>
            </a:fld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5480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How to Approach 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Strategy 1. Enhancement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9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직사각형 10"/>
          <p:cNvSpPr/>
          <p:nvPr/>
        </p:nvSpPr>
        <p:spPr>
          <a:xfrm>
            <a:off x="-384720" y="988700"/>
            <a:ext cx="12097344" cy="59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</a:t>
            </a:r>
            <a:r>
              <a:rPr lang="en-US" altLang="ko-KR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NWP Physics 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Emulating Radiation </a:t>
            </a:r>
            <a:r>
              <a:rPr lang="en-US" altLang="ko-KR" sz="2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Parameterization</a:t>
            </a:r>
            <a:endParaRPr lang="en-US" altLang="ko-KR" sz="2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User\Desktop\2012-09-16_rai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921749"/>
            <a:ext cx="2266849" cy="213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2433" y="2780928"/>
            <a:ext cx="2266848" cy="213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072" y="3933056"/>
            <a:ext cx="2266849" cy="213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6960096" y="2092206"/>
            <a:ext cx="10298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 smtClean="0">
                <a:solidFill>
                  <a:srgbClr val="0033CC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Control</a:t>
            </a:r>
            <a:endParaRPr lang="ko-KR" altLang="en-US" sz="15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032104" y="4149080"/>
            <a:ext cx="10298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 smtClean="0">
                <a:solidFill>
                  <a:srgbClr val="0033CC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NN</a:t>
            </a:r>
            <a:endParaRPr lang="ko-KR" altLang="en-US" sz="15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9166449" y="2924944"/>
            <a:ext cx="16290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 smtClean="0">
                <a:solidFill>
                  <a:srgbClr val="0033CC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Observation</a:t>
            </a:r>
            <a:endParaRPr lang="ko-KR" altLang="en-US" sz="15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50" y="1810871"/>
            <a:ext cx="5108099" cy="4255689"/>
          </a:xfrm>
          <a:prstGeom prst="rect">
            <a:avLst/>
          </a:prstGeom>
        </p:spPr>
      </p:pic>
      <p:sp>
        <p:nvSpPr>
          <p:cNvPr id="21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2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3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12</a:t>
            </a:fld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2674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How to Approach 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Strategy 1. Enhancement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직사각형 2"/>
          <p:cNvSpPr/>
          <p:nvPr/>
        </p:nvSpPr>
        <p:spPr>
          <a:xfrm>
            <a:off x="335360" y="1061655"/>
            <a:ext cx="1166529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ko-KR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Post-processing &amp; Recommendation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376" y="1856869"/>
            <a:ext cx="11452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buFont typeface="맑은 고딕" panose="020B0503020000020004" pitchFamily="50" charset="-127"/>
              <a:buChar char="-"/>
            </a:pP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Correct           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precipitation from (’19-’21) LDAPS</a:t>
            </a:r>
          </a:p>
          <a:p>
            <a:pPr marL="1143000" lvl="1" indent="-685800">
              <a:buFont typeface="맑은 고딕" panose="020B0503020000020004" pitchFamily="50" charset="-127"/>
              <a:buChar char="-"/>
            </a:pP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the best output   from (‘21-’24) GDAPS, KIM, ECMWF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882915"/>
            <a:ext cx="7192693" cy="304362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2575545"/>
            <a:ext cx="3819525" cy="193357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748" y="4581128"/>
            <a:ext cx="3800475" cy="1924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098095" y="2348880"/>
                <a:ext cx="902561" cy="37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>
                    <a:solidFill>
                      <a:srgbClr val="FF0000"/>
                    </a:solidFill>
                  </a:rPr>
                  <a:t>11 %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altLang="ko-KR" dirty="0" smtClean="0">
                    <a:solidFill>
                      <a:srgbClr val="FF0000"/>
                    </a:solidFill>
                  </a:rPr>
                  <a:t>   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8095" y="2348880"/>
                <a:ext cx="902561" cy="374526"/>
              </a:xfrm>
              <a:prstGeom prst="rect">
                <a:avLst/>
              </a:prstGeom>
              <a:blipFill>
                <a:blip r:embed="rId5"/>
                <a:stretch>
                  <a:fillRect l="-6081" t="-8065" b="-225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4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5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13</a:t>
            </a:fld>
            <a:endParaRPr lang="zh-CN" alt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86695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96693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Current Status </a:t>
            </a:r>
            <a:r>
              <a:rPr lang="en-US" altLang="ko-KR" sz="35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Strategy 1. Enhancement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19336" y="908720"/>
            <a:ext cx="1101722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</a:t>
            </a:r>
            <a:r>
              <a:rPr lang="en-US" altLang="ko-KR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forecasting using 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Radar/Satellite/Ground Observation </a:t>
            </a:r>
            <a:endParaRPr lang="en-US" altLang="ko-KR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271464" y="1556793"/>
            <a:ext cx="8280919" cy="2160239"/>
            <a:chOff x="1166057" y="1772815"/>
            <a:chExt cx="9020934" cy="2756429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6057" y="1772815"/>
              <a:ext cx="9020934" cy="2756429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1401997" y="3200663"/>
              <a:ext cx="505198" cy="4221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750" b="1" dirty="0" smtClean="0"/>
                <a:t>Radar</a:t>
              </a:r>
            </a:p>
            <a:p>
              <a:pPr algn="ctr"/>
              <a:r>
                <a:rPr lang="en-US" altLang="ko-KR" sz="750" b="1" dirty="0"/>
                <a:t>d</a:t>
              </a:r>
              <a:r>
                <a:rPr lang="en-US" altLang="ko-KR" sz="750" b="1" dirty="0" smtClean="0"/>
                <a:t>ata</a:t>
              </a:r>
              <a:endParaRPr lang="ko-KR" altLang="en-US" sz="750" b="1" dirty="0" smtClean="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051077" y="3036210"/>
              <a:ext cx="936105" cy="4123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500" b="1" dirty="0" smtClean="0"/>
                <a:t>U-Net</a:t>
              </a:r>
            </a:p>
          </p:txBody>
        </p:sp>
      </p:grp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848834"/>
              </p:ext>
            </p:extLst>
          </p:nvPr>
        </p:nvGraphicFramePr>
        <p:xfrm>
          <a:off x="1092703" y="3717032"/>
          <a:ext cx="8802798" cy="276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9469">
                  <a:extLst>
                    <a:ext uri="{9D8B030D-6E8A-4147-A177-3AD203B41FA5}">
                      <a16:colId xmlns:a16="http://schemas.microsoft.com/office/drawing/2014/main" val="1553941184"/>
                    </a:ext>
                  </a:extLst>
                </a:gridCol>
                <a:gridCol w="1022774">
                  <a:extLst>
                    <a:ext uri="{9D8B030D-6E8A-4147-A177-3AD203B41FA5}">
                      <a16:colId xmlns:a16="http://schemas.microsoft.com/office/drawing/2014/main" val="3857501690"/>
                    </a:ext>
                  </a:extLst>
                </a:gridCol>
                <a:gridCol w="1534160">
                  <a:extLst>
                    <a:ext uri="{9D8B030D-6E8A-4147-A177-3AD203B41FA5}">
                      <a16:colId xmlns:a16="http://schemas.microsoft.com/office/drawing/2014/main" val="2159091757"/>
                    </a:ext>
                  </a:extLst>
                </a:gridCol>
                <a:gridCol w="1314995">
                  <a:extLst>
                    <a:ext uri="{9D8B030D-6E8A-4147-A177-3AD203B41FA5}">
                      <a16:colId xmlns:a16="http://schemas.microsoft.com/office/drawing/2014/main" val="1920945511"/>
                    </a:ext>
                  </a:extLst>
                </a:gridCol>
                <a:gridCol w="1607217">
                  <a:extLst>
                    <a:ext uri="{9D8B030D-6E8A-4147-A177-3AD203B41FA5}">
                      <a16:colId xmlns:a16="http://schemas.microsoft.com/office/drawing/2014/main" val="3604980166"/>
                    </a:ext>
                  </a:extLst>
                </a:gridCol>
                <a:gridCol w="1388051">
                  <a:extLst>
                    <a:ext uri="{9D8B030D-6E8A-4147-A177-3AD203B41FA5}">
                      <a16:colId xmlns:a16="http://schemas.microsoft.com/office/drawing/2014/main" val="2394381347"/>
                    </a:ext>
                  </a:extLst>
                </a:gridCol>
                <a:gridCol w="1406132">
                  <a:extLst>
                    <a:ext uri="{9D8B030D-6E8A-4147-A177-3AD203B41FA5}">
                      <a16:colId xmlns:a16="http://schemas.microsoft.com/office/drawing/2014/main" val="3596188667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F1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Focal Loss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New Loss Function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083046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&lt;</a:t>
                      </a:r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1㎜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≥</a:t>
                      </a:r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1㎜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 smtClean="0">
                          <a:solidFill>
                            <a:sysClr val="windowText" lastClr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≥</a:t>
                      </a:r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10㎜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&lt;</a:t>
                      </a:r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1㎜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≥</a:t>
                      </a:r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1㎜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 smtClean="0">
                          <a:solidFill>
                            <a:sysClr val="windowText" lastClr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≥</a:t>
                      </a:r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10㎜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103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1hr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0.979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0.782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0.587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0.977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0.772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0.558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70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2hr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0.974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0.711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0.319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0.966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0.692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500" b="1" dirty="0" smtClean="0"/>
                        <a:t>0.398</a:t>
                      </a:r>
                      <a:endParaRPr lang="ko-KR" altLang="en-US" sz="15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095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3hr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0.969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0.639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0.242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0.962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i="0" dirty="0" smtClean="0">
                          <a:solidFill>
                            <a:sysClr val="windowText" lastClr="000000"/>
                          </a:solidFill>
                        </a:rPr>
                        <a:t>0.642</a:t>
                      </a:r>
                      <a:endParaRPr lang="ko-KR" altLang="en-US" sz="1500" b="1" i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0.315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954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4hr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0.965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0.582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0.193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0.954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i="0" dirty="0" smtClean="0">
                          <a:solidFill>
                            <a:sysClr val="windowText" lastClr="000000"/>
                          </a:solidFill>
                        </a:rPr>
                        <a:t>0.595</a:t>
                      </a:r>
                      <a:endParaRPr lang="ko-KR" altLang="en-US" sz="1500" b="1" i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0.265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71439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5hr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0.962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0.535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0.151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0.955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i="0" dirty="0" smtClean="0">
                          <a:solidFill>
                            <a:sysClr val="windowText" lastClr="000000"/>
                          </a:solidFill>
                        </a:rPr>
                        <a:t>0.570</a:t>
                      </a:r>
                      <a:endParaRPr lang="ko-KR" altLang="en-US" sz="1500" b="1" i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0.206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1726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ysClr val="windowText" lastClr="000000"/>
                          </a:solidFill>
                        </a:rPr>
                        <a:t>6hr</a:t>
                      </a:r>
                      <a:endParaRPr lang="ko-KR" altLang="en-US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0.961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0.492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500" b="0" dirty="0" smtClean="0"/>
                        <a:t>0.087</a:t>
                      </a:r>
                      <a:endParaRPr lang="ko-KR" altLang="en-US" sz="15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dirty="0" smtClean="0">
                          <a:solidFill>
                            <a:sysClr val="windowText" lastClr="000000"/>
                          </a:solidFill>
                        </a:rPr>
                        <a:t>0.958</a:t>
                      </a:r>
                      <a:endParaRPr lang="ko-KR" altLang="en-US" sz="1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i="0" dirty="0" smtClean="0">
                          <a:solidFill>
                            <a:sysClr val="windowText" lastClr="000000"/>
                          </a:solidFill>
                        </a:rPr>
                        <a:t>0.519</a:t>
                      </a:r>
                      <a:endParaRPr lang="ko-KR" altLang="en-US" sz="1500" b="1" i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smtClean="0">
                          <a:solidFill>
                            <a:sysClr val="windowText" lastClr="000000"/>
                          </a:solidFill>
                        </a:rPr>
                        <a:t>0.121</a:t>
                      </a:r>
                      <a:endParaRPr lang="ko-KR" altLang="en-US" sz="15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912106"/>
                  </a:ext>
                </a:extLst>
              </a:tr>
            </a:tbl>
          </a:graphicData>
        </a:graphic>
      </p:graphicFrame>
      <p:sp>
        <p:nvSpPr>
          <p:cNvPr id="16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7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8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887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How to Approach 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Strategy 2. Automation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직사각형 2"/>
          <p:cNvSpPr/>
          <p:nvPr/>
        </p:nvSpPr>
        <p:spPr>
          <a:xfrm>
            <a:off x="226163" y="1089985"/>
            <a:ext cx="792088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25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/Watch</a:t>
            </a:r>
            <a:endParaRPr lang="en-US" altLang="ko-KR" sz="2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4E1F52A-2AA6-A348-B3F4-99310F03A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" y="1729221"/>
            <a:ext cx="6218731" cy="4102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276" y="5949280"/>
            <a:ext cx="554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Requirements from Forecasters (2020.2.~3.)</a:t>
            </a:r>
            <a:endParaRPr lang="ko-KR" altLang="en-US" dirty="0"/>
          </a:p>
        </p:txBody>
      </p:sp>
      <p:sp>
        <p:nvSpPr>
          <p:cNvPr id="9" name="오른쪽 화살표 8"/>
          <p:cNvSpPr/>
          <p:nvPr/>
        </p:nvSpPr>
        <p:spPr>
          <a:xfrm>
            <a:off x="6455405" y="2741046"/>
            <a:ext cx="648072" cy="1296144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ko-KR" altLang="en-US" sz="9600" b="1" dirty="0" smtClean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223448" y="2906111"/>
            <a:ext cx="496855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NLQ</a:t>
            </a:r>
            <a:r>
              <a:rPr lang="en-US" altLang="ko-K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Forcasters</a:t>
            </a:r>
            <a:r>
              <a:rPr lang="en-US" altLang="ko-K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Language to Query) </a:t>
            </a:r>
            <a:r>
              <a:rPr lang="en-US" altLang="ko-K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altLang="ko-KR" sz="25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Agents </a:t>
            </a:r>
            <a:endParaRPr lang="en-US" altLang="ko-KR" sz="2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3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5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15</a:t>
            </a:fld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038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How to Approach 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Strategy 2. Automation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직사각형 2"/>
          <p:cNvSpPr/>
          <p:nvPr/>
        </p:nvSpPr>
        <p:spPr>
          <a:xfrm>
            <a:off x="-384720" y="988700"/>
            <a:ext cx="1209734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5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/Watch (’20.9.)</a:t>
            </a:r>
            <a:endParaRPr lang="en-US" altLang="ko-KR" sz="2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56" y="2976562"/>
            <a:ext cx="5638800" cy="9048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2AF99F53-B8EC-A640-8E5C-1A70BCC386B2}"/>
              </a:ext>
            </a:extLst>
          </p:cNvPr>
          <p:cNvSpPr txBox="1">
            <a:spLocks/>
          </p:cNvSpPr>
          <p:nvPr/>
        </p:nvSpPr>
        <p:spPr>
          <a:xfrm>
            <a:off x="7304780" y="4160548"/>
            <a:ext cx="1080000" cy="360000"/>
          </a:xfrm>
          <a:prstGeom prst="wedgeRoundRectCallout">
            <a:avLst>
              <a:gd name="adj1" fmla="val 22330"/>
              <a:gd name="adj2" fmla="val -173390"/>
              <a:gd name="adj3" fmla="val 16667"/>
            </a:avLst>
          </a:prstGeom>
          <a:gradFill>
            <a:gsLst>
              <a:gs pos="50000">
                <a:schemeClr val="accent5">
                  <a:lumMod val="20000"/>
                  <a:lumOff val="80000"/>
                </a:schemeClr>
              </a:gs>
              <a:gs pos="85000">
                <a:schemeClr val="accent5">
                  <a:lumMod val="40000"/>
                  <a:lumOff val="60000"/>
                </a:schemeClr>
              </a:gs>
            </a:gsLst>
            <a:lin ang="3900000" scaled="0"/>
          </a:gradFill>
          <a:ln w="6350" cap="flat" cmpd="sng" algn="ctr">
            <a:solidFill>
              <a:schemeClr val="accent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defPPr>
              <a:defRPr lang="ko-KR"/>
            </a:defPPr>
            <a:lvl1pPr algn="ctr" fontAlgn="base" latinLnBrk="0">
              <a:spcBef>
                <a:spcPct val="0"/>
              </a:spcBef>
              <a:spcAft>
                <a:spcPct val="0"/>
              </a:spcAft>
              <a:defRPr kumimoji="1" sz="1200" kern="0">
                <a:solidFill>
                  <a:prstClr val="black"/>
                </a:solidFill>
                <a:latin typeface="+mn-ea"/>
              </a:defRPr>
            </a:lvl1pPr>
            <a:lvl2pPr marL="331561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663123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994684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1326246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1657807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1989369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2320930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2652492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r>
              <a:rPr lang="en-US" altLang="ko-KR" sz="1100" b="1" dirty="0" smtClean="0"/>
              <a:t>“Search”</a:t>
            </a:r>
            <a:endParaRPr lang="en-US" altLang="ko-KR" sz="1100" b="1" dirty="0"/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A58C8E5A-B281-8A46-8105-8D15CDC8E055}"/>
              </a:ext>
            </a:extLst>
          </p:cNvPr>
          <p:cNvSpPr txBox="1">
            <a:spLocks/>
          </p:cNvSpPr>
          <p:nvPr/>
        </p:nvSpPr>
        <p:spPr>
          <a:xfrm>
            <a:off x="5130326" y="4160548"/>
            <a:ext cx="1800000" cy="360000"/>
          </a:xfrm>
          <a:prstGeom prst="wedgeRoundRectCallout">
            <a:avLst>
              <a:gd name="adj1" fmla="val 21058"/>
              <a:gd name="adj2" fmla="val -172766"/>
              <a:gd name="adj3" fmla="val 16667"/>
            </a:avLst>
          </a:prstGeom>
          <a:gradFill>
            <a:gsLst>
              <a:gs pos="50000">
                <a:schemeClr val="accent5">
                  <a:lumMod val="20000"/>
                  <a:lumOff val="80000"/>
                </a:schemeClr>
              </a:gs>
              <a:gs pos="85000">
                <a:schemeClr val="accent5">
                  <a:lumMod val="40000"/>
                  <a:lumOff val="60000"/>
                </a:schemeClr>
              </a:gs>
            </a:gsLst>
            <a:lin ang="3900000" scaled="0"/>
          </a:gradFill>
          <a:ln w="6350" cap="flat" cmpd="sng" algn="ctr">
            <a:solidFill>
              <a:schemeClr val="accent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defPPr>
              <a:defRPr lang="ko-KR"/>
            </a:defPPr>
            <a:lvl1pPr algn="ctr" fontAlgn="base" latinLnBrk="0">
              <a:spcBef>
                <a:spcPct val="0"/>
              </a:spcBef>
              <a:spcAft>
                <a:spcPct val="0"/>
              </a:spcAft>
              <a:defRPr kumimoji="1" sz="1200" kern="0">
                <a:solidFill>
                  <a:prstClr val="black"/>
                </a:solidFill>
                <a:latin typeface="+mn-ea"/>
              </a:defRPr>
            </a:lvl1pPr>
            <a:lvl2pPr marL="331561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663123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994684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1326246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1657807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1989369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2320930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2652492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marL="0" lvl="1" algn="ctr"/>
            <a:r>
              <a:rPr lang="en-US" altLang="ko-KR" sz="1100" b="1" dirty="0" smtClean="0">
                <a:latin typeface="+mn-ea"/>
                <a:ea typeface="+mn-ea"/>
              </a:rPr>
              <a:t>Voice/Text</a:t>
            </a:r>
            <a:r>
              <a:rPr lang="ko-KR" altLang="en-US" sz="1100" b="1" dirty="0" smtClean="0">
                <a:latin typeface="+mn-ea"/>
                <a:ea typeface="+mn-ea"/>
              </a:rPr>
              <a:t> </a:t>
            </a:r>
            <a:r>
              <a:rPr lang="en-US" altLang="ko-KR" sz="1100" b="1" dirty="0" smtClean="0">
                <a:latin typeface="+mn-ea"/>
                <a:ea typeface="+mn-ea"/>
              </a:rPr>
              <a:t>Toggle</a:t>
            </a:r>
            <a:endParaRPr lang="ko-KR" altLang="en-US" sz="1100" b="1" dirty="0">
              <a:latin typeface="+mn-ea"/>
              <a:ea typeface="+mn-ea"/>
            </a:endParaRP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816983E2-2958-624E-81A2-067F5EAA7EBD}"/>
              </a:ext>
            </a:extLst>
          </p:cNvPr>
          <p:cNvSpPr txBox="1">
            <a:spLocks/>
          </p:cNvSpPr>
          <p:nvPr/>
        </p:nvSpPr>
        <p:spPr>
          <a:xfrm>
            <a:off x="3094856" y="4160548"/>
            <a:ext cx="1440000" cy="360000"/>
          </a:xfrm>
          <a:prstGeom prst="wedgeRoundRectCallout">
            <a:avLst>
              <a:gd name="adj1" fmla="val -22739"/>
              <a:gd name="adj2" fmla="val -174617"/>
              <a:gd name="adj3" fmla="val 16667"/>
            </a:avLst>
          </a:prstGeom>
          <a:gradFill>
            <a:gsLst>
              <a:gs pos="50000">
                <a:schemeClr val="accent5">
                  <a:lumMod val="20000"/>
                  <a:lumOff val="80000"/>
                </a:schemeClr>
              </a:gs>
              <a:gs pos="85000">
                <a:schemeClr val="accent5">
                  <a:lumMod val="40000"/>
                  <a:lumOff val="60000"/>
                </a:schemeClr>
              </a:gs>
            </a:gsLst>
            <a:lin ang="3900000" scaled="0"/>
          </a:gradFill>
          <a:ln w="6350" cap="flat" cmpd="sng" algn="ctr">
            <a:solidFill>
              <a:schemeClr val="accent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defPPr>
              <a:defRPr lang="ko-KR"/>
            </a:defPPr>
            <a:lvl1pPr algn="ctr" fontAlgn="base" latinLnBrk="0">
              <a:spcBef>
                <a:spcPct val="0"/>
              </a:spcBef>
              <a:spcAft>
                <a:spcPct val="0"/>
              </a:spcAft>
              <a:defRPr kumimoji="1" sz="1200" kern="0">
                <a:solidFill>
                  <a:prstClr val="black"/>
                </a:solidFill>
                <a:latin typeface="+mn-ea"/>
              </a:defRPr>
            </a:lvl1pPr>
            <a:lvl2pPr marL="331561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663123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994684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1326246"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1657807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1989369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2320930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2652492" defTabSz="663123">
              <a:defRPr kumimoji="1"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r>
              <a:rPr lang="en-US" altLang="ko-KR" sz="1100" b="1" dirty="0" smtClean="0"/>
              <a:t>Keyword</a:t>
            </a:r>
            <a:endParaRPr lang="ko-KR" alt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029039" y="3032029"/>
            <a:ext cx="1329072" cy="2215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800" dirty="0" smtClean="0"/>
              <a:t>기상</a:t>
            </a:r>
            <a:r>
              <a:rPr lang="en-US" altLang="ko-KR" sz="800" dirty="0" smtClean="0"/>
              <a:t>-AI </a:t>
            </a:r>
            <a:r>
              <a:rPr lang="ko-KR" altLang="en-US" sz="800" dirty="0" smtClean="0"/>
              <a:t>검색기</a:t>
            </a:r>
            <a:endParaRPr lang="ko-KR" altLang="en-US" sz="800" dirty="0"/>
          </a:p>
        </p:txBody>
      </p:sp>
      <p:sp>
        <p:nvSpPr>
          <p:cNvPr id="17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8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9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80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How to Approach 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Strategy 2. Automation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직사각형 2"/>
          <p:cNvSpPr/>
          <p:nvPr/>
        </p:nvSpPr>
        <p:spPr>
          <a:xfrm>
            <a:off x="421545" y="982575"/>
            <a:ext cx="604867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25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/Watch</a:t>
            </a:r>
            <a:endParaRPr lang="en-US" altLang="ko-KR" sz="2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63FBC0F3-181E-1A4C-8130-27B717F6EC15}"/>
              </a:ext>
            </a:extLst>
          </p:cNvPr>
          <p:cNvGrpSpPr/>
          <p:nvPr/>
        </p:nvGrpSpPr>
        <p:grpSpPr>
          <a:xfrm>
            <a:off x="3338472" y="2659109"/>
            <a:ext cx="5368407" cy="1103525"/>
            <a:chOff x="2131414" y="2200591"/>
            <a:chExt cx="5368407" cy="1103525"/>
          </a:xfrm>
        </p:grpSpPr>
        <p:sp>
          <p:nvSpPr>
            <p:cNvPr id="18" name="제목 1">
              <a:extLst>
                <a:ext uri="{FF2B5EF4-FFF2-40B4-BE49-F238E27FC236}">
                  <a16:creationId xmlns:a16="http://schemas.microsoft.com/office/drawing/2014/main" id="{A4AE8F62-FDE9-D347-B771-5F123BF1CB5B}"/>
                </a:ext>
              </a:extLst>
            </p:cNvPr>
            <p:cNvSpPr txBox="1">
              <a:spLocks/>
            </p:cNvSpPr>
            <p:nvPr/>
          </p:nvSpPr>
          <p:spPr>
            <a:xfrm>
              <a:off x="2131414" y="2335191"/>
              <a:ext cx="1080000" cy="540000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>
                <a:defRPr sz="1131" kern="0">
                  <a:solidFill>
                    <a:srgbClr val="000000"/>
                  </a:solidFill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endParaRPr lang="ko-KR" altLang="en-US" sz="1000" dirty="0">
                <a:latin typeface="+mn-ea"/>
              </a:endParaRPr>
            </a:p>
          </p:txBody>
        </p:sp>
        <p:sp>
          <p:nvSpPr>
            <p:cNvPr id="19" name="내용 개체 틀 2">
              <a:extLst>
                <a:ext uri="{FF2B5EF4-FFF2-40B4-BE49-F238E27FC236}">
                  <a16:creationId xmlns:a16="http://schemas.microsoft.com/office/drawing/2014/main" id="{710B5CAE-3D23-DC42-A388-52EC31315D71}"/>
                </a:ext>
              </a:extLst>
            </p:cNvPr>
            <p:cNvSpPr txBox="1">
              <a:spLocks/>
            </p:cNvSpPr>
            <p:nvPr/>
          </p:nvSpPr>
          <p:spPr>
            <a:xfrm>
              <a:off x="6419821" y="2764116"/>
              <a:ext cx="1080000" cy="540000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>
                <a:defRPr sz="1131" kern="0">
                  <a:solidFill>
                    <a:srgbClr val="000000"/>
                  </a:solidFill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endParaRPr lang="en-US" altLang="ko-KR" sz="1000" dirty="0">
                <a:latin typeface="+mn-ea"/>
              </a:endParaRPr>
            </a:p>
          </p:txBody>
        </p:sp>
        <p:sp>
          <p:nvSpPr>
            <p:cNvPr id="20" name="제목 1">
              <a:extLst>
                <a:ext uri="{FF2B5EF4-FFF2-40B4-BE49-F238E27FC236}">
                  <a16:creationId xmlns:a16="http://schemas.microsoft.com/office/drawing/2014/main" id="{528DA9CA-8422-5942-920C-66D9B2AC476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736910" y="2470591"/>
              <a:ext cx="1080000" cy="540000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>
                <a:defRPr sz="1131" kern="0">
                  <a:solidFill>
                    <a:srgbClr val="000000"/>
                  </a:solidFill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endParaRPr lang="ko-KR" altLang="en-US" sz="1000" dirty="0">
                <a:latin typeface="+mn-ea"/>
              </a:endParaRPr>
            </a:p>
          </p:txBody>
        </p: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84959590-4A78-074F-94F3-F54906428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54"/>
          <a:stretch/>
        </p:blipFill>
        <p:spPr>
          <a:xfrm>
            <a:off x="1538685" y="3434831"/>
            <a:ext cx="4488180" cy="320039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EE11346D-CC72-B748-9229-83495A6A3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55" y="2020187"/>
            <a:ext cx="4460240" cy="62992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2EFA1AC-B0E5-5C49-81A0-176FBA2E2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06" y="2020187"/>
            <a:ext cx="2502352" cy="140823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DA05BF3-1391-4D4E-B594-D69745946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06" y="3655386"/>
            <a:ext cx="2502352" cy="31279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70577" y="2064298"/>
            <a:ext cx="1329072" cy="2215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800" dirty="0" smtClean="0"/>
              <a:t>기상</a:t>
            </a:r>
            <a:r>
              <a:rPr lang="en-US" altLang="ko-KR" sz="800" dirty="0" smtClean="0"/>
              <a:t>-AI </a:t>
            </a:r>
            <a:r>
              <a:rPr lang="ko-KR" altLang="en-US" sz="800" dirty="0" smtClean="0"/>
              <a:t>검색기</a:t>
            </a:r>
            <a:endParaRPr lang="ko-KR" alt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1552654" y="1628800"/>
            <a:ext cx="38952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>
                <a:solidFill>
                  <a:srgbClr val="002060"/>
                </a:solidFill>
                <a:latin typeface="+mj-lt"/>
              </a:rPr>
              <a:t>1. Search/</a:t>
            </a:r>
            <a:r>
              <a:rPr lang="en-US" altLang="ko-KR" sz="15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Retrieve</a:t>
            </a:r>
            <a:r>
              <a:rPr lang="en-US" altLang="ko-KR" sz="1500" b="1" dirty="0" smtClean="0">
                <a:solidFill>
                  <a:srgbClr val="002060"/>
                </a:solidFill>
                <a:latin typeface="+mj-lt"/>
              </a:rPr>
              <a:t> Information</a:t>
            </a:r>
            <a:endParaRPr lang="ko-KR" altLang="en-US" sz="15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9669" y="3070556"/>
            <a:ext cx="2231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002060"/>
                </a:solidFill>
                <a:latin typeface="+mj-lt"/>
              </a:rPr>
              <a:t>2</a:t>
            </a:r>
            <a:r>
              <a:rPr lang="en-US" altLang="ko-KR" sz="1500" b="1" dirty="0" smtClean="0">
                <a:solidFill>
                  <a:srgbClr val="002060"/>
                </a:solidFill>
                <a:latin typeface="+mj-lt"/>
              </a:rPr>
              <a:t>. Results</a:t>
            </a:r>
            <a:endParaRPr lang="ko-KR" altLang="en-US" sz="15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6879" y="1642047"/>
            <a:ext cx="18534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002060"/>
                </a:solidFill>
                <a:latin typeface="+mj-lt"/>
              </a:rPr>
              <a:t>3</a:t>
            </a:r>
            <a:r>
              <a:rPr lang="en-US" altLang="ko-KR" sz="1500" b="1" dirty="0" smtClean="0">
                <a:solidFill>
                  <a:srgbClr val="002060"/>
                </a:solidFill>
                <a:latin typeface="+mj-lt"/>
              </a:rPr>
              <a:t>. Save into file</a:t>
            </a:r>
            <a:endParaRPr lang="ko-KR" altLang="en-US" sz="15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96400" y="26695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Typo corrected! </a:t>
            </a:r>
          </a:p>
        </p:txBody>
      </p:sp>
      <p:sp>
        <p:nvSpPr>
          <p:cNvPr id="33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4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5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17</a:t>
            </a:fld>
            <a:endParaRPr lang="zh-CN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8382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How to Approach 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Strategy 2. Automation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직사각형 2"/>
          <p:cNvSpPr/>
          <p:nvPr/>
        </p:nvSpPr>
        <p:spPr>
          <a:xfrm>
            <a:off x="226163" y="982246"/>
            <a:ext cx="727280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25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/Watch</a:t>
            </a:r>
            <a:endParaRPr lang="en-US" altLang="ko-KR" sz="2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8248" y="249289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Requirements from Forecasters collected in near-real time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3F0B4F29-E952-8F4F-989B-8029476E0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" b="12439"/>
          <a:stretch/>
        </p:blipFill>
        <p:spPr>
          <a:xfrm>
            <a:off x="1439405" y="1628800"/>
            <a:ext cx="6265191" cy="4752528"/>
          </a:xfrm>
          <a:prstGeom prst="rect">
            <a:avLst/>
          </a:prstGeom>
        </p:spPr>
      </p:pic>
      <p:sp>
        <p:nvSpPr>
          <p:cNvPr id="30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1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2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764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How to Approach 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Strategy 2. Automation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직사각형 7"/>
          <p:cNvSpPr/>
          <p:nvPr/>
        </p:nvSpPr>
        <p:spPr>
          <a:xfrm>
            <a:off x="2567608" y="1340768"/>
            <a:ext cx="708809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Information </a:t>
            </a:r>
            <a:r>
              <a:rPr lang="en-US" altLang="ko-KR" sz="25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Search/Retrieval</a:t>
            </a:r>
            <a:r>
              <a:rPr lang="en-US" altLang="ko-KR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Agents </a:t>
            </a:r>
            <a:endParaRPr lang="ko-KR" altLang="en-US" dirty="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3C261A2F-CB0F-B342-B77D-CFB209D55B43}"/>
              </a:ext>
            </a:extLst>
          </p:cNvPr>
          <p:cNvGrpSpPr/>
          <p:nvPr/>
        </p:nvGrpSpPr>
        <p:grpSpPr>
          <a:xfrm>
            <a:off x="1414006" y="3870118"/>
            <a:ext cx="6277236" cy="940485"/>
            <a:chOff x="580109" y="3257949"/>
            <a:chExt cx="6277236" cy="940485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112307A1-0821-154E-A691-EAED9DFCDDAB}"/>
                </a:ext>
              </a:extLst>
            </p:cNvPr>
            <p:cNvGrpSpPr/>
            <p:nvPr/>
          </p:nvGrpSpPr>
          <p:grpSpPr>
            <a:xfrm>
              <a:off x="1178855" y="3838434"/>
              <a:ext cx="1800000" cy="360000"/>
              <a:chOff x="696196" y="2056215"/>
              <a:chExt cx="1800000" cy="360000"/>
            </a:xfrm>
          </p:grpSpPr>
          <p:sp>
            <p:nvSpPr>
              <p:cNvPr id="44" name="타원 4">
                <a:extLst>
                  <a:ext uri="{FF2B5EF4-FFF2-40B4-BE49-F238E27FC236}">
                    <a16:creationId xmlns:a16="http://schemas.microsoft.com/office/drawing/2014/main" id="{F17AE119-380E-0C42-A8F2-CC60184378E9}"/>
                  </a:ext>
                </a:extLst>
              </p:cNvPr>
              <p:cNvSpPr/>
              <p:nvPr/>
            </p:nvSpPr>
            <p:spPr bwMode="auto">
              <a:xfrm>
                <a:off x="696196" y="2056215"/>
                <a:ext cx="1800000" cy="360000"/>
              </a:xfrm>
              <a:prstGeom prst="roundRect">
                <a:avLst/>
              </a:prstGeom>
              <a:pattFill prst="pct90">
                <a:fgClr>
                  <a:schemeClr val="tx2"/>
                </a:fgClr>
                <a:bgClr>
                  <a:schemeClr val="tx2">
                    <a:lumMod val="75000"/>
                  </a:schemeClr>
                </a:bgClr>
              </a:patt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25400" tIns="25400" rIns="25400" bIns="25400" spcCol="1270" anchor="ctr"/>
              <a:lstStyle/>
              <a:p>
                <a:pPr algn="ctr" defTabSz="888978">
                  <a:lnSpc>
                    <a:spcPct val="90000"/>
                  </a:lnSpc>
                  <a:spcAft>
                    <a:spcPct val="35000"/>
                  </a:spcAft>
                </a:pPr>
                <a:endParaRPr lang="ko-KR" altLang="en-US" sz="1000" dirty="0">
                  <a:latin typeface="+mn-ea"/>
                </a:endParaRPr>
              </a:p>
            </p:txBody>
          </p:sp>
          <p:sp>
            <p:nvSpPr>
              <p:cNvPr id="45" name="타원 4">
                <a:extLst>
                  <a:ext uri="{FF2B5EF4-FFF2-40B4-BE49-F238E27FC236}">
                    <a16:creationId xmlns:a16="http://schemas.microsoft.com/office/drawing/2014/main" id="{8C16D87E-D139-C841-8514-54E241900EF8}"/>
                  </a:ext>
                </a:extLst>
              </p:cNvPr>
              <p:cNvSpPr/>
              <p:nvPr/>
            </p:nvSpPr>
            <p:spPr bwMode="auto">
              <a:xfrm>
                <a:off x="696196" y="2056215"/>
                <a:ext cx="18000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5400" tIns="25400" rIns="25400" bIns="25400" spcCol="1270" anchor="ctr"/>
              <a:lstStyle/>
              <a:p>
                <a:pPr algn="ctr" defTabSz="888978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ko-KR" sz="1000" dirty="0" smtClean="0">
                    <a:solidFill>
                      <a:schemeClr val="tx1"/>
                    </a:solidFill>
                    <a:latin typeface="+mn-ea"/>
                  </a:rPr>
                  <a:t>Cross DB Search</a:t>
                </a:r>
                <a:endParaRPr lang="ko-KR" altLang="en-US" sz="10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A7872422-C481-B64E-83E4-1B8A12D7566A}"/>
                </a:ext>
              </a:extLst>
            </p:cNvPr>
            <p:cNvGrpSpPr/>
            <p:nvPr/>
          </p:nvGrpSpPr>
          <p:grpSpPr>
            <a:xfrm>
              <a:off x="5057345" y="3838434"/>
              <a:ext cx="1800000" cy="360000"/>
              <a:chOff x="624797" y="1179400"/>
              <a:chExt cx="1800000" cy="360000"/>
            </a:xfrm>
          </p:grpSpPr>
          <p:sp>
            <p:nvSpPr>
              <p:cNvPr id="42" name="타원 4">
                <a:extLst>
                  <a:ext uri="{FF2B5EF4-FFF2-40B4-BE49-F238E27FC236}">
                    <a16:creationId xmlns:a16="http://schemas.microsoft.com/office/drawing/2014/main" id="{778D7C14-3664-5442-8DD2-714851E17B2F}"/>
                  </a:ext>
                </a:extLst>
              </p:cNvPr>
              <p:cNvSpPr/>
              <p:nvPr/>
            </p:nvSpPr>
            <p:spPr bwMode="auto">
              <a:xfrm>
                <a:off x="624797" y="1179400"/>
                <a:ext cx="1800000" cy="360000"/>
              </a:xfrm>
              <a:prstGeom prst="roundRect">
                <a:avLst/>
              </a:prstGeom>
              <a:pattFill prst="pct90">
                <a:fgClr>
                  <a:schemeClr val="tx2"/>
                </a:fgClr>
                <a:bgClr>
                  <a:schemeClr val="tx2">
                    <a:lumMod val="75000"/>
                  </a:schemeClr>
                </a:bgClr>
              </a:patt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25400" tIns="25400" rIns="25400" bIns="25400" spcCol="1270" anchor="ctr"/>
              <a:lstStyle/>
              <a:p>
                <a:pPr algn="ctr" defTabSz="888978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ko-KR" altLang="en-US" sz="1000" dirty="0">
                  <a:latin typeface="+mn-ea"/>
                </a:endParaRPr>
              </a:p>
            </p:txBody>
          </p:sp>
          <p:sp>
            <p:nvSpPr>
              <p:cNvPr id="43" name="직사각형 14">
                <a:extLst>
                  <a:ext uri="{FF2B5EF4-FFF2-40B4-BE49-F238E27FC236}">
                    <a16:creationId xmlns:a16="http://schemas.microsoft.com/office/drawing/2014/main" id="{C426BD59-358A-764E-AFEE-1BC5F2A4273C}"/>
                  </a:ext>
                </a:extLst>
              </p:cNvPr>
              <p:cNvSpPr/>
              <p:nvPr/>
            </p:nvSpPr>
            <p:spPr bwMode="auto">
              <a:xfrm>
                <a:off x="624797" y="1179400"/>
                <a:ext cx="18000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ko-KR" sz="1000" dirty="0" smtClean="0">
                    <a:solidFill>
                      <a:schemeClr val="tx1"/>
                    </a:solidFill>
                  </a:rPr>
                  <a:t>Link to Internal DB</a:t>
                </a:r>
                <a:endParaRPr lang="ko-KR" altLang="en-US" sz="1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A4B3AF15-B257-6043-84AC-91182FF1B93E}"/>
                </a:ext>
              </a:extLst>
            </p:cNvPr>
            <p:cNvGrpSpPr/>
            <p:nvPr/>
          </p:nvGrpSpPr>
          <p:grpSpPr>
            <a:xfrm>
              <a:off x="3124196" y="3838434"/>
              <a:ext cx="1800000" cy="360000"/>
              <a:chOff x="2604967" y="1936531"/>
              <a:chExt cx="1800000" cy="360000"/>
            </a:xfrm>
          </p:grpSpPr>
          <p:sp>
            <p:nvSpPr>
              <p:cNvPr id="40" name="직사각형 25">
                <a:extLst>
                  <a:ext uri="{FF2B5EF4-FFF2-40B4-BE49-F238E27FC236}">
                    <a16:creationId xmlns:a16="http://schemas.microsoft.com/office/drawing/2014/main" id="{5E84E54D-0A3D-2548-A0B3-0B3A339A59AE}"/>
                  </a:ext>
                </a:extLst>
              </p:cNvPr>
              <p:cNvSpPr/>
              <p:nvPr/>
            </p:nvSpPr>
            <p:spPr bwMode="auto">
              <a:xfrm>
                <a:off x="2604967" y="1936531"/>
                <a:ext cx="1800000" cy="360000"/>
              </a:xfrm>
              <a:prstGeom prst="roundRect">
                <a:avLst/>
              </a:prstGeom>
              <a:pattFill prst="pct90">
                <a:fgClr>
                  <a:schemeClr val="tx2"/>
                </a:fgClr>
                <a:bgClr>
                  <a:schemeClr val="tx2">
                    <a:lumMod val="75000"/>
                  </a:schemeClr>
                </a:bgClr>
              </a:patt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25400" tIns="25400" rIns="25400" bIns="25400" spcCol="1270" anchor="ctr"/>
              <a:lstStyle/>
              <a:p>
                <a:pPr algn="ctr" defTabSz="888978">
                  <a:lnSpc>
                    <a:spcPct val="90000"/>
                  </a:lnSpc>
                  <a:spcAft>
                    <a:spcPct val="35000"/>
                  </a:spcAft>
                </a:pPr>
                <a:endParaRPr lang="ko-KR" altLang="en-US" sz="1000" dirty="0">
                  <a:latin typeface="+mn-ea"/>
                </a:endParaRPr>
              </a:p>
            </p:txBody>
          </p:sp>
          <p:sp>
            <p:nvSpPr>
              <p:cNvPr id="41" name="직사각형 26">
                <a:extLst>
                  <a:ext uri="{FF2B5EF4-FFF2-40B4-BE49-F238E27FC236}">
                    <a16:creationId xmlns:a16="http://schemas.microsoft.com/office/drawing/2014/main" id="{88DB827F-64A3-0346-B543-BEE32F600A8E}"/>
                  </a:ext>
                </a:extLst>
              </p:cNvPr>
              <p:cNvSpPr/>
              <p:nvPr/>
            </p:nvSpPr>
            <p:spPr bwMode="auto">
              <a:xfrm>
                <a:off x="2604967" y="1936531"/>
                <a:ext cx="1800000" cy="3600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ko-KR" sz="1000" dirty="0" smtClean="0">
                    <a:solidFill>
                      <a:schemeClr val="tx1"/>
                    </a:solidFill>
                    <a:latin typeface="+mn-ea"/>
                  </a:rPr>
                  <a:t>Link to External System</a:t>
                </a:r>
                <a:endParaRPr lang="ko-KR" altLang="en-US" sz="1000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B92C673D-2644-8342-9BFD-CBD749377101}"/>
                </a:ext>
              </a:extLst>
            </p:cNvPr>
            <p:cNvGrpSpPr/>
            <p:nvPr/>
          </p:nvGrpSpPr>
          <p:grpSpPr>
            <a:xfrm>
              <a:off x="580109" y="3257949"/>
              <a:ext cx="5271944" cy="432000"/>
              <a:chOff x="610589" y="3154317"/>
              <a:chExt cx="5271944" cy="43200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54F2F06-16FD-AC4F-B95F-5407B8D0B74B}"/>
                  </a:ext>
                </a:extLst>
              </p:cNvPr>
              <p:cNvSpPr txBox="1"/>
              <p:nvPr/>
            </p:nvSpPr>
            <p:spPr>
              <a:xfrm>
                <a:off x="781277" y="3218840"/>
                <a:ext cx="5101256" cy="3029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chemeClr val="bg1">
                      <a:lumMod val="95000"/>
                    </a:schemeClr>
                  </a:gs>
                  <a:gs pos="85000">
                    <a:schemeClr val="bg1">
                      <a:lumMod val="85000"/>
                    </a:schemeClr>
                  </a:gs>
                </a:gsLst>
                <a:lin ang="3900000" scaled="0"/>
              </a:gra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/>
              <a:lstStyle>
                <a:defPPr>
                  <a:defRPr lang="ko-KR"/>
                </a:defPPr>
                <a:lvl1pPr algn="ctr" fontAlgn="base" latinLnBrk="0">
                  <a:spcBef>
                    <a:spcPct val="0"/>
                  </a:spcBef>
                  <a:spcAft>
                    <a:spcPct val="0"/>
                  </a:spcAft>
                  <a:defRPr kumimoji="1" sz="1200" kern="0">
                    <a:solidFill>
                      <a:prstClr val="black"/>
                    </a:solidFill>
                    <a:latin typeface="+mn-ea"/>
                  </a:defRPr>
                </a:lvl1pPr>
                <a:lvl2pPr marL="331561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2pPr>
                <a:lvl3pPr marL="66312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3pPr>
                <a:lvl4pPr marL="994684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4pPr>
                <a:lvl5pPr marL="1326246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5pPr>
                <a:lvl6pPr marL="1657807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6pPr>
                <a:lvl7pPr marL="1989369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7pPr>
                <a:lvl8pPr marL="2320930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8pPr>
                <a:lvl9pPr marL="2652492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9pPr>
              </a:lstStyle>
              <a:p>
                <a:r>
                  <a:rPr lang="en-US" altLang="ko-KR" dirty="0" smtClean="0"/>
                  <a:t>Expand Search Scope</a:t>
                </a:r>
                <a:endParaRPr lang="ko-KR" altLang="en-US" dirty="0"/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19269BB3-9102-BB44-B9E8-B5E62E35048C}"/>
                  </a:ext>
                </a:extLst>
              </p:cNvPr>
              <p:cNvGrpSpPr/>
              <p:nvPr/>
            </p:nvGrpSpPr>
            <p:grpSpPr>
              <a:xfrm>
                <a:off x="610589" y="3154317"/>
                <a:ext cx="432000" cy="432000"/>
                <a:chOff x="10256394" y="1753934"/>
                <a:chExt cx="432000" cy="432000"/>
              </a:xfrm>
            </p:grpSpPr>
            <p:grpSp>
              <p:nvGrpSpPr>
                <p:cNvPr id="36" name="组合 217">
                  <a:extLst>
                    <a:ext uri="{FF2B5EF4-FFF2-40B4-BE49-F238E27FC236}">
                      <a16:creationId xmlns:a16="http://schemas.microsoft.com/office/drawing/2014/main" id="{92DE7F9C-CB09-ED4F-9DF8-B230944ED2FB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>
                <a:xfrm>
                  <a:off x="10256394" y="1753934"/>
                  <a:ext cx="432000" cy="432000"/>
                  <a:chOff x="1827622" y="1343919"/>
                  <a:chExt cx="2304000" cy="2304000"/>
                </a:xfrm>
              </p:grpSpPr>
              <p:sp>
                <p:nvSpPr>
                  <p:cNvPr id="38" name="椭圆 218">
                    <a:extLst>
                      <a:ext uri="{FF2B5EF4-FFF2-40B4-BE49-F238E27FC236}">
                        <a16:creationId xmlns:a16="http://schemas.microsoft.com/office/drawing/2014/main" id="{5295CB05-155C-9C4E-8112-2395E1D0C8B5}"/>
                      </a:ext>
                    </a:extLst>
                  </p:cNvPr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51435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Malgun Gothic Regular"/>
                      <a:ea typeface="华文细黑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9" name="椭圆 219">
                    <a:extLst>
                      <a:ext uri="{FF2B5EF4-FFF2-40B4-BE49-F238E27FC236}">
                        <a16:creationId xmlns:a16="http://schemas.microsoft.com/office/drawing/2014/main" id="{796463B4-FEF1-8B45-ACA1-614885F01695}"/>
                      </a:ext>
                    </a:extLst>
                  </p:cNvPr>
                  <p:cNvSpPr/>
                  <p:nvPr/>
                </p:nvSpPr>
                <p:spPr>
                  <a:xfrm>
                    <a:off x="1877485" y="1393777"/>
                    <a:ext cx="2204280" cy="22042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51435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Malgun Gothic Regular"/>
                      <a:ea typeface="华文细黑" panose="0201060004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37" name="내용 개체 틀 2">
                  <a:extLst>
                    <a:ext uri="{FF2B5EF4-FFF2-40B4-BE49-F238E27FC236}">
                      <a16:creationId xmlns:a16="http://schemas.microsoft.com/office/drawing/2014/main" id="{888544D5-F25D-4A4E-9C25-793E382678C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292394" y="1789934"/>
                  <a:ext cx="360000" cy="360000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kumimoji="1" lang="en-US" altLang="ko-KR" sz="1600" b="1" dirty="0">
                      <a:solidFill>
                        <a:schemeClr val="accent2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ea"/>
                    </a:rPr>
                    <a:t>2</a:t>
                  </a:r>
                </a:p>
              </p:txBody>
            </p:sp>
          </p:grpSp>
        </p:grp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14EFE522-1693-294B-857D-821961D4B068}"/>
              </a:ext>
            </a:extLst>
          </p:cNvPr>
          <p:cNvGrpSpPr/>
          <p:nvPr/>
        </p:nvGrpSpPr>
        <p:grpSpPr>
          <a:xfrm>
            <a:off x="1414006" y="5080803"/>
            <a:ext cx="5271944" cy="940485"/>
            <a:chOff x="580109" y="4733181"/>
            <a:chExt cx="5271944" cy="940485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61BEAAA9-6267-D34D-BADB-3E463CB17117}"/>
                </a:ext>
              </a:extLst>
            </p:cNvPr>
            <p:cNvGrpSpPr/>
            <p:nvPr/>
          </p:nvGrpSpPr>
          <p:grpSpPr>
            <a:xfrm>
              <a:off x="1178855" y="5313666"/>
              <a:ext cx="3745341" cy="360000"/>
              <a:chOff x="1178855" y="5002240"/>
              <a:chExt cx="3745341" cy="360000"/>
            </a:xfrm>
          </p:grpSpPr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D097DCEA-BD54-8248-85E4-5F147C5E1850}"/>
                  </a:ext>
                </a:extLst>
              </p:cNvPr>
              <p:cNvGrpSpPr/>
              <p:nvPr/>
            </p:nvGrpSpPr>
            <p:grpSpPr>
              <a:xfrm>
                <a:off x="1178855" y="5002240"/>
                <a:ext cx="1800000" cy="360000"/>
                <a:chOff x="624797" y="1179400"/>
                <a:chExt cx="1800000" cy="360000"/>
              </a:xfrm>
            </p:grpSpPr>
            <p:sp>
              <p:nvSpPr>
                <p:cNvPr id="59" name="타원 4">
                  <a:extLst>
                    <a:ext uri="{FF2B5EF4-FFF2-40B4-BE49-F238E27FC236}">
                      <a16:creationId xmlns:a16="http://schemas.microsoft.com/office/drawing/2014/main" id="{320C0694-AF77-F043-B04B-6CFB01D35832}"/>
                    </a:ext>
                  </a:extLst>
                </p:cNvPr>
                <p:cNvSpPr/>
                <p:nvPr/>
              </p:nvSpPr>
              <p:spPr bwMode="auto">
                <a:xfrm>
                  <a:off x="624797" y="1179400"/>
                  <a:ext cx="1800000" cy="360000"/>
                </a:xfrm>
                <a:prstGeom prst="roundRect">
                  <a:avLst/>
                </a:prstGeom>
                <a:pattFill prst="pct90">
                  <a:fgClr>
                    <a:schemeClr val="tx2"/>
                  </a:fgClr>
                  <a:bgClr>
                    <a:schemeClr val="tx2">
                      <a:lumMod val="75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ko-KR" altLang="en-US" sz="1000" dirty="0">
                    <a:latin typeface="+mn-ea"/>
                  </a:endParaRPr>
                </a:p>
              </p:txBody>
            </p:sp>
            <p:sp>
              <p:nvSpPr>
                <p:cNvPr id="60" name="직사각형 20">
                  <a:extLst>
                    <a:ext uri="{FF2B5EF4-FFF2-40B4-BE49-F238E27FC236}">
                      <a16:creationId xmlns:a16="http://schemas.microsoft.com/office/drawing/2014/main" id="{7EF0EC10-48B4-DF47-B8BD-52A097CF38F2}"/>
                    </a:ext>
                  </a:extLst>
                </p:cNvPr>
                <p:cNvSpPr/>
                <p:nvPr/>
              </p:nvSpPr>
              <p:spPr bwMode="auto">
                <a:xfrm>
                  <a:off x="624797" y="1179400"/>
                  <a:ext cx="1800000" cy="3600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EFEFE">
                        <a:alpha val="20000"/>
                      </a:srgb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ko-KR" sz="1000" dirty="0" smtClean="0"/>
                    <a:t>Accuracy</a:t>
                  </a:r>
                  <a:endParaRPr lang="ko-KR" altLang="en-US" sz="1000" dirty="0"/>
                </a:p>
              </p:txBody>
            </p:sp>
          </p:grpSp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25626484-DCF0-5343-9FC5-485AAB8B876C}"/>
                  </a:ext>
                </a:extLst>
              </p:cNvPr>
              <p:cNvGrpSpPr/>
              <p:nvPr/>
            </p:nvGrpSpPr>
            <p:grpSpPr>
              <a:xfrm>
                <a:off x="3124196" y="5002240"/>
                <a:ext cx="1800000" cy="360000"/>
                <a:chOff x="2604967" y="1936531"/>
                <a:chExt cx="1800000" cy="360000"/>
              </a:xfrm>
            </p:grpSpPr>
            <p:sp>
              <p:nvSpPr>
                <p:cNvPr id="57" name="직사각형 22">
                  <a:extLst>
                    <a:ext uri="{FF2B5EF4-FFF2-40B4-BE49-F238E27FC236}">
                      <a16:creationId xmlns:a16="http://schemas.microsoft.com/office/drawing/2014/main" id="{8723FE40-05CB-3E40-93C8-9F28A9622E3C}"/>
                    </a:ext>
                  </a:extLst>
                </p:cNvPr>
                <p:cNvSpPr/>
                <p:nvPr/>
              </p:nvSpPr>
              <p:spPr bwMode="auto">
                <a:xfrm>
                  <a:off x="2604967" y="1936531"/>
                  <a:ext cx="1800000" cy="360000"/>
                </a:xfrm>
                <a:prstGeom prst="roundRect">
                  <a:avLst/>
                </a:prstGeom>
                <a:pattFill prst="pct90">
                  <a:fgClr>
                    <a:schemeClr val="tx2"/>
                  </a:fgClr>
                  <a:bgClr>
                    <a:schemeClr val="tx2">
                      <a:lumMod val="75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ko-KR" altLang="en-US" sz="1000" dirty="0">
                    <a:latin typeface="+mn-ea"/>
                  </a:endParaRPr>
                </a:p>
              </p:txBody>
            </p:sp>
            <p:sp>
              <p:nvSpPr>
                <p:cNvPr id="58" name="직사각형 23">
                  <a:extLst>
                    <a:ext uri="{FF2B5EF4-FFF2-40B4-BE49-F238E27FC236}">
                      <a16:creationId xmlns:a16="http://schemas.microsoft.com/office/drawing/2014/main" id="{F2692FC1-C8F5-A740-A82B-71B2197F7163}"/>
                    </a:ext>
                  </a:extLst>
                </p:cNvPr>
                <p:cNvSpPr/>
                <p:nvPr/>
              </p:nvSpPr>
              <p:spPr bwMode="auto">
                <a:xfrm>
                  <a:off x="2604967" y="1936531"/>
                  <a:ext cx="1800000" cy="3600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EFEFE">
                        <a:alpha val="20000"/>
                      </a:srgbClr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ko-KR" sz="1000" dirty="0" smtClean="0">
                      <a:latin typeface="+mn-ea"/>
                    </a:rPr>
                    <a:t>Speed</a:t>
                  </a:r>
                  <a:endParaRPr lang="ko-KR" altLang="en-US" sz="1000" dirty="0">
                    <a:latin typeface="+mn-ea"/>
                  </a:endParaRPr>
                </a:p>
              </p:txBody>
            </p:sp>
          </p:grp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28304F28-590B-1543-85E3-19A390257D6A}"/>
                </a:ext>
              </a:extLst>
            </p:cNvPr>
            <p:cNvGrpSpPr/>
            <p:nvPr/>
          </p:nvGrpSpPr>
          <p:grpSpPr>
            <a:xfrm>
              <a:off x="580109" y="4733181"/>
              <a:ext cx="5271944" cy="432000"/>
              <a:chOff x="604493" y="4343037"/>
              <a:chExt cx="5271944" cy="432000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039FF61-15F1-8C4B-94D0-BB69D9BA871D}"/>
                  </a:ext>
                </a:extLst>
              </p:cNvPr>
              <p:cNvSpPr txBox="1"/>
              <p:nvPr/>
            </p:nvSpPr>
            <p:spPr>
              <a:xfrm>
                <a:off x="775181" y="4407560"/>
                <a:ext cx="5101256" cy="3029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chemeClr val="bg1">
                      <a:lumMod val="95000"/>
                    </a:schemeClr>
                  </a:gs>
                  <a:gs pos="85000">
                    <a:schemeClr val="bg1">
                      <a:lumMod val="85000"/>
                    </a:schemeClr>
                  </a:gs>
                </a:gsLst>
                <a:lin ang="3900000" scaled="0"/>
              </a:gra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/>
              <a:lstStyle>
                <a:defPPr>
                  <a:defRPr lang="ko-KR"/>
                </a:defPPr>
                <a:lvl1pPr algn="ctr" fontAlgn="base" latinLnBrk="0">
                  <a:spcBef>
                    <a:spcPct val="0"/>
                  </a:spcBef>
                  <a:spcAft>
                    <a:spcPct val="0"/>
                  </a:spcAft>
                  <a:defRPr kumimoji="1" sz="1200" kern="0">
                    <a:solidFill>
                      <a:prstClr val="black"/>
                    </a:solidFill>
                    <a:latin typeface="+mn-ea"/>
                  </a:defRPr>
                </a:lvl1pPr>
                <a:lvl2pPr marL="331561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2pPr>
                <a:lvl3pPr marL="66312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3pPr>
                <a:lvl4pPr marL="994684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4pPr>
                <a:lvl5pPr marL="1326246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5pPr>
                <a:lvl6pPr marL="1657807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6pPr>
                <a:lvl7pPr marL="1989369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7pPr>
                <a:lvl8pPr marL="2320930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8pPr>
                <a:lvl9pPr marL="2652492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9pPr>
              </a:lstStyle>
              <a:p>
                <a:r>
                  <a:rPr lang="en-US" altLang="ko-KR" dirty="0" smtClean="0"/>
                  <a:t>Enhance Performance</a:t>
                </a:r>
                <a:endParaRPr lang="ko-KR" altLang="en-US" dirty="0"/>
              </a:p>
            </p:txBody>
          </p:sp>
          <p:grpSp>
            <p:nvGrpSpPr>
              <p:cNvPr id="50" name="그룹 49">
                <a:extLst>
                  <a:ext uri="{FF2B5EF4-FFF2-40B4-BE49-F238E27FC236}">
                    <a16:creationId xmlns:a16="http://schemas.microsoft.com/office/drawing/2014/main" id="{D9786358-B53E-A24B-BF62-F26052A48AD0}"/>
                  </a:ext>
                </a:extLst>
              </p:cNvPr>
              <p:cNvGrpSpPr/>
              <p:nvPr/>
            </p:nvGrpSpPr>
            <p:grpSpPr>
              <a:xfrm>
                <a:off x="604493" y="4343037"/>
                <a:ext cx="432000" cy="432000"/>
                <a:chOff x="10256394" y="1753934"/>
                <a:chExt cx="432000" cy="432000"/>
              </a:xfrm>
            </p:grpSpPr>
            <p:grpSp>
              <p:nvGrpSpPr>
                <p:cNvPr id="51" name="组合 217">
                  <a:extLst>
                    <a:ext uri="{FF2B5EF4-FFF2-40B4-BE49-F238E27FC236}">
                      <a16:creationId xmlns:a16="http://schemas.microsoft.com/office/drawing/2014/main" id="{5FE30C44-8D2B-1145-8BF1-06FDD2B811D3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>
                <a:xfrm>
                  <a:off x="10256394" y="1753934"/>
                  <a:ext cx="432000" cy="432000"/>
                  <a:chOff x="1827622" y="1343919"/>
                  <a:chExt cx="2304000" cy="2304000"/>
                </a:xfrm>
              </p:grpSpPr>
              <p:sp>
                <p:nvSpPr>
                  <p:cNvPr id="53" name="椭圆 218">
                    <a:extLst>
                      <a:ext uri="{FF2B5EF4-FFF2-40B4-BE49-F238E27FC236}">
                        <a16:creationId xmlns:a16="http://schemas.microsoft.com/office/drawing/2014/main" id="{0976B426-6750-FB46-A228-F196C4E51903}"/>
                      </a:ext>
                    </a:extLst>
                  </p:cNvPr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51435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Malgun Gothic Regular"/>
                      <a:ea typeface="华文细黑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4" name="椭圆 219">
                    <a:extLst>
                      <a:ext uri="{FF2B5EF4-FFF2-40B4-BE49-F238E27FC236}">
                        <a16:creationId xmlns:a16="http://schemas.microsoft.com/office/drawing/2014/main" id="{993293EC-0241-2C49-8D2A-BBD28F353A07}"/>
                      </a:ext>
                    </a:extLst>
                  </p:cNvPr>
                  <p:cNvSpPr/>
                  <p:nvPr/>
                </p:nvSpPr>
                <p:spPr>
                  <a:xfrm>
                    <a:off x="1877485" y="1393777"/>
                    <a:ext cx="2204280" cy="22042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51435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Malgun Gothic Regular"/>
                      <a:ea typeface="华文细黑" panose="0201060004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52" name="내용 개체 틀 2">
                  <a:extLst>
                    <a:ext uri="{FF2B5EF4-FFF2-40B4-BE49-F238E27FC236}">
                      <a16:creationId xmlns:a16="http://schemas.microsoft.com/office/drawing/2014/main" id="{AA923314-F081-6147-9664-6A891B7257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292394" y="1789934"/>
                  <a:ext cx="360000" cy="360000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kumimoji="1" lang="en-US" altLang="ko-KR" sz="1600" b="1" dirty="0">
                      <a:solidFill>
                        <a:schemeClr val="accent2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ea"/>
                    </a:rPr>
                    <a:t>3</a:t>
                  </a:r>
                </a:p>
              </p:txBody>
            </p:sp>
          </p:grpSp>
        </p:grp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F097CC24-1A17-B546-9DCC-579DAEA5ED31}"/>
              </a:ext>
            </a:extLst>
          </p:cNvPr>
          <p:cNvGrpSpPr/>
          <p:nvPr/>
        </p:nvGrpSpPr>
        <p:grpSpPr>
          <a:xfrm>
            <a:off x="1414006" y="2130339"/>
            <a:ext cx="8210386" cy="1469579"/>
            <a:chOff x="580109" y="1782717"/>
            <a:chExt cx="8210386" cy="1469579"/>
          </a:xfrm>
        </p:grpSpPr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D48D18D4-0E6D-0546-992B-91ABEE93BD8C}"/>
                </a:ext>
              </a:extLst>
            </p:cNvPr>
            <p:cNvGrpSpPr/>
            <p:nvPr/>
          </p:nvGrpSpPr>
          <p:grpSpPr>
            <a:xfrm>
              <a:off x="580109" y="1782717"/>
              <a:ext cx="5271944" cy="432000"/>
              <a:chOff x="580109" y="2294781"/>
              <a:chExt cx="5271944" cy="432000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A67C74F-4FF8-034B-9143-7CDF92036476}"/>
                  </a:ext>
                </a:extLst>
              </p:cNvPr>
              <p:cNvSpPr txBox="1"/>
              <p:nvPr/>
            </p:nvSpPr>
            <p:spPr>
              <a:xfrm>
                <a:off x="750797" y="2359304"/>
                <a:ext cx="5101256" cy="3029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chemeClr val="bg1">
                      <a:lumMod val="95000"/>
                    </a:schemeClr>
                  </a:gs>
                  <a:gs pos="85000">
                    <a:schemeClr val="bg1">
                      <a:lumMod val="85000"/>
                    </a:schemeClr>
                  </a:gs>
                </a:gsLst>
                <a:lin ang="3900000" scaled="0"/>
              </a:gra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/>
              <a:lstStyle>
                <a:defPPr>
                  <a:defRPr lang="ko-KR"/>
                </a:defPPr>
                <a:lvl1pPr algn="ctr" fontAlgn="base" latinLnBrk="0">
                  <a:spcBef>
                    <a:spcPct val="0"/>
                  </a:spcBef>
                  <a:spcAft>
                    <a:spcPct val="0"/>
                  </a:spcAft>
                  <a:defRPr kumimoji="1" sz="1200" kern="0">
                    <a:solidFill>
                      <a:prstClr val="black"/>
                    </a:solidFill>
                    <a:latin typeface="+mn-ea"/>
                  </a:defRPr>
                </a:lvl1pPr>
                <a:lvl2pPr marL="331561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2pPr>
                <a:lvl3pPr marL="66312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3pPr>
                <a:lvl4pPr marL="994684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4pPr>
                <a:lvl5pPr marL="1326246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5pPr>
                <a:lvl6pPr marL="1657807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6pPr>
                <a:lvl7pPr marL="1989369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7pPr>
                <a:lvl8pPr marL="2320930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8pPr>
                <a:lvl9pPr marL="2652492" defTabSz="663123">
                  <a:defRPr kumimoji="1">
                    <a:latin typeface="굴림" panose="020B0600000101010101" pitchFamily="34" charset="-127"/>
                    <a:ea typeface="굴림" panose="020B0600000101010101" pitchFamily="34" charset="-127"/>
                  </a:defRPr>
                </a:lvl9pPr>
              </a:lstStyle>
              <a:p>
                <a:r>
                  <a:rPr lang="en-US" altLang="ko-KR" dirty="0" smtClean="0"/>
                  <a:t>Enhance Search/Retrieval </a:t>
                </a:r>
                <a:r>
                  <a:rPr lang="en-US" altLang="ko-KR" dirty="0" err="1" smtClean="0"/>
                  <a:t>funtion</a:t>
                </a:r>
                <a:endParaRPr lang="ko-KR" altLang="en-US" dirty="0"/>
              </a:p>
            </p:txBody>
          </p: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9C88B535-2240-5347-AF84-1642FC40B4F6}"/>
                  </a:ext>
                </a:extLst>
              </p:cNvPr>
              <p:cNvGrpSpPr/>
              <p:nvPr/>
            </p:nvGrpSpPr>
            <p:grpSpPr>
              <a:xfrm>
                <a:off x="580109" y="2294781"/>
                <a:ext cx="432000" cy="432000"/>
                <a:chOff x="10256394" y="1753934"/>
                <a:chExt cx="432000" cy="432000"/>
              </a:xfrm>
            </p:grpSpPr>
            <p:grpSp>
              <p:nvGrpSpPr>
                <p:cNvPr id="88" name="组合 217">
                  <a:extLst>
                    <a:ext uri="{FF2B5EF4-FFF2-40B4-BE49-F238E27FC236}">
                      <a16:creationId xmlns:a16="http://schemas.microsoft.com/office/drawing/2014/main" id="{2B5F0878-421E-2548-8772-9D6F001FA229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>
                <a:xfrm>
                  <a:off x="10256394" y="1753934"/>
                  <a:ext cx="432000" cy="432000"/>
                  <a:chOff x="1827622" y="1343919"/>
                  <a:chExt cx="2304000" cy="2304000"/>
                </a:xfrm>
              </p:grpSpPr>
              <p:sp>
                <p:nvSpPr>
                  <p:cNvPr id="90" name="椭圆 218">
                    <a:extLst>
                      <a:ext uri="{FF2B5EF4-FFF2-40B4-BE49-F238E27FC236}">
                        <a16:creationId xmlns:a16="http://schemas.microsoft.com/office/drawing/2014/main" id="{7970DBF5-7257-7C46-AD62-A1B2FEC16383}"/>
                      </a:ext>
                    </a:extLst>
                  </p:cNvPr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51435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Malgun Gothic Regular"/>
                      <a:ea typeface="华文细黑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91" name="椭圆 219">
                    <a:extLst>
                      <a:ext uri="{FF2B5EF4-FFF2-40B4-BE49-F238E27FC236}">
                        <a16:creationId xmlns:a16="http://schemas.microsoft.com/office/drawing/2014/main" id="{F28C2A68-36EB-A842-AC71-0FD0D2D1ABCA}"/>
                      </a:ext>
                    </a:extLst>
                  </p:cNvPr>
                  <p:cNvSpPr/>
                  <p:nvPr/>
                </p:nvSpPr>
                <p:spPr>
                  <a:xfrm>
                    <a:off x="1877485" y="1393777"/>
                    <a:ext cx="2204280" cy="22042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51435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Malgun Gothic Regular"/>
                      <a:ea typeface="华文细黑" panose="0201060004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89" name="내용 개체 틀 2">
                  <a:extLst>
                    <a:ext uri="{FF2B5EF4-FFF2-40B4-BE49-F238E27FC236}">
                      <a16:creationId xmlns:a16="http://schemas.microsoft.com/office/drawing/2014/main" id="{7163CC65-639E-D049-A7D2-E35C5E869CF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292394" y="1789934"/>
                  <a:ext cx="360000" cy="360000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228600" indent="-22860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kumimoji="1" lang="en-US" altLang="ko-KR" sz="1600" b="1" dirty="0">
                      <a:solidFill>
                        <a:schemeClr val="accent2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ea"/>
                    </a:rPr>
                    <a:t>1</a:t>
                  </a:r>
                </a:p>
              </p:txBody>
            </p:sp>
          </p:grpSp>
        </p:grp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B15538F5-5777-4F4A-8528-D249BA4D9C42}"/>
                </a:ext>
              </a:extLst>
            </p:cNvPr>
            <p:cNvGrpSpPr/>
            <p:nvPr/>
          </p:nvGrpSpPr>
          <p:grpSpPr>
            <a:xfrm>
              <a:off x="1178855" y="2363202"/>
              <a:ext cx="7611640" cy="360000"/>
              <a:chOff x="1178855" y="2363202"/>
              <a:chExt cx="7611640" cy="360000"/>
            </a:xfrm>
          </p:grpSpPr>
          <p:grpSp>
            <p:nvGrpSpPr>
              <p:cNvPr id="74" name="그룹 73">
                <a:extLst>
                  <a:ext uri="{FF2B5EF4-FFF2-40B4-BE49-F238E27FC236}">
                    <a16:creationId xmlns:a16="http://schemas.microsoft.com/office/drawing/2014/main" id="{94E7215C-CCAD-BD4C-8673-3348DF378C85}"/>
                  </a:ext>
                </a:extLst>
              </p:cNvPr>
              <p:cNvGrpSpPr/>
              <p:nvPr/>
            </p:nvGrpSpPr>
            <p:grpSpPr>
              <a:xfrm>
                <a:off x="5057345" y="2363202"/>
                <a:ext cx="1800000" cy="360000"/>
                <a:chOff x="696196" y="2056215"/>
                <a:chExt cx="1800000" cy="360000"/>
              </a:xfrm>
            </p:grpSpPr>
            <p:sp>
              <p:nvSpPr>
                <p:cNvPr id="84" name="타원 4">
                  <a:extLst>
                    <a:ext uri="{FF2B5EF4-FFF2-40B4-BE49-F238E27FC236}">
                      <a16:creationId xmlns:a16="http://schemas.microsoft.com/office/drawing/2014/main" id="{7183B50B-F88E-514D-AC64-3E6E990F1FA1}"/>
                    </a:ext>
                  </a:extLst>
                </p:cNvPr>
                <p:cNvSpPr/>
                <p:nvPr/>
              </p:nvSpPr>
              <p:spPr bwMode="auto">
                <a:xfrm>
                  <a:off x="696196" y="2056215"/>
                  <a:ext cx="1800000" cy="360000"/>
                </a:xfrm>
                <a:prstGeom prst="roundRect">
                  <a:avLst/>
                </a:prstGeom>
                <a:pattFill prst="pct90">
                  <a:fgClr>
                    <a:schemeClr val="tx2"/>
                  </a:fgClr>
                  <a:bgClr>
                    <a:schemeClr val="tx2">
                      <a:lumMod val="75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ko-KR" altLang="en-US" sz="1000" dirty="0">
                    <a:latin typeface="+mn-ea"/>
                  </a:endParaRPr>
                </a:p>
              </p:txBody>
            </p:sp>
            <p:sp>
              <p:nvSpPr>
                <p:cNvPr id="85" name="타원 4">
                  <a:extLst>
                    <a:ext uri="{FF2B5EF4-FFF2-40B4-BE49-F238E27FC236}">
                      <a16:creationId xmlns:a16="http://schemas.microsoft.com/office/drawing/2014/main" id="{EFB96153-7BEF-764C-ABDC-47EA8443BB09}"/>
                    </a:ext>
                  </a:extLst>
                </p:cNvPr>
                <p:cNvSpPr/>
                <p:nvPr/>
              </p:nvSpPr>
              <p:spPr bwMode="auto">
                <a:xfrm>
                  <a:off x="696196" y="2056215"/>
                  <a:ext cx="1800000" cy="360000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en-US" altLang="ko-KR" sz="1000" dirty="0" smtClean="0">
                      <a:latin typeface="+mn-ea"/>
                    </a:rPr>
                    <a:t>Accuracy</a:t>
                  </a:r>
                  <a:endParaRPr lang="ko-KR" altLang="en-US" sz="1000" dirty="0">
                    <a:latin typeface="+mn-ea"/>
                  </a:endParaRPr>
                </a:p>
              </p:txBody>
            </p:sp>
          </p:grpSp>
          <p:grpSp>
            <p:nvGrpSpPr>
              <p:cNvPr id="75" name="그룹 74">
                <a:extLst>
                  <a:ext uri="{FF2B5EF4-FFF2-40B4-BE49-F238E27FC236}">
                    <a16:creationId xmlns:a16="http://schemas.microsoft.com/office/drawing/2014/main" id="{93ADCA4A-7FBB-5F4E-B10C-930117F72D19}"/>
                  </a:ext>
                </a:extLst>
              </p:cNvPr>
              <p:cNvGrpSpPr/>
              <p:nvPr/>
            </p:nvGrpSpPr>
            <p:grpSpPr>
              <a:xfrm>
                <a:off x="3124196" y="2363202"/>
                <a:ext cx="1800000" cy="360000"/>
                <a:chOff x="696196" y="2056215"/>
                <a:chExt cx="1800000" cy="360000"/>
              </a:xfrm>
            </p:grpSpPr>
            <p:sp>
              <p:nvSpPr>
                <p:cNvPr id="82" name="타원 4">
                  <a:extLst>
                    <a:ext uri="{FF2B5EF4-FFF2-40B4-BE49-F238E27FC236}">
                      <a16:creationId xmlns:a16="http://schemas.microsoft.com/office/drawing/2014/main" id="{0E2982F0-1834-8649-B476-7287319E2927}"/>
                    </a:ext>
                  </a:extLst>
                </p:cNvPr>
                <p:cNvSpPr/>
                <p:nvPr/>
              </p:nvSpPr>
              <p:spPr bwMode="auto">
                <a:xfrm>
                  <a:off x="696196" y="2056215"/>
                  <a:ext cx="1800000" cy="360000"/>
                </a:xfrm>
                <a:prstGeom prst="roundRect">
                  <a:avLst/>
                </a:prstGeom>
                <a:pattFill prst="pct90">
                  <a:fgClr>
                    <a:schemeClr val="tx2"/>
                  </a:fgClr>
                  <a:bgClr>
                    <a:schemeClr val="tx2">
                      <a:lumMod val="75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ko-KR" altLang="en-US" sz="1000" dirty="0">
                    <a:latin typeface="+mn-ea"/>
                  </a:endParaRPr>
                </a:p>
              </p:txBody>
            </p:sp>
            <p:sp>
              <p:nvSpPr>
                <p:cNvPr id="83" name="타원 4">
                  <a:extLst>
                    <a:ext uri="{FF2B5EF4-FFF2-40B4-BE49-F238E27FC236}">
                      <a16:creationId xmlns:a16="http://schemas.microsoft.com/office/drawing/2014/main" id="{D41F4F85-4608-3C47-B5D4-3E557CA1D2EA}"/>
                    </a:ext>
                  </a:extLst>
                </p:cNvPr>
                <p:cNvSpPr/>
                <p:nvPr/>
              </p:nvSpPr>
              <p:spPr bwMode="auto">
                <a:xfrm>
                  <a:off x="696196" y="2056215"/>
                  <a:ext cx="1800000" cy="3600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  <a:effectLst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en-US" altLang="ko-KR" sz="1000" dirty="0">
                      <a:solidFill>
                        <a:schemeClr val="tx1"/>
                      </a:solidFill>
                      <a:latin typeface="+mn-ea"/>
                    </a:rPr>
                    <a:t>AI </a:t>
                  </a:r>
                  <a:r>
                    <a:rPr lang="en-US" altLang="ko-KR" sz="1000" dirty="0" smtClean="0">
                      <a:solidFill>
                        <a:schemeClr val="tx1"/>
                      </a:solidFill>
                      <a:latin typeface="+mn-ea"/>
                    </a:rPr>
                    <a:t>Search (Web-pages, DB)</a:t>
                  </a:r>
                  <a:endParaRPr lang="ko-KR" altLang="en-US" sz="1000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38C9A95A-E6C4-0647-881D-7D6759E43400}"/>
                  </a:ext>
                </a:extLst>
              </p:cNvPr>
              <p:cNvGrpSpPr/>
              <p:nvPr/>
            </p:nvGrpSpPr>
            <p:grpSpPr>
              <a:xfrm>
                <a:off x="1178855" y="2363202"/>
                <a:ext cx="1812192" cy="360000"/>
                <a:chOff x="612605" y="1179400"/>
                <a:chExt cx="1812192" cy="360000"/>
              </a:xfrm>
            </p:grpSpPr>
            <p:sp>
              <p:nvSpPr>
                <p:cNvPr id="80" name="타원 4">
                  <a:extLst>
                    <a:ext uri="{FF2B5EF4-FFF2-40B4-BE49-F238E27FC236}">
                      <a16:creationId xmlns:a16="http://schemas.microsoft.com/office/drawing/2014/main" id="{BB4A211A-513A-8B4A-9F17-EA6C0982F38E}"/>
                    </a:ext>
                  </a:extLst>
                </p:cNvPr>
                <p:cNvSpPr/>
                <p:nvPr/>
              </p:nvSpPr>
              <p:spPr bwMode="auto">
                <a:xfrm>
                  <a:off x="624797" y="1179400"/>
                  <a:ext cx="1800000" cy="360000"/>
                </a:xfrm>
                <a:prstGeom prst="roundRect">
                  <a:avLst/>
                </a:prstGeom>
                <a:pattFill prst="pct90">
                  <a:fgClr>
                    <a:schemeClr val="tx2"/>
                  </a:fgClr>
                  <a:bgClr>
                    <a:schemeClr val="tx2">
                      <a:lumMod val="75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ko-KR" altLang="en-US" sz="1000" dirty="0">
                    <a:latin typeface="+mn-ea"/>
                  </a:endParaRPr>
                </a:p>
              </p:txBody>
            </p:sp>
            <p:sp>
              <p:nvSpPr>
                <p:cNvPr id="81" name="직사각형 17">
                  <a:extLst>
                    <a:ext uri="{FF2B5EF4-FFF2-40B4-BE49-F238E27FC236}">
                      <a16:creationId xmlns:a16="http://schemas.microsoft.com/office/drawing/2014/main" id="{A83669CF-6686-4644-96E3-F4259A832B8F}"/>
                    </a:ext>
                  </a:extLst>
                </p:cNvPr>
                <p:cNvSpPr/>
                <p:nvPr/>
              </p:nvSpPr>
              <p:spPr bwMode="auto">
                <a:xfrm>
                  <a:off x="612605" y="1179400"/>
                  <a:ext cx="1800000" cy="3600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46000">
                      <a:schemeClr val="accent1">
                        <a:lumMod val="95000"/>
                        <a:lumOff val="5000"/>
                      </a:schemeClr>
                    </a:gs>
                    <a:gs pos="100000">
                      <a:schemeClr val="accent1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ko-KR" sz="1000" dirty="0">
                      <a:solidFill>
                        <a:schemeClr val="tx1"/>
                      </a:solidFill>
                    </a:rPr>
                    <a:t>AI </a:t>
                  </a:r>
                  <a:r>
                    <a:rPr lang="en-US" altLang="ko-KR" sz="1000" dirty="0" smtClean="0">
                      <a:solidFill>
                        <a:schemeClr val="tx1"/>
                      </a:solidFill>
                    </a:rPr>
                    <a:t>NLP</a:t>
                  </a:r>
                  <a:endParaRPr lang="ko-KR" altLang="en-US" sz="1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7" name="그룹 76">
                <a:extLst>
                  <a:ext uri="{FF2B5EF4-FFF2-40B4-BE49-F238E27FC236}">
                    <a16:creationId xmlns:a16="http://schemas.microsoft.com/office/drawing/2014/main" id="{AE578787-97CF-DC43-9624-DF3CC1BDB866}"/>
                  </a:ext>
                </a:extLst>
              </p:cNvPr>
              <p:cNvGrpSpPr/>
              <p:nvPr/>
            </p:nvGrpSpPr>
            <p:grpSpPr>
              <a:xfrm>
                <a:off x="6990495" y="2363202"/>
                <a:ext cx="1800000" cy="360000"/>
                <a:chOff x="2604967" y="1936531"/>
                <a:chExt cx="1800000" cy="360000"/>
              </a:xfrm>
            </p:grpSpPr>
            <p:sp>
              <p:nvSpPr>
                <p:cNvPr id="78" name="직사각형 55">
                  <a:extLst>
                    <a:ext uri="{FF2B5EF4-FFF2-40B4-BE49-F238E27FC236}">
                      <a16:creationId xmlns:a16="http://schemas.microsoft.com/office/drawing/2014/main" id="{A8A05315-5DCF-8E4D-8FEF-173E50500AC5}"/>
                    </a:ext>
                  </a:extLst>
                </p:cNvPr>
                <p:cNvSpPr/>
                <p:nvPr/>
              </p:nvSpPr>
              <p:spPr bwMode="auto">
                <a:xfrm>
                  <a:off x="2604967" y="1936531"/>
                  <a:ext cx="1800000" cy="360000"/>
                </a:xfrm>
                <a:prstGeom prst="roundRect">
                  <a:avLst/>
                </a:prstGeom>
                <a:pattFill prst="pct90">
                  <a:fgClr>
                    <a:schemeClr val="tx2"/>
                  </a:fgClr>
                  <a:bgClr>
                    <a:schemeClr val="tx2">
                      <a:lumMod val="75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ko-KR" altLang="en-US" sz="1000" dirty="0">
                    <a:latin typeface="+mn-ea"/>
                  </a:endParaRPr>
                </a:p>
              </p:txBody>
            </p:sp>
            <p:sp>
              <p:nvSpPr>
                <p:cNvPr id="79" name="직사각형 56">
                  <a:extLst>
                    <a:ext uri="{FF2B5EF4-FFF2-40B4-BE49-F238E27FC236}">
                      <a16:creationId xmlns:a16="http://schemas.microsoft.com/office/drawing/2014/main" id="{D2B5F1FD-3C83-3142-A849-AB5B265B6F2F}"/>
                    </a:ext>
                  </a:extLst>
                </p:cNvPr>
                <p:cNvSpPr/>
                <p:nvPr/>
              </p:nvSpPr>
              <p:spPr bwMode="auto">
                <a:xfrm>
                  <a:off x="2604967" y="1936531"/>
                  <a:ext cx="1800000" cy="360000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ko-KR" sz="1000" dirty="0" smtClean="0">
                      <a:latin typeface="+mn-ea"/>
                    </a:rPr>
                    <a:t>Multi-turn Dialog</a:t>
                  </a:r>
                  <a:endParaRPr lang="ko-KR" altLang="en-US" sz="1000" dirty="0">
                    <a:latin typeface="+mn-ea"/>
                  </a:endParaRPr>
                </a:p>
              </p:txBody>
            </p:sp>
          </p:grpSp>
        </p:grp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8FF0C0B7-007C-894B-9797-8B9267FC9995}"/>
                </a:ext>
              </a:extLst>
            </p:cNvPr>
            <p:cNvGrpSpPr/>
            <p:nvPr/>
          </p:nvGrpSpPr>
          <p:grpSpPr>
            <a:xfrm>
              <a:off x="1178855" y="2892296"/>
              <a:ext cx="5678490" cy="360000"/>
              <a:chOff x="1178855" y="2892296"/>
              <a:chExt cx="5678490" cy="360000"/>
            </a:xfrm>
          </p:grpSpPr>
          <p:grpSp>
            <p:nvGrpSpPr>
              <p:cNvPr id="65" name="그룹 64">
                <a:extLst>
                  <a:ext uri="{FF2B5EF4-FFF2-40B4-BE49-F238E27FC236}">
                    <a16:creationId xmlns:a16="http://schemas.microsoft.com/office/drawing/2014/main" id="{5E6C84EA-F6ED-9A4B-8F8B-1621D5032094}"/>
                  </a:ext>
                </a:extLst>
              </p:cNvPr>
              <p:cNvGrpSpPr/>
              <p:nvPr/>
            </p:nvGrpSpPr>
            <p:grpSpPr>
              <a:xfrm>
                <a:off x="1178855" y="2892296"/>
                <a:ext cx="1800000" cy="360000"/>
                <a:chOff x="5226467" y="5339929"/>
                <a:chExt cx="1800000" cy="360000"/>
              </a:xfrm>
            </p:grpSpPr>
            <p:sp>
              <p:nvSpPr>
                <p:cNvPr id="72" name="직사각형 95">
                  <a:extLst>
                    <a:ext uri="{FF2B5EF4-FFF2-40B4-BE49-F238E27FC236}">
                      <a16:creationId xmlns:a16="http://schemas.microsoft.com/office/drawing/2014/main" id="{B997B765-EE00-8541-8442-0B5C348FCDB5}"/>
                    </a:ext>
                  </a:extLst>
                </p:cNvPr>
                <p:cNvSpPr/>
                <p:nvPr/>
              </p:nvSpPr>
              <p:spPr bwMode="auto">
                <a:xfrm>
                  <a:off x="5226467" y="5339929"/>
                  <a:ext cx="1800000" cy="360000"/>
                </a:xfrm>
                <a:prstGeom prst="roundRect">
                  <a:avLst/>
                </a:prstGeom>
                <a:pattFill prst="pct90">
                  <a:fgClr>
                    <a:schemeClr val="tx2"/>
                  </a:fgClr>
                  <a:bgClr>
                    <a:schemeClr val="tx2">
                      <a:lumMod val="75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ko-KR" altLang="en-US" sz="1000" dirty="0">
                    <a:latin typeface="+mn-ea"/>
                  </a:endParaRPr>
                </a:p>
              </p:txBody>
            </p:sp>
            <p:sp>
              <p:nvSpPr>
                <p:cNvPr id="73" name="타원 4">
                  <a:extLst>
                    <a:ext uri="{FF2B5EF4-FFF2-40B4-BE49-F238E27FC236}">
                      <a16:creationId xmlns:a16="http://schemas.microsoft.com/office/drawing/2014/main" id="{17F58C4D-B454-E640-9837-5C0DC2C9C6C6}"/>
                    </a:ext>
                  </a:extLst>
                </p:cNvPr>
                <p:cNvSpPr/>
                <p:nvPr/>
              </p:nvSpPr>
              <p:spPr bwMode="auto">
                <a:xfrm>
                  <a:off x="5226467" y="5339929"/>
                  <a:ext cx="1800000" cy="3600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46000">
                      <a:schemeClr val="accent1">
                        <a:lumMod val="95000"/>
                        <a:lumOff val="5000"/>
                      </a:schemeClr>
                    </a:gs>
                    <a:gs pos="100000">
                      <a:schemeClr val="accent1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en-US" altLang="ko-KR" sz="1000" dirty="0" smtClean="0">
                      <a:solidFill>
                        <a:schemeClr val="tx1"/>
                      </a:solidFill>
                      <a:latin typeface="+mn-ea"/>
                    </a:rPr>
                    <a:t>Language Model</a:t>
                  </a:r>
                  <a:endParaRPr lang="ko-KR" altLang="en-US" sz="1000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66" name="그룹 65">
                <a:extLst>
                  <a:ext uri="{FF2B5EF4-FFF2-40B4-BE49-F238E27FC236}">
                    <a16:creationId xmlns:a16="http://schemas.microsoft.com/office/drawing/2014/main" id="{60E3270E-FC21-8243-83C3-A7E8AE399265}"/>
                  </a:ext>
                </a:extLst>
              </p:cNvPr>
              <p:cNvGrpSpPr/>
              <p:nvPr/>
            </p:nvGrpSpPr>
            <p:grpSpPr>
              <a:xfrm>
                <a:off x="3118100" y="2892296"/>
                <a:ext cx="1800000" cy="360000"/>
                <a:chOff x="6913176" y="1488399"/>
                <a:chExt cx="1800000" cy="360000"/>
              </a:xfrm>
            </p:grpSpPr>
            <p:sp>
              <p:nvSpPr>
                <p:cNvPr id="70" name="직사각형 98">
                  <a:extLst>
                    <a:ext uri="{FF2B5EF4-FFF2-40B4-BE49-F238E27FC236}">
                      <a16:creationId xmlns:a16="http://schemas.microsoft.com/office/drawing/2014/main" id="{D3276F57-657B-894A-9F1F-A3A4E53374FF}"/>
                    </a:ext>
                  </a:extLst>
                </p:cNvPr>
                <p:cNvSpPr/>
                <p:nvPr/>
              </p:nvSpPr>
              <p:spPr bwMode="auto">
                <a:xfrm>
                  <a:off x="6913176" y="1488399"/>
                  <a:ext cx="1800000" cy="360000"/>
                </a:xfrm>
                <a:prstGeom prst="roundRect">
                  <a:avLst/>
                </a:prstGeom>
                <a:pattFill prst="pct90">
                  <a:fgClr>
                    <a:schemeClr val="tx2"/>
                  </a:fgClr>
                  <a:bgClr>
                    <a:schemeClr val="tx2">
                      <a:lumMod val="75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ko-KR" altLang="en-US" sz="1000" dirty="0">
                    <a:latin typeface="+mn-ea"/>
                  </a:endParaRPr>
                </a:p>
              </p:txBody>
            </p:sp>
            <p:sp>
              <p:nvSpPr>
                <p:cNvPr id="71" name="타원 4">
                  <a:extLst>
                    <a:ext uri="{FF2B5EF4-FFF2-40B4-BE49-F238E27FC236}">
                      <a16:creationId xmlns:a16="http://schemas.microsoft.com/office/drawing/2014/main" id="{2AB096B6-78B8-3649-8A87-B491CA5712B8}"/>
                    </a:ext>
                  </a:extLst>
                </p:cNvPr>
                <p:cNvSpPr/>
                <p:nvPr/>
              </p:nvSpPr>
              <p:spPr bwMode="auto">
                <a:xfrm>
                  <a:off x="6913176" y="1488399"/>
                  <a:ext cx="1800000" cy="3600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46000">
                      <a:schemeClr val="accent1">
                        <a:lumMod val="95000"/>
                        <a:lumOff val="5000"/>
                      </a:schemeClr>
                    </a:gs>
                    <a:gs pos="100000">
                      <a:schemeClr val="accent1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en-US" altLang="ko-KR" sz="1000" dirty="0" smtClean="0">
                      <a:solidFill>
                        <a:schemeClr val="tx1"/>
                      </a:solidFill>
                      <a:latin typeface="+mn-ea"/>
                    </a:rPr>
                    <a:t>Data </a:t>
                  </a:r>
                  <a:r>
                    <a:rPr lang="en-US" altLang="ko-KR" sz="1000" dirty="0" err="1" smtClean="0">
                      <a:solidFill>
                        <a:schemeClr val="tx1"/>
                      </a:solidFill>
                      <a:latin typeface="+mn-ea"/>
                    </a:rPr>
                    <a:t>Aquisition</a:t>
                  </a:r>
                  <a:endParaRPr lang="ko-KR" altLang="en-US" sz="1000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67" name="그룹 66">
                <a:extLst>
                  <a:ext uri="{FF2B5EF4-FFF2-40B4-BE49-F238E27FC236}">
                    <a16:creationId xmlns:a16="http://schemas.microsoft.com/office/drawing/2014/main" id="{FF2E31D9-B03F-374A-8E63-CB88D72CC916}"/>
                  </a:ext>
                </a:extLst>
              </p:cNvPr>
              <p:cNvGrpSpPr/>
              <p:nvPr/>
            </p:nvGrpSpPr>
            <p:grpSpPr>
              <a:xfrm>
                <a:off x="5057345" y="2892296"/>
                <a:ext cx="1800000" cy="360000"/>
                <a:chOff x="5057345" y="2892296"/>
                <a:chExt cx="1800000" cy="360000"/>
              </a:xfrm>
            </p:grpSpPr>
            <p:sp>
              <p:nvSpPr>
                <p:cNvPr id="68" name="모서리가 둥근 직사각형 67">
                  <a:extLst>
                    <a:ext uri="{FF2B5EF4-FFF2-40B4-BE49-F238E27FC236}">
                      <a16:creationId xmlns:a16="http://schemas.microsoft.com/office/drawing/2014/main" id="{974574DB-AC63-C043-9FA6-C24694106A0F}"/>
                    </a:ext>
                  </a:extLst>
                </p:cNvPr>
                <p:cNvSpPr/>
                <p:nvPr/>
              </p:nvSpPr>
              <p:spPr bwMode="auto">
                <a:xfrm>
                  <a:off x="5057345" y="2892296"/>
                  <a:ext cx="1800000" cy="360000"/>
                </a:xfrm>
                <a:prstGeom prst="roundRect">
                  <a:avLst/>
                </a:prstGeom>
                <a:pattFill prst="pct90">
                  <a:fgClr>
                    <a:schemeClr val="tx2"/>
                  </a:fgClr>
                  <a:bgClr>
                    <a:schemeClr val="tx2">
                      <a:lumMod val="75000"/>
                    </a:schemeClr>
                  </a:bgClr>
                </a:pattFill>
                <a:ln>
                  <a:noFil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ko-KR" altLang="en-US" sz="1000" dirty="0">
                    <a:latin typeface="+mn-ea"/>
                  </a:endParaRPr>
                </a:p>
              </p:txBody>
            </p:sp>
            <p:sp>
              <p:nvSpPr>
                <p:cNvPr id="69" name="타원 4">
                  <a:extLst>
                    <a:ext uri="{FF2B5EF4-FFF2-40B4-BE49-F238E27FC236}">
                      <a16:creationId xmlns:a16="http://schemas.microsoft.com/office/drawing/2014/main" id="{B28C7E0F-29CC-AA4A-B6B6-321965D92D00}"/>
                    </a:ext>
                  </a:extLst>
                </p:cNvPr>
                <p:cNvSpPr/>
                <p:nvPr/>
              </p:nvSpPr>
              <p:spPr bwMode="auto">
                <a:xfrm>
                  <a:off x="5057345" y="2892296"/>
                  <a:ext cx="1800000" cy="360000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algn="ctr" defTabSz="888978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en-US" altLang="ko-KR" sz="1000" dirty="0" smtClean="0">
                      <a:latin typeface="+mn-ea"/>
                    </a:rPr>
                    <a:t>Recommendation model</a:t>
                  </a:r>
                  <a:endParaRPr lang="ko-KR" altLang="en-US" sz="1000" dirty="0">
                    <a:latin typeface="+mn-ea"/>
                  </a:endParaRPr>
                </a:p>
              </p:txBody>
            </p:sp>
          </p:grpSp>
        </p:grpSp>
      </p:grpSp>
      <p:sp>
        <p:nvSpPr>
          <p:cNvPr id="92" name="타원 4">
            <a:extLst>
              <a:ext uri="{FF2B5EF4-FFF2-40B4-BE49-F238E27FC236}">
                <a16:creationId xmlns:a16="http://schemas.microsoft.com/office/drawing/2014/main" id="{D41F4F85-4608-3C47-B5D4-3E557CA1D2EA}"/>
              </a:ext>
            </a:extLst>
          </p:cNvPr>
          <p:cNvSpPr/>
          <p:nvPr/>
        </p:nvSpPr>
        <p:spPr bwMode="auto">
          <a:xfrm>
            <a:off x="9120336" y="3966461"/>
            <a:ext cx="792088" cy="36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5400" tIns="25400" rIns="25400" bIns="25400" spcCol="1270" anchor="ctr"/>
          <a:lstStyle/>
          <a:p>
            <a:pPr algn="ctr" defTabSz="888978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ko-KR" sz="2000" dirty="0" smtClean="0">
                <a:solidFill>
                  <a:schemeClr val="tx1"/>
                </a:solidFill>
                <a:latin typeface="+mn-ea"/>
              </a:rPr>
              <a:t>‘21</a:t>
            </a:r>
            <a:endParaRPr lang="ko-KR" altLang="en-US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3" name="직사각형 14">
            <a:extLst>
              <a:ext uri="{FF2B5EF4-FFF2-40B4-BE49-F238E27FC236}">
                <a16:creationId xmlns:a16="http://schemas.microsoft.com/office/drawing/2014/main" id="{C426BD59-358A-764E-AFEE-1BC5F2A4273C}"/>
              </a:ext>
            </a:extLst>
          </p:cNvPr>
          <p:cNvSpPr/>
          <p:nvPr/>
        </p:nvSpPr>
        <p:spPr bwMode="auto">
          <a:xfrm>
            <a:off x="9120336" y="4664605"/>
            <a:ext cx="792088" cy="36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</a:rPr>
              <a:t>‘23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94" name="타원 4">
            <a:extLst>
              <a:ext uri="{FF2B5EF4-FFF2-40B4-BE49-F238E27FC236}">
                <a16:creationId xmlns:a16="http://schemas.microsoft.com/office/drawing/2014/main" id="{EFB96153-7BEF-764C-ABDC-47EA8443BB09}"/>
              </a:ext>
            </a:extLst>
          </p:cNvPr>
          <p:cNvSpPr/>
          <p:nvPr/>
        </p:nvSpPr>
        <p:spPr bwMode="auto">
          <a:xfrm>
            <a:off x="9111646" y="5362749"/>
            <a:ext cx="800778" cy="360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5400" tIns="25400" rIns="25400" bIns="25400" spcCol="1270" anchor="ctr"/>
          <a:lstStyle/>
          <a:p>
            <a:pPr algn="ctr" defTabSz="888978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ko-KR" sz="2000" dirty="0" smtClean="0">
                <a:latin typeface="+mn-ea"/>
              </a:rPr>
              <a:t>‘24</a:t>
            </a:r>
            <a:endParaRPr lang="ko-KR" altLang="en-US" sz="2000" dirty="0">
              <a:latin typeface="+mn-ea"/>
            </a:endParaRPr>
          </a:p>
        </p:txBody>
      </p:sp>
      <p:sp>
        <p:nvSpPr>
          <p:cNvPr id="95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96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97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19</a:t>
            </a:fld>
            <a:endParaRPr lang="zh-CN" alt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7907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21778" y="2852650"/>
            <a:ext cx="12170222" cy="3888718"/>
            <a:chOff x="2797703" y="1953718"/>
            <a:chExt cx="2824271" cy="1169129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3D91D1F3-88CD-4DA4-8A1C-BE6AFA4E6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7703" y="1953718"/>
              <a:ext cx="2822024" cy="1169128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B82BD5CF-FA98-4293-B129-7B9FB1AA1580}"/>
                </a:ext>
              </a:extLst>
            </p:cNvPr>
            <p:cNvSpPr/>
            <p:nvPr/>
          </p:nvSpPr>
          <p:spPr>
            <a:xfrm rot="5400000">
              <a:off x="3626497" y="1127371"/>
              <a:ext cx="1169129" cy="2821824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2000">
                  <a:srgbClr val="89B7EB">
                    <a:alpha val="65000"/>
                  </a:srgbClr>
                </a:gs>
                <a:gs pos="100000">
                  <a:srgbClr val="465B90">
                    <a:alpha val="26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17923" y="779556"/>
                <a:ext cx="1606621" cy="2505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50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∫</m:t>
                      </m:r>
                    </m:oMath>
                  </m:oMathPara>
                </a14:m>
                <a:endParaRPr lang="ko-KR" altLang="en-US" sz="15000" b="1" i="1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923" y="779556"/>
                <a:ext cx="1606621" cy="2505428"/>
              </a:xfrm>
              <a:prstGeom prst="rect">
                <a:avLst/>
              </a:prstGeom>
              <a:blipFill>
                <a:blip r:embed="rId3"/>
                <a:stretch>
                  <a:fillRect l="-606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864412" y="967564"/>
            <a:ext cx="10840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5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Public</a:t>
            </a:r>
            <a:endParaRPr lang="ko-KR" altLang="en-US" sz="2500" dirty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8750771" y="1347871"/>
            <a:ext cx="2529805" cy="1477328"/>
            <a:chOff x="6323111" y="878750"/>
            <a:chExt cx="2529805" cy="1477328"/>
          </a:xfrm>
        </p:grpSpPr>
        <p:sp>
          <p:nvSpPr>
            <p:cNvPr id="26" name="TextBox 25"/>
            <p:cNvSpPr txBox="1"/>
            <p:nvPr/>
          </p:nvSpPr>
          <p:spPr>
            <a:xfrm>
              <a:off x="6323111" y="878750"/>
              <a:ext cx="720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900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d</a:t>
              </a:r>
              <a:endParaRPr lang="ko-KR" altLang="en-US" sz="90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850445" y="1697840"/>
              <a:ext cx="200247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500" dirty="0" err="1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evelopment</a:t>
              </a:r>
              <a:endParaRPr lang="ko-KR" altLang="en-US" sz="25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1724361" y="1775138"/>
            <a:ext cx="2379510" cy="861774"/>
            <a:chOff x="1328394" y="1854786"/>
            <a:chExt cx="2379510" cy="861774"/>
          </a:xfrm>
        </p:grpSpPr>
        <p:sp>
          <p:nvSpPr>
            <p:cNvPr id="29" name="TextBox 28"/>
            <p:cNvSpPr txBox="1"/>
            <p:nvPr/>
          </p:nvSpPr>
          <p:spPr>
            <a:xfrm>
              <a:off x="1328394" y="1854786"/>
              <a:ext cx="216348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500" b="1" spc="300" dirty="0"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A</a:t>
              </a:r>
              <a:r>
                <a:rPr lang="en-US" altLang="ko-KR" sz="2000" spc="3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HY헤드라인M" pitchFamily="18" charset="-127"/>
                  <a:ea typeface="HY헤드라인M" pitchFamily="18" charset="-127"/>
                </a:rPr>
                <a:t>RTIFICIALLY</a:t>
              </a:r>
              <a:r>
                <a:rPr lang="en-US" altLang="ko-KR" sz="25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br>
                <a:rPr lang="en-US" altLang="ko-KR" sz="25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HY헤드라인M" pitchFamily="18" charset="-127"/>
                  <a:ea typeface="HY헤드라인M" pitchFamily="18" charset="-127"/>
                </a:rPr>
              </a:br>
              <a:r>
                <a:rPr lang="en-US" altLang="ko-KR" sz="2500" b="1" dirty="0"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S</a:t>
              </a:r>
              <a:r>
                <a:rPr lang="en-US" altLang="ko-K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HY헤드라인M" pitchFamily="18" charset="-127"/>
                  <a:ea typeface="HY헤드라인M" pitchFamily="18" charset="-127"/>
                </a:rPr>
                <a:t>MART</a:t>
              </a:r>
              <a:r>
                <a:rPr lang="en-US" altLang="ko-KR" sz="25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2500" b="1" dirty="0"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P</a:t>
              </a:r>
              <a:r>
                <a:rPr lang="en-US" altLang="ko-K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HY헤드라인M" pitchFamily="18" charset="-127"/>
                  <a:ea typeface="HY헤드라인M" pitchFamily="18" charset="-127"/>
                </a:rPr>
                <a:t>ARTNER</a:t>
              </a:r>
              <a:endParaRPr lang="ko-KR" altLang="en-US" sz="2500" dirty="0">
                <a:solidFill>
                  <a:prstClr val="black">
                    <a:lumMod val="65000"/>
                    <a:lumOff val="35000"/>
                  </a:prstClr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75856" y="2037368"/>
              <a:ext cx="4320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3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itchFamily="18" charset="0"/>
                </a:rPr>
                <a:t>·</a:t>
              </a:r>
              <a:endParaRPr lang="ko-KR" alt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436329" y="2767764"/>
            <a:ext cx="24178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500" dirty="0" smtClea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Forecaster</a:t>
            </a:r>
            <a:endParaRPr lang="ko-KR" altLang="en-US" sz="2500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854227" y="1765501"/>
            <a:ext cx="503375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5100" spc="300" dirty="0" err="1" smtClean="0">
                <a:ln w="18000">
                  <a:solidFill>
                    <a:srgbClr val="4F81BD">
                      <a:lumMod val="20000"/>
                      <a:lumOff val="80000"/>
                    </a:srgbClr>
                  </a:solidFill>
                  <a:prstDash val="solid"/>
                  <a:miter lim="800000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AlphaWeather</a:t>
            </a:r>
            <a:endParaRPr lang="ko-KR" altLang="en-US" sz="5100" spc="300" dirty="0">
              <a:ln w="18000">
                <a:solidFill>
                  <a:srgbClr val="4F81BD">
                    <a:lumMod val="20000"/>
                    <a:lumOff val="80000"/>
                  </a:srgbClr>
                </a:solidFill>
                <a:prstDash val="solid"/>
                <a:miter lim="800000"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3" name="Picture 2" descr="ê´ë ¨ ì´ë¯¸ì§">
            <a:extLst>
              <a:ext uri="{FF2B5EF4-FFF2-40B4-BE49-F238E27FC236}">
                <a16:creationId xmlns:a16="http://schemas.microsoft.com/office/drawing/2014/main" id="{D0D9CE37-33BF-4BDF-9A0F-4F9A5B1B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3168F3">
                  <a:alpha val="97647"/>
                </a:srgbClr>
              </a:clrFrom>
              <a:clrTo>
                <a:srgbClr val="3168F3">
                  <a:alpha val="0"/>
                </a:srgbClr>
              </a:clrTo>
            </a:clrChange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65" y="2532917"/>
            <a:ext cx="6795550" cy="154415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9115872" y="88834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000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</a:rPr>
              <a:t>Since Aug. 2019</a:t>
            </a:r>
            <a:endParaRPr lang="ko-KR" altLang="en-US" sz="2000" b="1" dirty="0">
              <a:solidFill>
                <a:srgbClr val="F79646">
                  <a:lumMod val="75000"/>
                </a:srgb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7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1" grpId="0"/>
      <p:bldP spid="32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Future Plan (2030)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052736"/>
            <a:ext cx="8712968" cy="54006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2780928"/>
            <a:ext cx="3012941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Strategy 1. Enhancement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-24680" y="4198844"/>
            <a:ext cx="27586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Strategy </a:t>
            </a:r>
            <a:r>
              <a:rPr lang="en-US" altLang="ko-KR" b="1" dirty="0" smtClean="0"/>
              <a:t>2. Automation</a:t>
            </a:r>
            <a:endParaRPr lang="en-US" altLang="ko-KR" b="1" dirty="0"/>
          </a:p>
        </p:txBody>
      </p:sp>
      <p:sp>
        <p:nvSpPr>
          <p:cNvPr id="13" name="직사각형 12"/>
          <p:cNvSpPr/>
          <p:nvPr/>
        </p:nvSpPr>
        <p:spPr>
          <a:xfrm>
            <a:off x="72164" y="5517232"/>
            <a:ext cx="263687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Strategy 3</a:t>
            </a:r>
            <a:r>
              <a:rPr lang="en-US" altLang="ko-KR" b="1" dirty="0" smtClean="0"/>
              <a:t>. Data Value</a:t>
            </a:r>
            <a:endParaRPr lang="en-US" altLang="ko-KR" b="1" dirty="0"/>
          </a:p>
        </p:txBody>
      </p:sp>
      <p:sp>
        <p:nvSpPr>
          <p:cNvPr id="14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5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6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19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6"/>
          <p:cNvSpPr txBox="1"/>
          <p:nvPr/>
        </p:nvSpPr>
        <p:spPr>
          <a:xfrm>
            <a:off x="226163" y="116632"/>
            <a:ext cx="10262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Future Plan (2030)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6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623392" y="836712"/>
            <a:ext cx="92170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000" b="1" dirty="0" smtClean="0"/>
              <a:t>Phase 1. ‘21-’24 (</a:t>
            </a:r>
            <a:r>
              <a:rPr lang="en-US" altLang="ko-KR" sz="3000" b="1" dirty="0" smtClean="0"/>
              <a:t>30M </a:t>
            </a:r>
            <a:r>
              <a:rPr lang="en-US" altLang="ko-KR" sz="3000" b="1" dirty="0" smtClean="0"/>
              <a:t>in USD)</a:t>
            </a:r>
          </a:p>
          <a:p>
            <a:pPr>
              <a:lnSpc>
                <a:spcPct val="150000"/>
              </a:lnSpc>
            </a:pPr>
            <a:endParaRPr lang="en-US" altLang="ko-KR" sz="1000" b="1" dirty="0" smtClean="0"/>
          </a:p>
          <a:p>
            <a:pPr>
              <a:lnSpc>
                <a:spcPct val="150000"/>
              </a:lnSpc>
            </a:pPr>
            <a:endParaRPr lang="en-US" altLang="ko-KR" sz="1000" b="1" dirty="0"/>
          </a:p>
          <a:p>
            <a:pPr>
              <a:lnSpc>
                <a:spcPct val="150000"/>
              </a:lnSpc>
            </a:pPr>
            <a:endParaRPr lang="en-US" altLang="ko-KR" sz="1000" b="1" dirty="0" smtClean="0"/>
          </a:p>
          <a:p>
            <a:pPr>
              <a:lnSpc>
                <a:spcPct val="150000"/>
              </a:lnSpc>
            </a:pPr>
            <a:endParaRPr lang="en-US" altLang="ko-KR" sz="1000" b="1" dirty="0" smtClean="0"/>
          </a:p>
          <a:p>
            <a:pPr>
              <a:lnSpc>
                <a:spcPct val="150000"/>
              </a:lnSpc>
            </a:pPr>
            <a:endParaRPr lang="en-US" altLang="ko-KR" sz="1000" b="1" dirty="0" smtClean="0"/>
          </a:p>
          <a:p>
            <a:pPr>
              <a:lnSpc>
                <a:spcPct val="150000"/>
              </a:lnSpc>
            </a:pPr>
            <a:endParaRPr lang="en-US" altLang="ko-KR" sz="1000" b="1" dirty="0"/>
          </a:p>
          <a:p>
            <a:pPr>
              <a:lnSpc>
                <a:spcPct val="150000"/>
              </a:lnSpc>
            </a:pPr>
            <a:endParaRPr lang="en-US" altLang="ko-KR" sz="500" b="1" dirty="0" smtClean="0"/>
          </a:p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000" b="1" dirty="0" smtClean="0">
                <a:solidFill>
                  <a:prstClr val="black"/>
                </a:solidFill>
              </a:rPr>
              <a:t>Phase 2. ‘25-’27</a:t>
            </a:r>
            <a:endParaRPr lang="en-US" altLang="ko-KR" sz="2500" b="1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0" b="1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0" b="1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0" b="1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0" b="1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0" b="1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0" b="1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ko-KR" sz="100" b="1" dirty="0" smtClean="0">
              <a:solidFill>
                <a:prstClr val="black"/>
              </a:solidFill>
            </a:endParaRPr>
          </a:p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3000" b="1" dirty="0">
                <a:solidFill>
                  <a:prstClr val="black"/>
                </a:solidFill>
              </a:rPr>
              <a:t>Phase </a:t>
            </a:r>
            <a:r>
              <a:rPr lang="en-US" altLang="ko-KR" sz="3000" b="1" dirty="0" smtClean="0">
                <a:solidFill>
                  <a:prstClr val="black"/>
                </a:solidFill>
              </a:rPr>
              <a:t>3 ‘28-’30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047292" y="3717032"/>
            <a:ext cx="11280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Build AI system for Targeted service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: Tailored information by region/industry</a:t>
            </a:r>
            <a:endParaRPr lang="en-US" altLang="ko-KR" sz="2000" dirty="0" smtClean="0"/>
          </a:p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>
                <a:latin typeface="+mj-lt"/>
                <a:cs typeface="Arial" panose="020B0604020202020204" pitchFamily="34" charset="0"/>
              </a:rPr>
              <a:t>Secure the leading time for </a:t>
            </a:r>
            <a:r>
              <a:rPr lang="en-US" altLang="ko-KR" sz="2000" b="1" dirty="0">
                <a:latin typeface="+mj-lt"/>
                <a:cs typeface="Arial" panose="020B0604020202020204" pitchFamily="34" charset="0"/>
              </a:rPr>
              <a:t>s</a:t>
            </a:r>
            <a:r>
              <a:rPr lang="en-US" altLang="ko-KR" sz="2000" b="1" dirty="0" smtClean="0">
                <a:latin typeface="+mj-lt"/>
                <a:cs typeface="Arial" panose="020B0604020202020204" pitchFamily="34" charset="0"/>
              </a:rPr>
              <a:t>evere weather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63824" y="1591632"/>
            <a:ext cx="11280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Build AI system for Forecasters 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: from Labor intensive system to Technology centered system</a:t>
            </a:r>
            <a:endParaRPr lang="en-US" altLang="ko-KR" sz="2000" dirty="0" smtClean="0"/>
          </a:p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>
                <a:latin typeface="+mj-lt"/>
                <a:cs typeface="Arial" panose="020B0604020202020204" pitchFamily="34" charset="0"/>
              </a:rPr>
              <a:t>Secure the leading time for heavy rainfall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063824" y="5589240"/>
            <a:ext cx="11280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ct val="150000"/>
              </a:lnSpc>
              <a:buFont typeface="맑은 고딕" panose="020B0503020000020004" pitchFamily="50" charset="-127"/>
              <a:buChar char="-"/>
            </a:pPr>
            <a:r>
              <a:rPr lang="en-US" altLang="ko-KR" sz="2000" b="1" dirty="0" smtClean="0"/>
              <a:t>Build AI system for the Public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: Tailored information by person</a:t>
            </a:r>
            <a:endParaRPr lang="en-US" altLang="ko-KR" sz="2000" dirty="0" smtClean="0"/>
          </a:p>
        </p:txBody>
      </p:sp>
      <p:sp>
        <p:nvSpPr>
          <p:cNvPr id="316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17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18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1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21</a:t>
            </a:fld>
            <a:endParaRPr lang="zh-CN" altLang="en-US" dirty="0"/>
          </a:p>
        </p:txBody>
      </p:sp>
      <p:sp>
        <p:nvSpPr>
          <p:cNvPr id="320" name="TextBox 319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5527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293154"/>
            <a:ext cx="2881202" cy="19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631504" y="1772816"/>
            <a:ext cx="9000445" cy="1106388"/>
          </a:xfrm>
          <a:prstGeom prst="rect">
            <a:avLst/>
          </a:prstGeom>
          <a:noFill/>
        </p:spPr>
        <p:txBody>
          <a:bodyPr wrap="square" lIns="89849" tIns="44924" rIns="89849" bIns="44924">
            <a:spAutoFit/>
          </a:bodyPr>
          <a:lstStyle/>
          <a:p>
            <a:pPr algn="ctr"/>
            <a:r>
              <a:rPr lang="en-US" altLang="ko-KR" sz="6600" b="1" spc="295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 You !</a:t>
            </a:r>
            <a:endParaRPr lang="en-US" altLang="ko-KR" sz="6600" b="1" spc="295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90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2000" dirty="0" smtClean="0"/>
              <a:t>Background</a:t>
            </a:r>
            <a:endParaRPr lang="ko-KR" altLang="en-US" sz="200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sz="2000" dirty="0" smtClean="0"/>
              <a:t>How to Approach</a:t>
            </a:r>
            <a:endParaRPr lang="ko-KR" altLang="en-US" sz="2000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5"/>
          </p:nvPr>
        </p:nvSpPr>
        <p:spPr>
          <a:xfrm>
            <a:off x="7896200" y="4078964"/>
            <a:ext cx="3312368" cy="414000"/>
          </a:xfrm>
        </p:spPr>
        <p:txBody>
          <a:bodyPr/>
          <a:lstStyle/>
          <a:p>
            <a:r>
              <a:rPr lang="en-US" altLang="ko-KR" sz="2000" dirty="0" smtClean="0"/>
              <a:t>Future Plan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3082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76"/>
          <p:cNvSpPr txBox="1"/>
          <p:nvPr/>
        </p:nvSpPr>
        <p:spPr>
          <a:xfrm>
            <a:off x="226163" y="188640"/>
            <a:ext cx="76700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Background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New Weather Extremes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7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88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90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4</a:t>
            </a:fld>
            <a:endParaRPr lang="zh-CN" altLang="en-US" dirty="0"/>
          </a:p>
        </p:txBody>
      </p:sp>
      <p:grpSp>
        <p:nvGrpSpPr>
          <p:cNvPr id="112" name="그룹 111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113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911424" y="1268760"/>
            <a:ext cx="216024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 smtClean="0"/>
              <a:t>When ?</a:t>
            </a:r>
            <a:endParaRPr lang="ko-KR" altLang="en-US" sz="3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583832" y="1268760"/>
            <a:ext cx="216024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 smtClean="0"/>
              <a:t>Where ?</a:t>
            </a:r>
            <a:endParaRPr lang="ko-KR" altLang="en-US" sz="3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8040216" y="1268760"/>
            <a:ext cx="273630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 smtClean="0"/>
              <a:t>How much?</a:t>
            </a:r>
            <a:endParaRPr lang="ko-KR" altLang="en-US" sz="3000" b="1" dirty="0"/>
          </a:p>
        </p:txBody>
      </p:sp>
      <p:grpSp>
        <p:nvGrpSpPr>
          <p:cNvPr id="5" name="그룹 4"/>
          <p:cNvGrpSpPr/>
          <p:nvPr/>
        </p:nvGrpSpPr>
        <p:grpSpPr>
          <a:xfrm>
            <a:off x="1173660" y="2750464"/>
            <a:ext cx="6207618" cy="3096344"/>
            <a:chOff x="1173660" y="2750464"/>
            <a:chExt cx="6207618" cy="3096344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BA13D31B-A49A-40E7-89C1-0C637F4D1DCA}"/>
                </a:ext>
              </a:extLst>
            </p:cNvPr>
            <p:cNvGrpSpPr/>
            <p:nvPr/>
          </p:nvGrpSpPr>
          <p:grpSpPr>
            <a:xfrm>
              <a:off x="1173660" y="2750464"/>
              <a:ext cx="6207618" cy="3096344"/>
              <a:chOff x="2393687" y="2472323"/>
              <a:chExt cx="4927003" cy="2488547"/>
            </a:xfrm>
          </p:grpSpPr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EE4C5721-C4D8-4D59-87BB-0A98C6CB3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93687" y="2472323"/>
                <a:ext cx="4927003" cy="2487893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BDC73FC-11AD-44F5-840C-57A5ECBE3C29}"/>
                  </a:ext>
                </a:extLst>
              </p:cNvPr>
              <p:cNvSpPr txBox="1"/>
              <p:nvPr/>
            </p:nvSpPr>
            <p:spPr>
              <a:xfrm>
                <a:off x="2434130" y="4762981"/>
                <a:ext cx="2531439" cy="1978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>
                    <a:latin typeface="+mj-ea"/>
                    <a:ea typeface="+mj-ea"/>
                  </a:rPr>
                  <a:t>* </a:t>
                </a:r>
                <a:r>
                  <a:rPr lang="en-US" altLang="ko-KR" sz="1000" b="1" dirty="0" smtClean="0">
                    <a:latin typeface="+mj-ea"/>
                    <a:ea typeface="+mj-ea"/>
                  </a:rPr>
                  <a:t>Rain Rate (mm/</a:t>
                </a:r>
                <a:r>
                  <a:rPr lang="en-US" altLang="ko-KR" sz="1000" b="1" dirty="0" err="1" smtClean="0">
                    <a:latin typeface="+mj-ea"/>
                    <a:ea typeface="+mj-ea"/>
                  </a:rPr>
                  <a:t>hr</a:t>
                </a:r>
                <a:r>
                  <a:rPr lang="en-US" altLang="ko-KR" sz="1000" b="1" dirty="0" smtClean="0">
                    <a:latin typeface="+mj-ea"/>
                    <a:ea typeface="+mj-ea"/>
                  </a:rPr>
                  <a:t>) July 2</a:t>
                </a:r>
                <a:r>
                  <a:rPr lang="en-US" altLang="ko-KR" sz="1000" b="1" baseline="30000" dirty="0" smtClean="0">
                    <a:latin typeface="+mj-ea"/>
                    <a:ea typeface="+mj-ea"/>
                  </a:rPr>
                  <a:t>nd</a:t>
                </a:r>
                <a:r>
                  <a:rPr lang="en-US" altLang="ko-KR" sz="1000" b="1" dirty="0" smtClean="0">
                    <a:latin typeface="+mj-ea"/>
                    <a:ea typeface="+mj-ea"/>
                  </a:rPr>
                  <a:t> of 2018 07:00-08:00</a:t>
                </a:r>
                <a:endParaRPr lang="ko-KR" altLang="en-US" sz="10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120787" y="301677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061181" y="304097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68332" y="303763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7934768" y="2383776"/>
            <a:ext cx="4190675" cy="3600601"/>
            <a:chOff x="7934768" y="2383776"/>
            <a:chExt cx="4190675" cy="3600601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768" y="2383776"/>
              <a:ext cx="4190675" cy="360060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10505856" y="3614931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</a:rPr>
                <a:t>①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848528" y="421179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</a:rPr>
                <a:t>②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912424" y="414908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</a:rPr>
                <a:t>③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4" name="그림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06" y="2636912"/>
            <a:ext cx="4209074" cy="2639774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95" y="2664818"/>
            <a:ext cx="4209757" cy="264020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1D487509-018F-408A-8484-DDC19CA64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52" y="73119"/>
            <a:ext cx="1698854" cy="662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98014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76"/>
          <p:cNvSpPr txBox="1"/>
          <p:nvPr/>
        </p:nvSpPr>
        <p:spPr>
          <a:xfrm>
            <a:off x="226163" y="188640"/>
            <a:ext cx="76700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Background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Data Extremes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7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88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90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5</a:t>
            </a:fld>
            <a:endParaRPr lang="zh-CN" altLang="en-US" dirty="0"/>
          </a:p>
        </p:txBody>
      </p:sp>
      <p:grpSp>
        <p:nvGrpSpPr>
          <p:cNvPr id="112" name="그룹 111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113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3" y="902169"/>
            <a:ext cx="12138692" cy="549863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6513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E9250A2-6AA2-4C45-A310-F5C0A9D0A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713" y="2963945"/>
            <a:ext cx="1634490" cy="2146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6298E31-33EE-C041-812D-080F74D4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45" y="5325204"/>
            <a:ext cx="2800350" cy="48006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A1FB64F-A330-324E-A024-5932AB9EA4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0" r="12613" b="2220"/>
          <a:stretch/>
        </p:blipFill>
        <p:spPr>
          <a:xfrm>
            <a:off x="5350594" y="2675913"/>
            <a:ext cx="669419" cy="312935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31C152B-9127-2140-AEE6-270DDAC789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94" b="43985"/>
          <a:stretch/>
        </p:blipFill>
        <p:spPr>
          <a:xfrm>
            <a:off x="6684208" y="1772816"/>
            <a:ext cx="3444240" cy="1944216"/>
          </a:xfrm>
          <a:prstGeom prst="rect">
            <a:avLst/>
          </a:prstGeom>
        </p:spPr>
      </p:pic>
      <p:pic>
        <p:nvPicPr>
          <p:cNvPr id="8" name="그래픽 13">
            <a:extLst>
              <a:ext uri="{FF2B5EF4-FFF2-40B4-BE49-F238E27FC236}">
                <a16:creationId xmlns:a16="http://schemas.microsoft.com/office/drawing/2014/main" id="{0AA82A6A-626D-A141-913B-A92EF82DB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5696" y="1667520"/>
            <a:ext cx="913800" cy="89738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5DAF37-A095-2D47-BD59-28286541E8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533"/>
          <a:stretch/>
        </p:blipFill>
        <p:spPr>
          <a:xfrm>
            <a:off x="3365713" y="1844824"/>
            <a:ext cx="2654300" cy="569771"/>
          </a:xfrm>
          <a:prstGeom prst="rect">
            <a:avLst/>
          </a:prstGeom>
        </p:spPr>
      </p:pic>
      <p:sp>
        <p:nvSpPr>
          <p:cNvPr id="10" name="오른쪽 화살표 41">
            <a:extLst>
              <a:ext uri="{FF2B5EF4-FFF2-40B4-BE49-F238E27FC236}">
                <a16:creationId xmlns:a16="http://schemas.microsoft.com/office/drawing/2014/main" id="{7B696C1B-71A4-5E4A-9D63-8B10B0925C15}"/>
              </a:ext>
            </a:extLst>
          </p:cNvPr>
          <p:cNvSpPr/>
          <p:nvPr/>
        </p:nvSpPr>
        <p:spPr>
          <a:xfrm>
            <a:off x="7184192" y="5877292"/>
            <a:ext cx="2444272" cy="3600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ts val="0"/>
              </a:spcBef>
            </a:pPr>
            <a:r>
              <a:rPr lang="en-US" sz="1000" dirty="0">
                <a:latin typeface="+mn-ea"/>
                <a:ea typeface="+mn-ea"/>
              </a:rPr>
              <a:t> </a:t>
            </a:r>
            <a:r>
              <a:rPr lang="ko-KR" altLang="en-US" sz="1000" dirty="0">
                <a:latin typeface="+mn-ea"/>
                <a:ea typeface="+mn-ea"/>
              </a:rPr>
              <a:t>다른 요소 검색 시</a:t>
            </a:r>
            <a:endParaRPr lang="en-US" altLang="ko-KR" sz="1000" dirty="0">
              <a:latin typeface="+mn-ea"/>
              <a:ea typeface="+mn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1F176F6-A34A-1B4D-936E-AA476A11E55A}"/>
              </a:ext>
            </a:extLst>
          </p:cNvPr>
          <p:cNvGrpSpPr/>
          <p:nvPr/>
        </p:nvGrpSpPr>
        <p:grpSpPr>
          <a:xfrm>
            <a:off x="1859672" y="2492896"/>
            <a:ext cx="1800000" cy="360000"/>
            <a:chOff x="323528" y="2204864"/>
            <a:chExt cx="1800000" cy="360000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F0BDE70-95E9-C445-9E5D-0168631E5459}"/>
                </a:ext>
              </a:extLst>
            </p:cNvPr>
            <p:cNvSpPr/>
            <p:nvPr/>
          </p:nvSpPr>
          <p:spPr>
            <a:xfrm>
              <a:off x="323528" y="2204864"/>
              <a:ext cx="1800000" cy="360000"/>
            </a:xfrm>
            <a:prstGeom prst="rect">
              <a:avLst/>
            </a:prstGeom>
          </p:spPr>
          <p:txBody>
            <a:bodyPr anchor="ctr"/>
            <a:lstStyle/>
            <a:p>
              <a:pPr algn="ctr">
                <a:spcBef>
                  <a:spcPts val="0"/>
                </a:spcBef>
              </a:pPr>
              <a:r>
                <a:rPr lang="ko-KR" altLang="en-US" sz="1000" dirty="0">
                  <a:latin typeface="+mn-ea"/>
                  <a:ea typeface="+mn-ea"/>
                </a:rPr>
                <a:t>두 번 </a:t>
              </a:r>
              <a:r>
                <a:rPr lang="ko-KR" altLang="en-US" sz="1000" dirty="0">
                  <a:solidFill>
                    <a:srgbClr val="C00000"/>
                  </a:solidFill>
                  <a:latin typeface="+mn-ea"/>
                  <a:ea typeface="+mn-ea"/>
                </a:rPr>
                <a:t>클릭</a:t>
              </a:r>
              <a:endParaRPr lang="en-US" sz="1000" dirty="0">
                <a:solidFill>
                  <a:srgbClr val="C00000"/>
                </a:solidFill>
                <a:latin typeface="+mn-ea"/>
                <a:ea typeface="+mn-ea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FEBBC425-2D9B-4443-B425-982CAA9C4E5E}"/>
                </a:ext>
              </a:extLst>
            </p:cNvPr>
            <p:cNvSpPr/>
            <p:nvPr/>
          </p:nvSpPr>
          <p:spPr>
            <a:xfrm>
              <a:off x="463348" y="2204864"/>
              <a:ext cx="360000" cy="360000"/>
            </a:xfrm>
            <a:prstGeom prst="ellipse">
              <a:avLst/>
            </a:prstGeom>
            <a:noFill/>
            <a:ln w="50800">
              <a:solidFill>
                <a:srgbClr val="FF0000">
                  <a:alpha val="62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ko-KR" sz="1500" b="1" dirty="0">
                  <a:solidFill>
                    <a:srgbClr val="FF0000"/>
                  </a:solidFill>
                  <a:latin typeface="+mn-ea"/>
                  <a:ea typeface="+mn-ea"/>
                </a:rPr>
                <a:t>1</a:t>
              </a:r>
              <a:endParaRPr lang="en-US" sz="15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82BD4EE-EA2D-1F4E-A697-F89CA43D93DD}"/>
              </a:ext>
            </a:extLst>
          </p:cNvPr>
          <p:cNvGrpSpPr/>
          <p:nvPr/>
        </p:nvGrpSpPr>
        <p:grpSpPr>
          <a:xfrm>
            <a:off x="2003888" y="3857095"/>
            <a:ext cx="1800000" cy="360000"/>
            <a:chOff x="467744" y="3569063"/>
            <a:chExt cx="1800000" cy="360000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C0034B-075D-0C49-A0B7-F4AC7240113D}"/>
                </a:ext>
              </a:extLst>
            </p:cNvPr>
            <p:cNvSpPr/>
            <p:nvPr/>
          </p:nvSpPr>
          <p:spPr>
            <a:xfrm>
              <a:off x="467744" y="3569063"/>
              <a:ext cx="1800000" cy="360000"/>
            </a:xfrm>
            <a:prstGeom prst="rect">
              <a:avLst/>
            </a:prstGeom>
          </p:spPr>
          <p:txBody>
            <a:bodyPr anchor="ctr"/>
            <a:lstStyle/>
            <a:p>
              <a:pPr algn="ctr">
                <a:spcBef>
                  <a:spcPts val="0"/>
                </a:spcBef>
              </a:pPr>
              <a:r>
                <a:rPr lang="en-US" sz="1000" dirty="0">
                  <a:solidFill>
                    <a:schemeClr val="tx1"/>
                  </a:solidFill>
                  <a:latin typeface="+mn-ea"/>
                  <a:ea typeface="+mn-ea"/>
                </a:rPr>
                <a:t>SSO </a:t>
              </a:r>
              <a:r>
                <a:rPr lang="ko-KR" altLang="en-US" sz="1000" dirty="0">
                  <a:solidFill>
                    <a:schemeClr val="tx1"/>
                  </a:solidFill>
                  <a:latin typeface="+mn-ea"/>
                  <a:ea typeface="+mn-ea"/>
                </a:rPr>
                <a:t>페이지</a:t>
              </a:r>
              <a:endParaRPr lang="en-US" altLang="ko-KR" sz="100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1000" dirty="0">
                  <a:latin typeface="+mn-ea"/>
                  <a:ea typeface="+mn-ea"/>
                </a:rPr>
                <a:t>COMIS </a:t>
              </a:r>
              <a:r>
                <a:rPr lang="ko-KR" altLang="en-US" sz="1000" dirty="0">
                  <a:solidFill>
                    <a:srgbClr val="C00000"/>
                  </a:solidFill>
                  <a:latin typeface="+mn-ea"/>
                  <a:ea typeface="+mn-ea"/>
                </a:rPr>
                <a:t>클릭</a:t>
              </a:r>
              <a:endParaRPr lang="en-US" sz="1000" dirty="0">
                <a:solidFill>
                  <a:srgbClr val="C00000"/>
                </a:solidFill>
                <a:latin typeface="+mn-ea"/>
                <a:ea typeface="+mn-ea"/>
              </a:endParaRPr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0F97ED9E-2864-364F-9B80-B2C46AEFA6B4}"/>
                </a:ext>
              </a:extLst>
            </p:cNvPr>
            <p:cNvSpPr/>
            <p:nvPr/>
          </p:nvSpPr>
          <p:spPr>
            <a:xfrm>
              <a:off x="539552" y="3569063"/>
              <a:ext cx="360000" cy="360000"/>
            </a:xfrm>
            <a:prstGeom prst="ellipse">
              <a:avLst/>
            </a:prstGeom>
            <a:noFill/>
            <a:ln w="50800">
              <a:solidFill>
                <a:srgbClr val="FF0000">
                  <a:alpha val="62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ko-KR" sz="1500" b="1" dirty="0">
                  <a:solidFill>
                    <a:srgbClr val="FF0000"/>
                  </a:solidFill>
                  <a:latin typeface="+mn-ea"/>
                  <a:ea typeface="+mn-ea"/>
                </a:rPr>
                <a:t>3</a:t>
              </a:r>
              <a:endParaRPr lang="en-US" sz="15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0AC462-2BC5-2C44-BA5A-086080F96055}"/>
              </a:ext>
            </a:extLst>
          </p:cNvPr>
          <p:cNvGrpSpPr/>
          <p:nvPr/>
        </p:nvGrpSpPr>
        <p:grpSpPr>
          <a:xfrm>
            <a:off x="2939992" y="5877272"/>
            <a:ext cx="1800000" cy="360040"/>
            <a:chOff x="1403848" y="5805264"/>
            <a:chExt cx="1800000" cy="360040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B249184-167B-F446-9942-14D0B0B40C5E}"/>
                </a:ext>
              </a:extLst>
            </p:cNvPr>
            <p:cNvSpPr/>
            <p:nvPr/>
          </p:nvSpPr>
          <p:spPr>
            <a:xfrm>
              <a:off x="1403848" y="5805304"/>
              <a:ext cx="1800000" cy="360000"/>
            </a:xfrm>
            <a:prstGeom prst="rect">
              <a:avLst/>
            </a:prstGeom>
          </p:spPr>
          <p:txBody>
            <a:bodyPr anchor="ctr"/>
            <a:lstStyle/>
            <a:p>
              <a:pPr algn="ctr">
                <a:spcBef>
                  <a:spcPts val="0"/>
                </a:spcBef>
              </a:pPr>
              <a:r>
                <a:rPr lang="en-US" sz="1000" dirty="0">
                  <a:latin typeface="+mn-ea"/>
                  <a:ea typeface="+mn-ea"/>
                </a:rPr>
                <a:t> </a:t>
              </a:r>
              <a:r>
                <a:rPr lang="ko-KR" altLang="en-US" sz="1000" dirty="0">
                  <a:latin typeface="+mn-ea"/>
                  <a:ea typeface="+mn-ea"/>
                </a:rPr>
                <a:t>지상 </a:t>
              </a:r>
              <a:r>
                <a:rPr lang="ko-KR" altLang="en-US" sz="1000" dirty="0">
                  <a:solidFill>
                    <a:srgbClr val="C00000"/>
                  </a:solidFill>
                  <a:latin typeface="+mn-ea"/>
                  <a:ea typeface="+mn-ea"/>
                </a:rPr>
                <a:t>클릭</a:t>
              </a:r>
              <a:endParaRPr lang="en-US" sz="1000" dirty="0">
                <a:solidFill>
                  <a:srgbClr val="C00000"/>
                </a:solidFill>
                <a:latin typeface="+mn-ea"/>
                <a:ea typeface="+mn-ea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9F43B636-C2D5-F84A-823D-10542A33DC93}"/>
                </a:ext>
              </a:extLst>
            </p:cNvPr>
            <p:cNvSpPr/>
            <p:nvPr/>
          </p:nvSpPr>
          <p:spPr>
            <a:xfrm>
              <a:off x="1603781" y="5805264"/>
              <a:ext cx="360000" cy="360000"/>
            </a:xfrm>
            <a:prstGeom prst="ellipse">
              <a:avLst/>
            </a:prstGeom>
            <a:noFill/>
            <a:ln w="50800">
              <a:solidFill>
                <a:srgbClr val="FF0000">
                  <a:alpha val="62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ko-KR" sz="1500" b="1" dirty="0">
                  <a:solidFill>
                    <a:srgbClr val="FF0000"/>
                  </a:solidFill>
                  <a:latin typeface="+mn-ea"/>
                  <a:ea typeface="+mn-ea"/>
                </a:rPr>
                <a:t>4</a:t>
              </a:r>
              <a:endParaRPr lang="en-US" sz="15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7552183-3667-224D-A65C-AB61CA034EB0}"/>
              </a:ext>
            </a:extLst>
          </p:cNvPr>
          <p:cNvGrpSpPr/>
          <p:nvPr/>
        </p:nvGrpSpPr>
        <p:grpSpPr>
          <a:xfrm>
            <a:off x="3876096" y="2492896"/>
            <a:ext cx="1800000" cy="360000"/>
            <a:chOff x="2339952" y="2204864"/>
            <a:chExt cx="1800000" cy="360000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514D8BAF-594D-4A4B-8FB4-8802D4410898}"/>
                </a:ext>
              </a:extLst>
            </p:cNvPr>
            <p:cNvSpPr/>
            <p:nvPr/>
          </p:nvSpPr>
          <p:spPr>
            <a:xfrm>
              <a:off x="2339952" y="2204864"/>
              <a:ext cx="1800000" cy="360000"/>
            </a:xfrm>
            <a:prstGeom prst="rect">
              <a:avLst/>
            </a:prstGeom>
          </p:spPr>
          <p:txBody>
            <a:bodyPr anchor="ctr"/>
            <a:lstStyle/>
            <a:p>
              <a:pPr algn="ctr">
                <a:spcBef>
                  <a:spcPts val="0"/>
                </a:spcBef>
              </a:pPr>
              <a:r>
                <a:rPr lang="ko-KR" altLang="en-US" sz="1000" dirty="0">
                  <a:latin typeface="+mn-ea"/>
                  <a:ea typeface="+mn-ea"/>
                </a:rPr>
                <a:t>로그인 </a:t>
              </a:r>
              <a:r>
                <a:rPr lang="ko-KR" altLang="en-US" sz="1000" dirty="0">
                  <a:solidFill>
                    <a:srgbClr val="C00000"/>
                  </a:solidFill>
                  <a:latin typeface="+mn-ea"/>
                  <a:ea typeface="+mn-ea"/>
                </a:rPr>
                <a:t>클릭</a:t>
              </a:r>
              <a:endParaRPr lang="en-US" sz="1000" dirty="0">
                <a:solidFill>
                  <a:srgbClr val="C00000"/>
                </a:solidFill>
                <a:latin typeface="+mn-ea"/>
                <a:ea typeface="+mn-ea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45321296-926B-CE4D-8168-FD36FC89E11A}"/>
                </a:ext>
              </a:extLst>
            </p:cNvPr>
            <p:cNvSpPr/>
            <p:nvPr/>
          </p:nvSpPr>
          <p:spPr>
            <a:xfrm>
              <a:off x="2483768" y="2204864"/>
              <a:ext cx="360000" cy="360000"/>
            </a:xfrm>
            <a:prstGeom prst="ellipse">
              <a:avLst/>
            </a:prstGeom>
            <a:noFill/>
            <a:ln w="50800">
              <a:solidFill>
                <a:srgbClr val="FF0000">
                  <a:alpha val="62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ko-KR" sz="1500" b="1" dirty="0">
                  <a:solidFill>
                    <a:srgbClr val="FF0000"/>
                  </a:solidFill>
                  <a:latin typeface="+mn-ea"/>
                  <a:ea typeface="+mn-ea"/>
                </a:rPr>
                <a:t>2</a:t>
              </a:r>
              <a:endParaRPr lang="en-US" sz="15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6D41778-1909-784C-9053-BF2378FDC77B}"/>
              </a:ext>
            </a:extLst>
          </p:cNvPr>
          <p:cNvGrpSpPr/>
          <p:nvPr/>
        </p:nvGrpSpPr>
        <p:grpSpPr>
          <a:xfrm>
            <a:off x="4956016" y="5877292"/>
            <a:ext cx="1800000" cy="360000"/>
            <a:chOff x="3249159" y="5916313"/>
            <a:chExt cx="1800000" cy="360000"/>
          </a:xfrm>
        </p:grpSpPr>
        <p:sp>
          <p:nvSpPr>
            <p:cNvPr id="24" name="오른쪽 화살표 43">
              <a:extLst>
                <a:ext uri="{FF2B5EF4-FFF2-40B4-BE49-F238E27FC236}">
                  <a16:creationId xmlns:a16="http://schemas.microsoft.com/office/drawing/2014/main" id="{9D9CE39C-BB48-954E-97CD-3C109B21723B}"/>
                </a:ext>
              </a:extLst>
            </p:cNvPr>
            <p:cNvSpPr/>
            <p:nvPr/>
          </p:nvSpPr>
          <p:spPr>
            <a:xfrm>
              <a:off x="3249159" y="5916313"/>
              <a:ext cx="1800000" cy="36000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spcBef>
                  <a:spcPts val="0"/>
                </a:spcBef>
              </a:pPr>
              <a:r>
                <a:rPr lang="ko-KR" altLang="en-US" sz="1000" dirty="0" err="1">
                  <a:latin typeface="+mn-ea"/>
                  <a:ea typeface="+mn-ea"/>
                </a:rPr>
                <a:t>극값</a:t>
              </a:r>
              <a:r>
                <a:rPr lang="ko-KR" altLang="en-US" sz="1000" dirty="0">
                  <a:latin typeface="+mn-ea"/>
                  <a:ea typeface="+mn-ea"/>
                </a:rPr>
                <a:t> </a:t>
              </a:r>
              <a:r>
                <a:rPr lang="ko-KR" altLang="en-US" sz="1000" dirty="0">
                  <a:solidFill>
                    <a:srgbClr val="C00000"/>
                  </a:solidFill>
                  <a:latin typeface="+mn-ea"/>
                  <a:ea typeface="+mn-ea"/>
                </a:rPr>
                <a:t>클릭</a:t>
              </a:r>
              <a:endParaRPr lang="en-US" sz="1000" dirty="0">
                <a:solidFill>
                  <a:srgbClr val="C00000"/>
                </a:solidFill>
                <a:latin typeface="+mn-ea"/>
                <a:ea typeface="+mn-ea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EF4D700F-1093-8B4B-8852-A700266078CE}"/>
                </a:ext>
              </a:extLst>
            </p:cNvPr>
            <p:cNvSpPr/>
            <p:nvPr/>
          </p:nvSpPr>
          <p:spPr>
            <a:xfrm>
              <a:off x="3419912" y="5916313"/>
              <a:ext cx="360000" cy="360000"/>
            </a:xfrm>
            <a:prstGeom prst="ellipse">
              <a:avLst/>
            </a:prstGeom>
            <a:noFill/>
            <a:ln w="50800">
              <a:solidFill>
                <a:srgbClr val="FF0000">
                  <a:alpha val="62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ko-KR" sz="1500" b="1" dirty="0">
                  <a:solidFill>
                    <a:srgbClr val="FF0000"/>
                  </a:solidFill>
                  <a:latin typeface="+mn-ea"/>
                  <a:ea typeface="+mn-ea"/>
                </a:rPr>
                <a:t>5</a:t>
              </a:r>
              <a:endParaRPr lang="en-US" sz="15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9DDBCEF-43B8-FF45-85CA-EB9F964FADE8}"/>
              </a:ext>
            </a:extLst>
          </p:cNvPr>
          <p:cNvGrpSpPr/>
          <p:nvPr/>
        </p:nvGrpSpPr>
        <p:grpSpPr>
          <a:xfrm>
            <a:off x="7662688" y="1445330"/>
            <a:ext cx="1829832" cy="360000"/>
            <a:chOff x="6126344" y="1157298"/>
            <a:chExt cx="1829832" cy="360000"/>
          </a:xfrm>
        </p:grpSpPr>
        <p:sp>
          <p:nvSpPr>
            <p:cNvPr id="27" name="오른쪽 화살표 42">
              <a:extLst>
                <a:ext uri="{FF2B5EF4-FFF2-40B4-BE49-F238E27FC236}">
                  <a16:creationId xmlns:a16="http://schemas.microsoft.com/office/drawing/2014/main" id="{02E596F2-2ECB-9341-BF03-FD036AF83426}"/>
                </a:ext>
              </a:extLst>
            </p:cNvPr>
            <p:cNvSpPr/>
            <p:nvPr/>
          </p:nvSpPr>
          <p:spPr>
            <a:xfrm>
              <a:off x="6156176" y="1157298"/>
              <a:ext cx="1800000" cy="36000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>
                <a:spcBef>
                  <a:spcPts val="0"/>
                </a:spcBef>
              </a:pPr>
              <a:r>
                <a:rPr lang="ko-KR" altLang="en-US" sz="1000" dirty="0">
                  <a:latin typeface="+mn-ea"/>
                  <a:ea typeface="+mn-ea"/>
                </a:rPr>
                <a:t>기본 온도 페이지</a:t>
              </a:r>
              <a:endParaRPr lang="en-US" sz="1000" dirty="0">
                <a:latin typeface="+mn-ea"/>
                <a:ea typeface="+mn-ea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B3B324E0-D92A-8B4E-907B-9027C0E07912}"/>
                </a:ext>
              </a:extLst>
            </p:cNvPr>
            <p:cNvSpPr/>
            <p:nvPr/>
          </p:nvSpPr>
          <p:spPr>
            <a:xfrm>
              <a:off x="6126344" y="1157298"/>
              <a:ext cx="360000" cy="360000"/>
            </a:xfrm>
            <a:prstGeom prst="ellipse">
              <a:avLst/>
            </a:prstGeom>
            <a:noFill/>
            <a:ln w="50800">
              <a:solidFill>
                <a:srgbClr val="FF0000">
                  <a:alpha val="62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ko-KR" sz="1500" b="1" dirty="0">
                  <a:solidFill>
                    <a:srgbClr val="FF0000"/>
                  </a:solidFill>
                  <a:latin typeface="+mn-ea"/>
                  <a:ea typeface="+mn-ea"/>
                </a:rPr>
                <a:t>6</a:t>
              </a:r>
              <a:endParaRPr lang="en-US" sz="15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BE20555-C539-D14D-ABE6-1AEA22ABEF29}"/>
              </a:ext>
            </a:extLst>
          </p:cNvPr>
          <p:cNvGrpSpPr/>
          <p:nvPr/>
        </p:nvGrpSpPr>
        <p:grpSpPr>
          <a:xfrm>
            <a:off x="6684208" y="4005064"/>
            <a:ext cx="3444240" cy="1944216"/>
            <a:chOff x="5148064" y="3573016"/>
            <a:chExt cx="3444240" cy="1944216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DBB865BA-41B2-254B-B5AE-9173951BB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43985"/>
            <a:stretch/>
          </p:blipFill>
          <p:spPr>
            <a:xfrm>
              <a:off x="5148064" y="3573016"/>
              <a:ext cx="3444240" cy="1944216"/>
            </a:xfrm>
            <a:prstGeom prst="rect">
              <a:avLst/>
            </a:prstGeom>
          </p:spPr>
        </p:pic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0E4620B4-CA53-F74C-9AE9-572AAC15AB7A}"/>
                </a:ext>
              </a:extLst>
            </p:cNvPr>
            <p:cNvSpPr/>
            <p:nvPr/>
          </p:nvSpPr>
          <p:spPr>
            <a:xfrm>
              <a:off x="7020272" y="3772269"/>
              <a:ext cx="360000" cy="360000"/>
            </a:xfrm>
            <a:prstGeom prst="ellipse">
              <a:avLst/>
            </a:prstGeom>
            <a:noFill/>
            <a:ln w="50800">
              <a:solidFill>
                <a:srgbClr val="FF0000">
                  <a:alpha val="62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ko-KR" sz="1500" b="1" dirty="0">
                  <a:solidFill>
                    <a:srgbClr val="FF0000"/>
                  </a:solidFill>
                  <a:latin typeface="+mn-ea"/>
                  <a:ea typeface="+mn-ea"/>
                </a:rPr>
                <a:t>8</a:t>
              </a: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583D162B-F9D0-BB46-8486-FA8C38AFC846}"/>
                </a:ext>
              </a:extLst>
            </p:cNvPr>
            <p:cNvSpPr/>
            <p:nvPr/>
          </p:nvSpPr>
          <p:spPr>
            <a:xfrm>
              <a:off x="5509857" y="4889491"/>
              <a:ext cx="360000" cy="360000"/>
            </a:xfrm>
            <a:prstGeom prst="ellipse">
              <a:avLst/>
            </a:prstGeom>
            <a:noFill/>
            <a:ln w="50800">
              <a:solidFill>
                <a:srgbClr val="FF0000">
                  <a:alpha val="62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ko-KR" sz="1500" b="1" dirty="0">
                  <a:solidFill>
                    <a:srgbClr val="FF0000"/>
                  </a:solidFill>
                  <a:latin typeface="+mn-ea"/>
                  <a:ea typeface="+mn-ea"/>
                </a:rPr>
                <a:t>7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7DD5639-84A4-3C4E-9973-4A1DA01D4FD3}"/>
              </a:ext>
            </a:extLst>
          </p:cNvPr>
          <p:cNvSpPr txBox="1"/>
          <p:nvPr/>
        </p:nvSpPr>
        <p:spPr>
          <a:xfrm rot="5400000">
            <a:off x="8232520" y="3645024"/>
            <a:ext cx="360000" cy="360000"/>
          </a:xfrm>
          <a:prstGeom prst="rightArrow">
            <a:avLst/>
          </a:prstGeom>
          <a:gradFill rotWithShape="1">
            <a:gsLst>
              <a:gs pos="0">
                <a:srgbClr val="A3AAD5">
                  <a:alpha val="0"/>
                </a:srgbClr>
              </a:gs>
              <a:gs pos="100000">
                <a:srgbClr val="A3AAD5">
                  <a:alpha val="50000"/>
                </a:srgbClr>
              </a:gs>
            </a:gsLst>
            <a:lin ang="0" scaled="0"/>
          </a:gradFill>
          <a:ln>
            <a:noFill/>
          </a:ln>
          <a:effectLst/>
        </p:spPr>
        <p:txBody>
          <a:bodyPr wrap="none" anchor="ctr"/>
          <a:lstStyle>
            <a:defPPr>
              <a:defRPr lang="ko-KR"/>
            </a:defPPr>
            <a:lvl1pPr>
              <a:defRPr sz="1000" kern="0">
                <a:solidFill>
                  <a:srgbClr val="000000"/>
                </a:solidFill>
                <a:latin typeface="+mn-ea"/>
                <a:ea typeface="+mn-ea"/>
              </a:defRPr>
            </a:lvl1pPr>
            <a:lvl2pPr marL="6858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2pPr>
            <a:lvl3pPr marL="11430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4pPr>
            <a:lvl5pPr marL="20574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endParaRPr lang="en-US" altLang="ko-KR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E0B635-434B-7E40-AF37-B34D92AFCD5F}"/>
              </a:ext>
            </a:extLst>
          </p:cNvPr>
          <p:cNvSpPr txBox="1"/>
          <p:nvPr/>
        </p:nvSpPr>
        <p:spPr>
          <a:xfrm>
            <a:off x="6174951" y="2783945"/>
            <a:ext cx="360000" cy="360000"/>
          </a:xfrm>
          <a:prstGeom prst="rightArrow">
            <a:avLst/>
          </a:prstGeom>
          <a:gradFill rotWithShape="1">
            <a:gsLst>
              <a:gs pos="0">
                <a:srgbClr val="A3AAD5">
                  <a:alpha val="0"/>
                </a:srgbClr>
              </a:gs>
              <a:gs pos="100000">
                <a:srgbClr val="A3AAD5">
                  <a:alpha val="50000"/>
                </a:srgbClr>
              </a:gs>
            </a:gsLst>
            <a:lin ang="0" scaled="0"/>
          </a:gradFill>
          <a:ln>
            <a:noFill/>
          </a:ln>
          <a:effectLst/>
        </p:spPr>
        <p:txBody>
          <a:bodyPr wrap="none" anchor="ctr"/>
          <a:lstStyle>
            <a:defPPr>
              <a:defRPr lang="ko-KR"/>
            </a:defPPr>
            <a:lvl1pPr>
              <a:defRPr sz="1000" kern="0">
                <a:solidFill>
                  <a:srgbClr val="000000"/>
                </a:solidFill>
                <a:latin typeface="+mn-ea"/>
                <a:ea typeface="+mn-ea"/>
              </a:defRPr>
            </a:lvl1pPr>
            <a:lvl2pPr marL="6858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2pPr>
            <a:lvl3pPr marL="11430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4pPr>
            <a:lvl5pPr marL="20574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endParaRPr lang="en-US" altLang="ko-KR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8461D8-C943-3E48-B8B6-7BAADC9F5A14}"/>
              </a:ext>
            </a:extLst>
          </p:cNvPr>
          <p:cNvSpPr txBox="1"/>
          <p:nvPr/>
        </p:nvSpPr>
        <p:spPr>
          <a:xfrm>
            <a:off x="4990594" y="5332379"/>
            <a:ext cx="360000" cy="360000"/>
          </a:xfrm>
          <a:prstGeom prst="rightArrow">
            <a:avLst/>
          </a:prstGeom>
          <a:gradFill rotWithShape="1">
            <a:gsLst>
              <a:gs pos="0">
                <a:srgbClr val="A3AAD5">
                  <a:alpha val="0"/>
                </a:srgbClr>
              </a:gs>
              <a:gs pos="100000">
                <a:srgbClr val="A3AAD5">
                  <a:alpha val="50000"/>
                </a:srgbClr>
              </a:gs>
            </a:gsLst>
            <a:lin ang="0" scaled="0"/>
          </a:gradFill>
          <a:ln>
            <a:noFill/>
          </a:ln>
          <a:effectLst/>
        </p:spPr>
        <p:txBody>
          <a:bodyPr wrap="none" anchor="ctr"/>
          <a:lstStyle>
            <a:defPPr>
              <a:defRPr lang="ko-KR"/>
            </a:defPPr>
            <a:lvl1pPr>
              <a:defRPr sz="1000" kern="0">
                <a:solidFill>
                  <a:srgbClr val="000000"/>
                </a:solidFill>
                <a:latin typeface="+mn-ea"/>
                <a:ea typeface="+mn-ea"/>
              </a:defRPr>
            </a:lvl1pPr>
            <a:lvl2pPr marL="6858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2pPr>
            <a:lvl3pPr marL="11430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4pPr>
            <a:lvl5pPr marL="20574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endParaRPr lang="en-US" altLang="ko-KR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49B760-0E1D-8942-BB91-8C80003E81DD}"/>
              </a:ext>
            </a:extLst>
          </p:cNvPr>
          <p:cNvSpPr txBox="1"/>
          <p:nvPr/>
        </p:nvSpPr>
        <p:spPr>
          <a:xfrm rot="5400000">
            <a:off x="3462620" y="5056246"/>
            <a:ext cx="360000" cy="360000"/>
          </a:xfrm>
          <a:prstGeom prst="rightArrow">
            <a:avLst/>
          </a:prstGeom>
          <a:gradFill rotWithShape="1">
            <a:gsLst>
              <a:gs pos="0">
                <a:srgbClr val="A3AAD5">
                  <a:alpha val="0"/>
                </a:srgbClr>
              </a:gs>
              <a:gs pos="100000">
                <a:srgbClr val="A3AAD5">
                  <a:alpha val="50000"/>
                </a:srgbClr>
              </a:gs>
            </a:gsLst>
            <a:lin ang="0" scaled="0"/>
          </a:gradFill>
          <a:ln>
            <a:noFill/>
          </a:ln>
          <a:effectLst/>
        </p:spPr>
        <p:txBody>
          <a:bodyPr wrap="none" anchor="ctr"/>
          <a:lstStyle>
            <a:defPPr>
              <a:defRPr lang="ko-KR"/>
            </a:defPPr>
            <a:lvl1pPr>
              <a:defRPr sz="1000" kern="0">
                <a:solidFill>
                  <a:srgbClr val="000000"/>
                </a:solidFill>
                <a:latin typeface="+mn-ea"/>
                <a:ea typeface="+mn-ea"/>
              </a:defRPr>
            </a:lvl1pPr>
            <a:lvl2pPr marL="6858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2pPr>
            <a:lvl3pPr marL="11430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4pPr>
            <a:lvl5pPr marL="20574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endParaRPr lang="en-US" altLang="ko-KR" dirty="0"/>
          </a:p>
        </p:txBody>
      </p:sp>
      <p:sp>
        <p:nvSpPr>
          <p:cNvPr id="37" name="모서리가 접힌 도형 29">
            <a:extLst>
              <a:ext uri="{FF2B5EF4-FFF2-40B4-BE49-F238E27FC236}">
                <a16:creationId xmlns:a16="http://schemas.microsoft.com/office/drawing/2014/main" id="{B24ED6AD-43F3-364B-B420-45B7EEF4D919}"/>
              </a:ext>
            </a:extLst>
          </p:cNvPr>
          <p:cNvSpPr/>
          <p:nvPr/>
        </p:nvSpPr>
        <p:spPr bwMode="auto">
          <a:xfrm rot="5400000" flipV="1">
            <a:off x="4589689" y="2816932"/>
            <a:ext cx="360000" cy="360000"/>
          </a:xfrm>
          <a:prstGeom prst="rightArrow">
            <a:avLst/>
          </a:prstGeom>
          <a:gradFill rotWithShape="1">
            <a:gsLst>
              <a:gs pos="0">
                <a:srgbClr val="A3AAD5">
                  <a:alpha val="0"/>
                </a:srgbClr>
              </a:gs>
              <a:gs pos="100000">
                <a:srgbClr val="A3AAD5">
                  <a:alpha val="50000"/>
                </a:srgbClr>
              </a:gs>
            </a:gsLst>
            <a:lin ang="0" scaled="0"/>
          </a:gradFill>
          <a:ln>
            <a:noFill/>
          </a:ln>
          <a:effectLst/>
        </p:spPr>
        <p:txBody>
          <a:bodyPr wrap="none" anchor="ctr"/>
          <a:lstStyle/>
          <a:p>
            <a:endParaRPr lang="ko-KR" altLang="en-US" sz="1000" kern="0" dirty="0" err="1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9D6FC7-B627-094D-8491-88A0A587C3DD}"/>
              </a:ext>
            </a:extLst>
          </p:cNvPr>
          <p:cNvSpPr txBox="1"/>
          <p:nvPr/>
        </p:nvSpPr>
        <p:spPr>
          <a:xfrm>
            <a:off x="3005713" y="1948003"/>
            <a:ext cx="360000" cy="360000"/>
          </a:xfrm>
          <a:prstGeom prst="rightArrow">
            <a:avLst/>
          </a:prstGeom>
          <a:gradFill rotWithShape="1">
            <a:gsLst>
              <a:gs pos="0">
                <a:srgbClr val="A3AAD5">
                  <a:alpha val="0"/>
                </a:srgbClr>
              </a:gs>
              <a:gs pos="100000">
                <a:srgbClr val="A3AAD5">
                  <a:alpha val="50000"/>
                </a:srgbClr>
              </a:gs>
            </a:gsLst>
            <a:lin ang="0" scaled="0"/>
          </a:gradFill>
          <a:ln>
            <a:noFill/>
          </a:ln>
          <a:effectLst/>
        </p:spPr>
        <p:txBody>
          <a:bodyPr wrap="none" anchor="ctr"/>
          <a:lstStyle>
            <a:defPPr>
              <a:defRPr lang="ko-KR"/>
            </a:defPPr>
            <a:lvl1pPr>
              <a:defRPr sz="1000" kern="0">
                <a:solidFill>
                  <a:srgbClr val="000000"/>
                </a:solidFill>
                <a:latin typeface="+mn-ea"/>
              </a:defRPr>
            </a:lvl1pPr>
            <a:lvl2pPr marL="6858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057400" indent="-228600" defTabSz="9144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9pPr>
          </a:lstStyle>
          <a:p>
            <a:endParaRPr lang="en-US" altLang="ko-KR" dirty="0"/>
          </a:p>
        </p:txBody>
      </p:sp>
      <p:sp>
        <p:nvSpPr>
          <p:cNvPr id="39" name="文本框 176"/>
          <p:cNvSpPr txBox="1"/>
          <p:nvPr/>
        </p:nvSpPr>
        <p:spPr>
          <a:xfrm>
            <a:off x="226163" y="188640"/>
            <a:ext cx="76700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>
              <a:defRPr/>
            </a:pPr>
            <a:r>
              <a:rPr lang="en-US" altLang="ko-KR" sz="35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Background </a:t>
            </a:r>
            <a:r>
              <a:rPr lang="en-US" altLang="ko-KR" sz="3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Click Extremes</a:t>
            </a:r>
            <a:endParaRPr lang="ko-KR" altLang="en-US" sz="3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53576" y="764705"/>
            <a:ext cx="12091096" cy="45719"/>
            <a:chOff x="5543855" y="404096"/>
            <a:chExt cx="3347500" cy="42888"/>
          </a:xfrm>
        </p:grpSpPr>
        <p:cxnSp>
          <p:nvCxnSpPr>
            <p:cNvPr id="41" name="直接连接符 6"/>
            <p:cNvCxnSpPr/>
            <p:nvPr/>
          </p:nvCxnSpPr>
          <p:spPr>
            <a:xfrm>
              <a:off x="5543855" y="404096"/>
              <a:ext cx="33475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8"/>
            <p:cNvCxnSpPr/>
            <p:nvPr/>
          </p:nvCxnSpPr>
          <p:spPr>
            <a:xfrm>
              <a:off x="5543855" y="446984"/>
              <a:ext cx="334750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491720" y="106449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For Extreme daily temperature</a:t>
            </a:r>
            <a:endParaRPr lang="ko-KR" altLang="en-US" b="1" dirty="0"/>
          </a:p>
        </p:txBody>
      </p:sp>
      <p:sp>
        <p:nvSpPr>
          <p:cNvPr id="46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47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48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6</a:t>
            </a:fld>
            <a:endParaRPr lang="zh-CN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992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184F9A0-FF23-4C93-9E0D-6759C4DD9DA8}"/>
              </a:ext>
            </a:extLst>
          </p:cNvPr>
          <p:cNvCxnSpPr>
            <a:cxnSpLocks/>
          </p:cNvCxnSpPr>
          <p:nvPr/>
        </p:nvCxnSpPr>
        <p:spPr>
          <a:xfrm flipV="1">
            <a:off x="395460" y="339262"/>
            <a:ext cx="10250011" cy="25048"/>
          </a:xfrm>
          <a:prstGeom prst="line">
            <a:avLst/>
          </a:prstGeom>
          <a:ln w="38100">
            <a:solidFill>
              <a:srgbClr val="005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4491A53B-B07F-404B-A366-ACCEDFA1D435}"/>
              </a:ext>
            </a:extLst>
          </p:cNvPr>
          <p:cNvCxnSpPr>
            <a:cxnSpLocks/>
          </p:cNvCxnSpPr>
          <p:nvPr/>
        </p:nvCxnSpPr>
        <p:spPr>
          <a:xfrm>
            <a:off x="387003" y="339261"/>
            <a:ext cx="0" cy="578030"/>
          </a:xfrm>
          <a:prstGeom prst="line">
            <a:avLst/>
          </a:prstGeom>
          <a:ln w="38100">
            <a:solidFill>
              <a:srgbClr val="005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1D487509-018F-408A-8484-DDC19CA64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52" y="73119"/>
            <a:ext cx="1698854" cy="662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5A950-15B3-4B3D-988B-2A558DB67941}"/>
              </a:ext>
            </a:extLst>
          </p:cNvPr>
          <p:cNvSpPr txBox="1"/>
          <p:nvPr/>
        </p:nvSpPr>
        <p:spPr>
          <a:xfrm>
            <a:off x="443534" y="395595"/>
            <a:ext cx="565246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3199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WHY </a:t>
            </a:r>
            <a:r>
              <a:rPr lang="en-US" altLang="ko-KR" sz="3199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Al</a:t>
            </a:r>
            <a:r>
              <a:rPr lang="en-US" altLang="ko-KR" sz="3199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phaWeather</a:t>
            </a:r>
            <a:endParaRPr lang="en-US" altLang="ko-KR" sz="3199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이등변 삼각형 5">
            <a:extLst>
              <a:ext uri="{FF2B5EF4-FFF2-40B4-BE49-F238E27FC236}">
                <a16:creationId xmlns:a16="http://schemas.microsoft.com/office/drawing/2014/main" id="{1133F77D-D089-4F4B-8D97-B9AE2CE76649}"/>
              </a:ext>
            </a:extLst>
          </p:cNvPr>
          <p:cNvSpPr/>
          <p:nvPr/>
        </p:nvSpPr>
        <p:spPr>
          <a:xfrm>
            <a:off x="5611295" y="5495037"/>
            <a:ext cx="1919621" cy="1055791"/>
          </a:xfrm>
          <a:prstGeom prst="triangl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5BDDD00-6C25-4F1D-B676-75D21C0335EF}"/>
              </a:ext>
            </a:extLst>
          </p:cNvPr>
          <p:cNvSpPr/>
          <p:nvPr/>
        </p:nvSpPr>
        <p:spPr>
          <a:xfrm rot="600000">
            <a:off x="3211769" y="5182428"/>
            <a:ext cx="6718673" cy="270895"/>
          </a:xfrm>
          <a:prstGeom prst="rect">
            <a:avLst/>
          </a:prstGeom>
          <a:solidFill>
            <a:srgbClr val="6633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F0E926C-51E8-4551-940A-CBE98A302F46}"/>
              </a:ext>
            </a:extLst>
          </p:cNvPr>
          <p:cNvSpPr/>
          <p:nvPr/>
        </p:nvSpPr>
        <p:spPr>
          <a:xfrm rot="660000">
            <a:off x="4032072" y="4029384"/>
            <a:ext cx="2006004" cy="8002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399" dirty="0">
                <a:latin typeface="Arial" panose="020B0604020202020204" pitchFamily="34" charset="0"/>
                <a:cs typeface="Arial" panose="020B0604020202020204" pitchFamily="34" charset="0"/>
              </a:rPr>
              <a:t>Weather Forecaster</a:t>
            </a:r>
            <a:endParaRPr lang="ko-KR" alt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588C35D-4158-4CA7-9E76-426BAA38FEDF}"/>
              </a:ext>
            </a:extLst>
          </p:cNvPr>
          <p:cNvSpPr/>
          <p:nvPr/>
        </p:nvSpPr>
        <p:spPr>
          <a:xfrm rot="600000">
            <a:off x="7970972" y="4717192"/>
            <a:ext cx="2006004" cy="8002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399" dirty="0">
                <a:latin typeface="Arial" panose="020B0604020202020204" pitchFamily="34" charset="0"/>
                <a:cs typeface="Arial" panose="020B0604020202020204" pitchFamily="34" charset="0"/>
              </a:rPr>
              <a:t>Weather Forecast</a:t>
            </a:r>
            <a:endParaRPr lang="ko-KR" alt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A3A2599-6832-47B9-AD91-C47E5EF9D902}"/>
              </a:ext>
            </a:extLst>
          </p:cNvPr>
          <p:cNvSpPr/>
          <p:nvPr/>
        </p:nvSpPr>
        <p:spPr>
          <a:xfrm>
            <a:off x="10314366" y="1654373"/>
            <a:ext cx="191962" cy="50869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0000"/>
              </a:gs>
              <a:gs pos="67000">
                <a:srgbClr val="D72103">
                  <a:tint val="44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11" name="TextBox 10"/>
          <p:cNvSpPr txBox="1"/>
          <p:nvPr/>
        </p:nvSpPr>
        <p:spPr>
          <a:xfrm>
            <a:off x="9783225" y="1103378"/>
            <a:ext cx="1254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/>
              <a:t>Forecasting Accuracy</a:t>
            </a:r>
            <a:endParaRPr lang="ko-KR" altLang="en-US" sz="1500" dirty="0"/>
          </a:p>
        </p:txBody>
      </p:sp>
      <p:sp>
        <p:nvSpPr>
          <p:cNvPr id="13" name="줄무늬가 있는 오른쪽 화살표 12"/>
          <p:cNvSpPr/>
          <p:nvPr/>
        </p:nvSpPr>
        <p:spPr>
          <a:xfrm flipH="1">
            <a:off x="10587907" y="5685577"/>
            <a:ext cx="499107" cy="479905"/>
          </a:xfrm>
          <a:prstGeom prst="stripedRightArrow">
            <a:avLst/>
          </a:prstGeom>
          <a:solidFill>
            <a:schemeClr val="accent1"/>
          </a:solidFill>
          <a:ln cap="rnd" cmpd="sng">
            <a:solidFill>
              <a:schemeClr val="tx2">
                <a:lumMod val="50000"/>
              </a:schemeClr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14" name="TextBox 13"/>
          <p:cNvSpPr txBox="1"/>
          <p:nvPr/>
        </p:nvSpPr>
        <p:spPr>
          <a:xfrm>
            <a:off x="2352740" y="2230260"/>
            <a:ext cx="2773852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99" dirty="0"/>
              <a:t>Climate Crisis</a:t>
            </a:r>
            <a:endParaRPr lang="ko-KR" altLang="en-US" sz="2399" dirty="0"/>
          </a:p>
        </p:txBody>
      </p:sp>
      <p:sp>
        <p:nvSpPr>
          <p:cNvPr id="15" name="TextBox 14"/>
          <p:cNvSpPr txBox="1"/>
          <p:nvPr/>
        </p:nvSpPr>
        <p:spPr>
          <a:xfrm rot="600000">
            <a:off x="7819435" y="3864701"/>
            <a:ext cx="2361895" cy="830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399" dirty="0"/>
              <a:t>Extreme Weather</a:t>
            </a:r>
            <a:endParaRPr lang="ko-KR" altLang="en-US" sz="2399" dirty="0"/>
          </a:p>
        </p:txBody>
      </p:sp>
      <p:cxnSp>
        <p:nvCxnSpPr>
          <p:cNvPr id="16" name="꺾인 연결선 15"/>
          <p:cNvCxnSpPr>
            <a:stCxn id="14" idx="3"/>
            <a:endCxn id="15" idx="1"/>
          </p:cNvCxnSpPr>
          <p:nvPr/>
        </p:nvCxnSpPr>
        <p:spPr>
          <a:xfrm>
            <a:off x="5126591" y="2496917"/>
            <a:ext cx="2710785" cy="1694792"/>
          </a:xfrm>
          <a:prstGeom prst="bentConnector3">
            <a:avLst>
              <a:gd name="adj1" fmla="val 50000"/>
            </a:avLst>
          </a:prstGeom>
          <a:ln w="254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600000">
            <a:off x="7860914" y="3473417"/>
            <a:ext cx="2361895" cy="461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399" dirty="0"/>
              <a:t>Model</a:t>
            </a:r>
            <a:endParaRPr lang="ko-KR" altLang="en-US" sz="2399" dirty="0"/>
          </a:p>
        </p:txBody>
      </p:sp>
      <p:cxnSp>
        <p:nvCxnSpPr>
          <p:cNvPr id="18" name="직선 화살표 연결선 17"/>
          <p:cNvCxnSpPr/>
          <p:nvPr/>
        </p:nvCxnSpPr>
        <p:spPr>
          <a:xfrm rot="60000" flipV="1">
            <a:off x="6468186" y="3477872"/>
            <a:ext cx="1297973" cy="28482"/>
          </a:xfrm>
          <a:prstGeom prst="straightConnector1">
            <a:avLst/>
          </a:prstGeom>
          <a:ln w="158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64858" y="2656754"/>
            <a:ext cx="3051237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99" dirty="0"/>
              <a:t>Consumer Request</a:t>
            </a:r>
            <a:endParaRPr lang="ko-KR" altLang="en-US" sz="2399" dirty="0"/>
          </a:p>
        </p:txBody>
      </p:sp>
      <p:cxnSp>
        <p:nvCxnSpPr>
          <p:cNvPr id="22" name="직선 화살표 연결선 21"/>
          <p:cNvCxnSpPr/>
          <p:nvPr/>
        </p:nvCxnSpPr>
        <p:spPr>
          <a:xfrm rot="60000" flipV="1">
            <a:off x="5300714" y="2934109"/>
            <a:ext cx="2529381" cy="28482"/>
          </a:xfrm>
          <a:prstGeom prst="straightConnector1">
            <a:avLst/>
          </a:prstGeom>
          <a:ln w="158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600000">
            <a:off x="7932471" y="2991269"/>
            <a:ext cx="2361895" cy="4615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399" dirty="0"/>
              <a:t>Data</a:t>
            </a:r>
            <a:endParaRPr lang="ko-KR" altLang="en-US" sz="2399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A3A2599-6832-47B9-AD91-C47E5EF9D902}"/>
              </a:ext>
            </a:extLst>
          </p:cNvPr>
          <p:cNvSpPr/>
          <p:nvPr/>
        </p:nvSpPr>
        <p:spPr>
          <a:xfrm>
            <a:off x="11470938" y="1654373"/>
            <a:ext cx="191962" cy="50869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0000"/>
              </a:gs>
              <a:gs pos="67000">
                <a:srgbClr val="D72103">
                  <a:tint val="44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24" name="TextBox 23"/>
          <p:cNvSpPr txBox="1"/>
          <p:nvPr/>
        </p:nvSpPr>
        <p:spPr>
          <a:xfrm>
            <a:off x="10991033" y="1064675"/>
            <a:ext cx="1417000" cy="57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altLang="ko-KR" sz="1500" dirty="0"/>
              <a:t>Consumer Perception of Accuracy</a:t>
            </a:r>
            <a:endParaRPr lang="ko-KR" altLang="en-US" sz="1500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447" y="957257"/>
            <a:ext cx="2158334" cy="1764755"/>
          </a:xfrm>
          <a:prstGeom prst="rect">
            <a:avLst/>
          </a:prstGeom>
        </p:spPr>
      </p:pic>
      <p:sp>
        <p:nvSpPr>
          <p:cNvPr id="25" name="줄무늬가 있는 오른쪽 화살표 24"/>
          <p:cNvSpPr/>
          <p:nvPr/>
        </p:nvSpPr>
        <p:spPr>
          <a:xfrm>
            <a:off x="10991033" y="6165482"/>
            <a:ext cx="468730" cy="479905"/>
          </a:xfrm>
          <a:prstGeom prst="stripedRightArrow">
            <a:avLst/>
          </a:prstGeom>
          <a:solidFill>
            <a:srgbClr val="FF0000"/>
          </a:solidFill>
          <a:ln cap="rnd" cmpd="sng">
            <a:solidFill>
              <a:schemeClr val="tx2">
                <a:lumMod val="50000"/>
              </a:schemeClr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26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7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8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7</a:t>
            </a:fld>
            <a:endParaRPr lang="zh-CN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27742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184F9A0-FF23-4C93-9E0D-6759C4DD9DA8}"/>
              </a:ext>
            </a:extLst>
          </p:cNvPr>
          <p:cNvCxnSpPr>
            <a:cxnSpLocks/>
          </p:cNvCxnSpPr>
          <p:nvPr/>
        </p:nvCxnSpPr>
        <p:spPr>
          <a:xfrm flipV="1">
            <a:off x="395460" y="339262"/>
            <a:ext cx="10250011" cy="25048"/>
          </a:xfrm>
          <a:prstGeom prst="line">
            <a:avLst/>
          </a:prstGeom>
          <a:ln w="38100">
            <a:solidFill>
              <a:srgbClr val="005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4491A53B-B07F-404B-A366-ACCEDFA1D435}"/>
              </a:ext>
            </a:extLst>
          </p:cNvPr>
          <p:cNvCxnSpPr>
            <a:cxnSpLocks/>
          </p:cNvCxnSpPr>
          <p:nvPr/>
        </p:nvCxnSpPr>
        <p:spPr>
          <a:xfrm>
            <a:off x="387003" y="339261"/>
            <a:ext cx="0" cy="578030"/>
          </a:xfrm>
          <a:prstGeom prst="line">
            <a:avLst/>
          </a:prstGeom>
          <a:ln w="38100">
            <a:solidFill>
              <a:srgbClr val="005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1D487509-018F-408A-8484-DDC19CA64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52" y="73119"/>
            <a:ext cx="1698854" cy="662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5A950-15B3-4B3D-988B-2A558DB67941}"/>
              </a:ext>
            </a:extLst>
          </p:cNvPr>
          <p:cNvSpPr txBox="1"/>
          <p:nvPr/>
        </p:nvSpPr>
        <p:spPr>
          <a:xfrm>
            <a:off x="443534" y="395595"/>
            <a:ext cx="565246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3199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WHY </a:t>
            </a:r>
            <a:r>
              <a:rPr lang="en-US" altLang="ko-KR" sz="3199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Al</a:t>
            </a:r>
            <a:r>
              <a:rPr lang="en-US" altLang="ko-KR" sz="3199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phaWeather</a:t>
            </a:r>
            <a:endParaRPr lang="en-US" altLang="ko-KR" sz="3199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이등변 삼각형 5">
            <a:extLst>
              <a:ext uri="{FF2B5EF4-FFF2-40B4-BE49-F238E27FC236}">
                <a16:creationId xmlns:a16="http://schemas.microsoft.com/office/drawing/2014/main" id="{1133F77D-D089-4F4B-8D97-B9AE2CE76649}"/>
              </a:ext>
            </a:extLst>
          </p:cNvPr>
          <p:cNvSpPr/>
          <p:nvPr/>
        </p:nvSpPr>
        <p:spPr>
          <a:xfrm>
            <a:off x="6287962" y="5060233"/>
            <a:ext cx="1919621" cy="1055791"/>
          </a:xfrm>
          <a:prstGeom prst="triangl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18F5915-F7C7-4C76-A9D8-4AD91A101AE2}"/>
              </a:ext>
            </a:extLst>
          </p:cNvPr>
          <p:cNvSpPr/>
          <p:nvPr/>
        </p:nvSpPr>
        <p:spPr>
          <a:xfrm>
            <a:off x="635303" y="4497844"/>
            <a:ext cx="9836811" cy="527896"/>
          </a:xfrm>
          <a:prstGeom prst="rect">
            <a:avLst/>
          </a:prstGeom>
          <a:solidFill>
            <a:srgbClr val="6633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99" dirty="0"/>
              <a:t>Leveraging</a:t>
            </a:r>
            <a:r>
              <a:rPr lang="ko-KR" altLang="en-US" sz="2399" dirty="0"/>
              <a:t> </a:t>
            </a:r>
            <a:r>
              <a:rPr lang="en-US" altLang="ko-KR" sz="2399" dirty="0"/>
              <a:t>AI to support forecaster</a:t>
            </a:r>
            <a:endParaRPr lang="ko-KR" altLang="en-US" sz="2399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4CB5CD-AAA4-468A-8CD9-EEFC13ACBC0E}"/>
              </a:ext>
            </a:extLst>
          </p:cNvPr>
          <p:cNvSpPr txBox="1"/>
          <p:nvPr/>
        </p:nvSpPr>
        <p:spPr>
          <a:xfrm>
            <a:off x="2256758" y="1988840"/>
            <a:ext cx="6526711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99" dirty="0"/>
              <a:t>Load × distance from </a:t>
            </a:r>
            <a:r>
              <a:rPr lang="en-US" altLang="ko-KR" sz="2399" b="1" u="sng" dirty="0"/>
              <a:t>the point </a:t>
            </a:r>
            <a:endParaRPr lang="ko-KR" altLang="en-US" sz="2399" b="1" u="sng" dirty="0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0B98B3DA-AD5C-47AA-BE1F-5F29891EB02A}"/>
              </a:ext>
            </a:extLst>
          </p:cNvPr>
          <p:cNvCxnSpPr/>
          <p:nvPr/>
        </p:nvCxnSpPr>
        <p:spPr>
          <a:xfrm>
            <a:off x="7190284" y="2497107"/>
            <a:ext cx="0" cy="135408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ADC0DC24-6758-412F-BBBF-A57BFE34D6F3}"/>
              </a:ext>
            </a:extLst>
          </p:cNvPr>
          <p:cNvSpPr/>
          <p:nvPr/>
        </p:nvSpPr>
        <p:spPr>
          <a:xfrm>
            <a:off x="730660" y="3620517"/>
            <a:ext cx="2006004" cy="8002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399" dirty="0">
                <a:latin typeface="Arial" panose="020B0604020202020204" pitchFamily="34" charset="0"/>
                <a:cs typeface="Arial" panose="020B0604020202020204" pitchFamily="34" charset="0"/>
              </a:rPr>
              <a:t>Weather Forecaster</a:t>
            </a:r>
            <a:endParaRPr lang="ko-KR" alt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3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5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8</a:t>
            </a:fld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6309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7184F9A0-FF23-4C93-9E0D-6759C4DD9DA8}"/>
              </a:ext>
            </a:extLst>
          </p:cNvPr>
          <p:cNvCxnSpPr>
            <a:cxnSpLocks/>
          </p:cNvCxnSpPr>
          <p:nvPr/>
        </p:nvCxnSpPr>
        <p:spPr>
          <a:xfrm flipV="1">
            <a:off x="395460" y="339262"/>
            <a:ext cx="10250011" cy="25048"/>
          </a:xfrm>
          <a:prstGeom prst="line">
            <a:avLst/>
          </a:prstGeom>
          <a:ln w="38100">
            <a:solidFill>
              <a:srgbClr val="005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4491A53B-B07F-404B-A366-ACCEDFA1D435}"/>
              </a:ext>
            </a:extLst>
          </p:cNvPr>
          <p:cNvCxnSpPr>
            <a:cxnSpLocks/>
          </p:cNvCxnSpPr>
          <p:nvPr/>
        </p:nvCxnSpPr>
        <p:spPr>
          <a:xfrm>
            <a:off x="387003" y="339261"/>
            <a:ext cx="0" cy="578030"/>
          </a:xfrm>
          <a:prstGeom prst="line">
            <a:avLst/>
          </a:prstGeom>
          <a:ln w="38100">
            <a:solidFill>
              <a:srgbClr val="005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1D487509-018F-408A-8484-DDC19CA64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52" y="73119"/>
            <a:ext cx="1698854" cy="662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5A950-15B3-4B3D-988B-2A558DB67941}"/>
              </a:ext>
            </a:extLst>
          </p:cNvPr>
          <p:cNvSpPr txBox="1"/>
          <p:nvPr/>
        </p:nvSpPr>
        <p:spPr>
          <a:xfrm>
            <a:off x="443534" y="395595"/>
            <a:ext cx="565246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3199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WHY </a:t>
            </a:r>
            <a:r>
              <a:rPr lang="en-US" altLang="ko-KR" sz="3199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Al</a:t>
            </a:r>
            <a:r>
              <a:rPr lang="en-US" altLang="ko-KR" sz="3199" b="1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phaWeather</a:t>
            </a:r>
            <a:endParaRPr lang="en-US" altLang="ko-KR" sz="3199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이등변 삼각형 5">
            <a:extLst>
              <a:ext uri="{FF2B5EF4-FFF2-40B4-BE49-F238E27FC236}">
                <a16:creationId xmlns:a16="http://schemas.microsoft.com/office/drawing/2014/main" id="{1133F77D-D089-4F4B-8D97-B9AE2CE76649}"/>
              </a:ext>
            </a:extLst>
          </p:cNvPr>
          <p:cNvSpPr/>
          <p:nvPr/>
        </p:nvSpPr>
        <p:spPr>
          <a:xfrm>
            <a:off x="5611295" y="5133704"/>
            <a:ext cx="1919621" cy="1055791"/>
          </a:xfrm>
          <a:prstGeom prst="triangl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5BDDD00-6C25-4F1D-B676-75D21C0335EF}"/>
              </a:ext>
            </a:extLst>
          </p:cNvPr>
          <p:cNvSpPr/>
          <p:nvPr/>
        </p:nvSpPr>
        <p:spPr>
          <a:xfrm rot="21240000">
            <a:off x="245181" y="4746064"/>
            <a:ext cx="9739417" cy="400583"/>
          </a:xfrm>
          <a:prstGeom prst="rect">
            <a:avLst/>
          </a:prstGeom>
          <a:solidFill>
            <a:srgbClr val="6633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399" dirty="0"/>
              <a:t>Leveraging AI</a:t>
            </a:r>
            <a:endParaRPr lang="ko-KR" altLang="en-US" sz="2399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F0E926C-51E8-4551-940A-CBE98A302F46}"/>
              </a:ext>
            </a:extLst>
          </p:cNvPr>
          <p:cNvSpPr/>
          <p:nvPr/>
        </p:nvSpPr>
        <p:spPr>
          <a:xfrm rot="21240000">
            <a:off x="439950" y="4230759"/>
            <a:ext cx="2006004" cy="8002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399" dirty="0">
                <a:latin typeface="Arial" panose="020B0604020202020204" pitchFamily="34" charset="0"/>
                <a:cs typeface="Arial" panose="020B0604020202020204" pitchFamily="34" charset="0"/>
              </a:rPr>
              <a:t>Weather Forecaster</a:t>
            </a:r>
            <a:endParaRPr lang="ko-KR" alt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588C35D-4158-4CA7-9E76-426BAA38FEDF}"/>
              </a:ext>
            </a:extLst>
          </p:cNvPr>
          <p:cNvSpPr/>
          <p:nvPr/>
        </p:nvSpPr>
        <p:spPr>
          <a:xfrm rot="21240000">
            <a:off x="7970972" y="3437782"/>
            <a:ext cx="2006004" cy="8002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300" dirty="0">
                <a:latin typeface="Arial" panose="020B0604020202020204" pitchFamily="34" charset="0"/>
                <a:cs typeface="Arial" panose="020B0604020202020204" pitchFamily="34" charset="0"/>
              </a:rPr>
              <a:t>Weather Forecast</a:t>
            </a:r>
            <a:endParaRPr lang="ko-KR" alt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A3A2599-6832-47B9-AD91-C47E5EF9D902}"/>
              </a:ext>
            </a:extLst>
          </p:cNvPr>
          <p:cNvSpPr/>
          <p:nvPr/>
        </p:nvSpPr>
        <p:spPr>
          <a:xfrm>
            <a:off x="10314366" y="1294462"/>
            <a:ext cx="191962" cy="50869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0000"/>
              </a:gs>
              <a:gs pos="91000">
                <a:srgbClr val="D72103">
                  <a:tint val="44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13" name="줄무늬가 있는 오른쪽 화살표 12"/>
          <p:cNvSpPr/>
          <p:nvPr/>
        </p:nvSpPr>
        <p:spPr>
          <a:xfrm flipH="1">
            <a:off x="10511128" y="4077913"/>
            <a:ext cx="499107" cy="479905"/>
          </a:xfrm>
          <a:prstGeom prst="stripedRightArrow">
            <a:avLst/>
          </a:prstGeom>
          <a:solidFill>
            <a:schemeClr val="accent1"/>
          </a:solidFill>
          <a:ln cap="rnd" cmpd="sng">
            <a:solidFill>
              <a:schemeClr val="tx2">
                <a:lumMod val="50000"/>
              </a:schemeClr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15" name="TextBox 14"/>
          <p:cNvSpPr txBox="1"/>
          <p:nvPr/>
        </p:nvSpPr>
        <p:spPr>
          <a:xfrm rot="21240000">
            <a:off x="7819435" y="2901925"/>
            <a:ext cx="2361895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 dirty="0" smtClean="0"/>
              <a:t>Extreme Weather</a:t>
            </a:r>
            <a:endParaRPr lang="ko-KR" altLang="en-US" sz="2200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A3A2599-6832-47B9-AD91-C47E5EF9D902}"/>
              </a:ext>
            </a:extLst>
          </p:cNvPr>
          <p:cNvSpPr/>
          <p:nvPr/>
        </p:nvSpPr>
        <p:spPr>
          <a:xfrm>
            <a:off x="11470938" y="1294462"/>
            <a:ext cx="191962" cy="508699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0000"/>
              </a:gs>
              <a:gs pos="90000">
                <a:srgbClr val="D72103">
                  <a:tint val="44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25" name="줄무늬가 있는 오른쪽 화살표 24"/>
          <p:cNvSpPr/>
          <p:nvPr/>
        </p:nvSpPr>
        <p:spPr>
          <a:xfrm>
            <a:off x="11002208" y="4077913"/>
            <a:ext cx="468730" cy="479905"/>
          </a:xfrm>
          <a:prstGeom prst="stripedRightArrow">
            <a:avLst/>
          </a:prstGeom>
          <a:solidFill>
            <a:schemeClr val="accent3"/>
          </a:solidFill>
          <a:ln cap="rnd" cmpd="sng">
            <a:solidFill>
              <a:schemeClr val="tx2">
                <a:lumMod val="50000"/>
              </a:schemeClr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5D1C9D-B06A-4F44-B7B3-5441BDF5AFDC}"/>
              </a:ext>
            </a:extLst>
          </p:cNvPr>
          <p:cNvSpPr txBox="1"/>
          <p:nvPr/>
        </p:nvSpPr>
        <p:spPr>
          <a:xfrm rot="21240000">
            <a:off x="7746938" y="2327133"/>
            <a:ext cx="2361895" cy="4615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300" dirty="0"/>
              <a:t>Model</a:t>
            </a:r>
            <a:endParaRPr lang="ko-KR" altLang="en-US" sz="23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48F3FF-6F62-4997-A616-34D9A9BB175F}"/>
              </a:ext>
            </a:extLst>
          </p:cNvPr>
          <p:cNvSpPr txBox="1"/>
          <p:nvPr/>
        </p:nvSpPr>
        <p:spPr>
          <a:xfrm rot="21240000">
            <a:off x="7700947" y="1804361"/>
            <a:ext cx="2361895" cy="4615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300" dirty="0"/>
              <a:t>Data</a:t>
            </a:r>
            <a:endParaRPr lang="ko-KR" altLang="en-US" sz="2300" dirty="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8D34D84-FF2A-4969-831F-FAFE3895EC00}"/>
              </a:ext>
            </a:extLst>
          </p:cNvPr>
          <p:cNvGrpSpPr/>
          <p:nvPr/>
        </p:nvGrpSpPr>
        <p:grpSpPr>
          <a:xfrm>
            <a:off x="2440460" y="1870348"/>
            <a:ext cx="5054956" cy="2655714"/>
            <a:chOff x="1829498" y="1708448"/>
            <a:chExt cx="3792387" cy="1992400"/>
          </a:xfrm>
        </p:grpSpPr>
        <p:sp>
          <p:nvSpPr>
            <p:cNvPr id="14" name="왼쪽 중괄호 13">
              <a:extLst>
                <a:ext uri="{FF2B5EF4-FFF2-40B4-BE49-F238E27FC236}">
                  <a16:creationId xmlns:a16="http://schemas.microsoft.com/office/drawing/2014/main" id="{B7B22FCC-F182-4464-82E5-8620E86E69A5}"/>
                </a:ext>
              </a:extLst>
            </p:cNvPr>
            <p:cNvSpPr/>
            <p:nvPr/>
          </p:nvSpPr>
          <p:spPr>
            <a:xfrm>
              <a:off x="5436096" y="1708448"/>
              <a:ext cx="185789" cy="773296"/>
            </a:xfrm>
            <a:prstGeom prst="leftBrac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399"/>
            </a:p>
          </p:txBody>
        </p:sp>
        <p:cxnSp>
          <p:nvCxnSpPr>
            <p:cNvPr id="18" name="연결선: 꺾임 17">
              <a:extLst>
                <a:ext uri="{FF2B5EF4-FFF2-40B4-BE49-F238E27FC236}">
                  <a16:creationId xmlns:a16="http://schemas.microsoft.com/office/drawing/2014/main" id="{D7162FDC-3CBC-4D88-8B1E-6AE32AB096F5}"/>
                </a:ext>
              </a:extLst>
            </p:cNvPr>
            <p:cNvCxnSpPr>
              <a:stCxn id="14" idx="1"/>
              <a:endCxn id="8" idx="3"/>
            </p:cNvCxnSpPr>
            <p:nvPr/>
          </p:nvCxnSpPr>
          <p:spPr>
            <a:xfrm rot="10800000" flipV="1">
              <a:off x="1829498" y="2095095"/>
              <a:ext cx="3606598" cy="1605753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46CE29-0B1F-4004-AACB-890CCA543E09}"/>
              </a:ext>
            </a:extLst>
          </p:cNvPr>
          <p:cNvSpPr txBox="1"/>
          <p:nvPr/>
        </p:nvSpPr>
        <p:spPr>
          <a:xfrm>
            <a:off x="3024607" y="2796467"/>
            <a:ext cx="3922110" cy="10171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just"/>
            <a:r>
              <a:rPr lang="en-US" altLang="ko-KR" sz="1999" dirty="0"/>
              <a:t>Deliver right time, right data</a:t>
            </a:r>
          </a:p>
          <a:p>
            <a:pPr marL="457051" indent="-457051" algn="just">
              <a:buFont typeface="Arial" panose="020B0604020202020204" pitchFamily="34" charset="0"/>
              <a:buChar char="•"/>
            </a:pPr>
            <a:r>
              <a:rPr lang="en-US" altLang="ko-KR" sz="1999" b="1" dirty="0"/>
              <a:t>i</a:t>
            </a:r>
            <a:r>
              <a:rPr lang="en-US" altLang="ko-KR" sz="1999" dirty="0"/>
              <a:t>ntegrated </a:t>
            </a:r>
            <a:r>
              <a:rPr lang="en-US" altLang="ko-KR" sz="1999" b="1" dirty="0"/>
              <a:t>S</a:t>
            </a:r>
            <a:r>
              <a:rPr lang="en-US" altLang="ko-KR" sz="1999" dirty="0"/>
              <a:t>earching</a:t>
            </a:r>
          </a:p>
          <a:p>
            <a:pPr marL="457051" indent="-457051" algn="just">
              <a:buFont typeface="Arial" panose="020B0604020202020204" pitchFamily="34" charset="0"/>
              <a:buChar char="•"/>
            </a:pPr>
            <a:r>
              <a:rPr lang="en-US" altLang="ko-KR" sz="1999" b="1" dirty="0"/>
              <a:t>i</a:t>
            </a:r>
            <a:r>
              <a:rPr lang="en-US" altLang="ko-KR" sz="1999" dirty="0"/>
              <a:t>ntegrated </a:t>
            </a:r>
            <a:r>
              <a:rPr lang="en-US" altLang="ko-KR" sz="1999" b="1" dirty="0"/>
              <a:t>A</a:t>
            </a:r>
            <a:r>
              <a:rPr lang="en-US" altLang="ko-KR" sz="1999" dirty="0"/>
              <a:t>nalysis</a:t>
            </a:r>
            <a:endParaRPr lang="ko-KR" altLang="en-US" sz="1999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304E07-1EB2-46EA-ADBC-081E8F562A19}"/>
              </a:ext>
            </a:extLst>
          </p:cNvPr>
          <p:cNvSpPr txBox="1"/>
          <p:nvPr/>
        </p:nvSpPr>
        <p:spPr>
          <a:xfrm>
            <a:off x="1104986" y="1870349"/>
            <a:ext cx="278345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99" dirty="0"/>
              <a:t>Service I/F ?</a:t>
            </a:r>
            <a:endParaRPr lang="ko-KR" altLang="en-US" sz="2399" dirty="0"/>
          </a:p>
        </p:txBody>
      </p:sp>
      <p:sp>
        <p:nvSpPr>
          <p:cNvPr id="26" name="TextBox 25"/>
          <p:cNvSpPr txBox="1"/>
          <p:nvPr/>
        </p:nvSpPr>
        <p:spPr>
          <a:xfrm>
            <a:off x="9696400" y="692696"/>
            <a:ext cx="1254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/>
              <a:t>Forecasting Accuracy</a:t>
            </a:r>
            <a:endParaRPr lang="ko-KR" alt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10904208" y="702374"/>
            <a:ext cx="1417000" cy="57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altLang="ko-KR" sz="1500" dirty="0"/>
              <a:t>Consumer Perception of Accuracy</a:t>
            </a:r>
            <a:endParaRPr lang="ko-KR" altLang="en-US" sz="1500" dirty="0"/>
          </a:p>
        </p:txBody>
      </p:sp>
      <p:sp>
        <p:nvSpPr>
          <p:cNvPr id="30" name="矩形 1"/>
          <p:cNvSpPr/>
          <p:nvPr/>
        </p:nvSpPr>
        <p:spPr>
          <a:xfrm flipH="1">
            <a:off x="10666" y="6515100"/>
            <a:ext cx="12170665" cy="34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1" name="矩形 2"/>
          <p:cNvSpPr/>
          <p:nvPr/>
        </p:nvSpPr>
        <p:spPr>
          <a:xfrm flipH="1">
            <a:off x="10665" y="6582859"/>
            <a:ext cx="12170665" cy="275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2" name="矩形 4"/>
          <p:cNvSpPr/>
          <p:nvPr/>
        </p:nvSpPr>
        <p:spPr>
          <a:xfrm>
            <a:off x="11277401" y="6396628"/>
            <a:ext cx="802741" cy="461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212868" y="6405244"/>
            <a:ext cx="931804" cy="4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rtlCol="0" anchor="ctr" anchorCtr="0" compatLnSpc="1"/>
          <a:lstStyle>
            <a:lvl1pPr>
              <a:defRPr lang="en-US" sz="1500" b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fld id="{48F63A3B-78C7-47BE-AE5E-E10140E04643}" type="slidenum">
              <a:rPr lang="en-US" altLang="zh-CN" smtClean="0"/>
              <a:pPr algn="ctr"/>
              <a:t>9</a:t>
            </a:fld>
            <a:endParaRPr lang="zh-CN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3576" y="6525344"/>
            <a:ext cx="5034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/>
              <a:t>2020 NOAA AI Workshop</a:t>
            </a:r>
            <a:endParaRPr lang="ko-KR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31569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none">
        <a:spAutoFit/>
      </a:bodyPr>
      <a:lstStyle>
        <a:defPPr>
          <a:defRPr sz="9600" b="1" dirty="0" smtClean="0">
            <a:solidFill>
              <a:schemeClr val="bg1"/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5344</TotalTime>
  <Words>930</Words>
  <Application>Microsoft Office PowerPoint</Application>
  <PresentationFormat>와이드스크린</PresentationFormat>
  <Paragraphs>291</Paragraphs>
  <Slides>22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4" baseType="lpstr">
      <vt:lpstr>HY견고딕</vt:lpstr>
      <vt:lpstr>HY헤드라인M</vt:lpstr>
      <vt:lpstr>Malgun Gothic Regular</vt:lpstr>
      <vt:lpstr>微软雅黑</vt:lpstr>
      <vt:lpstr>宋体</vt:lpstr>
      <vt:lpstr>华文细黑</vt:lpstr>
      <vt:lpstr>나눔바른고딕</vt:lpstr>
      <vt:lpstr>맑은 고딕</vt:lpstr>
      <vt:lpstr>Arial</vt:lpstr>
      <vt:lpstr>Cambria Math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HLee</cp:lastModifiedBy>
  <cp:revision>171</cp:revision>
  <dcterms:created xsi:type="dcterms:W3CDTF">2018-03-09T04:24:33Z</dcterms:created>
  <dcterms:modified xsi:type="dcterms:W3CDTF">2020-11-06T06:10:36Z</dcterms:modified>
</cp:coreProperties>
</file>