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502" r:id="rId2"/>
    <p:sldId id="593" r:id="rId3"/>
    <p:sldId id="362" r:id="rId4"/>
    <p:sldId id="536" r:id="rId5"/>
    <p:sldId id="672" r:id="rId6"/>
    <p:sldId id="344" r:id="rId7"/>
    <p:sldId id="505" r:id="rId8"/>
    <p:sldId id="360" r:id="rId9"/>
    <p:sldId id="594" r:id="rId10"/>
    <p:sldId id="592" r:id="rId11"/>
    <p:sldId id="507" r:id="rId12"/>
    <p:sldId id="378" r:id="rId13"/>
    <p:sldId id="509" r:id="rId14"/>
    <p:sldId id="276" r:id="rId15"/>
    <p:sldId id="379" r:id="rId16"/>
    <p:sldId id="511" r:id="rId17"/>
    <p:sldId id="526" r:id="rId18"/>
    <p:sldId id="525" r:id="rId19"/>
    <p:sldId id="527" r:id="rId20"/>
    <p:sldId id="528" r:id="rId21"/>
    <p:sldId id="531" r:id="rId22"/>
    <p:sldId id="51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51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34"/>
    <p:restoredTop sz="77843"/>
  </p:normalViewPr>
  <p:slideViewPr>
    <p:cSldViewPr snapToGrid="0" snapToObjects="1">
      <p:cViewPr varScale="1">
        <p:scale>
          <a:sx n="91" d="100"/>
          <a:sy n="91" d="100"/>
        </p:scale>
        <p:origin x="856"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167AA5-EEFA-464E-A6B4-61681975550D}"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F4D8E2BE-09CE-C14D-B881-9184B66B1B15}">
      <dgm:prSet phldrT="[Text]" custT="1"/>
      <dgm:spPr>
        <a:solidFill>
          <a:srgbClr val="00B0F0"/>
        </a:solidFill>
      </dgm:spPr>
      <dgm:t>
        <a:bodyPr/>
        <a:lstStyle/>
        <a:p>
          <a:r>
            <a:rPr lang="en-US" sz="2000" b="1" dirty="0">
              <a:latin typeface="Arial" panose="020B0604020202020204" pitchFamily="34" charset="0"/>
              <a:cs typeface="Arial" panose="020B0604020202020204" pitchFamily="34" charset="0"/>
            </a:rPr>
            <a:t>NOAA-NHC</a:t>
          </a:r>
          <a:r>
            <a:rPr lang="en-US" sz="1800" b="1" dirty="0">
              <a:latin typeface="Arial" panose="020B0604020202020204" pitchFamily="34" charset="0"/>
              <a:cs typeface="Arial" panose="020B0604020202020204" pitchFamily="34" charset="0"/>
            </a:rPr>
            <a:t> </a:t>
          </a:r>
        </a:p>
        <a:p>
          <a:r>
            <a:rPr lang="en-US" sz="1800" b="1" dirty="0">
              <a:latin typeface="Arial" panose="020B0604020202020204" pitchFamily="34" charset="0"/>
              <a:cs typeface="Arial" panose="020B0604020202020204" pitchFamily="34" charset="0"/>
            </a:rPr>
            <a:t>(in-kind) </a:t>
          </a:r>
        </a:p>
      </dgm:t>
    </dgm:pt>
    <dgm:pt modelId="{4F133B8D-D565-6F46-80EA-4C77A6F1113D}" type="parTrans" cxnId="{1A3F6060-AB3C-AE43-B69A-EFED8CBC60EE}">
      <dgm:prSet/>
      <dgm:spPr/>
      <dgm:t>
        <a:bodyPr/>
        <a:lstStyle/>
        <a:p>
          <a:endParaRPr lang="en-US"/>
        </a:p>
      </dgm:t>
    </dgm:pt>
    <dgm:pt modelId="{E922FEB2-6695-C845-BAE3-7B3871D1059C}" type="sibTrans" cxnId="{1A3F6060-AB3C-AE43-B69A-EFED8CBC60EE}">
      <dgm:prSet/>
      <dgm:spPr>
        <a:ln w="25400">
          <a:solidFill>
            <a:schemeClr val="accent1"/>
          </a:solidFill>
        </a:ln>
      </dgm:spPr>
      <dgm:t>
        <a:bodyPr/>
        <a:lstStyle/>
        <a:p>
          <a:endParaRPr lang="en-US"/>
        </a:p>
      </dgm:t>
    </dgm:pt>
    <dgm:pt modelId="{29EEB8F4-3248-7E41-91B1-3828D9473DB9}">
      <dgm:prSet phldrT="[Text]" custT="1"/>
      <dgm:spPr>
        <a:solidFill>
          <a:srgbClr val="0070C0"/>
        </a:solidFill>
      </dgm:spPr>
      <dgm:t>
        <a:bodyPr/>
        <a:lstStyle/>
        <a:p>
          <a:r>
            <a:rPr lang="en-US" sz="2000" b="1" dirty="0">
              <a:latin typeface="Arial" panose="020B0604020202020204" pitchFamily="34" charset="0"/>
              <a:cs typeface="Arial" panose="020B0604020202020204" pitchFamily="34" charset="0"/>
            </a:rPr>
            <a:t>IBM</a:t>
          </a:r>
        </a:p>
        <a:p>
          <a:r>
            <a:rPr lang="en-US" sz="2000" b="1" dirty="0">
              <a:latin typeface="Arial" panose="020B0604020202020204" pitchFamily="34" charset="0"/>
              <a:cs typeface="Arial" panose="020B0604020202020204" pitchFamily="34" charset="0"/>
            </a:rPr>
            <a:t>(in-kind)</a:t>
          </a:r>
        </a:p>
      </dgm:t>
    </dgm:pt>
    <dgm:pt modelId="{12F0B16B-AE39-1145-A8A7-14540240C0C2}" type="parTrans" cxnId="{CE4F88A8-F2E4-F741-8D19-E494424C0389}">
      <dgm:prSet/>
      <dgm:spPr/>
      <dgm:t>
        <a:bodyPr/>
        <a:lstStyle/>
        <a:p>
          <a:endParaRPr lang="en-US"/>
        </a:p>
      </dgm:t>
    </dgm:pt>
    <dgm:pt modelId="{E80DABCD-4C9B-FD4C-AC77-322EA6FD43D2}" type="sibTrans" cxnId="{CE4F88A8-F2E4-F741-8D19-E494424C0389}">
      <dgm:prSet/>
      <dgm:spPr>
        <a:ln w="25400">
          <a:solidFill>
            <a:schemeClr val="accent1"/>
          </a:solidFill>
        </a:ln>
      </dgm:spPr>
      <dgm:t>
        <a:bodyPr/>
        <a:lstStyle/>
        <a:p>
          <a:endParaRPr lang="en-US"/>
        </a:p>
      </dgm:t>
    </dgm:pt>
    <dgm:pt modelId="{16B50A1D-7A97-4C46-AAE3-FED4A1FC2781}">
      <dgm:prSet phldrT="[Text]" custT="1"/>
      <dgm:spPr>
        <a:solidFill>
          <a:srgbClr val="ED070A"/>
        </a:solidFill>
      </dgm:spPr>
      <dgm:t>
        <a:bodyPr/>
        <a:lstStyle/>
        <a:p>
          <a:r>
            <a:rPr lang="en-US" sz="2400" b="1" dirty="0">
              <a:latin typeface="Arial" panose="020B0604020202020204" pitchFamily="34" charset="0"/>
              <a:cs typeface="Arial" panose="020B0604020202020204" pitchFamily="34" charset="0"/>
            </a:rPr>
            <a:t>NASA-JPL</a:t>
          </a:r>
        </a:p>
      </dgm:t>
    </dgm:pt>
    <dgm:pt modelId="{B4D6A425-CFEC-BC45-9518-4FCAF5014396}" type="sibTrans" cxnId="{4EC7DD78-0058-1A40-999C-C6BB83F51EC4}">
      <dgm:prSet/>
      <dgm:spPr>
        <a:ln w="25400">
          <a:solidFill>
            <a:schemeClr val="accent1"/>
          </a:solidFill>
        </a:ln>
      </dgm:spPr>
      <dgm:t>
        <a:bodyPr/>
        <a:lstStyle/>
        <a:p>
          <a:endParaRPr lang="en-US"/>
        </a:p>
      </dgm:t>
    </dgm:pt>
    <dgm:pt modelId="{7F96ABDC-FEEE-884F-BB01-39A0DC2EA81B}" type="parTrans" cxnId="{4EC7DD78-0058-1A40-999C-C6BB83F51EC4}">
      <dgm:prSet/>
      <dgm:spPr/>
      <dgm:t>
        <a:bodyPr/>
        <a:lstStyle/>
        <a:p>
          <a:endParaRPr lang="en-US"/>
        </a:p>
      </dgm:t>
    </dgm:pt>
    <dgm:pt modelId="{8CC3B14F-C90C-8D46-AE7F-4C69C3AC88EF}" type="pres">
      <dgm:prSet presAssocID="{A0167AA5-EEFA-464E-A6B4-61681975550D}" presName="cycle" presStyleCnt="0">
        <dgm:presLayoutVars>
          <dgm:dir/>
          <dgm:resizeHandles val="exact"/>
        </dgm:presLayoutVars>
      </dgm:prSet>
      <dgm:spPr/>
    </dgm:pt>
    <dgm:pt modelId="{B921F62B-7024-2E43-B00D-14DA469F5DA7}" type="pres">
      <dgm:prSet presAssocID="{16B50A1D-7A97-4C46-AAE3-FED4A1FC2781}" presName="node" presStyleLbl="node1" presStyleIdx="0" presStyleCnt="3" custScaleX="92019" custScaleY="85439">
        <dgm:presLayoutVars>
          <dgm:bulletEnabled val="1"/>
        </dgm:presLayoutVars>
      </dgm:prSet>
      <dgm:spPr/>
    </dgm:pt>
    <dgm:pt modelId="{13AC1588-FB14-9548-B716-CB196B59599B}" type="pres">
      <dgm:prSet presAssocID="{16B50A1D-7A97-4C46-AAE3-FED4A1FC2781}" presName="spNode" presStyleCnt="0"/>
      <dgm:spPr/>
    </dgm:pt>
    <dgm:pt modelId="{17392390-C119-254E-95EB-5EFE60022F98}" type="pres">
      <dgm:prSet presAssocID="{B4D6A425-CFEC-BC45-9518-4FCAF5014396}" presName="sibTrans" presStyleLbl="sibTrans1D1" presStyleIdx="0" presStyleCnt="3"/>
      <dgm:spPr/>
    </dgm:pt>
    <dgm:pt modelId="{E1321540-8FC2-CA46-86AB-28B3366BE7EC}" type="pres">
      <dgm:prSet presAssocID="{F4D8E2BE-09CE-C14D-B881-9184B66B1B15}" presName="node" presStyleLbl="node1" presStyleIdx="1" presStyleCnt="3" custScaleX="82103" custScaleY="77930">
        <dgm:presLayoutVars>
          <dgm:bulletEnabled val="1"/>
        </dgm:presLayoutVars>
      </dgm:prSet>
      <dgm:spPr/>
    </dgm:pt>
    <dgm:pt modelId="{91A12C2E-D17C-8C40-A65E-D941939D77D4}" type="pres">
      <dgm:prSet presAssocID="{F4D8E2BE-09CE-C14D-B881-9184B66B1B15}" presName="spNode" presStyleCnt="0"/>
      <dgm:spPr/>
    </dgm:pt>
    <dgm:pt modelId="{E34AC880-1735-7847-B175-75B0F93B0AD8}" type="pres">
      <dgm:prSet presAssocID="{E922FEB2-6695-C845-BAE3-7B3871D1059C}" presName="sibTrans" presStyleLbl="sibTrans1D1" presStyleIdx="1" presStyleCnt="3"/>
      <dgm:spPr/>
    </dgm:pt>
    <dgm:pt modelId="{FDC4A8FC-1422-DE44-A0A9-2A68F9CD8153}" type="pres">
      <dgm:prSet presAssocID="{29EEB8F4-3248-7E41-91B1-3828D9473DB9}" presName="node" presStyleLbl="node1" presStyleIdx="2" presStyleCnt="3" custScaleX="79254" custScaleY="77220">
        <dgm:presLayoutVars>
          <dgm:bulletEnabled val="1"/>
        </dgm:presLayoutVars>
      </dgm:prSet>
      <dgm:spPr/>
    </dgm:pt>
    <dgm:pt modelId="{00F2BAB4-0A3B-6147-B0F5-DC5E3B088058}" type="pres">
      <dgm:prSet presAssocID="{29EEB8F4-3248-7E41-91B1-3828D9473DB9}" presName="spNode" presStyleCnt="0"/>
      <dgm:spPr/>
    </dgm:pt>
    <dgm:pt modelId="{478141B1-464A-F34D-A0F0-40C117825947}" type="pres">
      <dgm:prSet presAssocID="{E80DABCD-4C9B-FD4C-AC77-322EA6FD43D2}" presName="sibTrans" presStyleLbl="sibTrans1D1" presStyleIdx="2" presStyleCnt="3"/>
      <dgm:spPr/>
    </dgm:pt>
  </dgm:ptLst>
  <dgm:cxnLst>
    <dgm:cxn modelId="{6A088F2A-97F2-AF47-B0D8-981273BC50A7}" type="presOf" srcId="{B4D6A425-CFEC-BC45-9518-4FCAF5014396}" destId="{17392390-C119-254E-95EB-5EFE60022F98}" srcOrd="0" destOrd="0" presId="urn:microsoft.com/office/officeart/2005/8/layout/cycle6"/>
    <dgm:cxn modelId="{FBAC5935-222D-184C-9EFF-74D236919605}" type="presOf" srcId="{E922FEB2-6695-C845-BAE3-7B3871D1059C}" destId="{E34AC880-1735-7847-B175-75B0F93B0AD8}" srcOrd="0" destOrd="0" presId="urn:microsoft.com/office/officeart/2005/8/layout/cycle6"/>
    <dgm:cxn modelId="{8E263F3A-DCD2-634E-88BB-C75582740814}" type="presOf" srcId="{F4D8E2BE-09CE-C14D-B881-9184B66B1B15}" destId="{E1321540-8FC2-CA46-86AB-28B3366BE7EC}" srcOrd="0" destOrd="0" presId="urn:microsoft.com/office/officeart/2005/8/layout/cycle6"/>
    <dgm:cxn modelId="{0FD0CD41-A442-6C4E-9C1C-1F3C24CC3F6C}" type="presOf" srcId="{E80DABCD-4C9B-FD4C-AC77-322EA6FD43D2}" destId="{478141B1-464A-F34D-A0F0-40C117825947}" srcOrd="0" destOrd="0" presId="urn:microsoft.com/office/officeart/2005/8/layout/cycle6"/>
    <dgm:cxn modelId="{C625AA4F-238E-374B-A1EE-953C8AB0E9D3}" type="presOf" srcId="{16B50A1D-7A97-4C46-AAE3-FED4A1FC2781}" destId="{B921F62B-7024-2E43-B00D-14DA469F5DA7}" srcOrd="0" destOrd="0" presId="urn:microsoft.com/office/officeart/2005/8/layout/cycle6"/>
    <dgm:cxn modelId="{1A3F6060-AB3C-AE43-B69A-EFED8CBC60EE}" srcId="{A0167AA5-EEFA-464E-A6B4-61681975550D}" destId="{F4D8E2BE-09CE-C14D-B881-9184B66B1B15}" srcOrd="1" destOrd="0" parTransId="{4F133B8D-D565-6F46-80EA-4C77A6F1113D}" sibTransId="{E922FEB2-6695-C845-BAE3-7B3871D1059C}"/>
    <dgm:cxn modelId="{4EC7DD78-0058-1A40-999C-C6BB83F51EC4}" srcId="{A0167AA5-EEFA-464E-A6B4-61681975550D}" destId="{16B50A1D-7A97-4C46-AAE3-FED4A1FC2781}" srcOrd="0" destOrd="0" parTransId="{7F96ABDC-FEEE-884F-BB01-39A0DC2EA81B}" sibTransId="{B4D6A425-CFEC-BC45-9518-4FCAF5014396}"/>
    <dgm:cxn modelId="{CE4F88A8-F2E4-F741-8D19-E494424C0389}" srcId="{A0167AA5-EEFA-464E-A6B4-61681975550D}" destId="{29EEB8F4-3248-7E41-91B1-3828D9473DB9}" srcOrd="2" destOrd="0" parTransId="{12F0B16B-AE39-1145-A8A7-14540240C0C2}" sibTransId="{E80DABCD-4C9B-FD4C-AC77-322EA6FD43D2}"/>
    <dgm:cxn modelId="{99FE29CD-4403-6940-B636-2B4702669CA8}" type="presOf" srcId="{A0167AA5-EEFA-464E-A6B4-61681975550D}" destId="{8CC3B14F-C90C-8D46-AE7F-4C69C3AC88EF}" srcOrd="0" destOrd="0" presId="urn:microsoft.com/office/officeart/2005/8/layout/cycle6"/>
    <dgm:cxn modelId="{75756DD1-035A-A048-AB1F-2BCE93EC1743}" type="presOf" srcId="{29EEB8F4-3248-7E41-91B1-3828D9473DB9}" destId="{FDC4A8FC-1422-DE44-A0A9-2A68F9CD8153}" srcOrd="0" destOrd="0" presId="urn:microsoft.com/office/officeart/2005/8/layout/cycle6"/>
    <dgm:cxn modelId="{2B06F5BF-4667-054A-BCB4-4776355AFBDA}" type="presParOf" srcId="{8CC3B14F-C90C-8D46-AE7F-4C69C3AC88EF}" destId="{B921F62B-7024-2E43-B00D-14DA469F5DA7}" srcOrd="0" destOrd="0" presId="urn:microsoft.com/office/officeart/2005/8/layout/cycle6"/>
    <dgm:cxn modelId="{2BD60E4D-E638-D04C-BBA9-CD93EBED7B49}" type="presParOf" srcId="{8CC3B14F-C90C-8D46-AE7F-4C69C3AC88EF}" destId="{13AC1588-FB14-9548-B716-CB196B59599B}" srcOrd="1" destOrd="0" presId="urn:microsoft.com/office/officeart/2005/8/layout/cycle6"/>
    <dgm:cxn modelId="{25DC7EC3-DE63-F94E-8C3B-3816ED6F12A3}" type="presParOf" srcId="{8CC3B14F-C90C-8D46-AE7F-4C69C3AC88EF}" destId="{17392390-C119-254E-95EB-5EFE60022F98}" srcOrd="2" destOrd="0" presId="urn:microsoft.com/office/officeart/2005/8/layout/cycle6"/>
    <dgm:cxn modelId="{8E5C2FAD-C25B-3B4C-A504-B458CF65B6B2}" type="presParOf" srcId="{8CC3B14F-C90C-8D46-AE7F-4C69C3AC88EF}" destId="{E1321540-8FC2-CA46-86AB-28B3366BE7EC}" srcOrd="3" destOrd="0" presId="urn:microsoft.com/office/officeart/2005/8/layout/cycle6"/>
    <dgm:cxn modelId="{74023C54-FFF5-EE43-BD76-F41C9843FD0F}" type="presParOf" srcId="{8CC3B14F-C90C-8D46-AE7F-4C69C3AC88EF}" destId="{91A12C2E-D17C-8C40-A65E-D941939D77D4}" srcOrd="4" destOrd="0" presId="urn:microsoft.com/office/officeart/2005/8/layout/cycle6"/>
    <dgm:cxn modelId="{F1E95E7E-7F92-3542-940D-D20466D2E0C3}" type="presParOf" srcId="{8CC3B14F-C90C-8D46-AE7F-4C69C3AC88EF}" destId="{E34AC880-1735-7847-B175-75B0F93B0AD8}" srcOrd="5" destOrd="0" presId="urn:microsoft.com/office/officeart/2005/8/layout/cycle6"/>
    <dgm:cxn modelId="{AF973FBE-CF77-5444-A7C6-A29275FA544B}" type="presParOf" srcId="{8CC3B14F-C90C-8D46-AE7F-4C69C3AC88EF}" destId="{FDC4A8FC-1422-DE44-A0A9-2A68F9CD8153}" srcOrd="6" destOrd="0" presId="urn:microsoft.com/office/officeart/2005/8/layout/cycle6"/>
    <dgm:cxn modelId="{766A8716-4088-BD44-B7F5-CA45F010F408}" type="presParOf" srcId="{8CC3B14F-C90C-8D46-AE7F-4C69C3AC88EF}" destId="{00F2BAB4-0A3B-6147-B0F5-DC5E3B088058}" srcOrd="7" destOrd="0" presId="urn:microsoft.com/office/officeart/2005/8/layout/cycle6"/>
    <dgm:cxn modelId="{CEF7129B-52C7-1A4E-8597-CB885A7366F2}" type="presParOf" srcId="{8CC3B14F-C90C-8D46-AE7F-4C69C3AC88EF}" destId="{478141B1-464A-F34D-A0F0-40C117825947}" srcOrd="8"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1AD6D3-15A4-AF47-B158-D0CF6495E368}" type="doc">
      <dgm:prSet loTypeId="urn:microsoft.com/office/officeart/2005/8/layout/process1" loCatId="" qsTypeId="urn:microsoft.com/office/officeart/2005/8/quickstyle/simple1" qsCatId="simple" csTypeId="urn:microsoft.com/office/officeart/2005/8/colors/accent1_2" csCatId="accent1" phldr="1"/>
      <dgm:spPr/>
    </dgm:pt>
    <dgm:pt modelId="{9E5D8619-0643-954C-91A2-E1EABD91B579}">
      <dgm:prSet phldrT="[Text]" custT="1"/>
      <dgm:spPr>
        <a:solidFill>
          <a:schemeClr val="accent6">
            <a:lumMod val="40000"/>
            <a:lumOff val="60000"/>
          </a:schemeClr>
        </a:solidFill>
      </dgm:spPr>
      <dgm:t>
        <a:bodyPr/>
        <a:lstStyle/>
        <a:p>
          <a:r>
            <a:rPr lang="en-US" sz="1800" baseline="0" dirty="0">
              <a:latin typeface="Arial" panose="020B0604020202020204" pitchFamily="34" charset="0"/>
            </a:rPr>
            <a:t>Prepare Data</a:t>
          </a:r>
        </a:p>
      </dgm:t>
    </dgm:pt>
    <dgm:pt modelId="{6220681B-83ED-D349-AF0E-A0E72A85B395}" type="parTrans" cxnId="{3A814348-4202-F742-8F8E-27C75DF7979C}">
      <dgm:prSet/>
      <dgm:spPr/>
      <dgm:t>
        <a:bodyPr/>
        <a:lstStyle/>
        <a:p>
          <a:endParaRPr lang="en-US"/>
        </a:p>
      </dgm:t>
    </dgm:pt>
    <dgm:pt modelId="{4CA05795-2E6E-C24B-9F46-933AFC44A396}" type="sibTrans" cxnId="{3A814348-4202-F742-8F8E-27C75DF7979C}">
      <dgm:prSet/>
      <dgm:spPr/>
      <dgm:t>
        <a:bodyPr/>
        <a:lstStyle/>
        <a:p>
          <a:endParaRPr lang="en-US"/>
        </a:p>
      </dgm:t>
    </dgm:pt>
    <dgm:pt modelId="{5D63AFAA-2616-A046-BAAD-278BFF0A307B}">
      <dgm:prSet phldrT="[Text]" custT="1"/>
      <dgm:spPr>
        <a:solidFill>
          <a:schemeClr val="accent6">
            <a:lumMod val="60000"/>
            <a:lumOff val="40000"/>
          </a:schemeClr>
        </a:solidFill>
      </dgm:spPr>
      <dgm:t>
        <a:bodyPr/>
        <a:lstStyle/>
        <a:p>
          <a:r>
            <a:rPr lang="en-US" sz="1800" baseline="0" dirty="0">
              <a:latin typeface="Arial" panose="020B0604020202020204" pitchFamily="34" charset="0"/>
              <a:cs typeface="Arial" panose="020B0604020202020204" pitchFamily="34" charset="0"/>
            </a:rPr>
            <a:t>Build ML Models</a:t>
          </a:r>
        </a:p>
      </dgm:t>
    </dgm:pt>
    <dgm:pt modelId="{9430920F-9E88-A643-B94B-0F14B7FE4FB8}" type="parTrans" cxnId="{02B85431-63AE-AE40-9BAF-CD0EBE0D2F85}">
      <dgm:prSet/>
      <dgm:spPr/>
      <dgm:t>
        <a:bodyPr/>
        <a:lstStyle/>
        <a:p>
          <a:endParaRPr lang="en-US"/>
        </a:p>
      </dgm:t>
    </dgm:pt>
    <dgm:pt modelId="{43F402B8-DF3A-5140-89D3-71617122BF53}" type="sibTrans" cxnId="{02B85431-63AE-AE40-9BAF-CD0EBE0D2F85}">
      <dgm:prSet/>
      <dgm:spPr/>
      <dgm:t>
        <a:bodyPr/>
        <a:lstStyle/>
        <a:p>
          <a:endParaRPr lang="en-US"/>
        </a:p>
      </dgm:t>
    </dgm:pt>
    <dgm:pt modelId="{3521863E-4840-504F-8C77-F28CA333F941}">
      <dgm:prSet phldrT="[Text]" custT="1"/>
      <dgm:spPr>
        <a:solidFill>
          <a:schemeClr val="accent6"/>
        </a:solidFill>
      </dgm:spPr>
      <dgm:t>
        <a:bodyPr/>
        <a:lstStyle/>
        <a:p>
          <a:r>
            <a:rPr lang="en-US" sz="1800" baseline="0" dirty="0">
              <a:latin typeface="Arial" panose="020B0604020202020204" pitchFamily="34" charset="0"/>
            </a:rPr>
            <a:t>Deploy Models</a:t>
          </a:r>
        </a:p>
      </dgm:t>
    </dgm:pt>
    <dgm:pt modelId="{5D8C51E2-F8E2-B24C-85C1-1256A2EB7BD2}" type="parTrans" cxnId="{061AD733-E6F1-C64E-A2B2-EE3B981234BC}">
      <dgm:prSet/>
      <dgm:spPr/>
      <dgm:t>
        <a:bodyPr/>
        <a:lstStyle/>
        <a:p>
          <a:endParaRPr lang="en-US"/>
        </a:p>
      </dgm:t>
    </dgm:pt>
    <dgm:pt modelId="{D494F8C0-C70B-BE4E-A638-B9495BF9D3E3}" type="sibTrans" cxnId="{061AD733-E6F1-C64E-A2B2-EE3B981234BC}">
      <dgm:prSet/>
      <dgm:spPr/>
      <dgm:t>
        <a:bodyPr/>
        <a:lstStyle/>
        <a:p>
          <a:endParaRPr lang="en-US"/>
        </a:p>
      </dgm:t>
    </dgm:pt>
    <dgm:pt modelId="{535515A0-9678-244D-A5B1-70C74E0D9FCF}">
      <dgm:prSet phldrT="[Text]" custT="1"/>
      <dgm:spPr>
        <a:solidFill>
          <a:schemeClr val="accent6">
            <a:lumMod val="75000"/>
          </a:schemeClr>
        </a:solidFill>
      </dgm:spPr>
      <dgm:t>
        <a:bodyPr/>
        <a:lstStyle/>
        <a:p>
          <a:r>
            <a:rPr lang="en-US" sz="1800" baseline="0" dirty="0">
              <a:latin typeface="Arial" panose="020B0604020202020204" pitchFamily="34" charset="0"/>
            </a:rPr>
            <a:t>Visualize Results</a:t>
          </a:r>
        </a:p>
      </dgm:t>
    </dgm:pt>
    <dgm:pt modelId="{C3477B1D-8334-4E41-8C87-C309834FB61E}" type="parTrans" cxnId="{BBF511FD-0A79-3B4D-A465-58D14F9BB738}">
      <dgm:prSet/>
      <dgm:spPr/>
      <dgm:t>
        <a:bodyPr/>
        <a:lstStyle/>
        <a:p>
          <a:endParaRPr lang="en-US"/>
        </a:p>
      </dgm:t>
    </dgm:pt>
    <dgm:pt modelId="{9BFAC0CF-6E95-B747-8D50-4CC81F298B09}" type="sibTrans" cxnId="{BBF511FD-0A79-3B4D-A465-58D14F9BB738}">
      <dgm:prSet/>
      <dgm:spPr/>
      <dgm:t>
        <a:bodyPr/>
        <a:lstStyle/>
        <a:p>
          <a:endParaRPr lang="en-US"/>
        </a:p>
      </dgm:t>
    </dgm:pt>
    <dgm:pt modelId="{8410AE31-2A46-074B-8364-108A138379D9}" type="pres">
      <dgm:prSet presAssocID="{791AD6D3-15A4-AF47-B158-D0CF6495E368}" presName="Name0" presStyleCnt="0">
        <dgm:presLayoutVars>
          <dgm:dir/>
          <dgm:resizeHandles val="exact"/>
        </dgm:presLayoutVars>
      </dgm:prSet>
      <dgm:spPr/>
    </dgm:pt>
    <dgm:pt modelId="{49B350F1-8133-8542-B758-454C690A45E5}" type="pres">
      <dgm:prSet presAssocID="{9E5D8619-0643-954C-91A2-E1EABD91B579}" presName="node" presStyleLbl="node1" presStyleIdx="0" presStyleCnt="4">
        <dgm:presLayoutVars>
          <dgm:bulletEnabled val="1"/>
        </dgm:presLayoutVars>
      </dgm:prSet>
      <dgm:spPr/>
    </dgm:pt>
    <dgm:pt modelId="{2FB099CD-4EBD-A44C-B261-8DEBA24F9928}" type="pres">
      <dgm:prSet presAssocID="{4CA05795-2E6E-C24B-9F46-933AFC44A396}" presName="sibTrans" presStyleLbl="sibTrans2D1" presStyleIdx="0" presStyleCnt="3"/>
      <dgm:spPr/>
    </dgm:pt>
    <dgm:pt modelId="{0B5BC7BC-0FB6-F94B-8C56-8C338F6D65C9}" type="pres">
      <dgm:prSet presAssocID="{4CA05795-2E6E-C24B-9F46-933AFC44A396}" presName="connectorText" presStyleLbl="sibTrans2D1" presStyleIdx="0" presStyleCnt="3"/>
      <dgm:spPr/>
    </dgm:pt>
    <dgm:pt modelId="{8F666212-F4E7-FD43-9A98-28751B39017D}" type="pres">
      <dgm:prSet presAssocID="{5D63AFAA-2616-A046-BAAD-278BFF0A307B}" presName="node" presStyleLbl="node1" presStyleIdx="1" presStyleCnt="4">
        <dgm:presLayoutVars>
          <dgm:bulletEnabled val="1"/>
        </dgm:presLayoutVars>
      </dgm:prSet>
      <dgm:spPr/>
    </dgm:pt>
    <dgm:pt modelId="{702CB977-BDF7-4148-91A3-BC6BC96536DE}" type="pres">
      <dgm:prSet presAssocID="{43F402B8-DF3A-5140-89D3-71617122BF53}" presName="sibTrans" presStyleLbl="sibTrans2D1" presStyleIdx="1" presStyleCnt="3"/>
      <dgm:spPr/>
    </dgm:pt>
    <dgm:pt modelId="{592A7483-F752-A546-9162-1C405A33FE8D}" type="pres">
      <dgm:prSet presAssocID="{43F402B8-DF3A-5140-89D3-71617122BF53}" presName="connectorText" presStyleLbl="sibTrans2D1" presStyleIdx="1" presStyleCnt="3"/>
      <dgm:spPr/>
    </dgm:pt>
    <dgm:pt modelId="{713B7FA9-DF5A-FD49-B342-D71179DB90A9}" type="pres">
      <dgm:prSet presAssocID="{3521863E-4840-504F-8C77-F28CA333F941}" presName="node" presStyleLbl="node1" presStyleIdx="2" presStyleCnt="4">
        <dgm:presLayoutVars>
          <dgm:bulletEnabled val="1"/>
        </dgm:presLayoutVars>
      </dgm:prSet>
      <dgm:spPr/>
    </dgm:pt>
    <dgm:pt modelId="{9222ACDB-07D9-5C4A-B25A-EBB82DDB13AC}" type="pres">
      <dgm:prSet presAssocID="{D494F8C0-C70B-BE4E-A638-B9495BF9D3E3}" presName="sibTrans" presStyleLbl="sibTrans2D1" presStyleIdx="2" presStyleCnt="3"/>
      <dgm:spPr/>
    </dgm:pt>
    <dgm:pt modelId="{28A2EEAC-CE41-CF4D-84AB-BE2B8082B8C4}" type="pres">
      <dgm:prSet presAssocID="{D494F8C0-C70B-BE4E-A638-B9495BF9D3E3}" presName="connectorText" presStyleLbl="sibTrans2D1" presStyleIdx="2" presStyleCnt="3"/>
      <dgm:spPr/>
    </dgm:pt>
    <dgm:pt modelId="{B8EAF476-6683-6145-81E7-5DA3421D12E6}" type="pres">
      <dgm:prSet presAssocID="{535515A0-9678-244D-A5B1-70C74E0D9FCF}" presName="node" presStyleLbl="node1" presStyleIdx="3" presStyleCnt="4">
        <dgm:presLayoutVars>
          <dgm:bulletEnabled val="1"/>
        </dgm:presLayoutVars>
      </dgm:prSet>
      <dgm:spPr/>
    </dgm:pt>
  </dgm:ptLst>
  <dgm:cxnLst>
    <dgm:cxn modelId="{BBBA5A18-072B-A642-9CF6-1CDDDBB5D04A}" type="presOf" srcId="{791AD6D3-15A4-AF47-B158-D0CF6495E368}" destId="{8410AE31-2A46-074B-8364-108A138379D9}" srcOrd="0" destOrd="0" presId="urn:microsoft.com/office/officeart/2005/8/layout/process1"/>
    <dgm:cxn modelId="{02B85431-63AE-AE40-9BAF-CD0EBE0D2F85}" srcId="{791AD6D3-15A4-AF47-B158-D0CF6495E368}" destId="{5D63AFAA-2616-A046-BAAD-278BFF0A307B}" srcOrd="1" destOrd="0" parTransId="{9430920F-9E88-A643-B94B-0F14B7FE4FB8}" sibTransId="{43F402B8-DF3A-5140-89D3-71617122BF53}"/>
    <dgm:cxn modelId="{88A1B432-EE49-224D-8A4E-276162C4B4D9}" type="presOf" srcId="{D494F8C0-C70B-BE4E-A638-B9495BF9D3E3}" destId="{9222ACDB-07D9-5C4A-B25A-EBB82DDB13AC}" srcOrd="0" destOrd="0" presId="urn:microsoft.com/office/officeart/2005/8/layout/process1"/>
    <dgm:cxn modelId="{061AD733-E6F1-C64E-A2B2-EE3B981234BC}" srcId="{791AD6D3-15A4-AF47-B158-D0CF6495E368}" destId="{3521863E-4840-504F-8C77-F28CA333F941}" srcOrd="2" destOrd="0" parTransId="{5D8C51E2-F8E2-B24C-85C1-1256A2EB7BD2}" sibTransId="{D494F8C0-C70B-BE4E-A638-B9495BF9D3E3}"/>
    <dgm:cxn modelId="{58B16F46-E44C-C14D-8E9F-03402E497967}" type="presOf" srcId="{535515A0-9678-244D-A5B1-70C74E0D9FCF}" destId="{B8EAF476-6683-6145-81E7-5DA3421D12E6}" srcOrd="0" destOrd="0" presId="urn:microsoft.com/office/officeart/2005/8/layout/process1"/>
    <dgm:cxn modelId="{3A814348-4202-F742-8F8E-27C75DF7979C}" srcId="{791AD6D3-15A4-AF47-B158-D0CF6495E368}" destId="{9E5D8619-0643-954C-91A2-E1EABD91B579}" srcOrd="0" destOrd="0" parTransId="{6220681B-83ED-D349-AF0E-A0E72A85B395}" sibTransId="{4CA05795-2E6E-C24B-9F46-933AFC44A396}"/>
    <dgm:cxn modelId="{431CF06A-EDA7-9749-9C17-057EE3536D5A}" type="presOf" srcId="{43F402B8-DF3A-5140-89D3-71617122BF53}" destId="{592A7483-F752-A546-9162-1C405A33FE8D}" srcOrd="1" destOrd="0" presId="urn:microsoft.com/office/officeart/2005/8/layout/process1"/>
    <dgm:cxn modelId="{0DFF178C-408A-9B4C-AE40-6A8123B8927E}" type="presOf" srcId="{3521863E-4840-504F-8C77-F28CA333F941}" destId="{713B7FA9-DF5A-FD49-B342-D71179DB90A9}" srcOrd="0" destOrd="0" presId="urn:microsoft.com/office/officeart/2005/8/layout/process1"/>
    <dgm:cxn modelId="{F7A8EC9C-B7C2-8B4A-A0F0-61CC8F6AC837}" type="presOf" srcId="{5D63AFAA-2616-A046-BAAD-278BFF0A307B}" destId="{8F666212-F4E7-FD43-9A98-28751B39017D}" srcOrd="0" destOrd="0" presId="urn:microsoft.com/office/officeart/2005/8/layout/process1"/>
    <dgm:cxn modelId="{C45F93C7-3106-5C4A-AAB2-7A12EBA46897}" type="presOf" srcId="{43F402B8-DF3A-5140-89D3-71617122BF53}" destId="{702CB977-BDF7-4148-91A3-BC6BC96536DE}" srcOrd="0" destOrd="0" presId="urn:microsoft.com/office/officeart/2005/8/layout/process1"/>
    <dgm:cxn modelId="{6420EFDF-8912-6543-89E5-FB7F75AF1D53}" type="presOf" srcId="{D494F8C0-C70B-BE4E-A638-B9495BF9D3E3}" destId="{28A2EEAC-CE41-CF4D-84AB-BE2B8082B8C4}" srcOrd="1" destOrd="0" presId="urn:microsoft.com/office/officeart/2005/8/layout/process1"/>
    <dgm:cxn modelId="{96BE4EEC-35D7-0544-9FC4-6D7D0C1DBDC9}" type="presOf" srcId="{9E5D8619-0643-954C-91A2-E1EABD91B579}" destId="{49B350F1-8133-8542-B758-454C690A45E5}" srcOrd="0" destOrd="0" presId="urn:microsoft.com/office/officeart/2005/8/layout/process1"/>
    <dgm:cxn modelId="{F60F2DFB-B8A3-7F49-8352-F0F40890E7AF}" type="presOf" srcId="{4CA05795-2E6E-C24B-9F46-933AFC44A396}" destId="{0B5BC7BC-0FB6-F94B-8C56-8C338F6D65C9}" srcOrd="1" destOrd="0" presId="urn:microsoft.com/office/officeart/2005/8/layout/process1"/>
    <dgm:cxn modelId="{BBF511FD-0A79-3B4D-A465-58D14F9BB738}" srcId="{791AD6D3-15A4-AF47-B158-D0CF6495E368}" destId="{535515A0-9678-244D-A5B1-70C74E0D9FCF}" srcOrd="3" destOrd="0" parTransId="{C3477B1D-8334-4E41-8C87-C309834FB61E}" sibTransId="{9BFAC0CF-6E95-B747-8D50-4CC81F298B09}"/>
    <dgm:cxn modelId="{A321DAFF-A943-C146-BF0E-7E795ED46695}" type="presOf" srcId="{4CA05795-2E6E-C24B-9F46-933AFC44A396}" destId="{2FB099CD-4EBD-A44C-B261-8DEBA24F9928}" srcOrd="0" destOrd="0" presId="urn:microsoft.com/office/officeart/2005/8/layout/process1"/>
    <dgm:cxn modelId="{010FB17E-70AF-7347-B3FB-8CCA0ECEA54D}" type="presParOf" srcId="{8410AE31-2A46-074B-8364-108A138379D9}" destId="{49B350F1-8133-8542-B758-454C690A45E5}" srcOrd="0" destOrd="0" presId="urn:microsoft.com/office/officeart/2005/8/layout/process1"/>
    <dgm:cxn modelId="{1EAAD9F8-EA97-AF43-8B32-9A6DBC4F4449}" type="presParOf" srcId="{8410AE31-2A46-074B-8364-108A138379D9}" destId="{2FB099CD-4EBD-A44C-B261-8DEBA24F9928}" srcOrd="1" destOrd="0" presId="urn:microsoft.com/office/officeart/2005/8/layout/process1"/>
    <dgm:cxn modelId="{65130769-674C-6F40-BF2B-CF401C152EBE}" type="presParOf" srcId="{2FB099CD-4EBD-A44C-B261-8DEBA24F9928}" destId="{0B5BC7BC-0FB6-F94B-8C56-8C338F6D65C9}" srcOrd="0" destOrd="0" presId="urn:microsoft.com/office/officeart/2005/8/layout/process1"/>
    <dgm:cxn modelId="{90C5BD5D-297E-E142-BBCB-D9B7BE37BA8A}" type="presParOf" srcId="{8410AE31-2A46-074B-8364-108A138379D9}" destId="{8F666212-F4E7-FD43-9A98-28751B39017D}" srcOrd="2" destOrd="0" presId="urn:microsoft.com/office/officeart/2005/8/layout/process1"/>
    <dgm:cxn modelId="{3CFC1188-6986-C246-B808-0568D0A88213}" type="presParOf" srcId="{8410AE31-2A46-074B-8364-108A138379D9}" destId="{702CB977-BDF7-4148-91A3-BC6BC96536DE}" srcOrd="3" destOrd="0" presId="urn:microsoft.com/office/officeart/2005/8/layout/process1"/>
    <dgm:cxn modelId="{4FECD039-4E4A-2B48-8A2A-71235F1629F6}" type="presParOf" srcId="{702CB977-BDF7-4148-91A3-BC6BC96536DE}" destId="{592A7483-F752-A546-9162-1C405A33FE8D}" srcOrd="0" destOrd="0" presId="urn:microsoft.com/office/officeart/2005/8/layout/process1"/>
    <dgm:cxn modelId="{E4FB98D9-24DD-DF4E-8D36-6235B482F58A}" type="presParOf" srcId="{8410AE31-2A46-074B-8364-108A138379D9}" destId="{713B7FA9-DF5A-FD49-B342-D71179DB90A9}" srcOrd="4" destOrd="0" presId="urn:microsoft.com/office/officeart/2005/8/layout/process1"/>
    <dgm:cxn modelId="{4F4F6AF9-79D1-BD49-9C81-0B4908A6FE5C}" type="presParOf" srcId="{8410AE31-2A46-074B-8364-108A138379D9}" destId="{9222ACDB-07D9-5C4A-B25A-EBB82DDB13AC}" srcOrd="5" destOrd="0" presId="urn:microsoft.com/office/officeart/2005/8/layout/process1"/>
    <dgm:cxn modelId="{15F6A37C-C61E-3544-8F77-B535416BC8CE}" type="presParOf" srcId="{9222ACDB-07D9-5C4A-B25A-EBB82DDB13AC}" destId="{28A2EEAC-CE41-CF4D-84AB-BE2B8082B8C4}" srcOrd="0" destOrd="0" presId="urn:microsoft.com/office/officeart/2005/8/layout/process1"/>
    <dgm:cxn modelId="{745910F7-2B00-C645-B280-E2B5E8D0BA52}" type="presParOf" srcId="{8410AE31-2A46-074B-8364-108A138379D9}" destId="{B8EAF476-6683-6145-81E7-5DA3421D12E6}" srcOrd="6"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1F62B-7024-2E43-B00D-14DA469F5DA7}">
      <dsp:nvSpPr>
        <dsp:cNvPr id="0" name=""/>
        <dsp:cNvSpPr/>
      </dsp:nvSpPr>
      <dsp:spPr>
        <a:xfrm>
          <a:off x="3044614" y="52890"/>
          <a:ext cx="2038272" cy="1230139"/>
        </a:xfrm>
        <a:prstGeom prst="roundRect">
          <a:avLst/>
        </a:prstGeom>
        <a:solidFill>
          <a:srgbClr val="ED070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NASA-JPL</a:t>
          </a:r>
        </a:p>
      </dsp:txBody>
      <dsp:txXfrm>
        <a:off x="3104664" y="112940"/>
        <a:ext cx="1918172" cy="1110039"/>
      </dsp:txXfrm>
    </dsp:sp>
    <dsp:sp modelId="{17392390-C119-254E-95EB-5EFE60022F98}">
      <dsp:nvSpPr>
        <dsp:cNvPr id="0" name=""/>
        <dsp:cNvSpPr/>
      </dsp:nvSpPr>
      <dsp:spPr>
        <a:xfrm>
          <a:off x="2141926" y="667960"/>
          <a:ext cx="3843649" cy="3843649"/>
        </a:xfrm>
        <a:custGeom>
          <a:avLst/>
          <a:gdLst/>
          <a:ahLst/>
          <a:cxnLst/>
          <a:rect l="0" t="0" r="0" b="0"/>
          <a:pathLst>
            <a:path>
              <a:moveTo>
                <a:pt x="2959580" y="304273"/>
              </a:moveTo>
              <a:arcTo wR="1921824" hR="1921824" stAng="18160957" swAng="4120218"/>
            </a:path>
          </a:pathLst>
        </a:custGeom>
        <a:noFill/>
        <a:ln w="25400"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sp>
    <dsp:sp modelId="{E1321540-8FC2-CA46-86AB-28B3366BE7EC}">
      <dsp:nvSpPr>
        <dsp:cNvPr id="0" name=""/>
        <dsp:cNvSpPr/>
      </dsp:nvSpPr>
      <dsp:spPr>
        <a:xfrm>
          <a:off x="4818785" y="2989684"/>
          <a:ext cx="1818627" cy="1122025"/>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NOAA-NHC</a:t>
          </a:r>
          <a:r>
            <a:rPr lang="en-US" sz="1800" b="1" kern="1200" dirty="0">
              <a:latin typeface="Arial" panose="020B0604020202020204" pitchFamily="34" charset="0"/>
              <a:cs typeface="Arial" panose="020B0604020202020204" pitchFamily="34" charset="0"/>
            </a:rPr>
            <a:t> </a:t>
          </a:r>
        </a:p>
        <a:p>
          <a:pPr marL="0" lvl="0" indent="0" algn="ctr" defTabSz="8890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(in-kind) </a:t>
          </a:r>
        </a:p>
      </dsp:txBody>
      <dsp:txXfrm>
        <a:off x="4873558" y="3044457"/>
        <a:ext cx="1709081" cy="1012479"/>
      </dsp:txXfrm>
    </dsp:sp>
    <dsp:sp modelId="{E34AC880-1735-7847-B175-75B0F93B0AD8}">
      <dsp:nvSpPr>
        <dsp:cNvPr id="0" name=""/>
        <dsp:cNvSpPr/>
      </dsp:nvSpPr>
      <dsp:spPr>
        <a:xfrm>
          <a:off x="2141926" y="667960"/>
          <a:ext cx="3843649" cy="3843649"/>
        </a:xfrm>
        <a:custGeom>
          <a:avLst/>
          <a:gdLst/>
          <a:ahLst/>
          <a:cxnLst/>
          <a:rect l="0" t="0" r="0" b="0"/>
          <a:pathLst>
            <a:path>
              <a:moveTo>
                <a:pt x="3076620" y="3458007"/>
              </a:moveTo>
              <a:arcTo wR="1921824" hR="1921824" stAng="3184002" swAng="4446928"/>
            </a:path>
          </a:pathLst>
        </a:custGeom>
        <a:noFill/>
        <a:ln w="25400"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sp>
    <dsp:sp modelId="{FDC4A8FC-1422-DE44-A0A9-2A68F9CD8153}">
      <dsp:nvSpPr>
        <dsp:cNvPr id="0" name=""/>
        <dsp:cNvSpPr/>
      </dsp:nvSpPr>
      <dsp:spPr>
        <a:xfrm>
          <a:off x="1521641" y="2994795"/>
          <a:ext cx="1755520" cy="1111803"/>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IBM</a:t>
          </a:r>
        </a:p>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(in-kind)</a:t>
          </a:r>
        </a:p>
      </dsp:txBody>
      <dsp:txXfrm>
        <a:off x="1575915" y="3049069"/>
        <a:ext cx="1646972" cy="1003255"/>
      </dsp:txXfrm>
    </dsp:sp>
    <dsp:sp modelId="{478141B1-464A-F34D-A0F0-40C117825947}">
      <dsp:nvSpPr>
        <dsp:cNvPr id="0" name=""/>
        <dsp:cNvSpPr/>
      </dsp:nvSpPr>
      <dsp:spPr>
        <a:xfrm>
          <a:off x="2141926" y="667960"/>
          <a:ext cx="3843649" cy="3843649"/>
        </a:xfrm>
        <a:custGeom>
          <a:avLst/>
          <a:gdLst/>
          <a:ahLst/>
          <a:cxnLst/>
          <a:rect l="0" t="0" r="0" b="0"/>
          <a:pathLst>
            <a:path>
              <a:moveTo>
                <a:pt x="38631" y="2305220"/>
              </a:moveTo>
              <a:arcTo wR="1921824" hR="1921824" stAng="10109552" swAng="4129415"/>
            </a:path>
          </a:pathLst>
        </a:custGeom>
        <a:noFill/>
        <a:ln w="25400"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350F1-8133-8542-B758-454C690A45E5}">
      <dsp:nvSpPr>
        <dsp:cNvPr id="0" name=""/>
        <dsp:cNvSpPr/>
      </dsp:nvSpPr>
      <dsp:spPr>
        <a:xfrm>
          <a:off x="2680" y="605605"/>
          <a:ext cx="1172010" cy="703206"/>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latin typeface="Arial" panose="020B0604020202020204" pitchFamily="34" charset="0"/>
            </a:rPr>
            <a:t>Prepare Data</a:t>
          </a:r>
        </a:p>
      </dsp:txBody>
      <dsp:txXfrm>
        <a:off x="23276" y="626201"/>
        <a:ext cx="1130818" cy="662014"/>
      </dsp:txXfrm>
    </dsp:sp>
    <dsp:sp modelId="{2FB099CD-4EBD-A44C-B261-8DEBA24F9928}">
      <dsp:nvSpPr>
        <dsp:cNvPr id="0" name=""/>
        <dsp:cNvSpPr/>
      </dsp:nvSpPr>
      <dsp:spPr>
        <a:xfrm>
          <a:off x="1291892" y="811879"/>
          <a:ext cx="248466" cy="290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291892" y="870011"/>
        <a:ext cx="173926" cy="174394"/>
      </dsp:txXfrm>
    </dsp:sp>
    <dsp:sp modelId="{8F666212-F4E7-FD43-9A98-28751B39017D}">
      <dsp:nvSpPr>
        <dsp:cNvPr id="0" name=""/>
        <dsp:cNvSpPr/>
      </dsp:nvSpPr>
      <dsp:spPr>
        <a:xfrm>
          <a:off x="1643495" y="605605"/>
          <a:ext cx="1172010" cy="703206"/>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latin typeface="Arial" panose="020B0604020202020204" pitchFamily="34" charset="0"/>
              <a:cs typeface="Arial" panose="020B0604020202020204" pitchFamily="34" charset="0"/>
            </a:rPr>
            <a:t>Build ML Models</a:t>
          </a:r>
        </a:p>
      </dsp:txBody>
      <dsp:txXfrm>
        <a:off x="1664091" y="626201"/>
        <a:ext cx="1130818" cy="662014"/>
      </dsp:txXfrm>
    </dsp:sp>
    <dsp:sp modelId="{702CB977-BDF7-4148-91A3-BC6BC96536DE}">
      <dsp:nvSpPr>
        <dsp:cNvPr id="0" name=""/>
        <dsp:cNvSpPr/>
      </dsp:nvSpPr>
      <dsp:spPr>
        <a:xfrm>
          <a:off x="2932707" y="811879"/>
          <a:ext cx="248466" cy="290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932707" y="870011"/>
        <a:ext cx="173926" cy="174394"/>
      </dsp:txXfrm>
    </dsp:sp>
    <dsp:sp modelId="{713B7FA9-DF5A-FD49-B342-D71179DB90A9}">
      <dsp:nvSpPr>
        <dsp:cNvPr id="0" name=""/>
        <dsp:cNvSpPr/>
      </dsp:nvSpPr>
      <dsp:spPr>
        <a:xfrm>
          <a:off x="3284310" y="605605"/>
          <a:ext cx="1172010" cy="703206"/>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latin typeface="Arial" panose="020B0604020202020204" pitchFamily="34" charset="0"/>
            </a:rPr>
            <a:t>Deploy Models</a:t>
          </a:r>
        </a:p>
      </dsp:txBody>
      <dsp:txXfrm>
        <a:off x="3304906" y="626201"/>
        <a:ext cx="1130818" cy="662014"/>
      </dsp:txXfrm>
    </dsp:sp>
    <dsp:sp modelId="{9222ACDB-07D9-5C4A-B25A-EBB82DDB13AC}">
      <dsp:nvSpPr>
        <dsp:cNvPr id="0" name=""/>
        <dsp:cNvSpPr/>
      </dsp:nvSpPr>
      <dsp:spPr>
        <a:xfrm>
          <a:off x="4573522" y="811879"/>
          <a:ext cx="248466" cy="290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573522" y="870011"/>
        <a:ext cx="173926" cy="174394"/>
      </dsp:txXfrm>
    </dsp:sp>
    <dsp:sp modelId="{B8EAF476-6683-6145-81E7-5DA3421D12E6}">
      <dsp:nvSpPr>
        <dsp:cNvPr id="0" name=""/>
        <dsp:cNvSpPr/>
      </dsp:nvSpPr>
      <dsp:spPr>
        <a:xfrm>
          <a:off x="4925125" y="605605"/>
          <a:ext cx="1172010" cy="703206"/>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latin typeface="Arial" panose="020B0604020202020204" pitchFamily="34" charset="0"/>
            </a:rPr>
            <a:t>Visualize Results</a:t>
          </a:r>
        </a:p>
      </dsp:txBody>
      <dsp:txXfrm>
        <a:off x="4945721" y="626201"/>
        <a:ext cx="1130818" cy="66201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BE1B8-6457-7B47-AF64-68712C7432E4}" type="datetimeFigureOut">
              <a:rPr lang="en-US" smtClean="0"/>
              <a:t>11/4/20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39649-E0F1-1A4B-AFEA-B16691BDD40C}" type="slidenum">
              <a:rPr lang="en-US" smtClean="0"/>
              <a:t>‹#›</a:t>
            </a:fld>
            <a:endParaRPr lang="en-US" dirty="0"/>
          </a:p>
        </p:txBody>
      </p:sp>
    </p:spTree>
    <p:extLst>
      <p:ext uri="{BB962C8B-B14F-4D97-AF65-F5344CB8AC3E}">
        <p14:creationId xmlns:p14="http://schemas.microsoft.com/office/powerpoint/2010/main" val="3508224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dc.noaa.gov/billions/summary-stats/US/1980-202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cdc.noaa.gov/billions/summary-stats/US/1980-202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arthobservatory.nasa.gov/images/91130/a-closer-look-at-rapidly-intensifying-hurrican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spcBef>
                <a:spcPct val="30000"/>
              </a:spcBef>
              <a:defRPr sz="1200">
                <a:solidFill>
                  <a:schemeClr val="tx1"/>
                </a:solidFill>
                <a:latin typeface="Arial" charset="0"/>
              </a:defRPr>
            </a:lvl1pPr>
            <a:lvl2pPr marL="742950" indent="-285750" defTabSz="908050">
              <a:spcBef>
                <a:spcPct val="30000"/>
              </a:spcBef>
              <a:defRPr sz="1200">
                <a:solidFill>
                  <a:schemeClr val="tx1"/>
                </a:solidFill>
                <a:latin typeface="Arial" charset="0"/>
              </a:defRPr>
            </a:lvl2pPr>
            <a:lvl3pPr marL="1143000" indent="-228600" defTabSz="908050">
              <a:spcBef>
                <a:spcPct val="30000"/>
              </a:spcBef>
              <a:defRPr sz="1200">
                <a:solidFill>
                  <a:schemeClr val="tx1"/>
                </a:solidFill>
                <a:latin typeface="Arial" charset="0"/>
              </a:defRPr>
            </a:lvl3pPr>
            <a:lvl4pPr marL="1600200" indent="-228600" defTabSz="908050">
              <a:spcBef>
                <a:spcPct val="30000"/>
              </a:spcBef>
              <a:defRPr sz="1200">
                <a:solidFill>
                  <a:schemeClr val="tx1"/>
                </a:solidFill>
                <a:latin typeface="Arial" charset="0"/>
              </a:defRPr>
            </a:lvl4pPr>
            <a:lvl5pPr marL="2057400" indent="-228600" defTabSz="908050">
              <a:spcBef>
                <a:spcPct val="30000"/>
              </a:spcBef>
              <a:defRPr sz="1200">
                <a:solidFill>
                  <a:schemeClr val="tx1"/>
                </a:solidFill>
                <a:latin typeface="Arial" charset="0"/>
              </a:defRPr>
            </a:lvl5pPr>
            <a:lvl6pPr marL="2514600" indent="-228600" defTabSz="908050" eaLnBrk="0" fontAlgn="base" hangingPunct="0">
              <a:spcBef>
                <a:spcPct val="30000"/>
              </a:spcBef>
              <a:spcAft>
                <a:spcPct val="0"/>
              </a:spcAft>
              <a:defRPr sz="1200">
                <a:solidFill>
                  <a:schemeClr val="tx1"/>
                </a:solidFill>
                <a:latin typeface="Arial" charset="0"/>
              </a:defRPr>
            </a:lvl6pPr>
            <a:lvl7pPr marL="2971800" indent="-228600" defTabSz="908050" eaLnBrk="0" fontAlgn="base" hangingPunct="0">
              <a:spcBef>
                <a:spcPct val="30000"/>
              </a:spcBef>
              <a:spcAft>
                <a:spcPct val="0"/>
              </a:spcAft>
              <a:defRPr sz="1200">
                <a:solidFill>
                  <a:schemeClr val="tx1"/>
                </a:solidFill>
                <a:latin typeface="Arial" charset="0"/>
              </a:defRPr>
            </a:lvl7pPr>
            <a:lvl8pPr marL="3429000" indent="-228600" defTabSz="908050" eaLnBrk="0" fontAlgn="base" hangingPunct="0">
              <a:spcBef>
                <a:spcPct val="30000"/>
              </a:spcBef>
              <a:spcAft>
                <a:spcPct val="0"/>
              </a:spcAft>
              <a:defRPr sz="1200">
                <a:solidFill>
                  <a:schemeClr val="tx1"/>
                </a:solidFill>
                <a:latin typeface="Arial" charset="0"/>
              </a:defRPr>
            </a:lvl8pPr>
            <a:lvl9pPr marL="3886200" indent="-228600" defTabSz="908050" eaLnBrk="0" fontAlgn="base" hangingPunct="0">
              <a:spcBef>
                <a:spcPct val="30000"/>
              </a:spcBef>
              <a:spcAft>
                <a:spcPct val="0"/>
              </a:spcAft>
              <a:defRPr sz="1200">
                <a:solidFill>
                  <a:schemeClr val="tx1"/>
                </a:solidFill>
                <a:latin typeface="Arial" charset="0"/>
              </a:defRPr>
            </a:lvl9pPr>
          </a:lstStyle>
          <a:p>
            <a:pPr>
              <a:spcBef>
                <a:spcPct val="0"/>
              </a:spcBef>
            </a:pPr>
            <a:fld id="{58F52DD6-A722-674F-B401-B05675B0FB46}" type="slidenum">
              <a:rPr lang="en-US" altLang="en-US"/>
              <a:pPr>
                <a:spcBef>
                  <a:spcPct val="0"/>
                </a:spcBef>
              </a:pPr>
              <a:t>1</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251B4"/>
                </a:solidFill>
                <a:latin typeface="Arial" panose="020B0604020202020204" pitchFamily="34" charset="0"/>
                <a:cs typeface="Arial" panose="020B0604020202020204" pitchFamily="34" charset="0"/>
              </a:rPr>
              <a:t>Strong winds from hurricanes, and flooding from storm surges and heavy rain, inflict losses on various sectors of the economy.</a:t>
            </a:r>
          </a:p>
          <a:p>
            <a:pPr eaLnBrk="1" hangingPunct="1"/>
            <a:r>
              <a:rPr lang="en-US" dirty="0">
                <a:hlinkClick r:id="rId3"/>
              </a:rPr>
              <a:t>https://www.ncdc.noaa.gov/billions/summary-stats/US/1980-2020</a:t>
            </a:r>
            <a:endParaRPr lang="en-US" altLang="en-US" dirty="0"/>
          </a:p>
        </p:txBody>
      </p:sp>
    </p:spTree>
    <p:extLst>
      <p:ext uri="{BB962C8B-B14F-4D97-AF65-F5344CB8AC3E}">
        <p14:creationId xmlns:p14="http://schemas.microsoft.com/office/powerpoint/2010/main" val="25781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39649-E0F1-1A4B-AFEA-B16691BDD40C}" type="slidenum">
              <a:rPr lang="en-US" smtClean="0"/>
              <a:t>12</a:t>
            </a:fld>
            <a:endParaRPr lang="en-US" dirty="0"/>
          </a:p>
        </p:txBody>
      </p:sp>
    </p:spTree>
    <p:extLst>
      <p:ext uri="{BB962C8B-B14F-4D97-AF65-F5344CB8AC3E}">
        <p14:creationId xmlns:p14="http://schemas.microsoft.com/office/powerpoint/2010/main" val="3531846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PWV within 300 km</a:t>
            </a:r>
          </a:p>
        </p:txBody>
      </p:sp>
      <p:sp>
        <p:nvSpPr>
          <p:cNvPr id="4" name="Slide Number Placeholder 3"/>
          <p:cNvSpPr>
            <a:spLocks noGrp="1"/>
          </p:cNvSpPr>
          <p:nvPr>
            <p:ph type="sldNum" sz="quarter" idx="5"/>
          </p:nvPr>
        </p:nvSpPr>
        <p:spPr/>
        <p:txBody>
          <a:bodyPr/>
          <a:lstStyle/>
          <a:p>
            <a:fld id="{B8A9F68C-BCF4-7546-922D-C10ED2B4B358}" type="slidenum">
              <a:rPr lang="en-US" smtClean="0"/>
              <a:t>14</a:t>
            </a:fld>
            <a:endParaRPr lang="en-US"/>
          </a:p>
        </p:txBody>
      </p:sp>
    </p:spTree>
    <p:extLst>
      <p:ext uri="{BB962C8B-B14F-4D97-AF65-F5344CB8AC3E}">
        <p14:creationId xmlns:p14="http://schemas.microsoft.com/office/powerpoint/2010/main" val="1443729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launched a three-way collaboration between JPL, IBM and NOAA. IBM and NOAA provided in-kind support. </a:t>
            </a:r>
          </a:p>
        </p:txBody>
      </p:sp>
      <p:sp>
        <p:nvSpPr>
          <p:cNvPr id="4" name="Slide Number Placeholder 3"/>
          <p:cNvSpPr>
            <a:spLocks noGrp="1"/>
          </p:cNvSpPr>
          <p:nvPr>
            <p:ph type="sldNum" sz="quarter" idx="10"/>
          </p:nvPr>
        </p:nvSpPr>
        <p:spPr/>
        <p:txBody>
          <a:bodyPr/>
          <a:lstStyle/>
          <a:p>
            <a:fld id="{63D39649-E0F1-1A4B-AFEA-B16691BDD40C}" type="slidenum">
              <a:rPr lang="en-US" smtClean="0"/>
              <a:t>16</a:t>
            </a:fld>
            <a:endParaRPr lang="en-US" dirty="0"/>
          </a:p>
        </p:txBody>
      </p:sp>
    </p:spTree>
    <p:extLst>
      <p:ext uri="{BB962C8B-B14F-4D97-AF65-F5344CB8AC3E}">
        <p14:creationId xmlns:p14="http://schemas.microsoft.com/office/powerpoint/2010/main" val="3377644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39649-E0F1-1A4B-AFEA-B16691BDD40C}" type="slidenum">
              <a:rPr lang="en-US" smtClean="0"/>
              <a:t>17</a:t>
            </a:fld>
            <a:endParaRPr lang="en-US" dirty="0"/>
          </a:p>
        </p:txBody>
      </p:sp>
    </p:spTree>
    <p:extLst>
      <p:ext uri="{BB962C8B-B14F-4D97-AF65-F5344CB8AC3E}">
        <p14:creationId xmlns:p14="http://schemas.microsoft.com/office/powerpoint/2010/main" val="315877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39649-E0F1-1A4B-AFEA-B16691BDD40C}" type="slidenum">
              <a:rPr lang="en-US" smtClean="0"/>
              <a:t>21</a:t>
            </a:fld>
            <a:endParaRPr lang="en-US" dirty="0"/>
          </a:p>
        </p:txBody>
      </p:sp>
    </p:spTree>
    <p:extLst>
      <p:ext uri="{BB962C8B-B14F-4D97-AF65-F5344CB8AC3E}">
        <p14:creationId xmlns:p14="http://schemas.microsoft.com/office/powerpoint/2010/main" val="2381968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39649-E0F1-1A4B-AFEA-B16691BDD40C}" type="slidenum">
              <a:rPr lang="en-US" smtClean="0"/>
              <a:t>22</a:t>
            </a:fld>
            <a:endParaRPr lang="en-US" dirty="0"/>
          </a:p>
        </p:txBody>
      </p:sp>
    </p:spTree>
    <p:extLst>
      <p:ext uri="{BB962C8B-B14F-4D97-AF65-F5344CB8AC3E}">
        <p14:creationId xmlns:p14="http://schemas.microsoft.com/office/powerpoint/2010/main" val="104401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spcBef>
                <a:spcPct val="30000"/>
              </a:spcBef>
              <a:defRPr sz="1200">
                <a:solidFill>
                  <a:schemeClr val="tx1"/>
                </a:solidFill>
                <a:latin typeface="Arial" charset="0"/>
              </a:defRPr>
            </a:lvl1pPr>
            <a:lvl2pPr marL="742950" indent="-285750" defTabSz="908050">
              <a:spcBef>
                <a:spcPct val="30000"/>
              </a:spcBef>
              <a:defRPr sz="1200">
                <a:solidFill>
                  <a:schemeClr val="tx1"/>
                </a:solidFill>
                <a:latin typeface="Arial" charset="0"/>
              </a:defRPr>
            </a:lvl2pPr>
            <a:lvl3pPr marL="1143000" indent="-228600" defTabSz="908050">
              <a:spcBef>
                <a:spcPct val="30000"/>
              </a:spcBef>
              <a:defRPr sz="1200">
                <a:solidFill>
                  <a:schemeClr val="tx1"/>
                </a:solidFill>
                <a:latin typeface="Arial" charset="0"/>
              </a:defRPr>
            </a:lvl3pPr>
            <a:lvl4pPr marL="1600200" indent="-228600" defTabSz="908050">
              <a:spcBef>
                <a:spcPct val="30000"/>
              </a:spcBef>
              <a:defRPr sz="1200">
                <a:solidFill>
                  <a:schemeClr val="tx1"/>
                </a:solidFill>
                <a:latin typeface="Arial" charset="0"/>
              </a:defRPr>
            </a:lvl4pPr>
            <a:lvl5pPr marL="2057400" indent="-228600" defTabSz="908050">
              <a:spcBef>
                <a:spcPct val="30000"/>
              </a:spcBef>
              <a:defRPr sz="1200">
                <a:solidFill>
                  <a:schemeClr val="tx1"/>
                </a:solidFill>
                <a:latin typeface="Arial" charset="0"/>
              </a:defRPr>
            </a:lvl5pPr>
            <a:lvl6pPr marL="2514600" indent="-228600" defTabSz="908050" eaLnBrk="0" fontAlgn="base" hangingPunct="0">
              <a:spcBef>
                <a:spcPct val="30000"/>
              </a:spcBef>
              <a:spcAft>
                <a:spcPct val="0"/>
              </a:spcAft>
              <a:defRPr sz="1200">
                <a:solidFill>
                  <a:schemeClr val="tx1"/>
                </a:solidFill>
                <a:latin typeface="Arial" charset="0"/>
              </a:defRPr>
            </a:lvl6pPr>
            <a:lvl7pPr marL="2971800" indent="-228600" defTabSz="908050" eaLnBrk="0" fontAlgn="base" hangingPunct="0">
              <a:spcBef>
                <a:spcPct val="30000"/>
              </a:spcBef>
              <a:spcAft>
                <a:spcPct val="0"/>
              </a:spcAft>
              <a:defRPr sz="1200">
                <a:solidFill>
                  <a:schemeClr val="tx1"/>
                </a:solidFill>
                <a:latin typeface="Arial" charset="0"/>
              </a:defRPr>
            </a:lvl7pPr>
            <a:lvl8pPr marL="3429000" indent="-228600" defTabSz="908050" eaLnBrk="0" fontAlgn="base" hangingPunct="0">
              <a:spcBef>
                <a:spcPct val="30000"/>
              </a:spcBef>
              <a:spcAft>
                <a:spcPct val="0"/>
              </a:spcAft>
              <a:defRPr sz="1200">
                <a:solidFill>
                  <a:schemeClr val="tx1"/>
                </a:solidFill>
                <a:latin typeface="Arial" charset="0"/>
              </a:defRPr>
            </a:lvl8pPr>
            <a:lvl9pPr marL="3886200" indent="-228600" defTabSz="908050" eaLnBrk="0" fontAlgn="base" hangingPunct="0">
              <a:spcBef>
                <a:spcPct val="30000"/>
              </a:spcBef>
              <a:spcAft>
                <a:spcPct val="0"/>
              </a:spcAft>
              <a:defRPr sz="1200">
                <a:solidFill>
                  <a:schemeClr val="tx1"/>
                </a:solidFill>
                <a:latin typeface="Arial" charset="0"/>
              </a:defRPr>
            </a:lvl9pPr>
          </a:lstStyle>
          <a:p>
            <a:pPr>
              <a:spcBef>
                <a:spcPct val="0"/>
              </a:spcBef>
            </a:pPr>
            <a:fld id="{58F52DD6-A722-674F-B401-B05675B0FB46}" type="slidenum">
              <a:rPr lang="en-US" altLang="en-US"/>
              <a:pPr>
                <a:spcBef>
                  <a:spcPct val="0"/>
                </a:spcBef>
              </a:pPr>
              <a:t>2</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251B4"/>
                </a:solidFill>
                <a:latin typeface="Arial" panose="020B0604020202020204" pitchFamily="34" charset="0"/>
                <a:cs typeface="Arial" panose="020B0604020202020204" pitchFamily="34" charset="0"/>
              </a:rPr>
              <a:t>Strong winds from hurricanes, and flooding from storm surges and heavy rain, inflict losses on various sectors of the economy.</a:t>
            </a:r>
          </a:p>
          <a:p>
            <a:pPr eaLnBrk="1" hangingPunct="1"/>
            <a:r>
              <a:rPr lang="en-US" dirty="0">
                <a:hlinkClick r:id="rId3"/>
              </a:rPr>
              <a:t>https://www.ncdc.noaa.gov/billions/summary-stats/US/1980-2020</a:t>
            </a:r>
            <a:endParaRPr lang="en-US" altLang="en-US" dirty="0"/>
          </a:p>
        </p:txBody>
      </p:sp>
    </p:spTree>
    <p:extLst>
      <p:ext uri="{BB962C8B-B14F-4D97-AF65-F5344CB8AC3E}">
        <p14:creationId xmlns:p14="http://schemas.microsoft.com/office/powerpoint/2010/main" val="46762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https://earthobservatory.nasa.gov/images/91130/a-closer-look-at-rapidly-intensifying-hurricanes</a:t>
            </a:r>
            <a:endParaRPr lang="en-US" dirty="0"/>
          </a:p>
          <a:p>
            <a:endParaRPr lang="en-US" dirty="0"/>
          </a:p>
          <a:p>
            <a:r>
              <a:rPr lang="en-US" dirty="0"/>
              <a:t>Warm SST 86 degrees Fahrenheit, 30degree in </a:t>
            </a:r>
            <a:r>
              <a:rPr lang="en-US" dirty="0" err="1"/>
              <a:t>celsius</a:t>
            </a:r>
            <a:endParaRPr lang="en-US" dirty="0"/>
          </a:p>
        </p:txBody>
      </p:sp>
      <p:sp>
        <p:nvSpPr>
          <p:cNvPr id="4" name="Slide Number Placeholder 3"/>
          <p:cNvSpPr>
            <a:spLocks noGrp="1"/>
          </p:cNvSpPr>
          <p:nvPr>
            <p:ph type="sldNum" sz="quarter" idx="10"/>
          </p:nvPr>
        </p:nvSpPr>
        <p:spPr/>
        <p:txBody>
          <a:bodyPr/>
          <a:lstStyle/>
          <a:p>
            <a:fld id="{63D39649-E0F1-1A4B-AFEA-B16691BDD40C}" type="slidenum">
              <a:rPr lang="en-US" smtClean="0"/>
              <a:t>3</a:t>
            </a:fld>
            <a:endParaRPr lang="en-US" dirty="0"/>
          </a:p>
        </p:txBody>
      </p:sp>
    </p:spTree>
    <p:extLst>
      <p:ext uri="{BB962C8B-B14F-4D97-AF65-F5344CB8AC3E}">
        <p14:creationId xmlns:p14="http://schemas.microsoft.com/office/powerpoint/2010/main" val="1813622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39649-E0F1-1A4B-AFEA-B16691BDD40C}" type="slidenum">
              <a:rPr lang="en-US" smtClean="0"/>
              <a:t>5</a:t>
            </a:fld>
            <a:endParaRPr lang="en-US" dirty="0"/>
          </a:p>
        </p:txBody>
      </p:sp>
    </p:spTree>
    <p:extLst>
      <p:ext uri="{BB962C8B-B14F-4D97-AF65-F5344CB8AC3E}">
        <p14:creationId xmlns:p14="http://schemas.microsoft.com/office/powerpoint/2010/main" val="981797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39649-E0F1-1A4B-AFEA-B16691BDD40C}" type="slidenum">
              <a:rPr lang="en-US" smtClean="0"/>
              <a:t>6</a:t>
            </a:fld>
            <a:endParaRPr lang="en-US" dirty="0"/>
          </a:p>
        </p:txBody>
      </p:sp>
    </p:spTree>
    <p:extLst>
      <p:ext uri="{BB962C8B-B14F-4D97-AF65-F5344CB8AC3E}">
        <p14:creationId xmlns:p14="http://schemas.microsoft.com/office/powerpoint/2010/main" val="2133987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39649-E0F1-1A4B-AFEA-B16691BDD40C}" type="slidenum">
              <a:rPr lang="en-US" smtClean="0"/>
              <a:t>7</a:t>
            </a:fld>
            <a:endParaRPr lang="en-US" dirty="0"/>
          </a:p>
        </p:txBody>
      </p:sp>
    </p:spTree>
    <p:extLst>
      <p:ext uri="{BB962C8B-B14F-4D97-AF65-F5344CB8AC3E}">
        <p14:creationId xmlns:p14="http://schemas.microsoft.com/office/powerpoint/2010/main" val="1807672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39649-E0F1-1A4B-AFEA-B16691BDD40C}" type="slidenum">
              <a:rPr lang="en-US" smtClean="0"/>
              <a:t>8</a:t>
            </a:fld>
            <a:endParaRPr lang="en-US" dirty="0"/>
          </a:p>
        </p:txBody>
      </p:sp>
    </p:spTree>
    <p:extLst>
      <p:ext uri="{BB962C8B-B14F-4D97-AF65-F5344CB8AC3E}">
        <p14:creationId xmlns:p14="http://schemas.microsoft.com/office/powerpoint/2010/main" val="3831156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39649-E0F1-1A4B-AFEA-B16691BDD40C}" type="slidenum">
              <a:rPr lang="en-US" smtClean="0"/>
              <a:t>9</a:t>
            </a:fld>
            <a:endParaRPr lang="en-US" dirty="0"/>
          </a:p>
        </p:txBody>
      </p:sp>
    </p:spTree>
    <p:extLst>
      <p:ext uri="{BB962C8B-B14F-4D97-AF65-F5344CB8AC3E}">
        <p14:creationId xmlns:p14="http://schemas.microsoft.com/office/powerpoint/2010/main" val="2264852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39649-E0F1-1A4B-AFEA-B16691BDD40C}" type="slidenum">
              <a:rPr lang="en-US" smtClean="0"/>
              <a:t>11</a:t>
            </a:fld>
            <a:endParaRPr lang="en-US" dirty="0"/>
          </a:p>
        </p:txBody>
      </p:sp>
    </p:spTree>
    <p:extLst>
      <p:ext uri="{BB962C8B-B14F-4D97-AF65-F5344CB8AC3E}">
        <p14:creationId xmlns:p14="http://schemas.microsoft.com/office/powerpoint/2010/main" val="4091271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D4E4C-00B1-B540-8A5F-AA42C9D435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EA3E41-44EE-594F-8ED5-EAC042A528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6A3AA4-BC39-9F4E-9617-F09E41C517D0}"/>
              </a:ext>
            </a:extLst>
          </p:cNvPr>
          <p:cNvSpPr>
            <a:spLocks noGrp="1"/>
          </p:cNvSpPr>
          <p:nvPr>
            <p:ph type="dt" sz="half" idx="10"/>
          </p:nvPr>
        </p:nvSpPr>
        <p:spPr/>
        <p:txBody>
          <a:bodyPr/>
          <a:lstStyle/>
          <a:p>
            <a:fld id="{940A2632-40BF-2C4A-8497-01CE9C0A0587}" type="datetimeFigureOut">
              <a:rPr lang="en-US" smtClean="0"/>
              <a:t>11/4/20</a:t>
            </a:fld>
            <a:endParaRPr lang="en-US" dirty="0"/>
          </a:p>
        </p:txBody>
      </p:sp>
      <p:sp>
        <p:nvSpPr>
          <p:cNvPr id="5" name="Footer Placeholder 4">
            <a:extLst>
              <a:ext uri="{FF2B5EF4-FFF2-40B4-BE49-F238E27FC236}">
                <a16:creationId xmlns:a16="http://schemas.microsoft.com/office/drawing/2014/main" id="{76D68242-C7DC-1D4B-8028-7DA243DFF5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E18B58-5258-AE44-9591-E9BC62D28C81}"/>
              </a:ext>
            </a:extLst>
          </p:cNvPr>
          <p:cNvSpPr>
            <a:spLocks noGrp="1"/>
          </p:cNvSpPr>
          <p:nvPr>
            <p:ph type="sldNum" sz="quarter" idx="12"/>
          </p:nvPr>
        </p:nvSpPr>
        <p:spPr/>
        <p:txBody>
          <a:bodyPr/>
          <a:lstStyle/>
          <a:p>
            <a:fld id="{5E693A76-484A-E64A-9F2D-646259E69947}" type="slidenum">
              <a:rPr lang="en-US" smtClean="0"/>
              <a:t>‹#›</a:t>
            </a:fld>
            <a:endParaRPr lang="en-US" dirty="0"/>
          </a:p>
        </p:txBody>
      </p:sp>
    </p:spTree>
    <p:extLst>
      <p:ext uri="{BB962C8B-B14F-4D97-AF65-F5344CB8AC3E}">
        <p14:creationId xmlns:p14="http://schemas.microsoft.com/office/powerpoint/2010/main" val="623942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0F425-2198-8940-B733-9209A74A46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C5B394-5A7B-7E46-A62F-211E6BDD125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447E18-0988-AB45-982F-903DB3D13A62}"/>
              </a:ext>
            </a:extLst>
          </p:cNvPr>
          <p:cNvSpPr>
            <a:spLocks noGrp="1"/>
          </p:cNvSpPr>
          <p:nvPr>
            <p:ph type="dt" sz="half" idx="10"/>
          </p:nvPr>
        </p:nvSpPr>
        <p:spPr/>
        <p:txBody>
          <a:bodyPr/>
          <a:lstStyle/>
          <a:p>
            <a:fld id="{940A2632-40BF-2C4A-8497-01CE9C0A0587}" type="datetimeFigureOut">
              <a:rPr lang="en-US" smtClean="0"/>
              <a:t>11/4/20</a:t>
            </a:fld>
            <a:endParaRPr lang="en-US" dirty="0"/>
          </a:p>
        </p:txBody>
      </p:sp>
      <p:sp>
        <p:nvSpPr>
          <p:cNvPr id="5" name="Footer Placeholder 4">
            <a:extLst>
              <a:ext uri="{FF2B5EF4-FFF2-40B4-BE49-F238E27FC236}">
                <a16:creationId xmlns:a16="http://schemas.microsoft.com/office/drawing/2014/main" id="{D668E7F1-75E6-C447-80C3-A8FE6D9FE1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0DE8F8-C22D-3F42-B713-308ADCE4B56F}"/>
              </a:ext>
            </a:extLst>
          </p:cNvPr>
          <p:cNvSpPr>
            <a:spLocks noGrp="1"/>
          </p:cNvSpPr>
          <p:nvPr>
            <p:ph type="sldNum" sz="quarter" idx="12"/>
          </p:nvPr>
        </p:nvSpPr>
        <p:spPr/>
        <p:txBody>
          <a:bodyPr/>
          <a:lstStyle/>
          <a:p>
            <a:fld id="{5E693A76-484A-E64A-9F2D-646259E69947}" type="slidenum">
              <a:rPr lang="en-US" smtClean="0"/>
              <a:t>‹#›</a:t>
            </a:fld>
            <a:endParaRPr lang="en-US" dirty="0"/>
          </a:p>
        </p:txBody>
      </p:sp>
    </p:spTree>
    <p:extLst>
      <p:ext uri="{BB962C8B-B14F-4D97-AF65-F5344CB8AC3E}">
        <p14:creationId xmlns:p14="http://schemas.microsoft.com/office/powerpoint/2010/main" val="367570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B8685C-AFD8-F14B-B654-D125577714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DC21DB-ADBD-FC49-9EF5-8DDADD4086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AB6A2-970F-7547-8C9D-179922957CE9}"/>
              </a:ext>
            </a:extLst>
          </p:cNvPr>
          <p:cNvSpPr>
            <a:spLocks noGrp="1"/>
          </p:cNvSpPr>
          <p:nvPr>
            <p:ph type="dt" sz="half" idx="10"/>
          </p:nvPr>
        </p:nvSpPr>
        <p:spPr/>
        <p:txBody>
          <a:bodyPr/>
          <a:lstStyle/>
          <a:p>
            <a:fld id="{940A2632-40BF-2C4A-8497-01CE9C0A0587}" type="datetimeFigureOut">
              <a:rPr lang="en-US" smtClean="0"/>
              <a:t>11/4/20</a:t>
            </a:fld>
            <a:endParaRPr lang="en-US" dirty="0"/>
          </a:p>
        </p:txBody>
      </p:sp>
      <p:sp>
        <p:nvSpPr>
          <p:cNvPr id="5" name="Footer Placeholder 4">
            <a:extLst>
              <a:ext uri="{FF2B5EF4-FFF2-40B4-BE49-F238E27FC236}">
                <a16:creationId xmlns:a16="http://schemas.microsoft.com/office/drawing/2014/main" id="{38952A3D-3828-AE41-97DD-7EAE9D8D31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C945D5-0055-9A4C-A370-387C751492AD}"/>
              </a:ext>
            </a:extLst>
          </p:cNvPr>
          <p:cNvSpPr>
            <a:spLocks noGrp="1"/>
          </p:cNvSpPr>
          <p:nvPr>
            <p:ph type="sldNum" sz="quarter" idx="12"/>
          </p:nvPr>
        </p:nvSpPr>
        <p:spPr/>
        <p:txBody>
          <a:bodyPr/>
          <a:lstStyle/>
          <a:p>
            <a:fld id="{5E693A76-484A-E64A-9F2D-646259E69947}" type="slidenum">
              <a:rPr lang="en-US" smtClean="0"/>
              <a:t>‹#›</a:t>
            </a:fld>
            <a:endParaRPr lang="en-US" dirty="0"/>
          </a:p>
        </p:txBody>
      </p:sp>
    </p:spTree>
    <p:extLst>
      <p:ext uri="{BB962C8B-B14F-4D97-AF65-F5344CB8AC3E}">
        <p14:creationId xmlns:p14="http://schemas.microsoft.com/office/powerpoint/2010/main" val="1004524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chemeClr val="tx1"/>
                </a:solidFill>
                <a:latin typeface="Arial"/>
                <a:cs typeface="Arial"/>
              </a:defRPr>
            </a:lvl1pPr>
          </a:lstStyle>
          <a:p>
            <a:r>
              <a:rPr lang="en-US" dirty="0"/>
              <a:t>Click to Edit Header</a:t>
            </a:r>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Data Science Pilot Project</a:t>
            </a:r>
            <a:endParaRPr lang="en-US" dirty="0"/>
          </a:p>
        </p:txBody>
      </p:sp>
      <p:sp>
        <p:nvSpPr>
          <p:cNvPr id="4" name="Slide Number Placeholder 3"/>
          <p:cNvSpPr>
            <a:spLocks noGrp="1"/>
          </p:cNvSpPr>
          <p:nvPr>
            <p:ph type="sldNum" sz="quarter" idx="12"/>
          </p:nvPr>
        </p:nvSpPr>
        <p:spPr/>
        <p:txBody>
          <a:bodyPr/>
          <a:lstStyle/>
          <a:p>
            <a:fld id="{F1E51A9F-9D40-144B-9666-6B30B75E8C1B}" type="slidenum">
              <a:rPr lang="en-US" smtClean="0"/>
              <a:pPr/>
              <a:t>‹#›</a:t>
            </a:fld>
            <a:endParaRPr lang="en-US"/>
          </a:p>
        </p:txBody>
      </p:sp>
    </p:spTree>
    <p:extLst>
      <p:ext uri="{BB962C8B-B14F-4D97-AF65-F5344CB8AC3E}">
        <p14:creationId xmlns:p14="http://schemas.microsoft.com/office/powerpoint/2010/main" val="2455539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er/Subhead/Text">
    <p:spTree>
      <p:nvGrpSpPr>
        <p:cNvPr id="1" name=""/>
        <p:cNvGrpSpPr/>
        <p:nvPr/>
      </p:nvGrpSpPr>
      <p:grpSpPr>
        <a:xfrm>
          <a:off x="0" y="0"/>
          <a:ext cx="0" cy="0"/>
          <a:chOff x="0" y="0"/>
          <a:chExt cx="0" cy="0"/>
        </a:xfrm>
      </p:grpSpPr>
      <p:sp>
        <p:nvSpPr>
          <p:cNvPr id="15" name="Text Placeholder 13"/>
          <p:cNvSpPr>
            <a:spLocks noGrp="1"/>
          </p:cNvSpPr>
          <p:nvPr>
            <p:ph type="body" sz="quarter" idx="16"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7" hasCustomPrompt="1"/>
          </p:nvPr>
        </p:nvSpPr>
        <p:spPr>
          <a:xfrm>
            <a:off x="609600" y="1412876"/>
            <a:ext cx="10998200" cy="4879975"/>
          </a:xfrm>
          <a:prstGeom prst="rect">
            <a:avLst/>
          </a:prstGeom>
        </p:spPr>
        <p:txBody>
          <a:bodyPr vert="horz"/>
          <a:lstStyle>
            <a:lvl1pPr>
              <a:defRPr>
                <a:solidFill>
                  <a:srgbClr val="000000"/>
                </a:solidFill>
              </a:defRPr>
            </a:lvl1pPr>
          </a:lstStyle>
          <a:p>
            <a:pPr lvl="0"/>
            <a:r>
              <a:rPr lang="en-US" dirty="0"/>
              <a:t>Click to add text</a:t>
            </a:r>
          </a:p>
        </p:txBody>
      </p:sp>
      <p:pic>
        <p:nvPicPr>
          <p:cNvPr id="17" name="Picture 16" descr="JPL-logo_Stacked_RedBlack-RGB_small_040615.eps"/>
          <p:cNvPicPr>
            <a:picLocks noChangeAspect="1"/>
          </p:cNvPicPr>
          <p:nvPr userDrawn="1"/>
        </p:nvPicPr>
        <p:blipFill rotWithShape="1">
          <a:blip r:embed="rId2">
            <a:extLst>
              <a:ext uri="{28A0092B-C50C-407E-A947-70E740481C1C}">
                <a14:useLocalDpi xmlns:a14="http://schemas.microsoft.com/office/drawing/2010/main" val="0"/>
              </a:ext>
            </a:extLst>
          </a:blip>
          <a:srcRect b="36678"/>
          <a:stretch/>
        </p:blipFill>
        <p:spPr>
          <a:xfrm>
            <a:off x="11247689" y="6600391"/>
            <a:ext cx="562435" cy="145694"/>
          </a:xfrm>
          <a:prstGeom prst="rect">
            <a:avLst/>
          </a:prstGeom>
        </p:spPr>
      </p:pic>
      <p:sp>
        <p:nvSpPr>
          <p:cNvPr id="2" name="Date Placeholder 1"/>
          <p:cNvSpPr>
            <a:spLocks noGrp="1"/>
          </p:cNvSpPr>
          <p:nvPr>
            <p:ph type="dt" sz="half" idx="18"/>
          </p:nvPr>
        </p:nvSpPr>
        <p:spPr/>
        <p:txBody>
          <a:bodyPr/>
          <a:lstStyle/>
          <a:p>
            <a:endParaRPr lang="en-US"/>
          </a:p>
        </p:txBody>
      </p:sp>
      <p:sp>
        <p:nvSpPr>
          <p:cNvPr id="4" name="Footer Placeholder 3"/>
          <p:cNvSpPr>
            <a:spLocks noGrp="1"/>
          </p:cNvSpPr>
          <p:nvPr>
            <p:ph type="ftr" sz="quarter" idx="19"/>
          </p:nvPr>
        </p:nvSpPr>
        <p:spPr/>
        <p:txBody>
          <a:bodyPr/>
          <a:lstStyle/>
          <a:p>
            <a:r>
              <a:rPr lang="en-US"/>
              <a:t>Data Science Pilot Project</a:t>
            </a:r>
            <a:endParaRPr lang="en-US" dirty="0"/>
          </a:p>
        </p:txBody>
      </p:sp>
      <p:sp>
        <p:nvSpPr>
          <p:cNvPr id="5" name="Slide Number Placeholder 4"/>
          <p:cNvSpPr>
            <a:spLocks noGrp="1"/>
          </p:cNvSpPr>
          <p:nvPr>
            <p:ph type="sldNum" sz="quarter" idx="20"/>
          </p:nvPr>
        </p:nvSpPr>
        <p:spPr/>
        <p:txBody>
          <a:bodyPr/>
          <a:lstStyle/>
          <a:p>
            <a:fld id="{F1E51A9F-9D40-144B-9666-6B30B75E8C1B}" type="slidenum">
              <a:rPr lang="en-US" smtClean="0"/>
              <a:pPr/>
              <a:t>‹#›</a:t>
            </a:fld>
            <a:endParaRPr lang="en-US"/>
          </a:p>
        </p:txBody>
      </p:sp>
    </p:spTree>
    <p:extLst>
      <p:ext uri="{BB962C8B-B14F-4D97-AF65-F5344CB8AC3E}">
        <p14:creationId xmlns:p14="http://schemas.microsoft.com/office/powerpoint/2010/main" val="163314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9135F-83C3-944F-8C01-CBB2827244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5CD0E6-E5B2-4A48-9676-7A719BC50D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A61B3E-C62F-3444-A177-8E13BB7D447A}"/>
              </a:ext>
            </a:extLst>
          </p:cNvPr>
          <p:cNvSpPr>
            <a:spLocks noGrp="1"/>
          </p:cNvSpPr>
          <p:nvPr>
            <p:ph type="dt" sz="half" idx="10"/>
          </p:nvPr>
        </p:nvSpPr>
        <p:spPr/>
        <p:txBody>
          <a:bodyPr/>
          <a:lstStyle/>
          <a:p>
            <a:fld id="{940A2632-40BF-2C4A-8497-01CE9C0A0587}" type="datetimeFigureOut">
              <a:rPr lang="en-US" smtClean="0"/>
              <a:t>11/4/20</a:t>
            </a:fld>
            <a:endParaRPr lang="en-US" dirty="0"/>
          </a:p>
        </p:txBody>
      </p:sp>
      <p:sp>
        <p:nvSpPr>
          <p:cNvPr id="5" name="Footer Placeholder 4">
            <a:extLst>
              <a:ext uri="{FF2B5EF4-FFF2-40B4-BE49-F238E27FC236}">
                <a16:creationId xmlns:a16="http://schemas.microsoft.com/office/drawing/2014/main" id="{C78AF681-BBC6-614A-8FA1-04AB5DDA6B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C4B8E0-0537-F148-B95D-1B5D52367FAB}"/>
              </a:ext>
            </a:extLst>
          </p:cNvPr>
          <p:cNvSpPr>
            <a:spLocks noGrp="1"/>
          </p:cNvSpPr>
          <p:nvPr>
            <p:ph type="sldNum" sz="quarter" idx="12"/>
          </p:nvPr>
        </p:nvSpPr>
        <p:spPr/>
        <p:txBody>
          <a:bodyPr/>
          <a:lstStyle/>
          <a:p>
            <a:fld id="{5E693A76-484A-E64A-9F2D-646259E69947}" type="slidenum">
              <a:rPr lang="en-US" smtClean="0"/>
              <a:t>‹#›</a:t>
            </a:fld>
            <a:endParaRPr lang="en-US" dirty="0"/>
          </a:p>
        </p:txBody>
      </p:sp>
    </p:spTree>
    <p:extLst>
      <p:ext uri="{BB962C8B-B14F-4D97-AF65-F5344CB8AC3E}">
        <p14:creationId xmlns:p14="http://schemas.microsoft.com/office/powerpoint/2010/main" val="369136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2AA3D-92DB-AA43-8BEC-BA126C1228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ACDB21-9096-A64E-B550-93EE8C4A68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6EAC2EB-1B0D-8F4D-99B6-2E1D078DFB79}"/>
              </a:ext>
            </a:extLst>
          </p:cNvPr>
          <p:cNvSpPr>
            <a:spLocks noGrp="1"/>
          </p:cNvSpPr>
          <p:nvPr>
            <p:ph type="dt" sz="half" idx="10"/>
          </p:nvPr>
        </p:nvSpPr>
        <p:spPr/>
        <p:txBody>
          <a:bodyPr/>
          <a:lstStyle/>
          <a:p>
            <a:fld id="{940A2632-40BF-2C4A-8497-01CE9C0A0587}" type="datetimeFigureOut">
              <a:rPr lang="en-US" smtClean="0"/>
              <a:t>11/4/20</a:t>
            </a:fld>
            <a:endParaRPr lang="en-US" dirty="0"/>
          </a:p>
        </p:txBody>
      </p:sp>
      <p:sp>
        <p:nvSpPr>
          <p:cNvPr id="5" name="Footer Placeholder 4">
            <a:extLst>
              <a:ext uri="{FF2B5EF4-FFF2-40B4-BE49-F238E27FC236}">
                <a16:creationId xmlns:a16="http://schemas.microsoft.com/office/drawing/2014/main" id="{A649DF5C-FD9C-AB46-9C84-3DEE074F01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8CA49B-EB49-6947-A503-354018A8B936}"/>
              </a:ext>
            </a:extLst>
          </p:cNvPr>
          <p:cNvSpPr>
            <a:spLocks noGrp="1"/>
          </p:cNvSpPr>
          <p:nvPr>
            <p:ph type="sldNum" sz="quarter" idx="12"/>
          </p:nvPr>
        </p:nvSpPr>
        <p:spPr/>
        <p:txBody>
          <a:bodyPr/>
          <a:lstStyle/>
          <a:p>
            <a:fld id="{5E693A76-484A-E64A-9F2D-646259E69947}" type="slidenum">
              <a:rPr lang="en-US" smtClean="0"/>
              <a:t>‹#›</a:t>
            </a:fld>
            <a:endParaRPr lang="en-US" dirty="0"/>
          </a:p>
        </p:txBody>
      </p:sp>
    </p:spTree>
    <p:extLst>
      <p:ext uri="{BB962C8B-B14F-4D97-AF65-F5344CB8AC3E}">
        <p14:creationId xmlns:p14="http://schemas.microsoft.com/office/powerpoint/2010/main" val="21283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708B-346A-4449-A930-29BC7C32D3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E6423F-1ED0-004B-9BBE-F0DC401CE2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5D8A42-1ECB-FB4D-8487-2B3A9EE0CE7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E7A696-AC93-FF40-8EE9-37BD0DDA3426}"/>
              </a:ext>
            </a:extLst>
          </p:cNvPr>
          <p:cNvSpPr>
            <a:spLocks noGrp="1"/>
          </p:cNvSpPr>
          <p:nvPr>
            <p:ph type="dt" sz="half" idx="10"/>
          </p:nvPr>
        </p:nvSpPr>
        <p:spPr/>
        <p:txBody>
          <a:bodyPr/>
          <a:lstStyle/>
          <a:p>
            <a:fld id="{940A2632-40BF-2C4A-8497-01CE9C0A0587}" type="datetimeFigureOut">
              <a:rPr lang="en-US" smtClean="0"/>
              <a:t>11/4/20</a:t>
            </a:fld>
            <a:endParaRPr lang="en-US" dirty="0"/>
          </a:p>
        </p:txBody>
      </p:sp>
      <p:sp>
        <p:nvSpPr>
          <p:cNvPr id="6" name="Footer Placeholder 5">
            <a:extLst>
              <a:ext uri="{FF2B5EF4-FFF2-40B4-BE49-F238E27FC236}">
                <a16:creationId xmlns:a16="http://schemas.microsoft.com/office/drawing/2014/main" id="{DD99FDD3-741B-5043-AEC8-D4361445A03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A5F5F82-381C-7944-8A0D-F6062EDEB4E7}"/>
              </a:ext>
            </a:extLst>
          </p:cNvPr>
          <p:cNvSpPr>
            <a:spLocks noGrp="1"/>
          </p:cNvSpPr>
          <p:nvPr>
            <p:ph type="sldNum" sz="quarter" idx="12"/>
          </p:nvPr>
        </p:nvSpPr>
        <p:spPr/>
        <p:txBody>
          <a:bodyPr/>
          <a:lstStyle/>
          <a:p>
            <a:fld id="{5E693A76-484A-E64A-9F2D-646259E69947}" type="slidenum">
              <a:rPr lang="en-US" smtClean="0"/>
              <a:t>‹#›</a:t>
            </a:fld>
            <a:endParaRPr lang="en-US" dirty="0"/>
          </a:p>
        </p:txBody>
      </p:sp>
    </p:spTree>
    <p:extLst>
      <p:ext uri="{BB962C8B-B14F-4D97-AF65-F5344CB8AC3E}">
        <p14:creationId xmlns:p14="http://schemas.microsoft.com/office/powerpoint/2010/main" val="4204137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216C-0A2C-7844-B3FF-7D65AC2F77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2D9508-0A4A-F640-B590-0B9E44C36A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F0B4F-B0B1-D441-9715-98711AF924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2E830F-7676-D944-9F0B-8C72DE6D8E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6059DA-17C7-004B-B152-0003C9BEF5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E253C8-1ED7-5B44-9943-5063AD561FC2}"/>
              </a:ext>
            </a:extLst>
          </p:cNvPr>
          <p:cNvSpPr>
            <a:spLocks noGrp="1"/>
          </p:cNvSpPr>
          <p:nvPr>
            <p:ph type="dt" sz="half" idx="10"/>
          </p:nvPr>
        </p:nvSpPr>
        <p:spPr/>
        <p:txBody>
          <a:bodyPr/>
          <a:lstStyle/>
          <a:p>
            <a:fld id="{940A2632-40BF-2C4A-8497-01CE9C0A0587}" type="datetimeFigureOut">
              <a:rPr lang="en-US" smtClean="0"/>
              <a:t>11/4/20</a:t>
            </a:fld>
            <a:endParaRPr lang="en-US" dirty="0"/>
          </a:p>
        </p:txBody>
      </p:sp>
      <p:sp>
        <p:nvSpPr>
          <p:cNvPr id="8" name="Footer Placeholder 7">
            <a:extLst>
              <a:ext uri="{FF2B5EF4-FFF2-40B4-BE49-F238E27FC236}">
                <a16:creationId xmlns:a16="http://schemas.microsoft.com/office/drawing/2014/main" id="{6B618C1C-5FCA-7544-AE2D-E5182E96787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3822990-9EA0-A541-9402-12E7C33F32D1}"/>
              </a:ext>
            </a:extLst>
          </p:cNvPr>
          <p:cNvSpPr>
            <a:spLocks noGrp="1"/>
          </p:cNvSpPr>
          <p:nvPr>
            <p:ph type="sldNum" sz="quarter" idx="12"/>
          </p:nvPr>
        </p:nvSpPr>
        <p:spPr/>
        <p:txBody>
          <a:bodyPr/>
          <a:lstStyle/>
          <a:p>
            <a:fld id="{5E693A76-484A-E64A-9F2D-646259E69947}" type="slidenum">
              <a:rPr lang="en-US" smtClean="0"/>
              <a:t>‹#›</a:t>
            </a:fld>
            <a:endParaRPr lang="en-US" dirty="0"/>
          </a:p>
        </p:txBody>
      </p:sp>
    </p:spTree>
    <p:extLst>
      <p:ext uri="{BB962C8B-B14F-4D97-AF65-F5344CB8AC3E}">
        <p14:creationId xmlns:p14="http://schemas.microsoft.com/office/powerpoint/2010/main" val="1832094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5C1D-A7F3-B04F-A886-F3FC58C0D1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1AB0FA-049F-A246-B9C0-98F7AEF7985B}"/>
              </a:ext>
            </a:extLst>
          </p:cNvPr>
          <p:cNvSpPr>
            <a:spLocks noGrp="1"/>
          </p:cNvSpPr>
          <p:nvPr>
            <p:ph type="dt" sz="half" idx="10"/>
          </p:nvPr>
        </p:nvSpPr>
        <p:spPr/>
        <p:txBody>
          <a:bodyPr/>
          <a:lstStyle/>
          <a:p>
            <a:fld id="{940A2632-40BF-2C4A-8497-01CE9C0A0587}" type="datetimeFigureOut">
              <a:rPr lang="en-US" smtClean="0"/>
              <a:t>11/4/20</a:t>
            </a:fld>
            <a:endParaRPr lang="en-US" dirty="0"/>
          </a:p>
        </p:txBody>
      </p:sp>
      <p:sp>
        <p:nvSpPr>
          <p:cNvPr id="4" name="Footer Placeholder 3">
            <a:extLst>
              <a:ext uri="{FF2B5EF4-FFF2-40B4-BE49-F238E27FC236}">
                <a16:creationId xmlns:a16="http://schemas.microsoft.com/office/drawing/2014/main" id="{1D535C47-9AA2-4442-88D1-3D0F4EC847A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1FBB5C2-E8F3-9D47-BFC7-0AE7800EACA4}"/>
              </a:ext>
            </a:extLst>
          </p:cNvPr>
          <p:cNvSpPr>
            <a:spLocks noGrp="1"/>
          </p:cNvSpPr>
          <p:nvPr>
            <p:ph type="sldNum" sz="quarter" idx="12"/>
          </p:nvPr>
        </p:nvSpPr>
        <p:spPr/>
        <p:txBody>
          <a:bodyPr/>
          <a:lstStyle/>
          <a:p>
            <a:fld id="{5E693A76-484A-E64A-9F2D-646259E69947}" type="slidenum">
              <a:rPr lang="en-US" smtClean="0"/>
              <a:t>‹#›</a:t>
            </a:fld>
            <a:endParaRPr lang="en-US" dirty="0"/>
          </a:p>
        </p:txBody>
      </p:sp>
    </p:spTree>
    <p:extLst>
      <p:ext uri="{BB962C8B-B14F-4D97-AF65-F5344CB8AC3E}">
        <p14:creationId xmlns:p14="http://schemas.microsoft.com/office/powerpoint/2010/main" val="2025781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238C58-5AC7-C342-A3E6-99F1EBC27637}"/>
              </a:ext>
            </a:extLst>
          </p:cNvPr>
          <p:cNvSpPr>
            <a:spLocks noGrp="1"/>
          </p:cNvSpPr>
          <p:nvPr>
            <p:ph type="dt" sz="half" idx="10"/>
          </p:nvPr>
        </p:nvSpPr>
        <p:spPr/>
        <p:txBody>
          <a:bodyPr/>
          <a:lstStyle/>
          <a:p>
            <a:fld id="{940A2632-40BF-2C4A-8497-01CE9C0A0587}" type="datetimeFigureOut">
              <a:rPr lang="en-US" smtClean="0"/>
              <a:t>11/4/20</a:t>
            </a:fld>
            <a:endParaRPr lang="en-US" dirty="0"/>
          </a:p>
        </p:txBody>
      </p:sp>
      <p:sp>
        <p:nvSpPr>
          <p:cNvPr id="3" name="Footer Placeholder 2">
            <a:extLst>
              <a:ext uri="{FF2B5EF4-FFF2-40B4-BE49-F238E27FC236}">
                <a16:creationId xmlns:a16="http://schemas.microsoft.com/office/drawing/2014/main" id="{E357E7D1-7512-DA48-BC18-27BD3A3E242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C206D6D-6396-5B47-9D5F-12BEF7674406}"/>
              </a:ext>
            </a:extLst>
          </p:cNvPr>
          <p:cNvSpPr>
            <a:spLocks noGrp="1"/>
          </p:cNvSpPr>
          <p:nvPr>
            <p:ph type="sldNum" sz="quarter" idx="12"/>
          </p:nvPr>
        </p:nvSpPr>
        <p:spPr/>
        <p:txBody>
          <a:bodyPr/>
          <a:lstStyle/>
          <a:p>
            <a:fld id="{5E693A76-484A-E64A-9F2D-646259E69947}" type="slidenum">
              <a:rPr lang="en-US" smtClean="0"/>
              <a:t>‹#›</a:t>
            </a:fld>
            <a:endParaRPr lang="en-US" dirty="0"/>
          </a:p>
        </p:txBody>
      </p:sp>
    </p:spTree>
    <p:extLst>
      <p:ext uri="{BB962C8B-B14F-4D97-AF65-F5344CB8AC3E}">
        <p14:creationId xmlns:p14="http://schemas.microsoft.com/office/powerpoint/2010/main" val="3160057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5E2C-66F2-1148-B1D3-38C4D3DDD9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AC7483-8007-DB4F-8C02-98B67A5B2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E60892-725D-E849-85C3-A585594D6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04C647-508E-A84A-B913-77BABB7500AB}"/>
              </a:ext>
            </a:extLst>
          </p:cNvPr>
          <p:cNvSpPr>
            <a:spLocks noGrp="1"/>
          </p:cNvSpPr>
          <p:nvPr>
            <p:ph type="dt" sz="half" idx="10"/>
          </p:nvPr>
        </p:nvSpPr>
        <p:spPr/>
        <p:txBody>
          <a:bodyPr/>
          <a:lstStyle/>
          <a:p>
            <a:fld id="{940A2632-40BF-2C4A-8497-01CE9C0A0587}" type="datetimeFigureOut">
              <a:rPr lang="en-US" smtClean="0"/>
              <a:t>11/4/20</a:t>
            </a:fld>
            <a:endParaRPr lang="en-US" dirty="0"/>
          </a:p>
        </p:txBody>
      </p:sp>
      <p:sp>
        <p:nvSpPr>
          <p:cNvPr id="6" name="Footer Placeholder 5">
            <a:extLst>
              <a:ext uri="{FF2B5EF4-FFF2-40B4-BE49-F238E27FC236}">
                <a16:creationId xmlns:a16="http://schemas.microsoft.com/office/drawing/2014/main" id="{8C62574A-0813-574C-AB83-FEB11ADEA3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A4ABD6-C314-604F-9141-0DDD14305D49}"/>
              </a:ext>
            </a:extLst>
          </p:cNvPr>
          <p:cNvSpPr>
            <a:spLocks noGrp="1"/>
          </p:cNvSpPr>
          <p:nvPr>
            <p:ph type="sldNum" sz="quarter" idx="12"/>
          </p:nvPr>
        </p:nvSpPr>
        <p:spPr/>
        <p:txBody>
          <a:bodyPr/>
          <a:lstStyle/>
          <a:p>
            <a:fld id="{5E693A76-484A-E64A-9F2D-646259E69947}" type="slidenum">
              <a:rPr lang="en-US" smtClean="0"/>
              <a:t>‹#›</a:t>
            </a:fld>
            <a:endParaRPr lang="en-US" dirty="0"/>
          </a:p>
        </p:txBody>
      </p:sp>
    </p:spTree>
    <p:extLst>
      <p:ext uri="{BB962C8B-B14F-4D97-AF65-F5344CB8AC3E}">
        <p14:creationId xmlns:p14="http://schemas.microsoft.com/office/powerpoint/2010/main" val="1684687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6195B-7F50-BB43-818B-45DDB0A63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FF788D-6B92-7A45-8F53-B1AFD06F20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F98ACB4-6E61-1D40-938C-9FB54373D2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1AC843-A8A4-6F4E-AE35-00F56710D519}"/>
              </a:ext>
            </a:extLst>
          </p:cNvPr>
          <p:cNvSpPr>
            <a:spLocks noGrp="1"/>
          </p:cNvSpPr>
          <p:nvPr>
            <p:ph type="dt" sz="half" idx="10"/>
          </p:nvPr>
        </p:nvSpPr>
        <p:spPr/>
        <p:txBody>
          <a:bodyPr/>
          <a:lstStyle/>
          <a:p>
            <a:fld id="{940A2632-40BF-2C4A-8497-01CE9C0A0587}" type="datetimeFigureOut">
              <a:rPr lang="en-US" smtClean="0"/>
              <a:t>11/4/20</a:t>
            </a:fld>
            <a:endParaRPr lang="en-US" dirty="0"/>
          </a:p>
        </p:txBody>
      </p:sp>
      <p:sp>
        <p:nvSpPr>
          <p:cNvPr id="6" name="Footer Placeholder 5">
            <a:extLst>
              <a:ext uri="{FF2B5EF4-FFF2-40B4-BE49-F238E27FC236}">
                <a16:creationId xmlns:a16="http://schemas.microsoft.com/office/drawing/2014/main" id="{E2AFA485-6998-5F4A-BB0A-236F68561B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DCBC49-C707-0848-8D62-A8713254D995}"/>
              </a:ext>
            </a:extLst>
          </p:cNvPr>
          <p:cNvSpPr>
            <a:spLocks noGrp="1"/>
          </p:cNvSpPr>
          <p:nvPr>
            <p:ph type="sldNum" sz="quarter" idx="12"/>
          </p:nvPr>
        </p:nvSpPr>
        <p:spPr/>
        <p:txBody>
          <a:bodyPr/>
          <a:lstStyle/>
          <a:p>
            <a:fld id="{5E693A76-484A-E64A-9F2D-646259E69947}" type="slidenum">
              <a:rPr lang="en-US" smtClean="0"/>
              <a:t>‹#›</a:t>
            </a:fld>
            <a:endParaRPr lang="en-US" dirty="0"/>
          </a:p>
        </p:txBody>
      </p:sp>
    </p:spTree>
    <p:extLst>
      <p:ext uri="{BB962C8B-B14F-4D97-AF65-F5344CB8AC3E}">
        <p14:creationId xmlns:p14="http://schemas.microsoft.com/office/powerpoint/2010/main" val="254305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AE1E0-5187-434D-95B1-90CAF1061F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9EFF76-55A9-A448-9527-E0977C32DF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C7973-E333-1640-ADD5-CF3DD97075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A2632-40BF-2C4A-8497-01CE9C0A0587}" type="datetimeFigureOut">
              <a:rPr lang="en-US" smtClean="0"/>
              <a:t>11/4/20</a:t>
            </a:fld>
            <a:endParaRPr lang="en-US" dirty="0"/>
          </a:p>
        </p:txBody>
      </p:sp>
      <p:sp>
        <p:nvSpPr>
          <p:cNvPr id="5" name="Footer Placeholder 4">
            <a:extLst>
              <a:ext uri="{FF2B5EF4-FFF2-40B4-BE49-F238E27FC236}">
                <a16:creationId xmlns:a16="http://schemas.microsoft.com/office/drawing/2014/main" id="{3175BC03-58ED-844F-A9CD-F0E070DBFA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CD29C7B-3AFA-9246-9A38-0F9114DFB5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93A76-484A-E64A-9F2D-646259E69947}" type="slidenum">
              <a:rPr lang="en-US" smtClean="0"/>
              <a:t>‹#›</a:t>
            </a:fld>
            <a:endParaRPr lang="en-US" dirty="0"/>
          </a:p>
        </p:txBody>
      </p:sp>
    </p:spTree>
    <p:extLst>
      <p:ext uri="{BB962C8B-B14F-4D97-AF65-F5344CB8AC3E}">
        <p14:creationId xmlns:p14="http://schemas.microsoft.com/office/powerpoint/2010/main" val="1733897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jpl.nasa.gov/news/news.php?feature=7738"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73555B-2088-A340-A18C-96B400481B24}"/>
              </a:ext>
            </a:extLst>
          </p:cNvPr>
          <p:cNvSpPr>
            <a:spLocks noGrp="1"/>
          </p:cNvSpPr>
          <p:nvPr>
            <p:ph type="ctrTitle"/>
          </p:nvPr>
        </p:nvSpPr>
        <p:spPr>
          <a:xfrm>
            <a:off x="23285" y="414339"/>
            <a:ext cx="12145429" cy="1100138"/>
          </a:xfrm>
        </p:spPr>
        <p:txBody>
          <a:bodyPr/>
          <a:lstStyle/>
          <a:p>
            <a:pPr algn="ctr"/>
            <a:r>
              <a:rPr lang="en-US" dirty="0"/>
              <a:t>Applying satellite observations of tropical cyclone internal structures to rapid intensification forecast with machine learning</a:t>
            </a:r>
            <a:br>
              <a:rPr lang="en-US" dirty="0"/>
            </a:br>
            <a:br>
              <a:rPr lang="en-US" dirty="0"/>
            </a:br>
            <a:endParaRPr lang="en-US" dirty="0"/>
          </a:p>
        </p:txBody>
      </p:sp>
      <p:sp>
        <p:nvSpPr>
          <p:cNvPr id="7" name="Rectangle 6">
            <a:extLst>
              <a:ext uri="{FF2B5EF4-FFF2-40B4-BE49-F238E27FC236}">
                <a16:creationId xmlns:a16="http://schemas.microsoft.com/office/drawing/2014/main" id="{834644C5-961E-4648-AEEB-033144B505EC}"/>
              </a:ext>
            </a:extLst>
          </p:cNvPr>
          <p:cNvSpPr/>
          <p:nvPr/>
        </p:nvSpPr>
        <p:spPr>
          <a:xfrm>
            <a:off x="23286" y="1884759"/>
            <a:ext cx="12168714" cy="830997"/>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Hui Su</a:t>
            </a:r>
            <a:r>
              <a:rPr lang="en-US" sz="2400" baseline="30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Longtao Wu</a:t>
            </a:r>
            <a:r>
              <a:rPr lang="en-US" sz="2400" baseline="30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Raksha Pai</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Alex Liu</a:t>
            </a:r>
            <a:r>
              <a:rPr lang="en-US" sz="2400" baseline="30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Peyman Tavallali</a:t>
            </a:r>
            <a:r>
              <a:rPr lang="en-US" sz="2400" baseline="30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Albert J. Zhai</a:t>
            </a:r>
            <a:r>
              <a:rPr lang="en-US" sz="2400" baseline="30000" dirty="0">
                <a:latin typeface="Arial" panose="020B0604020202020204" pitchFamily="34" charset="0"/>
                <a:cs typeface="Arial" panose="020B0604020202020204" pitchFamily="34" charset="0"/>
              </a:rPr>
              <a:t>4</a:t>
            </a:r>
            <a:r>
              <a:rPr lang="en-US" sz="2400" dirty="0">
                <a:latin typeface="Arial" panose="020B0604020202020204" pitchFamily="34" charset="0"/>
                <a:cs typeface="Arial" panose="020B0604020202020204" pitchFamily="34" charset="0"/>
              </a:rPr>
              <a:t>, </a:t>
            </a:r>
          </a:p>
          <a:p>
            <a:pPr algn="ctr"/>
            <a:r>
              <a:rPr lang="en-US" sz="2400" dirty="0">
                <a:latin typeface="Arial" panose="020B0604020202020204" pitchFamily="34" charset="0"/>
                <a:cs typeface="Arial" panose="020B0604020202020204" pitchFamily="34" charset="0"/>
              </a:rPr>
              <a:t>Jonathan H. Jiang</a:t>
            </a:r>
            <a:r>
              <a:rPr lang="en-US" sz="2400" baseline="30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Mark DeMaria</a:t>
            </a:r>
            <a:r>
              <a:rPr lang="en-US" sz="2400" baseline="30000" dirty="0">
                <a:latin typeface="Arial" panose="020B0604020202020204" pitchFamily="34" charset="0"/>
                <a:cs typeface="Arial" panose="020B0604020202020204" pitchFamily="34" charset="0"/>
              </a:rPr>
              <a:t>5</a:t>
            </a:r>
          </a:p>
        </p:txBody>
      </p:sp>
      <p:sp>
        <p:nvSpPr>
          <p:cNvPr id="12" name="TextBox 11">
            <a:extLst>
              <a:ext uri="{FF2B5EF4-FFF2-40B4-BE49-F238E27FC236}">
                <a16:creationId xmlns:a16="http://schemas.microsoft.com/office/drawing/2014/main" id="{66C4ADCC-2E61-004F-9F91-5BF6856DC290}"/>
              </a:ext>
            </a:extLst>
          </p:cNvPr>
          <p:cNvSpPr txBox="1"/>
          <p:nvPr/>
        </p:nvSpPr>
        <p:spPr>
          <a:xfrm>
            <a:off x="23285" y="3357500"/>
            <a:ext cx="12145429" cy="1938992"/>
          </a:xfrm>
          <a:prstGeom prst="rect">
            <a:avLst/>
          </a:prstGeom>
          <a:noFill/>
        </p:spPr>
        <p:txBody>
          <a:bodyPr wrap="square" rtlCol="0">
            <a:spAutoFit/>
          </a:bodyPr>
          <a:lstStyle/>
          <a:p>
            <a:pPr algn="ctr"/>
            <a:r>
              <a:rPr lang="en-US" sz="2000" baseline="30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Jet Propulsion Laboratory, California Institute of Technology, Pasadena, CA, 91109</a:t>
            </a:r>
          </a:p>
          <a:p>
            <a:pPr algn="ct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IBM Analytics Services</a:t>
            </a:r>
          </a:p>
          <a:p>
            <a:pPr algn="ct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RMDS Lab</a:t>
            </a:r>
          </a:p>
          <a:p>
            <a:pPr algn="ctr"/>
            <a:r>
              <a:rPr lang="en-US" sz="2000" baseline="30000" dirty="0">
                <a:latin typeface="Arial" panose="020B0604020202020204" pitchFamily="34" charset="0"/>
                <a:cs typeface="Arial" panose="020B0604020202020204" pitchFamily="34" charset="0"/>
              </a:rPr>
              <a:t>4</a:t>
            </a:r>
            <a:r>
              <a:rPr lang="en-US" sz="2000" dirty="0">
                <a:latin typeface="Arial" panose="020B0604020202020204" pitchFamily="34" charset="0"/>
                <a:cs typeface="Arial" panose="020B0604020202020204" pitchFamily="34" charset="0"/>
              </a:rPr>
              <a:t>Dept. of Computing and Mathematical Sciences, California Institute of Technology</a:t>
            </a:r>
          </a:p>
          <a:p>
            <a:pPr algn="ctr"/>
            <a:r>
              <a:rPr lang="en-US" sz="2000" baseline="30000" dirty="0">
                <a:latin typeface="Arial" panose="020B0604020202020204" pitchFamily="34" charset="0"/>
                <a:cs typeface="Arial" panose="020B0604020202020204" pitchFamily="34" charset="0"/>
              </a:rPr>
              <a:t>5</a:t>
            </a:r>
            <a:r>
              <a:rPr lang="en-US" sz="2000" dirty="0">
                <a:latin typeface="Arial" panose="020B0604020202020204" pitchFamily="34" charset="0"/>
                <a:cs typeface="Arial" panose="020B0604020202020204" pitchFamily="34" charset="0"/>
              </a:rPr>
              <a:t>National Hurricane Center, Miami, FL</a:t>
            </a:r>
          </a:p>
          <a:p>
            <a:pPr algn="ctr"/>
            <a:endParaRPr lang="en-US" sz="2000" b="1" dirty="0">
              <a:solidFill>
                <a:srgbClr val="FFFF00"/>
              </a:solidFill>
              <a:latin typeface="+mj-lt"/>
            </a:endParaRPr>
          </a:p>
        </p:txBody>
      </p:sp>
      <p:sp>
        <p:nvSpPr>
          <p:cNvPr id="8" name="TextBox 7">
            <a:extLst>
              <a:ext uri="{FF2B5EF4-FFF2-40B4-BE49-F238E27FC236}">
                <a16:creationId xmlns:a16="http://schemas.microsoft.com/office/drawing/2014/main" id="{91728D06-D044-2941-8384-517C6E83FD97}"/>
              </a:ext>
            </a:extLst>
          </p:cNvPr>
          <p:cNvSpPr txBox="1"/>
          <p:nvPr/>
        </p:nvSpPr>
        <p:spPr>
          <a:xfrm>
            <a:off x="3357563" y="6257923"/>
            <a:ext cx="5715000" cy="371475"/>
          </a:xfrm>
          <a:prstGeom prst="rect">
            <a:avLst/>
          </a:prstGeom>
          <a:noFill/>
        </p:spPr>
        <p:txBody>
          <a:bodyPr wrap="square" rtlCol="0">
            <a:spAutoFit/>
          </a:bodyPr>
          <a:lstStyle/>
          <a:p>
            <a:pPr algn="ctr"/>
            <a:r>
              <a:rPr lang="en-US" dirty="0"/>
              <a:t>NOAA AI workshop, November 5, 2020</a:t>
            </a:r>
          </a:p>
        </p:txBody>
      </p:sp>
    </p:spTree>
    <p:extLst>
      <p:ext uri="{BB962C8B-B14F-4D97-AF65-F5344CB8AC3E}">
        <p14:creationId xmlns:p14="http://schemas.microsoft.com/office/powerpoint/2010/main" val="35262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85B-EB8E-474B-AD6D-EB8AA0CBFF42}"/>
              </a:ext>
            </a:extLst>
          </p:cNvPr>
          <p:cNvSpPr>
            <a:spLocks noGrp="1"/>
          </p:cNvSpPr>
          <p:nvPr>
            <p:ph type="title"/>
          </p:nvPr>
        </p:nvSpPr>
        <p:spPr>
          <a:xfrm>
            <a:off x="838200" y="365126"/>
            <a:ext cx="10515600" cy="644740"/>
          </a:xfrm>
        </p:spPr>
        <p:txBody>
          <a:bodyPr>
            <a:normAutofit/>
          </a:bodyPr>
          <a:lstStyle/>
          <a:p>
            <a:pPr algn="ctr"/>
            <a:r>
              <a:rPr lang="en-US" sz="3200" b="1" dirty="0">
                <a:latin typeface="Arial" panose="020B0604020202020204" pitchFamily="34" charset="0"/>
                <a:cs typeface="Arial" panose="020B0604020202020204" pitchFamily="34" charset="0"/>
              </a:rPr>
              <a:t>Surplus Inner-Precipitation </a:t>
            </a:r>
          </a:p>
        </p:txBody>
      </p:sp>
      <p:sp>
        <p:nvSpPr>
          <p:cNvPr id="5" name="TextBox 4">
            <a:extLst>
              <a:ext uri="{FF2B5EF4-FFF2-40B4-BE49-F238E27FC236}">
                <a16:creationId xmlns:a16="http://schemas.microsoft.com/office/drawing/2014/main" id="{78E96988-3CF8-EA41-82E1-1088E89966C3}"/>
              </a:ext>
            </a:extLst>
          </p:cNvPr>
          <p:cNvSpPr txBox="1"/>
          <p:nvPr/>
        </p:nvSpPr>
        <p:spPr>
          <a:xfrm>
            <a:off x="3473768" y="6331493"/>
            <a:ext cx="4567947"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Su et al. (2020, GRL)</a:t>
            </a:r>
          </a:p>
        </p:txBody>
      </p:sp>
      <p:sp>
        <p:nvSpPr>
          <p:cNvPr id="6" name="TextBox 5">
            <a:extLst>
              <a:ext uri="{FF2B5EF4-FFF2-40B4-BE49-F238E27FC236}">
                <a16:creationId xmlns:a16="http://schemas.microsoft.com/office/drawing/2014/main" id="{4FD76DB4-7E1E-F443-A324-DB70223D30AF}"/>
              </a:ext>
            </a:extLst>
          </p:cNvPr>
          <p:cNvSpPr txBox="1"/>
          <p:nvPr/>
        </p:nvSpPr>
        <p:spPr>
          <a:xfrm>
            <a:off x="3330691" y="5653736"/>
            <a:ext cx="2935872" cy="400110"/>
          </a:xfrm>
          <a:prstGeom prst="rect">
            <a:avLst/>
          </a:prstGeom>
          <a:noFill/>
        </p:spPr>
        <p:txBody>
          <a:bodyPr wrap="square" rtlCol="0">
            <a:spAutoFit/>
          </a:bodyPr>
          <a:lstStyle/>
          <a:p>
            <a:r>
              <a:rPr lang="en-US" sz="2000" b="1" dirty="0">
                <a:solidFill>
                  <a:srgbClr val="7030A0"/>
                </a:solidFill>
                <a:latin typeface="Arial" panose="020B0604020202020204" pitchFamily="34" charset="0"/>
                <a:cs typeface="Arial" panose="020B0604020202020204" pitchFamily="34" charset="0"/>
              </a:rPr>
              <a:t>Surplus Precipitation</a:t>
            </a:r>
            <a:endParaRPr lang="en-US" sz="2000"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679CAF0-7FF0-FD4E-893F-B9BB88ADD7FD}"/>
                  </a:ext>
                </a:extLst>
              </p:cNvPr>
              <p:cNvSpPr/>
              <p:nvPr/>
            </p:nvSpPr>
            <p:spPr>
              <a:xfrm>
                <a:off x="6550279" y="5622357"/>
                <a:ext cx="1733231" cy="461665"/>
              </a:xfrm>
              <a:prstGeom prst="rect">
                <a:avLst/>
              </a:prstGeom>
            </p:spPr>
            <p:txBody>
              <a:bodyPr wrap="none">
                <a:spAutoFit/>
              </a:bodyPr>
              <a:lstStyle/>
              <a:p>
                <a14:m>
                  <m:oMath xmlns:m="http://schemas.openxmlformats.org/officeDocument/2006/math">
                    <m:r>
                      <a:rPr lang="en-US" sz="2400" i="1">
                        <a:latin typeface="Cambria Math" panose="02040503050406030204" pitchFamily="18" charset="0"/>
                        <a:ea typeface="SimSun" panose="02010600030101010101" pitchFamily="2" charset="-122"/>
                        <a:cs typeface="Arial" panose="020B0604020202020204" pitchFamily="34" charset="0"/>
                      </a:rPr>
                      <m:t>𝑆</m:t>
                    </m:r>
                    <m:r>
                      <a:rPr lang="en-US" sz="2400" i="1">
                        <a:latin typeface="Cambria Math" panose="02040503050406030204" pitchFamily="18" charset="0"/>
                        <a:ea typeface="SimSun" panose="02010600030101010101" pitchFamily="2" charset="-122"/>
                        <a:cs typeface="Arial" panose="020B0604020202020204" pitchFamily="34" charset="0"/>
                      </a:rPr>
                      <m:t>=</m:t>
                    </m:r>
                    <m:r>
                      <a:rPr lang="en-US" sz="2400" i="1">
                        <a:latin typeface="Cambria Math" panose="02040503050406030204" pitchFamily="18" charset="0"/>
                        <a:ea typeface="SimSun" panose="02010600030101010101" pitchFamily="2" charset="-122"/>
                        <a:cs typeface="Arial" panose="020B0604020202020204" pitchFamily="34" charset="0"/>
                      </a:rPr>
                      <m:t>𝑃</m:t>
                    </m:r>
                    <m:r>
                      <a:rPr lang="en-US" sz="2400" i="1">
                        <a:latin typeface="Cambria Math" panose="02040503050406030204" pitchFamily="18" charset="0"/>
                        <a:ea typeface="SimSun" panose="02010600030101010101" pitchFamily="2" charset="-122"/>
                        <a:cs typeface="Arial" panose="020B0604020202020204" pitchFamily="34" charset="0"/>
                      </a:rPr>
                      <m:t>−</m:t>
                    </m:r>
                    <m:sSub>
                      <m:sSubPr>
                        <m:ctrlPr>
                          <a:rPr lang="en-US" sz="2400" i="1">
                            <a:effectLst/>
                            <a:latin typeface="Cambria Math" panose="02040503050406030204" pitchFamily="18" charset="0"/>
                            <a:cs typeface="Arial" panose="020B0604020202020204" pitchFamily="34" charset="0"/>
                          </a:rPr>
                        </m:ctrlPr>
                      </m:sSubPr>
                      <m:e>
                        <m:r>
                          <a:rPr lang="en-US" sz="2400" i="1">
                            <a:latin typeface="Cambria Math" panose="02040503050406030204" pitchFamily="18" charset="0"/>
                            <a:ea typeface="SimSun" panose="02010600030101010101" pitchFamily="2" charset="-122"/>
                            <a:cs typeface="Arial" panose="020B0604020202020204" pitchFamily="34" charset="0"/>
                          </a:rPr>
                          <m:t>𝑃</m:t>
                        </m:r>
                      </m:e>
                      <m:sub>
                        <m:r>
                          <a:rPr lang="en-US" sz="2400" i="1">
                            <a:latin typeface="Cambria Math" panose="02040503050406030204" pitchFamily="18" charset="0"/>
                            <a:ea typeface="SimSun" panose="02010600030101010101" pitchFamily="2" charset="-122"/>
                            <a:cs typeface="Arial" panose="020B0604020202020204" pitchFamily="34" charset="0"/>
                          </a:rPr>
                          <m:t>𝑁</m:t>
                        </m:r>
                      </m:sub>
                    </m:sSub>
                  </m:oMath>
                </a14:m>
                <a:r>
                  <a:rPr lang="en-US" sz="2400" dirty="0">
                    <a:effectLst/>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mc:Choice>
        <mc:Fallback xmlns="">
          <p:sp>
            <p:nvSpPr>
              <p:cNvPr id="7" name="Rectangle 6">
                <a:extLst>
                  <a:ext uri="{FF2B5EF4-FFF2-40B4-BE49-F238E27FC236}">
                    <a16:creationId xmlns:a16="http://schemas.microsoft.com/office/drawing/2014/main" id="{4679CAF0-7FF0-FD4E-893F-B9BB88ADD7FD}"/>
                  </a:ext>
                </a:extLst>
              </p:cNvPr>
              <p:cNvSpPr>
                <a:spLocks noRot="1" noChangeAspect="1" noMove="1" noResize="1" noEditPoints="1" noAdjustHandles="1" noChangeArrowheads="1" noChangeShapeType="1" noTextEdit="1"/>
              </p:cNvSpPr>
              <p:nvPr/>
            </p:nvSpPr>
            <p:spPr>
              <a:xfrm>
                <a:off x="6550279" y="5622357"/>
                <a:ext cx="1733231" cy="461665"/>
              </a:xfrm>
              <a:prstGeom prst="rect">
                <a:avLst/>
              </a:prstGeom>
              <a:blipFill>
                <a:blip r:embed="rId2"/>
                <a:stretch>
                  <a:fillRect l="-1460" b="-2632"/>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149CEAA5-5CE5-2844-8C2E-585490CE985D}"/>
              </a:ext>
            </a:extLst>
          </p:cNvPr>
          <p:cNvPicPr/>
          <p:nvPr/>
        </p:nvPicPr>
        <p:blipFill>
          <a:blip r:embed="rId3"/>
          <a:stretch>
            <a:fillRect/>
          </a:stretch>
        </p:blipFill>
        <p:spPr>
          <a:xfrm>
            <a:off x="2014419" y="1246878"/>
            <a:ext cx="8163162" cy="4107089"/>
          </a:xfrm>
          <a:prstGeom prst="rect">
            <a:avLst/>
          </a:prstGeom>
        </p:spPr>
      </p:pic>
    </p:spTree>
    <p:extLst>
      <p:ext uri="{BB962C8B-B14F-4D97-AF65-F5344CB8AC3E}">
        <p14:creationId xmlns:p14="http://schemas.microsoft.com/office/powerpoint/2010/main" val="1093558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E0CAB3-EE0C-A540-B619-C5C4C8BC3FE1}"/>
              </a:ext>
            </a:extLst>
          </p:cNvPr>
          <p:cNvPicPr/>
          <p:nvPr/>
        </p:nvPicPr>
        <p:blipFill rotWithShape="1">
          <a:blip r:embed="rId3"/>
          <a:srcRect t="10370" b="11358"/>
          <a:stretch/>
        </p:blipFill>
        <p:spPr>
          <a:xfrm>
            <a:off x="3007516" y="913201"/>
            <a:ext cx="5943600" cy="6020435"/>
          </a:xfrm>
          <a:prstGeom prst="rect">
            <a:avLst/>
          </a:prstGeom>
        </p:spPr>
      </p:pic>
      <p:sp>
        <p:nvSpPr>
          <p:cNvPr id="5" name="Rectangle 4">
            <a:extLst>
              <a:ext uri="{FF2B5EF4-FFF2-40B4-BE49-F238E27FC236}">
                <a16:creationId xmlns:a16="http://schemas.microsoft.com/office/drawing/2014/main" id="{7CF056B4-E09C-EA43-8C70-01AED8FF2379}"/>
              </a:ext>
            </a:extLst>
          </p:cNvPr>
          <p:cNvSpPr/>
          <p:nvPr/>
        </p:nvSpPr>
        <p:spPr>
          <a:xfrm>
            <a:off x="3643501" y="96701"/>
            <a:ext cx="4904997"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CloudSat Ice Water Content</a:t>
            </a:r>
          </a:p>
        </p:txBody>
      </p:sp>
      <p:grpSp>
        <p:nvGrpSpPr>
          <p:cNvPr id="7" name="Group 6">
            <a:extLst>
              <a:ext uri="{FF2B5EF4-FFF2-40B4-BE49-F238E27FC236}">
                <a16:creationId xmlns:a16="http://schemas.microsoft.com/office/drawing/2014/main" id="{2B284AF4-A529-9E4B-B511-C7D701C47727}"/>
              </a:ext>
            </a:extLst>
          </p:cNvPr>
          <p:cNvGrpSpPr/>
          <p:nvPr/>
        </p:nvGrpSpPr>
        <p:grpSpPr>
          <a:xfrm>
            <a:off x="2476188" y="2633659"/>
            <a:ext cx="531328" cy="2579517"/>
            <a:chOff x="221839" y="2323907"/>
            <a:chExt cx="531328" cy="2579517"/>
          </a:xfrm>
        </p:grpSpPr>
        <p:sp>
          <p:nvSpPr>
            <p:cNvPr id="8" name="Up Arrow 7">
              <a:extLst>
                <a:ext uri="{FF2B5EF4-FFF2-40B4-BE49-F238E27FC236}">
                  <a16:creationId xmlns:a16="http://schemas.microsoft.com/office/drawing/2014/main" id="{569E1F56-63E4-A84B-B8EE-800736C582DB}"/>
                </a:ext>
              </a:extLst>
            </p:cNvPr>
            <p:cNvSpPr/>
            <p:nvPr/>
          </p:nvSpPr>
          <p:spPr>
            <a:xfrm rot="10800000">
              <a:off x="221839" y="2323907"/>
              <a:ext cx="531328" cy="2579517"/>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799198F-4BAA-7E42-8C67-6F2A38048D71}"/>
                </a:ext>
              </a:extLst>
            </p:cNvPr>
            <p:cNvSpPr txBox="1"/>
            <p:nvPr/>
          </p:nvSpPr>
          <p:spPr>
            <a:xfrm rot="16200000">
              <a:off x="-188137" y="3110627"/>
              <a:ext cx="1381675" cy="369332"/>
            </a:xfrm>
            <a:prstGeom prst="rect">
              <a:avLst/>
            </a:prstGeom>
            <a:noFill/>
          </p:spPr>
          <p:txBody>
            <a:bodyPr wrap="square" rtlCol="0">
              <a:spAutoFit/>
            </a:bodyPr>
            <a:lstStyle/>
            <a:p>
              <a:r>
                <a:rPr lang="en-US" dirty="0">
                  <a:solidFill>
                    <a:schemeClr val="bg1"/>
                  </a:solidFill>
                </a:rPr>
                <a:t>TC Intensity</a:t>
              </a:r>
            </a:p>
          </p:txBody>
        </p:sp>
      </p:grpSp>
      <p:grpSp>
        <p:nvGrpSpPr>
          <p:cNvPr id="10" name="Group 9">
            <a:extLst>
              <a:ext uri="{FF2B5EF4-FFF2-40B4-BE49-F238E27FC236}">
                <a16:creationId xmlns:a16="http://schemas.microsoft.com/office/drawing/2014/main" id="{51C82CFB-F85C-904E-83AC-4A27BC804754}"/>
              </a:ext>
            </a:extLst>
          </p:cNvPr>
          <p:cNvGrpSpPr/>
          <p:nvPr/>
        </p:nvGrpSpPr>
        <p:grpSpPr>
          <a:xfrm>
            <a:off x="5101209" y="544286"/>
            <a:ext cx="2579517" cy="531328"/>
            <a:chOff x="3008242" y="573722"/>
            <a:chExt cx="2579517" cy="531328"/>
          </a:xfrm>
        </p:grpSpPr>
        <p:sp>
          <p:nvSpPr>
            <p:cNvPr id="11" name="Up Arrow 10">
              <a:extLst>
                <a:ext uri="{FF2B5EF4-FFF2-40B4-BE49-F238E27FC236}">
                  <a16:creationId xmlns:a16="http://schemas.microsoft.com/office/drawing/2014/main" id="{6430E498-5106-5049-A490-ED480231FBF9}"/>
                </a:ext>
              </a:extLst>
            </p:cNvPr>
            <p:cNvSpPr/>
            <p:nvPr/>
          </p:nvSpPr>
          <p:spPr>
            <a:xfrm rot="5400000">
              <a:off x="4032337" y="-450373"/>
              <a:ext cx="531328" cy="2579517"/>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B7579D9-E5B1-4746-A5AF-988C29EE2EF5}"/>
                </a:ext>
              </a:extLst>
            </p:cNvPr>
            <p:cNvSpPr txBox="1"/>
            <p:nvPr/>
          </p:nvSpPr>
          <p:spPr>
            <a:xfrm>
              <a:off x="3008242" y="649357"/>
              <a:ext cx="2319132" cy="369332"/>
            </a:xfrm>
            <a:prstGeom prst="rect">
              <a:avLst/>
            </a:prstGeom>
            <a:noFill/>
          </p:spPr>
          <p:txBody>
            <a:bodyPr wrap="square" rtlCol="0">
              <a:spAutoFit/>
            </a:bodyPr>
            <a:lstStyle/>
            <a:p>
              <a:pPr algn="ctr"/>
              <a:r>
                <a:rPr lang="en-US" dirty="0">
                  <a:solidFill>
                    <a:schemeClr val="bg1"/>
                  </a:solidFill>
                </a:rPr>
                <a:t>TC Intensification Rate</a:t>
              </a:r>
            </a:p>
          </p:txBody>
        </p:sp>
      </p:grpSp>
    </p:spTree>
    <p:extLst>
      <p:ext uri="{BB962C8B-B14F-4D97-AF65-F5344CB8AC3E}">
        <p14:creationId xmlns:p14="http://schemas.microsoft.com/office/powerpoint/2010/main" val="362746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19C8B0-8A92-2242-9736-6991B4356E4E}"/>
              </a:ext>
            </a:extLst>
          </p:cNvPr>
          <p:cNvPicPr>
            <a:picLocks noChangeAspect="1"/>
          </p:cNvPicPr>
          <p:nvPr/>
        </p:nvPicPr>
        <p:blipFill rotWithShape="1">
          <a:blip r:embed="rId3"/>
          <a:srcRect l="6313" t="12711" r="5452" b="13082"/>
          <a:stretch/>
        </p:blipFill>
        <p:spPr>
          <a:xfrm rot="16200000">
            <a:off x="1044308" y="696185"/>
            <a:ext cx="5901070" cy="6422560"/>
          </a:xfrm>
          <a:prstGeom prst="rect">
            <a:avLst/>
          </a:prstGeom>
        </p:spPr>
      </p:pic>
      <p:sp>
        <p:nvSpPr>
          <p:cNvPr id="5" name="TextBox 4">
            <a:extLst>
              <a:ext uri="{FF2B5EF4-FFF2-40B4-BE49-F238E27FC236}">
                <a16:creationId xmlns:a16="http://schemas.microsoft.com/office/drawing/2014/main" id="{70BABAD0-B62B-C245-8D4B-8E09D2AA00AA}"/>
              </a:ext>
            </a:extLst>
          </p:cNvPr>
          <p:cNvSpPr txBox="1"/>
          <p:nvPr/>
        </p:nvSpPr>
        <p:spPr>
          <a:xfrm>
            <a:off x="783562" y="0"/>
            <a:ext cx="7103165"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MERRA-2 Ice Water Path (IWP)</a:t>
            </a:r>
          </a:p>
        </p:txBody>
      </p:sp>
      <p:pic>
        <p:nvPicPr>
          <p:cNvPr id="6" name="Picture 5">
            <a:extLst>
              <a:ext uri="{FF2B5EF4-FFF2-40B4-BE49-F238E27FC236}">
                <a16:creationId xmlns:a16="http://schemas.microsoft.com/office/drawing/2014/main" id="{3F03F1A1-3D0A-AC4E-BF91-5BE8FCC5D9DA}"/>
              </a:ext>
            </a:extLst>
          </p:cNvPr>
          <p:cNvPicPr>
            <a:picLocks noChangeAspect="1"/>
          </p:cNvPicPr>
          <p:nvPr/>
        </p:nvPicPr>
        <p:blipFill>
          <a:blip r:embed="rId4"/>
          <a:stretch>
            <a:fillRect/>
          </a:stretch>
        </p:blipFill>
        <p:spPr>
          <a:xfrm>
            <a:off x="7675335" y="1865819"/>
            <a:ext cx="4126828" cy="3095121"/>
          </a:xfrm>
          <a:prstGeom prst="rect">
            <a:avLst/>
          </a:prstGeom>
        </p:spPr>
      </p:pic>
      <p:grpSp>
        <p:nvGrpSpPr>
          <p:cNvPr id="7" name="Group 6">
            <a:extLst>
              <a:ext uri="{FF2B5EF4-FFF2-40B4-BE49-F238E27FC236}">
                <a16:creationId xmlns:a16="http://schemas.microsoft.com/office/drawing/2014/main" id="{33CE071C-ED87-FF40-A1C2-3D4D52289C03}"/>
              </a:ext>
            </a:extLst>
          </p:cNvPr>
          <p:cNvGrpSpPr/>
          <p:nvPr/>
        </p:nvGrpSpPr>
        <p:grpSpPr>
          <a:xfrm>
            <a:off x="3017196" y="425602"/>
            <a:ext cx="2579517" cy="531328"/>
            <a:chOff x="3008242" y="573722"/>
            <a:chExt cx="2579517" cy="531328"/>
          </a:xfrm>
        </p:grpSpPr>
        <p:sp>
          <p:nvSpPr>
            <p:cNvPr id="8" name="Up Arrow 7">
              <a:extLst>
                <a:ext uri="{FF2B5EF4-FFF2-40B4-BE49-F238E27FC236}">
                  <a16:creationId xmlns:a16="http://schemas.microsoft.com/office/drawing/2014/main" id="{6A9BA086-D357-F54C-9823-577D280380BB}"/>
                </a:ext>
              </a:extLst>
            </p:cNvPr>
            <p:cNvSpPr/>
            <p:nvPr/>
          </p:nvSpPr>
          <p:spPr>
            <a:xfrm rot="5400000">
              <a:off x="4032337" y="-450373"/>
              <a:ext cx="531328" cy="2579517"/>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FBCE22-5C97-4B4A-A5B2-6CDC2407A0DB}"/>
                </a:ext>
              </a:extLst>
            </p:cNvPr>
            <p:cNvSpPr txBox="1"/>
            <p:nvPr/>
          </p:nvSpPr>
          <p:spPr>
            <a:xfrm>
              <a:off x="3008242" y="649357"/>
              <a:ext cx="2319132" cy="369332"/>
            </a:xfrm>
            <a:prstGeom prst="rect">
              <a:avLst/>
            </a:prstGeom>
            <a:noFill/>
          </p:spPr>
          <p:txBody>
            <a:bodyPr wrap="square" rtlCol="0">
              <a:spAutoFit/>
            </a:bodyPr>
            <a:lstStyle/>
            <a:p>
              <a:pPr algn="ctr"/>
              <a:r>
                <a:rPr lang="en-US" dirty="0">
                  <a:solidFill>
                    <a:schemeClr val="bg1"/>
                  </a:solidFill>
                </a:rPr>
                <a:t>TC Intensification Rate</a:t>
              </a:r>
            </a:p>
          </p:txBody>
        </p:sp>
      </p:grpSp>
      <p:grpSp>
        <p:nvGrpSpPr>
          <p:cNvPr id="10" name="Group 9">
            <a:extLst>
              <a:ext uri="{FF2B5EF4-FFF2-40B4-BE49-F238E27FC236}">
                <a16:creationId xmlns:a16="http://schemas.microsoft.com/office/drawing/2014/main" id="{CDEAC61A-E80D-114B-9D06-22C113DF8DAA}"/>
              </a:ext>
            </a:extLst>
          </p:cNvPr>
          <p:cNvGrpSpPr/>
          <p:nvPr/>
        </p:nvGrpSpPr>
        <p:grpSpPr>
          <a:xfrm>
            <a:off x="221839" y="2323907"/>
            <a:ext cx="531328" cy="2579517"/>
            <a:chOff x="221839" y="2323907"/>
            <a:chExt cx="531328" cy="2579517"/>
          </a:xfrm>
        </p:grpSpPr>
        <p:sp>
          <p:nvSpPr>
            <p:cNvPr id="11" name="Up Arrow 10">
              <a:extLst>
                <a:ext uri="{FF2B5EF4-FFF2-40B4-BE49-F238E27FC236}">
                  <a16:creationId xmlns:a16="http://schemas.microsoft.com/office/drawing/2014/main" id="{9E0FCBA2-1EEA-BC4C-B09A-B65D5BB820F6}"/>
                </a:ext>
              </a:extLst>
            </p:cNvPr>
            <p:cNvSpPr/>
            <p:nvPr/>
          </p:nvSpPr>
          <p:spPr>
            <a:xfrm rot="10800000">
              <a:off x="221839" y="2323907"/>
              <a:ext cx="531328" cy="2579517"/>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A3B59A6-D015-F147-9A41-826C21789B8C}"/>
                </a:ext>
              </a:extLst>
            </p:cNvPr>
            <p:cNvSpPr txBox="1"/>
            <p:nvPr/>
          </p:nvSpPr>
          <p:spPr>
            <a:xfrm rot="16200000">
              <a:off x="-188137" y="3110627"/>
              <a:ext cx="1381675" cy="369332"/>
            </a:xfrm>
            <a:prstGeom prst="rect">
              <a:avLst/>
            </a:prstGeom>
            <a:noFill/>
          </p:spPr>
          <p:txBody>
            <a:bodyPr wrap="square" rtlCol="0">
              <a:spAutoFit/>
            </a:bodyPr>
            <a:lstStyle/>
            <a:p>
              <a:r>
                <a:rPr lang="en-US" dirty="0">
                  <a:solidFill>
                    <a:schemeClr val="bg1"/>
                  </a:solidFill>
                </a:rPr>
                <a:t>TC Intensity</a:t>
              </a:r>
            </a:p>
          </p:txBody>
        </p:sp>
      </p:grpSp>
      <p:sp>
        <p:nvSpPr>
          <p:cNvPr id="13" name="TextBox 12">
            <a:extLst>
              <a:ext uri="{FF2B5EF4-FFF2-40B4-BE49-F238E27FC236}">
                <a16:creationId xmlns:a16="http://schemas.microsoft.com/office/drawing/2014/main" id="{B00C7BED-9873-2745-B2FA-A335A33A1E59}"/>
              </a:ext>
            </a:extLst>
          </p:cNvPr>
          <p:cNvSpPr txBox="1"/>
          <p:nvPr/>
        </p:nvSpPr>
        <p:spPr>
          <a:xfrm>
            <a:off x="8301749" y="1334572"/>
            <a:ext cx="3087757" cy="461665"/>
          </a:xfrm>
          <a:prstGeom prst="rect">
            <a:avLst/>
          </a:prstGeom>
          <a:noFill/>
        </p:spPr>
        <p:txBody>
          <a:bodyPr wrap="square" rtlCol="0">
            <a:spAutoFit/>
          </a:bodyPr>
          <a:lstStyle/>
          <a:p>
            <a:pPr algn="ctr"/>
            <a:r>
              <a:rPr lang="en-US" altLang="zh-CN" sz="2400" dirty="0">
                <a:solidFill>
                  <a:srgbClr val="FF0000"/>
                </a:solidFill>
                <a:latin typeface="Arial" panose="020B0604020202020204" pitchFamily="34" charset="0"/>
                <a:cs typeface="Arial" panose="020B0604020202020204" pitchFamily="34" charset="0"/>
              </a:rPr>
              <a:t>0-100</a:t>
            </a:r>
            <a:r>
              <a:rPr lang="zh-CN" altLang="en-US" sz="2400" dirty="0">
                <a:solidFill>
                  <a:srgbClr val="FF0000"/>
                </a:solidFill>
                <a:latin typeface="Arial" panose="020B0604020202020204" pitchFamily="34" charset="0"/>
                <a:cs typeface="Arial" panose="020B0604020202020204" pitchFamily="34" charset="0"/>
              </a:rPr>
              <a:t> </a:t>
            </a:r>
            <a:r>
              <a:rPr lang="en-US" altLang="zh-CN" sz="2400" dirty="0">
                <a:solidFill>
                  <a:srgbClr val="FF0000"/>
                </a:solidFill>
                <a:latin typeface="Arial" panose="020B0604020202020204" pitchFamily="34" charset="0"/>
                <a:cs typeface="Arial" panose="020B0604020202020204" pitchFamily="34" charset="0"/>
              </a:rPr>
              <a:t>km</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14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30D1-CBF2-1345-8839-594DF1050441}"/>
              </a:ext>
            </a:extLst>
          </p:cNvPr>
          <p:cNvSpPr>
            <a:spLocks noGrp="1"/>
          </p:cNvSpPr>
          <p:nvPr>
            <p:ph type="title"/>
          </p:nvPr>
        </p:nvSpPr>
        <p:spPr>
          <a:xfrm>
            <a:off x="0" y="61640"/>
            <a:ext cx="12192000" cy="732155"/>
          </a:xfrm>
        </p:spPr>
        <p:txBody>
          <a:bodyPr>
            <a:normAutofit/>
          </a:bodyPr>
          <a:lstStyle/>
          <a:p>
            <a:pPr algn="ctr"/>
            <a:r>
              <a:rPr lang="en-US" sz="2800" b="1" dirty="0">
                <a:latin typeface="Arial" panose="020B0604020202020204" pitchFamily="34" charset="0"/>
                <a:cs typeface="Arial" panose="020B0604020202020204" pitchFamily="34" charset="0"/>
              </a:rPr>
              <a:t>Aura MLS Outflow Temperature</a:t>
            </a:r>
          </a:p>
        </p:txBody>
      </p:sp>
      <p:pic>
        <p:nvPicPr>
          <p:cNvPr id="4" name="Picture 3">
            <a:extLst>
              <a:ext uri="{FF2B5EF4-FFF2-40B4-BE49-F238E27FC236}">
                <a16:creationId xmlns:a16="http://schemas.microsoft.com/office/drawing/2014/main" id="{3C0C20A3-F22A-FC41-8E90-A777F2265FA0}"/>
              </a:ext>
            </a:extLst>
          </p:cNvPr>
          <p:cNvPicPr>
            <a:picLocks noChangeAspect="1"/>
          </p:cNvPicPr>
          <p:nvPr/>
        </p:nvPicPr>
        <p:blipFill rotWithShape="1">
          <a:blip r:embed="rId2"/>
          <a:srcRect l="12373"/>
          <a:stretch/>
        </p:blipFill>
        <p:spPr bwMode="auto">
          <a:xfrm rot="16200000">
            <a:off x="1373375" y="-337735"/>
            <a:ext cx="5760720" cy="8507469"/>
          </a:xfrm>
          <a:prstGeom prst="rect">
            <a:avLst/>
          </a:prstGeom>
          <a:ln>
            <a:noFill/>
          </a:ln>
          <a:extLst>
            <a:ext uri="{53640926-AAD7-44D8-BBD7-CCE9431645EC}">
              <a14:shadowObscured xmlns:a14="http://schemas.microsoft.com/office/drawing/2010/main"/>
            </a:ext>
          </a:extLst>
        </p:spPr>
      </p:pic>
      <p:grpSp>
        <p:nvGrpSpPr>
          <p:cNvPr id="5" name="Group 4">
            <a:extLst>
              <a:ext uri="{FF2B5EF4-FFF2-40B4-BE49-F238E27FC236}">
                <a16:creationId xmlns:a16="http://schemas.microsoft.com/office/drawing/2014/main" id="{7F5F9C96-D0C2-DE46-B7B1-CFADF29C9519}"/>
              </a:ext>
            </a:extLst>
          </p:cNvPr>
          <p:cNvGrpSpPr/>
          <p:nvPr/>
        </p:nvGrpSpPr>
        <p:grpSpPr>
          <a:xfrm>
            <a:off x="3274177" y="797526"/>
            <a:ext cx="2579517" cy="531328"/>
            <a:chOff x="3008242" y="573722"/>
            <a:chExt cx="2579517" cy="531328"/>
          </a:xfrm>
        </p:grpSpPr>
        <p:sp>
          <p:nvSpPr>
            <p:cNvPr id="6" name="Up Arrow 5">
              <a:extLst>
                <a:ext uri="{FF2B5EF4-FFF2-40B4-BE49-F238E27FC236}">
                  <a16:creationId xmlns:a16="http://schemas.microsoft.com/office/drawing/2014/main" id="{95056E7F-C792-AC48-B25F-64E3FB341B57}"/>
                </a:ext>
              </a:extLst>
            </p:cNvPr>
            <p:cNvSpPr/>
            <p:nvPr/>
          </p:nvSpPr>
          <p:spPr>
            <a:xfrm rot="5400000">
              <a:off x="4032337" y="-450373"/>
              <a:ext cx="531328" cy="2579517"/>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6A66885-959D-F646-8D21-347C45A00A69}"/>
                </a:ext>
              </a:extLst>
            </p:cNvPr>
            <p:cNvSpPr txBox="1"/>
            <p:nvPr/>
          </p:nvSpPr>
          <p:spPr>
            <a:xfrm>
              <a:off x="3008242" y="649357"/>
              <a:ext cx="2319132" cy="369332"/>
            </a:xfrm>
            <a:prstGeom prst="rect">
              <a:avLst/>
            </a:prstGeom>
            <a:noFill/>
          </p:spPr>
          <p:txBody>
            <a:bodyPr wrap="square" rtlCol="0">
              <a:spAutoFit/>
            </a:bodyPr>
            <a:lstStyle/>
            <a:p>
              <a:pPr algn="ctr"/>
              <a:r>
                <a:rPr lang="en-US" dirty="0">
                  <a:solidFill>
                    <a:schemeClr val="bg1"/>
                  </a:solidFill>
                </a:rPr>
                <a:t>TC Intensification Rate</a:t>
              </a:r>
            </a:p>
          </p:txBody>
        </p:sp>
      </p:grpSp>
      <p:grpSp>
        <p:nvGrpSpPr>
          <p:cNvPr id="8" name="Group 7">
            <a:extLst>
              <a:ext uri="{FF2B5EF4-FFF2-40B4-BE49-F238E27FC236}">
                <a16:creationId xmlns:a16="http://schemas.microsoft.com/office/drawing/2014/main" id="{11BA42E4-B921-FF4D-9C3A-B6806B49B382}"/>
              </a:ext>
            </a:extLst>
          </p:cNvPr>
          <p:cNvGrpSpPr/>
          <p:nvPr/>
        </p:nvGrpSpPr>
        <p:grpSpPr>
          <a:xfrm>
            <a:off x="276524" y="2562188"/>
            <a:ext cx="531328" cy="2579517"/>
            <a:chOff x="221839" y="2323907"/>
            <a:chExt cx="531328" cy="2579517"/>
          </a:xfrm>
        </p:grpSpPr>
        <p:sp>
          <p:nvSpPr>
            <p:cNvPr id="9" name="Up Arrow 8">
              <a:extLst>
                <a:ext uri="{FF2B5EF4-FFF2-40B4-BE49-F238E27FC236}">
                  <a16:creationId xmlns:a16="http://schemas.microsoft.com/office/drawing/2014/main" id="{03FD26B9-7080-C846-8618-71EE1A7F0B10}"/>
                </a:ext>
              </a:extLst>
            </p:cNvPr>
            <p:cNvSpPr/>
            <p:nvPr/>
          </p:nvSpPr>
          <p:spPr>
            <a:xfrm rot="10800000">
              <a:off x="221839" y="2323907"/>
              <a:ext cx="531328" cy="2579517"/>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958B735-02E1-C84F-87A3-050EA4F8160D}"/>
                </a:ext>
              </a:extLst>
            </p:cNvPr>
            <p:cNvSpPr txBox="1"/>
            <p:nvPr/>
          </p:nvSpPr>
          <p:spPr>
            <a:xfrm rot="16200000">
              <a:off x="-188137" y="3110627"/>
              <a:ext cx="1381675" cy="369332"/>
            </a:xfrm>
            <a:prstGeom prst="rect">
              <a:avLst/>
            </a:prstGeom>
            <a:noFill/>
          </p:spPr>
          <p:txBody>
            <a:bodyPr wrap="square" rtlCol="0">
              <a:spAutoFit/>
            </a:bodyPr>
            <a:lstStyle/>
            <a:p>
              <a:r>
                <a:rPr lang="en-US" dirty="0">
                  <a:solidFill>
                    <a:schemeClr val="bg1"/>
                  </a:solidFill>
                </a:rPr>
                <a:t>TC Intensity</a:t>
              </a:r>
            </a:p>
          </p:txBody>
        </p:sp>
      </p:grpSp>
      <p:pic>
        <p:nvPicPr>
          <p:cNvPr id="11" name="Picture 10">
            <a:extLst>
              <a:ext uri="{FF2B5EF4-FFF2-40B4-BE49-F238E27FC236}">
                <a16:creationId xmlns:a16="http://schemas.microsoft.com/office/drawing/2014/main" id="{C84B34E9-2C31-A24A-AB42-C94303B705E2}"/>
              </a:ext>
            </a:extLst>
          </p:cNvPr>
          <p:cNvPicPr/>
          <p:nvPr/>
        </p:nvPicPr>
        <p:blipFill rotWithShape="1">
          <a:blip r:embed="rId3"/>
          <a:srcRect l="51292" b="51249"/>
          <a:stretch/>
        </p:blipFill>
        <p:spPr>
          <a:xfrm>
            <a:off x="7672388" y="2076106"/>
            <a:ext cx="4119643" cy="3724620"/>
          </a:xfrm>
          <a:prstGeom prst="rect">
            <a:avLst/>
          </a:prstGeom>
        </p:spPr>
      </p:pic>
      <p:sp>
        <p:nvSpPr>
          <p:cNvPr id="12" name="Rectangle 11">
            <a:extLst>
              <a:ext uri="{FF2B5EF4-FFF2-40B4-BE49-F238E27FC236}">
                <a16:creationId xmlns:a16="http://schemas.microsoft.com/office/drawing/2014/main" id="{B7BFFBFC-B366-B44C-81D9-D481CF35DC19}"/>
              </a:ext>
            </a:extLst>
          </p:cNvPr>
          <p:cNvSpPr/>
          <p:nvPr/>
        </p:nvSpPr>
        <p:spPr>
          <a:xfrm>
            <a:off x="8997873" y="1614441"/>
            <a:ext cx="1468672" cy="461665"/>
          </a:xfrm>
          <a:prstGeom prst="rect">
            <a:avLst/>
          </a:prstGeom>
        </p:spPr>
        <p:txBody>
          <a:bodyPr wrap="none">
            <a:spAutoFit/>
          </a:bodyPr>
          <a:lstStyle/>
          <a:p>
            <a:pPr algn="ctr"/>
            <a:r>
              <a:rPr lang="en-US" altLang="zh-CN" sz="2400" dirty="0">
                <a:solidFill>
                  <a:srgbClr val="FF0000"/>
                </a:solidFill>
                <a:latin typeface="Arial" panose="020B0604020202020204" pitchFamily="34" charset="0"/>
                <a:cs typeface="Arial" panose="020B0604020202020204" pitchFamily="34" charset="0"/>
              </a:rPr>
              <a:t>0-200</a:t>
            </a:r>
            <a:r>
              <a:rPr lang="zh-CN" altLang="en-US" sz="2400" dirty="0">
                <a:solidFill>
                  <a:srgbClr val="FF0000"/>
                </a:solidFill>
                <a:latin typeface="Arial" panose="020B0604020202020204" pitchFamily="34" charset="0"/>
                <a:cs typeface="Arial" panose="020B0604020202020204" pitchFamily="34" charset="0"/>
              </a:rPr>
              <a:t> </a:t>
            </a:r>
            <a:r>
              <a:rPr lang="en-US" altLang="zh-CN" sz="2400" dirty="0">
                <a:solidFill>
                  <a:srgbClr val="FF0000"/>
                </a:solidFill>
                <a:latin typeface="Arial" panose="020B0604020202020204" pitchFamily="34" charset="0"/>
                <a:cs typeface="Arial" panose="020B0604020202020204" pitchFamily="34" charset="0"/>
              </a:rPr>
              <a:t>km</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7458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0D84B3-BF28-5A41-9F97-A90242CD4109}"/>
              </a:ext>
            </a:extLst>
          </p:cNvPr>
          <p:cNvPicPr>
            <a:picLocks noChangeAspect="1"/>
          </p:cNvPicPr>
          <p:nvPr/>
        </p:nvPicPr>
        <p:blipFill rotWithShape="1">
          <a:blip r:embed="rId3"/>
          <a:srcRect l="4166" t="13044" r="3698" b="12137"/>
          <a:stretch/>
        </p:blipFill>
        <p:spPr>
          <a:xfrm rot="16200000">
            <a:off x="1148818" y="870764"/>
            <a:ext cx="5813404" cy="6109255"/>
          </a:xfrm>
          <a:prstGeom prst="rect">
            <a:avLst/>
          </a:prstGeom>
        </p:spPr>
      </p:pic>
      <p:pic>
        <p:nvPicPr>
          <p:cNvPr id="4" name="Picture 3">
            <a:extLst>
              <a:ext uri="{FF2B5EF4-FFF2-40B4-BE49-F238E27FC236}">
                <a16:creationId xmlns:a16="http://schemas.microsoft.com/office/drawing/2014/main" id="{8BD7C2D8-71B7-DA44-9C41-4BD910B8D04B}"/>
              </a:ext>
            </a:extLst>
          </p:cNvPr>
          <p:cNvPicPr>
            <a:picLocks noChangeAspect="1"/>
          </p:cNvPicPr>
          <p:nvPr/>
        </p:nvPicPr>
        <p:blipFill>
          <a:blip r:embed="rId4"/>
          <a:stretch>
            <a:fillRect/>
          </a:stretch>
        </p:blipFill>
        <p:spPr>
          <a:xfrm>
            <a:off x="7110148" y="1834277"/>
            <a:ext cx="4745033" cy="3558775"/>
          </a:xfrm>
          <a:prstGeom prst="rect">
            <a:avLst/>
          </a:prstGeom>
        </p:spPr>
      </p:pic>
      <p:sp>
        <p:nvSpPr>
          <p:cNvPr id="6" name="TextBox 5">
            <a:extLst>
              <a:ext uri="{FF2B5EF4-FFF2-40B4-BE49-F238E27FC236}">
                <a16:creationId xmlns:a16="http://schemas.microsoft.com/office/drawing/2014/main" id="{1C3F7F0D-D97E-A74C-BD25-A5CAC1B410EE}"/>
              </a:ext>
            </a:extLst>
          </p:cNvPr>
          <p:cNvSpPr txBox="1"/>
          <p:nvPr/>
        </p:nvSpPr>
        <p:spPr>
          <a:xfrm>
            <a:off x="702364" y="85551"/>
            <a:ext cx="7103165"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MERRA-2 Precipitable Water Vapor</a:t>
            </a:r>
          </a:p>
        </p:txBody>
      </p:sp>
      <p:grpSp>
        <p:nvGrpSpPr>
          <p:cNvPr id="7" name="Group 6">
            <a:extLst>
              <a:ext uri="{FF2B5EF4-FFF2-40B4-BE49-F238E27FC236}">
                <a16:creationId xmlns:a16="http://schemas.microsoft.com/office/drawing/2014/main" id="{1C6B5133-DE56-DD46-A448-C33EF0854A06}"/>
              </a:ext>
            </a:extLst>
          </p:cNvPr>
          <p:cNvGrpSpPr/>
          <p:nvPr/>
        </p:nvGrpSpPr>
        <p:grpSpPr>
          <a:xfrm>
            <a:off x="3008242" y="573722"/>
            <a:ext cx="2579517" cy="531328"/>
            <a:chOff x="3008242" y="573722"/>
            <a:chExt cx="2579517" cy="531328"/>
          </a:xfrm>
        </p:grpSpPr>
        <p:sp>
          <p:nvSpPr>
            <p:cNvPr id="8" name="Up Arrow 7">
              <a:extLst>
                <a:ext uri="{FF2B5EF4-FFF2-40B4-BE49-F238E27FC236}">
                  <a16:creationId xmlns:a16="http://schemas.microsoft.com/office/drawing/2014/main" id="{0339D1E3-9869-3C40-A9B9-8505C38F7CBE}"/>
                </a:ext>
              </a:extLst>
            </p:cNvPr>
            <p:cNvSpPr/>
            <p:nvPr/>
          </p:nvSpPr>
          <p:spPr>
            <a:xfrm rot="5400000">
              <a:off x="4032337" y="-450373"/>
              <a:ext cx="531328" cy="2579517"/>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EAA9164-856F-5748-ADD5-C18B6915D647}"/>
                </a:ext>
              </a:extLst>
            </p:cNvPr>
            <p:cNvSpPr txBox="1"/>
            <p:nvPr/>
          </p:nvSpPr>
          <p:spPr>
            <a:xfrm>
              <a:off x="3008242" y="649357"/>
              <a:ext cx="2319132" cy="369332"/>
            </a:xfrm>
            <a:prstGeom prst="rect">
              <a:avLst/>
            </a:prstGeom>
            <a:noFill/>
          </p:spPr>
          <p:txBody>
            <a:bodyPr wrap="square" rtlCol="0">
              <a:spAutoFit/>
            </a:bodyPr>
            <a:lstStyle/>
            <a:p>
              <a:pPr algn="ctr"/>
              <a:r>
                <a:rPr lang="en-US" dirty="0">
                  <a:solidFill>
                    <a:schemeClr val="bg1"/>
                  </a:solidFill>
                </a:rPr>
                <a:t>TC Intensification Rate</a:t>
              </a:r>
            </a:p>
          </p:txBody>
        </p:sp>
      </p:grpSp>
      <p:grpSp>
        <p:nvGrpSpPr>
          <p:cNvPr id="10" name="Group 9">
            <a:extLst>
              <a:ext uri="{FF2B5EF4-FFF2-40B4-BE49-F238E27FC236}">
                <a16:creationId xmlns:a16="http://schemas.microsoft.com/office/drawing/2014/main" id="{DD16A599-FFF4-154B-82A0-6C6A502DE153}"/>
              </a:ext>
            </a:extLst>
          </p:cNvPr>
          <p:cNvGrpSpPr/>
          <p:nvPr/>
        </p:nvGrpSpPr>
        <p:grpSpPr>
          <a:xfrm>
            <a:off x="221839" y="2323907"/>
            <a:ext cx="531328" cy="2579517"/>
            <a:chOff x="221839" y="2323907"/>
            <a:chExt cx="531328" cy="2579517"/>
          </a:xfrm>
        </p:grpSpPr>
        <p:sp>
          <p:nvSpPr>
            <p:cNvPr id="11" name="Up Arrow 10">
              <a:extLst>
                <a:ext uri="{FF2B5EF4-FFF2-40B4-BE49-F238E27FC236}">
                  <a16:creationId xmlns:a16="http://schemas.microsoft.com/office/drawing/2014/main" id="{06A2C4F9-ED4A-ED4F-A18E-3A7DC3C6F441}"/>
                </a:ext>
              </a:extLst>
            </p:cNvPr>
            <p:cNvSpPr/>
            <p:nvPr/>
          </p:nvSpPr>
          <p:spPr>
            <a:xfrm rot="10800000">
              <a:off x="221839" y="2323907"/>
              <a:ext cx="531328" cy="2579517"/>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4A92688-C1C5-964A-B862-E126AC629C38}"/>
                </a:ext>
              </a:extLst>
            </p:cNvPr>
            <p:cNvSpPr txBox="1"/>
            <p:nvPr/>
          </p:nvSpPr>
          <p:spPr>
            <a:xfrm rot="16200000">
              <a:off x="-188137" y="3110627"/>
              <a:ext cx="1381675" cy="369332"/>
            </a:xfrm>
            <a:prstGeom prst="rect">
              <a:avLst/>
            </a:prstGeom>
            <a:noFill/>
          </p:spPr>
          <p:txBody>
            <a:bodyPr wrap="square" rtlCol="0">
              <a:spAutoFit/>
            </a:bodyPr>
            <a:lstStyle/>
            <a:p>
              <a:r>
                <a:rPr lang="en-US" dirty="0">
                  <a:solidFill>
                    <a:schemeClr val="bg1"/>
                  </a:solidFill>
                </a:rPr>
                <a:t>TC Intensity</a:t>
              </a:r>
            </a:p>
          </p:txBody>
        </p:sp>
      </p:grpSp>
      <p:sp>
        <p:nvSpPr>
          <p:cNvPr id="13" name="TextBox 12">
            <a:extLst>
              <a:ext uri="{FF2B5EF4-FFF2-40B4-BE49-F238E27FC236}">
                <a16:creationId xmlns:a16="http://schemas.microsoft.com/office/drawing/2014/main" id="{DEC42FF7-4678-0841-8243-F2705DB1FC5B}"/>
              </a:ext>
            </a:extLst>
          </p:cNvPr>
          <p:cNvSpPr txBox="1"/>
          <p:nvPr/>
        </p:nvSpPr>
        <p:spPr>
          <a:xfrm>
            <a:off x="7805529" y="1464945"/>
            <a:ext cx="3606658" cy="461665"/>
          </a:xfrm>
          <a:prstGeom prst="rect">
            <a:avLst/>
          </a:prstGeom>
          <a:noFill/>
        </p:spPr>
        <p:txBody>
          <a:bodyPr wrap="square" rtlCol="0">
            <a:spAutoFit/>
          </a:bodyPr>
          <a:lstStyle/>
          <a:p>
            <a:pPr algn="ctr"/>
            <a:r>
              <a:rPr lang="en-US" altLang="zh-CN" sz="2400" dirty="0">
                <a:solidFill>
                  <a:srgbClr val="FF0000"/>
                </a:solidFill>
                <a:latin typeface="Arial" panose="020B0604020202020204" pitchFamily="34" charset="0"/>
                <a:cs typeface="Arial" panose="020B0604020202020204" pitchFamily="34" charset="0"/>
              </a:rPr>
              <a:t>0-300</a:t>
            </a:r>
            <a:r>
              <a:rPr lang="zh-CN" altLang="en-US" sz="2400" dirty="0">
                <a:solidFill>
                  <a:srgbClr val="FF0000"/>
                </a:solidFill>
                <a:latin typeface="Arial" panose="020B0604020202020204" pitchFamily="34" charset="0"/>
                <a:cs typeface="Arial" panose="020B0604020202020204" pitchFamily="34" charset="0"/>
              </a:rPr>
              <a:t> </a:t>
            </a:r>
            <a:r>
              <a:rPr lang="en-US" altLang="zh-CN" sz="2400" dirty="0">
                <a:solidFill>
                  <a:srgbClr val="FF0000"/>
                </a:solidFill>
                <a:latin typeface="Arial" panose="020B0604020202020204" pitchFamily="34" charset="0"/>
                <a:cs typeface="Arial" panose="020B0604020202020204" pitchFamily="34" charset="0"/>
              </a:rPr>
              <a:t>km</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9694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D5C019-D772-2A44-AF38-D6ABAD766C4C}"/>
              </a:ext>
            </a:extLst>
          </p:cNvPr>
          <p:cNvPicPr>
            <a:picLocks noChangeAspect="1"/>
          </p:cNvPicPr>
          <p:nvPr/>
        </p:nvPicPr>
        <p:blipFill rotWithShape="1">
          <a:blip r:embed="rId2"/>
          <a:srcRect l="4772" t="13486" r="4498" b="13325"/>
          <a:stretch/>
        </p:blipFill>
        <p:spPr>
          <a:xfrm rot="16200000">
            <a:off x="1074730" y="682684"/>
            <a:ext cx="6042596" cy="6308036"/>
          </a:xfrm>
          <a:prstGeom prst="rect">
            <a:avLst/>
          </a:prstGeom>
        </p:spPr>
      </p:pic>
      <p:pic>
        <p:nvPicPr>
          <p:cNvPr id="5" name="Picture 4">
            <a:extLst>
              <a:ext uri="{FF2B5EF4-FFF2-40B4-BE49-F238E27FC236}">
                <a16:creationId xmlns:a16="http://schemas.microsoft.com/office/drawing/2014/main" id="{24444D97-F059-1E4A-8EE8-448F88C4B287}"/>
              </a:ext>
            </a:extLst>
          </p:cNvPr>
          <p:cNvPicPr>
            <a:picLocks noChangeAspect="1"/>
          </p:cNvPicPr>
          <p:nvPr/>
        </p:nvPicPr>
        <p:blipFill>
          <a:blip r:embed="rId3"/>
          <a:stretch>
            <a:fillRect/>
          </a:stretch>
        </p:blipFill>
        <p:spPr>
          <a:xfrm>
            <a:off x="7520078" y="2043737"/>
            <a:ext cx="4325173" cy="3243880"/>
          </a:xfrm>
          <a:prstGeom prst="rect">
            <a:avLst/>
          </a:prstGeom>
        </p:spPr>
      </p:pic>
      <p:sp>
        <p:nvSpPr>
          <p:cNvPr id="6" name="TextBox 5">
            <a:extLst>
              <a:ext uri="{FF2B5EF4-FFF2-40B4-BE49-F238E27FC236}">
                <a16:creationId xmlns:a16="http://schemas.microsoft.com/office/drawing/2014/main" id="{64C07670-F846-A64F-9584-0B4677EA465D}"/>
              </a:ext>
            </a:extLst>
          </p:cNvPr>
          <p:cNvSpPr txBox="1"/>
          <p:nvPr/>
        </p:nvSpPr>
        <p:spPr>
          <a:xfrm>
            <a:off x="1444487" y="0"/>
            <a:ext cx="5632174"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MERRA-2 Liquid Water Path (LWP)</a:t>
            </a:r>
          </a:p>
        </p:txBody>
      </p:sp>
      <p:grpSp>
        <p:nvGrpSpPr>
          <p:cNvPr id="7" name="Group 6">
            <a:extLst>
              <a:ext uri="{FF2B5EF4-FFF2-40B4-BE49-F238E27FC236}">
                <a16:creationId xmlns:a16="http://schemas.microsoft.com/office/drawing/2014/main" id="{65980309-A430-0B43-B572-32746144F69F}"/>
              </a:ext>
            </a:extLst>
          </p:cNvPr>
          <p:cNvGrpSpPr/>
          <p:nvPr/>
        </p:nvGrpSpPr>
        <p:grpSpPr>
          <a:xfrm>
            <a:off x="3017196" y="425602"/>
            <a:ext cx="2579517" cy="531328"/>
            <a:chOff x="3008242" y="573722"/>
            <a:chExt cx="2579517" cy="531328"/>
          </a:xfrm>
        </p:grpSpPr>
        <p:sp>
          <p:nvSpPr>
            <p:cNvPr id="8" name="Up Arrow 7">
              <a:extLst>
                <a:ext uri="{FF2B5EF4-FFF2-40B4-BE49-F238E27FC236}">
                  <a16:creationId xmlns:a16="http://schemas.microsoft.com/office/drawing/2014/main" id="{4E15AFC1-D8C5-DC44-A8F1-B32161037E79}"/>
                </a:ext>
              </a:extLst>
            </p:cNvPr>
            <p:cNvSpPr/>
            <p:nvPr/>
          </p:nvSpPr>
          <p:spPr>
            <a:xfrm rot="5400000">
              <a:off x="4032337" y="-450373"/>
              <a:ext cx="531328" cy="2579517"/>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BD3FB56-4C93-4547-9A12-97FD18070FED}"/>
                </a:ext>
              </a:extLst>
            </p:cNvPr>
            <p:cNvSpPr txBox="1"/>
            <p:nvPr/>
          </p:nvSpPr>
          <p:spPr>
            <a:xfrm>
              <a:off x="3008242" y="649357"/>
              <a:ext cx="2319132" cy="369332"/>
            </a:xfrm>
            <a:prstGeom prst="rect">
              <a:avLst/>
            </a:prstGeom>
            <a:noFill/>
          </p:spPr>
          <p:txBody>
            <a:bodyPr wrap="square" rtlCol="0">
              <a:spAutoFit/>
            </a:bodyPr>
            <a:lstStyle/>
            <a:p>
              <a:pPr algn="ctr"/>
              <a:r>
                <a:rPr lang="en-US" dirty="0">
                  <a:solidFill>
                    <a:schemeClr val="bg1"/>
                  </a:solidFill>
                </a:rPr>
                <a:t>TC Intensification Rate</a:t>
              </a:r>
            </a:p>
          </p:txBody>
        </p:sp>
      </p:grpSp>
      <p:grpSp>
        <p:nvGrpSpPr>
          <p:cNvPr id="10" name="Group 9">
            <a:extLst>
              <a:ext uri="{FF2B5EF4-FFF2-40B4-BE49-F238E27FC236}">
                <a16:creationId xmlns:a16="http://schemas.microsoft.com/office/drawing/2014/main" id="{F7EAC48C-ACD9-D041-A6C8-30B901F8C454}"/>
              </a:ext>
            </a:extLst>
          </p:cNvPr>
          <p:cNvGrpSpPr/>
          <p:nvPr/>
        </p:nvGrpSpPr>
        <p:grpSpPr>
          <a:xfrm>
            <a:off x="269339" y="2323907"/>
            <a:ext cx="531328" cy="2579517"/>
            <a:chOff x="221839" y="2323907"/>
            <a:chExt cx="531328" cy="2579517"/>
          </a:xfrm>
        </p:grpSpPr>
        <p:sp>
          <p:nvSpPr>
            <p:cNvPr id="11" name="Up Arrow 10">
              <a:extLst>
                <a:ext uri="{FF2B5EF4-FFF2-40B4-BE49-F238E27FC236}">
                  <a16:creationId xmlns:a16="http://schemas.microsoft.com/office/drawing/2014/main" id="{AB1C3ACE-9BA4-5E4B-AFF2-6333BA5A4347}"/>
                </a:ext>
              </a:extLst>
            </p:cNvPr>
            <p:cNvSpPr/>
            <p:nvPr/>
          </p:nvSpPr>
          <p:spPr>
            <a:xfrm rot="10800000">
              <a:off x="221839" y="2323907"/>
              <a:ext cx="531328" cy="2579517"/>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8075BFA-FA1A-C24D-9E1C-D210781F68FF}"/>
                </a:ext>
              </a:extLst>
            </p:cNvPr>
            <p:cNvSpPr txBox="1"/>
            <p:nvPr/>
          </p:nvSpPr>
          <p:spPr>
            <a:xfrm rot="16200000">
              <a:off x="-188137" y="3110627"/>
              <a:ext cx="1381675" cy="369332"/>
            </a:xfrm>
            <a:prstGeom prst="rect">
              <a:avLst/>
            </a:prstGeom>
            <a:noFill/>
          </p:spPr>
          <p:txBody>
            <a:bodyPr wrap="square" rtlCol="0">
              <a:spAutoFit/>
            </a:bodyPr>
            <a:lstStyle/>
            <a:p>
              <a:r>
                <a:rPr lang="en-US" dirty="0">
                  <a:solidFill>
                    <a:schemeClr val="bg1"/>
                  </a:solidFill>
                </a:rPr>
                <a:t>TC Intensity</a:t>
              </a:r>
            </a:p>
          </p:txBody>
        </p:sp>
      </p:grpSp>
      <p:sp>
        <p:nvSpPr>
          <p:cNvPr id="13" name="TextBox 12">
            <a:extLst>
              <a:ext uri="{FF2B5EF4-FFF2-40B4-BE49-F238E27FC236}">
                <a16:creationId xmlns:a16="http://schemas.microsoft.com/office/drawing/2014/main" id="{8C6B5C77-5B6A-F445-85B6-3CFA4FAB9A7A}"/>
              </a:ext>
            </a:extLst>
          </p:cNvPr>
          <p:cNvSpPr txBox="1"/>
          <p:nvPr/>
        </p:nvSpPr>
        <p:spPr>
          <a:xfrm>
            <a:off x="8138785" y="1512702"/>
            <a:ext cx="3297153" cy="461665"/>
          </a:xfrm>
          <a:prstGeom prst="rect">
            <a:avLst/>
          </a:prstGeom>
          <a:noFill/>
        </p:spPr>
        <p:txBody>
          <a:bodyPr wrap="square" rtlCol="0">
            <a:spAutoFit/>
          </a:bodyPr>
          <a:lstStyle/>
          <a:p>
            <a:pPr algn="ctr"/>
            <a:r>
              <a:rPr lang="en-US" altLang="zh-CN" sz="2400" dirty="0">
                <a:solidFill>
                  <a:srgbClr val="FF0000"/>
                </a:solidFill>
                <a:latin typeface="Arial" panose="020B0604020202020204" pitchFamily="34" charset="0"/>
                <a:cs typeface="Arial" panose="020B0604020202020204" pitchFamily="34" charset="0"/>
              </a:rPr>
              <a:t>0-100</a:t>
            </a:r>
            <a:r>
              <a:rPr lang="zh-CN" altLang="en-US" sz="2400" dirty="0">
                <a:solidFill>
                  <a:srgbClr val="FF0000"/>
                </a:solidFill>
                <a:latin typeface="Arial" panose="020B0604020202020204" pitchFamily="34" charset="0"/>
                <a:cs typeface="Arial" panose="020B0604020202020204" pitchFamily="34" charset="0"/>
              </a:rPr>
              <a:t> </a:t>
            </a:r>
            <a:r>
              <a:rPr lang="en-US" altLang="zh-CN" sz="2400" dirty="0">
                <a:solidFill>
                  <a:srgbClr val="FF0000"/>
                </a:solidFill>
                <a:latin typeface="Arial" panose="020B0604020202020204" pitchFamily="34" charset="0"/>
                <a:cs typeface="Arial" panose="020B0604020202020204" pitchFamily="34" charset="0"/>
              </a:rPr>
              <a:t>km</a:t>
            </a:r>
            <a:endParaRPr lang="en-US" sz="2400" dirty="0">
              <a:solidFill>
                <a:srgbClr val="FF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1564594-5A78-7B4D-BDC0-41E7CD2B69C2}"/>
              </a:ext>
            </a:extLst>
          </p:cNvPr>
          <p:cNvSpPr txBox="1"/>
          <p:nvPr/>
        </p:nvSpPr>
        <p:spPr>
          <a:xfrm>
            <a:off x="7741921" y="5775960"/>
            <a:ext cx="410333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CloudSat LWP does not show similar relation.</a:t>
            </a:r>
          </a:p>
        </p:txBody>
      </p:sp>
    </p:spTree>
    <p:extLst>
      <p:ext uri="{BB962C8B-B14F-4D97-AF65-F5344CB8AC3E}">
        <p14:creationId xmlns:p14="http://schemas.microsoft.com/office/powerpoint/2010/main" val="1498445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99187"/>
          </a:xfrm>
        </p:spPr>
        <p:txBody>
          <a:bodyPr>
            <a:normAutofit/>
          </a:bodyPr>
          <a:lstStyle/>
          <a:p>
            <a:pPr algn="ctr"/>
            <a:r>
              <a:rPr lang="en-US" sz="2800" b="1" dirty="0">
                <a:latin typeface="Arial" panose="020B0604020202020204" pitchFamily="34" charset="0"/>
                <a:cs typeface="Arial" panose="020B0604020202020204" pitchFamily="34" charset="0"/>
              </a:rPr>
              <a:t>Exploration with IBM Watson Studio</a:t>
            </a:r>
          </a:p>
        </p:txBody>
      </p:sp>
      <p:sp>
        <p:nvSpPr>
          <p:cNvPr id="3" name="Rectangle 2">
            <a:extLst>
              <a:ext uri="{FF2B5EF4-FFF2-40B4-BE49-F238E27FC236}">
                <a16:creationId xmlns:a16="http://schemas.microsoft.com/office/drawing/2014/main" id="{BFB5458D-E3CC-CC44-AB44-A738EF8B1ADE}"/>
              </a:ext>
            </a:extLst>
          </p:cNvPr>
          <p:cNvSpPr/>
          <p:nvPr/>
        </p:nvSpPr>
        <p:spPr>
          <a:xfrm>
            <a:off x="356462" y="899187"/>
            <a:ext cx="11596548" cy="830997"/>
          </a:xfrm>
          <a:prstGeom prst="rect">
            <a:avLst/>
          </a:prstGeom>
        </p:spPr>
        <p:txBody>
          <a:bodyPr wrap="square">
            <a:spAutoFit/>
          </a:bodyPr>
          <a:lstStyle/>
          <a:p>
            <a:pPr marL="342900" indent="-342900">
              <a:spcBef>
                <a:spcPts val="600"/>
              </a:spcBef>
              <a:buClrTx/>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We use the IBM Watson Studio to facilitate the machine learning model building and analysis. </a:t>
            </a:r>
          </a:p>
        </p:txBody>
      </p:sp>
      <p:graphicFrame>
        <p:nvGraphicFramePr>
          <p:cNvPr id="9" name="Diagram 8">
            <a:extLst>
              <a:ext uri="{FF2B5EF4-FFF2-40B4-BE49-F238E27FC236}">
                <a16:creationId xmlns:a16="http://schemas.microsoft.com/office/drawing/2014/main" id="{6374F7E6-49F9-6047-967F-C6B69FE3CFDF}"/>
              </a:ext>
            </a:extLst>
          </p:cNvPr>
          <p:cNvGraphicFramePr/>
          <p:nvPr/>
        </p:nvGraphicFramePr>
        <p:xfrm>
          <a:off x="-843855" y="2161933"/>
          <a:ext cx="8159055" cy="4830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6DB3C7F8-A4F8-3640-9951-273241A48CFB}"/>
              </a:ext>
            </a:extLst>
          </p:cNvPr>
          <p:cNvPicPr>
            <a:picLocks noChangeAspect="1"/>
          </p:cNvPicPr>
          <p:nvPr/>
        </p:nvPicPr>
        <p:blipFill>
          <a:blip r:embed="rId8"/>
          <a:stretch>
            <a:fillRect/>
          </a:stretch>
        </p:blipFill>
        <p:spPr>
          <a:xfrm>
            <a:off x="2397472" y="4080052"/>
            <a:ext cx="1676400" cy="772582"/>
          </a:xfrm>
          <a:prstGeom prst="rect">
            <a:avLst/>
          </a:prstGeom>
        </p:spPr>
      </p:pic>
      <p:graphicFrame>
        <p:nvGraphicFramePr>
          <p:cNvPr id="13" name="Diagram 12">
            <a:extLst>
              <a:ext uri="{FF2B5EF4-FFF2-40B4-BE49-F238E27FC236}">
                <a16:creationId xmlns:a16="http://schemas.microsoft.com/office/drawing/2014/main" id="{D913268A-34C1-AD4F-8C0C-1F58E305D966}"/>
              </a:ext>
            </a:extLst>
          </p:cNvPr>
          <p:cNvGraphicFramePr/>
          <p:nvPr/>
        </p:nvGraphicFramePr>
        <p:xfrm>
          <a:off x="5553560" y="3628880"/>
          <a:ext cx="6099817" cy="191441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TextBox 11">
            <a:extLst>
              <a:ext uri="{FF2B5EF4-FFF2-40B4-BE49-F238E27FC236}">
                <a16:creationId xmlns:a16="http://schemas.microsoft.com/office/drawing/2014/main" id="{A4A5836F-EDF6-124D-9FC9-04F0546FC5AD}"/>
              </a:ext>
            </a:extLst>
          </p:cNvPr>
          <p:cNvSpPr txBox="1"/>
          <p:nvPr/>
        </p:nvSpPr>
        <p:spPr>
          <a:xfrm>
            <a:off x="5367584" y="3635397"/>
            <a:ext cx="6585426" cy="400110"/>
          </a:xfrm>
          <a:prstGeom prst="rect">
            <a:avLst/>
          </a:prstGeom>
          <a:solidFill>
            <a:schemeClr val="bg1">
              <a:lumMod val="85000"/>
            </a:schemeClr>
          </a:solidFill>
        </p:spPr>
        <p:txBody>
          <a:bodyPr wrap="square" rtlCol="0">
            <a:spAutoFit/>
          </a:bodyPr>
          <a:lstStyle/>
          <a:p>
            <a:pPr algn="ctr"/>
            <a:r>
              <a:rPr lang="en-US" sz="2000" b="1" dirty="0">
                <a:solidFill>
                  <a:srgbClr val="0251B4"/>
                </a:solidFill>
              </a:rPr>
              <a:t>IBM Watson Studio:  Evaluation of end-to-end ML workflow</a:t>
            </a:r>
          </a:p>
        </p:txBody>
      </p:sp>
    </p:spTree>
    <p:extLst>
      <p:ext uri="{BB962C8B-B14F-4D97-AF65-F5344CB8AC3E}">
        <p14:creationId xmlns:p14="http://schemas.microsoft.com/office/powerpoint/2010/main" val="780056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DB3139F-C9EB-D34C-8E1D-DA21BAF4F644}"/>
              </a:ext>
            </a:extLst>
          </p:cNvPr>
          <p:cNvSpPr txBox="1"/>
          <p:nvPr/>
        </p:nvSpPr>
        <p:spPr>
          <a:xfrm>
            <a:off x="0" y="106017"/>
            <a:ext cx="12191999"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Training ML Models with the SHIPS and New Predictors</a:t>
            </a:r>
          </a:p>
        </p:txBody>
      </p:sp>
      <p:sp>
        <p:nvSpPr>
          <p:cNvPr id="14" name="TextBox 13">
            <a:extLst>
              <a:ext uri="{FF2B5EF4-FFF2-40B4-BE49-F238E27FC236}">
                <a16:creationId xmlns:a16="http://schemas.microsoft.com/office/drawing/2014/main" id="{AEAD4C7D-A8B0-E441-997C-5DB81A4C5DAD}"/>
              </a:ext>
            </a:extLst>
          </p:cNvPr>
          <p:cNvSpPr txBox="1"/>
          <p:nvPr/>
        </p:nvSpPr>
        <p:spPr>
          <a:xfrm>
            <a:off x="8262645" y="1264289"/>
            <a:ext cx="3929354" cy="1938992"/>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solidFill>
                  <a:srgbClr val="0070C0"/>
                </a:solidFill>
                <a:latin typeface="Arial" panose="020B0604020202020204" pitchFamily="34" charset="0"/>
                <a:cs typeface="Arial" panose="020B0604020202020204" pitchFamily="34" charset="0"/>
              </a:rPr>
              <a:t>ATL</a:t>
            </a:r>
          </a:p>
          <a:p>
            <a:r>
              <a:rPr lang="en-US" sz="2000" dirty="0">
                <a:solidFill>
                  <a:srgbClr val="00B050"/>
                </a:solidFill>
                <a:latin typeface="Arial" panose="020B0604020202020204" pitchFamily="34" charset="0"/>
                <a:cs typeface="Arial" panose="020B0604020202020204" pitchFamily="34" charset="0"/>
              </a:rPr>
              <a:t>Training</a:t>
            </a:r>
            <a:r>
              <a:rPr lang="en-US" sz="2000" dirty="0">
                <a:solidFill>
                  <a:srgbClr val="0070C0"/>
                </a:solidFill>
                <a:latin typeface="Arial" panose="020B0604020202020204" pitchFamily="34" charset="0"/>
                <a:cs typeface="Arial" panose="020B0604020202020204" pitchFamily="34" charset="0"/>
              </a:rPr>
              <a:t>:  2680 total cases from </a:t>
            </a:r>
            <a:r>
              <a:rPr lang="en-US" sz="2000" dirty="0">
                <a:solidFill>
                  <a:srgbClr val="00B050"/>
                </a:solidFill>
                <a:latin typeface="Arial" panose="020B0604020202020204" pitchFamily="34" charset="0"/>
                <a:cs typeface="Arial" panose="020B0604020202020204" pitchFamily="34" charset="0"/>
              </a:rPr>
              <a:t>1998-2008</a:t>
            </a:r>
          </a:p>
          <a:p>
            <a:pPr marL="285750" indent="-285750">
              <a:buFont typeface="Courier New" panose="02070309020205020404" pitchFamily="49" charset="0"/>
              <a:buChar char="o"/>
            </a:pPr>
            <a:r>
              <a:rPr lang="en-US" sz="2000" dirty="0">
                <a:solidFill>
                  <a:srgbClr val="0070C0"/>
                </a:solidFill>
                <a:latin typeface="Arial" panose="020B0604020202020204" pitchFamily="34" charset="0"/>
                <a:cs typeface="Arial" panose="020B0604020202020204" pitchFamily="34" charset="0"/>
              </a:rPr>
              <a:t>EPAC</a:t>
            </a:r>
          </a:p>
          <a:p>
            <a:r>
              <a:rPr lang="en-US" sz="2000" dirty="0">
                <a:solidFill>
                  <a:srgbClr val="00B050"/>
                </a:solidFill>
                <a:latin typeface="Arial" panose="020B0604020202020204" pitchFamily="34" charset="0"/>
                <a:cs typeface="Arial" panose="020B0604020202020204" pitchFamily="34" charset="0"/>
              </a:rPr>
              <a:t>Training</a:t>
            </a:r>
            <a:r>
              <a:rPr lang="en-US" sz="2000" dirty="0">
                <a:solidFill>
                  <a:srgbClr val="0070C0"/>
                </a:solidFill>
                <a:latin typeface="Arial" panose="020B0604020202020204" pitchFamily="34" charset="0"/>
                <a:cs typeface="Arial" panose="020B0604020202020204" pitchFamily="34" charset="0"/>
              </a:rPr>
              <a:t>: 2428 total cases from </a:t>
            </a:r>
            <a:r>
              <a:rPr lang="en-US" sz="2000" dirty="0">
                <a:solidFill>
                  <a:srgbClr val="00B050"/>
                </a:solidFill>
                <a:latin typeface="Arial" panose="020B0604020202020204" pitchFamily="34" charset="0"/>
                <a:cs typeface="Arial" panose="020B0604020202020204" pitchFamily="34" charset="0"/>
              </a:rPr>
              <a:t>1998-2008</a:t>
            </a:r>
          </a:p>
        </p:txBody>
      </p:sp>
      <p:pic>
        <p:nvPicPr>
          <p:cNvPr id="8" name="Picture 7">
            <a:extLst>
              <a:ext uri="{FF2B5EF4-FFF2-40B4-BE49-F238E27FC236}">
                <a16:creationId xmlns:a16="http://schemas.microsoft.com/office/drawing/2014/main" id="{751AA325-DEEB-5147-93D8-048DE4A4120D}"/>
              </a:ext>
            </a:extLst>
          </p:cNvPr>
          <p:cNvPicPr/>
          <p:nvPr/>
        </p:nvPicPr>
        <p:blipFill>
          <a:blip r:embed="rId3"/>
          <a:stretch>
            <a:fillRect/>
          </a:stretch>
        </p:blipFill>
        <p:spPr>
          <a:xfrm>
            <a:off x="444525" y="958691"/>
            <a:ext cx="7818120" cy="4940618"/>
          </a:xfrm>
          <a:prstGeom prst="rect">
            <a:avLst/>
          </a:prstGeom>
        </p:spPr>
      </p:pic>
      <p:grpSp>
        <p:nvGrpSpPr>
          <p:cNvPr id="2" name="Group 1">
            <a:extLst>
              <a:ext uri="{FF2B5EF4-FFF2-40B4-BE49-F238E27FC236}">
                <a16:creationId xmlns:a16="http://schemas.microsoft.com/office/drawing/2014/main" id="{8CFE7447-0B54-8948-B1E7-46FC22B9C755}"/>
              </a:ext>
            </a:extLst>
          </p:cNvPr>
          <p:cNvGrpSpPr/>
          <p:nvPr/>
        </p:nvGrpSpPr>
        <p:grpSpPr>
          <a:xfrm>
            <a:off x="8262645" y="3342592"/>
            <a:ext cx="3929356" cy="3499546"/>
            <a:chOff x="8262645" y="3342592"/>
            <a:chExt cx="3929356" cy="3499546"/>
          </a:xfrm>
        </p:grpSpPr>
        <p:sp>
          <p:nvSpPr>
            <p:cNvPr id="6" name="TextBox 5">
              <a:extLst>
                <a:ext uri="{FF2B5EF4-FFF2-40B4-BE49-F238E27FC236}">
                  <a16:creationId xmlns:a16="http://schemas.microsoft.com/office/drawing/2014/main" id="{5E4C7E05-D63C-2D44-BA8F-10931CF525C9}"/>
                </a:ext>
              </a:extLst>
            </p:cNvPr>
            <p:cNvSpPr txBox="1"/>
            <p:nvPr/>
          </p:nvSpPr>
          <p:spPr>
            <a:xfrm>
              <a:off x="8262645" y="6534361"/>
              <a:ext cx="3929356" cy="307777"/>
            </a:xfrm>
            <a:prstGeom prst="rect">
              <a:avLst/>
            </a:prstGeom>
            <a:noFill/>
          </p:spPr>
          <p:txBody>
            <a:bodyPr wrap="square" rtlCol="0">
              <a:spAutoFit/>
            </a:bodyPr>
            <a:lstStyle/>
            <a:p>
              <a:pPr algn="ctr"/>
              <a:r>
                <a:rPr lang="en-US" altLang="en-US" sz="1400" dirty="0">
                  <a:latin typeface="Arial" panose="020B0604020202020204" pitchFamily="34" charset="0"/>
                  <a:cs typeface="Arial" panose="020B0604020202020204" pitchFamily="34" charset="0"/>
                </a:rPr>
                <a:t>Kaplan et al. (2015, Weather and Forecasting)</a:t>
              </a:r>
              <a:endParaRPr lang="en-US" sz="1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1F471E0E-E9B9-574B-8531-E9E651C65764}"/>
                </a:ext>
              </a:extLst>
            </p:cNvPr>
            <p:cNvPicPr>
              <a:picLocks noChangeAspect="1"/>
            </p:cNvPicPr>
            <p:nvPr/>
          </p:nvPicPr>
          <p:blipFill>
            <a:blip r:embed="rId4"/>
            <a:stretch>
              <a:fillRect/>
            </a:stretch>
          </p:blipFill>
          <p:spPr>
            <a:xfrm>
              <a:off x="8589055" y="3342592"/>
              <a:ext cx="3158420" cy="3154979"/>
            </a:xfrm>
            <a:prstGeom prst="rect">
              <a:avLst/>
            </a:prstGeom>
          </p:spPr>
        </p:pic>
      </p:grpSp>
    </p:spTree>
    <p:extLst>
      <p:ext uri="{BB962C8B-B14F-4D97-AF65-F5344CB8AC3E}">
        <p14:creationId xmlns:p14="http://schemas.microsoft.com/office/powerpoint/2010/main" val="400497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7484" y="187239"/>
            <a:ext cx="10977032" cy="436031"/>
          </a:xfrm>
        </p:spPr>
        <p:txBody>
          <a:bodyPr/>
          <a:lstStyle/>
          <a:p>
            <a:pPr algn="ctr"/>
            <a:r>
              <a:rPr lang="en-US" dirty="0"/>
              <a:t>Challenges in Operational Forecast</a:t>
            </a:r>
          </a:p>
        </p:txBody>
      </p:sp>
      <p:pic>
        <p:nvPicPr>
          <p:cNvPr id="5" name="Picture 4">
            <a:extLst>
              <a:ext uri="{FF2B5EF4-FFF2-40B4-BE49-F238E27FC236}">
                <a16:creationId xmlns:a16="http://schemas.microsoft.com/office/drawing/2014/main" id="{9A864F6C-B762-4D49-980C-5635CBF5C4CB}"/>
              </a:ext>
            </a:extLst>
          </p:cNvPr>
          <p:cNvPicPr>
            <a:picLocks noChangeAspect="1"/>
          </p:cNvPicPr>
          <p:nvPr/>
        </p:nvPicPr>
        <p:blipFill>
          <a:blip r:embed="rId2"/>
          <a:stretch>
            <a:fillRect/>
          </a:stretch>
        </p:blipFill>
        <p:spPr>
          <a:xfrm>
            <a:off x="2514600" y="984250"/>
            <a:ext cx="7162800" cy="5372100"/>
          </a:xfrm>
          <a:prstGeom prst="rect">
            <a:avLst/>
          </a:prstGeom>
        </p:spPr>
      </p:pic>
    </p:spTree>
    <p:extLst>
      <p:ext uri="{BB962C8B-B14F-4D97-AF65-F5344CB8AC3E}">
        <p14:creationId xmlns:p14="http://schemas.microsoft.com/office/powerpoint/2010/main" val="1378185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7484" y="195309"/>
            <a:ext cx="10977032" cy="436031"/>
          </a:xfrm>
        </p:spPr>
        <p:txBody>
          <a:bodyPr/>
          <a:lstStyle/>
          <a:p>
            <a:pPr algn="ctr"/>
            <a:r>
              <a:rPr lang="en-US" dirty="0"/>
              <a:t>Improved RI Forecast with ML</a:t>
            </a:r>
          </a:p>
        </p:txBody>
      </p:sp>
      <p:pic>
        <p:nvPicPr>
          <p:cNvPr id="4" name="Picture 3">
            <a:extLst>
              <a:ext uri="{FF2B5EF4-FFF2-40B4-BE49-F238E27FC236}">
                <a16:creationId xmlns:a16="http://schemas.microsoft.com/office/drawing/2014/main" id="{F61C4F4A-9279-6047-85F4-2E52CF3E7EDA}"/>
              </a:ext>
            </a:extLst>
          </p:cNvPr>
          <p:cNvPicPr>
            <a:picLocks noChangeAspect="1"/>
          </p:cNvPicPr>
          <p:nvPr/>
        </p:nvPicPr>
        <p:blipFill>
          <a:blip r:embed="rId2"/>
          <a:stretch>
            <a:fillRect/>
          </a:stretch>
        </p:blipFill>
        <p:spPr>
          <a:xfrm>
            <a:off x="143510" y="1191961"/>
            <a:ext cx="8480880" cy="5083810"/>
          </a:xfrm>
          <a:prstGeom prst="rect">
            <a:avLst/>
          </a:prstGeom>
        </p:spPr>
      </p:pic>
      <p:sp>
        <p:nvSpPr>
          <p:cNvPr id="7" name="TextBox 6">
            <a:extLst>
              <a:ext uri="{FF2B5EF4-FFF2-40B4-BE49-F238E27FC236}">
                <a16:creationId xmlns:a16="http://schemas.microsoft.com/office/drawing/2014/main" id="{08F67550-D87A-A74F-B93A-F59B8BE82454}"/>
              </a:ext>
            </a:extLst>
          </p:cNvPr>
          <p:cNvSpPr txBox="1"/>
          <p:nvPr/>
        </p:nvSpPr>
        <p:spPr>
          <a:xfrm>
            <a:off x="8262646" y="2632417"/>
            <a:ext cx="3929354" cy="3170099"/>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solidFill>
                  <a:srgbClr val="0070C0"/>
                </a:solidFill>
                <a:latin typeface="Athelas" panose="02000503000000020003" pitchFamily="2" charset="77"/>
              </a:rPr>
              <a:t>ATL</a:t>
            </a:r>
          </a:p>
          <a:p>
            <a:pPr marL="742950" lvl="1" indent="-285750">
              <a:buFont typeface="Courier New" panose="02070309020205020404" pitchFamily="49" charset="0"/>
              <a:buChar char="o"/>
            </a:pPr>
            <a:r>
              <a:rPr lang="en-US" sz="2000" dirty="0">
                <a:solidFill>
                  <a:srgbClr val="00B050"/>
                </a:solidFill>
                <a:latin typeface="Athelas" panose="02000503000000020003" pitchFamily="2" charset="77"/>
              </a:rPr>
              <a:t>Training</a:t>
            </a:r>
            <a:r>
              <a:rPr lang="en-US" sz="2000" dirty="0">
                <a:solidFill>
                  <a:srgbClr val="0070C0"/>
                </a:solidFill>
                <a:latin typeface="Athelas" panose="02000503000000020003" pitchFamily="2" charset="77"/>
              </a:rPr>
              <a:t>:  2680 total cases from </a:t>
            </a:r>
            <a:r>
              <a:rPr lang="en-US" sz="2000" dirty="0">
                <a:solidFill>
                  <a:srgbClr val="00B050"/>
                </a:solidFill>
                <a:latin typeface="Athelas" panose="02000503000000020003" pitchFamily="2" charset="77"/>
              </a:rPr>
              <a:t>1998-2008</a:t>
            </a:r>
          </a:p>
          <a:p>
            <a:pPr marL="742950" lvl="1" indent="-285750">
              <a:buFont typeface="Courier New" panose="02070309020205020404" pitchFamily="49" charset="0"/>
              <a:buChar char="o"/>
            </a:pPr>
            <a:r>
              <a:rPr lang="en-US" sz="2000" dirty="0">
                <a:solidFill>
                  <a:srgbClr val="FF0000"/>
                </a:solidFill>
                <a:latin typeface="Athelas" panose="02000503000000020003" pitchFamily="2" charset="77"/>
              </a:rPr>
              <a:t>Test</a:t>
            </a:r>
            <a:r>
              <a:rPr lang="en-US" sz="2000" dirty="0">
                <a:solidFill>
                  <a:srgbClr val="0070C0"/>
                </a:solidFill>
                <a:latin typeface="Athelas" panose="02000503000000020003" pitchFamily="2" charset="77"/>
              </a:rPr>
              <a:t>: 1228 total cases from </a:t>
            </a:r>
            <a:r>
              <a:rPr lang="en-US" sz="2000" dirty="0">
                <a:solidFill>
                  <a:srgbClr val="FF0000"/>
                </a:solidFill>
                <a:latin typeface="Athelas" panose="02000503000000020003" pitchFamily="2" charset="77"/>
              </a:rPr>
              <a:t>2009-2014</a:t>
            </a:r>
          </a:p>
          <a:p>
            <a:pPr marL="285750" indent="-285750">
              <a:buFont typeface="Courier New" panose="02070309020205020404" pitchFamily="49" charset="0"/>
              <a:buChar char="o"/>
            </a:pPr>
            <a:r>
              <a:rPr lang="en-US" sz="2000" dirty="0">
                <a:solidFill>
                  <a:srgbClr val="0070C0"/>
                </a:solidFill>
                <a:latin typeface="Athelas" panose="02000503000000020003" pitchFamily="2" charset="77"/>
              </a:rPr>
              <a:t>EPAC</a:t>
            </a:r>
          </a:p>
          <a:p>
            <a:pPr marL="742950" lvl="1" indent="-285750">
              <a:buFont typeface="Courier New" panose="02070309020205020404" pitchFamily="49" charset="0"/>
              <a:buChar char="o"/>
            </a:pPr>
            <a:r>
              <a:rPr lang="en-US" sz="2000" dirty="0">
                <a:solidFill>
                  <a:srgbClr val="00B050"/>
                </a:solidFill>
                <a:latin typeface="Athelas" panose="02000503000000020003" pitchFamily="2" charset="77"/>
              </a:rPr>
              <a:t>Training</a:t>
            </a:r>
            <a:r>
              <a:rPr lang="en-US" sz="2000" dirty="0">
                <a:solidFill>
                  <a:srgbClr val="0070C0"/>
                </a:solidFill>
                <a:latin typeface="Athelas" panose="02000503000000020003" pitchFamily="2" charset="77"/>
              </a:rPr>
              <a:t>: 2428 total cases from </a:t>
            </a:r>
            <a:r>
              <a:rPr lang="en-US" sz="2000" dirty="0">
                <a:solidFill>
                  <a:srgbClr val="00B050"/>
                </a:solidFill>
                <a:latin typeface="Athelas" panose="02000503000000020003" pitchFamily="2" charset="77"/>
              </a:rPr>
              <a:t>1998-2008</a:t>
            </a:r>
          </a:p>
          <a:p>
            <a:pPr marL="742950" lvl="1" indent="-285750">
              <a:buFont typeface="Courier New" panose="02070309020205020404" pitchFamily="49" charset="0"/>
              <a:buChar char="o"/>
            </a:pPr>
            <a:r>
              <a:rPr lang="en-US" sz="2000" dirty="0">
                <a:solidFill>
                  <a:srgbClr val="FF0000"/>
                </a:solidFill>
                <a:latin typeface="Athelas" panose="02000503000000020003" pitchFamily="2" charset="77"/>
              </a:rPr>
              <a:t>Test</a:t>
            </a:r>
            <a:r>
              <a:rPr lang="en-US" sz="2000" dirty="0">
                <a:solidFill>
                  <a:srgbClr val="0070C0"/>
                </a:solidFill>
                <a:latin typeface="Athelas" panose="02000503000000020003" pitchFamily="2" charset="77"/>
              </a:rPr>
              <a:t>: 1349 total cases from </a:t>
            </a:r>
            <a:r>
              <a:rPr lang="en-US" sz="2000" dirty="0">
                <a:solidFill>
                  <a:srgbClr val="FF0000"/>
                </a:solidFill>
                <a:latin typeface="Athelas" panose="02000503000000020003" pitchFamily="2" charset="77"/>
              </a:rPr>
              <a:t>2009-2014</a:t>
            </a:r>
            <a:endParaRPr lang="en-US" sz="2000" dirty="0">
              <a:solidFill>
                <a:srgbClr val="FF0000"/>
              </a:solidFill>
            </a:endParaRPr>
          </a:p>
        </p:txBody>
      </p:sp>
    </p:spTree>
    <p:extLst>
      <p:ext uri="{BB962C8B-B14F-4D97-AF65-F5344CB8AC3E}">
        <p14:creationId xmlns:p14="http://schemas.microsoft.com/office/powerpoint/2010/main" val="36135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70E107-DCCE-844B-A0D9-40480FDB5A14}"/>
              </a:ext>
            </a:extLst>
          </p:cNvPr>
          <p:cNvSpPr/>
          <p:nvPr/>
        </p:nvSpPr>
        <p:spPr>
          <a:xfrm>
            <a:off x="781791" y="608992"/>
            <a:ext cx="10628416" cy="4216539"/>
          </a:xfrm>
          <a:prstGeom prst="rect">
            <a:avLst/>
          </a:prstGeom>
        </p:spPr>
        <p:txBody>
          <a:bodyPr wrap="square">
            <a:spAutoFit/>
          </a:bodyPr>
          <a:lstStyle/>
          <a:p>
            <a:pPr algn="ctr">
              <a:defRPr/>
            </a:pPr>
            <a:endParaRPr lang="en-US" altLang="en-US" sz="1200" b="1" dirty="0">
              <a:latin typeface="Arial" panose="020B0604020202020204" pitchFamily="34" charset="0"/>
            </a:endParaRPr>
          </a:p>
          <a:p>
            <a:pPr marL="342900" indent="-342900">
              <a:buFont typeface="Arial" panose="020B0604020202020204" pitchFamily="34" charset="0"/>
              <a:buChar char="•"/>
              <a:defRPr/>
            </a:pPr>
            <a:r>
              <a:rPr lang="en-US" dirty="0">
                <a:latin typeface="Arial" panose="020B0604020202020204" pitchFamily="34" charset="0"/>
                <a:cs typeface="Arial" panose="020B0604020202020204" pitchFamily="34" charset="0"/>
              </a:rPr>
              <a:t>Strong winds from hurricanes, and flooding from storm surge and heavy rain, cause losses on various sectors of the economy.</a:t>
            </a:r>
          </a:p>
          <a:p>
            <a:pPr>
              <a:defRPr/>
            </a:pPr>
            <a:endParaRPr lang="en-US"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dirty="0">
                <a:latin typeface="Arial" panose="020B0604020202020204" pitchFamily="34" charset="0"/>
                <a:cs typeface="Arial" panose="020B0604020202020204" pitchFamily="34" charset="0"/>
              </a:rPr>
              <a:t>In US, hurricane loss averages </a:t>
            </a:r>
            <a:r>
              <a:rPr lang="en-US" b="1" dirty="0">
                <a:solidFill>
                  <a:srgbClr val="FF0000"/>
                </a:solidFill>
                <a:latin typeface="Arial" panose="020B0604020202020204" pitchFamily="34" charset="0"/>
                <a:cs typeface="Arial" panose="020B0604020202020204" pitchFamily="34" charset="0"/>
              </a:rPr>
              <a:t>$24 </a:t>
            </a:r>
            <a:r>
              <a:rPr lang="en-US" dirty="0">
                <a:latin typeface="Arial" panose="020B0604020202020204" pitchFamily="34" charset="0"/>
                <a:cs typeface="Arial" panose="020B0604020202020204" pitchFamily="34" charset="0"/>
              </a:rPr>
              <a:t>billion annually from 1980 to 2019 (in 2019 dollars, inflation adjusted), about </a:t>
            </a:r>
            <a:r>
              <a:rPr lang="en-US" b="1" dirty="0">
                <a:solidFill>
                  <a:srgbClr val="FF0000"/>
                </a:solidFill>
                <a:latin typeface="Arial" panose="020B0604020202020204" pitchFamily="34" charset="0"/>
                <a:cs typeface="Arial" panose="020B0604020202020204" pitchFamily="34" charset="0"/>
              </a:rPr>
              <a:t>54%</a:t>
            </a:r>
            <a:r>
              <a:rPr lang="en-US" dirty="0">
                <a:latin typeface="Arial" panose="020B0604020202020204" pitchFamily="34" charset="0"/>
                <a:cs typeface="Arial" panose="020B0604020202020204" pitchFamily="34" charset="0"/>
              </a:rPr>
              <a:t> of the cost of all major disasters including droughts, wildfires and other severe storms.</a:t>
            </a:r>
          </a:p>
          <a:p>
            <a:pPr>
              <a:defRPr/>
            </a:pPr>
            <a:endParaRPr lang="en-US"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dirty="0">
                <a:latin typeface="Arial" panose="020B0604020202020204" pitchFamily="34" charset="0"/>
                <a:cs typeface="Arial" panose="020B0604020202020204" pitchFamily="34" charset="0"/>
              </a:rPr>
              <a:t>National Hurricane Center (NHC) tropical cyclone (TC) intensity forecast skills have not shown much improvement in the last few decades, while the TC track errors have declined steadily. </a:t>
            </a:r>
          </a:p>
          <a:p>
            <a:pPr>
              <a:defRPr/>
            </a:pPr>
            <a:endParaRPr lang="en-US"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dirty="0">
                <a:latin typeface="Arial" panose="020B0604020202020204" pitchFamily="34" charset="0"/>
                <a:cs typeface="Arial" panose="020B0604020202020204" pitchFamily="34" charset="0"/>
              </a:rPr>
              <a:t>Storms that undergo rapid intensification (RI, defined as hurricane maximum sustained wind speed change greater than 30 knots within 24 hours) are associated with the highest forecast errors and larger economic losses. About 80% of major hurricanes in the Atlantic basin experienced RI.</a:t>
            </a:r>
          </a:p>
          <a:p>
            <a:pPr marL="342900" indent="-342900">
              <a:buFont typeface="Arial" panose="020B0604020202020204" pitchFamily="34" charset="0"/>
              <a:buChar char="•"/>
              <a:defRPr/>
            </a:pPr>
            <a:endParaRPr lang="en-US"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dirty="0">
                <a:latin typeface="Arial" panose="020B0604020202020204" pitchFamily="34" charset="0"/>
                <a:cs typeface="Arial" panose="020B0604020202020204" pitchFamily="34" charset="0"/>
              </a:rPr>
              <a:t>The NHC's probability of detection (POD) for RI in the Atlantic basin is &lt; </a:t>
            </a:r>
            <a:r>
              <a:rPr lang="en-US" b="1" dirty="0">
                <a:solidFill>
                  <a:srgbClr val="FF0000"/>
                </a:solidFill>
                <a:latin typeface="Arial" panose="020B0604020202020204" pitchFamily="34" charset="0"/>
                <a:cs typeface="Arial" panose="020B0604020202020204" pitchFamily="34" charset="0"/>
              </a:rPr>
              <a:t>40%</a:t>
            </a:r>
            <a:r>
              <a:rPr lang="en-US" dirty="0">
                <a:latin typeface="Arial" panose="020B0604020202020204" pitchFamily="34" charset="0"/>
                <a:cs typeface="Arial" panose="020B0604020202020204" pitchFamily="34" charset="0"/>
              </a:rPr>
              <a:t> (Kaplan et al. 2015).</a:t>
            </a:r>
            <a:r>
              <a:rPr lang="en-US" dirty="0">
                <a:latin typeface="Athelas" panose="02000503000000020003" pitchFamily="2" charset="77"/>
              </a:rPr>
              <a:t> </a:t>
            </a: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82884A6A-612E-174F-B8B4-84E88224D2C2}"/>
              </a:ext>
            </a:extLst>
          </p:cNvPr>
          <p:cNvPicPr>
            <a:picLocks noChangeAspect="1"/>
          </p:cNvPicPr>
          <p:nvPr/>
        </p:nvPicPr>
        <p:blipFill>
          <a:blip r:embed="rId3"/>
          <a:stretch>
            <a:fillRect/>
          </a:stretch>
        </p:blipFill>
        <p:spPr>
          <a:xfrm>
            <a:off x="1801639" y="4751870"/>
            <a:ext cx="2564119" cy="1728216"/>
          </a:xfrm>
          <a:prstGeom prst="rect">
            <a:avLst/>
          </a:prstGeom>
        </p:spPr>
      </p:pic>
      <p:pic>
        <p:nvPicPr>
          <p:cNvPr id="13" name="Picture 12">
            <a:extLst>
              <a:ext uri="{FF2B5EF4-FFF2-40B4-BE49-F238E27FC236}">
                <a16:creationId xmlns:a16="http://schemas.microsoft.com/office/drawing/2014/main" id="{6C86AC90-3742-474F-9B99-444973FA1612}"/>
              </a:ext>
            </a:extLst>
          </p:cNvPr>
          <p:cNvPicPr>
            <a:picLocks noChangeAspect="1"/>
          </p:cNvPicPr>
          <p:nvPr/>
        </p:nvPicPr>
        <p:blipFill>
          <a:blip r:embed="rId4"/>
          <a:stretch>
            <a:fillRect/>
          </a:stretch>
        </p:blipFill>
        <p:spPr>
          <a:xfrm>
            <a:off x="4617255" y="4753068"/>
            <a:ext cx="2592324" cy="1728216"/>
          </a:xfrm>
          <a:prstGeom prst="rect">
            <a:avLst/>
          </a:prstGeom>
        </p:spPr>
      </p:pic>
      <p:pic>
        <p:nvPicPr>
          <p:cNvPr id="17" name="Picture 16">
            <a:extLst>
              <a:ext uri="{FF2B5EF4-FFF2-40B4-BE49-F238E27FC236}">
                <a16:creationId xmlns:a16="http://schemas.microsoft.com/office/drawing/2014/main" id="{C231AB99-818E-6F40-B2C0-06670370AC93}"/>
              </a:ext>
            </a:extLst>
          </p:cNvPr>
          <p:cNvPicPr>
            <a:picLocks noChangeAspect="1"/>
          </p:cNvPicPr>
          <p:nvPr/>
        </p:nvPicPr>
        <p:blipFill>
          <a:blip r:embed="rId5"/>
          <a:stretch>
            <a:fillRect/>
          </a:stretch>
        </p:blipFill>
        <p:spPr>
          <a:xfrm>
            <a:off x="7461078" y="4753068"/>
            <a:ext cx="2857500" cy="1727200"/>
          </a:xfrm>
          <a:prstGeom prst="rect">
            <a:avLst/>
          </a:prstGeom>
        </p:spPr>
      </p:pic>
      <p:sp>
        <p:nvSpPr>
          <p:cNvPr id="4" name="Title 3">
            <a:extLst>
              <a:ext uri="{FF2B5EF4-FFF2-40B4-BE49-F238E27FC236}">
                <a16:creationId xmlns:a16="http://schemas.microsoft.com/office/drawing/2014/main" id="{41DCD081-84EC-7F42-906E-442F4F36F1CD}"/>
              </a:ext>
            </a:extLst>
          </p:cNvPr>
          <p:cNvSpPr>
            <a:spLocks noGrp="1"/>
          </p:cNvSpPr>
          <p:nvPr>
            <p:ph type="ctrTitle"/>
          </p:nvPr>
        </p:nvSpPr>
        <p:spPr>
          <a:xfrm>
            <a:off x="607483" y="276700"/>
            <a:ext cx="10977032" cy="436031"/>
          </a:xfrm>
        </p:spPr>
        <p:txBody>
          <a:bodyPr/>
          <a:lstStyle/>
          <a:p>
            <a:pPr algn="ctr"/>
            <a:r>
              <a:rPr lang="en-US" dirty="0"/>
              <a:t>Motivation</a:t>
            </a:r>
          </a:p>
        </p:txBody>
      </p:sp>
    </p:spTree>
    <p:extLst>
      <p:ext uri="{BB962C8B-B14F-4D97-AF65-F5344CB8AC3E}">
        <p14:creationId xmlns:p14="http://schemas.microsoft.com/office/powerpoint/2010/main" val="3036666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7484" y="187239"/>
            <a:ext cx="10977032" cy="436031"/>
          </a:xfrm>
        </p:spPr>
        <p:txBody>
          <a:bodyPr/>
          <a:lstStyle/>
          <a:p>
            <a:pPr algn="ctr"/>
            <a:r>
              <a:rPr lang="en-US" dirty="0"/>
              <a:t>Sensitivity to Different Predictors</a:t>
            </a:r>
          </a:p>
        </p:txBody>
      </p:sp>
      <p:pic>
        <p:nvPicPr>
          <p:cNvPr id="4" name="Picture 3">
            <a:extLst>
              <a:ext uri="{FF2B5EF4-FFF2-40B4-BE49-F238E27FC236}">
                <a16:creationId xmlns:a16="http://schemas.microsoft.com/office/drawing/2014/main" id="{04E4AEE1-5435-A449-AF80-1139E9E3FB3B}"/>
              </a:ext>
            </a:extLst>
          </p:cNvPr>
          <p:cNvPicPr/>
          <p:nvPr/>
        </p:nvPicPr>
        <p:blipFill>
          <a:blip r:embed="rId2"/>
          <a:stretch>
            <a:fillRect/>
          </a:stretch>
        </p:blipFill>
        <p:spPr>
          <a:xfrm>
            <a:off x="2251417" y="866543"/>
            <a:ext cx="7689166" cy="5804218"/>
          </a:xfrm>
          <a:prstGeom prst="rect">
            <a:avLst/>
          </a:prstGeom>
        </p:spPr>
      </p:pic>
    </p:spTree>
    <p:extLst>
      <p:ext uri="{BB962C8B-B14F-4D97-AF65-F5344CB8AC3E}">
        <p14:creationId xmlns:p14="http://schemas.microsoft.com/office/powerpoint/2010/main" val="4114633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pPr algn="ctr"/>
            <a:r>
              <a:rPr lang="en-US" sz="2800" b="1" dirty="0">
                <a:latin typeface="Arial" panose="020B0604020202020204" pitchFamily="34" charset="0"/>
                <a:cs typeface="Arial" panose="020B0604020202020204" pitchFamily="34" charset="0"/>
              </a:rPr>
              <a:t>Realtime Forecast System</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https://</a:t>
            </a:r>
            <a:r>
              <a:rPr lang="en-US" sz="2800" b="1" dirty="0" err="1">
                <a:latin typeface="Arial" panose="020B0604020202020204" pitchFamily="34" charset="0"/>
                <a:cs typeface="Arial" panose="020B0604020202020204" pitchFamily="34" charset="0"/>
              </a:rPr>
              <a:t>tcis.jpl.nasa.gov</a:t>
            </a:r>
            <a:r>
              <a:rPr lang="en-US" sz="2800" b="1">
                <a:latin typeface="Arial" panose="020B0604020202020204" pitchFamily="34" charset="0"/>
                <a:cs typeface="Arial" panose="020B0604020202020204" pitchFamily="34" charset="0"/>
              </a:rPr>
              <a:t>/data/ships/</a:t>
            </a:r>
            <a:endParaRPr lang="en-US" sz="28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829E11E-E4E0-2B43-B9DA-F9C586C87E32}"/>
              </a:ext>
            </a:extLst>
          </p:cNvPr>
          <p:cNvPicPr>
            <a:picLocks noChangeAspect="1"/>
          </p:cNvPicPr>
          <p:nvPr/>
        </p:nvPicPr>
        <p:blipFill>
          <a:blip r:embed="rId3"/>
          <a:stretch>
            <a:fillRect/>
          </a:stretch>
        </p:blipFill>
        <p:spPr>
          <a:xfrm>
            <a:off x="509397" y="1249680"/>
            <a:ext cx="11173205" cy="4358640"/>
          </a:xfrm>
          <a:prstGeom prst="rect">
            <a:avLst/>
          </a:prstGeom>
        </p:spPr>
      </p:pic>
    </p:spTree>
    <p:extLst>
      <p:ext uri="{BB962C8B-B14F-4D97-AF65-F5344CB8AC3E}">
        <p14:creationId xmlns:p14="http://schemas.microsoft.com/office/powerpoint/2010/main" val="3787725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7484" y="182171"/>
            <a:ext cx="10977032" cy="436031"/>
          </a:xfrm>
        </p:spPr>
        <p:txBody>
          <a:bodyPr/>
          <a:lstStyle/>
          <a:p>
            <a:pPr algn="ctr"/>
            <a:r>
              <a:rPr lang="en-US" dirty="0"/>
              <a:t>Summary</a:t>
            </a:r>
          </a:p>
        </p:txBody>
      </p:sp>
      <p:sp>
        <p:nvSpPr>
          <p:cNvPr id="4" name="Text Placeholder 3"/>
          <p:cNvSpPr>
            <a:spLocks noGrp="1"/>
          </p:cNvSpPr>
          <p:nvPr>
            <p:ph type="body" sz="quarter" idx="17"/>
          </p:nvPr>
        </p:nvSpPr>
        <p:spPr>
          <a:xfrm>
            <a:off x="971266" y="830654"/>
            <a:ext cx="10249468" cy="4943474"/>
          </a:xfrm>
        </p:spPr>
        <p:txBody>
          <a:bodyPr>
            <a:noAutofit/>
          </a:bodyPr>
          <a:lstStyle/>
          <a:p>
            <a:r>
              <a:rPr lang="en-US" sz="2400" dirty="0">
                <a:solidFill>
                  <a:schemeClr val="tx1"/>
                </a:solidFill>
                <a:latin typeface="Arial" panose="020B0604020202020204" pitchFamily="34" charset="0"/>
                <a:cs typeface="Arial" panose="020B0604020202020204" pitchFamily="34" charset="0"/>
              </a:rPr>
              <a:t>Tropical cyclone intensity change is approximately linearly correlated with surplus inner-core precipitation, ice water path and outflow temperature above a threshold value.</a:t>
            </a:r>
          </a:p>
          <a:p>
            <a:endParaRPr lang="en-US" sz="12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The threshold value can be determined from neutral TCs of nearly constant intensity and it varies approximately linearly with TC intensity.</a:t>
            </a:r>
          </a:p>
          <a:p>
            <a:pPr marL="0" indent="0">
              <a:buNone/>
            </a:pPr>
            <a:endParaRPr lang="en-US" sz="12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The JPL-ML model significantly outperforms the NHC operational RI consensus forecast. Our probability of detection for RI in the Atlantic Basin is 40%, 60% and 200% higher than the NHC operational model while the false alarm ratio is only 4%, 7% and 6% higher for 25-, 30- and 35-kt RI thresholds, respectively. </a:t>
            </a:r>
          </a:p>
        </p:txBody>
      </p:sp>
      <p:sp>
        <p:nvSpPr>
          <p:cNvPr id="2" name="TextBox 1">
            <a:extLst>
              <a:ext uri="{FF2B5EF4-FFF2-40B4-BE49-F238E27FC236}">
                <a16:creationId xmlns:a16="http://schemas.microsoft.com/office/drawing/2014/main" id="{81051690-BBCC-4E40-9A41-03448A62AC8A}"/>
              </a:ext>
            </a:extLst>
          </p:cNvPr>
          <p:cNvSpPr txBox="1"/>
          <p:nvPr/>
        </p:nvSpPr>
        <p:spPr>
          <a:xfrm>
            <a:off x="787789" y="5290834"/>
            <a:ext cx="11183816" cy="1384995"/>
          </a:xfrm>
          <a:prstGeom prst="rect">
            <a:avLst/>
          </a:prstGeom>
          <a:noFill/>
        </p:spPr>
        <p:txBody>
          <a:bodyPr wrap="square" rtlCol="0">
            <a:spAutoFit/>
          </a:bodyPr>
          <a:lstStyle/>
          <a:p>
            <a:r>
              <a:rPr lang="en-US" dirty="0" err="1">
                <a:solidFill>
                  <a:srgbClr val="002060"/>
                </a:solidFill>
              </a:rPr>
              <a:t>Su</a:t>
            </a:r>
            <a:r>
              <a:rPr lang="en-US" dirty="0">
                <a:solidFill>
                  <a:srgbClr val="002060"/>
                </a:solidFill>
              </a:rPr>
              <a:t>, H., Wu, L., Jiang, J. H., Pai, R., Liu, A., </a:t>
            </a:r>
            <a:r>
              <a:rPr lang="en-US" dirty="0" err="1">
                <a:solidFill>
                  <a:srgbClr val="002060"/>
                </a:solidFill>
              </a:rPr>
              <a:t>Zhai</a:t>
            </a:r>
            <a:r>
              <a:rPr lang="en-US" dirty="0">
                <a:solidFill>
                  <a:srgbClr val="002060"/>
                </a:solidFill>
              </a:rPr>
              <a:t>, A. J., et al., Applying satellite observations of tropical cyclone internal structures to rapid intensification forecast with machine learning. </a:t>
            </a:r>
            <a:r>
              <a:rPr lang="en-US" i="1" dirty="0">
                <a:solidFill>
                  <a:srgbClr val="002060"/>
                </a:solidFill>
              </a:rPr>
              <a:t>Geophysical Research Letters</a:t>
            </a:r>
            <a:r>
              <a:rPr lang="en-US" dirty="0">
                <a:solidFill>
                  <a:srgbClr val="002060"/>
                </a:solidFill>
              </a:rPr>
              <a:t>, 47, e2020GL089102, http://</a:t>
            </a:r>
            <a:r>
              <a:rPr lang="en-US" dirty="0" err="1">
                <a:solidFill>
                  <a:srgbClr val="002060"/>
                </a:solidFill>
              </a:rPr>
              <a:t>dx.doi.org</a:t>
            </a:r>
            <a:r>
              <a:rPr lang="en-US" dirty="0">
                <a:solidFill>
                  <a:srgbClr val="002060"/>
                </a:solidFill>
              </a:rPr>
              <a:t>/10.1029/2020GL089102, 2020. </a:t>
            </a:r>
          </a:p>
          <a:p>
            <a:endParaRPr lang="en-US" sz="1200" dirty="0"/>
          </a:p>
          <a:p>
            <a:r>
              <a:rPr lang="en-US" dirty="0"/>
              <a:t>NASA press release: </a:t>
            </a:r>
            <a:r>
              <a:rPr lang="en-US" u="sng" dirty="0">
                <a:hlinkClick r:id="rId3"/>
              </a:rPr>
              <a:t>https://www.jpl.nasa.gov/news/news.php?feature=7738</a:t>
            </a:r>
            <a:r>
              <a:rPr lang="en-US" dirty="0"/>
              <a:t>.</a:t>
            </a:r>
          </a:p>
        </p:txBody>
      </p:sp>
    </p:spTree>
    <p:extLst>
      <p:ext uri="{BB962C8B-B14F-4D97-AF65-F5344CB8AC3E}">
        <p14:creationId xmlns:p14="http://schemas.microsoft.com/office/powerpoint/2010/main" val="163465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59080"/>
            <a:ext cx="12192000" cy="701040"/>
          </a:xfrm>
        </p:spPr>
        <p:txBody>
          <a:bodyPr>
            <a:noAutofit/>
          </a:bodyPr>
          <a:lstStyle/>
          <a:p>
            <a:pPr algn="ctr"/>
            <a:r>
              <a:rPr lang="en-US" sz="2800" b="1" dirty="0">
                <a:latin typeface="Arial" panose="020B0604020202020204" pitchFamily="34" charset="0"/>
                <a:cs typeface="Arial" panose="020B0604020202020204" pitchFamily="34" charset="0"/>
              </a:rPr>
              <a:t>Factors Controlling Hurricane Intensification</a:t>
            </a:r>
            <a:endParaRPr lang="en-US" sz="2800" b="1" dirty="0">
              <a:solidFill>
                <a:srgbClr val="0070C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F54B93A-B70E-D54D-814F-0A25EF7DEE73}"/>
              </a:ext>
            </a:extLst>
          </p:cNvPr>
          <p:cNvSpPr txBox="1"/>
          <p:nvPr/>
        </p:nvSpPr>
        <p:spPr>
          <a:xfrm>
            <a:off x="4148265" y="4817517"/>
            <a:ext cx="4561202"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Warm sea surface temperature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Weak vertical wind shear</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Moist environment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Strong symmetric convection</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Intense convective bursts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Cold outflow temperature </a:t>
            </a:r>
          </a:p>
        </p:txBody>
      </p:sp>
      <p:pic>
        <p:nvPicPr>
          <p:cNvPr id="25" name="Picture 24">
            <a:extLst>
              <a:ext uri="{FF2B5EF4-FFF2-40B4-BE49-F238E27FC236}">
                <a16:creationId xmlns:a16="http://schemas.microsoft.com/office/drawing/2014/main" id="{77035F59-687F-AC4C-9A1F-5DA515401FCB}"/>
              </a:ext>
            </a:extLst>
          </p:cNvPr>
          <p:cNvPicPr>
            <a:picLocks noChangeAspect="1"/>
          </p:cNvPicPr>
          <p:nvPr/>
        </p:nvPicPr>
        <p:blipFill>
          <a:blip r:embed="rId3"/>
          <a:stretch>
            <a:fillRect/>
          </a:stretch>
        </p:blipFill>
        <p:spPr>
          <a:xfrm>
            <a:off x="1732279" y="960120"/>
            <a:ext cx="8727441" cy="3796437"/>
          </a:xfrm>
          <a:prstGeom prst="rect">
            <a:avLst/>
          </a:prstGeom>
        </p:spPr>
      </p:pic>
    </p:spTree>
    <p:extLst>
      <p:ext uri="{BB962C8B-B14F-4D97-AF65-F5344CB8AC3E}">
        <p14:creationId xmlns:p14="http://schemas.microsoft.com/office/powerpoint/2010/main" val="145630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51A8F-479B-694D-90C0-FE2CCCE0E43E}"/>
              </a:ext>
            </a:extLst>
          </p:cNvPr>
          <p:cNvSpPr>
            <a:spLocks noGrp="1"/>
          </p:cNvSpPr>
          <p:nvPr>
            <p:ph type="title"/>
          </p:nvPr>
        </p:nvSpPr>
        <p:spPr>
          <a:xfrm>
            <a:off x="838200" y="365125"/>
            <a:ext cx="10515600" cy="655955"/>
          </a:xfrm>
        </p:spPr>
        <p:txBody>
          <a:bodyPr>
            <a:normAutofit/>
          </a:bodyPr>
          <a:lstStyle/>
          <a:p>
            <a:pPr algn="ctr"/>
            <a:r>
              <a:rPr lang="en-US" sz="2800" b="1" dirty="0">
                <a:latin typeface="Arial" panose="020B0604020202020204" pitchFamily="34" charset="0"/>
                <a:cs typeface="Arial" panose="020B0604020202020204" pitchFamily="34" charset="0"/>
              </a:rPr>
              <a:t>Hurricane Forecast Models</a:t>
            </a:r>
          </a:p>
        </p:txBody>
      </p:sp>
      <p:sp>
        <p:nvSpPr>
          <p:cNvPr id="3" name="Content Placeholder 2">
            <a:extLst>
              <a:ext uri="{FF2B5EF4-FFF2-40B4-BE49-F238E27FC236}">
                <a16:creationId xmlns:a16="http://schemas.microsoft.com/office/drawing/2014/main" id="{30A030D5-A59D-DF44-889D-B5C1E9491872}"/>
              </a:ext>
            </a:extLst>
          </p:cNvPr>
          <p:cNvSpPr>
            <a:spLocks noGrp="1"/>
          </p:cNvSpPr>
          <p:nvPr>
            <p:ph idx="1"/>
          </p:nvPr>
        </p:nvSpPr>
        <p:spPr>
          <a:xfrm>
            <a:off x="838200" y="1253331"/>
            <a:ext cx="10515600" cy="438309"/>
          </a:xfrm>
        </p:spPr>
        <p:txBody>
          <a:bodyPr>
            <a:normAutofit fontScale="25000" lnSpcReduction="20000"/>
          </a:bodyPr>
          <a:lstStyle/>
          <a:p>
            <a:r>
              <a:rPr lang="en-US" sz="11200" dirty="0">
                <a:latin typeface="Arial" panose="020B0604020202020204" pitchFamily="34" charset="0"/>
                <a:cs typeface="Arial" panose="020B0604020202020204" pitchFamily="34" charset="0"/>
              </a:rPr>
              <a:t>Numerical models</a:t>
            </a:r>
          </a:p>
          <a:p>
            <a:pPr marL="0" indent="0">
              <a:buNone/>
            </a:pPr>
            <a:endParaRPr lang="en-US" dirty="0"/>
          </a:p>
        </p:txBody>
      </p:sp>
      <p:pic>
        <p:nvPicPr>
          <p:cNvPr id="5" name="Picture 4">
            <a:extLst>
              <a:ext uri="{FF2B5EF4-FFF2-40B4-BE49-F238E27FC236}">
                <a16:creationId xmlns:a16="http://schemas.microsoft.com/office/drawing/2014/main" id="{28C7CFB2-9336-844D-9872-B120225BA7F2}"/>
              </a:ext>
            </a:extLst>
          </p:cNvPr>
          <p:cNvPicPr>
            <a:picLocks noChangeAspect="1"/>
          </p:cNvPicPr>
          <p:nvPr/>
        </p:nvPicPr>
        <p:blipFill>
          <a:blip r:embed="rId2"/>
          <a:stretch>
            <a:fillRect/>
          </a:stretch>
        </p:blipFill>
        <p:spPr>
          <a:xfrm>
            <a:off x="1315720" y="1928972"/>
            <a:ext cx="3708400" cy="3530600"/>
          </a:xfrm>
          <a:prstGeom prst="rect">
            <a:avLst/>
          </a:prstGeom>
        </p:spPr>
      </p:pic>
      <p:pic>
        <p:nvPicPr>
          <p:cNvPr id="1026" name="Picture 2">
            <a:extLst>
              <a:ext uri="{FF2B5EF4-FFF2-40B4-BE49-F238E27FC236}">
                <a16:creationId xmlns:a16="http://schemas.microsoft.com/office/drawing/2014/main" id="{8358DCD2-F87E-D948-A19B-7967BAAEA3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89" b="10301"/>
          <a:stretch/>
        </p:blipFill>
        <p:spPr bwMode="auto">
          <a:xfrm>
            <a:off x="6187440" y="1192371"/>
            <a:ext cx="5166360" cy="426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8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pPr algn="ctr"/>
            <a:r>
              <a:rPr lang="en-US" sz="2800" b="1" dirty="0">
                <a:latin typeface="Arial" panose="020B0604020202020204" pitchFamily="34" charset="0"/>
                <a:cs typeface="Arial" panose="020B0604020202020204" pitchFamily="34" charset="0"/>
              </a:rPr>
              <a:t>Statistical Forecast Models</a:t>
            </a:r>
          </a:p>
        </p:txBody>
      </p:sp>
      <p:grpSp>
        <p:nvGrpSpPr>
          <p:cNvPr id="35" name="Group 34">
            <a:extLst>
              <a:ext uri="{FF2B5EF4-FFF2-40B4-BE49-F238E27FC236}">
                <a16:creationId xmlns:a16="http://schemas.microsoft.com/office/drawing/2014/main" id="{301B8B9B-ED8B-F940-AFE9-5F61A470E25C}"/>
              </a:ext>
            </a:extLst>
          </p:cNvPr>
          <p:cNvGrpSpPr/>
          <p:nvPr/>
        </p:nvGrpSpPr>
        <p:grpSpPr>
          <a:xfrm>
            <a:off x="4389120" y="1066800"/>
            <a:ext cx="4099560" cy="4766734"/>
            <a:chOff x="4389120" y="1310640"/>
            <a:chExt cx="4099560" cy="4766734"/>
          </a:xfrm>
        </p:grpSpPr>
        <p:sp>
          <p:nvSpPr>
            <p:cNvPr id="4" name="Rectangle 3">
              <a:extLst>
                <a:ext uri="{FF2B5EF4-FFF2-40B4-BE49-F238E27FC236}">
                  <a16:creationId xmlns:a16="http://schemas.microsoft.com/office/drawing/2014/main" id="{CA3DDEA6-7F17-3F4E-B889-5F14B053012E}"/>
                </a:ext>
              </a:extLst>
            </p:cNvPr>
            <p:cNvSpPr>
              <a:spLocks noChangeAspect="1"/>
            </p:cNvSpPr>
            <p:nvPr/>
          </p:nvSpPr>
          <p:spPr>
            <a:xfrm>
              <a:off x="4389120" y="1310640"/>
              <a:ext cx="762000" cy="7620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A3CFAE39-5A44-8846-A319-E924F75A1FDC}"/>
                </a:ext>
              </a:extLst>
            </p:cNvPr>
            <p:cNvSpPr>
              <a:spLocks noChangeAspect="1"/>
            </p:cNvSpPr>
            <p:nvPr/>
          </p:nvSpPr>
          <p:spPr>
            <a:xfrm>
              <a:off x="4389120" y="3379896"/>
              <a:ext cx="762000" cy="7620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ADC26BED-B461-254B-9FDE-77CAEDF262E7}"/>
                </a:ext>
              </a:extLst>
            </p:cNvPr>
            <p:cNvSpPr>
              <a:spLocks noChangeAspect="1"/>
            </p:cNvSpPr>
            <p:nvPr/>
          </p:nvSpPr>
          <p:spPr>
            <a:xfrm>
              <a:off x="4389120" y="2390988"/>
              <a:ext cx="762000" cy="7620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80CD4871-A893-6B41-83F4-E5B01A27738B}"/>
                </a:ext>
              </a:extLst>
            </p:cNvPr>
            <p:cNvSpPr>
              <a:spLocks noChangeAspect="1"/>
            </p:cNvSpPr>
            <p:nvPr/>
          </p:nvSpPr>
          <p:spPr>
            <a:xfrm>
              <a:off x="4389120" y="5315374"/>
              <a:ext cx="762000" cy="7620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F2F6853-7216-E44A-8E44-6F47C07B2555}"/>
                </a:ext>
              </a:extLst>
            </p:cNvPr>
            <p:cNvCxnSpPr>
              <a:cxnSpLocks/>
            </p:cNvCxnSpPr>
            <p:nvPr/>
          </p:nvCxnSpPr>
          <p:spPr>
            <a:xfrm>
              <a:off x="4770120" y="4263816"/>
              <a:ext cx="0" cy="948264"/>
            </a:xfrm>
            <a:prstGeom prst="line">
              <a:avLst/>
            </a:prstGeom>
            <a:ln w="12700">
              <a:solidFill>
                <a:srgbClr val="92D050"/>
              </a:solidFill>
              <a:prstDash val="lgDash"/>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9A79A646-1B51-9C47-BC5C-7588F781D412}"/>
                </a:ext>
              </a:extLst>
            </p:cNvPr>
            <p:cNvCxnSpPr>
              <a:cxnSpLocks/>
              <a:stCxn id="4" idx="3"/>
            </p:cNvCxnSpPr>
            <p:nvPr/>
          </p:nvCxnSpPr>
          <p:spPr>
            <a:xfrm>
              <a:off x="5151120" y="1691640"/>
              <a:ext cx="2529840" cy="1359744"/>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6354420-A054-7A4E-8CB4-44E02A9DBDFF}"/>
                </a:ext>
              </a:extLst>
            </p:cNvPr>
            <p:cNvCxnSpPr>
              <a:cxnSpLocks/>
              <a:stCxn id="17" idx="3"/>
            </p:cNvCxnSpPr>
            <p:nvPr/>
          </p:nvCxnSpPr>
          <p:spPr>
            <a:xfrm>
              <a:off x="5151120" y="2771988"/>
              <a:ext cx="2575560" cy="597744"/>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8AE226A-13AA-9948-9227-98BCE12E0691}"/>
                </a:ext>
              </a:extLst>
            </p:cNvPr>
            <p:cNvCxnSpPr>
              <a:cxnSpLocks/>
              <a:stCxn id="18" idx="3"/>
            </p:cNvCxnSpPr>
            <p:nvPr/>
          </p:nvCxnSpPr>
          <p:spPr>
            <a:xfrm flipV="1">
              <a:off x="5151120" y="3987802"/>
              <a:ext cx="2529840" cy="1708572"/>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771EC84-146F-0B4A-B55A-15A252CE0FE1}"/>
                </a:ext>
              </a:extLst>
            </p:cNvPr>
            <p:cNvCxnSpPr>
              <a:cxnSpLocks/>
            </p:cNvCxnSpPr>
            <p:nvPr/>
          </p:nvCxnSpPr>
          <p:spPr>
            <a:xfrm>
              <a:off x="5151120" y="3793913"/>
              <a:ext cx="2529840"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766766E5-217A-ED4E-89EE-6FCDEF7A34C6}"/>
                </a:ext>
              </a:extLst>
            </p:cNvPr>
            <p:cNvSpPr>
              <a:spLocks noChangeAspect="1"/>
            </p:cNvSpPr>
            <p:nvPr/>
          </p:nvSpPr>
          <p:spPr>
            <a:xfrm>
              <a:off x="7726680" y="2673774"/>
              <a:ext cx="762000" cy="7620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15D32C9A-7412-9A43-BA47-40D0EEC61C82}"/>
                </a:ext>
              </a:extLst>
            </p:cNvPr>
            <p:cNvSpPr>
              <a:spLocks noChangeAspect="1"/>
            </p:cNvSpPr>
            <p:nvPr/>
          </p:nvSpPr>
          <p:spPr>
            <a:xfrm>
              <a:off x="7726680" y="3440856"/>
              <a:ext cx="762000" cy="7620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6" name="TextBox 35">
            <a:extLst>
              <a:ext uri="{FF2B5EF4-FFF2-40B4-BE49-F238E27FC236}">
                <a16:creationId xmlns:a16="http://schemas.microsoft.com/office/drawing/2014/main" id="{A6E1EF52-EE58-CA48-A2FC-1857DA4D04DB}"/>
              </a:ext>
            </a:extLst>
          </p:cNvPr>
          <p:cNvSpPr txBox="1"/>
          <p:nvPr/>
        </p:nvSpPr>
        <p:spPr>
          <a:xfrm>
            <a:off x="1257300" y="2961101"/>
            <a:ext cx="260604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Predictors</a:t>
            </a:r>
          </a:p>
        </p:txBody>
      </p:sp>
      <p:sp>
        <p:nvSpPr>
          <p:cNvPr id="37" name="TextBox 36">
            <a:extLst>
              <a:ext uri="{FF2B5EF4-FFF2-40B4-BE49-F238E27FC236}">
                <a16:creationId xmlns:a16="http://schemas.microsoft.com/office/drawing/2014/main" id="{8EA4048D-004C-D84D-A381-A6A320270CE2}"/>
              </a:ext>
            </a:extLst>
          </p:cNvPr>
          <p:cNvSpPr txBox="1"/>
          <p:nvPr/>
        </p:nvSpPr>
        <p:spPr>
          <a:xfrm>
            <a:off x="8534400" y="2961101"/>
            <a:ext cx="260604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Predictands</a:t>
            </a:r>
          </a:p>
        </p:txBody>
      </p:sp>
    </p:spTree>
    <p:extLst>
      <p:ext uri="{BB962C8B-B14F-4D97-AF65-F5344CB8AC3E}">
        <p14:creationId xmlns:p14="http://schemas.microsoft.com/office/powerpoint/2010/main" val="2121381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5467"/>
            <a:ext cx="12192000" cy="1143000"/>
          </a:xfrm>
        </p:spPr>
        <p:txBody>
          <a:bodyPr>
            <a:normAutofit/>
          </a:bodyPr>
          <a:lstStyle/>
          <a:p>
            <a:pPr algn="ctr"/>
            <a:r>
              <a:rPr lang="en-US" sz="2800" b="1" dirty="0">
                <a:latin typeface="Arial" panose="020B0604020202020204" pitchFamily="34" charset="0"/>
                <a:cs typeface="Arial" panose="020B0604020202020204" pitchFamily="34" charset="0"/>
              </a:rPr>
              <a:t>Statistical Hurricane Intensity Prediction Scheme (SHIPS)</a:t>
            </a:r>
          </a:p>
        </p:txBody>
      </p:sp>
      <p:pic>
        <p:nvPicPr>
          <p:cNvPr id="9" name="Picture 8">
            <a:extLst>
              <a:ext uri="{FF2B5EF4-FFF2-40B4-BE49-F238E27FC236}">
                <a16:creationId xmlns:a16="http://schemas.microsoft.com/office/drawing/2014/main" id="{0A7BD22D-823A-8E4C-A84F-4BA0943D37EB}"/>
              </a:ext>
            </a:extLst>
          </p:cNvPr>
          <p:cNvPicPr>
            <a:picLocks noChangeAspect="1"/>
          </p:cNvPicPr>
          <p:nvPr/>
        </p:nvPicPr>
        <p:blipFill>
          <a:blip r:embed="rId3"/>
          <a:stretch>
            <a:fillRect/>
          </a:stretch>
        </p:blipFill>
        <p:spPr>
          <a:xfrm>
            <a:off x="1105296" y="1692056"/>
            <a:ext cx="4595586" cy="3855065"/>
          </a:xfrm>
          <a:prstGeom prst="rect">
            <a:avLst/>
          </a:prstGeom>
        </p:spPr>
      </p:pic>
      <p:sp>
        <p:nvSpPr>
          <p:cNvPr id="10" name="TextBox 9">
            <a:extLst>
              <a:ext uri="{FF2B5EF4-FFF2-40B4-BE49-F238E27FC236}">
                <a16:creationId xmlns:a16="http://schemas.microsoft.com/office/drawing/2014/main" id="{1D7907F0-EBEC-4A41-A560-53ADA13E2A4E}"/>
              </a:ext>
            </a:extLst>
          </p:cNvPr>
          <p:cNvSpPr txBox="1"/>
          <p:nvPr/>
        </p:nvSpPr>
        <p:spPr>
          <a:xfrm>
            <a:off x="956640" y="5755343"/>
            <a:ext cx="5186322" cy="369332"/>
          </a:xfrm>
          <a:prstGeom prst="rect">
            <a:avLst/>
          </a:prstGeom>
          <a:noFill/>
        </p:spPr>
        <p:txBody>
          <a:bodyPr wrap="square" rtlCol="0">
            <a:spAutoFit/>
          </a:bodyPr>
          <a:lstStyle/>
          <a:p>
            <a:r>
              <a:rPr lang="en-US" altLang="en-US" dirty="0">
                <a:latin typeface="Arial" panose="020B0604020202020204" pitchFamily="34" charset="0"/>
              </a:rPr>
              <a:t>Kaplan et al. (2015, Weather and Forecasting)</a:t>
            </a:r>
            <a:endParaRPr lang="en-US" dirty="0"/>
          </a:p>
        </p:txBody>
      </p:sp>
      <p:pic>
        <p:nvPicPr>
          <p:cNvPr id="12" name="Picture 11">
            <a:extLst>
              <a:ext uri="{FF2B5EF4-FFF2-40B4-BE49-F238E27FC236}">
                <a16:creationId xmlns:a16="http://schemas.microsoft.com/office/drawing/2014/main" id="{96D35788-804F-F14C-8F3A-4B867CE6A8EE}"/>
              </a:ext>
            </a:extLst>
          </p:cNvPr>
          <p:cNvPicPr>
            <a:picLocks noChangeAspect="1"/>
          </p:cNvPicPr>
          <p:nvPr/>
        </p:nvPicPr>
        <p:blipFill>
          <a:blip r:embed="rId4"/>
          <a:stretch>
            <a:fillRect/>
          </a:stretch>
        </p:blipFill>
        <p:spPr>
          <a:xfrm>
            <a:off x="6590977" y="1158029"/>
            <a:ext cx="4189318" cy="4966646"/>
          </a:xfrm>
          <a:prstGeom prst="rect">
            <a:avLst/>
          </a:prstGeom>
        </p:spPr>
      </p:pic>
      <p:sp>
        <p:nvSpPr>
          <p:cNvPr id="13" name="TextBox 12">
            <a:extLst>
              <a:ext uri="{FF2B5EF4-FFF2-40B4-BE49-F238E27FC236}">
                <a16:creationId xmlns:a16="http://schemas.microsoft.com/office/drawing/2014/main" id="{F12DE58F-6F8D-634C-BC79-91BE6AC21E15}"/>
              </a:ext>
            </a:extLst>
          </p:cNvPr>
          <p:cNvSpPr txBox="1"/>
          <p:nvPr/>
        </p:nvSpPr>
        <p:spPr>
          <a:xfrm>
            <a:off x="1105296" y="935837"/>
            <a:ext cx="4476638" cy="523220"/>
          </a:xfrm>
          <a:prstGeom prst="rect">
            <a:avLst/>
          </a:prstGeom>
          <a:noFill/>
        </p:spPr>
        <p:txBody>
          <a:bodyPr wrap="square" rtlCol="0">
            <a:spAutoFit/>
          </a:bodyPr>
          <a:lstStyle/>
          <a:p>
            <a:pPr algn="ctr"/>
            <a:r>
              <a:rPr lang="en-US" sz="2800" b="1" dirty="0">
                <a:solidFill>
                  <a:srgbClr val="00B050"/>
                </a:solidFill>
                <a:latin typeface="Athelas" panose="02000503000000020003" pitchFamily="2" charset="77"/>
              </a:rPr>
              <a:t>Predictors for RI</a:t>
            </a:r>
          </a:p>
        </p:txBody>
      </p:sp>
    </p:spTree>
    <p:extLst>
      <p:ext uri="{BB962C8B-B14F-4D97-AF65-F5344CB8AC3E}">
        <p14:creationId xmlns:p14="http://schemas.microsoft.com/office/powerpoint/2010/main" val="658733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pPr algn="ctr"/>
            <a:r>
              <a:rPr lang="en-US" sz="2800" b="1" dirty="0">
                <a:latin typeface="Arial" panose="020B0604020202020204" pitchFamily="34" charset="0"/>
                <a:cs typeface="Arial" panose="020B0604020202020204" pitchFamily="34" charset="0"/>
              </a:rPr>
              <a:t>Current NHC RI Forecast Skills</a:t>
            </a:r>
          </a:p>
        </p:txBody>
      </p:sp>
      <p:grpSp>
        <p:nvGrpSpPr>
          <p:cNvPr id="3" name="Group 2">
            <a:extLst>
              <a:ext uri="{FF2B5EF4-FFF2-40B4-BE49-F238E27FC236}">
                <a16:creationId xmlns:a16="http://schemas.microsoft.com/office/drawing/2014/main" id="{1894C4C0-4C41-9141-AD8E-43676DC642C6}"/>
              </a:ext>
            </a:extLst>
          </p:cNvPr>
          <p:cNvGrpSpPr/>
          <p:nvPr/>
        </p:nvGrpSpPr>
        <p:grpSpPr>
          <a:xfrm>
            <a:off x="2442385" y="3785809"/>
            <a:ext cx="8271108" cy="3081094"/>
            <a:chOff x="2442385" y="3785809"/>
            <a:chExt cx="8271108" cy="3081094"/>
          </a:xfrm>
        </p:grpSpPr>
        <p:sp>
          <p:nvSpPr>
            <p:cNvPr id="4" name="TextBox 3">
              <a:extLst>
                <a:ext uri="{FF2B5EF4-FFF2-40B4-BE49-F238E27FC236}">
                  <a16:creationId xmlns:a16="http://schemas.microsoft.com/office/drawing/2014/main" id="{E3BCEF75-2F8B-DD4A-B00E-EE280737576C}"/>
                </a:ext>
              </a:extLst>
            </p:cNvPr>
            <p:cNvSpPr txBox="1"/>
            <p:nvPr/>
          </p:nvSpPr>
          <p:spPr>
            <a:xfrm>
              <a:off x="2711210" y="6497571"/>
              <a:ext cx="7629099" cy="369332"/>
            </a:xfrm>
            <a:prstGeom prst="rect">
              <a:avLst/>
            </a:prstGeom>
            <a:noFill/>
          </p:spPr>
          <p:txBody>
            <a:bodyPr wrap="square" rtlCol="0">
              <a:spAutoFit/>
            </a:bodyPr>
            <a:lstStyle/>
            <a:p>
              <a:pPr algn="ctr"/>
              <a:r>
                <a:rPr lang="en-US" altLang="en-US" dirty="0">
                  <a:latin typeface="Arial" panose="020B0604020202020204" pitchFamily="34" charset="0"/>
                  <a:cs typeface="Arial" panose="020B0604020202020204" pitchFamily="34" charset="0"/>
                </a:rPr>
                <a:t>Kaplan et al. (2015, Weather and Forecasting)</a:t>
              </a:r>
              <a:endParaRPr lang="en-US"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A9248F19-AFFC-1D48-8173-D405F39D9055}"/>
                </a:ext>
              </a:extLst>
            </p:cNvPr>
            <p:cNvGrpSpPr/>
            <p:nvPr/>
          </p:nvGrpSpPr>
          <p:grpSpPr>
            <a:xfrm>
              <a:off x="2442385" y="3785809"/>
              <a:ext cx="8271108" cy="2592603"/>
              <a:chOff x="1012372" y="3990302"/>
              <a:chExt cx="7330682" cy="2212137"/>
            </a:xfrm>
          </p:grpSpPr>
          <p:pic>
            <p:nvPicPr>
              <p:cNvPr id="14" name="Picture 13">
                <a:extLst>
                  <a:ext uri="{FF2B5EF4-FFF2-40B4-BE49-F238E27FC236}">
                    <a16:creationId xmlns:a16="http://schemas.microsoft.com/office/drawing/2014/main" id="{9A057BFE-1E70-B34D-8ED7-2A8575025CFD}"/>
                  </a:ext>
                </a:extLst>
              </p:cNvPr>
              <p:cNvPicPr>
                <a:picLocks noChangeAspect="1"/>
              </p:cNvPicPr>
              <p:nvPr/>
            </p:nvPicPr>
            <p:blipFill>
              <a:blip r:embed="rId3"/>
              <a:stretch>
                <a:fillRect/>
              </a:stretch>
            </p:blipFill>
            <p:spPr>
              <a:xfrm>
                <a:off x="3004457" y="4036846"/>
                <a:ext cx="5338597" cy="2165593"/>
              </a:xfrm>
              <a:prstGeom prst="rect">
                <a:avLst/>
              </a:prstGeom>
            </p:spPr>
          </p:pic>
          <p:pic>
            <p:nvPicPr>
              <p:cNvPr id="15" name="Picture 14">
                <a:extLst>
                  <a:ext uri="{FF2B5EF4-FFF2-40B4-BE49-F238E27FC236}">
                    <a16:creationId xmlns:a16="http://schemas.microsoft.com/office/drawing/2014/main" id="{37586D2C-89A7-CD41-B60A-7DF466E46E14}"/>
                  </a:ext>
                </a:extLst>
              </p:cNvPr>
              <p:cNvPicPr>
                <a:picLocks noChangeAspect="1"/>
              </p:cNvPicPr>
              <p:nvPr/>
            </p:nvPicPr>
            <p:blipFill>
              <a:blip r:embed="rId4"/>
              <a:stretch>
                <a:fillRect/>
              </a:stretch>
            </p:blipFill>
            <p:spPr>
              <a:xfrm>
                <a:off x="1141405" y="4162466"/>
                <a:ext cx="2087472" cy="2007440"/>
              </a:xfrm>
              <a:prstGeom prst="rect">
                <a:avLst/>
              </a:prstGeom>
            </p:spPr>
          </p:pic>
          <p:sp>
            <p:nvSpPr>
              <p:cNvPr id="16" name="TextBox 15">
                <a:extLst>
                  <a:ext uri="{FF2B5EF4-FFF2-40B4-BE49-F238E27FC236}">
                    <a16:creationId xmlns:a16="http://schemas.microsoft.com/office/drawing/2014/main" id="{8A8F772C-71EA-F642-8601-38DB8145F9CF}"/>
                  </a:ext>
                </a:extLst>
              </p:cNvPr>
              <p:cNvSpPr txBox="1"/>
              <p:nvPr/>
            </p:nvSpPr>
            <p:spPr>
              <a:xfrm>
                <a:off x="1012372" y="4013321"/>
                <a:ext cx="642257" cy="315132"/>
              </a:xfrm>
              <a:prstGeom prst="rect">
                <a:avLst/>
              </a:prstGeom>
              <a:noFill/>
            </p:spPr>
            <p:txBody>
              <a:bodyPr wrap="square" rtlCol="0">
                <a:spAutoFit/>
              </a:bodyPr>
              <a:lstStyle/>
              <a:p>
                <a:r>
                  <a:rPr lang="en-US" b="1" dirty="0">
                    <a:solidFill>
                      <a:srgbClr val="0070C0"/>
                    </a:solidFill>
                    <a:latin typeface="Arial" panose="020B0604020202020204" pitchFamily="34" charset="0"/>
                    <a:cs typeface="Arial" panose="020B0604020202020204" pitchFamily="34" charset="0"/>
                  </a:rPr>
                  <a:t>PSS</a:t>
                </a:r>
              </a:p>
            </p:txBody>
          </p:sp>
          <p:sp>
            <p:nvSpPr>
              <p:cNvPr id="17" name="TextBox 16">
                <a:extLst>
                  <a:ext uri="{FF2B5EF4-FFF2-40B4-BE49-F238E27FC236}">
                    <a16:creationId xmlns:a16="http://schemas.microsoft.com/office/drawing/2014/main" id="{B5CDD4CA-D333-8E47-A6E2-622551C7F730}"/>
                  </a:ext>
                </a:extLst>
              </p:cNvPr>
              <p:cNvSpPr txBox="1"/>
              <p:nvPr/>
            </p:nvSpPr>
            <p:spPr>
              <a:xfrm>
                <a:off x="3228878" y="3990632"/>
                <a:ext cx="767066" cy="315132"/>
              </a:xfrm>
              <a:prstGeom prst="rect">
                <a:avLst/>
              </a:prstGeom>
              <a:noFill/>
            </p:spPr>
            <p:txBody>
              <a:bodyPr wrap="square" rtlCol="0">
                <a:spAutoFit/>
              </a:bodyPr>
              <a:lstStyle/>
              <a:p>
                <a:r>
                  <a:rPr lang="en-US" b="1" dirty="0">
                    <a:solidFill>
                      <a:srgbClr val="0070C0"/>
                    </a:solidFill>
                    <a:latin typeface="Arial" panose="020B0604020202020204" pitchFamily="34" charset="0"/>
                    <a:cs typeface="Arial" panose="020B0604020202020204" pitchFamily="34" charset="0"/>
                  </a:rPr>
                  <a:t>POD</a:t>
                </a:r>
              </a:p>
            </p:txBody>
          </p:sp>
          <p:sp>
            <p:nvSpPr>
              <p:cNvPr id="18" name="TextBox 17">
                <a:extLst>
                  <a:ext uri="{FF2B5EF4-FFF2-40B4-BE49-F238E27FC236}">
                    <a16:creationId xmlns:a16="http://schemas.microsoft.com/office/drawing/2014/main" id="{DF632BB3-E950-3345-8A97-2F1148C70B8C}"/>
                  </a:ext>
                </a:extLst>
              </p:cNvPr>
              <p:cNvSpPr txBox="1"/>
              <p:nvPr/>
            </p:nvSpPr>
            <p:spPr>
              <a:xfrm>
                <a:off x="6078819" y="3990302"/>
                <a:ext cx="767066" cy="315132"/>
              </a:xfrm>
              <a:prstGeom prst="rect">
                <a:avLst/>
              </a:prstGeom>
              <a:noFill/>
            </p:spPr>
            <p:txBody>
              <a:bodyPr wrap="square" rtlCol="0">
                <a:spAutoFit/>
              </a:bodyPr>
              <a:lstStyle/>
              <a:p>
                <a:r>
                  <a:rPr lang="en-US" b="1" dirty="0">
                    <a:solidFill>
                      <a:srgbClr val="0070C0"/>
                    </a:solidFill>
                    <a:latin typeface="Arial" panose="020B0604020202020204" pitchFamily="34" charset="0"/>
                    <a:cs typeface="Arial" panose="020B0604020202020204" pitchFamily="34" charset="0"/>
                  </a:rPr>
                  <a:t>FAR</a:t>
                </a:r>
              </a:p>
            </p:txBody>
          </p:sp>
        </p:grpSp>
      </p:grpSp>
      <p:grpSp>
        <p:nvGrpSpPr>
          <p:cNvPr id="21" name="Group 20">
            <a:extLst>
              <a:ext uri="{FF2B5EF4-FFF2-40B4-BE49-F238E27FC236}">
                <a16:creationId xmlns:a16="http://schemas.microsoft.com/office/drawing/2014/main" id="{BA987C15-F624-1245-9A3A-8E1C864B032A}"/>
              </a:ext>
            </a:extLst>
          </p:cNvPr>
          <p:cNvGrpSpPr/>
          <p:nvPr/>
        </p:nvGrpSpPr>
        <p:grpSpPr>
          <a:xfrm>
            <a:off x="1899916" y="815052"/>
            <a:ext cx="9251684" cy="2939364"/>
            <a:chOff x="1899916" y="815052"/>
            <a:chExt cx="9251684" cy="2939364"/>
          </a:xfrm>
        </p:grpSpPr>
        <p:grpSp>
          <p:nvGrpSpPr>
            <p:cNvPr id="5" name="Group 4">
              <a:extLst>
                <a:ext uri="{FF2B5EF4-FFF2-40B4-BE49-F238E27FC236}">
                  <a16:creationId xmlns:a16="http://schemas.microsoft.com/office/drawing/2014/main" id="{4DB7DE5A-12E9-DF49-95CE-FF38A7D6DE07}"/>
                </a:ext>
              </a:extLst>
            </p:cNvPr>
            <p:cNvGrpSpPr/>
            <p:nvPr/>
          </p:nvGrpSpPr>
          <p:grpSpPr>
            <a:xfrm>
              <a:off x="3211595" y="815052"/>
              <a:ext cx="7940005" cy="2939364"/>
              <a:chOff x="2172380" y="1887269"/>
              <a:chExt cx="6203332" cy="2219713"/>
            </a:xfrm>
          </p:grpSpPr>
          <p:pic>
            <p:nvPicPr>
              <p:cNvPr id="6" name="Picture 5">
                <a:extLst>
                  <a:ext uri="{FF2B5EF4-FFF2-40B4-BE49-F238E27FC236}">
                    <a16:creationId xmlns:a16="http://schemas.microsoft.com/office/drawing/2014/main" id="{0927A65D-1B64-5046-B449-351416BA1DC8}"/>
                  </a:ext>
                </a:extLst>
              </p:cNvPr>
              <p:cNvPicPr>
                <a:picLocks noChangeAspect="1"/>
              </p:cNvPicPr>
              <p:nvPr/>
            </p:nvPicPr>
            <p:blipFill rotWithShape="1">
              <a:blip r:embed="rId5"/>
              <a:srcRect l="5578" t="47692" r="19519"/>
              <a:stretch/>
            </p:blipFill>
            <p:spPr>
              <a:xfrm>
                <a:off x="2172380" y="1887269"/>
                <a:ext cx="5138058" cy="945137"/>
              </a:xfrm>
              <a:prstGeom prst="rect">
                <a:avLst/>
              </a:prstGeom>
            </p:spPr>
          </p:pic>
          <p:pic>
            <p:nvPicPr>
              <p:cNvPr id="7" name="Picture 6">
                <a:extLst>
                  <a:ext uri="{FF2B5EF4-FFF2-40B4-BE49-F238E27FC236}">
                    <a16:creationId xmlns:a16="http://schemas.microsoft.com/office/drawing/2014/main" id="{A91AF3D0-7E77-3B4A-9281-5239D089483F}"/>
                  </a:ext>
                </a:extLst>
              </p:cNvPr>
              <p:cNvPicPr>
                <a:picLocks noChangeAspect="1"/>
              </p:cNvPicPr>
              <p:nvPr/>
            </p:nvPicPr>
            <p:blipFill rotWithShape="1">
              <a:blip r:embed="rId6"/>
              <a:srcRect l="35368"/>
              <a:stretch/>
            </p:blipFill>
            <p:spPr>
              <a:xfrm>
                <a:off x="3704055" y="3558011"/>
                <a:ext cx="4671657" cy="548971"/>
              </a:xfrm>
              <a:prstGeom prst="rect">
                <a:avLst/>
              </a:prstGeom>
            </p:spPr>
          </p:pic>
          <p:pic>
            <p:nvPicPr>
              <p:cNvPr id="10" name="Picture 9">
                <a:extLst>
                  <a:ext uri="{FF2B5EF4-FFF2-40B4-BE49-F238E27FC236}">
                    <a16:creationId xmlns:a16="http://schemas.microsoft.com/office/drawing/2014/main" id="{76B202ED-A588-1C46-B98F-428DCD194EA4}"/>
                  </a:ext>
                </a:extLst>
              </p:cNvPr>
              <p:cNvPicPr>
                <a:picLocks noChangeAspect="1"/>
              </p:cNvPicPr>
              <p:nvPr/>
            </p:nvPicPr>
            <p:blipFill>
              <a:blip r:embed="rId7"/>
              <a:stretch>
                <a:fillRect/>
              </a:stretch>
            </p:blipFill>
            <p:spPr>
              <a:xfrm>
                <a:off x="3995943" y="2955699"/>
                <a:ext cx="3799383" cy="229686"/>
              </a:xfrm>
              <a:prstGeom prst="rect">
                <a:avLst/>
              </a:prstGeom>
            </p:spPr>
          </p:pic>
          <p:pic>
            <p:nvPicPr>
              <p:cNvPr id="12" name="Picture 11">
                <a:extLst>
                  <a:ext uri="{FF2B5EF4-FFF2-40B4-BE49-F238E27FC236}">
                    <a16:creationId xmlns:a16="http://schemas.microsoft.com/office/drawing/2014/main" id="{80E1311B-5113-EE43-8EB3-F4089C286B60}"/>
                  </a:ext>
                </a:extLst>
              </p:cNvPr>
              <p:cNvPicPr>
                <a:picLocks noChangeAspect="1"/>
              </p:cNvPicPr>
              <p:nvPr/>
            </p:nvPicPr>
            <p:blipFill>
              <a:blip r:embed="rId8"/>
              <a:stretch>
                <a:fillRect/>
              </a:stretch>
            </p:blipFill>
            <p:spPr>
              <a:xfrm>
                <a:off x="4014226" y="3292484"/>
                <a:ext cx="3791986" cy="243437"/>
              </a:xfrm>
              <a:prstGeom prst="rect">
                <a:avLst/>
              </a:prstGeom>
            </p:spPr>
          </p:pic>
        </p:grpSp>
        <p:sp>
          <p:nvSpPr>
            <p:cNvPr id="11" name="TextBox 10">
              <a:extLst>
                <a:ext uri="{FF2B5EF4-FFF2-40B4-BE49-F238E27FC236}">
                  <a16:creationId xmlns:a16="http://schemas.microsoft.com/office/drawing/2014/main" id="{F4C1E243-2E89-AF46-8FDD-A3B5C7F5CF92}"/>
                </a:ext>
              </a:extLst>
            </p:cNvPr>
            <p:cNvSpPr txBox="1"/>
            <p:nvPr/>
          </p:nvSpPr>
          <p:spPr>
            <a:xfrm>
              <a:off x="1899916" y="2186659"/>
              <a:ext cx="3800797" cy="400110"/>
            </a:xfrm>
            <a:prstGeom prst="rect">
              <a:avLst/>
            </a:prstGeom>
            <a:noFill/>
          </p:spPr>
          <p:txBody>
            <a:bodyPr wrap="square" rtlCol="0">
              <a:spAutoFit/>
            </a:bodyPr>
            <a:lstStyle/>
            <a:p>
              <a:r>
                <a:rPr lang="en-US" sz="2000" b="1" dirty="0">
                  <a:latin typeface="Athelas" panose="02000503000000020003" pitchFamily="2" charset="77"/>
                </a:rPr>
                <a:t>Probability Of Detection (POD)</a:t>
              </a:r>
            </a:p>
          </p:txBody>
        </p:sp>
        <p:sp>
          <p:nvSpPr>
            <p:cNvPr id="19" name="TextBox 18">
              <a:extLst>
                <a:ext uri="{FF2B5EF4-FFF2-40B4-BE49-F238E27FC236}">
                  <a16:creationId xmlns:a16="http://schemas.microsoft.com/office/drawing/2014/main" id="{D2493F33-F055-C143-9D02-FB753A715E40}"/>
                </a:ext>
              </a:extLst>
            </p:cNvPr>
            <p:cNvSpPr txBox="1"/>
            <p:nvPr/>
          </p:nvSpPr>
          <p:spPr>
            <a:xfrm>
              <a:off x="1899916" y="2641933"/>
              <a:ext cx="3478199" cy="400110"/>
            </a:xfrm>
            <a:prstGeom prst="rect">
              <a:avLst/>
            </a:prstGeom>
            <a:noFill/>
          </p:spPr>
          <p:txBody>
            <a:bodyPr wrap="square" rtlCol="0">
              <a:spAutoFit/>
            </a:bodyPr>
            <a:lstStyle/>
            <a:p>
              <a:r>
                <a:rPr lang="en-US" sz="2000" b="1" dirty="0">
                  <a:latin typeface="Athelas" panose="02000503000000020003" pitchFamily="2" charset="77"/>
                </a:rPr>
                <a:t>False Alarm Ratio (FAR)</a:t>
              </a:r>
            </a:p>
          </p:txBody>
        </p:sp>
        <p:sp>
          <p:nvSpPr>
            <p:cNvPr id="20" name="TextBox 19">
              <a:extLst>
                <a:ext uri="{FF2B5EF4-FFF2-40B4-BE49-F238E27FC236}">
                  <a16:creationId xmlns:a16="http://schemas.microsoft.com/office/drawing/2014/main" id="{A714D53C-BEF5-C84E-8BC2-755E821EABC5}"/>
                </a:ext>
              </a:extLst>
            </p:cNvPr>
            <p:cNvSpPr txBox="1"/>
            <p:nvPr/>
          </p:nvSpPr>
          <p:spPr>
            <a:xfrm>
              <a:off x="1912062" y="3170386"/>
              <a:ext cx="3478199" cy="400110"/>
            </a:xfrm>
            <a:prstGeom prst="rect">
              <a:avLst/>
            </a:prstGeom>
            <a:noFill/>
          </p:spPr>
          <p:txBody>
            <a:bodyPr wrap="square" rtlCol="0">
              <a:spAutoFit/>
            </a:bodyPr>
            <a:lstStyle/>
            <a:p>
              <a:r>
                <a:rPr lang="en-US" sz="2000" b="1" dirty="0">
                  <a:latin typeface="Athelas" panose="02000503000000020003" pitchFamily="2" charset="77"/>
                </a:rPr>
                <a:t>Peirce Skill Score (PSS)</a:t>
              </a:r>
            </a:p>
          </p:txBody>
        </p:sp>
      </p:grpSp>
    </p:spTree>
    <p:extLst>
      <p:ext uri="{BB962C8B-B14F-4D97-AF65-F5344CB8AC3E}">
        <p14:creationId xmlns:p14="http://schemas.microsoft.com/office/powerpoint/2010/main" val="271411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510"/>
            <a:ext cx="12192000" cy="1143000"/>
          </a:xfrm>
        </p:spPr>
        <p:txBody>
          <a:bodyPr>
            <a:normAutofit/>
          </a:bodyPr>
          <a:lstStyle/>
          <a:p>
            <a:pPr algn="ctr"/>
            <a:r>
              <a:rPr lang="en-US" sz="2800" b="1" dirty="0">
                <a:latin typeface="Arial" panose="020B0604020202020204" pitchFamily="34" charset="0"/>
                <a:cs typeface="Arial" panose="020B0604020202020204" pitchFamily="34" charset="0"/>
              </a:rPr>
              <a:t> Path to Improve RI Forecast</a:t>
            </a:r>
          </a:p>
        </p:txBody>
      </p:sp>
      <p:grpSp>
        <p:nvGrpSpPr>
          <p:cNvPr id="21" name="Group 20">
            <a:extLst>
              <a:ext uri="{FF2B5EF4-FFF2-40B4-BE49-F238E27FC236}">
                <a16:creationId xmlns:a16="http://schemas.microsoft.com/office/drawing/2014/main" id="{4186751D-C6FE-534F-99F6-7C0AFF894B1A}"/>
              </a:ext>
            </a:extLst>
          </p:cNvPr>
          <p:cNvGrpSpPr/>
          <p:nvPr/>
        </p:nvGrpSpPr>
        <p:grpSpPr>
          <a:xfrm>
            <a:off x="4389120" y="1221546"/>
            <a:ext cx="4099560" cy="4766734"/>
            <a:chOff x="4389120" y="1310640"/>
            <a:chExt cx="4099560" cy="4766734"/>
          </a:xfrm>
        </p:grpSpPr>
        <p:sp>
          <p:nvSpPr>
            <p:cNvPr id="22" name="Rectangle 21">
              <a:extLst>
                <a:ext uri="{FF2B5EF4-FFF2-40B4-BE49-F238E27FC236}">
                  <a16:creationId xmlns:a16="http://schemas.microsoft.com/office/drawing/2014/main" id="{0EA63BF2-E051-5246-9F01-7E0EE9D8A170}"/>
                </a:ext>
              </a:extLst>
            </p:cNvPr>
            <p:cNvSpPr>
              <a:spLocks noChangeAspect="1"/>
            </p:cNvSpPr>
            <p:nvPr/>
          </p:nvSpPr>
          <p:spPr>
            <a:xfrm>
              <a:off x="4389120" y="1310640"/>
              <a:ext cx="762000" cy="7620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22">
              <a:extLst>
                <a:ext uri="{FF2B5EF4-FFF2-40B4-BE49-F238E27FC236}">
                  <a16:creationId xmlns:a16="http://schemas.microsoft.com/office/drawing/2014/main" id="{D6C8F74C-F6C8-BC47-8CD3-F074240DDAF5}"/>
                </a:ext>
              </a:extLst>
            </p:cNvPr>
            <p:cNvSpPr>
              <a:spLocks noChangeAspect="1"/>
            </p:cNvSpPr>
            <p:nvPr/>
          </p:nvSpPr>
          <p:spPr>
            <a:xfrm>
              <a:off x="4389120" y="3379896"/>
              <a:ext cx="762000" cy="7620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a:extLst>
                <a:ext uri="{FF2B5EF4-FFF2-40B4-BE49-F238E27FC236}">
                  <a16:creationId xmlns:a16="http://schemas.microsoft.com/office/drawing/2014/main" id="{1F6233F1-59C8-DE4E-A9DA-2DEE63FD6110}"/>
                </a:ext>
              </a:extLst>
            </p:cNvPr>
            <p:cNvSpPr>
              <a:spLocks noChangeAspect="1"/>
            </p:cNvSpPr>
            <p:nvPr/>
          </p:nvSpPr>
          <p:spPr>
            <a:xfrm>
              <a:off x="4389120" y="2390988"/>
              <a:ext cx="762000" cy="7620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2600D715-F644-C946-BA3E-6E83AEC56409}"/>
                </a:ext>
              </a:extLst>
            </p:cNvPr>
            <p:cNvSpPr>
              <a:spLocks noChangeAspect="1"/>
            </p:cNvSpPr>
            <p:nvPr/>
          </p:nvSpPr>
          <p:spPr>
            <a:xfrm>
              <a:off x="4389120" y="5315374"/>
              <a:ext cx="762000" cy="7620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4E27D9A7-E11C-8F46-B28C-B8D2738400F9}"/>
                </a:ext>
              </a:extLst>
            </p:cNvPr>
            <p:cNvCxnSpPr>
              <a:cxnSpLocks/>
            </p:cNvCxnSpPr>
            <p:nvPr/>
          </p:nvCxnSpPr>
          <p:spPr>
            <a:xfrm>
              <a:off x="4770120" y="4263816"/>
              <a:ext cx="0" cy="948264"/>
            </a:xfrm>
            <a:prstGeom prst="line">
              <a:avLst/>
            </a:prstGeom>
            <a:ln w="12700">
              <a:solidFill>
                <a:srgbClr val="92D050"/>
              </a:solidFill>
              <a:prstDash val="lgDash"/>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3AF2F4BE-E40A-F64A-8DB7-F933690A2E40}"/>
                </a:ext>
              </a:extLst>
            </p:cNvPr>
            <p:cNvCxnSpPr>
              <a:cxnSpLocks/>
              <a:stCxn id="22" idx="3"/>
            </p:cNvCxnSpPr>
            <p:nvPr/>
          </p:nvCxnSpPr>
          <p:spPr>
            <a:xfrm>
              <a:off x="5151120" y="1691640"/>
              <a:ext cx="2529840" cy="1359744"/>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2EDA4F9-6755-4944-AA57-4111FC0A1852}"/>
                </a:ext>
              </a:extLst>
            </p:cNvPr>
            <p:cNvCxnSpPr>
              <a:cxnSpLocks/>
              <a:stCxn id="24" idx="3"/>
            </p:cNvCxnSpPr>
            <p:nvPr/>
          </p:nvCxnSpPr>
          <p:spPr>
            <a:xfrm>
              <a:off x="5151120" y="2771988"/>
              <a:ext cx="2575560" cy="597744"/>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F7C1C32-0A6F-844C-B8DE-3FF721C21A97}"/>
                </a:ext>
              </a:extLst>
            </p:cNvPr>
            <p:cNvCxnSpPr>
              <a:cxnSpLocks/>
              <a:stCxn id="25" idx="3"/>
            </p:cNvCxnSpPr>
            <p:nvPr/>
          </p:nvCxnSpPr>
          <p:spPr>
            <a:xfrm flipV="1">
              <a:off x="5151120" y="3987802"/>
              <a:ext cx="2529840" cy="1708572"/>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93042C4-B595-5D44-8747-37E4DEF05CCB}"/>
                </a:ext>
              </a:extLst>
            </p:cNvPr>
            <p:cNvCxnSpPr>
              <a:cxnSpLocks/>
            </p:cNvCxnSpPr>
            <p:nvPr/>
          </p:nvCxnSpPr>
          <p:spPr>
            <a:xfrm>
              <a:off x="5151120" y="3793913"/>
              <a:ext cx="2529840"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9092349-BB9C-8B42-8B66-3C26B34B3F05}"/>
                </a:ext>
              </a:extLst>
            </p:cNvPr>
            <p:cNvSpPr>
              <a:spLocks noChangeAspect="1"/>
            </p:cNvSpPr>
            <p:nvPr/>
          </p:nvSpPr>
          <p:spPr>
            <a:xfrm>
              <a:off x="7726680" y="2673774"/>
              <a:ext cx="762000" cy="7620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4D183CE2-D5C4-4A43-8998-DF72F19C9694}"/>
                </a:ext>
              </a:extLst>
            </p:cNvPr>
            <p:cNvSpPr>
              <a:spLocks noChangeAspect="1"/>
            </p:cNvSpPr>
            <p:nvPr/>
          </p:nvSpPr>
          <p:spPr>
            <a:xfrm>
              <a:off x="7726680" y="3440856"/>
              <a:ext cx="762000" cy="7620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3" name="TextBox 32">
            <a:extLst>
              <a:ext uri="{FF2B5EF4-FFF2-40B4-BE49-F238E27FC236}">
                <a16:creationId xmlns:a16="http://schemas.microsoft.com/office/drawing/2014/main" id="{83066EE8-0270-2244-82A9-733D7DC903C6}"/>
              </a:ext>
            </a:extLst>
          </p:cNvPr>
          <p:cNvSpPr txBox="1"/>
          <p:nvPr/>
        </p:nvSpPr>
        <p:spPr>
          <a:xfrm>
            <a:off x="1623060" y="3127051"/>
            <a:ext cx="260604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Predictors</a:t>
            </a:r>
          </a:p>
        </p:txBody>
      </p:sp>
      <p:sp>
        <p:nvSpPr>
          <p:cNvPr id="34" name="TextBox 33">
            <a:extLst>
              <a:ext uri="{FF2B5EF4-FFF2-40B4-BE49-F238E27FC236}">
                <a16:creationId xmlns:a16="http://schemas.microsoft.com/office/drawing/2014/main" id="{C4C10842-50B4-B84F-8CAA-56AE1BBE0EAB}"/>
              </a:ext>
            </a:extLst>
          </p:cNvPr>
          <p:cNvSpPr txBox="1"/>
          <p:nvPr/>
        </p:nvSpPr>
        <p:spPr>
          <a:xfrm>
            <a:off x="8534400" y="3115847"/>
            <a:ext cx="260604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Predictands</a:t>
            </a:r>
          </a:p>
        </p:txBody>
      </p:sp>
    </p:spTree>
    <p:extLst>
      <p:ext uri="{BB962C8B-B14F-4D97-AF65-F5344CB8AC3E}">
        <p14:creationId xmlns:p14="http://schemas.microsoft.com/office/powerpoint/2010/main" val="3803094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10786"/>
          </a:xfrm>
        </p:spPr>
        <p:txBody>
          <a:bodyPr>
            <a:normAutofit/>
          </a:bodyPr>
          <a:lstStyle/>
          <a:p>
            <a:pPr algn="ctr"/>
            <a:r>
              <a:rPr lang="en-US" sz="2800" b="1" dirty="0">
                <a:latin typeface="Arial" panose="020B0604020202020204" pitchFamily="34" charset="0"/>
                <a:cs typeface="Arial" panose="020B0604020202020204" pitchFamily="34" charset="0"/>
              </a:rPr>
              <a:t>New Predictors for RI</a:t>
            </a:r>
          </a:p>
        </p:txBody>
      </p:sp>
      <p:sp>
        <p:nvSpPr>
          <p:cNvPr id="3" name="Content Placeholder 2"/>
          <p:cNvSpPr>
            <a:spLocks noGrp="1"/>
          </p:cNvSpPr>
          <p:nvPr>
            <p:ph idx="1"/>
          </p:nvPr>
        </p:nvSpPr>
        <p:spPr>
          <a:xfrm>
            <a:off x="471488" y="725308"/>
            <a:ext cx="11197347" cy="749557"/>
          </a:xfrm>
        </p:spPr>
        <p:txBody>
          <a:bodyPr>
            <a:noAutofit/>
          </a:bodyPr>
          <a:lstStyle/>
          <a:p>
            <a:r>
              <a:rPr lang="en-US" sz="2400" dirty="0">
                <a:latin typeface="Arial" panose="020B0604020202020204" pitchFamily="34" charset="0"/>
                <a:cs typeface="Arial" panose="020B0604020202020204" pitchFamily="34" charset="0"/>
              </a:rPr>
              <a:t>Our analysis of NASA satellite observations identifies several new predictors for TC intensity change, including inner core precipitation structure, ice water content, and outflow temperature  </a:t>
            </a:r>
          </a:p>
        </p:txBody>
      </p:sp>
      <p:pic>
        <p:nvPicPr>
          <p:cNvPr id="9" name="Picture 8">
            <a:extLst>
              <a:ext uri="{FF2B5EF4-FFF2-40B4-BE49-F238E27FC236}">
                <a16:creationId xmlns:a16="http://schemas.microsoft.com/office/drawing/2014/main" id="{31AC2131-B661-3E4B-947C-18649067DF70}"/>
              </a:ext>
            </a:extLst>
          </p:cNvPr>
          <p:cNvPicPr/>
          <p:nvPr/>
        </p:nvPicPr>
        <p:blipFill rotWithShape="1">
          <a:blip r:embed="rId3"/>
          <a:srcRect l="6191" t="14377" r="4909" b="14532"/>
          <a:stretch/>
        </p:blipFill>
        <p:spPr bwMode="auto">
          <a:xfrm rot="16200000">
            <a:off x="1627461" y="2264797"/>
            <a:ext cx="4489524" cy="4688811"/>
          </a:xfrm>
          <a:prstGeom prst="rect">
            <a:avLst/>
          </a:prstGeom>
          <a:ln>
            <a:noFill/>
          </a:ln>
          <a:extLst>
            <a:ext uri="{53640926-AAD7-44D8-BBD7-CCE9431645EC}">
              <a14:shadowObscured xmlns:a14="http://schemas.microsoft.com/office/drawing/2010/main"/>
            </a:ext>
          </a:extLst>
        </p:spPr>
      </p:pic>
      <p:grpSp>
        <p:nvGrpSpPr>
          <p:cNvPr id="13" name="Group 12">
            <a:extLst>
              <a:ext uri="{FF2B5EF4-FFF2-40B4-BE49-F238E27FC236}">
                <a16:creationId xmlns:a16="http://schemas.microsoft.com/office/drawing/2014/main" id="{BA679F1B-C12C-A04F-A273-9029BB07FAE4}"/>
              </a:ext>
            </a:extLst>
          </p:cNvPr>
          <p:cNvGrpSpPr/>
          <p:nvPr/>
        </p:nvGrpSpPr>
        <p:grpSpPr>
          <a:xfrm>
            <a:off x="2789483" y="1833112"/>
            <a:ext cx="2579517" cy="531328"/>
            <a:chOff x="3008242" y="573722"/>
            <a:chExt cx="2579517" cy="531328"/>
          </a:xfrm>
        </p:grpSpPr>
        <p:sp>
          <p:nvSpPr>
            <p:cNvPr id="14" name="Up Arrow 13">
              <a:extLst>
                <a:ext uri="{FF2B5EF4-FFF2-40B4-BE49-F238E27FC236}">
                  <a16:creationId xmlns:a16="http://schemas.microsoft.com/office/drawing/2014/main" id="{375CA82C-D7D5-CD41-8F61-1F9229E7ACAA}"/>
                </a:ext>
              </a:extLst>
            </p:cNvPr>
            <p:cNvSpPr/>
            <p:nvPr/>
          </p:nvSpPr>
          <p:spPr>
            <a:xfrm rot="5400000">
              <a:off x="4032337" y="-450373"/>
              <a:ext cx="531328" cy="2579517"/>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9E05C0A-C340-7642-8FEF-4E27840068B5}"/>
                </a:ext>
              </a:extLst>
            </p:cNvPr>
            <p:cNvSpPr txBox="1"/>
            <p:nvPr/>
          </p:nvSpPr>
          <p:spPr>
            <a:xfrm>
              <a:off x="3008242" y="649357"/>
              <a:ext cx="2319132" cy="369332"/>
            </a:xfrm>
            <a:prstGeom prst="rect">
              <a:avLst/>
            </a:prstGeom>
            <a:noFill/>
          </p:spPr>
          <p:txBody>
            <a:bodyPr wrap="square" rtlCol="0">
              <a:spAutoFit/>
            </a:bodyPr>
            <a:lstStyle/>
            <a:p>
              <a:pPr algn="ctr"/>
              <a:r>
                <a:rPr lang="en-US" dirty="0">
                  <a:solidFill>
                    <a:schemeClr val="bg1"/>
                  </a:solidFill>
                </a:rPr>
                <a:t>TC Intensification Rate</a:t>
              </a:r>
            </a:p>
          </p:txBody>
        </p:sp>
      </p:grpSp>
      <p:grpSp>
        <p:nvGrpSpPr>
          <p:cNvPr id="16" name="Group 15">
            <a:extLst>
              <a:ext uri="{FF2B5EF4-FFF2-40B4-BE49-F238E27FC236}">
                <a16:creationId xmlns:a16="http://schemas.microsoft.com/office/drawing/2014/main" id="{CE4989F4-DE74-2F44-B864-C2A071F1014C}"/>
              </a:ext>
            </a:extLst>
          </p:cNvPr>
          <p:cNvGrpSpPr/>
          <p:nvPr/>
        </p:nvGrpSpPr>
        <p:grpSpPr>
          <a:xfrm>
            <a:off x="856251" y="3055427"/>
            <a:ext cx="531328" cy="2579517"/>
            <a:chOff x="221839" y="2323907"/>
            <a:chExt cx="531328" cy="2579517"/>
          </a:xfrm>
        </p:grpSpPr>
        <p:sp>
          <p:nvSpPr>
            <p:cNvPr id="17" name="Up Arrow 16">
              <a:extLst>
                <a:ext uri="{FF2B5EF4-FFF2-40B4-BE49-F238E27FC236}">
                  <a16:creationId xmlns:a16="http://schemas.microsoft.com/office/drawing/2014/main" id="{129B54E6-0D75-1646-BECC-9651A21EF3FF}"/>
                </a:ext>
              </a:extLst>
            </p:cNvPr>
            <p:cNvSpPr/>
            <p:nvPr/>
          </p:nvSpPr>
          <p:spPr>
            <a:xfrm rot="10800000">
              <a:off x="221839" y="2323907"/>
              <a:ext cx="531328" cy="2579517"/>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35422C5-998A-664E-9167-5E86D2590413}"/>
                </a:ext>
              </a:extLst>
            </p:cNvPr>
            <p:cNvSpPr txBox="1"/>
            <p:nvPr/>
          </p:nvSpPr>
          <p:spPr>
            <a:xfrm rot="16200000">
              <a:off x="-188137" y="3110627"/>
              <a:ext cx="1381675" cy="369332"/>
            </a:xfrm>
            <a:prstGeom prst="rect">
              <a:avLst/>
            </a:prstGeom>
            <a:noFill/>
          </p:spPr>
          <p:txBody>
            <a:bodyPr wrap="square" rtlCol="0">
              <a:spAutoFit/>
            </a:bodyPr>
            <a:lstStyle/>
            <a:p>
              <a:r>
                <a:rPr lang="en-US" dirty="0">
                  <a:solidFill>
                    <a:schemeClr val="bg1"/>
                  </a:solidFill>
                </a:rPr>
                <a:t>TC Intensity</a:t>
              </a:r>
            </a:p>
          </p:txBody>
        </p:sp>
      </p:grpSp>
      <p:pic>
        <p:nvPicPr>
          <p:cNvPr id="19" name="Picture 18">
            <a:extLst>
              <a:ext uri="{FF2B5EF4-FFF2-40B4-BE49-F238E27FC236}">
                <a16:creationId xmlns:a16="http://schemas.microsoft.com/office/drawing/2014/main" id="{686E6CD2-30AE-A04A-99EA-ECE1F43177FE}"/>
              </a:ext>
            </a:extLst>
          </p:cNvPr>
          <p:cNvPicPr>
            <a:picLocks noChangeAspect="1"/>
          </p:cNvPicPr>
          <p:nvPr/>
        </p:nvPicPr>
        <p:blipFill>
          <a:blip r:embed="rId4"/>
          <a:stretch>
            <a:fillRect/>
          </a:stretch>
        </p:blipFill>
        <p:spPr>
          <a:xfrm>
            <a:off x="5369001" y="3904893"/>
            <a:ext cx="8349236" cy="1926747"/>
          </a:xfrm>
          <a:prstGeom prst="rect">
            <a:avLst/>
          </a:prstGeom>
        </p:spPr>
      </p:pic>
      <p:sp>
        <p:nvSpPr>
          <p:cNvPr id="20" name="Rectangle 19">
            <a:extLst>
              <a:ext uri="{FF2B5EF4-FFF2-40B4-BE49-F238E27FC236}">
                <a16:creationId xmlns:a16="http://schemas.microsoft.com/office/drawing/2014/main" id="{325D8ECF-3432-584F-814E-C2D9D58BB86E}"/>
              </a:ext>
            </a:extLst>
          </p:cNvPr>
          <p:cNvSpPr/>
          <p:nvPr/>
        </p:nvSpPr>
        <p:spPr>
          <a:xfrm>
            <a:off x="7256409" y="3339493"/>
            <a:ext cx="4412426" cy="369332"/>
          </a:xfrm>
          <a:prstGeom prst="rect">
            <a:avLst/>
          </a:prstGeom>
        </p:spPr>
        <p:txBody>
          <a:bodyPr wrap="none">
            <a:spAutoFit/>
          </a:bodyPr>
          <a:lstStyle/>
          <a:p>
            <a:r>
              <a:rPr lang="en-US" dirty="0">
                <a:latin typeface="Arial" panose="020B0604020202020204" pitchFamily="34" charset="0"/>
                <a:ea typeface="SimSun" panose="02010600030101010101" pitchFamily="2" charset="-122"/>
              </a:rPr>
              <a:t>Sample size for TRMM data (1998-2014)</a:t>
            </a:r>
            <a:endParaRPr lang="en-US" dirty="0"/>
          </a:p>
        </p:txBody>
      </p:sp>
    </p:spTree>
    <p:extLst>
      <p:ext uri="{BB962C8B-B14F-4D97-AF65-F5344CB8AC3E}">
        <p14:creationId xmlns:p14="http://schemas.microsoft.com/office/powerpoint/2010/main" val="998492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13898</TotalTime>
  <Words>978</Words>
  <Application>Microsoft Macintosh PowerPoint</Application>
  <PresentationFormat>Widescreen</PresentationFormat>
  <Paragraphs>136</Paragraphs>
  <Slides>22</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Athelas</vt:lpstr>
      <vt:lpstr>Calibri</vt:lpstr>
      <vt:lpstr>Calibri Light</vt:lpstr>
      <vt:lpstr>Cambria Math</vt:lpstr>
      <vt:lpstr>Courier New</vt:lpstr>
      <vt:lpstr>Office Theme</vt:lpstr>
      <vt:lpstr>Applying satellite observations of tropical cyclone internal structures to rapid intensification forecast with machine learning  </vt:lpstr>
      <vt:lpstr>Motivation</vt:lpstr>
      <vt:lpstr>Factors Controlling Hurricane Intensification</vt:lpstr>
      <vt:lpstr>Hurricane Forecast Models</vt:lpstr>
      <vt:lpstr>Statistical Forecast Models</vt:lpstr>
      <vt:lpstr>Statistical Hurricane Intensity Prediction Scheme (SHIPS)</vt:lpstr>
      <vt:lpstr>Current NHC RI Forecast Skills</vt:lpstr>
      <vt:lpstr> Path to Improve RI Forecast</vt:lpstr>
      <vt:lpstr>New Predictors for RI</vt:lpstr>
      <vt:lpstr>Surplus Inner-Precipitation </vt:lpstr>
      <vt:lpstr>PowerPoint Presentation</vt:lpstr>
      <vt:lpstr>PowerPoint Presentation</vt:lpstr>
      <vt:lpstr>Aura MLS Outflow Temperature</vt:lpstr>
      <vt:lpstr>PowerPoint Presentation</vt:lpstr>
      <vt:lpstr>PowerPoint Presentation</vt:lpstr>
      <vt:lpstr>Exploration with IBM Watson Studio</vt:lpstr>
      <vt:lpstr>PowerPoint Presentation</vt:lpstr>
      <vt:lpstr>Challenges in Operational Forecast</vt:lpstr>
      <vt:lpstr>Improved RI Forecast with ML</vt:lpstr>
      <vt:lpstr>Sensitivity to Different Predictors</vt:lpstr>
      <vt:lpstr>Realtime Forecast System https://tcis.jpl.nasa.gov/data/ships/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536</cp:revision>
  <cp:lastPrinted>2019-05-09T05:48:34Z</cp:lastPrinted>
  <dcterms:created xsi:type="dcterms:W3CDTF">2018-04-12T23:26:39Z</dcterms:created>
  <dcterms:modified xsi:type="dcterms:W3CDTF">2020-11-04T20:43:10Z</dcterms:modified>
</cp:coreProperties>
</file>