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8" r:id="rId1"/>
    <p:sldMasterId id="2147484190" r:id="rId2"/>
    <p:sldMasterId id="2147484162" r:id="rId3"/>
    <p:sldMasterId id="2147484179" r:id="rId4"/>
  </p:sldMasterIdLst>
  <p:notesMasterIdLst>
    <p:notesMasterId r:id="rId32"/>
  </p:notesMasterIdLst>
  <p:sldIdLst>
    <p:sldId id="296" r:id="rId5"/>
    <p:sldId id="295" r:id="rId6"/>
    <p:sldId id="294" r:id="rId7"/>
    <p:sldId id="306" r:id="rId8"/>
    <p:sldId id="310" r:id="rId9"/>
    <p:sldId id="291" r:id="rId10"/>
    <p:sldId id="314" r:id="rId11"/>
    <p:sldId id="324" r:id="rId12"/>
    <p:sldId id="341" r:id="rId13"/>
    <p:sldId id="300" r:id="rId14"/>
    <p:sldId id="315" r:id="rId15"/>
    <p:sldId id="343" r:id="rId16"/>
    <p:sldId id="297" r:id="rId17"/>
    <p:sldId id="349" r:id="rId18"/>
    <p:sldId id="319" r:id="rId19"/>
    <p:sldId id="321" r:id="rId20"/>
    <p:sldId id="345" r:id="rId21"/>
    <p:sldId id="323" r:id="rId22"/>
    <p:sldId id="320" r:id="rId23"/>
    <p:sldId id="348" r:id="rId24"/>
    <p:sldId id="346" r:id="rId25"/>
    <p:sldId id="350" r:id="rId26"/>
    <p:sldId id="351" r:id="rId27"/>
    <p:sldId id="331" r:id="rId28"/>
    <p:sldId id="318" r:id="rId29"/>
    <p:sldId id="317" r:id="rId30"/>
    <p:sldId id="305" r:id="rId31"/>
  </p:sldIdLst>
  <p:sldSz cx="12192000" cy="6858000"/>
  <p:notesSz cx="7315200" cy="9601200"/>
  <p:defaultTextStyle>
    <a:defPPr>
      <a:defRPr lang="en-US"/>
    </a:defPPr>
    <a:lvl1pPr marL="0" algn="l" defTabSz="879196" rtl="0" eaLnBrk="1" latinLnBrk="0" hangingPunct="1">
      <a:defRPr sz="1731" kern="1200">
        <a:solidFill>
          <a:schemeClr val="tx1"/>
        </a:solidFill>
        <a:latin typeface="+mn-lt"/>
        <a:ea typeface="+mn-ea"/>
        <a:cs typeface="+mn-cs"/>
      </a:defRPr>
    </a:lvl1pPr>
    <a:lvl2pPr marL="439598" algn="l" defTabSz="879196" rtl="0" eaLnBrk="1" latinLnBrk="0" hangingPunct="1">
      <a:defRPr sz="1731" kern="1200">
        <a:solidFill>
          <a:schemeClr val="tx1"/>
        </a:solidFill>
        <a:latin typeface="+mn-lt"/>
        <a:ea typeface="+mn-ea"/>
        <a:cs typeface="+mn-cs"/>
      </a:defRPr>
    </a:lvl2pPr>
    <a:lvl3pPr marL="879196" algn="l" defTabSz="879196" rtl="0" eaLnBrk="1" latinLnBrk="0" hangingPunct="1">
      <a:defRPr sz="1731" kern="1200">
        <a:solidFill>
          <a:schemeClr val="tx1"/>
        </a:solidFill>
        <a:latin typeface="+mn-lt"/>
        <a:ea typeface="+mn-ea"/>
        <a:cs typeface="+mn-cs"/>
      </a:defRPr>
    </a:lvl3pPr>
    <a:lvl4pPr marL="1318793" algn="l" defTabSz="879196" rtl="0" eaLnBrk="1" latinLnBrk="0" hangingPunct="1">
      <a:defRPr sz="1731" kern="1200">
        <a:solidFill>
          <a:schemeClr val="tx1"/>
        </a:solidFill>
        <a:latin typeface="+mn-lt"/>
        <a:ea typeface="+mn-ea"/>
        <a:cs typeface="+mn-cs"/>
      </a:defRPr>
    </a:lvl4pPr>
    <a:lvl5pPr marL="1758391" algn="l" defTabSz="879196" rtl="0" eaLnBrk="1" latinLnBrk="0" hangingPunct="1">
      <a:defRPr sz="1731" kern="1200">
        <a:solidFill>
          <a:schemeClr val="tx1"/>
        </a:solidFill>
        <a:latin typeface="+mn-lt"/>
        <a:ea typeface="+mn-ea"/>
        <a:cs typeface="+mn-cs"/>
      </a:defRPr>
    </a:lvl5pPr>
    <a:lvl6pPr marL="2197989" algn="l" defTabSz="879196" rtl="0" eaLnBrk="1" latinLnBrk="0" hangingPunct="1">
      <a:defRPr sz="1731" kern="1200">
        <a:solidFill>
          <a:schemeClr val="tx1"/>
        </a:solidFill>
        <a:latin typeface="+mn-lt"/>
        <a:ea typeface="+mn-ea"/>
        <a:cs typeface="+mn-cs"/>
      </a:defRPr>
    </a:lvl6pPr>
    <a:lvl7pPr marL="2637587" algn="l" defTabSz="879196" rtl="0" eaLnBrk="1" latinLnBrk="0" hangingPunct="1">
      <a:defRPr sz="1731" kern="1200">
        <a:solidFill>
          <a:schemeClr val="tx1"/>
        </a:solidFill>
        <a:latin typeface="+mn-lt"/>
        <a:ea typeface="+mn-ea"/>
        <a:cs typeface="+mn-cs"/>
      </a:defRPr>
    </a:lvl7pPr>
    <a:lvl8pPr marL="3077185" algn="l" defTabSz="879196" rtl="0" eaLnBrk="1" latinLnBrk="0" hangingPunct="1">
      <a:defRPr sz="1731" kern="1200">
        <a:solidFill>
          <a:schemeClr val="tx1"/>
        </a:solidFill>
        <a:latin typeface="+mn-lt"/>
        <a:ea typeface="+mn-ea"/>
        <a:cs typeface="+mn-cs"/>
      </a:defRPr>
    </a:lvl8pPr>
    <a:lvl9pPr marL="3516782" algn="l" defTabSz="879196" rtl="0" eaLnBrk="1" latinLnBrk="0" hangingPunct="1">
      <a:defRPr sz="173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Goetz" initials="KG" lastIdx="1" clrIdx="0">
    <p:extLst>
      <p:ext uri="{19B8F6BF-5375-455C-9EA6-DF929625EA0E}">
        <p15:presenceInfo xmlns:p15="http://schemas.microsoft.com/office/powerpoint/2012/main" userId="Kim Goet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0D3DC"/>
    <a:srgbClr val="003155"/>
    <a:srgbClr val="13B9C2"/>
    <a:srgbClr val="00467F"/>
    <a:srgbClr val="008998"/>
    <a:srgbClr val="103D72"/>
    <a:srgbClr val="2A7DE2"/>
    <a:srgbClr val="1A428A"/>
    <a:srgbClr val="C25613"/>
    <a:srgbClr val="BE2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0" autoAdjust="0"/>
    <p:restoredTop sz="72520" autoAdjust="0"/>
  </p:normalViewPr>
  <p:slideViewPr>
    <p:cSldViewPr snapToGrid="0" snapToObjects="1">
      <p:cViewPr varScale="1">
        <p:scale>
          <a:sx n="80" d="100"/>
          <a:sy n="80" d="100"/>
        </p:scale>
        <p:origin x="270" y="96"/>
      </p:cViewPr>
      <p:guideLst/>
    </p:cSldViewPr>
  </p:slid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C30B0F9-ACCA-8C41-B581-4C1D94E3F992}" type="datetimeFigureOut">
              <a:rPr lang="en-US" smtClean="0"/>
              <a:t>11/19/2020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FF68CC5-9B2F-654B-A985-9D929854450A}" type="slidenum">
              <a:rPr lang="en-US" smtClean="0"/>
              <a:t>‹#›</a:t>
            </a:fld>
            <a:endParaRPr lang="en-US"/>
          </a:p>
        </p:txBody>
      </p:sp>
    </p:spTree>
    <p:extLst>
      <p:ext uri="{BB962C8B-B14F-4D97-AF65-F5344CB8AC3E}">
        <p14:creationId xmlns:p14="http://schemas.microsoft.com/office/powerpoint/2010/main" val="559191044"/>
      </p:ext>
    </p:extLst>
  </p:cSld>
  <p:clrMap bg1="lt1" tx1="dk1" bg2="lt2" tx2="dk2" accent1="accent1" accent2="accent2" accent3="accent3" accent4="accent4" accent5="accent5" accent6="accent6" hlink="hlink" folHlink="folHlink"/>
  <p:notesStyle>
    <a:lvl1pPr marL="0" algn="l" defTabSz="879196" rtl="0" eaLnBrk="1" latinLnBrk="0" hangingPunct="1">
      <a:defRPr sz="1154" kern="1200">
        <a:solidFill>
          <a:schemeClr val="tx1"/>
        </a:solidFill>
        <a:latin typeface="+mn-lt"/>
        <a:ea typeface="+mn-ea"/>
        <a:cs typeface="+mn-cs"/>
      </a:defRPr>
    </a:lvl1pPr>
    <a:lvl2pPr marL="439598" algn="l" defTabSz="879196" rtl="0" eaLnBrk="1" latinLnBrk="0" hangingPunct="1">
      <a:defRPr sz="1154" kern="1200">
        <a:solidFill>
          <a:schemeClr val="tx1"/>
        </a:solidFill>
        <a:latin typeface="+mn-lt"/>
        <a:ea typeface="+mn-ea"/>
        <a:cs typeface="+mn-cs"/>
      </a:defRPr>
    </a:lvl2pPr>
    <a:lvl3pPr marL="879196" algn="l" defTabSz="879196" rtl="0" eaLnBrk="1" latinLnBrk="0" hangingPunct="1">
      <a:defRPr sz="1154" kern="1200">
        <a:solidFill>
          <a:schemeClr val="tx1"/>
        </a:solidFill>
        <a:latin typeface="+mn-lt"/>
        <a:ea typeface="+mn-ea"/>
        <a:cs typeface="+mn-cs"/>
      </a:defRPr>
    </a:lvl3pPr>
    <a:lvl4pPr marL="1318793" algn="l" defTabSz="879196" rtl="0" eaLnBrk="1" latinLnBrk="0" hangingPunct="1">
      <a:defRPr sz="1154" kern="1200">
        <a:solidFill>
          <a:schemeClr val="tx1"/>
        </a:solidFill>
        <a:latin typeface="+mn-lt"/>
        <a:ea typeface="+mn-ea"/>
        <a:cs typeface="+mn-cs"/>
      </a:defRPr>
    </a:lvl4pPr>
    <a:lvl5pPr marL="1758391" algn="l" defTabSz="879196" rtl="0" eaLnBrk="1" latinLnBrk="0" hangingPunct="1">
      <a:defRPr sz="1154" kern="1200">
        <a:solidFill>
          <a:schemeClr val="tx1"/>
        </a:solidFill>
        <a:latin typeface="+mn-lt"/>
        <a:ea typeface="+mn-ea"/>
        <a:cs typeface="+mn-cs"/>
      </a:defRPr>
    </a:lvl5pPr>
    <a:lvl6pPr marL="2197989" algn="l" defTabSz="879196" rtl="0" eaLnBrk="1" latinLnBrk="0" hangingPunct="1">
      <a:defRPr sz="1154" kern="1200">
        <a:solidFill>
          <a:schemeClr val="tx1"/>
        </a:solidFill>
        <a:latin typeface="+mn-lt"/>
        <a:ea typeface="+mn-ea"/>
        <a:cs typeface="+mn-cs"/>
      </a:defRPr>
    </a:lvl6pPr>
    <a:lvl7pPr marL="2637587" algn="l" defTabSz="879196" rtl="0" eaLnBrk="1" latinLnBrk="0" hangingPunct="1">
      <a:defRPr sz="1154" kern="1200">
        <a:solidFill>
          <a:schemeClr val="tx1"/>
        </a:solidFill>
        <a:latin typeface="+mn-lt"/>
        <a:ea typeface="+mn-ea"/>
        <a:cs typeface="+mn-cs"/>
      </a:defRPr>
    </a:lvl7pPr>
    <a:lvl8pPr marL="3077185" algn="l" defTabSz="879196" rtl="0" eaLnBrk="1" latinLnBrk="0" hangingPunct="1">
      <a:defRPr sz="1154" kern="1200">
        <a:solidFill>
          <a:schemeClr val="tx1"/>
        </a:solidFill>
        <a:latin typeface="+mn-lt"/>
        <a:ea typeface="+mn-ea"/>
        <a:cs typeface="+mn-cs"/>
      </a:defRPr>
    </a:lvl8pPr>
    <a:lvl9pPr marL="3516782" algn="l" defTabSz="879196" rtl="0" eaLnBrk="1" latinLnBrk="0" hangingPunct="1">
      <a:defRPr sz="115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journals.plos.org/plosone/article?id=10.1371/journal.pone.008865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onlinelibrary.wiley.com/doi/10.1111/mms.1254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journals.plos.org/plosone/article/comments?id=10.1371/journal.pone.021253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Good morning, or afternoon depending on where you are.  My name is Kim Goetz from the AFSC and  Today I’m going to talk to you about the feasibility of using VHR satellite imagery to assess the critically endangered Cook Inlet beluga whale.  This will be less of a technical talk and more of and overview of the progress we have made towards using this technology to detect cetaceans such as beluga whales and the future </a:t>
            </a:r>
            <a:r>
              <a:rPr lang="en-US" sz="1200" dirty="0" err="1"/>
              <a:t>dirction</a:t>
            </a:r>
            <a:r>
              <a:rPr lang="en-US" sz="1200" dirty="0"/>
              <a:t> of this work.</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1</a:t>
            </a:fld>
            <a:endParaRPr lang="en-US"/>
          </a:p>
        </p:txBody>
      </p:sp>
    </p:spTree>
    <p:extLst>
      <p:ext uri="{BB962C8B-B14F-4D97-AF65-F5344CB8AC3E}">
        <p14:creationId xmlns:p14="http://schemas.microsoft.com/office/powerpoint/2010/main" val="1144551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example, using a combo imagery from IKONOS, </a:t>
            </a:r>
            <a:r>
              <a:rPr lang="en-US" baseline="0" dirty="0" err="1" smtClean="0"/>
              <a:t>Quickbird</a:t>
            </a:r>
            <a:r>
              <a:rPr lang="en-US" baseline="0" dirty="0" smtClean="0"/>
              <a:t>, and WV2, </a:t>
            </a:r>
            <a:r>
              <a:rPr lang="en-US" baseline="0" dirty="0" err="1" smtClean="0"/>
              <a:t>Fretwell</a:t>
            </a:r>
            <a:r>
              <a:rPr lang="en-US" baseline="0" dirty="0" smtClean="0"/>
              <a:t> et al 2012 was able to </a:t>
            </a:r>
            <a:r>
              <a:rPr lang="en-US" dirty="0" smtClean="0"/>
              <a:t>estimate the population of emperor penguins all around Antarctica using a single synoptic survey</a:t>
            </a:r>
            <a:r>
              <a:rPr lang="en-US" baseline="0" dirty="0" smtClean="0"/>
              <a:t> (left).  The image on the right shows that you can differentiate between guano stains and actual birds</a:t>
            </a:r>
            <a:r>
              <a:rPr lang="en-US" dirty="0" smtClean="0"/>
              <a:t>.</a:t>
            </a:r>
          </a:p>
          <a:p>
            <a:r>
              <a:rPr lang="en-US" dirty="0" smtClean="0"/>
              <a:t>In</a:t>
            </a:r>
            <a:r>
              <a:rPr lang="en-US" baseline="0" dirty="0" smtClean="0"/>
              <a:t> fact, they </a:t>
            </a:r>
            <a:r>
              <a:rPr lang="en-US" dirty="0" smtClean="0"/>
              <a:t> found four new colonies and confirmed the location of three previously suspected sites .</a:t>
            </a:r>
          </a:p>
          <a:p>
            <a:r>
              <a:rPr lang="en-US" dirty="0" smtClean="0"/>
              <a:t>Estimate of 238,000 breeding pairs</a:t>
            </a:r>
          </a:p>
          <a:p>
            <a:endParaRPr lang="en-US" dirty="0" smtClean="0"/>
          </a:p>
          <a:p>
            <a:pPr defTabSz="929398">
              <a:defRPr/>
            </a:pPr>
            <a:r>
              <a:rPr lang="en-US" dirty="0" smtClean="0"/>
              <a:t>This</a:t>
            </a:r>
            <a:r>
              <a:rPr lang="en-US" baseline="0" dirty="0" smtClean="0"/>
              <a:t> </a:t>
            </a:r>
            <a:r>
              <a:rPr lang="en-US" dirty="0" smtClean="0"/>
              <a:t>work now provides a comprehensive estimate of the total breeding population that can be used in future population models and will provide a baseline for long-term research.</a:t>
            </a:r>
          </a:p>
          <a:p>
            <a:endParaRPr lang="en-US" dirty="0" smtClean="0"/>
          </a:p>
          <a:p>
            <a:r>
              <a:rPr lang="en-US" dirty="0" smtClean="0"/>
              <a:t>These</a:t>
            </a:r>
            <a:r>
              <a:rPr lang="en-US" baseline="0" dirty="0" smtClean="0"/>
              <a:t> types of studies are really important as t</a:t>
            </a:r>
            <a:r>
              <a:rPr lang="en-US" dirty="0" smtClean="0"/>
              <a:t>here is a growing consensus that </a:t>
            </a:r>
            <a:r>
              <a:rPr lang="en-US" dirty="0" err="1" smtClean="0"/>
              <a:t>spp</a:t>
            </a:r>
            <a:r>
              <a:rPr lang="en-US" baseline="0" dirty="0" smtClean="0"/>
              <a:t> such as the </a:t>
            </a:r>
            <a:r>
              <a:rPr lang="en-US" dirty="0" smtClean="0"/>
              <a:t>emperor penguin will be affected by changing climate, a driver thought to be critical to their future survival. </a:t>
            </a:r>
          </a:p>
          <a:p>
            <a:endParaRPr lang="en-US" dirty="0" smtClean="0"/>
          </a:p>
        </p:txBody>
      </p:sp>
      <p:sp>
        <p:nvSpPr>
          <p:cNvPr id="4" name="Slide Number Placeholder 3"/>
          <p:cNvSpPr>
            <a:spLocks noGrp="1"/>
          </p:cNvSpPr>
          <p:nvPr>
            <p:ph type="sldNum" sz="quarter" idx="10"/>
          </p:nvPr>
        </p:nvSpPr>
        <p:spPr/>
        <p:txBody>
          <a:bodyPr/>
          <a:lstStyle/>
          <a:p>
            <a:fld id="{4FF68CC5-9B2F-654B-A985-9D929854450A}" type="slidenum">
              <a:rPr lang="en-US" smtClean="0"/>
              <a:t>10</a:t>
            </a:fld>
            <a:endParaRPr lang="en-US"/>
          </a:p>
        </p:txBody>
      </p:sp>
    </p:spTree>
    <p:extLst>
      <p:ext uri="{BB962C8B-B14F-4D97-AF65-F5344CB8AC3E}">
        <p14:creationId xmlns:p14="http://schemas.microsoft.com/office/powerpoint/2010/main" val="2231210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Then in </a:t>
            </a:r>
            <a:r>
              <a:rPr lang="en-US" sz="1200" u="sng" dirty="0">
                <a:hlinkClick r:id="rId3"/>
              </a:rPr>
              <a:t>2014, </a:t>
            </a:r>
            <a:r>
              <a:rPr lang="en-US" sz="1200" u="sng" dirty="0" err="1">
                <a:hlinkClick r:id="rId3"/>
              </a:rPr>
              <a:t>Fretwell</a:t>
            </a:r>
            <a:r>
              <a:rPr lang="en-US" sz="1200" u="sng" dirty="0">
                <a:hlinkClick r:id="rId3"/>
              </a:rPr>
              <a:t> et al</a:t>
            </a:r>
            <a:r>
              <a:rPr lang="en-US" sz="1200" dirty="0"/>
              <a:t> used a WorldView-2 satellite image with 50 cm panchromatic resolution to identify and count Southern right whales off Argentina (image on this slide). </a:t>
            </a:r>
          </a:p>
          <a:p>
            <a:pPr rtl="0"/>
            <a:endParaRPr lang="en-US" sz="1200" dirty="0"/>
          </a:p>
          <a:p>
            <a:pPr rtl="0"/>
            <a:r>
              <a:rPr lang="en-US" sz="1200" dirty="0"/>
              <a:t>To detect whales, they were able to use a basic </a:t>
            </a:r>
            <a:r>
              <a:rPr lang="en-US" sz="1200" dirty="0" err="1"/>
              <a:t>thresholding</a:t>
            </a:r>
            <a:r>
              <a:rPr lang="en-US" sz="1200" dirty="0"/>
              <a:t> technique of the panchromatic and coastal band but concluded that it was “unlikely that different baleen species could be differentiated with the resolution of currently available satellite data.”  One of the reasons this study was useful is because, right whales are the only large whale in this area at the time.</a:t>
            </a:r>
          </a:p>
        </p:txBody>
      </p:sp>
      <p:sp>
        <p:nvSpPr>
          <p:cNvPr id="4" name="Slide Number Placeholder 3"/>
          <p:cNvSpPr>
            <a:spLocks noGrp="1"/>
          </p:cNvSpPr>
          <p:nvPr>
            <p:ph type="sldNum" sz="quarter" idx="10"/>
          </p:nvPr>
        </p:nvSpPr>
        <p:spPr/>
        <p:txBody>
          <a:bodyPr/>
          <a:lstStyle/>
          <a:p>
            <a:fld id="{4FF68CC5-9B2F-654B-A985-9D929854450A}" type="slidenum">
              <a:rPr lang="en-US" smtClean="0"/>
              <a:t>11</a:t>
            </a:fld>
            <a:endParaRPr lang="en-US"/>
          </a:p>
        </p:txBody>
      </p:sp>
    </p:spTree>
    <p:extLst>
      <p:ext uri="{BB962C8B-B14F-4D97-AF65-F5344CB8AC3E}">
        <p14:creationId xmlns:p14="http://schemas.microsoft.com/office/powerpoint/2010/main" val="3016211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98">
              <a:defRPr/>
            </a:pPr>
            <a:r>
              <a:rPr lang="en-US" sz="1200" dirty="0"/>
              <a:t>The launching of </a:t>
            </a:r>
            <a:r>
              <a:rPr lang="en-US" sz="1200" dirty="0" err="1"/>
              <a:t>Maxar’s</a:t>
            </a:r>
            <a:r>
              <a:rPr lang="en-US" sz="1200" dirty="0"/>
              <a:t> WorldView-3 satellite in 2014 which has a resolution of  31 cm the panchromatic band has drastically increased our ability to differentiate specie and even classify behavior.</a:t>
            </a:r>
          </a:p>
          <a:p>
            <a:pPr rtl="0"/>
            <a:endParaRPr lang="en-US" sz="1200" dirty="0"/>
          </a:p>
          <a:p>
            <a:pPr rtl="0"/>
            <a:endParaRPr lang="en-US" sz="1200" dirty="0"/>
          </a:p>
          <a:p>
            <a:pPr rtl="0"/>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12</a:t>
            </a:fld>
            <a:endParaRPr lang="en-US"/>
          </a:p>
        </p:txBody>
      </p:sp>
    </p:spTree>
    <p:extLst>
      <p:ext uri="{BB962C8B-B14F-4D97-AF65-F5344CB8AC3E}">
        <p14:creationId xmlns:p14="http://schemas.microsoft.com/office/powerpoint/2010/main" val="2501463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Two examples</a:t>
            </a:r>
          </a:p>
          <a:p>
            <a:pPr rtl="0"/>
            <a:r>
              <a:rPr lang="en-US" sz="1200" dirty="0"/>
              <a:t>In </a:t>
            </a:r>
            <a:r>
              <a:rPr lang="en-US" sz="1200" u="sng" dirty="0">
                <a:hlinkClick r:id="rId3"/>
              </a:rPr>
              <a:t>2018, Hannah </a:t>
            </a:r>
            <a:r>
              <a:rPr lang="en-US" sz="1200" u="sng" dirty="0" err="1">
                <a:hlinkClick r:id="rId3"/>
              </a:rPr>
              <a:t>Cubaynes</a:t>
            </a:r>
            <a:r>
              <a:rPr lang="en-US" sz="1200" u="sng" dirty="0">
                <a:hlinkClick r:id="rId3"/>
              </a:rPr>
              <a:t> et al</a:t>
            </a:r>
            <a:r>
              <a:rPr lang="en-US" sz="1200" dirty="0"/>
              <a:t> (left) manually detected four species of whales (fin, humpback, southern right, and gray whales) with pan-sharpened images. Now it is possible to clearly see details such as fins and flukes. </a:t>
            </a:r>
          </a:p>
          <a:p>
            <a:pPr rtl="0"/>
            <a:endParaRPr lang="en-US" sz="1200" dirty="0"/>
          </a:p>
          <a:p>
            <a:pPr rtl="0"/>
            <a:r>
              <a:rPr lang="en-US" sz="1200" dirty="0" err="1"/>
              <a:t>Guirado</a:t>
            </a:r>
            <a:r>
              <a:rPr lang="en-US" sz="1200" dirty="0"/>
              <a:t> et al 2019 (right) was able to examine whale behaviors and found that a h</a:t>
            </a:r>
            <a:r>
              <a:rPr lang="en-US" dirty="0" smtClean="0"/>
              <a:t>igher detectability</a:t>
            </a:r>
            <a:r>
              <a:rPr lang="en-US" baseline="0" dirty="0" smtClean="0"/>
              <a:t> </a:t>
            </a:r>
            <a:r>
              <a:rPr lang="en-US" dirty="0" smtClean="0"/>
              <a:t>was obtained for whales that were classified</a:t>
            </a:r>
            <a:r>
              <a:rPr lang="en-US" baseline="0" dirty="0" smtClean="0"/>
              <a:t> as</a:t>
            </a:r>
            <a:r>
              <a:rPr lang="en-US" dirty="0" smtClean="0"/>
              <a:t> blowing, breaching, peduncle, and logging. The lowest detectability occurred for submerged and spy hopping</a:t>
            </a:r>
            <a:r>
              <a:rPr lang="en-US" baseline="0" dirty="0" smtClean="0"/>
              <a:t> behaviors.</a:t>
            </a:r>
            <a:r>
              <a:rPr lang="en-US" dirty="0" smtClean="0"/>
              <a:t/>
            </a:r>
            <a:br>
              <a:rPr lang="en-US" dirty="0" smtClean="0"/>
            </a:br>
            <a:endParaRPr lang="en-US" b="0" dirty="0" smtClean="0">
              <a:effectLst/>
            </a:endParaRPr>
          </a:p>
          <a:p>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13</a:t>
            </a:fld>
            <a:endParaRPr lang="en-US"/>
          </a:p>
        </p:txBody>
      </p:sp>
    </p:spTree>
    <p:extLst>
      <p:ext uri="{BB962C8B-B14F-4D97-AF65-F5344CB8AC3E}">
        <p14:creationId xmlns:p14="http://schemas.microsoft.com/office/powerpoint/2010/main" val="1116348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98">
              <a:defRPr/>
            </a:pPr>
            <a:r>
              <a:rPr lang="en-US" sz="1300" dirty="0"/>
              <a:t>While  we have seen that large whales can successfully be detected in VHR imagery, we still don’t know how useful this imagery is for </a:t>
            </a:r>
            <a:r>
              <a:rPr lang="en-US" sz="1300" dirty="0">
                <a:latin typeface="Calibri" panose="020F0502020204030204" pitchFamily="34" charset="0"/>
                <a:cs typeface="Calibri" panose="020F0502020204030204" pitchFamily="34" charset="0"/>
              </a:rPr>
              <a:t>detecting smaller cetaceans</a:t>
            </a:r>
            <a:endParaRPr lang="en-US" sz="1200" dirty="0"/>
          </a:p>
          <a:p>
            <a:pPr rtl="0"/>
            <a:r>
              <a:rPr lang="en-US" sz="1200" dirty="0"/>
              <a:t>Detecting target species or objects can be difficult if they are too cryptically-colored  or if they are too small to be identified with a reasonable amount of certainty.</a:t>
            </a:r>
          </a:p>
          <a:p>
            <a:endParaRPr lang="en-US" sz="1200" dirty="0"/>
          </a:p>
          <a:p>
            <a:r>
              <a:rPr lang="en-US" sz="1200" dirty="0"/>
              <a:t>Luckily for us, there is  strong contrast between the white body of adult animals and the gray-brown muddy waters of their surrounding environment which makes the CIB population ideal for examining the utility of using VHR satellite imagery to detect animal presence. As such, we are currently examining existing and recently tasked VHR satellite imagery to determine if belugas can be detected.</a:t>
            </a:r>
          </a:p>
          <a:p>
            <a:endParaRPr lang="en-US" sz="1200" dirty="0"/>
          </a:p>
          <a:p>
            <a:r>
              <a:rPr lang="en-US" sz="1200" dirty="0"/>
              <a:t>Here I am going to show a couple examples of images where belugas have been detected</a:t>
            </a:r>
          </a:p>
          <a:p>
            <a:endParaRPr lang="en-US" sz="1200" dirty="0"/>
          </a:p>
          <a:p>
            <a:pPr algn="r"/>
            <a:endParaRPr lang="en-US" sz="1200" dirty="0"/>
          </a:p>
          <a:p>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14</a:t>
            </a:fld>
            <a:endParaRPr lang="en-US"/>
          </a:p>
        </p:txBody>
      </p:sp>
    </p:spTree>
    <p:extLst>
      <p:ext uri="{BB962C8B-B14F-4D97-AF65-F5344CB8AC3E}">
        <p14:creationId xmlns:p14="http://schemas.microsoft.com/office/powerpoint/2010/main" val="2464814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first example is from belugas in Canadian waters. </a:t>
            </a:r>
            <a:endParaRPr lang="en-US" dirty="0" smtClean="0"/>
          </a:p>
          <a:p>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15</a:t>
            </a:fld>
            <a:endParaRPr lang="en-US"/>
          </a:p>
        </p:txBody>
      </p:sp>
    </p:spTree>
    <p:extLst>
      <p:ext uri="{BB962C8B-B14F-4D97-AF65-F5344CB8AC3E}">
        <p14:creationId xmlns:p14="http://schemas.microsoft.com/office/powerpoint/2010/main" val="3781096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based on this image, we are optimistic that CIB can be successfully detected – </a:t>
            </a:r>
            <a:r>
              <a:rPr lang="en-US" sz="1200" dirty="0" err="1"/>
              <a:t>esp</a:t>
            </a:r>
            <a:r>
              <a:rPr lang="en-US" sz="1200" dirty="0"/>
              <a:t> because this is lower resolution than the worldview 3 images that are now being collected.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16</a:t>
            </a:fld>
            <a:endParaRPr lang="en-US"/>
          </a:p>
        </p:txBody>
      </p:sp>
    </p:spTree>
    <p:extLst>
      <p:ext uri="{BB962C8B-B14F-4D97-AF65-F5344CB8AC3E}">
        <p14:creationId xmlns:p14="http://schemas.microsoft.com/office/powerpoint/2010/main" val="4197067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Now, what about the CI beluga?</a:t>
            </a:r>
          </a:p>
          <a:p>
            <a:pPr rtl="0"/>
            <a:endParaRPr lang="en-US" sz="1200" dirty="0"/>
          </a:p>
          <a:p>
            <a:pPr rtl="0"/>
            <a:r>
              <a:rPr lang="en-US" sz="1200" dirty="0"/>
              <a:t>Downloaded existing archived data and started tasking new imagery in May 2020 – collected over 60 images. However I should mention that this number includes duplicate images taken within a few seconds of each other, images with high cloud cover, </a:t>
            </a:r>
            <a:r>
              <a:rPr lang="en-US" sz="1200" dirty="0" err="1"/>
              <a:t>etc</a:t>
            </a:r>
            <a:endParaRPr lang="en-US" sz="1200" dirty="0"/>
          </a:p>
          <a:p>
            <a:pPr rtl="0"/>
            <a:endParaRPr lang="en-US" sz="1200" dirty="0"/>
          </a:p>
          <a:p>
            <a:pPr rtl="0"/>
            <a:r>
              <a:rPr lang="en-US" sz="1200" dirty="0"/>
              <a:t>We are struggling to go through the images (time and resources). I have personally been able to scan through the photos in a very cursory basis but not in any systematic level which is really wat we need.  </a:t>
            </a:r>
            <a:endParaRPr lang="en-US" b="0" dirty="0" smtClean="0">
              <a:effectLst/>
            </a:endParaRPr>
          </a:p>
          <a:p>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17</a:t>
            </a:fld>
            <a:endParaRPr lang="en-US"/>
          </a:p>
        </p:txBody>
      </p:sp>
    </p:spTree>
    <p:extLst>
      <p:ext uri="{BB962C8B-B14F-4D97-AF65-F5344CB8AC3E}">
        <p14:creationId xmlns:p14="http://schemas.microsoft.com/office/powerpoint/2010/main" val="2380221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18</a:t>
            </a:fld>
            <a:endParaRPr lang="en-US"/>
          </a:p>
        </p:txBody>
      </p:sp>
    </p:spTree>
    <p:extLst>
      <p:ext uri="{BB962C8B-B14F-4D97-AF65-F5344CB8AC3E}">
        <p14:creationId xmlns:p14="http://schemas.microsoft.com/office/powerpoint/2010/main" val="2850248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98">
              <a:defRPr/>
            </a:pPr>
            <a:r>
              <a:rPr lang="en-US" dirty="0" smtClean="0"/>
              <a:t>I know this is not</a:t>
            </a:r>
            <a:r>
              <a:rPr lang="en-US" baseline="0" dirty="0" smtClean="0"/>
              <a:t> as exciting as the image from Canada but given that the entire population is less than 300 animals we expect to find less animals per image. I have no doubt that we can find 50-100 animals in an image if its collected at the right time and place. In fact, its possible we already have the image but have not had a chance to go through them yet.</a:t>
            </a:r>
            <a:endParaRPr lang="en-US" dirty="0" smtClean="0"/>
          </a:p>
          <a:p>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19</a:t>
            </a:fld>
            <a:endParaRPr lang="en-US"/>
          </a:p>
        </p:txBody>
      </p:sp>
    </p:spTree>
    <p:extLst>
      <p:ext uri="{BB962C8B-B14F-4D97-AF65-F5344CB8AC3E}">
        <p14:creationId xmlns:p14="http://schemas.microsoft.com/office/powerpoint/2010/main" val="677180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I am going to start by giving you a little background about the Cook Inlet beluga whale. </a:t>
            </a:r>
          </a:p>
          <a:p>
            <a:pPr rtl="0"/>
            <a:r>
              <a:rPr lang="en-US" sz="1200" dirty="0"/>
              <a:t>There are 5 populations of belugas in Alaska</a:t>
            </a:r>
            <a:r>
              <a:rPr lang="en-US" b="0" dirty="0" smtClean="0">
                <a:effectLst/>
              </a:rPr>
              <a:t/>
            </a:r>
            <a:br>
              <a:rPr lang="en-US" b="0" dirty="0" smtClean="0">
                <a:effectLst/>
              </a:rPr>
            </a:br>
            <a:r>
              <a:rPr lang="en-US" sz="1200" dirty="0"/>
              <a:t>The population we are going to focus on today is the Cook Inlet beluga (red box</a:t>
            </a:r>
            <a:r>
              <a:rPr lang="en-US" sz="1200" dirty="0" smtClean="0"/>
              <a:t>)</a:t>
            </a:r>
            <a:endParaRPr lang="en-US" sz="1200" dirty="0"/>
          </a:p>
        </p:txBody>
      </p:sp>
      <p:sp>
        <p:nvSpPr>
          <p:cNvPr id="4" name="Slide Number Placeholder 3"/>
          <p:cNvSpPr>
            <a:spLocks noGrp="1"/>
          </p:cNvSpPr>
          <p:nvPr>
            <p:ph type="sldNum" sz="quarter" idx="10"/>
          </p:nvPr>
        </p:nvSpPr>
        <p:spPr/>
        <p:txBody>
          <a:bodyPr/>
          <a:lstStyle/>
          <a:p>
            <a:fld id="{4FF68CC5-9B2F-654B-A985-9D929854450A}" type="slidenum">
              <a:rPr lang="en-US" smtClean="0"/>
              <a:t>2</a:t>
            </a:fld>
            <a:endParaRPr lang="en-US"/>
          </a:p>
        </p:txBody>
      </p:sp>
    </p:spTree>
    <p:extLst>
      <p:ext uri="{BB962C8B-B14F-4D97-AF65-F5344CB8AC3E}">
        <p14:creationId xmlns:p14="http://schemas.microsoft.com/office/powerpoint/2010/main" val="1710819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So just to get back to the question posed in the title of this talk: “can we use VHR sat imagery to monitor the endangered beluga in Cook Inlet Alaska?</a:t>
            </a:r>
            <a:endParaRPr lang="en-US" b="0" dirty="0" smtClean="0">
              <a:effectLst/>
            </a:endParaRPr>
          </a:p>
          <a:p>
            <a:pPr rtl="0"/>
            <a:r>
              <a:rPr lang="en-US" b="0" dirty="0" smtClean="0">
                <a:effectLst/>
              </a:rPr>
              <a:t/>
            </a:r>
            <a:br>
              <a:rPr lang="en-US" b="0" dirty="0" smtClean="0">
                <a:effectLst/>
              </a:rPr>
            </a:br>
            <a:r>
              <a:rPr lang="en-US" sz="1200" dirty="0"/>
              <a:t>Very probably, but we are still far from replacing other survey modalities,  Satellite imagery has promise to improve current survey methodology for detecting whales, increase the temporal resolution of surveys, minimize human risk, and increase the rate of data acquisition. </a:t>
            </a:r>
          </a:p>
          <a:p>
            <a:pPr rtl="0"/>
            <a:endParaRPr lang="en-US" sz="1200" dirty="0"/>
          </a:p>
          <a:p>
            <a:pPr rtl="0"/>
            <a:r>
              <a:rPr lang="en-US" sz="1200" dirty="0"/>
              <a:t>But we still have a long way to go which Ill explain towards the end of this talk</a:t>
            </a:r>
            <a:endParaRPr lang="en-US" b="0" dirty="0" smtClean="0">
              <a:effectLst/>
            </a:endParaRPr>
          </a:p>
          <a:p>
            <a:pPr rtl="0"/>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20</a:t>
            </a:fld>
            <a:endParaRPr lang="en-US"/>
          </a:p>
        </p:txBody>
      </p:sp>
    </p:spTree>
    <p:extLst>
      <p:ext uri="{BB962C8B-B14F-4D97-AF65-F5344CB8AC3E}">
        <p14:creationId xmlns:p14="http://schemas.microsoft.com/office/powerpoint/2010/main" val="857226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This brings me to our ultimate goal - to leverage AI to detect whales form VHR sat imagery on an operational scale </a:t>
            </a:r>
          </a:p>
          <a:p>
            <a:pPr rtl="0"/>
            <a:endParaRPr lang="en-US" sz="1200" dirty="0"/>
          </a:p>
          <a:p>
            <a:pPr rtl="0"/>
            <a:r>
              <a:rPr lang="en-US" sz="1200" dirty="0"/>
              <a:t>To date, applications to use satellite imagery to detect whales have been mostly academic on a small scale.  </a:t>
            </a:r>
          </a:p>
          <a:p>
            <a:pPr rtl="0"/>
            <a:r>
              <a:rPr lang="en-US" sz="1200" dirty="0"/>
              <a:t>These studies often use manual methods such as </a:t>
            </a:r>
            <a:r>
              <a:rPr lang="en-US" sz="1200" dirty="0" err="1"/>
              <a:t>Cubanyes</a:t>
            </a:r>
            <a:r>
              <a:rPr lang="en-US" sz="1200" dirty="0"/>
              <a:t> study -  took about 3 hours and 20 minutes for 100 km</a:t>
            </a:r>
            <a:r>
              <a:rPr lang="en-US" sz="1200" baseline="30000" dirty="0"/>
              <a:t>2</a:t>
            </a:r>
            <a:r>
              <a:rPr lang="en-US" sz="1200" dirty="0"/>
              <a:t> which is clearly not sustainable for detecting whales at an operational level</a:t>
            </a:r>
          </a:p>
          <a:p>
            <a:pPr defTabSz="929398">
              <a:defRPr/>
            </a:pPr>
            <a:endParaRPr lang="en-US" sz="1200" dirty="0"/>
          </a:p>
          <a:p>
            <a:pPr defTabSz="929398">
              <a:defRPr/>
            </a:pPr>
            <a:r>
              <a:rPr lang="en-US" sz="1200" dirty="0"/>
              <a:t>We are hoping to combine Machine learning algorithms with an automated workflow to process satellite imagery, detect objects of interest and classify species using deep learning approaches. The ultimate goal is to augment data collection from aerial and vessel surveys to generate abundance estimates. </a:t>
            </a:r>
          </a:p>
          <a:p>
            <a:pPr defTabSz="929398">
              <a:defRPr/>
            </a:pPr>
            <a:endParaRPr lang="en-US" sz="1200" dirty="0"/>
          </a:p>
        </p:txBody>
      </p:sp>
      <p:sp>
        <p:nvSpPr>
          <p:cNvPr id="4" name="Slide Number Placeholder 3"/>
          <p:cNvSpPr>
            <a:spLocks noGrp="1"/>
          </p:cNvSpPr>
          <p:nvPr>
            <p:ph type="sldNum" sz="quarter" idx="10"/>
          </p:nvPr>
        </p:nvSpPr>
        <p:spPr/>
        <p:txBody>
          <a:bodyPr/>
          <a:lstStyle/>
          <a:p>
            <a:fld id="{4FF68CC5-9B2F-654B-A985-9D929854450A}" type="slidenum">
              <a:rPr lang="en-US" smtClean="0"/>
              <a:t>21</a:t>
            </a:fld>
            <a:endParaRPr lang="en-US"/>
          </a:p>
        </p:txBody>
      </p:sp>
    </p:spTree>
    <p:extLst>
      <p:ext uri="{BB962C8B-B14F-4D97-AF65-F5344CB8AC3E}">
        <p14:creationId xmlns:p14="http://schemas.microsoft.com/office/powerpoint/2010/main" val="606785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98">
              <a:defRPr/>
            </a:pPr>
            <a:r>
              <a:rPr lang="en-US" sz="1200" dirty="0"/>
              <a:t>As you all know, there has been great advancements in the world of machine learning over the last few years</a:t>
            </a:r>
          </a:p>
          <a:p>
            <a:pPr defTabSz="929398">
              <a:defRPr/>
            </a:pPr>
            <a:endParaRPr lang="en-US" sz="1200" dirty="0"/>
          </a:p>
          <a:p>
            <a:pPr defTabSz="929398">
              <a:defRPr/>
            </a:pPr>
            <a:r>
              <a:rPr lang="en-US" sz="1200" dirty="0"/>
              <a:t>There has have been a couple seminal papers in using AI to detect whales in satellite imagery </a:t>
            </a:r>
          </a:p>
          <a:p>
            <a:pPr rtl="0"/>
            <a:endParaRPr lang="en-US" sz="1200" u="sng" dirty="0">
              <a:hlinkClick r:id="rId3"/>
            </a:endParaRPr>
          </a:p>
          <a:p>
            <a:pPr rtl="0"/>
            <a:r>
              <a:rPr lang="en-US" sz="1200" u="sng" dirty="0">
                <a:hlinkClick r:id="rId3"/>
              </a:rPr>
              <a:t>In one example, </a:t>
            </a:r>
            <a:r>
              <a:rPr lang="en-US" sz="1200" u="sng" dirty="0" err="1">
                <a:hlinkClick r:id="rId3"/>
              </a:rPr>
              <a:t>Borowicz</a:t>
            </a:r>
            <a:r>
              <a:rPr lang="en-US" sz="1200" u="sng" dirty="0">
                <a:hlinkClick r:id="rId3"/>
              </a:rPr>
              <a:t> et al</a:t>
            </a:r>
            <a:r>
              <a:rPr lang="en-US" sz="1200" dirty="0"/>
              <a:t> 2019 used convolutional neural networks (CNN)  to detect whales.</a:t>
            </a:r>
            <a:r>
              <a:rPr lang="en-US" b="0" dirty="0" smtClean="0">
                <a:effectLst/>
              </a:rPr>
              <a:t/>
            </a:r>
            <a:br>
              <a:rPr lang="en-US" b="0" dirty="0" smtClean="0">
                <a:effectLst/>
              </a:rPr>
            </a:br>
            <a:r>
              <a:rPr lang="en-US" sz="1200" dirty="0"/>
              <a:t>The best model correctly classified 100% of tiles with whales (but did not discriminate between different species), and 94% of tiles containing only water. </a:t>
            </a:r>
            <a:endParaRPr lang="en-US" b="0" dirty="0" smtClean="0">
              <a:effectLst/>
            </a:endParaRPr>
          </a:p>
          <a:p>
            <a:pPr rtl="0"/>
            <a:r>
              <a:rPr lang="en-US" b="0" dirty="0" smtClean="0">
                <a:effectLst/>
              </a:rPr>
              <a:t/>
            </a:r>
            <a:br>
              <a:rPr lang="en-US" b="0" dirty="0" smtClean="0">
                <a:effectLst/>
              </a:rPr>
            </a:br>
            <a:r>
              <a:rPr lang="en-US" sz="1200" dirty="0"/>
              <a:t>This is an exciting development because obviously machine learning algorithms are a precursor to an operational </a:t>
            </a:r>
            <a:r>
              <a:rPr lang="en-US" sz="1200" dirty="0" smtClean="0"/>
              <a:t>system</a:t>
            </a:r>
            <a:endParaRPr lang="en-US" b="0" dirty="0" smtClean="0">
              <a:effectLst/>
            </a:endParaRPr>
          </a:p>
        </p:txBody>
      </p:sp>
      <p:sp>
        <p:nvSpPr>
          <p:cNvPr id="4" name="Slide Number Placeholder 3"/>
          <p:cNvSpPr>
            <a:spLocks noGrp="1"/>
          </p:cNvSpPr>
          <p:nvPr>
            <p:ph type="sldNum" sz="quarter" idx="10"/>
          </p:nvPr>
        </p:nvSpPr>
        <p:spPr/>
        <p:txBody>
          <a:bodyPr/>
          <a:lstStyle/>
          <a:p>
            <a:fld id="{4FF68CC5-9B2F-654B-A985-9D929854450A}" type="slidenum">
              <a:rPr lang="en-US" smtClean="0"/>
              <a:t>22</a:t>
            </a:fld>
            <a:endParaRPr lang="en-US"/>
          </a:p>
        </p:txBody>
      </p:sp>
    </p:spTree>
    <p:extLst>
      <p:ext uri="{BB962C8B-B14F-4D97-AF65-F5344CB8AC3E}">
        <p14:creationId xmlns:p14="http://schemas.microsoft.com/office/powerpoint/2010/main" val="2754666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98">
              <a:defRPr/>
            </a:pPr>
            <a:r>
              <a:rPr lang="en-US" sz="1200" dirty="0"/>
              <a:t>Momentum for using satellite imagery for marine mammal monitoring continues to grow and this new initiative brings together an extraordinary coalition of organizations to tackle the challenge of designing a large-scale operational platform to detect whales from space-orbiting satellites. </a:t>
            </a:r>
            <a:endParaRPr lang="en-US" b="0" dirty="0" smtClean="0">
              <a:effectLst/>
            </a:endParaRPr>
          </a:p>
          <a:p>
            <a:pPr rtl="0"/>
            <a:r>
              <a:rPr lang="en-US" b="0" dirty="0" smtClean="0">
                <a:effectLst/>
              </a:rPr>
              <a:t/>
            </a:r>
            <a:br>
              <a:rPr lang="en-US" b="0" dirty="0" smtClean="0">
                <a:effectLst/>
              </a:rPr>
            </a:br>
            <a:r>
              <a:rPr lang="en-US" sz="1200" dirty="0"/>
              <a:t>Essentially we want </a:t>
            </a:r>
            <a:r>
              <a:rPr lang="en-US" sz="1200" b="1" dirty="0"/>
              <a:t>worldwide coverage </a:t>
            </a:r>
            <a:r>
              <a:rPr lang="en-US" sz="1200" dirty="0"/>
              <a:t>of the highest resolution commercially available satellite imagery at an </a:t>
            </a:r>
            <a:r>
              <a:rPr lang="en-US" sz="1200" b="1" dirty="0"/>
              <a:t>affordable price</a:t>
            </a:r>
            <a:r>
              <a:rPr lang="en-US" sz="1200" dirty="0"/>
              <a:t>  - how hard can that be?</a:t>
            </a:r>
          </a:p>
          <a:p>
            <a:pPr rtl="0"/>
            <a:endParaRPr lang="en-US" sz="1200" dirty="0"/>
          </a:p>
          <a:p>
            <a:pPr defTabSz="929398">
              <a:defRPr/>
            </a:pPr>
            <a:r>
              <a:rPr lang="en-US" sz="1200" dirty="0"/>
              <a:t>Address worldwide coverage: </a:t>
            </a:r>
            <a:r>
              <a:rPr lang="en-US" sz="1200" dirty="0" err="1"/>
              <a:t>Maxar</a:t>
            </a:r>
            <a:r>
              <a:rPr lang="en-US" sz="1200" dirty="0"/>
              <a:t> is on schedule to launch its next-generation </a:t>
            </a:r>
            <a:r>
              <a:rPr lang="en-US" sz="1200" dirty="0" err="1"/>
              <a:t>WorldView</a:t>
            </a:r>
            <a:r>
              <a:rPr lang="en-US" sz="1200" dirty="0"/>
              <a:t> Legion satellites in 2021. </a:t>
            </a:r>
            <a:r>
              <a:rPr lang="en-US" sz="1200" b="1" dirty="0"/>
              <a:t>The new constellation has the ability to capture 5 million </a:t>
            </a:r>
            <a:r>
              <a:rPr lang="en-US" sz="1200" b="1" dirty="0" err="1"/>
              <a:t>sq</a:t>
            </a:r>
            <a:r>
              <a:rPr lang="en-US" sz="1200" b="1" dirty="0"/>
              <a:t> km a day (~3% of the earth), at 29 cm resolution with a revisit rate up to 15 times a day.</a:t>
            </a:r>
          </a:p>
          <a:p>
            <a:pPr rtl="0"/>
            <a:endParaRPr lang="en-US" b="0" dirty="0" smtClean="0">
              <a:effectLst/>
            </a:endParaRPr>
          </a:p>
          <a:p>
            <a:pPr rtl="0"/>
            <a:r>
              <a:rPr lang="en-US" sz="1200" dirty="0"/>
              <a:t>As far as the Affordable price: NOAA has access to limited amounts of imagery through Enhanced View contract with the National Reconnaissance Office“</a:t>
            </a:r>
          </a:p>
          <a:p>
            <a:pPr rtl="0"/>
            <a:r>
              <a:rPr lang="en-US" sz="1200" dirty="0"/>
              <a:t>Which recently took over buying imagery from the National Geospatial Agency</a:t>
            </a:r>
          </a:p>
          <a:p>
            <a:pPr rtl="0"/>
            <a:endParaRPr lang="en-US" sz="1200" dirty="0"/>
          </a:p>
          <a:p>
            <a:pPr rtl="0"/>
            <a:r>
              <a:rPr lang="en-US" sz="1200" dirty="0"/>
              <a:t>And finally, none of this would be possible without advancements in AI/machine learning And cloud based  platforms such as </a:t>
            </a:r>
            <a:r>
              <a:rPr lang="en-US" sz="1200" dirty="0" err="1"/>
              <a:t>Maxar’s</a:t>
            </a:r>
            <a:r>
              <a:rPr lang="en-US" sz="1200" dirty="0"/>
              <a:t> Geospatial Big Data (GBDX) platform which allows the storage of and access to WorldView-3 on Amazon Web Services (AWS) and allows the ability process machine learning algorithms without ever having to download and visually inspect the imagery. </a:t>
            </a:r>
          </a:p>
          <a:p>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23</a:t>
            </a:fld>
            <a:endParaRPr lang="en-US"/>
          </a:p>
        </p:txBody>
      </p:sp>
    </p:spTree>
    <p:extLst>
      <p:ext uri="{BB962C8B-B14F-4D97-AF65-F5344CB8AC3E}">
        <p14:creationId xmlns:p14="http://schemas.microsoft.com/office/powerpoint/2010/main" val="2714029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As we begin to move towards this big picture vision of</a:t>
            </a:r>
            <a:r>
              <a:rPr lang="en-US" sz="1200" dirty="0">
                <a:solidFill>
                  <a:srgbClr val="000000"/>
                </a:solidFill>
                <a:latin typeface="Economica"/>
              </a:rPr>
              <a:t> leveraging Artificial Intelligence and VHR Imagery to Monitor Whales from Space </a:t>
            </a:r>
            <a:r>
              <a:rPr lang="en-US" sz="1200" dirty="0"/>
              <a:t>, there are several high profile species that would make good test cases such as the Cook Inlet beluga whale, the North Atlantic right whale, the bowhead whale, and the gray whale. </a:t>
            </a:r>
          </a:p>
          <a:p>
            <a:pPr rtl="0"/>
            <a:r>
              <a:rPr lang="en-US" b="0" dirty="0" smtClean="0">
                <a:effectLst/>
              </a:rPr>
              <a:t/>
            </a:r>
            <a:br>
              <a:rPr lang="en-US" b="0" dirty="0" smtClean="0">
                <a:effectLst/>
              </a:rPr>
            </a:br>
            <a:r>
              <a:rPr lang="en-US" b="0" dirty="0" smtClean="0">
                <a:effectLst/>
              </a:rPr>
              <a:t>There are several steps before we can reach our ultimate goal – </a:t>
            </a:r>
          </a:p>
          <a:p>
            <a:pPr rtl="0"/>
            <a:endParaRPr lang="en-US" sz="1200" dirty="0"/>
          </a:p>
          <a:p>
            <a:pPr rtl="0"/>
            <a:r>
              <a:rPr lang="en-US" sz="1200" dirty="0"/>
              <a:t>Once a library of high-resolution satellite imagery has been collected and prepared, the images will need to be annotated to identify targets of interest. Image annotation can be done via manual inspection of the imagery and/or via active learning</a:t>
            </a:r>
          </a:p>
          <a:p>
            <a:pPr rtl="0"/>
            <a:endParaRPr lang="en-US" sz="1200" dirty="0"/>
          </a:p>
          <a:p>
            <a:pPr rtl="0"/>
            <a:r>
              <a:rPr lang="en-US" sz="1200" dirty="0"/>
              <a:t>The resulting clean annotated data set (hundreds to thousands of detections per species) will be used as a training dataset for the development of more sophisticated deep machine learning algorithms in collaborations with others such as Microsoft. </a:t>
            </a:r>
            <a:endParaRPr lang="en-US" b="0" dirty="0" smtClean="0">
              <a:effectLst/>
            </a:endParaRPr>
          </a:p>
          <a:p>
            <a:pPr rtl="0"/>
            <a:r>
              <a:rPr lang="en-US" b="0" dirty="0" smtClean="0">
                <a:effectLst/>
              </a:rPr>
              <a:t/>
            </a:r>
            <a:br>
              <a:rPr lang="en-US" b="0" dirty="0" smtClean="0">
                <a:effectLst/>
              </a:rPr>
            </a:br>
            <a:r>
              <a:rPr lang="en-US" sz="1200" dirty="0"/>
              <a:t>Once we have a machine learning algorithm(s) of sufficiently high accuracy, then we can deploy into an operational system that detects whales and shares that information with stakeholders. Ultimately this whole system could be expanded to include other species/regions at tremendous benefit to marine mammal science and conservation efforts.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24</a:t>
            </a:fld>
            <a:endParaRPr lang="en-US"/>
          </a:p>
        </p:txBody>
      </p:sp>
    </p:spTree>
    <p:extLst>
      <p:ext uri="{BB962C8B-B14F-4D97-AF65-F5344CB8AC3E}">
        <p14:creationId xmlns:p14="http://schemas.microsoft.com/office/powerpoint/2010/main" val="3185250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So while we have made progress there have also been many challenges - I have a question next to these because we are always interested in hearing feedback from folks in this audience that might have experience with these topics. So please feel free to contact me later.</a:t>
            </a:r>
            <a:endParaRPr lang="en-US" b="0" dirty="0" smtClean="0">
              <a:effectLst/>
            </a:endParaRPr>
          </a:p>
          <a:p>
            <a:pPr rtl="0"/>
            <a:r>
              <a:rPr lang="en-US" b="0" dirty="0" smtClean="0">
                <a:effectLst/>
              </a:rPr>
              <a:t> </a:t>
            </a:r>
            <a:endParaRPr lang="en-US" sz="1200" dirty="0"/>
          </a:p>
          <a:p>
            <a:pPr rtl="0"/>
            <a:r>
              <a:rPr lang="en-US" sz="1200" dirty="0"/>
              <a:t>Myth: existing imagery</a:t>
            </a:r>
          </a:p>
          <a:p>
            <a:pPr rtl="0"/>
            <a:r>
              <a:rPr lang="en-US" b="0" dirty="0" smtClean="0">
                <a:effectLst/>
              </a:rPr>
              <a:t/>
            </a:r>
            <a:br>
              <a:rPr lang="en-US" b="0" dirty="0" smtClean="0">
                <a:effectLst/>
              </a:rPr>
            </a:br>
            <a:r>
              <a:rPr lang="en-US" sz="1200" dirty="0"/>
              <a:t>Cloud Cover - some machine learning experts have indicated that we can likely eventually resolve the issue with thin cloud cover; but thick cover will continue to present a challenge; at least in the early stages, we will be limited by cloud cover. </a:t>
            </a:r>
          </a:p>
          <a:p>
            <a:pPr rtl="0"/>
            <a:endParaRPr lang="en-US" b="0" dirty="0" smtClean="0">
              <a:effectLst/>
            </a:endParaRPr>
          </a:p>
          <a:p>
            <a:pPr defTabSz="929398">
              <a:defRPr/>
            </a:pPr>
            <a:r>
              <a:rPr lang="en-US" sz="1200" dirty="0"/>
              <a:t>Sea State - it is unknown if whitecaps will hinder whale detection</a:t>
            </a:r>
            <a:endParaRPr lang="en-US" b="0" dirty="0" smtClean="0">
              <a:effectLst/>
            </a:endParaRPr>
          </a:p>
          <a:p>
            <a:pPr rtl="0"/>
            <a:endParaRPr lang="en-US" b="0" dirty="0" smtClean="0">
              <a:effectLst/>
            </a:endParaRPr>
          </a:p>
          <a:p>
            <a:pPr defTabSz="929398">
              <a:defRPr/>
            </a:pPr>
            <a:r>
              <a:rPr lang="en-US" sz="1200" dirty="0"/>
              <a:t>Tasking not intuitive</a:t>
            </a:r>
            <a:endParaRPr lang="en-US" b="0" dirty="0" smtClean="0">
              <a:effectLst/>
            </a:endParaRPr>
          </a:p>
          <a:p>
            <a:pPr marL="181240" indent="-181240">
              <a:buFont typeface="Arial" panose="020B0604020202020204" pitchFamily="34" charset="0"/>
              <a:buChar char="•"/>
            </a:pPr>
            <a:r>
              <a:rPr lang="en-US" sz="1200" dirty="0"/>
              <a:t>Limitations to are area being tasked (1,000 </a:t>
            </a:r>
            <a:r>
              <a:rPr lang="en-US" sz="1200" dirty="0" err="1"/>
              <a:t>sq</a:t>
            </a:r>
            <a:r>
              <a:rPr lang="en-US" sz="1200" dirty="0"/>
              <a:t>) which is not ideal for large open ocean areas </a:t>
            </a:r>
            <a:endParaRPr lang="en-US" b="0" dirty="0" smtClean="0">
              <a:effectLst/>
            </a:endParaRPr>
          </a:p>
          <a:p>
            <a:pPr marL="181240" indent="-181240">
              <a:buFont typeface="Arial" panose="020B0604020202020204" pitchFamily="34" charset="0"/>
              <a:buChar char="•"/>
            </a:pPr>
            <a:r>
              <a:rPr lang="en-US" sz="1200" dirty="0"/>
              <a:t>If you are lucky you might be able to get an image every three days (which is pretty much the most that can be requested)</a:t>
            </a:r>
            <a:endParaRPr lang="en-US" b="0" dirty="0" smtClean="0">
              <a:effectLst/>
            </a:endParaRPr>
          </a:p>
          <a:p>
            <a:pPr marL="181240" indent="-181240">
              <a:buFont typeface="Arial" panose="020B0604020202020204" pitchFamily="34" charset="0"/>
              <a:buChar char="•"/>
            </a:pPr>
            <a:r>
              <a:rPr lang="en-US" sz="1200" dirty="0"/>
              <a:t>We are taking advantage of the Enhanced View contract to access imagery – as a result we are low priority compared to paying customers</a:t>
            </a:r>
          </a:p>
          <a:p>
            <a:endParaRPr lang="en-US" sz="1200" dirty="0"/>
          </a:p>
          <a:p>
            <a:pPr rtl="0"/>
            <a:r>
              <a:rPr lang="en-US" sz="1200" dirty="0"/>
              <a:t>We are still figuring out which imagery product should we use? Pan sharpening, </a:t>
            </a:r>
            <a:r>
              <a:rPr lang="en-US" sz="1200" dirty="0" err="1"/>
              <a:t>orthorectification</a:t>
            </a:r>
            <a:r>
              <a:rPr lang="en-US" sz="1200" dirty="0"/>
              <a:t>, and projection are all important considerations.  </a:t>
            </a:r>
          </a:p>
          <a:p>
            <a:pPr rtl="0"/>
            <a:endParaRPr lang="en-US" sz="1200" dirty="0"/>
          </a:p>
          <a:p>
            <a:pPr rtl="0"/>
            <a:r>
              <a:rPr lang="en-US" b="0" dirty="0" smtClean="0">
                <a:effectLst/>
              </a:rPr>
              <a:t>Deep</a:t>
            </a:r>
            <a:r>
              <a:rPr lang="en-US" b="0" baseline="0" dirty="0" smtClean="0">
                <a:effectLst/>
              </a:rPr>
              <a:t> learning will require a large annotated dataset which we currently don’t have. </a:t>
            </a:r>
          </a:p>
          <a:p>
            <a:pPr rtl="0"/>
            <a:endParaRPr lang="en-US" b="0" baseline="0" dirty="0" smtClean="0">
              <a:effectLst/>
            </a:endParaRPr>
          </a:p>
          <a:p>
            <a:pPr rtl="0"/>
            <a:r>
              <a:rPr lang="en-US" b="0" baseline="0" dirty="0" smtClean="0">
                <a:effectLst/>
              </a:rPr>
              <a:t>We are currently collaborating with folks at the NRL to apply an early active learning approach (spectral angle mapping or SAM) to identify objects using spectral signatures which will help us build up an annotated library so that we can share with additional collaborators to explore machine learning approaches.</a:t>
            </a:r>
          </a:p>
          <a:p>
            <a:pPr rtl="0"/>
            <a:r>
              <a:rPr lang="en-US" b="0" dirty="0" smtClean="0">
                <a:effectLst/>
              </a:rPr>
              <a:t/>
            </a:r>
            <a:br>
              <a:rPr lang="en-US" b="0" dirty="0" smtClean="0">
                <a:effectLst/>
              </a:rPr>
            </a:br>
            <a:r>
              <a:rPr lang="en-US" b="0" dirty="0" smtClean="0">
                <a:effectLst/>
              </a:rPr>
              <a:t>After</a:t>
            </a:r>
            <a:r>
              <a:rPr lang="en-US" b="0" baseline="0" dirty="0" smtClean="0">
                <a:effectLst/>
              </a:rPr>
              <a:t> evaluating the SAM approach, </a:t>
            </a:r>
            <a:r>
              <a:rPr lang="en-US" sz="1200" dirty="0"/>
              <a:t>the NRL folks discovered a better approach involves knowing more about other objects in the image which is represented by this hay analogy.</a:t>
            </a:r>
            <a:endParaRPr lang="en-US" b="0" dirty="0" smtClean="0">
              <a:effectLst/>
            </a:endParaRPr>
          </a:p>
          <a:p>
            <a:pPr rtl="0"/>
            <a:r>
              <a:rPr lang="en-US" b="0" dirty="0" smtClean="0">
                <a:effectLst/>
              </a:rPr>
              <a:t/>
            </a:r>
            <a:br>
              <a:rPr lang="en-US" b="0" dirty="0" smtClean="0">
                <a:effectLst/>
              </a:rPr>
            </a:br>
            <a:r>
              <a:rPr lang="en-US" sz="1200" dirty="0"/>
              <a:t>When most folks are given a stack of hay and asked to find a needle, they will look for needle-like objects. I know a needle is silver, pointy, shiny and thin. This is a tedious but effective approach. This is what we were doing with SAM: you have a feature vector that represents a whale spectrally and use that to find things that look like that feature vector.</a:t>
            </a:r>
            <a:endParaRPr lang="en-US" b="0" dirty="0" smtClean="0">
              <a:effectLst/>
            </a:endParaRPr>
          </a:p>
          <a:p>
            <a:pPr rtl="0"/>
            <a:endParaRPr lang="en-US" b="0" dirty="0" smtClean="0">
              <a:effectLst/>
            </a:endParaRPr>
          </a:p>
          <a:p>
            <a:pPr rtl="0"/>
            <a:r>
              <a:rPr lang="en-US" sz="1200" dirty="0"/>
              <a:t>However, a better approach is getting rid of all hay, and see what’s left.  In order to get rid of hay, you must have a definite understanding of what hay looks like. This is the basis of anomaly detection: get rid of all the things that are uninteresting and report back anomalous things. So in terms of our satellite imagery, we want to remove objects such as planes, barges, rocks </a:t>
            </a:r>
            <a:r>
              <a:rPr lang="en-US" sz="1200" dirty="0" err="1"/>
              <a:t>etc</a:t>
            </a:r>
            <a:r>
              <a:rPr lang="en-US" sz="1200" dirty="0"/>
              <a:t>  that are also visible in the earlier image I showed you that Cook Inlet belugas. This means you must thoroughly understand what water, vessel, land, and rock pixels look like. NRL is currently exploring a tool that has the ability to do this. to be continued…</a:t>
            </a:r>
          </a:p>
          <a:p>
            <a:pPr rtl="0"/>
            <a:endParaRPr lang="en-US" sz="1200" dirty="0"/>
          </a:p>
        </p:txBody>
      </p:sp>
      <p:sp>
        <p:nvSpPr>
          <p:cNvPr id="4" name="Slide Number Placeholder 3"/>
          <p:cNvSpPr>
            <a:spLocks noGrp="1"/>
          </p:cNvSpPr>
          <p:nvPr>
            <p:ph type="sldNum" sz="quarter" idx="10"/>
          </p:nvPr>
        </p:nvSpPr>
        <p:spPr/>
        <p:txBody>
          <a:bodyPr/>
          <a:lstStyle/>
          <a:p>
            <a:fld id="{4FF68CC5-9B2F-654B-A985-9D929854450A}" type="slidenum">
              <a:rPr lang="en-US" smtClean="0"/>
              <a:t>25</a:t>
            </a:fld>
            <a:endParaRPr lang="en-US"/>
          </a:p>
        </p:txBody>
      </p:sp>
    </p:spTree>
    <p:extLst>
      <p:ext uri="{BB962C8B-B14F-4D97-AF65-F5344CB8AC3E}">
        <p14:creationId xmlns:p14="http://schemas.microsoft.com/office/powerpoint/2010/main" val="491500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have embarked on this journey,</a:t>
            </a:r>
            <a:r>
              <a:rPr lang="en-US" baseline="0" dirty="0" smtClean="0"/>
              <a:t> we realized that there are a lot of challenges to work through.</a:t>
            </a:r>
          </a:p>
          <a:p>
            <a:endParaRPr lang="en-US" baseline="0" dirty="0" smtClean="0"/>
          </a:p>
          <a:p>
            <a:r>
              <a:rPr lang="en-US" baseline="0" dirty="0" smtClean="0"/>
              <a:t>So while we naively thought our path would look like this – it is quickly turning into this</a:t>
            </a:r>
          </a:p>
          <a:p>
            <a:pPr rtl="0"/>
            <a:endParaRPr lang="en-US" sz="1200" dirty="0"/>
          </a:p>
          <a:p>
            <a:pPr rtl="0"/>
            <a:r>
              <a:rPr lang="en-US" sz="1200" dirty="0"/>
              <a:t>Using VHR imagery to determine whale density is still in its infancy and due to platform limitations, images are still not high quality enough for individual photo-id, to detect entanglements or asses health</a:t>
            </a:r>
          </a:p>
          <a:p>
            <a:pPr rtl="0"/>
            <a:endParaRPr lang="en-US" sz="1200" dirty="0"/>
          </a:p>
          <a:p>
            <a:pPr defTabSz="929398">
              <a:defRPr/>
            </a:pPr>
            <a:r>
              <a:rPr lang="en-US" sz="1200" dirty="0"/>
              <a:t>With the ability to rapidly and automatically detect whales in satellite imagery, boat or aerial surveys become valuable as ground-</a:t>
            </a:r>
            <a:r>
              <a:rPr lang="en-US" sz="1200" dirty="0" err="1"/>
              <a:t>truthing</a:t>
            </a:r>
            <a:r>
              <a:rPr lang="en-US" sz="1200" dirty="0"/>
              <a:t> rather than as the sole source of data on whale abundance and distribution. </a:t>
            </a:r>
          </a:p>
          <a:p>
            <a:pPr rtl="0"/>
            <a:endParaRPr lang="en-US" sz="1200" dirty="0"/>
          </a:p>
          <a:p>
            <a:pPr rtl="0"/>
            <a:r>
              <a:rPr lang="en-US" sz="1200" dirty="0"/>
              <a:t>It is clear that satellite imagery has tremendous potential to augment these other platforms, particularly as a non-invasive means of surveying hard to reach locations.</a:t>
            </a:r>
            <a:endParaRPr lang="en-US" b="0" dirty="0" smtClean="0">
              <a:effectLst/>
            </a:endParaRPr>
          </a:p>
          <a:p>
            <a:pPr rtl="0"/>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26</a:t>
            </a:fld>
            <a:endParaRPr lang="en-US"/>
          </a:p>
        </p:txBody>
      </p:sp>
    </p:spTree>
    <p:extLst>
      <p:ext uri="{BB962C8B-B14F-4D97-AF65-F5344CB8AC3E}">
        <p14:creationId xmlns:p14="http://schemas.microsoft.com/office/powerpoint/2010/main" val="567875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Id like to take any questions – but want</a:t>
            </a:r>
            <a:r>
              <a:rPr lang="en-US" baseline="0" dirty="0" smtClean="0"/>
              <a:t> to put in a quick plug for a talk on Feb 11, by my collaborator Christin Khan who will be able to give a bit more of an update on the progress we have achieved in addition to speaking </a:t>
            </a:r>
            <a:r>
              <a:rPr lang="en-US" baseline="0" dirty="0" err="1" smtClean="0"/>
              <a:t>aobut</a:t>
            </a:r>
            <a:r>
              <a:rPr lang="en-US" baseline="0" dirty="0" smtClean="0"/>
              <a:t> her other projects.</a:t>
            </a:r>
          </a:p>
          <a:p>
            <a:endParaRPr lang="en-US" dirty="0" smtClean="0"/>
          </a:p>
          <a:p>
            <a:r>
              <a:rPr lang="en-US" dirty="0" smtClean="0"/>
              <a:t>Christin Khan</a:t>
            </a:r>
          </a:p>
          <a:p>
            <a:r>
              <a:rPr lang="en-US" sz="1200" dirty="0"/>
              <a:t>Automate the Identification of Right Whales using Deep Learning</a:t>
            </a: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27</a:t>
            </a:fld>
            <a:endParaRPr lang="en-US"/>
          </a:p>
        </p:txBody>
      </p:sp>
    </p:spTree>
    <p:extLst>
      <p:ext uri="{BB962C8B-B14F-4D97-AF65-F5344CB8AC3E}">
        <p14:creationId xmlns:p14="http://schemas.microsoft.com/office/powerpoint/2010/main" val="2310655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This graph shows the population trend since 1993</a:t>
            </a:r>
          </a:p>
          <a:p>
            <a:pPr rtl="0"/>
            <a:r>
              <a:rPr lang="en-US" sz="1200" dirty="0"/>
              <a:t>Between 1994 – 1998, the population declined by 50% primarily due to unregulated hunting. However, after this stopped in the late 90s, the population has failed to recover</a:t>
            </a:r>
          </a:p>
          <a:p>
            <a:pPr rtl="0"/>
            <a:r>
              <a:rPr lang="en-US" b="0" dirty="0" smtClean="0">
                <a:effectLst/>
              </a:rPr>
              <a:t/>
            </a:r>
            <a:br>
              <a:rPr lang="en-US" b="0" dirty="0" smtClean="0">
                <a:effectLst/>
              </a:rPr>
            </a:br>
            <a:r>
              <a:rPr lang="en-US" b="0" dirty="0" smtClean="0">
                <a:effectLst/>
              </a:rPr>
              <a:t>In total,</a:t>
            </a:r>
            <a:r>
              <a:rPr lang="en-US" b="0" baseline="0" dirty="0" smtClean="0">
                <a:effectLst/>
              </a:rPr>
              <a:t> </a:t>
            </a:r>
            <a:r>
              <a:rPr lang="en-US" sz="1200" dirty="0"/>
              <a:t>the population has declined from ~1300 in the 70s (caulking – 1979) to &lt;300 animals today and was listed as endangered under the ESA in 2008.</a:t>
            </a:r>
          </a:p>
          <a:p>
            <a:pPr rtl="0"/>
            <a:r>
              <a:rPr lang="en-US" b="0" dirty="0" smtClean="0">
                <a:effectLst/>
              </a:rPr>
              <a:t/>
            </a:r>
            <a:br>
              <a:rPr lang="en-US" b="0" dirty="0" smtClean="0">
                <a:effectLst/>
              </a:rPr>
            </a:br>
            <a:r>
              <a:rPr lang="en-US" sz="1200" dirty="0"/>
              <a:t>In 2016 NMFS included the Cook Inlet beluga whale as one of eight Species in the Spotlight (SIS), species at high risk needing immediate, targeted efforts to stabilize their population and prevent extinction. </a:t>
            </a: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3</a:t>
            </a:fld>
            <a:endParaRPr lang="en-US"/>
          </a:p>
        </p:txBody>
      </p:sp>
    </p:spTree>
    <p:extLst>
      <p:ext uri="{BB962C8B-B14F-4D97-AF65-F5344CB8AC3E}">
        <p14:creationId xmlns:p14="http://schemas.microsoft.com/office/powerpoint/2010/main" val="367253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To monitor the population </a:t>
            </a:r>
          </a:p>
          <a:p>
            <a:pPr rtl="0"/>
            <a:endParaRPr lang="en-US" sz="1200" dirty="0"/>
          </a:p>
          <a:p>
            <a:pPr rtl="0"/>
            <a:r>
              <a:rPr lang="en-US" sz="1200" dirty="0"/>
              <a:t>AFSC has been conducted aerial surveys since 1993 to calculate new abundance estimates and trends and</a:t>
            </a:r>
            <a:endParaRPr lang="en-US" sz="1300" dirty="0"/>
          </a:p>
          <a:p>
            <a:pPr defTabSz="929398">
              <a:defRPr/>
            </a:pPr>
            <a:r>
              <a:rPr lang="en-US" sz="1200" dirty="0"/>
              <a:t>since 2017, we have been using Unmanned Aircraft to collect data that will  address action items listed in the SIS Action Plan.</a:t>
            </a:r>
          </a:p>
          <a:p>
            <a:pPr defTabSz="929398">
              <a:defRPr/>
            </a:pPr>
            <a:endParaRPr lang="en-US" sz="1200" dirty="0"/>
          </a:p>
        </p:txBody>
      </p:sp>
      <p:sp>
        <p:nvSpPr>
          <p:cNvPr id="4" name="Slide Number Placeholder 3"/>
          <p:cNvSpPr>
            <a:spLocks noGrp="1"/>
          </p:cNvSpPr>
          <p:nvPr>
            <p:ph type="sldNum" sz="quarter" idx="10"/>
          </p:nvPr>
        </p:nvSpPr>
        <p:spPr/>
        <p:txBody>
          <a:bodyPr/>
          <a:lstStyle/>
          <a:p>
            <a:fld id="{4FF68CC5-9B2F-654B-A985-9D929854450A}" type="slidenum">
              <a:rPr lang="en-US" smtClean="0"/>
              <a:t>4</a:t>
            </a:fld>
            <a:endParaRPr lang="en-US"/>
          </a:p>
        </p:txBody>
      </p:sp>
    </p:spTree>
    <p:extLst>
      <p:ext uri="{BB962C8B-B14F-4D97-AF65-F5344CB8AC3E}">
        <p14:creationId xmlns:p14="http://schemas.microsoft.com/office/powerpoint/2010/main" val="4186615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98">
              <a:defRPr/>
            </a:pPr>
            <a:r>
              <a:rPr lang="en-US" dirty="0" smtClean="0"/>
              <a:t>There are</a:t>
            </a:r>
            <a:r>
              <a:rPr lang="en-US" baseline="0" dirty="0" smtClean="0"/>
              <a:t> several challenges associated with boat/aerial based monitoring.  For one, this is a very dynamic environment with 30 </a:t>
            </a:r>
            <a:r>
              <a:rPr lang="en-US" baseline="0" dirty="0" err="1" smtClean="0"/>
              <a:t>ft</a:t>
            </a:r>
            <a:r>
              <a:rPr lang="en-US" baseline="0" dirty="0" smtClean="0"/>
              <a:t> tide cycles which can be seen in the images here.</a:t>
            </a:r>
            <a:endParaRPr lang="en-US" dirty="0" smtClean="0"/>
          </a:p>
          <a:p>
            <a:pPr defTabSz="929398">
              <a:defRPr/>
            </a:pPr>
            <a:endParaRPr lang="en-US" dirty="0" smtClean="0"/>
          </a:p>
          <a:p>
            <a:pPr defTabSz="929398">
              <a:defRPr/>
            </a:pPr>
            <a:r>
              <a:rPr lang="en-US" dirty="0" smtClean="0"/>
              <a:t>Once we get our boat launched on high tide (top), the tide keeps going out, and the boat dock goes dry</a:t>
            </a:r>
            <a:r>
              <a:rPr lang="en-US" baseline="0" dirty="0" smtClean="0"/>
              <a:t> and we</a:t>
            </a:r>
            <a:r>
              <a:rPr lang="en-US" dirty="0" smtClean="0"/>
              <a:t> can’t return to shore for at least 6 hours,.  So everything we do is timed with the tides</a:t>
            </a:r>
            <a:r>
              <a:rPr lang="en-US" baseline="0" dirty="0" smtClean="0"/>
              <a:t> and weather.</a:t>
            </a:r>
            <a:endParaRPr lang="en-US" b="0" dirty="0" smtClean="0">
              <a:effectLst/>
            </a:endParaRPr>
          </a:p>
          <a:p>
            <a:endParaRPr lang="en-US" dirty="0" smtClean="0"/>
          </a:p>
          <a:p>
            <a:pPr rtl="0"/>
            <a:r>
              <a:rPr lang="en-US" sz="1200" dirty="0"/>
              <a:t>Aerial surveys are also costly and logistically difficult given the expanse of Cook Inlet and the need to survey coastlines, bays, rivers, and offshore regions, and timing surveys with animal behavior relative to the dynamic tidal cycle and weather.</a:t>
            </a:r>
            <a:endParaRPr lang="en-US" b="0" dirty="0" smtClean="0">
              <a:effectLst/>
            </a:endParaRPr>
          </a:p>
          <a:p>
            <a:pPr rtl="0"/>
            <a:r>
              <a:rPr lang="en-US" b="0" dirty="0" smtClean="0">
                <a:effectLst/>
              </a:rPr>
              <a:t/>
            </a:r>
            <a:br>
              <a:rPr lang="en-US" b="0" dirty="0" smtClean="0">
                <a:effectLst/>
              </a:rPr>
            </a:br>
            <a:r>
              <a:rPr lang="en-US" sz="1200" dirty="0"/>
              <a:t>With all these challenges in mind, we often ask the question - Are there other innovative methods that can be used to improve/supplement our ability to monitor CI belugas – for example – times of COVID when we can’t to field work.</a:t>
            </a:r>
            <a:endParaRPr lang="en-US" b="0" dirty="0" smtClean="0">
              <a:effectLst/>
            </a:endParaRPr>
          </a:p>
          <a:p>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5</a:t>
            </a:fld>
            <a:endParaRPr lang="en-US"/>
          </a:p>
        </p:txBody>
      </p:sp>
    </p:spTree>
    <p:extLst>
      <p:ext uri="{BB962C8B-B14F-4D97-AF65-F5344CB8AC3E}">
        <p14:creationId xmlns:p14="http://schemas.microsoft.com/office/powerpoint/2010/main" val="34202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Now I’m going to switch gears and provide some background on satellite imagery.</a:t>
            </a:r>
            <a:endParaRPr lang="en-US" b="0" dirty="0" smtClean="0">
              <a:effectLst/>
            </a:endParaRPr>
          </a:p>
          <a:p>
            <a:pPr rtl="0"/>
            <a:r>
              <a:rPr lang="en-US" b="0" dirty="0" smtClean="0">
                <a:effectLst/>
              </a:rPr>
              <a:t/>
            </a:r>
            <a:br>
              <a:rPr lang="en-US" b="0" dirty="0" smtClean="0">
                <a:effectLst/>
              </a:rPr>
            </a:br>
            <a:r>
              <a:rPr lang="en-US" sz="1200" dirty="0"/>
              <a:t>Both the resolution and revisit rates of satellite imagery have increased over the years. </a:t>
            </a:r>
          </a:p>
          <a:p>
            <a:pPr rtl="0"/>
            <a:r>
              <a:rPr lang="en-US" sz="1200" dirty="0"/>
              <a:t>This graph shows the 488 earth observation satellites launched since 1972 by commercial and government providers (excluding military) (blue bars) and how the resolution has drastically increased over the years (red line). </a:t>
            </a:r>
          </a:p>
          <a:p>
            <a:pPr rtl="0"/>
            <a:endParaRPr lang="en-US" sz="1200" dirty="0"/>
          </a:p>
          <a:p>
            <a:pPr rtl="0"/>
            <a:r>
              <a:rPr lang="en-US" dirty="0" smtClean="0"/>
              <a:t>Medium to low (1–60 m) spatial resolution space borne remote sensing data have been used for indirect animal surveys by identifying some ‘sign’ that indicates that animals have been in the area, such as fecal counts, since the early 1980s.</a:t>
            </a:r>
            <a:r>
              <a:rPr lang="en-US" b="0" dirty="0" smtClean="0">
                <a:effectLst/>
              </a:rPr>
              <a:t/>
            </a:r>
            <a:br>
              <a:rPr lang="en-US" b="0" dirty="0" smtClean="0">
                <a:effectLst/>
              </a:rPr>
            </a:br>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6</a:t>
            </a:fld>
            <a:endParaRPr lang="en-US"/>
          </a:p>
        </p:txBody>
      </p:sp>
    </p:spTree>
    <p:extLst>
      <p:ext uri="{BB962C8B-B14F-4D97-AF65-F5344CB8AC3E}">
        <p14:creationId xmlns:p14="http://schemas.microsoft.com/office/powerpoint/2010/main" val="1270916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The world of satellite imagery was basically revolutionized by </a:t>
            </a:r>
            <a:r>
              <a:rPr lang="en-US" sz="1200" dirty="0" err="1"/>
              <a:t>Maxar’s</a:t>
            </a:r>
            <a:r>
              <a:rPr lang="en-US" sz="1200" dirty="0"/>
              <a:t> electro-orbiting constellation of satellites. </a:t>
            </a:r>
          </a:p>
          <a:p>
            <a:pPr rtl="0"/>
            <a:endParaRPr lang="en-US" sz="1200" dirty="0"/>
          </a:p>
          <a:p>
            <a:pPr defTabSz="929398">
              <a:defRPr/>
            </a:pPr>
            <a:r>
              <a:rPr lang="en-US" sz="1200" dirty="0"/>
              <a:t>IKONOS and Quick bird are not currently active but images are available in the archive </a:t>
            </a:r>
          </a:p>
          <a:p>
            <a:pPr defTabSz="929398">
              <a:defRPr/>
            </a:pPr>
            <a:r>
              <a:rPr lang="en-US" sz="1200" dirty="0"/>
              <a:t>However, GE, WV1,2, and 3 are currently on orbit, collecting more than 3 million square kilometers of imagery each day</a:t>
            </a:r>
          </a:p>
          <a:p>
            <a:pPr defTabSz="929398">
              <a:defRPr/>
            </a:pPr>
            <a:endParaRPr lang="en-US" sz="1200" dirty="0"/>
          </a:p>
          <a:p>
            <a:pPr defTabSz="929398">
              <a:defRPr/>
            </a:pPr>
            <a:r>
              <a:rPr lang="en-US" sz="1200" dirty="0"/>
              <a:t>Due to its high spatial resolution, broad spatial coverage, and cost-</a:t>
            </a:r>
            <a:r>
              <a:rPr lang="en-US" sz="1200" dirty="0" err="1"/>
              <a:t>effectivness</a:t>
            </a:r>
            <a:r>
              <a:rPr lang="en-US" sz="1200" dirty="0"/>
              <a:t>, commercial satellite imagery is rapidly becoming a key component of biological monitoring.</a:t>
            </a:r>
          </a:p>
          <a:p>
            <a:pPr rtl="0"/>
            <a:endParaRPr lang="en-US" sz="1200" dirty="0"/>
          </a:p>
          <a:p>
            <a:pPr rtl="0"/>
            <a:r>
              <a:rPr lang="en-US" sz="1200" dirty="0"/>
              <a:t>Detection of marine mammals from satellite imagery was not possible until the launch of the IKONOS satellite in 1999 </a:t>
            </a:r>
          </a:p>
          <a:p>
            <a:pPr rtl="0"/>
            <a:r>
              <a:rPr lang="en-US" sz="1200" dirty="0"/>
              <a:t>Imagery has a resolution of 1 m in the panchromatic</a:t>
            </a:r>
            <a:r>
              <a:rPr lang="en-US" b="0" dirty="0" smtClean="0">
                <a:effectLst/>
              </a:rPr>
              <a:t/>
            </a:r>
            <a:br>
              <a:rPr lang="en-US" b="0" dirty="0" smtClean="0">
                <a:effectLst/>
              </a:rPr>
            </a:br>
            <a:r>
              <a:rPr lang="en-US" b="0" dirty="0" smtClean="0">
                <a:effectLst/>
              </a:rPr>
              <a:t/>
            </a:r>
            <a:br>
              <a:rPr lang="en-US" b="0" dirty="0" smtClean="0">
                <a:effectLst/>
              </a:rPr>
            </a:br>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7</a:t>
            </a:fld>
            <a:endParaRPr lang="en-US"/>
          </a:p>
        </p:txBody>
      </p:sp>
    </p:spTree>
    <p:extLst>
      <p:ext uri="{BB962C8B-B14F-4D97-AF65-F5344CB8AC3E}">
        <p14:creationId xmlns:p14="http://schemas.microsoft.com/office/powerpoint/2010/main" val="216568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Early work by </a:t>
            </a:r>
            <a:r>
              <a:rPr lang="en-US" sz="1200" dirty="0" err="1"/>
              <a:t>Abileah</a:t>
            </a:r>
            <a:r>
              <a:rPr lang="en-US" sz="1200" dirty="0"/>
              <a:t> et al demonstrated the initial proof of concept for detecting whales from space using IKONOS imagery to detect captive Orca whales and wild humpback whales in Hawaii. </a:t>
            </a:r>
          </a:p>
          <a:p>
            <a:pPr rtl="0"/>
            <a:endParaRPr lang="en-US" b="0" dirty="0" smtClean="0">
              <a:effectLst/>
            </a:endParaRPr>
          </a:p>
          <a:p>
            <a:pPr rtl="0"/>
            <a:r>
              <a:rPr lang="en-US" sz="1200" dirty="0"/>
              <a:t>This figure shows a satellite image of captive orcas in the </a:t>
            </a:r>
            <a:r>
              <a:rPr lang="en-US" sz="1200" dirty="0" err="1"/>
              <a:t>Shamu</a:t>
            </a:r>
            <a:r>
              <a:rPr lang="en-US" sz="1200" dirty="0"/>
              <a:t> amphitheater, SeaWorld, San Diego; Right: similar view from a photograph taken overhead</a:t>
            </a:r>
            <a:endParaRPr lang="en-US" b="0" i="0" dirty="0" smtClean="0">
              <a:effectLst/>
            </a:endParaRPr>
          </a:p>
          <a:p>
            <a:r>
              <a:rPr lang="en-US" i="0" dirty="0" smtClean="0"/>
              <a:t/>
            </a:r>
            <a:br>
              <a:rPr lang="en-US" i="0" dirty="0" smtClean="0"/>
            </a:b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8</a:t>
            </a:fld>
            <a:endParaRPr lang="en-US"/>
          </a:p>
        </p:txBody>
      </p:sp>
    </p:spTree>
    <p:extLst>
      <p:ext uri="{BB962C8B-B14F-4D97-AF65-F5344CB8AC3E}">
        <p14:creationId xmlns:p14="http://schemas.microsoft.com/office/powerpoint/2010/main" val="4158514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In recent years, sub-meter very-high-resolution imagery from commercial satellites,, have been used to directly identify large-sized individual animals.</a:t>
            </a:r>
            <a:r>
              <a:rPr lang="en-US" baseline="0" dirty="0" smtClean="0"/>
              <a:t> </a:t>
            </a:r>
          </a:p>
          <a:p>
            <a:pPr rtl="0"/>
            <a:endParaRPr lang="en-US" sz="1200" dirty="0"/>
          </a:p>
          <a:p>
            <a:pPr rtl="0"/>
            <a:r>
              <a:rPr lang="en-US" sz="1200" dirty="0"/>
              <a:t>Early groundbreaking work has been done on penguins and seals in Antarctica by </a:t>
            </a:r>
            <a:r>
              <a:rPr lang="en-US" sz="1200" dirty="0" err="1"/>
              <a:t>Fretwell</a:t>
            </a:r>
            <a:r>
              <a:rPr lang="en-US" sz="1200" dirty="0"/>
              <a:t> 2012 and </a:t>
            </a:r>
            <a:r>
              <a:rPr lang="en-US" sz="1200" dirty="0" err="1"/>
              <a:t>LaRue</a:t>
            </a:r>
            <a:r>
              <a:rPr lang="en-US" sz="1200" dirty="0"/>
              <a:t> 2011 using a combination of different VHR satellite imagery.</a:t>
            </a:r>
          </a:p>
          <a:p>
            <a:pPr rtl="0"/>
            <a:endParaRPr lang="en-US" sz="1200" dirty="0"/>
          </a:p>
        </p:txBody>
      </p:sp>
      <p:sp>
        <p:nvSpPr>
          <p:cNvPr id="4" name="Slide Number Placeholder 3"/>
          <p:cNvSpPr>
            <a:spLocks noGrp="1"/>
          </p:cNvSpPr>
          <p:nvPr>
            <p:ph type="sldNum" sz="quarter" idx="10"/>
          </p:nvPr>
        </p:nvSpPr>
        <p:spPr/>
        <p:txBody>
          <a:bodyPr/>
          <a:lstStyle/>
          <a:p>
            <a:fld id="{4FF68CC5-9B2F-654B-A985-9D929854450A}" type="slidenum">
              <a:rPr lang="en-US" smtClean="0"/>
              <a:t>9</a:t>
            </a:fld>
            <a:endParaRPr lang="en-US"/>
          </a:p>
        </p:txBody>
      </p:sp>
    </p:spTree>
    <p:extLst>
      <p:ext uri="{BB962C8B-B14F-4D97-AF65-F5344CB8AC3E}">
        <p14:creationId xmlns:p14="http://schemas.microsoft.com/office/powerpoint/2010/main" val="1956386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Intro">
    <p:spTree>
      <p:nvGrpSpPr>
        <p:cNvPr id="1" name=""/>
        <p:cNvGrpSpPr/>
        <p:nvPr/>
      </p:nvGrpSpPr>
      <p:grpSpPr>
        <a:xfrm>
          <a:off x="0" y="0"/>
          <a:ext cx="0" cy="0"/>
          <a:chOff x="0" y="0"/>
          <a:chExt cx="0" cy="0"/>
        </a:xfrm>
      </p:grpSpPr>
      <p:sp>
        <p:nvSpPr>
          <p:cNvPr id="2" name="Title 1"/>
          <p:cNvSpPr>
            <a:spLocks noGrp="1"/>
          </p:cNvSpPr>
          <p:nvPr>
            <p:ph type="ctrTitle"/>
          </p:nvPr>
        </p:nvSpPr>
        <p:spPr>
          <a:xfrm>
            <a:off x="3585883" y="1595718"/>
            <a:ext cx="8050307" cy="2790224"/>
          </a:xfrm>
        </p:spPr>
        <p:txBody>
          <a:bodyPr lIns="0" tIns="0" rIns="0" bIns="0" anchor="t" anchorCtr="0"/>
          <a:lstStyle>
            <a:lvl1pPr algn="l">
              <a:defRPr sz="8800" spc="-130" baseline="0"/>
            </a:lvl1pPr>
          </a:lstStyle>
          <a:p>
            <a:r>
              <a:rPr lang="en-US" smtClean="0"/>
              <a:t>Click to edit Master title style</a:t>
            </a:r>
            <a:endParaRPr lang="en-US" dirty="0"/>
          </a:p>
        </p:txBody>
      </p:sp>
      <p:sp>
        <p:nvSpPr>
          <p:cNvPr id="3" name="Subtitle 2"/>
          <p:cNvSpPr>
            <a:spLocks noGrp="1"/>
          </p:cNvSpPr>
          <p:nvPr>
            <p:ph type="subTitle" idx="1"/>
          </p:nvPr>
        </p:nvSpPr>
        <p:spPr>
          <a:xfrm>
            <a:off x="3580108" y="4385943"/>
            <a:ext cx="7887998" cy="2472058"/>
          </a:xfrm>
          <a:prstGeom prst="rect">
            <a:avLst/>
          </a:prstGeom>
        </p:spPr>
        <p:txBody>
          <a:bodyPr lIns="0" tIns="0" rIns="0" bIns="0">
            <a:noAutofit/>
          </a:bodyPr>
          <a:lstStyle>
            <a:lvl1pPr marL="0" indent="0" algn="l">
              <a:buNone/>
              <a:defRPr sz="3600">
                <a:solidFill>
                  <a:srgbClr val="103D72"/>
                </a:solidFill>
              </a:defRPr>
            </a:lvl1pPr>
            <a:lvl2pPr marL="457195" indent="0" algn="ctr">
              <a:buNone/>
              <a:defRPr sz="2000"/>
            </a:lvl2pPr>
            <a:lvl3pPr marL="914390" indent="0" algn="ctr">
              <a:buNone/>
              <a:defRPr sz="1800"/>
            </a:lvl3pPr>
            <a:lvl4pPr marL="1371587" indent="0" algn="ctr">
              <a:buNone/>
              <a:defRPr sz="1600"/>
            </a:lvl4pPr>
            <a:lvl5pPr marL="1828782" indent="0" algn="ctr">
              <a:buNone/>
              <a:defRPr sz="1600"/>
            </a:lvl5pPr>
            <a:lvl6pPr marL="2285977" indent="0" algn="ctr">
              <a:buNone/>
              <a:defRPr sz="1600"/>
            </a:lvl6pPr>
            <a:lvl7pPr marL="2743172" indent="0" algn="ctr">
              <a:buNone/>
              <a:defRPr sz="1600"/>
            </a:lvl7pPr>
            <a:lvl8pPr marL="3200368" indent="0" algn="ctr">
              <a:buNone/>
              <a:defRPr sz="1600"/>
            </a:lvl8pPr>
            <a:lvl9pPr marL="3657564"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48178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Divider NAVY">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flipH="1">
            <a:off x="-1" y="0"/>
            <a:ext cx="1218485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79619" y="907060"/>
            <a:ext cx="9418320" cy="1883592"/>
          </a:xfrm>
          <a:prstGeom prst="rect">
            <a:avLst/>
          </a:prstGeom>
        </p:spPr>
        <p:txBody>
          <a:bodyPr wrap="square" lIns="0" tIns="0" rIns="0" bIns="0" anchor="t" anchorCtr="0">
            <a:spAutoFit/>
          </a:bodyPr>
          <a:lstStyle>
            <a:lvl1pPr algn="l">
              <a:lnSpc>
                <a:spcPct val="85000"/>
              </a:lnSpc>
              <a:defRPr sz="7200" b="0" i="0" baseline="0">
                <a:solidFill>
                  <a:srgbClr val="10D3DC"/>
                </a:solidFill>
                <a:latin typeface="Cambria" charset="0"/>
                <a:ea typeface="Cambria" charset="0"/>
                <a:cs typeface="Cambria" charset="0"/>
              </a:defRPr>
            </a:lvl1pPr>
          </a:lstStyle>
          <a:p>
            <a:r>
              <a:rPr lang="en-US" dirty="0"/>
              <a:t>Click to edit Master title style</a:t>
            </a:r>
          </a:p>
        </p:txBody>
      </p:sp>
      <p:sp>
        <p:nvSpPr>
          <p:cNvPr id="3" name="Subtitle 2"/>
          <p:cNvSpPr>
            <a:spLocks noGrp="1"/>
          </p:cNvSpPr>
          <p:nvPr>
            <p:ph type="subTitle" idx="1"/>
          </p:nvPr>
        </p:nvSpPr>
        <p:spPr>
          <a:xfrm>
            <a:off x="1679620" y="4800600"/>
            <a:ext cx="8431333" cy="1691640"/>
          </a:xfrm>
          <a:prstGeom prst="rect">
            <a:avLst/>
          </a:prstGeom>
        </p:spPr>
        <p:txBody>
          <a:bodyPr lIns="0" tIns="0" rIns="0" bIns="0">
            <a:noAutofit/>
          </a:bodyPr>
          <a:lstStyle>
            <a:lvl1pPr marL="0" indent="0" algn="l">
              <a:buNone/>
              <a:defRPr sz="2200" b="0" i="0" baseline="0">
                <a:solidFill>
                  <a:schemeClr val="tx1">
                    <a:lumMod val="75000"/>
                  </a:schemeClr>
                </a:solidFill>
                <a:latin typeface="Cambria" charset="0"/>
                <a:ea typeface="Cambria" charset="0"/>
                <a:cs typeface="Cambria" charset="0"/>
              </a:defRPr>
            </a:lvl1pPr>
            <a:lvl2pPr marL="457195" indent="0" algn="ctr">
              <a:buNone/>
              <a:defRPr sz="2200"/>
            </a:lvl2pPr>
            <a:lvl3pPr marL="914390" indent="0" algn="ctr">
              <a:buNone/>
              <a:defRPr sz="2200"/>
            </a:lvl3pPr>
            <a:lvl4pPr marL="1371587" indent="0" algn="ctr">
              <a:buNone/>
              <a:defRPr sz="2000"/>
            </a:lvl4pPr>
            <a:lvl5pPr marL="1828782" indent="0" algn="ctr">
              <a:buNone/>
              <a:defRPr sz="2000"/>
            </a:lvl5pPr>
            <a:lvl6pPr marL="2285977" indent="0" algn="ctr">
              <a:buNone/>
              <a:defRPr sz="2000"/>
            </a:lvl6pPr>
            <a:lvl7pPr marL="2743172" indent="0" algn="ctr">
              <a:buNone/>
              <a:defRPr sz="2000"/>
            </a:lvl7pPr>
            <a:lvl8pPr marL="3200368" indent="0" algn="ctr">
              <a:buNone/>
              <a:defRPr sz="2000"/>
            </a:lvl8pPr>
            <a:lvl9pPr marL="3657564" indent="0" algn="ctr">
              <a:buNone/>
              <a:defRPr sz="2000"/>
            </a:lvl9pPr>
          </a:lstStyle>
          <a:p>
            <a:r>
              <a:rPr lang="en-US" dirty="0"/>
              <a:t>Click to edit Master subtitle style</a:t>
            </a:r>
          </a:p>
        </p:txBody>
      </p:sp>
      <p:sp>
        <p:nvSpPr>
          <p:cNvPr id="8" name="Freeform 7"/>
          <p:cNvSpPr/>
          <p:nvPr userDrawn="1"/>
        </p:nvSpPr>
        <p:spPr>
          <a:xfrm rot="10800000">
            <a:off x="9" y="0"/>
            <a:ext cx="2238703"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Freeform 10">
            <a:extLst>
              <a:ext uri="{FF2B5EF4-FFF2-40B4-BE49-F238E27FC236}">
                <a16:creationId xmlns:a16="http://schemas.microsoft.com/office/drawing/2014/main" id="{D46E970D-3D37-9749-AEA5-213D35F7C7FD}"/>
              </a:ext>
            </a:extLst>
          </p:cNvPr>
          <p:cNvSpPr/>
          <p:nvPr userDrawn="1"/>
        </p:nvSpPr>
        <p:spPr>
          <a:xfrm>
            <a:off x="10060108" y="0"/>
            <a:ext cx="2124749" cy="6870664"/>
          </a:xfrm>
          <a:custGeom>
            <a:avLst/>
            <a:gdLst>
              <a:gd name="connsiteX0" fmla="*/ 2004484 w 2124749"/>
              <a:gd name="connsiteY0" fmla="*/ 0 h 6870664"/>
              <a:gd name="connsiteX1" fmla="*/ 2124749 w 2124749"/>
              <a:gd name="connsiteY1" fmla="*/ 0 h 6870664"/>
              <a:gd name="connsiteX2" fmla="*/ 2124749 w 2124749"/>
              <a:gd name="connsiteY2" fmla="*/ 6870664 h 6870664"/>
              <a:gd name="connsiteX3" fmla="*/ 0 w 2124749"/>
              <a:gd name="connsiteY3" fmla="*/ 6870664 h 6870664"/>
              <a:gd name="connsiteX4" fmla="*/ 155565 w 2124749"/>
              <a:gd name="connsiteY4" fmla="*/ 6774688 h 6870664"/>
              <a:gd name="connsiteX5" fmla="*/ 1980631 w 2124749"/>
              <a:gd name="connsiteY5" fmla="*/ 312225 h 6870664"/>
              <a:gd name="connsiteX6" fmla="*/ 2004484 w 2124749"/>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749" h="6870664">
                <a:moveTo>
                  <a:pt x="2004484" y="0"/>
                </a:moveTo>
                <a:lnTo>
                  <a:pt x="2124749" y="0"/>
                </a:lnTo>
                <a:lnTo>
                  <a:pt x="2124749" y="6870664"/>
                </a:lnTo>
                <a:lnTo>
                  <a:pt x="0" y="6870664"/>
                </a:lnTo>
                <a:lnTo>
                  <a:pt x="155565" y="6774688"/>
                </a:lnTo>
                <a:cubicBezTo>
                  <a:pt x="1007953" y="6069582"/>
                  <a:pt x="1699475" y="3579231"/>
                  <a:pt x="1980631" y="312225"/>
                </a:cubicBezTo>
                <a:lnTo>
                  <a:pt x="200448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82202C-5C5C-514F-841B-BCF5EA0912B8}"/>
              </a:ext>
            </a:extLst>
          </p:cNvPr>
          <p:cNvPicPr>
            <a:picLocks noChangeAspect="1"/>
          </p:cNvPicPr>
          <p:nvPr userDrawn="1"/>
        </p:nvPicPr>
        <p:blipFill>
          <a:blip r:embed="rId2"/>
          <a:stretch>
            <a:fillRect/>
          </a:stretch>
        </p:blipFill>
        <p:spPr>
          <a:xfrm>
            <a:off x="10296448" y="5817721"/>
            <a:ext cx="1644235" cy="74044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Divider BLUE">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flipH="1">
            <a:off x="-1" y="0"/>
            <a:ext cx="1218485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79619" y="907060"/>
            <a:ext cx="9418320" cy="1883592"/>
          </a:xfrm>
          <a:prstGeom prst="rect">
            <a:avLst/>
          </a:prstGeom>
        </p:spPr>
        <p:txBody>
          <a:bodyPr wrap="square" lIns="0" tIns="0" rIns="0" bIns="0" anchor="t" anchorCtr="0">
            <a:spAutoFit/>
          </a:bodyPr>
          <a:lstStyle>
            <a:lvl1pPr algn="l">
              <a:lnSpc>
                <a:spcPct val="85000"/>
              </a:lnSpc>
              <a:defRPr sz="7200" b="0" i="0" baseline="0">
                <a:solidFill>
                  <a:srgbClr val="103D72"/>
                </a:solidFill>
                <a:latin typeface="Cambria" charset="0"/>
                <a:ea typeface="Cambria" charset="0"/>
                <a:cs typeface="Cambria" charset="0"/>
              </a:defRPr>
            </a:lvl1pPr>
          </a:lstStyle>
          <a:p>
            <a:r>
              <a:rPr lang="en-US" dirty="0"/>
              <a:t>Click to edit Master title style</a:t>
            </a:r>
          </a:p>
        </p:txBody>
      </p:sp>
      <p:sp>
        <p:nvSpPr>
          <p:cNvPr id="3" name="Subtitle 2"/>
          <p:cNvSpPr>
            <a:spLocks noGrp="1"/>
          </p:cNvSpPr>
          <p:nvPr>
            <p:ph type="subTitle" idx="1"/>
          </p:nvPr>
        </p:nvSpPr>
        <p:spPr>
          <a:xfrm>
            <a:off x="1679620" y="4800600"/>
            <a:ext cx="8431333" cy="1691640"/>
          </a:xfrm>
          <a:prstGeom prst="rect">
            <a:avLst/>
          </a:prstGeom>
        </p:spPr>
        <p:txBody>
          <a:bodyPr lIns="0" tIns="0" rIns="0" bIns="0">
            <a:noAutofit/>
          </a:bodyPr>
          <a:lstStyle>
            <a:lvl1pPr marL="0" indent="0" algn="l">
              <a:buNone/>
              <a:defRPr sz="2200" b="0" i="0" baseline="0">
                <a:solidFill>
                  <a:schemeClr val="tx1"/>
                </a:solidFill>
                <a:latin typeface="Cambria" charset="0"/>
                <a:ea typeface="Cambria" charset="0"/>
                <a:cs typeface="Cambria" charset="0"/>
              </a:defRPr>
            </a:lvl1pPr>
            <a:lvl2pPr marL="457195" indent="0" algn="ctr">
              <a:buNone/>
              <a:defRPr sz="2200"/>
            </a:lvl2pPr>
            <a:lvl3pPr marL="914390" indent="0" algn="ctr">
              <a:buNone/>
              <a:defRPr sz="2200"/>
            </a:lvl3pPr>
            <a:lvl4pPr marL="1371587" indent="0" algn="ctr">
              <a:buNone/>
              <a:defRPr sz="2000"/>
            </a:lvl4pPr>
            <a:lvl5pPr marL="1828782" indent="0" algn="ctr">
              <a:buNone/>
              <a:defRPr sz="2000"/>
            </a:lvl5pPr>
            <a:lvl6pPr marL="2285977" indent="0" algn="ctr">
              <a:buNone/>
              <a:defRPr sz="2000"/>
            </a:lvl6pPr>
            <a:lvl7pPr marL="2743172" indent="0" algn="ctr">
              <a:buNone/>
              <a:defRPr sz="2000"/>
            </a:lvl7pPr>
            <a:lvl8pPr marL="3200368" indent="0" algn="ctr">
              <a:buNone/>
              <a:defRPr sz="2000"/>
            </a:lvl8pPr>
            <a:lvl9pPr marL="3657564" indent="0" algn="ctr">
              <a:buNone/>
              <a:defRPr sz="2000"/>
            </a:lvl9pPr>
          </a:lstStyle>
          <a:p>
            <a:r>
              <a:rPr lang="en-US" dirty="0"/>
              <a:t>Click to edit Master subtitle style</a:t>
            </a:r>
          </a:p>
        </p:txBody>
      </p:sp>
      <p:sp>
        <p:nvSpPr>
          <p:cNvPr id="8" name="Freeform 7"/>
          <p:cNvSpPr/>
          <p:nvPr userDrawn="1"/>
        </p:nvSpPr>
        <p:spPr>
          <a:xfrm rot="10800000">
            <a:off x="9" y="0"/>
            <a:ext cx="2238703"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Freeform 10">
            <a:extLst>
              <a:ext uri="{FF2B5EF4-FFF2-40B4-BE49-F238E27FC236}">
                <a16:creationId xmlns:a16="http://schemas.microsoft.com/office/drawing/2014/main" id="{D46E970D-3D37-9749-AEA5-213D35F7C7FD}"/>
              </a:ext>
            </a:extLst>
          </p:cNvPr>
          <p:cNvSpPr/>
          <p:nvPr userDrawn="1"/>
        </p:nvSpPr>
        <p:spPr>
          <a:xfrm>
            <a:off x="10060108" y="0"/>
            <a:ext cx="2124749" cy="6870664"/>
          </a:xfrm>
          <a:custGeom>
            <a:avLst/>
            <a:gdLst>
              <a:gd name="connsiteX0" fmla="*/ 2004484 w 2124749"/>
              <a:gd name="connsiteY0" fmla="*/ 0 h 6870664"/>
              <a:gd name="connsiteX1" fmla="*/ 2124749 w 2124749"/>
              <a:gd name="connsiteY1" fmla="*/ 0 h 6870664"/>
              <a:gd name="connsiteX2" fmla="*/ 2124749 w 2124749"/>
              <a:gd name="connsiteY2" fmla="*/ 6870664 h 6870664"/>
              <a:gd name="connsiteX3" fmla="*/ 0 w 2124749"/>
              <a:gd name="connsiteY3" fmla="*/ 6870664 h 6870664"/>
              <a:gd name="connsiteX4" fmla="*/ 155565 w 2124749"/>
              <a:gd name="connsiteY4" fmla="*/ 6774688 h 6870664"/>
              <a:gd name="connsiteX5" fmla="*/ 1980631 w 2124749"/>
              <a:gd name="connsiteY5" fmla="*/ 312225 h 6870664"/>
              <a:gd name="connsiteX6" fmla="*/ 2004484 w 2124749"/>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749" h="6870664">
                <a:moveTo>
                  <a:pt x="2004484" y="0"/>
                </a:moveTo>
                <a:lnTo>
                  <a:pt x="2124749" y="0"/>
                </a:lnTo>
                <a:lnTo>
                  <a:pt x="2124749" y="6870664"/>
                </a:lnTo>
                <a:lnTo>
                  <a:pt x="0" y="6870664"/>
                </a:lnTo>
                <a:lnTo>
                  <a:pt x="155565" y="6774688"/>
                </a:lnTo>
                <a:cubicBezTo>
                  <a:pt x="1007953" y="6069582"/>
                  <a:pt x="1699475" y="3579231"/>
                  <a:pt x="1980631" y="312225"/>
                </a:cubicBezTo>
                <a:lnTo>
                  <a:pt x="200448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82202C-5C5C-514F-841B-BCF5EA0912B8}"/>
              </a:ext>
            </a:extLst>
          </p:cNvPr>
          <p:cNvPicPr>
            <a:picLocks noChangeAspect="1"/>
          </p:cNvPicPr>
          <p:nvPr userDrawn="1"/>
        </p:nvPicPr>
        <p:blipFill>
          <a:blip r:embed="rId2"/>
          <a:stretch>
            <a:fillRect/>
          </a:stretch>
        </p:blipFill>
        <p:spPr>
          <a:xfrm>
            <a:off x="10296448" y="5817721"/>
            <a:ext cx="1644235" cy="740449"/>
          </a:xfrm>
          <a:prstGeom prst="rect">
            <a:avLst/>
          </a:prstGeom>
        </p:spPr>
      </p:pic>
    </p:spTree>
    <p:extLst>
      <p:ext uri="{BB962C8B-B14F-4D97-AF65-F5344CB8AC3E}">
        <p14:creationId xmlns:p14="http://schemas.microsoft.com/office/powerpoint/2010/main" val="1597074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vider LT BLUE">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flipH="1">
            <a:off x="-1" y="0"/>
            <a:ext cx="12184858"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79619" y="907060"/>
            <a:ext cx="9418320" cy="1883592"/>
          </a:xfrm>
          <a:prstGeom prst="rect">
            <a:avLst/>
          </a:prstGeom>
        </p:spPr>
        <p:txBody>
          <a:bodyPr wrap="square" lIns="0" tIns="0" rIns="0" bIns="0" anchor="t" anchorCtr="0">
            <a:spAutoFit/>
          </a:bodyPr>
          <a:lstStyle>
            <a:lvl1pPr algn="l">
              <a:lnSpc>
                <a:spcPct val="85000"/>
              </a:lnSpc>
              <a:defRPr sz="7200" b="0" i="0" baseline="0">
                <a:solidFill>
                  <a:schemeClr val="accent5"/>
                </a:solidFill>
                <a:latin typeface="Cambria" charset="0"/>
                <a:ea typeface="Cambria" charset="0"/>
                <a:cs typeface="Cambria" charset="0"/>
              </a:defRPr>
            </a:lvl1pPr>
          </a:lstStyle>
          <a:p>
            <a:r>
              <a:rPr lang="en-US" dirty="0"/>
              <a:t>Click to edit Master title style</a:t>
            </a:r>
          </a:p>
        </p:txBody>
      </p:sp>
      <p:sp>
        <p:nvSpPr>
          <p:cNvPr id="3" name="Subtitle 2"/>
          <p:cNvSpPr>
            <a:spLocks noGrp="1"/>
          </p:cNvSpPr>
          <p:nvPr>
            <p:ph type="subTitle" idx="1"/>
          </p:nvPr>
        </p:nvSpPr>
        <p:spPr>
          <a:xfrm>
            <a:off x="1679620" y="4800600"/>
            <a:ext cx="8431333" cy="1691640"/>
          </a:xfrm>
          <a:prstGeom prst="rect">
            <a:avLst/>
          </a:prstGeom>
        </p:spPr>
        <p:txBody>
          <a:bodyPr lIns="0" tIns="0" rIns="0" bIns="0">
            <a:noAutofit/>
          </a:bodyPr>
          <a:lstStyle>
            <a:lvl1pPr marL="0" indent="0" algn="l">
              <a:buNone/>
              <a:defRPr sz="2200" b="0" i="0" baseline="0">
                <a:solidFill>
                  <a:schemeClr val="bg2"/>
                </a:solidFill>
                <a:latin typeface="Cambria" charset="0"/>
                <a:ea typeface="Cambria" charset="0"/>
                <a:cs typeface="Cambria" charset="0"/>
              </a:defRPr>
            </a:lvl1pPr>
            <a:lvl2pPr marL="457195" indent="0" algn="ctr">
              <a:buNone/>
              <a:defRPr sz="2200"/>
            </a:lvl2pPr>
            <a:lvl3pPr marL="914390" indent="0" algn="ctr">
              <a:buNone/>
              <a:defRPr sz="2200"/>
            </a:lvl3pPr>
            <a:lvl4pPr marL="1371587" indent="0" algn="ctr">
              <a:buNone/>
              <a:defRPr sz="2000"/>
            </a:lvl4pPr>
            <a:lvl5pPr marL="1828782" indent="0" algn="ctr">
              <a:buNone/>
              <a:defRPr sz="2000"/>
            </a:lvl5pPr>
            <a:lvl6pPr marL="2285977" indent="0" algn="ctr">
              <a:buNone/>
              <a:defRPr sz="2000"/>
            </a:lvl6pPr>
            <a:lvl7pPr marL="2743172" indent="0" algn="ctr">
              <a:buNone/>
              <a:defRPr sz="2000"/>
            </a:lvl7pPr>
            <a:lvl8pPr marL="3200368" indent="0" algn="ctr">
              <a:buNone/>
              <a:defRPr sz="2000"/>
            </a:lvl8pPr>
            <a:lvl9pPr marL="3657564" indent="0" algn="ctr">
              <a:buNone/>
              <a:defRPr sz="2000"/>
            </a:lvl9pPr>
          </a:lstStyle>
          <a:p>
            <a:r>
              <a:rPr lang="en-US" dirty="0"/>
              <a:t>Click to edit Master subtitle style</a:t>
            </a:r>
          </a:p>
        </p:txBody>
      </p:sp>
      <p:sp>
        <p:nvSpPr>
          <p:cNvPr id="8" name="Freeform 7"/>
          <p:cNvSpPr/>
          <p:nvPr userDrawn="1"/>
        </p:nvSpPr>
        <p:spPr>
          <a:xfrm rot="10800000">
            <a:off x="9" y="0"/>
            <a:ext cx="2238703"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Freeform 10">
            <a:extLst>
              <a:ext uri="{FF2B5EF4-FFF2-40B4-BE49-F238E27FC236}">
                <a16:creationId xmlns:a16="http://schemas.microsoft.com/office/drawing/2014/main" id="{D46E970D-3D37-9749-AEA5-213D35F7C7FD}"/>
              </a:ext>
            </a:extLst>
          </p:cNvPr>
          <p:cNvSpPr/>
          <p:nvPr userDrawn="1"/>
        </p:nvSpPr>
        <p:spPr>
          <a:xfrm>
            <a:off x="10060108" y="0"/>
            <a:ext cx="2124749" cy="6870664"/>
          </a:xfrm>
          <a:custGeom>
            <a:avLst/>
            <a:gdLst>
              <a:gd name="connsiteX0" fmla="*/ 2004484 w 2124749"/>
              <a:gd name="connsiteY0" fmla="*/ 0 h 6870664"/>
              <a:gd name="connsiteX1" fmla="*/ 2124749 w 2124749"/>
              <a:gd name="connsiteY1" fmla="*/ 0 h 6870664"/>
              <a:gd name="connsiteX2" fmla="*/ 2124749 w 2124749"/>
              <a:gd name="connsiteY2" fmla="*/ 6870664 h 6870664"/>
              <a:gd name="connsiteX3" fmla="*/ 0 w 2124749"/>
              <a:gd name="connsiteY3" fmla="*/ 6870664 h 6870664"/>
              <a:gd name="connsiteX4" fmla="*/ 155565 w 2124749"/>
              <a:gd name="connsiteY4" fmla="*/ 6774688 h 6870664"/>
              <a:gd name="connsiteX5" fmla="*/ 1980631 w 2124749"/>
              <a:gd name="connsiteY5" fmla="*/ 312225 h 6870664"/>
              <a:gd name="connsiteX6" fmla="*/ 2004484 w 2124749"/>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749" h="6870664">
                <a:moveTo>
                  <a:pt x="2004484" y="0"/>
                </a:moveTo>
                <a:lnTo>
                  <a:pt x="2124749" y="0"/>
                </a:lnTo>
                <a:lnTo>
                  <a:pt x="2124749" y="6870664"/>
                </a:lnTo>
                <a:lnTo>
                  <a:pt x="0" y="6870664"/>
                </a:lnTo>
                <a:lnTo>
                  <a:pt x="155565" y="6774688"/>
                </a:lnTo>
                <a:cubicBezTo>
                  <a:pt x="1007953" y="6069582"/>
                  <a:pt x="1699475" y="3579231"/>
                  <a:pt x="1980631" y="312225"/>
                </a:cubicBezTo>
                <a:lnTo>
                  <a:pt x="200448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82202C-5C5C-514F-841B-BCF5EA0912B8}"/>
              </a:ext>
            </a:extLst>
          </p:cNvPr>
          <p:cNvPicPr>
            <a:picLocks noChangeAspect="1"/>
          </p:cNvPicPr>
          <p:nvPr userDrawn="1"/>
        </p:nvPicPr>
        <p:blipFill>
          <a:blip r:embed="rId2"/>
          <a:stretch>
            <a:fillRect/>
          </a:stretch>
        </p:blipFill>
        <p:spPr>
          <a:xfrm>
            <a:off x="10296448" y="5817721"/>
            <a:ext cx="1644235" cy="740449"/>
          </a:xfrm>
          <a:prstGeom prst="rect">
            <a:avLst/>
          </a:prstGeom>
        </p:spPr>
      </p:pic>
    </p:spTree>
    <p:extLst>
      <p:ext uri="{BB962C8B-B14F-4D97-AF65-F5344CB8AC3E}">
        <p14:creationId xmlns:p14="http://schemas.microsoft.com/office/powerpoint/2010/main" val="19086367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TEAL">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flipH="1">
            <a:off x="0" y="0"/>
            <a:ext cx="12108873" cy="6858000"/>
          </a:xfrm>
          <a:prstGeom prst="rect">
            <a:avLst/>
          </a:prstGeom>
          <a:solidFill>
            <a:srgbClr val="13B9C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8"/>
          <p:cNvSpPr/>
          <p:nvPr userDrawn="1"/>
        </p:nvSpPr>
        <p:spPr>
          <a:xfrm rot="10800000">
            <a:off x="9" y="0"/>
            <a:ext cx="2238703"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chemeClr val="bg2"/>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Title 1"/>
          <p:cNvSpPr>
            <a:spLocks noGrp="1"/>
          </p:cNvSpPr>
          <p:nvPr>
            <p:ph type="ctrTitle"/>
          </p:nvPr>
        </p:nvSpPr>
        <p:spPr>
          <a:xfrm>
            <a:off x="1679620" y="907060"/>
            <a:ext cx="9030291" cy="1883592"/>
          </a:xfrm>
          <a:prstGeom prst="rect">
            <a:avLst/>
          </a:prstGeom>
        </p:spPr>
        <p:txBody>
          <a:bodyPr wrap="square" lIns="0" tIns="0" rIns="0" bIns="0" anchor="t" anchorCtr="0">
            <a:spAutoFit/>
          </a:bodyPr>
          <a:lstStyle>
            <a:lvl1pPr algn="l">
              <a:lnSpc>
                <a:spcPct val="85000"/>
              </a:lnSpc>
              <a:defRPr sz="7200" b="0" i="0" baseline="0">
                <a:solidFill>
                  <a:srgbClr val="003155"/>
                </a:solidFill>
                <a:latin typeface="Cambria" charset="0"/>
                <a:ea typeface="Cambria" charset="0"/>
                <a:cs typeface="Cambria" charset="0"/>
              </a:defRPr>
            </a:lvl1pPr>
          </a:lstStyle>
          <a:p>
            <a:r>
              <a:rPr lang="en-US" dirty="0"/>
              <a:t>Click to edit Master title style</a:t>
            </a:r>
          </a:p>
        </p:txBody>
      </p:sp>
      <p:sp>
        <p:nvSpPr>
          <p:cNvPr id="13" name="Subtitle 2"/>
          <p:cNvSpPr>
            <a:spLocks noGrp="1"/>
          </p:cNvSpPr>
          <p:nvPr>
            <p:ph type="subTitle" idx="1"/>
          </p:nvPr>
        </p:nvSpPr>
        <p:spPr>
          <a:xfrm>
            <a:off x="1679620" y="4800600"/>
            <a:ext cx="8431333" cy="1691640"/>
          </a:xfrm>
          <a:prstGeom prst="rect">
            <a:avLst/>
          </a:prstGeom>
        </p:spPr>
        <p:txBody>
          <a:bodyPr lIns="0" tIns="0" rIns="0" bIns="0">
            <a:noAutofit/>
          </a:bodyPr>
          <a:lstStyle>
            <a:lvl1pPr marL="0" indent="0" algn="l">
              <a:buNone/>
              <a:defRPr sz="2200" b="0" i="0" baseline="0">
                <a:solidFill>
                  <a:schemeClr val="accent1">
                    <a:lumMod val="20000"/>
                    <a:lumOff val="80000"/>
                  </a:schemeClr>
                </a:solidFill>
                <a:latin typeface="Cambria" charset="0"/>
                <a:ea typeface="Cambria" charset="0"/>
                <a:cs typeface="Cambria" charset="0"/>
              </a:defRPr>
            </a:lvl1pPr>
            <a:lvl2pPr marL="457195" indent="0" algn="ctr">
              <a:buNone/>
              <a:defRPr sz="2200"/>
            </a:lvl2pPr>
            <a:lvl3pPr marL="914390" indent="0" algn="ctr">
              <a:buNone/>
              <a:defRPr sz="2200"/>
            </a:lvl3pPr>
            <a:lvl4pPr marL="1371587" indent="0" algn="ctr">
              <a:buNone/>
              <a:defRPr sz="2000"/>
            </a:lvl4pPr>
            <a:lvl5pPr marL="1828782" indent="0" algn="ctr">
              <a:buNone/>
              <a:defRPr sz="2000"/>
            </a:lvl5pPr>
            <a:lvl6pPr marL="2285977" indent="0" algn="ctr">
              <a:buNone/>
              <a:defRPr sz="2000"/>
            </a:lvl6pPr>
            <a:lvl7pPr marL="2743172" indent="0" algn="ctr">
              <a:buNone/>
              <a:defRPr sz="2000"/>
            </a:lvl7pPr>
            <a:lvl8pPr marL="3200368" indent="0" algn="ctr">
              <a:buNone/>
              <a:defRPr sz="2000"/>
            </a:lvl8pPr>
            <a:lvl9pPr marL="3657564" indent="0" algn="ctr">
              <a:buNone/>
              <a:defRPr sz="2000"/>
            </a:lvl9pPr>
          </a:lstStyle>
          <a:p>
            <a:r>
              <a:rPr lang="en-US" dirty="0"/>
              <a:t>Click to edit Master subtitle style</a:t>
            </a:r>
          </a:p>
        </p:txBody>
      </p:sp>
      <p:sp>
        <p:nvSpPr>
          <p:cNvPr id="11" name="Freeform 10">
            <a:extLst>
              <a:ext uri="{FF2B5EF4-FFF2-40B4-BE49-F238E27FC236}">
                <a16:creationId xmlns:a16="http://schemas.microsoft.com/office/drawing/2014/main" id="{29154A6D-F17B-D643-A2FE-1EAB93B8CA89}"/>
              </a:ext>
            </a:extLst>
          </p:cNvPr>
          <p:cNvSpPr/>
          <p:nvPr userDrawn="1"/>
        </p:nvSpPr>
        <p:spPr>
          <a:xfrm>
            <a:off x="10060108" y="0"/>
            <a:ext cx="2124749" cy="6870664"/>
          </a:xfrm>
          <a:custGeom>
            <a:avLst/>
            <a:gdLst>
              <a:gd name="connsiteX0" fmla="*/ 2004484 w 2124749"/>
              <a:gd name="connsiteY0" fmla="*/ 0 h 6870664"/>
              <a:gd name="connsiteX1" fmla="*/ 2124749 w 2124749"/>
              <a:gd name="connsiteY1" fmla="*/ 0 h 6870664"/>
              <a:gd name="connsiteX2" fmla="*/ 2124749 w 2124749"/>
              <a:gd name="connsiteY2" fmla="*/ 6870664 h 6870664"/>
              <a:gd name="connsiteX3" fmla="*/ 0 w 2124749"/>
              <a:gd name="connsiteY3" fmla="*/ 6870664 h 6870664"/>
              <a:gd name="connsiteX4" fmla="*/ 155565 w 2124749"/>
              <a:gd name="connsiteY4" fmla="*/ 6774688 h 6870664"/>
              <a:gd name="connsiteX5" fmla="*/ 1980631 w 2124749"/>
              <a:gd name="connsiteY5" fmla="*/ 312225 h 6870664"/>
              <a:gd name="connsiteX6" fmla="*/ 2004484 w 2124749"/>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749" h="6870664">
                <a:moveTo>
                  <a:pt x="2004484" y="0"/>
                </a:moveTo>
                <a:lnTo>
                  <a:pt x="2124749" y="0"/>
                </a:lnTo>
                <a:lnTo>
                  <a:pt x="2124749" y="6870664"/>
                </a:lnTo>
                <a:lnTo>
                  <a:pt x="0" y="6870664"/>
                </a:lnTo>
                <a:lnTo>
                  <a:pt x="155565" y="6774688"/>
                </a:lnTo>
                <a:cubicBezTo>
                  <a:pt x="1007953" y="6069582"/>
                  <a:pt x="1699475" y="3579231"/>
                  <a:pt x="1980631" y="312225"/>
                </a:cubicBezTo>
                <a:lnTo>
                  <a:pt x="200448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F9745BF-AC40-CA4A-8E0D-BCE069E0C123}"/>
              </a:ext>
            </a:extLst>
          </p:cNvPr>
          <p:cNvPicPr>
            <a:picLocks noChangeAspect="1"/>
          </p:cNvPicPr>
          <p:nvPr userDrawn="1"/>
        </p:nvPicPr>
        <p:blipFill>
          <a:blip r:embed="rId2"/>
          <a:stretch>
            <a:fillRect/>
          </a:stretch>
        </p:blipFill>
        <p:spPr>
          <a:xfrm>
            <a:off x="10296448" y="5817721"/>
            <a:ext cx="1644235" cy="74044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vider LT TEAL">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flipH="1">
            <a:off x="-1" y="0"/>
            <a:ext cx="12184858" cy="685800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79619" y="907060"/>
            <a:ext cx="9418320" cy="1883592"/>
          </a:xfrm>
          <a:prstGeom prst="rect">
            <a:avLst/>
          </a:prstGeom>
        </p:spPr>
        <p:txBody>
          <a:bodyPr wrap="square" lIns="0" tIns="0" rIns="0" bIns="0" anchor="t" anchorCtr="0">
            <a:spAutoFit/>
          </a:bodyPr>
          <a:lstStyle>
            <a:lvl1pPr algn="l">
              <a:lnSpc>
                <a:spcPct val="85000"/>
              </a:lnSpc>
              <a:defRPr sz="7200" b="0" i="0" baseline="0">
                <a:solidFill>
                  <a:schemeClr val="accent1"/>
                </a:solidFill>
                <a:latin typeface="Cambria" charset="0"/>
                <a:ea typeface="Cambria" charset="0"/>
                <a:cs typeface="Cambria" charset="0"/>
              </a:defRPr>
            </a:lvl1pPr>
          </a:lstStyle>
          <a:p>
            <a:r>
              <a:rPr lang="en-US" dirty="0"/>
              <a:t>Click to edit Master title style</a:t>
            </a:r>
          </a:p>
        </p:txBody>
      </p:sp>
      <p:sp>
        <p:nvSpPr>
          <p:cNvPr id="3" name="Subtitle 2"/>
          <p:cNvSpPr>
            <a:spLocks noGrp="1"/>
          </p:cNvSpPr>
          <p:nvPr>
            <p:ph type="subTitle" idx="1"/>
          </p:nvPr>
        </p:nvSpPr>
        <p:spPr>
          <a:xfrm>
            <a:off x="1679620" y="4800600"/>
            <a:ext cx="8431333" cy="1691640"/>
          </a:xfrm>
          <a:prstGeom prst="rect">
            <a:avLst/>
          </a:prstGeom>
        </p:spPr>
        <p:txBody>
          <a:bodyPr lIns="0" tIns="0" rIns="0" bIns="0">
            <a:noAutofit/>
          </a:bodyPr>
          <a:lstStyle>
            <a:lvl1pPr marL="0" indent="0" algn="l">
              <a:buNone/>
              <a:defRPr sz="2200" b="0" i="0" baseline="0">
                <a:solidFill>
                  <a:srgbClr val="103D72"/>
                </a:solidFill>
                <a:latin typeface="Cambria" charset="0"/>
                <a:ea typeface="Cambria" charset="0"/>
                <a:cs typeface="Cambria" charset="0"/>
              </a:defRPr>
            </a:lvl1pPr>
            <a:lvl2pPr marL="457195" indent="0" algn="ctr">
              <a:buNone/>
              <a:defRPr sz="2200"/>
            </a:lvl2pPr>
            <a:lvl3pPr marL="914390" indent="0" algn="ctr">
              <a:buNone/>
              <a:defRPr sz="2200"/>
            </a:lvl3pPr>
            <a:lvl4pPr marL="1371587" indent="0" algn="ctr">
              <a:buNone/>
              <a:defRPr sz="2000"/>
            </a:lvl4pPr>
            <a:lvl5pPr marL="1828782" indent="0" algn="ctr">
              <a:buNone/>
              <a:defRPr sz="2000"/>
            </a:lvl5pPr>
            <a:lvl6pPr marL="2285977" indent="0" algn="ctr">
              <a:buNone/>
              <a:defRPr sz="2000"/>
            </a:lvl6pPr>
            <a:lvl7pPr marL="2743172" indent="0" algn="ctr">
              <a:buNone/>
              <a:defRPr sz="2000"/>
            </a:lvl7pPr>
            <a:lvl8pPr marL="3200368" indent="0" algn="ctr">
              <a:buNone/>
              <a:defRPr sz="2000"/>
            </a:lvl8pPr>
            <a:lvl9pPr marL="3657564" indent="0" algn="ctr">
              <a:buNone/>
              <a:defRPr sz="2000"/>
            </a:lvl9pPr>
          </a:lstStyle>
          <a:p>
            <a:r>
              <a:rPr lang="en-US" dirty="0"/>
              <a:t>Click to edit Master subtitle style</a:t>
            </a:r>
          </a:p>
        </p:txBody>
      </p:sp>
      <p:sp>
        <p:nvSpPr>
          <p:cNvPr id="8" name="Freeform 7"/>
          <p:cNvSpPr/>
          <p:nvPr userDrawn="1"/>
        </p:nvSpPr>
        <p:spPr>
          <a:xfrm rot="10800000">
            <a:off x="9" y="0"/>
            <a:ext cx="2238703"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Freeform 10">
            <a:extLst>
              <a:ext uri="{FF2B5EF4-FFF2-40B4-BE49-F238E27FC236}">
                <a16:creationId xmlns:a16="http://schemas.microsoft.com/office/drawing/2014/main" id="{D46E970D-3D37-9749-AEA5-213D35F7C7FD}"/>
              </a:ext>
            </a:extLst>
          </p:cNvPr>
          <p:cNvSpPr/>
          <p:nvPr userDrawn="1"/>
        </p:nvSpPr>
        <p:spPr>
          <a:xfrm>
            <a:off x="10060108" y="0"/>
            <a:ext cx="2124749" cy="6870664"/>
          </a:xfrm>
          <a:custGeom>
            <a:avLst/>
            <a:gdLst>
              <a:gd name="connsiteX0" fmla="*/ 2004484 w 2124749"/>
              <a:gd name="connsiteY0" fmla="*/ 0 h 6870664"/>
              <a:gd name="connsiteX1" fmla="*/ 2124749 w 2124749"/>
              <a:gd name="connsiteY1" fmla="*/ 0 h 6870664"/>
              <a:gd name="connsiteX2" fmla="*/ 2124749 w 2124749"/>
              <a:gd name="connsiteY2" fmla="*/ 6870664 h 6870664"/>
              <a:gd name="connsiteX3" fmla="*/ 0 w 2124749"/>
              <a:gd name="connsiteY3" fmla="*/ 6870664 h 6870664"/>
              <a:gd name="connsiteX4" fmla="*/ 155565 w 2124749"/>
              <a:gd name="connsiteY4" fmla="*/ 6774688 h 6870664"/>
              <a:gd name="connsiteX5" fmla="*/ 1980631 w 2124749"/>
              <a:gd name="connsiteY5" fmla="*/ 312225 h 6870664"/>
              <a:gd name="connsiteX6" fmla="*/ 2004484 w 2124749"/>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749" h="6870664">
                <a:moveTo>
                  <a:pt x="2004484" y="0"/>
                </a:moveTo>
                <a:lnTo>
                  <a:pt x="2124749" y="0"/>
                </a:lnTo>
                <a:lnTo>
                  <a:pt x="2124749" y="6870664"/>
                </a:lnTo>
                <a:lnTo>
                  <a:pt x="0" y="6870664"/>
                </a:lnTo>
                <a:lnTo>
                  <a:pt x="155565" y="6774688"/>
                </a:lnTo>
                <a:cubicBezTo>
                  <a:pt x="1007953" y="6069582"/>
                  <a:pt x="1699475" y="3579231"/>
                  <a:pt x="1980631" y="312225"/>
                </a:cubicBezTo>
                <a:lnTo>
                  <a:pt x="200448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82202C-5C5C-514F-841B-BCF5EA0912B8}"/>
              </a:ext>
            </a:extLst>
          </p:cNvPr>
          <p:cNvPicPr>
            <a:picLocks noChangeAspect="1"/>
          </p:cNvPicPr>
          <p:nvPr userDrawn="1"/>
        </p:nvPicPr>
        <p:blipFill>
          <a:blip r:embed="rId2"/>
          <a:stretch>
            <a:fillRect/>
          </a:stretch>
        </p:blipFill>
        <p:spPr>
          <a:xfrm>
            <a:off x="10296448" y="5817721"/>
            <a:ext cx="1644235" cy="740449"/>
          </a:xfrm>
          <a:prstGeom prst="rect">
            <a:avLst/>
          </a:prstGeom>
        </p:spPr>
      </p:pic>
    </p:spTree>
    <p:extLst>
      <p:ext uri="{BB962C8B-B14F-4D97-AF65-F5344CB8AC3E}">
        <p14:creationId xmlns:p14="http://schemas.microsoft.com/office/powerpoint/2010/main" val="1254053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Intro TEAL wide">
    <p:spTree>
      <p:nvGrpSpPr>
        <p:cNvPr id="1" name=""/>
        <p:cNvGrpSpPr/>
        <p:nvPr/>
      </p:nvGrpSpPr>
      <p:grpSpPr>
        <a:xfrm>
          <a:off x="0" y="0"/>
          <a:ext cx="0" cy="0"/>
          <a:chOff x="0" y="0"/>
          <a:chExt cx="0" cy="0"/>
        </a:xfrm>
      </p:grpSpPr>
      <p:sp>
        <p:nvSpPr>
          <p:cNvPr id="2" name="Title 1"/>
          <p:cNvSpPr>
            <a:spLocks noGrp="1"/>
          </p:cNvSpPr>
          <p:nvPr>
            <p:ph type="ctrTitle"/>
          </p:nvPr>
        </p:nvSpPr>
        <p:spPr>
          <a:xfrm>
            <a:off x="2387607" y="2285459"/>
            <a:ext cx="9594187" cy="2127377"/>
          </a:xfrm>
        </p:spPr>
        <p:txBody>
          <a:bodyPr lIns="0" tIns="0" rIns="0" bIns="0" anchor="t" anchorCtr="0"/>
          <a:lstStyle>
            <a:lvl1pPr algn="l">
              <a:defRPr sz="8640" spc="-120" baseline="0"/>
            </a:lvl1pPr>
          </a:lstStyle>
          <a:p>
            <a:r>
              <a:rPr lang="en-US" dirty="0"/>
              <a:t>Click to edit Master title style</a:t>
            </a:r>
          </a:p>
        </p:txBody>
      </p:sp>
      <p:sp>
        <p:nvSpPr>
          <p:cNvPr id="3" name="Subtitle 2"/>
          <p:cNvSpPr>
            <a:spLocks noGrp="1"/>
          </p:cNvSpPr>
          <p:nvPr>
            <p:ph type="subTitle" idx="1"/>
          </p:nvPr>
        </p:nvSpPr>
        <p:spPr>
          <a:xfrm>
            <a:off x="2387607" y="4870120"/>
            <a:ext cx="9080500" cy="1987880"/>
          </a:xfrm>
          <a:prstGeom prst="rect">
            <a:avLst/>
          </a:prstGeom>
        </p:spPr>
        <p:txBody>
          <a:bodyPr lIns="0" tIns="0" rIns="0" bIns="0">
            <a:noAutofit/>
          </a:bodyPr>
          <a:lstStyle>
            <a:lvl1pPr marL="0" indent="0" algn="l">
              <a:buNone/>
              <a:defRPr sz="3600">
                <a:solidFill>
                  <a:srgbClr val="103D72"/>
                </a:solidFill>
              </a:defRPr>
            </a:lvl1pPr>
            <a:lvl2pPr marL="457195" indent="0" algn="ctr">
              <a:buNone/>
              <a:defRPr sz="2000"/>
            </a:lvl2pPr>
            <a:lvl3pPr marL="914390" indent="0" algn="ctr">
              <a:buNone/>
              <a:defRPr sz="1800"/>
            </a:lvl3pPr>
            <a:lvl4pPr marL="1371587" indent="0" algn="ctr">
              <a:buNone/>
              <a:defRPr sz="1600"/>
            </a:lvl4pPr>
            <a:lvl5pPr marL="1828782" indent="0" algn="ctr">
              <a:buNone/>
              <a:defRPr sz="1600"/>
            </a:lvl5pPr>
            <a:lvl6pPr marL="2285977" indent="0" algn="ctr">
              <a:buNone/>
              <a:defRPr sz="1600"/>
            </a:lvl6pPr>
            <a:lvl7pPr marL="2743172" indent="0" algn="ctr">
              <a:buNone/>
              <a:defRPr sz="1600"/>
            </a:lvl7pPr>
            <a:lvl8pPr marL="3200368" indent="0" algn="ctr">
              <a:buNone/>
              <a:defRPr sz="1600"/>
            </a:lvl8pPr>
            <a:lvl9pPr marL="3657564" indent="0" algn="ctr">
              <a:buNone/>
              <a:defRPr sz="1600"/>
            </a:lvl9pPr>
          </a:lstStyle>
          <a:p>
            <a:r>
              <a:rPr lang="en-US" dirty="0"/>
              <a:t>Click to edit Master subtitle style</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BLUE wid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30681-16A3-C346-9519-69310A1E6F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2484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GRAY wide">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3BE0A-777D-504C-9E3D-8D4D2A4392C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4327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BLU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5310D-154B-C240-B2EA-0096AFD85358}"/>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4557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1B37-B6A0-6347-9A5C-620A7C8B82A4}"/>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47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36C0D-47F9-6841-BD5D-8664022C69A8}"/>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E823AFC-DFEA-EA42-B969-F4DC89FB0312}"/>
              </a:ext>
            </a:extLst>
          </p:cNvPr>
          <p:cNvSpPr>
            <a:spLocks noGrp="1"/>
          </p:cNvSpPr>
          <p:nvPr>
            <p:ph type="body" sz="quarter" idx="10"/>
          </p:nvPr>
        </p:nvSpPr>
        <p:spPr>
          <a:xfrm>
            <a:off x="838201" y="1790700"/>
            <a:ext cx="9142228" cy="45122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5A02877-EBE3-0D4A-B42C-7980F2B3E629}"/>
              </a:ext>
            </a:extLst>
          </p:cNvPr>
          <p:cNvSpPr txBox="1">
            <a:spLocks/>
          </p:cNvSpPr>
          <p:nvPr userDrawn="1"/>
        </p:nvSpPr>
        <p:spPr>
          <a:xfrm>
            <a:off x="914407" y="6317621"/>
            <a:ext cx="8930391" cy="540383"/>
          </a:xfrm>
          <a:prstGeom prst="rect">
            <a:avLst/>
          </a:prstGeom>
          <a:ln>
            <a:noFill/>
          </a:ln>
          <a:effectLst/>
        </p:spPr>
        <p:txBody>
          <a:bodyPr vert="horz" lIns="0" tIns="45720" rIns="0" bIns="4572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rgbClr val="103D72"/>
                </a:solidFill>
              </a:rPr>
              <a:t>U.S. Department of Commerce | National Oceanic and Atmospheric Administration | National Marine Fisheries Service</a:t>
            </a:r>
          </a:p>
        </p:txBody>
      </p:sp>
      <p:sp>
        <p:nvSpPr>
          <p:cNvPr id="6" name="TextBox 5">
            <a:extLst>
              <a:ext uri="{FF2B5EF4-FFF2-40B4-BE49-F238E27FC236}">
                <a16:creationId xmlns:a16="http://schemas.microsoft.com/office/drawing/2014/main" id="{1BD4046B-FC7B-BF4D-AC35-6050B2AA2C5B}"/>
              </a:ext>
            </a:extLst>
          </p:cNvPr>
          <p:cNvSpPr txBox="1"/>
          <p:nvPr userDrawn="1"/>
        </p:nvSpPr>
        <p:spPr>
          <a:xfrm>
            <a:off x="168165" y="6304133"/>
            <a:ext cx="746235" cy="553871"/>
          </a:xfrm>
          <a:prstGeom prst="rect">
            <a:avLst/>
          </a:prstGeom>
          <a:noFill/>
        </p:spPr>
        <p:txBody>
          <a:bodyPr wrap="square" lIns="0" tIns="0" rIns="0" bIns="0" rtlCol="0" anchor="ctr" anchorCtr="0">
            <a:noAutofit/>
          </a:bodyPr>
          <a:lstStyle/>
          <a:p>
            <a:pPr marL="0" marR="0" indent="0" algn="l" defTabSz="914390" rtl="0" eaLnBrk="1" fontAlgn="auto" latinLnBrk="0" hangingPunct="1">
              <a:lnSpc>
                <a:spcPct val="100000"/>
              </a:lnSpc>
              <a:spcBef>
                <a:spcPts val="0"/>
              </a:spcBef>
              <a:spcAft>
                <a:spcPts val="0"/>
              </a:spcAft>
              <a:buClrTx/>
              <a:buSzTx/>
              <a:buFontTx/>
              <a:buNone/>
              <a:tabLst/>
              <a:defRPr/>
            </a:pPr>
            <a:r>
              <a:rPr lang="en-US" sz="1200" b="1" i="0" dirty="0">
                <a:solidFill>
                  <a:srgbClr val="13B9C2"/>
                </a:solidFill>
                <a:latin typeface="Arial Narrow" charset="0"/>
                <a:ea typeface="Arial Narrow" charset="0"/>
                <a:cs typeface="Arial Narrow" charset="0"/>
              </a:rPr>
              <a:t>Page </a:t>
            </a:r>
            <a:fld id="{632D3AEB-7CBE-3049-91AC-335C6B4F5BF6}" type="slidenum">
              <a:rPr lang="en-US" sz="1200" b="1" i="0" smtClean="0">
                <a:solidFill>
                  <a:srgbClr val="13B9C2"/>
                </a:solidFill>
                <a:latin typeface="Arial Narrow" charset="0"/>
                <a:ea typeface="Arial Narrow" charset="0"/>
                <a:cs typeface="Arial Narrow" charset="0"/>
              </a:rPr>
              <a:pPr marL="0" marR="0" indent="0" algn="l" defTabSz="914390" rtl="0" eaLnBrk="1" fontAlgn="auto" latinLnBrk="0" hangingPunct="1">
                <a:lnSpc>
                  <a:spcPct val="100000"/>
                </a:lnSpc>
                <a:spcBef>
                  <a:spcPts val="0"/>
                </a:spcBef>
                <a:spcAft>
                  <a:spcPts val="0"/>
                </a:spcAft>
                <a:buClrTx/>
                <a:buSzTx/>
                <a:buFontTx/>
                <a:buNone/>
                <a:tabLst/>
                <a:defRPr/>
              </a:pPr>
              <a:t>‹#›</a:t>
            </a:fld>
            <a:endParaRPr lang="en-US" sz="1200" b="1" i="0" dirty="0">
              <a:solidFill>
                <a:srgbClr val="13B9C2"/>
              </a:solidFill>
              <a:latin typeface="Arial Narrow" charset="0"/>
              <a:ea typeface="Arial Narrow" charset="0"/>
              <a:cs typeface="Arial Narrow" charset="0"/>
            </a:endParaRPr>
          </a:p>
        </p:txBody>
      </p:sp>
    </p:spTree>
    <p:extLst>
      <p:ext uri="{BB962C8B-B14F-4D97-AF65-F5344CB8AC3E}">
        <p14:creationId xmlns:p14="http://schemas.microsoft.com/office/powerpoint/2010/main" val="472301048"/>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8F1FAE-B201-8645-B986-B1F9D63188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9185307"/>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ligh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DF21FA8-693C-4349-B50A-C002E55F7F5B}"/>
              </a:ext>
            </a:extLst>
          </p:cNvPr>
          <p:cNvSpPr/>
          <p:nvPr userDrawn="1"/>
        </p:nvSpPr>
        <p:spPr>
          <a:xfrm rot="10800000">
            <a:off x="9" y="0"/>
            <a:ext cx="2238703"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Box 4">
            <a:extLst>
              <a:ext uri="{FF2B5EF4-FFF2-40B4-BE49-F238E27FC236}">
                <a16:creationId xmlns:a16="http://schemas.microsoft.com/office/drawing/2014/main" id="{8C83FB0C-A041-0D40-8EBA-CC3461F460DB}"/>
              </a:ext>
            </a:extLst>
          </p:cNvPr>
          <p:cNvSpPr txBox="1"/>
          <p:nvPr userDrawn="1"/>
        </p:nvSpPr>
        <p:spPr>
          <a:xfrm>
            <a:off x="3639670" y="-762000"/>
            <a:ext cx="5764306" cy="625043"/>
          </a:xfrm>
          <a:prstGeom prst="rect">
            <a:avLst/>
          </a:prstGeom>
          <a:noFill/>
        </p:spPr>
        <p:txBody>
          <a:bodyPr wrap="square" rtlCol="0">
            <a:spAutoFit/>
          </a:bodyPr>
          <a:lstStyle/>
          <a:p>
            <a:pPr algn="ctr"/>
            <a:r>
              <a:rPr lang="en-US" dirty="0">
                <a:solidFill>
                  <a:schemeClr val="tx2">
                    <a:lumMod val="60000"/>
                    <a:lumOff val="40000"/>
                  </a:schemeClr>
                </a:solidFill>
              </a:rPr>
              <a:t>Big Image Divider Page</a:t>
            </a:r>
          </a:p>
          <a:p>
            <a:pPr algn="ctr"/>
            <a:r>
              <a:rPr lang="en-US" dirty="0">
                <a:solidFill>
                  <a:schemeClr val="tx2">
                    <a:lumMod val="60000"/>
                    <a:lumOff val="40000"/>
                  </a:schemeClr>
                </a:solidFill>
              </a:rPr>
              <a:t>Change Picture in the Format Background menu</a:t>
            </a:r>
          </a:p>
        </p:txBody>
      </p:sp>
      <p:sp>
        <p:nvSpPr>
          <p:cNvPr id="7" name="Title 1">
            <a:extLst>
              <a:ext uri="{FF2B5EF4-FFF2-40B4-BE49-F238E27FC236}">
                <a16:creationId xmlns:a16="http://schemas.microsoft.com/office/drawing/2014/main" id="{404860ED-2C07-EB41-9FEE-E420AA655ECB}"/>
              </a:ext>
            </a:extLst>
          </p:cNvPr>
          <p:cNvSpPr>
            <a:spLocks noGrp="1"/>
          </p:cNvSpPr>
          <p:nvPr>
            <p:ph type="ctrTitle"/>
          </p:nvPr>
        </p:nvSpPr>
        <p:spPr>
          <a:xfrm>
            <a:off x="1679619" y="907060"/>
            <a:ext cx="9418320" cy="1883592"/>
          </a:xfrm>
          <a:prstGeom prst="rect">
            <a:avLst/>
          </a:prstGeom>
        </p:spPr>
        <p:txBody>
          <a:bodyPr wrap="square" lIns="0" tIns="0" rIns="0" bIns="0" anchor="t" anchorCtr="0">
            <a:spAutoFit/>
          </a:bodyPr>
          <a:lstStyle>
            <a:lvl1pPr algn="l">
              <a:lnSpc>
                <a:spcPct val="85000"/>
              </a:lnSpc>
              <a:defRPr sz="7200" b="0" i="0" baseline="0">
                <a:solidFill>
                  <a:srgbClr val="103D72"/>
                </a:solidFill>
                <a:latin typeface="Cambria" charset="0"/>
                <a:ea typeface="Cambria" charset="0"/>
                <a:cs typeface="Cambria" charset="0"/>
              </a:defRPr>
            </a:lvl1pPr>
          </a:lstStyle>
          <a:p>
            <a:r>
              <a:rPr lang="en-US" dirty="0"/>
              <a:t>Click to edit Master title style</a:t>
            </a:r>
          </a:p>
        </p:txBody>
      </p:sp>
    </p:spTree>
    <p:extLst>
      <p:ext uri="{BB962C8B-B14F-4D97-AF65-F5344CB8AC3E}">
        <p14:creationId xmlns:p14="http://schemas.microsoft.com/office/powerpoint/2010/main" val="2092012982"/>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dark">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7DC00C-424C-3A43-8BAB-CBE7A5E78DF9}"/>
              </a:ext>
            </a:extLst>
          </p:cNvPr>
          <p:cNvSpPr/>
          <p:nvPr userDrawn="1"/>
        </p:nvSpPr>
        <p:spPr>
          <a:xfrm rot="10800000">
            <a:off x="9" y="0"/>
            <a:ext cx="2238703"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Title 1">
            <a:extLst>
              <a:ext uri="{FF2B5EF4-FFF2-40B4-BE49-F238E27FC236}">
                <a16:creationId xmlns:a16="http://schemas.microsoft.com/office/drawing/2014/main" id="{7B691825-53C1-9F41-80DA-101D3F1D6E5D}"/>
              </a:ext>
            </a:extLst>
          </p:cNvPr>
          <p:cNvSpPr>
            <a:spLocks noGrp="1"/>
          </p:cNvSpPr>
          <p:nvPr>
            <p:ph type="ctrTitle"/>
          </p:nvPr>
        </p:nvSpPr>
        <p:spPr>
          <a:xfrm>
            <a:off x="1679619" y="907060"/>
            <a:ext cx="9418320" cy="1883592"/>
          </a:xfrm>
          <a:prstGeom prst="rect">
            <a:avLst/>
          </a:prstGeom>
        </p:spPr>
        <p:txBody>
          <a:bodyPr wrap="square" lIns="0" tIns="0" rIns="0" bIns="0" anchor="t" anchorCtr="0">
            <a:spAutoFit/>
          </a:bodyPr>
          <a:lstStyle>
            <a:lvl1pPr algn="l">
              <a:lnSpc>
                <a:spcPct val="85000"/>
              </a:lnSpc>
              <a:defRPr sz="7200" b="0" i="0" baseline="0">
                <a:solidFill>
                  <a:schemeClr val="bg1"/>
                </a:solidFill>
                <a:latin typeface="Cambria" charset="0"/>
                <a:ea typeface="Cambria" charset="0"/>
                <a:cs typeface="Cambria" charset="0"/>
              </a:defRPr>
            </a:lvl1pPr>
          </a:lstStyle>
          <a:p>
            <a:r>
              <a:rPr lang="en-US" dirty="0"/>
              <a:t>Click to edit Master title style</a:t>
            </a:r>
          </a:p>
        </p:txBody>
      </p:sp>
      <p:sp>
        <p:nvSpPr>
          <p:cNvPr id="5" name="TextBox 4">
            <a:extLst>
              <a:ext uri="{FF2B5EF4-FFF2-40B4-BE49-F238E27FC236}">
                <a16:creationId xmlns:a16="http://schemas.microsoft.com/office/drawing/2014/main" id="{45494B2E-7482-0F42-9C14-2F8806CCA5CA}"/>
              </a:ext>
            </a:extLst>
          </p:cNvPr>
          <p:cNvSpPr txBox="1"/>
          <p:nvPr userDrawn="1"/>
        </p:nvSpPr>
        <p:spPr>
          <a:xfrm>
            <a:off x="3639670" y="-762000"/>
            <a:ext cx="5764306" cy="625043"/>
          </a:xfrm>
          <a:prstGeom prst="rect">
            <a:avLst/>
          </a:prstGeom>
          <a:noFill/>
        </p:spPr>
        <p:txBody>
          <a:bodyPr wrap="square" rtlCol="0">
            <a:spAutoFit/>
          </a:bodyPr>
          <a:lstStyle/>
          <a:p>
            <a:pPr algn="ctr"/>
            <a:r>
              <a:rPr lang="en-US" dirty="0">
                <a:solidFill>
                  <a:schemeClr val="tx2">
                    <a:lumMod val="60000"/>
                    <a:lumOff val="40000"/>
                  </a:schemeClr>
                </a:solidFill>
              </a:rPr>
              <a:t>Big Image Divider Page</a:t>
            </a:r>
          </a:p>
          <a:p>
            <a:pPr algn="ctr"/>
            <a:r>
              <a:rPr lang="en-US" dirty="0">
                <a:solidFill>
                  <a:schemeClr val="tx2">
                    <a:lumMod val="60000"/>
                    <a:lumOff val="40000"/>
                  </a:schemeClr>
                </a:solidFill>
              </a:rPr>
              <a:t>Change Picture in the Format Background menu</a:t>
            </a:r>
          </a:p>
        </p:txBody>
      </p:sp>
    </p:spTree>
    <p:extLst>
      <p:ext uri="{BB962C8B-B14F-4D97-AF65-F5344CB8AC3E}">
        <p14:creationId xmlns:p14="http://schemas.microsoft.com/office/powerpoint/2010/main" val="2119981611"/>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39800-4CCC-E04E-AE81-F61289105CB0}"/>
              </a:ext>
            </a:extLst>
          </p:cNvPr>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996E871C-6E49-5640-92D6-09FAF4014295}"/>
              </a:ext>
            </a:extLst>
          </p:cNvPr>
          <p:cNvSpPr>
            <a:spLocks noGrp="1"/>
          </p:cNvSpPr>
          <p:nvPr>
            <p:ph type="body" sz="quarter" idx="10"/>
          </p:nvPr>
        </p:nvSpPr>
        <p:spPr>
          <a:xfrm>
            <a:off x="838201" y="1798320"/>
            <a:ext cx="9246191" cy="4457700"/>
          </a:xfrm>
        </p:spPr>
        <p:txBody>
          <a:bodyPr/>
          <a:lstStyle>
            <a:lvl1pPr>
              <a:defRPr sz="3120"/>
            </a:lvl1pPr>
            <a:lvl2pPr>
              <a:defRPr sz="2400"/>
            </a:lvl2pPr>
            <a:lvl3pPr>
              <a:defRPr sz="2160"/>
            </a:lvl3pPr>
            <a:lvl4pPr>
              <a:defRPr sz="2160"/>
            </a:lvl4pPr>
            <a:lvl5pPr>
              <a:defRPr sz="216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8429075"/>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7" y="5099690"/>
            <a:ext cx="9312167" cy="484345"/>
          </a:xfrm>
          <a:prstGeom prst="rect">
            <a:avLst/>
          </a:prstGeom>
        </p:spPr>
        <p:txBody>
          <a:bodyPr lIns="0" tIns="0" rIns="0" bIns="0" anchor="b">
            <a:noAutofit/>
          </a:bodyPr>
          <a:lstStyle>
            <a:lvl1pPr>
              <a:defRPr sz="2880" b="0" i="0">
                <a:solidFill>
                  <a:srgbClr val="10D3DC"/>
                </a:solidFill>
                <a:latin typeface="Cambria" charset="0"/>
                <a:ea typeface="Cambria" charset="0"/>
                <a:cs typeface="Cambria" charset="0"/>
              </a:defRPr>
            </a:lvl1pPr>
          </a:lstStyle>
          <a:p>
            <a:r>
              <a:rPr lang="en-US" dirty="0"/>
              <a:t>Click to edit Master title style</a:t>
            </a:r>
          </a:p>
        </p:txBody>
      </p:sp>
      <p:sp>
        <p:nvSpPr>
          <p:cNvPr id="4" name="Text Placeholder 3"/>
          <p:cNvSpPr>
            <a:spLocks noGrp="1"/>
          </p:cNvSpPr>
          <p:nvPr>
            <p:ph type="body" sz="half" idx="2"/>
          </p:nvPr>
        </p:nvSpPr>
        <p:spPr>
          <a:xfrm>
            <a:off x="914405" y="5598764"/>
            <a:ext cx="8930393" cy="718856"/>
          </a:xfrm>
          <a:prstGeom prst="rect">
            <a:avLst/>
          </a:prstGeom>
        </p:spPr>
        <p:txBody>
          <a:bodyPr lIns="0" tIns="0" rIns="0" bIns="0">
            <a:noAutofit/>
          </a:bodyPr>
          <a:lstStyle>
            <a:lvl1pPr marL="0" indent="0">
              <a:lnSpc>
                <a:spcPct val="85000"/>
              </a:lnSpc>
              <a:spcBef>
                <a:spcPts val="800"/>
              </a:spcBef>
              <a:buNone/>
              <a:defRPr sz="1800">
                <a:solidFill>
                  <a:schemeClr val="tx1">
                    <a:lumMod val="50000"/>
                    <a:lumOff val="50000"/>
                  </a:schemeClr>
                </a:solidFill>
                <a:latin typeface="Cambria" charset="0"/>
                <a:ea typeface="Cambria" charset="0"/>
                <a:cs typeface="Cambria" charset="0"/>
              </a:defRPr>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dirty="0"/>
              <a:t>Edit Master text styles</a:t>
            </a:r>
          </a:p>
        </p:txBody>
      </p:sp>
      <p:sp>
        <p:nvSpPr>
          <p:cNvPr id="13" name="Slide Number Placeholder 5"/>
          <p:cNvSpPr txBox="1">
            <a:spLocks/>
          </p:cNvSpPr>
          <p:nvPr userDrawn="1"/>
        </p:nvSpPr>
        <p:spPr>
          <a:xfrm>
            <a:off x="914407" y="6317621"/>
            <a:ext cx="8930391" cy="540383"/>
          </a:xfrm>
          <a:prstGeom prst="rect">
            <a:avLst/>
          </a:prstGeom>
          <a:ln>
            <a:noFill/>
          </a:ln>
          <a:effectLst/>
        </p:spPr>
        <p:txBody>
          <a:bodyPr vert="horz" lIns="0" tIns="45720" rIns="0" bIns="4572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t>U.S. Department of Commerce | National Oceanic and Atmospheric Administration | National Marine Fisheries Service</a:t>
            </a:r>
          </a:p>
        </p:txBody>
      </p:sp>
      <p:sp>
        <p:nvSpPr>
          <p:cNvPr id="14" name="TextBox 13"/>
          <p:cNvSpPr txBox="1"/>
          <p:nvPr userDrawn="1"/>
        </p:nvSpPr>
        <p:spPr>
          <a:xfrm>
            <a:off x="168165" y="6304133"/>
            <a:ext cx="746235" cy="553871"/>
          </a:xfrm>
          <a:prstGeom prst="rect">
            <a:avLst/>
          </a:prstGeom>
          <a:noFill/>
        </p:spPr>
        <p:txBody>
          <a:bodyPr wrap="square" lIns="0" tIns="0" rIns="0" bIns="0" rtlCol="0" anchor="ctr" anchorCtr="0">
            <a:noAutofit/>
          </a:bodyPr>
          <a:lstStyle/>
          <a:p>
            <a:pPr marL="0" marR="0" indent="0" algn="l" defTabSz="914390" rtl="0" eaLnBrk="1" fontAlgn="auto" latinLnBrk="0" hangingPunct="1">
              <a:lnSpc>
                <a:spcPct val="100000"/>
              </a:lnSpc>
              <a:spcBef>
                <a:spcPts val="0"/>
              </a:spcBef>
              <a:spcAft>
                <a:spcPts val="0"/>
              </a:spcAft>
              <a:buClrTx/>
              <a:buSzTx/>
              <a:buFontTx/>
              <a:buNone/>
              <a:tabLst/>
              <a:defRPr/>
            </a:pPr>
            <a:r>
              <a:rPr lang="en-US" sz="1200" b="1" i="0" dirty="0">
                <a:solidFill>
                  <a:srgbClr val="13B9C2"/>
                </a:solidFill>
                <a:latin typeface="Arial Narrow" charset="0"/>
                <a:ea typeface="Arial Narrow" charset="0"/>
                <a:cs typeface="Arial Narrow" charset="0"/>
              </a:rPr>
              <a:t>Page </a:t>
            </a:r>
            <a:fld id="{632D3AEB-7CBE-3049-91AC-335C6B4F5BF6}" type="slidenum">
              <a:rPr lang="en-US" sz="1200" b="1" i="0" smtClean="0">
                <a:solidFill>
                  <a:srgbClr val="13B9C2"/>
                </a:solidFill>
                <a:latin typeface="Arial Narrow" charset="0"/>
                <a:ea typeface="Arial Narrow" charset="0"/>
                <a:cs typeface="Arial Narrow" charset="0"/>
              </a:rPr>
              <a:pPr marL="0" marR="0" indent="0" algn="l" defTabSz="914390" rtl="0" eaLnBrk="1" fontAlgn="auto" latinLnBrk="0" hangingPunct="1">
                <a:lnSpc>
                  <a:spcPct val="100000"/>
                </a:lnSpc>
                <a:spcBef>
                  <a:spcPts val="0"/>
                </a:spcBef>
                <a:spcAft>
                  <a:spcPts val="0"/>
                </a:spcAft>
                <a:buClrTx/>
                <a:buSzTx/>
                <a:buFontTx/>
                <a:buNone/>
                <a:tabLst/>
                <a:defRPr/>
              </a:pPr>
              <a:t>‹#›</a:t>
            </a:fld>
            <a:endParaRPr lang="en-US" sz="1200" b="1" i="0" dirty="0">
              <a:solidFill>
                <a:srgbClr val="13B9C2"/>
              </a:solidFill>
              <a:latin typeface="Arial Narrow" charset="0"/>
              <a:ea typeface="Arial Narrow" charset="0"/>
              <a:cs typeface="Arial Narrow"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3B9C2"/>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6D79893C-AE73-C043-942F-2E89F031DFE2}"/>
              </a:ext>
            </a:extLst>
          </p:cNvPr>
          <p:cNvSpPr/>
          <p:nvPr userDrawn="1"/>
        </p:nvSpPr>
        <p:spPr>
          <a:xfrm rot="16200000" flipH="1">
            <a:off x="-1307178" y="1487187"/>
            <a:ext cx="6659955" cy="4082923"/>
          </a:xfrm>
          <a:custGeom>
            <a:avLst/>
            <a:gdLst>
              <a:gd name="connsiteX0" fmla="*/ 0 w 6504497"/>
              <a:gd name="connsiteY0" fmla="*/ 0 h 2032239"/>
              <a:gd name="connsiteX1" fmla="*/ 6504497 w 6504497"/>
              <a:gd name="connsiteY1" fmla="*/ 0 h 2032239"/>
              <a:gd name="connsiteX2" fmla="*/ 6504497 w 6504497"/>
              <a:gd name="connsiteY2" fmla="*/ 6484 h 2032239"/>
              <a:gd name="connsiteX3" fmla="*/ 6476264 w 6504497"/>
              <a:gd name="connsiteY3" fmla="*/ 8249 h 2032239"/>
              <a:gd name="connsiteX4" fmla="*/ 86067 w 6504497"/>
              <a:gd name="connsiteY4" fmla="*/ 1877235 h 2032239"/>
              <a:gd name="connsiteX5" fmla="*/ 0 w 6504497"/>
              <a:gd name="connsiteY5" fmla="*/ 2032239 h 2032239"/>
              <a:gd name="connsiteX6" fmla="*/ 0 w 6504497"/>
              <a:gd name="connsiteY6" fmla="*/ 0 h 2032239"/>
              <a:gd name="connsiteX0" fmla="*/ 9298 w 6504497"/>
              <a:gd name="connsiteY0" fmla="*/ 0 h 4068349"/>
              <a:gd name="connsiteX1" fmla="*/ 6504497 w 6504497"/>
              <a:gd name="connsiteY1" fmla="*/ 2036110 h 4068349"/>
              <a:gd name="connsiteX2" fmla="*/ 6504497 w 6504497"/>
              <a:gd name="connsiteY2" fmla="*/ 2042594 h 4068349"/>
              <a:gd name="connsiteX3" fmla="*/ 6476264 w 6504497"/>
              <a:gd name="connsiteY3" fmla="*/ 2044359 h 4068349"/>
              <a:gd name="connsiteX4" fmla="*/ 86067 w 6504497"/>
              <a:gd name="connsiteY4" fmla="*/ 3913345 h 4068349"/>
              <a:gd name="connsiteX5" fmla="*/ 0 w 6504497"/>
              <a:gd name="connsiteY5" fmla="*/ 4068349 h 4068349"/>
              <a:gd name="connsiteX6" fmla="*/ 9298 w 6504497"/>
              <a:gd name="connsiteY6" fmla="*/ 0 h 4068349"/>
              <a:gd name="connsiteX0" fmla="*/ 9298 w 6625021"/>
              <a:gd name="connsiteY0" fmla="*/ 0 h 4068349"/>
              <a:gd name="connsiteX1" fmla="*/ 6504497 w 6625021"/>
              <a:gd name="connsiteY1" fmla="*/ 2036110 h 4068349"/>
              <a:gd name="connsiteX2" fmla="*/ 6504497 w 6625021"/>
              <a:gd name="connsiteY2" fmla="*/ 2042594 h 4068349"/>
              <a:gd name="connsiteX3" fmla="*/ 6625021 w 6625021"/>
              <a:gd name="connsiteY3" fmla="*/ 2044360 h 4068349"/>
              <a:gd name="connsiteX4" fmla="*/ 86067 w 6625021"/>
              <a:gd name="connsiteY4" fmla="*/ 3913345 h 4068349"/>
              <a:gd name="connsiteX5" fmla="*/ 0 w 6625021"/>
              <a:gd name="connsiteY5" fmla="*/ 4068349 h 4068349"/>
              <a:gd name="connsiteX6" fmla="*/ 9298 w 6625021"/>
              <a:gd name="connsiteY6" fmla="*/ 0 h 4068349"/>
              <a:gd name="connsiteX0" fmla="*/ 9298 w 6625021"/>
              <a:gd name="connsiteY0" fmla="*/ 0 h 4068349"/>
              <a:gd name="connsiteX1" fmla="*/ 6504497 w 6625021"/>
              <a:gd name="connsiteY1" fmla="*/ 2036110 h 4068349"/>
              <a:gd name="connsiteX2" fmla="*/ 6513793 w 6625021"/>
              <a:gd name="connsiteY2" fmla="*/ 1921729 h 4068349"/>
              <a:gd name="connsiteX3" fmla="*/ 6625021 w 6625021"/>
              <a:gd name="connsiteY3" fmla="*/ 2044360 h 4068349"/>
              <a:gd name="connsiteX4" fmla="*/ 86067 w 6625021"/>
              <a:gd name="connsiteY4" fmla="*/ 3913345 h 4068349"/>
              <a:gd name="connsiteX5" fmla="*/ 0 w 6625021"/>
              <a:gd name="connsiteY5" fmla="*/ 4068349 h 4068349"/>
              <a:gd name="connsiteX6" fmla="*/ 9298 w 6625021"/>
              <a:gd name="connsiteY6" fmla="*/ 0 h 4068349"/>
              <a:gd name="connsiteX0" fmla="*/ 9298 w 6736929"/>
              <a:gd name="connsiteY0" fmla="*/ 0 h 4068349"/>
              <a:gd name="connsiteX1" fmla="*/ 6504497 w 6736929"/>
              <a:gd name="connsiteY1" fmla="*/ 2036110 h 4068349"/>
              <a:gd name="connsiteX2" fmla="*/ 6736929 w 6736929"/>
              <a:gd name="connsiteY2" fmla="*/ 1103566 h 4068349"/>
              <a:gd name="connsiteX3" fmla="*/ 6625021 w 6736929"/>
              <a:gd name="connsiteY3" fmla="*/ 2044360 h 4068349"/>
              <a:gd name="connsiteX4" fmla="*/ 86067 w 6736929"/>
              <a:gd name="connsiteY4" fmla="*/ 3913345 h 4068349"/>
              <a:gd name="connsiteX5" fmla="*/ 0 w 6736929"/>
              <a:gd name="connsiteY5" fmla="*/ 4068349 h 4068349"/>
              <a:gd name="connsiteX6" fmla="*/ 9298 w 6736929"/>
              <a:gd name="connsiteY6" fmla="*/ 0 h 4068349"/>
              <a:gd name="connsiteX0" fmla="*/ 9298 w 6736929"/>
              <a:gd name="connsiteY0" fmla="*/ 0 h 4068349"/>
              <a:gd name="connsiteX1" fmla="*/ 6550987 w 6736929"/>
              <a:gd name="connsiteY1" fmla="*/ 9297 h 4068349"/>
              <a:gd name="connsiteX2" fmla="*/ 6736929 w 6736929"/>
              <a:gd name="connsiteY2" fmla="*/ 1103566 h 4068349"/>
              <a:gd name="connsiteX3" fmla="*/ 6625021 w 6736929"/>
              <a:gd name="connsiteY3" fmla="*/ 2044360 h 4068349"/>
              <a:gd name="connsiteX4" fmla="*/ 86067 w 6736929"/>
              <a:gd name="connsiteY4" fmla="*/ 3913345 h 4068349"/>
              <a:gd name="connsiteX5" fmla="*/ 0 w 6736929"/>
              <a:gd name="connsiteY5" fmla="*/ 4068349 h 4068349"/>
              <a:gd name="connsiteX6" fmla="*/ 9298 w 6736929"/>
              <a:gd name="connsiteY6" fmla="*/ 0 h 4068349"/>
              <a:gd name="connsiteX0" fmla="*/ 894 w 6737822"/>
              <a:gd name="connsiteY0" fmla="*/ 0 h 4068349"/>
              <a:gd name="connsiteX1" fmla="*/ 6551880 w 6737822"/>
              <a:gd name="connsiteY1" fmla="*/ 9297 h 4068349"/>
              <a:gd name="connsiteX2" fmla="*/ 6737822 w 6737822"/>
              <a:gd name="connsiteY2" fmla="*/ 1103566 h 4068349"/>
              <a:gd name="connsiteX3" fmla="*/ 6625914 w 6737822"/>
              <a:gd name="connsiteY3" fmla="*/ 2044360 h 4068349"/>
              <a:gd name="connsiteX4" fmla="*/ 86960 w 6737822"/>
              <a:gd name="connsiteY4" fmla="*/ 3913345 h 4068349"/>
              <a:gd name="connsiteX5" fmla="*/ 893 w 6737822"/>
              <a:gd name="connsiteY5" fmla="*/ 4068349 h 4068349"/>
              <a:gd name="connsiteX6" fmla="*/ 894 w 6737822"/>
              <a:gd name="connsiteY6" fmla="*/ 0 h 4068349"/>
              <a:gd name="connsiteX0" fmla="*/ 894 w 6625914"/>
              <a:gd name="connsiteY0" fmla="*/ 0 h 4068349"/>
              <a:gd name="connsiteX1" fmla="*/ 6551880 w 6625914"/>
              <a:gd name="connsiteY1" fmla="*/ 9297 h 4068349"/>
              <a:gd name="connsiteX2" fmla="*/ 6625914 w 6625914"/>
              <a:gd name="connsiteY2" fmla="*/ 2044360 h 4068349"/>
              <a:gd name="connsiteX3" fmla="*/ 86960 w 6625914"/>
              <a:gd name="connsiteY3" fmla="*/ 3913345 h 4068349"/>
              <a:gd name="connsiteX4" fmla="*/ 893 w 6625914"/>
              <a:gd name="connsiteY4" fmla="*/ 4068349 h 4068349"/>
              <a:gd name="connsiteX5" fmla="*/ 894 w 6625914"/>
              <a:gd name="connsiteY5" fmla="*/ 0 h 4068349"/>
              <a:gd name="connsiteX0" fmla="*/ 894 w 6625914"/>
              <a:gd name="connsiteY0" fmla="*/ 0 h 4068349"/>
              <a:gd name="connsiteX1" fmla="*/ 6598367 w 6625914"/>
              <a:gd name="connsiteY1" fmla="*/ 9297 h 4068349"/>
              <a:gd name="connsiteX2" fmla="*/ 6625914 w 6625914"/>
              <a:gd name="connsiteY2" fmla="*/ 2044360 h 4068349"/>
              <a:gd name="connsiteX3" fmla="*/ 86960 w 6625914"/>
              <a:gd name="connsiteY3" fmla="*/ 3913345 h 4068349"/>
              <a:gd name="connsiteX4" fmla="*/ 893 w 6625914"/>
              <a:gd name="connsiteY4" fmla="*/ 4068349 h 4068349"/>
              <a:gd name="connsiteX5" fmla="*/ 894 w 6625914"/>
              <a:gd name="connsiteY5" fmla="*/ 0 h 4068349"/>
              <a:gd name="connsiteX0" fmla="*/ 894 w 6635557"/>
              <a:gd name="connsiteY0" fmla="*/ 0 h 4068349"/>
              <a:gd name="connsiteX1" fmla="*/ 6635557 w 6635557"/>
              <a:gd name="connsiteY1" fmla="*/ 9297 h 4068349"/>
              <a:gd name="connsiteX2" fmla="*/ 6625914 w 6635557"/>
              <a:gd name="connsiteY2" fmla="*/ 2044360 h 4068349"/>
              <a:gd name="connsiteX3" fmla="*/ 86960 w 6635557"/>
              <a:gd name="connsiteY3" fmla="*/ 3913345 h 4068349"/>
              <a:gd name="connsiteX4" fmla="*/ 893 w 6635557"/>
              <a:gd name="connsiteY4" fmla="*/ 4068349 h 4068349"/>
              <a:gd name="connsiteX5" fmla="*/ 894 w 6635557"/>
              <a:gd name="connsiteY5" fmla="*/ 0 h 4068349"/>
              <a:gd name="connsiteX0" fmla="*/ 894 w 6636181"/>
              <a:gd name="connsiteY0" fmla="*/ 0 h 4068349"/>
              <a:gd name="connsiteX1" fmla="*/ 6635557 w 6636181"/>
              <a:gd name="connsiteY1" fmla="*/ 9297 h 4068349"/>
              <a:gd name="connsiteX2" fmla="*/ 6635212 w 6636181"/>
              <a:gd name="connsiteY2" fmla="*/ 2044361 h 4068349"/>
              <a:gd name="connsiteX3" fmla="*/ 86960 w 6636181"/>
              <a:gd name="connsiteY3" fmla="*/ 3913345 h 4068349"/>
              <a:gd name="connsiteX4" fmla="*/ 893 w 6636181"/>
              <a:gd name="connsiteY4" fmla="*/ 4068349 h 4068349"/>
              <a:gd name="connsiteX5" fmla="*/ 894 w 6636181"/>
              <a:gd name="connsiteY5" fmla="*/ 0 h 406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6181" h="4068349">
                <a:moveTo>
                  <a:pt x="894" y="0"/>
                </a:moveTo>
                <a:lnTo>
                  <a:pt x="6635557" y="9297"/>
                </a:lnTo>
                <a:cubicBezTo>
                  <a:pt x="6632343" y="687651"/>
                  <a:pt x="6638426" y="1366007"/>
                  <a:pt x="6635212" y="2044361"/>
                </a:cubicBezTo>
                <a:cubicBezTo>
                  <a:pt x="3415433" y="2283849"/>
                  <a:pt x="761420" y="3007411"/>
                  <a:pt x="86960" y="3913345"/>
                </a:cubicBezTo>
                <a:lnTo>
                  <a:pt x="893" y="4068349"/>
                </a:lnTo>
                <a:cubicBezTo>
                  <a:pt x="3992" y="2712233"/>
                  <a:pt x="-2205" y="1356116"/>
                  <a:pt x="8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Placeholder 1"/>
          <p:cNvSpPr>
            <a:spLocks noGrp="1"/>
          </p:cNvSpPr>
          <p:nvPr>
            <p:ph type="title"/>
          </p:nvPr>
        </p:nvSpPr>
        <p:spPr>
          <a:xfrm>
            <a:off x="3580108" y="1261387"/>
            <a:ext cx="8089879" cy="2486834"/>
          </a:xfrm>
          <a:prstGeom prst="rect">
            <a:avLst/>
          </a:prstGeom>
        </p:spPr>
        <p:txBody>
          <a:bodyPr vert="horz" wrap="square"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580108" y="4130518"/>
            <a:ext cx="8089879" cy="942811"/>
          </a:xfrm>
          <a:prstGeom prst="rect">
            <a:avLst/>
          </a:prstGeom>
        </p:spPr>
        <p:txBody>
          <a:bodyPr vert="horz" lIns="0" tIns="0" rIns="0" bIns="0" rtlCol="0">
            <a:noAutofit/>
          </a:bodyPr>
          <a:lstStyle/>
          <a:p>
            <a:pPr lvl="0"/>
            <a:r>
              <a:rPr lang="en-US" dirty="0"/>
              <a:t>Click to edit Master text styles</a:t>
            </a:r>
          </a:p>
        </p:txBody>
      </p:sp>
      <p:sp>
        <p:nvSpPr>
          <p:cNvPr id="13" name="Freeform 12"/>
          <p:cNvSpPr/>
          <p:nvPr userDrawn="1"/>
        </p:nvSpPr>
        <p:spPr>
          <a:xfrm>
            <a:off x="-12698" y="5"/>
            <a:ext cx="6527799" cy="2039519"/>
          </a:xfrm>
          <a:custGeom>
            <a:avLst/>
            <a:gdLst>
              <a:gd name="connsiteX0" fmla="*/ 0 w 6504497"/>
              <a:gd name="connsiteY0" fmla="*/ 0 h 2032239"/>
              <a:gd name="connsiteX1" fmla="*/ 6504497 w 6504497"/>
              <a:gd name="connsiteY1" fmla="*/ 0 h 2032239"/>
              <a:gd name="connsiteX2" fmla="*/ 6504497 w 6504497"/>
              <a:gd name="connsiteY2" fmla="*/ 6484 h 2032239"/>
              <a:gd name="connsiteX3" fmla="*/ 6476264 w 6504497"/>
              <a:gd name="connsiteY3" fmla="*/ 8249 h 2032239"/>
              <a:gd name="connsiteX4" fmla="*/ 86067 w 6504497"/>
              <a:gd name="connsiteY4" fmla="*/ 1877235 h 2032239"/>
              <a:gd name="connsiteX5" fmla="*/ 0 w 6504497"/>
              <a:gd name="connsiteY5" fmla="*/ 2032239 h 2032239"/>
              <a:gd name="connsiteX6" fmla="*/ 0 w 6504497"/>
              <a:gd name="connsiteY6" fmla="*/ 0 h 203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4497" h="2032239">
                <a:moveTo>
                  <a:pt x="0" y="0"/>
                </a:moveTo>
                <a:lnTo>
                  <a:pt x="6504497" y="0"/>
                </a:lnTo>
                <a:lnTo>
                  <a:pt x="6504497" y="6484"/>
                </a:lnTo>
                <a:lnTo>
                  <a:pt x="6476264" y="8249"/>
                </a:lnTo>
                <a:cubicBezTo>
                  <a:pt x="3256485" y="247737"/>
                  <a:pt x="760527" y="971301"/>
                  <a:pt x="86067" y="1877235"/>
                </a:cubicBezTo>
                <a:lnTo>
                  <a:pt x="0" y="2032239"/>
                </a:lnTo>
                <a:lnTo>
                  <a:pt x="0" y="0"/>
                </a:lnTo>
                <a:close/>
              </a:path>
            </a:pathLst>
          </a:cu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Picture 3"/>
          <p:cNvPicPr>
            <a:picLocks noChangeAspect="1"/>
          </p:cNvPicPr>
          <p:nvPr userDrawn="1"/>
        </p:nvPicPr>
        <p:blipFill>
          <a:blip r:embed="rId5"/>
          <a:stretch>
            <a:fillRect/>
          </a:stretch>
        </p:blipFill>
        <p:spPr>
          <a:xfrm>
            <a:off x="676191" y="597242"/>
            <a:ext cx="1305918" cy="1813482"/>
          </a:xfrm>
          <a:prstGeom prst="rect">
            <a:avLst/>
          </a:prstGeom>
        </p:spPr>
      </p:pic>
    </p:spTree>
    <p:extLst>
      <p:ext uri="{BB962C8B-B14F-4D97-AF65-F5344CB8AC3E}">
        <p14:creationId xmlns:p14="http://schemas.microsoft.com/office/powerpoint/2010/main" val="2024838535"/>
      </p:ext>
    </p:extLst>
  </p:cSld>
  <p:clrMap bg1="lt1" tx1="dk1" bg2="lt2" tx2="dk2" accent1="accent1" accent2="accent2" accent3="accent3" accent4="accent4" accent5="accent5" accent6="accent6" hlink="hlink" folHlink="folHlink"/>
  <p:sldLayoutIdLst>
    <p:sldLayoutId id="2147484204" r:id="rId1"/>
    <p:sldLayoutId id="2147484193" r:id="rId2"/>
    <p:sldLayoutId id="2147484206" r:id="rId3"/>
  </p:sldLayoutIdLst>
  <p:txStyles>
    <p:titleStyle>
      <a:lvl1pPr algn="l" defTabSz="914390" rtl="0" eaLnBrk="1" latinLnBrk="0" hangingPunct="1">
        <a:lnSpc>
          <a:spcPct val="80000"/>
        </a:lnSpc>
        <a:spcBef>
          <a:spcPct val="0"/>
        </a:spcBef>
        <a:buNone/>
        <a:defRPr sz="8800" kern="1200">
          <a:solidFill>
            <a:schemeClr val="accent1">
              <a:lumMod val="20000"/>
              <a:lumOff val="80000"/>
            </a:schemeClr>
          </a:solidFill>
          <a:latin typeface="Cambria" charset="0"/>
          <a:ea typeface="Cambria" charset="0"/>
          <a:cs typeface="Cambria" charset="0"/>
        </a:defRPr>
      </a:lvl1pPr>
    </p:titleStyle>
    <p:bodyStyle>
      <a:lvl1pPr marL="0" indent="0" algn="l" defTabSz="914390" rtl="0" eaLnBrk="1" latinLnBrk="0" hangingPunct="1">
        <a:lnSpc>
          <a:spcPct val="90000"/>
        </a:lnSpc>
        <a:spcBef>
          <a:spcPts val="1000"/>
        </a:spcBef>
        <a:buFont typeface="Arial"/>
        <a:buNone/>
        <a:defRPr sz="3600" b="0" i="0" kern="1200">
          <a:solidFill>
            <a:schemeClr val="tx2"/>
          </a:solidFill>
          <a:latin typeface="Cambria" charset="0"/>
          <a:ea typeface="Cambria" charset="0"/>
          <a:cs typeface="Cambria" charset="0"/>
        </a:defRPr>
      </a:lvl1pPr>
      <a:lvl2pPr marL="685793" indent="-228598" algn="l" defTabSz="91439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88" indent="-228598" algn="l" defTabSz="91439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84" indent="-228598" algn="l" defTabSz="91439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80" indent="-228598" algn="l" defTabSz="91439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75" indent="-228598" algn="l" defTabSz="91439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70" indent="-228598" algn="l" defTabSz="91439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65" indent="-228598" algn="l" defTabSz="91439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62" indent="-228598" algn="l" defTabSz="91439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7" algn="l" defTabSz="914390" rtl="0" eaLnBrk="1" latinLnBrk="0" hangingPunct="1">
        <a:defRPr sz="1800" kern="1200">
          <a:solidFill>
            <a:schemeClr val="tx1"/>
          </a:solidFill>
          <a:latin typeface="+mn-lt"/>
          <a:ea typeface="+mn-ea"/>
          <a:cs typeface="+mn-cs"/>
        </a:defRPr>
      </a:lvl4pPr>
      <a:lvl5pPr marL="1828782" algn="l" defTabSz="914390" rtl="0" eaLnBrk="1" latinLnBrk="0" hangingPunct="1">
        <a:defRPr sz="1800" kern="1200">
          <a:solidFill>
            <a:schemeClr val="tx1"/>
          </a:solidFill>
          <a:latin typeface="+mn-lt"/>
          <a:ea typeface="+mn-ea"/>
          <a:cs typeface="+mn-cs"/>
        </a:defRPr>
      </a:lvl5pPr>
      <a:lvl6pPr marL="2285977" algn="l" defTabSz="914390" rtl="0" eaLnBrk="1" latinLnBrk="0" hangingPunct="1">
        <a:defRPr sz="1800" kern="1200">
          <a:solidFill>
            <a:schemeClr val="tx1"/>
          </a:solidFill>
          <a:latin typeface="+mn-lt"/>
          <a:ea typeface="+mn-ea"/>
          <a:cs typeface="+mn-cs"/>
        </a:defRPr>
      </a:lvl6pPr>
      <a:lvl7pPr marL="2743172" algn="l" defTabSz="914390" rtl="0" eaLnBrk="1" latinLnBrk="0" hangingPunct="1">
        <a:defRPr sz="1800" kern="1200">
          <a:solidFill>
            <a:schemeClr val="tx1"/>
          </a:solidFill>
          <a:latin typeface="+mn-lt"/>
          <a:ea typeface="+mn-ea"/>
          <a:cs typeface="+mn-cs"/>
        </a:defRPr>
      </a:lvl7pPr>
      <a:lvl8pPr marL="3200368" algn="l" defTabSz="914390" rtl="0" eaLnBrk="1" latinLnBrk="0" hangingPunct="1">
        <a:defRPr sz="1800" kern="1200">
          <a:solidFill>
            <a:schemeClr val="tx1"/>
          </a:solidFill>
          <a:latin typeface="+mn-lt"/>
          <a:ea typeface="+mn-ea"/>
          <a:cs typeface="+mn-cs"/>
        </a:defRPr>
      </a:lvl8pPr>
      <a:lvl9pPr marL="3657564" algn="l" defTabSz="91439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Freeform 24"/>
          <p:cNvSpPr/>
          <p:nvPr userDrawn="1"/>
        </p:nvSpPr>
        <p:spPr>
          <a:xfrm rot="10800000" flipH="1" flipV="1">
            <a:off x="9436274" y="-1"/>
            <a:ext cx="2748583"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43" h="5463677">
                <a:moveTo>
                  <a:pt x="1654379" y="5463677"/>
                </a:moveTo>
                <a:lnTo>
                  <a:pt x="0" y="5454085"/>
                </a:lnTo>
                <a:lnTo>
                  <a:pt x="980930" y="0"/>
                </a:lnTo>
                <a:lnTo>
                  <a:pt x="1696743" y="4620"/>
                </a:lnTo>
                <a:lnTo>
                  <a:pt x="1654379" y="5463677"/>
                </a:ln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ext Placeholder 1">
            <a:extLst>
              <a:ext uri="{FF2B5EF4-FFF2-40B4-BE49-F238E27FC236}">
                <a16:creationId xmlns:a16="http://schemas.microsoft.com/office/drawing/2014/main" id="{B03F2E07-4019-8344-849F-ACFB3A596478}"/>
              </a:ext>
            </a:extLst>
          </p:cNvPr>
          <p:cNvSpPr>
            <a:spLocks noGrp="1"/>
          </p:cNvSpPr>
          <p:nvPr>
            <p:ph type="body" idx="1"/>
          </p:nvPr>
        </p:nvSpPr>
        <p:spPr>
          <a:xfrm>
            <a:off x="838201" y="1790701"/>
            <a:ext cx="9221907" cy="42612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2">
            <a:extLst>
              <a:ext uri="{FF2B5EF4-FFF2-40B4-BE49-F238E27FC236}">
                <a16:creationId xmlns:a16="http://schemas.microsoft.com/office/drawing/2014/main" id="{9505F17E-5F7C-6F40-B444-12740BC44F74}"/>
              </a:ext>
            </a:extLst>
          </p:cNvPr>
          <p:cNvSpPr>
            <a:spLocks noGrp="1"/>
          </p:cNvSpPr>
          <p:nvPr>
            <p:ph type="title"/>
          </p:nvPr>
        </p:nvSpPr>
        <p:spPr>
          <a:xfrm>
            <a:off x="838200" y="365760"/>
            <a:ext cx="10515600" cy="1325880"/>
          </a:xfrm>
          <a:prstGeom prst="rect">
            <a:avLst/>
          </a:prstGeom>
        </p:spPr>
        <p:txBody>
          <a:bodyPr vert="horz" lIns="91440" tIns="45720" rIns="91440" bIns="45720" rtlCol="0" anchor="ctr">
            <a:normAutofit/>
          </a:bodyPr>
          <a:lstStyle/>
          <a:p>
            <a:r>
              <a:rPr lang="en-US" dirty="0"/>
              <a:t>Click to edit Master title style</a:t>
            </a:r>
          </a:p>
        </p:txBody>
      </p:sp>
      <p:sp>
        <p:nvSpPr>
          <p:cNvPr id="13" name="Freeform 12">
            <a:extLst>
              <a:ext uri="{FF2B5EF4-FFF2-40B4-BE49-F238E27FC236}">
                <a16:creationId xmlns:a16="http://schemas.microsoft.com/office/drawing/2014/main" id="{1F264657-4B2C-7A47-95A5-D327466D468F}"/>
              </a:ext>
            </a:extLst>
          </p:cNvPr>
          <p:cNvSpPr/>
          <p:nvPr userDrawn="1"/>
        </p:nvSpPr>
        <p:spPr>
          <a:xfrm>
            <a:off x="10078038" y="0"/>
            <a:ext cx="2124749" cy="6870664"/>
          </a:xfrm>
          <a:custGeom>
            <a:avLst/>
            <a:gdLst>
              <a:gd name="connsiteX0" fmla="*/ 2004484 w 2124749"/>
              <a:gd name="connsiteY0" fmla="*/ 0 h 6870664"/>
              <a:gd name="connsiteX1" fmla="*/ 2124749 w 2124749"/>
              <a:gd name="connsiteY1" fmla="*/ 0 h 6870664"/>
              <a:gd name="connsiteX2" fmla="*/ 2124749 w 2124749"/>
              <a:gd name="connsiteY2" fmla="*/ 6870664 h 6870664"/>
              <a:gd name="connsiteX3" fmla="*/ 0 w 2124749"/>
              <a:gd name="connsiteY3" fmla="*/ 6870664 h 6870664"/>
              <a:gd name="connsiteX4" fmla="*/ 155565 w 2124749"/>
              <a:gd name="connsiteY4" fmla="*/ 6774688 h 6870664"/>
              <a:gd name="connsiteX5" fmla="*/ 1980631 w 2124749"/>
              <a:gd name="connsiteY5" fmla="*/ 312225 h 6870664"/>
              <a:gd name="connsiteX6" fmla="*/ 2004484 w 2124749"/>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749" h="6870664">
                <a:moveTo>
                  <a:pt x="2004484" y="0"/>
                </a:moveTo>
                <a:lnTo>
                  <a:pt x="2124749" y="0"/>
                </a:lnTo>
                <a:lnTo>
                  <a:pt x="2124749"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067DEB9-63B0-044C-A3F4-44770C72DABD}"/>
              </a:ext>
            </a:extLst>
          </p:cNvPr>
          <p:cNvPicPr>
            <a:picLocks noChangeAspect="1"/>
          </p:cNvPicPr>
          <p:nvPr userDrawn="1"/>
        </p:nvPicPr>
        <p:blipFill>
          <a:blip r:embed="rId6"/>
          <a:stretch>
            <a:fillRect/>
          </a:stretch>
        </p:blipFill>
        <p:spPr>
          <a:xfrm>
            <a:off x="10296448" y="5817721"/>
            <a:ext cx="1644235" cy="740449"/>
          </a:xfrm>
          <a:prstGeom prst="rect">
            <a:avLst/>
          </a:prstGeom>
        </p:spPr>
      </p:pic>
    </p:spTree>
    <p:extLst>
      <p:ext uri="{BB962C8B-B14F-4D97-AF65-F5344CB8AC3E}">
        <p14:creationId xmlns:p14="http://schemas.microsoft.com/office/powerpoint/2010/main" val="956262133"/>
      </p:ext>
    </p:extLst>
  </p:cSld>
  <p:clrMap bg1="lt1" tx1="dk1" bg2="lt2" tx2="dk2" accent1="accent1" accent2="accent2" accent3="accent3" accent4="accent4" accent5="accent5" accent6="accent6" hlink="hlink" folHlink="folHlink"/>
  <p:sldLayoutIdLst>
    <p:sldLayoutId id="2147484192" r:id="rId1"/>
    <p:sldLayoutId id="2147484205" r:id="rId2"/>
    <p:sldLayoutId id="2147484207" r:id="rId3"/>
    <p:sldLayoutId id="2147484208" r:id="rId4"/>
  </p:sldLayoutIdLst>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txStyles>
    <p:titleStyle>
      <a:lvl1pPr algn="l" defTabSz="914390" rtl="0" eaLnBrk="1" latinLnBrk="0" hangingPunct="1">
        <a:lnSpc>
          <a:spcPct val="90000"/>
        </a:lnSpc>
        <a:spcBef>
          <a:spcPct val="0"/>
        </a:spcBef>
        <a:buNone/>
        <a:defRPr sz="4400" kern="1200" spc="-50" baseline="0">
          <a:solidFill>
            <a:srgbClr val="008998"/>
          </a:solidFill>
          <a:latin typeface="Cambria" panose="02040503050406030204" pitchFamily="18" charset="0"/>
          <a:ea typeface="+mj-ea"/>
          <a:cs typeface="+mj-cs"/>
        </a:defRPr>
      </a:lvl1pPr>
    </p:titleStyle>
    <p:bodyStyle>
      <a:lvl1pPr marL="182878" indent="-182878" algn="l" defTabSz="914390" rtl="0" eaLnBrk="1" latinLnBrk="0" hangingPunct="1">
        <a:lnSpc>
          <a:spcPct val="95000"/>
        </a:lnSpc>
        <a:spcBef>
          <a:spcPts val="1400"/>
        </a:spcBef>
        <a:spcAft>
          <a:spcPts val="200"/>
        </a:spcAft>
        <a:buClr>
          <a:schemeClr val="accent1"/>
        </a:buClr>
        <a:buSzPct val="80000"/>
        <a:buFont typeface="Arial" pitchFamily="34" charset="0"/>
        <a:buChar char="•"/>
        <a:defRPr sz="3120" kern="1200" spc="11" baseline="0">
          <a:solidFill>
            <a:schemeClr val="tx1">
              <a:lumMod val="50000"/>
              <a:lumOff val="50000"/>
            </a:schemeClr>
          </a:solidFill>
          <a:latin typeface="Cambria" panose="02040503050406030204" pitchFamily="18" charset="0"/>
          <a:ea typeface="+mn-ea"/>
          <a:cs typeface="+mn-cs"/>
        </a:defRPr>
      </a:lvl1pPr>
      <a:lvl2pPr marL="457195" indent="-182878" algn="l" defTabSz="914390" rtl="0" eaLnBrk="1" latinLnBrk="0" hangingPunct="1">
        <a:lnSpc>
          <a:spcPct val="90000"/>
        </a:lnSpc>
        <a:spcBef>
          <a:spcPts val="300"/>
        </a:spcBef>
        <a:spcAft>
          <a:spcPts val="300"/>
        </a:spcAft>
        <a:buClr>
          <a:schemeClr val="accent1"/>
        </a:buClr>
        <a:buFont typeface="Wingdings 2" pitchFamily="18" charset="2"/>
        <a:buChar char=""/>
        <a:defRPr sz="2400" kern="1200">
          <a:solidFill>
            <a:schemeClr val="tx1">
              <a:lumMod val="50000"/>
              <a:lumOff val="50000"/>
            </a:schemeClr>
          </a:solidFill>
          <a:latin typeface="Cambria" panose="02040503050406030204" pitchFamily="18" charset="0"/>
          <a:ea typeface="+mn-ea"/>
          <a:cs typeface="+mn-cs"/>
        </a:defRPr>
      </a:lvl2pPr>
      <a:lvl3pPr marL="731513" indent="-182878" algn="l" defTabSz="914390" rtl="0" eaLnBrk="1" latinLnBrk="0" hangingPunct="1">
        <a:lnSpc>
          <a:spcPct val="90000"/>
        </a:lnSpc>
        <a:spcBef>
          <a:spcPts val="300"/>
        </a:spcBef>
        <a:spcAft>
          <a:spcPts val="300"/>
        </a:spcAft>
        <a:buClr>
          <a:schemeClr val="accent1"/>
        </a:buClr>
        <a:buFont typeface="Wingdings 2" pitchFamily="18" charset="2"/>
        <a:buChar char=""/>
        <a:defRPr sz="2160" kern="1200">
          <a:solidFill>
            <a:schemeClr val="tx1">
              <a:lumMod val="50000"/>
              <a:lumOff val="50000"/>
            </a:schemeClr>
          </a:solidFill>
          <a:latin typeface="Cambria" panose="02040503050406030204" pitchFamily="18" charset="0"/>
          <a:ea typeface="+mn-ea"/>
          <a:cs typeface="+mn-cs"/>
        </a:defRPr>
      </a:lvl3pPr>
      <a:lvl4pPr marL="1005830" indent="-182878" algn="l" defTabSz="914390" rtl="0" eaLnBrk="1" latinLnBrk="0" hangingPunct="1">
        <a:lnSpc>
          <a:spcPct val="90000"/>
        </a:lnSpc>
        <a:spcBef>
          <a:spcPts val="300"/>
        </a:spcBef>
        <a:spcAft>
          <a:spcPts val="300"/>
        </a:spcAft>
        <a:buClr>
          <a:schemeClr val="accent1"/>
        </a:buClr>
        <a:buFont typeface="Wingdings 2" pitchFamily="18" charset="2"/>
        <a:buChar char=""/>
        <a:defRPr sz="2160" kern="1200">
          <a:solidFill>
            <a:schemeClr val="tx1">
              <a:lumMod val="50000"/>
              <a:lumOff val="50000"/>
            </a:schemeClr>
          </a:solidFill>
          <a:latin typeface="Cambria" panose="02040503050406030204" pitchFamily="18" charset="0"/>
          <a:ea typeface="+mn-ea"/>
          <a:cs typeface="+mn-cs"/>
        </a:defRPr>
      </a:lvl4pPr>
      <a:lvl5pPr marL="1280147" indent="-182878" algn="l" defTabSz="914390" rtl="0" eaLnBrk="1" latinLnBrk="0" hangingPunct="1">
        <a:lnSpc>
          <a:spcPct val="90000"/>
        </a:lnSpc>
        <a:spcBef>
          <a:spcPts val="300"/>
        </a:spcBef>
        <a:spcAft>
          <a:spcPts val="300"/>
        </a:spcAft>
        <a:buClr>
          <a:schemeClr val="accent1"/>
        </a:buClr>
        <a:buFont typeface="Wingdings 2" pitchFamily="18" charset="2"/>
        <a:buChar char=""/>
        <a:defRPr sz="2160" kern="1200">
          <a:solidFill>
            <a:schemeClr val="tx1">
              <a:lumMod val="50000"/>
              <a:lumOff val="50000"/>
            </a:schemeClr>
          </a:solidFill>
          <a:latin typeface="Cambria" panose="02040503050406030204" pitchFamily="18" charset="0"/>
          <a:ea typeface="+mn-ea"/>
          <a:cs typeface="+mn-cs"/>
        </a:defRPr>
      </a:lvl5pPr>
      <a:lvl6pPr marL="1599984"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82"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78"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76"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7" algn="l" defTabSz="914390" rtl="0" eaLnBrk="1" latinLnBrk="0" hangingPunct="1">
        <a:defRPr sz="1800" kern="1200">
          <a:solidFill>
            <a:schemeClr val="tx1"/>
          </a:solidFill>
          <a:latin typeface="+mn-lt"/>
          <a:ea typeface="+mn-ea"/>
          <a:cs typeface="+mn-cs"/>
        </a:defRPr>
      </a:lvl4pPr>
      <a:lvl5pPr marL="1828782" algn="l" defTabSz="914390" rtl="0" eaLnBrk="1" latinLnBrk="0" hangingPunct="1">
        <a:defRPr sz="1800" kern="1200">
          <a:solidFill>
            <a:schemeClr val="tx1"/>
          </a:solidFill>
          <a:latin typeface="+mn-lt"/>
          <a:ea typeface="+mn-ea"/>
          <a:cs typeface="+mn-cs"/>
        </a:defRPr>
      </a:lvl5pPr>
      <a:lvl6pPr marL="2285977" algn="l" defTabSz="914390" rtl="0" eaLnBrk="1" latinLnBrk="0" hangingPunct="1">
        <a:defRPr sz="1800" kern="1200">
          <a:solidFill>
            <a:schemeClr val="tx1"/>
          </a:solidFill>
          <a:latin typeface="+mn-lt"/>
          <a:ea typeface="+mn-ea"/>
          <a:cs typeface="+mn-cs"/>
        </a:defRPr>
      </a:lvl6pPr>
      <a:lvl7pPr marL="2743172" algn="l" defTabSz="914390" rtl="0" eaLnBrk="1" latinLnBrk="0" hangingPunct="1">
        <a:defRPr sz="1800" kern="1200">
          <a:solidFill>
            <a:schemeClr val="tx1"/>
          </a:solidFill>
          <a:latin typeface="+mn-lt"/>
          <a:ea typeface="+mn-ea"/>
          <a:cs typeface="+mn-cs"/>
        </a:defRPr>
      </a:lvl7pPr>
      <a:lvl8pPr marL="3200368" algn="l" defTabSz="914390" rtl="0" eaLnBrk="1" latinLnBrk="0" hangingPunct="1">
        <a:defRPr sz="1800" kern="1200">
          <a:solidFill>
            <a:schemeClr val="tx1"/>
          </a:solidFill>
          <a:latin typeface="+mn-lt"/>
          <a:ea typeface="+mn-ea"/>
          <a:cs typeface="+mn-cs"/>
        </a:defRPr>
      </a:lvl8pPr>
      <a:lvl9pPr marL="3657564" algn="l" defTabSz="91439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Freeform 24"/>
          <p:cNvSpPr/>
          <p:nvPr userDrawn="1"/>
        </p:nvSpPr>
        <p:spPr>
          <a:xfrm rot="10800000" flipH="1" flipV="1">
            <a:off x="10251331" y="2"/>
            <a:ext cx="1933525" cy="5987459"/>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43" h="5463677">
                <a:moveTo>
                  <a:pt x="1654379" y="5463677"/>
                </a:moveTo>
                <a:lnTo>
                  <a:pt x="0" y="5454085"/>
                </a:lnTo>
                <a:lnTo>
                  <a:pt x="980930" y="0"/>
                </a:lnTo>
                <a:lnTo>
                  <a:pt x="1696743" y="4620"/>
                </a:lnTo>
                <a:lnTo>
                  <a:pt x="1654379" y="5463677"/>
                </a:ln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p:cNvSpPr/>
          <p:nvPr userDrawn="1"/>
        </p:nvSpPr>
        <p:spPr>
          <a:xfrm>
            <a:off x="0" y="6317617"/>
            <a:ext cx="12184856" cy="538757"/>
          </a:xfrm>
          <a:prstGeom prst="rect">
            <a:avLst/>
          </a:prstGeom>
          <a:solidFill>
            <a:srgbClr val="0031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4" name="Text Placeholder 3">
            <a:extLst>
              <a:ext uri="{FF2B5EF4-FFF2-40B4-BE49-F238E27FC236}">
                <a16:creationId xmlns:a16="http://schemas.microsoft.com/office/drawing/2014/main" id="{43E507E4-1480-5B42-BE0C-80F0536E1E3E}"/>
              </a:ext>
            </a:extLst>
          </p:cNvPr>
          <p:cNvSpPr>
            <a:spLocks noGrp="1"/>
          </p:cNvSpPr>
          <p:nvPr>
            <p:ph type="body" idx="1"/>
          </p:nvPr>
        </p:nvSpPr>
        <p:spPr>
          <a:xfrm>
            <a:off x="838200" y="1824990"/>
            <a:ext cx="10515600" cy="435292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4">
            <a:extLst>
              <a:ext uri="{FF2B5EF4-FFF2-40B4-BE49-F238E27FC236}">
                <a16:creationId xmlns:a16="http://schemas.microsoft.com/office/drawing/2014/main" id="{E5CD0623-A49F-594E-B9B1-A035D67AE97E}"/>
              </a:ext>
            </a:extLst>
          </p:cNvPr>
          <p:cNvSpPr>
            <a:spLocks noGrp="1"/>
          </p:cNvSpPr>
          <p:nvPr>
            <p:ph type="title"/>
          </p:nvPr>
        </p:nvSpPr>
        <p:spPr>
          <a:xfrm>
            <a:off x="838200" y="365760"/>
            <a:ext cx="10515600" cy="1325880"/>
          </a:xfrm>
          <a:prstGeom prst="rect">
            <a:avLst/>
          </a:prstGeom>
        </p:spPr>
        <p:txBody>
          <a:bodyPr vert="horz" lIns="91440" tIns="45720" rIns="91440" bIns="45720" rtlCol="0" anchor="ctr">
            <a:normAutofit/>
          </a:bodyPr>
          <a:lstStyle/>
          <a:p>
            <a:r>
              <a:rPr lang="en-US"/>
              <a:t>Click to edit Master title style</a:t>
            </a:r>
          </a:p>
        </p:txBody>
      </p:sp>
      <p:sp>
        <p:nvSpPr>
          <p:cNvPr id="12" name="Slide Number Placeholder 5">
            <a:extLst>
              <a:ext uri="{FF2B5EF4-FFF2-40B4-BE49-F238E27FC236}">
                <a16:creationId xmlns:a16="http://schemas.microsoft.com/office/drawing/2014/main" id="{D69CF971-00A6-9D4C-BEFB-C61AD5D59DEB}"/>
              </a:ext>
            </a:extLst>
          </p:cNvPr>
          <p:cNvSpPr txBox="1">
            <a:spLocks/>
          </p:cNvSpPr>
          <p:nvPr userDrawn="1"/>
        </p:nvSpPr>
        <p:spPr>
          <a:xfrm>
            <a:off x="914407" y="6317621"/>
            <a:ext cx="8930391" cy="540383"/>
          </a:xfrm>
          <a:prstGeom prst="rect">
            <a:avLst/>
          </a:prstGeom>
          <a:ln>
            <a:noFill/>
          </a:ln>
          <a:effectLst/>
        </p:spPr>
        <p:txBody>
          <a:bodyPr vert="horz" lIns="0" tIns="45720" rIns="0" bIns="4572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t>U.S. Department of Commerce | National Oceanic and Atmospheric Administration | National Marine Fisheries Service</a:t>
            </a:r>
          </a:p>
        </p:txBody>
      </p:sp>
      <p:sp>
        <p:nvSpPr>
          <p:cNvPr id="13" name="TextBox 12">
            <a:extLst>
              <a:ext uri="{FF2B5EF4-FFF2-40B4-BE49-F238E27FC236}">
                <a16:creationId xmlns:a16="http://schemas.microsoft.com/office/drawing/2014/main" id="{794DE272-B7D5-5E47-8F41-62392D9FBF95}"/>
              </a:ext>
            </a:extLst>
          </p:cNvPr>
          <p:cNvSpPr txBox="1"/>
          <p:nvPr userDrawn="1"/>
        </p:nvSpPr>
        <p:spPr>
          <a:xfrm>
            <a:off x="168165" y="6304133"/>
            <a:ext cx="746235" cy="553871"/>
          </a:xfrm>
          <a:prstGeom prst="rect">
            <a:avLst/>
          </a:prstGeom>
          <a:noFill/>
        </p:spPr>
        <p:txBody>
          <a:bodyPr wrap="square" lIns="0" tIns="0" rIns="0" bIns="0" rtlCol="0" anchor="ctr" anchorCtr="0">
            <a:noAutofit/>
          </a:bodyPr>
          <a:lstStyle/>
          <a:p>
            <a:pPr marL="0" marR="0" indent="0" algn="l" defTabSz="914390" rtl="0" eaLnBrk="1" fontAlgn="auto" latinLnBrk="0" hangingPunct="1">
              <a:lnSpc>
                <a:spcPct val="100000"/>
              </a:lnSpc>
              <a:spcBef>
                <a:spcPts val="0"/>
              </a:spcBef>
              <a:spcAft>
                <a:spcPts val="0"/>
              </a:spcAft>
              <a:buClrTx/>
              <a:buSzTx/>
              <a:buFontTx/>
              <a:buNone/>
              <a:tabLst/>
              <a:defRPr/>
            </a:pPr>
            <a:r>
              <a:rPr lang="en-US" sz="1200" b="1" i="0" dirty="0">
                <a:solidFill>
                  <a:srgbClr val="13B9C2"/>
                </a:solidFill>
                <a:latin typeface="Arial Narrow" charset="0"/>
                <a:ea typeface="Arial Narrow" charset="0"/>
                <a:cs typeface="Arial Narrow" charset="0"/>
              </a:rPr>
              <a:t>Page </a:t>
            </a:r>
            <a:fld id="{632D3AEB-7CBE-3049-91AC-335C6B4F5BF6}" type="slidenum">
              <a:rPr lang="en-US" sz="1200" b="1" i="0" smtClean="0">
                <a:solidFill>
                  <a:srgbClr val="13B9C2"/>
                </a:solidFill>
                <a:latin typeface="Arial Narrow" charset="0"/>
                <a:ea typeface="Arial Narrow" charset="0"/>
                <a:cs typeface="Arial Narrow" charset="0"/>
              </a:rPr>
              <a:pPr marL="0" marR="0" indent="0" algn="l" defTabSz="914390" rtl="0" eaLnBrk="1" fontAlgn="auto" latinLnBrk="0" hangingPunct="1">
                <a:lnSpc>
                  <a:spcPct val="100000"/>
                </a:lnSpc>
                <a:spcBef>
                  <a:spcPts val="0"/>
                </a:spcBef>
                <a:spcAft>
                  <a:spcPts val="0"/>
                </a:spcAft>
                <a:buClrTx/>
                <a:buSzTx/>
                <a:buFontTx/>
                <a:buNone/>
                <a:tabLst/>
                <a:defRPr/>
              </a:pPr>
              <a:t>‹#›</a:t>
            </a:fld>
            <a:endParaRPr lang="en-US" sz="1200" b="1" i="0" dirty="0">
              <a:solidFill>
                <a:srgbClr val="13B9C2"/>
              </a:solidFill>
              <a:latin typeface="Arial Narrow" charset="0"/>
              <a:ea typeface="Arial Narrow" charset="0"/>
              <a:cs typeface="Arial Narrow" charset="0"/>
            </a:endParaRPr>
          </a:p>
        </p:txBody>
      </p:sp>
      <p:sp>
        <p:nvSpPr>
          <p:cNvPr id="14" name="Freeform 13">
            <a:extLst>
              <a:ext uri="{FF2B5EF4-FFF2-40B4-BE49-F238E27FC236}">
                <a16:creationId xmlns:a16="http://schemas.microsoft.com/office/drawing/2014/main" id="{02F96850-84F1-BE46-9F48-6F56FC7C48E4}"/>
              </a:ext>
            </a:extLst>
          </p:cNvPr>
          <p:cNvSpPr/>
          <p:nvPr userDrawn="1"/>
        </p:nvSpPr>
        <p:spPr>
          <a:xfrm>
            <a:off x="10078580" y="0"/>
            <a:ext cx="2124749" cy="6870664"/>
          </a:xfrm>
          <a:custGeom>
            <a:avLst/>
            <a:gdLst>
              <a:gd name="connsiteX0" fmla="*/ 2004484 w 2124749"/>
              <a:gd name="connsiteY0" fmla="*/ 0 h 6870664"/>
              <a:gd name="connsiteX1" fmla="*/ 2124749 w 2124749"/>
              <a:gd name="connsiteY1" fmla="*/ 0 h 6870664"/>
              <a:gd name="connsiteX2" fmla="*/ 2124749 w 2124749"/>
              <a:gd name="connsiteY2" fmla="*/ 6870664 h 6870664"/>
              <a:gd name="connsiteX3" fmla="*/ 0 w 2124749"/>
              <a:gd name="connsiteY3" fmla="*/ 6870664 h 6870664"/>
              <a:gd name="connsiteX4" fmla="*/ 155565 w 2124749"/>
              <a:gd name="connsiteY4" fmla="*/ 6774688 h 6870664"/>
              <a:gd name="connsiteX5" fmla="*/ 1980631 w 2124749"/>
              <a:gd name="connsiteY5" fmla="*/ 312225 h 6870664"/>
              <a:gd name="connsiteX6" fmla="*/ 2004484 w 2124749"/>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749" h="6870664">
                <a:moveTo>
                  <a:pt x="2004484" y="0"/>
                </a:moveTo>
                <a:lnTo>
                  <a:pt x="2124749" y="0"/>
                </a:lnTo>
                <a:lnTo>
                  <a:pt x="2124749"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EEAE264-7772-1940-B920-96D8E940A4E7}"/>
              </a:ext>
            </a:extLst>
          </p:cNvPr>
          <p:cNvPicPr>
            <a:picLocks noChangeAspect="1"/>
          </p:cNvPicPr>
          <p:nvPr userDrawn="1"/>
        </p:nvPicPr>
        <p:blipFill>
          <a:blip r:embed="rId9"/>
          <a:stretch>
            <a:fillRect/>
          </a:stretch>
        </p:blipFill>
        <p:spPr>
          <a:xfrm>
            <a:off x="10314920" y="5817721"/>
            <a:ext cx="1644235" cy="740449"/>
          </a:xfrm>
          <a:prstGeom prst="rect">
            <a:avLst/>
          </a:prstGeom>
        </p:spPr>
      </p:pic>
    </p:spTree>
    <p:extLst>
      <p:ext uri="{BB962C8B-B14F-4D97-AF65-F5344CB8AC3E}">
        <p14:creationId xmlns:p14="http://schemas.microsoft.com/office/powerpoint/2010/main" val="1563766925"/>
      </p:ext>
    </p:extLst>
  </p:cSld>
  <p:clrMap bg1="lt1" tx1="dk1" bg2="lt2" tx2="dk2" accent1="accent1" accent2="accent2" accent3="accent3" accent4="accent4" accent5="accent5" accent6="accent6" hlink="hlink" folHlink="folHlink"/>
  <p:sldLayoutIdLst>
    <p:sldLayoutId id="2147484191" r:id="rId1"/>
    <p:sldLayoutId id="2147484171" r:id="rId2"/>
    <p:sldLayoutId id="2147484163" r:id="rId3"/>
    <p:sldLayoutId id="2147484195" r:id="rId4"/>
    <p:sldLayoutId id="2147484201" r:id="rId5"/>
    <p:sldLayoutId id="2147484175" r:id="rId6"/>
    <p:sldLayoutId id="2147484196" r:id="rId7"/>
  </p:sldLayoutIdLst>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txStyles>
    <p:titleStyle>
      <a:lvl1pPr algn="l" defTabSz="914390" rtl="0" eaLnBrk="1" latinLnBrk="0" hangingPunct="1">
        <a:lnSpc>
          <a:spcPct val="90000"/>
        </a:lnSpc>
        <a:spcBef>
          <a:spcPct val="0"/>
        </a:spcBef>
        <a:buNone/>
        <a:defRPr sz="4400" b="0" i="0" kern="1200" spc="-50" baseline="0">
          <a:solidFill>
            <a:schemeClr val="accent1"/>
          </a:solidFill>
          <a:latin typeface="Cambria" panose="02040503050406030204" pitchFamily="18" charset="0"/>
          <a:ea typeface="+mj-ea"/>
          <a:cs typeface="+mj-cs"/>
        </a:defRPr>
      </a:lvl1pPr>
    </p:titleStyle>
    <p:bodyStyle>
      <a:lvl1pPr marL="182878" indent="-182878" algn="l" defTabSz="914390" rtl="0" eaLnBrk="1" latinLnBrk="0" hangingPunct="1">
        <a:lnSpc>
          <a:spcPct val="95000"/>
        </a:lnSpc>
        <a:spcBef>
          <a:spcPts val="1400"/>
        </a:spcBef>
        <a:spcAft>
          <a:spcPts val="200"/>
        </a:spcAft>
        <a:buClr>
          <a:schemeClr val="accent1"/>
        </a:buClr>
        <a:buSzPct val="80000"/>
        <a:buFont typeface="Arial" pitchFamily="34" charset="0"/>
        <a:buChar char="•"/>
        <a:defRPr sz="3360" b="0" i="0" kern="1200" spc="11" baseline="0">
          <a:solidFill>
            <a:schemeClr val="tx1">
              <a:lumMod val="50000"/>
              <a:lumOff val="50000"/>
            </a:schemeClr>
          </a:solidFill>
          <a:latin typeface="Cambria" panose="02040503050406030204" pitchFamily="18" charset="0"/>
          <a:ea typeface="+mn-ea"/>
          <a:cs typeface="+mn-cs"/>
        </a:defRPr>
      </a:lvl1pPr>
      <a:lvl2pPr marL="457195" indent="-182878" algn="l" defTabSz="914390" rtl="0" eaLnBrk="1" latinLnBrk="0" hangingPunct="1">
        <a:lnSpc>
          <a:spcPct val="90000"/>
        </a:lnSpc>
        <a:spcBef>
          <a:spcPts val="300"/>
        </a:spcBef>
        <a:spcAft>
          <a:spcPts val="300"/>
        </a:spcAft>
        <a:buClr>
          <a:schemeClr val="accent1"/>
        </a:buClr>
        <a:buFont typeface="Wingdings 2" pitchFamily="18" charset="2"/>
        <a:buChar char=""/>
        <a:defRPr sz="1920" b="0" i="0" kern="1200">
          <a:solidFill>
            <a:schemeClr val="tx1">
              <a:lumMod val="50000"/>
              <a:lumOff val="50000"/>
            </a:schemeClr>
          </a:solidFill>
          <a:latin typeface="Cambria" panose="02040503050406030204" pitchFamily="18" charset="0"/>
          <a:ea typeface="+mn-ea"/>
          <a:cs typeface="+mn-cs"/>
        </a:defRPr>
      </a:lvl2pPr>
      <a:lvl3pPr marL="731513" indent="-182878" algn="l" defTabSz="914390" rtl="0" eaLnBrk="1" latinLnBrk="0" hangingPunct="1">
        <a:lnSpc>
          <a:spcPct val="90000"/>
        </a:lnSpc>
        <a:spcBef>
          <a:spcPts val="300"/>
        </a:spcBef>
        <a:spcAft>
          <a:spcPts val="300"/>
        </a:spcAft>
        <a:buClr>
          <a:schemeClr val="accent1"/>
        </a:buClr>
        <a:buFont typeface="Wingdings 2" pitchFamily="18" charset="2"/>
        <a:buChar char=""/>
        <a:defRPr sz="1680" b="0" i="0" kern="1200">
          <a:solidFill>
            <a:schemeClr val="tx1">
              <a:lumMod val="50000"/>
              <a:lumOff val="50000"/>
            </a:schemeClr>
          </a:solidFill>
          <a:latin typeface="Cambria" panose="02040503050406030204" pitchFamily="18" charset="0"/>
          <a:ea typeface="+mn-ea"/>
          <a:cs typeface="+mn-cs"/>
        </a:defRPr>
      </a:lvl3pPr>
      <a:lvl4pPr marL="1005830" indent="-182878" algn="l" defTabSz="914390" rtl="0" eaLnBrk="1" latinLnBrk="0" hangingPunct="1">
        <a:lnSpc>
          <a:spcPct val="90000"/>
        </a:lnSpc>
        <a:spcBef>
          <a:spcPts val="300"/>
        </a:spcBef>
        <a:spcAft>
          <a:spcPts val="300"/>
        </a:spcAft>
        <a:buClr>
          <a:schemeClr val="accent1"/>
        </a:buClr>
        <a:buFont typeface="Wingdings 2" pitchFamily="18" charset="2"/>
        <a:buChar char=""/>
        <a:defRPr sz="1680" b="0" i="0" kern="1200">
          <a:solidFill>
            <a:schemeClr val="tx1">
              <a:lumMod val="50000"/>
              <a:lumOff val="50000"/>
            </a:schemeClr>
          </a:solidFill>
          <a:latin typeface="Cambria" panose="02040503050406030204" pitchFamily="18" charset="0"/>
          <a:ea typeface="+mn-ea"/>
          <a:cs typeface="+mn-cs"/>
        </a:defRPr>
      </a:lvl4pPr>
      <a:lvl5pPr marL="1280147" indent="-182878" algn="l" defTabSz="914390" rtl="0" eaLnBrk="1" latinLnBrk="0" hangingPunct="1">
        <a:lnSpc>
          <a:spcPct val="90000"/>
        </a:lnSpc>
        <a:spcBef>
          <a:spcPts val="300"/>
        </a:spcBef>
        <a:spcAft>
          <a:spcPts val="300"/>
        </a:spcAft>
        <a:buClr>
          <a:schemeClr val="accent1"/>
        </a:buClr>
        <a:buFont typeface="Wingdings 2" pitchFamily="18" charset="2"/>
        <a:buChar char=""/>
        <a:defRPr sz="1680" b="0" i="0" kern="1200">
          <a:solidFill>
            <a:schemeClr val="tx1">
              <a:lumMod val="50000"/>
              <a:lumOff val="50000"/>
            </a:schemeClr>
          </a:solidFill>
          <a:latin typeface="Cambria" panose="02040503050406030204" pitchFamily="18" charset="0"/>
          <a:ea typeface="+mn-ea"/>
          <a:cs typeface="+mn-cs"/>
        </a:defRPr>
      </a:lvl5pPr>
      <a:lvl6pPr marL="1599984"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82"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78"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76"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7" algn="l" defTabSz="914390" rtl="0" eaLnBrk="1" latinLnBrk="0" hangingPunct="1">
        <a:defRPr sz="1800" kern="1200">
          <a:solidFill>
            <a:schemeClr val="tx1"/>
          </a:solidFill>
          <a:latin typeface="+mn-lt"/>
          <a:ea typeface="+mn-ea"/>
          <a:cs typeface="+mn-cs"/>
        </a:defRPr>
      </a:lvl4pPr>
      <a:lvl5pPr marL="1828782" algn="l" defTabSz="914390" rtl="0" eaLnBrk="1" latinLnBrk="0" hangingPunct="1">
        <a:defRPr sz="1800" kern="1200">
          <a:solidFill>
            <a:schemeClr val="tx1"/>
          </a:solidFill>
          <a:latin typeface="+mn-lt"/>
          <a:ea typeface="+mn-ea"/>
          <a:cs typeface="+mn-cs"/>
        </a:defRPr>
      </a:lvl5pPr>
      <a:lvl6pPr marL="2285977" algn="l" defTabSz="914390" rtl="0" eaLnBrk="1" latinLnBrk="0" hangingPunct="1">
        <a:defRPr sz="1800" kern="1200">
          <a:solidFill>
            <a:schemeClr val="tx1"/>
          </a:solidFill>
          <a:latin typeface="+mn-lt"/>
          <a:ea typeface="+mn-ea"/>
          <a:cs typeface="+mn-cs"/>
        </a:defRPr>
      </a:lvl6pPr>
      <a:lvl7pPr marL="2743172" algn="l" defTabSz="914390" rtl="0" eaLnBrk="1" latinLnBrk="0" hangingPunct="1">
        <a:defRPr sz="1800" kern="1200">
          <a:solidFill>
            <a:schemeClr val="tx1"/>
          </a:solidFill>
          <a:latin typeface="+mn-lt"/>
          <a:ea typeface="+mn-ea"/>
          <a:cs typeface="+mn-cs"/>
        </a:defRPr>
      </a:lvl7pPr>
      <a:lvl8pPr marL="3200368" algn="l" defTabSz="914390" rtl="0" eaLnBrk="1" latinLnBrk="0" hangingPunct="1">
        <a:defRPr sz="1800" kern="1200">
          <a:solidFill>
            <a:schemeClr val="tx1"/>
          </a:solidFill>
          <a:latin typeface="+mn-lt"/>
          <a:ea typeface="+mn-ea"/>
          <a:cs typeface="+mn-cs"/>
        </a:defRPr>
      </a:lvl8pPr>
      <a:lvl9pPr marL="3657564" algn="l" defTabSz="91439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3B9C2"/>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2BA96B6A-148E-3046-BEE0-D9CC1BD533D0}"/>
              </a:ext>
            </a:extLst>
          </p:cNvPr>
          <p:cNvSpPr/>
          <p:nvPr userDrawn="1"/>
        </p:nvSpPr>
        <p:spPr>
          <a:xfrm>
            <a:off x="512171" y="-1"/>
            <a:ext cx="9570645" cy="3392897"/>
          </a:xfrm>
          <a:custGeom>
            <a:avLst/>
            <a:gdLst>
              <a:gd name="connsiteX0" fmla="*/ 0 w 9570645"/>
              <a:gd name="connsiteY0" fmla="*/ 0 h 3392897"/>
              <a:gd name="connsiteX1" fmla="*/ 9570645 w 9570645"/>
              <a:gd name="connsiteY1" fmla="*/ 0 h 3392897"/>
              <a:gd name="connsiteX2" fmla="*/ 8706778 w 9570645"/>
              <a:gd name="connsiteY2" fmla="*/ 83074 h 3392897"/>
              <a:gd name="connsiteX3" fmla="*/ 127415 w 9570645"/>
              <a:gd name="connsiteY3" fmla="*/ 3132932 h 3392897"/>
              <a:gd name="connsiteX4" fmla="*/ 0 w 9570645"/>
              <a:gd name="connsiteY4" fmla="*/ 3392897 h 3392897"/>
              <a:gd name="connsiteX5" fmla="*/ 0 w 9570645"/>
              <a:gd name="connsiteY5" fmla="*/ 0 h 339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70645" h="3392897">
                <a:moveTo>
                  <a:pt x="0" y="0"/>
                </a:moveTo>
                <a:lnTo>
                  <a:pt x="9570645" y="0"/>
                </a:lnTo>
                <a:lnTo>
                  <a:pt x="8706778" y="83074"/>
                </a:lnTo>
                <a:cubicBezTo>
                  <a:pt x="4369604" y="552913"/>
                  <a:pt x="1063492" y="1708511"/>
                  <a:pt x="127415" y="3132932"/>
                </a:cubicBezTo>
                <a:lnTo>
                  <a:pt x="0" y="339289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userDrawn="1"/>
        </p:nvSpPr>
        <p:spPr>
          <a:xfrm rot="10800000">
            <a:off x="9" y="-1"/>
            <a:ext cx="2087936"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467F"/>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Placeholder 1"/>
          <p:cNvSpPr>
            <a:spLocks noGrp="1"/>
          </p:cNvSpPr>
          <p:nvPr>
            <p:ph type="title"/>
          </p:nvPr>
        </p:nvSpPr>
        <p:spPr>
          <a:xfrm>
            <a:off x="1957552" y="2745344"/>
            <a:ext cx="9204435" cy="2127352"/>
          </a:xfrm>
          <a:prstGeom prst="rect">
            <a:avLst/>
          </a:prstGeom>
        </p:spPr>
        <p:txBody>
          <a:bodyPr vert="horz" wrap="square" lIns="0" tIns="0" rIns="0" bIns="0" rtlCol="0" anchor="b" anchorCtr="0">
            <a:spAutoFit/>
          </a:bodyPr>
          <a:lstStyle/>
          <a:p>
            <a:r>
              <a:rPr lang="en-US" dirty="0"/>
              <a:t>Click to edit Master title style</a:t>
            </a:r>
          </a:p>
        </p:txBody>
      </p:sp>
      <p:pic>
        <p:nvPicPr>
          <p:cNvPr id="10" name="Picture 9">
            <a:extLst>
              <a:ext uri="{FF2B5EF4-FFF2-40B4-BE49-F238E27FC236}">
                <a16:creationId xmlns:a16="http://schemas.microsoft.com/office/drawing/2014/main" id="{263F5BF5-9188-DA40-AC0F-D6C1035299AC}"/>
              </a:ext>
            </a:extLst>
          </p:cNvPr>
          <p:cNvPicPr>
            <a:picLocks noChangeAspect="1"/>
          </p:cNvPicPr>
          <p:nvPr userDrawn="1"/>
        </p:nvPicPr>
        <p:blipFill>
          <a:blip r:embed="rId5"/>
          <a:stretch>
            <a:fillRect/>
          </a:stretch>
        </p:blipFill>
        <p:spPr>
          <a:xfrm>
            <a:off x="722365" y="402280"/>
            <a:ext cx="2470373" cy="1112484"/>
          </a:xfrm>
          <a:prstGeom prst="rect">
            <a:avLst/>
          </a:prstGeom>
        </p:spPr>
      </p:pic>
    </p:spTree>
    <p:extLst>
      <p:ext uri="{BB962C8B-B14F-4D97-AF65-F5344CB8AC3E}">
        <p14:creationId xmlns:p14="http://schemas.microsoft.com/office/powerpoint/2010/main" val="1024401583"/>
      </p:ext>
    </p:extLst>
  </p:cSld>
  <p:clrMap bg1="lt1" tx1="dk1" bg2="lt2" tx2="dk2" accent1="accent1" accent2="accent2" accent3="accent3" accent4="accent4" accent5="accent5" accent6="accent6" hlink="hlink" folHlink="folHlink"/>
  <p:sldLayoutIdLst>
    <p:sldLayoutId id="2147484189" r:id="rId1"/>
    <p:sldLayoutId id="2147484202" r:id="rId2"/>
    <p:sldLayoutId id="2147484203" r:id="rId3"/>
  </p:sldLayoutIdLst>
  <p:txStyles>
    <p:titleStyle>
      <a:lvl1pPr algn="l" defTabSz="914390" rtl="0" eaLnBrk="1" latinLnBrk="0" hangingPunct="1">
        <a:lnSpc>
          <a:spcPct val="80000"/>
        </a:lnSpc>
        <a:spcBef>
          <a:spcPct val="0"/>
        </a:spcBef>
        <a:buNone/>
        <a:defRPr sz="8640" kern="1200">
          <a:solidFill>
            <a:srgbClr val="103D72"/>
          </a:solidFill>
          <a:latin typeface="Cambria" charset="0"/>
          <a:ea typeface="Cambria" charset="0"/>
          <a:cs typeface="Cambria" charset="0"/>
        </a:defRPr>
      </a:lvl1pPr>
    </p:titleStyle>
    <p:bodyStyle>
      <a:lvl1pPr marL="0" indent="0" algn="l" defTabSz="914390" rtl="0" eaLnBrk="1" latinLnBrk="0" hangingPunct="1">
        <a:lnSpc>
          <a:spcPct val="90000"/>
        </a:lnSpc>
        <a:spcBef>
          <a:spcPts val="1000"/>
        </a:spcBef>
        <a:buFont typeface="Arial"/>
        <a:buNone/>
        <a:defRPr sz="3600" b="0" i="0" kern="1200">
          <a:solidFill>
            <a:schemeClr val="accent1">
              <a:lumMod val="20000"/>
              <a:lumOff val="80000"/>
            </a:schemeClr>
          </a:solidFill>
          <a:latin typeface="Cambria" charset="0"/>
          <a:ea typeface="Cambria" charset="0"/>
          <a:cs typeface="Cambria" charset="0"/>
        </a:defRPr>
      </a:lvl1pPr>
      <a:lvl2pPr marL="685793" indent="-228598" algn="l" defTabSz="91439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88" indent="-228598" algn="l" defTabSz="91439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84" indent="-228598" algn="l" defTabSz="91439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80" indent="-228598" algn="l" defTabSz="91439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75" indent="-228598" algn="l" defTabSz="91439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70" indent="-228598" algn="l" defTabSz="91439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65" indent="-228598" algn="l" defTabSz="91439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62" indent="-228598" algn="l" defTabSz="91439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7" algn="l" defTabSz="914390" rtl="0" eaLnBrk="1" latinLnBrk="0" hangingPunct="1">
        <a:defRPr sz="1800" kern="1200">
          <a:solidFill>
            <a:schemeClr val="tx1"/>
          </a:solidFill>
          <a:latin typeface="+mn-lt"/>
          <a:ea typeface="+mn-ea"/>
          <a:cs typeface="+mn-cs"/>
        </a:defRPr>
      </a:lvl4pPr>
      <a:lvl5pPr marL="1828782" algn="l" defTabSz="914390" rtl="0" eaLnBrk="1" latinLnBrk="0" hangingPunct="1">
        <a:defRPr sz="1800" kern="1200">
          <a:solidFill>
            <a:schemeClr val="tx1"/>
          </a:solidFill>
          <a:latin typeface="+mn-lt"/>
          <a:ea typeface="+mn-ea"/>
          <a:cs typeface="+mn-cs"/>
        </a:defRPr>
      </a:lvl5pPr>
      <a:lvl6pPr marL="2285977" algn="l" defTabSz="914390" rtl="0" eaLnBrk="1" latinLnBrk="0" hangingPunct="1">
        <a:defRPr sz="1800" kern="1200">
          <a:solidFill>
            <a:schemeClr val="tx1"/>
          </a:solidFill>
          <a:latin typeface="+mn-lt"/>
          <a:ea typeface="+mn-ea"/>
          <a:cs typeface="+mn-cs"/>
        </a:defRPr>
      </a:lvl6pPr>
      <a:lvl7pPr marL="2743172" algn="l" defTabSz="914390" rtl="0" eaLnBrk="1" latinLnBrk="0" hangingPunct="1">
        <a:defRPr sz="1800" kern="1200">
          <a:solidFill>
            <a:schemeClr val="tx1"/>
          </a:solidFill>
          <a:latin typeface="+mn-lt"/>
          <a:ea typeface="+mn-ea"/>
          <a:cs typeface="+mn-cs"/>
        </a:defRPr>
      </a:lvl7pPr>
      <a:lvl8pPr marL="3200368" algn="l" defTabSz="914390" rtl="0" eaLnBrk="1" latinLnBrk="0" hangingPunct="1">
        <a:defRPr sz="1800" kern="1200">
          <a:solidFill>
            <a:schemeClr val="tx1"/>
          </a:solidFill>
          <a:latin typeface="+mn-lt"/>
          <a:ea typeface="+mn-ea"/>
          <a:cs typeface="+mn-cs"/>
        </a:defRPr>
      </a:lvl8pPr>
      <a:lvl9pPr marL="3657564" algn="l" defTabSz="9143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8.jp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wm5OMM7oONrH0LoJ1YYGsZosHKoFD07mcQkVaa1R-aou46X0K7UH1rBtRVi9M7eZuoCtbexgDI6XNFQVVVcwGOZMAHLnGThTwxRRHxCjaQ5CtL1l5gRxwCnDhxoe2OwnRdDB81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1097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9423" y="1157824"/>
            <a:ext cx="10917044" cy="4955203"/>
          </a:xfrm>
          <a:prstGeom prst="rect">
            <a:avLst/>
          </a:prstGeom>
          <a:solidFill>
            <a:schemeClr val="tx1">
              <a:alpha val="47000"/>
            </a:schemeClr>
          </a:solidFill>
        </p:spPr>
        <p:txBody>
          <a:bodyPr wrap="square" rtlCol="0">
            <a:spAutoFit/>
          </a:bodyPr>
          <a:lstStyle/>
          <a:p>
            <a:pPr algn="ctr"/>
            <a:r>
              <a:rPr lang="en-US" sz="3600" dirty="0" smtClean="0">
                <a:solidFill>
                  <a:schemeClr val="bg1"/>
                </a:solidFill>
                <a:latin typeface="Arial Narrow" panose="020B0606020202030204" pitchFamily="34" charset="0"/>
              </a:rPr>
              <a:t>Counting </a:t>
            </a:r>
            <a:r>
              <a:rPr lang="en-US" sz="3600" dirty="0">
                <a:solidFill>
                  <a:schemeClr val="bg1"/>
                </a:solidFill>
                <a:latin typeface="Arial Narrow" panose="020B0606020202030204" pitchFamily="34" charset="0"/>
              </a:rPr>
              <a:t>Belugas from Space: Can we use </a:t>
            </a:r>
            <a:r>
              <a:rPr lang="en-US" sz="3600" dirty="0" smtClean="0">
                <a:solidFill>
                  <a:schemeClr val="bg1"/>
                </a:solidFill>
                <a:latin typeface="Arial Narrow" panose="020B0606020202030204" pitchFamily="34" charset="0"/>
              </a:rPr>
              <a:t>VHR satellite </a:t>
            </a:r>
            <a:r>
              <a:rPr lang="en-US" sz="3600" dirty="0">
                <a:solidFill>
                  <a:schemeClr val="bg1"/>
                </a:solidFill>
                <a:latin typeface="Arial Narrow" panose="020B0606020202030204" pitchFamily="34" charset="0"/>
              </a:rPr>
              <a:t>imagery to accurately assess the critically </a:t>
            </a:r>
            <a:r>
              <a:rPr lang="en-US" sz="3600" dirty="0" smtClean="0">
                <a:solidFill>
                  <a:schemeClr val="bg1"/>
                </a:solidFill>
                <a:latin typeface="Arial Narrow" panose="020B0606020202030204" pitchFamily="34" charset="0"/>
              </a:rPr>
              <a:t>endangered beluga </a:t>
            </a:r>
            <a:r>
              <a:rPr lang="en-US" sz="3600" dirty="0">
                <a:solidFill>
                  <a:schemeClr val="bg1"/>
                </a:solidFill>
                <a:latin typeface="Arial Narrow" panose="020B0606020202030204" pitchFamily="34" charset="0"/>
              </a:rPr>
              <a:t>whale population in Cook Inlet, Alaska</a:t>
            </a:r>
            <a:r>
              <a:rPr lang="en-US" sz="3600" dirty="0" smtClean="0">
                <a:solidFill>
                  <a:schemeClr val="bg1"/>
                </a:solidFill>
                <a:latin typeface="Arial Narrow" panose="020B0606020202030204" pitchFamily="34" charset="0"/>
              </a:rPr>
              <a:t>?</a:t>
            </a:r>
          </a:p>
          <a:p>
            <a:endParaRPr lang="en-US" sz="2000" dirty="0" smtClean="0">
              <a:solidFill>
                <a:schemeClr val="bg1"/>
              </a:solidFill>
              <a:latin typeface="Arial Narrow" panose="020B0606020202030204" pitchFamily="34" charset="0"/>
            </a:endParaRPr>
          </a:p>
          <a:p>
            <a:endParaRPr lang="en-US" sz="2000" dirty="0">
              <a:solidFill>
                <a:schemeClr val="bg1"/>
              </a:solidFill>
              <a:latin typeface="Arial Narrow" panose="020B0606020202030204" pitchFamily="34" charset="0"/>
            </a:endParaRPr>
          </a:p>
          <a:p>
            <a:r>
              <a:rPr lang="en-US" sz="2400" dirty="0">
                <a:solidFill>
                  <a:schemeClr val="bg1"/>
                </a:solidFill>
                <a:latin typeface="Arial Narrow" panose="020B0606020202030204" pitchFamily="34" charset="0"/>
              </a:rPr>
              <a:t>Kimberly </a:t>
            </a:r>
            <a:r>
              <a:rPr lang="en-US" sz="2400" dirty="0" smtClean="0">
                <a:solidFill>
                  <a:schemeClr val="bg1"/>
                </a:solidFill>
                <a:latin typeface="Arial Narrow" panose="020B0606020202030204" pitchFamily="34" charset="0"/>
              </a:rPr>
              <a:t>Goetz</a:t>
            </a:r>
            <a:r>
              <a:rPr lang="en-US" sz="2400" baseline="30000" dirty="0" smtClean="0">
                <a:solidFill>
                  <a:schemeClr val="bg1"/>
                </a:solidFill>
                <a:latin typeface="Arial Narrow" panose="020B0606020202030204" pitchFamily="34" charset="0"/>
              </a:rPr>
              <a:t>1</a:t>
            </a:r>
            <a:r>
              <a:rPr lang="en-US" sz="2400" dirty="0" smtClean="0">
                <a:solidFill>
                  <a:schemeClr val="bg1"/>
                </a:solidFill>
                <a:latin typeface="Arial Narrow" panose="020B0606020202030204" pitchFamily="34" charset="0"/>
              </a:rPr>
              <a:t>, </a:t>
            </a:r>
            <a:r>
              <a:rPr lang="en-US" sz="2400" dirty="0">
                <a:solidFill>
                  <a:schemeClr val="bg1"/>
                </a:solidFill>
                <a:latin typeface="Arial Narrow" panose="020B0606020202030204" pitchFamily="34" charset="0"/>
              </a:rPr>
              <a:t>Christin </a:t>
            </a:r>
            <a:r>
              <a:rPr lang="en-US" sz="2400" dirty="0" smtClean="0">
                <a:solidFill>
                  <a:schemeClr val="bg1"/>
                </a:solidFill>
                <a:latin typeface="Arial Narrow" panose="020B0606020202030204" pitchFamily="34" charset="0"/>
              </a:rPr>
              <a:t>Khan</a:t>
            </a:r>
            <a:r>
              <a:rPr lang="en-US" sz="2400" baseline="30000" dirty="0">
                <a:solidFill>
                  <a:schemeClr val="bg1"/>
                </a:solidFill>
                <a:latin typeface="Arial Narrow" panose="020B0606020202030204" pitchFamily="34" charset="0"/>
              </a:rPr>
              <a:t>2</a:t>
            </a:r>
            <a:r>
              <a:rPr lang="en-US" sz="2400" dirty="0" smtClean="0">
                <a:solidFill>
                  <a:schemeClr val="bg1"/>
                </a:solidFill>
                <a:latin typeface="Arial Narrow" panose="020B0606020202030204" pitchFamily="34" charset="0"/>
              </a:rPr>
              <a:t>, Erin Murnane</a:t>
            </a:r>
            <a:r>
              <a:rPr lang="en-US" sz="2400" baseline="30000" dirty="0">
                <a:solidFill>
                  <a:schemeClr val="bg1"/>
                </a:solidFill>
                <a:latin typeface="Arial Narrow" panose="020B0606020202030204" pitchFamily="34" charset="0"/>
              </a:rPr>
              <a:t>3</a:t>
            </a:r>
            <a:r>
              <a:rPr lang="en-US" sz="2400" dirty="0" smtClean="0">
                <a:solidFill>
                  <a:schemeClr val="bg1"/>
                </a:solidFill>
                <a:latin typeface="Arial Narrow" panose="020B0606020202030204" pitchFamily="34" charset="0"/>
              </a:rPr>
              <a:t>, Christina Neverez</a:t>
            </a:r>
            <a:r>
              <a:rPr lang="en-US" sz="2400" baseline="30000" dirty="0" smtClean="0">
                <a:solidFill>
                  <a:schemeClr val="bg1"/>
                </a:solidFill>
                <a:latin typeface="Arial Narrow" panose="020B0606020202030204" pitchFamily="34" charset="0"/>
              </a:rPr>
              <a:t>3</a:t>
            </a:r>
            <a:r>
              <a:rPr lang="en-US" sz="2400" dirty="0" smtClean="0">
                <a:solidFill>
                  <a:schemeClr val="bg1"/>
                </a:solidFill>
                <a:latin typeface="Arial Narrow" panose="020B0606020202030204" pitchFamily="34" charset="0"/>
              </a:rPr>
              <a:t>, Michelle LaRue</a:t>
            </a:r>
            <a:r>
              <a:rPr lang="en-US" sz="2400" baseline="30000" dirty="0" smtClean="0">
                <a:solidFill>
                  <a:schemeClr val="bg1"/>
                </a:solidFill>
                <a:latin typeface="Arial Narrow" panose="020B0606020202030204" pitchFamily="34" charset="0"/>
              </a:rPr>
              <a:t>4</a:t>
            </a:r>
            <a:r>
              <a:rPr lang="en-US" sz="2400" dirty="0" smtClean="0">
                <a:solidFill>
                  <a:schemeClr val="bg1"/>
                </a:solidFill>
                <a:latin typeface="Arial Narrow" panose="020B0606020202030204" pitchFamily="34" charset="0"/>
              </a:rPr>
              <a:t>, Rose Foster</a:t>
            </a:r>
            <a:r>
              <a:rPr lang="en-US" sz="2400" baseline="30000" dirty="0">
                <a:solidFill>
                  <a:schemeClr val="bg1"/>
                </a:solidFill>
                <a:latin typeface="Arial Narrow" panose="020B0606020202030204" pitchFamily="34" charset="0"/>
              </a:rPr>
              <a:t>4</a:t>
            </a:r>
            <a:r>
              <a:rPr lang="en-US" sz="2400" dirty="0" smtClean="0">
                <a:solidFill>
                  <a:schemeClr val="bg1"/>
                </a:solidFill>
                <a:latin typeface="Arial Narrow" panose="020B0606020202030204" pitchFamily="34" charset="0"/>
              </a:rPr>
              <a:t>, Manolo Castellote</a:t>
            </a:r>
            <a:r>
              <a:rPr lang="en-US" sz="2400" baseline="30000" dirty="0">
                <a:solidFill>
                  <a:schemeClr val="bg1"/>
                </a:solidFill>
                <a:latin typeface="Arial Narrow" panose="020B0606020202030204" pitchFamily="34" charset="0"/>
              </a:rPr>
              <a:t>5</a:t>
            </a:r>
            <a:r>
              <a:rPr lang="en-US" sz="2400" dirty="0" smtClean="0">
                <a:solidFill>
                  <a:schemeClr val="bg1"/>
                </a:solidFill>
                <a:latin typeface="Arial Narrow" panose="020B0606020202030204" pitchFamily="34" charset="0"/>
              </a:rPr>
              <a:t>, Paul Wade</a:t>
            </a:r>
            <a:r>
              <a:rPr lang="en-US" sz="2400" baseline="30000" dirty="0">
                <a:solidFill>
                  <a:schemeClr val="bg1"/>
                </a:solidFill>
                <a:latin typeface="Arial Narrow" panose="020B0606020202030204" pitchFamily="34" charset="0"/>
              </a:rPr>
              <a:t>1</a:t>
            </a:r>
            <a:r>
              <a:rPr lang="en-US" sz="2400" dirty="0" smtClean="0">
                <a:solidFill>
                  <a:schemeClr val="bg1"/>
                </a:solidFill>
                <a:latin typeface="Arial Narrow" panose="020B0606020202030204" pitchFamily="34" charset="0"/>
              </a:rPr>
              <a:t>, Kim Shelden</a:t>
            </a:r>
            <a:r>
              <a:rPr lang="en-US" sz="2400" baseline="30000" dirty="0">
                <a:solidFill>
                  <a:schemeClr val="bg1"/>
                </a:solidFill>
                <a:latin typeface="Arial Narrow" panose="020B0606020202030204" pitchFamily="34" charset="0"/>
              </a:rPr>
              <a:t>1</a:t>
            </a:r>
            <a:r>
              <a:rPr lang="en-US" sz="2400" dirty="0" smtClean="0">
                <a:solidFill>
                  <a:schemeClr val="bg1"/>
                </a:solidFill>
                <a:latin typeface="Arial Narrow" panose="020B0606020202030204" pitchFamily="34" charset="0"/>
              </a:rPr>
              <a:t>, Christy Sims</a:t>
            </a:r>
            <a:r>
              <a:rPr lang="en-US" sz="2400" baseline="30000" dirty="0">
                <a:solidFill>
                  <a:schemeClr val="bg1"/>
                </a:solidFill>
                <a:latin typeface="Arial Narrow" panose="020B0606020202030204" pitchFamily="34" charset="0"/>
              </a:rPr>
              <a:t>5</a:t>
            </a:r>
            <a:r>
              <a:rPr lang="en-US" sz="2400" dirty="0" smtClean="0">
                <a:solidFill>
                  <a:schemeClr val="bg1"/>
                </a:solidFill>
                <a:latin typeface="Arial Narrow" panose="020B0606020202030204" pitchFamily="34" charset="0"/>
              </a:rPr>
              <a:t> </a:t>
            </a:r>
          </a:p>
          <a:p>
            <a:endParaRPr lang="en-US" sz="2000" dirty="0" smtClean="0">
              <a:solidFill>
                <a:schemeClr val="bg1"/>
              </a:solidFill>
              <a:latin typeface="Arial Narrow" panose="020B0606020202030204" pitchFamily="34" charset="0"/>
            </a:endParaRPr>
          </a:p>
          <a:p>
            <a:r>
              <a:rPr lang="en-US" sz="2000" baseline="30000" dirty="0" smtClean="0">
                <a:solidFill>
                  <a:schemeClr val="bg1"/>
                </a:solidFill>
                <a:latin typeface="Arial Narrow" panose="020B0606020202030204" pitchFamily="34" charset="0"/>
              </a:rPr>
              <a:t>1</a:t>
            </a:r>
            <a:r>
              <a:rPr lang="en-US" sz="2000" dirty="0" smtClean="0">
                <a:solidFill>
                  <a:schemeClr val="bg1"/>
                </a:solidFill>
                <a:latin typeface="Arial Narrow" panose="020B0606020202030204" pitchFamily="34" charset="0"/>
              </a:rPr>
              <a:t>NOAA/NMFS/AFSC/MML, Washington, USA</a:t>
            </a:r>
          </a:p>
          <a:p>
            <a:r>
              <a:rPr lang="en-US" sz="2000" baseline="30000" dirty="0" smtClean="0">
                <a:solidFill>
                  <a:schemeClr val="bg1"/>
                </a:solidFill>
                <a:latin typeface="Arial Narrow" panose="020B0606020202030204" pitchFamily="34" charset="0"/>
              </a:rPr>
              <a:t>2</a:t>
            </a:r>
            <a:r>
              <a:rPr lang="en-US" sz="2000" dirty="0" smtClean="0">
                <a:solidFill>
                  <a:schemeClr val="bg1"/>
                </a:solidFill>
                <a:latin typeface="Arial Narrow" panose="020B0606020202030204" pitchFamily="34" charset="0"/>
              </a:rPr>
              <a:t>NOAA, NMFS/NEFSC, Maine, USA</a:t>
            </a:r>
          </a:p>
          <a:p>
            <a:r>
              <a:rPr lang="en-US" sz="2000" baseline="30000" dirty="0">
                <a:solidFill>
                  <a:schemeClr val="bg1"/>
                </a:solidFill>
                <a:latin typeface="Arial Narrow" panose="020B0606020202030204" pitchFamily="34" charset="0"/>
              </a:rPr>
              <a:t>3</a:t>
            </a:r>
            <a:r>
              <a:rPr lang="en-US" sz="2000" dirty="0">
                <a:solidFill>
                  <a:schemeClr val="bg1"/>
                </a:solidFill>
                <a:latin typeface="Arial Narrow" panose="020B0606020202030204" pitchFamily="34" charset="0"/>
              </a:rPr>
              <a:t>U.S. Naval Research </a:t>
            </a:r>
            <a:r>
              <a:rPr lang="en-US" sz="2000" dirty="0" smtClean="0">
                <a:solidFill>
                  <a:schemeClr val="bg1"/>
                </a:solidFill>
                <a:latin typeface="Arial Narrow" panose="020B0606020202030204" pitchFamily="34" charset="0"/>
              </a:rPr>
              <a:t>Laboratory, Space Systems Development </a:t>
            </a:r>
            <a:r>
              <a:rPr lang="en-US" sz="2000" dirty="0">
                <a:solidFill>
                  <a:schemeClr val="bg1"/>
                </a:solidFill>
                <a:latin typeface="Arial Narrow" panose="020B0606020202030204" pitchFamily="34" charset="0"/>
              </a:rPr>
              <a:t>D</a:t>
            </a:r>
            <a:r>
              <a:rPr lang="en-US" sz="2000" dirty="0" smtClean="0">
                <a:solidFill>
                  <a:schemeClr val="bg1"/>
                </a:solidFill>
                <a:latin typeface="Arial Narrow" panose="020B0606020202030204" pitchFamily="34" charset="0"/>
              </a:rPr>
              <a:t>ivision</a:t>
            </a:r>
          </a:p>
          <a:p>
            <a:r>
              <a:rPr lang="en-US" sz="2000" baseline="30000" dirty="0" smtClean="0">
                <a:solidFill>
                  <a:schemeClr val="bg1"/>
                </a:solidFill>
                <a:latin typeface="Arial Narrow" panose="020B0606020202030204" pitchFamily="34" charset="0"/>
              </a:rPr>
              <a:t>4</a:t>
            </a:r>
            <a:r>
              <a:rPr lang="en-US" sz="2000" dirty="0" smtClean="0">
                <a:solidFill>
                  <a:schemeClr val="bg1"/>
                </a:solidFill>
                <a:latin typeface="Arial Narrow" panose="020B0606020202030204" pitchFamily="34" charset="0"/>
              </a:rPr>
              <a:t>Univeristy </a:t>
            </a:r>
            <a:r>
              <a:rPr lang="en-US" sz="2000" dirty="0">
                <a:solidFill>
                  <a:schemeClr val="bg1"/>
                </a:solidFill>
                <a:latin typeface="Arial Narrow" panose="020B0606020202030204" pitchFamily="34" charset="0"/>
              </a:rPr>
              <a:t>of Canterbury, Christchurch, New </a:t>
            </a:r>
            <a:r>
              <a:rPr lang="en-US" sz="2000" dirty="0" smtClean="0">
                <a:solidFill>
                  <a:schemeClr val="bg1"/>
                </a:solidFill>
                <a:latin typeface="Arial Narrow" panose="020B0606020202030204" pitchFamily="34" charset="0"/>
              </a:rPr>
              <a:t>Zealand</a:t>
            </a:r>
            <a:endParaRPr lang="en-US" sz="2000" dirty="0">
              <a:solidFill>
                <a:schemeClr val="bg1"/>
              </a:solidFill>
              <a:latin typeface="Arial Narrow" panose="020B0606020202030204" pitchFamily="34" charset="0"/>
            </a:endParaRPr>
          </a:p>
          <a:p>
            <a:r>
              <a:rPr lang="en-US" sz="2000" baseline="30000" dirty="0">
                <a:solidFill>
                  <a:schemeClr val="bg1"/>
                </a:solidFill>
                <a:latin typeface="Arial Narrow" panose="020B0606020202030204" pitchFamily="34" charset="0"/>
              </a:rPr>
              <a:t>5</a:t>
            </a:r>
            <a:r>
              <a:rPr lang="en-US" sz="2000" dirty="0" smtClean="0">
                <a:solidFill>
                  <a:schemeClr val="bg1"/>
                </a:solidFill>
                <a:latin typeface="Arial Narrow" panose="020B0606020202030204" pitchFamily="34" charset="0"/>
              </a:rPr>
              <a:t>Joint </a:t>
            </a:r>
            <a:r>
              <a:rPr lang="en-US" sz="2000" dirty="0">
                <a:solidFill>
                  <a:schemeClr val="bg1"/>
                </a:solidFill>
                <a:latin typeface="Arial Narrow" panose="020B0606020202030204" pitchFamily="34" charset="0"/>
              </a:rPr>
              <a:t>Institute for the Study of the Atmosphere and Ocean, </a:t>
            </a:r>
            <a:r>
              <a:rPr lang="en-US" sz="2000" dirty="0" smtClean="0">
                <a:solidFill>
                  <a:schemeClr val="bg1"/>
                </a:solidFill>
                <a:latin typeface="Arial Narrow" panose="020B0606020202030204" pitchFamily="34" charset="0"/>
              </a:rPr>
              <a:t>Washington</a:t>
            </a:r>
            <a:r>
              <a:rPr lang="en-US" sz="2000" dirty="0">
                <a:solidFill>
                  <a:schemeClr val="bg1"/>
                </a:solidFill>
                <a:latin typeface="Arial Narrow" panose="020B0606020202030204" pitchFamily="34" charset="0"/>
              </a:rPr>
              <a:t>, </a:t>
            </a:r>
            <a:r>
              <a:rPr lang="en-US" sz="2000" dirty="0" smtClean="0">
                <a:solidFill>
                  <a:schemeClr val="bg1"/>
                </a:solidFill>
                <a:latin typeface="Arial Narrow" panose="020B0606020202030204" pitchFamily="34" charset="0"/>
              </a:rPr>
              <a:t>USA</a:t>
            </a:r>
          </a:p>
        </p:txBody>
      </p:sp>
    </p:spTree>
    <p:extLst>
      <p:ext uri="{BB962C8B-B14F-4D97-AF65-F5344CB8AC3E}">
        <p14:creationId xmlns:p14="http://schemas.microsoft.com/office/powerpoint/2010/main" val="24588336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9358"/>
          <a:stretch/>
        </p:blipFill>
        <p:spPr>
          <a:xfrm>
            <a:off x="5071061" y="2291380"/>
            <a:ext cx="3858957" cy="3165305"/>
          </a:xfrm>
          <a:prstGeom prst="rect">
            <a:avLst/>
          </a:prstGeom>
        </p:spPr>
      </p:pic>
      <p:pic>
        <p:nvPicPr>
          <p:cNvPr id="4" name="Picture 3"/>
          <p:cNvPicPr>
            <a:picLocks noChangeAspect="1"/>
          </p:cNvPicPr>
          <p:nvPr/>
        </p:nvPicPr>
        <p:blipFill>
          <a:blip r:embed="rId4"/>
          <a:stretch>
            <a:fillRect/>
          </a:stretch>
        </p:blipFill>
        <p:spPr>
          <a:xfrm>
            <a:off x="0" y="2033091"/>
            <a:ext cx="5001999" cy="4175980"/>
          </a:xfrm>
          <a:prstGeom prst="rect">
            <a:avLst/>
          </a:prstGeom>
        </p:spPr>
      </p:pic>
      <p:sp>
        <p:nvSpPr>
          <p:cNvPr id="5"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00B0F0"/>
                </a:solidFill>
                <a:latin typeface="Calibri" panose="020F0502020204030204" pitchFamily="34" charset="0"/>
                <a:cs typeface="Calibri" panose="020F0502020204030204" pitchFamily="34" charset="0"/>
              </a:rPr>
              <a:t>Satellite Imagery - </a:t>
            </a:r>
            <a:r>
              <a:rPr lang="en-US" sz="3200" cap="small" dirty="0" err="1" smtClean="0">
                <a:solidFill>
                  <a:srgbClr val="00B0F0"/>
                </a:solidFill>
                <a:latin typeface="Calibri" panose="020F0502020204030204" pitchFamily="34" charset="0"/>
                <a:cs typeface="Calibri" panose="020F0502020204030204" pitchFamily="34" charset="0"/>
              </a:rPr>
              <a:t>Quickbird</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6" name="Straight Connector 5"/>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l="1271" t="49685" r="1"/>
          <a:stretch/>
        </p:blipFill>
        <p:spPr>
          <a:xfrm>
            <a:off x="7957751" y="3043766"/>
            <a:ext cx="3834604" cy="3165304"/>
          </a:xfrm>
          <a:prstGeom prst="rect">
            <a:avLst/>
          </a:prstGeom>
        </p:spPr>
      </p:pic>
      <p:pic>
        <p:nvPicPr>
          <p:cNvPr id="2" name="Picture 1"/>
          <p:cNvPicPr>
            <a:picLocks noChangeAspect="1"/>
          </p:cNvPicPr>
          <p:nvPr/>
        </p:nvPicPr>
        <p:blipFill rotWithShape="1">
          <a:blip r:embed="rId5"/>
          <a:srcRect t="28590" r="5788"/>
          <a:stretch/>
        </p:blipFill>
        <p:spPr>
          <a:xfrm>
            <a:off x="3848334" y="790692"/>
            <a:ext cx="8343666" cy="1500688"/>
          </a:xfrm>
          <a:prstGeom prst="rect">
            <a:avLst/>
          </a:prstGeom>
        </p:spPr>
      </p:pic>
    </p:spTree>
    <p:extLst>
      <p:ext uri="{BB962C8B-B14F-4D97-AF65-F5344CB8AC3E}">
        <p14:creationId xmlns:p14="http://schemas.microsoft.com/office/powerpoint/2010/main" val="100210291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6.googleusercontent.com/4sgy5pzzFU0Pk2TTkzSbfg4_aKSKAf8lfKQRU8_S8s9zlq8-nanhtL2vuB4lucYkH1h3NjP3Vv3kVjgxrqPmFyFJFE8W0NivnT8pixvgnRFHriMdY9N9kT8kfw8ic1WeMu-7432h"/>
          <p:cNvPicPr>
            <a:picLocks noChangeAspect="1" noChangeArrowheads="1"/>
          </p:cNvPicPr>
          <p:nvPr/>
        </p:nvPicPr>
        <p:blipFill rotWithShape="1">
          <a:blip r:embed="rId3">
            <a:extLst>
              <a:ext uri="{28A0092B-C50C-407E-A947-70E740481C1C}">
                <a14:useLocalDpi xmlns:a14="http://schemas.microsoft.com/office/drawing/2010/main" val="0"/>
              </a:ext>
            </a:extLst>
          </a:blip>
          <a:srcRect r="33934" b="46884"/>
          <a:stretch/>
        </p:blipFill>
        <p:spPr bwMode="auto">
          <a:xfrm>
            <a:off x="-4694" y="993422"/>
            <a:ext cx="6179843" cy="47238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00B0F0"/>
                </a:solidFill>
                <a:latin typeface="Calibri" panose="020F0502020204030204" pitchFamily="34" charset="0"/>
                <a:cs typeface="Calibri" panose="020F0502020204030204" pitchFamily="34" charset="0"/>
              </a:rPr>
              <a:t>Satellite Imagery – WorldView-2</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4" name="Straight Connector 3"/>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2" descr="https://lh6.googleusercontent.com/4sgy5pzzFU0Pk2TTkzSbfg4_aKSKAf8lfKQRU8_S8s9zlq8-nanhtL2vuB4lucYkH1h3NjP3Vv3kVjgxrqPmFyFJFE8W0NivnT8pixvgnRFHriMdY9N9kT8kfw8ic1WeMu-7432h"/>
          <p:cNvPicPr>
            <a:picLocks noChangeAspect="1" noChangeArrowheads="1"/>
          </p:cNvPicPr>
          <p:nvPr/>
        </p:nvPicPr>
        <p:blipFill rotWithShape="1">
          <a:blip r:embed="rId3">
            <a:extLst>
              <a:ext uri="{28A0092B-C50C-407E-A947-70E740481C1C}">
                <a14:useLocalDpi xmlns:a14="http://schemas.microsoft.com/office/drawing/2010/main" val="0"/>
              </a:ext>
            </a:extLst>
          </a:blip>
          <a:srcRect t="53170" r="35037" b="11561"/>
          <a:stretch/>
        </p:blipFill>
        <p:spPr bwMode="auto">
          <a:xfrm>
            <a:off x="6005816" y="1128888"/>
            <a:ext cx="5970508" cy="30818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175149" y="4210755"/>
            <a:ext cx="6016851" cy="1510801"/>
          </a:xfrm>
          <a:prstGeom prst="rect">
            <a:avLst/>
          </a:prstGeom>
        </p:spPr>
      </p:pic>
    </p:spTree>
    <p:extLst>
      <p:ext uri="{BB962C8B-B14F-4D97-AF65-F5344CB8AC3E}">
        <p14:creationId xmlns:p14="http://schemas.microsoft.com/office/powerpoint/2010/main" val="306447005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57" y="919238"/>
            <a:ext cx="9476595" cy="524674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00B0F0"/>
                </a:solidFill>
                <a:latin typeface="Calibri" panose="020F0502020204030204" pitchFamily="34" charset="0"/>
                <a:cs typeface="Calibri" panose="020F0502020204030204" pitchFamily="34" charset="0"/>
              </a:rPr>
              <a:t>Satellite Imagery – WorldView-3</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4" name="Straight Connector 3"/>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692735" y="1682846"/>
            <a:ext cx="1349917" cy="37195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65295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6.googleusercontent.com/kiquIIpTbVFCIpKX-QtyrMA50okhMgXTOZk8fUiiC2nxK4zbYtUJm_5ENVx20HozAhDYnizazUki3KWOgeuk7ZvsaxqQi18dNXKbLeYe8itiI7Qu96-z0OsV7648usBbM-06iHVa"/>
          <p:cNvPicPr>
            <a:picLocks noChangeAspect="1" noChangeArrowheads="1"/>
          </p:cNvPicPr>
          <p:nvPr/>
        </p:nvPicPr>
        <p:blipFill rotWithShape="1">
          <a:blip r:embed="rId3">
            <a:extLst>
              <a:ext uri="{28A0092B-C50C-407E-A947-70E740481C1C}">
                <a14:useLocalDpi xmlns:a14="http://schemas.microsoft.com/office/drawing/2010/main" val="0"/>
              </a:ext>
            </a:extLst>
          </a:blip>
          <a:srcRect b="14830"/>
          <a:stretch/>
        </p:blipFill>
        <p:spPr bwMode="auto">
          <a:xfrm>
            <a:off x="519289" y="717778"/>
            <a:ext cx="6549381" cy="556545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00B0F0"/>
                </a:solidFill>
                <a:latin typeface="Calibri" panose="020F0502020204030204" pitchFamily="34" charset="0"/>
                <a:cs typeface="Calibri" panose="020F0502020204030204" pitchFamily="34" charset="0"/>
              </a:rPr>
              <a:t>Satellite Imagery – WorldView-3</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4" name="Straight Connector 3"/>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41380" y="790692"/>
            <a:ext cx="1959650" cy="523220"/>
          </a:xfrm>
          <a:prstGeom prst="rect">
            <a:avLst/>
          </a:prstGeom>
          <a:noFill/>
        </p:spPr>
        <p:txBody>
          <a:bodyPr wrap="square" rtlCol="0">
            <a:spAutoFit/>
          </a:bodyPr>
          <a:lstStyle/>
          <a:p>
            <a:r>
              <a:rPr lang="en-US" sz="2800" dirty="0" smtClean="0">
                <a:solidFill>
                  <a:schemeClr val="bg1"/>
                </a:solidFill>
                <a:latin typeface="Calibri" panose="020F0502020204030204" pitchFamily="34" charset="0"/>
                <a:cs typeface="Calibri" panose="020F0502020204030204" pitchFamily="34" charset="0"/>
              </a:rPr>
              <a:t>Gray whale</a:t>
            </a:r>
            <a:endParaRPr lang="en-US" sz="2800" dirty="0">
              <a:solidFill>
                <a:schemeClr val="bg1"/>
              </a:solidFill>
              <a:latin typeface="Calibri" panose="020F0502020204030204" pitchFamily="34" charset="0"/>
              <a:cs typeface="Calibri" panose="020F0502020204030204" pitchFamily="34" charset="0"/>
            </a:endParaRPr>
          </a:p>
        </p:txBody>
      </p:sp>
      <p:sp>
        <p:nvSpPr>
          <p:cNvPr id="9" name="TextBox 8"/>
          <p:cNvSpPr txBox="1"/>
          <p:nvPr/>
        </p:nvSpPr>
        <p:spPr>
          <a:xfrm>
            <a:off x="5246795" y="809053"/>
            <a:ext cx="1959650" cy="523220"/>
          </a:xfrm>
          <a:prstGeom prst="rect">
            <a:avLst/>
          </a:prstGeom>
          <a:noFill/>
        </p:spPr>
        <p:txBody>
          <a:bodyPr wrap="square" rtlCol="0">
            <a:spAutoFit/>
          </a:bodyPr>
          <a:lstStyle/>
          <a:p>
            <a:r>
              <a:rPr lang="en-US" sz="2800" dirty="0" smtClean="0">
                <a:solidFill>
                  <a:schemeClr val="bg1"/>
                </a:solidFill>
                <a:latin typeface="Calibri" panose="020F0502020204030204" pitchFamily="34" charset="0"/>
                <a:cs typeface="Calibri" panose="020F0502020204030204" pitchFamily="34" charset="0"/>
              </a:rPr>
              <a:t>Fin whale</a:t>
            </a:r>
            <a:endParaRPr lang="en-US" sz="2800" dirty="0">
              <a:solidFill>
                <a:schemeClr val="bg1"/>
              </a:solidFill>
              <a:latin typeface="Calibri" panose="020F0502020204030204" pitchFamily="34" charset="0"/>
              <a:cs typeface="Calibri" panose="020F0502020204030204" pitchFamily="34" charset="0"/>
            </a:endParaRPr>
          </a:p>
        </p:txBody>
      </p:sp>
      <p:sp>
        <p:nvSpPr>
          <p:cNvPr id="10" name="TextBox 9"/>
          <p:cNvSpPr txBox="1"/>
          <p:nvPr/>
        </p:nvSpPr>
        <p:spPr>
          <a:xfrm>
            <a:off x="1101386" y="3434995"/>
            <a:ext cx="3065012" cy="523220"/>
          </a:xfrm>
          <a:prstGeom prst="rect">
            <a:avLst/>
          </a:prstGeom>
          <a:noFill/>
        </p:spPr>
        <p:txBody>
          <a:bodyPr wrap="square" rtlCol="0">
            <a:spAutoFit/>
          </a:bodyPr>
          <a:lstStyle/>
          <a:p>
            <a:r>
              <a:rPr lang="en-US" sz="2800" dirty="0" smtClean="0">
                <a:solidFill>
                  <a:schemeClr val="bg1"/>
                </a:solidFill>
                <a:latin typeface="Calibri" panose="020F0502020204030204" pitchFamily="34" charset="0"/>
                <a:cs typeface="Calibri" panose="020F0502020204030204" pitchFamily="34" charset="0"/>
              </a:rPr>
              <a:t>Humpback whale</a:t>
            </a:r>
            <a:endParaRPr lang="en-US" sz="2800" dirty="0">
              <a:solidFill>
                <a:schemeClr val="bg1"/>
              </a:solidFill>
              <a:latin typeface="Calibri" panose="020F0502020204030204" pitchFamily="34" charset="0"/>
              <a:cs typeface="Calibri" panose="020F0502020204030204" pitchFamily="34" charset="0"/>
            </a:endParaRPr>
          </a:p>
        </p:txBody>
      </p:sp>
      <p:sp>
        <p:nvSpPr>
          <p:cNvPr id="11" name="TextBox 10"/>
          <p:cNvSpPr txBox="1"/>
          <p:nvPr/>
        </p:nvSpPr>
        <p:spPr>
          <a:xfrm>
            <a:off x="4557534" y="3426611"/>
            <a:ext cx="2648912" cy="954107"/>
          </a:xfrm>
          <a:prstGeom prst="rect">
            <a:avLst/>
          </a:prstGeom>
          <a:noFill/>
        </p:spPr>
        <p:txBody>
          <a:bodyPr wrap="square" rtlCol="0">
            <a:spAutoFit/>
          </a:bodyPr>
          <a:lstStyle/>
          <a:p>
            <a:r>
              <a:rPr lang="en-US" sz="2800" dirty="0" smtClean="0">
                <a:solidFill>
                  <a:schemeClr val="bg1"/>
                </a:solidFill>
                <a:latin typeface="Calibri" panose="020F0502020204030204" pitchFamily="34" charset="0"/>
                <a:cs typeface="Calibri" panose="020F0502020204030204" pitchFamily="34" charset="0"/>
              </a:rPr>
              <a:t>Southern right </a:t>
            </a:r>
          </a:p>
          <a:p>
            <a:r>
              <a:rPr lang="en-US" sz="2800" dirty="0" smtClean="0">
                <a:solidFill>
                  <a:schemeClr val="bg1"/>
                </a:solidFill>
                <a:latin typeface="Calibri" panose="020F0502020204030204" pitchFamily="34" charset="0"/>
                <a:cs typeface="Calibri" panose="020F0502020204030204" pitchFamily="34" charset="0"/>
              </a:rPr>
              <a:t>whale</a:t>
            </a:r>
            <a:endParaRPr lang="en-US" sz="2800" dirty="0">
              <a:solidFill>
                <a:schemeClr val="bg1"/>
              </a:solidFill>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rotWithShape="1">
          <a:blip r:embed="rId4"/>
          <a:srcRect l="61967" t="2742" r="3045" b="34663"/>
          <a:stretch/>
        </p:blipFill>
        <p:spPr>
          <a:xfrm>
            <a:off x="7491363" y="809053"/>
            <a:ext cx="3563796" cy="5326939"/>
          </a:xfrm>
          <a:prstGeom prst="rect">
            <a:avLst/>
          </a:prstGeom>
        </p:spPr>
      </p:pic>
      <p:sp>
        <p:nvSpPr>
          <p:cNvPr id="5" name="TextBox 4"/>
          <p:cNvSpPr txBox="1"/>
          <p:nvPr/>
        </p:nvSpPr>
        <p:spPr>
          <a:xfrm rot="16200000">
            <a:off x="-1941655" y="2750711"/>
            <a:ext cx="4468088" cy="584775"/>
          </a:xfrm>
          <a:prstGeom prst="rect">
            <a:avLst/>
          </a:prstGeom>
          <a:noFill/>
        </p:spPr>
        <p:txBody>
          <a:bodyPr wrap="square" rtlCol="0">
            <a:spAutoFit/>
          </a:bodyPr>
          <a:lstStyle/>
          <a:p>
            <a:r>
              <a:rPr lang="en-US" sz="3200" dirty="0" err="1" smtClean="0">
                <a:latin typeface="Calibri" panose="020F0502020204030204" pitchFamily="34" charset="0"/>
                <a:cs typeface="Calibri" panose="020F0502020204030204" pitchFamily="34" charset="0"/>
              </a:rPr>
              <a:t>Cubaynes</a:t>
            </a:r>
            <a:r>
              <a:rPr lang="en-US" sz="3200" dirty="0" smtClean="0">
                <a:latin typeface="Calibri" panose="020F0502020204030204" pitchFamily="34" charset="0"/>
                <a:cs typeface="Calibri" panose="020F0502020204030204" pitchFamily="34" charset="0"/>
              </a:rPr>
              <a:t> et al. 2018</a:t>
            </a:r>
            <a:endParaRPr lang="en-US" sz="3200" dirty="0">
              <a:latin typeface="Calibri" panose="020F0502020204030204" pitchFamily="34" charset="0"/>
              <a:cs typeface="Calibri" panose="020F0502020204030204" pitchFamily="34" charset="0"/>
            </a:endParaRPr>
          </a:p>
        </p:txBody>
      </p:sp>
      <p:sp>
        <p:nvSpPr>
          <p:cNvPr id="14" name="TextBox 13"/>
          <p:cNvSpPr txBox="1"/>
          <p:nvPr/>
        </p:nvSpPr>
        <p:spPr>
          <a:xfrm rot="16200000">
            <a:off x="4922734" y="2566980"/>
            <a:ext cx="4468088" cy="584775"/>
          </a:xfrm>
          <a:prstGeom prst="rect">
            <a:avLst/>
          </a:prstGeom>
          <a:noFill/>
        </p:spPr>
        <p:txBody>
          <a:bodyPr wrap="square" rtlCol="0">
            <a:spAutoFit/>
          </a:bodyPr>
          <a:lstStyle/>
          <a:p>
            <a:r>
              <a:rPr lang="en-US" sz="3200" dirty="0" err="1" smtClean="0">
                <a:latin typeface="Calibri" panose="020F0502020204030204" pitchFamily="34" charset="0"/>
                <a:cs typeface="Calibri" panose="020F0502020204030204" pitchFamily="34" charset="0"/>
              </a:rPr>
              <a:t>Guirado</a:t>
            </a:r>
            <a:r>
              <a:rPr lang="en-US" sz="3200" dirty="0" smtClean="0">
                <a:latin typeface="Calibri" panose="020F0502020204030204" pitchFamily="34" charset="0"/>
                <a:cs typeface="Calibri" panose="020F0502020204030204" pitchFamily="34" charset="0"/>
              </a:rPr>
              <a:t> et al. 2019</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663255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01386" y="3434995"/>
            <a:ext cx="3065012" cy="523220"/>
          </a:xfrm>
          <a:prstGeom prst="rect">
            <a:avLst/>
          </a:prstGeom>
          <a:noFill/>
        </p:spPr>
        <p:txBody>
          <a:bodyPr wrap="square" rtlCol="0">
            <a:spAutoFit/>
          </a:bodyPr>
          <a:lstStyle/>
          <a:p>
            <a:r>
              <a:rPr lang="en-US" sz="2800" dirty="0" smtClean="0">
                <a:solidFill>
                  <a:schemeClr val="bg1"/>
                </a:solidFill>
                <a:latin typeface="Calibri" panose="020F0502020204030204" pitchFamily="34" charset="0"/>
                <a:cs typeface="Calibri" panose="020F0502020204030204" pitchFamily="34" charset="0"/>
              </a:rPr>
              <a:t>Humpback whale</a:t>
            </a:r>
            <a:endParaRPr lang="en-US" sz="2800" dirty="0">
              <a:solidFill>
                <a:schemeClr val="bg1"/>
              </a:solidFill>
              <a:latin typeface="Calibri" panose="020F0502020204030204" pitchFamily="34" charset="0"/>
              <a:cs typeface="Calibri" panose="020F0502020204030204" pitchFamily="34" charset="0"/>
            </a:endParaRPr>
          </a:p>
        </p:txBody>
      </p:sp>
      <p:sp>
        <p:nvSpPr>
          <p:cNvPr id="11" name="TextBox 10"/>
          <p:cNvSpPr txBox="1"/>
          <p:nvPr/>
        </p:nvSpPr>
        <p:spPr>
          <a:xfrm>
            <a:off x="4557534" y="3426611"/>
            <a:ext cx="2648912" cy="954107"/>
          </a:xfrm>
          <a:prstGeom prst="rect">
            <a:avLst/>
          </a:prstGeom>
          <a:noFill/>
        </p:spPr>
        <p:txBody>
          <a:bodyPr wrap="square" rtlCol="0">
            <a:spAutoFit/>
          </a:bodyPr>
          <a:lstStyle/>
          <a:p>
            <a:r>
              <a:rPr lang="en-US" sz="2800" dirty="0" smtClean="0">
                <a:solidFill>
                  <a:schemeClr val="bg1"/>
                </a:solidFill>
                <a:latin typeface="Calibri" panose="020F0502020204030204" pitchFamily="34" charset="0"/>
                <a:cs typeface="Calibri" panose="020F0502020204030204" pitchFamily="34" charset="0"/>
              </a:rPr>
              <a:t>Southern right </a:t>
            </a:r>
          </a:p>
          <a:p>
            <a:r>
              <a:rPr lang="en-US" sz="2800" dirty="0" smtClean="0">
                <a:solidFill>
                  <a:schemeClr val="bg1"/>
                </a:solidFill>
                <a:latin typeface="Calibri" panose="020F0502020204030204" pitchFamily="34" charset="0"/>
                <a:cs typeface="Calibri" panose="020F0502020204030204" pitchFamily="34" charset="0"/>
              </a:rPr>
              <a:t>whale</a:t>
            </a:r>
            <a:endParaRPr lang="en-US" sz="2800" dirty="0">
              <a:solidFill>
                <a:schemeClr val="bg1"/>
              </a:solidFill>
              <a:latin typeface="Calibri" panose="020F0502020204030204" pitchFamily="34" charset="0"/>
              <a:cs typeface="Calibri" panose="020F0502020204030204" pitchFamily="34" charset="0"/>
            </a:endParaRPr>
          </a:p>
        </p:txBody>
      </p:sp>
      <p:sp>
        <p:nvSpPr>
          <p:cNvPr id="13"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00B0F0"/>
                </a:solidFill>
                <a:latin typeface="Calibri" panose="020F0502020204030204" pitchFamily="34" charset="0"/>
                <a:cs typeface="Calibri" panose="020F0502020204030204" pitchFamily="34" charset="0"/>
              </a:rPr>
              <a:t>Satellite Imagery – Beluga Whales</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15" name="Straight Connector 14"/>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2228" y="1016007"/>
            <a:ext cx="4576866" cy="3046988"/>
          </a:xfrm>
          <a:prstGeom prst="rect">
            <a:avLst/>
          </a:prstGeom>
        </p:spPr>
        <p:txBody>
          <a:bodyPr wrap="square">
            <a:spAutoFit/>
          </a:bodyPr>
          <a:lstStyle/>
          <a:p>
            <a:r>
              <a:rPr lang="en-US" sz="3200" dirty="0" smtClean="0">
                <a:latin typeface="Calibri" panose="020F0502020204030204" pitchFamily="34" charset="0"/>
                <a:cs typeface="Calibri" panose="020F0502020204030204" pitchFamily="34" charset="0"/>
              </a:rPr>
              <a:t>Can we use VHR imagery to detect smaller cetaceans, like beluga?</a:t>
            </a:r>
          </a:p>
          <a:p>
            <a:pPr lvl="1"/>
            <a:endParaRPr lang="en-US" sz="3200" dirty="0">
              <a:latin typeface="Calibri" panose="020F0502020204030204" pitchFamily="34" charset="0"/>
              <a:cs typeface="Calibri" panose="020F0502020204030204" pitchFamily="34" charset="0"/>
            </a:endParaRPr>
          </a:p>
          <a:p>
            <a:pPr marL="896798" lvl="1" indent="-45720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Somerset Is.</a:t>
            </a:r>
          </a:p>
          <a:p>
            <a:pPr marL="896798" lvl="1" indent="-45720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Cook Inlet</a:t>
            </a:r>
            <a:endParaRPr lang="en-US" sz="3200" dirty="0">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893" y="1044008"/>
            <a:ext cx="6375966" cy="4781974"/>
          </a:xfrm>
          <a:prstGeom prst="rect">
            <a:avLst/>
          </a:prstGeom>
        </p:spPr>
      </p:pic>
    </p:spTree>
    <p:extLst>
      <p:ext uri="{BB962C8B-B14F-4D97-AF65-F5344CB8AC3E}">
        <p14:creationId xmlns:p14="http://schemas.microsoft.com/office/powerpoint/2010/main" val="135140401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3151" y="813270"/>
            <a:ext cx="11142486" cy="5426117"/>
          </a:xfrm>
          <a:prstGeom prst="rect">
            <a:avLst/>
          </a:prstGeom>
        </p:spPr>
      </p:pic>
      <p:sp>
        <p:nvSpPr>
          <p:cNvPr id="3"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00B0F0"/>
                </a:solidFill>
                <a:latin typeface="Calibri" panose="020F0502020204030204" pitchFamily="34" charset="0"/>
                <a:cs typeface="Calibri" panose="020F0502020204030204" pitchFamily="34" charset="0"/>
              </a:rPr>
              <a:t>Satellite Imagery – Beluga whales</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4" name="Straight Connector 3"/>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8207024" y="3345709"/>
            <a:ext cx="2393243" cy="901885"/>
            <a:chOff x="8207024" y="3346825"/>
            <a:chExt cx="2472266" cy="931664"/>
          </a:xfrm>
        </p:grpSpPr>
        <p:sp>
          <p:nvSpPr>
            <p:cNvPr id="5" name="5-Point Star 4"/>
            <p:cNvSpPr/>
            <p:nvPr/>
          </p:nvSpPr>
          <p:spPr>
            <a:xfrm>
              <a:off x="8942294" y="3346825"/>
              <a:ext cx="390494" cy="339717"/>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207024" y="3755269"/>
              <a:ext cx="2472266" cy="523220"/>
            </a:xfrm>
            <a:prstGeom prst="rect">
              <a:avLst/>
            </a:prstGeom>
            <a:noFill/>
          </p:spPr>
          <p:txBody>
            <a:bodyPr wrap="square" rtlCol="0">
              <a:spAutoFit/>
            </a:bodyPr>
            <a:lstStyle/>
            <a:p>
              <a:r>
                <a:rPr lang="en-US" sz="2800" dirty="0">
                  <a:solidFill>
                    <a:srgbClr val="FFFF00"/>
                  </a:solidFill>
                  <a:latin typeface="Calibri" panose="020F0502020204030204" pitchFamily="34" charset="0"/>
                  <a:cs typeface="Calibri" panose="020F0502020204030204" pitchFamily="34" charset="0"/>
                </a:rPr>
                <a:t>Somerset</a:t>
              </a:r>
              <a:r>
                <a:rPr lang="en-US" sz="2800" dirty="0" smtClean="0">
                  <a:solidFill>
                    <a:srgbClr val="FFFF00"/>
                  </a:solidFill>
                  <a:latin typeface="Calibri" panose="020F0502020204030204" pitchFamily="34" charset="0"/>
                  <a:cs typeface="Calibri" panose="020F0502020204030204" pitchFamily="34" charset="0"/>
                </a:rPr>
                <a:t> Is.</a:t>
              </a:r>
              <a:endParaRPr lang="en-US" sz="2800" dirty="0">
                <a:solidFill>
                  <a:srgbClr val="FFFF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3100458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870" t="26614" r="20476"/>
          <a:stretch/>
        </p:blipFill>
        <p:spPr>
          <a:xfrm>
            <a:off x="2889956" y="1026179"/>
            <a:ext cx="5864799" cy="5000978"/>
          </a:xfrm>
          <a:prstGeom prst="rect">
            <a:avLst/>
          </a:prstGeom>
        </p:spPr>
      </p:pic>
      <p:sp>
        <p:nvSpPr>
          <p:cNvPr id="5"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a:solidFill>
                  <a:srgbClr val="00B0F0"/>
                </a:solidFill>
                <a:latin typeface="Calibri" panose="020F0502020204030204" pitchFamily="34" charset="0"/>
                <a:cs typeface="Calibri" panose="020F0502020204030204" pitchFamily="34" charset="0"/>
              </a:rPr>
              <a:t>Satellite Imagery – Beluga W</a:t>
            </a:r>
            <a:r>
              <a:rPr lang="en-US" sz="3200" cap="small" dirty="0" smtClean="0">
                <a:solidFill>
                  <a:srgbClr val="00B0F0"/>
                </a:solidFill>
                <a:latin typeface="Calibri" panose="020F0502020204030204" pitchFamily="34" charset="0"/>
                <a:cs typeface="Calibri" panose="020F0502020204030204" pitchFamily="34" charset="0"/>
              </a:rPr>
              <a:t>hales</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6" name="Straight Connector 5"/>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022306" y="3330223"/>
            <a:ext cx="870494" cy="75635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srcRect b="7901"/>
          <a:stretch/>
        </p:blipFill>
        <p:spPr>
          <a:xfrm>
            <a:off x="2428982" y="790692"/>
            <a:ext cx="6927636" cy="5427719"/>
          </a:xfrm>
          <a:prstGeom prst="rect">
            <a:avLst/>
          </a:prstGeom>
        </p:spPr>
      </p:pic>
    </p:spTree>
    <p:extLst>
      <p:ext uri="{BB962C8B-B14F-4D97-AF65-F5344CB8AC3E}">
        <p14:creationId xmlns:p14="http://schemas.microsoft.com/office/powerpoint/2010/main" val="53028101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a:solidFill>
                  <a:srgbClr val="00B0F0"/>
                </a:solidFill>
                <a:latin typeface="Calibri" panose="020F0502020204030204" pitchFamily="34" charset="0"/>
                <a:cs typeface="Calibri" panose="020F0502020204030204" pitchFamily="34" charset="0"/>
              </a:rPr>
              <a:t>Satellite Imagery – </a:t>
            </a:r>
            <a:r>
              <a:rPr lang="en-US" sz="3200" cap="small" dirty="0" smtClean="0">
                <a:solidFill>
                  <a:srgbClr val="00B0F0"/>
                </a:solidFill>
                <a:latin typeface="Calibri" panose="020F0502020204030204" pitchFamily="34" charset="0"/>
                <a:cs typeface="Calibri" panose="020F0502020204030204" pitchFamily="34" charset="0"/>
              </a:rPr>
              <a:t>Cook Inlet Beluga</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6" name="Straight Connector 5"/>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58825" y="942062"/>
            <a:ext cx="5339443" cy="3354765"/>
          </a:xfrm>
          <a:prstGeom prst="rect">
            <a:avLst/>
          </a:prstGeom>
          <a:noFill/>
        </p:spPr>
        <p:txBody>
          <a:bodyPr wrap="square" rtlCol="0">
            <a:spAutoFit/>
          </a:bodyPr>
          <a:lstStyle/>
          <a:p>
            <a:pPr>
              <a:spcAft>
                <a:spcPts val="1200"/>
              </a:spcAft>
            </a:pPr>
            <a:r>
              <a:rPr lang="en-US" sz="3200" dirty="0" smtClean="0">
                <a:latin typeface="Calibri" panose="020F0502020204030204" pitchFamily="34" charset="0"/>
                <a:cs typeface="Calibri" panose="020F0502020204030204" pitchFamily="34" charset="0"/>
              </a:rPr>
              <a:t>What about CI beluga?</a:t>
            </a:r>
          </a:p>
          <a:p>
            <a:pPr>
              <a:spcAft>
                <a:spcPts val="1200"/>
              </a:spcAft>
            </a:pPr>
            <a:r>
              <a:rPr lang="en-US" sz="3200" dirty="0" smtClean="0">
                <a:latin typeface="Calibri" panose="020F0502020204030204" pitchFamily="34" charset="0"/>
                <a:cs typeface="Calibri" panose="020F0502020204030204" pitchFamily="34" charset="0"/>
              </a:rPr>
              <a:t>Tasking since May</a:t>
            </a:r>
          </a:p>
          <a:p>
            <a:pPr marL="457200" indent="-45720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20 </a:t>
            </a:r>
            <a:r>
              <a:rPr lang="en-US" sz="3200" dirty="0" err="1" smtClean="0">
                <a:latin typeface="Calibri" panose="020F0502020204030204" pitchFamily="34" charset="0"/>
                <a:cs typeface="Calibri" panose="020F0502020204030204" pitchFamily="34" charset="0"/>
              </a:rPr>
              <a:t>GeoEye</a:t>
            </a:r>
            <a:endParaRPr lang="en-US" sz="3200" dirty="0" smtClean="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36 WorldView-2</a:t>
            </a:r>
          </a:p>
          <a:p>
            <a:pPr marL="457200" indent="-45720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12 WorldView-3</a:t>
            </a:r>
          </a:p>
          <a:p>
            <a:pPr marL="457200" indent="-45720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p:txBody>
      </p:sp>
      <p:pic>
        <p:nvPicPr>
          <p:cNvPr id="9" name="Picture 4" descr="beluga-ma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589" y="976660"/>
            <a:ext cx="6460382" cy="47274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459724" y="3477987"/>
            <a:ext cx="783771" cy="1446550"/>
          </a:xfrm>
          <a:prstGeom prst="rect">
            <a:avLst/>
          </a:prstGeom>
          <a:noFill/>
        </p:spPr>
        <p:txBody>
          <a:bodyPr wrap="square" rtlCol="0">
            <a:spAutoFit/>
          </a:bodyPr>
          <a:lstStyle/>
          <a:p>
            <a:r>
              <a:rPr lang="en-US" sz="8800" dirty="0" smtClean="0">
                <a:solidFill>
                  <a:srgbClr val="FF0000"/>
                </a:solidFill>
                <a:latin typeface="Calibri" panose="020F0502020204030204" pitchFamily="34" charset="0"/>
                <a:cs typeface="Calibri" panose="020F0502020204030204" pitchFamily="34" charset="0"/>
              </a:rPr>
              <a:t>?</a:t>
            </a:r>
            <a:endParaRPr lang="en-US" sz="8800" dirty="0">
              <a:solidFill>
                <a:srgbClr val="FF0000"/>
              </a:solidFill>
              <a:latin typeface="Calibri" panose="020F0502020204030204" pitchFamily="34" charset="0"/>
              <a:cs typeface="Calibri" panose="020F0502020204030204" pitchFamily="34" charset="0"/>
            </a:endParaRPr>
          </a:p>
        </p:txBody>
      </p:sp>
      <p:pic>
        <p:nvPicPr>
          <p:cNvPr id="25606" name="Picture 6" descr="Hourglass Silhouette Free Clip Art | Hourglass tattoo, Hourglass drawing,  Hourgl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78" y="4299835"/>
            <a:ext cx="1227075" cy="1227075"/>
          </a:xfrm>
          <a:prstGeom prst="rect">
            <a:avLst/>
          </a:prstGeom>
          <a:noFill/>
          <a:extLst>
            <a:ext uri="{909E8E84-426E-40DD-AFC4-6F175D3DCCD1}">
              <a14:hiddenFill xmlns:a14="http://schemas.microsoft.com/office/drawing/2010/main">
                <a:solidFill>
                  <a:srgbClr val="FFFFFF"/>
                </a:solidFill>
              </a14:hiddenFill>
            </a:ext>
          </a:extLst>
        </p:spPr>
      </p:pic>
      <p:pic>
        <p:nvPicPr>
          <p:cNvPr id="25612" name="Picture 12" descr="Group Of People Clipart Black And White | Clipart library - Free "/>
          <p:cNvPicPr>
            <a:picLocks noChangeAspect="1" noChangeArrowheads="1"/>
          </p:cNvPicPr>
          <p:nvPr/>
        </p:nvPicPr>
        <p:blipFill rotWithShape="1">
          <a:blip r:embed="rId5">
            <a:extLst>
              <a:ext uri="{28A0092B-C50C-407E-A947-70E740481C1C}">
                <a14:useLocalDpi xmlns:a14="http://schemas.microsoft.com/office/drawing/2010/main" val="0"/>
              </a:ext>
            </a:extLst>
          </a:blip>
          <a:srcRect t="24331" b="16182"/>
          <a:stretch/>
        </p:blipFill>
        <p:spPr bwMode="auto">
          <a:xfrm>
            <a:off x="1601850" y="4053426"/>
            <a:ext cx="3184072" cy="189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57031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282808" y="1834174"/>
            <a:ext cx="5490271" cy="3805686"/>
          </a:xfrm>
          <a:prstGeom prst="rect">
            <a:avLst/>
          </a:prstGeom>
        </p:spPr>
      </p:pic>
      <p:sp>
        <p:nvSpPr>
          <p:cNvPr id="6"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a:solidFill>
                  <a:srgbClr val="00B0F0"/>
                </a:solidFill>
                <a:latin typeface="Calibri" panose="020F0502020204030204" pitchFamily="34" charset="0"/>
                <a:cs typeface="Calibri" panose="020F0502020204030204" pitchFamily="34" charset="0"/>
              </a:rPr>
              <a:t>Satellite Imagery – </a:t>
            </a:r>
            <a:r>
              <a:rPr lang="en-US" sz="3200" cap="small" dirty="0" smtClean="0">
                <a:solidFill>
                  <a:srgbClr val="00B0F0"/>
                </a:solidFill>
                <a:latin typeface="Calibri" panose="020F0502020204030204" pitchFamily="34" charset="0"/>
                <a:cs typeface="Calibri" panose="020F0502020204030204" pitchFamily="34" charset="0"/>
              </a:rPr>
              <a:t>Cook Inlet Beluga</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7" name="Straight Connector 6"/>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55250" y="1547398"/>
            <a:ext cx="2041443" cy="0"/>
          </a:xfrm>
          <a:prstGeom prst="straightConnector1">
            <a:avLst/>
          </a:prstGeom>
          <a:ln w="57150">
            <a:solidFill>
              <a:schemeClr val="tx1"/>
            </a:solidFill>
            <a:tailEnd type="triangle"/>
          </a:ln>
        </p:spPr>
        <p:style>
          <a:lnRef idx="1">
            <a:schemeClr val="accent6"/>
          </a:lnRef>
          <a:fillRef idx="0">
            <a:schemeClr val="accent6"/>
          </a:fillRef>
          <a:effectRef idx="0">
            <a:schemeClr val="accent6"/>
          </a:effectRef>
          <a:fontRef idx="minor">
            <a:schemeClr val="tx1"/>
          </a:fontRef>
        </p:style>
      </p:cxnSp>
      <p:grpSp>
        <p:nvGrpSpPr>
          <p:cNvPr id="30" name="Group 29"/>
          <p:cNvGrpSpPr/>
          <p:nvPr/>
        </p:nvGrpSpPr>
        <p:grpSpPr>
          <a:xfrm>
            <a:off x="235846" y="2713922"/>
            <a:ext cx="10409250" cy="2925938"/>
            <a:chOff x="235846" y="2713922"/>
            <a:chExt cx="10409250" cy="2925938"/>
          </a:xfrm>
        </p:grpSpPr>
        <p:sp>
          <p:nvSpPr>
            <p:cNvPr id="3" name="Isosceles Triangle 2"/>
            <p:cNvSpPr/>
            <p:nvPr/>
          </p:nvSpPr>
          <p:spPr>
            <a:xfrm>
              <a:off x="10359960" y="3461714"/>
              <a:ext cx="285136" cy="275303"/>
            </a:xfrm>
            <a:prstGeom prst="triangl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235846" y="2713922"/>
              <a:ext cx="10195398" cy="2925938"/>
              <a:chOff x="235846" y="2713922"/>
              <a:chExt cx="10195398" cy="2925938"/>
            </a:xfrm>
          </p:grpSpPr>
          <p:pic>
            <p:nvPicPr>
              <p:cNvPr id="21" name="Picture 20"/>
              <p:cNvPicPr>
                <a:picLocks noChangeAspect="1"/>
              </p:cNvPicPr>
              <p:nvPr/>
            </p:nvPicPr>
            <p:blipFill>
              <a:blip r:embed="rId4"/>
              <a:stretch>
                <a:fillRect/>
              </a:stretch>
            </p:blipFill>
            <p:spPr>
              <a:xfrm>
                <a:off x="235846" y="2713922"/>
                <a:ext cx="5680088" cy="2925938"/>
              </a:xfrm>
              <a:prstGeom prst="rect">
                <a:avLst/>
              </a:prstGeom>
            </p:spPr>
          </p:pic>
          <p:cxnSp>
            <p:nvCxnSpPr>
              <p:cNvPr id="4" name="Straight Arrow Connector 3"/>
              <p:cNvCxnSpPr/>
              <p:nvPr/>
            </p:nvCxnSpPr>
            <p:spPr>
              <a:xfrm flipH="1">
                <a:off x="1491916" y="3599366"/>
                <a:ext cx="8868044" cy="528564"/>
              </a:xfrm>
              <a:prstGeom prst="straightConnector1">
                <a:avLst/>
              </a:prstGeom>
              <a:ln w="5715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p:cNvCxnSpPr>
                <a:stCxn id="3" idx="1"/>
              </p:cNvCxnSpPr>
              <p:nvPr/>
            </p:nvCxnSpPr>
            <p:spPr>
              <a:xfrm flipH="1" flipV="1">
                <a:off x="4831188" y="2922815"/>
                <a:ext cx="5600056" cy="676551"/>
              </a:xfrm>
              <a:prstGeom prst="straightConnector1">
                <a:avLst/>
              </a:prstGeom>
              <a:ln w="57150">
                <a:solidFill>
                  <a:srgbClr val="FFFF00"/>
                </a:solidFill>
                <a:tailEnd type="triangle"/>
              </a:ln>
            </p:spPr>
            <p:style>
              <a:lnRef idx="1">
                <a:schemeClr val="accent6"/>
              </a:lnRef>
              <a:fillRef idx="0">
                <a:schemeClr val="accent6"/>
              </a:fillRef>
              <a:effectRef idx="0">
                <a:schemeClr val="accent6"/>
              </a:effectRef>
              <a:fontRef idx="minor">
                <a:schemeClr val="tx1"/>
              </a:fontRef>
            </p:style>
          </p:cxnSp>
        </p:grpSp>
      </p:grpSp>
      <p:pic>
        <p:nvPicPr>
          <p:cNvPr id="8" name="Picture 7"/>
          <p:cNvPicPr>
            <a:picLocks noChangeAspect="1"/>
          </p:cNvPicPr>
          <p:nvPr/>
        </p:nvPicPr>
        <p:blipFill>
          <a:blip r:embed="rId5"/>
          <a:stretch>
            <a:fillRect/>
          </a:stretch>
        </p:blipFill>
        <p:spPr>
          <a:xfrm>
            <a:off x="1003496" y="1122195"/>
            <a:ext cx="3035336" cy="2235044"/>
          </a:xfrm>
          <a:prstGeom prst="rect">
            <a:avLst/>
          </a:prstGeom>
        </p:spPr>
      </p:pic>
      <p:sp>
        <p:nvSpPr>
          <p:cNvPr id="15" name="Oval 14"/>
          <p:cNvSpPr/>
          <p:nvPr/>
        </p:nvSpPr>
        <p:spPr>
          <a:xfrm>
            <a:off x="2587709" y="1680714"/>
            <a:ext cx="261257" cy="26251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444307"/>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a:solidFill>
                  <a:srgbClr val="00B0F0"/>
                </a:solidFill>
                <a:latin typeface="Calibri" panose="020F0502020204030204" pitchFamily="34" charset="0"/>
                <a:cs typeface="Calibri" panose="020F0502020204030204" pitchFamily="34" charset="0"/>
              </a:rPr>
              <a:t>Satellite Imagery – </a:t>
            </a:r>
            <a:r>
              <a:rPr lang="en-US" sz="3200" cap="small" dirty="0" smtClean="0">
                <a:solidFill>
                  <a:srgbClr val="00B0F0"/>
                </a:solidFill>
                <a:latin typeface="Calibri" panose="020F0502020204030204" pitchFamily="34" charset="0"/>
                <a:cs typeface="Calibri" panose="020F0502020204030204" pitchFamily="34" charset="0"/>
              </a:rPr>
              <a:t>Cook Inlet Beluga</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5" name="Straight Connector 4"/>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6097405" y="1497127"/>
            <a:ext cx="4694920" cy="3595776"/>
          </a:xfrm>
          <a:prstGeom prst="rect">
            <a:avLst/>
          </a:prstGeom>
        </p:spPr>
      </p:pic>
      <p:pic>
        <p:nvPicPr>
          <p:cNvPr id="9" name="Picture 8"/>
          <p:cNvPicPr>
            <a:picLocks noChangeAspect="1"/>
          </p:cNvPicPr>
          <p:nvPr/>
        </p:nvPicPr>
        <p:blipFill>
          <a:blip r:embed="rId4"/>
          <a:stretch>
            <a:fillRect/>
          </a:stretch>
        </p:blipFill>
        <p:spPr>
          <a:xfrm>
            <a:off x="932063" y="1497127"/>
            <a:ext cx="4758874" cy="3595776"/>
          </a:xfrm>
          <a:prstGeom prst="rect">
            <a:avLst/>
          </a:prstGeom>
        </p:spPr>
      </p:pic>
      <p:pic>
        <p:nvPicPr>
          <p:cNvPr id="10" name="Picture 9">
            <a:extLst>
              <a:ext uri="{FF2B5EF4-FFF2-40B4-BE49-F238E27FC236}">
                <a16:creationId xmlns:a16="http://schemas.microsoft.com/office/drawing/2014/main" id="{38DFB6C5-8EF1-2749-8941-DA4B2D59FEB1}"/>
              </a:ext>
            </a:extLst>
          </p:cNvPr>
          <p:cNvPicPr>
            <a:picLocks noChangeAspect="1"/>
          </p:cNvPicPr>
          <p:nvPr/>
        </p:nvPicPr>
        <p:blipFill>
          <a:blip r:embed="rId5"/>
          <a:stretch>
            <a:fillRect/>
          </a:stretch>
        </p:blipFill>
        <p:spPr>
          <a:xfrm>
            <a:off x="4520867" y="4026980"/>
            <a:ext cx="2842460" cy="2131846"/>
          </a:xfrm>
          <a:prstGeom prst="rect">
            <a:avLst/>
          </a:prstGeom>
        </p:spPr>
      </p:pic>
    </p:spTree>
    <p:extLst>
      <p:ext uri="{BB962C8B-B14F-4D97-AF65-F5344CB8AC3E}">
        <p14:creationId xmlns:p14="http://schemas.microsoft.com/office/powerpoint/2010/main" val="407598678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89094" y="885272"/>
            <a:ext cx="8212014" cy="5274570"/>
            <a:chOff x="1889094" y="885272"/>
            <a:chExt cx="8212014" cy="5274570"/>
          </a:xfrm>
        </p:grpSpPr>
        <p:pic>
          <p:nvPicPr>
            <p:cNvPr id="4" name="Picture 4" descr="beluga-ma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094" y="885272"/>
              <a:ext cx="7208012" cy="52745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72000" y="3979443"/>
              <a:ext cx="936978" cy="10036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592348" y="3291725"/>
              <a:ext cx="1508760" cy="461665"/>
            </a:xfrm>
            <a:prstGeom prst="rect">
              <a:avLst/>
            </a:prstGeom>
            <a:noFill/>
          </p:spPr>
          <p:txBody>
            <a:bodyPr wrap="square" rtlCol="0">
              <a:spAutoFit/>
            </a:bodyPr>
            <a:lstStyle/>
            <a:p>
              <a:r>
                <a:rPr lang="en-US" sz="2400" dirty="0" smtClean="0">
                  <a:solidFill>
                    <a:schemeClr val="bg1"/>
                  </a:solidFill>
                  <a:latin typeface="Calibri" panose="020F0502020204030204" pitchFamily="34" charset="0"/>
                  <a:cs typeface="Calibri" panose="020F0502020204030204" pitchFamily="34" charset="0"/>
                </a:rPr>
                <a:t>Canada</a:t>
              </a:r>
              <a:endParaRPr lang="en-US" sz="2400" dirty="0">
                <a:solidFill>
                  <a:schemeClr val="bg1"/>
                </a:solidFill>
                <a:latin typeface="Calibri" panose="020F0502020204030204" pitchFamily="34" charset="0"/>
                <a:cs typeface="Calibri" panose="020F0502020204030204" pitchFamily="34" charset="0"/>
              </a:endParaRPr>
            </a:p>
          </p:txBody>
        </p:sp>
      </p:grpSp>
      <p:sp>
        <p:nvSpPr>
          <p:cNvPr id="11"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latin typeface="Calibri" panose="020F0502020204030204" pitchFamily="34" charset="0"/>
                <a:cs typeface="Calibri" panose="020F0502020204030204" pitchFamily="34" charset="0"/>
              </a:rPr>
              <a:t>Cook Inlet Beluga</a:t>
            </a:r>
            <a:endParaRPr lang="en-US" sz="3200" cap="small" dirty="0">
              <a:latin typeface="Calibri" panose="020F0502020204030204" pitchFamily="34" charset="0"/>
              <a:cs typeface="Calibri" panose="020F0502020204030204" pitchFamily="34" charset="0"/>
            </a:endParaRPr>
          </a:p>
        </p:txBody>
      </p:sp>
      <p:cxnSp>
        <p:nvCxnSpPr>
          <p:cNvPr id="12" name="Straight Connector 11"/>
          <p:cNvCxnSpPr/>
          <p:nvPr/>
        </p:nvCxnSpPr>
        <p:spPr>
          <a:xfrm flipV="1">
            <a:off x="77821" y="703144"/>
            <a:ext cx="11040894" cy="9728"/>
          </a:xfrm>
          <a:prstGeom prst="line">
            <a:avLst/>
          </a:prstGeom>
          <a:ln w="28575">
            <a:solidFill>
              <a:srgbClr val="10D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12123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00B0F0"/>
                </a:solidFill>
                <a:latin typeface="Calibri" panose="020F0502020204030204" pitchFamily="34" charset="0"/>
                <a:cs typeface="Calibri" panose="020F0502020204030204" pitchFamily="34" charset="0"/>
              </a:rPr>
              <a:t>Satellite Imagery – Cook Inlet Beluga</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3" name="Straight Connector 2"/>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A0AA462-C605-6349-953D-3DE1362D90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06854" y="1992779"/>
            <a:ext cx="5667425" cy="4250570"/>
          </a:xfrm>
          <a:prstGeom prst="rect">
            <a:avLst/>
          </a:prstGeom>
        </p:spPr>
      </p:pic>
      <p:sp>
        <p:nvSpPr>
          <p:cNvPr id="8" name="Rectangle 7"/>
          <p:cNvSpPr/>
          <p:nvPr/>
        </p:nvSpPr>
        <p:spPr>
          <a:xfrm>
            <a:off x="460657" y="703144"/>
            <a:ext cx="11177814" cy="1077218"/>
          </a:xfrm>
          <a:prstGeom prst="rect">
            <a:avLst/>
          </a:prstGeom>
        </p:spPr>
        <p:txBody>
          <a:bodyPr wrap="square">
            <a:spAutoFit/>
          </a:bodyPr>
          <a:lstStyle/>
          <a:p>
            <a:pPr algn="ctr"/>
            <a:r>
              <a:rPr lang="en-US" sz="3200" dirty="0">
                <a:latin typeface="Calibri" panose="020F0502020204030204" pitchFamily="34" charset="0"/>
                <a:cs typeface="Calibri" panose="020F0502020204030204" pitchFamily="34" charset="0"/>
              </a:rPr>
              <a:t>Can we use </a:t>
            </a:r>
            <a:r>
              <a:rPr lang="en-US" sz="3200" dirty="0" smtClean="0">
                <a:latin typeface="Calibri" panose="020F0502020204030204" pitchFamily="34" charset="0"/>
                <a:cs typeface="Calibri" panose="020F0502020204030204" pitchFamily="34" charset="0"/>
              </a:rPr>
              <a:t>VHR satellite </a:t>
            </a:r>
            <a:r>
              <a:rPr lang="en-US" sz="3200" dirty="0">
                <a:latin typeface="Calibri" panose="020F0502020204030204" pitchFamily="34" charset="0"/>
                <a:cs typeface="Calibri" panose="020F0502020204030204" pitchFamily="34" charset="0"/>
              </a:rPr>
              <a:t>imagery to </a:t>
            </a:r>
            <a:r>
              <a:rPr lang="en-US" sz="3200" dirty="0" smtClean="0">
                <a:latin typeface="Calibri" panose="020F0502020204030204" pitchFamily="34" charset="0"/>
                <a:cs typeface="Calibri" panose="020F0502020204030204" pitchFamily="34" charset="0"/>
              </a:rPr>
              <a:t>monitor the endangered Cook Inlet beluga whale?</a:t>
            </a:r>
            <a:endParaRPr lang="en-US" sz="3200" dirty="0">
              <a:latin typeface="Calibri" panose="020F0502020204030204" pitchFamily="34" charset="0"/>
              <a:cs typeface="Calibri" panose="020F0502020204030204" pitchFamily="34" charset="0"/>
            </a:endParaRPr>
          </a:p>
        </p:txBody>
      </p:sp>
      <p:sp>
        <p:nvSpPr>
          <p:cNvPr id="9" name="Rectangle 8"/>
          <p:cNvSpPr/>
          <p:nvPr/>
        </p:nvSpPr>
        <p:spPr>
          <a:xfrm>
            <a:off x="8932334" y="2766342"/>
            <a:ext cx="3345805" cy="1200329"/>
          </a:xfrm>
          <a:prstGeom prst="rect">
            <a:avLst/>
          </a:prstGeom>
        </p:spPr>
        <p:txBody>
          <a:bodyPr wrap="square">
            <a:spAutoFit/>
          </a:bodyPr>
          <a:lstStyle/>
          <a:p>
            <a:pPr algn="ctr"/>
            <a:r>
              <a:rPr lang="en-US" sz="3600" dirty="0" smtClean="0">
                <a:latin typeface="Calibri" panose="020F0502020204030204" pitchFamily="34" charset="0"/>
                <a:cs typeface="Calibri" panose="020F0502020204030204" pitchFamily="34" charset="0"/>
              </a:rPr>
              <a:t>Appears </a:t>
            </a:r>
            <a:r>
              <a:rPr lang="en-US" sz="3600" dirty="0">
                <a:latin typeface="Calibri" panose="020F0502020204030204" pitchFamily="34" charset="0"/>
                <a:cs typeface="Calibri" panose="020F0502020204030204" pitchFamily="34" charset="0"/>
              </a:rPr>
              <a:t>l</a:t>
            </a:r>
            <a:r>
              <a:rPr lang="en-US" sz="3600" dirty="0" smtClean="0">
                <a:latin typeface="Calibri" panose="020F0502020204030204" pitchFamily="34" charset="0"/>
                <a:cs typeface="Calibri" panose="020F0502020204030204" pitchFamily="34" charset="0"/>
              </a:rPr>
              <a:t>ikely, but….</a:t>
            </a:r>
            <a:endParaRPr lang="en-US" sz="3600" dirty="0">
              <a:latin typeface="Calibri" panose="020F0502020204030204" pitchFamily="34" charset="0"/>
              <a:cs typeface="Calibri" panose="020F0502020204030204" pitchFamily="34" charset="0"/>
            </a:endParaRPr>
          </a:p>
        </p:txBody>
      </p:sp>
      <p:pic>
        <p:nvPicPr>
          <p:cNvPr id="10" name="Picture 2" descr="New legislation expressly authorizes filing pre-death &quot;caveats&quot; | Florida  Probate &amp; Trust Litigation Bl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2900"/>
            <a:ext cx="3332208" cy="222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33616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683" y="941964"/>
            <a:ext cx="11115978" cy="584775"/>
          </a:xfrm>
          <a:prstGeom prst="rect">
            <a:avLst/>
          </a:prstGeom>
        </p:spPr>
        <p:txBody>
          <a:bodyPr wrap="square">
            <a:spAutoFit/>
          </a:bodyPr>
          <a:lstStyle/>
          <a:p>
            <a:pPr indent="9525" algn="ctr"/>
            <a:r>
              <a:rPr lang="en-US" sz="3200" b="1" dirty="0">
                <a:solidFill>
                  <a:srgbClr val="000000"/>
                </a:solidFill>
                <a:latin typeface="Calibri" panose="020F0502020204030204" pitchFamily="34" charset="0"/>
                <a:cs typeface="Calibri" panose="020F0502020204030204" pitchFamily="34" charset="0"/>
              </a:rPr>
              <a:t>MONITORING WHALES FROM </a:t>
            </a:r>
            <a:r>
              <a:rPr lang="en-US" sz="3200" b="1" dirty="0" smtClean="0">
                <a:solidFill>
                  <a:srgbClr val="000000"/>
                </a:solidFill>
                <a:latin typeface="Calibri" panose="020F0502020204030204" pitchFamily="34" charset="0"/>
                <a:cs typeface="Calibri" panose="020F0502020204030204" pitchFamily="34" charset="0"/>
              </a:rPr>
              <a:t>SPACE USING AI</a:t>
            </a:r>
            <a:endParaRPr lang="en-US" sz="3200" dirty="0">
              <a:latin typeface="Calibri" panose="020F0502020204030204" pitchFamily="34" charset="0"/>
              <a:cs typeface="Calibri" panose="020F0502020204030204" pitchFamily="34" charset="0"/>
            </a:endParaRPr>
          </a:p>
        </p:txBody>
      </p:sp>
      <p:pic>
        <p:nvPicPr>
          <p:cNvPr id="20" name="Picture 2" descr="AI"/>
          <p:cNvPicPr>
            <a:picLocks noChangeAspect="1" noChangeArrowheads="1"/>
          </p:cNvPicPr>
          <p:nvPr/>
        </p:nvPicPr>
        <p:blipFill rotWithShape="1">
          <a:blip r:embed="rId3">
            <a:extLst>
              <a:ext uri="{28A0092B-C50C-407E-A947-70E740481C1C}">
                <a14:useLocalDpi xmlns:a14="http://schemas.microsoft.com/office/drawing/2010/main" val="0"/>
              </a:ext>
            </a:extLst>
          </a:blip>
          <a:srcRect l="1384" t="16315" r="57923" b="14835"/>
          <a:stretch/>
        </p:blipFill>
        <p:spPr bwMode="auto">
          <a:xfrm>
            <a:off x="6524689" y="1846698"/>
            <a:ext cx="4446226" cy="39017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orldView-3 - Satellite Missions - eoPortal Direc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2" y="1846698"/>
            <a:ext cx="3955207" cy="3901796"/>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FF0000"/>
                </a:solidFill>
                <a:latin typeface="Calibri" panose="020F0502020204030204" pitchFamily="34" charset="0"/>
                <a:cs typeface="Calibri" panose="020F0502020204030204" pitchFamily="34" charset="0"/>
              </a:rPr>
              <a:t>Future Goals and Progress</a:t>
            </a:r>
            <a:endParaRPr lang="en-US" sz="3200" cap="small" dirty="0">
              <a:solidFill>
                <a:srgbClr val="FF0000"/>
              </a:solidFill>
              <a:latin typeface="Calibri" panose="020F0502020204030204" pitchFamily="34" charset="0"/>
              <a:cs typeface="Calibri" panose="020F0502020204030204" pitchFamily="34" charset="0"/>
            </a:endParaRPr>
          </a:p>
        </p:txBody>
      </p:sp>
      <p:cxnSp>
        <p:nvCxnSpPr>
          <p:cNvPr id="25" name="Straight Connector 24"/>
          <p:cNvCxnSpPr/>
          <p:nvPr/>
        </p:nvCxnSpPr>
        <p:spPr>
          <a:xfrm flipV="1">
            <a:off x="77821" y="703144"/>
            <a:ext cx="11040894" cy="97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5"/>
          <a:srcRect l="3224" t="50213" r="73163" b="11365"/>
          <a:stretch/>
        </p:blipFill>
        <p:spPr>
          <a:xfrm>
            <a:off x="4344912" y="2627823"/>
            <a:ext cx="2084174" cy="2339546"/>
          </a:xfrm>
          <a:prstGeom prst="rect">
            <a:avLst/>
          </a:prstGeom>
        </p:spPr>
      </p:pic>
    </p:spTree>
    <p:extLst>
      <p:ext uri="{BB962C8B-B14F-4D97-AF65-F5344CB8AC3E}">
        <p14:creationId xmlns:p14="http://schemas.microsoft.com/office/powerpoint/2010/main" val="384100539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175" b="67807"/>
          <a:stretch/>
        </p:blipFill>
        <p:spPr>
          <a:xfrm>
            <a:off x="258444" y="812800"/>
            <a:ext cx="11172825" cy="1309512"/>
          </a:xfrm>
          <a:prstGeom prst="rect">
            <a:avLst/>
          </a:prstGeom>
        </p:spPr>
      </p:pic>
      <p:pic>
        <p:nvPicPr>
          <p:cNvPr id="5" name="Picture 4"/>
          <p:cNvPicPr>
            <a:picLocks noChangeAspect="1"/>
          </p:cNvPicPr>
          <p:nvPr/>
        </p:nvPicPr>
        <p:blipFill rotWithShape="1">
          <a:blip r:embed="rId4"/>
          <a:srcRect t="46154"/>
          <a:stretch/>
        </p:blipFill>
        <p:spPr>
          <a:xfrm>
            <a:off x="77821" y="2397209"/>
            <a:ext cx="8826489" cy="3278659"/>
          </a:xfrm>
          <a:prstGeom prst="rect">
            <a:avLst/>
          </a:prstGeom>
        </p:spPr>
      </p:pic>
      <p:sp>
        <p:nvSpPr>
          <p:cNvPr id="7" name="TextBox 6"/>
          <p:cNvSpPr txBox="1"/>
          <p:nvPr/>
        </p:nvSpPr>
        <p:spPr>
          <a:xfrm>
            <a:off x="9006807" y="2150126"/>
            <a:ext cx="3185193" cy="1938992"/>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CNN</a:t>
            </a:r>
          </a:p>
          <a:p>
            <a:r>
              <a:rPr lang="en-US" sz="2400" dirty="0" smtClean="0">
                <a:latin typeface="Calibri" panose="020F0502020204030204" pitchFamily="34" charset="0"/>
                <a:cs typeface="Calibri" panose="020F0502020204030204" pitchFamily="34" charset="0"/>
              </a:rPr>
              <a:t>Correctly </a:t>
            </a:r>
            <a:r>
              <a:rPr lang="en-US" sz="2400" dirty="0">
                <a:latin typeface="Calibri" panose="020F0502020204030204" pitchFamily="34" charset="0"/>
                <a:cs typeface="Calibri" panose="020F0502020204030204" pitchFamily="34" charset="0"/>
              </a:rPr>
              <a:t>classified 100% of </a:t>
            </a:r>
            <a:r>
              <a:rPr lang="en-US" sz="2400" dirty="0" smtClean="0">
                <a:latin typeface="Calibri" panose="020F0502020204030204" pitchFamily="34" charset="0"/>
                <a:cs typeface="Calibri" panose="020F0502020204030204" pitchFamily="34" charset="0"/>
              </a:rPr>
              <a:t>tiles with whales and 94</a:t>
            </a:r>
            <a:r>
              <a:rPr lang="en-US" sz="2400" dirty="0">
                <a:latin typeface="Calibri" panose="020F0502020204030204" pitchFamily="34" charset="0"/>
                <a:cs typeface="Calibri" panose="020F0502020204030204" pitchFamily="34" charset="0"/>
              </a:rPr>
              <a:t>% of tiles containing only water</a:t>
            </a:r>
          </a:p>
        </p:txBody>
      </p:sp>
      <p:sp>
        <p:nvSpPr>
          <p:cNvPr id="8"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FF0000"/>
                </a:solidFill>
                <a:latin typeface="Calibri" panose="020F0502020204030204" pitchFamily="34" charset="0"/>
                <a:cs typeface="Calibri" panose="020F0502020204030204" pitchFamily="34" charset="0"/>
              </a:rPr>
              <a:t>Future Goals and Progress</a:t>
            </a:r>
            <a:endParaRPr lang="en-US" sz="3200" cap="small" dirty="0">
              <a:solidFill>
                <a:srgbClr val="FF0000"/>
              </a:solidFill>
              <a:latin typeface="Calibri" panose="020F0502020204030204" pitchFamily="34" charset="0"/>
              <a:cs typeface="Calibri" panose="020F0502020204030204" pitchFamily="34" charset="0"/>
            </a:endParaRPr>
          </a:p>
        </p:txBody>
      </p:sp>
      <p:cxnSp>
        <p:nvCxnSpPr>
          <p:cNvPr id="9" name="Straight Connector 8"/>
          <p:cNvCxnSpPr/>
          <p:nvPr/>
        </p:nvCxnSpPr>
        <p:spPr>
          <a:xfrm flipV="1">
            <a:off x="77821" y="703144"/>
            <a:ext cx="11040894" cy="97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34734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FF0000"/>
                </a:solidFill>
                <a:latin typeface="Calibri" panose="020F0502020204030204" pitchFamily="34" charset="0"/>
                <a:cs typeface="Calibri" panose="020F0502020204030204" pitchFamily="34" charset="0"/>
              </a:rPr>
              <a:t>Future Goals and Progress</a:t>
            </a:r>
            <a:endParaRPr lang="en-US" sz="3200" cap="small" dirty="0">
              <a:solidFill>
                <a:srgbClr val="FF0000"/>
              </a:solidFill>
              <a:latin typeface="Calibri" panose="020F0502020204030204" pitchFamily="34" charset="0"/>
              <a:cs typeface="Calibri" panose="020F0502020204030204" pitchFamily="34" charset="0"/>
            </a:endParaRPr>
          </a:p>
        </p:txBody>
      </p:sp>
      <p:cxnSp>
        <p:nvCxnSpPr>
          <p:cNvPr id="3" name="Straight Connector 2"/>
          <p:cNvCxnSpPr/>
          <p:nvPr/>
        </p:nvCxnSpPr>
        <p:spPr>
          <a:xfrm flipV="1">
            <a:off x="77821" y="703144"/>
            <a:ext cx="11040894" cy="97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83683" y="941964"/>
            <a:ext cx="11115978" cy="584775"/>
          </a:xfrm>
          <a:prstGeom prst="rect">
            <a:avLst/>
          </a:prstGeom>
        </p:spPr>
        <p:txBody>
          <a:bodyPr wrap="square">
            <a:spAutoFit/>
          </a:bodyPr>
          <a:lstStyle/>
          <a:p>
            <a:pPr indent="9525" algn="ctr"/>
            <a:r>
              <a:rPr lang="en-US" sz="3200" b="1" dirty="0">
                <a:solidFill>
                  <a:srgbClr val="000000"/>
                </a:solidFill>
                <a:latin typeface="Calibri" panose="020F0502020204030204" pitchFamily="34" charset="0"/>
                <a:cs typeface="Calibri" panose="020F0502020204030204" pitchFamily="34" charset="0"/>
              </a:rPr>
              <a:t>MONITORING WHALES FROM </a:t>
            </a:r>
            <a:r>
              <a:rPr lang="en-US" sz="3200" b="1" dirty="0" smtClean="0">
                <a:solidFill>
                  <a:srgbClr val="000000"/>
                </a:solidFill>
                <a:latin typeface="Calibri" panose="020F0502020204030204" pitchFamily="34" charset="0"/>
                <a:cs typeface="Calibri" panose="020F0502020204030204" pitchFamily="34" charset="0"/>
              </a:rPr>
              <a:t>SPACE USING AI</a:t>
            </a:r>
            <a:endParaRPr lang="en-US" sz="3200" dirty="0">
              <a:latin typeface="Calibri" panose="020F0502020204030204" pitchFamily="34" charset="0"/>
              <a:cs typeface="Calibri" panose="020F0502020204030204" pitchFamily="34" charset="0"/>
            </a:endParaRPr>
          </a:p>
        </p:txBody>
      </p:sp>
      <p:grpSp>
        <p:nvGrpSpPr>
          <p:cNvPr id="13" name="Group 12"/>
          <p:cNvGrpSpPr/>
          <p:nvPr/>
        </p:nvGrpSpPr>
        <p:grpSpPr>
          <a:xfrm>
            <a:off x="283683" y="1848669"/>
            <a:ext cx="5487528" cy="3405071"/>
            <a:chOff x="175105" y="1642992"/>
            <a:chExt cx="5487528" cy="3405071"/>
          </a:xfrm>
        </p:grpSpPr>
        <p:pic>
          <p:nvPicPr>
            <p:cNvPr id="7170" name="Picture 2" descr="WorldView Legion satellit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36" y="2157684"/>
              <a:ext cx="5184069" cy="289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5105" y="1642992"/>
              <a:ext cx="5487528" cy="461665"/>
            </a:xfrm>
            <a:prstGeom prst="rect">
              <a:avLst/>
            </a:prstGeom>
          </p:spPr>
          <p:txBody>
            <a:bodyPr wrap="none">
              <a:spAutoFit/>
            </a:bodyPr>
            <a:lstStyle/>
            <a:p>
              <a:r>
                <a:rPr lang="en-US" sz="2400" dirty="0" smtClean="0">
                  <a:latin typeface="Calibri" panose="020F0502020204030204" pitchFamily="34" charset="0"/>
                  <a:cs typeface="Calibri" panose="020F0502020204030204" pitchFamily="34" charset="0"/>
                </a:rPr>
                <a:t>2021 Next-gen </a:t>
              </a:r>
              <a:r>
                <a:rPr lang="en-US" sz="2400" dirty="0" err="1" smtClean="0">
                  <a:latin typeface="Calibri" panose="020F0502020204030204" pitchFamily="34" charset="0"/>
                  <a:cs typeface="Calibri" panose="020F0502020204030204" pitchFamily="34" charset="0"/>
                </a:rPr>
                <a:t>WorldView</a:t>
              </a:r>
              <a:r>
                <a:rPr lang="en-US" sz="2400" dirty="0" smtClean="0">
                  <a:latin typeface="Calibri" panose="020F0502020204030204" pitchFamily="34" charset="0"/>
                  <a:cs typeface="Calibri" panose="020F0502020204030204" pitchFamily="34" charset="0"/>
                </a:rPr>
                <a:t> Legion satellites</a:t>
              </a:r>
              <a:endParaRPr lang="en-US" sz="2400" dirty="0"/>
            </a:p>
          </p:txBody>
        </p:sp>
      </p:grpSp>
      <p:grpSp>
        <p:nvGrpSpPr>
          <p:cNvPr id="16" name="Group 15"/>
          <p:cNvGrpSpPr/>
          <p:nvPr/>
        </p:nvGrpSpPr>
        <p:grpSpPr>
          <a:xfrm>
            <a:off x="6042728" y="1502291"/>
            <a:ext cx="3616411" cy="2421090"/>
            <a:chOff x="6042728" y="1502291"/>
            <a:chExt cx="3616411" cy="2421090"/>
          </a:xfrm>
        </p:grpSpPr>
        <p:grpSp>
          <p:nvGrpSpPr>
            <p:cNvPr id="14" name="Group 13"/>
            <p:cNvGrpSpPr/>
            <p:nvPr/>
          </p:nvGrpSpPr>
          <p:grpSpPr>
            <a:xfrm>
              <a:off x="6149820" y="2004934"/>
              <a:ext cx="3315456" cy="1918447"/>
              <a:chOff x="7055982" y="1494089"/>
              <a:chExt cx="2460851" cy="1423941"/>
            </a:xfrm>
          </p:grpSpPr>
          <p:pic>
            <p:nvPicPr>
              <p:cNvPr id="17" name="Picture 2"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5982" y="1494089"/>
                <a:ext cx="1423941" cy="14239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NRO_Se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2892" y="1494089"/>
                <a:ext cx="1423941" cy="142394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6042728" y="1502291"/>
              <a:ext cx="3616411"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Enhanced View Contract</a:t>
              </a:r>
              <a:endParaRPr lang="en-US" sz="2400" dirty="0">
                <a:latin typeface="Calibri" panose="020F0502020204030204" pitchFamily="34" charset="0"/>
                <a:cs typeface="Calibri" panose="020F0502020204030204" pitchFamily="34" charset="0"/>
              </a:endParaRPr>
            </a:p>
          </p:txBody>
        </p:sp>
      </p:grpSp>
      <p:pic>
        <p:nvPicPr>
          <p:cNvPr id="8194" name="Picture 2" descr="AI apps and services development - Tetris"/>
          <p:cNvPicPr>
            <a:picLocks noChangeAspect="1" noChangeArrowheads="1"/>
          </p:cNvPicPr>
          <p:nvPr/>
        </p:nvPicPr>
        <p:blipFill rotWithShape="1">
          <a:blip r:embed="rId6">
            <a:extLst>
              <a:ext uri="{28A0092B-C50C-407E-A947-70E740481C1C}">
                <a14:useLocalDpi xmlns:a14="http://schemas.microsoft.com/office/drawing/2010/main" val="0"/>
              </a:ext>
            </a:extLst>
          </a:blip>
          <a:srcRect l="9816" r="11805"/>
          <a:stretch/>
        </p:blipFill>
        <p:spPr bwMode="auto">
          <a:xfrm>
            <a:off x="5980507" y="4285633"/>
            <a:ext cx="3018893" cy="1820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80507" y="3848416"/>
            <a:ext cx="2950108"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Machine Learning</a:t>
            </a:r>
            <a:endParaRPr lang="en-US" sz="2400" dirty="0">
              <a:latin typeface="Calibri" panose="020F0502020204030204" pitchFamily="34" charset="0"/>
              <a:cs typeface="Calibri" panose="020F0502020204030204" pitchFamily="34" charset="0"/>
            </a:endParaRPr>
          </a:p>
        </p:txBody>
      </p:sp>
      <p:pic>
        <p:nvPicPr>
          <p:cNvPr id="22" name="Picture 4" descr="https://lh4.googleusercontent.com/eR_AOZeXDYdgaJ-BUoiurp97DA5EYSiYcU-SHcLHFwYMokUTE3-GmJo1kb7e760hcqQQxgYTIohWq_0RdFaQk8Cmp4a2jwkMqrXXvVqHLM6YNpwulHvwG6jN1flUhOL1uH25mnx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4922" y="1015869"/>
            <a:ext cx="1425662" cy="9535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s://lh3.googleusercontent.com/tgZOT7s1feJ86ur8dkKJNKBVa-eTkC2Z6eq_FOg_llXwfeQbuz4HkOUM5eZHOG3JSDkGwmX1-b36Gdn06Z62jMfP5JgvFP58QVdps8qdlP0R1IhPgJwY3OFOCbV7qM0zmU_e9Wm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4190" y="3331908"/>
            <a:ext cx="1653346" cy="6613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s://lh4.googleusercontent.com/eb8WFrlHRHH9vHQfn_3m16lnsSZPeAG5hbUNirHjsblWf--B9PWyhN2vjwGSIVmR8EcWZDgOUdO0hXgnAnAFehn8OBIn8zOeKqbeXanzz2cnxbp-MqyvZwUABItKFW7HNZZzY3x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0676" y="4909819"/>
            <a:ext cx="2351324" cy="5249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ttps://lh6.googleusercontent.com/JQww87Yucw3CO2QBVc3C2q-NngCMExTcB_AL-sOSDkdmXQyrWJwKHEWb4jVlxaQ56LhJPjkPvVmUPNAPHyFw05RJMMQhIq0XxicznxN8sygo9Qhk-IsFAYeMcmUtypaEgPg9_6z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13977" y="4214187"/>
            <a:ext cx="2009476" cy="4998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www.canterbury.ac.nz/media/images/marketing-team/UCBlack.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7041" y="2050110"/>
            <a:ext cx="1531362" cy="128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29310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orldView-4: A new satellite and much 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138" y="703144"/>
            <a:ext cx="3877163" cy="33602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3684" y="2305708"/>
            <a:ext cx="5413732" cy="3313343"/>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Case studies </a:t>
            </a:r>
          </a:p>
          <a:p>
            <a:pPr marL="457200" indent="-45720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CIB </a:t>
            </a:r>
          </a:p>
          <a:p>
            <a:pPr marL="457200" indent="-45720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North Atlantic Right Whale</a:t>
            </a:r>
          </a:p>
          <a:p>
            <a:pPr marL="457200" indent="-45720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Arctic Bowhead whale</a:t>
            </a:r>
          </a:p>
          <a:p>
            <a:pPr marL="457200" indent="-45720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Western North Pacific gray whale</a:t>
            </a:r>
          </a:p>
          <a:p>
            <a:endParaRPr lang="en-US" dirty="0"/>
          </a:p>
        </p:txBody>
      </p:sp>
      <p:sp>
        <p:nvSpPr>
          <p:cNvPr id="8" name="TextBox 7"/>
          <p:cNvSpPr txBox="1"/>
          <p:nvPr/>
        </p:nvSpPr>
        <p:spPr>
          <a:xfrm>
            <a:off x="7152569" y="2291119"/>
            <a:ext cx="5039431" cy="2820900"/>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Steps </a:t>
            </a:r>
            <a:endParaRPr lang="en-US" sz="3200" dirty="0" smtClean="0">
              <a:latin typeface="Calibri" panose="020F0502020204030204" pitchFamily="34" charset="0"/>
              <a:cs typeface="Calibri" panose="020F0502020204030204" pitchFamily="34" charset="0"/>
            </a:endParaRPr>
          </a:p>
          <a:p>
            <a:pPr marL="514350" indent="-514350">
              <a:buFont typeface="+mj-lt"/>
              <a:buAutoNum type="arabicPeriod"/>
            </a:pPr>
            <a:r>
              <a:rPr lang="en-US" sz="3200" dirty="0" smtClean="0">
                <a:latin typeface="Calibri" panose="020F0502020204030204" pitchFamily="34" charset="0"/>
                <a:cs typeface="Calibri" panose="020F0502020204030204" pitchFamily="34" charset="0"/>
              </a:rPr>
              <a:t>Image library</a:t>
            </a:r>
          </a:p>
          <a:p>
            <a:pPr marL="514350" indent="-514350">
              <a:buFont typeface="+mj-lt"/>
              <a:buAutoNum type="arabicPeriod"/>
            </a:pPr>
            <a:r>
              <a:rPr lang="en-US" sz="3200" dirty="0" smtClean="0">
                <a:latin typeface="Calibri" panose="020F0502020204030204" pitchFamily="34" charset="0"/>
                <a:cs typeface="Calibri" panose="020F0502020204030204" pitchFamily="34" charset="0"/>
              </a:rPr>
              <a:t>Annotated dataset</a:t>
            </a:r>
            <a:endParaRPr lang="en-US" sz="3200" dirty="0">
              <a:latin typeface="Calibri" panose="020F0502020204030204" pitchFamily="34" charset="0"/>
              <a:cs typeface="Calibri" panose="020F0502020204030204" pitchFamily="34" charset="0"/>
            </a:endParaRPr>
          </a:p>
          <a:p>
            <a:pPr marL="514350" indent="-514350">
              <a:buFont typeface="+mj-lt"/>
              <a:buAutoNum type="arabicPeriod"/>
            </a:pPr>
            <a:r>
              <a:rPr lang="en-US" sz="3200" dirty="0">
                <a:latin typeface="Calibri" panose="020F0502020204030204" pitchFamily="34" charset="0"/>
                <a:cs typeface="Calibri" panose="020F0502020204030204" pitchFamily="34" charset="0"/>
              </a:rPr>
              <a:t>Algorithm </a:t>
            </a:r>
            <a:r>
              <a:rPr lang="en-US" sz="3200" dirty="0" smtClean="0">
                <a:latin typeface="Calibri" panose="020F0502020204030204" pitchFamily="34" charset="0"/>
                <a:cs typeface="Calibri" panose="020F0502020204030204" pitchFamily="34" charset="0"/>
              </a:rPr>
              <a:t>development</a:t>
            </a:r>
          </a:p>
          <a:p>
            <a:pPr marL="514350" indent="-514350">
              <a:buFont typeface="+mj-lt"/>
              <a:buAutoNum type="arabicPeriod"/>
            </a:pPr>
            <a:r>
              <a:rPr lang="en-US" sz="3200" dirty="0" smtClean="0">
                <a:latin typeface="Calibri" panose="020F0502020204030204" pitchFamily="34" charset="0"/>
                <a:cs typeface="Calibri" panose="020F0502020204030204" pitchFamily="34" charset="0"/>
              </a:rPr>
              <a:t>Operational platform</a:t>
            </a:r>
            <a:endParaRPr lang="en-US" sz="3200" dirty="0">
              <a:latin typeface="Calibri" panose="020F0502020204030204" pitchFamily="34" charset="0"/>
              <a:cs typeface="Calibri" panose="020F0502020204030204" pitchFamily="34" charset="0"/>
            </a:endParaRPr>
          </a:p>
          <a:p>
            <a:endParaRPr lang="en-US" dirty="0"/>
          </a:p>
        </p:txBody>
      </p:sp>
      <p:sp>
        <p:nvSpPr>
          <p:cNvPr id="4" name="Rectangle 3"/>
          <p:cNvSpPr/>
          <p:nvPr/>
        </p:nvSpPr>
        <p:spPr>
          <a:xfrm>
            <a:off x="283683" y="1126341"/>
            <a:ext cx="11115978" cy="584775"/>
          </a:xfrm>
          <a:prstGeom prst="rect">
            <a:avLst/>
          </a:prstGeom>
        </p:spPr>
        <p:txBody>
          <a:bodyPr wrap="square">
            <a:spAutoFit/>
          </a:bodyPr>
          <a:lstStyle/>
          <a:p>
            <a:pPr indent="9525" algn="ctr"/>
            <a:r>
              <a:rPr lang="en-US" sz="3200" b="1" dirty="0">
                <a:solidFill>
                  <a:srgbClr val="000000"/>
                </a:solidFill>
                <a:latin typeface="Calibri" panose="020F0502020204030204" pitchFamily="34" charset="0"/>
                <a:cs typeface="Calibri" panose="020F0502020204030204" pitchFamily="34" charset="0"/>
              </a:rPr>
              <a:t>MONITORING WHALES FROM </a:t>
            </a:r>
            <a:r>
              <a:rPr lang="en-US" sz="3200" b="1" dirty="0" smtClean="0">
                <a:solidFill>
                  <a:srgbClr val="000000"/>
                </a:solidFill>
                <a:latin typeface="Calibri" panose="020F0502020204030204" pitchFamily="34" charset="0"/>
                <a:cs typeface="Calibri" panose="020F0502020204030204" pitchFamily="34" charset="0"/>
              </a:rPr>
              <a:t>SPACE USING AI</a:t>
            </a:r>
            <a:endParaRPr lang="en-US" sz="3200" dirty="0">
              <a:latin typeface="Calibri" panose="020F0502020204030204" pitchFamily="34" charset="0"/>
              <a:cs typeface="Calibri" panose="020F0502020204030204" pitchFamily="34" charset="0"/>
            </a:endParaRPr>
          </a:p>
        </p:txBody>
      </p:sp>
      <p:pic>
        <p:nvPicPr>
          <p:cNvPr id="2056" name="Picture 8" descr="Fourth Industrial Revolution Artificial Intelligence Machine Learning Robot PNG, Clipart, Ai Artificial Intelligence, Artificial Intelligence, Autonomous Car, Deceuninck, Deepmind Technologies Free PNG Downloa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7" b="99329" l="9753" r="89973"/>
                    </a14:imgEffect>
                  </a14:imgLayer>
                </a14:imgProps>
              </a:ext>
              <a:ext uri="{28A0092B-C50C-407E-A947-70E740481C1C}">
                <a14:useLocalDpi xmlns:a14="http://schemas.microsoft.com/office/drawing/2010/main" val="0"/>
              </a:ext>
            </a:extLst>
          </a:blip>
          <a:srcRect/>
          <a:stretch>
            <a:fillRect/>
          </a:stretch>
        </p:blipFill>
        <p:spPr bwMode="auto">
          <a:xfrm>
            <a:off x="4590180" y="3892022"/>
            <a:ext cx="2980394" cy="243999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FF0000"/>
                </a:solidFill>
                <a:latin typeface="Calibri" panose="020F0502020204030204" pitchFamily="34" charset="0"/>
                <a:cs typeface="Calibri" panose="020F0502020204030204" pitchFamily="34" charset="0"/>
              </a:rPr>
              <a:t>Future Goals and Progress</a:t>
            </a:r>
            <a:endParaRPr lang="en-US" sz="3200" cap="small" dirty="0">
              <a:solidFill>
                <a:srgbClr val="FF0000"/>
              </a:solidFill>
              <a:latin typeface="Calibri" panose="020F0502020204030204" pitchFamily="34" charset="0"/>
              <a:cs typeface="Calibri" panose="020F0502020204030204" pitchFamily="34" charset="0"/>
            </a:endParaRPr>
          </a:p>
        </p:txBody>
      </p:sp>
      <p:cxnSp>
        <p:nvCxnSpPr>
          <p:cNvPr id="12" name="Straight Connector 11"/>
          <p:cNvCxnSpPr/>
          <p:nvPr/>
        </p:nvCxnSpPr>
        <p:spPr>
          <a:xfrm flipV="1">
            <a:off x="77821" y="703144"/>
            <a:ext cx="11040894" cy="97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273697"/>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554" y="1047789"/>
            <a:ext cx="7400106" cy="4912139"/>
          </a:xfrm>
          <a:prstGeom prst="rect">
            <a:avLst/>
          </a:prstGeom>
        </p:spPr>
      </p:pic>
      <p:sp>
        <p:nvSpPr>
          <p:cNvPr id="8" name="TextBox 7"/>
          <p:cNvSpPr txBox="1"/>
          <p:nvPr/>
        </p:nvSpPr>
        <p:spPr>
          <a:xfrm>
            <a:off x="8147399" y="1095807"/>
            <a:ext cx="3234172"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Existing imagery</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Cloud cover/ Sea state</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Tasking</a:t>
            </a:r>
          </a:p>
          <a:p>
            <a:pPr marL="725348" lvl="1"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Size of AOI</a:t>
            </a:r>
          </a:p>
          <a:p>
            <a:pPr marL="725348" lvl="1"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Frequency</a:t>
            </a:r>
          </a:p>
          <a:p>
            <a:pPr marL="725348" lvl="1"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Priority</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Image products</a:t>
            </a:r>
          </a:p>
          <a:p>
            <a:pPr marL="725348" lvl="1"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Projections</a:t>
            </a:r>
            <a:endParaRPr lang="en-US" sz="2400" dirty="0">
              <a:latin typeface="Calibri" panose="020F0502020204030204" pitchFamily="34" charset="0"/>
              <a:cs typeface="Calibri" panose="020F0502020204030204" pitchFamily="34" charset="0"/>
            </a:endParaRPr>
          </a:p>
          <a:p>
            <a:pPr marL="725348" lvl="1" indent="-285750">
              <a:buFont typeface="Arial" panose="020B0604020202020204" pitchFamily="34" charset="0"/>
              <a:buChar char="•"/>
            </a:pPr>
            <a:r>
              <a:rPr lang="en-US" sz="2400" dirty="0" err="1" smtClean="0">
                <a:latin typeface="Calibri" panose="020F0502020204030204" pitchFamily="34" charset="0"/>
                <a:cs typeface="Calibri" panose="020F0502020204030204" pitchFamily="34" charset="0"/>
              </a:rPr>
              <a:t>Pansharpening</a:t>
            </a:r>
            <a:endParaRPr lang="en-US" sz="2400" dirty="0" smtClean="0">
              <a:latin typeface="Calibri" panose="020F0502020204030204" pitchFamily="34" charset="0"/>
              <a:cs typeface="Calibri" panose="020F0502020204030204" pitchFamily="34" charset="0"/>
            </a:endParaRPr>
          </a:p>
          <a:p>
            <a:pPr marL="725348" lvl="1" indent="-285750">
              <a:buFont typeface="Arial" panose="020B0604020202020204" pitchFamily="34" charset="0"/>
              <a:buChar char="•"/>
            </a:pPr>
            <a:r>
              <a:rPr lang="en-US" sz="2400" dirty="0" err="1" smtClean="0">
                <a:latin typeface="Calibri" panose="020F0502020204030204" pitchFamily="34" charset="0"/>
                <a:cs typeface="Calibri" panose="020F0502020204030204" pitchFamily="34" charset="0"/>
              </a:rPr>
              <a:t>Orthorectification</a:t>
            </a:r>
            <a:endParaRPr lang="en-US" sz="24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Small sample size</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Object detection</a:t>
            </a:r>
          </a:p>
        </p:txBody>
      </p:sp>
      <p:pic>
        <p:nvPicPr>
          <p:cNvPr id="9" name="Picture 8"/>
          <p:cNvPicPr>
            <a:picLocks noChangeAspect="1"/>
          </p:cNvPicPr>
          <p:nvPr/>
        </p:nvPicPr>
        <p:blipFill rotWithShape="1">
          <a:blip r:embed="rId4"/>
          <a:srcRect l="38714" t="47539"/>
          <a:stretch/>
        </p:blipFill>
        <p:spPr>
          <a:xfrm>
            <a:off x="146661" y="972532"/>
            <a:ext cx="2944930" cy="2379820"/>
          </a:xfrm>
          <a:prstGeom prst="rect">
            <a:avLst/>
          </a:prstGeom>
        </p:spPr>
      </p:pic>
      <p:pic>
        <p:nvPicPr>
          <p:cNvPr id="10" name="Picture 9"/>
          <p:cNvPicPr>
            <a:picLocks noChangeAspect="1"/>
          </p:cNvPicPr>
          <p:nvPr/>
        </p:nvPicPr>
        <p:blipFill>
          <a:blip r:embed="rId5"/>
          <a:stretch>
            <a:fillRect/>
          </a:stretch>
        </p:blipFill>
        <p:spPr>
          <a:xfrm>
            <a:off x="146661" y="3594991"/>
            <a:ext cx="2944930" cy="2562089"/>
          </a:xfrm>
          <a:prstGeom prst="rect">
            <a:avLst/>
          </a:prstGeom>
        </p:spPr>
      </p:pic>
      <p:pic>
        <p:nvPicPr>
          <p:cNvPr id="11" name="Picture 10"/>
          <p:cNvPicPr>
            <a:picLocks noChangeAspect="1"/>
          </p:cNvPicPr>
          <p:nvPr/>
        </p:nvPicPr>
        <p:blipFill>
          <a:blip r:embed="rId6"/>
          <a:stretch>
            <a:fillRect/>
          </a:stretch>
        </p:blipFill>
        <p:spPr>
          <a:xfrm>
            <a:off x="4853298" y="879570"/>
            <a:ext cx="3183623" cy="2617833"/>
          </a:xfrm>
          <a:prstGeom prst="rect">
            <a:avLst/>
          </a:prstGeom>
        </p:spPr>
      </p:pic>
      <p:pic>
        <p:nvPicPr>
          <p:cNvPr id="12" name="Picture 11"/>
          <p:cNvPicPr>
            <a:picLocks noChangeAspect="1"/>
          </p:cNvPicPr>
          <p:nvPr/>
        </p:nvPicPr>
        <p:blipFill>
          <a:blip r:embed="rId7"/>
          <a:stretch>
            <a:fillRect/>
          </a:stretch>
        </p:blipFill>
        <p:spPr>
          <a:xfrm>
            <a:off x="4883061" y="3594991"/>
            <a:ext cx="3170295" cy="2556689"/>
          </a:xfrm>
          <a:prstGeom prst="rect">
            <a:avLst/>
          </a:prstGeom>
        </p:spPr>
      </p:pic>
      <p:sp>
        <p:nvSpPr>
          <p:cNvPr id="14" name="TextBox 13"/>
          <p:cNvSpPr txBox="1"/>
          <p:nvPr/>
        </p:nvSpPr>
        <p:spPr>
          <a:xfrm>
            <a:off x="280183" y="913136"/>
            <a:ext cx="1338943" cy="584775"/>
          </a:xfrm>
          <a:prstGeom prst="rect">
            <a:avLst/>
          </a:prstGeom>
          <a:noFill/>
        </p:spPr>
        <p:txBody>
          <a:bodyPr wrap="square" rtlCol="0">
            <a:spAutoFit/>
          </a:bodyPr>
          <a:lstStyle/>
          <a:p>
            <a:r>
              <a:rPr lang="en-US" sz="3200" dirty="0" smtClean="0">
                <a:solidFill>
                  <a:srgbClr val="FFFF00"/>
                </a:solidFill>
                <a:latin typeface="Calibri" panose="020F0502020204030204" pitchFamily="34" charset="0"/>
                <a:cs typeface="Calibri" panose="020F0502020204030204" pitchFamily="34" charset="0"/>
              </a:rPr>
              <a:t>Plane</a:t>
            </a:r>
            <a:endParaRPr lang="en-US" sz="3200" dirty="0">
              <a:solidFill>
                <a:srgbClr val="FFFF00"/>
              </a:solidFill>
              <a:latin typeface="Calibri" panose="020F0502020204030204" pitchFamily="34" charset="0"/>
              <a:cs typeface="Calibri" panose="020F0502020204030204" pitchFamily="34" charset="0"/>
            </a:endParaRPr>
          </a:p>
        </p:txBody>
      </p:sp>
      <p:sp>
        <p:nvSpPr>
          <p:cNvPr id="15" name="TextBox 14"/>
          <p:cNvSpPr txBox="1"/>
          <p:nvPr/>
        </p:nvSpPr>
        <p:spPr>
          <a:xfrm>
            <a:off x="146661" y="3635275"/>
            <a:ext cx="1338943" cy="584775"/>
          </a:xfrm>
          <a:prstGeom prst="rect">
            <a:avLst/>
          </a:prstGeom>
          <a:noFill/>
        </p:spPr>
        <p:txBody>
          <a:bodyPr wrap="square" rtlCol="0">
            <a:spAutoFit/>
          </a:bodyPr>
          <a:lstStyle/>
          <a:p>
            <a:r>
              <a:rPr lang="en-US" sz="3200" dirty="0" smtClean="0">
                <a:solidFill>
                  <a:srgbClr val="FFFF00"/>
                </a:solidFill>
                <a:latin typeface="Calibri" panose="020F0502020204030204" pitchFamily="34" charset="0"/>
                <a:cs typeface="Calibri" panose="020F0502020204030204" pitchFamily="34" charset="0"/>
              </a:rPr>
              <a:t>Barge</a:t>
            </a:r>
            <a:endParaRPr lang="en-US" sz="3200" dirty="0">
              <a:solidFill>
                <a:srgbClr val="FFFF00"/>
              </a:solidFill>
              <a:latin typeface="Calibri" panose="020F0502020204030204" pitchFamily="34" charset="0"/>
              <a:cs typeface="Calibri" panose="020F0502020204030204" pitchFamily="34" charset="0"/>
            </a:endParaRPr>
          </a:p>
        </p:txBody>
      </p:sp>
      <p:sp>
        <p:nvSpPr>
          <p:cNvPr id="16" name="TextBox 15"/>
          <p:cNvSpPr txBox="1"/>
          <p:nvPr/>
        </p:nvSpPr>
        <p:spPr>
          <a:xfrm>
            <a:off x="4993539" y="2879083"/>
            <a:ext cx="3170295" cy="584775"/>
          </a:xfrm>
          <a:prstGeom prst="rect">
            <a:avLst/>
          </a:prstGeom>
          <a:noFill/>
        </p:spPr>
        <p:txBody>
          <a:bodyPr wrap="square" rtlCol="0">
            <a:spAutoFit/>
          </a:bodyPr>
          <a:lstStyle/>
          <a:p>
            <a:r>
              <a:rPr lang="en-US" sz="3200" dirty="0" smtClean="0">
                <a:solidFill>
                  <a:srgbClr val="FFFF00"/>
                </a:solidFill>
                <a:latin typeface="Calibri" panose="020F0502020204030204" pitchFamily="34" charset="0"/>
                <a:cs typeface="Calibri" panose="020F0502020204030204" pitchFamily="34" charset="0"/>
              </a:rPr>
              <a:t>Oil Platform</a:t>
            </a:r>
            <a:endParaRPr lang="en-US" sz="3200" dirty="0">
              <a:solidFill>
                <a:srgbClr val="FFFF00"/>
              </a:solidFill>
              <a:latin typeface="Calibri" panose="020F0502020204030204" pitchFamily="34" charset="0"/>
              <a:cs typeface="Calibri" panose="020F0502020204030204" pitchFamily="34" charset="0"/>
            </a:endParaRPr>
          </a:p>
        </p:txBody>
      </p:sp>
      <p:sp>
        <p:nvSpPr>
          <p:cNvPr id="17" name="TextBox 16"/>
          <p:cNvSpPr txBox="1"/>
          <p:nvPr/>
        </p:nvSpPr>
        <p:spPr>
          <a:xfrm>
            <a:off x="4993539" y="5602449"/>
            <a:ext cx="3170295" cy="584775"/>
          </a:xfrm>
          <a:prstGeom prst="rect">
            <a:avLst/>
          </a:prstGeom>
          <a:noFill/>
        </p:spPr>
        <p:txBody>
          <a:bodyPr wrap="square" rtlCol="0">
            <a:spAutoFit/>
          </a:bodyPr>
          <a:lstStyle/>
          <a:p>
            <a:r>
              <a:rPr lang="en-US" sz="3200" dirty="0" smtClean="0">
                <a:solidFill>
                  <a:srgbClr val="FFFF00"/>
                </a:solidFill>
                <a:latin typeface="Calibri" panose="020F0502020204030204" pitchFamily="34" charset="0"/>
                <a:cs typeface="Calibri" panose="020F0502020204030204" pitchFamily="34" charset="0"/>
              </a:rPr>
              <a:t>Rocks</a:t>
            </a:r>
            <a:endParaRPr lang="en-US" sz="3200" dirty="0">
              <a:solidFill>
                <a:srgbClr val="FFFF00"/>
              </a:solidFill>
              <a:latin typeface="Calibri" panose="020F0502020204030204" pitchFamily="34" charset="0"/>
              <a:cs typeface="Calibri" panose="020F0502020204030204" pitchFamily="34" charset="0"/>
            </a:endParaRPr>
          </a:p>
        </p:txBody>
      </p:sp>
      <p:sp>
        <p:nvSpPr>
          <p:cNvPr id="3" name="TextBox 2"/>
          <p:cNvSpPr txBox="1"/>
          <p:nvPr/>
        </p:nvSpPr>
        <p:spPr>
          <a:xfrm>
            <a:off x="11024910" y="2479590"/>
            <a:ext cx="1005017" cy="1569660"/>
          </a:xfrm>
          <a:prstGeom prst="rect">
            <a:avLst/>
          </a:prstGeom>
          <a:noFill/>
        </p:spPr>
        <p:txBody>
          <a:bodyPr wrap="square" rtlCol="0">
            <a:spAutoFit/>
          </a:bodyPr>
          <a:lstStyle/>
          <a:p>
            <a:r>
              <a:rPr lang="en-US" sz="9600" dirty="0" smtClean="0">
                <a:latin typeface="Calibri" panose="020F0502020204030204" pitchFamily="34" charset="0"/>
                <a:cs typeface="Calibri" panose="020F0502020204030204" pitchFamily="34" charset="0"/>
              </a:rPr>
              <a:t>?</a:t>
            </a:r>
            <a:endParaRPr lang="en-US" sz="9600" dirty="0">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FFC000"/>
                </a:solidFill>
                <a:latin typeface="Calibri" panose="020F0502020204030204" pitchFamily="34" charset="0"/>
                <a:cs typeface="Calibri" panose="020F0502020204030204" pitchFamily="34" charset="0"/>
              </a:rPr>
              <a:t>Progress and Challenges</a:t>
            </a:r>
            <a:endParaRPr lang="en-US" sz="3200" cap="small" dirty="0">
              <a:solidFill>
                <a:srgbClr val="FFC000"/>
              </a:solidFill>
              <a:latin typeface="Calibri" panose="020F0502020204030204" pitchFamily="34" charset="0"/>
              <a:cs typeface="Calibri" panose="020F0502020204030204" pitchFamily="34" charset="0"/>
            </a:endParaRPr>
          </a:p>
        </p:txBody>
      </p:sp>
      <p:cxnSp>
        <p:nvCxnSpPr>
          <p:cNvPr id="19" name="Straight Connector 18"/>
          <p:cNvCxnSpPr/>
          <p:nvPr/>
        </p:nvCxnSpPr>
        <p:spPr>
          <a:xfrm flipV="1">
            <a:off x="77821" y="703144"/>
            <a:ext cx="11040894" cy="972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649887"/>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77507" y="1702247"/>
            <a:ext cx="4541208" cy="2794589"/>
          </a:xfrm>
          <a:prstGeom prst="rect">
            <a:avLst/>
          </a:prstGeom>
        </p:spPr>
      </p:pic>
      <p:sp>
        <p:nvSpPr>
          <p:cNvPr id="9"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FFC000"/>
                </a:solidFill>
                <a:latin typeface="Calibri" panose="020F0502020204030204" pitchFamily="34" charset="0"/>
                <a:cs typeface="Calibri" panose="020F0502020204030204" pitchFamily="34" charset="0"/>
              </a:rPr>
              <a:t>Progress and Challenges</a:t>
            </a:r>
            <a:endParaRPr lang="en-US" sz="3200" cap="small" dirty="0">
              <a:solidFill>
                <a:srgbClr val="FFC000"/>
              </a:solidFill>
              <a:latin typeface="Calibri" panose="020F0502020204030204" pitchFamily="34" charset="0"/>
              <a:cs typeface="Calibri" panose="020F0502020204030204" pitchFamily="34" charset="0"/>
            </a:endParaRPr>
          </a:p>
        </p:txBody>
      </p:sp>
      <p:cxnSp>
        <p:nvCxnSpPr>
          <p:cNvPr id="10" name="Straight Connector 9"/>
          <p:cNvCxnSpPr/>
          <p:nvPr/>
        </p:nvCxnSpPr>
        <p:spPr>
          <a:xfrm flipV="1">
            <a:off x="77821" y="703144"/>
            <a:ext cx="11040894" cy="972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2290" name="Picture 2" descr="Do you have agility in your learning plan? - Marian H. WillekeMarian H.  Willeke"/>
          <p:cNvPicPr>
            <a:picLocks noChangeAspect="1" noChangeArrowheads="1"/>
          </p:cNvPicPr>
          <p:nvPr/>
        </p:nvPicPr>
        <p:blipFill rotWithShape="1">
          <a:blip r:embed="rId4">
            <a:extLst>
              <a:ext uri="{28A0092B-C50C-407E-A947-70E740481C1C}">
                <a14:useLocalDpi xmlns:a14="http://schemas.microsoft.com/office/drawing/2010/main" val="0"/>
              </a:ext>
            </a:extLst>
          </a:blip>
          <a:srcRect t="1610" b="53595"/>
          <a:stretch/>
        </p:blipFill>
        <p:spPr bwMode="auto">
          <a:xfrm>
            <a:off x="374624" y="1276865"/>
            <a:ext cx="5779041" cy="18535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o you have agility in your learning plan? - Marian H. WillekeMarian H.  Willeke"/>
          <p:cNvPicPr>
            <a:picLocks noChangeAspect="1" noChangeArrowheads="1"/>
          </p:cNvPicPr>
          <p:nvPr/>
        </p:nvPicPr>
        <p:blipFill rotWithShape="1">
          <a:blip r:embed="rId4">
            <a:extLst>
              <a:ext uri="{28A0092B-C50C-407E-A947-70E740481C1C}">
                <a14:useLocalDpi xmlns:a14="http://schemas.microsoft.com/office/drawing/2010/main" val="0"/>
              </a:ext>
            </a:extLst>
          </a:blip>
          <a:srcRect t="46697"/>
          <a:stretch/>
        </p:blipFill>
        <p:spPr bwMode="auto">
          <a:xfrm>
            <a:off x="374624" y="3236535"/>
            <a:ext cx="5764376" cy="219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65167"/>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13DA9D4F-7F9B-4B41-93CA-69736D3334A5}"/>
              </a:ext>
            </a:extLst>
          </p:cNvPr>
          <p:cNvPicPr>
            <a:picLocks noChangeAspect="1"/>
          </p:cNvPicPr>
          <p:nvPr/>
        </p:nvPicPr>
        <p:blipFill>
          <a:blip r:embed="rId3"/>
          <a:stretch>
            <a:fillRect/>
          </a:stretch>
        </p:blipFill>
        <p:spPr>
          <a:xfrm>
            <a:off x="1914418" y="866910"/>
            <a:ext cx="6764409" cy="4509606"/>
          </a:xfrm>
          <a:prstGeom prst="rect">
            <a:avLst/>
          </a:prstGeom>
        </p:spPr>
      </p:pic>
      <p:sp>
        <p:nvSpPr>
          <p:cNvPr id="70" name="TextBox 69"/>
          <p:cNvSpPr txBox="1"/>
          <p:nvPr/>
        </p:nvSpPr>
        <p:spPr>
          <a:xfrm>
            <a:off x="3244427" y="5528127"/>
            <a:ext cx="4788605"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k</a:t>
            </a:r>
            <a:r>
              <a:rPr lang="en-US" sz="3200" dirty="0" smtClean="0">
                <a:latin typeface="Calibri" panose="020F0502020204030204" pitchFamily="34" charset="0"/>
                <a:cs typeface="Calibri" panose="020F0502020204030204" pitchFamily="34" charset="0"/>
              </a:rPr>
              <a:t>im.goetz@noaa.gov</a:t>
            </a:r>
            <a:endParaRPr lang="en-US" sz="3200" dirty="0">
              <a:latin typeface="Calibri" panose="020F0502020204030204" pitchFamily="34" charset="0"/>
              <a:cs typeface="Calibri" panose="020F0502020204030204" pitchFamily="34" charset="0"/>
            </a:endParaRPr>
          </a:p>
        </p:txBody>
      </p:sp>
      <p:sp>
        <p:nvSpPr>
          <p:cNvPr id="2" name="TextBox 1"/>
          <p:cNvSpPr txBox="1"/>
          <p:nvPr/>
        </p:nvSpPr>
        <p:spPr>
          <a:xfrm>
            <a:off x="8962768" y="1748359"/>
            <a:ext cx="3039761" cy="2862322"/>
          </a:xfrm>
          <a:prstGeom prst="rect">
            <a:avLst/>
          </a:prstGeom>
          <a:noFill/>
          <a:ln w="28575">
            <a:solidFill>
              <a:schemeClr val="tx1"/>
            </a:solidFill>
          </a:ln>
        </p:spPr>
        <p:txBody>
          <a:bodyPr wrap="square" rtlCol="0">
            <a:spAutoFit/>
          </a:bodyPr>
          <a:lstStyle/>
          <a:p>
            <a:pPr algn="ctr"/>
            <a:r>
              <a:rPr lang="en-US" sz="2000" dirty="0" smtClean="0">
                <a:latin typeface="Calibri" panose="020F0502020204030204" pitchFamily="34" charset="0"/>
                <a:cs typeface="Calibri" panose="020F0502020204030204" pitchFamily="34" charset="0"/>
              </a:rPr>
              <a:t>Christin Khan, NEFSC</a:t>
            </a:r>
          </a:p>
          <a:p>
            <a:pPr algn="ctr"/>
            <a:r>
              <a:rPr lang="en-US" sz="2000" dirty="0" smtClean="0">
                <a:latin typeface="Calibri" panose="020F0502020204030204" pitchFamily="34" charset="0"/>
                <a:cs typeface="Calibri" panose="020F0502020204030204" pitchFamily="34" charset="0"/>
              </a:rPr>
              <a:t>February 11</a:t>
            </a:r>
          </a:p>
          <a:p>
            <a:pPr algn="ctr"/>
            <a:r>
              <a:rPr lang="en-US" sz="2000" dirty="0" smtClean="0">
                <a:latin typeface="Calibri" panose="020F0502020204030204" pitchFamily="34" charset="0"/>
                <a:cs typeface="Calibri" panose="020F0502020204030204" pitchFamily="34" charset="0"/>
              </a:rPr>
              <a:t>_______________</a:t>
            </a:r>
          </a:p>
          <a:p>
            <a:pPr algn="ctr"/>
            <a:r>
              <a:rPr lang="en-US" sz="2000" dirty="0">
                <a:latin typeface="Calibri" panose="020F0502020204030204" pitchFamily="34" charset="0"/>
                <a:cs typeface="Calibri" panose="020F0502020204030204" pitchFamily="34" charset="0"/>
              </a:rPr>
              <a:t>Automate the Identification of Right Whales using Deep </a:t>
            </a:r>
            <a:r>
              <a:rPr lang="en-US" sz="2000" dirty="0" smtClean="0">
                <a:latin typeface="Calibri" panose="020F0502020204030204" pitchFamily="34" charset="0"/>
                <a:cs typeface="Calibri" panose="020F0502020204030204" pitchFamily="34" charset="0"/>
              </a:rPr>
              <a:t>Learning</a:t>
            </a:r>
          </a:p>
          <a:p>
            <a:pPr algn="ctr"/>
            <a:endParaRPr lang="en-US" sz="2000" dirty="0">
              <a:latin typeface="Calibri" panose="020F0502020204030204" pitchFamily="34" charset="0"/>
              <a:cs typeface="Calibri" panose="020F0502020204030204" pitchFamily="34" charset="0"/>
            </a:endParaRPr>
          </a:p>
          <a:p>
            <a:pPr algn="ctr"/>
            <a:r>
              <a:rPr lang="en-US" sz="2000" dirty="0" smtClean="0">
                <a:latin typeface="Calibri" panose="020F0502020204030204" pitchFamily="34" charset="0"/>
                <a:cs typeface="Calibri" panose="020F0502020204030204" pitchFamily="34" charset="0"/>
              </a:rPr>
              <a:t>Stay Tuned……..</a:t>
            </a:r>
            <a:endParaRPr lang="en-US" sz="20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00B050"/>
                </a:solidFill>
                <a:latin typeface="Calibri" panose="020F0502020204030204" pitchFamily="34" charset="0"/>
                <a:cs typeface="Calibri" panose="020F0502020204030204" pitchFamily="34" charset="0"/>
              </a:rPr>
              <a:t>Questions?</a:t>
            </a:r>
            <a:endParaRPr lang="en-US" sz="3200" cap="small" dirty="0">
              <a:solidFill>
                <a:srgbClr val="00B050"/>
              </a:solidFill>
              <a:latin typeface="Calibri" panose="020F0502020204030204" pitchFamily="34" charset="0"/>
              <a:cs typeface="Calibri" panose="020F0502020204030204" pitchFamily="34" charset="0"/>
            </a:endParaRPr>
          </a:p>
        </p:txBody>
      </p:sp>
      <p:cxnSp>
        <p:nvCxnSpPr>
          <p:cNvPr id="7" name="Straight Connector 6"/>
          <p:cNvCxnSpPr/>
          <p:nvPr/>
        </p:nvCxnSpPr>
        <p:spPr>
          <a:xfrm flipV="1">
            <a:off x="77821" y="703144"/>
            <a:ext cx="11040894" cy="972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962768" y="1161535"/>
            <a:ext cx="1985318"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Quick Plug…</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597804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5709" t="6437" r="6976" b="6706"/>
          <a:stretch/>
        </p:blipFill>
        <p:spPr>
          <a:xfrm>
            <a:off x="77822" y="758750"/>
            <a:ext cx="7169912" cy="5511421"/>
          </a:xfrm>
          <a:prstGeom prst="rect">
            <a:avLst/>
          </a:prstGeom>
        </p:spPr>
      </p:pic>
      <p:sp>
        <p:nvSpPr>
          <p:cNvPr id="3"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latin typeface="Calibri" panose="020F0502020204030204" pitchFamily="34" charset="0"/>
                <a:cs typeface="Calibri" panose="020F0502020204030204" pitchFamily="34" charset="0"/>
              </a:rPr>
              <a:t>Cook Inlet Beluga</a:t>
            </a:r>
            <a:endParaRPr lang="en-US" sz="3200" cap="small" dirty="0">
              <a:latin typeface="Calibri" panose="020F0502020204030204" pitchFamily="34" charset="0"/>
              <a:cs typeface="Calibri" panose="020F0502020204030204" pitchFamily="34" charset="0"/>
            </a:endParaRPr>
          </a:p>
        </p:txBody>
      </p:sp>
      <p:cxnSp>
        <p:nvCxnSpPr>
          <p:cNvPr id="4" name="Straight Connector 3"/>
          <p:cNvCxnSpPr/>
          <p:nvPr/>
        </p:nvCxnSpPr>
        <p:spPr>
          <a:xfrm flipV="1">
            <a:off x="77821" y="703144"/>
            <a:ext cx="11040894" cy="9728"/>
          </a:xfrm>
          <a:prstGeom prst="line">
            <a:avLst/>
          </a:prstGeom>
          <a:ln w="28575">
            <a:solidFill>
              <a:srgbClr val="10D3DC"/>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247733" y="1078131"/>
            <a:ext cx="4792777" cy="1384995"/>
          </a:xfrm>
          <a:prstGeom prst="rect">
            <a:avLst/>
          </a:prstGeom>
          <a:noFill/>
        </p:spPr>
        <p:txBody>
          <a:bodyPr wrap="square" rtlCol="0">
            <a:spAutoFit/>
          </a:bodyPr>
          <a:lstStyle/>
          <a:p>
            <a:r>
              <a:rPr lang="en-US" sz="2800" dirty="0" smtClean="0">
                <a:solidFill>
                  <a:srgbClr val="10D3DC"/>
                </a:solidFill>
                <a:latin typeface="Calibri" panose="020F0502020204030204" pitchFamily="34" charset="0"/>
                <a:cs typeface="Calibri" panose="020F0502020204030204" pitchFamily="34" charset="0"/>
              </a:rPr>
              <a:t>Population declining:</a:t>
            </a:r>
          </a:p>
          <a:p>
            <a:r>
              <a:rPr lang="en-US" sz="2800" dirty="0" smtClean="0">
                <a:solidFill>
                  <a:srgbClr val="10D3DC"/>
                </a:solidFill>
                <a:latin typeface="Calibri" panose="020F0502020204030204" pitchFamily="34" charset="0"/>
                <a:cs typeface="Calibri" panose="020F0502020204030204" pitchFamily="34" charset="0"/>
              </a:rPr>
              <a:t>~1300 in 1979 to &lt;300 today</a:t>
            </a:r>
            <a:endParaRPr lang="en-US" sz="2800" dirty="0" smtClean="0">
              <a:solidFill>
                <a:srgbClr val="FF0000"/>
              </a:solidFill>
              <a:latin typeface="Calibri" panose="020F0502020204030204" pitchFamily="34" charset="0"/>
              <a:cs typeface="Calibri" panose="020F0502020204030204" pitchFamily="34" charset="0"/>
            </a:endParaRPr>
          </a:p>
          <a:p>
            <a:r>
              <a:rPr lang="en-US" sz="2800" b="1" dirty="0">
                <a:solidFill>
                  <a:srgbClr val="10D3DC"/>
                </a:solidFill>
                <a:latin typeface="Calibri" panose="020F0502020204030204" pitchFamily="34" charset="0"/>
                <a:cs typeface="Calibri" panose="020F0502020204030204" pitchFamily="34" charset="0"/>
              </a:rPr>
              <a:t> </a:t>
            </a:r>
            <a:r>
              <a:rPr lang="en-US" sz="2800" b="1" dirty="0" smtClean="0">
                <a:solidFill>
                  <a:srgbClr val="10D3DC"/>
                </a:solidFill>
                <a:latin typeface="Calibri" panose="020F0502020204030204" pitchFamily="34" charset="0"/>
                <a:cs typeface="Calibri" panose="020F0502020204030204" pitchFamily="34" charset="0"/>
              </a:rPr>
              <a:t>         ENDANGERED </a:t>
            </a:r>
            <a:endParaRPr lang="en-US" sz="2800" b="1" dirty="0">
              <a:solidFill>
                <a:srgbClr val="10D3DC"/>
              </a:solidFill>
              <a:latin typeface="Calibri" panose="020F0502020204030204" pitchFamily="34" charset="0"/>
              <a:cs typeface="Calibri" panose="020F0502020204030204" pitchFamily="34" charset="0"/>
            </a:endParaRPr>
          </a:p>
        </p:txBody>
      </p:sp>
      <p:grpSp>
        <p:nvGrpSpPr>
          <p:cNvPr id="15" name="Group 14"/>
          <p:cNvGrpSpPr/>
          <p:nvPr/>
        </p:nvGrpSpPr>
        <p:grpSpPr>
          <a:xfrm>
            <a:off x="6389511" y="2463126"/>
            <a:ext cx="5205525" cy="3593684"/>
            <a:chOff x="6389511" y="2463126"/>
            <a:chExt cx="5205525" cy="3593684"/>
          </a:xfrm>
        </p:grpSpPr>
        <p:pic>
          <p:nvPicPr>
            <p:cNvPr id="10252" name="Picture 12" descr="Download Spotlight Category Png, Clipart and Icons | FreePng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3930" y="2463126"/>
              <a:ext cx="3571106" cy="35711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137423" y="4674723"/>
              <a:ext cx="1332089" cy="584775"/>
            </a:xfrm>
            <a:prstGeom prst="rect">
              <a:avLst/>
            </a:prstGeom>
            <a:noFill/>
          </p:spPr>
          <p:txBody>
            <a:bodyPr wrap="square" rtlCol="0">
              <a:spAutoFit/>
            </a:bodyPr>
            <a:lstStyle/>
            <a:p>
              <a:r>
                <a:rPr lang="en-US" sz="3200" dirty="0" smtClean="0"/>
                <a:t>SIS</a:t>
              </a:r>
              <a:endParaRPr lang="en-US" sz="3200" dirty="0"/>
            </a:p>
          </p:txBody>
        </p:sp>
        <p:grpSp>
          <p:nvGrpSpPr>
            <p:cNvPr id="14" name="Group 13"/>
            <p:cNvGrpSpPr/>
            <p:nvPr/>
          </p:nvGrpSpPr>
          <p:grpSpPr>
            <a:xfrm>
              <a:off x="6389511" y="5259498"/>
              <a:ext cx="2912533" cy="797312"/>
              <a:chOff x="6389511" y="5259498"/>
              <a:chExt cx="2912533" cy="797312"/>
            </a:xfrm>
          </p:grpSpPr>
          <p:sp>
            <p:nvSpPr>
              <p:cNvPr id="10" name="Oval 9"/>
              <p:cNvSpPr/>
              <p:nvPr/>
            </p:nvSpPr>
            <p:spPr>
              <a:xfrm>
                <a:off x="6389511" y="5452533"/>
                <a:ext cx="302761" cy="604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0" idx="6"/>
              </p:cNvCxnSpPr>
              <p:nvPr/>
            </p:nvCxnSpPr>
            <p:spPr>
              <a:xfrm flipV="1">
                <a:off x="6692272" y="5259498"/>
                <a:ext cx="2609772" cy="495174"/>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grpSp>
      </p:grpSp>
    </p:spTree>
    <p:extLst>
      <p:ext uri="{BB962C8B-B14F-4D97-AF65-F5344CB8AC3E}">
        <p14:creationId xmlns:p14="http://schemas.microsoft.com/office/powerpoint/2010/main" val="3029739388"/>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7CE3-424F-E34C-BE57-AFD51AC3B73E}"/>
              </a:ext>
            </a:extLst>
          </p:cNvPr>
          <p:cNvSpPr>
            <a:spLocks noGrp="1"/>
          </p:cNvSpPr>
          <p:nvPr>
            <p:ph type="title"/>
          </p:nvPr>
        </p:nvSpPr>
        <p:spPr>
          <a:xfrm>
            <a:off x="175105" y="140979"/>
            <a:ext cx="9312167" cy="484345"/>
          </a:xfrm>
        </p:spPr>
        <p:txBody>
          <a:bodyPr/>
          <a:lstStyle/>
          <a:p>
            <a:r>
              <a:rPr lang="en-US" sz="3200" cap="small" dirty="0" smtClean="0">
                <a:solidFill>
                  <a:srgbClr val="7030A0"/>
                </a:solidFill>
                <a:latin typeface="Calibri" panose="020F0502020204030204" pitchFamily="34" charset="0"/>
                <a:cs typeface="Calibri" panose="020F0502020204030204" pitchFamily="34" charset="0"/>
              </a:rPr>
              <a:t>Monitoring – Surveys</a:t>
            </a:r>
            <a:endParaRPr lang="en-US" sz="3200" cap="small" dirty="0">
              <a:solidFill>
                <a:srgbClr val="7030A0"/>
              </a:solidFill>
              <a:latin typeface="Calibri" panose="020F0502020204030204" pitchFamily="34" charset="0"/>
              <a:cs typeface="Calibri" panose="020F0502020204030204" pitchFamily="34" charset="0"/>
            </a:endParaRPr>
          </a:p>
        </p:txBody>
      </p:sp>
      <p:cxnSp>
        <p:nvCxnSpPr>
          <p:cNvPr id="8" name="Straight Connector 7"/>
          <p:cNvCxnSpPr/>
          <p:nvPr/>
        </p:nvCxnSpPr>
        <p:spPr>
          <a:xfrm flipV="1">
            <a:off x="77821" y="703144"/>
            <a:ext cx="11040894" cy="9728"/>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7" name="Content Placeholder 3" descr="otter2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5105" y="1237429"/>
            <a:ext cx="4471924" cy="2511192"/>
          </a:xfrm>
          <a:prstGeom prst="rect">
            <a:avLst/>
          </a:prstGeom>
        </p:spPr>
      </p:pic>
      <p:pic>
        <p:nvPicPr>
          <p:cNvPr id="5" name="Picture 4" descr="KimGoetzonvideoLindaVateBrattstromDaveRughcountingin98UPaerocommanderphotobyKimShelden3June2008.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1611" y="3309322"/>
            <a:ext cx="2829453" cy="212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5JUNE2004 3 colors.t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05485" y="3877140"/>
            <a:ext cx="2861782" cy="192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0CA8F0D-E96E-E84B-BE4A-4A53DA588121}"/>
              </a:ext>
            </a:extLst>
          </p:cNvPr>
          <p:cNvPicPr>
            <a:picLocks noChangeAspect="1"/>
          </p:cNvPicPr>
          <p:nvPr/>
        </p:nvPicPr>
        <p:blipFill>
          <a:blip r:embed="rId6"/>
          <a:stretch>
            <a:fillRect/>
          </a:stretch>
        </p:blipFill>
        <p:spPr>
          <a:xfrm>
            <a:off x="5962509" y="1004605"/>
            <a:ext cx="4414122" cy="3299878"/>
          </a:xfrm>
          <a:prstGeom prst="rect">
            <a:avLst/>
          </a:prstGeom>
        </p:spPr>
      </p:pic>
      <p:pic>
        <p:nvPicPr>
          <p:cNvPr id="14" name="Picture 13"/>
          <p:cNvPicPr>
            <a:picLocks noChangeAspect="1"/>
          </p:cNvPicPr>
          <p:nvPr/>
        </p:nvPicPr>
        <p:blipFill>
          <a:blip r:embed="rId7"/>
          <a:stretch>
            <a:fillRect/>
          </a:stretch>
        </p:blipFill>
        <p:spPr>
          <a:xfrm>
            <a:off x="8072989" y="3516643"/>
            <a:ext cx="3289813" cy="2283279"/>
          </a:xfrm>
          <a:prstGeom prst="rect">
            <a:avLst/>
          </a:prstGeom>
        </p:spPr>
      </p:pic>
    </p:spTree>
    <p:extLst>
      <p:ext uri="{BB962C8B-B14F-4D97-AF65-F5344CB8AC3E}">
        <p14:creationId xmlns:p14="http://schemas.microsoft.com/office/powerpoint/2010/main" val="67386263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7CE3-424F-E34C-BE57-AFD51AC3B73E}"/>
              </a:ext>
            </a:extLst>
          </p:cNvPr>
          <p:cNvSpPr>
            <a:spLocks noGrp="1"/>
          </p:cNvSpPr>
          <p:nvPr>
            <p:ph type="title"/>
          </p:nvPr>
        </p:nvSpPr>
        <p:spPr>
          <a:xfrm>
            <a:off x="175105" y="140979"/>
            <a:ext cx="9312167" cy="484345"/>
          </a:xfrm>
        </p:spPr>
        <p:txBody>
          <a:bodyPr/>
          <a:lstStyle/>
          <a:p>
            <a:r>
              <a:rPr lang="en-US" sz="3200" cap="small" dirty="0" smtClean="0">
                <a:solidFill>
                  <a:srgbClr val="7030A0"/>
                </a:solidFill>
                <a:latin typeface="Calibri" panose="020F0502020204030204" pitchFamily="34" charset="0"/>
                <a:cs typeface="Calibri" panose="020F0502020204030204" pitchFamily="34" charset="0"/>
              </a:rPr>
              <a:t>Monitoring - Challenges</a:t>
            </a:r>
            <a:endParaRPr lang="en-US" sz="3200" cap="small" dirty="0">
              <a:solidFill>
                <a:srgbClr val="7030A0"/>
              </a:solidFill>
              <a:latin typeface="Calibri" panose="020F0502020204030204" pitchFamily="34" charset="0"/>
              <a:cs typeface="Calibri" panose="020F0502020204030204" pitchFamily="34" charset="0"/>
            </a:endParaRPr>
          </a:p>
        </p:txBody>
      </p:sp>
      <p:cxnSp>
        <p:nvCxnSpPr>
          <p:cNvPr id="8" name="Straight Connector 7"/>
          <p:cNvCxnSpPr/>
          <p:nvPr/>
        </p:nvCxnSpPr>
        <p:spPr>
          <a:xfrm flipV="1">
            <a:off x="77821" y="703144"/>
            <a:ext cx="11040894" cy="9728"/>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15981" y="1293788"/>
            <a:ext cx="4315207" cy="2082237"/>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Risk</a:t>
            </a:r>
          </a:p>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Cost</a:t>
            </a:r>
          </a:p>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Weather</a:t>
            </a:r>
          </a:p>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Large </a:t>
            </a:r>
            <a:r>
              <a:rPr lang="en-US" sz="2800" dirty="0">
                <a:latin typeface="Calibri" panose="020F0502020204030204" pitchFamily="34" charset="0"/>
                <a:cs typeface="Calibri" panose="020F0502020204030204" pitchFamily="34" charset="0"/>
              </a:rPr>
              <a:t>area of </a:t>
            </a:r>
            <a:r>
              <a:rPr lang="en-US" sz="2800" dirty="0" smtClean="0">
                <a:latin typeface="Calibri" panose="020F0502020204030204" pitchFamily="34" charset="0"/>
                <a:cs typeface="Calibri" panose="020F0502020204030204" pitchFamily="34" charset="0"/>
              </a:rPr>
              <a:t>interest</a:t>
            </a:r>
          </a:p>
          <a:p>
            <a:pPr marL="285750" indent="-285750">
              <a:buFont typeface="Arial" panose="020B0604020202020204" pitchFamily="34" charset="0"/>
              <a:buChar char="•"/>
            </a:pPr>
            <a:endParaRPr lang="en-US" dirty="0"/>
          </a:p>
        </p:txBody>
      </p:sp>
      <p:sp>
        <p:nvSpPr>
          <p:cNvPr id="6" name="TextBox 5"/>
          <p:cNvSpPr txBox="1"/>
          <p:nvPr/>
        </p:nvSpPr>
        <p:spPr>
          <a:xfrm>
            <a:off x="420253" y="3545670"/>
            <a:ext cx="4315207" cy="1815882"/>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Are there other innovative methods that can be used to improve our ability to monitor CI belugas?</a:t>
            </a:r>
            <a:endParaRPr lang="en-US" sz="2800" dirty="0">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953" y="3053574"/>
            <a:ext cx="4268353" cy="280007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6483" y="1004584"/>
            <a:ext cx="4141578" cy="2761052"/>
          </a:xfrm>
          <a:prstGeom prst="rect">
            <a:avLst/>
          </a:prstGeom>
        </p:spPr>
      </p:pic>
    </p:spTree>
    <p:extLst>
      <p:ext uri="{BB962C8B-B14F-4D97-AF65-F5344CB8AC3E}">
        <p14:creationId xmlns:p14="http://schemas.microsoft.com/office/powerpoint/2010/main" val="1771076590"/>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00B0F0"/>
                </a:solidFill>
                <a:latin typeface="Calibri" panose="020F0502020204030204" pitchFamily="34" charset="0"/>
                <a:cs typeface="Calibri" panose="020F0502020204030204" pitchFamily="34" charset="0"/>
              </a:rPr>
              <a:t>Satellite Imagery</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5" name="Straight Connector 4"/>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050" name="Picture 2" descr="https://lh3.googleusercontent.com/xDcS1v1-t8U7A5XjazT4WrG8Gp9jd8oDPtOGq5d7r1H7lVXbM1e5pyEqIkRTgET7SC1MLB10vMbqT7t8jzA4trhqrBQ89c0dl_94f-4fXvc9Uf_wtkgUNeP0AwJ6jTLErVEhKHYt"/>
          <p:cNvPicPr>
            <a:picLocks noChangeAspect="1" noChangeArrowheads="1"/>
          </p:cNvPicPr>
          <p:nvPr/>
        </p:nvPicPr>
        <p:blipFill rotWithShape="1">
          <a:blip r:embed="rId3">
            <a:extLst>
              <a:ext uri="{28A0092B-C50C-407E-A947-70E740481C1C}">
                <a14:useLocalDpi xmlns:a14="http://schemas.microsoft.com/office/drawing/2010/main" val="0"/>
              </a:ext>
            </a:extLst>
          </a:blip>
          <a:srcRect t="27451"/>
          <a:stretch/>
        </p:blipFill>
        <p:spPr bwMode="auto">
          <a:xfrm>
            <a:off x="888560" y="925342"/>
            <a:ext cx="9419416" cy="5355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14800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78" y="919238"/>
            <a:ext cx="9476595" cy="524674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00B0F0"/>
                </a:solidFill>
                <a:latin typeface="Calibri" panose="020F0502020204030204" pitchFamily="34" charset="0"/>
                <a:cs typeface="Calibri" panose="020F0502020204030204" pitchFamily="34" charset="0"/>
              </a:rPr>
              <a:t>Satellite Imagery</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4" name="Straight Connector 3"/>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7199" y="1875202"/>
            <a:ext cx="1371601" cy="34865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00500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00B0F0"/>
                </a:solidFill>
                <a:latin typeface="Calibri" panose="020F0502020204030204" pitchFamily="34" charset="0"/>
                <a:cs typeface="Calibri" panose="020F0502020204030204" pitchFamily="34" charset="0"/>
              </a:rPr>
              <a:t>Satellite Imagery - </a:t>
            </a:r>
            <a:r>
              <a:rPr lang="en-US" sz="3200" cap="small" dirty="0" err="1" smtClean="0">
                <a:solidFill>
                  <a:srgbClr val="00B0F0"/>
                </a:solidFill>
                <a:latin typeface="Calibri" panose="020F0502020204030204" pitchFamily="34" charset="0"/>
                <a:cs typeface="Calibri" panose="020F0502020204030204" pitchFamily="34" charset="0"/>
              </a:rPr>
              <a:t>ikonos</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7" name="Straight Connector 6"/>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8" name="Picture 2" descr="https://lh4.googleusercontent.com/A8Nt9ZohVl1KhF3qPpG9gO7W5I66WGprbhZrIXEFyY0WdT4SKTTvBWNAnhAXFBQkR_yOu1yohau9LhVj1tf9VNhfJF639J0qBwC3DaD8_YdkUkb0nYiq0aDzNIJjDI1Mt2U2B4Er"/>
          <p:cNvPicPr>
            <a:picLocks noChangeAspect="1" noChangeArrowheads="1"/>
          </p:cNvPicPr>
          <p:nvPr/>
        </p:nvPicPr>
        <p:blipFill rotWithShape="1">
          <a:blip r:embed="rId3">
            <a:extLst>
              <a:ext uri="{28A0092B-C50C-407E-A947-70E740481C1C}">
                <a14:useLocalDpi xmlns:a14="http://schemas.microsoft.com/office/drawing/2010/main" val="0"/>
              </a:ext>
            </a:extLst>
          </a:blip>
          <a:srcRect b="10698"/>
          <a:stretch/>
        </p:blipFill>
        <p:spPr bwMode="auto">
          <a:xfrm>
            <a:off x="613221" y="1982677"/>
            <a:ext cx="9970094" cy="42145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b="25742"/>
          <a:stretch/>
        </p:blipFill>
        <p:spPr>
          <a:xfrm>
            <a:off x="2505731" y="790692"/>
            <a:ext cx="6368009" cy="1365710"/>
          </a:xfrm>
          <a:prstGeom prst="rect">
            <a:avLst/>
          </a:prstGeom>
        </p:spPr>
      </p:pic>
    </p:spTree>
    <p:extLst>
      <p:ext uri="{BB962C8B-B14F-4D97-AF65-F5344CB8AC3E}">
        <p14:creationId xmlns:p14="http://schemas.microsoft.com/office/powerpoint/2010/main" val="3736567398"/>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57" y="919238"/>
            <a:ext cx="9476595" cy="524674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2CD7CE3-424F-E34C-BE57-AFD51AC3B73E}"/>
              </a:ext>
            </a:extLst>
          </p:cNvPr>
          <p:cNvSpPr txBox="1">
            <a:spLocks/>
          </p:cNvSpPr>
          <p:nvPr/>
        </p:nvSpPr>
        <p:spPr>
          <a:xfrm>
            <a:off x="175105" y="140979"/>
            <a:ext cx="9312167" cy="484345"/>
          </a:xfrm>
          <a:prstGeom prst="rect">
            <a:avLst/>
          </a:prstGeom>
        </p:spPr>
        <p:txBody>
          <a:bodyPr vert="horz" lIns="0" tIns="0" rIns="0" bIns="0" rtlCol="0" anchor="b">
            <a:noAutofit/>
          </a:bodyPr>
          <a:lstStyle>
            <a:lvl1pPr algn="l" defTabSz="914390" rtl="0" eaLnBrk="1" latinLnBrk="0" hangingPunct="1">
              <a:lnSpc>
                <a:spcPct val="90000"/>
              </a:lnSpc>
              <a:spcBef>
                <a:spcPct val="0"/>
              </a:spcBef>
              <a:buNone/>
              <a:defRPr sz="2880" b="0" i="0" kern="1200" spc="-50" baseline="0">
                <a:solidFill>
                  <a:srgbClr val="10D3DC"/>
                </a:solidFill>
                <a:latin typeface="Cambria" charset="0"/>
                <a:ea typeface="Cambria" charset="0"/>
                <a:cs typeface="Cambria" charset="0"/>
              </a:defRPr>
            </a:lvl1pPr>
          </a:lstStyle>
          <a:p>
            <a:r>
              <a:rPr lang="en-US" sz="3200" cap="small" dirty="0" smtClean="0">
                <a:solidFill>
                  <a:srgbClr val="00B0F0"/>
                </a:solidFill>
                <a:latin typeface="Calibri" panose="020F0502020204030204" pitchFamily="34" charset="0"/>
                <a:cs typeface="Calibri" panose="020F0502020204030204" pitchFamily="34" charset="0"/>
              </a:rPr>
              <a:t>Satellite Imagery</a:t>
            </a:r>
            <a:endParaRPr lang="en-US" sz="3200" cap="small" dirty="0">
              <a:solidFill>
                <a:srgbClr val="00B0F0"/>
              </a:solidFill>
              <a:latin typeface="Calibri" panose="020F0502020204030204" pitchFamily="34" charset="0"/>
              <a:cs typeface="Calibri" panose="020F0502020204030204" pitchFamily="34" charset="0"/>
            </a:endParaRPr>
          </a:p>
        </p:txBody>
      </p:sp>
      <p:cxnSp>
        <p:nvCxnSpPr>
          <p:cNvPr id="4" name="Straight Connector 3"/>
          <p:cNvCxnSpPr/>
          <p:nvPr/>
        </p:nvCxnSpPr>
        <p:spPr>
          <a:xfrm flipV="1">
            <a:off x="77821" y="703144"/>
            <a:ext cx="11040894" cy="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19515" y="1408670"/>
            <a:ext cx="7880787" cy="39322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64862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Main Title-Teal">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SHERIES Presentation widecreen" id="{FCF3B382-427B-744B-B083-A9E751835392}" vid="{5194707D-A35D-4C47-81B3-A52131B042E1}"/>
    </a:ext>
  </a:extLst>
</a:theme>
</file>

<file path=ppt/theme/theme2.xml><?xml version="1.0" encoding="utf-8"?>
<a:theme xmlns:a="http://schemas.openxmlformats.org/drawingml/2006/main" name="1_View">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FISHERIES Presentation widecreen" id="{FCF3B382-427B-744B-B083-A9E751835392}" vid="{9386ECA9-736A-BB4D-9082-150BEC50C9E9}"/>
    </a:ext>
  </a:extLst>
</a:theme>
</file>

<file path=ppt/theme/theme3.xml><?xml version="1.0" encoding="utf-8"?>
<a:theme xmlns:a="http://schemas.openxmlformats.org/drawingml/2006/main" name="Main Text">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FISHERIES Presentation widecreen" id="{FCF3B382-427B-744B-B083-A9E751835392}" vid="{1134B2BA-02F1-A741-BEAA-F323D8BEBC70}"/>
    </a:ext>
  </a:extLst>
</a:theme>
</file>

<file path=ppt/theme/theme4.xml><?xml version="1.0" encoding="utf-8"?>
<a:theme xmlns:a="http://schemas.openxmlformats.org/drawingml/2006/main" name="Intro TEAL">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SHERIES Presentation widecreen" id="{FCF3B382-427B-744B-B083-A9E751835392}" vid="{9DDE6898-9935-6042-B83A-C08A4C8A9A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FISHERIES Presentation widecreen</Template>
  <TotalTime>9560</TotalTime>
  <Words>3494</Words>
  <Application>Microsoft Office PowerPoint</Application>
  <PresentationFormat>Widescreen</PresentationFormat>
  <Paragraphs>287</Paragraphs>
  <Slides>27</Slides>
  <Notes>27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Arial</vt:lpstr>
      <vt:lpstr>Arial Narrow</vt:lpstr>
      <vt:lpstr>Calibri</vt:lpstr>
      <vt:lpstr>Cambria</vt:lpstr>
      <vt:lpstr>Economica</vt:lpstr>
      <vt:lpstr>Wingdings 2</vt:lpstr>
      <vt:lpstr>Main Title-Teal</vt:lpstr>
      <vt:lpstr>1_View</vt:lpstr>
      <vt:lpstr>Main Text</vt:lpstr>
      <vt:lpstr>Intro TEAL</vt:lpstr>
      <vt:lpstr>PowerPoint Presentation</vt:lpstr>
      <vt:lpstr>PowerPoint Presentation</vt:lpstr>
      <vt:lpstr>PowerPoint Presentation</vt:lpstr>
      <vt:lpstr>Monitoring – Surveys</vt:lpstr>
      <vt:lpstr>Monitoring -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NOAA AFSC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Goetz</dc:creator>
  <cp:lastModifiedBy>Kim Goetz</cp:lastModifiedBy>
  <cp:revision>262</cp:revision>
  <cp:lastPrinted>2020-11-19T15:15:48Z</cp:lastPrinted>
  <dcterms:created xsi:type="dcterms:W3CDTF">2020-10-29T03:55:05Z</dcterms:created>
  <dcterms:modified xsi:type="dcterms:W3CDTF">2020-11-19T15:33:32Z</dcterms:modified>
</cp:coreProperties>
</file>