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57" r:id="rId3"/>
    <p:sldId id="313" r:id="rId4"/>
    <p:sldId id="314" r:id="rId5"/>
    <p:sldId id="271" r:id="rId6"/>
    <p:sldId id="272" r:id="rId7"/>
    <p:sldId id="318" r:id="rId8"/>
    <p:sldId id="319" r:id="rId9"/>
    <p:sldId id="317" r:id="rId10"/>
    <p:sldId id="267" r:id="rId11"/>
    <p:sldId id="269" r:id="rId12"/>
    <p:sldId id="270" r:id="rId13"/>
    <p:sldId id="315" r:id="rId14"/>
    <p:sldId id="316" r:id="rId15"/>
    <p:sldId id="259" r:id="rId16"/>
  </p:sldIdLst>
  <p:sldSz cx="12192000" cy="6858000"/>
  <p:notesSz cx="7010400" cy="92964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Palatino Linotype" panose="020405020505050303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89A"/>
    <a:srgbClr val="9D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 err="1"/>
              <a:t>ReLU</a:t>
            </a:r>
            <a:endParaRPr lang="en-US" sz="1000" b="1" dirty="0"/>
          </a:p>
        </c:rich>
      </c:tx>
      <c:overlay val="0"/>
      <c:spPr>
        <a:noFill/>
        <a:ln>
          <a:solidFill>
            <a:schemeClr val="accent1">
              <a:alpha val="98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09733422968367"/>
          <c:y val="0.25321926420054641"/>
          <c:w val="0.76708319055379282"/>
          <c:h val="0.435859754144091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-1</c:v>
                </c:pt>
                <c:pt idx="1">
                  <c:v>0</c:v>
                </c:pt>
                <c:pt idx="2">
                  <c:v>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FB-4D26-A1CF-8B716386D4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-1</c:v>
                </c:pt>
                <c:pt idx="1">
                  <c:v>0</c:v>
                </c:pt>
                <c:pt idx="2">
                  <c:v>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FB-4D26-A1CF-8B716386D4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-1</c:v>
                </c:pt>
                <c:pt idx="1">
                  <c:v>0</c:v>
                </c:pt>
                <c:pt idx="2">
                  <c:v>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FB-4D26-A1CF-8B716386D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421816"/>
        <c:axId val="335418864"/>
      </c:lineChart>
      <c:dateAx>
        <c:axId val="335421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418864"/>
        <c:crosses val="autoZero"/>
        <c:auto val="0"/>
        <c:lblOffset val="100"/>
        <c:baseTimeUnit val="days"/>
      </c:dateAx>
      <c:valAx>
        <c:axId val="335418864"/>
        <c:scaling>
          <c:orientation val="minMax"/>
          <c:max val="1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542181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5c884a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5c884a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5c884ad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5c884ad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05c884ad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05c884ad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://www.noaa.gov/weather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www.commerce.gov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title"/>
          </p:nvPr>
        </p:nvSpPr>
        <p:spPr>
          <a:xfrm>
            <a:off x="304800" y="272596"/>
            <a:ext cx="114808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dt" idx="10"/>
          </p:nvPr>
        </p:nvSpPr>
        <p:spPr>
          <a:xfrm>
            <a:off x="8" y="6477043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Dec 3, 2020</a:t>
            </a:r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ftr" idx="11"/>
          </p:nvPr>
        </p:nvSpPr>
        <p:spPr>
          <a:xfrm>
            <a:off x="4165603" y="649291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2-nd NOAA AI Workshop, Dec 3, 2020</a:t>
            </a:r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sldNum" idx="12"/>
          </p:nvPr>
        </p:nvSpPr>
        <p:spPr>
          <a:xfrm>
            <a:off x="9347204" y="6492919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11480800" cy="516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2"/>
          </p:nvPr>
        </p:nvSpPr>
        <p:spPr>
          <a:xfrm>
            <a:off x="304800" y="762002"/>
            <a:ext cx="11480800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1016000" y="1219200"/>
            <a:ext cx="4990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2"/>
          </p:nvPr>
        </p:nvSpPr>
        <p:spPr>
          <a:xfrm>
            <a:off x="6604000" y="1219200"/>
            <a:ext cx="4990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>
            <a:spLocks noGrp="1"/>
          </p:cNvSpPr>
          <p:nvPr>
            <p:ph type="pic" idx="2"/>
          </p:nvPr>
        </p:nvSpPr>
        <p:spPr>
          <a:xfrm>
            <a:off x="1016001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1"/>
          <p:cNvSpPr>
            <a:spLocks noGrp="1"/>
          </p:cNvSpPr>
          <p:nvPr>
            <p:ph type="pic" idx="3"/>
          </p:nvPr>
        </p:nvSpPr>
        <p:spPr>
          <a:xfrm>
            <a:off x="6604000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1003851" y="3048000"/>
            <a:ext cx="4990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4"/>
          </p:nvPr>
        </p:nvSpPr>
        <p:spPr>
          <a:xfrm>
            <a:off x="6604000" y="3048000"/>
            <a:ext cx="4990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3263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2"/>
          </p:nvPr>
        </p:nvSpPr>
        <p:spPr>
          <a:xfrm>
            <a:off x="8331200" y="1219200"/>
            <a:ext cx="3263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3"/>
          </p:nvPr>
        </p:nvSpPr>
        <p:spPr>
          <a:xfrm>
            <a:off x="4667525" y="1219200"/>
            <a:ext cx="3263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23"/>
          <p:cNvSpPr>
            <a:spLocks noGrp="1"/>
          </p:cNvSpPr>
          <p:nvPr>
            <p:ph type="pic" idx="2"/>
          </p:nvPr>
        </p:nvSpPr>
        <p:spPr>
          <a:xfrm>
            <a:off x="1016000" y="1219200"/>
            <a:ext cx="32472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3"/>
          <p:cNvSpPr>
            <a:spLocks noGrp="1"/>
          </p:cNvSpPr>
          <p:nvPr>
            <p:ph type="pic" idx="3"/>
          </p:nvPr>
        </p:nvSpPr>
        <p:spPr>
          <a:xfrm>
            <a:off x="4677549" y="1219200"/>
            <a:ext cx="32472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3"/>
          <p:cNvSpPr>
            <a:spLocks noGrp="1"/>
          </p:cNvSpPr>
          <p:nvPr>
            <p:ph type="pic" idx="4"/>
          </p:nvPr>
        </p:nvSpPr>
        <p:spPr>
          <a:xfrm>
            <a:off x="8335149" y="1219200"/>
            <a:ext cx="32472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1003851" y="3048000"/>
            <a:ext cx="3263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5"/>
          </p:nvPr>
        </p:nvSpPr>
        <p:spPr>
          <a:xfrm>
            <a:off x="8331200" y="3048000"/>
            <a:ext cx="3263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6"/>
          </p:nvPr>
        </p:nvSpPr>
        <p:spPr>
          <a:xfrm>
            <a:off x="4667525" y="3048000"/>
            <a:ext cx="3263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4"/>
          <p:cNvSpPr>
            <a:spLocks noGrp="1"/>
          </p:cNvSpPr>
          <p:nvPr>
            <p:ph type="pic" idx="2"/>
          </p:nvPr>
        </p:nvSpPr>
        <p:spPr>
          <a:xfrm>
            <a:off x="1016000" y="1219200"/>
            <a:ext cx="10566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>
            <a:off x="547747" y="0"/>
            <a:ext cx="11641200" cy="42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5"/>
          <p:cNvSpPr>
            <a:spLocks noGrp="1"/>
          </p:cNvSpPr>
          <p:nvPr>
            <p:ph type="pic" idx="2"/>
          </p:nvPr>
        </p:nvSpPr>
        <p:spPr>
          <a:xfrm>
            <a:off x="550101" y="4267200"/>
            <a:ext cx="116388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1040445" y="2590798"/>
            <a:ext cx="1828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3"/>
          </p:nvPr>
        </p:nvSpPr>
        <p:spPr>
          <a:xfrm>
            <a:off x="1040445" y="3733800"/>
            <a:ext cx="17272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4"/>
          </p:nvPr>
        </p:nvSpPr>
        <p:spPr>
          <a:xfrm>
            <a:off x="3352800" y="768745"/>
            <a:ext cx="81280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5"/>
          </p:nvPr>
        </p:nvSpPr>
        <p:spPr>
          <a:xfrm>
            <a:off x="3353383" y="2262187"/>
            <a:ext cx="81232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6"/>
          </p:nvPr>
        </p:nvSpPr>
        <p:spPr>
          <a:xfrm>
            <a:off x="3352800" y="3311237"/>
            <a:ext cx="8128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7" name="Google Shape;197;p25"/>
          <p:cNvCxnSpPr/>
          <p:nvPr/>
        </p:nvCxnSpPr>
        <p:spPr>
          <a:xfrm>
            <a:off x="3047999" y="609600"/>
            <a:ext cx="0" cy="34734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8" name="Google Shape;198;p2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0" y="533400"/>
            <a:ext cx="2349515" cy="213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25"/>
          <p:cNvGrpSpPr/>
          <p:nvPr/>
        </p:nvGrpSpPr>
        <p:grpSpPr>
          <a:xfrm>
            <a:off x="-40517" y="-3048"/>
            <a:ext cx="629920" cy="6861048"/>
            <a:chOff x="-15240" y="-3048"/>
            <a:chExt cx="472440" cy="6861048"/>
          </a:xfrm>
        </p:grpSpPr>
        <p:sp>
          <p:nvSpPr>
            <p:cNvPr id="200" name="Google Shape;200;p25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" name="Google Shape;202;p25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5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5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5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5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5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25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09" name="Google Shape;209;p25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10" name="Google Shape;210;p25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" name="Google Shape;211;p25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2" name="Google Shape;212;p25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" name="Google Shape;213;p25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4" name="Google Shape;214;p25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5" name="Google Shape;215;p25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16" name="Google Shape;216;p25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/>
          <p:nvPr/>
        </p:nvSpPr>
        <p:spPr>
          <a:xfrm>
            <a:off x="547747" y="0"/>
            <a:ext cx="11644400" cy="6449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26"/>
          <p:cNvGrpSpPr/>
          <p:nvPr/>
        </p:nvGrpSpPr>
        <p:grpSpPr>
          <a:xfrm>
            <a:off x="-40517" y="-3048"/>
            <a:ext cx="629920" cy="6861048"/>
            <a:chOff x="-15240" y="-3048"/>
            <a:chExt cx="472440" cy="6861048"/>
          </a:xfrm>
        </p:grpSpPr>
        <p:sp>
          <p:nvSpPr>
            <p:cNvPr id="220" name="Google Shape;220;p26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2" name="Google Shape;222;p26" descr="C:\Users\jacqui.fenner\Desktop\PTT templates\images\noaa icons\noaa_icons-04.png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6" descr="C:\Users\jacqui.fenner\Desktop\PTT templates\images\noaa icons\noaa_icons-05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6" descr="C:\Users\jacqui.fenner\Desktop\PTT templates\images\noaa icons\noaa_icons-06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6" descr="C:\Users\jacqui.fenner\Desktop\PTT templates\images\noaa icons\noaa_icons-07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6" descr="C:\Users\jacqui.fenner\Desktop\PTT templates\images\noaa icons\noaa_icons-08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6" descr="C:\Users\jacqui.fenner\Desktop\PTT templates\images\noaa icons\noaa_icons-10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8" name="Google Shape;228;p26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29" name="Google Shape;229;p26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30" name="Google Shape;230;p26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1" name="Google Shape;231;p26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2" name="Google Shape;232;p26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3" name="Google Shape;233;p26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4" name="Google Shape;234;p26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5" name="Google Shape;235;p26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6" name="Google Shape;236;p26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1016000" y="1066799"/>
            <a:ext cx="10578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26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1930400" y="6551712"/>
            <a:ext cx="9652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40" name="Google Shape;240;p26" descr="G:\STALL\ST Comms\Templates &amp; Resources\Logos\Other Emblems\DOC Logo\DOC Color.png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4800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3103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1"/>
          </p:nvPr>
        </p:nvSpPr>
        <p:spPr>
          <a:xfrm>
            <a:off x="609600" y="1600209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2"/>
          </p:nvPr>
        </p:nvSpPr>
        <p:spPr>
          <a:xfrm>
            <a:off x="6197600" y="1600209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Dec 3, 2020</a:t>
            </a:r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2-nd NOAA AI Workshop, Dec 3, 2020</a:t>
            </a:r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626533" y="1295400"/>
            <a:ext cx="11074400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52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Dec 3, 2020</a:t>
            </a:r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2-nd NOAA AI Workshop, Dec 3, 2020</a:t>
            </a:r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10578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ctrTitle"/>
          </p:nvPr>
        </p:nvSpPr>
        <p:spPr>
          <a:xfrm>
            <a:off x="914400" y="2130460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Dec 3, 2020</a:t>
            </a:r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2-nd NOAA AI Workshop, Dec 3, 2020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5"/>
          <p:cNvSpPr>
            <a:spLocks noGrp="1"/>
          </p:cNvSpPr>
          <p:nvPr>
            <p:ph type="pic" idx="2"/>
          </p:nvPr>
        </p:nvSpPr>
        <p:spPr>
          <a:xfrm>
            <a:off x="6604000" y="1219200"/>
            <a:ext cx="49784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4990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3"/>
          </p:nvPr>
        </p:nvSpPr>
        <p:spPr>
          <a:xfrm>
            <a:off x="6604000" y="3429000"/>
            <a:ext cx="4990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>
            <a:spLocks noGrp="1"/>
          </p:cNvSpPr>
          <p:nvPr>
            <p:ph type="pic" idx="2"/>
          </p:nvPr>
        </p:nvSpPr>
        <p:spPr>
          <a:xfrm>
            <a:off x="8128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6920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>
            <a:spLocks noGrp="1"/>
          </p:cNvSpPr>
          <p:nvPr>
            <p:ph type="pic" idx="2"/>
          </p:nvPr>
        </p:nvSpPr>
        <p:spPr>
          <a:xfrm>
            <a:off x="1016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4673600" y="1219200"/>
            <a:ext cx="6920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>
            <a:spLocks noGrp="1"/>
          </p:cNvSpPr>
          <p:nvPr>
            <p:ph type="pic" idx="2"/>
          </p:nvPr>
        </p:nvSpPr>
        <p:spPr>
          <a:xfrm>
            <a:off x="1016000" y="1219200"/>
            <a:ext cx="10562400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1003851" y="3124200"/>
            <a:ext cx="10578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>
            <a:spLocks noGrp="1"/>
          </p:cNvSpPr>
          <p:nvPr>
            <p:ph type="pic" idx="2"/>
          </p:nvPr>
        </p:nvSpPr>
        <p:spPr>
          <a:xfrm>
            <a:off x="1016000" y="4419600"/>
            <a:ext cx="10562400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10578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://www.noaa.gov/fisheries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34" Type="http://schemas.openxmlformats.org/officeDocument/2006/relationships/hyperlink" Target="http://www.noaa.gov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3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noaa.gov/marine-aviation" TargetMode="Externa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://www.noaa.gov/satellites" TargetMode="External"/><Relationship Id="rId32" Type="http://schemas.openxmlformats.org/officeDocument/2006/relationships/hyperlink" Target="https://www.commerce.gov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28" Type="http://schemas.openxmlformats.org/officeDocument/2006/relationships/hyperlink" Target="http://www.noaa.gov/oceans-coas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noaa.gov/research" TargetMode="External"/><Relationship Id="rId27" Type="http://schemas.openxmlformats.org/officeDocument/2006/relationships/image" Target="../media/image4.png"/><Relationship Id="rId30" Type="http://schemas.openxmlformats.org/officeDocument/2006/relationships/hyperlink" Target="http://www.noaa.gov/weather" TargetMode="External"/><Relationship Id="rId35" Type="http://schemas.openxmlformats.org/officeDocument/2006/relationships/image" Target="../media/image8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9"/>
          <p:cNvGrpSpPr/>
          <p:nvPr/>
        </p:nvGrpSpPr>
        <p:grpSpPr>
          <a:xfrm>
            <a:off x="-40517" y="-3048"/>
            <a:ext cx="629920" cy="6861048"/>
            <a:chOff x="-15240" y="-3048"/>
            <a:chExt cx="472440" cy="6861048"/>
          </a:xfrm>
        </p:grpSpPr>
        <p:sp>
          <p:nvSpPr>
            <p:cNvPr id="94" name="Google Shape;94;p9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9" descr="C:\Users\jacqui.fenner\Desktop\PTT templates\images\noaa icons\noaa_icons-04.png">
              <a:hlinkClick r:id="rId20"/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9" descr="C:\Users\jacqui.fenner\Desktop\PTT templates\images\noaa icons\noaa_icons-05.png">
              <a:hlinkClick r:id="rId22"/>
            </p:cNvPr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9" descr="C:\Users\jacqui.fenner\Desktop\PTT templates\images\noaa icons\noaa_icons-06.png">
              <a:hlinkClick r:id="rId24"/>
            </p:cNvPr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9" descr="C:\Users\jacqui.fenner\Desktop\PTT templates\images\noaa icons\noaa_icons-07.png">
              <a:hlinkClick r:id="rId26"/>
            </p:cNvPr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9" descr="C:\Users\jacqui.fenner\Desktop\PTT templates\images\noaa icons\noaa_icons-08.png">
              <a:hlinkClick r:id="rId28"/>
            </p:cNvPr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9" descr="C:\Users\jacqui.fenner\Desktop\PTT templates\images\noaa icons\noaa_icons-10.png">
              <a:hlinkClick r:id="rId30"/>
            </p:cNvPr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2" name="Google Shape;102;p9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03" name="Google Shape;103;p9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04" name="Google Shape;104;p9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5" name="Google Shape;105;p9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6" name="Google Shape;106;p9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" name="Google Shape;107;p9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" name="Google Shape;108;p9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" name="Google Shape;109;p9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10" name="Google Shape;110;p9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11" name="Google Shape;111;p9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1003851" y="274638"/>
            <a:ext cx="10578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10578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9" descr="G:\STALL\ST Comms\Templates &amp; Resources\Logos\Other Emblems\DOC Logo\DOC Color.png">
            <a:hlinkClick r:id="rId32"/>
          </p:cNvPr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304800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>
            <a:hlinkClick r:id="rId34"/>
          </p:cNvPr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53103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9"/>
          <p:cNvSpPr txBox="1"/>
          <p:nvPr/>
        </p:nvSpPr>
        <p:spPr>
          <a:xfrm>
            <a:off x="1930400" y="6551712"/>
            <a:ext cx="9652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7" r:id="rId18"/>
  </p:sldLayoutIdLst>
  <p:transition spd="med">
    <p:fade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mir.Krasnopolsky@noa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lexei.a.belochitski@noaa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721360" y="2176710"/>
            <a:ext cx="1108456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Neural Networks as Model Physics Components in Numerical Weather Prediction</a:t>
            </a:r>
            <a:b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4800"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2304394" y="3980250"/>
            <a:ext cx="7583213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Krasnopolsky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A. Belochitski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NWS/NCEP/EMC,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IMSG at NCEP/EMC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1200" dirty="0">
                <a:hlinkClick r:id="rId3"/>
              </a:rPr>
              <a:t>Vladimir.Krasnopolsky@noaa.gov</a:t>
            </a:r>
            <a:endParaRPr lang="en-US" sz="1200" dirty="0"/>
          </a:p>
          <a:p>
            <a:pPr marL="0" indent="0"/>
            <a:r>
              <a:rPr lang="en-US" sz="1200" dirty="0">
                <a:hlinkClick r:id="rId4"/>
              </a:rPr>
              <a:t>Alexei.A.Belochitski@noaa.gov</a:t>
            </a:r>
            <a:endParaRPr lang="en-US" sz="1200" dirty="0"/>
          </a:p>
          <a:p>
            <a:pPr marL="0" indent="0"/>
            <a:endParaRPr lang="en-US" sz="1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790DAB4-26BB-4AF2-B081-B5E843838E9C}"/>
              </a:ext>
            </a:extLst>
          </p:cNvPr>
          <p:cNvSpPr txBox="1">
            <a:spLocks/>
          </p:cNvSpPr>
          <p:nvPr/>
        </p:nvSpPr>
        <p:spPr>
          <a:xfrm>
            <a:off x="3830320" y="5813340"/>
            <a:ext cx="4968240" cy="18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2-nd NOAA AI Workshop, Dec 3, 2020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EC46-9881-44A6-8393-701B9152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920" y="0"/>
            <a:ext cx="8272780" cy="687572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NN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88252B-4519-4183-9B5C-90D98D2D81C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43100" y="1382232"/>
                <a:ext cx="8305800" cy="371490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3000" dirty="0"/>
                  <a:t>General issues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600" dirty="0"/>
                  <a:t>Model physics and individual parameterizations are mappings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5715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ℜ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600" i="1">
                          <a:solidFill>
                            <a:srgbClr val="0A459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A459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A459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ℜ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A459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  <a:p>
                <a:pPr marL="571500" lvl="1" indent="0">
                  <a:buNone/>
                </a:pPr>
                <a:endParaRPr lang="en-US" sz="26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600" dirty="0"/>
                  <a:t>SNNs are generic &amp; universal tool for approximating continuous and almost continuous mappings (</a:t>
                </a:r>
                <a:r>
                  <a:rPr lang="en-US" dirty="0" err="1"/>
                  <a:t>Hornik</a:t>
                </a:r>
                <a:r>
                  <a:rPr lang="en-US" dirty="0"/>
                  <a:t> 1991, 1993, </a:t>
                </a:r>
                <a:r>
                  <a:rPr lang="en-US" dirty="0" err="1"/>
                  <a:t>Vapnik</a:t>
                </a:r>
                <a:r>
                  <a:rPr lang="en-US" dirty="0"/>
                  <a:t> 2019)</a:t>
                </a:r>
                <a:endParaRPr lang="en-US" sz="2600" dirty="0"/>
              </a:p>
              <a:p>
                <a:pPr marL="5715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88252B-4519-4183-9B5C-90D98D2D8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43100" y="1382232"/>
                <a:ext cx="8305800" cy="3714900"/>
              </a:xfrm>
              <a:blipFill>
                <a:blip r:embed="rId2"/>
                <a:stretch>
                  <a:fillRect t="-821" r="-1982" b="-1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49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EC46-9881-44A6-8393-701B9152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572"/>
            <a:ext cx="8229600" cy="559981"/>
          </a:xfrm>
        </p:spPr>
        <p:txBody>
          <a:bodyPr/>
          <a:lstStyle/>
          <a:p>
            <a:pPr marL="114300" algn="l">
              <a:spcBef>
                <a:spcPts val="360"/>
              </a:spcBef>
              <a:buClr>
                <a:srgbClr val="0A4595"/>
              </a:buClr>
            </a:pPr>
            <a:r>
              <a:rPr lang="en-US" sz="3600" dirty="0">
                <a:solidFill>
                  <a:schemeClr val="tx1"/>
                </a:solidFill>
              </a:rPr>
              <a:t>NN </a:t>
            </a:r>
            <a:r>
              <a:rPr lang="en-US" sz="3600" dirty="0">
                <a:solidFill>
                  <a:srgbClr val="0A4595"/>
                </a:solidFill>
              </a:rPr>
              <a:t>Complexity and Nonlinearity 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88252B-4519-4183-9B5C-90D98D2D81C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36340" y="1004924"/>
                <a:ext cx="9516140" cy="371490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Complexity and nonlinearity of approximating/emulating NN should not exceed the complexity and nonlinearity of the mapping to be approximated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SNN vs. DNN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ea typeface="Arial" panose="020B0604020202020204" pitchFamily="34" charset="0"/>
                  </a:rPr>
                  <a:t>SNN complexity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⋅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  <a:ea typeface="Arial" panose="020B0604020202020204" pitchFamily="34" charset="0"/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DNN </a:t>
                </a:r>
                <a:r>
                  <a:rPr lang="en-US" sz="2000" dirty="0">
                    <a:ea typeface="Arial" panose="020B0604020202020204" pitchFamily="34" charset="0"/>
                  </a:rPr>
                  <a:t> complexity </a:t>
                </a:r>
                <a:r>
                  <a:rPr lang="en-US" sz="2000" dirty="0"/>
                  <a:t>=&gt;</a:t>
                </a:r>
                <a:r>
                  <a:rPr lang="en-US" sz="2000" dirty="0">
                    <a:solidFill>
                      <a:srgbClr val="0A4595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ℂ</m:t>
                        </m:r>
                      </m:e>
                      <m:sub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 = 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+1)</m:t>
                        </m:r>
                      </m:e>
                    </m:nary>
                  </m:oMath>
                </a14:m>
                <a:endParaRPr lang="en-US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SNN nonlinearity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  <m:sup/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𝑗𝑖</m:t>
                            </m:r>
                          </m:sub>
                          <m:sup/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=1, ⋯,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buClr>
                    <a:srgbClr val="0A4595"/>
                  </a:buClr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DNN </a:t>
                </a:r>
                <a:r>
                  <a:rPr lang="en-US" sz="2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nonlinearity </a:t>
                </a:r>
                <a:r>
                  <a:rPr lang="en-US" sz="2000" dirty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A459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A459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A459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A459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A459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A459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A459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A459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A459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i="1">
                        <a:solidFill>
                          <a:srgbClr val="0A459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  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=1, ⋯,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DNN: complexity and nonlinearity increase very quickly with adding new hidden layers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It is more difficult to control complexity and nonlinearity (</a:t>
                </a:r>
                <a:r>
                  <a:rPr lang="en-US" sz="2000" b="1" dirty="0"/>
                  <a:t>overfitting</a:t>
                </a:r>
                <a:r>
                  <a:rPr lang="en-US" sz="2000" dirty="0"/>
                  <a:t> and </a:t>
                </a:r>
                <a:r>
                  <a:rPr lang="en-US" sz="2000" b="1" dirty="0"/>
                  <a:t>generalization</a:t>
                </a:r>
                <a:r>
                  <a:rPr lang="en-US" sz="2000" dirty="0"/>
                  <a:t>) of DNN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88252B-4519-4183-9B5C-90D98D2D8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36340" y="1004924"/>
                <a:ext cx="9516140" cy="3714900"/>
              </a:xfrm>
              <a:blipFill>
                <a:blip r:embed="rId2"/>
                <a:stretch>
                  <a:fillRect t="-493" r="-1089" b="-3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85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EC46-9881-44A6-8393-701B9152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25" y="153392"/>
            <a:ext cx="8229600" cy="736182"/>
          </a:xfrm>
        </p:spPr>
        <p:txBody>
          <a:bodyPr/>
          <a:lstStyle/>
          <a:p>
            <a:pPr marL="114300" algn="l">
              <a:spcBef>
                <a:spcPts val="360"/>
              </a:spcBef>
              <a:buClr>
                <a:srgbClr val="0A4595"/>
              </a:buClr>
            </a:pPr>
            <a:r>
              <a:rPr lang="en-US" sz="3600" dirty="0">
                <a:solidFill>
                  <a:schemeClr val="tx1"/>
                </a:solidFill>
              </a:rPr>
              <a:t>Activation Function (AF)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88252B-4519-4183-9B5C-90D98D2D81C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85461" y="860683"/>
                <a:ext cx="9392528" cy="4838162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800" dirty="0">
                    <a:solidFill>
                      <a:schemeClr val="tx1"/>
                    </a:solidFill>
                  </a:rPr>
                  <a:t>Choice of activation function may affect stability of NN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If use of AFs that are not continuously differentiable (e.g.,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ReLU</a:t>
                </a:r>
                <a:r>
                  <a:rPr lang="en-US" sz="2400" dirty="0">
                    <a:solidFill>
                      <a:schemeClr val="tx1"/>
                    </a:solidFill>
                  </a:rPr>
                  <a:t>):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solidFill>
                      <a:schemeClr val="tx1"/>
                    </a:solidFill>
                  </a:rPr>
                  <a:t>May cause problems with gradient-based optimization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solidFill>
                      <a:schemeClr val="tx1"/>
                    </a:solidFill>
                  </a:rPr>
                  <a:t>Your NN emulation is not continuously differentiable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When the range of the AF is finite, gradient-based training methods tend to be more stable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When AF approximates identity near the origin, i.e., </a:t>
                </a:r>
              </a:p>
              <a:p>
                <a:pPr marL="571500" lvl="1" indent="0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  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  <m:sup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 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  <m:sup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𝑖𝑠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𝑐𝑜𝑛𝑡𝑖𝑛𝑢𝑜𝑢𝑠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𝑎𝑡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0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weights are recommended to be initialized with small random values. 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Old fashioned sigmoid and tanh fulfill all these conditions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88252B-4519-4183-9B5C-90D98D2D8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85461" y="860683"/>
                <a:ext cx="9392528" cy="4838162"/>
              </a:xfrm>
              <a:blipFill>
                <a:blip r:embed="rId2"/>
                <a:stretch>
                  <a:fillRect t="-252" b="-1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9167790-ABC1-4829-B3AB-2FD359943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852326"/>
              </p:ext>
            </p:extLst>
          </p:nvPr>
        </p:nvGraphicFramePr>
        <p:xfrm>
          <a:off x="4612640" y="1929983"/>
          <a:ext cx="2092960" cy="12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2" descr="f(0)=0">
            <a:extLst>
              <a:ext uri="{FF2B5EF4-FFF2-40B4-BE49-F238E27FC236}">
                <a16:creationId xmlns:a16="http://schemas.microsoft.com/office/drawing/2014/main" id="{6BE41C41-34A8-4F4B-B73A-53C2B1562F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9725" y="7127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" descr="f'(0)=1">
            <a:extLst>
              <a:ext uri="{FF2B5EF4-FFF2-40B4-BE49-F238E27FC236}">
                <a16:creationId xmlns:a16="http://schemas.microsoft.com/office/drawing/2014/main" id="{1F4396BE-1A3D-44F6-955A-1335B4F553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6963" y="7127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f'">
            <a:extLst>
              <a:ext uri="{FF2B5EF4-FFF2-40B4-BE49-F238E27FC236}">
                <a16:creationId xmlns:a16="http://schemas.microsoft.com/office/drawing/2014/main" id="{50AF1556-633A-4D25-8526-CA564E990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7127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f(0)=0">
            <a:extLst>
              <a:ext uri="{FF2B5EF4-FFF2-40B4-BE49-F238E27FC236}">
                <a16:creationId xmlns:a16="http://schemas.microsoft.com/office/drawing/2014/main" id="{936FC26C-94EF-4809-88F9-F23F3473BC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25" y="86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7" descr="f'(0)=1">
            <a:extLst>
              <a:ext uri="{FF2B5EF4-FFF2-40B4-BE49-F238E27FC236}">
                <a16:creationId xmlns:a16="http://schemas.microsoft.com/office/drawing/2014/main" id="{CC72B16B-2BF8-43D3-83E7-09C137F0BD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19363" y="86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f'">
            <a:extLst>
              <a:ext uri="{FF2B5EF4-FFF2-40B4-BE49-F238E27FC236}">
                <a16:creationId xmlns:a16="http://schemas.microsoft.com/office/drawing/2014/main" id="{9783E55A-92ED-46EC-819E-F9E6895AF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86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EC46-9881-44A6-8393-701B9152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192298"/>
            <a:ext cx="8235315" cy="736182"/>
          </a:xfrm>
        </p:spPr>
        <p:txBody>
          <a:bodyPr/>
          <a:lstStyle/>
          <a:p>
            <a:pPr marL="114300" algn="l">
              <a:spcBef>
                <a:spcPts val="360"/>
              </a:spcBef>
              <a:buClr>
                <a:srgbClr val="0A4595"/>
              </a:buClr>
            </a:pPr>
            <a:r>
              <a:rPr lang="en-US" sz="3600" dirty="0">
                <a:solidFill>
                  <a:schemeClr val="tx1"/>
                </a:solidFill>
              </a:rPr>
              <a:t>Training Set (TS)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88252B-4519-4183-9B5C-90D98D2D81C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66925" y="1169990"/>
                <a:ext cx="9657715" cy="5165911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TS preparation may affect stability of NN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Amount of data:</a:t>
                </a:r>
              </a:p>
              <a:p>
                <a:pPr lvl="2">
                  <a:buClr>
                    <a:srgbClr val="0A4595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ℂ</m:t>
                        </m:r>
                      </m:e>
                      <m:sub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A4595"/>
                    </a:solidFill>
                    <a:ea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ℂ</m:t>
                        </m:r>
                      </m:e>
                      <m:sub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,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A4595"/>
                    </a:solidFill>
                    <a:ea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2">
                  <a:buClr>
                    <a:srgbClr val="0A4595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A4595"/>
                    </a:solidFill>
                    <a:ea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ℂ</m:t>
                        </m:r>
                      </m:e>
                      <m:sub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ℂ</m:t>
                        </m:r>
                      </m:e>
                      <m:sub>
                        <m:r>
                          <a:rPr lang="en-US" sz="2000" i="1">
                            <a:solidFill>
                              <a:srgbClr val="0A459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>
                  <a:buClr>
                    <a:srgbClr val="0A4595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Representativeness of data:</a:t>
                </a:r>
              </a:p>
              <a:p>
                <a:pPr lvl="2">
                  <a:buClr>
                    <a:srgbClr val="0A4595"/>
                  </a:buClr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Annual cycle</a:t>
                </a:r>
              </a:p>
              <a:p>
                <a:pPr lvl="2">
                  <a:buClr>
                    <a:srgbClr val="0A4595"/>
                  </a:buClr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Diurnal cycle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Extreme events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Data preprocessing: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Proper sampling (e.g., polar areas are overrepresented in </a:t>
                </a:r>
                <a:r>
                  <a:rPr lang="en-US" sz="2000" dirty="0" err="1"/>
                  <a:t>lat</a:t>
                </a:r>
                <a:r>
                  <a:rPr lang="en-US" sz="2000" dirty="0"/>
                  <a:t> x </a:t>
                </a:r>
                <a:r>
                  <a:rPr lang="en-US" sz="2000" dirty="0" err="1"/>
                  <a:t>lon</a:t>
                </a:r>
                <a:r>
                  <a:rPr lang="en-US" sz="2000" dirty="0"/>
                  <a:t> grid)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Proper purging and normalization of inputs and outputs (e.g., removing constants)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88252B-4519-4183-9B5C-90D98D2D8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66925" y="1169990"/>
                <a:ext cx="9657715" cy="5165911"/>
              </a:xfrm>
              <a:blipFill>
                <a:blip r:embed="rId2"/>
                <a:stretch>
                  <a:fillRect t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f(0)=0">
            <a:extLst>
              <a:ext uri="{FF2B5EF4-FFF2-40B4-BE49-F238E27FC236}">
                <a16:creationId xmlns:a16="http://schemas.microsoft.com/office/drawing/2014/main" id="{6BE41C41-34A8-4F4B-B73A-53C2B1562F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9725" y="7127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" descr="f'(0)=1">
            <a:extLst>
              <a:ext uri="{FF2B5EF4-FFF2-40B4-BE49-F238E27FC236}">
                <a16:creationId xmlns:a16="http://schemas.microsoft.com/office/drawing/2014/main" id="{1F4396BE-1A3D-44F6-955A-1335B4F553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6963" y="7127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f'">
            <a:extLst>
              <a:ext uri="{FF2B5EF4-FFF2-40B4-BE49-F238E27FC236}">
                <a16:creationId xmlns:a16="http://schemas.microsoft.com/office/drawing/2014/main" id="{50AF1556-633A-4D25-8526-CA564E990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7127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f(0)=0">
            <a:extLst>
              <a:ext uri="{FF2B5EF4-FFF2-40B4-BE49-F238E27FC236}">
                <a16:creationId xmlns:a16="http://schemas.microsoft.com/office/drawing/2014/main" id="{936FC26C-94EF-4809-88F9-F23F3473BC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25" y="86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7" descr="f'(0)=1">
            <a:extLst>
              <a:ext uri="{FF2B5EF4-FFF2-40B4-BE49-F238E27FC236}">
                <a16:creationId xmlns:a16="http://schemas.microsoft.com/office/drawing/2014/main" id="{CC72B16B-2BF8-43D3-83E7-09C137F0BD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19363" y="86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f'">
            <a:extLst>
              <a:ext uri="{FF2B5EF4-FFF2-40B4-BE49-F238E27FC236}">
                <a16:creationId xmlns:a16="http://schemas.microsoft.com/office/drawing/2014/main" id="{9783E55A-92ED-46EC-819E-F9E6895AF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86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EC46-9881-44A6-8393-701B9152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59398"/>
            <a:ext cx="10922000" cy="559134"/>
          </a:xfrm>
        </p:spPr>
        <p:txBody>
          <a:bodyPr/>
          <a:lstStyle/>
          <a:p>
            <a:pPr marL="114300" algn="l">
              <a:spcBef>
                <a:spcPts val="360"/>
              </a:spcBef>
              <a:buClr>
                <a:srgbClr val="0A4595"/>
              </a:buClr>
            </a:pPr>
            <a:r>
              <a:rPr lang="en-US" sz="3600" dirty="0">
                <a:solidFill>
                  <a:schemeClr val="tx1"/>
                </a:solidFill>
              </a:rPr>
              <a:t>Additional issues that may lead to NN instability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252B-4519-4183-9B5C-90D98D2D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9725" y="699591"/>
            <a:ext cx="9773529" cy="48381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When learn a new NN parameterization for GCM from the data simulated by higher resolution model (e.g., CRM)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Projecting: removing CRM variables that are not present in GCM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Projecting introduces stochasticity in the training set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ML/NN parameterization/mapping becomes stochastic and should be treated as such; otherwise NN may become unstable</a:t>
            </a:r>
          </a:p>
        </p:txBody>
      </p:sp>
      <p:sp>
        <p:nvSpPr>
          <p:cNvPr id="9" name="AutoShape 2" descr="f(0)=0">
            <a:extLst>
              <a:ext uri="{FF2B5EF4-FFF2-40B4-BE49-F238E27FC236}">
                <a16:creationId xmlns:a16="http://schemas.microsoft.com/office/drawing/2014/main" id="{6BE41C41-34A8-4F4B-B73A-53C2B1562F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9725" y="7127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" descr="f'(0)=1">
            <a:extLst>
              <a:ext uri="{FF2B5EF4-FFF2-40B4-BE49-F238E27FC236}">
                <a16:creationId xmlns:a16="http://schemas.microsoft.com/office/drawing/2014/main" id="{1F4396BE-1A3D-44F6-955A-1335B4F553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6963" y="7127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f'">
            <a:extLst>
              <a:ext uri="{FF2B5EF4-FFF2-40B4-BE49-F238E27FC236}">
                <a16:creationId xmlns:a16="http://schemas.microsoft.com/office/drawing/2014/main" id="{50AF1556-633A-4D25-8526-CA564E990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7127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f(0)=0">
            <a:extLst>
              <a:ext uri="{FF2B5EF4-FFF2-40B4-BE49-F238E27FC236}">
                <a16:creationId xmlns:a16="http://schemas.microsoft.com/office/drawing/2014/main" id="{936FC26C-94EF-4809-88F9-F23F3473BC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25" y="86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7" descr="f'(0)=1">
            <a:extLst>
              <a:ext uri="{FF2B5EF4-FFF2-40B4-BE49-F238E27FC236}">
                <a16:creationId xmlns:a16="http://schemas.microsoft.com/office/drawing/2014/main" id="{CC72B16B-2BF8-43D3-83E7-09C137F0BD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19363" y="86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f'">
            <a:extLst>
              <a:ext uri="{FF2B5EF4-FFF2-40B4-BE49-F238E27FC236}">
                <a16:creationId xmlns:a16="http://schemas.microsoft.com/office/drawing/2014/main" id="{9783E55A-92ED-46EC-819E-F9E6895AF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86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EAFB0D2-BC14-458C-88BF-7FAF1198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98" y="1645024"/>
            <a:ext cx="4695251" cy="266281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90CFA2-5FC3-471F-9AF9-3E671224F9B7}"/>
              </a:ext>
            </a:extLst>
          </p:cNvPr>
          <p:cNvSpPr/>
          <p:nvPr/>
        </p:nvSpPr>
        <p:spPr>
          <a:xfrm>
            <a:off x="7011801" y="3332481"/>
            <a:ext cx="609600" cy="680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799577-5204-426A-B6DB-13EFC5BD2A44}"/>
              </a:ext>
            </a:extLst>
          </p:cNvPr>
          <p:cNvSpPr/>
          <p:nvPr/>
        </p:nvSpPr>
        <p:spPr>
          <a:xfrm>
            <a:off x="7011801" y="2041305"/>
            <a:ext cx="609600" cy="680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51A1-B33C-43BA-8E57-8E36EA07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8565"/>
            <a:ext cx="8229600" cy="55345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E64C8-6330-41A1-B559-0424EBD26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340" y="826974"/>
            <a:ext cx="9009320" cy="52487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NN, when properly trained, provides an accurate and stable emulation of the full suite of the model physics in a state-of-the-art GFS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Transfer of knowledge should be performed accurately to produce stable NNs: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DNNs are sensitive tools, require careful use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Choice of activation function may affect NN stability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Preparation of data sets is important for NN stability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Stochasticity should be treated properly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981200" y="88560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Outline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981200" y="2394320"/>
            <a:ext cx="8305800" cy="20693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en-US" sz="2800" dirty="0">
                <a:solidFill>
                  <a:schemeClr val="bg2"/>
                </a:solidFill>
              </a:rPr>
              <a:t>NN emulation for Full Suite of Model Physics</a:t>
            </a:r>
          </a:p>
          <a:p>
            <a:pPr>
              <a:lnSpc>
                <a:spcPct val="200000"/>
              </a:lnSpc>
            </a:pPr>
            <a:r>
              <a:rPr lang="en-US" altLang="en-US" sz="2800" dirty="0">
                <a:solidFill>
                  <a:schemeClr val="bg2"/>
                </a:solidFill>
              </a:rPr>
              <a:t>Stability and Robustness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800" dirty="0">
                <a:solidFill>
                  <a:schemeClr val="bg2"/>
                </a:solidFill>
              </a:rPr>
              <a:t>Conclusions </a:t>
            </a:r>
            <a:endParaRPr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2D18563-F875-427C-8084-BC550D21F7E3}"/>
              </a:ext>
            </a:extLst>
          </p:cNvPr>
          <p:cNvSpPr/>
          <p:nvPr/>
        </p:nvSpPr>
        <p:spPr>
          <a:xfrm>
            <a:off x="873760" y="1094814"/>
            <a:ext cx="10972800" cy="43305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DDE0A5-1760-4D73-81B8-E45986A024EE}"/>
              </a:ext>
            </a:extLst>
          </p:cNvPr>
          <p:cNvSpPr/>
          <p:nvPr/>
        </p:nvSpPr>
        <p:spPr>
          <a:xfrm>
            <a:off x="4573597" y="1438416"/>
            <a:ext cx="4670140" cy="37837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DB258-54B2-4BE8-B920-640F4F72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110"/>
            <a:ext cx="8229600" cy="857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GFS v.16 Structure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EC44FB1D-A9D1-4A83-B7C6-2762E02899CF}"/>
              </a:ext>
            </a:extLst>
          </p:cNvPr>
          <p:cNvSpPr/>
          <p:nvPr/>
        </p:nvSpPr>
        <p:spPr>
          <a:xfrm>
            <a:off x="2132026" y="1770824"/>
            <a:ext cx="1900119" cy="2476632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Dycore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AD885-5CAE-4D92-997C-0DBD7BA49AE8}"/>
              </a:ext>
            </a:extLst>
          </p:cNvPr>
          <p:cNvSpPr/>
          <p:nvPr/>
        </p:nvSpPr>
        <p:spPr>
          <a:xfrm>
            <a:off x="5537372" y="1501035"/>
            <a:ext cx="3256073" cy="29843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Atmospheric Physics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RRTMG LW Radiation,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RRTMG SW Radiation,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Planetary BL,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Orographic and convective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gravity wave drag,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Deep convection,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Shallow convection,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Microphysics,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CO2(t), trace gases,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Aerosols (tropo- and stratospheric),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O3 and H2O photochemistry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BEC08B-184B-4BF4-B87A-5ADE2FA68215}"/>
              </a:ext>
            </a:extLst>
          </p:cNvPr>
          <p:cNvSpPr/>
          <p:nvPr/>
        </p:nvSpPr>
        <p:spPr>
          <a:xfrm>
            <a:off x="5527040" y="4724355"/>
            <a:ext cx="3035129" cy="374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Noah Land Model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D8A84C-245D-4C54-BA26-39B47D53F8FA}"/>
              </a:ext>
            </a:extLst>
          </p:cNvPr>
          <p:cNvCxnSpPr>
            <a:cxnSpLocks/>
          </p:cNvCxnSpPr>
          <p:nvPr/>
        </p:nvCxnSpPr>
        <p:spPr>
          <a:xfrm>
            <a:off x="6364121" y="4485350"/>
            <a:ext cx="0" cy="2592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5A948B-792E-4859-99D3-840A913580AE}"/>
              </a:ext>
            </a:extLst>
          </p:cNvPr>
          <p:cNvCxnSpPr>
            <a:cxnSpLocks/>
          </p:cNvCxnSpPr>
          <p:nvPr/>
        </p:nvCxnSpPr>
        <p:spPr>
          <a:xfrm>
            <a:off x="7332593" y="4058258"/>
            <a:ext cx="0" cy="395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B0EBBE-7ADF-431A-88AE-E37358367788}"/>
              </a:ext>
            </a:extLst>
          </p:cNvPr>
          <p:cNvSpPr txBox="1"/>
          <p:nvPr/>
        </p:nvSpPr>
        <p:spPr>
          <a:xfrm rot="16200000">
            <a:off x="3161886" y="2992806"/>
            <a:ext cx="370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Suite of Model Physics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55E27E-F1FC-4663-81C0-F70CAB046928}"/>
              </a:ext>
            </a:extLst>
          </p:cNvPr>
          <p:cNvCxnSpPr>
            <a:cxnSpLocks/>
          </p:cNvCxnSpPr>
          <p:nvPr/>
        </p:nvCxnSpPr>
        <p:spPr>
          <a:xfrm>
            <a:off x="3857594" y="2241411"/>
            <a:ext cx="725101" cy="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742817-77E7-4599-82BA-5C53738A70D6}"/>
              </a:ext>
            </a:extLst>
          </p:cNvPr>
          <p:cNvCxnSpPr>
            <a:cxnSpLocks/>
          </p:cNvCxnSpPr>
          <p:nvPr/>
        </p:nvCxnSpPr>
        <p:spPr>
          <a:xfrm>
            <a:off x="3884249" y="2519729"/>
            <a:ext cx="725101" cy="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F588E6-7F28-46E1-BF7B-9C739237CEEF}"/>
              </a:ext>
            </a:extLst>
          </p:cNvPr>
          <p:cNvCxnSpPr>
            <a:cxnSpLocks/>
          </p:cNvCxnSpPr>
          <p:nvPr/>
        </p:nvCxnSpPr>
        <p:spPr>
          <a:xfrm>
            <a:off x="3852424" y="2798047"/>
            <a:ext cx="725101" cy="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AEEE4A-DDD7-456A-952D-B8FCC042F602}"/>
              </a:ext>
            </a:extLst>
          </p:cNvPr>
          <p:cNvCxnSpPr>
            <a:cxnSpLocks/>
          </p:cNvCxnSpPr>
          <p:nvPr/>
        </p:nvCxnSpPr>
        <p:spPr>
          <a:xfrm>
            <a:off x="3867464" y="3095960"/>
            <a:ext cx="725101" cy="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76B40E-D8DB-4895-B949-A74EB67B5DE0}"/>
              </a:ext>
            </a:extLst>
          </p:cNvPr>
          <p:cNvCxnSpPr>
            <a:cxnSpLocks/>
          </p:cNvCxnSpPr>
          <p:nvPr/>
        </p:nvCxnSpPr>
        <p:spPr>
          <a:xfrm>
            <a:off x="3884248" y="3374276"/>
            <a:ext cx="725101" cy="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8455D4-16BC-4F78-B356-D54CAE01495A}"/>
              </a:ext>
            </a:extLst>
          </p:cNvPr>
          <p:cNvCxnSpPr>
            <a:cxnSpLocks/>
          </p:cNvCxnSpPr>
          <p:nvPr/>
        </p:nvCxnSpPr>
        <p:spPr>
          <a:xfrm>
            <a:off x="3841995" y="3681020"/>
            <a:ext cx="725101" cy="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B0DA35-7A9A-483F-B883-8855095F6E61}"/>
              </a:ext>
            </a:extLst>
          </p:cNvPr>
          <p:cNvSpPr txBox="1"/>
          <p:nvPr/>
        </p:nvSpPr>
        <p:spPr>
          <a:xfrm>
            <a:off x="4145260" y="1966982"/>
            <a:ext cx="339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FCC240-A5CF-4972-80EB-51F6E25ADBED}"/>
              </a:ext>
            </a:extLst>
          </p:cNvPr>
          <p:cNvSpPr txBox="1"/>
          <p:nvPr/>
        </p:nvSpPr>
        <p:spPr>
          <a:xfrm>
            <a:off x="4168870" y="2293083"/>
            <a:ext cx="330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287193-42D7-4016-84C1-30399E0E10B8}"/>
              </a:ext>
            </a:extLst>
          </p:cNvPr>
          <p:cNvSpPr txBox="1"/>
          <p:nvPr/>
        </p:nvSpPr>
        <p:spPr>
          <a:xfrm>
            <a:off x="4154488" y="2580465"/>
            <a:ext cx="321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FA70AC-207D-41B7-88DC-AE3DEC0BBF38}"/>
              </a:ext>
            </a:extLst>
          </p:cNvPr>
          <p:cNvSpPr txBox="1"/>
          <p:nvPr/>
        </p:nvSpPr>
        <p:spPr>
          <a:xfrm>
            <a:off x="4158362" y="2824036"/>
            <a:ext cx="439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Sh</a:t>
            </a:r>
            <a:endParaRPr lang="en-US" sz="1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4265FD-FE8A-4D3C-A356-CF12769A7A0F}"/>
              </a:ext>
            </a:extLst>
          </p:cNvPr>
          <p:cNvSpPr txBox="1"/>
          <p:nvPr/>
        </p:nvSpPr>
        <p:spPr>
          <a:xfrm>
            <a:off x="4056450" y="3091911"/>
            <a:ext cx="527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Clw</a:t>
            </a:r>
            <a:endParaRPr lang="en-US" sz="12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04501C-6658-47B3-BA6C-5929A62102DE}"/>
              </a:ext>
            </a:extLst>
          </p:cNvPr>
          <p:cNvSpPr txBox="1"/>
          <p:nvPr/>
        </p:nvSpPr>
        <p:spPr>
          <a:xfrm>
            <a:off x="4136237" y="3379644"/>
            <a:ext cx="417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</a:t>
            </a:r>
            <a:r>
              <a:rPr lang="en-US" sz="1200" b="1" baseline="-25000" dirty="0"/>
              <a:t>3</a:t>
            </a:r>
            <a:endParaRPr lang="en-US" sz="1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085914-8B31-4A9F-A9D6-44AF97B71234}"/>
              </a:ext>
            </a:extLst>
          </p:cNvPr>
          <p:cNvSpPr txBox="1"/>
          <p:nvPr/>
        </p:nvSpPr>
        <p:spPr>
          <a:xfrm>
            <a:off x="3882180" y="1220459"/>
            <a:ext cx="109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GFS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67BAD6-3170-475B-9C2B-27F8E1B0BC4A}"/>
              </a:ext>
            </a:extLst>
          </p:cNvPr>
          <p:cNvSpPr/>
          <p:nvPr/>
        </p:nvSpPr>
        <p:spPr>
          <a:xfrm>
            <a:off x="9655718" y="72202"/>
            <a:ext cx="2443584" cy="198426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srgbClr val="0A4595"/>
                </a:solidFill>
                <a:latin typeface="Arial"/>
              </a:rPr>
              <a:t>NN</a:t>
            </a:r>
          </a:p>
          <a:p>
            <a:pPr algn="ctr" defTabSz="685800">
              <a:defRPr/>
            </a:pPr>
            <a:r>
              <a:rPr lang="en-US" sz="1600" b="1" dirty="0">
                <a:solidFill>
                  <a:srgbClr val="0A4595"/>
                </a:solidFill>
                <a:latin typeface="Arial"/>
              </a:rPr>
              <a:t>506 Inputs</a:t>
            </a:r>
          </a:p>
          <a:p>
            <a:pPr algn="ctr" defTabSz="685800">
              <a:defRPr/>
            </a:pPr>
            <a:r>
              <a:rPr lang="en-US" sz="1600" b="1" dirty="0">
                <a:solidFill>
                  <a:srgbClr val="0A4595"/>
                </a:solidFill>
                <a:latin typeface="Arial"/>
              </a:rPr>
              <a:t>304 Outputs</a:t>
            </a:r>
          </a:p>
          <a:p>
            <a:pPr algn="ctr" defTabSz="685800">
              <a:defRPr/>
            </a:pPr>
            <a:r>
              <a:rPr lang="en-US" sz="1600" b="1" dirty="0">
                <a:solidFill>
                  <a:srgbClr val="0A4595"/>
                </a:solidFill>
                <a:latin typeface="Arial"/>
              </a:rPr>
              <a:t>250 Hidden Neurons in one hidden layer</a:t>
            </a:r>
          </a:p>
          <a:p>
            <a:pPr algn="ctr" defTabSz="685800">
              <a:defRPr/>
            </a:pPr>
            <a:r>
              <a:rPr lang="en-US" sz="2000" b="1" i="1" dirty="0">
                <a:solidFill>
                  <a:srgbClr val="0A4595"/>
                </a:solidFill>
                <a:latin typeface="Arial"/>
              </a:rPr>
              <a:t>3 times faster</a:t>
            </a: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5E0417AE-B864-4E5E-8E3C-BA4C525A14BE}"/>
              </a:ext>
            </a:extLst>
          </p:cNvPr>
          <p:cNvSpPr/>
          <p:nvPr/>
        </p:nvSpPr>
        <p:spPr>
          <a:xfrm rot="10800000">
            <a:off x="9232914" y="2046764"/>
            <a:ext cx="1556403" cy="2011220"/>
          </a:xfrm>
          <a:prstGeom prst="bentArrow">
            <a:avLst>
              <a:gd name="adj1" fmla="val 8242"/>
              <a:gd name="adj2" fmla="val 25000"/>
              <a:gd name="adj3" fmla="val 25000"/>
              <a:gd name="adj4" fmla="val 4375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800A43-3861-426D-AA90-820E8B2E1A95}"/>
              </a:ext>
            </a:extLst>
          </p:cNvPr>
          <p:cNvSpPr txBox="1"/>
          <p:nvPr/>
        </p:nvSpPr>
        <p:spPr>
          <a:xfrm>
            <a:off x="595859" y="5719256"/>
            <a:ext cx="11536523" cy="40011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 dirty="0"/>
              <a:t>Training: </a:t>
            </a:r>
            <a:r>
              <a:rPr lang="en-US" sz="2000" dirty="0"/>
              <a:t>Data simulated by 23 10-day GFS v.16 C96L64 forecasts, uniformly covering entire 2018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E64D14D-DD08-472A-9D3E-85DA010FAB3F}"/>
              </a:ext>
            </a:extLst>
          </p:cNvPr>
          <p:cNvCxnSpPr>
            <a:cxnSpLocks/>
          </p:cNvCxnSpPr>
          <p:nvPr/>
        </p:nvCxnSpPr>
        <p:spPr>
          <a:xfrm flipV="1">
            <a:off x="7725561" y="4485349"/>
            <a:ext cx="0" cy="3068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00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213F-60A4-485C-A0B8-3C28E9D1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0"/>
            <a:ext cx="10972800" cy="833120"/>
          </a:xfrm>
        </p:spPr>
        <p:txBody>
          <a:bodyPr/>
          <a:lstStyle/>
          <a:p>
            <a:r>
              <a:rPr lang="en-US" sz="3600" b="1" dirty="0"/>
              <a:t>NN Inputs and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183CA0-6BF5-42A4-BBC7-941298CCDA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860526"/>
                  </p:ext>
                </p:extLst>
              </p:nvPr>
            </p:nvGraphicFramePr>
            <p:xfrm>
              <a:off x="1402080" y="751840"/>
              <a:ext cx="9814560" cy="56889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94472">
                      <a:extLst>
                        <a:ext uri="{9D8B030D-6E8A-4147-A177-3AD203B41FA5}">
                          <a16:colId xmlns:a16="http://schemas.microsoft.com/office/drawing/2014/main" val="817275458"/>
                        </a:ext>
                      </a:extLst>
                    </a:gridCol>
                    <a:gridCol w="1400017">
                      <a:extLst>
                        <a:ext uri="{9D8B030D-6E8A-4147-A177-3AD203B41FA5}">
                          <a16:colId xmlns:a16="http://schemas.microsoft.com/office/drawing/2014/main" val="1238932545"/>
                        </a:ext>
                      </a:extLst>
                    </a:gridCol>
                    <a:gridCol w="1300014">
                      <a:extLst>
                        <a:ext uri="{9D8B030D-6E8A-4147-A177-3AD203B41FA5}">
                          <a16:colId xmlns:a16="http://schemas.microsoft.com/office/drawing/2014/main" val="1633350422"/>
                        </a:ext>
                      </a:extLst>
                    </a:gridCol>
                    <a:gridCol w="2183357">
                      <a:extLst>
                        <a:ext uri="{9D8B030D-6E8A-4147-A177-3AD203B41FA5}">
                          <a16:colId xmlns:a16="http://schemas.microsoft.com/office/drawing/2014/main" val="2167192866"/>
                        </a:ext>
                      </a:extLst>
                    </a:gridCol>
                    <a:gridCol w="1416685">
                      <a:extLst>
                        <a:ext uri="{9D8B030D-6E8A-4147-A177-3AD203B41FA5}">
                          <a16:colId xmlns:a16="http://schemas.microsoft.com/office/drawing/2014/main" val="3611496823"/>
                        </a:ext>
                      </a:extLst>
                    </a:gridCol>
                    <a:gridCol w="1320015">
                      <a:extLst>
                        <a:ext uri="{9D8B030D-6E8A-4147-A177-3AD203B41FA5}">
                          <a16:colId xmlns:a16="http://schemas.microsoft.com/office/drawing/2014/main" val="569249388"/>
                        </a:ext>
                      </a:extLst>
                    </a:gridCol>
                  </a:tblGrid>
                  <a:tr h="385535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NN Input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NN Input #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Layers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NN Input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NN Input #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Layers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5606247"/>
                      </a:ext>
                    </a:extLst>
                  </a:tr>
                  <a:tr h="535102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2∙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𝑑𝑎𝑦</m:t>
                                        </m:r>
                                      </m:num>
                                      <m:den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366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Surface Pressure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137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0311158"/>
                      </a:ext>
                    </a:extLst>
                  </a:tr>
                  <a:tr h="553667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2∙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𝑑𝑎𝑦</m:t>
                                        </m:r>
                                      </m:num>
                                      <m:den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366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U-wind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138 : 201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4240967"/>
                      </a:ext>
                    </a:extLst>
                  </a:tr>
                  <a:tr h="493110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2∙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𝑚𝑜𝑛𝑡h</m:t>
                                        </m:r>
                                      </m:num>
                                      <m:den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366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V-wind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202 : 265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90466"/>
                      </a:ext>
                    </a:extLst>
                  </a:tr>
                  <a:tr h="501761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2∙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𝑚𝑜𝑛𝑡h</m:t>
                                        </m:r>
                                      </m:num>
                                      <m:den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366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Vertical velocity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266 : 329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687115"/>
                      </a:ext>
                    </a:extLst>
                  </a:tr>
                  <a:tr h="253224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Latitude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Temperature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330 : 393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2780815"/>
                      </a:ext>
                    </a:extLst>
                  </a:tr>
                  <a:tr h="253224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cos(Longitude)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6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Specific humidity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394 : 430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37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4961519"/>
                      </a:ext>
                    </a:extLst>
                  </a:tr>
                  <a:tr h="385535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sin(Longitude)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Total cond. mix. ratio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431 : 473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43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0670279"/>
                      </a:ext>
                    </a:extLst>
                  </a:tr>
                  <a:tr h="263630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cos(Zenith Angle)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Ozone mixing ratio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474 : 505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33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3422757"/>
                      </a:ext>
                    </a:extLst>
                  </a:tr>
                  <a:tr h="253224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Layer </a:t>
                          </a: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geop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 height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 : 72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Solar constant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506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7863588"/>
                      </a:ext>
                    </a:extLst>
                  </a:tr>
                  <a:tr h="376594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Layer pressure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73 : 136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245997"/>
                      </a:ext>
                    </a:extLst>
                  </a:tr>
                  <a:tr h="410062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 dirty="0">
                              <a:solidFill>
                                <a:schemeClr val="tx1"/>
                              </a:solidFill>
                              <a:effectLst/>
                            </a:rPr>
                            <a:t>NN Output</a:t>
                          </a:r>
                          <a:endParaRPr lang="en-US" sz="1400" b="1" i="1" u="none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>
                              <a:effectLst/>
                            </a:rPr>
                            <a:t>NN Output #</a:t>
                          </a:r>
                          <a:endParaRPr lang="en-US" sz="1400" b="1" i="1" u="none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 dirty="0">
                              <a:effectLst/>
                            </a:rPr>
                            <a:t>Layers</a:t>
                          </a:r>
                          <a:endParaRPr lang="en-US" sz="1400" b="1" i="1" u="none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 dirty="0">
                              <a:effectLst/>
                            </a:rPr>
                            <a:t>NN Output</a:t>
                          </a:r>
                          <a:endParaRPr lang="en-US" sz="1400" b="1" i="1" u="none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 dirty="0">
                              <a:effectLst/>
                            </a:rPr>
                            <a:t>NN Output #</a:t>
                          </a:r>
                          <a:endParaRPr lang="en-US" sz="1400" b="1" i="1" u="none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 dirty="0">
                              <a:effectLst/>
                            </a:rPr>
                            <a:t>Layers</a:t>
                          </a:r>
                          <a:endParaRPr lang="en-US" sz="1400" b="1" i="1" u="none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7966245"/>
                      </a:ext>
                    </a:extLst>
                  </a:tr>
                  <a:tr h="253224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U-wind increment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 : 64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Specific humidity incr.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193 : 229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1: 37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3316998"/>
                      </a:ext>
                    </a:extLst>
                  </a:tr>
                  <a:tr h="385535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V-wind increment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65 : 128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 : 64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Total cond. m. r. incr.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230 : 272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43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2082726"/>
                      </a:ext>
                    </a:extLst>
                  </a:tr>
                  <a:tr h="385535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Temperature incr.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129 : 192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Ozone mix ratio incr.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273 : </a:t>
                          </a:r>
                          <a:r>
                            <a:rPr lang="en-US" sz="1200" b="1" dirty="0">
                              <a:effectLst/>
                            </a:rPr>
                            <a:t>304 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33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4804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183CA0-6BF5-42A4-BBC7-941298CCDA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860526"/>
                  </p:ext>
                </p:extLst>
              </p:nvPr>
            </p:nvGraphicFramePr>
            <p:xfrm>
              <a:off x="1402080" y="751840"/>
              <a:ext cx="9814560" cy="56889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94472">
                      <a:extLst>
                        <a:ext uri="{9D8B030D-6E8A-4147-A177-3AD203B41FA5}">
                          <a16:colId xmlns:a16="http://schemas.microsoft.com/office/drawing/2014/main" val="817275458"/>
                        </a:ext>
                      </a:extLst>
                    </a:gridCol>
                    <a:gridCol w="1400017">
                      <a:extLst>
                        <a:ext uri="{9D8B030D-6E8A-4147-A177-3AD203B41FA5}">
                          <a16:colId xmlns:a16="http://schemas.microsoft.com/office/drawing/2014/main" val="1238932545"/>
                        </a:ext>
                      </a:extLst>
                    </a:gridCol>
                    <a:gridCol w="1300014">
                      <a:extLst>
                        <a:ext uri="{9D8B030D-6E8A-4147-A177-3AD203B41FA5}">
                          <a16:colId xmlns:a16="http://schemas.microsoft.com/office/drawing/2014/main" val="1633350422"/>
                        </a:ext>
                      </a:extLst>
                    </a:gridCol>
                    <a:gridCol w="2183357">
                      <a:extLst>
                        <a:ext uri="{9D8B030D-6E8A-4147-A177-3AD203B41FA5}">
                          <a16:colId xmlns:a16="http://schemas.microsoft.com/office/drawing/2014/main" val="2167192866"/>
                        </a:ext>
                      </a:extLst>
                    </a:gridCol>
                    <a:gridCol w="1416685">
                      <a:extLst>
                        <a:ext uri="{9D8B030D-6E8A-4147-A177-3AD203B41FA5}">
                          <a16:colId xmlns:a16="http://schemas.microsoft.com/office/drawing/2014/main" val="3611496823"/>
                        </a:ext>
                      </a:extLst>
                    </a:gridCol>
                    <a:gridCol w="1320015">
                      <a:extLst>
                        <a:ext uri="{9D8B030D-6E8A-4147-A177-3AD203B41FA5}">
                          <a16:colId xmlns:a16="http://schemas.microsoft.com/office/drawing/2014/main" val="569249388"/>
                        </a:ext>
                      </a:extLst>
                    </a:gridCol>
                  </a:tblGrid>
                  <a:tr h="385535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NN Input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NN Input #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Layers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NN Input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NN Input #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Layers</a:t>
                          </a:r>
                          <a:endParaRPr lang="en-US" sz="1400" i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5606247"/>
                      </a:ext>
                    </a:extLst>
                  </a:tr>
                  <a:tr h="535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290" marR="47290" marT="0" marB="0" anchor="ctr">
                        <a:blipFill>
                          <a:blip r:embed="rId2"/>
                          <a:stretch>
                            <a:fillRect l="-556" t="-72727" r="-348611" b="-892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Surface Pressure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137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0311158"/>
                      </a:ext>
                    </a:extLst>
                  </a:tr>
                  <a:tr h="5536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290" marR="47290" marT="0" marB="0" anchor="ctr">
                        <a:blipFill>
                          <a:blip r:embed="rId2"/>
                          <a:stretch>
                            <a:fillRect l="-556" t="-167033" r="-348611" b="-762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U-wind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138 : 201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4240967"/>
                      </a:ext>
                    </a:extLst>
                  </a:tr>
                  <a:tr h="4931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290" marR="47290" marT="0" marB="0" anchor="ctr">
                        <a:blipFill>
                          <a:blip r:embed="rId2"/>
                          <a:stretch>
                            <a:fillRect l="-556" t="-300000" r="-348611" b="-756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V-wind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202 : 265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90466"/>
                      </a:ext>
                    </a:extLst>
                  </a:tr>
                  <a:tr h="501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290" marR="47290" marT="0" marB="0" anchor="ctr">
                        <a:blipFill>
                          <a:blip r:embed="rId2"/>
                          <a:stretch>
                            <a:fillRect l="-556" t="-395122" r="-348611" b="-64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Vertical velocity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266 : 329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687115"/>
                      </a:ext>
                    </a:extLst>
                  </a:tr>
                  <a:tr h="253224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Latitude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Temperature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330 : 393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2780815"/>
                      </a:ext>
                    </a:extLst>
                  </a:tr>
                  <a:tr h="253224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cos(Longitude)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6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Specific humidity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394 : 430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37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4961519"/>
                      </a:ext>
                    </a:extLst>
                  </a:tr>
                  <a:tr h="385535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sin(Longitude)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Total cond. mix. ratio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431 : 473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43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0670279"/>
                      </a:ext>
                    </a:extLst>
                  </a:tr>
                  <a:tr h="263630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cos(Zenith Angle)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Ozone mixing ratio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474 : 505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33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3422757"/>
                      </a:ext>
                    </a:extLst>
                  </a:tr>
                  <a:tr h="253224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Layer </a:t>
                          </a: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geop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 height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 : 72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Solar constant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506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7863588"/>
                      </a:ext>
                    </a:extLst>
                  </a:tr>
                  <a:tr h="376594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Layer pressure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73 : 136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245997"/>
                      </a:ext>
                    </a:extLst>
                  </a:tr>
                  <a:tr h="410062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 dirty="0">
                              <a:solidFill>
                                <a:schemeClr val="tx1"/>
                              </a:solidFill>
                              <a:effectLst/>
                            </a:rPr>
                            <a:t>NN Output</a:t>
                          </a:r>
                          <a:endParaRPr lang="en-US" sz="1400" b="1" i="1" u="none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>
                              <a:effectLst/>
                            </a:rPr>
                            <a:t>NN Output #</a:t>
                          </a:r>
                          <a:endParaRPr lang="en-US" sz="1400" b="1" i="1" u="none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 dirty="0">
                              <a:effectLst/>
                            </a:rPr>
                            <a:t>Layers</a:t>
                          </a:r>
                          <a:endParaRPr lang="en-US" sz="1400" b="1" i="1" u="none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 dirty="0">
                              <a:effectLst/>
                            </a:rPr>
                            <a:t>NN Output</a:t>
                          </a:r>
                          <a:endParaRPr lang="en-US" sz="1400" b="1" i="1" u="none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 dirty="0">
                              <a:effectLst/>
                            </a:rPr>
                            <a:t>NN Output #</a:t>
                          </a:r>
                          <a:endParaRPr lang="en-US" sz="1400" b="1" i="1" u="none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400" b="1" i="1" u="none" dirty="0">
                              <a:effectLst/>
                            </a:rPr>
                            <a:t>Layers</a:t>
                          </a:r>
                          <a:endParaRPr lang="en-US" sz="1400" b="1" i="1" u="none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7966245"/>
                      </a:ext>
                    </a:extLst>
                  </a:tr>
                  <a:tr h="253224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U-wind increment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 : 64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Specific humidity incr.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193 : 229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1: 37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3316998"/>
                      </a:ext>
                    </a:extLst>
                  </a:tr>
                  <a:tr h="385535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V-wind increment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65 : 128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 : 64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Total cond. m. r. incr.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230 : 272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43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2082726"/>
                      </a:ext>
                    </a:extLst>
                  </a:tr>
                  <a:tr h="385535"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Temperature incr.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129 : 192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Ozone mix ratio incr.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273 : </a:t>
                          </a:r>
                          <a:r>
                            <a:rPr lang="en-US" sz="1200" b="1" dirty="0">
                              <a:effectLst/>
                            </a:rPr>
                            <a:t>304 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69875" algn="just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33 : 64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290" marR="4729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4804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D87A-CD82-4CDC-B40E-DD7573D38B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2-nd NOAA AI Workshop, Dec 3, 2020</a:t>
            </a:r>
          </a:p>
        </p:txBody>
      </p:sp>
    </p:spTree>
    <p:extLst>
      <p:ext uri="{BB962C8B-B14F-4D97-AF65-F5344CB8AC3E}">
        <p14:creationId xmlns:p14="http://schemas.microsoft.com/office/powerpoint/2010/main" val="142229690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5495-905C-44C2-A725-E8C4905D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470" y="0"/>
            <a:ext cx="8718330" cy="8574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24 10-day forecasts (zonal means) - 1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69F4FAF-DE2D-4F6A-BBBC-F4C14ED1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08" y="777224"/>
            <a:ext cx="3775799" cy="5580704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51518A0-A587-4468-8F39-81B0E0215E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147483648" y="7993063"/>
          <a:ext cx="2147483647" cy="3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4" imgW="11264040" imgH="1383480" progId="Package">
                  <p:embed/>
                </p:oleObj>
              </mc:Choice>
              <mc:Fallback>
                <p:oleObj name="Packager Shell Object" showAsIcon="1" r:id="rId4" imgW="11264040" imgH="1383480" progId="Packag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51518A0-A587-4468-8F39-81B0E0215E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147483648" y="7993063"/>
                        <a:ext cx="2147483647" cy="3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9C499976-8D04-4FC4-8728-6C5161ADF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515" y="777223"/>
            <a:ext cx="3775799" cy="5580705"/>
          </a:xfrm>
          <a:prstGeom prst="rect">
            <a:avLst/>
          </a:prstGeom>
        </p:spPr>
      </p:pic>
      <p:pic>
        <p:nvPicPr>
          <p:cNvPr id="10" name="Picture 9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FF4B7BA-ADE1-47A6-935C-B2D50B296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3314" y="784857"/>
            <a:ext cx="3775799" cy="5573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C2B524-6EF0-4F3E-B8AC-B7E59D308777}"/>
              </a:ext>
            </a:extLst>
          </p:cNvPr>
          <p:cNvSpPr txBox="1"/>
          <p:nvPr/>
        </p:nvSpPr>
        <p:spPr>
          <a:xfrm>
            <a:off x="2466415" y="4434688"/>
            <a:ext cx="16148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Bias = 9.10</a:t>
            </a:r>
            <a:r>
              <a:rPr lang="en-US" b="1" baseline="30000" dirty="0"/>
              <a:t>-6 </a:t>
            </a:r>
            <a:r>
              <a:rPr lang="en-US" b="1" dirty="0"/>
              <a:t>m/s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13BD6-2113-4E76-82E9-3DF7AC2B5365}"/>
              </a:ext>
            </a:extLst>
          </p:cNvPr>
          <p:cNvSpPr txBox="1"/>
          <p:nvPr/>
        </p:nvSpPr>
        <p:spPr>
          <a:xfrm>
            <a:off x="9915155" y="4476050"/>
            <a:ext cx="14995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Bias = -2.10</a:t>
            </a:r>
            <a:r>
              <a:rPr lang="en-US" b="1" baseline="30000" dirty="0"/>
              <a:t>-3 </a:t>
            </a:r>
            <a:r>
              <a:rPr lang="en-US" b="1" dirty="0"/>
              <a:t>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644553-8ECD-4086-979C-2F14E1ECE584}"/>
              </a:ext>
            </a:extLst>
          </p:cNvPr>
          <p:cNvSpPr txBox="1"/>
          <p:nvPr/>
        </p:nvSpPr>
        <p:spPr>
          <a:xfrm>
            <a:off x="6242214" y="4434687"/>
            <a:ext cx="16148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Bias = 8.10</a:t>
            </a:r>
            <a:r>
              <a:rPr lang="en-US" b="1" baseline="30000" dirty="0"/>
              <a:t>-5 </a:t>
            </a:r>
            <a:r>
              <a:rPr lang="en-US" b="1" dirty="0"/>
              <a:t>m/s</a:t>
            </a:r>
          </a:p>
        </p:txBody>
      </p:sp>
    </p:spTree>
    <p:extLst>
      <p:ext uri="{BB962C8B-B14F-4D97-AF65-F5344CB8AC3E}">
        <p14:creationId xmlns:p14="http://schemas.microsoft.com/office/powerpoint/2010/main" val="191822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FFE2F15-C9ED-41CC-A580-34CD57F7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630" y="712953"/>
            <a:ext cx="3816437" cy="5640767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BF9979-3B57-4DA8-AF32-7346BD42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193" y="712955"/>
            <a:ext cx="3816436" cy="5640765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67AEAFA1-B7BF-4E1B-9875-E2FB4E5BB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06" y="712953"/>
            <a:ext cx="3816437" cy="5640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7A5495-905C-44C2-A725-E8C4905D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243"/>
            <a:ext cx="8865476" cy="8574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24 10-day forecasts (zonal means) - 2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51518A0-A587-4468-8F39-81B0E0215E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147483648" y="7993063"/>
          <a:ext cx="2147483647" cy="3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ackager Shell Object" showAsIcon="1" r:id="rId6" imgW="11264040" imgH="1383480" progId="Package">
                  <p:embed/>
                </p:oleObj>
              </mc:Choice>
              <mc:Fallback>
                <p:oleObj name="Packager Shell Object" showAsIcon="1" r:id="rId6" imgW="11264040" imgH="1383480" progId="Packag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51518A0-A587-4468-8F39-81B0E0215E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2147483648" y="7993063"/>
                        <a:ext cx="2147483647" cy="3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C2B524-6EF0-4F3E-B8AC-B7E59D308777}"/>
              </a:ext>
            </a:extLst>
          </p:cNvPr>
          <p:cNvSpPr txBox="1"/>
          <p:nvPr/>
        </p:nvSpPr>
        <p:spPr>
          <a:xfrm>
            <a:off x="2571347" y="4434252"/>
            <a:ext cx="23590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Bias = 4.10</a:t>
            </a:r>
            <a:r>
              <a:rPr lang="en-US" b="1" baseline="30000" dirty="0"/>
              <a:t>-4 </a:t>
            </a:r>
            <a:r>
              <a:rPr lang="en-US" b="1" dirty="0"/>
              <a:t>g/kg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13BD6-2113-4E76-82E9-3DF7AC2B5365}"/>
              </a:ext>
            </a:extLst>
          </p:cNvPr>
          <p:cNvSpPr txBox="1"/>
          <p:nvPr/>
        </p:nvSpPr>
        <p:spPr>
          <a:xfrm>
            <a:off x="9810780" y="4434250"/>
            <a:ext cx="24569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Bias = 1.10</a:t>
            </a:r>
            <a:r>
              <a:rPr lang="en-US" b="1" baseline="30000" dirty="0"/>
              <a:t>-10 </a:t>
            </a:r>
            <a:r>
              <a:rPr lang="en-US" b="1" dirty="0"/>
              <a:t>g/kg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644553-8ECD-4086-979C-2F14E1ECE584}"/>
              </a:ext>
            </a:extLst>
          </p:cNvPr>
          <p:cNvSpPr txBox="1"/>
          <p:nvPr/>
        </p:nvSpPr>
        <p:spPr>
          <a:xfrm>
            <a:off x="6387784" y="4434251"/>
            <a:ext cx="23590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Bias = 6.10</a:t>
            </a:r>
            <a:r>
              <a:rPr lang="en-US" b="1" baseline="30000" dirty="0"/>
              <a:t>-6 </a:t>
            </a:r>
            <a:r>
              <a:rPr lang="en-US" b="1" dirty="0"/>
              <a:t>g/kg</a:t>
            </a:r>
          </a:p>
        </p:txBody>
      </p:sp>
    </p:spTree>
    <p:extLst>
      <p:ext uri="{BB962C8B-B14F-4D97-AF65-F5344CB8AC3E}">
        <p14:creationId xmlns:p14="http://schemas.microsoft.com/office/powerpoint/2010/main" val="421838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D4BD-C1B3-447A-A9CD-6F6D8012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960" y="0"/>
            <a:ext cx="8229600" cy="599933"/>
          </a:xfrm>
        </p:spPr>
        <p:txBody>
          <a:bodyPr/>
          <a:lstStyle/>
          <a:p>
            <a:r>
              <a:rPr lang="en-US" sz="3600" b="1" dirty="0"/>
              <a:t>Evolution of Biases with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75DE-9C69-4A80-8E14-C247459386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2-nd NOAA AI Workshop, Dec 3,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CC2DD-C240-4F9E-9E73-B1F27D0E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135" y="633283"/>
            <a:ext cx="3723007" cy="572307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4C2133-F674-476B-9B4F-064497161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58" y="632738"/>
            <a:ext cx="4106944" cy="57236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6DC12C-9E1C-4FA6-B8E9-743563EC8908}"/>
              </a:ext>
            </a:extLst>
          </p:cNvPr>
          <p:cNvCxnSpPr/>
          <p:nvPr/>
        </p:nvCxnSpPr>
        <p:spPr>
          <a:xfrm>
            <a:off x="6363093" y="4468305"/>
            <a:ext cx="4854804" cy="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2B94F5-9436-45E2-B452-BE2219F5C3A6}"/>
              </a:ext>
            </a:extLst>
          </p:cNvPr>
          <p:cNvSpPr txBox="1"/>
          <p:nvPr/>
        </p:nvSpPr>
        <p:spPr>
          <a:xfrm>
            <a:off x="10622036" y="4160528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Forecast 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216873-FFE6-43AA-AE59-D03B0BC144D1}"/>
              </a:ext>
            </a:extLst>
          </p:cNvPr>
          <p:cNvCxnSpPr>
            <a:cxnSpLocks/>
          </p:cNvCxnSpPr>
          <p:nvPr/>
        </p:nvCxnSpPr>
        <p:spPr>
          <a:xfrm rot="16200000">
            <a:off x="-1453299" y="3646919"/>
            <a:ext cx="4854804" cy="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E93DEF-249F-4449-8910-2069636B299C}"/>
              </a:ext>
            </a:extLst>
          </p:cNvPr>
          <p:cNvSpPr txBox="1"/>
          <p:nvPr/>
        </p:nvSpPr>
        <p:spPr>
          <a:xfrm rot="16200000">
            <a:off x="106810" y="1514312"/>
            <a:ext cx="135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 time</a:t>
            </a:r>
          </a:p>
        </p:txBody>
      </p:sp>
    </p:spTree>
    <p:extLst>
      <p:ext uri="{BB962C8B-B14F-4D97-AF65-F5344CB8AC3E}">
        <p14:creationId xmlns:p14="http://schemas.microsoft.com/office/powerpoint/2010/main" val="304495913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31C5-741B-4078-9CF5-E0684FD3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54792"/>
            <a:ext cx="10972800" cy="1137920"/>
          </a:xfrm>
        </p:spPr>
        <p:txBody>
          <a:bodyPr/>
          <a:lstStyle/>
          <a:p>
            <a:r>
              <a:rPr lang="en-US" sz="3600" b="1" dirty="0"/>
              <a:t>Evolution of Biases with Time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52DCD-F137-4310-8F42-36A52F0541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2-nd NOAA AI Workshop, Dec 3, 2020</a:t>
            </a:r>
          </a:p>
        </p:txBody>
      </p:sp>
      <p:pic>
        <p:nvPicPr>
          <p:cNvPr id="4" name="Picture 3" descr="Graphical user interface, table, Excel&#10;&#10;Description automatically generated">
            <a:extLst>
              <a:ext uri="{FF2B5EF4-FFF2-40B4-BE49-F238E27FC236}">
                <a16:creationId xmlns:a16="http://schemas.microsoft.com/office/drawing/2014/main" id="{F24FF1BC-5168-4894-A6EF-D6BE7BD4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40" y="672803"/>
            <a:ext cx="3697297" cy="5683549"/>
          </a:xfrm>
          <a:prstGeom prst="rect">
            <a:avLst/>
          </a:prstGeom>
        </p:spPr>
      </p:pic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EB5E7C25-82F8-4423-A6AA-290F0EC7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02" y="679268"/>
            <a:ext cx="4073557" cy="56770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A087E2-8F75-402A-9BB1-CE1D5313E70E}"/>
              </a:ext>
            </a:extLst>
          </p:cNvPr>
          <p:cNvCxnSpPr>
            <a:cxnSpLocks/>
          </p:cNvCxnSpPr>
          <p:nvPr/>
        </p:nvCxnSpPr>
        <p:spPr>
          <a:xfrm rot="16200000">
            <a:off x="-1453299" y="3646919"/>
            <a:ext cx="4854804" cy="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43DD18C-D7CD-42AA-9B6E-F2D436FB7883}"/>
              </a:ext>
            </a:extLst>
          </p:cNvPr>
          <p:cNvSpPr txBox="1"/>
          <p:nvPr/>
        </p:nvSpPr>
        <p:spPr>
          <a:xfrm rot="16200000">
            <a:off x="129342" y="146970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Forecast 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1D8BD1-2874-4100-B86F-7A882DE9882C}"/>
              </a:ext>
            </a:extLst>
          </p:cNvPr>
          <p:cNvCxnSpPr/>
          <p:nvPr/>
        </p:nvCxnSpPr>
        <p:spPr>
          <a:xfrm>
            <a:off x="6363093" y="4468305"/>
            <a:ext cx="4854804" cy="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E3019D8-0231-4F40-9843-1952D009A4B7}"/>
              </a:ext>
            </a:extLst>
          </p:cNvPr>
          <p:cNvSpPr txBox="1"/>
          <p:nvPr/>
        </p:nvSpPr>
        <p:spPr>
          <a:xfrm>
            <a:off x="10622036" y="4160528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Forecast time</a:t>
            </a:r>
          </a:p>
        </p:txBody>
      </p:sp>
    </p:spTree>
    <p:extLst>
      <p:ext uri="{BB962C8B-B14F-4D97-AF65-F5344CB8AC3E}">
        <p14:creationId xmlns:p14="http://schemas.microsoft.com/office/powerpoint/2010/main" val="410491531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B90BA4-066D-4358-AEBF-B5E99CCEF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18"/>
            <a:ext cx="10972800" cy="102076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Validation of NN Model Physics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D839F-0A77-451D-ABC5-4B9E3D78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79" y="1295400"/>
            <a:ext cx="8453121" cy="4953200"/>
          </a:xfrm>
        </p:spPr>
        <p:txBody>
          <a:bodyPr/>
          <a:lstStyle/>
          <a:p>
            <a:r>
              <a:rPr lang="en-US" dirty="0"/>
              <a:t>24 10-day forecasts over 2018, </a:t>
            </a:r>
            <a:r>
              <a:rPr lang="en-US" b="1" dirty="0"/>
              <a:t>no signs of instability</a:t>
            </a:r>
          </a:p>
          <a:p>
            <a:r>
              <a:rPr lang="en-US" dirty="0"/>
              <a:t>Control run is reproduced with </a:t>
            </a:r>
            <a:r>
              <a:rPr lang="en-US" b="1" dirty="0"/>
              <a:t>high accuracy</a:t>
            </a:r>
          </a:p>
          <a:p>
            <a:r>
              <a:rPr lang="en-US" dirty="0"/>
              <a:t>One-year continuous NN run, </a:t>
            </a:r>
            <a:r>
              <a:rPr lang="en-US" b="1" dirty="0"/>
              <a:t>no signs of instability</a:t>
            </a:r>
          </a:p>
          <a:p>
            <a:r>
              <a:rPr lang="en-US" dirty="0"/>
              <a:t>Run NN in GFS C384L64 (trained on C96L64), </a:t>
            </a:r>
            <a:r>
              <a:rPr lang="en-US" b="1" dirty="0"/>
              <a:t>no signs of instability</a:t>
            </a:r>
          </a:p>
          <a:p>
            <a:endParaRPr lang="en-US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580876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995</Words>
  <Application>Microsoft Office PowerPoint</Application>
  <PresentationFormat>Widescreen</PresentationFormat>
  <Paragraphs>211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Palatino Linotype</vt:lpstr>
      <vt:lpstr>Times New Roman</vt:lpstr>
      <vt:lpstr>Wingdings</vt:lpstr>
      <vt:lpstr>Cambria Math</vt:lpstr>
      <vt:lpstr>Calibri</vt:lpstr>
      <vt:lpstr>Arial Narrow</vt:lpstr>
      <vt:lpstr>Courier New</vt:lpstr>
      <vt:lpstr>3. Content Slide - no icon</vt:lpstr>
      <vt:lpstr>Packager Shell Object</vt:lpstr>
      <vt:lpstr>Using Neural Networks as Model Physics Components in Numerical Weather Prediction </vt:lpstr>
      <vt:lpstr>Outline</vt:lpstr>
      <vt:lpstr>GFS v.16 Structure</vt:lpstr>
      <vt:lpstr>NN Inputs and Outputs</vt:lpstr>
      <vt:lpstr>24 10-day forecasts (zonal means) - 1</vt:lpstr>
      <vt:lpstr>24 10-day forecasts (zonal means) - 2</vt:lpstr>
      <vt:lpstr>Evolution of Biases with Time</vt:lpstr>
      <vt:lpstr>Evolution of Biases with Time</vt:lpstr>
      <vt:lpstr>Validation of NN Model Physics</vt:lpstr>
      <vt:lpstr>NN Stability</vt:lpstr>
      <vt:lpstr>NN Complexity and Nonlinearity </vt:lpstr>
      <vt:lpstr>Activation Function (AF)</vt:lpstr>
      <vt:lpstr>Training Set (TS)</vt:lpstr>
      <vt:lpstr>Additional issues that may lead to NN instability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 Applications for Weather and Climate Modeling Systems</dc:title>
  <dc:creator>Vladimir Krasnopolsky</dc:creator>
  <cp:lastModifiedBy>Vladimir Krasnopolsky</cp:lastModifiedBy>
  <cp:revision>24</cp:revision>
  <dcterms:modified xsi:type="dcterms:W3CDTF">2020-12-03T15:41:01Z</dcterms:modified>
</cp:coreProperties>
</file>