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1285" r:id="rId2"/>
    <p:sldId id="1309" r:id="rId3"/>
    <p:sldId id="1312" r:id="rId4"/>
    <p:sldId id="1359" r:id="rId5"/>
    <p:sldId id="1357" r:id="rId6"/>
    <p:sldId id="1358" r:id="rId7"/>
    <p:sldId id="1362" r:id="rId8"/>
    <p:sldId id="1368" r:id="rId9"/>
    <p:sldId id="1369" r:id="rId10"/>
    <p:sldId id="1286" r:id="rId11"/>
    <p:sldId id="263" r:id="rId12"/>
    <p:sldId id="1287" r:id="rId13"/>
    <p:sldId id="1304" r:id="rId14"/>
    <p:sldId id="1370" r:id="rId15"/>
    <p:sldId id="1290" r:id="rId16"/>
    <p:sldId id="269" r:id="rId17"/>
    <p:sldId id="261" r:id="rId18"/>
    <p:sldId id="1365" r:id="rId19"/>
    <p:sldId id="1366" r:id="rId20"/>
    <p:sldId id="1367" r:id="rId21"/>
    <p:sldId id="1333" r:id="rId22"/>
    <p:sldId id="1334" r:id="rId23"/>
    <p:sldId id="1322" r:id="rId24"/>
    <p:sldId id="1335" r:id="rId25"/>
    <p:sldId id="130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5148"/>
    <a:srgbClr val="FB6353"/>
    <a:srgbClr val="C74D3F"/>
    <a:srgbClr val="A0BBE5"/>
    <a:srgbClr val="59677C"/>
    <a:srgbClr val="394259"/>
    <a:srgbClr val="F0AF3C"/>
    <a:srgbClr val="AAC471"/>
    <a:srgbClr val="34AD97"/>
    <a:srgbClr val="2D00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76"/>
    <p:restoredTop sz="74682"/>
  </p:normalViewPr>
  <p:slideViewPr>
    <p:cSldViewPr snapToGrid="0" snapToObjects="1">
      <p:cViewPr varScale="1">
        <p:scale>
          <a:sx n="59" d="100"/>
          <a:sy n="59" d="100"/>
        </p:scale>
        <p:origin x="1368" y="5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E978B6-6F54-2248-8E16-7C9DB08E5620}" type="datetimeFigureOut">
              <a:rPr lang="en-US" smtClean="0"/>
              <a:t>12/17/2020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FB88E4-5100-4341-B6AF-70FBF0A810C7}" type="slidenum">
              <a:rPr lang="en-US" smtClean="0"/>
              <a:t>‹#›</a:t>
            </a:fld>
            <a:endParaRPr lang="en-US"/>
          </a:p>
        </p:txBody>
      </p:sp>
    </p:spTree>
    <p:extLst>
      <p:ext uri="{BB962C8B-B14F-4D97-AF65-F5344CB8AC3E}">
        <p14:creationId xmlns:p14="http://schemas.microsoft.com/office/powerpoint/2010/main" val="2252012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FB88E4-5100-4341-B6AF-70FBF0A810C7}" type="slidenum">
              <a:rPr lang="en-US" smtClean="0"/>
              <a:t>1</a:t>
            </a:fld>
            <a:endParaRPr lang="en-US"/>
          </a:p>
        </p:txBody>
      </p:sp>
    </p:spTree>
    <p:extLst>
      <p:ext uri="{BB962C8B-B14F-4D97-AF65-F5344CB8AC3E}">
        <p14:creationId xmlns:p14="http://schemas.microsoft.com/office/powerpoint/2010/main" val="3308625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FB88E4-5100-4341-B6AF-70FBF0A810C7}" type="slidenum">
              <a:rPr lang="en-US" smtClean="0"/>
              <a:t>11</a:t>
            </a:fld>
            <a:endParaRPr lang="en-US"/>
          </a:p>
        </p:txBody>
      </p:sp>
    </p:spTree>
    <p:extLst>
      <p:ext uri="{BB962C8B-B14F-4D97-AF65-F5344CB8AC3E}">
        <p14:creationId xmlns:p14="http://schemas.microsoft.com/office/powerpoint/2010/main" val="632977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FB88E4-5100-4341-B6AF-70FBF0A810C7}" type="slidenum">
              <a:rPr lang="en-US" smtClean="0"/>
              <a:t>12</a:t>
            </a:fld>
            <a:endParaRPr lang="en-US"/>
          </a:p>
        </p:txBody>
      </p:sp>
    </p:spTree>
    <p:extLst>
      <p:ext uri="{BB962C8B-B14F-4D97-AF65-F5344CB8AC3E}">
        <p14:creationId xmlns:p14="http://schemas.microsoft.com/office/powerpoint/2010/main" val="1143186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FB88E4-5100-4341-B6AF-70FBF0A810C7}" type="slidenum">
              <a:rPr lang="en-US" smtClean="0"/>
              <a:t>13</a:t>
            </a:fld>
            <a:endParaRPr lang="en-US"/>
          </a:p>
        </p:txBody>
      </p:sp>
    </p:spTree>
    <p:extLst>
      <p:ext uri="{BB962C8B-B14F-4D97-AF65-F5344CB8AC3E}">
        <p14:creationId xmlns:p14="http://schemas.microsoft.com/office/powerpoint/2010/main" val="1643537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FB88E4-5100-4341-B6AF-70FBF0A810C7}" type="slidenum">
              <a:rPr lang="en-US" smtClean="0"/>
              <a:t>14</a:t>
            </a:fld>
            <a:endParaRPr lang="en-US"/>
          </a:p>
        </p:txBody>
      </p:sp>
    </p:spTree>
    <p:extLst>
      <p:ext uri="{BB962C8B-B14F-4D97-AF65-F5344CB8AC3E}">
        <p14:creationId xmlns:p14="http://schemas.microsoft.com/office/powerpoint/2010/main" val="1980103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E8FB88E4-5100-4341-B6AF-70FBF0A810C7}" type="slidenum">
              <a:rPr lang="en-US" smtClean="0"/>
              <a:t>15</a:t>
            </a:fld>
            <a:endParaRPr lang="en-US"/>
          </a:p>
        </p:txBody>
      </p:sp>
    </p:spTree>
    <p:extLst>
      <p:ext uri="{BB962C8B-B14F-4D97-AF65-F5344CB8AC3E}">
        <p14:creationId xmlns:p14="http://schemas.microsoft.com/office/powerpoint/2010/main" val="1214789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FB88E4-5100-4341-B6AF-70FBF0A810C7}" type="slidenum">
              <a:rPr lang="en-US" smtClean="0"/>
              <a:t>16</a:t>
            </a:fld>
            <a:endParaRPr lang="en-US"/>
          </a:p>
        </p:txBody>
      </p:sp>
    </p:spTree>
    <p:extLst>
      <p:ext uri="{BB962C8B-B14F-4D97-AF65-F5344CB8AC3E}">
        <p14:creationId xmlns:p14="http://schemas.microsoft.com/office/powerpoint/2010/main" val="676697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FB88E4-5100-4341-B6AF-70FBF0A810C7}" type="slidenum">
              <a:rPr lang="en-US" smtClean="0"/>
              <a:t>17</a:t>
            </a:fld>
            <a:endParaRPr lang="en-US"/>
          </a:p>
        </p:txBody>
      </p:sp>
    </p:spTree>
    <p:extLst>
      <p:ext uri="{BB962C8B-B14F-4D97-AF65-F5344CB8AC3E}">
        <p14:creationId xmlns:p14="http://schemas.microsoft.com/office/powerpoint/2010/main" val="1822588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FB88E4-5100-4341-B6AF-70FBF0A810C7}" type="slidenum">
              <a:rPr lang="en-US" smtClean="0"/>
              <a:t>18</a:t>
            </a:fld>
            <a:endParaRPr lang="en-US"/>
          </a:p>
        </p:txBody>
      </p:sp>
    </p:spTree>
    <p:extLst>
      <p:ext uri="{BB962C8B-B14F-4D97-AF65-F5344CB8AC3E}">
        <p14:creationId xmlns:p14="http://schemas.microsoft.com/office/powerpoint/2010/main" val="861269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FB88E4-5100-4341-B6AF-70FBF0A810C7}" type="slidenum">
              <a:rPr lang="en-US" smtClean="0"/>
              <a:t>19</a:t>
            </a:fld>
            <a:endParaRPr lang="en-US"/>
          </a:p>
        </p:txBody>
      </p:sp>
    </p:spTree>
    <p:extLst>
      <p:ext uri="{BB962C8B-B14F-4D97-AF65-F5344CB8AC3E}">
        <p14:creationId xmlns:p14="http://schemas.microsoft.com/office/powerpoint/2010/main" val="3379350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FB88E4-5100-4341-B6AF-70FBF0A810C7}" type="slidenum">
              <a:rPr lang="en-US" smtClean="0"/>
              <a:t>20</a:t>
            </a:fld>
            <a:endParaRPr lang="en-US"/>
          </a:p>
        </p:txBody>
      </p:sp>
    </p:spTree>
    <p:extLst>
      <p:ext uri="{BB962C8B-B14F-4D97-AF65-F5344CB8AC3E}">
        <p14:creationId xmlns:p14="http://schemas.microsoft.com/office/powerpoint/2010/main" val="2899989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FB88E4-5100-4341-B6AF-70FBF0A810C7}" type="slidenum">
              <a:rPr lang="en-US" smtClean="0"/>
              <a:t>3</a:t>
            </a:fld>
            <a:endParaRPr lang="en-US"/>
          </a:p>
        </p:txBody>
      </p:sp>
    </p:spTree>
    <p:extLst>
      <p:ext uri="{BB962C8B-B14F-4D97-AF65-F5344CB8AC3E}">
        <p14:creationId xmlns:p14="http://schemas.microsoft.com/office/powerpoint/2010/main" val="187825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FB88E4-5100-4341-B6AF-70FBF0A810C7}" type="slidenum">
              <a:rPr lang="en-US" smtClean="0"/>
              <a:t>21</a:t>
            </a:fld>
            <a:endParaRPr lang="en-US"/>
          </a:p>
        </p:txBody>
      </p:sp>
    </p:spTree>
    <p:extLst>
      <p:ext uri="{BB962C8B-B14F-4D97-AF65-F5344CB8AC3E}">
        <p14:creationId xmlns:p14="http://schemas.microsoft.com/office/powerpoint/2010/main" val="78717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FB88E4-5100-4341-B6AF-70FBF0A810C7}" type="slidenum">
              <a:rPr lang="en-US" smtClean="0"/>
              <a:t>4</a:t>
            </a:fld>
            <a:endParaRPr lang="en-US"/>
          </a:p>
        </p:txBody>
      </p:sp>
    </p:spTree>
    <p:extLst>
      <p:ext uri="{BB962C8B-B14F-4D97-AF65-F5344CB8AC3E}">
        <p14:creationId xmlns:p14="http://schemas.microsoft.com/office/powerpoint/2010/main" val="2678094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FB88E4-5100-4341-B6AF-70FBF0A810C7}" type="slidenum">
              <a:rPr lang="en-US" smtClean="0"/>
              <a:t>5</a:t>
            </a:fld>
            <a:endParaRPr lang="en-US"/>
          </a:p>
        </p:txBody>
      </p:sp>
    </p:spTree>
    <p:extLst>
      <p:ext uri="{BB962C8B-B14F-4D97-AF65-F5344CB8AC3E}">
        <p14:creationId xmlns:p14="http://schemas.microsoft.com/office/powerpoint/2010/main" val="3206667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FB88E4-5100-4341-B6AF-70FBF0A810C7}" type="slidenum">
              <a:rPr lang="en-US" smtClean="0"/>
              <a:t>6</a:t>
            </a:fld>
            <a:endParaRPr lang="en-US"/>
          </a:p>
        </p:txBody>
      </p:sp>
    </p:spTree>
    <p:extLst>
      <p:ext uri="{BB962C8B-B14F-4D97-AF65-F5344CB8AC3E}">
        <p14:creationId xmlns:p14="http://schemas.microsoft.com/office/powerpoint/2010/main" val="797170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FB88E4-5100-4341-B6AF-70FBF0A810C7}" type="slidenum">
              <a:rPr lang="en-US" smtClean="0"/>
              <a:t>7</a:t>
            </a:fld>
            <a:endParaRPr lang="en-US"/>
          </a:p>
        </p:txBody>
      </p:sp>
    </p:spTree>
    <p:extLst>
      <p:ext uri="{BB962C8B-B14F-4D97-AF65-F5344CB8AC3E}">
        <p14:creationId xmlns:p14="http://schemas.microsoft.com/office/powerpoint/2010/main" val="1411551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FB88E4-5100-4341-B6AF-70FBF0A810C7}" type="slidenum">
              <a:rPr lang="en-US" smtClean="0"/>
              <a:t>8</a:t>
            </a:fld>
            <a:endParaRPr lang="en-US"/>
          </a:p>
        </p:txBody>
      </p:sp>
    </p:spTree>
    <p:extLst>
      <p:ext uri="{BB962C8B-B14F-4D97-AF65-F5344CB8AC3E}">
        <p14:creationId xmlns:p14="http://schemas.microsoft.com/office/powerpoint/2010/main" val="613089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FB88E4-5100-4341-B6AF-70FBF0A810C7}" type="slidenum">
              <a:rPr lang="en-US" smtClean="0"/>
              <a:t>9</a:t>
            </a:fld>
            <a:endParaRPr lang="en-US"/>
          </a:p>
        </p:txBody>
      </p:sp>
    </p:spTree>
    <p:extLst>
      <p:ext uri="{BB962C8B-B14F-4D97-AF65-F5344CB8AC3E}">
        <p14:creationId xmlns:p14="http://schemas.microsoft.com/office/powerpoint/2010/main" val="1557585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E8FB88E4-5100-4341-B6AF-70FBF0A810C7}" type="slidenum">
              <a:rPr lang="en-US" smtClean="0"/>
              <a:t>10</a:t>
            </a:fld>
            <a:endParaRPr lang="en-US"/>
          </a:p>
        </p:txBody>
      </p:sp>
    </p:spTree>
    <p:extLst>
      <p:ext uri="{BB962C8B-B14F-4D97-AF65-F5344CB8AC3E}">
        <p14:creationId xmlns:p14="http://schemas.microsoft.com/office/powerpoint/2010/main" val="38247927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7"/>
          <p:cNvSpPr>
            <a:spLocks noGrp="1" noChangeArrowheads="1"/>
          </p:cNvSpPr>
          <p:nvPr>
            <p:ph type="subTitle" idx="1"/>
          </p:nvPr>
        </p:nvSpPr>
        <p:spPr>
          <a:xfrm>
            <a:off x="1108365" y="3011559"/>
            <a:ext cx="9975272" cy="1792224"/>
          </a:xfrm>
          <a:prstGeom prst="rect">
            <a:avLst/>
          </a:prstGeom>
        </p:spPr>
        <p:txBody>
          <a:bodyPr lIns="91440" tIns="45720" rIns="91440" bIns="45720" anchor="ctr"/>
          <a:lstStyle>
            <a:lvl1pPr marL="0" indent="0" algn="ctr">
              <a:lnSpc>
                <a:spcPct val="100000"/>
              </a:lnSpc>
              <a:spcBef>
                <a:spcPts val="0"/>
              </a:spcBef>
              <a:spcAft>
                <a:spcPts val="2400"/>
              </a:spcAft>
              <a:buFont typeface="Arial" charset="0"/>
              <a:buNone/>
              <a:defRPr sz="2200">
                <a:solidFill>
                  <a:sysClr val="windowText" lastClr="000000"/>
                </a:solidFill>
              </a:defRPr>
            </a:lvl1pPr>
          </a:lstStyle>
          <a:p>
            <a:r>
              <a:rPr lang="en-US"/>
              <a:t>Click to edit Master subtitle style</a:t>
            </a:r>
            <a:endParaRPr lang="en-US" dirty="0"/>
          </a:p>
        </p:txBody>
      </p:sp>
      <p:sp>
        <p:nvSpPr>
          <p:cNvPr id="6" name="Title Placeholder 1"/>
          <p:cNvSpPr>
            <a:spLocks noGrp="1"/>
          </p:cNvSpPr>
          <p:nvPr>
            <p:ph type="ctrTitle"/>
          </p:nvPr>
        </p:nvSpPr>
        <p:spPr>
          <a:xfrm>
            <a:off x="1108365" y="1385455"/>
            <a:ext cx="9975272" cy="1294671"/>
          </a:xfrm>
        </p:spPr>
        <p:txBody>
          <a:bodyPr anchor="b" anchorCtr="0"/>
          <a:lstStyle>
            <a:lvl1pPr algn="ctr">
              <a:lnSpc>
                <a:spcPct val="100000"/>
              </a:lnSpc>
              <a:spcBef>
                <a:spcPts val="0"/>
              </a:spcBef>
              <a:spcAft>
                <a:spcPts val="600"/>
              </a:spcAft>
              <a:defRPr sz="3600" smtClean="0"/>
            </a:lvl1pPr>
          </a:lstStyle>
          <a:p>
            <a:r>
              <a:rPr lang="en-US"/>
              <a:t>Click to edit Master title style</a:t>
            </a:r>
            <a:endParaRPr dirty="0"/>
          </a:p>
        </p:txBody>
      </p:sp>
      <p:cxnSp>
        <p:nvCxnSpPr>
          <p:cNvPr id="12" name="Straight Connector 12"/>
          <p:cNvCxnSpPr>
            <a:cxnSpLocks noChangeShapeType="1"/>
          </p:cNvCxnSpPr>
          <p:nvPr userDrawn="1"/>
        </p:nvCxnSpPr>
        <p:spPr bwMode="auto">
          <a:xfrm>
            <a:off x="1" y="950913"/>
            <a:ext cx="12192000" cy="0"/>
          </a:xfrm>
          <a:prstGeom prst="line">
            <a:avLst/>
          </a:prstGeom>
          <a:noFill/>
          <a:ln w="22225" algn="ctr">
            <a:solidFill>
              <a:srgbClr val="800000"/>
            </a:solidFill>
            <a:round/>
            <a:headEnd type="none" w="sm" len="sm"/>
            <a:tailEnd type="none" w="sm" len="sm"/>
          </a:ln>
        </p:spPr>
      </p:cxnSp>
      <p:cxnSp>
        <p:nvCxnSpPr>
          <p:cNvPr id="13" name="Straight Connector 12"/>
          <p:cNvCxnSpPr>
            <a:cxnSpLocks noChangeShapeType="1"/>
          </p:cNvCxnSpPr>
          <p:nvPr userDrawn="1"/>
        </p:nvCxnSpPr>
        <p:spPr bwMode="auto">
          <a:xfrm>
            <a:off x="1" y="6354186"/>
            <a:ext cx="12192000" cy="0"/>
          </a:xfrm>
          <a:prstGeom prst="line">
            <a:avLst/>
          </a:prstGeom>
          <a:noFill/>
          <a:ln w="22225" algn="ctr">
            <a:solidFill>
              <a:srgbClr val="800000"/>
            </a:solidFill>
            <a:round/>
            <a:headEnd type="none" w="sm" len="sm"/>
            <a:tailEnd type="none" w="sm" len="sm"/>
          </a:ln>
        </p:spPr>
      </p:cxnSp>
      <p:pic>
        <p:nvPicPr>
          <p:cNvPr id="8" name="Picture 7" descr="mit-logo.jpg"/>
          <p:cNvPicPr>
            <a:picLocks noChangeAspect="1"/>
          </p:cNvPicPr>
          <p:nvPr userDrawn="1"/>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4149285" y="5120457"/>
            <a:ext cx="3982394" cy="943796"/>
          </a:xfrm>
          <a:prstGeom prst="rect">
            <a:avLst/>
          </a:prstGeom>
        </p:spPr>
      </p:pic>
    </p:spTree>
    <p:extLst>
      <p:ext uri="{BB962C8B-B14F-4D97-AF65-F5344CB8AC3E}">
        <p14:creationId xmlns:p14="http://schemas.microsoft.com/office/powerpoint/2010/main" val="2849059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hart Placeholder 3"/>
          <p:cNvSpPr>
            <a:spLocks noGrp="1"/>
          </p:cNvSpPr>
          <p:nvPr>
            <p:ph type="chart" sz="quarter" idx="10"/>
          </p:nvPr>
        </p:nvSpPr>
        <p:spPr>
          <a:xfrm>
            <a:off x="1786659" y="1700213"/>
            <a:ext cx="8606366" cy="3943350"/>
          </a:xfrm>
          <a:prstGeom prst="rect">
            <a:avLst/>
          </a:prstGeom>
          <a:ln w="12700">
            <a:solidFill>
              <a:schemeClr val="tx1"/>
            </a:solidFill>
          </a:ln>
        </p:spPr>
        <p:txBody>
          <a:bodyPr/>
          <a:lstStyle>
            <a:lvl1pPr marL="0" indent="0">
              <a:buFontTx/>
              <a:buNone/>
              <a:defRPr/>
            </a:lvl1pPr>
          </a:lstStyle>
          <a:p>
            <a:r>
              <a:rPr lang="en-US"/>
              <a:t>Click icon to add chart</a:t>
            </a:r>
          </a:p>
        </p:txBody>
      </p:sp>
      <p:sp>
        <p:nvSpPr>
          <p:cNvPr id="5" name="Text Placeholder 3"/>
          <p:cNvSpPr>
            <a:spLocks noGrp="1"/>
          </p:cNvSpPr>
          <p:nvPr>
            <p:ph type="body" sz="half" idx="2"/>
          </p:nvPr>
        </p:nvSpPr>
        <p:spPr>
          <a:xfrm>
            <a:off x="1792225" y="5706497"/>
            <a:ext cx="8607552" cy="274320"/>
          </a:xfrm>
          <a:prstGeom prst="rect">
            <a:avLst/>
          </a:prstGeom>
        </p:spPr>
        <p:txBody>
          <a:bodyPr/>
          <a:lstStyle>
            <a:lvl1pPr marL="0" indent="0" algn="ctr">
              <a:lnSpc>
                <a:spcPts val="1400"/>
              </a:lnSpc>
              <a:buNone/>
              <a:defRPr sz="12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ext Placeholder 3"/>
          <p:cNvSpPr>
            <a:spLocks noGrp="1"/>
          </p:cNvSpPr>
          <p:nvPr>
            <p:ph type="body" sz="half" idx="11"/>
          </p:nvPr>
        </p:nvSpPr>
        <p:spPr>
          <a:xfrm>
            <a:off x="1792225" y="1249252"/>
            <a:ext cx="8607552" cy="377390"/>
          </a:xfrm>
          <a:prstGeom prst="rect">
            <a:avLst/>
          </a:prstGeom>
        </p:spPr>
        <p:txBody>
          <a:bodyPr anchor="b"/>
          <a:lstStyle>
            <a:lvl1pPr marL="0" indent="0" algn="ctr">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02698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33985" y="1289304"/>
            <a:ext cx="10924032" cy="4828032"/>
          </a:xfrm>
          <a:prstGeom prst="rect">
            <a:avLst/>
          </a:prstGeom>
        </p:spPr>
        <p:txBody>
          <a:bodyPr/>
          <a:lstStyle>
            <a:lvl1pPr marL="237744" indent="-237744">
              <a:lnSpc>
                <a:spcPct val="90000"/>
              </a:lnSpc>
              <a:spcBef>
                <a:spcPts val="1200"/>
              </a:spcBef>
              <a:buSzPct val="100000"/>
              <a:buFont typeface="Arial"/>
              <a:buChar char="•"/>
              <a:defRPr/>
            </a:lvl1pPr>
            <a:lvl2pPr marL="539496" indent="-256032">
              <a:lnSpc>
                <a:spcPct val="90000"/>
              </a:lnSpc>
              <a:spcBef>
                <a:spcPts val="600"/>
              </a:spcBef>
              <a:defRPr/>
            </a:lvl2pPr>
            <a:lvl3pPr marL="758952" indent="-182880">
              <a:lnSpc>
                <a:spcPct val="90000"/>
              </a:lnSpc>
              <a:spcBef>
                <a:spcPts val="600"/>
              </a:spcBef>
              <a:buSzPct val="90000"/>
              <a:buFont typeface="Arial"/>
              <a:buChar char="•"/>
              <a:defRPr/>
            </a:lvl3pPr>
            <a:lvl4pPr marL="1033272" indent="0">
              <a:lnSpc>
                <a:spcPct val="90000"/>
              </a:lnSpc>
              <a:spcBef>
                <a:spcPts val="600"/>
              </a:spcBef>
              <a:buFontTx/>
              <a:buNone/>
              <a:defRPr/>
            </a:lvl4pPr>
            <a:lvl5pPr marL="1261872" indent="0">
              <a:lnSpc>
                <a:spcPct val="90000"/>
              </a:lnSpc>
              <a:spcBef>
                <a:spcPts val="600"/>
              </a:spcBef>
              <a:buSzPct val="8500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8184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247" y="1293094"/>
            <a:ext cx="10918365"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46992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248" y="1293094"/>
            <a:ext cx="5318753"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endParaRPr lang="en-US" dirty="0"/>
          </a:p>
        </p:txBody>
      </p:sp>
      <p:sp>
        <p:nvSpPr>
          <p:cNvPr id="6" name="Content Placeholder 7"/>
          <p:cNvSpPr>
            <a:spLocks noGrp="1"/>
          </p:cNvSpPr>
          <p:nvPr>
            <p:ph sz="quarter" idx="11"/>
          </p:nvPr>
        </p:nvSpPr>
        <p:spPr>
          <a:xfrm>
            <a:off x="6220448" y="1293094"/>
            <a:ext cx="5318753"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1588">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2953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63913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859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Sub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247" y="1293094"/>
            <a:ext cx="10918365"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1254037" y="145149"/>
            <a:ext cx="9683928" cy="464455"/>
          </a:xfrm>
        </p:spPr>
        <p:txBody>
          <a:bodyPr/>
          <a:lstStyle/>
          <a:p>
            <a:r>
              <a:rPr lang="en-US"/>
              <a:t>Click to edit Master title style</a:t>
            </a:r>
            <a:endParaRPr lang="en-US" dirty="0"/>
          </a:p>
        </p:txBody>
      </p:sp>
      <p:sp>
        <p:nvSpPr>
          <p:cNvPr id="9" name="Text Placeholder 8"/>
          <p:cNvSpPr>
            <a:spLocks noGrp="1"/>
          </p:cNvSpPr>
          <p:nvPr>
            <p:ph type="body" sz="quarter" idx="11" hasCustomPrompt="1"/>
          </p:nvPr>
        </p:nvSpPr>
        <p:spPr>
          <a:xfrm>
            <a:off x="1254037" y="593820"/>
            <a:ext cx="9683839" cy="296863"/>
          </a:xfrm>
          <a:prstGeom prst="rect">
            <a:avLst/>
          </a:prstGeom>
        </p:spPr>
        <p:txBody>
          <a:bodyPr/>
          <a:lstStyle>
            <a:lvl1pPr marL="0" indent="0" algn="ctr">
              <a:lnSpc>
                <a:spcPts val="2400"/>
              </a:lnSpc>
              <a:buNone/>
              <a:defRPr sz="2400"/>
            </a:lvl1pPr>
          </a:lstStyle>
          <a:p>
            <a:pPr lvl="0"/>
            <a:r>
              <a:rPr lang="en-US" dirty="0"/>
              <a:t>Click to add Subtitle</a:t>
            </a:r>
          </a:p>
        </p:txBody>
      </p:sp>
    </p:spTree>
    <p:extLst>
      <p:ext uri="{BB962C8B-B14F-4D97-AF65-F5344CB8AC3E}">
        <p14:creationId xmlns:p14="http://schemas.microsoft.com/office/powerpoint/2010/main" val="2767335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247" y="1680754"/>
            <a:ext cx="10918365" cy="4442955"/>
          </a:xfrm>
          <a:prstGeom prst="rect">
            <a:avLst/>
          </a:prstGeom>
        </p:spPr>
        <p:txBody>
          <a:bodyPr anchor="t" anchorCtr="1"/>
          <a:lstStyle>
            <a:lvl1pPr>
              <a:lnSpc>
                <a:spcPct val="90000"/>
              </a:lnSpc>
              <a:spcBef>
                <a:spcPts val="1500"/>
              </a:spcBef>
              <a:spcAft>
                <a:spcPts val="0"/>
              </a:spcAft>
              <a:defRPr/>
            </a:lvl1pPr>
            <a:lvl2pPr marL="539750" indent="-255588">
              <a:lnSpc>
                <a:spcPct val="90000"/>
              </a:lnSpc>
              <a:spcBef>
                <a:spcPts val="1500"/>
              </a:spcBef>
              <a:spcAft>
                <a:spcPts val="0"/>
              </a:spcAft>
              <a:defRPr sz="1800"/>
            </a:lvl2pPr>
            <a:lvl3pPr marL="757238" indent="-184150">
              <a:lnSpc>
                <a:spcPct val="90000"/>
              </a:lnSpc>
              <a:spcBef>
                <a:spcPts val="1500"/>
              </a:spcBef>
              <a:spcAft>
                <a:spcPts val="0"/>
              </a:spcAft>
              <a:buSzPct val="90000"/>
              <a:buFont typeface="Arial" pitchFamily="34" charset="0"/>
              <a:buChar char="•"/>
              <a:defRPr/>
            </a:lvl3pPr>
            <a:lvl4pPr marL="1033272" indent="0">
              <a:lnSpc>
                <a:spcPct val="90000"/>
              </a:lnSpc>
              <a:spcBef>
                <a:spcPts val="1500"/>
              </a:spcBef>
              <a:spcAft>
                <a:spcPts val="0"/>
              </a:spcAft>
              <a:buFontTx/>
              <a:buNone/>
              <a:defRPr/>
            </a:lvl4pPr>
            <a:lvl5pPr marL="1261872" indent="0">
              <a:lnSpc>
                <a:spcPct val="90000"/>
              </a:lnSpc>
              <a:spcBef>
                <a:spcPts val="15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53773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113198" y="1768105"/>
            <a:ext cx="7960595" cy="3773711"/>
          </a:xfrm>
          <a:prstGeom prst="rect">
            <a:avLst/>
          </a:prstGeom>
          <a:ln w="12700">
            <a:solidFill>
              <a:schemeClr val="tx1"/>
            </a:solidFill>
          </a:ln>
        </p:spPr>
        <p:txBody>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113198" y="5603133"/>
            <a:ext cx="7960595" cy="274320"/>
          </a:xfrm>
          <a:prstGeom prst="rect">
            <a:avLst/>
          </a:prstGeom>
        </p:spPr>
        <p:txBody>
          <a:bodyPr/>
          <a:lstStyle>
            <a:lvl1pPr marL="0" indent="0" algn="ctr">
              <a:lnSpc>
                <a:spcPts val="1400"/>
              </a:lnSpc>
              <a:buNone/>
              <a:defRPr sz="12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7"/>
          <p:cNvSpPr>
            <a:spLocks noGrp="1"/>
          </p:cNvSpPr>
          <p:nvPr>
            <p:ph type="title"/>
          </p:nvPr>
        </p:nvSpPr>
        <p:spPr/>
        <p:txBody>
          <a:bodyPr/>
          <a:lstStyle/>
          <a:p>
            <a:r>
              <a:rPr lang="en-US"/>
              <a:t>Click to edit Master title style</a:t>
            </a:r>
            <a:endParaRPr lang="en-US" dirty="0"/>
          </a:p>
        </p:txBody>
      </p:sp>
      <p:sp>
        <p:nvSpPr>
          <p:cNvPr id="9" name="Text Placeholder 3"/>
          <p:cNvSpPr>
            <a:spLocks noGrp="1"/>
          </p:cNvSpPr>
          <p:nvPr>
            <p:ph type="body" sz="half" idx="10"/>
          </p:nvPr>
        </p:nvSpPr>
        <p:spPr>
          <a:xfrm>
            <a:off x="2113198" y="1312860"/>
            <a:ext cx="7960595" cy="377390"/>
          </a:xfrm>
          <a:prstGeom prst="rect">
            <a:avLst/>
          </a:prstGeom>
        </p:spPr>
        <p:txBody>
          <a:bodyPr anchor="b"/>
          <a:lstStyle>
            <a:lvl1pPr marL="0" indent="0" algn="ctr">
              <a:lnSpc>
                <a:spcPts val="2000"/>
              </a:lnSpc>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55694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Media Placeholder 3"/>
          <p:cNvSpPr>
            <a:spLocks noGrp="1"/>
          </p:cNvSpPr>
          <p:nvPr>
            <p:ph type="media" sz="quarter" idx="10"/>
          </p:nvPr>
        </p:nvSpPr>
        <p:spPr>
          <a:xfrm>
            <a:off x="2315444" y="1828800"/>
            <a:ext cx="7583424" cy="3343275"/>
          </a:xfrm>
          <a:prstGeom prst="rect">
            <a:avLst/>
          </a:prstGeom>
          <a:ln w="12700">
            <a:solidFill>
              <a:schemeClr val="tx1"/>
            </a:solidFill>
          </a:ln>
        </p:spPr>
        <p:txBody>
          <a:bodyPr/>
          <a:lstStyle>
            <a:lvl1pPr marL="0" indent="0">
              <a:buFontTx/>
              <a:buNone/>
              <a:defRPr/>
            </a:lvl1pPr>
          </a:lstStyle>
          <a:p>
            <a:r>
              <a:rPr lang="en-US"/>
              <a:t>Click icon to add media</a:t>
            </a:r>
            <a:endParaRPr lang="en-US" dirty="0"/>
          </a:p>
        </p:txBody>
      </p:sp>
      <p:sp>
        <p:nvSpPr>
          <p:cNvPr id="5" name="Text Placeholder 3"/>
          <p:cNvSpPr>
            <a:spLocks noGrp="1"/>
          </p:cNvSpPr>
          <p:nvPr>
            <p:ph type="body" sz="half" idx="2"/>
          </p:nvPr>
        </p:nvSpPr>
        <p:spPr>
          <a:xfrm>
            <a:off x="2316481" y="5229437"/>
            <a:ext cx="7583424" cy="274320"/>
          </a:xfrm>
          <a:prstGeom prst="rect">
            <a:avLst/>
          </a:prstGeom>
        </p:spPr>
        <p:txBody>
          <a:bodyPr/>
          <a:lstStyle>
            <a:lvl1pPr marL="0" indent="0" algn="ctr">
              <a:lnSpc>
                <a:spcPts val="1400"/>
              </a:lnSpc>
              <a:buNone/>
              <a:defRPr sz="12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ext Placeholder 3"/>
          <p:cNvSpPr>
            <a:spLocks noGrp="1"/>
          </p:cNvSpPr>
          <p:nvPr>
            <p:ph type="body" sz="half" idx="11"/>
          </p:nvPr>
        </p:nvSpPr>
        <p:spPr>
          <a:xfrm>
            <a:off x="2316481" y="1368517"/>
            <a:ext cx="7583424" cy="377390"/>
          </a:xfrm>
          <a:prstGeom prst="rect">
            <a:avLst/>
          </a:prstGeom>
        </p:spPr>
        <p:txBody>
          <a:bodyPr anchor="b"/>
          <a:lstStyle>
            <a:lvl1pPr marL="0" indent="0" algn="ctr">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5777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4037" y="101601"/>
            <a:ext cx="9683928" cy="816989"/>
          </a:xfrm>
          <a:prstGeom prst="rect">
            <a:avLst/>
          </a:prstGeom>
        </p:spPr>
        <p:txBody>
          <a:bodyPr vert="horz" lIns="91440" tIns="45720" rIns="91440" bIns="45720" rtlCol="0" anchor="ctr">
            <a:noAutofit/>
          </a:bodyPr>
          <a:lstStyle/>
          <a:p>
            <a:r>
              <a:rPr lang="en-US"/>
              <a:t>Click to edit Master title style</a:t>
            </a:r>
            <a:endParaRPr lang="en-US" dirty="0"/>
          </a:p>
        </p:txBody>
      </p:sp>
      <p:cxnSp>
        <p:nvCxnSpPr>
          <p:cNvPr id="18" name="Straight Connector 12"/>
          <p:cNvCxnSpPr>
            <a:cxnSpLocks noChangeShapeType="1"/>
          </p:cNvCxnSpPr>
          <p:nvPr/>
        </p:nvCxnSpPr>
        <p:spPr bwMode="auto">
          <a:xfrm>
            <a:off x="1" y="950913"/>
            <a:ext cx="12192000" cy="0"/>
          </a:xfrm>
          <a:prstGeom prst="line">
            <a:avLst/>
          </a:prstGeom>
          <a:noFill/>
          <a:ln w="22225" algn="ctr">
            <a:solidFill>
              <a:srgbClr val="800000"/>
            </a:solidFill>
            <a:round/>
            <a:headEnd type="none" w="sm" len="sm"/>
            <a:tailEnd type="none" w="sm" len="sm"/>
          </a:ln>
        </p:spPr>
      </p:cxnSp>
      <p:cxnSp>
        <p:nvCxnSpPr>
          <p:cNvPr id="13" name="Straight Connector 12"/>
          <p:cNvCxnSpPr>
            <a:cxnSpLocks noChangeShapeType="1"/>
          </p:cNvCxnSpPr>
          <p:nvPr/>
        </p:nvCxnSpPr>
        <p:spPr bwMode="auto">
          <a:xfrm>
            <a:off x="1" y="6354186"/>
            <a:ext cx="12192000" cy="0"/>
          </a:xfrm>
          <a:prstGeom prst="line">
            <a:avLst/>
          </a:prstGeom>
          <a:noFill/>
          <a:ln w="22225" algn="ctr">
            <a:solidFill>
              <a:srgbClr val="800000"/>
            </a:solidFill>
            <a:round/>
            <a:headEnd type="none" w="sm" len="sm"/>
            <a:tailEnd type="none" w="sm" len="sm"/>
          </a:ln>
        </p:spPr>
      </p:cxnSp>
      <p:sp>
        <p:nvSpPr>
          <p:cNvPr id="10" name="Rectangle 1032"/>
          <p:cNvSpPr>
            <a:spLocks noChangeArrowheads="1"/>
          </p:cNvSpPr>
          <p:nvPr/>
        </p:nvSpPr>
        <p:spPr bwMode="auto">
          <a:xfrm>
            <a:off x="429382" y="6451134"/>
            <a:ext cx="1450848" cy="219456"/>
          </a:xfrm>
          <a:prstGeom prst="rect">
            <a:avLst/>
          </a:prstGeom>
          <a:noFill/>
          <a:ln w="9525">
            <a:noFill/>
            <a:miter lim="800000"/>
            <a:headEnd/>
            <a:tailEnd/>
          </a:ln>
          <a:effectLst/>
        </p:spPr>
        <p:txBody>
          <a:bodyPr wrap="square" lIns="45720" tIns="0" rIns="0" bIns="0"/>
          <a:lstStyle/>
          <a:p>
            <a:pPr>
              <a:defRPr/>
            </a:pPr>
            <a:r>
              <a:rPr lang="en-US" sz="700" dirty="0">
                <a:solidFill>
                  <a:srgbClr val="000000"/>
                </a:solidFill>
                <a:cs typeface="Arial" pitchFamily="34" charset="0"/>
              </a:rPr>
              <a:t>Slide - </a:t>
            </a:r>
            <a:fld id="{6A829F23-F466-44AA-A5B9-24580D3A690E}" type="slidenum">
              <a:rPr lang="en-US" sz="700" smtClean="0">
                <a:solidFill>
                  <a:srgbClr val="000000"/>
                </a:solidFill>
                <a:cs typeface="Arial" pitchFamily="34" charset="0"/>
              </a:rPr>
              <a:pPr>
                <a:defRPr/>
              </a:pPr>
              <a:t>‹#›</a:t>
            </a:fld>
            <a:endParaRPr lang="en-US" sz="700" dirty="0">
              <a:solidFill>
                <a:srgbClr val="000000"/>
              </a:solidFill>
              <a:cs typeface="Arial" pitchFamily="34" charset="0"/>
            </a:endParaRPr>
          </a:p>
        </p:txBody>
      </p:sp>
      <p:pic>
        <p:nvPicPr>
          <p:cNvPr id="11" name="Picture 10" descr="mit-logo.jpg"/>
          <p:cNvPicPr>
            <a:picLocks noChangeAspect="1"/>
          </p:cNvPicPr>
          <p:nvPr userDrawn="1"/>
        </p:nvPicPr>
        <p:blipFill rotWithShape="1">
          <a:blip r:embed="rId13"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145033" y="192376"/>
            <a:ext cx="1114065" cy="624006"/>
          </a:xfrm>
          <a:prstGeom prst="rect">
            <a:avLst/>
          </a:prstGeom>
        </p:spPr>
      </p:pic>
    </p:spTree>
    <p:extLst>
      <p:ext uri="{BB962C8B-B14F-4D97-AF65-F5344CB8AC3E}">
        <p14:creationId xmlns:p14="http://schemas.microsoft.com/office/powerpoint/2010/main" val="40588084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Lst>
  <p:txStyles>
    <p:titleStyle>
      <a:lvl1pPr algn="ctr" eaLnBrk="1" hangingPunct="1">
        <a:lnSpc>
          <a:spcPts val="2800"/>
        </a:lnSpc>
        <a:defRPr sz="2800" b="1">
          <a:latin typeface="Arial" pitchFamily="34" charset="0"/>
          <a:cs typeface="Arial" pitchFamily="34" charset="0"/>
        </a:defRPr>
      </a:lvl1pPr>
    </p:titleStyle>
    <p:bodyStyle>
      <a:lvl1pPr marL="233363" indent="-233363"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1pPr>
      <a:lvl2pPr marL="509588" indent="-225425"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2pPr>
      <a:lvl3pPr marL="854075" indent="-223838" algn="l" eaLnBrk="1" hangingPunct="1">
        <a:lnSpc>
          <a:spcPts val="2000"/>
        </a:lnSpc>
        <a:spcBef>
          <a:spcPts val="300"/>
        </a:spcBef>
        <a:spcAft>
          <a:spcPts val="600"/>
        </a:spcAft>
        <a:buFont typeface="Arial" pitchFamily="34" charset="0"/>
        <a:buChar char="•"/>
        <a:defRPr sz="1600" b="1">
          <a:latin typeface="Arial" pitchFamily="34" charset="0"/>
          <a:cs typeface="Arial" pitchFamily="34" charset="0"/>
        </a:defRPr>
      </a:lvl3pPr>
      <a:lvl4pPr marL="1035050" indent="-180975" algn="l" eaLnBrk="1" hangingPunct="1">
        <a:lnSpc>
          <a:spcPts val="2000"/>
        </a:lnSpc>
        <a:spcBef>
          <a:spcPts val="300"/>
        </a:spcBef>
        <a:spcAft>
          <a:spcPts val="600"/>
        </a:spcAft>
        <a:buFont typeface="Courier New" pitchFamily="49" charset="0"/>
        <a:buChar char="o"/>
        <a:defRPr sz="1400" b="1">
          <a:latin typeface="Arial" pitchFamily="34" charset="0"/>
          <a:cs typeface="Arial" pitchFamily="34" charset="0"/>
        </a:defRPr>
      </a:lvl4pPr>
      <a:lvl5pPr marL="796925" indent="0" algn="l" eaLnBrk="1" hangingPunct="1">
        <a:spcBef>
          <a:spcPts val="600"/>
        </a:spcBef>
        <a:defRPr sz="1600" b="1">
          <a:latin typeface="Arial" pitchFamily="34" charset="0"/>
          <a:cs typeface="Arial" pitchFamily="34" charset="0"/>
        </a:defRPr>
      </a:lvl5pPr>
      <a:lvl6pPr marL="1147763" indent="0" algn="l" eaLnBrk="1" hangingPunct="1">
        <a:spcBef>
          <a:spcPts val="600"/>
        </a:spcBef>
        <a:defRPr sz="1400" b="1">
          <a:latin typeface="Arial" pitchFamily="34" charset="0"/>
          <a:cs typeface="Arial" pitchFamily="34" charset="0"/>
        </a:defRPr>
      </a:lvl6pPr>
      <a:lvl7pPr marL="1319213" indent="-179388" algn="l" eaLnBrk="1" hangingPunct="1">
        <a:lnSpc>
          <a:spcPts val="2000"/>
        </a:lnSpc>
        <a:spcBef>
          <a:spcPts val="300"/>
        </a:spcBef>
        <a:spcAft>
          <a:spcPts val="600"/>
        </a:spcAft>
        <a:buFont typeface="Arial" pitchFamily="34" charset="0"/>
        <a:buChar char="•"/>
        <a:defRPr sz="1200" b="1">
          <a:latin typeface="Arial" pitchFamily="34" charset="0"/>
          <a:cs typeface="Arial" pitchFamily="34" charset="0"/>
        </a:defRPr>
      </a:lvl7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rk.veillette@ll.mit.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mailto:sid@mit.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hyperlink" Target="https://www.ncdc.noaa.gov/stormevent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registry.opendata.aws/sevir/"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nbviewer.jupyter.org/github/MIT-AI-Accelerator/eie-sevir/blob/master/examples/SEVIR_Tutorial.ipynb"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7.emf"/></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sevir.mit.edu/"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7.emf"/><Relationship Id="rId7" Type="http://schemas.openxmlformats.org/officeDocument/2006/relationships/image" Target="../media/image48.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90.png"/><Relationship Id="rId5" Type="http://schemas.openxmlformats.org/officeDocument/2006/relationships/image" Target="../media/image86.png"/><Relationship Id="rId10" Type="http://schemas.microsoft.com/office/2007/relationships/hdphoto" Target="../media/hdphoto3.wdp"/><Relationship Id="rId4" Type="http://schemas.openxmlformats.org/officeDocument/2006/relationships/image" Target="../media/image34.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48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registry.opendata.aws/sevir/" TargetMode="External"/><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sevir.mit.edu/" TargetMode="External"/><Relationship Id="rId5" Type="http://schemas.openxmlformats.org/officeDocument/2006/relationships/hyperlink" Target="https://nbviewer.jupyter.org/github/MIT-AI-Accelerator/eie-sevir/blob/master/examples/SEVIR_Tutorial.ipynb" TargetMode="External"/><Relationship Id="rId4" Type="http://schemas.openxmlformats.org/officeDocument/2006/relationships/hyperlink" Target="https://registry.opendata.aws/sevir/"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gif"/><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png"/><Relationship Id="rId15" Type="http://schemas.openxmlformats.org/officeDocument/2006/relationships/image" Target="../media/image9.gif"/><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jpe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hyperlink" Target="https://github.com/pangeo-data/WeatherBench"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hyperlink" Target="https://sevir.mit.edu/"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FB2B1B9-2183-0249-921A-F369A2627C7E}"/>
              </a:ext>
            </a:extLst>
          </p:cNvPr>
          <p:cNvSpPr>
            <a:spLocks noGrp="1"/>
          </p:cNvSpPr>
          <p:nvPr>
            <p:ph type="subTitle" idx="1"/>
          </p:nvPr>
        </p:nvSpPr>
        <p:spPr>
          <a:xfrm>
            <a:off x="1108363" y="3690610"/>
            <a:ext cx="9975272" cy="1501710"/>
          </a:xfrm>
        </p:spPr>
        <p:txBody>
          <a:bodyPr/>
          <a:lstStyle/>
          <a:p>
            <a:r>
              <a:rPr lang="en-US" sz="1600" b="0" i="1" dirty="0"/>
              <a:t>The 2</a:t>
            </a:r>
            <a:r>
              <a:rPr lang="en-US" sz="1600" b="0" i="1" baseline="30000" dirty="0"/>
              <a:t>nd</a:t>
            </a:r>
            <a:r>
              <a:rPr lang="en-US" sz="1600" b="0" i="1" dirty="0"/>
              <a:t> NOAA Workshop on Leveraging AI in Environmental Sciences</a:t>
            </a:r>
            <a:endParaRPr lang="en-US" i="1" dirty="0"/>
          </a:p>
          <a:p>
            <a:pPr>
              <a:spcAft>
                <a:spcPts val="1200"/>
              </a:spcAft>
            </a:pPr>
            <a:r>
              <a:rPr lang="en-US" i="1" dirty="0"/>
              <a:t>17 December 2020</a:t>
            </a:r>
          </a:p>
        </p:txBody>
      </p:sp>
      <p:sp>
        <p:nvSpPr>
          <p:cNvPr id="3" name="Title 2">
            <a:extLst>
              <a:ext uri="{FF2B5EF4-FFF2-40B4-BE49-F238E27FC236}">
                <a16:creationId xmlns:a16="http://schemas.microsoft.com/office/drawing/2014/main" id="{0D647C9D-F065-0548-AFF7-90471D3F7DB9}"/>
              </a:ext>
            </a:extLst>
          </p:cNvPr>
          <p:cNvSpPr>
            <a:spLocks noGrp="1"/>
          </p:cNvSpPr>
          <p:nvPr>
            <p:ph type="ctrTitle"/>
          </p:nvPr>
        </p:nvSpPr>
        <p:spPr>
          <a:xfrm>
            <a:off x="1108363" y="1018344"/>
            <a:ext cx="9975272" cy="1294671"/>
          </a:xfrm>
        </p:spPr>
        <p:txBody>
          <a:bodyPr/>
          <a:lstStyle/>
          <a:p>
            <a:r>
              <a:rPr lang="en-US" sz="3200" i="1" dirty="0"/>
              <a:t>A Storm Event Imagery Dataset for Deep Learning Applications in Radar and Satellite Meteorology</a:t>
            </a:r>
            <a:endParaRPr lang="en-US" sz="3200" dirty="0"/>
          </a:p>
        </p:txBody>
      </p:sp>
      <p:sp>
        <p:nvSpPr>
          <p:cNvPr id="6" name="TextBox 5">
            <a:extLst>
              <a:ext uri="{FF2B5EF4-FFF2-40B4-BE49-F238E27FC236}">
                <a16:creationId xmlns:a16="http://schemas.microsoft.com/office/drawing/2014/main" id="{9699E041-BD27-C340-9DDF-C0B0F1D40744}"/>
              </a:ext>
            </a:extLst>
          </p:cNvPr>
          <p:cNvSpPr txBox="1"/>
          <p:nvPr/>
        </p:nvSpPr>
        <p:spPr>
          <a:xfrm>
            <a:off x="3621239" y="2798058"/>
            <a:ext cx="2138726" cy="738664"/>
          </a:xfrm>
          <a:prstGeom prst="rect">
            <a:avLst/>
          </a:prstGeom>
          <a:noFill/>
        </p:spPr>
        <p:txBody>
          <a:bodyPr wrap="none" rtlCol="0">
            <a:spAutoFit/>
          </a:bodyPr>
          <a:lstStyle/>
          <a:p>
            <a:pPr algn="ctr"/>
            <a:r>
              <a:rPr lang="en-US" sz="1400" b="1" dirty="0"/>
              <a:t>Mark S. </a:t>
            </a:r>
            <a:r>
              <a:rPr lang="en-US" sz="1400" b="1" dirty="0" err="1"/>
              <a:t>Veillette</a:t>
            </a:r>
            <a:endParaRPr lang="en-US" sz="1400" b="1" dirty="0"/>
          </a:p>
          <a:p>
            <a:pPr algn="ctr"/>
            <a:r>
              <a:rPr lang="en-US" sz="1400" i="1" dirty="0"/>
              <a:t>MIT Lincoln Laboratory</a:t>
            </a:r>
          </a:p>
          <a:p>
            <a:pPr algn="ctr"/>
            <a:r>
              <a:rPr lang="en-US" sz="1400" i="1" dirty="0">
                <a:hlinkClick r:id="rId3"/>
              </a:rPr>
              <a:t>mark.veillette@ll.mit.edu</a:t>
            </a:r>
            <a:endParaRPr lang="en-US" sz="1400" i="1" dirty="0"/>
          </a:p>
        </p:txBody>
      </p:sp>
      <p:sp>
        <p:nvSpPr>
          <p:cNvPr id="7" name="TextBox 6">
            <a:extLst>
              <a:ext uri="{FF2B5EF4-FFF2-40B4-BE49-F238E27FC236}">
                <a16:creationId xmlns:a16="http://schemas.microsoft.com/office/drawing/2014/main" id="{5C7C089F-DB38-664A-8DA9-9EBF53F37E42}"/>
              </a:ext>
            </a:extLst>
          </p:cNvPr>
          <p:cNvSpPr txBox="1"/>
          <p:nvPr/>
        </p:nvSpPr>
        <p:spPr>
          <a:xfrm>
            <a:off x="6324827" y="2798058"/>
            <a:ext cx="2013692" cy="738664"/>
          </a:xfrm>
          <a:prstGeom prst="rect">
            <a:avLst/>
          </a:prstGeom>
          <a:noFill/>
        </p:spPr>
        <p:txBody>
          <a:bodyPr wrap="none" rtlCol="0">
            <a:spAutoFit/>
          </a:bodyPr>
          <a:lstStyle/>
          <a:p>
            <a:pPr algn="ctr"/>
            <a:r>
              <a:rPr lang="en-US" sz="1400" b="1" dirty="0"/>
              <a:t>Siddharth </a:t>
            </a:r>
            <a:r>
              <a:rPr lang="en-US" sz="1400" b="1" dirty="0" err="1"/>
              <a:t>Samsi</a:t>
            </a:r>
            <a:endParaRPr lang="en-US" sz="1400" b="1" dirty="0"/>
          </a:p>
          <a:p>
            <a:pPr algn="ctr"/>
            <a:r>
              <a:rPr lang="en-US" sz="1400" i="1" dirty="0"/>
              <a:t>MIT Lincoln Laboratory</a:t>
            </a:r>
          </a:p>
          <a:p>
            <a:pPr algn="ctr"/>
            <a:r>
              <a:rPr lang="en-US" sz="1400" i="1" dirty="0">
                <a:hlinkClick r:id="rId4"/>
              </a:rPr>
              <a:t>sid@ll.mit.edu</a:t>
            </a:r>
            <a:endParaRPr lang="en-US" sz="1400" i="1" dirty="0"/>
          </a:p>
        </p:txBody>
      </p:sp>
      <p:pic>
        <p:nvPicPr>
          <p:cNvPr id="8" name="Picture 7">
            <a:extLst>
              <a:ext uri="{FF2B5EF4-FFF2-40B4-BE49-F238E27FC236}">
                <a16:creationId xmlns:a16="http://schemas.microsoft.com/office/drawing/2014/main" id="{521C43BB-AD34-B542-ADF4-7F141952DFD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827763" y="4939796"/>
            <a:ext cx="1115602" cy="1277717"/>
          </a:xfrm>
          <a:prstGeom prst="rect">
            <a:avLst/>
          </a:prstGeom>
        </p:spPr>
      </p:pic>
      <p:pic>
        <p:nvPicPr>
          <p:cNvPr id="9" name="Picture 8">
            <a:extLst>
              <a:ext uri="{FF2B5EF4-FFF2-40B4-BE49-F238E27FC236}">
                <a16:creationId xmlns:a16="http://schemas.microsoft.com/office/drawing/2014/main" id="{3C2EA795-F353-7D48-BCAC-F053A914CF41}"/>
              </a:ext>
            </a:extLst>
          </p:cNvPr>
          <p:cNvPicPr>
            <a:picLocks noChangeAspect="1"/>
          </p:cNvPicPr>
          <p:nvPr/>
        </p:nvPicPr>
        <p:blipFill>
          <a:blip r:embed="rId6"/>
          <a:stretch>
            <a:fillRect/>
          </a:stretch>
        </p:blipFill>
        <p:spPr>
          <a:xfrm>
            <a:off x="8952831" y="4842420"/>
            <a:ext cx="1652037" cy="1472468"/>
          </a:xfrm>
          <a:prstGeom prst="rect">
            <a:avLst/>
          </a:prstGeom>
        </p:spPr>
      </p:pic>
    </p:spTree>
    <p:extLst>
      <p:ext uri="{BB962C8B-B14F-4D97-AF65-F5344CB8AC3E}">
        <p14:creationId xmlns:p14="http://schemas.microsoft.com/office/powerpoint/2010/main" val="27445793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784" y="2981942"/>
            <a:ext cx="14855895" cy="2971179"/>
          </a:xfrm>
          <a:prstGeom prst="rect">
            <a:avLst/>
          </a:prstGeom>
        </p:spPr>
      </p:pic>
      <mc:AlternateContent xmlns:mc="http://schemas.openxmlformats.org/markup-compatibility/2006" xmlns:a14="http://schemas.microsoft.com/office/drawing/2010/main">
        <mc:Choice Requires="a14">
          <p:sp>
            <p:nvSpPr>
              <p:cNvPr id="2" name="Content Placeholder 1"/>
              <p:cNvSpPr>
                <a:spLocks noGrp="1"/>
              </p:cNvSpPr>
              <p:nvPr>
                <p:ph sz="quarter" idx="10"/>
              </p:nvPr>
            </p:nvSpPr>
            <p:spPr>
              <a:xfrm>
                <a:off x="371540" y="1141313"/>
                <a:ext cx="11263248" cy="4830616"/>
              </a:xfrm>
            </p:spPr>
            <p:txBody>
              <a:bodyPr/>
              <a:lstStyle/>
              <a:p>
                <a:r>
                  <a:rPr lang="en-US" sz="1800" dirty="0"/>
                  <a:t>SEVIR is a dataset of spatially and temporally aligned image sequences depicting weather events</a:t>
                </a:r>
              </a:p>
              <a:p>
                <a:r>
                  <a:rPr lang="en-US" sz="1800" dirty="0"/>
                  <a:t>Each sequence, or “event” in SEVIR contains a 384 km x 384 km region spanning a 4 hours and containing one of more of the following:</a:t>
                </a:r>
              </a:p>
              <a:p>
                <a:pPr lvl="1"/>
                <a:r>
                  <a:rPr lang="en-US" sz="1600" dirty="0"/>
                  <a:t>Digital Vertically Integrated Liquid (VIL) extracted from the </a:t>
                </a:r>
                <a:r>
                  <a:rPr lang="en-US" sz="1600" dirty="0" err="1"/>
                  <a:t>NextGen</a:t>
                </a:r>
                <a:r>
                  <a:rPr lang="en-US" sz="1600" dirty="0"/>
                  <a:t> Weather Processor archives</a:t>
                </a:r>
              </a:p>
              <a:p>
                <a:pPr lvl="1"/>
                <a:r>
                  <a:rPr lang="en-US" sz="1600" dirty="0"/>
                  <a:t>GOES-16 0.64 </a:t>
                </a:r>
                <a14:m>
                  <m:oMath xmlns:m="http://schemas.openxmlformats.org/officeDocument/2006/math">
                    <m:r>
                      <a:rPr lang="en-US" sz="1600" i="1">
                        <a:latin typeface="Cambria Math" panose="02040503050406030204" pitchFamily="18" charset="0"/>
                      </a:rPr>
                      <m:t>𝝁</m:t>
                    </m:r>
                  </m:oMath>
                </a14:m>
                <a:r>
                  <a:rPr lang="en-US" sz="1600" dirty="0"/>
                  <a:t>m Visible (C02), 6.9 </a:t>
                </a:r>
                <a14:m>
                  <m:oMath xmlns:m="http://schemas.openxmlformats.org/officeDocument/2006/math">
                    <m:r>
                      <a:rPr lang="en-US" sz="1600" i="1">
                        <a:latin typeface="Cambria Math" panose="02040503050406030204" pitchFamily="18" charset="0"/>
                      </a:rPr>
                      <m:t>𝝁</m:t>
                    </m:r>
                  </m:oMath>
                </a14:m>
                <a:r>
                  <a:rPr lang="en-US" sz="1600" dirty="0"/>
                  <a:t>m Infrared (C09) and 10.7 </a:t>
                </a:r>
                <a14:m>
                  <m:oMath xmlns:m="http://schemas.openxmlformats.org/officeDocument/2006/math">
                    <m:r>
                      <a:rPr lang="en-US" sz="1600" i="1">
                        <a:latin typeface="Cambria Math" panose="02040503050406030204" pitchFamily="18" charset="0"/>
                      </a:rPr>
                      <m:t>𝝁</m:t>
                    </m:r>
                  </m:oMath>
                </a14:m>
                <a:r>
                  <a:rPr lang="en-US" sz="1600" dirty="0"/>
                  <a:t>m Infrared (C13) imagery</a:t>
                </a:r>
              </a:p>
              <a:p>
                <a:pPr lvl="1"/>
                <a:r>
                  <a:rPr lang="en-US" sz="1600" dirty="0"/>
                  <a:t>GOES-16 Geostationary Lightning Mapper flashes</a:t>
                </a:r>
              </a:p>
              <a:p>
                <a:endParaRPr lang="en-US" sz="1800" dirty="0"/>
              </a:p>
            </p:txBody>
          </p:sp>
        </mc:Choice>
        <mc:Fallback xmlns="">
          <p:sp>
            <p:nvSpPr>
              <p:cNvPr id="2" name="Content Placeholder 1"/>
              <p:cNvSpPr>
                <a:spLocks noGrp="1" noRot="1" noChangeAspect="1" noMove="1" noResize="1" noEditPoints="1" noAdjustHandles="1" noChangeArrowheads="1" noChangeShapeType="1" noTextEdit="1"/>
              </p:cNvSpPr>
              <p:nvPr>
                <p:ph sz="quarter" idx="10"/>
              </p:nvPr>
            </p:nvSpPr>
            <p:spPr>
              <a:xfrm>
                <a:off x="371540" y="1141313"/>
                <a:ext cx="11263248" cy="4830616"/>
              </a:xfrm>
              <a:blipFill>
                <a:blip r:embed="rId4"/>
                <a:stretch>
                  <a:fillRect l="-225" t="-1312"/>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a:t>Storm </a:t>
            </a:r>
            <a:r>
              <a:rPr lang="en-US" dirty="0" err="1"/>
              <a:t>EVent</a:t>
            </a:r>
            <a:r>
              <a:rPr lang="en-US" dirty="0"/>
              <a:t> </a:t>
            </a:r>
            <a:r>
              <a:rPr lang="en-US" dirty="0" err="1"/>
              <a:t>ImageRy</a:t>
            </a:r>
            <a:r>
              <a:rPr lang="en-US" dirty="0"/>
              <a:t> (SEVIR) Dataset </a:t>
            </a:r>
          </a:p>
        </p:txBody>
      </p:sp>
      <p:sp>
        <p:nvSpPr>
          <p:cNvPr id="7" name="TextBox 6"/>
          <p:cNvSpPr txBox="1"/>
          <p:nvPr/>
        </p:nvSpPr>
        <p:spPr>
          <a:xfrm>
            <a:off x="5172996" y="5645344"/>
            <a:ext cx="2124299" cy="307777"/>
          </a:xfrm>
          <a:prstGeom prst="rect">
            <a:avLst/>
          </a:prstGeom>
          <a:noFill/>
        </p:spPr>
        <p:txBody>
          <a:bodyPr wrap="none" rtlCol="0">
            <a:spAutoFit/>
          </a:bodyPr>
          <a:lstStyle/>
          <a:p>
            <a:pPr algn="ctr"/>
            <a:r>
              <a:rPr lang="en-US" sz="1400" b="1" dirty="0"/>
              <a:t>Sample SEVIR “Event”</a:t>
            </a:r>
          </a:p>
        </p:txBody>
      </p:sp>
      <p:sp>
        <p:nvSpPr>
          <p:cNvPr id="11" name="TextBox 10">
            <a:extLst>
              <a:ext uri="{FF2B5EF4-FFF2-40B4-BE49-F238E27FC236}">
                <a16:creationId xmlns:a16="http://schemas.microsoft.com/office/drawing/2014/main" id="{4DF74D24-035D-544A-A774-DBD4088DBB32}"/>
              </a:ext>
            </a:extLst>
          </p:cNvPr>
          <p:cNvSpPr txBox="1"/>
          <p:nvPr/>
        </p:nvSpPr>
        <p:spPr>
          <a:xfrm>
            <a:off x="9467444" y="5971929"/>
            <a:ext cx="2353016" cy="307777"/>
          </a:xfrm>
          <a:prstGeom prst="rect">
            <a:avLst/>
          </a:prstGeom>
          <a:noFill/>
        </p:spPr>
        <p:txBody>
          <a:bodyPr wrap="none" rtlCol="0">
            <a:spAutoFit/>
          </a:bodyPr>
          <a:lstStyle/>
          <a:p>
            <a:pPr algn="ctr"/>
            <a:r>
              <a:rPr lang="en-US" sz="1400" b="1" dirty="0"/>
              <a:t>Total Dataset Size:  ~1 TB</a:t>
            </a:r>
          </a:p>
        </p:txBody>
      </p:sp>
    </p:spTree>
    <p:extLst>
      <p:ext uri="{BB962C8B-B14F-4D97-AF65-F5344CB8AC3E}">
        <p14:creationId xmlns:p14="http://schemas.microsoft.com/office/powerpoint/2010/main" val="2759170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47706" y="1199222"/>
            <a:ext cx="10915522" cy="4830616"/>
          </a:xfrm>
        </p:spPr>
        <p:txBody>
          <a:bodyPr/>
          <a:lstStyle/>
          <a:p>
            <a:r>
              <a:rPr lang="en-US" dirty="0"/>
              <a:t>SEVIR Events were chosen in one of two ways:</a:t>
            </a:r>
          </a:p>
          <a:p>
            <a:pPr lvl="1"/>
            <a:r>
              <a:rPr lang="en-US" dirty="0"/>
              <a:t>Based on events in NOAA’s National Centers for Environmental Information (NCEI) Storm Event Database (</a:t>
            </a:r>
            <a:r>
              <a:rPr lang="en-US" dirty="0">
                <a:hlinkClick r:id="rId3"/>
              </a:rPr>
              <a:t>https://www.ncdc.noaa.gov/stormevents/</a:t>
            </a:r>
            <a:r>
              <a:rPr lang="en-US" dirty="0"/>
              <a:t>)</a:t>
            </a:r>
          </a:p>
          <a:p>
            <a:pPr lvl="1"/>
            <a:r>
              <a:rPr lang="en-US" dirty="0"/>
              <a:t>Or, randomly chosen in areas of NEXRAD coverage over CONUS</a:t>
            </a:r>
            <a:endParaRPr lang="en-US" sz="2000" dirty="0"/>
          </a:p>
          <a:p>
            <a:endParaRPr lang="en-US" dirty="0"/>
          </a:p>
          <a:p>
            <a:endParaRPr lang="en-US" dirty="0"/>
          </a:p>
        </p:txBody>
      </p:sp>
      <p:sp>
        <p:nvSpPr>
          <p:cNvPr id="3" name="Title 2"/>
          <p:cNvSpPr>
            <a:spLocks noGrp="1"/>
          </p:cNvSpPr>
          <p:nvPr>
            <p:ph type="title"/>
          </p:nvPr>
        </p:nvSpPr>
        <p:spPr/>
        <p:txBody>
          <a:bodyPr/>
          <a:lstStyle/>
          <a:p>
            <a:r>
              <a:rPr lang="en-US" dirty="0"/>
              <a:t>SEVIR Event Selection</a:t>
            </a:r>
          </a:p>
        </p:txBody>
      </p:sp>
      <p:grpSp>
        <p:nvGrpSpPr>
          <p:cNvPr id="14" name="Group 13">
            <a:extLst>
              <a:ext uri="{FF2B5EF4-FFF2-40B4-BE49-F238E27FC236}">
                <a16:creationId xmlns:a16="http://schemas.microsoft.com/office/drawing/2014/main" id="{41761AE7-E2D8-A149-8FB4-96B619521632}"/>
              </a:ext>
            </a:extLst>
          </p:cNvPr>
          <p:cNvGrpSpPr/>
          <p:nvPr/>
        </p:nvGrpSpPr>
        <p:grpSpPr>
          <a:xfrm>
            <a:off x="238695" y="3045617"/>
            <a:ext cx="6334383" cy="2742272"/>
            <a:chOff x="2786696" y="3549198"/>
            <a:chExt cx="6313826" cy="2626028"/>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5297" y="4061950"/>
              <a:ext cx="2869440" cy="20011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8948" y="4061950"/>
              <a:ext cx="2869440" cy="2001122"/>
            </a:xfrm>
            <a:prstGeom prst="rect">
              <a:avLst/>
            </a:prstGeom>
          </p:spPr>
        </p:pic>
        <p:sp>
          <p:nvSpPr>
            <p:cNvPr id="7" name="Right Arrow 6"/>
            <p:cNvSpPr/>
            <p:nvPr/>
          </p:nvSpPr>
          <p:spPr>
            <a:xfrm>
              <a:off x="5753815" y="4960520"/>
              <a:ext cx="337625" cy="203982"/>
            </a:xfrm>
            <a:prstGeom prst="rightArrow">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8" name="TextBox 7"/>
            <p:cNvSpPr txBox="1"/>
            <p:nvPr/>
          </p:nvSpPr>
          <p:spPr>
            <a:xfrm>
              <a:off x="3275183" y="3856850"/>
              <a:ext cx="2056973" cy="230832"/>
            </a:xfrm>
            <a:prstGeom prst="rect">
              <a:avLst/>
            </a:prstGeom>
            <a:noFill/>
          </p:spPr>
          <p:txBody>
            <a:bodyPr wrap="none" rtlCol="0">
              <a:spAutoFit/>
            </a:bodyPr>
            <a:lstStyle/>
            <a:p>
              <a:pPr algn="ctr"/>
              <a:r>
                <a:rPr lang="en-US" sz="900" dirty="0"/>
                <a:t>Relevant Storm Reports on 7/8/2019</a:t>
              </a:r>
            </a:p>
          </p:txBody>
        </p:sp>
        <p:sp>
          <p:nvSpPr>
            <p:cNvPr id="9" name="TextBox 8"/>
            <p:cNvSpPr txBox="1"/>
            <p:nvPr/>
          </p:nvSpPr>
          <p:spPr>
            <a:xfrm>
              <a:off x="6387035" y="3857217"/>
              <a:ext cx="2544286" cy="230832"/>
            </a:xfrm>
            <a:prstGeom prst="rect">
              <a:avLst/>
            </a:prstGeom>
            <a:noFill/>
          </p:spPr>
          <p:txBody>
            <a:bodyPr wrap="none" rtlCol="0">
              <a:spAutoFit/>
            </a:bodyPr>
            <a:lstStyle/>
            <a:p>
              <a:pPr algn="ctr"/>
              <a:r>
                <a:rPr lang="en-US" sz="900" dirty="0"/>
                <a:t>Clustered Storm Reports, with Frame Outline</a:t>
              </a:r>
            </a:p>
          </p:txBody>
        </p:sp>
        <p:sp>
          <p:nvSpPr>
            <p:cNvPr id="10" name="TextBox 9"/>
            <p:cNvSpPr txBox="1"/>
            <p:nvPr/>
          </p:nvSpPr>
          <p:spPr>
            <a:xfrm>
              <a:off x="4106378" y="3549198"/>
              <a:ext cx="4108817" cy="307777"/>
            </a:xfrm>
            <a:prstGeom prst="rect">
              <a:avLst/>
            </a:prstGeom>
            <a:noFill/>
          </p:spPr>
          <p:txBody>
            <a:bodyPr wrap="none" rtlCol="0">
              <a:spAutoFit/>
            </a:bodyPr>
            <a:lstStyle/>
            <a:p>
              <a:pPr algn="ctr"/>
              <a:r>
                <a:rPr lang="en-US" sz="1400" b="1" dirty="0">
                  <a:solidFill>
                    <a:schemeClr val="bg2">
                      <a:lumMod val="75000"/>
                    </a:schemeClr>
                  </a:solidFill>
                </a:rPr>
                <a:t>Example Storm Event Selection (July 8</a:t>
              </a:r>
              <a:r>
                <a:rPr lang="en-US" sz="1400" b="1" baseline="30000" dirty="0">
                  <a:solidFill>
                    <a:schemeClr val="bg2">
                      <a:lumMod val="75000"/>
                    </a:schemeClr>
                  </a:solidFill>
                </a:rPr>
                <a:t>th</a:t>
              </a:r>
              <a:r>
                <a:rPr lang="en-US" sz="1400" b="1" dirty="0">
                  <a:solidFill>
                    <a:schemeClr val="bg2">
                      <a:lumMod val="75000"/>
                    </a:schemeClr>
                  </a:solidFill>
                </a:rPr>
                <a:t> 2019)</a:t>
              </a:r>
            </a:p>
          </p:txBody>
        </p:sp>
        <p:sp>
          <p:nvSpPr>
            <p:cNvPr id="11" name="Rectangle 10"/>
            <p:cNvSpPr/>
            <p:nvPr/>
          </p:nvSpPr>
          <p:spPr>
            <a:xfrm>
              <a:off x="2786696" y="3578058"/>
              <a:ext cx="6313826" cy="25971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grpSp>
      <p:pic>
        <p:nvPicPr>
          <p:cNvPr id="16" name="Picture 15">
            <a:extLst>
              <a:ext uri="{FF2B5EF4-FFF2-40B4-BE49-F238E27FC236}">
                <a16:creationId xmlns:a16="http://schemas.microsoft.com/office/drawing/2014/main" id="{AA103F61-F25E-7848-9076-10A9A1A42D91}"/>
              </a:ext>
            </a:extLst>
          </p:cNvPr>
          <p:cNvPicPr>
            <a:picLocks noChangeAspect="1"/>
          </p:cNvPicPr>
          <p:nvPr/>
        </p:nvPicPr>
        <p:blipFill rotWithShape="1">
          <a:blip r:embed="rId6"/>
          <a:srcRect l="23566" t="8964"/>
          <a:stretch/>
        </p:blipFill>
        <p:spPr>
          <a:xfrm>
            <a:off x="6857135" y="3460782"/>
            <a:ext cx="5016656" cy="1942080"/>
          </a:xfrm>
          <a:prstGeom prst="rect">
            <a:avLst/>
          </a:prstGeom>
        </p:spPr>
      </p:pic>
      <p:sp>
        <p:nvSpPr>
          <p:cNvPr id="18" name="TextBox 17">
            <a:extLst>
              <a:ext uri="{FF2B5EF4-FFF2-40B4-BE49-F238E27FC236}">
                <a16:creationId xmlns:a16="http://schemas.microsoft.com/office/drawing/2014/main" id="{5301CDC7-D4A0-8742-A871-C184D09CEA9B}"/>
              </a:ext>
            </a:extLst>
          </p:cNvPr>
          <p:cNvSpPr txBox="1"/>
          <p:nvPr/>
        </p:nvSpPr>
        <p:spPr>
          <a:xfrm>
            <a:off x="8092293" y="3073276"/>
            <a:ext cx="2747612" cy="307777"/>
          </a:xfrm>
          <a:prstGeom prst="rect">
            <a:avLst/>
          </a:prstGeom>
          <a:noFill/>
        </p:spPr>
        <p:txBody>
          <a:bodyPr wrap="none" rtlCol="0">
            <a:spAutoFit/>
          </a:bodyPr>
          <a:lstStyle/>
          <a:p>
            <a:pPr algn="ctr"/>
            <a:r>
              <a:rPr lang="en-US" sz="1400" b="1" dirty="0">
                <a:solidFill>
                  <a:schemeClr val="bg2">
                    <a:lumMod val="75000"/>
                  </a:schemeClr>
                </a:solidFill>
              </a:rPr>
              <a:t>Sample NOAA Database Entry</a:t>
            </a:r>
          </a:p>
        </p:txBody>
      </p:sp>
      <p:sp>
        <p:nvSpPr>
          <p:cNvPr id="19" name="Rectangle 18">
            <a:extLst>
              <a:ext uri="{FF2B5EF4-FFF2-40B4-BE49-F238E27FC236}">
                <a16:creationId xmlns:a16="http://schemas.microsoft.com/office/drawing/2014/main" id="{819697FB-DE6B-B54D-BD0B-F419D2152A2A}"/>
              </a:ext>
            </a:extLst>
          </p:cNvPr>
          <p:cNvSpPr/>
          <p:nvPr/>
        </p:nvSpPr>
        <p:spPr>
          <a:xfrm>
            <a:off x="6723623" y="3075755"/>
            <a:ext cx="5322603" cy="271213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Tree>
    <p:extLst>
      <p:ext uri="{BB962C8B-B14F-4D97-AF65-F5344CB8AC3E}">
        <p14:creationId xmlns:p14="http://schemas.microsoft.com/office/powerpoint/2010/main" val="1908781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AFFC09-4780-0748-80DD-E0C7DDF1F968}"/>
              </a:ext>
            </a:extLst>
          </p:cNvPr>
          <p:cNvSpPr>
            <a:spLocks noGrp="1"/>
          </p:cNvSpPr>
          <p:nvPr>
            <p:ph type="title"/>
          </p:nvPr>
        </p:nvSpPr>
        <p:spPr/>
        <p:txBody>
          <a:bodyPr/>
          <a:lstStyle/>
          <a:p>
            <a:r>
              <a:rPr lang="en-US" dirty="0"/>
              <a:t>SEVIR Event Details</a:t>
            </a:r>
            <a:br>
              <a:rPr lang="en-US" dirty="0"/>
            </a:br>
            <a:r>
              <a:rPr lang="en-US" sz="1800" dirty="0"/>
              <a:t>(as of Dec 2020)</a:t>
            </a:r>
            <a:endParaRPr lang="en-US" dirty="0"/>
          </a:p>
        </p:txBody>
      </p:sp>
      <p:pic>
        <p:nvPicPr>
          <p:cNvPr id="4" name="Picture 3">
            <a:extLst>
              <a:ext uri="{FF2B5EF4-FFF2-40B4-BE49-F238E27FC236}">
                <a16:creationId xmlns:a16="http://schemas.microsoft.com/office/drawing/2014/main" id="{5B4D58BA-8157-154B-80D8-B147B464DB93}"/>
              </a:ext>
            </a:extLst>
          </p:cNvPr>
          <p:cNvPicPr>
            <a:picLocks noChangeAspect="1"/>
          </p:cNvPicPr>
          <p:nvPr/>
        </p:nvPicPr>
        <p:blipFill>
          <a:blip r:embed="rId3"/>
          <a:stretch>
            <a:fillRect/>
          </a:stretch>
        </p:blipFill>
        <p:spPr>
          <a:xfrm>
            <a:off x="-240286" y="1254005"/>
            <a:ext cx="12672571" cy="4349989"/>
          </a:xfrm>
          <a:prstGeom prst="rect">
            <a:avLst/>
          </a:prstGeom>
        </p:spPr>
      </p:pic>
    </p:spTree>
    <p:extLst>
      <p:ext uri="{BB962C8B-B14F-4D97-AF65-F5344CB8AC3E}">
        <p14:creationId xmlns:p14="http://schemas.microsoft.com/office/powerpoint/2010/main" val="3750260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E825F0-61C1-4F4C-BFC8-D7029670137E}"/>
              </a:ext>
            </a:extLst>
          </p:cNvPr>
          <p:cNvSpPr>
            <a:spLocks noGrp="1"/>
          </p:cNvSpPr>
          <p:nvPr>
            <p:ph sz="quarter" idx="10"/>
          </p:nvPr>
        </p:nvSpPr>
        <p:spPr>
          <a:xfrm>
            <a:off x="419545" y="1104391"/>
            <a:ext cx="11683519" cy="4830616"/>
          </a:xfrm>
        </p:spPr>
        <p:txBody>
          <a:bodyPr/>
          <a:lstStyle/>
          <a:p>
            <a:r>
              <a:rPr lang="en-US" dirty="0"/>
              <a:t>SEVIR can be downloaded from AWS S3</a:t>
            </a:r>
          </a:p>
          <a:p>
            <a:pPr lvl="1"/>
            <a:r>
              <a:rPr lang="en-US" sz="1400" dirty="0">
                <a:hlinkClick r:id="rId3"/>
              </a:rPr>
              <a:t>https://registry.opendata.aws/sevir/</a:t>
            </a:r>
            <a:endParaRPr lang="en-US" sz="1400" dirty="0"/>
          </a:p>
          <a:p>
            <a:pPr lvl="1"/>
            <a:r>
              <a:rPr lang="en-US" dirty="0"/>
              <a:t>Full dataset is around 1TB in size, but smaller subsets can be downloaded</a:t>
            </a:r>
          </a:p>
          <a:p>
            <a:r>
              <a:rPr lang="en-US" dirty="0"/>
              <a:t>Online tutorials provide details and sample code for accessing the data</a:t>
            </a:r>
          </a:p>
        </p:txBody>
      </p:sp>
      <p:sp>
        <p:nvSpPr>
          <p:cNvPr id="3" name="Title 2">
            <a:extLst>
              <a:ext uri="{FF2B5EF4-FFF2-40B4-BE49-F238E27FC236}">
                <a16:creationId xmlns:a16="http://schemas.microsoft.com/office/drawing/2014/main" id="{66DAEF3D-AD2D-5C4E-9961-2E3102A3BD2E}"/>
              </a:ext>
            </a:extLst>
          </p:cNvPr>
          <p:cNvSpPr>
            <a:spLocks noGrp="1"/>
          </p:cNvSpPr>
          <p:nvPr>
            <p:ph type="title"/>
          </p:nvPr>
        </p:nvSpPr>
        <p:spPr/>
        <p:txBody>
          <a:bodyPr/>
          <a:lstStyle/>
          <a:p>
            <a:r>
              <a:rPr lang="en-US" dirty="0"/>
              <a:t>Obtaining and Working with SEVIR</a:t>
            </a:r>
          </a:p>
        </p:txBody>
      </p:sp>
      <p:pic>
        <p:nvPicPr>
          <p:cNvPr id="5" name="Picture 4">
            <a:extLst>
              <a:ext uri="{FF2B5EF4-FFF2-40B4-BE49-F238E27FC236}">
                <a16:creationId xmlns:a16="http://schemas.microsoft.com/office/drawing/2014/main" id="{7B44539C-CEFB-184F-BEAD-577E05F9C681}"/>
              </a:ext>
            </a:extLst>
          </p:cNvPr>
          <p:cNvPicPr>
            <a:picLocks noChangeAspect="1"/>
          </p:cNvPicPr>
          <p:nvPr/>
        </p:nvPicPr>
        <p:blipFill>
          <a:blip r:embed="rId4"/>
          <a:stretch>
            <a:fillRect/>
          </a:stretch>
        </p:blipFill>
        <p:spPr>
          <a:xfrm>
            <a:off x="845907" y="2754120"/>
            <a:ext cx="4566927" cy="3180887"/>
          </a:xfrm>
          <a:prstGeom prst="rect">
            <a:avLst/>
          </a:prstGeom>
          <a:ln>
            <a:solidFill>
              <a:schemeClr val="tx1"/>
            </a:solidFill>
          </a:ln>
        </p:spPr>
      </p:pic>
      <p:sp>
        <p:nvSpPr>
          <p:cNvPr id="6" name="Rectangle 5">
            <a:extLst>
              <a:ext uri="{FF2B5EF4-FFF2-40B4-BE49-F238E27FC236}">
                <a16:creationId xmlns:a16="http://schemas.microsoft.com/office/drawing/2014/main" id="{E8A17A1F-E553-BA42-A979-4EA0E3D67C7C}"/>
              </a:ext>
            </a:extLst>
          </p:cNvPr>
          <p:cNvSpPr/>
          <p:nvPr/>
        </p:nvSpPr>
        <p:spPr>
          <a:xfrm>
            <a:off x="1166922" y="5915104"/>
            <a:ext cx="3398174" cy="307777"/>
          </a:xfrm>
          <a:prstGeom prst="rect">
            <a:avLst/>
          </a:prstGeom>
        </p:spPr>
        <p:txBody>
          <a:bodyPr wrap="none">
            <a:spAutoFit/>
          </a:bodyPr>
          <a:lstStyle/>
          <a:p>
            <a:pPr lvl="1"/>
            <a:r>
              <a:rPr lang="en-US" sz="1400" dirty="0">
                <a:hlinkClick r:id="rId3"/>
              </a:rPr>
              <a:t>https://registry.opendata.aws/sevir/</a:t>
            </a:r>
            <a:endParaRPr lang="en-US" sz="1400" dirty="0"/>
          </a:p>
        </p:txBody>
      </p:sp>
      <p:pic>
        <p:nvPicPr>
          <p:cNvPr id="7" name="Picture 6">
            <a:extLst>
              <a:ext uri="{FF2B5EF4-FFF2-40B4-BE49-F238E27FC236}">
                <a16:creationId xmlns:a16="http://schemas.microsoft.com/office/drawing/2014/main" id="{3C1F2698-51CE-8347-A5B4-476BE94074BB}"/>
              </a:ext>
            </a:extLst>
          </p:cNvPr>
          <p:cNvPicPr>
            <a:picLocks noChangeAspect="1"/>
          </p:cNvPicPr>
          <p:nvPr/>
        </p:nvPicPr>
        <p:blipFill>
          <a:blip r:embed="rId5"/>
          <a:stretch>
            <a:fillRect/>
          </a:stretch>
        </p:blipFill>
        <p:spPr>
          <a:xfrm>
            <a:off x="5926757" y="2754120"/>
            <a:ext cx="4744960" cy="3143212"/>
          </a:xfrm>
          <a:prstGeom prst="rect">
            <a:avLst/>
          </a:prstGeom>
          <a:ln>
            <a:solidFill>
              <a:schemeClr val="tx1"/>
            </a:solidFill>
          </a:ln>
        </p:spPr>
      </p:pic>
      <p:sp>
        <p:nvSpPr>
          <p:cNvPr id="8" name="Rectangle 7">
            <a:extLst>
              <a:ext uri="{FF2B5EF4-FFF2-40B4-BE49-F238E27FC236}">
                <a16:creationId xmlns:a16="http://schemas.microsoft.com/office/drawing/2014/main" id="{2724124C-8370-5B41-8EED-3F5EA2AF97C6}"/>
              </a:ext>
            </a:extLst>
          </p:cNvPr>
          <p:cNvSpPr/>
          <p:nvPr/>
        </p:nvSpPr>
        <p:spPr>
          <a:xfrm>
            <a:off x="5412834" y="5891402"/>
            <a:ext cx="6096000" cy="523220"/>
          </a:xfrm>
          <a:prstGeom prst="rect">
            <a:avLst/>
          </a:prstGeom>
        </p:spPr>
        <p:txBody>
          <a:bodyPr>
            <a:spAutoFit/>
          </a:bodyPr>
          <a:lstStyle/>
          <a:p>
            <a:pPr lvl="1"/>
            <a:r>
              <a:rPr lang="en-US" sz="1400" dirty="0">
                <a:hlinkClick r:id="rId6"/>
              </a:rPr>
              <a:t>https://nbviewer.jupyter.org/github/MIT-AI-Accelerator/eie-sevir/blob/master/examples/SEVIR_Tutorial.ipynb</a:t>
            </a:r>
            <a:endParaRPr lang="en-US" sz="1400" dirty="0"/>
          </a:p>
        </p:txBody>
      </p:sp>
    </p:spTree>
    <p:extLst>
      <p:ext uri="{BB962C8B-B14F-4D97-AF65-F5344CB8AC3E}">
        <p14:creationId xmlns:p14="http://schemas.microsoft.com/office/powerpoint/2010/main" val="2207489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BBDF99-1F97-BE4B-A346-A0D7EA13A9ED}"/>
              </a:ext>
            </a:extLst>
          </p:cNvPr>
          <p:cNvSpPr>
            <a:spLocks noGrp="1"/>
          </p:cNvSpPr>
          <p:nvPr>
            <p:ph sz="quarter" idx="10"/>
          </p:nvPr>
        </p:nvSpPr>
        <p:spPr>
          <a:xfrm>
            <a:off x="4073684" y="2110704"/>
            <a:ext cx="4044631" cy="2636592"/>
          </a:xfrm>
        </p:spPr>
        <p:txBody>
          <a:bodyPr/>
          <a:lstStyle/>
          <a:p>
            <a:r>
              <a:rPr lang="en-US" dirty="0"/>
              <a:t>Motivation</a:t>
            </a:r>
          </a:p>
          <a:p>
            <a:endParaRPr lang="en-US" dirty="0"/>
          </a:p>
          <a:p>
            <a:r>
              <a:rPr lang="en-US" dirty="0"/>
              <a:t>Dataset description</a:t>
            </a:r>
          </a:p>
          <a:p>
            <a:endParaRPr lang="en-US" dirty="0"/>
          </a:p>
          <a:p>
            <a:r>
              <a:rPr lang="en-US" dirty="0"/>
              <a:t>Applications of SEVIR</a:t>
            </a:r>
          </a:p>
        </p:txBody>
      </p:sp>
      <p:sp>
        <p:nvSpPr>
          <p:cNvPr id="3" name="Title 2">
            <a:extLst>
              <a:ext uri="{FF2B5EF4-FFF2-40B4-BE49-F238E27FC236}">
                <a16:creationId xmlns:a16="http://schemas.microsoft.com/office/drawing/2014/main" id="{6CFD6DD3-1BBD-814B-BF31-4409F85EE0CD}"/>
              </a:ext>
            </a:extLst>
          </p:cNvPr>
          <p:cNvSpPr>
            <a:spLocks noGrp="1"/>
          </p:cNvSpPr>
          <p:nvPr>
            <p:ph type="title"/>
          </p:nvPr>
        </p:nvSpPr>
        <p:spPr/>
        <p:txBody>
          <a:bodyPr/>
          <a:lstStyle/>
          <a:p>
            <a:r>
              <a:rPr lang="en-US" dirty="0"/>
              <a:t>Outline</a:t>
            </a:r>
          </a:p>
        </p:txBody>
      </p:sp>
      <p:sp>
        <p:nvSpPr>
          <p:cNvPr id="5" name="Right Arrow 4">
            <a:extLst>
              <a:ext uri="{FF2B5EF4-FFF2-40B4-BE49-F238E27FC236}">
                <a16:creationId xmlns:a16="http://schemas.microsoft.com/office/drawing/2014/main" id="{9A702B08-BFA2-7A49-9D96-FEFC2397BF79}"/>
              </a:ext>
            </a:extLst>
          </p:cNvPr>
          <p:cNvSpPr/>
          <p:nvPr/>
        </p:nvSpPr>
        <p:spPr>
          <a:xfrm>
            <a:off x="3268945" y="3799978"/>
            <a:ext cx="1011048" cy="365760"/>
          </a:xfrm>
          <a:prstGeom prst="rightArrow">
            <a:avLst/>
          </a:prstGeom>
          <a:solidFill>
            <a:srgbClr val="D2D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Tree>
    <p:extLst>
      <p:ext uri="{BB962C8B-B14F-4D97-AF65-F5344CB8AC3E}">
        <p14:creationId xmlns:p14="http://schemas.microsoft.com/office/powerpoint/2010/main" val="4240121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EC3965F-3D5E-D74C-B541-47471DC03436}"/>
              </a:ext>
            </a:extLst>
          </p:cNvPr>
          <p:cNvPicPr>
            <a:picLocks noChangeAspect="1"/>
          </p:cNvPicPr>
          <p:nvPr/>
        </p:nvPicPr>
        <p:blipFill rotWithShape="1">
          <a:blip r:embed="rId3"/>
          <a:srcRect l="76723" b="36392"/>
          <a:stretch/>
        </p:blipFill>
        <p:spPr>
          <a:xfrm>
            <a:off x="3591664" y="1056182"/>
            <a:ext cx="1621411" cy="1829727"/>
          </a:xfrm>
          <a:prstGeom prst="rect">
            <a:avLst/>
          </a:prstGeom>
        </p:spPr>
      </p:pic>
      <p:pic>
        <p:nvPicPr>
          <p:cNvPr id="10" name="Picture 9">
            <a:extLst>
              <a:ext uri="{FF2B5EF4-FFF2-40B4-BE49-F238E27FC236}">
                <a16:creationId xmlns:a16="http://schemas.microsoft.com/office/drawing/2014/main" id="{5ABE8FFA-F316-D043-8048-B6FF03206F96}"/>
              </a:ext>
            </a:extLst>
          </p:cNvPr>
          <p:cNvPicPr>
            <a:picLocks noChangeAspect="1"/>
          </p:cNvPicPr>
          <p:nvPr/>
        </p:nvPicPr>
        <p:blipFill rotWithShape="1">
          <a:blip r:embed="rId3"/>
          <a:srcRect r="73595" b="36392"/>
          <a:stretch/>
        </p:blipFill>
        <p:spPr>
          <a:xfrm>
            <a:off x="625341" y="1063708"/>
            <a:ext cx="1839348" cy="1829727"/>
          </a:xfrm>
          <a:prstGeom prst="rect">
            <a:avLst/>
          </a:prstGeom>
        </p:spPr>
      </p:pic>
      <p:sp>
        <p:nvSpPr>
          <p:cNvPr id="3" name="Title 2">
            <a:extLst>
              <a:ext uri="{FF2B5EF4-FFF2-40B4-BE49-F238E27FC236}">
                <a16:creationId xmlns:a16="http://schemas.microsoft.com/office/drawing/2014/main" id="{A4E4BBC9-3D26-8D4B-A962-E1184400F6B2}"/>
              </a:ext>
            </a:extLst>
          </p:cNvPr>
          <p:cNvSpPr>
            <a:spLocks noGrp="1"/>
          </p:cNvSpPr>
          <p:nvPr>
            <p:ph type="title"/>
          </p:nvPr>
        </p:nvSpPr>
        <p:spPr/>
        <p:txBody>
          <a:bodyPr/>
          <a:lstStyle/>
          <a:p>
            <a:r>
              <a:rPr lang="en-US" dirty="0"/>
              <a:t>Example SEVIR Challenge Tasks</a:t>
            </a:r>
          </a:p>
        </p:txBody>
      </p:sp>
      <p:sp>
        <p:nvSpPr>
          <p:cNvPr id="9" name="TextBox 8">
            <a:extLst>
              <a:ext uri="{FF2B5EF4-FFF2-40B4-BE49-F238E27FC236}">
                <a16:creationId xmlns:a16="http://schemas.microsoft.com/office/drawing/2014/main" id="{FCA5285F-A99D-3844-9880-CCEB454E7C20}"/>
              </a:ext>
            </a:extLst>
          </p:cNvPr>
          <p:cNvSpPr txBox="1"/>
          <p:nvPr/>
        </p:nvSpPr>
        <p:spPr>
          <a:xfrm>
            <a:off x="693515" y="3176577"/>
            <a:ext cx="4956806" cy="307777"/>
          </a:xfrm>
          <a:prstGeom prst="rect">
            <a:avLst/>
          </a:prstGeom>
          <a:noFill/>
        </p:spPr>
        <p:txBody>
          <a:bodyPr wrap="none" rtlCol="0">
            <a:spAutoFit/>
          </a:bodyPr>
          <a:lstStyle/>
          <a:p>
            <a:pPr algn="ctr"/>
            <a:r>
              <a:rPr lang="en-US" sz="1400" b="1" i="1" dirty="0">
                <a:solidFill>
                  <a:schemeClr val="accent1">
                    <a:lumMod val="75000"/>
                  </a:schemeClr>
                </a:solidFill>
              </a:rPr>
              <a:t>Generate short-term weather forecasts (a.k.a. nowcasts)</a:t>
            </a:r>
          </a:p>
        </p:txBody>
      </p:sp>
      <p:sp>
        <p:nvSpPr>
          <p:cNvPr id="14" name="TextBox 13">
            <a:extLst>
              <a:ext uri="{FF2B5EF4-FFF2-40B4-BE49-F238E27FC236}">
                <a16:creationId xmlns:a16="http://schemas.microsoft.com/office/drawing/2014/main" id="{2A452CB0-7078-1743-89C7-5BD2A093BD51}"/>
              </a:ext>
            </a:extLst>
          </p:cNvPr>
          <p:cNvSpPr txBox="1"/>
          <p:nvPr/>
        </p:nvSpPr>
        <p:spPr>
          <a:xfrm>
            <a:off x="1759051" y="981647"/>
            <a:ext cx="2307042" cy="400110"/>
          </a:xfrm>
          <a:prstGeom prst="rect">
            <a:avLst/>
          </a:prstGeom>
          <a:noFill/>
        </p:spPr>
        <p:txBody>
          <a:bodyPr wrap="none" rtlCol="0">
            <a:spAutoFit/>
          </a:bodyPr>
          <a:lstStyle/>
          <a:p>
            <a:pPr algn="ctr"/>
            <a:r>
              <a:rPr lang="en-US" sz="2000" b="1" u="sng" dirty="0"/>
              <a:t>Future Prediction</a:t>
            </a:r>
          </a:p>
        </p:txBody>
      </p:sp>
      <p:sp>
        <p:nvSpPr>
          <p:cNvPr id="15" name="Right Arrow 14">
            <a:extLst>
              <a:ext uri="{FF2B5EF4-FFF2-40B4-BE49-F238E27FC236}">
                <a16:creationId xmlns:a16="http://schemas.microsoft.com/office/drawing/2014/main" id="{7BF6BEE9-1103-1348-B247-E317F689808A}"/>
              </a:ext>
            </a:extLst>
          </p:cNvPr>
          <p:cNvSpPr/>
          <p:nvPr/>
        </p:nvSpPr>
        <p:spPr>
          <a:xfrm>
            <a:off x="2760239" y="1897116"/>
            <a:ext cx="516695" cy="316626"/>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6" name="TextBox 15">
            <a:extLst>
              <a:ext uri="{FF2B5EF4-FFF2-40B4-BE49-F238E27FC236}">
                <a16:creationId xmlns:a16="http://schemas.microsoft.com/office/drawing/2014/main" id="{250EBA46-38A4-F04F-82D4-962C94493EC5}"/>
              </a:ext>
            </a:extLst>
          </p:cNvPr>
          <p:cNvSpPr txBox="1"/>
          <p:nvPr/>
        </p:nvSpPr>
        <p:spPr>
          <a:xfrm>
            <a:off x="7084942" y="981647"/>
            <a:ext cx="3515964" cy="400110"/>
          </a:xfrm>
          <a:prstGeom prst="rect">
            <a:avLst/>
          </a:prstGeom>
          <a:noFill/>
        </p:spPr>
        <p:txBody>
          <a:bodyPr wrap="none" rtlCol="0">
            <a:spAutoFit/>
          </a:bodyPr>
          <a:lstStyle/>
          <a:p>
            <a:pPr algn="ctr"/>
            <a:r>
              <a:rPr lang="en-US" sz="2000" b="1" u="sng" dirty="0"/>
              <a:t>Image-to-Image Translation</a:t>
            </a:r>
          </a:p>
        </p:txBody>
      </p:sp>
      <p:pic>
        <p:nvPicPr>
          <p:cNvPr id="17" name="Picture 16">
            <a:extLst>
              <a:ext uri="{FF2B5EF4-FFF2-40B4-BE49-F238E27FC236}">
                <a16:creationId xmlns:a16="http://schemas.microsoft.com/office/drawing/2014/main" id="{015F38E0-CDCC-CE47-AC23-5589D18ABEC9}"/>
              </a:ext>
            </a:extLst>
          </p:cNvPr>
          <p:cNvPicPr>
            <a:picLocks noChangeAspect="1"/>
          </p:cNvPicPr>
          <p:nvPr/>
        </p:nvPicPr>
        <p:blipFill rotWithShape="1">
          <a:blip r:embed="rId4"/>
          <a:srcRect t="3267" r="57265"/>
          <a:stretch/>
        </p:blipFill>
        <p:spPr>
          <a:xfrm>
            <a:off x="6440556" y="1632783"/>
            <a:ext cx="2569672" cy="846716"/>
          </a:xfrm>
          <a:prstGeom prst="rect">
            <a:avLst/>
          </a:prstGeom>
        </p:spPr>
      </p:pic>
      <p:pic>
        <p:nvPicPr>
          <p:cNvPr id="18" name="Picture 17">
            <a:extLst>
              <a:ext uri="{FF2B5EF4-FFF2-40B4-BE49-F238E27FC236}">
                <a16:creationId xmlns:a16="http://schemas.microsoft.com/office/drawing/2014/main" id="{61241246-E7F1-4D4E-865E-E35CB7C39C23}"/>
              </a:ext>
            </a:extLst>
          </p:cNvPr>
          <p:cNvPicPr>
            <a:picLocks noChangeAspect="1"/>
          </p:cNvPicPr>
          <p:nvPr/>
        </p:nvPicPr>
        <p:blipFill rotWithShape="1">
          <a:blip r:embed="rId4"/>
          <a:srcRect l="85663" t="3267"/>
          <a:stretch/>
        </p:blipFill>
        <p:spPr>
          <a:xfrm>
            <a:off x="10261722" y="1632783"/>
            <a:ext cx="862073" cy="846716"/>
          </a:xfrm>
          <a:prstGeom prst="rect">
            <a:avLst/>
          </a:prstGeom>
        </p:spPr>
      </p:pic>
      <p:sp>
        <p:nvSpPr>
          <p:cNvPr id="19" name="Right Arrow 18">
            <a:extLst>
              <a:ext uri="{FF2B5EF4-FFF2-40B4-BE49-F238E27FC236}">
                <a16:creationId xmlns:a16="http://schemas.microsoft.com/office/drawing/2014/main" id="{E55C91B5-BF0E-1448-AC88-BF0E7432F0BF}"/>
              </a:ext>
            </a:extLst>
          </p:cNvPr>
          <p:cNvSpPr/>
          <p:nvPr/>
        </p:nvSpPr>
        <p:spPr>
          <a:xfrm>
            <a:off x="9377627" y="1897828"/>
            <a:ext cx="516695" cy="316626"/>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20" name="TextBox 19">
            <a:extLst>
              <a:ext uri="{FF2B5EF4-FFF2-40B4-BE49-F238E27FC236}">
                <a16:creationId xmlns:a16="http://schemas.microsoft.com/office/drawing/2014/main" id="{E442F528-17BB-9D4F-90E4-4640243505B5}"/>
              </a:ext>
            </a:extLst>
          </p:cNvPr>
          <p:cNvSpPr txBox="1"/>
          <p:nvPr/>
        </p:nvSpPr>
        <p:spPr>
          <a:xfrm>
            <a:off x="1034455" y="2876752"/>
            <a:ext cx="1765228" cy="276999"/>
          </a:xfrm>
          <a:prstGeom prst="rect">
            <a:avLst/>
          </a:prstGeom>
          <a:noFill/>
        </p:spPr>
        <p:txBody>
          <a:bodyPr wrap="none" rtlCol="0">
            <a:spAutoFit/>
          </a:bodyPr>
          <a:lstStyle/>
          <a:p>
            <a:pPr algn="ctr"/>
            <a:r>
              <a:rPr lang="en-US" sz="1200" b="1" i="1" u="sng" dirty="0"/>
              <a:t>Inputs</a:t>
            </a:r>
            <a:r>
              <a:rPr lang="en-US" sz="1200" b="1" i="1" dirty="0"/>
              <a:t>: Past N frames</a:t>
            </a:r>
          </a:p>
        </p:txBody>
      </p:sp>
      <p:sp>
        <p:nvSpPr>
          <p:cNvPr id="21" name="TextBox 20">
            <a:extLst>
              <a:ext uri="{FF2B5EF4-FFF2-40B4-BE49-F238E27FC236}">
                <a16:creationId xmlns:a16="http://schemas.microsoft.com/office/drawing/2014/main" id="{AC5AC258-0D06-3B42-8711-865669481516}"/>
              </a:ext>
            </a:extLst>
          </p:cNvPr>
          <p:cNvSpPr txBox="1"/>
          <p:nvPr/>
        </p:nvSpPr>
        <p:spPr>
          <a:xfrm>
            <a:off x="3286867" y="2867299"/>
            <a:ext cx="2066591" cy="276999"/>
          </a:xfrm>
          <a:prstGeom prst="rect">
            <a:avLst/>
          </a:prstGeom>
          <a:noFill/>
        </p:spPr>
        <p:txBody>
          <a:bodyPr wrap="none" rtlCol="0">
            <a:spAutoFit/>
          </a:bodyPr>
          <a:lstStyle/>
          <a:p>
            <a:pPr algn="ctr"/>
            <a:r>
              <a:rPr lang="en-US" sz="1200" b="1" i="1" u="sng" dirty="0"/>
              <a:t>Outputs</a:t>
            </a:r>
            <a:r>
              <a:rPr lang="en-US" sz="1200" b="1" i="1" dirty="0"/>
              <a:t>: Future M frames</a:t>
            </a:r>
          </a:p>
        </p:txBody>
      </p:sp>
      <p:sp>
        <p:nvSpPr>
          <p:cNvPr id="22" name="TextBox 21">
            <a:extLst>
              <a:ext uri="{FF2B5EF4-FFF2-40B4-BE49-F238E27FC236}">
                <a16:creationId xmlns:a16="http://schemas.microsoft.com/office/drawing/2014/main" id="{7E733534-04F1-6D40-8FF9-B88FA0413CBA}"/>
              </a:ext>
            </a:extLst>
          </p:cNvPr>
          <p:cNvSpPr txBox="1"/>
          <p:nvPr/>
        </p:nvSpPr>
        <p:spPr>
          <a:xfrm>
            <a:off x="6461129" y="3107896"/>
            <a:ext cx="4790094" cy="307777"/>
          </a:xfrm>
          <a:prstGeom prst="rect">
            <a:avLst/>
          </a:prstGeom>
          <a:noFill/>
        </p:spPr>
        <p:txBody>
          <a:bodyPr wrap="none" rtlCol="0">
            <a:spAutoFit/>
          </a:bodyPr>
          <a:lstStyle/>
          <a:p>
            <a:pPr algn="ctr"/>
            <a:r>
              <a:rPr lang="en-US" sz="1400" b="1" i="1" dirty="0">
                <a:solidFill>
                  <a:schemeClr val="accent1">
                    <a:lumMod val="75000"/>
                  </a:schemeClr>
                </a:solidFill>
              </a:rPr>
              <a:t>Estimate missing image type from known image types</a:t>
            </a:r>
          </a:p>
        </p:txBody>
      </p:sp>
      <p:sp>
        <p:nvSpPr>
          <p:cNvPr id="23" name="TextBox 22">
            <a:extLst>
              <a:ext uri="{FF2B5EF4-FFF2-40B4-BE49-F238E27FC236}">
                <a16:creationId xmlns:a16="http://schemas.microsoft.com/office/drawing/2014/main" id="{EFACEE41-F4FE-5F41-B4A9-71EFE1E95940}"/>
              </a:ext>
            </a:extLst>
          </p:cNvPr>
          <p:cNvSpPr txBox="1"/>
          <p:nvPr/>
        </p:nvSpPr>
        <p:spPr>
          <a:xfrm>
            <a:off x="6724365" y="2741783"/>
            <a:ext cx="2214069" cy="276999"/>
          </a:xfrm>
          <a:prstGeom prst="rect">
            <a:avLst/>
          </a:prstGeom>
          <a:noFill/>
        </p:spPr>
        <p:txBody>
          <a:bodyPr wrap="none" rtlCol="0">
            <a:spAutoFit/>
          </a:bodyPr>
          <a:lstStyle/>
          <a:p>
            <a:pPr algn="ctr"/>
            <a:r>
              <a:rPr lang="en-US" sz="1200" b="1" i="1" u="sng" dirty="0"/>
              <a:t>Inputs</a:t>
            </a:r>
            <a:r>
              <a:rPr lang="en-US" sz="1200" b="1" i="1" dirty="0"/>
              <a:t>: Satellite + Lightning</a:t>
            </a:r>
          </a:p>
        </p:txBody>
      </p:sp>
      <p:sp>
        <p:nvSpPr>
          <p:cNvPr id="24" name="TextBox 23">
            <a:extLst>
              <a:ext uri="{FF2B5EF4-FFF2-40B4-BE49-F238E27FC236}">
                <a16:creationId xmlns:a16="http://schemas.microsoft.com/office/drawing/2014/main" id="{36DA432D-4B6E-534D-AABE-7D2898FECE64}"/>
              </a:ext>
            </a:extLst>
          </p:cNvPr>
          <p:cNvSpPr txBox="1"/>
          <p:nvPr/>
        </p:nvSpPr>
        <p:spPr>
          <a:xfrm>
            <a:off x="10082656" y="2722502"/>
            <a:ext cx="1220206" cy="276999"/>
          </a:xfrm>
          <a:prstGeom prst="rect">
            <a:avLst/>
          </a:prstGeom>
          <a:noFill/>
        </p:spPr>
        <p:txBody>
          <a:bodyPr wrap="none" rtlCol="0">
            <a:spAutoFit/>
          </a:bodyPr>
          <a:lstStyle/>
          <a:p>
            <a:pPr algn="ctr"/>
            <a:r>
              <a:rPr lang="en-US" sz="1200" b="1" i="1" u="sng" dirty="0"/>
              <a:t>Output</a:t>
            </a:r>
            <a:r>
              <a:rPr lang="en-US" sz="1200" b="1" i="1" dirty="0"/>
              <a:t>: Radar</a:t>
            </a:r>
          </a:p>
        </p:txBody>
      </p:sp>
      <p:sp>
        <p:nvSpPr>
          <p:cNvPr id="25" name="TextBox 24">
            <a:extLst>
              <a:ext uri="{FF2B5EF4-FFF2-40B4-BE49-F238E27FC236}">
                <a16:creationId xmlns:a16="http://schemas.microsoft.com/office/drawing/2014/main" id="{DA0E6721-05C1-B643-B645-0651577E60D1}"/>
              </a:ext>
            </a:extLst>
          </p:cNvPr>
          <p:cNvSpPr txBox="1"/>
          <p:nvPr/>
        </p:nvSpPr>
        <p:spPr>
          <a:xfrm>
            <a:off x="1289135" y="3618497"/>
            <a:ext cx="3474028" cy="400110"/>
          </a:xfrm>
          <a:prstGeom prst="rect">
            <a:avLst/>
          </a:prstGeom>
          <a:noFill/>
        </p:spPr>
        <p:txBody>
          <a:bodyPr wrap="none" rtlCol="0">
            <a:spAutoFit/>
          </a:bodyPr>
          <a:lstStyle/>
          <a:p>
            <a:pPr algn="ctr"/>
            <a:r>
              <a:rPr lang="en-US" sz="2000" b="1" u="sng" dirty="0"/>
              <a:t>Unsupervised Optical Flow</a:t>
            </a:r>
          </a:p>
        </p:txBody>
      </p:sp>
      <p:sp>
        <p:nvSpPr>
          <p:cNvPr id="26" name="TextBox 25">
            <a:extLst>
              <a:ext uri="{FF2B5EF4-FFF2-40B4-BE49-F238E27FC236}">
                <a16:creationId xmlns:a16="http://schemas.microsoft.com/office/drawing/2014/main" id="{96396369-F9F5-ED4B-904B-2B6DCCADB1D6}"/>
              </a:ext>
            </a:extLst>
          </p:cNvPr>
          <p:cNvSpPr txBox="1"/>
          <p:nvPr/>
        </p:nvSpPr>
        <p:spPr>
          <a:xfrm>
            <a:off x="7835442" y="3636443"/>
            <a:ext cx="2323072" cy="400110"/>
          </a:xfrm>
          <a:prstGeom prst="rect">
            <a:avLst/>
          </a:prstGeom>
          <a:noFill/>
        </p:spPr>
        <p:txBody>
          <a:bodyPr wrap="none" rtlCol="0">
            <a:spAutoFit/>
          </a:bodyPr>
          <a:lstStyle/>
          <a:p>
            <a:pPr algn="ctr"/>
            <a:r>
              <a:rPr lang="en-US" sz="2000" b="1" u="sng" dirty="0"/>
              <a:t>Super-Resolution</a:t>
            </a:r>
          </a:p>
        </p:txBody>
      </p:sp>
      <p:pic>
        <p:nvPicPr>
          <p:cNvPr id="27" name="Picture 26">
            <a:extLst>
              <a:ext uri="{FF2B5EF4-FFF2-40B4-BE49-F238E27FC236}">
                <a16:creationId xmlns:a16="http://schemas.microsoft.com/office/drawing/2014/main" id="{275BF6BD-8779-3842-AF69-62306B35A424}"/>
              </a:ext>
            </a:extLst>
          </p:cNvPr>
          <p:cNvPicPr>
            <a:picLocks noChangeAspect="1"/>
          </p:cNvPicPr>
          <p:nvPr/>
        </p:nvPicPr>
        <p:blipFill rotWithShape="1">
          <a:blip r:embed="rId4"/>
          <a:srcRect t="3267" r="85556"/>
          <a:stretch/>
        </p:blipFill>
        <p:spPr>
          <a:xfrm>
            <a:off x="1129341" y="4173510"/>
            <a:ext cx="868494" cy="846716"/>
          </a:xfrm>
          <a:prstGeom prst="rect">
            <a:avLst/>
          </a:prstGeom>
        </p:spPr>
      </p:pic>
      <p:pic>
        <p:nvPicPr>
          <p:cNvPr id="28" name="Picture 27">
            <a:extLst>
              <a:ext uri="{FF2B5EF4-FFF2-40B4-BE49-F238E27FC236}">
                <a16:creationId xmlns:a16="http://schemas.microsoft.com/office/drawing/2014/main" id="{36818B41-2F39-044C-857B-8058F7FD4916}"/>
              </a:ext>
            </a:extLst>
          </p:cNvPr>
          <p:cNvPicPr>
            <a:picLocks noChangeAspect="1"/>
          </p:cNvPicPr>
          <p:nvPr/>
        </p:nvPicPr>
        <p:blipFill rotWithShape="1">
          <a:blip r:embed="rId4"/>
          <a:srcRect t="3267" r="85556"/>
          <a:stretch/>
        </p:blipFill>
        <p:spPr>
          <a:xfrm>
            <a:off x="1215481" y="4259650"/>
            <a:ext cx="868494" cy="846716"/>
          </a:xfrm>
          <a:prstGeom prst="rect">
            <a:avLst/>
          </a:prstGeom>
        </p:spPr>
      </p:pic>
      <p:pic>
        <p:nvPicPr>
          <p:cNvPr id="29" name="Picture 28">
            <a:extLst>
              <a:ext uri="{FF2B5EF4-FFF2-40B4-BE49-F238E27FC236}">
                <a16:creationId xmlns:a16="http://schemas.microsoft.com/office/drawing/2014/main" id="{341E7A10-EE6A-F344-A413-51EA2163A382}"/>
              </a:ext>
            </a:extLst>
          </p:cNvPr>
          <p:cNvPicPr>
            <a:picLocks noChangeAspect="1"/>
          </p:cNvPicPr>
          <p:nvPr/>
        </p:nvPicPr>
        <p:blipFill rotWithShape="1">
          <a:blip r:embed="rId4"/>
          <a:srcRect t="3267" r="85556"/>
          <a:stretch/>
        </p:blipFill>
        <p:spPr>
          <a:xfrm>
            <a:off x="1301619" y="4345788"/>
            <a:ext cx="868494" cy="846716"/>
          </a:xfrm>
          <a:prstGeom prst="rect">
            <a:avLst/>
          </a:prstGeom>
        </p:spPr>
      </p:pic>
      <p:pic>
        <p:nvPicPr>
          <p:cNvPr id="30" name="Picture 29">
            <a:extLst>
              <a:ext uri="{FF2B5EF4-FFF2-40B4-BE49-F238E27FC236}">
                <a16:creationId xmlns:a16="http://schemas.microsoft.com/office/drawing/2014/main" id="{159E9659-029D-164B-903D-32C15ADC1944}"/>
              </a:ext>
            </a:extLst>
          </p:cNvPr>
          <p:cNvPicPr>
            <a:picLocks noChangeAspect="1"/>
          </p:cNvPicPr>
          <p:nvPr/>
        </p:nvPicPr>
        <p:blipFill rotWithShape="1">
          <a:blip r:embed="rId4"/>
          <a:srcRect t="3267" r="85556"/>
          <a:stretch/>
        </p:blipFill>
        <p:spPr>
          <a:xfrm>
            <a:off x="1440768" y="4445182"/>
            <a:ext cx="868494" cy="846716"/>
          </a:xfrm>
          <a:prstGeom prst="rect">
            <a:avLst/>
          </a:prstGeom>
        </p:spPr>
      </p:pic>
      <p:pic>
        <p:nvPicPr>
          <p:cNvPr id="31" name="Picture 30">
            <a:extLst>
              <a:ext uri="{FF2B5EF4-FFF2-40B4-BE49-F238E27FC236}">
                <a16:creationId xmlns:a16="http://schemas.microsoft.com/office/drawing/2014/main" id="{B81BBBFF-14B9-104F-A8A9-021BF2C297EC}"/>
              </a:ext>
            </a:extLst>
          </p:cNvPr>
          <p:cNvPicPr>
            <a:picLocks noChangeAspect="1"/>
          </p:cNvPicPr>
          <p:nvPr/>
        </p:nvPicPr>
        <p:blipFill rotWithShape="1">
          <a:blip r:embed="rId4"/>
          <a:srcRect t="3267" r="85556"/>
          <a:stretch/>
        </p:blipFill>
        <p:spPr>
          <a:xfrm>
            <a:off x="1563588" y="4544576"/>
            <a:ext cx="868494" cy="846716"/>
          </a:xfrm>
          <a:prstGeom prst="rect">
            <a:avLst/>
          </a:prstGeom>
        </p:spPr>
      </p:pic>
      <p:sp>
        <p:nvSpPr>
          <p:cNvPr id="32" name="Right Arrow 31">
            <a:extLst>
              <a:ext uri="{FF2B5EF4-FFF2-40B4-BE49-F238E27FC236}">
                <a16:creationId xmlns:a16="http://schemas.microsoft.com/office/drawing/2014/main" id="{51D9C301-41A8-1940-A107-B33142921E16}"/>
              </a:ext>
            </a:extLst>
          </p:cNvPr>
          <p:cNvSpPr/>
          <p:nvPr/>
        </p:nvSpPr>
        <p:spPr>
          <a:xfrm>
            <a:off x="2727928" y="4651308"/>
            <a:ext cx="516695" cy="316626"/>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grpSp>
        <p:nvGrpSpPr>
          <p:cNvPr id="51" name="Group 50">
            <a:extLst>
              <a:ext uri="{FF2B5EF4-FFF2-40B4-BE49-F238E27FC236}">
                <a16:creationId xmlns:a16="http://schemas.microsoft.com/office/drawing/2014/main" id="{0E07AB4D-3DF6-DA41-9980-84DF3D923BAD}"/>
              </a:ext>
            </a:extLst>
          </p:cNvPr>
          <p:cNvGrpSpPr/>
          <p:nvPr/>
        </p:nvGrpSpPr>
        <p:grpSpPr>
          <a:xfrm>
            <a:off x="3572720" y="4150712"/>
            <a:ext cx="1245378" cy="1242042"/>
            <a:chOff x="3525404" y="4320950"/>
            <a:chExt cx="1245378" cy="1242042"/>
          </a:xfrm>
        </p:grpSpPr>
        <p:sp>
          <p:nvSpPr>
            <p:cNvPr id="33" name="Rectangle 32">
              <a:extLst>
                <a:ext uri="{FF2B5EF4-FFF2-40B4-BE49-F238E27FC236}">
                  <a16:creationId xmlns:a16="http://schemas.microsoft.com/office/drawing/2014/main" id="{2937BC53-DFE0-F540-A10C-9878411421BC}"/>
                </a:ext>
              </a:extLst>
            </p:cNvPr>
            <p:cNvSpPr/>
            <p:nvPr/>
          </p:nvSpPr>
          <p:spPr>
            <a:xfrm>
              <a:off x="3525404" y="4320950"/>
              <a:ext cx="1245378" cy="124204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cxnSp>
          <p:nvCxnSpPr>
            <p:cNvPr id="35" name="Straight Arrow Connector 34">
              <a:extLst>
                <a:ext uri="{FF2B5EF4-FFF2-40B4-BE49-F238E27FC236}">
                  <a16:creationId xmlns:a16="http://schemas.microsoft.com/office/drawing/2014/main" id="{F403D2BC-C3F4-7343-9604-1A00D76B09B6}"/>
                </a:ext>
              </a:extLst>
            </p:cNvPr>
            <p:cNvCxnSpPr>
              <a:cxnSpLocks/>
            </p:cNvCxnSpPr>
            <p:nvPr/>
          </p:nvCxnSpPr>
          <p:spPr>
            <a:xfrm>
              <a:off x="3657926" y="4432836"/>
              <a:ext cx="261969" cy="14282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DC8BFE0-0030-0C40-9ADF-F0159130650A}"/>
                </a:ext>
              </a:extLst>
            </p:cNvPr>
            <p:cNvCxnSpPr>
              <a:cxnSpLocks/>
            </p:cNvCxnSpPr>
            <p:nvPr/>
          </p:nvCxnSpPr>
          <p:spPr>
            <a:xfrm>
              <a:off x="3638335" y="4705978"/>
              <a:ext cx="261969" cy="14282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1EA9104-E8BF-3A41-8707-34747D3AB929}"/>
                </a:ext>
              </a:extLst>
            </p:cNvPr>
            <p:cNvCxnSpPr>
              <a:cxnSpLocks/>
            </p:cNvCxnSpPr>
            <p:nvPr/>
          </p:nvCxnSpPr>
          <p:spPr>
            <a:xfrm>
              <a:off x="3647795" y="5014992"/>
              <a:ext cx="261969" cy="14282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9CB9196-4214-C947-883F-1C17104E3B14}"/>
                </a:ext>
              </a:extLst>
            </p:cNvPr>
            <p:cNvCxnSpPr>
              <a:cxnSpLocks/>
            </p:cNvCxnSpPr>
            <p:nvPr/>
          </p:nvCxnSpPr>
          <p:spPr>
            <a:xfrm>
              <a:off x="3641925" y="5279552"/>
              <a:ext cx="261969" cy="14282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FA299AA-6119-D842-85E5-8E2EAB4253F8}"/>
                </a:ext>
              </a:extLst>
            </p:cNvPr>
            <p:cNvCxnSpPr>
              <a:cxnSpLocks/>
            </p:cNvCxnSpPr>
            <p:nvPr/>
          </p:nvCxnSpPr>
          <p:spPr>
            <a:xfrm>
              <a:off x="4034384" y="4476270"/>
              <a:ext cx="261969" cy="14282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686C40D-BCF4-4741-B325-7D82499AE6D2}"/>
                </a:ext>
              </a:extLst>
            </p:cNvPr>
            <p:cNvCxnSpPr>
              <a:cxnSpLocks/>
            </p:cNvCxnSpPr>
            <p:nvPr/>
          </p:nvCxnSpPr>
          <p:spPr>
            <a:xfrm>
              <a:off x="4053695" y="4742076"/>
              <a:ext cx="242658" cy="19989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4D31F97-E1DE-0A45-8052-702230C9F938}"/>
                </a:ext>
              </a:extLst>
            </p:cNvPr>
            <p:cNvCxnSpPr>
              <a:cxnSpLocks/>
            </p:cNvCxnSpPr>
            <p:nvPr/>
          </p:nvCxnSpPr>
          <p:spPr>
            <a:xfrm>
              <a:off x="4044039" y="5024698"/>
              <a:ext cx="242658" cy="19989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91112AE-A198-7F40-BF13-F18FD5F5D9C9}"/>
                </a:ext>
              </a:extLst>
            </p:cNvPr>
            <p:cNvCxnSpPr>
              <a:cxnSpLocks/>
            </p:cNvCxnSpPr>
            <p:nvPr/>
          </p:nvCxnSpPr>
          <p:spPr>
            <a:xfrm>
              <a:off x="4074802" y="5296506"/>
              <a:ext cx="242658" cy="19989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6D34A6F-757E-C04B-82B9-F0D683900A2F}"/>
                </a:ext>
              </a:extLst>
            </p:cNvPr>
            <p:cNvCxnSpPr>
              <a:cxnSpLocks/>
            </p:cNvCxnSpPr>
            <p:nvPr/>
          </p:nvCxnSpPr>
          <p:spPr>
            <a:xfrm>
              <a:off x="4390700" y="4472961"/>
              <a:ext cx="256578" cy="23301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1A4845F-9F87-624D-A4D4-2DD23217C8A8}"/>
                </a:ext>
              </a:extLst>
            </p:cNvPr>
            <p:cNvCxnSpPr>
              <a:cxnSpLocks/>
            </p:cNvCxnSpPr>
            <p:nvPr/>
          </p:nvCxnSpPr>
          <p:spPr>
            <a:xfrm>
              <a:off x="4398652" y="4813490"/>
              <a:ext cx="256578" cy="23301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E96FA9D-0EC1-624C-9275-05A20C1334CF}"/>
                </a:ext>
              </a:extLst>
            </p:cNvPr>
            <p:cNvCxnSpPr>
              <a:cxnSpLocks/>
            </p:cNvCxnSpPr>
            <p:nvPr/>
          </p:nvCxnSpPr>
          <p:spPr>
            <a:xfrm>
              <a:off x="4426549" y="5130400"/>
              <a:ext cx="256578" cy="23301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EF1263AD-6210-5A42-90F0-3CBD4108E143}"/>
              </a:ext>
            </a:extLst>
          </p:cNvPr>
          <p:cNvSpPr txBox="1"/>
          <p:nvPr/>
        </p:nvSpPr>
        <p:spPr>
          <a:xfrm>
            <a:off x="1223332" y="5514427"/>
            <a:ext cx="1398139" cy="276999"/>
          </a:xfrm>
          <a:prstGeom prst="rect">
            <a:avLst/>
          </a:prstGeom>
          <a:noFill/>
        </p:spPr>
        <p:txBody>
          <a:bodyPr wrap="none" rtlCol="0">
            <a:spAutoFit/>
          </a:bodyPr>
          <a:lstStyle/>
          <a:p>
            <a:pPr algn="ctr"/>
            <a:r>
              <a:rPr lang="en-US" sz="1200" b="1" i="1" u="sng" dirty="0"/>
              <a:t>Inputs</a:t>
            </a:r>
            <a:r>
              <a:rPr lang="en-US" sz="1200" b="1" i="1" dirty="0"/>
              <a:t>: N frames</a:t>
            </a:r>
          </a:p>
        </p:txBody>
      </p:sp>
      <p:sp>
        <p:nvSpPr>
          <p:cNvPr id="54" name="TextBox 53">
            <a:extLst>
              <a:ext uri="{FF2B5EF4-FFF2-40B4-BE49-F238E27FC236}">
                <a16:creationId xmlns:a16="http://schemas.microsoft.com/office/drawing/2014/main" id="{43C99E66-B821-1240-B45C-10D9519FFC09}"/>
              </a:ext>
            </a:extLst>
          </p:cNvPr>
          <p:cNvSpPr txBox="1"/>
          <p:nvPr/>
        </p:nvSpPr>
        <p:spPr>
          <a:xfrm>
            <a:off x="3445847" y="5511296"/>
            <a:ext cx="1499128" cy="276999"/>
          </a:xfrm>
          <a:prstGeom prst="rect">
            <a:avLst/>
          </a:prstGeom>
          <a:noFill/>
        </p:spPr>
        <p:txBody>
          <a:bodyPr wrap="none" rtlCol="0">
            <a:spAutoFit/>
          </a:bodyPr>
          <a:lstStyle/>
          <a:p>
            <a:pPr algn="ctr"/>
            <a:r>
              <a:rPr lang="en-US" sz="1200" b="1" i="1" u="sng" dirty="0"/>
              <a:t>Output</a:t>
            </a:r>
            <a:r>
              <a:rPr lang="en-US" sz="1200" b="1" i="1" dirty="0"/>
              <a:t>: Flow field</a:t>
            </a:r>
          </a:p>
        </p:txBody>
      </p:sp>
      <p:sp>
        <p:nvSpPr>
          <p:cNvPr id="55" name="TextBox 54">
            <a:extLst>
              <a:ext uri="{FF2B5EF4-FFF2-40B4-BE49-F238E27FC236}">
                <a16:creationId xmlns:a16="http://schemas.microsoft.com/office/drawing/2014/main" id="{EB4FCD50-6AFB-3949-AFC9-59558E5FC5E8}"/>
              </a:ext>
            </a:extLst>
          </p:cNvPr>
          <p:cNvSpPr txBox="1"/>
          <p:nvPr/>
        </p:nvSpPr>
        <p:spPr>
          <a:xfrm>
            <a:off x="606264" y="5848740"/>
            <a:ext cx="4839786" cy="307777"/>
          </a:xfrm>
          <a:prstGeom prst="rect">
            <a:avLst/>
          </a:prstGeom>
          <a:noFill/>
        </p:spPr>
        <p:txBody>
          <a:bodyPr wrap="none" rtlCol="0">
            <a:spAutoFit/>
          </a:bodyPr>
          <a:lstStyle/>
          <a:p>
            <a:pPr algn="ctr"/>
            <a:r>
              <a:rPr lang="en-US" sz="1400" b="1" i="1" dirty="0">
                <a:solidFill>
                  <a:schemeClr val="accent1">
                    <a:lumMod val="75000"/>
                  </a:schemeClr>
                </a:solidFill>
              </a:rPr>
              <a:t>Estimate wind speed &amp; direction from satellite imagery</a:t>
            </a:r>
          </a:p>
        </p:txBody>
      </p:sp>
      <p:pic>
        <p:nvPicPr>
          <p:cNvPr id="56" name="Picture 55">
            <a:extLst>
              <a:ext uri="{FF2B5EF4-FFF2-40B4-BE49-F238E27FC236}">
                <a16:creationId xmlns:a16="http://schemas.microsoft.com/office/drawing/2014/main" id="{0856869B-3DDB-CB45-A643-EEE4C5EC4CF1}"/>
              </a:ext>
            </a:extLst>
          </p:cNvPr>
          <p:cNvPicPr>
            <a:picLocks noChangeAspect="1"/>
          </p:cNvPicPr>
          <p:nvPr/>
        </p:nvPicPr>
        <p:blipFill rotWithShape="1">
          <a:blip r:embed="rId5">
            <a:extLst>
              <a:ext uri="{BEBA8EAE-BF5A-486C-A8C5-ECC9F3942E4B}">
                <a14:imgProps xmlns:a14="http://schemas.microsoft.com/office/drawing/2010/main">
                  <a14:imgLayer r:embed="rId6">
                    <a14:imgEffect>
                      <a14:artisticBlur radius="2"/>
                    </a14:imgEffect>
                  </a14:imgLayer>
                </a14:imgProps>
              </a:ext>
            </a:extLst>
          </a:blip>
          <a:srcRect l="88109" t="28380" r="2867" b="12126"/>
          <a:stretch/>
        </p:blipFill>
        <p:spPr>
          <a:xfrm>
            <a:off x="6884738" y="4182811"/>
            <a:ext cx="1398139" cy="1341737"/>
          </a:xfrm>
          <a:prstGeom prst="rect">
            <a:avLst/>
          </a:prstGeom>
        </p:spPr>
      </p:pic>
      <p:pic>
        <p:nvPicPr>
          <p:cNvPr id="57" name="Picture 56">
            <a:extLst>
              <a:ext uri="{FF2B5EF4-FFF2-40B4-BE49-F238E27FC236}">
                <a16:creationId xmlns:a16="http://schemas.microsoft.com/office/drawing/2014/main" id="{51D82053-90DD-CE46-AA94-3870C3D7CF54}"/>
              </a:ext>
            </a:extLst>
          </p:cNvPr>
          <p:cNvPicPr>
            <a:picLocks noChangeAspect="1"/>
          </p:cNvPicPr>
          <p:nvPr/>
        </p:nvPicPr>
        <p:blipFill rotWithShape="1">
          <a:blip r:embed="rId4"/>
          <a:srcRect l="88109" t="28380" r="2867" b="12126"/>
          <a:stretch/>
        </p:blipFill>
        <p:spPr>
          <a:xfrm>
            <a:off x="9618861" y="4185942"/>
            <a:ext cx="1398139" cy="1341737"/>
          </a:xfrm>
          <a:prstGeom prst="rect">
            <a:avLst/>
          </a:prstGeom>
        </p:spPr>
      </p:pic>
      <p:sp>
        <p:nvSpPr>
          <p:cNvPr id="58" name="Right Arrow 57">
            <a:extLst>
              <a:ext uri="{FF2B5EF4-FFF2-40B4-BE49-F238E27FC236}">
                <a16:creationId xmlns:a16="http://schemas.microsoft.com/office/drawing/2014/main" id="{50F2E673-DFD2-074E-AD55-05A9C3AC038B}"/>
              </a:ext>
            </a:extLst>
          </p:cNvPr>
          <p:cNvSpPr/>
          <p:nvPr/>
        </p:nvSpPr>
        <p:spPr>
          <a:xfrm>
            <a:off x="8692521" y="4630627"/>
            <a:ext cx="516695" cy="316626"/>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59" name="TextBox 58">
            <a:extLst>
              <a:ext uri="{FF2B5EF4-FFF2-40B4-BE49-F238E27FC236}">
                <a16:creationId xmlns:a16="http://schemas.microsoft.com/office/drawing/2014/main" id="{1F11208C-25C0-B846-B34D-92C46F6BA738}"/>
              </a:ext>
            </a:extLst>
          </p:cNvPr>
          <p:cNvSpPr txBox="1"/>
          <p:nvPr/>
        </p:nvSpPr>
        <p:spPr>
          <a:xfrm>
            <a:off x="6501619" y="5532306"/>
            <a:ext cx="2164375" cy="276999"/>
          </a:xfrm>
          <a:prstGeom prst="rect">
            <a:avLst/>
          </a:prstGeom>
          <a:noFill/>
        </p:spPr>
        <p:txBody>
          <a:bodyPr wrap="none" rtlCol="0">
            <a:spAutoFit/>
          </a:bodyPr>
          <a:lstStyle/>
          <a:p>
            <a:pPr algn="ctr"/>
            <a:r>
              <a:rPr lang="en-US" sz="1200" b="1" i="1" u="sng" dirty="0"/>
              <a:t>Input</a:t>
            </a:r>
            <a:r>
              <a:rPr lang="en-US" sz="1200" b="1" i="1" dirty="0"/>
              <a:t>: Down-Sampled data </a:t>
            </a:r>
          </a:p>
        </p:txBody>
      </p:sp>
      <p:sp>
        <p:nvSpPr>
          <p:cNvPr id="60" name="TextBox 59">
            <a:extLst>
              <a:ext uri="{FF2B5EF4-FFF2-40B4-BE49-F238E27FC236}">
                <a16:creationId xmlns:a16="http://schemas.microsoft.com/office/drawing/2014/main" id="{7BD84DD3-01A0-5143-8181-215BC7E9A3FC}"/>
              </a:ext>
            </a:extLst>
          </p:cNvPr>
          <p:cNvSpPr txBox="1"/>
          <p:nvPr/>
        </p:nvSpPr>
        <p:spPr>
          <a:xfrm>
            <a:off x="8918351" y="5510010"/>
            <a:ext cx="2799164" cy="276999"/>
          </a:xfrm>
          <a:prstGeom prst="rect">
            <a:avLst/>
          </a:prstGeom>
          <a:noFill/>
        </p:spPr>
        <p:txBody>
          <a:bodyPr wrap="none" rtlCol="0">
            <a:spAutoFit/>
          </a:bodyPr>
          <a:lstStyle/>
          <a:p>
            <a:pPr algn="ctr"/>
            <a:r>
              <a:rPr lang="en-US" sz="1200" b="1" i="1" u="sng" dirty="0"/>
              <a:t>Output</a:t>
            </a:r>
            <a:r>
              <a:rPr lang="en-US" sz="1200" b="1" i="1" dirty="0"/>
              <a:t>: Image at original resolution</a:t>
            </a:r>
          </a:p>
        </p:txBody>
      </p:sp>
      <p:sp>
        <p:nvSpPr>
          <p:cNvPr id="61" name="TextBox 60">
            <a:extLst>
              <a:ext uri="{FF2B5EF4-FFF2-40B4-BE49-F238E27FC236}">
                <a16:creationId xmlns:a16="http://schemas.microsoft.com/office/drawing/2014/main" id="{13C36F5B-0CB1-E141-A3DC-062168A8A2D0}"/>
              </a:ext>
            </a:extLst>
          </p:cNvPr>
          <p:cNvSpPr txBox="1"/>
          <p:nvPr/>
        </p:nvSpPr>
        <p:spPr>
          <a:xfrm>
            <a:off x="6541084" y="5884237"/>
            <a:ext cx="5004896" cy="307777"/>
          </a:xfrm>
          <a:prstGeom prst="rect">
            <a:avLst/>
          </a:prstGeom>
          <a:noFill/>
        </p:spPr>
        <p:txBody>
          <a:bodyPr wrap="none" rtlCol="0">
            <a:spAutoFit/>
          </a:bodyPr>
          <a:lstStyle/>
          <a:p>
            <a:pPr algn="ctr"/>
            <a:r>
              <a:rPr lang="en-US" sz="1400" b="1" i="1" dirty="0">
                <a:solidFill>
                  <a:schemeClr val="accent1">
                    <a:lumMod val="75000"/>
                  </a:schemeClr>
                </a:solidFill>
              </a:rPr>
              <a:t>Enhance visualization of low-resolution weather imagery</a:t>
            </a:r>
          </a:p>
        </p:txBody>
      </p:sp>
    </p:spTree>
    <p:extLst>
      <p:ext uri="{BB962C8B-B14F-4D97-AF65-F5344CB8AC3E}">
        <p14:creationId xmlns:p14="http://schemas.microsoft.com/office/powerpoint/2010/main" val="1683820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F8788-A334-084F-9ABA-E29AB8B64CA6}"/>
              </a:ext>
            </a:extLst>
          </p:cNvPr>
          <p:cNvSpPr>
            <a:spLocks noGrp="1"/>
          </p:cNvSpPr>
          <p:nvPr>
            <p:ph type="title"/>
          </p:nvPr>
        </p:nvSpPr>
        <p:spPr/>
        <p:txBody>
          <a:bodyPr/>
          <a:lstStyle/>
          <a:p>
            <a:r>
              <a:rPr lang="en-US" dirty="0"/>
              <a:t>Radar Nowcasting Benchmark</a:t>
            </a:r>
            <a:br>
              <a:rPr lang="en-US" dirty="0"/>
            </a:br>
            <a:r>
              <a:rPr lang="en-US" sz="1600" i="1" dirty="0"/>
              <a:t>Problem setup</a:t>
            </a:r>
            <a:endParaRPr lang="en-US" i="1" dirty="0"/>
          </a:p>
        </p:txBody>
      </p:sp>
      <p:sp>
        <p:nvSpPr>
          <p:cNvPr id="9" name="TextBox 8">
            <a:extLst>
              <a:ext uri="{FF2B5EF4-FFF2-40B4-BE49-F238E27FC236}">
                <a16:creationId xmlns:a16="http://schemas.microsoft.com/office/drawing/2014/main" id="{28D512F7-4FB4-E149-B056-C3FB39B0E8A2}"/>
              </a:ext>
            </a:extLst>
          </p:cNvPr>
          <p:cNvSpPr txBox="1"/>
          <p:nvPr/>
        </p:nvSpPr>
        <p:spPr>
          <a:xfrm>
            <a:off x="2068286" y="1364288"/>
            <a:ext cx="8055428" cy="707886"/>
          </a:xfrm>
          <a:prstGeom prst="rect">
            <a:avLst/>
          </a:prstGeom>
          <a:noFill/>
        </p:spPr>
        <p:txBody>
          <a:bodyPr wrap="square" rtlCol="0">
            <a:spAutoFit/>
          </a:bodyPr>
          <a:lstStyle/>
          <a:p>
            <a:pPr algn="ctr"/>
            <a:r>
              <a:rPr lang="en-US" sz="2000" b="1" dirty="0"/>
              <a:t>Model Inputs : One hour of radar &amp; satellite imagery at 5 minute increments</a:t>
            </a:r>
          </a:p>
        </p:txBody>
      </p:sp>
      <p:sp>
        <p:nvSpPr>
          <p:cNvPr id="10" name="TextBox 9">
            <a:extLst>
              <a:ext uri="{FF2B5EF4-FFF2-40B4-BE49-F238E27FC236}">
                <a16:creationId xmlns:a16="http://schemas.microsoft.com/office/drawing/2014/main" id="{33E79D92-5D93-E34A-BEBC-DE10BA4F9006}"/>
              </a:ext>
            </a:extLst>
          </p:cNvPr>
          <p:cNvSpPr txBox="1"/>
          <p:nvPr/>
        </p:nvSpPr>
        <p:spPr>
          <a:xfrm>
            <a:off x="1817915" y="3976864"/>
            <a:ext cx="8556171" cy="400110"/>
          </a:xfrm>
          <a:prstGeom prst="rect">
            <a:avLst/>
          </a:prstGeom>
          <a:noFill/>
        </p:spPr>
        <p:txBody>
          <a:bodyPr wrap="square" rtlCol="0">
            <a:spAutoFit/>
          </a:bodyPr>
          <a:lstStyle/>
          <a:p>
            <a:pPr algn="ctr"/>
            <a:r>
              <a:rPr lang="en-US" sz="2000" b="1" dirty="0"/>
              <a:t>Model Outputs : Next hour of weather data at 5 minute increments</a:t>
            </a:r>
          </a:p>
        </p:txBody>
      </p:sp>
      <p:grpSp>
        <p:nvGrpSpPr>
          <p:cNvPr id="4" name="Group 3">
            <a:extLst>
              <a:ext uri="{FF2B5EF4-FFF2-40B4-BE49-F238E27FC236}">
                <a16:creationId xmlns:a16="http://schemas.microsoft.com/office/drawing/2014/main" id="{F7B44E16-EDC1-6941-A2B2-E27C836FDFD8}"/>
              </a:ext>
            </a:extLst>
          </p:cNvPr>
          <p:cNvGrpSpPr/>
          <p:nvPr/>
        </p:nvGrpSpPr>
        <p:grpSpPr>
          <a:xfrm>
            <a:off x="82731" y="1866439"/>
            <a:ext cx="12109269" cy="3632180"/>
            <a:chOff x="82731" y="1866439"/>
            <a:chExt cx="12109269" cy="3632180"/>
          </a:xfrm>
        </p:grpSpPr>
        <p:pic>
          <p:nvPicPr>
            <p:cNvPr id="6" name="Picture 5">
              <a:extLst>
                <a:ext uri="{FF2B5EF4-FFF2-40B4-BE49-F238E27FC236}">
                  <a16:creationId xmlns:a16="http://schemas.microsoft.com/office/drawing/2014/main" id="{99EEFEAA-964F-3649-8D1C-EC2A5E3D2961}"/>
                </a:ext>
              </a:extLst>
            </p:cNvPr>
            <p:cNvPicPr>
              <a:picLocks noChangeAspect="1"/>
            </p:cNvPicPr>
            <p:nvPr/>
          </p:nvPicPr>
          <p:blipFill rotWithShape="1">
            <a:blip r:embed="rId3"/>
            <a:srcRect l="1357"/>
            <a:stretch/>
          </p:blipFill>
          <p:spPr>
            <a:xfrm>
              <a:off x="82731" y="4529306"/>
              <a:ext cx="12026538" cy="969313"/>
            </a:xfrm>
            <a:prstGeom prst="rect">
              <a:avLst/>
            </a:prstGeom>
          </p:spPr>
        </p:pic>
        <p:pic>
          <p:nvPicPr>
            <p:cNvPr id="8" name="Picture 7">
              <a:extLst>
                <a:ext uri="{FF2B5EF4-FFF2-40B4-BE49-F238E27FC236}">
                  <a16:creationId xmlns:a16="http://schemas.microsoft.com/office/drawing/2014/main" id="{C4B58CDB-2937-E84A-A8BE-458D0DDFB1EB}"/>
                </a:ext>
              </a:extLst>
            </p:cNvPr>
            <p:cNvPicPr>
              <a:picLocks noChangeAspect="1"/>
            </p:cNvPicPr>
            <p:nvPr/>
          </p:nvPicPr>
          <p:blipFill rotWithShape="1">
            <a:blip r:embed="rId4"/>
            <a:srcRect l="1357"/>
            <a:stretch/>
          </p:blipFill>
          <p:spPr>
            <a:xfrm>
              <a:off x="165461" y="2135182"/>
              <a:ext cx="12026539" cy="898171"/>
            </a:xfrm>
            <a:prstGeom prst="rect">
              <a:avLst/>
            </a:prstGeom>
          </p:spPr>
        </p:pic>
        <p:sp>
          <p:nvSpPr>
            <p:cNvPr id="11" name="Down Arrow 10">
              <a:extLst>
                <a:ext uri="{FF2B5EF4-FFF2-40B4-BE49-F238E27FC236}">
                  <a16:creationId xmlns:a16="http://schemas.microsoft.com/office/drawing/2014/main" id="{6ACC0B4A-DB04-5B4F-AA16-AFEDD82D964D}"/>
                </a:ext>
              </a:extLst>
            </p:cNvPr>
            <p:cNvSpPr/>
            <p:nvPr/>
          </p:nvSpPr>
          <p:spPr>
            <a:xfrm>
              <a:off x="5882640" y="3204754"/>
              <a:ext cx="426720" cy="557349"/>
            </a:xfrm>
            <a:prstGeom prst="downArrow">
              <a:avLst/>
            </a:prstGeom>
            <a:solidFill>
              <a:srgbClr val="D2D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2" name="TextBox 11">
              <a:extLst>
                <a:ext uri="{FF2B5EF4-FFF2-40B4-BE49-F238E27FC236}">
                  <a16:creationId xmlns:a16="http://schemas.microsoft.com/office/drawing/2014/main" id="{3D182417-243C-9646-A1B8-BB29950F5F30}"/>
                </a:ext>
              </a:extLst>
            </p:cNvPr>
            <p:cNvSpPr txBox="1"/>
            <p:nvPr/>
          </p:nvSpPr>
          <p:spPr>
            <a:xfrm>
              <a:off x="261827" y="1866439"/>
              <a:ext cx="721672" cy="307777"/>
            </a:xfrm>
            <a:prstGeom prst="rect">
              <a:avLst/>
            </a:prstGeom>
            <a:noFill/>
          </p:spPr>
          <p:txBody>
            <a:bodyPr wrap="none" rtlCol="0">
              <a:spAutoFit/>
            </a:bodyPr>
            <a:lstStyle/>
            <a:p>
              <a:pPr algn="ctr"/>
              <a:r>
                <a:rPr lang="en-US" sz="1400" b="1" i="1" dirty="0">
                  <a:latin typeface="Courier" pitchFamily="2" charset="0"/>
                </a:rPr>
                <a:t>t=-60</a:t>
              </a:r>
            </a:p>
          </p:txBody>
        </p:sp>
        <p:sp>
          <p:nvSpPr>
            <p:cNvPr id="13" name="TextBox 12">
              <a:extLst>
                <a:ext uri="{FF2B5EF4-FFF2-40B4-BE49-F238E27FC236}">
                  <a16:creationId xmlns:a16="http://schemas.microsoft.com/office/drawing/2014/main" id="{80B0A0BD-16A9-0A4E-B25D-AA61FB4D2EF7}"/>
                </a:ext>
              </a:extLst>
            </p:cNvPr>
            <p:cNvSpPr txBox="1"/>
            <p:nvPr/>
          </p:nvSpPr>
          <p:spPr>
            <a:xfrm>
              <a:off x="1158811" y="1866439"/>
              <a:ext cx="721672" cy="307777"/>
            </a:xfrm>
            <a:prstGeom prst="rect">
              <a:avLst/>
            </a:prstGeom>
            <a:noFill/>
          </p:spPr>
          <p:txBody>
            <a:bodyPr wrap="none" rtlCol="0">
              <a:spAutoFit/>
            </a:bodyPr>
            <a:lstStyle/>
            <a:p>
              <a:pPr algn="ctr"/>
              <a:r>
                <a:rPr lang="en-US" sz="1400" b="1" i="1" dirty="0">
                  <a:latin typeface="Courier" pitchFamily="2" charset="0"/>
                </a:rPr>
                <a:t>t=-55</a:t>
              </a:r>
            </a:p>
          </p:txBody>
        </p:sp>
        <p:sp>
          <p:nvSpPr>
            <p:cNvPr id="14" name="TextBox 13">
              <a:extLst>
                <a:ext uri="{FF2B5EF4-FFF2-40B4-BE49-F238E27FC236}">
                  <a16:creationId xmlns:a16="http://schemas.microsoft.com/office/drawing/2014/main" id="{29D68411-1996-8043-A332-3F4D19FFB422}"/>
                </a:ext>
              </a:extLst>
            </p:cNvPr>
            <p:cNvSpPr txBox="1"/>
            <p:nvPr/>
          </p:nvSpPr>
          <p:spPr>
            <a:xfrm>
              <a:off x="11494997" y="1866439"/>
              <a:ext cx="506870" cy="307777"/>
            </a:xfrm>
            <a:prstGeom prst="rect">
              <a:avLst/>
            </a:prstGeom>
            <a:noFill/>
          </p:spPr>
          <p:txBody>
            <a:bodyPr wrap="none" rtlCol="0">
              <a:spAutoFit/>
            </a:bodyPr>
            <a:lstStyle/>
            <a:p>
              <a:pPr algn="ctr"/>
              <a:r>
                <a:rPr lang="en-US" sz="1400" b="1" i="1" dirty="0">
                  <a:latin typeface="Courier" pitchFamily="2" charset="0"/>
                </a:rPr>
                <a:t>t=0</a:t>
              </a:r>
            </a:p>
          </p:txBody>
        </p:sp>
        <p:sp>
          <p:nvSpPr>
            <p:cNvPr id="15" name="TextBox 14">
              <a:extLst>
                <a:ext uri="{FF2B5EF4-FFF2-40B4-BE49-F238E27FC236}">
                  <a16:creationId xmlns:a16="http://schemas.microsoft.com/office/drawing/2014/main" id="{7D5119CB-0878-BE4E-A567-CE664573C4FA}"/>
                </a:ext>
              </a:extLst>
            </p:cNvPr>
            <p:cNvSpPr txBox="1"/>
            <p:nvPr/>
          </p:nvSpPr>
          <p:spPr>
            <a:xfrm>
              <a:off x="315527" y="4273251"/>
              <a:ext cx="506869" cy="307777"/>
            </a:xfrm>
            <a:prstGeom prst="rect">
              <a:avLst/>
            </a:prstGeom>
            <a:noFill/>
          </p:spPr>
          <p:txBody>
            <a:bodyPr wrap="none" rtlCol="0">
              <a:spAutoFit/>
            </a:bodyPr>
            <a:lstStyle/>
            <a:p>
              <a:pPr algn="ctr"/>
              <a:r>
                <a:rPr lang="en-US" sz="1400" b="1" i="1" dirty="0">
                  <a:latin typeface="Courier" pitchFamily="2" charset="0"/>
                </a:rPr>
                <a:t>t=5</a:t>
              </a:r>
            </a:p>
          </p:txBody>
        </p:sp>
        <p:sp>
          <p:nvSpPr>
            <p:cNvPr id="16" name="TextBox 15">
              <a:extLst>
                <a:ext uri="{FF2B5EF4-FFF2-40B4-BE49-F238E27FC236}">
                  <a16:creationId xmlns:a16="http://schemas.microsoft.com/office/drawing/2014/main" id="{1DBB3327-E7CA-A24D-AA98-E9CD13D65526}"/>
                </a:ext>
              </a:extLst>
            </p:cNvPr>
            <p:cNvSpPr txBox="1"/>
            <p:nvPr/>
          </p:nvSpPr>
          <p:spPr>
            <a:xfrm>
              <a:off x="11333895" y="4273376"/>
              <a:ext cx="614271" cy="307777"/>
            </a:xfrm>
            <a:prstGeom prst="rect">
              <a:avLst/>
            </a:prstGeom>
            <a:noFill/>
          </p:spPr>
          <p:txBody>
            <a:bodyPr wrap="none" rtlCol="0">
              <a:spAutoFit/>
            </a:bodyPr>
            <a:lstStyle/>
            <a:p>
              <a:pPr algn="ctr"/>
              <a:r>
                <a:rPr lang="en-US" sz="1400" b="1" i="1" dirty="0">
                  <a:latin typeface="Courier" pitchFamily="2" charset="0"/>
                </a:rPr>
                <a:t>t=60</a:t>
              </a:r>
            </a:p>
          </p:txBody>
        </p:sp>
      </p:grpSp>
    </p:spTree>
    <p:extLst>
      <p:ext uri="{BB962C8B-B14F-4D97-AF65-F5344CB8AC3E}">
        <p14:creationId xmlns:p14="http://schemas.microsoft.com/office/powerpoint/2010/main" val="3871901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D66490-306A-1947-8E87-9E55AF33D09B}"/>
              </a:ext>
            </a:extLst>
          </p:cNvPr>
          <p:cNvSpPr>
            <a:spLocks noGrp="1"/>
          </p:cNvSpPr>
          <p:nvPr>
            <p:ph type="title"/>
          </p:nvPr>
        </p:nvSpPr>
        <p:spPr/>
        <p:txBody>
          <a:bodyPr/>
          <a:lstStyle/>
          <a:p>
            <a:r>
              <a:rPr lang="en-US" dirty="0"/>
              <a:t>Radar Nowcasting Benchmark</a:t>
            </a:r>
            <a:br>
              <a:rPr lang="en-US" dirty="0"/>
            </a:br>
            <a:r>
              <a:rPr lang="en-US" sz="1600" i="1" dirty="0"/>
              <a:t>Model Specification</a:t>
            </a:r>
            <a:endParaRPr lang="en-US" dirty="0"/>
          </a:p>
        </p:txBody>
      </p:sp>
      <p:grpSp>
        <p:nvGrpSpPr>
          <p:cNvPr id="5" name="Group 4">
            <a:extLst>
              <a:ext uri="{FF2B5EF4-FFF2-40B4-BE49-F238E27FC236}">
                <a16:creationId xmlns:a16="http://schemas.microsoft.com/office/drawing/2014/main" id="{2DCF0CBC-9CA3-5B4F-8C76-E3CD7110A446}"/>
              </a:ext>
            </a:extLst>
          </p:cNvPr>
          <p:cNvGrpSpPr/>
          <p:nvPr/>
        </p:nvGrpSpPr>
        <p:grpSpPr>
          <a:xfrm>
            <a:off x="497623" y="2166088"/>
            <a:ext cx="11196753" cy="2901604"/>
            <a:chOff x="76199" y="1028700"/>
            <a:chExt cx="11849100" cy="3285392"/>
          </a:xfrm>
        </p:grpSpPr>
        <p:pic>
          <p:nvPicPr>
            <p:cNvPr id="6" name="Picture 5">
              <a:extLst>
                <a:ext uri="{FF2B5EF4-FFF2-40B4-BE49-F238E27FC236}">
                  <a16:creationId xmlns:a16="http://schemas.microsoft.com/office/drawing/2014/main" id="{1E70583A-A937-2A42-B5D3-00ED9529C1D2}"/>
                </a:ext>
              </a:extLst>
            </p:cNvPr>
            <p:cNvPicPr>
              <a:picLocks noChangeAspect="1"/>
            </p:cNvPicPr>
            <p:nvPr/>
          </p:nvPicPr>
          <p:blipFill>
            <a:blip r:embed="rId3"/>
            <a:stretch>
              <a:fillRect/>
            </a:stretch>
          </p:blipFill>
          <p:spPr>
            <a:xfrm>
              <a:off x="76199" y="1028700"/>
              <a:ext cx="8239555" cy="3285392"/>
            </a:xfrm>
            <a:prstGeom prst="rect">
              <a:avLst/>
            </a:prstGeom>
          </p:spPr>
        </p:pic>
        <p:pic>
          <p:nvPicPr>
            <p:cNvPr id="7" name="Picture 6">
              <a:extLst>
                <a:ext uri="{FF2B5EF4-FFF2-40B4-BE49-F238E27FC236}">
                  <a16:creationId xmlns:a16="http://schemas.microsoft.com/office/drawing/2014/main" id="{AED5F54F-38DA-C942-95AB-47642644AB64}"/>
                </a:ext>
              </a:extLst>
            </p:cNvPr>
            <p:cNvPicPr>
              <a:picLocks noChangeAspect="1"/>
            </p:cNvPicPr>
            <p:nvPr/>
          </p:nvPicPr>
          <p:blipFill>
            <a:blip r:embed="rId4"/>
            <a:stretch>
              <a:fillRect/>
            </a:stretch>
          </p:blipFill>
          <p:spPr>
            <a:xfrm>
              <a:off x="8681740" y="1028700"/>
              <a:ext cx="3243559" cy="2875329"/>
            </a:xfrm>
            <a:prstGeom prst="rect">
              <a:avLst/>
            </a:prstGeom>
          </p:spPr>
        </p:pic>
      </p:grpSp>
    </p:spTree>
    <p:extLst>
      <p:ext uri="{BB962C8B-B14F-4D97-AF65-F5344CB8AC3E}">
        <p14:creationId xmlns:p14="http://schemas.microsoft.com/office/powerpoint/2010/main" val="887680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69E111-7462-1745-B491-9C4066AA6772}"/>
              </a:ext>
            </a:extLst>
          </p:cNvPr>
          <p:cNvSpPr>
            <a:spLocks noGrp="1"/>
          </p:cNvSpPr>
          <p:nvPr>
            <p:ph type="title"/>
          </p:nvPr>
        </p:nvSpPr>
        <p:spPr/>
        <p:txBody>
          <a:bodyPr/>
          <a:lstStyle/>
          <a:p>
            <a:r>
              <a:rPr lang="en-US" dirty="0"/>
              <a:t>Radar Nowcasting Benchmarks</a:t>
            </a:r>
          </a:p>
        </p:txBody>
      </p:sp>
      <p:pic>
        <p:nvPicPr>
          <p:cNvPr id="7" name="Picture 6">
            <a:extLst>
              <a:ext uri="{FF2B5EF4-FFF2-40B4-BE49-F238E27FC236}">
                <a16:creationId xmlns:a16="http://schemas.microsoft.com/office/drawing/2014/main" id="{55404048-0C83-EA41-9505-8532995F1320}"/>
              </a:ext>
            </a:extLst>
          </p:cNvPr>
          <p:cNvPicPr>
            <a:picLocks noChangeAspect="1"/>
          </p:cNvPicPr>
          <p:nvPr/>
        </p:nvPicPr>
        <p:blipFill rotWithShape="1">
          <a:blip r:embed="rId3"/>
          <a:srcRect l="68375" t="2233" b="67858"/>
          <a:stretch/>
        </p:blipFill>
        <p:spPr>
          <a:xfrm>
            <a:off x="5987051" y="1189148"/>
            <a:ext cx="2314621" cy="2275392"/>
          </a:xfrm>
          <a:prstGeom prst="rect">
            <a:avLst/>
          </a:prstGeom>
        </p:spPr>
      </p:pic>
      <p:pic>
        <p:nvPicPr>
          <p:cNvPr id="8" name="Picture 7">
            <a:extLst>
              <a:ext uri="{FF2B5EF4-FFF2-40B4-BE49-F238E27FC236}">
                <a16:creationId xmlns:a16="http://schemas.microsoft.com/office/drawing/2014/main" id="{8DED383B-3948-314F-9701-97A4B966491E}"/>
              </a:ext>
            </a:extLst>
          </p:cNvPr>
          <p:cNvPicPr>
            <a:picLocks noChangeAspect="1"/>
          </p:cNvPicPr>
          <p:nvPr/>
        </p:nvPicPr>
        <p:blipFill rotWithShape="1">
          <a:blip r:embed="rId3"/>
          <a:srcRect t="2343" r="69528" b="68433"/>
          <a:stretch/>
        </p:blipFill>
        <p:spPr>
          <a:xfrm>
            <a:off x="3319303" y="1182672"/>
            <a:ext cx="2253366" cy="2246328"/>
          </a:xfrm>
          <a:prstGeom prst="rect">
            <a:avLst/>
          </a:prstGeom>
        </p:spPr>
      </p:pic>
      <p:sp>
        <p:nvSpPr>
          <p:cNvPr id="9" name="TextBox 8">
            <a:extLst>
              <a:ext uri="{FF2B5EF4-FFF2-40B4-BE49-F238E27FC236}">
                <a16:creationId xmlns:a16="http://schemas.microsoft.com/office/drawing/2014/main" id="{A55AA68C-7E1F-5740-85A5-4AF392B7FA9A}"/>
              </a:ext>
            </a:extLst>
          </p:cNvPr>
          <p:cNvSpPr txBox="1"/>
          <p:nvPr/>
        </p:nvSpPr>
        <p:spPr>
          <a:xfrm>
            <a:off x="4017156" y="926513"/>
            <a:ext cx="717953" cy="307777"/>
          </a:xfrm>
          <a:prstGeom prst="rect">
            <a:avLst/>
          </a:prstGeom>
          <a:noFill/>
        </p:spPr>
        <p:txBody>
          <a:bodyPr wrap="none" rtlCol="0">
            <a:spAutoFit/>
          </a:bodyPr>
          <a:lstStyle/>
          <a:p>
            <a:pPr algn="ctr"/>
            <a:r>
              <a:rPr lang="en-US" sz="1400" b="1" dirty="0"/>
              <a:t>Target</a:t>
            </a:r>
          </a:p>
        </p:txBody>
      </p:sp>
      <p:sp>
        <p:nvSpPr>
          <p:cNvPr id="10" name="TextBox 9">
            <a:extLst>
              <a:ext uri="{FF2B5EF4-FFF2-40B4-BE49-F238E27FC236}">
                <a16:creationId xmlns:a16="http://schemas.microsoft.com/office/drawing/2014/main" id="{C42BBB79-B1BA-AA4C-9722-78852EE88F5D}"/>
              </a:ext>
            </a:extLst>
          </p:cNvPr>
          <p:cNvSpPr txBox="1"/>
          <p:nvPr/>
        </p:nvSpPr>
        <p:spPr>
          <a:xfrm>
            <a:off x="6583579" y="926513"/>
            <a:ext cx="1258679" cy="307777"/>
          </a:xfrm>
          <a:prstGeom prst="rect">
            <a:avLst/>
          </a:prstGeom>
          <a:noFill/>
        </p:spPr>
        <p:txBody>
          <a:bodyPr wrap="none" rtlCol="0">
            <a:spAutoFit/>
          </a:bodyPr>
          <a:lstStyle/>
          <a:p>
            <a:pPr algn="ctr"/>
            <a:r>
              <a:rPr lang="en-US" sz="1400" b="1" dirty="0"/>
              <a:t>U-Net Result</a:t>
            </a:r>
          </a:p>
        </p:txBody>
      </p:sp>
      <p:pic>
        <p:nvPicPr>
          <p:cNvPr id="11" name="Picture 10">
            <a:extLst>
              <a:ext uri="{FF2B5EF4-FFF2-40B4-BE49-F238E27FC236}">
                <a16:creationId xmlns:a16="http://schemas.microsoft.com/office/drawing/2014/main" id="{357352CE-44D1-5F41-8F54-29D6FE3A8B5E}"/>
              </a:ext>
            </a:extLst>
          </p:cNvPr>
          <p:cNvPicPr>
            <a:picLocks noChangeAspect="1"/>
          </p:cNvPicPr>
          <p:nvPr/>
        </p:nvPicPr>
        <p:blipFill>
          <a:blip r:embed="rId4"/>
          <a:stretch>
            <a:fillRect/>
          </a:stretch>
        </p:blipFill>
        <p:spPr>
          <a:xfrm>
            <a:off x="1339590" y="3809482"/>
            <a:ext cx="8536227" cy="2443639"/>
          </a:xfrm>
          <a:prstGeom prst="rect">
            <a:avLst/>
          </a:prstGeom>
        </p:spPr>
      </p:pic>
      <p:sp>
        <p:nvSpPr>
          <p:cNvPr id="4" name="TextBox 3">
            <a:extLst>
              <a:ext uri="{FF2B5EF4-FFF2-40B4-BE49-F238E27FC236}">
                <a16:creationId xmlns:a16="http://schemas.microsoft.com/office/drawing/2014/main" id="{9032055B-8BFE-2849-86B0-C332A587C460}"/>
              </a:ext>
            </a:extLst>
          </p:cNvPr>
          <p:cNvSpPr txBox="1"/>
          <p:nvPr/>
        </p:nvSpPr>
        <p:spPr>
          <a:xfrm>
            <a:off x="5987051" y="3915378"/>
            <a:ext cx="1156086" cy="261610"/>
          </a:xfrm>
          <a:prstGeom prst="rect">
            <a:avLst/>
          </a:prstGeom>
          <a:noFill/>
        </p:spPr>
        <p:txBody>
          <a:bodyPr wrap="none" rtlCol="0">
            <a:spAutoFit/>
          </a:bodyPr>
          <a:lstStyle/>
          <a:p>
            <a:pPr algn="ctr"/>
            <a:r>
              <a:rPr lang="en-US" sz="1050" dirty="0"/>
              <a:t>Higher is Better</a:t>
            </a:r>
          </a:p>
        </p:txBody>
      </p:sp>
      <p:sp>
        <p:nvSpPr>
          <p:cNvPr id="12" name="TextBox 11">
            <a:extLst>
              <a:ext uri="{FF2B5EF4-FFF2-40B4-BE49-F238E27FC236}">
                <a16:creationId xmlns:a16="http://schemas.microsoft.com/office/drawing/2014/main" id="{4533D6F0-C961-D847-A6B8-F9F30F2A09BF}"/>
              </a:ext>
            </a:extLst>
          </p:cNvPr>
          <p:cNvSpPr txBox="1"/>
          <p:nvPr/>
        </p:nvSpPr>
        <p:spPr>
          <a:xfrm>
            <a:off x="8629287" y="3913123"/>
            <a:ext cx="1156086" cy="261610"/>
          </a:xfrm>
          <a:prstGeom prst="rect">
            <a:avLst/>
          </a:prstGeom>
          <a:noFill/>
        </p:spPr>
        <p:txBody>
          <a:bodyPr wrap="none" rtlCol="0">
            <a:spAutoFit/>
          </a:bodyPr>
          <a:lstStyle/>
          <a:p>
            <a:pPr algn="ctr"/>
            <a:r>
              <a:rPr lang="en-US" sz="1050" dirty="0"/>
              <a:t>Higher is Better</a:t>
            </a:r>
          </a:p>
        </p:txBody>
      </p:sp>
      <p:sp>
        <p:nvSpPr>
          <p:cNvPr id="13" name="TextBox 12">
            <a:extLst>
              <a:ext uri="{FF2B5EF4-FFF2-40B4-BE49-F238E27FC236}">
                <a16:creationId xmlns:a16="http://schemas.microsoft.com/office/drawing/2014/main" id="{B2875384-9558-F248-B90C-5A63B22CEED2}"/>
              </a:ext>
            </a:extLst>
          </p:cNvPr>
          <p:cNvSpPr txBox="1"/>
          <p:nvPr/>
        </p:nvSpPr>
        <p:spPr>
          <a:xfrm>
            <a:off x="2165700" y="3946456"/>
            <a:ext cx="1083951" cy="253916"/>
          </a:xfrm>
          <a:prstGeom prst="rect">
            <a:avLst/>
          </a:prstGeom>
          <a:solidFill>
            <a:schemeClr val="bg1"/>
          </a:solidFill>
        </p:spPr>
        <p:txBody>
          <a:bodyPr wrap="none" rtlCol="0">
            <a:spAutoFit/>
          </a:bodyPr>
          <a:lstStyle/>
          <a:p>
            <a:pPr algn="ctr"/>
            <a:r>
              <a:rPr lang="en-US" sz="1050" dirty="0"/>
              <a:t>Lower is Better</a:t>
            </a:r>
          </a:p>
        </p:txBody>
      </p:sp>
      <p:sp>
        <p:nvSpPr>
          <p:cNvPr id="14" name="TextBox 13">
            <a:extLst>
              <a:ext uri="{FF2B5EF4-FFF2-40B4-BE49-F238E27FC236}">
                <a16:creationId xmlns:a16="http://schemas.microsoft.com/office/drawing/2014/main" id="{7C9E896F-E9A8-B549-BF9B-C3CF3527F3FE}"/>
              </a:ext>
            </a:extLst>
          </p:cNvPr>
          <p:cNvSpPr txBox="1"/>
          <p:nvPr/>
        </p:nvSpPr>
        <p:spPr>
          <a:xfrm>
            <a:off x="5203022" y="3365585"/>
            <a:ext cx="1568058" cy="307777"/>
          </a:xfrm>
          <a:prstGeom prst="rect">
            <a:avLst/>
          </a:prstGeom>
          <a:noFill/>
        </p:spPr>
        <p:txBody>
          <a:bodyPr wrap="none" rtlCol="0">
            <a:spAutoFit/>
          </a:bodyPr>
          <a:lstStyle/>
          <a:p>
            <a:pPr algn="ctr"/>
            <a:r>
              <a:rPr lang="en-US" sz="1400" b="1" dirty="0"/>
              <a:t>Baseline Scores</a:t>
            </a:r>
          </a:p>
        </p:txBody>
      </p:sp>
    </p:spTree>
    <p:extLst>
      <p:ext uri="{BB962C8B-B14F-4D97-AF65-F5344CB8AC3E}">
        <p14:creationId xmlns:p14="http://schemas.microsoft.com/office/powerpoint/2010/main" val="757964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861A25-C665-924D-95C9-D6B5C6E4B531}"/>
              </a:ext>
            </a:extLst>
          </p:cNvPr>
          <p:cNvPicPr>
            <a:picLocks noChangeAspect="1"/>
          </p:cNvPicPr>
          <p:nvPr/>
        </p:nvPicPr>
        <p:blipFill>
          <a:blip r:embed="rId3"/>
          <a:stretch>
            <a:fillRect/>
          </a:stretch>
        </p:blipFill>
        <p:spPr>
          <a:xfrm>
            <a:off x="9122791" y="3101463"/>
            <a:ext cx="2830260" cy="2309581"/>
          </a:xfrm>
          <a:prstGeom prst="rect">
            <a:avLst/>
          </a:prstGeom>
          <a:ln>
            <a:solidFill>
              <a:schemeClr val="tx1"/>
            </a:solidFill>
          </a:ln>
        </p:spPr>
      </p:pic>
      <p:sp>
        <p:nvSpPr>
          <p:cNvPr id="3" name="Title 2">
            <a:extLst>
              <a:ext uri="{FF2B5EF4-FFF2-40B4-BE49-F238E27FC236}">
                <a16:creationId xmlns:a16="http://schemas.microsoft.com/office/drawing/2014/main" id="{E8185BB5-40EE-1446-8B9C-5713490BC0A3}"/>
              </a:ext>
            </a:extLst>
          </p:cNvPr>
          <p:cNvSpPr>
            <a:spLocks noGrp="1"/>
          </p:cNvSpPr>
          <p:nvPr>
            <p:ph type="title"/>
          </p:nvPr>
        </p:nvSpPr>
        <p:spPr/>
        <p:txBody>
          <a:bodyPr/>
          <a:lstStyle/>
          <a:p>
            <a:r>
              <a:rPr lang="en-US" dirty="0"/>
              <a:t>SEVIR Nowcasting Challenge</a:t>
            </a:r>
          </a:p>
        </p:txBody>
      </p:sp>
      <p:pic>
        <p:nvPicPr>
          <p:cNvPr id="2" name="Picture 1">
            <a:extLst>
              <a:ext uri="{FF2B5EF4-FFF2-40B4-BE49-F238E27FC236}">
                <a16:creationId xmlns:a16="http://schemas.microsoft.com/office/drawing/2014/main" id="{A049FB2A-1F44-4E48-96AC-9682687C3D3D}"/>
              </a:ext>
            </a:extLst>
          </p:cNvPr>
          <p:cNvPicPr>
            <a:picLocks noChangeAspect="1"/>
          </p:cNvPicPr>
          <p:nvPr/>
        </p:nvPicPr>
        <p:blipFill>
          <a:blip r:embed="rId4"/>
          <a:stretch>
            <a:fillRect/>
          </a:stretch>
        </p:blipFill>
        <p:spPr>
          <a:xfrm>
            <a:off x="8373983" y="2393957"/>
            <a:ext cx="2661096" cy="2500452"/>
          </a:xfrm>
          <a:prstGeom prst="rect">
            <a:avLst/>
          </a:prstGeom>
          <a:ln w="12700">
            <a:solidFill>
              <a:schemeClr val="tx1"/>
            </a:solidFill>
          </a:ln>
        </p:spPr>
      </p:pic>
      <p:pic>
        <p:nvPicPr>
          <p:cNvPr id="4" name="Picture 3">
            <a:extLst>
              <a:ext uri="{FF2B5EF4-FFF2-40B4-BE49-F238E27FC236}">
                <a16:creationId xmlns:a16="http://schemas.microsoft.com/office/drawing/2014/main" id="{ED478224-44EA-5440-8E52-866366F8894C}"/>
              </a:ext>
            </a:extLst>
          </p:cNvPr>
          <p:cNvPicPr>
            <a:picLocks noChangeAspect="1"/>
          </p:cNvPicPr>
          <p:nvPr/>
        </p:nvPicPr>
        <p:blipFill>
          <a:blip r:embed="rId5"/>
          <a:stretch>
            <a:fillRect/>
          </a:stretch>
        </p:blipFill>
        <p:spPr>
          <a:xfrm>
            <a:off x="7337859" y="1781215"/>
            <a:ext cx="2702903" cy="2500452"/>
          </a:xfrm>
          <a:prstGeom prst="rect">
            <a:avLst/>
          </a:prstGeom>
          <a:ln w="12700">
            <a:solidFill>
              <a:schemeClr val="tx1"/>
            </a:solidFill>
          </a:ln>
        </p:spPr>
      </p:pic>
      <p:sp>
        <p:nvSpPr>
          <p:cNvPr id="6" name="TextBox 5">
            <a:extLst>
              <a:ext uri="{FF2B5EF4-FFF2-40B4-BE49-F238E27FC236}">
                <a16:creationId xmlns:a16="http://schemas.microsoft.com/office/drawing/2014/main" id="{B4A8D688-C821-2C4F-902E-160035DF5588}"/>
              </a:ext>
            </a:extLst>
          </p:cNvPr>
          <p:cNvSpPr txBox="1"/>
          <p:nvPr/>
        </p:nvSpPr>
        <p:spPr>
          <a:xfrm>
            <a:off x="8373983" y="5507151"/>
            <a:ext cx="2556597" cy="307777"/>
          </a:xfrm>
          <a:prstGeom prst="rect">
            <a:avLst/>
          </a:prstGeom>
          <a:noFill/>
        </p:spPr>
        <p:txBody>
          <a:bodyPr wrap="none" rtlCol="0">
            <a:spAutoFit/>
          </a:bodyPr>
          <a:lstStyle/>
          <a:p>
            <a:pPr algn="ctr"/>
            <a:r>
              <a:rPr lang="en-US" sz="1400" b="1" dirty="0"/>
              <a:t>(Challenge Notebook BETA)</a:t>
            </a:r>
          </a:p>
        </p:txBody>
      </p:sp>
      <p:sp>
        <p:nvSpPr>
          <p:cNvPr id="9" name="TextBox 8">
            <a:extLst>
              <a:ext uri="{FF2B5EF4-FFF2-40B4-BE49-F238E27FC236}">
                <a16:creationId xmlns:a16="http://schemas.microsoft.com/office/drawing/2014/main" id="{AA1194DA-CDB3-0343-A845-7B27A0B325A2}"/>
              </a:ext>
            </a:extLst>
          </p:cNvPr>
          <p:cNvSpPr txBox="1"/>
          <p:nvPr/>
        </p:nvSpPr>
        <p:spPr>
          <a:xfrm>
            <a:off x="458571" y="1483280"/>
            <a:ext cx="6718893" cy="4093428"/>
          </a:xfrm>
          <a:prstGeom prst="rect">
            <a:avLst/>
          </a:prstGeom>
          <a:noFill/>
        </p:spPr>
        <p:txBody>
          <a:bodyPr wrap="square" rtlCol="0">
            <a:spAutoFit/>
          </a:bodyPr>
          <a:lstStyle/>
          <a:p>
            <a:pPr marL="285750" indent="-285750">
              <a:buFont typeface="Arial" panose="020B0604020202020204" pitchFamily="34" charset="0"/>
              <a:buChar char="•"/>
            </a:pPr>
            <a:r>
              <a:rPr lang="en-US" sz="2000" b="1" dirty="0"/>
              <a:t>A public challenge centered around nowcasting and other tasks is under construction </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Challenges will be managed through website </a:t>
            </a:r>
            <a:r>
              <a:rPr lang="en-US" sz="2000" b="1" i="1" dirty="0">
                <a:solidFill>
                  <a:schemeClr val="accent1">
                    <a:lumMod val="75000"/>
                  </a:schemeClr>
                </a:solidFill>
                <a:hlinkClick r:id="rId6"/>
              </a:rPr>
              <a:t>https://sevir.mit.edu/</a:t>
            </a:r>
            <a:r>
              <a:rPr lang="en-US" sz="2000" b="1" i="1" dirty="0">
                <a:solidFill>
                  <a:schemeClr val="accent1">
                    <a:lumMod val="75000"/>
                  </a:schemeClr>
                </a:solidFill>
              </a:rPr>
              <a:t> </a:t>
            </a:r>
            <a:r>
              <a:rPr lang="en-US" sz="2000" b="1" dirty="0"/>
              <a:t>containing</a:t>
            </a:r>
          </a:p>
          <a:p>
            <a:pPr marL="742950" lvl="1" indent="-285750">
              <a:buFont typeface="Arial" panose="020B0604020202020204" pitchFamily="34" charset="0"/>
              <a:buChar char="•"/>
            </a:pPr>
            <a:endParaRPr lang="en-US" sz="2000" b="1" dirty="0"/>
          </a:p>
          <a:p>
            <a:pPr marL="742950" lvl="1" indent="-285750">
              <a:buFont typeface="Arial" panose="020B0604020202020204" pitchFamily="34" charset="0"/>
              <a:buChar char="•"/>
            </a:pPr>
            <a:r>
              <a:rPr lang="en-US" sz="2000" b="1" dirty="0"/>
              <a:t>Statements of challenge problems</a:t>
            </a:r>
          </a:p>
          <a:p>
            <a:pPr marL="742950" lvl="1" indent="-285750">
              <a:buFont typeface="Arial" panose="020B0604020202020204" pitchFamily="34" charset="0"/>
              <a:buChar char="•"/>
            </a:pPr>
            <a:endParaRPr lang="en-US" sz="2000" b="1" dirty="0"/>
          </a:p>
          <a:p>
            <a:pPr marL="742950" lvl="1" indent="-285750">
              <a:buFont typeface="Arial" panose="020B0604020202020204" pitchFamily="34" charset="0"/>
              <a:buChar char="•"/>
            </a:pPr>
            <a:r>
              <a:rPr lang="en-US" sz="2000" b="1" dirty="0"/>
              <a:t>Baseline models</a:t>
            </a:r>
          </a:p>
          <a:p>
            <a:pPr marL="742950" lvl="1" indent="-285750">
              <a:buFont typeface="Arial" panose="020B0604020202020204" pitchFamily="34" charset="0"/>
              <a:buChar char="•"/>
            </a:pPr>
            <a:endParaRPr lang="en-US" sz="2000" b="1" dirty="0"/>
          </a:p>
          <a:p>
            <a:pPr marL="742950" lvl="1" indent="-285750">
              <a:buFont typeface="Arial" panose="020B0604020202020204" pitchFamily="34" charset="0"/>
              <a:buChar char="•"/>
            </a:pPr>
            <a:r>
              <a:rPr lang="en-US" sz="2000" b="1" dirty="0"/>
              <a:t>Descriptions of evaluation metrics</a:t>
            </a:r>
          </a:p>
          <a:p>
            <a:pPr marL="742950" lvl="1" indent="-285750">
              <a:buFont typeface="Arial" panose="020B0604020202020204" pitchFamily="34" charset="0"/>
              <a:buChar char="•"/>
            </a:pPr>
            <a:endParaRPr lang="en-US" sz="2000" b="1" dirty="0"/>
          </a:p>
          <a:p>
            <a:pPr marL="285750" indent="-285750">
              <a:buFont typeface="Arial" panose="020B0604020202020204" pitchFamily="34" charset="0"/>
              <a:buChar char="•"/>
            </a:pPr>
            <a:endParaRPr lang="en-US" sz="2000" b="1" dirty="0"/>
          </a:p>
        </p:txBody>
      </p:sp>
    </p:spTree>
    <p:extLst>
      <p:ext uri="{BB962C8B-B14F-4D97-AF65-F5344CB8AC3E}">
        <p14:creationId xmlns:p14="http://schemas.microsoft.com/office/powerpoint/2010/main" val="4164948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1B68A8-3A98-4E4C-BD05-0D6D1F8030F4}"/>
              </a:ext>
            </a:extLst>
          </p:cNvPr>
          <p:cNvSpPr>
            <a:spLocks noGrp="1"/>
          </p:cNvSpPr>
          <p:nvPr>
            <p:ph sz="quarter" idx="10"/>
          </p:nvPr>
        </p:nvSpPr>
        <p:spPr>
          <a:xfrm>
            <a:off x="636817" y="2253186"/>
            <a:ext cx="10918365" cy="2351627"/>
          </a:xfrm>
        </p:spPr>
        <p:txBody>
          <a:bodyPr/>
          <a:lstStyle/>
          <a:p>
            <a:pPr marL="0" indent="0" algn="just">
              <a:buNone/>
            </a:pPr>
            <a:r>
              <a:rPr lang="en-US" b="0" dirty="0"/>
              <a:t>Research was sponsored by the United States Air Force Research Laboratory and the United States Air Force Artificial Intelligence Accelerator and was accomplished under Cooperative Agreement Number FA8750-19-2-1000. The views and conclusions contained in this document are those of the authors and should not be interpreted as representing the official policies, either expressed or implied, of the United States Air Force or the U.S. Government. The U.S. Government is authorized to reproduce and distribute reprints for Government purposes notwithstanding any copyright notation herein.</a:t>
            </a:r>
          </a:p>
        </p:txBody>
      </p:sp>
      <p:sp>
        <p:nvSpPr>
          <p:cNvPr id="3" name="Title 2">
            <a:extLst>
              <a:ext uri="{FF2B5EF4-FFF2-40B4-BE49-F238E27FC236}">
                <a16:creationId xmlns:a16="http://schemas.microsoft.com/office/drawing/2014/main" id="{96296594-8656-AC42-8FF1-7CC2FFF0E7C4}"/>
              </a:ext>
            </a:extLst>
          </p:cNvPr>
          <p:cNvSpPr>
            <a:spLocks noGrp="1"/>
          </p:cNvSpPr>
          <p:nvPr>
            <p:ph type="title"/>
          </p:nvPr>
        </p:nvSpPr>
        <p:spPr/>
        <p:txBody>
          <a:bodyPr/>
          <a:lstStyle/>
          <a:p>
            <a:r>
              <a:rPr lang="en-US" dirty="0"/>
              <a:t>Acknowledgement</a:t>
            </a:r>
          </a:p>
        </p:txBody>
      </p:sp>
    </p:spTree>
    <p:extLst>
      <p:ext uri="{BB962C8B-B14F-4D97-AF65-F5344CB8AC3E}">
        <p14:creationId xmlns:p14="http://schemas.microsoft.com/office/powerpoint/2010/main" val="7128240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EC3965F-3D5E-D74C-B541-47471DC03436}"/>
              </a:ext>
            </a:extLst>
          </p:cNvPr>
          <p:cNvPicPr>
            <a:picLocks noChangeAspect="1"/>
          </p:cNvPicPr>
          <p:nvPr/>
        </p:nvPicPr>
        <p:blipFill rotWithShape="1">
          <a:blip r:embed="rId3"/>
          <a:srcRect l="76723" b="36392"/>
          <a:stretch/>
        </p:blipFill>
        <p:spPr>
          <a:xfrm>
            <a:off x="3591664" y="1056182"/>
            <a:ext cx="1621411" cy="1829727"/>
          </a:xfrm>
          <a:prstGeom prst="rect">
            <a:avLst/>
          </a:prstGeom>
        </p:spPr>
      </p:pic>
      <p:pic>
        <p:nvPicPr>
          <p:cNvPr id="10" name="Picture 9">
            <a:extLst>
              <a:ext uri="{FF2B5EF4-FFF2-40B4-BE49-F238E27FC236}">
                <a16:creationId xmlns:a16="http://schemas.microsoft.com/office/drawing/2014/main" id="{5ABE8FFA-F316-D043-8048-B6FF03206F96}"/>
              </a:ext>
            </a:extLst>
          </p:cNvPr>
          <p:cNvPicPr>
            <a:picLocks noChangeAspect="1"/>
          </p:cNvPicPr>
          <p:nvPr/>
        </p:nvPicPr>
        <p:blipFill rotWithShape="1">
          <a:blip r:embed="rId3"/>
          <a:srcRect r="73595" b="36392"/>
          <a:stretch/>
        </p:blipFill>
        <p:spPr>
          <a:xfrm>
            <a:off x="625341" y="1063708"/>
            <a:ext cx="1839348" cy="1829727"/>
          </a:xfrm>
          <a:prstGeom prst="rect">
            <a:avLst/>
          </a:prstGeom>
        </p:spPr>
      </p:pic>
      <p:sp>
        <p:nvSpPr>
          <p:cNvPr id="3" name="Title 2">
            <a:extLst>
              <a:ext uri="{FF2B5EF4-FFF2-40B4-BE49-F238E27FC236}">
                <a16:creationId xmlns:a16="http://schemas.microsoft.com/office/drawing/2014/main" id="{A4E4BBC9-3D26-8D4B-A962-E1184400F6B2}"/>
              </a:ext>
            </a:extLst>
          </p:cNvPr>
          <p:cNvSpPr>
            <a:spLocks noGrp="1"/>
          </p:cNvSpPr>
          <p:nvPr>
            <p:ph type="title"/>
          </p:nvPr>
        </p:nvSpPr>
        <p:spPr/>
        <p:txBody>
          <a:bodyPr/>
          <a:lstStyle/>
          <a:p>
            <a:r>
              <a:rPr lang="en-US" dirty="0"/>
              <a:t>Example SEVIR Challenge Tasks</a:t>
            </a:r>
          </a:p>
        </p:txBody>
      </p:sp>
      <p:sp>
        <p:nvSpPr>
          <p:cNvPr id="9" name="TextBox 8">
            <a:extLst>
              <a:ext uri="{FF2B5EF4-FFF2-40B4-BE49-F238E27FC236}">
                <a16:creationId xmlns:a16="http://schemas.microsoft.com/office/drawing/2014/main" id="{FCA5285F-A99D-3844-9880-CCEB454E7C20}"/>
              </a:ext>
            </a:extLst>
          </p:cNvPr>
          <p:cNvSpPr txBox="1"/>
          <p:nvPr/>
        </p:nvSpPr>
        <p:spPr>
          <a:xfrm>
            <a:off x="693515" y="3176577"/>
            <a:ext cx="4956806" cy="307777"/>
          </a:xfrm>
          <a:prstGeom prst="rect">
            <a:avLst/>
          </a:prstGeom>
          <a:noFill/>
        </p:spPr>
        <p:txBody>
          <a:bodyPr wrap="none" rtlCol="0">
            <a:spAutoFit/>
          </a:bodyPr>
          <a:lstStyle/>
          <a:p>
            <a:pPr algn="ctr"/>
            <a:r>
              <a:rPr lang="en-US" sz="1400" b="1" i="1" dirty="0">
                <a:solidFill>
                  <a:schemeClr val="accent1">
                    <a:lumMod val="75000"/>
                  </a:schemeClr>
                </a:solidFill>
              </a:rPr>
              <a:t>Generate short-term weather forecasts (a.k.a. nowcasts)</a:t>
            </a:r>
          </a:p>
        </p:txBody>
      </p:sp>
      <p:sp>
        <p:nvSpPr>
          <p:cNvPr id="14" name="TextBox 13">
            <a:extLst>
              <a:ext uri="{FF2B5EF4-FFF2-40B4-BE49-F238E27FC236}">
                <a16:creationId xmlns:a16="http://schemas.microsoft.com/office/drawing/2014/main" id="{2A452CB0-7078-1743-89C7-5BD2A093BD51}"/>
              </a:ext>
            </a:extLst>
          </p:cNvPr>
          <p:cNvSpPr txBox="1"/>
          <p:nvPr/>
        </p:nvSpPr>
        <p:spPr>
          <a:xfrm>
            <a:off x="1759051" y="981647"/>
            <a:ext cx="2307042" cy="400110"/>
          </a:xfrm>
          <a:prstGeom prst="rect">
            <a:avLst/>
          </a:prstGeom>
          <a:noFill/>
        </p:spPr>
        <p:txBody>
          <a:bodyPr wrap="none" rtlCol="0">
            <a:spAutoFit/>
          </a:bodyPr>
          <a:lstStyle/>
          <a:p>
            <a:pPr algn="ctr"/>
            <a:r>
              <a:rPr lang="en-US" sz="2000" b="1" u="sng" dirty="0"/>
              <a:t>Future Prediction</a:t>
            </a:r>
          </a:p>
        </p:txBody>
      </p:sp>
      <p:sp>
        <p:nvSpPr>
          <p:cNvPr id="15" name="Right Arrow 14">
            <a:extLst>
              <a:ext uri="{FF2B5EF4-FFF2-40B4-BE49-F238E27FC236}">
                <a16:creationId xmlns:a16="http://schemas.microsoft.com/office/drawing/2014/main" id="{7BF6BEE9-1103-1348-B247-E317F689808A}"/>
              </a:ext>
            </a:extLst>
          </p:cNvPr>
          <p:cNvSpPr/>
          <p:nvPr/>
        </p:nvSpPr>
        <p:spPr>
          <a:xfrm>
            <a:off x="2760239" y="1897116"/>
            <a:ext cx="516695" cy="316626"/>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6" name="TextBox 15">
            <a:extLst>
              <a:ext uri="{FF2B5EF4-FFF2-40B4-BE49-F238E27FC236}">
                <a16:creationId xmlns:a16="http://schemas.microsoft.com/office/drawing/2014/main" id="{250EBA46-38A4-F04F-82D4-962C94493EC5}"/>
              </a:ext>
            </a:extLst>
          </p:cNvPr>
          <p:cNvSpPr txBox="1"/>
          <p:nvPr/>
        </p:nvSpPr>
        <p:spPr>
          <a:xfrm>
            <a:off x="7084942" y="981647"/>
            <a:ext cx="3515964" cy="400110"/>
          </a:xfrm>
          <a:prstGeom prst="rect">
            <a:avLst/>
          </a:prstGeom>
          <a:noFill/>
        </p:spPr>
        <p:txBody>
          <a:bodyPr wrap="none" rtlCol="0">
            <a:spAutoFit/>
          </a:bodyPr>
          <a:lstStyle/>
          <a:p>
            <a:pPr algn="ctr"/>
            <a:r>
              <a:rPr lang="en-US" sz="2000" b="1" u="sng" dirty="0"/>
              <a:t>Image-to-Image Translation</a:t>
            </a:r>
          </a:p>
        </p:txBody>
      </p:sp>
      <p:pic>
        <p:nvPicPr>
          <p:cNvPr id="17" name="Picture 16">
            <a:extLst>
              <a:ext uri="{FF2B5EF4-FFF2-40B4-BE49-F238E27FC236}">
                <a16:creationId xmlns:a16="http://schemas.microsoft.com/office/drawing/2014/main" id="{015F38E0-CDCC-CE47-AC23-5589D18ABEC9}"/>
              </a:ext>
            </a:extLst>
          </p:cNvPr>
          <p:cNvPicPr>
            <a:picLocks noChangeAspect="1"/>
          </p:cNvPicPr>
          <p:nvPr/>
        </p:nvPicPr>
        <p:blipFill rotWithShape="1">
          <a:blip r:embed="rId4"/>
          <a:srcRect t="3267" r="57265"/>
          <a:stretch/>
        </p:blipFill>
        <p:spPr>
          <a:xfrm>
            <a:off x="6440556" y="1632783"/>
            <a:ext cx="2569672" cy="846716"/>
          </a:xfrm>
          <a:prstGeom prst="rect">
            <a:avLst/>
          </a:prstGeom>
        </p:spPr>
      </p:pic>
      <p:pic>
        <p:nvPicPr>
          <p:cNvPr id="18" name="Picture 17">
            <a:extLst>
              <a:ext uri="{FF2B5EF4-FFF2-40B4-BE49-F238E27FC236}">
                <a16:creationId xmlns:a16="http://schemas.microsoft.com/office/drawing/2014/main" id="{61241246-E7F1-4D4E-865E-E35CB7C39C23}"/>
              </a:ext>
            </a:extLst>
          </p:cNvPr>
          <p:cNvPicPr>
            <a:picLocks noChangeAspect="1"/>
          </p:cNvPicPr>
          <p:nvPr/>
        </p:nvPicPr>
        <p:blipFill rotWithShape="1">
          <a:blip r:embed="rId4"/>
          <a:srcRect l="85663" t="3267"/>
          <a:stretch/>
        </p:blipFill>
        <p:spPr>
          <a:xfrm>
            <a:off x="10261722" y="1632783"/>
            <a:ext cx="862073" cy="846716"/>
          </a:xfrm>
          <a:prstGeom prst="rect">
            <a:avLst/>
          </a:prstGeom>
        </p:spPr>
      </p:pic>
      <p:sp>
        <p:nvSpPr>
          <p:cNvPr id="19" name="Right Arrow 18">
            <a:extLst>
              <a:ext uri="{FF2B5EF4-FFF2-40B4-BE49-F238E27FC236}">
                <a16:creationId xmlns:a16="http://schemas.microsoft.com/office/drawing/2014/main" id="{E55C91B5-BF0E-1448-AC88-BF0E7432F0BF}"/>
              </a:ext>
            </a:extLst>
          </p:cNvPr>
          <p:cNvSpPr/>
          <p:nvPr/>
        </p:nvSpPr>
        <p:spPr>
          <a:xfrm>
            <a:off x="9377627" y="1897828"/>
            <a:ext cx="516695" cy="316626"/>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20" name="TextBox 19">
            <a:extLst>
              <a:ext uri="{FF2B5EF4-FFF2-40B4-BE49-F238E27FC236}">
                <a16:creationId xmlns:a16="http://schemas.microsoft.com/office/drawing/2014/main" id="{E442F528-17BB-9D4F-90E4-4640243505B5}"/>
              </a:ext>
            </a:extLst>
          </p:cNvPr>
          <p:cNvSpPr txBox="1"/>
          <p:nvPr/>
        </p:nvSpPr>
        <p:spPr>
          <a:xfrm>
            <a:off x="1034455" y="2876752"/>
            <a:ext cx="1765228" cy="276999"/>
          </a:xfrm>
          <a:prstGeom prst="rect">
            <a:avLst/>
          </a:prstGeom>
          <a:noFill/>
        </p:spPr>
        <p:txBody>
          <a:bodyPr wrap="none" rtlCol="0">
            <a:spAutoFit/>
          </a:bodyPr>
          <a:lstStyle/>
          <a:p>
            <a:pPr algn="ctr"/>
            <a:r>
              <a:rPr lang="en-US" sz="1200" b="1" i="1" u="sng" dirty="0"/>
              <a:t>Inputs</a:t>
            </a:r>
            <a:r>
              <a:rPr lang="en-US" sz="1200" b="1" i="1" dirty="0"/>
              <a:t>: Past N frames</a:t>
            </a:r>
          </a:p>
        </p:txBody>
      </p:sp>
      <p:sp>
        <p:nvSpPr>
          <p:cNvPr id="21" name="TextBox 20">
            <a:extLst>
              <a:ext uri="{FF2B5EF4-FFF2-40B4-BE49-F238E27FC236}">
                <a16:creationId xmlns:a16="http://schemas.microsoft.com/office/drawing/2014/main" id="{AC5AC258-0D06-3B42-8711-865669481516}"/>
              </a:ext>
            </a:extLst>
          </p:cNvPr>
          <p:cNvSpPr txBox="1"/>
          <p:nvPr/>
        </p:nvSpPr>
        <p:spPr>
          <a:xfrm>
            <a:off x="3286867" y="2867299"/>
            <a:ext cx="2066591" cy="276999"/>
          </a:xfrm>
          <a:prstGeom prst="rect">
            <a:avLst/>
          </a:prstGeom>
          <a:noFill/>
        </p:spPr>
        <p:txBody>
          <a:bodyPr wrap="none" rtlCol="0">
            <a:spAutoFit/>
          </a:bodyPr>
          <a:lstStyle/>
          <a:p>
            <a:pPr algn="ctr"/>
            <a:r>
              <a:rPr lang="en-US" sz="1200" b="1" i="1" u="sng" dirty="0"/>
              <a:t>Outputs</a:t>
            </a:r>
            <a:r>
              <a:rPr lang="en-US" sz="1200" b="1" i="1" dirty="0"/>
              <a:t>: Future M frames</a:t>
            </a:r>
          </a:p>
        </p:txBody>
      </p:sp>
      <p:sp>
        <p:nvSpPr>
          <p:cNvPr id="22" name="TextBox 21">
            <a:extLst>
              <a:ext uri="{FF2B5EF4-FFF2-40B4-BE49-F238E27FC236}">
                <a16:creationId xmlns:a16="http://schemas.microsoft.com/office/drawing/2014/main" id="{7E733534-04F1-6D40-8FF9-B88FA0413CBA}"/>
              </a:ext>
            </a:extLst>
          </p:cNvPr>
          <p:cNvSpPr txBox="1"/>
          <p:nvPr/>
        </p:nvSpPr>
        <p:spPr>
          <a:xfrm>
            <a:off x="6461129" y="3107896"/>
            <a:ext cx="4790094" cy="307777"/>
          </a:xfrm>
          <a:prstGeom prst="rect">
            <a:avLst/>
          </a:prstGeom>
          <a:noFill/>
        </p:spPr>
        <p:txBody>
          <a:bodyPr wrap="none" rtlCol="0">
            <a:spAutoFit/>
          </a:bodyPr>
          <a:lstStyle/>
          <a:p>
            <a:pPr algn="ctr"/>
            <a:r>
              <a:rPr lang="en-US" sz="1400" b="1" i="1" dirty="0">
                <a:solidFill>
                  <a:schemeClr val="accent1">
                    <a:lumMod val="75000"/>
                  </a:schemeClr>
                </a:solidFill>
              </a:rPr>
              <a:t>Estimate missing image type from known image types</a:t>
            </a:r>
          </a:p>
        </p:txBody>
      </p:sp>
      <p:sp>
        <p:nvSpPr>
          <p:cNvPr id="23" name="TextBox 22">
            <a:extLst>
              <a:ext uri="{FF2B5EF4-FFF2-40B4-BE49-F238E27FC236}">
                <a16:creationId xmlns:a16="http://schemas.microsoft.com/office/drawing/2014/main" id="{EFACEE41-F4FE-5F41-B4A9-71EFE1E95940}"/>
              </a:ext>
            </a:extLst>
          </p:cNvPr>
          <p:cNvSpPr txBox="1"/>
          <p:nvPr/>
        </p:nvSpPr>
        <p:spPr>
          <a:xfrm>
            <a:off x="6724365" y="2741783"/>
            <a:ext cx="2214069" cy="276999"/>
          </a:xfrm>
          <a:prstGeom prst="rect">
            <a:avLst/>
          </a:prstGeom>
          <a:noFill/>
        </p:spPr>
        <p:txBody>
          <a:bodyPr wrap="none" rtlCol="0">
            <a:spAutoFit/>
          </a:bodyPr>
          <a:lstStyle/>
          <a:p>
            <a:pPr algn="ctr"/>
            <a:r>
              <a:rPr lang="en-US" sz="1200" b="1" i="1" u="sng" dirty="0"/>
              <a:t>Inputs</a:t>
            </a:r>
            <a:r>
              <a:rPr lang="en-US" sz="1200" b="1" i="1" dirty="0"/>
              <a:t>: Satellite + Lightning</a:t>
            </a:r>
          </a:p>
        </p:txBody>
      </p:sp>
      <p:sp>
        <p:nvSpPr>
          <p:cNvPr id="24" name="TextBox 23">
            <a:extLst>
              <a:ext uri="{FF2B5EF4-FFF2-40B4-BE49-F238E27FC236}">
                <a16:creationId xmlns:a16="http://schemas.microsoft.com/office/drawing/2014/main" id="{36DA432D-4B6E-534D-AABE-7D2898FECE64}"/>
              </a:ext>
            </a:extLst>
          </p:cNvPr>
          <p:cNvSpPr txBox="1"/>
          <p:nvPr/>
        </p:nvSpPr>
        <p:spPr>
          <a:xfrm>
            <a:off x="10082656" y="2722502"/>
            <a:ext cx="1220206" cy="276999"/>
          </a:xfrm>
          <a:prstGeom prst="rect">
            <a:avLst/>
          </a:prstGeom>
          <a:noFill/>
        </p:spPr>
        <p:txBody>
          <a:bodyPr wrap="none" rtlCol="0">
            <a:spAutoFit/>
          </a:bodyPr>
          <a:lstStyle/>
          <a:p>
            <a:pPr algn="ctr"/>
            <a:r>
              <a:rPr lang="en-US" sz="1200" b="1" i="1" u="sng" dirty="0"/>
              <a:t>Output</a:t>
            </a:r>
            <a:r>
              <a:rPr lang="en-US" sz="1200" b="1" i="1" dirty="0"/>
              <a:t>: Radar</a:t>
            </a:r>
          </a:p>
        </p:txBody>
      </p:sp>
      <p:sp>
        <p:nvSpPr>
          <p:cNvPr id="25" name="TextBox 24">
            <a:extLst>
              <a:ext uri="{FF2B5EF4-FFF2-40B4-BE49-F238E27FC236}">
                <a16:creationId xmlns:a16="http://schemas.microsoft.com/office/drawing/2014/main" id="{DA0E6721-05C1-B643-B645-0651577E60D1}"/>
              </a:ext>
            </a:extLst>
          </p:cNvPr>
          <p:cNvSpPr txBox="1"/>
          <p:nvPr/>
        </p:nvSpPr>
        <p:spPr>
          <a:xfrm>
            <a:off x="1289135" y="3618497"/>
            <a:ext cx="3474028" cy="400110"/>
          </a:xfrm>
          <a:prstGeom prst="rect">
            <a:avLst/>
          </a:prstGeom>
          <a:noFill/>
        </p:spPr>
        <p:txBody>
          <a:bodyPr wrap="none" rtlCol="0">
            <a:spAutoFit/>
          </a:bodyPr>
          <a:lstStyle/>
          <a:p>
            <a:pPr algn="ctr"/>
            <a:r>
              <a:rPr lang="en-US" sz="2000" b="1" u="sng" dirty="0"/>
              <a:t>Unsupervised Optical Flow</a:t>
            </a:r>
          </a:p>
        </p:txBody>
      </p:sp>
      <p:sp>
        <p:nvSpPr>
          <p:cNvPr id="26" name="TextBox 25">
            <a:extLst>
              <a:ext uri="{FF2B5EF4-FFF2-40B4-BE49-F238E27FC236}">
                <a16:creationId xmlns:a16="http://schemas.microsoft.com/office/drawing/2014/main" id="{96396369-F9F5-ED4B-904B-2B6DCCADB1D6}"/>
              </a:ext>
            </a:extLst>
          </p:cNvPr>
          <p:cNvSpPr txBox="1"/>
          <p:nvPr/>
        </p:nvSpPr>
        <p:spPr>
          <a:xfrm>
            <a:off x="7835442" y="3636443"/>
            <a:ext cx="2323072" cy="400110"/>
          </a:xfrm>
          <a:prstGeom prst="rect">
            <a:avLst/>
          </a:prstGeom>
          <a:noFill/>
        </p:spPr>
        <p:txBody>
          <a:bodyPr wrap="none" rtlCol="0">
            <a:spAutoFit/>
          </a:bodyPr>
          <a:lstStyle/>
          <a:p>
            <a:pPr algn="ctr"/>
            <a:r>
              <a:rPr lang="en-US" sz="2000" b="1" u="sng" dirty="0"/>
              <a:t>Super-Resolution</a:t>
            </a:r>
          </a:p>
        </p:txBody>
      </p:sp>
      <p:pic>
        <p:nvPicPr>
          <p:cNvPr id="27" name="Picture 26">
            <a:extLst>
              <a:ext uri="{FF2B5EF4-FFF2-40B4-BE49-F238E27FC236}">
                <a16:creationId xmlns:a16="http://schemas.microsoft.com/office/drawing/2014/main" id="{275BF6BD-8779-3842-AF69-62306B35A424}"/>
              </a:ext>
            </a:extLst>
          </p:cNvPr>
          <p:cNvPicPr>
            <a:picLocks noChangeAspect="1"/>
          </p:cNvPicPr>
          <p:nvPr/>
        </p:nvPicPr>
        <p:blipFill rotWithShape="1">
          <a:blip r:embed="rId4"/>
          <a:srcRect t="3267" r="85556"/>
          <a:stretch/>
        </p:blipFill>
        <p:spPr>
          <a:xfrm>
            <a:off x="1129341" y="4173510"/>
            <a:ext cx="868494" cy="846716"/>
          </a:xfrm>
          <a:prstGeom prst="rect">
            <a:avLst/>
          </a:prstGeom>
        </p:spPr>
      </p:pic>
      <p:pic>
        <p:nvPicPr>
          <p:cNvPr id="28" name="Picture 27">
            <a:extLst>
              <a:ext uri="{FF2B5EF4-FFF2-40B4-BE49-F238E27FC236}">
                <a16:creationId xmlns:a16="http://schemas.microsoft.com/office/drawing/2014/main" id="{36818B41-2F39-044C-857B-8058F7FD4916}"/>
              </a:ext>
            </a:extLst>
          </p:cNvPr>
          <p:cNvPicPr>
            <a:picLocks noChangeAspect="1"/>
          </p:cNvPicPr>
          <p:nvPr/>
        </p:nvPicPr>
        <p:blipFill rotWithShape="1">
          <a:blip r:embed="rId4"/>
          <a:srcRect t="3267" r="85556"/>
          <a:stretch/>
        </p:blipFill>
        <p:spPr>
          <a:xfrm>
            <a:off x="1215481" y="4259650"/>
            <a:ext cx="868494" cy="846716"/>
          </a:xfrm>
          <a:prstGeom prst="rect">
            <a:avLst/>
          </a:prstGeom>
        </p:spPr>
      </p:pic>
      <p:pic>
        <p:nvPicPr>
          <p:cNvPr id="29" name="Picture 28">
            <a:extLst>
              <a:ext uri="{FF2B5EF4-FFF2-40B4-BE49-F238E27FC236}">
                <a16:creationId xmlns:a16="http://schemas.microsoft.com/office/drawing/2014/main" id="{341E7A10-EE6A-F344-A413-51EA2163A382}"/>
              </a:ext>
            </a:extLst>
          </p:cNvPr>
          <p:cNvPicPr>
            <a:picLocks noChangeAspect="1"/>
          </p:cNvPicPr>
          <p:nvPr/>
        </p:nvPicPr>
        <p:blipFill rotWithShape="1">
          <a:blip r:embed="rId4"/>
          <a:srcRect t="3267" r="85556"/>
          <a:stretch/>
        </p:blipFill>
        <p:spPr>
          <a:xfrm>
            <a:off x="1301619" y="4345788"/>
            <a:ext cx="868494" cy="846716"/>
          </a:xfrm>
          <a:prstGeom prst="rect">
            <a:avLst/>
          </a:prstGeom>
        </p:spPr>
      </p:pic>
      <p:pic>
        <p:nvPicPr>
          <p:cNvPr id="30" name="Picture 29">
            <a:extLst>
              <a:ext uri="{FF2B5EF4-FFF2-40B4-BE49-F238E27FC236}">
                <a16:creationId xmlns:a16="http://schemas.microsoft.com/office/drawing/2014/main" id="{159E9659-029D-164B-903D-32C15ADC1944}"/>
              </a:ext>
            </a:extLst>
          </p:cNvPr>
          <p:cNvPicPr>
            <a:picLocks noChangeAspect="1"/>
          </p:cNvPicPr>
          <p:nvPr/>
        </p:nvPicPr>
        <p:blipFill rotWithShape="1">
          <a:blip r:embed="rId4"/>
          <a:srcRect t="3267" r="85556"/>
          <a:stretch/>
        </p:blipFill>
        <p:spPr>
          <a:xfrm>
            <a:off x="1440768" y="4445182"/>
            <a:ext cx="868494" cy="846716"/>
          </a:xfrm>
          <a:prstGeom prst="rect">
            <a:avLst/>
          </a:prstGeom>
        </p:spPr>
      </p:pic>
      <p:pic>
        <p:nvPicPr>
          <p:cNvPr id="31" name="Picture 30">
            <a:extLst>
              <a:ext uri="{FF2B5EF4-FFF2-40B4-BE49-F238E27FC236}">
                <a16:creationId xmlns:a16="http://schemas.microsoft.com/office/drawing/2014/main" id="{B81BBBFF-14B9-104F-A8A9-021BF2C297EC}"/>
              </a:ext>
            </a:extLst>
          </p:cNvPr>
          <p:cNvPicPr>
            <a:picLocks noChangeAspect="1"/>
          </p:cNvPicPr>
          <p:nvPr/>
        </p:nvPicPr>
        <p:blipFill rotWithShape="1">
          <a:blip r:embed="rId4"/>
          <a:srcRect t="3267" r="85556"/>
          <a:stretch/>
        </p:blipFill>
        <p:spPr>
          <a:xfrm>
            <a:off x="1563588" y="4544576"/>
            <a:ext cx="868494" cy="846716"/>
          </a:xfrm>
          <a:prstGeom prst="rect">
            <a:avLst/>
          </a:prstGeom>
        </p:spPr>
      </p:pic>
      <p:sp>
        <p:nvSpPr>
          <p:cNvPr id="32" name="Right Arrow 31">
            <a:extLst>
              <a:ext uri="{FF2B5EF4-FFF2-40B4-BE49-F238E27FC236}">
                <a16:creationId xmlns:a16="http://schemas.microsoft.com/office/drawing/2014/main" id="{51D9C301-41A8-1940-A107-B33142921E16}"/>
              </a:ext>
            </a:extLst>
          </p:cNvPr>
          <p:cNvSpPr/>
          <p:nvPr/>
        </p:nvSpPr>
        <p:spPr>
          <a:xfrm>
            <a:off x="2727928" y="4651308"/>
            <a:ext cx="516695" cy="316626"/>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grpSp>
        <p:nvGrpSpPr>
          <p:cNvPr id="51" name="Group 50">
            <a:extLst>
              <a:ext uri="{FF2B5EF4-FFF2-40B4-BE49-F238E27FC236}">
                <a16:creationId xmlns:a16="http://schemas.microsoft.com/office/drawing/2014/main" id="{0E07AB4D-3DF6-DA41-9980-84DF3D923BAD}"/>
              </a:ext>
            </a:extLst>
          </p:cNvPr>
          <p:cNvGrpSpPr/>
          <p:nvPr/>
        </p:nvGrpSpPr>
        <p:grpSpPr>
          <a:xfrm>
            <a:off x="3572720" y="4150712"/>
            <a:ext cx="1245378" cy="1242042"/>
            <a:chOff x="3525404" y="4320950"/>
            <a:chExt cx="1245378" cy="1242042"/>
          </a:xfrm>
        </p:grpSpPr>
        <p:sp>
          <p:nvSpPr>
            <p:cNvPr id="33" name="Rectangle 32">
              <a:extLst>
                <a:ext uri="{FF2B5EF4-FFF2-40B4-BE49-F238E27FC236}">
                  <a16:creationId xmlns:a16="http://schemas.microsoft.com/office/drawing/2014/main" id="{2937BC53-DFE0-F540-A10C-9878411421BC}"/>
                </a:ext>
              </a:extLst>
            </p:cNvPr>
            <p:cNvSpPr/>
            <p:nvPr/>
          </p:nvSpPr>
          <p:spPr>
            <a:xfrm>
              <a:off x="3525404" y="4320950"/>
              <a:ext cx="1245378" cy="124204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cxnSp>
          <p:nvCxnSpPr>
            <p:cNvPr id="35" name="Straight Arrow Connector 34">
              <a:extLst>
                <a:ext uri="{FF2B5EF4-FFF2-40B4-BE49-F238E27FC236}">
                  <a16:creationId xmlns:a16="http://schemas.microsoft.com/office/drawing/2014/main" id="{F403D2BC-C3F4-7343-9604-1A00D76B09B6}"/>
                </a:ext>
              </a:extLst>
            </p:cNvPr>
            <p:cNvCxnSpPr>
              <a:cxnSpLocks/>
            </p:cNvCxnSpPr>
            <p:nvPr/>
          </p:nvCxnSpPr>
          <p:spPr>
            <a:xfrm>
              <a:off x="3657926" y="4432836"/>
              <a:ext cx="261969" cy="14282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DC8BFE0-0030-0C40-9ADF-F0159130650A}"/>
                </a:ext>
              </a:extLst>
            </p:cNvPr>
            <p:cNvCxnSpPr>
              <a:cxnSpLocks/>
            </p:cNvCxnSpPr>
            <p:nvPr/>
          </p:nvCxnSpPr>
          <p:spPr>
            <a:xfrm>
              <a:off x="3638335" y="4705978"/>
              <a:ext cx="261969" cy="14282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1EA9104-E8BF-3A41-8707-34747D3AB929}"/>
                </a:ext>
              </a:extLst>
            </p:cNvPr>
            <p:cNvCxnSpPr>
              <a:cxnSpLocks/>
            </p:cNvCxnSpPr>
            <p:nvPr/>
          </p:nvCxnSpPr>
          <p:spPr>
            <a:xfrm>
              <a:off x="3647795" y="5014992"/>
              <a:ext cx="261969" cy="14282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9CB9196-4214-C947-883F-1C17104E3B14}"/>
                </a:ext>
              </a:extLst>
            </p:cNvPr>
            <p:cNvCxnSpPr>
              <a:cxnSpLocks/>
            </p:cNvCxnSpPr>
            <p:nvPr/>
          </p:nvCxnSpPr>
          <p:spPr>
            <a:xfrm>
              <a:off x="3641925" y="5279552"/>
              <a:ext cx="261969" cy="14282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FA299AA-6119-D842-85E5-8E2EAB4253F8}"/>
                </a:ext>
              </a:extLst>
            </p:cNvPr>
            <p:cNvCxnSpPr>
              <a:cxnSpLocks/>
            </p:cNvCxnSpPr>
            <p:nvPr/>
          </p:nvCxnSpPr>
          <p:spPr>
            <a:xfrm>
              <a:off x="4034384" y="4476270"/>
              <a:ext cx="261969" cy="14282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686C40D-BCF4-4741-B325-7D82499AE6D2}"/>
                </a:ext>
              </a:extLst>
            </p:cNvPr>
            <p:cNvCxnSpPr>
              <a:cxnSpLocks/>
            </p:cNvCxnSpPr>
            <p:nvPr/>
          </p:nvCxnSpPr>
          <p:spPr>
            <a:xfrm>
              <a:off x="4053695" y="4742076"/>
              <a:ext cx="242658" cy="19989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4D31F97-E1DE-0A45-8052-702230C9F938}"/>
                </a:ext>
              </a:extLst>
            </p:cNvPr>
            <p:cNvCxnSpPr>
              <a:cxnSpLocks/>
            </p:cNvCxnSpPr>
            <p:nvPr/>
          </p:nvCxnSpPr>
          <p:spPr>
            <a:xfrm>
              <a:off x="4044039" y="5024698"/>
              <a:ext cx="242658" cy="19989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91112AE-A198-7F40-BF13-F18FD5F5D9C9}"/>
                </a:ext>
              </a:extLst>
            </p:cNvPr>
            <p:cNvCxnSpPr>
              <a:cxnSpLocks/>
            </p:cNvCxnSpPr>
            <p:nvPr/>
          </p:nvCxnSpPr>
          <p:spPr>
            <a:xfrm>
              <a:off x="4074802" y="5296506"/>
              <a:ext cx="242658" cy="19989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6D34A6F-757E-C04B-82B9-F0D683900A2F}"/>
                </a:ext>
              </a:extLst>
            </p:cNvPr>
            <p:cNvCxnSpPr>
              <a:cxnSpLocks/>
            </p:cNvCxnSpPr>
            <p:nvPr/>
          </p:nvCxnSpPr>
          <p:spPr>
            <a:xfrm>
              <a:off x="4390700" y="4472961"/>
              <a:ext cx="256578" cy="23301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1A4845F-9F87-624D-A4D4-2DD23217C8A8}"/>
                </a:ext>
              </a:extLst>
            </p:cNvPr>
            <p:cNvCxnSpPr>
              <a:cxnSpLocks/>
            </p:cNvCxnSpPr>
            <p:nvPr/>
          </p:nvCxnSpPr>
          <p:spPr>
            <a:xfrm>
              <a:off x="4398652" y="4813490"/>
              <a:ext cx="256578" cy="23301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E96FA9D-0EC1-624C-9275-05A20C1334CF}"/>
                </a:ext>
              </a:extLst>
            </p:cNvPr>
            <p:cNvCxnSpPr>
              <a:cxnSpLocks/>
            </p:cNvCxnSpPr>
            <p:nvPr/>
          </p:nvCxnSpPr>
          <p:spPr>
            <a:xfrm>
              <a:off x="4426549" y="5130400"/>
              <a:ext cx="256578" cy="23301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EF1263AD-6210-5A42-90F0-3CBD4108E143}"/>
              </a:ext>
            </a:extLst>
          </p:cNvPr>
          <p:cNvSpPr txBox="1"/>
          <p:nvPr/>
        </p:nvSpPr>
        <p:spPr>
          <a:xfrm>
            <a:off x="1223332" y="5514427"/>
            <a:ext cx="1398139" cy="276999"/>
          </a:xfrm>
          <a:prstGeom prst="rect">
            <a:avLst/>
          </a:prstGeom>
          <a:noFill/>
        </p:spPr>
        <p:txBody>
          <a:bodyPr wrap="none" rtlCol="0">
            <a:spAutoFit/>
          </a:bodyPr>
          <a:lstStyle/>
          <a:p>
            <a:pPr algn="ctr"/>
            <a:r>
              <a:rPr lang="en-US" sz="1200" b="1" i="1" u="sng" dirty="0"/>
              <a:t>Inputs</a:t>
            </a:r>
            <a:r>
              <a:rPr lang="en-US" sz="1200" b="1" i="1" dirty="0"/>
              <a:t>: N frames</a:t>
            </a:r>
          </a:p>
        </p:txBody>
      </p:sp>
      <p:sp>
        <p:nvSpPr>
          <p:cNvPr id="54" name="TextBox 53">
            <a:extLst>
              <a:ext uri="{FF2B5EF4-FFF2-40B4-BE49-F238E27FC236}">
                <a16:creationId xmlns:a16="http://schemas.microsoft.com/office/drawing/2014/main" id="{43C99E66-B821-1240-B45C-10D9519FFC09}"/>
              </a:ext>
            </a:extLst>
          </p:cNvPr>
          <p:cNvSpPr txBox="1"/>
          <p:nvPr/>
        </p:nvSpPr>
        <p:spPr>
          <a:xfrm>
            <a:off x="3445847" y="5511296"/>
            <a:ext cx="1499128" cy="276999"/>
          </a:xfrm>
          <a:prstGeom prst="rect">
            <a:avLst/>
          </a:prstGeom>
          <a:noFill/>
        </p:spPr>
        <p:txBody>
          <a:bodyPr wrap="none" rtlCol="0">
            <a:spAutoFit/>
          </a:bodyPr>
          <a:lstStyle/>
          <a:p>
            <a:pPr algn="ctr"/>
            <a:r>
              <a:rPr lang="en-US" sz="1200" b="1" i="1" u="sng" dirty="0"/>
              <a:t>Output</a:t>
            </a:r>
            <a:r>
              <a:rPr lang="en-US" sz="1200" b="1" i="1" dirty="0"/>
              <a:t>: Flow field</a:t>
            </a:r>
          </a:p>
        </p:txBody>
      </p:sp>
      <p:sp>
        <p:nvSpPr>
          <p:cNvPr id="55" name="TextBox 54">
            <a:extLst>
              <a:ext uri="{FF2B5EF4-FFF2-40B4-BE49-F238E27FC236}">
                <a16:creationId xmlns:a16="http://schemas.microsoft.com/office/drawing/2014/main" id="{EB4FCD50-6AFB-3949-AFC9-59558E5FC5E8}"/>
              </a:ext>
            </a:extLst>
          </p:cNvPr>
          <p:cNvSpPr txBox="1"/>
          <p:nvPr/>
        </p:nvSpPr>
        <p:spPr>
          <a:xfrm>
            <a:off x="606264" y="5848740"/>
            <a:ext cx="4839786" cy="307777"/>
          </a:xfrm>
          <a:prstGeom prst="rect">
            <a:avLst/>
          </a:prstGeom>
          <a:noFill/>
        </p:spPr>
        <p:txBody>
          <a:bodyPr wrap="none" rtlCol="0">
            <a:spAutoFit/>
          </a:bodyPr>
          <a:lstStyle/>
          <a:p>
            <a:pPr algn="ctr"/>
            <a:r>
              <a:rPr lang="en-US" sz="1400" b="1" i="1" dirty="0">
                <a:solidFill>
                  <a:schemeClr val="accent1">
                    <a:lumMod val="75000"/>
                  </a:schemeClr>
                </a:solidFill>
              </a:rPr>
              <a:t>Estimate wind speed &amp; direction from satellite imagery</a:t>
            </a:r>
          </a:p>
        </p:txBody>
      </p:sp>
      <p:pic>
        <p:nvPicPr>
          <p:cNvPr id="56" name="Picture 55">
            <a:extLst>
              <a:ext uri="{FF2B5EF4-FFF2-40B4-BE49-F238E27FC236}">
                <a16:creationId xmlns:a16="http://schemas.microsoft.com/office/drawing/2014/main" id="{0856869B-3DDB-CB45-A643-EEE4C5EC4CF1}"/>
              </a:ext>
            </a:extLst>
          </p:cNvPr>
          <p:cNvPicPr>
            <a:picLocks noChangeAspect="1"/>
          </p:cNvPicPr>
          <p:nvPr/>
        </p:nvPicPr>
        <p:blipFill rotWithShape="1">
          <a:blip r:embed="rId5">
            <a:extLst>
              <a:ext uri="{BEBA8EAE-BF5A-486C-A8C5-ECC9F3942E4B}">
                <a14:imgProps xmlns:a14="http://schemas.microsoft.com/office/drawing/2010/main">
                  <a14:imgLayer r:embed="rId6">
                    <a14:imgEffect>
                      <a14:artisticBlur radius="2"/>
                    </a14:imgEffect>
                  </a14:imgLayer>
                </a14:imgProps>
              </a:ext>
            </a:extLst>
          </a:blip>
          <a:srcRect l="88109" t="28380" r="2867" b="12126"/>
          <a:stretch/>
        </p:blipFill>
        <p:spPr>
          <a:xfrm>
            <a:off x="6884738" y="4182811"/>
            <a:ext cx="1398139" cy="1341737"/>
          </a:xfrm>
          <a:prstGeom prst="rect">
            <a:avLst/>
          </a:prstGeom>
        </p:spPr>
      </p:pic>
      <p:pic>
        <p:nvPicPr>
          <p:cNvPr id="57" name="Picture 56">
            <a:extLst>
              <a:ext uri="{FF2B5EF4-FFF2-40B4-BE49-F238E27FC236}">
                <a16:creationId xmlns:a16="http://schemas.microsoft.com/office/drawing/2014/main" id="{51D82053-90DD-CE46-AA94-3870C3D7CF54}"/>
              </a:ext>
            </a:extLst>
          </p:cNvPr>
          <p:cNvPicPr>
            <a:picLocks noChangeAspect="1"/>
          </p:cNvPicPr>
          <p:nvPr/>
        </p:nvPicPr>
        <p:blipFill rotWithShape="1">
          <a:blip r:embed="rId4"/>
          <a:srcRect l="88109" t="28380" r="2867" b="12126"/>
          <a:stretch/>
        </p:blipFill>
        <p:spPr>
          <a:xfrm>
            <a:off x="9618861" y="4185942"/>
            <a:ext cx="1398139" cy="1341737"/>
          </a:xfrm>
          <a:prstGeom prst="rect">
            <a:avLst/>
          </a:prstGeom>
        </p:spPr>
      </p:pic>
      <p:sp>
        <p:nvSpPr>
          <p:cNvPr id="58" name="Right Arrow 57">
            <a:extLst>
              <a:ext uri="{FF2B5EF4-FFF2-40B4-BE49-F238E27FC236}">
                <a16:creationId xmlns:a16="http://schemas.microsoft.com/office/drawing/2014/main" id="{50F2E673-DFD2-074E-AD55-05A9C3AC038B}"/>
              </a:ext>
            </a:extLst>
          </p:cNvPr>
          <p:cNvSpPr/>
          <p:nvPr/>
        </p:nvSpPr>
        <p:spPr>
          <a:xfrm>
            <a:off x="8692521" y="4630627"/>
            <a:ext cx="516695" cy="316626"/>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59" name="TextBox 58">
            <a:extLst>
              <a:ext uri="{FF2B5EF4-FFF2-40B4-BE49-F238E27FC236}">
                <a16:creationId xmlns:a16="http://schemas.microsoft.com/office/drawing/2014/main" id="{1F11208C-25C0-B846-B34D-92C46F6BA738}"/>
              </a:ext>
            </a:extLst>
          </p:cNvPr>
          <p:cNvSpPr txBox="1"/>
          <p:nvPr/>
        </p:nvSpPr>
        <p:spPr>
          <a:xfrm>
            <a:off x="6501619" y="5532306"/>
            <a:ext cx="2164375" cy="276999"/>
          </a:xfrm>
          <a:prstGeom prst="rect">
            <a:avLst/>
          </a:prstGeom>
          <a:noFill/>
        </p:spPr>
        <p:txBody>
          <a:bodyPr wrap="none" rtlCol="0">
            <a:spAutoFit/>
          </a:bodyPr>
          <a:lstStyle/>
          <a:p>
            <a:pPr algn="ctr"/>
            <a:r>
              <a:rPr lang="en-US" sz="1200" b="1" i="1" u="sng" dirty="0"/>
              <a:t>Input</a:t>
            </a:r>
            <a:r>
              <a:rPr lang="en-US" sz="1200" b="1" i="1" dirty="0"/>
              <a:t>: Down-Sampled data </a:t>
            </a:r>
          </a:p>
        </p:txBody>
      </p:sp>
      <p:sp>
        <p:nvSpPr>
          <p:cNvPr id="60" name="TextBox 59">
            <a:extLst>
              <a:ext uri="{FF2B5EF4-FFF2-40B4-BE49-F238E27FC236}">
                <a16:creationId xmlns:a16="http://schemas.microsoft.com/office/drawing/2014/main" id="{7BD84DD3-01A0-5143-8181-215BC7E9A3FC}"/>
              </a:ext>
            </a:extLst>
          </p:cNvPr>
          <p:cNvSpPr txBox="1"/>
          <p:nvPr/>
        </p:nvSpPr>
        <p:spPr>
          <a:xfrm>
            <a:off x="8918351" y="5510010"/>
            <a:ext cx="2799164" cy="276999"/>
          </a:xfrm>
          <a:prstGeom prst="rect">
            <a:avLst/>
          </a:prstGeom>
          <a:noFill/>
        </p:spPr>
        <p:txBody>
          <a:bodyPr wrap="none" rtlCol="0">
            <a:spAutoFit/>
          </a:bodyPr>
          <a:lstStyle/>
          <a:p>
            <a:pPr algn="ctr"/>
            <a:r>
              <a:rPr lang="en-US" sz="1200" b="1" i="1" u="sng" dirty="0"/>
              <a:t>Output</a:t>
            </a:r>
            <a:r>
              <a:rPr lang="en-US" sz="1200" b="1" i="1" dirty="0"/>
              <a:t>: Image at original resolution</a:t>
            </a:r>
          </a:p>
        </p:txBody>
      </p:sp>
      <p:sp>
        <p:nvSpPr>
          <p:cNvPr id="61" name="TextBox 60">
            <a:extLst>
              <a:ext uri="{FF2B5EF4-FFF2-40B4-BE49-F238E27FC236}">
                <a16:creationId xmlns:a16="http://schemas.microsoft.com/office/drawing/2014/main" id="{13C36F5B-0CB1-E141-A3DC-062168A8A2D0}"/>
              </a:ext>
            </a:extLst>
          </p:cNvPr>
          <p:cNvSpPr txBox="1"/>
          <p:nvPr/>
        </p:nvSpPr>
        <p:spPr>
          <a:xfrm>
            <a:off x="6541084" y="5884237"/>
            <a:ext cx="5004896" cy="307777"/>
          </a:xfrm>
          <a:prstGeom prst="rect">
            <a:avLst/>
          </a:prstGeom>
          <a:noFill/>
        </p:spPr>
        <p:txBody>
          <a:bodyPr wrap="none" rtlCol="0">
            <a:spAutoFit/>
          </a:bodyPr>
          <a:lstStyle/>
          <a:p>
            <a:pPr algn="ctr"/>
            <a:r>
              <a:rPr lang="en-US" sz="1400" b="1" i="1" dirty="0">
                <a:solidFill>
                  <a:schemeClr val="accent1">
                    <a:lumMod val="75000"/>
                  </a:schemeClr>
                </a:solidFill>
              </a:rPr>
              <a:t>Enhance visualization of low-resolution weather imagery</a:t>
            </a:r>
          </a:p>
        </p:txBody>
      </p:sp>
      <p:sp>
        <p:nvSpPr>
          <p:cNvPr id="2" name="Rectangle 1">
            <a:extLst>
              <a:ext uri="{FF2B5EF4-FFF2-40B4-BE49-F238E27FC236}">
                <a16:creationId xmlns:a16="http://schemas.microsoft.com/office/drawing/2014/main" id="{2A5B01BC-A119-864D-9881-57F240F79AAA}"/>
              </a:ext>
            </a:extLst>
          </p:cNvPr>
          <p:cNvSpPr/>
          <p:nvPr/>
        </p:nvSpPr>
        <p:spPr>
          <a:xfrm>
            <a:off x="6215449" y="981647"/>
            <a:ext cx="5502066" cy="250270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Tree>
    <p:extLst>
      <p:ext uri="{BB962C8B-B14F-4D97-AF65-F5344CB8AC3E}">
        <p14:creationId xmlns:p14="http://schemas.microsoft.com/office/powerpoint/2010/main" val="372994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76916C-D838-3746-BD80-B17DB1FD9D57}"/>
              </a:ext>
            </a:extLst>
          </p:cNvPr>
          <p:cNvSpPr>
            <a:spLocks noGrp="1"/>
          </p:cNvSpPr>
          <p:nvPr>
            <p:ph sz="quarter" idx="10"/>
          </p:nvPr>
        </p:nvSpPr>
        <p:spPr>
          <a:xfrm>
            <a:off x="422471" y="1155851"/>
            <a:ext cx="7608177" cy="2135228"/>
          </a:xfrm>
        </p:spPr>
        <p:txBody>
          <a:bodyPr/>
          <a:lstStyle/>
          <a:p>
            <a:r>
              <a:rPr lang="en-US" dirty="0"/>
              <a:t>Many areas of the world lack ground-based weather radar required for tactical decision making in the presence of severe weather</a:t>
            </a:r>
          </a:p>
          <a:p>
            <a:r>
              <a:rPr lang="en-US" dirty="0"/>
              <a:t>Radar VIL can be estimated from other image modalities in SEVIR by applying image-to-image translation methods (e.g. CNNs)</a:t>
            </a:r>
          </a:p>
          <a:p>
            <a:endParaRPr lang="en-US" dirty="0"/>
          </a:p>
        </p:txBody>
      </p:sp>
      <p:sp>
        <p:nvSpPr>
          <p:cNvPr id="3" name="Title 2">
            <a:extLst>
              <a:ext uri="{FF2B5EF4-FFF2-40B4-BE49-F238E27FC236}">
                <a16:creationId xmlns:a16="http://schemas.microsoft.com/office/drawing/2014/main" id="{9592F5E8-20F8-0542-BDCF-FEC86238993D}"/>
              </a:ext>
            </a:extLst>
          </p:cNvPr>
          <p:cNvSpPr>
            <a:spLocks noGrp="1"/>
          </p:cNvSpPr>
          <p:nvPr>
            <p:ph type="title"/>
          </p:nvPr>
        </p:nvSpPr>
        <p:spPr/>
        <p:txBody>
          <a:bodyPr/>
          <a:lstStyle/>
          <a:p>
            <a:r>
              <a:rPr lang="en-US" dirty="0"/>
              <a:t>Synthetic Weather Radar</a:t>
            </a:r>
          </a:p>
        </p:txBody>
      </p:sp>
      <p:grpSp>
        <p:nvGrpSpPr>
          <p:cNvPr id="8" name="Group 7">
            <a:extLst>
              <a:ext uri="{FF2B5EF4-FFF2-40B4-BE49-F238E27FC236}">
                <a16:creationId xmlns:a16="http://schemas.microsoft.com/office/drawing/2014/main" id="{FDA4DE91-FC5B-D24A-83AC-EDEF9311ED78}"/>
              </a:ext>
            </a:extLst>
          </p:cNvPr>
          <p:cNvGrpSpPr/>
          <p:nvPr/>
        </p:nvGrpSpPr>
        <p:grpSpPr>
          <a:xfrm>
            <a:off x="8398939" y="1161800"/>
            <a:ext cx="3509880" cy="2138883"/>
            <a:chOff x="8497215" y="1253070"/>
            <a:chExt cx="3305010" cy="2175930"/>
          </a:xfrm>
        </p:grpSpPr>
        <p:pic>
          <p:nvPicPr>
            <p:cNvPr id="4" name="Picture 3">
              <a:extLst>
                <a:ext uri="{FF2B5EF4-FFF2-40B4-BE49-F238E27FC236}">
                  <a16:creationId xmlns:a16="http://schemas.microsoft.com/office/drawing/2014/main" id="{8939EA3C-5A09-D04B-A059-BD2F57C911D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33" t="13980" r="15725" b="13217"/>
            <a:stretch/>
          </p:blipFill>
          <p:spPr bwMode="auto">
            <a:xfrm>
              <a:off x="8497215" y="1253070"/>
              <a:ext cx="3305010" cy="2175930"/>
            </a:xfrm>
            <a:prstGeom prst="rect">
              <a:avLst/>
            </a:prstGeom>
            <a:noFill/>
            <a:ln>
              <a:noFill/>
            </a:ln>
            <a:effectLst>
              <a:outerShdw blurRad="50800" dist="25400" dir="2700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BE1DEEEA-4D01-DE48-9230-D42EB8A54F2F}"/>
                </a:ext>
              </a:extLst>
            </p:cNvPr>
            <p:cNvSpPr txBox="1"/>
            <p:nvPr/>
          </p:nvSpPr>
          <p:spPr>
            <a:xfrm>
              <a:off x="10762613" y="1659148"/>
              <a:ext cx="692818" cy="523220"/>
            </a:xfrm>
            <a:prstGeom prst="rect">
              <a:avLst/>
            </a:prstGeom>
            <a:noFill/>
          </p:spPr>
          <p:txBody>
            <a:bodyPr wrap="none" rtlCol="0">
              <a:spAutoFit/>
            </a:bodyPr>
            <a:lstStyle/>
            <a:p>
              <a:pPr algn="ctr"/>
              <a:r>
                <a:rPr lang="en-US" sz="1400" b="1" dirty="0">
                  <a:solidFill>
                    <a:srgbClr val="FF0000"/>
                  </a:solidFill>
                </a:rPr>
                <a:t>No </a:t>
              </a:r>
            </a:p>
            <a:p>
              <a:pPr algn="ctr"/>
              <a:r>
                <a:rPr lang="en-US" sz="1400" b="1" dirty="0">
                  <a:solidFill>
                    <a:srgbClr val="FF0000"/>
                  </a:solidFill>
                </a:rPr>
                <a:t>Radar</a:t>
              </a:r>
            </a:p>
          </p:txBody>
        </p:sp>
      </p:grpSp>
      <p:sp>
        <p:nvSpPr>
          <p:cNvPr id="11" name="TextBox 10">
            <a:extLst>
              <a:ext uri="{FF2B5EF4-FFF2-40B4-BE49-F238E27FC236}">
                <a16:creationId xmlns:a16="http://schemas.microsoft.com/office/drawing/2014/main" id="{AC68833A-A177-AB40-AA8E-3E2EBAD10D3E}"/>
              </a:ext>
            </a:extLst>
          </p:cNvPr>
          <p:cNvSpPr txBox="1"/>
          <p:nvPr/>
        </p:nvSpPr>
        <p:spPr>
          <a:xfrm>
            <a:off x="8812806" y="3271684"/>
            <a:ext cx="2682145" cy="261610"/>
          </a:xfrm>
          <a:prstGeom prst="rect">
            <a:avLst/>
          </a:prstGeom>
          <a:noFill/>
        </p:spPr>
        <p:txBody>
          <a:bodyPr wrap="none" rtlCol="0">
            <a:spAutoFit/>
          </a:bodyPr>
          <a:lstStyle/>
          <a:p>
            <a:pPr algn="ctr"/>
            <a:r>
              <a:rPr lang="en-US" sz="1100" dirty="0">
                <a:ln w="0"/>
                <a:solidFill>
                  <a:schemeClr val="accent1"/>
                </a:solidFill>
                <a:effectLst>
                  <a:outerShdw blurRad="38100" dist="25400" dir="5400000" algn="ctr" rotWithShape="0">
                    <a:srgbClr val="6E747A">
                      <a:alpha val="43000"/>
                    </a:srgbClr>
                  </a:outerShdw>
                </a:effectLst>
              </a:rPr>
              <a:t>Limited coverage of ground based radar</a:t>
            </a:r>
          </a:p>
        </p:txBody>
      </p:sp>
      <p:pic>
        <p:nvPicPr>
          <p:cNvPr id="12" name="Picture 11">
            <a:extLst>
              <a:ext uri="{FF2B5EF4-FFF2-40B4-BE49-F238E27FC236}">
                <a16:creationId xmlns:a16="http://schemas.microsoft.com/office/drawing/2014/main" id="{A4745571-3C2E-CA4E-AF14-3236A8A619EF}"/>
              </a:ext>
            </a:extLst>
          </p:cNvPr>
          <p:cNvPicPr>
            <a:picLocks noChangeAspect="1"/>
          </p:cNvPicPr>
          <p:nvPr/>
        </p:nvPicPr>
        <p:blipFill rotWithShape="1">
          <a:blip r:embed="rId4"/>
          <a:srcRect l="1028" t="2612" r="24180" b="4701"/>
          <a:stretch/>
        </p:blipFill>
        <p:spPr>
          <a:xfrm>
            <a:off x="2383035" y="4250859"/>
            <a:ext cx="5311445" cy="1766316"/>
          </a:xfrm>
          <a:prstGeom prst="rect">
            <a:avLst/>
          </a:prstGeom>
        </p:spPr>
      </p:pic>
      <p:pic>
        <p:nvPicPr>
          <p:cNvPr id="13" name="Picture 12">
            <a:extLst>
              <a:ext uri="{FF2B5EF4-FFF2-40B4-BE49-F238E27FC236}">
                <a16:creationId xmlns:a16="http://schemas.microsoft.com/office/drawing/2014/main" id="{1FC05536-3966-624B-836F-545B57FDF6EB}"/>
              </a:ext>
            </a:extLst>
          </p:cNvPr>
          <p:cNvPicPr>
            <a:picLocks noChangeAspect="1"/>
          </p:cNvPicPr>
          <p:nvPr/>
        </p:nvPicPr>
        <p:blipFill rotWithShape="1">
          <a:blip r:embed="rId4"/>
          <a:srcRect l="75759" t="2612" b="4701"/>
          <a:stretch/>
        </p:blipFill>
        <p:spPr>
          <a:xfrm>
            <a:off x="8627455" y="4252488"/>
            <a:ext cx="1719951" cy="1764687"/>
          </a:xfrm>
          <a:prstGeom prst="rect">
            <a:avLst/>
          </a:prstGeom>
        </p:spPr>
      </p:pic>
      <p:sp>
        <p:nvSpPr>
          <p:cNvPr id="14" name="TextBox 13">
            <a:extLst>
              <a:ext uri="{FF2B5EF4-FFF2-40B4-BE49-F238E27FC236}">
                <a16:creationId xmlns:a16="http://schemas.microsoft.com/office/drawing/2014/main" id="{FD73D794-2EA6-9246-8072-3F926B01B53B}"/>
              </a:ext>
            </a:extLst>
          </p:cNvPr>
          <p:cNvSpPr txBox="1"/>
          <p:nvPr/>
        </p:nvSpPr>
        <p:spPr>
          <a:xfrm>
            <a:off x="3316010" y="5912283"/>
            <a:ext cx="1837362" cy="307777"/>
          </a:xfrm>
          <a:prstGeom prst="rect">
            <a:avLst/>
          </a:prstGeom>
          <a:noFill/>
        </p:spPr>
        <p:txBody>
          <a:bodyPr wrap="none" rtlCol="0">
            <a:spAutoFit/>
          </a:bodyPr>
          <a:lstStyle/>
          <a:p>
            <a:pPr algn="ctr"/>
            <a:r>
              <a:rPr lang="en-US" sz="1400" b="1" dirty="0"/>
              <a:t>IR Satellite Imagery</a:t>
            </a:r>
          </a:p>
        </p:txBody>
      </p:sp>
      <p:sp>
        <p:nvSpPr>
          <p:cNvPr id="15" name="TextBox 14">
            <a:extLst>
              <a:ext uri="{FF2B5EF4-FFF2-40B4-BE49-F238E27FC236}">
                <a16:creationId xmlns:a16="http://schemas.microsoft.com/office/drawing/2014/main" id="{4478307F-6834-D546-BA0E-83376063958C}"/>
              </a:ext>
            </a:extLst>
          </p:cNvPr>
          <p:cNvSpPr txBox="1"/>
          <p:nvPr/>
        </p:nvSpPr>
        <p:spPr>
          <a:xfrm>
            <a:off x="6252587" y="5912282"/>
            <a:ext cx="997389" cy="307777"/>
          </a:xfrm>
          <a:prstGeom prst="rect">
            <a:avLst/>
          </a:prstGeom>
          <a:noFill/>
        </p:spPr>
        <p:txBody>
          <a:bodyPr wrap="none" rtlCol="0">
            <a:spAutoFit/>
          </a:bodyPr>
          <a:lstStyle/>
          <a:p>
            <a:pPr algn="ctr"/>
            <a:r>
              <a:rPr lang="en-US" sz="1400" b="1" dirty="0"/>
              <a:t>Lightning</a:t>
            </a:r>
          </a:p>
        </p:txBody>
      </p:sp>
      <p:sp>
        <p:nvSpPr>
          <p:cNvPr id="16" name="Right Arrow 15">
            <a:extLst>
              <a:ext uri="{FF2B5EF4-FFF2-40B4-BE49-F238E27FC236}">
                <a16:creationId xmlns:a16="http://schemas.microsoft.com/office/drawing/2014/main" id="{A338F854-595C-994B-8616-B489936B5C07}"/>
              </a:ext>
            </a:extLst>
          </p:cNvPr>
          <p:cNvSpPr/>
          <p:nvPr/>
        </p:nvSpPr>
        <p:spPr>
          <a:xfrm>
            <a:off x="7890197" y="4973379"/>
            <a:ext cx="541541" cy="321276"/>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7" name="TextBox 16">
            <a:extLst>
              <a:ext uri="{FF2B5EF4-FFF2-40B4-BE49-F238E27FC236}">
                <a16:creationId xmlns:a16="http://schemas.microsoft.com/office/drawing/2014/main" id="{C1B0E88D-67A7-894E-AEA3-FF9471B80E0D}"/>
              </a:ext>
            </a:extLst>
          </p:cNvPr>
          <p:cNvSpPr txBox="1"/>
          <p:nvPr/>
        </p:nvSpPr>
        <p:spPr>
          <a:xfrm>
            <a:off x="8976713" y="5912282"/>
            <a:ext cx="1021434" cy="307777"/>
          </a:xfrm>
          <a:prstGeom prst="rect">
            <a:avLst/>
          </a:prstGeom>
          <a:noFill/>
        </p:spPr>
        <p:txBody>
          <a:bodyPr wrap="none" rtlCol="0">
            <a:spAutoFit/>
          </a:bodyPr>
          <a:lstStyle/>
          <a:p>
            <a:pPr algn="ctr"/>
            <a:r>
              <a:rPr lang="en-US" sz="1400" b="1" dirty="0"/>
              <a:t>Radar VIL</a:t>
            </a:r>
          </a:p>
        </p:txBody>
      </p:sp>
      <p:sp>
        <p:nvSpPr>
          <p:cNvPr id="18" name="TextBox 17">
            <a:extLst>
              <a:ext uri="{FF2B5EF4-FFF2-40B4-BE49-F238E27FC236}">
                <a16:creationId xmlns:a16="http://schemas.microsoft.com/office/drawing/2014/main" id="{B0E3ECBE-2A90-6545-A929-02A86C8B67AC}"/>
              </a:ext>
            </a:extLst>
          </p:cNvPr>
          <p:cNvSpPr txBox="1"/>
          <p:nvPr/>
        </p:nvSpPr>
        <p:spPr>
          <a:xfrm>
            <a:off x="4783910" y="3894085"/>
            <a:ext cx="3615029" cy="307777"/>
          </a:xfrm>
          <a:prstGeom prst="rect">
            <a:avLst/>
          </a:prstGeom>
          <a:noFill/>
        </p:spPr>
        <p:txBody>
          <a:bodyPr wrap="none" rtlCol="0">
            <a:spAutoFit/>
          </a:bodyPr>
          <a:lstStyle/>
          <a:p>
            <a:pPr algn="ctr"/>
            <a:r>
              <a:rPr lang="en-US" sz="1400" b="1" dirty="0"/>
              <a:t>Synthetic Weather Radar Problem Setup</a:t>
            </a:r>
          </a:p>
        </p:txBody>
      </p:sp>
    </p:spTree>
    <p:extLst>
      <p:ext uri="{BB962C8B-B14F-4D97-AF65-F5344CB8AC3E}">
        <p14:creationId xmlns:p14="http://schemas.microsoft.com/office/powerpoint/2010/main" val="4199922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2F47F373-8BCF-8240-9712-1056A00A2270}"/>
                  </a:ext>
                </a:extLst>
              </p:cNvPr>
              <p:cNvSpPr>
                <a:spLocks noGrp="1"/>
              </p:cNvSpPr>
              <p:nvPr>
                <p:ph sz="quarter" idx="10"/>
              </p:nvPr>
            </p:nvSpPr>
            <p:spPr>
              <a:xfrm>
                <a:off x="636817" y="1147650"/>
                <a:ext cx="10918365" cy="4830616"/>
              </a:xfrm>
            </p:spPr>
            <p:txBody>
              <a:bodyPr/>
              <a:lstStyle/>
              <a:p>
                <a:r>
                  <a:rPr lang="en-US" dirty="0"/>
                  <a:t>An image-to-image model was developed to transform three satellite-based image modalities in SEVIR (</a:t>
                </a:r>
                <a:r>
                  <a:rPr lang="en-US" b="0" dirty="0">
                    <a:latin typeface="Courier New" panose="02070309020205020404" pitchFamily="49" charset="0"/>
                    <a:cs typeface="Courier New" panose="02070309020205020404" pitchFamily="49" charset="0"/>
                  </a:rPr>
                  <a:t>ir069, ir107, </a:t>
                </a:r>
                <a:r>
                  <a:rPr lang="en-US" b="0" dirty="0" err="1">
                    <a:latin typeface="Courier New" panose="02070309020205020404" pitchFamily="49" charset="0"/>
                    <a:cs typeface="Courier New" panose="02070309020205020404" pitchFamily="49" charset="0"/>
                  </a:rPr>
                  <a:t>lght</a:t>
                </a:r>
                <a:r>
                  <a:rPr lang="en-US" dirty="0"/>
                  <a:t>) to the radar modality (</a:t>
                </a:r>
                <a:r>
                  <a:rPr lang="en-US" b="0" dirty="0" err="1">
                    <a:latin typeface="Courier New" panose="02070309020205020404" pitchFamily="49" charset="0"/>
                    <a:cs typeface="Courier New" panose="02070309020205020404" pitchFamily="49" charset="0"/>
                  </a:rPr>
                  <a:t>vil</a:t>
                </a:r>
                <a:r>
                  <a:rPr lang="en-US" dirty="0"/>
                  <a:t>)</a:t>
                </a:r>
              </a:p>
              <a:p>
                <a:r>
                  <a:rPr lang="en-US" dirty="0"/>
                  <a:t>A U-Net architecture was used for the generator with two loss components</a:t>
                </a:r>
              </a:p>
              <a:p>
                <a:pPr lvl="1"/>
                <a:r>
                  <a:rPr lang="en-US" dirty="0"/>
                  <a:t>L1 reconstruction loss: </a:t>
                </a:r>
                <a14:m>
                  <m:oMath xmlns:m="http://schemas.openxmlformats.org/officeDocument/2006/math">
                    <m:sSub>
                      <m:sSubPr>
                        <m:ctrlPr>
                          <a:rPr lang="en-US" b="1" i="1" smtClean="0">
                            <a:latin typeface="Cambria Math" panose="02040503050406030204" pitchFamily="18" charset="0"/>
                          </a:rPr>
                        </m:ctrlPr>
                      </m:sSubPr>
                      <m:e>
                        <m:r>
                          <a:rPr lang="en-US" b="1" i="0" smtClean="0">
                            <a:latin typeface="Cambria Math" panose="02040503050406030204" pitchFamily="18" charset="0"/>
                          </a:rPr>
                          <m:t>𝐋</m:t>
                        </m:r>
                      </m:e>
                      <m:sub>
                        <m:r>
                          <a:rPr lang="en-US" b="1" i="0" smtClean="0">
                            <a:latin typeface="Cambria Math" panose="02040503050406030204" pitchFamily="18" charset="0"/>
                          </a:rPr>
                          <m:t>𝐫𝐞𝐜𝐨𝐧</m:t>
                        </m:r>
                      </m:sub>
                    </m:sSub>
                    <m:d>
                      <m:dPr>
                        <m:ctrlPr>
                          <a:rPr lang="en-US" b="1" i="1" smtClean="0">
                            <a:latin typeface="Cambria Math" panose="02040503050406030204" pitchFamily="18" charset="0"/>
                          </a:rPr>
                        </m:ctrlPr>
                      </m:dPr>
                      <m:e>
                        <m:r>
                          <a:rPr lang="en-US" b="1" i="0" smtClean="0">
                            <a:latin typeface="Cambria Math" panose="02040503050406030204" pitchFamily="18" charset="0"/>
                          </a:rPr>
                          <m:t>𝐱</m:t>
                        </m:r>
                        <m:r>
                          <a:rPr lang="en-US" b="1" i="0" smtClean="0">
                            <a:latin typeface="Cambria Math" panose="02040503050406030204" pitchFamily="18" charset="0"/>
                          </a:rPr>
                          <m:t>,</m:t>
                        </m:r>
                        <m:r>
                          <a:rPr lang="en-US" b="1" i="0" smtClean="0">
                            <a:latin typeface="Cambria Math" panose="02040503050406030204" pitchFamily="18" charset="0"/>
                          </a:rPr>
                          <m:t>𝐲</m:t>
                        </m:r>
                      </m:e>
                    </m:d>
                    <m:r>
                      <a:rPr lang="en-US" b="1" i="0" smtClean="0">
                        <a:latin typeface="Cambria Math" panose="02040503050406030204" pitchFamily="18" charset="0"/>
                      </a:rPr>
                      <m:t>=</m:t>
                    </m:r>
                    <m:sSub>
                      <m:sSubPr>
                        <m:ctrlPr>
                          <a:rPr lang="en-US" b="1" i="1" smtClean="0">
                            <a:latin typeface="Cambria Math" panose="02040503050406030204" pitchFamily="18" charset="0"/>
                          </a:rPr>
                        </m:ctrlPr>
                      </m:sSubPr>
                      <m:e>
                        <m:d>
                          <m:dPr>
                            <m:begChr m:val="‖"/>
                            <m:endChr m:val="‖"/>
                            <m:ctrlPr>
                              <a:rPr lang="en-US" b="1" i="1" smtClean="0">
                                <a:latin typeface="Cambria Math" panose="02040503050406030204" pitchFamily="18" charset="0"/>
                              </a:rPr>
                            </m:ctrlPr>
                          </m:dPr>
                          <m:e>
                            <m:r>
                              <a:rPr lang="en-US" b="1" i="1" smtClean="0">
                                <a:latin typeface="Cambria Math" panose="02040503050406030204" pitchFamily="18" charset="0"/>
                              </a:rPr>
                              <m:t>𝑮</m:t>
                            </m:r>
                            <m:r>
                              <a:rPr lang="en-US" b="1" i="1" smtClean="0">
                                <a:latin typeface="Cambria Math" panose="02040503050406030204" pitchFamily="18" charset="0"/>
                              </a:rPr>
                              <m:t>(</m:t>
                            </m:r>
                            <m:r>
                              <a:rPr lang="en-US" b="1" i="1" smtClean="0">
                                <a:latin typeface="Cambria Math" panose="02040503050406030204" pitchFamily="18" charset="0"/>
                              </a:rPr>
                              <m:t>𝒙</m:t>
                            </m:r>
                            <m:r>
                              <a:rPr lang="en-US" b="1" i="1" smtClean="0">
                                <a:latin typeface="Cambria Math" panose="02040503050406030204" pitchFamily="18" charset="0"/>
                              </a:rPr>
                              <m:t>)−</m:t>
                            </m:r>
                            <m:r>
                              <a:rPr lang="en-US" b="1" i="1" smtClean="0">
                                <a:latin typeface="Cambria Math" panose="02040503050406030204" pitchFamily="18" charset="0"/>
                              </a:rPr>
                              <m:t>𝒚</m:t>
                            </m:r>
                          </m:e>
                        </m:d>
                      </m:e>
                      <m:sub>
                        <m:r>
                          <a:rPr lang="en-US" b="1" i="1" smtClean="0">
                            <a:latin typeface="Cambria Math" panose="02040503050406030204" pitchFamily="18" charset="0"/>
                          </a:rPr>
                          <m:t>𝟏</m:t>
                        </m:r>
                      </m:sub>
                    </m:sSub>
                    <m:r>
                      <a:rPr lang="en-US" b="1" i="1" smtClean="0">
                        <a:latin typeface="Cambria Math" panose="02040503050406030204" pitchFamily="18" charset="0"/>
                      </a:rPr>
                      <m:t> </m:t>
                    </m:r>
                  </m:oMath>
                </a14:m>
                <a:endParaRPr lang="en-US" dirty="0"/>
              </a:p>
              <a:p>
                <a:pPr lvl="1"/>
                <a:r>
                  <a:rPr lang="en-US" dirty="0"/>
                  <a:t>Conditional GAN loss: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𝑳</m:t>
                        </m:r>
                      </m:e>
                      <m:sub>
                        <m:r>
                          <a:rPr lang="en-US" b="1" i="1" smtClean="0">
                            <a:latin typeface="Cambria Math" panose="02040503050406030204" pitchFamily="18" charset="0"/>
                          </a:rPr>
                          <m:t>𝒄𝑮𝑨𝑵</m:t>
                        </m:r>
                      </m:sub>
                    </m:sSub>
                    <m:d>
                      <m:dPr>
                        <m:ctrlPr>
                          <a:rPr lang="en-US" b="1" i="1" smtClean="0">
                            <a:latin typeface="Cambria Math" panose="02040503050406030204" pitchFamily="18" charset="0"/>
                          </a:rPr>
                        </m:ctrlPr>
                      </m:dPr>
                      <m:e>
                        <m:r>
                          <a:rPr lang="en-US" b="1" i="1" smtClean="0">
                            <a:latin typeface="Cambria Math" panose="02040503050406030204" pitchFamily="18" charset="0"/>
                          </a:rPr>
                          <m:t>𝑿</m:t>
                        </m:r>
                        <m:r>
                          <a:rPr lang="en-US" b="1" i="1" smtClean="0">
                            <a:latin typeface="Cambria Math" panose="02040503050406030204" pitchFamily="18" charset="0"/>
                          </a:rPr>
                          <m:t>,</m:t>
                        </m:r>
                        <m:r>
                          <a:rPr lang="en-US" b="1" i="1" smtClean="0">
                            <a:latin typeface="Cambria Math" panose="02040503050406030204" pitchFamily="18" charset="0"/>
                          </a:rPr>
                          <m:t>𝒀</m:t>
                        </m:r>
                        <m:r>
                          <a:rPr lang="en-US" b="1" i="1" smtClean="0">
                            <a:latin typeface="Cambria Math" panose="02040503050406030204" pitchFamily="18" charset="0"/>
                          </a:rPr>
                          <m:t>,</m:t>
                        </m:r>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𝒀</m:t>
                            </m:r>
                          </m:e>
                        </m:acc>
                      </m:e>
                    </m:d>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𝑬</m:t>
                        </m:r>
                      </m:e>
                      <m:sub>
                        <m:r>
                          <a:rPr lang="en-US" b="1" i="1" smtClean="0">
                            <a:latin typeface="Cambria Math" panose="02040503050406030204" pitchFamily="18" charset="0"/>
                          </a:rPr>
                          <m:t>𝒙</m:t>
                        </m:r>
                        <m:r>
                          <a:rPr lang="en-US" b="1" i="1" smtClean="0">
                            <a:latin typeface="Cambria Math" panose="02040503050406030204" pitchFamily="18" charset="0"/>
                          </a:rPr>
                          <m:t>,</m:t>
                        </m:r>
                        <m:r>
                          <a:rPr lang="en-US" b="1" i="1" smtClean="0">
                            <a:latin typeface="Cambria Math" panose="02040503050406030204" pitchFamily="18" charset="0"/>
                          </a:rPr>
                          <m:t>𝒚</m:t>
                        </m:r>
                      </m:sub>
                    </m:sSub>
                    <m:d>
                      <m:dPr>
                        <m:begChr m:val="["/>
                        <m:endChr m:val="]"/>
                        <m:ctrlPr>
                          <a:rPr lang="en-US" b="1" i="1" smtClean="0">
                            <a:latin typeface="Cambria Math" panose="02040503050406030204" pitchFamily="18" charset="0"/>
                          </a:rPr>
                        </m:ctrlPr>
                      </m:dPr>
                      <m:e>
                        <m:r>
                          <a:rPr lang="en-US" b="1" i="1" smtClean="0">
                            <a:latin typeface="Cambria Math" panose="02040503050406030204" pitchFamily="18" charset="0"/>
                          </a:rPr>
                          <m:t>𝑫</m:t>
                        </m:r>
                        <m:d>
                          <m:dPr>
                            <m:ctrlPr>
                              <a:rPr lang="en-US" b="1" i="1" smtClean="0">
                                <a:latin typeface="Cambria Math" panose="02040503050406030204" pitchFamily="18" charset="0"/>
                              </a:rPr>
                            </m:ctrlPr>
                          </m:dPr>
                          <m:e>
                            <m:r>
                              <a:rPr lang="en-US" b="1" i="1" smtClean="0">
                                <a:latin typeface="Cambria Math" panose="02040503050406030204" pitchFamily="18" charset="0"/>
                              </a:rPr>
                              <m:t>𝒙</m:t>
                            </m:r>
                            <m:r>
                              <a:rPr lang="en-US" b="1" i="1" smtClean="0">
                                <a:latin typeface="Cambria Math" panose="02040503050406030204" pitchFamily="18" charset="0"/>
                              </a:rPr>
                              <m:t>,</m:t>
                            </m:r>
                            <m:r>
                              <a:rPr lang="en-US" b="1" i="1" smtClean="0">
                                <a:latin typeface="Cambria Math" panose="02040503050406030204" pitchFamily="18" charset="0"/>
                              </a:rPr>
                              <m:t>𝒚</m:t>
                            </m:r>
                          </m:e>
                        </m:d>
                      </m:e>
                    </m:d>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𝑬</m:t>
                        </m:r>
                      </m:e>
                      <m:sub>
                        <m:r>
                          <a:rPr lang="en-US" b="1" i="1" smtClean="0">
                            <a:latin typeface="Cambria Math" panose="02040503050406030204" pitchFamily="18" charset="0"/>
                          </a:rPr>
                          <m:t>𝒙</m:t>
                        </m:r>
                      </m:sub>
                    </m:sSub>
                    <m:r>
                      <a:rPr lang="en-US" b="1" i="1" smtClean="0">
                        <a:latin typeface="Cambria Math" panose="02040503050406030204" pitchFamily="18" charset="0"/>
                      </a:rPr>
                      <m:t>[</m:t>
                    </m:r>
                    <m:r>
                      <a:rPr lang="en-US" b="1" i="1" smtClean="0">
                        <a:latin typeface="Cambria Math" panose="02040503050406030204" pitchFamily="18" charset="0"/>
                      </a:rPr>
                      <m:t>𝟏</m:t>
                    </m:r>
                    <m:r>
                      <a:rPr lang="en-US" b="1" i="1" smtClean="0">
                        <a:latin typeface="Cambria Math" panose="02040503050406030204" pitchFamily="18" charset="0"/>
                      </a:rPr>
                      <m:t>−</m:t>
                    </m:r>
                    <m:r>
                      <a:rPr lang="en-US" b="1" i="1" smtClean="0">
                        <a:latin typeface="Cambria Math" panose="02040503050406030204" pitchFamily="18" charset="0"/>
                      </a:rPr>
                      <m:t>𝑫</m:t>
                    </m:r>
                    <m:d>
                      <m:dPr>
                        <m:ctrlPr>
                          <a:rPr lang="en-US" b="1" i="1" smtClean="0">
                            <a:latin typeface="Cambria Math" panose="02040503050406030204" pitchFamily="18" charset="0"/>
                          </a:rPr>
                        </m:ctrlPr>
                      </m:dPr>
                      <m:e>
                        <m:r>
                          <a:rPr lang="en-US" b="1" i="1" smtClean="0">
                            <a:latin typeface="Cambria Math" panose="02040503050406030204" pitchFamily="18" charset="0"/>
                          </a:rPr>
                          <m:t>𝒙</m:t>
                        </m:r>
                        <m:r>
                          <a:rPr lang="en-US" b="1" i="1" smtClean="0">
                            <a:latin typeface="Cambria Math" panose="02040503050406030204" pitchFamily="18" charset="0"/>
                          </a:rPr>
                          <m:t>,</m:t>
                        </m:r>
                        <m:r>
                          <a:rPr lang="en-US" b="1" i="1" smtClean="0">
                            <a:latin typeface="Cambria Math" panose="02040503050406030204" pitchFamily="18" charset="0"/>
                          </a:rPr>
                          <m:t>𝑮</m:t>
                        </m:r>
                        <m:d>
                          <m:dPr>
                            <m:ctrlPr>
                              <a:rPr lang="en-US" b="1" i="1" smtClean="0">
                                <a:latin typeface="Cambria Math" panose="02040503050406030204" pitchFamily="18" charset="0"/>
                              </a:rPr>
                            </m:ctrlPr>
                          </m:dPr>
                          <m:e>
                            <m:r>
                              <a:rPr lang="en-US" b="1" i="1" smtClean="0">
                                <a:latin typeface="Cambria Math" panose="02040503050406030204" pitchFamily="18" charset="0"/>
                              </a:rPr>
                              <m:t>𝒙</m:t>
                            </m:r>
                          </m:e>
                        </m:d>
                      </m:e>
                    </m:d>
                    <m:r>
                      <a:rPr lang="en-US" b="1" i="1" smtClean="0">
                        <a:latin typeface="Cambria Math" panose="02040503050406030204" pitchFamily="18" charset="0"/>
                      </a:rPr>
                      <m:t>] </m:t>
                    </m:r>
                  </m:oMath>
                </a14:m>
                <a:endParaRPr lang="en-US" dirty="0"/>
              </a:p>
            </p:txBody>
          </p:sp>
        </mc:Choice>
        <mc:Fallback xmlns="">
          <p:sp>
            <p:nvSpPr>
              <p:cNvPr id="4" name="Content Placeholder 3">
                <a:extLst>
                  <a:ext uri="{FF2B5EF4-FFF2-40B4-BE49-F238E27FC236}">
                    <a16:creationId xmlns:a16="http://schemas.microsoft.com/office/drawing/2014/main" id="{2F47F373-8BCF-8240-9712-1056A00A2270}"/>
                  </a:ext>
                </a:extLst>
              </p:cNvPr>
              <p:cNvSpPr>
                <a:spLocks noGrp="1" noRot="1" noChangeAspect="1" noMove="1" noResize="1" noEditPoints="1" noAdjustHandles="1" noChangeArrowheads="1" noChangeShapeType="1" noTextEdit="1"/>
              </p:cNvSpPr>
              <p:nvPr>
                <p:ph sz="quarter" idx="10"/>
              </p:nvPr>
            </p:nvSpPr>
            <p:spPr>
              <a:xfrm>
                <a:off x="636817" y="1147650"/>
                <a:ext cx="10918365" cy="4830616"/>
              </a:xfrm>
              <a:blipFill>
                <a:blip r:embed="rId2"/>
                <a:stretch>
                  <a:fillRect l="-348" t="-1312"/>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EE26E5EF-DB61-EF49-B8FC-88BEF7674E91}"/>
              </a:ext>
            </a:extLst>
          </p:cNvPr>
          <p:cNvSpPr>
            <a:spLocks noGrp="1"/>
          </p:cNvSpPr>
          <p:nvPr>
            <p:ph type="title"/>
          </p:nvPr>
        </p:nvSpPr>
        <p:spPr/>
        <p:txBody>
          <a:bodyPr/>
          <a:lstStyle/>
          <a:p>
            <a:r>
              <a:rPr lang="en-US" dirty="0"/>
              <a:t>Synthetic Weather Radar</a:t>
            </a:r>
            <a:br>
              <a:rPr lang="en-US" dirty="0"/>
            </a:br>
            <a:r>
              <a:rPr lang="en-US" sz="1600" i="1" dirty="0"/>
              <a:t>Experimental Setup</a:t>
            </a:r>
          </a:p>
        </p:txBody>
      </p:sp>
      <p:pic>
        <p:nvPicPr>
          <p:cNvPr id="5" name="Picture 4">
            <a:extLst>
              <a:ext uri="{FF2B5EF4-FFF2-40B4-BE49-F238E27FC236}">
                <a16:creationId xmlns:a16="http://schemas.microsoft.com/office/drawing/2014/main" id="{71EA5574-079E-4745-B757-831154CEEDC6}"/>
              </a:ext>
            </a:extLst>
          </p:cNvPr>
          <p:cNvPicPr>
            <a:picLocks noChangeAspect="1"/>
          </p:cNvPicPr>
          <p:nvPr/>
        </p:nvPicPr>
        <p:blipFill rotWithShape="1">
          <a:blip r:embed="rId3"/>
          <a:srcRect l="15181" r="45945"/>
          <a:stretch/>
        </p:blipFill>
        <p:spPr>
          <a:xfrm>
            <a:off x="3438144" y="3128074"/>
            <a:ext cx="3925824" cy="2803421"/>
          </a:xfrm>
          <a:prstGeom prst="rect">
            <a:avLst/>
          </a:prstGeom>
        </p:spPr>
      </p:pic>
      <p:pic>
        <p:nvPicPr>
          <p:cNvPr id="6" name="Picture 5">
            <a:extLst>
              <a:ext uri="{FF2B5EF4-FFF2-40B4-BE49-F238E27FC236}">
                <a16:creationId xmlns:a16="http://schemas.microsoft.com/office/drawing/2014/main" id="{7DC4CA2C-6D4E-D849-8E3D-A58140677AAD}"/>
              </a:ext>
            </a:extLst>
          </p:cNvPr>
          <p:cNvPicPr>
            <a:picLocks noChangeAspect="1"/>
          </p:cNvPicPr>
          <p:nvPr/>
        </p:nvPicPr>
        <p:blipFill rotWithShape="1">
          <a:blip r:embed="rId4"/>
          <a:srcRect t="3267" r="57265"/>
          <a:stretch/>
        </p:blipFill>
        <p:spPr>
          <a:xfrm>
            <a:off x="868472" y="3572012"/>
            <a:ext cx="2569672" cy="846716"/>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7571BE7-32F8-7B4B-97E4-93397A20B00C}"/>
                  </a:ext>
                </a:extLst>
              </p:cNvPr>
              <p:cNvSpPr txBox="1"/>
              <p:nvPr/>
            </p:nvSpPr>
            <p:spPr>
              <a:xfrm rot="18989148">
                <a:off x="725384" y="4534948"/>
                <a:ext cx="780983" cy="261610"/>
              </a:xfrm>
              <a:prstGeom prst="rect">
                <a:avLst/>
              </a:prstGeom>
              <a:noFill/>
            </p:spPr>
            <p:txBody>
              <a:bodyPr wrap="none" rtlCol="0">
                <a:spAutoFit/>
              </a:bodyPr>
              <a:lstStyle/>
              <a:p>
                <a:pPr algn="ctr"/>
                <a:r>
                  <a:rPr lang="en-US" sz="1100" dirty="0"/>
                  <a:t>IR 6.9</a:t>
                </a:r>
                <a14:m>
                  <m:oMath xmlns:m="http://schemas.openxmlformats.org/officeDocument/2006/math">
                    <m:r>
                      <a:rPr lang="en-US" sz="1100" b="0" i="1" smtClean="0">
                        <a:latin typeface="Cambria Math" panose="02040503050406030204" pitchFamily="18" charset="0"/>
                      </a:rPr>
                      <m:t>𝜇</m:t>
                    </m:r>
                    <m:r>
                      <a:rPr lang="en-US" sz="1100" b="0" i="1" smtClean="0">
                        <a:latin typeface="Cambria Math" panose="02040503050406030204" pitchFamily="18" charset="0"/>
                      </a:rPr>
                      <m:t>𝑚</m:t>
                    </m:r>
                  </m:oMath>
                </a14:m>
                <a:endParaRPr lang="en-US" sz="1100" dirty="0"/>
              </a:p>
            </p:txBody>
          </p:sp>
        </mc:Choice>
        <mc:Fallback xmlns="">
          <p:sp>
            <p:nvSpPr>
              <p:cNvPr id="7" name="TextBox 6">
                <a:extLst>
                  <a:ext uri="{FF2B5EF4-FFF2-40B4-BE49-F238E27FC236}">
                    <a16:creationId xmlns:a16="http://schemas.microsoft.com/office/drawing/2014/main" id="{F7571BE7-32F8-7B4B-97E4-93397A20B00C}"/>
                  </a:ext>
                </a:extLst>
              </p:cNvPr>
              <p:cNvSpPr txBox="1">
                <a:spLocks noRot="1" noChangeAspect="1" noMove="1" noResize="1" noEditPoints="1" noAdjustHandles="1" noChangeArrowheads="1" noChangeShapeType="1" noTextEdit="1"/>
              </p:cNvSpPr>
              <p:nvPr/>
            </p:nvSpPr>
            <p:spPr>
              <a:xfrm rot="18989148">
                <a:off x="725384" y="4534948"/>
                <a:ext cx="780983" cy="261610"/>
              </a:xfrm>
              <a:prstGeom prst="rect">
                <a:avLst/>
              </a:prstGeom>
              <a:blipFill>
                <a:blip r:embed="rId5"/>
                <a:stretch>
                  <a:fillRect b="-16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0AC2468-A0B3-1949-AF3B-D17B53376AD6}"/>
                  </a:ext>
                </a:extLst>
              </p:cNvPr>
              <p:cNvSpPr txBox="1"/>
              <p:nvPr/>
            </p:nvSpPr>
            <p:spPr>
              <a:xfrm rot="18989148">
                <a:off x="1521055" y="4538475"/>
                <a:ext cx="859530" cy="261610"/>
              </a:xfrm>
              <a:prstGeom prst="rect">
                <a:avLst/>
              </a:prstGeom>
              <a:noFill/>
            </p:spPr>
            <p:txBody>
              <a:bodyPr wrap="none" rtlCol="0">
                <a:spAutoFit/>
              </a:bodyPr>
              <a:lstStyle/>
              <a:p>
                <a:pPr algn="ctr"/>
                <a:r>
                  <a:rPr lang="en-US" sz="1100" dirty="0"/>
                  <a:t>IR 10.7</a:t>
                </a:r>
                <a14:m>
                  <m:oMath xmlns:m="http://schemas.openxmlformats.org/officeDocument/2006/math">
                    <m:r>
                      <a:rPr lang="en-US" sz="1100" b="0" i="1" smtClean="0">
                        <a:latin typeface="Cambria Math" panose="02040503050406030204" pitchFamily="18" charset="0"/>
                      </a:rPr>
                      <m:t>𝜇</m:t>
                    </m:r>
                    <m:r>
                      <a:rPr lang="en-US" sz="1100" b="0" i="1" smtClean="0">
                        <a:latin typeface="Cambria Math" panose="02040503050406030204" pitchFamily="18" charset="0"/>
                      </a:rPr>
                      <m:t>𝑚</m:t>
                    </m:r>
                  </m:oMath>
                </a14:m>
                <a:endParaRPr lang="en-US" sz="1100" dirty="0"/>
              </a:p>
            </p:txBody>
          </p:sp>
        </mc:Choice>
        <mc:Fallback xmlns="">
          <p:sp>
            <p:nvSpPr>
              <p:cNvPr id="8" name="TextBox 7">
                <a:extLst>
                  <a:ext uri="{FF2B5EF4-FFF2-40B4-BE49-F238E27FC236}">
                    <a16:creationId xmlns:a16="http://schemas.microsoft.com/office/drawing/2014/main" id="{40AC2468-A0B3-1949-AF3B-D17B53376AD6}"/>
                  </a:ext>
                </a:extLst>
              </p:cNvPr>
              <p:cNvSpPr txBox="1">
                <a:spLocks noRot="1" noChangeAspect="1" noMove="1" noResize="1" noEditPoints="1" noAdjustHandles="1" noChangeArrowheads="1" noChangeShapeType="1" noTextEdit="1"/>
              </p:cNvSpPr>
              <p:nvPr/>
            </p:nvSpPr>
            <p:spPr>
              <a:xfrm rot="18989148">
                <a:off x="1521055" y="4538475"/>
                <a:ext cx="859530" cy="261610"/>
              </a:xfrm>
              <a:prstGeom prst="rect">
                <a:avLst/>
              </a:prstGeom>
              <a:blipFill>
                <a:blip r:embed="rId6"/>
                <a:stretch>
                  <a:fillRect b="-1587"/>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EDDBDA26-B67C-B74D-B543-7C1EE630341F}"/>
              </a:ext>
            </a:extLst>
          </p:cNvPr>
          <p:cNvSpPr txBox="1"/>
          <p:nvPr/>
        </p:nvSpPr>
        <p:spPr>
          <a:xfrm rot="18989148">
            <a:off x="2072518" y="4687885"/>
            <a:ext cx="1111202" cy="261610"/>
          </a:xfrm>
          <a:prstGeom prst="rect">
            <a:avLst/>
          </a:prstGeom>
          <a:noFill/>
        </p:spPr>
        <p:txBody>
          <a:bodyPr wrap="none" rtlCol="0">
            <a:spAutoFit/>
          </a:bodyPr>
          <a:lstStyle/>
          <a:p>
            <a:pPr algn="ctr"/>
            <a:r>
              <a:rPr lang="en-US" sz="1100" dirty="0"/>
              <a:t>Total Lightning</a:t>
            </a:r>
          </a:p>
        </p:txBody>
      </p:sp>
      <p:sp>
        <p:nvSpPr>
          <p:cNvPr id="10" name="TextBox 9">
            <a:extLst>
              <a:ext uri="{FF2B5EF4-FFF2-40B4-BE49-F238E27FC236}">
                <a16:creationId xmlns:a16="http://schemas.microsoft.com/office/drawing/2014/main" id="{16A79A5D-00A4-094B-9C11-3E4F4CCF1A2E}"/>
              </a:ext>
            </a:extLst>
          </p:cNvPr>
          <p:cNvSpPr txBox="1"/>
          <p:nvPr/>
        </p:nvSpPr>
        <p:spPr>
          <a:xfrm>
            <a:off x="1235706" y="3280354"/>
            <a:ext cx="1782860" cy="253916"/>
          </a:xfrm>
          <a:prstGeom prst="rect">
            <a:avLst/>
          </a:prstGeom>
          <a:noFill/>
        </p:spPr>
        <p:txBody>
          <a:bodyPr wrap="none" rtlCol="0">
            <a:spAutoFit/>
          </a:bodyPr>
          <a:lstStyle/>
          <a:p>
            <a:pPr algn="ctr"/>
            <a:r>
              <a:rPr lang="en-US" sz="1050" dirty="0">
                <a:ln w="0"/>
                <a:solidFill>
                  <a:schemeClr val="accent1"/>
                </a:solidFill>
                <a:effectLst>
                  <a:outerShdw blurRad="38100" dist="25400" dir="5400000" algn="ctr" rotWithShape="0">
                    <a:srgbClr val="6E747A">
                      <a:alpha val="43000"/>
                    </a:srgbClr>
                  </a:outerShdw>
                </a:effectLst>
              </a:rPr>
              <a:t>Satellite &amp; Lightning Inputs</a:t>
            </a:r>
          </a:p>
        </p:txBody>
      </p:sp>
      <p:pic>
        <p:nvPicPr>
          <p:cNvPr id="11" name="Picture 10">
            <a:extLst>
              <a:ext uri="{FF2B5EF4-FFF2-40B4-BE49-F238E27FC236}">
                <a16:creationId xmlns:a16="http://schemas.microsoft.com/office/drawing/2014/main" id="{12EAA7BF-3055-FD44-A6DE-C43D9C3422DE}"/>
              </a:ext>
            </a:extLst>
          </p:cNvPr>
          <p:cNvPicPr>
            <a:picLocks noChangeAspect="1"/>
          </p:cNvPicPr>
          <p:nvPr/>
        </p:nvPicPr>
        <p:blipFill rotWithShape="1">
          <a:blip r:embed="rId7">
            <a:extLst>
              <a:ext uri="{BEBA8EAE-BF5A-486C-A8C5-ECC9F3942E4B}">
                <a14:imgProps xmlns:a14="http://schemas.microsoft.com/office/drawing/2010/main">
                  <a14:imgLayer r:embed="rId8">
                    <a14:imgEffect>
                      <a14:artisticBlur radius="2"/>
                    </a14:imgEffect>
                  </a14:imgLayer>
                </a14:imgProps>
              </a:ext>
            </a:extLst>
          </a:blip>
          <a:srcRect l="88109" t="28380" r="2867" b="12126"/>
          <a:stretch/>
        </p:blipFill>
        <p:spPr>
          <a:xfrm>
            <a:off x="7573030" y="3439074"/>
            <a:ext cx="1159360" cy="1112591"/>
          </a:xfrm>
          <a:prstGeom prst="rect">
            <a:avLst/>
          </a:prstGeom>
        </p:spPr>
      </p:pic>
      <p:pic>
        <p:nvPicPr>
          <p:cNvPr id="13" name="Picture 12">
            <a:extLst>
              <a:ext uri="{FF2B5EF4-FFF2-40B4-BE49-F238E27FC236}">
                <a16:creationId xmlns:a16="http://schemas.microsoft.com/office/drawing/2014/main" id="{DD5451F6-3F02-474C-9945-AA9FB26D39BE}"/>
              </a:ext>
            </a:extLst>
          </p:cNvPr>
          <p:cNvPicPr>
            <a:picLocks noChangeAspect="1"/>
          </p:cNvPicPr>
          <p:nvPr/>
        </p:nvPicPr>
        <p:blipFill rotWithShape="1">
          <a:blip r:embed="rId9">
            <a:extLst>
              <a:ext uri="{BEBA8EAE-BF5A-486C-A8C5-ECC9F3942E4B}">
                <a14:imgProps xmlns:a14="http://schemas.microsoft.com/office/drawing/2010/main">
                  <a14:imgLayer r:embed="rId10">
                    <a14:imgEffect>
                      <a14:artisticBlur radius="0"/>
                    </a14:imgEffect>
                  </a14:imgLayer>
                </a14:imgProps>
              </a:ext>
            </a:extLst>
          </a:blip>
          <a:srcRect l="88109" t="28380" r="2867" b="12126"/>
          <a:stretch/>
        </p:blipFill>
        <p:spPr>
          <a:xfrm>
            <a:off x="7599544" y="4855473"/>
            <a:ext cx="1159360" cy="1112591"/>
          </a:xfrm>
          <a:prstGeom prst="rect">
            <a:avLst/>
          </a:prstGeom>
        </p:spPr>
      </p:pic>
      <p:sp>
        <p:nvSpPr>
          <p:cNvPr id="14" name="TextBox 13">
            <a:extLst>
              <a:ext uri="{FF2B5EF4-FFF2-40B4-BE49-F238E27FC236}">
                <a16:creationId xmlns:a16="http://schemas.microsoft.com/office/drawing/2014/main" id="{F025F50E-C69C-5E4D-BB1C-A91B17E04B1C}"/>
              </a:ext>
            </a:extLst>
          </p:cNvPr>
          <p:cNvSpPr txBox="1"/>
          <p:nvPr/>
        </p:nvSpPr>
        <p:spPr>
          <a:xfrm>
            <a:off x="7386378" y="3203422"/>
            <a:ext cx="1585690" cy="253916"/>
          </a:xfrm>
          <a:prstGeom prst="rect">
            <a:avLst/>
          </a:prstGeom>
          <a:noFill/>
        </p:spPr>
        <p:txBody>
          <a:bodyPr wrap="none" rtlCol="0">
            <a:spAutoFit/>
          </a:bodyPr>
          <a:lstStyle/>
          <a:p>
            <a:pPr algn="ctr"/>
            <a:r>
              <a:rPr lang="en-US" sz="1050" dirty="0">
                <a:ln w="0"/>
                <a:solidFill>
                  <a:schemeClr val="accent1"/>
                </a:solidFill>
                <a:effectLst>
                  <a:outerShdw blurRad="38100" dist="25400" dir="5400000" algn="ctr" rotWithShape="0">
                    <a:srgbClr val="6E747A">
                      <a:alpha val="43000"/>
                    </a:srgbClr>
                  </a:outerShdw>
                </a:effectLst>
              </a:rPr>
              <a:t>Synthetic Radar Output</a:t>
            </a:r>
          </a:p>
        </p:txBody>
      </p:sp>
      <p:sp>
        <p:nvSpPr>
          <p:cNvPr id="15" name="TextBox 14">
            <a:extLst>
              <a:ext uri="{FF2B5EF4-FFF2-40B4-BE49-F238E27FC236}">
                <a16:creationId xmlns:a16="http://schemas.microsoft.com/office/drawing/2014/main" id="{928842EA-D8EB-4748-8F4A-21521599DB34}"/>
              </a:ext>
            </a:extLst>
          </p:cNvPr>
          <p:cNvSpPr txBox="1"/>
          <p:nvPr/>
        </p:nvSpPr>
        <p:spPr>
          <a:xfrm>
            <a:off x="7727017" y="4635097"/>
            <a:ext cx="904414" cy="253916"/>
          </a:xfrm>
          <a:prstGeom prst="rect">
            <a:avLst/>
          </a:prstGeom>
          <a:noFill/>
        </p:spPr>
        <p:txBody>
          <a:bodyPr wrap="none" rtlCol="0">
            <a:spAutoFit/>
          </a:bodyPr>
          <a:lstStyle/>
          <a:p>
            <a:pPr algn="ctr"/>
            <a:r>
              <a:rPr lang="en-US" sz="1050" dirty="0">
                <a:ln w="0"/>
                <a:solidFill>
                  <a:schemeClr val="accent1"/>
                </a:solidFill>
                <a:effectLst>
                  <a:outerShdw blurRad="38100" dist="25400" dir="5400000" algn="ctr" rotWithShape="0">
                    <a:srgbClr val="6E747A">
                      <a:alpha val="43000"/>
                    </a:srgbClr>
                  </a:outerShdw>
                </a:effectLst>
              </a:rPr>
              <a:t>Radar Truth</a:t>
            </a:r>
          </a:p>
        </p:txBody>
      </p:sp>
      <p:cxnSp>
        <p:nvCxnSpPr>
          <p:cNvPr id="18" name="Curved Connector 17">
            <a:extLst>
              <a:ext uri="{FF2B5EF4-FFF2-40B4-BE49-F238E27FC236}">
                <a16:creationId xmlns:a16="http://schemas.microsoft.com/office/drawing/2014/main" id="{AC244D93-EC7F-BB45-9559-8F299FB2A170}"/>
              </a:ext>
            </a:extLst>
          </p:cNvPr>
          <p:cNvCxnSpPr>
            <a:stCxn id="11" idx="3"/>
          </p:cNvCxnSpPr>
          <p:nvPr/>
        </p:nvCxnSpPr>
        <p:spPr>
          <a:xfrm>
            <a:off x="8732390" y="3995370"/>
            <a:ext cx="850522" cy="423358"/>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urved Connector 18">
            <a:extLst>
              <a:ext uri="{FF2B5EF4-FFF2-40B4-BE49-F238E27FC236}">
                <a16:creationId xmlns:a16="http://schemas.microsoft.com/office/drawing/2014/main" id="{906F8E15-366A-CF4E-B3E4-E5F02BCE64CE}"/>
              </a:ext>
            </a:extLst>
          </p:cNvPr>
          <p:cNvCxnSpPr>
            <a:cxnSpLocks/>
            <a:stCxn id="13" idx="3"/>
          </p:cNvCxnSpPr>
          <p:nvPr/>
        </p:nvCxnSpPr>
        <p:spPr>
          <a:xfrm flipV="1">
            <a:off x="8758904" y="4754791"/>
            <a:ext cx="824008" cy="656978"/>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D665634-1A02-7847-B894-C1B6DFF0F101}"/>
                  </a:ext>
                </a:extLst>
              </p:cNvPr>
              <p:cNvSpPr txBox="1"/>
              <p:nvPr/>
            </p:nvSpPr>
            <p:spPr>
              <a:xfrm>
                <a:off x="9562263" y="4374458"/>
                <a:ext cx="2144177" cy="400110"/>
              </a:xfrm>
              <a:prstGeom prst="rect">
                <a:avLst/>
              </a:prstGeom>
              <a:noFill/>
            </p:spPr>
            <p:txBody>
              <a:bodyPr wrap="none" rtlCol="0">
                <a:spAutoFit/>
              </a:bodyPr>
              <a:lstStyle/>
              <a:p>
                <a:pPr algn="ctr"/>
                <a:r>
                  <a:rPr lang="en-US" sz="2000" b="1" dirty="0"/>
                  <a:t> </a:t>
                </a:r>
                <a14:m>
                  <m:oMath xmlns:m="http://schemas.openxmlformats.org/officeDocument/2006/math">
                    <m:sSub>
                      <m:sSubPr>
                        <m:ctrlPr>
                          <a:rPr lang="en-US" sz="2000" b="1" i="1">
                            <a:latin typeface="Cambria Math" panose="02040503050406030204" pitchFamily="18" charset="0"/>
                          </a:rPr>
                        </m:ctrlPr>
                      </m:sSubPr>
                      <m:e>
                        <m:r>
                          <a:rPr lang="en-US" sz="2000" b="1" i="1" smtClean="0">
                            <a:latin typeface="Cambria Math" panose="02040503050406030204" pitchFamily="18" charset="0"/>
                          </a:rPr>
                          <m:t>𝝀</m:t>
                        </m:r>
                        <m:r>
                          <a:rPr lang="en-US" sz="2000" b="1" i="1" smtClean="0">
                            <a:latin typeface="Cambria Math" panose="02040503050406030204" pitchFamily="18" charset="0"/>
                          </a:rPr>
                          <m:t> </m:t>
                        </m:r>
                        <m:r>
                          <a:rPr lang="en-US" sz="2000" b="1" i="1">
                            <a:latin typeface="Cambria Math" panose="02040503050406030204" pitchFamily="18" charset="0"/>
                          </a:rPr>
                          <m:t>𝑳</m:t>
                        </m:r>
                      </m:e>
                      <m:sub>
                        <m:r>
                          <a:rPr lang="en-US" sz="2000" b="1" i="1">
                            <a:latin typeface="Cambria Math" panose="02040503050406030204" pitchFamily="18" charset="0"/>
                          </a:rPr>
                          <m:t>𝒄𝑮𝑨𝑵</m:t>
                        </m:r>
                      </m:sub>
                    </m:sSub>
                    <m:r>
                      <a:rPr lang="en-US" sz="2000" b="1" i="1" smtClean="0">
                        <a:latin typeface="Cambria Math" panose="02040503050406030204" pitchFamily="18" charset="0"/>
                      </a:rPr>
                      <m:t>+ </m:t>
                    </m:r>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𝑳</m:t>
                        </m:r>
                      </m:e>
                      <m:sub>
                        <m:r>
                          <a:rPr lang="en-US" sz="2000" b="1" i="1" smtClean="0">
                            <a:latin typeface="Cambria Math" panose="02040503050406030204" pitchFamily="18" charset="0"/>
                          </a:rPr>
                          <m:t>𝒓𝒆𝒄𝒐𝒏</m:t>
                        </m:r>
                      </m:sub>
                    </m:sSub>
                  </m:oMath>
                </a14:m>
                <a:endParaRPr lang="en-US" sz="2000" b="1" dirty="0"/>
              </a:p>
            </p:txBody>
          </p:sp>
        </mc:Choice>
        <mc:Fallback xmlns="">
          <p:sp>
            <p:nvSpPr>
              <p:cNvPr id="22" name="TextBox 21">
                <a:extLst>
                  <a:ext uri="{FF2B5EF4-FFF2-40B4-BE49-F238E27FC236}">
                    <a16:creationId xmlns:a16="http://schemas.microsoft.com/office/drawing/2014/main" id="{CD665634-1A02-7847-B894-C1B6DFF0F101}"/>
                  </a:ext>
                </a:extLst>
              </p:cNvPr>
              <p:cNvSpPr txBox="1">
                <a:spLocks noRot="1" noChangeAspect="1" noMove="1" noResize="1" noEditPoints="1" noAdjustHandles="1" noChangeArrowheads="1" noChangeShapeType="1" noTextEdit="1"/>
              </p:cNvSpPr>
              <p:nvPr/>
            </p:nvSpPr>
            <p:spPr>
              <a:xfrm>
                <a:off x="9562263" y="4374458"/>
                <a:ext cx="2144177" cy="400110"/>
              </a:xfrm>
              <a:prstGeom prst="rect">
                <a:avLst/>
              </a:prstGeom>
              <a:blipFill>
                <a:blip r:embed="rId11"/>
                <a:stretch>
                  <a:fillRect b="-18750"/>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68A05778-F538-6840-9FBF-6749821C6EFB}"/>
              </a:ext>
            </a:extLst>
          </p:cNvPr>
          <p:cNvSpPr txBox="1"/>
          <p:nvPr/>
        </p:nvSpPr>
        <p:spPr>
          <a:xfrm>
            <a:off x="10034048" y="4151553"/>
            <a:ext cx="979755" cy="253916"/>
          </a:xfrm>
          <a:prstGeom prst="rect">
            <a:avLst/>
          </a:prstGeom>
          <a:noFill/>
        </p:spPr>
        <p:txBody>
          <a:bodyPr wrap="none" rtlCol="0">
            <a:spAutoFit/>
          </a:bodyPr>
          <a:lstStyle/>
          <a:p>
            <a:pPr algn="ctr"/>
            <a:r>
              <a:rPr lang="en-US" sz="1050" dirty="0">
                <a:ln w="0"/>
                <a:solidFill>
                  <a:schemeClr val="accent1"/>
                </a:solidFill>
                <a:effectLst>
                  <a:outerShdw blurRad="38100" dist="25400" dir="5400000" algn="ctr" rotWithShape="0">
                    <a:srgbClr val="6E747A">
                      <a:alpha val="43000"/>
                    </a:srgbClr>
                  </a:outerShdw>
                </a:effectLst>
              </a:rPr>
              <a:t>Loss function</a:t>
            </a:r>
          </a:p>
        </p:txBody>
      </p:sp>
      <p:sp>
        <p:nvSpPr>
          <p:cNvPr id="2" name="TextBox 1">
            <a:extLst>
              <a:ext uri="{FF2B5EF4-FFF2-40B4-BE49-F238E27FC236}">
                <a16:creationId xmlns:a16="http://schemas.microsoft.com/office/drawing/2014/main" id="{3A906902-D47C-EA49-9295-0D2032DA73A7}"/>
              </a:ext>
            </a:extLst>
          </p:cNvPr>
          <p:cNvSpPr txBox="1"/>
          <p:nvPr/>
        </p:nvSpPr>
        <p:spPr>
          <a:xfrm>
            <a:off x="0" y="6136525"/>
            <a:ext cx="8052205" cy="215444"/>
          </a:xfrm>
          <a:prstGeom prst="rect">
            <a:avLst/>
          </a:prstGeom>
          <a:noFill/>
        </p:spPr>
        <p:txBody>
          <a:bodyPr wrap="none" rtlCol="0">
            <a:spAutoFit/>
          </a:bodyPr>
          <a:lstStyle/>
          <a:p>
            <a:pPr algn="ctr"/>
            <a:r>
              <a:rPr lang="en-US" sz="800" dirty="0"/>
              <a:t>[1] </a:t>
            </a:r>
            <a:r>
              <a:rPr lang="en-US" sz="800" dirty="0" err="1"/>
              <a:t>Veillette</a:t>
            </a:r>
            <a:r>
              <a:rPr lang="en-US" sz="800" dirty="0"/>
              <a:t>, M., </a:t>
            </a:r>
            <a:r>
              <a:rPr lang="en-US" sz="800" dirty="0" err="1"/>
              <a:t>Samsi</a:t>
            </a:r>
            <a:r>
              <a:rPr lang="en-US" sz="800" dirty="0"/>
              <a:t> S., Mattioli, C., SEVIR : A Storm Event Imagery Dataset for Deep Learning Applications in Radar and Satellite Meteorology, accepted to </a:t>
            </a:r>
            <a:r>
              <a:rPr lang="en-US" sz="800" dirty="0" err="1"/>
              <a:t>NeurIPS</a:t>
            </a:r>
            <a:r>
              <a:rPr lang="en-US" sz="800" dirty="0"/>
              <a:t> 2020</a:t>
            </a:r>
          </a:p>
        </p:txBody>
      </p:sp>
    </p:spTree>
    <p:extLst>
      <p:ext uri="{BB962C8B-B14F-4D97-AF65-F5344CB8AC3E}">
        <p14:creationId xmlns:p14="http://schemas.microsoft.com/office/powerpoint/2010/main" val="1395239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7C0BFA-2B29-1E4E-B892-E380297B5DA3}"/>
              </a:ext>
            </a:extLst>
          </p:cNvPr>
          <p:cNvSpPr>
            <a:spLocks noGrp="1"/>
          </p:cNvSpPr>
          <p:nvPr>
            <p:ph type="title"/>
          </p:nvPr>
        </p:nvSpPr>
        <p:spPr/>
        <p:txBody>
          <a:bodyPr/>
          <a:lstStyle/>
          <a:p>
            <a:r>
              <a:rPr lang="en-US" dirty="0"/>
              <a:t>Synthetic Weather Radar Results</a:t>
            </a:r>
            <a:br>
              <a:rPr lang="en-US" dirty="0"/>
            </a:br>
            <a:r>
              <a:rPr lang="en-US" sz="1800" i="1" dirty="0"/>
              <a:t>Qualitative Evaluation</a:t>
            </a:r>
            <a:endParaRPr lang="en-US" i="1" dirty="0"/>
          </a:p>
        </p:txBody>
      </p:sp>
      <p:pic>
        <p:nvPicPr>
          <p:cNvPr id="4" name="Picture 3">
            <a:extLst>
              <a:ext uri="{FF2B5EF4-FFF2-40B4-BE49-F238E27FC236}">
                <a16:creationId xmlns:a16="http://schemas.microsoft.com/office/drawing/2014/main" id="{59F13F14-147E-B04E-8026-839A6B21790A}"/>
              </a:ext>
            </a:extLst>
          </p:cNvPr>
          <p:cNvPicPr>
            <a:picLocks noChangeAspect="1"/>
          </p:cNvPicPr>
          <p:nvPr/>
        </p:nvPicPr>
        <p:blipFill rotWithShape="1">
          <a:blip r:embed="rId2"/>
          <a:srcRect t="68298" r="56837"/>
          <a:stretch/>
        </p:blipFill>
        <p:spPr>
          <a:xfrm>
            <a:off x="-3256" y="2564375"/>
            <a:ext cx="5856302" cy="1917509"/>
          </a:xfrm>
          <a:prstGeom prst="rect">
            <a:avLst/>
          </a:prstGeom>
        </p:spPr>
      </p:pic>
      <p:sp>
        <p:nvSpPr>
          <p:cNvPr id="5" name="Right Brace 4">
            <a:extLst>
              <a:ext uri="{FF2B5EF4-FFF2-40B4-BE49-F238E27FC236}">
                <a16:creationId xmlns:a16="http://schemas.microsoft.com/office/drawing/2014/main" id="{93DCCE8F-A19A-F749-80CD-F408B8979B7C}"/>
              </a:ext>
            </a:extLst>
          </p:cNvPr>
          <p:cNvSpPr/>
          <p:nvPr/>
        </p:nvSpPr>
        <p:spPr>
          <a:xfrm rot="16200000">
            <a:off x="2845375" y="-368922"/>
            <a:ext cx="338554" cy="5312339"/>
          </a:xfrm>
          <a:prstGeom prst="rightBrace">
            <a:avLst>
              <a:gd name="adj1" fmla="val 8333"/>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ight Brace 5">
            <a:extLst>
              <a:ext uri="{FF2B5EF4-FFF2-40B4-BE49-F238E27FC236}">
                <a16:creationId xmlns:a16="http://schemas.microsoft.com/office/drawing/2014/main" id="{5A822009-1567-0C41-A144-9532675B6B8F}"/>
              </a:ext>
            </a:extLst>
          </p:cNvPr>
          <p:cNvSpPr/>
          <p:nvPr/>
        </p:nvSpPr>
        <p:spPr>
          <a:xfrm rot="16200000">
            <a:off x="8809563" y="1405963"/>
            <a:ext cx="408794" cy="1826716"/>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6AFB91F-06F5-A349-AC59-EA1C03C85A85}"/>
                  </a:ext>
                </a:extLst>
              </p:cNvPr>
              <p:cNvSpPr txBox="1"/>
              <p:nvPr/>
            </p:nvSpPr>
            <p:spPr>
              <a:xfrm>
                <a:off x="8109537" y="1527294"/>
                <a:ext cx="1826142" cy="584775"/>
              </a:xfrm>
              <a:prstGeom prst="rect">
                <a:avLst/>
              </a:prstGeom>
              <a:noFill/>
              <a:ln>
                <a:noFill/>
              </a:ln>
            </p:spPr>
            <p:txBody>
              <a:bodyPr wrap="none" rtlCol="0">
                <a:spAutoFit/>
              </a:bodyPr>
              <a:lstStyle/>
              <a:p>
                <a:pPr algn="ctr"/>
                <a:r>
                  <a:rPr lang="en-US" sz="1600" b="1" dirty="0"/>
                  <a:t>Conditional GAN</a:t>
                </a:r>
              </a:p>
              <a:p>
                <a:pPr algn="ctr"/>
                <a14:m>
                  <m:oMathPara xmlns:m="http://schemas.openxmlformats.org/officeDocument/2006/math">
                    <m:oMathParaPr>
                      <m:jc m:val="centerGroup"/>
                    </m:oMathParaPr>
                    <m:oMath xmlns:m="http://schemas.openxmlformats.org/officeDocument/2006/math">
                      <m:r>
                        <a:rPr lang="en-US" sz="1600" b="1" i="1" smtClean="0">
                          <a:latin typeface="Cambria Math" panose="02040503050406030204" pitchFamily="18" charset="0"/>
                        </a:rPr>
                        <m:t>𝝀</m:t>
                      </m:r>
                      <m:r>
                        <a:rPr lang="en-US" sz="1600" b="1" i="1" smtClean="0">
                          <a:latin typeface="Cambria Math" panose="02040503050406030204" pitchFamily="18" charset="0"/>
                        </a:rPr>
                        <m:t>&gt;</m:t>
                      </m:r>
                      <m:r>
                        <a:rPr lang="en-US" sz="1600" b="1" i="1" smtClean="0">
                          <a:latin typeface="Cambria Math" panose="02040503050406030204" pitchFamily="18" charset="0"/>
                        </a:rPr>
                        <m:t>𝟎</m:t>
                      </m:r>
                    </m:oMath>
                  </m:oMathPara>
                </a14:m>
                <a:endParaRPr lang="en-US" sz="1600" b="1" dirty="0"/>
              </a:p>
            </p:txBody>
          </p:sp>
        </mc:Choice>
        <mc:Fallback xmlns="">
          <p:sp>
            <p:nvSpPr>
              <p:cNvPr id="7" name="TextBox 6">
                <a:extLst>
                  <a:ext uri="{FF2B5EF4-FFF2-40B4-BE49-F238E27FC236}">
                    <a16:creationId xmlns:a16="http://schemas.microsoft.com/office/drawing/2014/main" id="{A6AFB91F-06F5-A349-AC59-EA1C03C85A85}"/>
                  </a:ext>
                </a:extLst>
              </p:cNvPr>
              <p:cNvSpPr txBox="1">
                <a:spLocks noRot="1" noChangeAspect="1" noMove="1" noResize="1" noEditPoints="1" noAdjustHandles="1" noChangeArrowheads="1" noChangeShapeType="1" noTextEdit="1"/>
              </p:cNvSpPr>
              <p:nvPr/>
            </p:nvSpPr>
            <p:spPr>
              <a:xfrm>
                <a:off x="8109537" y="1527294"/>
                <a:ext cx="1826142" cy="584775"/>
              </a:xfrm>
              <a:prstGeom prst="rect">
                <a:avLst/>
              </a:prstGeom>
              <a:blipFill>
                <a:blip r:embed="rId3"/>
                <a:stretch>
                  <a:fillRect l="-1379" t="-2128" r="-1379"/>
                </a:stretch>
              </a:blipFill>
              <a:ln>
                <a:noFill/>
              </a:ln>
            </p:spPr>
            <p:txBody>
              <a:bodyPr/>
              <a:lstStyle/>
              <a:p>
                <a:r>
                  <a:rPr lang="en-US">
                    <a:noFill/>
                  </a:rPr>
                  <a:t> </a:t>
                </a:r>
              </a:p>
            </p:txBody>
          </p:sp>
        </mc:Fallback>
      </mc:AlternateContent>
      <p:pic>
        <p:nvPicPr>
          <p:cNvPr id="8" name="Picture 7">
            <a:extLst>
              <a:ext uri="{FF2B5EF4-FFF2-40B4-BE49-F238E27FC236}">
                <a16:creationId xmlns:a16="http://schemas.microsoft.com/office/drawing/2014/main" id="{BC1BC6BC-1858-7449-AFF4-26FD7402961C}"/>
              </a:ext>
            </a:extLst>
          </p:cNvPr>
          <p:cNvPicPr>
            <a:picLocks noChangeAspect="1"/>
          </p:cNvPicPr>
          <p:nvPr/>
        </p:nvPicPr>
        <p:blipFill rotWithShape="1">
          <a:blip r:embed="rId2"/>
          <a:srcRect l="57455" t="67151" r="29048" b="1148"/>
          <a:stretch/>
        </p:blipFill>
        <p:spPr>
          <a:xfrm>
            <a:off x="5982547" y="2523719"/>
            <a:ext cx="1774302" cy="1857947"/>
          </a:xfrm>
          <a:prstGeom prst="rect">
            <a:avLst/>
          </a:prstGeom>
        </p:spPr>
      </p:pic>
      <p:sp>
        <p:nvSpPr>
          <p:cNvPr id="9" name="TextBox 8">
            <a:extLst>
              <a:ext uri="{FF2B5EF4-FFF2-40B4-BE49-F238E27FC236}">
                <a16:creationId xmlns:a16="http://schemas.microsoft.com/office/drawing/2014/main" id="{B0FC6128-D7BC-864D-A394-2F9126FD71C3}"/>
              </a:ext>
            </a:extLst>
          </p:cNvPr>
          <p:cNvSpPr txBox="1"/>
          <p:nvPr/>
        </p:nvSpPr>
        <p:spPr>
          <a:xfrm>
            <a:off x="10357290" y="1600451"/>
            <a:ext cx="1508170" cy="338554"/>
          </a:xfrm>
          <a:prstGeom prst="rect">
            <a:avLst/>
          </a:prstGeom>
          <a:noFill/>
          <a:ln>
            <a:noFill/>
          </a:ln>
        </p:spPr>
        <p:txBody>
          <a:bodyPr wrap="square" rtlCol="0">
            <a:spAutoFit/>
          </a:bodyPr>
          <a:lstStyle/>
          <a:p>
            <a:pPr algn="ctr"/>
            <a:r>
              <a:rPr lang="en-US" sz="1600" b="1" dirty="0"/>
              <a:t>Target</a:t>
            </a:r>
          </a:p>
        </p:txBody>
      </p:sp>
      <p:pic>
        <p:nvPicPr>
          <p:cNvPr id="10" name="Picture 9">
            <a:extLst>
              <a:ext uri="{FF2B5EF4-FFF2-40B4-BE49-F238E27FC236}">
                <a16:creationId xmlns:a16="http://schemas.microsoft.com/office/drawing/2014/main" id="{BD4C49E5-E5C6-2C43-984C-54215CEBA064}"/>
              </a:ext>
            </a:extLst>
          </p:cNvPr>
          <p:cNvPicPr>
            <a:picLocks noChangeAspect="1"/>
          </p:cNvPicPr>
          <p:nvPr/>
        </p:nvPicPr>
        <p:blipFill rotWithShape="1">
          <a:blip r:embed="rId2"/>
          <a:srcRect l="43220" t="68535" r="42487" b="-236"/>
          <a:stretch/>
        </p:blipFill>
        <p:spPr>
          <a:xfrm>
            <a:off x="10124768" y="2531295"/>
            <a:ext cx="1926085" cy="1904550"/>
          </a:xfrm>
          <a:prstGeom prst="rect">
            <a:avLst/>
          </a:prstGeom>
        </p:spPr>
      </p:pic>
      <p:sp>
        <p:nvSpPr>
          <p:cNvPr id="11" name="Right Brace 10">
            <a:extLst>
              <a:ext uri="{FF2B5EF4-FFF2-40B4-BE49-F238E27FC236}">
                <a16:creationId xmlns:a16="http://schemas.microsoft.com/office/drawing/2014/main" id="{8F8C9800-A777-A447-A030-1C13A1CF6081}"/>
              </a:ext>
            </a:extLst>
          </p:cNvPr>
          <p:cNvSpPr/>
          <p:nvPr/>
        </p:nvSpPr>
        <p:spPr>
          <a:xfrm rot="16200000">
            <a:off x="10915425" y="1265247"/>
            <a:ext cx="411647" cy="2105294"/>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5E0849FE-B896-8E4F-9BA4-C0A63BBCE51D}"/>
              </a:ext>
            </a:extLst>
          </p:cNvPr>
          <p:cNvSpPr txBox="1"/>
          <p:nvPr/>
        </p:nvSpPr>
        <p:spPr>
          <a:xfrm>
            <a:off x="1538607" y="4435845"/>
            <a:ext cx="1051891" cy="307777"/>
          </a:xfrm>
          <a:prstGeom prst="rect">
            <a:avLst/>
          </a:prstGeom>
          <a:noFill/>
        </p:spPr>
        <p:txBody>
          <a:bodyPr wrap="none" rtlCol="0">
            <a:spAutoFit/>
          </a:bodyPr>
          <a:lstStyle/>
          <a:p>
            <a:pPr algn="ctr"/>
            <a:r>
              <a:rPr lang="en-US" sz="1400" dirty="0">
                <a:ln w="0"/>
                <a:solidFill>
                  <a:schemeClr val="accent1"/>
                </a:solidFill>
                <a:effectLst>
                  <a:outerShdw blurRad="38100" dist="25400" dir="5400000" algn="ctr" rotWithShape="0">
                    <a:srgbClr val="6E747A">
                      <a:alpha val="43000"/>
                    </a:srgbClr>
                  </a:outerShdw>
                </a:effectLst>
              </a:rPr>
              <a:t>IR Satellite</a:t>
            </a:r>
          </a:p>
        </p:txBody>
      </p:sp>
      <p:sp>
        <p:nvSpPr>
          <p:cNvPr id="13" name="TextBox 12">
            <a:extLst>
              <a:ext uri="{FF2B5EF4-FFF2-40B4-BE49-F238E27FC236}">
                <a16:creationId xmlns:a16="http://schemas.microsoft.com/office/drawing/2014/main" id="{E23EC00D-FCF0-7842-8810-E3505735CAB9}"/>
              </a:ext>
            </a:extLst>
          </p:cNvPr>
          <p:cNvSpPr txBox="1"/>
          <p:nvPr/>
        </p:nvSpPr>
        <p:spPr>
          <a:xfrm>
            <a:off x="4464994" y="4418228"/>
            <a:ext cx="910827" cy="307777"/>
          </a:xfrm>
          <a:prstGeom prst="rect">
            <a:avLst/>
          </a:prstGeom>
          <a:noFill/>
        </p:spPr>
        <p:txBody>
          <a:bodyPr wrap="none" rtlCol="0">
            <a:spAutoFit/>
          </a:bodyPr>
          <a:lstStyle/>
          <a:p>
            <a:pPr algn="ctr"/>
            <a:r>
              <a:rPr lang="en-US" sz="1400" dirty="0">
                <a:ln w="0"/>
                <a:solidFill>
                  <a:schemeClr val="accent1"/>
                </a:solidFill>
                <a:effectLst>
                  <a:outerShdw blurRad="38100" dist="25400" dir="5400000" algn="ctr" rotWithShape="0">
                    <a:srgbClr val="6E747A">
                      <a:alpha val="43000"/>
                    </a:srgbClr>
                  </a:outerShdw>
                </a:effectLst>
              </a:rPr>
              <a:t>Lightning</a:t>
            </a:r>
          </a:p>
        </p:txBody>
      </p:sp>
      <p:sp>
        <p:nvSpPr>
          <p:cNvPr id="14" name="TextBox 13">
            <a:extLst>
              <a:ext uri="{FF2B5EF4-FFF2-40B4-BE49-F238E27FC236}">
                <a16:creationId xmlns:a16="http://schemas.microsoft.com/office/drawing/2014/main" id="{26E0B68E-50C6-474A-8A56-74722C36EDD7}"/>
              </a:ext>
            </a:extLst>
          </p:cNvPr>
          <p:cNvSpPr txBox="1"/>
          <p:nvPr/>
        </p:nvSpPr>
        <p:spPr>
          <a:xfrm>
            <a:off x="7270354" y="4396004"/>
            <a:ext cx="1459054" cy="307777"/>
          </a:xfrm>
          <a:prstGeom prst="rect">
            <a:avLst/>
          </a:prstGeom>
          <a:noFill/>
        </p:spPr>
        <p:txBody>
          <a:bodyPr wrap="none" rtlCol="0">
            <a:spAutoFit/>
          </a:bodyPr>
          <a:lstStyle/>
          <a:p>
            <a:pPr algn="ctr"/>
            <a:r>
              <a:rPr lang="en-US" sz="1400" dirty="0">
                <a:ln w="0"/>
                <a:solidFill>
                  <a:schemeClr val="accent1"/>
                </a:solidFill>
                <a:effectLst>
                  <a:outerShdw blurRad="38100" dist="25400" dir="5400000" algn="ctr" rotWithShape="0">
                    <a:srgbClr val="6E747A">
                      <a:alpha val="43000"/>
                    </a:srgbClr>
                  </a:outerShdw>
                </a:effectLst>
              </a:rPr>
              <a:t>Synthetic Radar</a:t>
            </a:r>
          </a:p>
        </p:txBody>
      </p:sp>
      <p:sp>
        <p:nvSpPr>
          <p:cNvPr id="15" name="TextBox 14">
            <a:extLst>
              <a:ext uri="{FF2B5EF4-FFF2-40B4-BE49-F238E27FC236}">
                <a16:creationId xmlns:a16="http://schemas.microsoft.com/office/drawing/2014/main" id="{08341BD1-DD6D-C146-A837-F5ABD0E623F1}"/>
              </a:ext>
            </a:extLst>
          </p:cNvPr>
          <p:cNvSpPr txBox="1"/>
          <p:nvPr/>
        </p:nvSpPr>
        <p:spPr>
          <a:xfrm>
            <a:off x="10511144" y="4327995"/>
            <a:ext cx="1220206" cy="307777"/>
          </a:xfrm>
          <a:prstGeom prst="rect">
            <a:avLst/>
          </a:prstGeom>
          <a:noFill/>
        </p:spPr>
        <p:txBody>
          <a:bodyPr wrap="none" rtlCol="0">
            <a:spAutoFit/>
          </a:bodyPr>
          <a:lstStyle/>
          <a:p>
            <a:pPr algn="ctr"/>
            <a:r>
              <a:rPr lang="en-US" sz="1400" dirty="0">
                <a:ln w="0"/>
                <a:solidFill>
                  <a:schemeClr val="accent1"/>
                </a:solidFill>
                <a:effectLst>
                  <a:outerShdw blurRad="38100" dist="25400" dir="5400000" algn="ctr" rotWithShape="0">
                    <a:srgbClr val="6E747A">
                      <a:alpha val="43000"/>
                    </a:srgbClr>
                  </a:outerShdw>
                </a:effectLst>
              </a:rPr>
              <a:t>Actual Radar</a:t>
            </a:r>
          </a:p>
        </p:txBody>
      </p:sp>
      <p:sp>
        <p:nvSpPr>
          <p:cNvPr id="16" name="TextBox 15">
            <a:extLst>
              <a:ext uri="{FF2B5EF4-FFF2-40B4-BE49-F238E27FC236}">
                <a16:creationId xmlns:a16="http://schemas.microsoft.com/office/drawing/2014/main" id="{829A9900-E8B2-6742-A47D-F0DB56CEB35F}"/>
              </a:ext>
            </a:extLst>
          </p:cNvPr>
          <p:cNvSpPr txBox="1"/>
          <p:nvPr/>
        </p:nvSpPr>
        <p:spPr>
          <a:xfrm>
            <a:off x="2614543" y="1671566"/>
            <a:ext cx="800219" cy="338554"/>
          </a:xfrm>
          <a:prstGeom prst="rect">
            <a:avLst/>
          </a:prstGeom>
          <a:noFill/>
          <a:ln>
            <a:noFill/>
          </a:ln>
        </p:spPr>
        <p:txBody>
          <a:bodyPr wrap="none" rtlCol="0">
            <a:spAutoFit/>
          </a:bodyPr>
          <a:lstStyle/>
          <a:p>
            <a:pPr algn="ctr"/>
            <a:r>
              <a:rPr lang="en-US" sz="1600" b="1" dirty="0"/>
              <a:t>Inputs</a:t>
            </a:r>
          </a:p>
        </p:txBody>
      </p:sp>
      <p:pic>
        <p:nvPicPr>
          <p:cNvPr id="18" name="Picture 17">
            <a:extLst>
              <a:ext uri="{FF2B5EF4-FFF2-40B4-BE49-F238E27FC236}">
                <a16:creationId xmlns:a16="http://schemas.microsoft.com/office/drawing/2014/main" id="{6C6E018E-5997-184F-BF60-4CD9F392E710}"/>
              </a:ext>
            </a:extLst>
          </p:cNvPr>
          <p:cNvPicPr>
            <a:picLocks noChangeAspect="1"/>
          </p:cNvPicPr>
          <p:nvPr/>
        </p:nvPicPr>
        <p:blipFill rotWithShape="1">
          <a:blip r:embed="rId2"/>
          <a:srcRect l="86120" t="67495" r="-413" b="804"/>
          <a:stretch/>
        </p:blipFill>
        <p:spPr>
          <a:xfrm>
            <a:off x="8100602" y="2523718"/>
            <a:ext cx="1878955" cy="1857947"/>
          </a:xfrm>
          <a:prstGeom prst="rect">
            <a:avLst/>
          </a:prstGeom>
        </p:spPr>
      </p:pic>
      <p:sp>
        <p:nvSpPr>
          <p:cNvPr id="19" name="Right Brace 18">
            <a:extLst>
              <a:ext uri="{FF2B5EF4-FFF2-40B4-BE49-F238E27FC236}">
                <a16:creationId xmlns:a16="http://schemas.microsoft.com/office/drawing/2014/main" id="{132B44CF-A6DC-194B-8C4C-C2EDB448A066}"/>
              </a:ext>
            </a:extLst>
          </p:cNvPr>
          <p:cNvSpPr/>
          <p:nvPr/>
        </p:nvSpPr>
        <p:spPr>
          <a:xfrm rot="16200000">
            <a:off x="6781326" y="1368823"/>
            <a:ext cx="340223" cy="1826716"/>
          </a:xfrm>
          <a:prstGeom prst="rightBrace">
            <a:avLst>
              <a:gd name="adj1" fmla="val 8333"/>
              <a:gd name="adj2" fmla="val 49332"/>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E5FEBBE-2099-E447-B7DA-A9638DDD49E8}"/>
                  </a:ext>
                </a:extLst>
              </p:cNvPr>
              <p:cNvSpPr txBox="1"/>
              <p:nvPr/>
            </p:nvSpPr>
            <p:spPr>
              <a:xfrm>
                <a:off x="5862379" y="1537990"/>
                <a:ext cx="2167581" cy="584775"/>
              </a:xfrm>
              <a:prstGeom prst="rect">
                <a:avLst/>
              </a:prstGeom>
              <a:noFill/>
              <a:ln>
                <a:noFill/>
              </a:ln>
            </p:spPr>
            <p:txBody>
              <a:bodyPr wrap="none" rtlCol="0">
                <a:spAutoFit/>
              </a:bodyPr>
              <a:lstStyle/>
              <a:p>
                <a:pPr algn="ctr"/>
                <a:r>
                  <a:rPr lang="en-US" sz="1600" b="1" dirty="0"/>
                  <a:t>Reconstruction only</a:t>
                </a:r>
              </a:p>
              <a:p>
                <a:pPr algn="ctr"/>
                <a14:m>
                  <m:oMathPara xmlns:m="http://schemas.openxmlformats.org/officeDocument/2006/math">
                    <m:oMathParaPr>
                      <m:jc m:val="centerGroup"/>
                    </m:oMathParaPr>
                    <m:oMath xmlns:m="http://schemas.openxmlformats.org/officeDocument/2006/math">
                      <m:r>
                        <a:rPr lang="en-US" sz="1600" b="1" i="1" smtClean="0">
                          <a:latin typeface="Cambria Math" panose="02040503050406030204" pitchFamily="18" charset="0"/>
                        </a:rPr>
                        <m:t>𝝀</m:t>
                      </m:r>
                      <m:r>
                        <a:rPr lang="en-US" sz="1600" b="1" i="1" smtClean="0">
                          <a:latin typeface="Cambria Math" panose="02040503050406030204" pitchFamily="18" charset="0"/>
                        </a:rPr>
                        <m:t>=</m:t>
                      </m:r>
                      <m:r>
                        <a:rPr lang="en-US" sz="1600" b="1" i="1" smtClean="0">
                          <a:latin typeface="Cambria Math" panose="02040503050406030204" pitchFamily="18" charset="0"/>
                        </a:rPr>
                        <m:t>𝟎</m:t>
                      </m:r>
                    </m:oMath>
                  </m:oMathPara>
                </a14:m>
                <a:endParaRPr lang="en-US" sz="1600" b="1" dirty="0"/>
              </a:p>
            </p:txBody>
          </p:sp>
        </mc:Choice>
        <mc:Fallback xmlns="">
          <p:sp>
            <p:nvSpPr>
              <p:cNvPr id="20" name="TextBox 19">
                <a:extLst>
                  <a:ext uri="{FF2B5EF4-FFF2-40B4-BE49-F238E27FC236}">
                    <a16:creationId xmlns:a16="http://schemas.microsoft.com/office/drawing/2014/main" id="{CE5FEBBE-2099-E447-B7DA-A9638DDD49E8}"/>
                  </a:ext>
                </a:extLst>
              </p:cNvPr>
              <p:cNvSpPr txBox="1">
                <a:spLocks noRot="1" noChangeAspect="1" noMove="1" noResize="1" noEditPoints="1" noAdjustHandles="1" noChangeArrowheads="1" noChangeShapeType="1" noTextEdit="1"/>
              </p:cNvSpPr>
              <p:nvPr/>
            </p:nvSpPr>
            <p:spPr>
              <a:xfrm>
                <a:off x="5862379" y="1537990"/>
                <a:ext cx="2167581" cy="584775"/>
              </a:xfrm>
              <a:prstGeom prst="rect">
                <a:avLst/>
              </a:prstGeom>
              <a:blipFill>
                <a:blip r:embed="rId4"/>
                <a:stretch>
                  <a:fillRect l="-1163" t="-2083" r="-1163"/>
                </a:stretch>
              </a:blipFill>
              <a:ln>
                <a:noFill/>
              </a:ln>
            </p:spPr>
            <p:txBody>
              <a:bodyPr/>
              <a:lstStyle/>
              <a:p>
                <a:r>
                  <a:rPr lang="en-US">
                    <a:noFill/>
                  </a:rPr>
                  <a:t> </a:t>
                </a:r>
              </a:p>
            </p:txBody>
          </p:sp>
        </mc:Fallback>
      </mc:AlternateContent>
      <p:sp>
        <p:nvSpPr>
          <p:cNvPr id="21" name="TextBox 20">
            <a:extLst>
              <a:ext uri="{FF2B5EF4-FFF2-40B4-BE49-F238E27FC236}">
                <a16:creationId xmlns:a16="http://schemas.microsoft.com/office/drawing/2014/main" id="{8587D6E0-F30C-0A4C-8E0C-8E0F8106BCDB}"/>
              </a:ext>
            </a:extLst>
          </p:cNvPr>
          <p:cNvSpPr txBox="1"/>
          <p:nvPr/>
        </p:nvSpPr>
        <p:spPr>
          <a:xfrm>
            <a:off x="5727452" y="4893199"/>
            <a:ext cx="4746300" cy="523220"/>
          </a:xfrm>
          <a:prstGeom prst="rect">
            <a:avLst/>
          </a:prstGeom>
          <a:noFill/>
          <a:ln>
            <a:solidFill>
              <a:schemeClr val="tx1"/>
            </a:solidFill>
          </a:ln>
        </p:spPr>
        <p:txBody>
          <a:bodyPr wrap="none" rtlCol="0">
            <a:spAutoFit/>
          </a:bodyPr>
          <a:lstStyle/>
          <a:p>
            <a:pPr algn="ctr"/>
            <a:r>
              <a:rPr lang="en-US" sz="1400" b="1" dirty="0"/>
              <a:t>Conditional GAN appears to improve visual similarity,</a:t>
            </a:r>
          </a:p>
          <a:p>
            <a:pPr algn="ctr"/>
            <a:r>
              <a:rPr lang="en-US" sz="1400" b="1" dirty="0"/>
              <a:t>But is it a better result?</a:t>
            </a:r>
          </a:p>
        </p:txBody>
      </p:sp>
    </p:spTree>
    <p:extLst>
      <p:ext uri="{BB962C8B-B14F-4D97-AF65-F5344CB8AC3E}">
        <p14:creationId xmlns:p14="http://schemas.microsoft.com/office/powerpoint/2010/main" val="666706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7C0BFA-2B29-1E4E-B892-E380297B5DA3}"/>
              </a:ext>
            </a:extLst>
          </p:cNvPr>
          <p:cNvSpPr>
            <a:spLocks noGrp="1"/>
          </p:cNvSpPr>
          <p:nvPr>
            <p:ph type="title"/>
          </p:nvPr>
        </p:nvSpPr>
        <p:spPr/>
        <p:txBody>
          <a:bodyPr/>
          <a:lstStyle/>
          <a:p>
            <a:r>
              <a:rPr lang="en-US" dirty="0"/>
              <a:t>Synthetic Weather Radar Results</a:t>
            </a:r>
            <a:br>
              <a:rPr lang="en-US" dirty="0"/>
            </a:br>
            <a:r>
              <a:rPr lang="en-US" sz="1800" i="1" dirty="0"/>
              <a:t>Quantitative Evaluation on Test Set</a:t>
            </a:r>
            <a:endParaRPr lang="en-US" i="1" dirty="0"/>
          </a:p>
        </p:txBody>
      </p:sp>
      <p:sp>
        <p:nvSpPr>
          <p:cNvPr id="2" name="TextBox 1">
            <a:extLst>
              <a:ext uri="{FF2B5EF4-FFF2-40B4-BE49-F238E27FC236}">
                <a16:creationId xmlns:a16="http://schemas.microsoft.com/office/drawing/2014/main" id="{82D7FBD6-65D0-9E43-9617-CC8F15395467}"/>
              </a:ext>
            </a:extLst>
          </p:cNvPr>
          <p:cNvSpPr txBox="1"/>
          <p:nvPr/>
        </p:nvSpPr>
        <p:spPr>
          <a:xfrm>
            <a:off x="7890963" y="1389776"/>
            <a:ext cx="2242858" cy="307777"/>
          </a:xfrm>
          <a:prstGeom prst="rect">
            <a:avLst/>
          </a:prstGeom>
          <a:noFill/>
        </p:spPr>
        <p:txBody>
          <a:bodyPr wrap="none" rtlCol="0">
            <a:spAutoFit/>
          </a:bodyPr>
          <a:lstStyle/>
          <a:p>
            <a:pPr algn="ctr"/>
            <a:r>
              <a:rPr lang="en-US" sz="1400" b="1" dirty="0"/>
              <a:t>Visual Similarity Metrics</a:t>
            </a:r>
          </a:p>
        </p:txBody>
      </p:sp>
      <p:sp>
        <p:nvSpPr>
          <p:cNvPr id="22" name="TextBox 21">
            <a:extLst>
              <a:ext uri="{FF2B5EF4-FFF2-40B4-BE49-F238E27FC236}">
                <a16:creationId xmlns:a16="http://schemas.microsoft.com/office/drawing/2014/main" id="{3E408BB3-F609-5343-BCE0-D8D276041DC6}"/>
              </a:ext>
            </a:extLst>
          </p:cNvPr>
          <p:cNvSpPr txBox="1"/>
          <p:nvPr/>
        </p:nvSpPr>
        <p:spPr>
          <a:xfrm>
            <a:off x="1983875" y="1389776"/>
            <a:ext cx="2872902" cy="307777"/>
          </a:xfrm>
          <a:prstGeom prst="rect">
            <a:avLst/>
          </a:prstGeom>
          <a:noFill/>
        </p:spPr>
        <p:txBody>
          <a:bodyPr wrap="none" rtlCol="0">
            <a:spAutoFit/>
          </a:bodyPr>
          <a:lstStyle/>
          <a:p>
            <a:pPr algn="ctr"/>
            <a:r>
              <a:rPr lang="en-US" sz="1400" b="1" dirty="0"/>
              <a:t>Pixel-wise Performance Metrics</a:t>
            </a:r>
          </a:p>
        </p:txBody>
      </p:sp>
      <p:graphicFrame>
        <p:nvGraphicFramePr>
          <p:cNvPr id="17" name="Table 22">
            <a:extLst>
              <a:ext uri="{FF2B5EF4-FFF2-40B4-BE49-F238E27FC236}">
                <a16:creationId xmlns:a16="http://schemas.microsoft.com/office/drawing/2014/main" id="{1D62D495-E4F8-C140-9C0A-82A334638309}"/>
              </a:ext>
            </a:extLst>
          </p:cNvPr>
          <p:cNvGraphicFramePr>
            <a:graphicFrameLocks noGrp="1"/>
          </p:cNvGraphicFramePr>
          <p:nvPr/>
        </p:nvGraphicFramePr>
        <p:xfrm>
          <a:off x="1254037" y="1908740"/>
          <a:ext cx="4320033" cy="2963870"/>
        </p:xfrm>
        <a:graphic>
          <a:graphicData uri="http://schemas.openxmlformats.org/drawingml/2006/table">
            <a:tbl>
              <a:tblPr firstRow="1" bandRow="1">
                <a:tableStyleId>{793D81CF-94F2-401A-BA57-92F5A7B2D0C5}</a:tableStyleId>
              </a:tblPr>
              <a:tblGrid>
                <a:gridCol w="1440011">
                  <a:extLst>
                    <a:ext uri="{9D8B030D-6E8A-4147-A177-3AD203B41FA5}">
                      <a16:colId xmlns:a16="http://schemas.microsoft.com/office/drawing/2014/main" val="1490275492"/>
                    </a:ext>
                  </a:extLst>
                </a:gridCol>
                <a:gridCol w="1440011">
                  <a:extLst>
                    <a:ext uri="{9D8B030D-6E8A-4147-A177-3AD203B41FA5}">
                      <a16:colId xmlns:a16="http://schemas.microsoft.com/office/drawing/2014/main" val="4280582793"/>
                    </a:ext>
                  </a:extLst>
                </a:gridCol>
                <a:gridCol w="1440011">
                  <a:extLst>
                    <a:ext uri="{9D8B030D-6E8A-4147-A177-3AD203B41FA5}">
                      <a16:colId xmlns:a16="http://schemas.microsoft.com/office/drawing/2014/main" val="703295103"/>
                    </a:ext>
                  </a:extLst>
                </a:gridCol>
              </a:tblGrid>
              <a:tr h="592774">
                <a:tc>
                  <a:txBody>
                    <a:bodyPr/>
                    <a:lstStyle/>
                    <a:p>
                      <a:pPr algn="ctr"/>
                      <a:r>
                        <a:rPr lang="en-US" sz="1200" dirty="0"/>
                        <a:t>Metric</a:t>
                      </a:r>
                    </a:p>
                  </a:txBody>
                  <a:tcPr anchor="ctr"/>
                </a:tc>
                <a:tc>
                  <a:txBody>
                    <a:bodyPr/>
                    <a:lstStyle/>
                    <a:p>
                      <a:pPr algn="ctr"/>
                      <a:r>
                        <a:rPr lang="en-US" sz="1200" dirty="0"/>
                        <a:t>Reconstruction Only</a:t>
                      </a:r>
                    </a:p>
                  </a:txBody>
                  <a:tcPr anchor="ctr"/>
                </a:tc>
                <a:tc>
                  <a:txBody>
                    <a:bodyPr/>
                    <a:lstStyle/>
                    <a:p>
                      <a:pPr algn="ctr"/>
                      <a:r>
                        <a:rPr lang="en-US" sz="1200" dirty="0"/>
                        <a:t>Conditional GAN</a:t>
                      </a:r>
                    </a:p>
                  </a:txBody>
                  <a:tcPr anchor="ctr"/>
                </a:tc>
                <a:extLst>
                  <a:ext uri="{0D108BD9-81ED-4DB2-BD59-A6C34878D82A}">
                    <a16:rowId xmlns:a16="http://schemas.microsoft.com/office/drawing/2014/main" val="3326015968"/>
                  </a:ext>
                </a:extLst>
              </a:tr>
              <a:tr h="592774">
                <a:tc>
                  <a:txBody>
                    <a:bodyPr/>
                    <a:lstStyle/>
                    <a:p>
                      <a:r>
                        <a:rPr lang="en-US" sz="1600" dirty="0"/>
                        <a:t>MAE</a:t>
                      </a:r>
                    </a:p>
                    <a:p>
                      <a:r>
                        <a:rPr lang="en-US" sz="1000" i="1" dirty="0"/>
                        <a:t>(lower is better)</a:t>
                      </a:r>
                    </a:p>
                  </a:txBody>
                  <a:tcPr/>
                </a:tc>
                <a:tc>
                  <a:txBody>
                    <a:bodyPr/>
                    <a:lstStyle/>
                    <a:p>
                      <a:r>
                        <a:rPr lang="en-US" dirty="0">
                          <a:solidFill>
                            <a:schemeClr val="accent2">
                              <a:lumMod val="75000"/>
                            </a:schemeClr>
                          </a:solidFill>
                        </a:rPr>
                        <a:t>10.93</a:t>
                      </a:r>
                    </a:p>
                  </a:txBody>
                  <a:tcPr/>
                </a:tc>
                <a:tc>
                  <a:txBody>
                    <a:bodyPr/>
                    <a:lstStyle/>
                    <a:p>
                      <a:r>
                        <a:rPr lang="en-US" dirty="0"/>
                        <a:t>12.69</a:t>
                      </a:r>
                    </a:p>
                  </a:txBody>
                  <a:tcPr/>
                </a:tc>
                <a:extLst>
                  <a:ext uri="{0D108BD9-81ED-4DB2-BD59-A6C34878D82A}">
                    <a16:rowId xmlns:a16="http://schemas.microsoft.com/office/drawing/2014/main" val="2354200034"/>
                  </a:ext>
                </a:extLst>
              </a:tr>
              <a:tr h="592774">
                <a:tc>
                  <a:txBody>
                    <a:bodyPr/>
                    <a:lstStyle/>
                    <a:p>
                      <a:r>
                        <a:rPr lang="en-US" sz="1600" dirty="0"/>
                        <a:t>MSE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srgbClr val="000000"/>
                          </a:solidFill>
                          <a:effectLst/>
                          <a:uLnTx/>
                          <a:uFillTx/>
                          <a:latin typeface="+mn-lt"/>
                          <a:ea typeface="+mn-ea"/>
                          <a:cs typeface="+mn-cs"/>
                        </a:rPr>
                        <a:t>(lower is better)</a:t>
                      </a:r>
                    </a:p>
                  </a:txBody>
                  <a:tcPr/>
                </a:tc>
                <a:tc>
                  <a:txBody>
                    <a:bodyPr/>
                    <a:lstStyle/>
                    <a:p>
                      <a:r>
                        <a:rPr lang="en-US" dirty="0">
                          <a:solidFill>
                            <a:schemeClr val="accent2">
                              <a:lumMod val="75000"/>
                            </a:schemeClr>
                          </a:solidFill>
                        </a:rPr>
                        <a:t>466.64</a:t>
                      </a:r>
                    </a:p>
                  </a:txBody>
                  <a:tcPr/>
                </a:tc>
                <a:tc>
                  <a:txBody>
                    <a:bodyPr/>
                    <a:lstStyle/>
                    <a:p>
                      <a:r>
                        <a:rPr lang="en-US" dirty="0"/>
                        <a:t>738.41</a:t>
                      </a:r>
                    </a:p>
                  </a:txBody>
                  <a:tcPr/>
                </a:tc>
                <a:extLst>
                  <a:ext uri="{0D108BD9-81ED-4DB2-BD59-A6C34878D82A}">
                    <a16:rowId xmlns:a16="http://schemas.microsoft.com/office/drawing/2014/main" val="1861351449"/>
                  </a:ext>
                </a:extLst>
              </a:tr>
              <a:tr h="592774">
                <a:tc>
                  <a:txBody>
                    <a:bodyPr/>
                    <a:lstStyle/>
                    <a:p>
                      <a:r>
                        <a:rPr lang="en-US" sz="1600" dirty="0"/>
                        <a:t>POD (Recall)</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srgbClr val="000000"/>
                          </a:solidFill>
                          <a:effectLst/>
                          <a:uLnTx/>
                          <a:uFillTx/>
                          <a:latin typeface="+mn-lt"/>
                          <a:ea typeface="+mn-ea"/>
                          <a:cs typeface="+mn-cs"/>
                        </a:rPr>
                        <a:t>(higher is better)</a:t>
                      </a:r>
                    </a:p>
                  </a:txBody>
                  <a:tcPr/>
                </a:tc>
                <a:tc>
                  <a:txBody>
                    <a:bodyPr/>
                    <a:lstStyle/>
                    <a:p>
                      <a:r>
                        <a:rPr lang="en-US" dirty="0">
                          <a:solidFill>
                            <a:schemeClr val="accent2">
                              <a:lumMod val="75000"/>
                            </a:schemeClr>
                          </a:solidFill>
                        </a:rPr>
                        <a:t>0.4994</a:t>
                      </a:r>
                    </a:p>
                  </a:txBody>
                  <a:tcPr/>
                </a:tc>
                <a:tc>
                  <a:txBody>
                    <a:bodyPr/>
                    <a:lstStyle/>
                    <a:p>
                      <a:r>
                        <a:rPr lang="en-US" dirty="0"/>
                        <a:t>0.3176</a:t>
                      </a:r>
                    </a:p>
                  </a:txBody>
                  <a:tcPr/>
                </a:tc>
                <a:extLst>
                  <a:ext uri="{0D108BD9-81ED-4DB2-BD59-A6C34878D82A}">
                    <a16:rowId xmlns:a16="http://schemas.microsoft.com/office/drawing/2014/main" val="2465774777"/>
                  </a:ext>
                </a:extLst>
              </a:tr>
              <a:tr h="592774">
                <a:tc>
                  <a:txBody>
                    <a:bodyPr/>
                    <a:lstStyle/>
                    <a:p>
                      <a:r>
                        <a:rPr lang="en-US" sz="1600" dirty="0"/>
                        <a:t>CSI (</a:t>
                      </a:r>
                      <a:r>
                        <a:rPr lang="en-US" sz="1600" dirty="0" err="1"/>
                        <a:t>IoU</a:t>
                      </a:r>
                      <a:r>
                        <a:rPr lang="en-US" sz="1600" dirty="0"/>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srgbClr val="000000"/>
                          </a:solidFill>
                          <a:effectLst/>
                          <a:uLnTx/>
                          <a:uFillTx/>
                          <a:latin typeface="+mn-lt"/>
                          <a:ea typeface="+mn-ea"/>
                          <a:cs typeface="+mn-cs"/>
                        </a:rPr>
                        <a:t>(higher is better)</a:t>
                      </a:r>
                    </a:p>
                  </a:txBody>
                  <a:tcPr/>
                </a:tc>
                <a:tc>
                  <a:txBody>
                    <a:bodyPr/>
                    <a:lstStyle/>
                    <a:p>
                      <a:r>
                        <a:rPr lang="en-US" dirty="0">
                          <a:solidFill>
                            <a:schemeClr val="accent2">
                              <a:lumMod val="75000"/>
                            </a:schemeClr>
                          </a:solidFill>
                        </a:rPr>
                        <a:t>0.4273</a:t>
                      </a:r>
                    </a:p>
                  </a:txBody>
                  <a:tcPr/>
                </a:tc>
                <a:tc>
                  <a:txBody>
                    <a:bodyPr/>
                    <a:lstStyle/>
                    <a:p>
                      <a:r>
                        <a:rPr lang="en-US" dirty="0"/>
                        <a:t>0.2803</a:t>
                      </a:r>
                    </a:p>
                  </a:txBody>
                  <a:tcPr/>
                </a:tc>
                <a:extLst>
                  <a:ext uri="{0D108BD9-81ED-4DB2-BD59-A6C34878D82A}">
                    <a16:rowId xmlns:a16="http://schemas.microsoft.com/office/drawing/2014/main" val="1532156685"/>
                  </a:ext>
                </a:extLst>
              </a:tr>
            </a:tbl>
          </a:graphicData>
        </a:graphic>
      </p:graphicFrame>
      <p:sp>
        <p:nvSpPr>
          <p:cNvPr id="23" name="TextBox 22">
            <a:extLst>
              <a:ext uri="{FF2B5EF4-FFF2-40B4-BE49-F238E27FC236}">
                <a16:creationId xmlns:a16="http://schemas.microsoft.com/office/drawing/2014/main" id="{2DCD7A23-E6A0-0D4F-AF5E-680C15826F04}"/>
              </a:ext>
            </a:extLst>
          </p:cNvPr>
          <p:cNvSpPr txBox="1"/>
          <p:nvPr/>
        </p:nvSpPr>
        <p:spPr>
          <a:xfrm>
            <a:off x="2814931" y="4872610"/>
            <a:ext cx="702436" cy="307777"/>
          </a:xfrm>
          <a:prstGeom prst="rect">
            <a:avLst/>
          </a:prstGeom>
          <a:noFill/>
        </p:spPr>
        <p:txBody>
          <a:bodyPr wrap="none" rtlCol="0">
            <a:spAutoFit/>
          </a:bodyPr>
          <a:lstStyle/>
          <a:p>
            <a:pPr algn="ctr"/>
            <a:r>
              <a:rPr lang="en-US" sz="1400" b="1" dirty="0"/>
              <a:t>Better</a:t>
            </a:r>
          </a:p>
        </p:txBody>
      </p:sp>
      <p:graphicFrame>
        <p:nvGraphicFramePr>
          <p:cNvPr id="24" name="Table 22">
            <a:extLst>
              <a:ext uri="{FF2B5EF4-FFF2-40B4-BE49-F238E27FC236}">
                <a16:creationId xmlns:a16="http://schemas.microsoft.com/office/drawing/2014/main" id="{777E33F8-0449-654E-B4C6-44D7ABA757F9}"/>
              </a:ext>
            </a:extLst>
          </p:cNvPr>
          <p:cNvGraphicFramePr>
            <a:graphicFrameLocks noGrp="1"/>
          </p:cNvGraphicFramePr>
          <p:nvPr/>
        </p:nvGraphicFramePr>
        <p:xfrm>
          <a:off x="6687550" y="1908740"/>
          <a:ext cx="4320033" cy="1185548"/>
        </p:xfrm>
        <a:graphic>
          <a:graphicData uri="http://schemas.openxmlformats.org/drawingml/2006/table">
            <a:tbl>
              <a:tblPr firstRow="1" bandRow="1">
                <a:tableStyleId>{793D81CF-94F2-401A-BA57-92F5A7B2D0C5}</a:tableStyleId>
              </a:tblPr>
              <a:tblGrid>
                <a:gridCol w="1440011">
                  <a:extLst>
                    <a:ext uri="{9D8B030D-6E8A-4147-A177-3AD203B41FA5}">
                      <a16:colId xmlns:a16="http://schemas.microsoft.com/office/drawing/2014/main" val="1490275492"/>
                    </a:ext>
                  </a:extLst>
                </a:gridCol>
                <a:gridCol w="1440011">
                  <a:extLst>
                    <a:ext uri="{9D8B030D-6E8A-4147-A177-3AD203B41FA5}">
                      <a16:colId xmlns:a16="http://schemas.microsoft.com/office/drawing/2014/main" val="4280582793"/>
                    </a:ext>
                  </a:extLst>
                </a:gridCol>
                <a:gridCol w="1440011">
                  <a:extLst>
                    <a:ext uri="{9D8B030D-6E8A-4147-A177-3AD203B41FA5}">
                      <a16:colId xmlns:a16="http://schemas.microsoft.com/office/drawing/2014/main" val="703295103"/>
                    </a:ext>
                  </a:extLst>
                </a:gridCol>
              </a:tblGrid>
              <a:tr h="592774">
                <a:tc>
                  <a:txBody>
                    <a:bodyPr/>
                    <a:lstStyle/>
                    <a:p>
                      <a:pPr algn="ctr"/>
                      <a:r>
                        <a:rPr lang="en-US" sz="1200" dirty="0"/>
                        <a:t>Metric</a:t>
                      </a:r>
                    </a:p>
                  </a:txBody>
                  <a:tcPr anchor="ctr"/>
                </a:tc>
                <a:tc>
                  <a:txBody>
                    <a:bodyPr/>
                    <a:lstStyle/>
                    <a:p>
                      <a:pPr algn="ctr"/>
                      <a:r>
                        <a:rPr lang="en-US" sz="1200" dirty="0"/>
                        <a:t>Reconstruction Only</a:t>
                      </a:r>
                    </a:p>
                  </a:txBody>
                  <a:tcPr anchor="ctr"/>
                </a:tc>
                <a:tc>
                  <a:txBody>
                    <a:bodyPr/>
                    <a:lstStyle/>
                    <a:p>
                      <a:pPr algn="ctr"/>
                      <a:r>
                        <a:rPr lang="en-US" sz="1200" dirty="0"/>
                        <a:t>Conditional GAN</a:t>
                      </a:r>
                    </a:p>
                  </a:txBody>
                  <a:tcPr anchor="ctr"/>
                </a:tc>
                <a:extLst>
                  <a:ext uri="{0D108BD9-81ED-4DB2-BD59-A6C34878D82A}">
                    <a16:rowId xmlns:a16="http://schemas.microsoft.com/office/drawing/2014/main" val="3326015968"/>
                  </a:ext>
                </a:extLst>
              </a:tr>
              <a:tr h="592774">
                <a:tc>
                  <a:txBody>
                    <a:bodyPr/>
                    <a:lstStyle/>
                    <a:p>
                      <a:r>
                        <a:rPr lang="en-US" sz="1600" dirty="0"/>
                        <a:t>LPIPS</a:t>
                      </a:r>
                    </a:p>
                    <a:p>
                      <a:r>
                        <a:rPr lang="en-US" sz="1050" i="1" dirty="0"/>
                        <a:t>(Lower is better)</a:t>
                      </a:r>
                      <a:endParaRPr lang="en-US" sz="600" i="1" dirty="0"/>
                    </a:p>
                  </a:txBody>
                  <a:tcPr/>
                </a:tc>
                <a:tc>
                  <a:txBody>
                    <a:bodyPr/>
                    <a:lstStyle/>
                    <a:p>
                      <a:r>
                        <a:rPr lang="en-US" dirty="0">
                          <a:solidFill>
                            <a:schemeClr val="tx1"/>
                          </a:solidFill>
                        </a:rPr>
                        <a:t>0.3934</a:t>
                      </a:r>
                    </a:p>
                  </a:txBody>
                  <a:tcPr/>
                </a:tc>
                <a:tc>
                  <a:txBody>
                    <a:bodyPr/>
                    <a:lstStyle/>
                    <a:p>
                      <a:r>
                        <a:rPr lang="en-US" dirty="0">
                          <a:solidFill>
                            <a:schemeClr val="accent2">
                              <a:lumMod val="75000"/>
                            </a:schemeClr>
                          </a:solidFill>
                        </a:rPr>
                        <a:t>0.3498</a:t>
                      </a:r>
                    </a:p>
                  </a:txBody>
                  <a:tcPr/>
                </a:tc>
                <a:extLst>
                  <a:ext uri="{0D108BD9-81ED-4DB2-BD59-A6C34878D82A}">
                    <a16:rowId xmlns:a16="http://schemas.microsoft.com/office/drawing/2014/main" val="2354200034"/>
                  </a:ext>
                </a:extLst>
              </a:tr>
            </a:tbl>
          </a:graphicData>
        </a:graphic>
      </p:graphicFrame>
      <p:sp>
        <p:nvSpPr>
          <p:cNvPr id="25" name="TextBox 24">
            <a:extLst>
              <a:ext uri="{FF2B5EF4-FFF2-40B4-BE49-F238E27FC236}">
                <a16:creationId xmlns:a16="http://schemas.microsoft.com/office/drawing/2014/main" id="{BDD25711-F291-5C4A-9A90-0956BF76E721}"/>
              </a:ext>
            </a:extLst>
          </p:cNvPr>
          <p:cNvSpPr txBox="1"/>
          <p:nvPr/>
        </p:nvSpPr>
        <p:spPr>
          <a:xfrm>
            <a:off x="9782603" y="3094288"/>
            <a:ext cx="702436" cy="307777"/>
          </a:xfrm>
          <a:prstGeom prst="rect">
            <a:avLst/>
          </a:prstGeom>
          <a:noFill/>
        </p:spPr>
        <p:txBody>
          <a:bodyPr wrap="none" rtlCol="0">
            <a:spAutoFit/>
          </a:bodyPr>
          <a:lstStyle/>
          <a:p>
            <a:pPr algn="ctr"/>
            <a:r>
              <a:rPr lang="en-US" sz="1400" b="1" dirty="0"/>
              <a:t>Better</a:t>
            </a:r>
          </a:p>
        </p:txBody>
      </p:sp>
      <p:sp>
        <p:nvSpPr>
          <p:cNvPr id="26" name="TextBox 25">
            <a:extLst>
              <a:ext uri="{FF2B5EF4-FFF2-40B4-BE49-F238E27FC236}">
                <a16:creationId xmlns:a16="http://schemas.microsoft.com/office/drawing/2014/main" id="{F98E43F2-FDA5-9E4A-93EB-6DA2B88B9E1A}"/>
              </a:ext>
            </a:extLst>
          </p:cNvPr>
          <p:cNvSpPr txBox="1"/>
          <p:nvPr/>
        </p:nvSpPr>
        <p:spPr>
          <a:xfrm>
            <a:off x="1117603" y="6366288"/>
            <a:ext cx="10038324" cy="469359"/>
          </a:xfrm>
          <a:prstGeom prst="rect">
            <a:avLst/>
          </a:prstGeom>
          <a:noFill/>
        </p:spPr>
        <p:txBody>
          <a:bodyPr wrap="none" rtlCol="0">
            <a:spAutoFit/>
          </a:bodyPr>
          <a:lstStyle/>
          <a:p>
            <a:r>
              <a:rPr lang="en-US" sz="1400" b="1" dirty="0"/>
              <a:t>LPIPS = </a:t>
            </a:r>
            <a:r>
              <a:rPr lang="en-US" sz="1400" i="1" dirty="0"/>
              <a:t>Learned Perceptual Image Patch Similarity</a:t>
            </a:r>
            <a:r>
              <a:rPr lang="en-US" sz="1400" dirty="0"/>
              <a:t> (</a:t>
            </a:r>
            <a:r>
              <a:rPr lang="en-US" sz="1400" i="1" dirty="0"/>
              <a:t>LPIPS</a:t>
            </a:r>
            <a:r>
              <a:rPr lang="en-US" sz="1400" dirty="0"/>
              <a:t>)</a:t>
            </a:r>
          </a:p>
          <a:p>
            <a:r>
              <a:rPr lang="en-US" sz="1050" dirty="0"/>
              <a:t>Richard Zhang, Phillip Isola, Alexei A. </a:t>
            </a:r>
            <a:r>
              <a:rPr lang="en-US" sz="1050" dirty="0" err="1"/>
              <a:t>Efros</a:t>
            </a:r>
            <a:r>
              <a:rPr lang="en-US" sz="1050" dirty="0"/>
              <a:t>, Eli </a:t>
            </a:r>
            <a:r>
              <a:rPr lang="en-US" sz="1050" dirty="0" err="1"/>
              <a:t>Shechtman</a:t>
            </a:r>
            <a:r>
              <a:rPr lang="en-US" sz="1050" dirty="0"/>
              <a:t>, Oliver Wang. </a:t>
            </a:r>
            <a:r>
              <a:rPr lang="en-US" sz="1050" i="1" dirty="0"/>
              <a:t>The Unreasonable Effectiveness of Deep Features as a Perceptual Metric</a:t>
            </a:r>
            <a:r>
              <a:rPr lang="en-US" sz="1050" dirty="0"/>
              <a:t> In CVPR, 2018. </a:t>
            </a:r>
            <a:endParaRPr lang="en-US" sz="1050" b="1" dirty="0"/>
          </a:p>
        </p:txBody>
      </p:sp>
      <p:sp>
        <p:nvSpPr>
          <p:cNvPr id="27" name="TextBox 26">
            <a:extLst>
              <a:ext uri="{FF2B5EF4-FFF2-40B4-BE49-F238E27FC236}">
                <a16:creationId xmlns:a16="http://schemas.microsoft.com/office/drawing/2014/main" id="{D5EA0A2A-1DC1-C943-B203-E642AE573503}"/>
              </a:ext>
            </a:extLst>
          </p:cNvPr>
          <p:cNvSpPr txBox="1"/>
          <p:nvPr/>
        </p:nvSpPr>
        <p:spPr>
          <a:xfrm>
            <a:off x="1652206" y="5708871"/>
            <a:ext cx="8969123" cy="369332"/>
          </a:xfrm>
          <a:prstGeom prst="rect">
            <a:avLst/>
          </a:prstGeom>
          <a:solidFill>
            <a:schemeClr val="accent1">
              <a:lumMod val="20000"/>
              <a:lumOff val="80000"/>
            </a:schemeClr>
          </a:solidFill>
        </p:spPr>
        <p:txBody>
          <a:bodyPr wrap="none" rtlCol="0">
            <a:spAutoFit/>
          </a:bodyPr>
          <a:lstStyle/>
          <a:p>
            <a:pPr algn="ctr"/>
            <a:r>
              <a:rPr lang="en-US" b="1" dirty="0"/>
              <a:t>GANS successfully added visual realism, but have yet to improve pixel-wise skill</a:t>
            </a:r>
          </a:p>
        </p:txBody>
      </p:sp>
    </p:spTree>
    <p:extLst>
      <p:ext uri="{BB962C8B-B14F-4D97-AF65-F5344CB8AC3E}">
        <p14:creationId xmlns:p14="http://schemas.microsoft.com/office/powerpoint/2010/main" val="1544801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C65339-7502-F14B-9FEA-A71917FA8675}"/>
              </a:ext>
            </a:extLst>
          </p:cNvPr>
          <p:cNvSpPr>
            <a:spLocks noGrp="1"/>
          </p:cNvSpPr>
          <p:nvPr>
            <p:ph sz="quarter" idx="10"/>
          </p:nvPr>
        </p:nvSpPr>
        <p:spPr>
          <a:xfrm>
            <a:off x="609216" y="1119073"/>
            <a:ext cx="11395621" cy="4830616"/>
          </a:xfrm>
        </p:spPr>
        <p:txBody>
          <a:bodyPr/>
          <a:lstStyle/>
          <a:p>
            <a:r>
              <a:rPr lang="en-US" dirty="0"/>
              <a:t>SEVIR is a ~1TB dataset containing spatially and temporally aligned weather imagery across multiple sensing types</a:t>
            </a:r>
          </a:p>
          <a:p>
            <a:pPr lvl="1"/>
            <a:r>
              <a:rPr lang="en-US" dirty="0"/>
              <a:t>IR &amp; VIS satellite,  radar &amp; lightning sensing</a:t>
            </a:r>
          </a:p>
          <a:p>
            <a:pPr lvl="1"/>
            <a:r>
              <a:rPr lang="en-US" dirty="0"/>
              <a:t>Dataset available on AWS</a:t>
            </a:r>
          </a:p>
          <a:p>
            <a:r>
              <a:rPr lang="en-US" dirty="0"/>
              <a:t>A number of problems can be studied using this dataset</a:t>
            </a:r>
          </a:p>
          <a:p>
            <a:pPr lvl="1"/>
            <a:r>
              <a:rPr lang="en-US" dirty="0"/>
              <a:t>Applied:  short-term forecasting, image-to-image translation, optical flow, super-resolution</a:t>
            </a:r>
          </a:p>
          <a:p>
            <a:pPr lvl="1"/>
            <a:r>
              <a:rPr lang="en-US" dirty="0"/>
              <a:t>Fundamental Research :  Robustness,  few-shot techniques,  interpretability</a:t>
            </a:r>
          </a:p>
          <a:p>
            <a:r>
              <a:rPr lang="en-US" dirty="0"/>
              <a:t>A public nowcasting challenge is planned for early 2021, and will be managed through </a:t>
            </a:r>
            <a:r>
              <a:rPr lang="en-US" dirty="0">
                <a:solidFill>
                  <a:schemeClr val="accent1">
                    <a:lumMod val="75000"/>
                  </a:schemeClr>
                </a:solidFill>
              </a:rPr>
              <a:t>https://</a:t>
            </a:r>
            <a:r>
              <a:rPr lang="en-US" dirty="0" err="1">
                <a:solidFill>
                  <a:schemeClr val="accent1">
                    <a:lumMod val="75000"/>
                  </a:schemeClr>
                </a:solidFill>
              </a:rPr>
              <a:t>sevir.mit.edu</a:t>
            </a:r>
            <a:r>
              <a:rPr lang="en-US" dirty="0">
                <a:solidFill>
                  <a:schemeClr val="accent1">
                    <a:lumMod val="75000"/>
                  </a:schemeClr>
                </a:solidFill>
              </a:rPr>
              <a:t>/</a:t>
            </a:r>
          </a:p>
          <a:p>
            <a:pPr lvl="1"/>
            <a:endParaRPr lang="en-US" dirty="0"/>
          </a:p>
          <a:p>
            <a:pPr marL="0" indent="0">
              <a:buNone/>
            </a:pPr>
            <a:endParaRPr lang="en-US" dirty="0"/>
          </a:p>
          <a:p>
            <a:endParaRPr lang="en-US" dirty="0"/>
          </a:p>
          <a:p>
            <a:endParaRPr lang="en-US" dirty="0"/>
          </a:p>
        </p:txBody>
      </p:sp>
      <p:sp>
        <p:nvSpPr>
          <p:cNvPr id="2" name="Title 1">
            <a:extLst>
              <a:ext uri="{FF2B5EF4-FFF2-40B4-BE49-F238E27FC236}">
                <a16:creationId xmlns:a16="http://schemas.microsoft.com/office/drawing/2014/main" id="{EAF071D7-6706-8749-9A8C-70DCE0AED6A0}"/>
              </a:ext>
            </a:extLst>
          </p:cNvPr>
          <p:cNvSpPr>
            <a:spLocks noGrp="1"/>
          </p:cNvSpPr>
          <p:nvPr>
            <p:ph type="title"/>
          </p:nvPr>
        </p:nvSpPr>
        <p:spPr/>
        <p:txBody>
          <a:bodyPr/>
          <a:lstStyle/>
          <a:p>
            <a:r>
              <a:rPr lang="en-US" dirty="0"/>
              <a:t>Conclusion</a:t>
            </a:r>
          </a:p>
        </p:txBody>
      </p:sp>
      <p:pic>
        <p:nvPicPr>
          <p:cNvPr id="5" name="Picture 4">
            <a:extLst>
              <a:ext uri="{FF2B5EF4-FFF2-40B4-BE49-F238E27FC236}">
                <a16:creationId xmlns:a16="http://schemas.microsoft.com/office/drawing/2014/main" id="{05E42F8D-0E8F-5748-97FF-F41BD6052B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305" y="4333383"/>
            <a:ext cx="8081532" cy="1616306"/>
          </a:xfrm>
          <a:prstGeom prst="rect">
            <a:avLst/>
          </a:prstGeom>
        </p:spPr>
      </p:pic>
      <p:sp>
        <p:nvSpPr>
          <p:cNvPr id="6" name="Rectangle 5">
            <a:extLst>
              <a:ext uri="{FF2B5EF4-FFF2-40B4-BE49-F238E27FC236}">
                <a16:creationId xmlns:a16="http://schemas.microsoft.com/office/drawing/2014/main" id="{4014C1E7-41BB-2844-A089-CF6BB2FB7B83}"/>
              </a:ext>
            </a:extLst>
          </p:cNvPr>
          <p:cNvSpPr/>
          <p:nvPr/>
        </p:nvSpPr>
        <p:spPr>
          <a:xfrm>
            <a:off x="6264984" y="5795800"/>
            <a:ext cx="3398174" cy="307777"/>
          </a:xfrm>
          <a:prstGeom prst="rect">
            <a:avLst/>
          </a:prstGeom>
        </p:spPr>
        <p:txBody>
          <a:bodyPr wrap="none">
            <a:spAutoFit/>
          </a:bodyPr>
          <a:lstStyle/>
          <a:p>
            <a:pPr lvl="1"/>
            <a:r>
              <a:rPr lang="en-US" sz="1400" dirty="0">
                <a:hlinkClick r:id="rId3"/>
              </a:rPr>
              <a:t>https://registry.opendata.aws/sevir/</a:t>
            </a:r>
            <a:endParaRPr lang="en-US" sz="1400" dirty="0"/>
          </a:p>
        </p:txBody>
      </p:sp>
    </p:spTree>
    <p:extLst>
      <p:ext uri="{BB962C8B-B14F-4D97-AF65-F5344CB8AC3E}">
        <p14:creationId xmlns:p14="http://schemas.microsoft.com/office/powerpoint/2010/main" val="3388703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F29FA5-0321-DE4E-A0E3-666C8AEEF442}"/>
              </a:ext>
            </a:extLst>
          </p:cNvPr>
          <p:cNvSpPr>
            <a:spLocks noGrp="1"/>
          </p:cNvSpPr>
          <p:nvPr>
            <p:ph sz="quarter" idx="10"/>
          </p:nvPr>
        </p:nvSpPr>
        <p:spPr>
          <a:xfrm>
            <a:off x="633246" y="1141267"/>
            <a:ext cx="10918365" cy="4830616"/>
          </a:xfrm>
        </p:spPr>
        <p:txBody>
          <a:bodyPr/>
          <a:lstStyle/>
          <a:p>
            <a:r>
              <a:rPr lang="en-US" dirty="0"/>
              <a:t>This talk introduces a new benchmark dataset for AI applications in radar and satellite meteorology, the </a:t>
            </a:r>
            <a:r>
              <a:rPr lang="en-US" u="sng" dirty="0"/>
              <a:t>Storm Event Imagery (SEVIR) </a:t>
            </a:r>
            <a:r>
              <a:rPr lang="en-US" dirty="0"/>
              <a:t>Dataset</a:t>
            </a:r>
          </a:p>
          <a:p>
            <a:r>
              <a:rPr lang="en-US" dirty="0"/>
              <a:t>Public challenge problems are being constructed that illustrate applications of SEVIR</a:t>
            </a:r>
          </a:p>
          <a:p>
            <a:pPr marL="0" indent="0">
              <a:buNone/>
            </a:pPr>
            <a:r>
              <a:rPr lang="en-US" dirty="0"/>
              <a:t>  </a:t>
            </a:r>
          </a:p>
        </p:txBody>
      </p:sp>
      <p:sp>
        <p:nvSpPr>
          <p:cNvPr id="3" name="Title 2">
            <a:extLst>
              <a:ext uri="{FF2B5EF4-FFF2-40B4-BE49-F238E27FC236}">
                <a16:creationId xmlns:a16="http://schemas.microsoft.com/office/drawing/2014/main" id="{F63F60B4-E1B1-304C-953C-C2BD542A58D8}"/>
              </a:ext>
            </a:extLst>
          </p:cNvPr>
          <p:cNvSpPr>
            <a:spLocks noGrp="1"/>
          </p:cNvSpPr>
          <p:nvPr>
            <p:ph type="title"/>
          </p:nvPr>
        </p:nvSpPr>
        <p:spPr/>
        <p:txBody>
          <a:bodyPr/>
          <a:lstStyle/>
          <a:p>
            <a:r>
              <a:rPr lang="en-US" dirty="0"/>
              <a:t>Overview</a:t>
            </a:r>
          </a:p>
        </p:txBody>
      </p:sp>
      <p:pic>
        <p:nvPicPr>
          <p:cNvPr id="4" name="Picture 3">
            <a:extLst>
              <a:ext uri="{FF2B5EF4-FFF2-40B4-BE49-F238E27FC236}">
                <a16:creationId xmlns:a16="http://schemas.microsoft.com/office/drawing/2014/main" id="{193878BA-66F6-3749-B524-54A74A4F1C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654" y="4076340"/>
            <a:ext cx="10641548" cy="2128311"/>
          </a:xfrm>
          <a:prstGeom prst="rect">
            <a:avLst/>
          </a:prstGeom>
        </p:spPr>
      </p:pic>
      <p:sp>
        <p:nvSpPr>
          <p:cNvPr id="6" name="TextBox 5">
            <a:extLst>
              <a:ext uri="{FF2B5EF4-FFF2-40B4-BE49-F238E27FC236}">
                <a16:creationId xmlns:a16="http://schemas.microsoft.com/office/drawing/2014/main" id="{95753AA8-B95A-E140-A822-1F79D5C75540}"/>
              </a:ext>
            </a:extLst>
          </p:cNvPr>
          <p:cNvSpPr txBox="1"/>
          <p:nvPr/>
        </p:nvSpPr>
        <p:spPr>
          <a:xfrm>
            <a:off x="308614" y="2445022"/>
            <a:ext cx="4768420" cy="649796"/>
          </a:xfrm>
          <a:prstGeom prst="rect">
            <a:avLst/>
          </a:prstGeom>
          <a:noFill/>
        </p:spPr>
        <p:txBody>
          <a:bodyPr wrap="none" rtlCol="0">
            <a:spAutoFit/>
          </a:bodyPr>
          <a:lstStyle/>
          <a:p>
            <a:pPr algn="ctr"/>
            <a:r>
              <a:rPr lang="en-US" sz="1600" u="sng" dirty="0"/>
              <a:t>Download</a:t>
            </a:r>
            <a:r>
              <a:rPr lang="en-US" sz="1600" b="1" dirty="0"/>
              <a:t>:  </a:t>
            </a:r>
            <a:r>
              <a:rPr lang="en-US" sz="1600" b="1" dirty="0">
                <a:hlinkClick r:id="rId4"/>
              </a:rPr>
              <a:t>https://registry.opendata.aws/sevir/</a:t>
            </a:r>
            <a:r>
              <a:rPr lang="en-US" sz="1600" b="1" dirty="0"/>
              <a:t> </a:t>
            </a:r>
          </a:p>
        </p:txBody>
      </p:sp>
      <p:sp>
        <p:nvSpPr>
          <p:cNvPr id="7" name="TextBox 6">
            <a:extLst>
              <a:ext uri="{FF2B5EF4-FFF2-40B4-BE49-F238E27FC236}">
                <a16:creationId xmlns:a16="http://schemas.microsoft.com/office/drawing/2014/main" id="{999CFD03-E081-5F4C-AA0D-349B4D7C7D1C}"/>
              </a:ext>
            </a:extLst>
          </p:cNvPr>
          <p:cNvSpPr txBox="1"/>
          <p:nvPr/>
        </p:nvSpPr>
        <p:spPr>
          <a:xfrm>
            <a:off x="308614" y="3091404"/>
            <a:ext cx="11574772" cy="649796"/>
          </a:xfrm>
          <a:prstGeom prst="rect">
            <a:avLst/>
          </a:prstGeom>
          <a:noFill/>
        </p:spPr>
        <p:txBody>
          <a:bodyPr wrap="none" rtlCol="0">
            <a:spAutoFit/>
          </a:bodyPr>
          <a:lstStyle/>
          <a:p>
            <a:pPr algn="ctr"/>
            <a:r>
              <a:rPr lang="en-US" sz="1600" u="sng" dirty="0"/>
              <a:t>Tutorial</a:t>
            </a:r>
            <a:r>
              <a:rPr lang="en-US" sz="1600" b="1" dirty="0"/>
              <a:t>:  </a:t>
            </a:r>
            <a:r>
              <a:rPr lang="en-US" sz="1600" b="1" dirty="0">
                <a:hlinkClick r:id="rId5"/>
              </a:rPr>
              <a:t>https://nbviewer.jupyter.org/github/MIT-AI-Accelerator/eie-sevir/blob/master/examples/SEVIR_Tutorial.ipynb</a:t>
            </a:r>
            <a:r>
              <a:rPr lang="en-US" sz="1600" b="1" dirty="0"/>
              <a:t> </a:t>
            </a:r>
          </a:p>
        </p:txBody>
      </p:sp>
      <p:sp>
        <p:nvSpPr>
          <p:cNvPr id="9" name="TextBox 8">
            <a:extLst>
              <a:ext uri="{FF2B5EF4-FFF2-40B4-BE49-F238E27FC236}">
                <a16:creationId xmlns:a16="http://schemas.microsoft.com/office/drawing/2014/main" id="{D45E24AD-B20A-1747-8758-FE69F299CF0F}"/>
              </a:ext>
            </a:extLst>
          </p:cNvPr>
          <p:cNvSpPr txBox="1"/>
          <p:nvPr/>
        </p:nvSpPr>
        <p:spPr>
          <a:xfrm>
            <a:off x="308614" y="3737786"/>
            <a:ext cx="4835619" cy="338554"/>
          </a:xfrm>
          <a:prstGeom prst="rect">
            <a:avLst/>
          </a:prstGeom>
          <a:noFill/>
        </p:spPr>
        <p:txBody>
          <a:bodyPr wrap="none" rtlCol="0">
            <a:spAutoFit/>
          </a:bodyPr>
          <a:lstStyle/>
          <a:p>
            <a:pPr algn="ctr"/>
            <a:r>
              <a:rPr lang="en-US" sz="1600" u="sng" dirty="0"/>
              <a:t>SEVIR Challenges (BETA)</a:t>
            </a:r>
            <a:r>
              <a:rPr lang="en-US" sz="1600" b="1" dirty="0"/>
              <a:t>:   </a:t>
            </a:r>
            <a:r>
              <a:rPr lang="en-US" sz="1600" b="1" dirty="0">
                <a:hlinkClick r:id="rId6"/>
              </a:rPr>
              <a:t>https://sevir.mit.edu</a:t>
            </a:r>
            <a:r>
              <a:rPr lang="en-US" sz="1600" b="1" dirty="0"/>
              <a:t> </a:t>
            </a:r>
          </a:p>
        </p:txBody>
      </p:sp>
      <p:sp>
        <p:nvSpPr>
          <p:cNvPr id="5" name="TextBox 4">
            <a:extLst>
              <a:ext uri="{FF2B5EF4-FFF2-40B4-BE49-F238E27FC236}">
                <a16:creationId xmlns:a16="http://schemas.microsoft.com/office/drawing/2014/main" id="{0718BB48-1F6C-774F-B3E7-F41CD9A7EEF4}"/>
              </a:ext>
            </a:extLst>
          </p:cNvPr>
          <p:cNvSpPr txBox="1"/>
          <p:nvPr/>
        </p:nvSpPr>
        <p:spPr>
          <a:xfrm>
            <a:off x="5255421" y="5983857"/>
            <a:ext cx="1949573" cy="307777"/>
          </a:xfrm>
          <a:prstGeom prst="rect">
            <a:avLst/>
          </a:prstGeom>
          <a:noFill/>
        </p:spPr>
        <p:txBody>
          <a:bodyPr wrap="none" rtlCol="0">
            <a:spAutoFit/>
          </a:bodyPr>
          <a:lstStyle/>
          <a:p>
            <a:pPr algn="ctr"/>
            <a:r>
              <a:rPr lang="en-US" sz="1400" b="1" dirty="0"/>
              <a:t>Sample SEVIR Event</a:t>
            </a:r>
          </a:p>
        </p:txBody>
      </p:sp>
    </p:spTree>
    <p:extLst>
      <p:ext uri="{BB962C8B-B14F-4D97-AF65-F5344CB8AC3E}">
        <p14:creationId xmlns:p14="http://schemas.microsoft.com/office/powerpoint/2010/main" val="12121163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BBDF99-1F97-BE4B-A346-A0D7EA13A9ED}"/>
              </a:ext>
            </a:extLst>
          </p:cNvPr>
          <p:cNvSpPr>
            <a:spLocks noGrp="1"/>
          </p:cNvSpPr>
          <p:nvPr>
            <p:ph sz="quarter" idx="10"/>
          </p:nvPr>
        </p:nvSpPr>
        <p:spPr>
          <a:xfrm>
            <a:off x="4073684" y="2110704"/>
            <a:ext cx="4044631" cy="2636592"/>
          </a:xfrm>
        </p:spPr>
        <p:txBody>
          <a:bodyPr/>
          <a:lstStyle/>
          <a:p>
            <a:r>
              <a:rPr lang="en-US" dirty="0"/>
              <a:t>Motivation</a:t>
            </a:r>
          </a:p>
          <a:p>
            <a:endParaRPr lang="en-US" dirty="0"/>
          </a:p>
          <a:p>
            <a:r>
              <a:rPr lang="en-US" dirty="0"/>
              <a:t>Dataset description</a:t>
            </a:r>
          </a:p>
          <a:p>
            <a:endParaRPr lang="en-US" dirty="0"/>
          </a:p>
          <a:p>
            <a:r>
              <a:rPr lang="en-US" dirty="0"/>
              <a:t>Applications of SEVIR</a:t>
            </a:r>
          </a:p>
        </p:txBody>
      </p:sp>
      <p:sp>
        <p:nvSpPr>
          <p:cNvPr id="3" name="Title 2">
            <a:extLst>
              <a:ext uri="{FF2B5EF4-FFF2-40B4-BE49-F238E27FC236}">
                <a16:creationId xmlns:a16="http://schemas.microsoft.com/office/drawing/2014/main" id="{6CFD6DD3-1BBD-814B-BF31-4409F85EE0CD}"/>
              </a:ext>
            </a:extLst>
          </p:cNvPr>
          <p:cNvSpPr>
            <a:spLocks noGrp="1"/>
          </p:cNvSpPr>
          <p:nvPr>
            <p:ph type="title"/>
          </p:nvPr>
        </p:nvSpPr>
        <p:spPr/>
        <p:txBody>
          <a:bodyPr/>
          <a:lstStyle/>
          <a:p>
            <a:r>
              <a:rPr lang="en-US" dirty="0"/>
              <a:t>Outline</a:t>
            </a:r>
          </a:p>
        </p:txBody>
      </p:sp>
      <p:sp>
        <p:nvSpPr>
          <p:cNvPr id="5" name="Right Arrow 4">
            <a:extLst>
              <a:ext uri="{FF2B5EF4-FFF2-40B4-BE49-F238E27FC236}">
                <a16:creationId xmlns:a16="http://schemas.microsoft.com/office/drawing/2014/main" id="{9A702B08-BFA2-7A49-9D96-FEFC2397BF79}"/>
              </a:ext>
            </a:extLst>
          </p:cNvPr>
          <p:cNvSpPr/>
          <p:nvPr/>
        </p:nvSpPr>
        <p:spPr>
          <a:xfrm>
            <a:off x="3294345" y="2098178"/>
            <a:ext cx="1011048" cy="365760"/>
          </a:xfrm>
          <a:prstGeom prst="rightArrow">
            <a:avLst/>
          </a:prstGeom>
          <a:solidFill>
            <a:srgbClr val="D2D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Tree>
    <p:extLst>
      <p:ext uri="{BB962C8B-B14F-4D97-AF65-F5344CB8AC3E}">
        <p14:creationId xmlns:p14="http://schemas.microsoft.com/office/powerpoint/2010/main" val="23520304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Earth Systems Data</a:t>
            </a:r>
          </a:p>
        </p:txBody>
      </p:sp>
      <p:pic>
        <p:nvPicPr>
          <p:cNvPr id="37" name="Picture 3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75951" y="1112873"/>
            <a:ext cx="1992741" cy="1329159"/>
          </a:xfrm>
          <a:prstGeom prst="rect">
            <a:avLst/>
          </a:prstGeom>
        </p:spPr>
      </p:pic>
      <p:sp>
        <p:nvSpPr>
          <p:cNvPr id="47" name="Rectangle 46"/>
          <p:cNvSpPr/>
          <p:nvPr/>
        </p:nvSpPr>
        <p:spPr>
          <a:xfrm>
            <a:off x="1285952" y="4157482"/>
            <a:ext cx="1326970" cy="36576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tx1"/>
                </a:solidFill>
                <a:effectLst/>
                <a:uLnTx/>
                <a:uFillTx/>
                <a:latin typeface="Calibri" panose="020F0502020204030204"/>
                <a:ea typeface="+mn-ea"/>
                <a:cs typeface="+mn-cs"/>
              </a:rPr>
              <a:t>Radar</a:t>
            </a:r>
          </a:p>
        </p:txBody>
      </p:sp>
      <p:pic>
        <p:nvPicPr>
          <p:cNvPr id="48" name="Picture 3" descr="E:\My Documents\Presentations\Group overview posters\CIWS.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05892" y="2877569"/>
            <a:ext cx="1889673" cy="1280160"/>
          </a:xfrm>
          <a:prstGeom prst="rect">
            <a:avLst/>
          </a:prstGeom>
          <a:noFill/>
          <a:ln w="9525">
            <a:solidFill>
              <a:schemeClr val="tx1"/>
            </a:solidFill>
          </a:ln>
          <a:effectLst>
            <a:outerShdw blurRad="50800" dist="38100" dir="2700000" algn="tl" rotWithShape="0">
              <a:prstClr val="black">
                <a:alpha val="40000"/>
              </a:prstClr>
            </a:outerShdw>
          </a:effectLst>
        </p:spPr>
      </p:pic>
      <p:sp>
        <p:nvSpPr>
          <p:cNvPr id="45" name="Rectangle 44"/>
          <p:cNvSpPr/>
          <p:nvPr/>
        </p:nvSpPr>
        <p:spPr>
          <a:xfrm>
            <a:off x="3485321" y="4157729"/>
            <a:ext cx="2967406" cy="36576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tx1"/>
                </a:solidFill>
                <a:effectLst/>
                <a:uLnTx/>
                <a:uFillTx/>
                <a:latin typeface="Calibri" panose="020F0502020204030204"/>
                <a:ea typeface="+mn-ea"/>
                <a:cs typeface="+mn-cs"/>
              </a:rPr>
              <a:t>Land &amp; Ocean Observations</a:t>
            </a:r>
          </a:p>
        </p:txBody>
      </p:sp>
      <p:pic>
        <p:nvPicPr>
          <p:cNvPr id="46" name="Picture 5"/>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95239" y="2866876"/>
            <a:ext cx="1915674" cy="128016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42" name="Picture 41" descr="gfs10.prp.024.glo.gif"/>
          <p:cNvPicPr>
            <a:picLocks noChangeAspect="1"/>
          </p:cNvPicPr>
          <p:nvPr/>
        </p:nvPicPr>
        <p:blipFill rotWithShape="1">
          <a:blip r:embed="rId6" cstate="email">
            <a:extLst>
              <a:ext uri="{28A0092B-C50C-407E-A947-70E740481C1C}">
                <a14:useLocalDpi xmlns:a14="http://schemas.microsoft.com/office/drawing/2010/main"/>
              </a:ext>
            </a:extLst>
          </a:blip>
          <a:srcRect t="9950"/>
          <a:stretch/>
        </p:blipFill>
        <p:spPr>
          <a:xfrm>
            <a:off x="6735370" y="2866876"/>
            <a:ext cx="1582935" cy="1280160"/>
          </a:xfrm>
          <a:prstGeom prst="rect">
            <a:avLst/>
          </a:prstGeom>
          <a:solidFill>
            <a:schemeClr val="bg1"/>
          </a:solidFill>
          <a:ln w="9525">
            <a:solidFill>
              <a:schemeClr val="tx1"/>
            </a:solidFill>
          </a:ln>
          <a:effectLst>
            <a:outerShdw blurRad="50800" dist="38100" dir="2700000" algn="tl" rotWithShape="0">
              <a:prstClr val="black">
                <a:alpha val="40000"/>
              </a:prstClr>
            </a:outerShdw>
          </a:effectLst>
        </p:spPr>
      </p:pic>
      <p:sp>
        <p:nvSpPr>
          <p:cNvPr id="43" name="TextBox 42"/>
          <p:cNvSpPr txBox="1"/>
          <p:nvPr/>
        </p:nvSpPr>
        <p:spPr>
          <a:xfrm>
            <a:off x="6909663" y="4150608"/>
            <a:ext cx="4028302" cy="365760"/>
          </a:xfrm>
          <a:prstGeom prst="rect">
            <a:avLst/>
          </a:prstGeom>
          <a:noFill/>
          <a:ln w="12700">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Calibri" panose="020F0502020204030204"/>
                <a:ea typeface="+mn-ea"/>
                <a:cs typeface="+mn-cs"/>
              </a:rPr>
              <a:t>Numerical Weather &amp; Climate Models</a:t>
            </a:r>
          </a:p>
        </p:txBody>
      </p:sp>
      <p:pic>
        <p:nvPicPr>
          <p:cNvPr id="44" name="Picture 2" descr="GeoLog | How to forecast the future with climate models - GeoLog">
            <a:extLst>
              <a:ext uri="{FF2B5EF4-FFF2-40B4-BE49-F238E27FC236}">
                <a16:creationId xmlns:a16="http://schemas.microsoft.com/office/drawing/2014/main" id="{FFEAC946-D44C-A944-9777-819DB7488FC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672161" y="2864930"/>
            <a:ext cx="2265804" cy="129474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Satellite Modis Stock Photos - Download 18 Royalty Free Photos">
            <a:extLst>
              <a:ext uri="{FF2B5EF4-FFF2-40B4-BE49-F238E27FC236}">
                <a16:creationId xmlns:a16="http://schemas.microsoft.com/office/drawing/2014/main" id="{41D14AE7-D25F-204C-BB62-0CE18F781B95}"/>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953076" y="1142122"/>
            <a:ext cx="1263892" cy="1351488"/>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9AD65273-39E1-A349-9475-A99577F06E33}"/>
              </a:ext>
            </a:extLst>
          </p:cNvPr>
          <p:cNvSpPr txBox="1"/>
          <p:nvPr/>
        </p:nvSpPr>
        <p:spPr>
          <a:xfrm>
            <a:off x="3008349" y="2417153"/>
            <a:ext cx="9279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err="1">
                <a:ln>
                  <a:noFill/>
                </a:ln>
                <a:effectLst/>
                <a:uLnTx/>
                <a:uFillTx/>
                <a:latin typeface="Calibri" panose="020F0502020204030204"/>
                <a:ea typeface="+mn-ea"/>
                <a:cs typeface="+mn-cs"/>
              </a:rPr>
              <a:t>LandSat</a:t>
            </a:r>
            <a:endParaRPr kumimoji="0" lang="en-US" b="0" i="0" u="none" strike="noStrike" kern="1200" cap="none" spc="0" normalizeH="0" baseline="0" noProof="0" dirty="0">
              <a:ln>
                <a:noFill/>
              </a:ln>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FA65A8F0-7339-3846-8FA9-28207E14FA5A}"/>
              </a:ext>
            </a:extLst>
          </p:cNvPr>
          <p:cNvSpPr txBox="1"/>
          <p:nvPr/>
        </p:nvSpPr>
        <p:spPr>
          <a:xfrm>
            <a:off x="5160640" y="2429823"/>
            <a:ext cx="8402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Calibri" panose="020F0502020204030204"/>
                <a:ea typeface="+mn-ea"/>
                <a:cs typeface="+mn-cs"/>
              </a:rPr>
              <a:t>MODIS</a:t>
            </a:r>
          </a:p>
        </p:txBody>
      </p:sp>
      <p:pic>
        <p:nvPicPr>
          <p:cNvPr id="52" name="Picture 8" descr="NASA's A-Train of satellites 'on track' with hurricane research">
            <a:extLst>
              <a:ext uri="{FF2B5EF4-FFF2-40B4-BE49-F238E27FC236}">
                <a16:creationId xmlns:a16="http://schemas.microsoft.com/office/drawing/2014/main" id="{4B28E87A-3D57-0C46-8CDC-FFA422F3AE17}"/>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723838" y="1058352"/>
            <a:ext cx="2855730" cy="140644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Sentinel 2 Satellite">
            <a:extLst>
              <a:ext uri="{FF2B5EF4-FFF2-40B4-BE49-F238E27FC236}">
                <a16:creationId xmlns:a16="http://schemas.microsoft.com/office/drawing/2014/main" id="{31437465-F645-0442-A4EC-E10DED4103DF}"/>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74735" y="1120376"/>
            <a:ext cx="1297456" cy="1297456"/>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E8C69D2B-63F3-D145-9596-66B68AC0975A}"/>
              </a:ext>
            </a:extLst>
          </p:cNvPr>
          <p:cNvSpPr txBox="1"/>
          <p:nvPr/>
        </p:nvSpPr>
        <p:spPr>
          <a:xfrm>
            <a:off x="950673" y="2417153"/>
            <a:ext cx="9455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Calibri" panose="020F0502020204030204"/>
                <a:ea typeface="+mn-ea"/>
                <a:cs typeface="+mn-cs"/>
              </a:rPr>
              <a:t>Sentinel</a:t>
            </a:r>
          </a:p>
        </p:txBody>
      </p:sp>
      <p:pic>
        <p:nvPicPr>
          <p:cNvPr id="55" name="Picture 12" descr="Part 1—Learn About GOES Images">
            <a:extLst>
              <a:ext uri="{FF2B5EF4-FFF2-40B4-BE49-F238E27FC236}">
                <a16:creationId xmlns:a16="http://schemas.microsoft.com/office/drawing/2014/main" id="{52F4FD4A-4E1C-0E47-BBBF-A493E0A7A307}"/>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746581" y="1105913"/>
            <a:ext cx="1680572" cy="1680572"/>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C34B9984-54B9-1E4E-B98F-F7AF11A67443}"/>
              </a:ext>
            </a:extLst>
          </p:cNvPr>
          <p:cNvSpPr txBox="1"/>
          <p:nvPr/>
        </p:nvSpPr>
        <p:spPr>
          <a:xfrm>
            <a:off x="7768067" y="2508237"/>
            <a:ext cx="189500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Calibri" panose="020F0502020204030204"/>
                <a:ea typeface="+mn-ea"/>
                <a:cs typeface="+mn-cs"/>
              </a:rPr>
              <a:t>Weather Satellites</a:t>
            </a:r>
          </a:p>
        </p:txBody>
      </p:sp>
      <p:sp>
        <p:nvSpPr>
          <p:cNvPr id="57" name="Rectangle 56"/>
          <p:cNvSpPr/>
          <p:nvPr/>
        </p:nvSpPr>
        <p:spPr>
          <a:xfrm>
            <a:off x="374904" y="4645152"/>
            <a:ext cx="11457432" cy="1481328"/>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b="1" dirty="0">
                <a:solidFill>
                  <a:schemeClr val="tx1"/>
                </a:solidFill>
              </a:rPr>
              <a:t>The deluge of earth systems data is a blessing and a curse</a:t>
            </a:r>
          </a:p>
          <a:p>
            <a:pPr marL="285750" indent="-285750">
              <a:lnSpc>
                <a:spcPct val="150000"/>
              </a:lnSpc>
              <a:buFont typeface="Arial" panose="020B0604020202020204" pitchFamily="34" charset="0"/>
              <a:buChar char="•"/>
            </a:pPr>
            <a:r>
              <a:rPr lang="en-US" b="1" dirty="0">
                <a:solidFill>
                  <a:schemeClr val="accent6">
                    <a:lumMod val="75000"/>
                  </a:schemeClr>
                </a:solidFill>
              </a:rPr>
              <a:t>Good</a:t>
            </a:r>
            <a:r>
              <a:rPr lang="en-US" b="1" dirty="0">
                <a:solidFill>
                  <a:schemeClr val="tx1"/>
                </a:solidFill>
              </a:rPr>
              <a:t>: Easy access to massive amounts of data creates opportunities for AI research</a:t>
            </a:r>
          </a:p>
          <a:p>
            <a:pPr marL="285750" indent="-285750">
              <a:lnSpc>
                <a:spcPct val="150000"/>
              </a:lnSpc>
              <a:buFont typeface="Arial" panose="020B0604020202020204" pitchFamily="34" charset="0"/>
              <a:buChar char="•"/>
            </a:pPr>
            <a:r>
              <a:rPr lang="en-US" b="1" dirty="0">
                <a:solidFill>
                  <a:srgbClr val="C00000"/>
                </a:solidFill>
              </a:rPr>
              <a:t>Bad</a:t>
            </a:r>
            <a:r>
              <a:rPr lang="en-US" b="1" dirty="0">
                <a:solidFill>
                  <a:schemeClr val="tx1"/>
                </a:solidFill>
              </a:rPr>
              <a:t>:    The shear size and complexity of the data creates barriers to entry</a:t>
            </a:r>
          </a:p>
        </p:txBody>
      </p:sp>
    </p:spTree>
    <p:extLst>
      <p:ext uri="{BB962C8B-B14F-4D97-AF65-F5344CB8AC3E}">
        <p14:creationId xmlns:p14="http://schemas.microsoft.com/office/powerpoint/2010/main" val="19540397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Benchmark Datasets </a:t>
            </a:r>
            <a:r>
              <a:rPr lang="en-US" dirty="0"/>
              <a:t>in Environmental Science</a:t>
            </a:r>
          </a:p>
        </p:txBody>
      </p:sp>
      <p:cxnSp>
        <p:nvCxnSpPr>
          <p:cNvPr id="5" name="Straight Arrow Connector 4">
            <a:extLst>
              <a:ext uri="{FF2B5EF4-FFF2-40B4-BE49-F238E27FC236}">
                <a16:creationId xmlns:a16="http://schemas.microsoft.com/office/drawing/2014/main" id="{B31FD967-1501-114B-8762-EB1FB7BA68B3}"/>
              </a:ext>
            </a:extLst>
          </p:cNvPr>
          <p:cNvCxnSpPr/>
          <p:nvPr/>
        </p:nvCxnSpPr>
        <p:spPr>
          <a:xfrm>
            <a:off x="1888435" y="3670853"/>
            <a:ext cx="9289774" cy="0"/>
          </a:xfrm>
          <a:prstGeom prst="straightConnector1">
            <a:avLst/>
          </a:prstGeom>
          <a:ln w="114300">
            <a:solidFill>
              <a:schemeClr val="tx1"/>
            </a:solidFill>
            <a:tailEnd type="triangle"/>
          </a:ln>
          <a:effectLst>
            <a:outerShdw blurRad="50800" dist="38100" dir="5400000" algn="t" rotWithShape="0">
              <a:prstClr val="black">
                <a:alpha val="40000"/>
              </a:prstClr>
            </a:outerShdw>
          </a:effectLst>
          <a:scene3d>
            <a:camera prst="orthographicFront"/>
            <a:lightRig rig="threePt" dir="t"/>
          </a:scene3d>
          <a:sp3d>
            <a:bevelB/>
          </a:sp3d>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E96BEB9-AAE6-BB47-A682-CE6F665790E1}"/>
              </a:ext>
            </a:extLst>
          </p:cNvPr>
          <p:cNvSpPr txBox="1"/>
          <p:nvPr/>
        </p:nvSpPr>
        <p:spPr>
          <a:xfrm>
            <a:off x="265044" y="3347687"/>
            <a:ext cx="162339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mj-lt"/>
                <a:ea typeface="+mn-ea"/>
                <a:cs typeface="+mn-cs"/>
              </a:rPr>
              <a:t>ML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mj-lt"/>
                <a:ea typeface="+mn-ea"/>
                <a:cs typeface="+mn-cs"/>
              </a:rPr>
              <a:t>Readiness</a:t>
            </a:r>
          </a:p>
        </p:txBody>
      </p:sp>
      <p:sp>
        <p:nvSpPr>
          <p:cNvPr id="7" name="TextBox 6">
            <a:extLst>
              <a:ext uri="{FF2B5EF4-FFF2-40B4-BE49-F238E27FC236}">
                <a16:creationId xmlns:a16="http://schemas.microsoft.com/office/drawing/2014/main" id="{FC882625-7991-A34D-B204-AAD7AC96D647}"/>
              </a:ext>
            </a:extLst>
          </p:cNvPr>
          <p:cNvSpPr txBox="1"/>
          <p:nvPr/>
        </p:nvSpPr>
        <p:spPr>
          <a:xfrm>
            <a:off x="1742661" y="3858149"/>
            <a:ext cx="1922321" cy="147732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mj-lt"/>
                <a:ea typeface="+mn-ea"/>
                <a:cs typeface="+mn-cs"/>
              </a:rPr>
              <a:t>Unstructured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mj-lt"/>
                <a:ea typeface="+mn-ea"/>
                <a:cs typeface="+mn-cs"/>
              </a:rPr>
              <a:t>Unorganized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mj-lt"/>
                <a:ea typeface="+mn-ea"/>
                <a:cs typeface="+mn-cs"/>
              </a:rPr>
              <a:t>Unlabeled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mj-lt"/>
                <a:ea typeface="+mn-ea"/>
                <a:cs typeface="+mn-cs"/>
              </a:rPr>
              <a:t>Too Small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mj-lt"/>
                <a:ea typeface="+mn-ea"/>
                <a:cs typeface="+mn-cs"/>
              </a:rPr>
              <a:t>Not Diverse</a:t>
            </a:r>
          </a:p>
        </p:txBody>
      </p:sp>
      <p:sp>
        <p:nvSpPr>
          <p:cNvPr id="8" name="TextBox 7">
            <a:extLst>
              <a:ext uri="{FF2B5EF4-FFF2-40B4-BE49-F238E27FC236}">
                <a16:creationId xmlns:a16="http://schemas.microsoft.com/office/drawing/2014/main" id="{E805AA34-83DC-9F48-BB9F-2889A28F4505}"/>
              </a:ext>
            </a:extLst>
          </p:cNvPr>
          <p:cNvSpPr txBox="1"/>
          <p:nvPr/>
        </p:nvSpPr>
        <p:spPr>
          <a:xfrm>
            <a:off x="9102207" y="3845295"/>
            <a:ext cx="2448106" cy="203132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mj-lt"/>
                <a:ea typeface="+mn-ea"/>
                <a:cs typeface="+mn-cs"/>
              </a:rPr>
              <a:t>Tabular/Tensors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mj-lt"/>
                <a:ea typeface="+mn-ea"/>
                <a:cs typeface="+mn-cs"/>
              </a:rPr>
              <a:t>Standard Formats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mj-lt"/>
                <a:ea typeface="+mn-ea"/>
                <a:cs typeface="+mn-cs"/>
              </a:rPr>
              <a:t>Labeled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mj-lt"/>
                <a:ea typeface="+mn-ea"/>
                <a:cs typeface="+mn-cs"/>
              </a:rPr>
              <a:t>Sized for GPUs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mj-lt"/>
                <a:ea typeface="+mn-ea"/>
                <a:cs typeface="+mn-cs"/>
              </a:rPr>
              <a:t>Freely Available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effectLst/>
              <a:uLnTx/>
              <a:uFillTx/>
              <a:latin typeface="+mj-lt"/>
              <a:ea typeface="+mn-ea"/>
              <a:cs typeface="+mn-cs"/>
            </a:endParaRPr>
          </a:p>
        </p:txBody>
      </p:sp>
      <p:sp>
        <p:nvSpPr>
          <p:cNvPr id="10" name="TextBox 9">
            <a:extLst>
              <a:ext uri="{FF2B5EF4-FFF2-40B4-BE49-F238E27FC236}">
                <a16:creationId xmlns:a16="http://schemas.microsoft.com/office/drawing/2014/main" id="{AA3668C6-BC56-B944-A84F-DED8951F8069}"/>
              </a:ext>
            </a:extLst>
          </p:cNvPr>
          <p:cNvSpPr txBox="1"/>
          <p:nvPr/>
        </p:nvSpPr>
        <p:spPr>
          <a:xfrm>
            <a:off x="4673421" y="3843481"/>
            <a:ext cx="4230645" cy="1754326"/>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mj-lt"/>
                <a:ea typeface="+mn-ea"/>
                <a:cs typeface="+mn-cs"/>
              </a:rPr>
              <a:t>Non-Tabular structure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mj-lt"/>
                <a:ea typeface="+mn-ea"/>
                <a:cs typeface="+mn-cs"/>
              </a:rPr>
              <a:t>Uncommon or proprietary formats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mj-lt"/>
                <a:ea typeface="+mn-ea"/>
                <a:cs typeface="+mn-cs"/>
              </a:rPr>
              <a:t>Complex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1" u="none" strike="noStrike" kern="1200" cap="none" spc="0" normalizeH="0" baseline="0" noProof="0" dirty="0">
                <a:ln>
                  <a:noFill/>
                </a:ln>
                <a:effectLst/>
                <a:uLnTx/>
                <a:uFillTx/>
                <a:latin typeface="+mj-lt"/>
                <a:ea typeface="+mn-ea"/>
                <a:cs typeface="+mn-cs"/>
              </a:rPr>
              <a:t>Too</a:t>
            </a:r>
            <a:r>
              <a:rPr kumimoji="0" lang="en-US" sz="1800" b="1" i="0" u="none" strike="noStrike" kern="1200" cap="none" spc="0" normalizeH="0" baseline="0" noProof="0" dirty="0">
                <a:ln>
                  <a:noFill/>
                </a:ln>
                <a:effectLst/>
                <a:uLnTx/>
                <a:uFillTx/>
                <a:latin typeface="+mj-lt"/>
                <a:ea typeface="+mn-ea"/>
                <a:cs typeface="+mn-cs"/>
              </a:rPr>
              <a:t> big</a:t>
            </a:r>
            <a:endParaRPr kumimoji="0" lang="en-US" sz="1800" b="1" i="1" u="none" strike="noStrike" kern="1200" cap="none" spc="0" normalizeH="0" baseline="0" noProof="0" dirty="0">
              <a:ln>
                <a:noFill/>
              </a:ln>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mj-lt"/>
                <a:ea typeface="+mn-ea"/>
                <a:cs typeface="+mn-cs"/>
              </a:rPr>
              <a:t>Difficult to obtain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effectLst/>
              <a:uLnTx/>
              <a:uFillTx/>
              <a:latin typeface="+mj-lt"/>
              <a:ea typeface="+mn-ea"/>
              <a:cs typeface="+mn-cs"/>
            </a:endParaRPr>
          </a:p>
        </p:txBody>
      </p:sp>
      <p:grpSp>
        <p:nvGrpSpPr>
          <p:cNvPr id="11" name="Group 10">
            <a:extLst>
              <a:ext uri="{FF2B5EF4-FFF2-40B4-BE49-F238E27FC236}">
                <a16:creationId xmlns:a16="http://schemas.microsoft.com/office/drawing/2014/main" id="{3D00C075-86FB-834B-B150-D85C49557746}"/>
              </a:ext>
            </a:extLst>
          </p:cNvPr>
          <p:cNvGrpSpPr/>
          <p:nvPr/>
        </p:nvGrpSpPr>
        <p:grpSpPr>
          <a:xfrm>
            <a:off x="9399130" y="1319628"/>
            <a:ext cx="2501788" cy="2099829"/>
            <a:chOff x="9134086" y="1690688"/>
            <a:chExt cx="2501788" cy="2099829"/>
          </a:xfrm>
        </p:grpSpPr>
        <p:pic>
          <p:nvPicPr>
            <p:cNvPr id="12" name="Picture 4" descr="MNIST sample images">
              <a:extLst>
                <a:ext uri="{FF2B5EF4-FFF2-40B4-BE49-F238E27FC236}">
                  <a16:creationId xmlns:a16="http://schemas.microsoft.com/office/drawing/2014/main" id="{DC117CB5-0332-DF4F-99A5-E9481CE0B3D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09979" y="1826906"/>
              <a:ext cx="1125895" cy="6857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7B18EFEC-1871-8047-B5F1-9B35958BD96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72678" y="2058138"/>
              <a:ext cx="1149221" cy="6643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a:extLst>
                <a:ext uri="{FF2B5EF4-FFF2-40B4-BE49-F238E27FC236}">
                  <a16:creationId xmlns:a16="http://schemas.microsoft.com/office/drawing/2014/main" id="{C072D5A7-C9F2-E64B-A6E1-863D4266F2B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0547678" y="2646605"/>
              <a:ext cx="1088196" cy="9267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Home">
              <a:extLst>
                <a:ext uri="{FF2B5EF4-FFF2-40B4-BE49-F238E27FC236}">
                  <a16:creationId xmlns:a16="http://schemas.microsoft.com/office/drawing/2014/main" id="{89F149DD-197D-A445-8B30-5CE3B7A29FEE}"/>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9134086" y="1690688"/>
              <a:ext cx="1375893" cy="28787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B10653E-3164-3648-9409-843A68652737}"/>
                </a:ext>
              </a:extLst>
            </p:cNvPr>
            <p:cNvSpPr txBox="1"/>
            <p:nvPr/>
          </p:nvSpPr>
          <p:spPr>
            <a:xfrm>
              <a:off x="10809487" y="2421268"/>
              <a:ext cx="5645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Calibri" panose="020F0502020204030204"/>
                  <a:ea typeface="+mn-ea"/>
                  <a:cs typeface="+mn-cs"/>
                </a:rPr>
                <a:t>MNIST</a:t>
              </a:r>
            </a:p>
          </p:txBody>
        </p:sp>
        <p:sp>
          <p:nvSpPr>
            <p:cNvPr id="17" name="TextBox 16">
              <a:extLst>
                <a:ext uri="{FF2B5EF4-FFF2-40B4-BE49-F238E27FC236}">
                  <a16:creationId xmlns:a16="http://schemas.microsoft.com/office/drawing/2014/main" id="{EB3FD78D-D9AA-5C42-B244-725438DA1FA6}"/>
                </a:ext>
              </a:extLst>
            </p:cNvPr>
            <p:cNvSpPr txBox="1"/>
            <p:nvPr/>
          </p:nvSpPr>
          <p:spPr>
            <a:xfrm>
              <a:off x="10762932" y="3528907"/>
              <a:ext cx="5725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effectLst/>
                  <a:uLnTx/>
                  <a:uFillTx/>
                  <a:latin typeface="Calibri" panose="020F0502020204030204"/>
                  <a:ea typeface="+mn-ea"/>
                  <a:cs typeface="+mn-cs"/>
                </a:rPr>
                <a:t>celebA</a:t>
              </a:r>
              <a:endParaRPr kumimoji="0" lang="en-US" sz="1100" b="0" i="0" u="none" strike="noStrike" kern="1200" cap="none" spc="0" normalizeH="0" baseline="0" noProof="0" dirty="0">
                <a:ln>
                  <a:noFill/>
                </a:ln>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C444392-768C-7947-BB15-AAFE5136735C}"/>
                </a:ext>
              </a:extLst>
            </p:cNvPr>
            <p:cNvSpPr txBox="1"/>
            <p:nvPr/>
          </p:nvSpPr>
          <p:spPr>
            <a:xfrm>
              <a:off x="9584047" y="3510913"/>
              <a:ext cx="72648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effectLst/>
                  <a:uLnTx/>
                  <a:uFillTx/>
                  <a:latin typeface="Calibri" panose="020F0502020204030204"/>
                  <a:ea typeface="+mn-ea"/>
                  <a:cs typeface="+mn-cs"/>
                </a:rPr>
                <a:t>Imagenet</a:t>
              </a:r>
              <a:endParaRPr kumimoji="0" lang="en-US" sz="1100" b="0" i="0" u="none" strike="noStrike" kern="1200" cap="none" spc="0" normalizeH="0" baseline="0" noProof="0" dirty="0">
                <a:ln>
                  <a:noFill/>
                </a:ln>
                <a:effectLst/>
                <a:uLnTx/>
                <a:uFillTx/>
                <a:latin typeface="Calibri" panose="020F0502020204030204"/>
                <a:ea typeface="+mn-ea"/>
                <a:cs typeface="+mn-cs"/>
              </a:endParaRPr>
            </a:p>
          </p:txBody>
        </p:sp>
        <p:pic>
          <p:nvPicPr>
            <p:cNvPr id="19" name="Picture 14" descr="Image result for ImageNet">
              <a:extLst>
                <a:ext uri="{FF2B5EF4-FFF2-40B4-BE49-F238E27FC236}">
                  <a16:creationId xmlns:a16="http://schemas.microsoft.com/office/drawing/2014/main" id="{196CD79A-9F59-F34C-A460-580AB205201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372678" y="2914018"/>
              <a:ext cx="1088196" cy="64076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FC18261-C0B6-0746-8F8A-F96DC8695D5E}"/>
                </a:ext>
              </a:extLst>
            </p:cNvPr>
            <p:cNvSpPr txBox="1"/>
            <p:nvPr/>
          </p:nvSpPr>
          <p:spPr>
            <a:xfrm>
              <a:off x="9584047" y="2683675"/>
              <a:ext cx="69442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Calibri" panose="020F0502020204030204"/>
                  <a:ea typeface="+mn-ea"/>
                  <a:cs typeface="+mn-cs"/>
                </a:rPr>
                <a:t>CIFAR 10</a:t>
              </a:r>
            </a:p>
          </p:txBody>
        </p:sp>
      </p:grpSp>
      <p:grpSp>
        <p:nvGrpSpPr>
          <p:cNvPr id="21" name="Group 20">
            <a:extLst>
              <a:ext uri="{FF2B5EF4-FFF2-40B4-BE49-F238E27FC236}">
                <a16:creationId xmlns:a16="http://schemas.microsoft.com/office/drawing/2014/main" id="{D3F1BEBA-2825-8E49-8465-A372F966BEA1}"/>
              </a:ext>
            </a:extLst>
          </p:cNvPr>
          <p:cNvGrpSpPr/>
          <p:nvPr/>
        </p:nvGrpSpPr>
        <p:grpSpPr>
          <a:xfrm>
            <a:off x="4081953" y="1377683"/>
            <a:ext cx="2865443" cy="2122542"/>
            <a:chOff x="3816909" y="1748743"/>
            <a:chExt cx="2865443" cy="2122542"/>
          </a:xfrm>
        </p:grpSpPr>
        <p:pic>
          <p:nvPicPr>
            <p:cNvPr id="22" name="Picture 21">
              <a:extLst>
                <a:ext uri="{FF2B5EF4-FFF2-40B4-BE49-F238E27FC236}">
                  <a16:creationId xmlns:a16="http://schemas.microsoft.com/office/drawing/2014/main" id="{B48552AF-41BA-4A4D-9118-267DCE24C0B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93520" y="1846325"/>
              <a:ext cx="821238" cy="547766"/>
            </a:xfrm>
            <a:prstGeom prst="rect">
              <a:avLst/>
            </a:prstGeom>
          </p:spPr>
        </p:pic>
        <p:pic>
          <p:nvPicPr>
            <p:cNvPr id="23" name="Picture 6" descr="Satellite Modis Stock Photos - Download 18 Royalty Free Photos">
              <a:extLst>
                <a:ext uri="{FF2B5EF4-FFF2-40B4-BE49-F238E27FC236}">
                  <a16:creationId xmlns:a16="http://schemas.microsoft.com/office/drawing/2014/main" id="{8E258CFF-46EB-1F4D-873D-238E7382AB75}"/>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975271" y="2481763"/>
              <a:ext cx="631062" cy="67479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NASA's A-Train of satellites 'on track' with hurricane research">
              <a:extLst>
                <a:ext uri="{FF2B5EF4-FFF2-40B4-BE49-F238E27FC236}">
                  <a16:creationId xmlns:a16="http://schemas.microsoft.com/office/drawing/2014/main" id="{9E1E4459-6192-EF41-B2C2-D786EB0BBF1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002346" y="1748743"/>
              <a:ext cx="1375893" cy="67762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Part 1—Learn About GOES Images">
              <a:extLst>
                <a:ext uri="{FF2B5EF4-FFF2-40B4-BE49-F238E27FC236}">
                  <a16:creationId xmlns:a16="http://schemas.microsoft.com/office/drawing/2014/main" id="{45B3581C-5D5B-9642-91A5-C66324CD14AB}"/>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893520" y="2533740"/>
              <a:ext cx="692589" cy="69258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E:\My Documents\Presentations\Group overview posters\CIWS.gif">
              <a:extLst>
                <a:ext uri="{FF2B5EF4-FFF2-40B4-BE49-F238E27FC236}">
                  <a16:creationId xmlns:a16="http://schemas.microsoft.com/office/drawing/2014/main" id="{953D88D8-F8B7-F64A-8CBF-54EDA2FCEB38}"/>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835556" y="2533145"/>
              <a:ext cx="870505" cy="589724"/>
            </a:xfrm>
            <a:prstGeom prst="rect">
              <a:avLst/>
            </a:prstGeom>
            <a:noFill/>
            <a:ln w="9525">
              <a:solidFill>
                <a:schemeClr val="tx1"/>
              </a:solidFill>
            </a:ln>
            <a:effectLst>
              <a:outerShdw blurRad="50800" dist="38100" dir="2700000" algn="tl" rotWithShape="0">
                <a:prstClr val="black">
                  <a:alpha val="40000"/>
                </a:prstClr>
              </a:outerShdw>
            </a:effectLst>
          </p:spPr>
        </p:pic>
        <p:pic>
          <p:nvPicPr>
            <p:cNvPr id="27" name="Picture 2" descr="GeoLog | How to forecast the future with climate models - GeoLog">
              <a:extLst>
                <a:ext uri="{FF2B5EF4-FFF2-40B4-BE49-F238E27FC236}">
                  <a16:creationId xmlns:a16="http://schemas.microsoft.com/office/drawing/2014/main" id="{26194231-E3BE-784C-88D0-38397BD4A27F}"/>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811848" y="3304019"/>
              <a:ext cx="870504" cy="56726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a:extLst>
                <a:ext uri="{FF2B5EF4-FFF2-40B4-BE49-F238E27FC236}">
                  <a16:creationId xmlns:a16="http://schemas.microsoft.com/office/drawing/2014/main" id="{03081D5B-5E45-1441-BDD4-57E1587CE7D2}"/>
                </a:ext>
              </a:extLst>
            </p:cNvPr>
            <p:cNvPicPr>
              <a:picLocks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816909" y="3263558"/>
              <a:ext cx="791623" cy="56725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9" name="Picture 28" descr="gfs10.prp.024.glo.gif">
              <a:extLst>
                <a:ext uri="{FF2B5EF4-FFF2-40B4-BE49-F238E27FC236}">
                  <a16:creationId xmlns:a16="http://schemas.microsoft.com/office/drawing/2014/main" id="{BA634463-0BBE-614B-9D73-A135C15BAA94}"/>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t="9950"/>
            <a:stretch/>
          </p:blipFill>
          <p:spPr>
            <a:xfrm>
              <a:off x="4794023" y="3217709"/>
              <a:ext cx="791623" cy="640206"/>
            </a:xfrm>
            <a:prstGeom prst="rect">
              <a:avLst/>
            </a:prstGeom>
            <a:solidFill>
              <a:schemeClr val="bg1"/>
            </a:solidFill>
            <a:ln w="9525">
              <a:solidFill>
                <a:schemeClr val="tx1"/>
              </a:solidFill>
            </a:ln>
            <a:effectLst>
              <a:outerShdw blurRad="50800" dist="38100" dir="2700000" algn="tl" rotWithShape="0">
                <a:prstClr val="black">
                  <a:alpha val="40000"/>
                </a:prstClr>
              </a:outerShdw>
            </a:effectLst>
          </p:spPr>
        </p:pic>
      </p:grpSp>
      <p:sp>
        <p:nvSpPr>
          <p:cNvPr id="30" name="Right Arrow 29">
            <a:extLst>
              <a:ext uri="{FF2B5EF4-FFF2-40B4-BE49-F238E27FC236}">
                <a16:creationId xmlns:a16="http://schemas.microsoft.com/office/drawing/2014/main" id="{B0C2C433-294A-0B4B-BFCE-E2C409CD50F7}"/>
              </a:ext>
            </a:extLst>
          </p:cNvPr>
          <p:cNvSpPr/>
          <p:nvPr/>
        </p:nvSpPr>
        <p:spPr>
          <a:xfrm>
            <a:off x="7360267" y="1612710"/>
            <a:ext cx="1940149" cy="1527143"/>
          </a:xfrm>
          <a:prstGeom prst="rightArrow">
            <a:avLst/>
          </a:prstGeom>
          <a:gradFill>
            <a:gsLst>
              <a:gs pos="0">
                <a:srgbClr val="0070C0"/>
              </a:gs>
              <a:gs pos="100000">
                <a:srgbClr val="7030A0"/>
              </a:gs>
              <a:gs pos="100000">
                <a:srgbClr val="7030A0"/>
              </a:gs>
              <a:gs pos="73000">
                <a:srgbClr val="B851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Data Curation</a:t>
            </a:r>
          </a:p>
        </p:txBody>
      </p:sp>
      <p:sp>
        <p:nvSpPr>
          <p:cNvPr id="31" name="Rectangle 30"/>
          <p:cNvSpPr/>
          <p:nvPr/>
        </p:nvSpPr>
        <p:spPr>
          <a:xfrm>
            <a:off x="173317" y="5514594"/>
            <a:ext cx="11845365" cy="727588"/>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b="1" dirty="0">
                <a:solidFill>
                  <a:schemeClr val="tx1"/>
                </a:solidFill>
                <a:latin typeface="+mj-lt"/>
              </a:rPr>
              <a:t>Advances in ML for Environmental science can be accelerated through high-quality benchmark datasets</a:t>
            </a:r>
          </a:p>
        </p:txBody>
      </p:sp>
      <p:sp>
        <p:nvSpPr>
          <p:cNvPr id="2" name="TextBox 1">
            <a:extLst>
              <a:ext uri="{FF2B5EF4-FFF2-40B4-BE49-F238E27FC236}">
                <a16:creationId xmlns:a16="http://schemas.microsoft.com/office/drawing/2014/main" id="{7B79A775-B24D-884D-B49B-F612C9DE99A7}"/>
              </a:ext>
            </a:extLst>
          </p:cNvPr>
          <p:cNvSpPr txBox="1"/>
          <p:nvPr/>
        </p:nvSpPr>
        <p:spPr>
          <a:xfrm>
            <a:off x="9802428" y="998162"/>
            <a:ext cx="1846979" cy="307777"/>
          </a:xfrm>
          <a:prstGeom prst="rect">
            <a:avLst/>
          </a:prstGeom>
          <a:noFill/>
        </p:spPr>
        <p:txBody>
          <a:bodyPr wrap="none" rtlCol="0">
            <a:spAutoFit/>
          </a:bodyPr>
          <a:lstStyle/>
          <a:p>
            <a:pPr algn="ctr"/>
            <a:r>
              <a:rPr lang="en-US" sz="1400" dirty="0">
                <a:ln w="0"/>
                <a:solidFill>
                  <a:schemeClr val="accent1"/>
                </a:solidFill>
                <a:effectLst>
                  <a:outerShdw blurRad="38100" dist="25400" dir="5400000" algn="ctr" rotWithShape="0">
                    <a:srgbClr val="6E747A">
                      <a:alpha val="43000"/>
                    </a:srgbClr>
                  </a:outerShdw>
                </a:effectLst>
              </a:rPr>
              <a:t>Benchmark Datasets</a:t>
            </a:r>
          </a:p>
        </p:txBody>
      </p:sp>
    </p:spTree>
    <p:extLst>
      <p:ext uri="{BB962C8B-B14F-4D97-AF65-F5344CB8AC3E}">
        <p14:creationId xmlns:p14="http://schemas.microsoft.com/office/powerpoint/2010/main" val="20016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linds(horizontal)">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nip Same Side Corner Rectangle 19">
            <a:extLst>
              <a:ext uri="{FF2B5EF4-FFF2-40B4-BE49-F238E27FC236}">
                <a16:creationId xmlns:a16="http://schemas.microsoft.com/office/drawing/2014/main" id="{62B42FC4-4586-4A4F-9292-9C65B7651935}"/>
              </a:ext>
            </a:extLst>
          </p:cNvPr>
          <p:cNvSpPr/>
          <p:nvPr/>
        </p:nvSpPr>
        <p:spPr bwMode="auto">
          <a:xfrm rot="10800000">
            <a:off x="781850" y="4243557"/>
            <a:ext cx="10760276" cy="1388427"/>
          </a:xfrm>
          <a:prstGeom prst="snip2SameRect">
            <a:avLst>
              <a:gd name="adj1" fmla="val 50000"/>
              <a:gd name="adj2" fmla="val 0"/>
            </a:avLst>
          </a:prstGeom>
          <a:gradFill>
            <a:gsLst>
              <a:gs pos="0">
                <a:srgbClr val="59677C">
                  <a:alpha val="13000"/>
                </a:srgbClr>
              </a:gs>
              <a:gs pos="100000">
                <a:schemeClr val="bg1"/>
              </a:gs>
            </a:gsLst>
            <a:lin ang="5400000" scaled="1"/>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400" b="1" dirty="0">
              <a:latin typeface="Arial" pitchFamily="-110" charset="0"/>
            </a:endParaRPr>
          </a:p>
        </p:txBody>
      </p:sp>
      <p:sp>
        <p:nvSpPr>
          <p:cNvPr id="18" name="Rectangle 17">
            <a:extLst>
              <a:ext uri="{FF2B5EF4-FFF2-40B4-BE49-F238E27FC236}">
                <a16:creationId xmlns:a16="http://schemas.microsoft.com/office/drawing/2014/main" id="{493019DB-C829-6C49-8D85-63D9138855F6}"/>
              </a:ext>
            </a:extLst>
          </p:cNvPr>
          <p:cNvSpPr/>
          <p:nvPr/>
        </p:nvSpPr>
        <p:spPr bwMode="auto">
          <a:xfrm>
            <a:off x="921099" y="1571761"/>
            <a:ext cx="10515600" cy="29718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latin typeface="Arial" pitchFamily="-110" charset="0"/>
            </a:endParaRPr>
          </a:p>
        </p:txBody>
      </p:sp>
      <p:sp>
        <p:nvSpPr>
          <p:cNvPr id="17" name="Snip Same Side Corner Rectangle 16">
            <a:extLst>
              <a:ext uri="{FF2B5EF4-FFF2-40B4-BE49-F238E27FC236}">
                <a16:creationId xmlns:a16="http://schemas.microsoft.com/office/drawing/2014/main" id="{9BB6D51F-FDFB-0C48-B79F-A48874474659}"/>
              </a:ext>
            </a:extLst>
          </p:cNvPr>
          <p:cNvSpPr/>
          <p:nvPr/>
        </p:nvSpPr>
        <p:spPr bwMode="auto">
          <a:xfrm>
            <a:off x="781850" y="1116291"/>
            <a:ext cx="10760276" cy="813816"/>
          </a:xfrm>
          <a:prstGeom prst="snip2SameRect">
            <a:avLst>
              <a:gd name="adj1" fmla="val 50000"/>
              <a:gd name="adj2" fmla="val 0"/>
            </a:avLst>
          </a:prstGeom>
          <a:gradFill>
            <a:gsLst>
              <a:gs pos="0">
                <a:srgbClr val="394259">
                  <a:alpha val="9000"/>
                </a:srgbClr>
              </a:gs>
              <a:gs pos="100000">
                <a:schemeClr val="bg1"/>
              </a:gs>
            </a:gsLst>
            <a:lin ang="5400000" scaled="1"/>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400" b="1" dirty="0">
              <a:latin typeface="Arial" pitchFamily="-110" charset="0"/>
            </a:endParaRPr>
          </a:p>
        </p:txBody>
      </p:sp>
      <p:sp>
        <p:nvSpPr>
          <p:cNvPr id="2" name="Title 1">
            <a:extLst>
              <a:ext uri="{FF2B5EF4-FFF2-40B4-BE49-F238E27FC236}">
                <a16:creationId xmlns:a16="http://schemas.microsoft.com/office/drawing/2014/main" id="{8529D6B7-7777-FD41-9487-7BD495E7B44A}"/>
              </a:ext>
            </a:extLst>
          </p:cNvPr>
          <p:cNvSpPr>
            <a:spLocks noGrp="1"/>
          </p:cNvSpPr>
          <p:nvPr>
            <p:ph type="title"/>
          </p:nvPr>
        </p:nvSpPr>
        <p:spPr/>
        <p:txBody>
          <a:bodyPr/>
          <a:lstStyle/>
          <a:p>
            <a:r>
              <a:rPr lang="en-US" dirty="0"/>
              <a:t>AI Challenges</a:t>
            </a:r>
          </a:p>
        </p:txBody>
      </p:sp>
      <p:sp>
        <p:nvSpPr>
          <p:cNvPr id="7" name="Rectangle 6">
            <a:extLst>
              <a:ext uri="{FF2B5EF4-FFF2-40B4-BE49-F238E27FC236}">
                <a16:creationId xmlns:a16="http://schemas.microsoft.com/office/drawing/2014/main" id="{48E94893-683F-4145-887E-359D99F3B687}"/>
              </a:ext>
            </a:extLst>
          </p:cNvPr>
          <p:cNvSpPr/>
          <p:nvPr/>
        </p:nvSpPr>
        <p:spPr bwMode="auto">
          <a:xfrm>
            <a:off x="815672" y="1571761"/>
            <a:ext cx="1781827" cy="2971800"/>
          </a:xfrm>
          <a:prstGeom prst="rect">
            <a:avLst/>
          </a:prstGeom>
          <a:solidFill>
            <a:srgbClr val="34AD97"/>
          </a:solidFill>
          <a:ln w="12700" cap="flat" cmpd="sng" algn="ctr">
            <a:solidFill>
              <a:schemeClr val="tx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400" b="1" dirty="0">
                <a:latin typeface="Arial" pitchFamily="-110" charset="0"/>
              </a:rPr>
              <a:t>Problem</a:t>
            </a:r>
          </a:p>
          <a:p>
            <a:pPr algn="ctr" eaLnBrk="0" fontAlgn="base" hangingPunct="0">
              <a:spcBef>
                <a:spcPct val="0"/>
              </a:spcBef>
              <a:spcAft>
                <a:spcPct val="0"/>
              </a:spcAft>
            </a:pPr>
            <a:endParaRPr lang="en-US" sz="1400" b="1" dirty="0"/>
          </a:p>
          <a:p>
            <a:pPr algn="ctr" eaLnBrk="0" fontAlgn="base" hangingPunct="0">
              <a:spcBef>
                <a:spcPct val="0"/>
              </a:spcBef>
              <a:spcAft>
                <a:spcPct val="0"/>
              </a:spcAft>
            </a:pPr>
            <a:endParaRPr lang="en-US" sz="1400" b="1" dirty="0"/>
          </a:p>
          <a:p>
            <a:pPr algn="ctr" eaLnBrk="0" fontAlgn="base" hangingPunct="0">
              <a:spcBef>
                <a:spcPct val="0"/>
              </a:spcBef>
              <a:spcAft>
                <a:spcPct val="0"/>
              </a:spcAft>
            </a:pPr>
            <a:r>
              <a:rPr lang="en-US" sz="1200" i="1" dirty="0">
                <a:latin typeface="Arial" pitchFamily="-110" charset="0"/>
              </a:rPr>
              <a:t>Identify a problem that can be solved using data</a:t>
            </a:r>
          </a:p>
          <a:p>
            <a:pPr algn="ctr" eaLnBrk="0" fontAlgn="base" hangingPunct="0">
              <a:spcBef>
                <a:spcPct val="0"/>
              </a:spcBef>
              <a:spcAft>
                <a:spcPct val="0"/>
              </a:spcAft>
            </a:pPr>
            <a:endParaRPr lang="en-US" sz="1200" i="1" dirty="0"/>
          </a:p>
          <a:p>
            <a:pPr algn="ctr" eaLnBrk="0" fontAlgn="base" hangingPunct="0">
              <a:spcBef>
                <a:spcPct val="0"/>
              </a:spcBef>
              <a:spcAft>
                <a:spcPct val="0"/>
              </a:spcAft>
            </a:pPr>
            <a:endParaRPr lang="en-US" sz="1200" i="1" dirty="0"/>
          </a:p>
          <a:p>
            <a:pPr eaLnBrk="0" fontAlgn="base" hangingPunct="0">
              <a:spcBef>
                <a:spcPct val="0"/>
              </a:spcBef>
              <a:spcAft>
                <a:spcPct val="0"/>
              </a:spcAft>
            </a:pPr>
            <a:endParaRPr lang="en-US" sz="1200" i="1" dirty="0">
              <a:latin typeface="Arial" pitchFamily="-110" charset="0"/>
            </a:endParaRPr>
          </a:p>
          <a:p>
            <a:pPr eaLnBrk="0" fontAlgn="base" hangingPunct="0">
              <a:spcBef>
                <a:spcPct val="0"/>
              </a:spcBef>
              <a:spcAft>
                <a:spcPct val="0"/>
              </a:spcAft>
            </a:pPr>
            <a:r>
              <a:rPr lang="en-US" sz="1200" i="1" dirty="0" err="1">
                <a:latin typeface="Arial" pitchFamily="-110" charset="0"/>
              </a:rPr>
              <a:t>e.g</a:t>
            </a:r>
            <a:r>
              <a:rPr lang="en-US" sz="1200" i="1" dirty="0">
                <a:latin typeface="Arial" pitchFamily="-110" charset="0"/>
              </a:rPr>
              <a:t>,</a:t>
            </a:r>
            <a:endParaRPr lang="en-US" sz="1200" i="1" dirty="0"/>
          </a:p>
          <a:p>
            <a:pPr marL="171450" indent="-171450" eaLnBrk="0" fontAlgn="base" hangingPunct="0">
              <a:spcBef>
                <a:spcPct val="0"/>
              </a:spcBef>
              <a:spcAft>
                <a:spcPct val="0"/>
              </a:spcAft>
              <a:buFont typeface="Arial" panose="020B0604020202020204" pitchFamily="34" charset="0"/>
              <a:buChar char="•"/>
            </a:pPr>
            <a:r>
              <a:rPr lang="en-US" sz="1200" i="1" dirty="0">
                <a:latin typeface="Arial" pitchFamily="-110" charset="0"/>
              </a:rPr>
              <a:t>Short-term forecasting</a:t>
            </a:r>
          </a:p>
          <a:p>
            <a:pPr marL="171450" indent="-171450" eaLnBrk="0" fontAlgn="base" hangingPunct="0">
              <a:spcBef>
                <a:spcPct val="0"/>
              </a:spcBef>
              <a:spcAft>
                <a:spcPct val="0"/>
              </a:spcAft>
              <a:buFont typeface="Arial" panose="020B0604020202020204" pitchFamily="34" charset="0"/>
              <a:buChar char="•"/>
            </a:pPr>
            <a:r>
              <a:rPr lang="en-US" sz="1200" i="1" dirty="0"/>
              <a:t>Synthetic weather radar</a:t>
            </a:r>
          </a:p>
          <a:p>
            <a:pPr marL="171450" indent="-171450" eaLnBrk="0" fontAlgn="base" hangingPunct="0">
              <a:spcBef>
                <a:spcPct val="0"/>
              </a:spcBef>
              <a:spcAft>
                <a:spcPct val="0"/>
              </a:spcAft>
              <a:buFont typeface="Arial" panose="020B0604020202020204" pitchFamily="34" charset="0"/>
              <a:buChar char="•"/>
            </a:pPr>
            <a:r>
              <a:rPr lang="en-US" sz="1200" i="1" dirty="0">
                <a:latin typeface="Arial" pitchFamily="-110" charset="0"/>
              </a:rPr>
              <a:t>Data assimilation</a:t>
            </a:r>
          </a:p>
          <a:p>
            <a:pPr marL="171450" indent="-171450" eaLnBrk="0" fontAlgn="base" hangingPunct="0">
              <a:spcBef>
                <a:spcPct val="0"/>
              </a:spcBef>
              <a:spcAft>
                <a:spcPct val="0"/>
              </a:spcAft>
              <a:buFont typeface="Arial" panose="020B0604020202020204" pitchFamily="34" charset="0"/>
              <a:buChar char="•"/>
            </a:pPr>
            <a:endParaRPr lang="en-US" sz="1200" i="1" dirty="0">
              <a:latin typeface="Arial" pitchFamily="-110" charset="0"/>
            </a:endParaRPr>
          </a:p>
        </p:txBody>
      </p:sp>
      <p:sp>
        <p:nvSpPr>
          <p:cNvPr id="8" name="Rectangle 7">
            <a:extLst>
              <a:ext uri="{FF2B5EF4-FFF2-40B4-BE49-F238E27FC236}">
                <a16:creationId xmlns:a16="http://schemas.microsoft.com/office/drawing/2014/main" id="{42D1D9DF-E91D-5841-8572-95E901701EF9}"/>
              </a:ext>
            </a:extLst>
          </p:cNvPr>
          <p:cNvSpPr/>
          <p:nvPr/>
        </p:nvSpPr>
        <p:spPr bwMode="auto">
          <a:xfrm>
            <a:off x="3130899" y="1571761"/>
            <a:ext cx="1676400" cy="2971800"/>
          </a:xfrm>
          <a:prstGeom prst="rect">
            <a:avLst/>
          </a:prstGeom>
          <a:solidFill>
            <a:srgbClr val="AAC471"/>
          </a:solidFill>
          <a:ln w="12700" cap="flat" cmpd="sng" algn="ctr">
            <a:solidFill>
              <a:schemeClr val="tx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400" b="1" dirty="0">
                <a:latin typeface="Arial" pitchFamily="-110" charset="0"/>
              </a:rPr>
              <a:t>Datasets</a:t>
            </a:r>
            <a:endParaRPr lang="en-US" sz="1600" b="1" dirty="0"/>
          </a:p>
          <a:p>
            <a:pPr algn="ctr"/>
            <a:endParaRPr lang="en-US" sz="1400" b="1" dirty="0"/>
          </a:p>
          <a:p>
            <a:pPr algn="ctr"/>
            <a:endParaRPr lang="en-US" sz="1400" b="1" dirty="0"/>
          </a:p>
          <a:p>
            <a:pPr algn="ctr"/>
            <a:r>
              <a:rPr lang="en-US" sz="1200" i="1" dirty="0"/>
              <a:t>Identify datasets that can be used to build solutions to this problems</a:t>
            </a:r>
          </a:p>
          <a:p>
            <a:pPr algn="ctr"/>
            <a:endParaRPr lang="en-US" sz="1200" i="1" dirty="0"/>
          </a:p>
          <a:p>
            <a:endParaRPr lang="en-US" sz="1200" i="1" dirty="0"/>
          </a:p>
          <a:p>
            <a:r>
              <a:rPr lang="en-US" sz="1200" i="1" dirty="0"/>
              <a:t>e.g.,</a:t>
            </a:r>
          </a:p>
          <a:p>
            <a:pPr marL="171450" indent="-171450">
              <a:buFont typeface="Arial" panose="020B0604020202020204" pitchFamily="34" charset="0"/>
              <a:buChar char="•"/>
            </a:pPr>
            <a:r>
              <a:rPr lang="en-US" sz="1200" i="1" dirty="0"/>
              <a:t>GALWEM model</a:t>
            </a:r>
          </a:p>
          <a:p>
            <a:pPr marL="171450" indent="-171450">
              <a:buFont typeface="Arial" panose="020B0604020202020204" pitchFamily="34" charset="0"/>
              <a:buChar char="•"/>
            </a:pPr>
            <a:r>
              <a:rPr lang="en-US" sz="1200" i="1" dirty="0"/>
              <a:t>GOES satellite</a:t>
            </a:r>
          </a:p>
          <a:p>
            <a:pPr marL="171450" indent="-171450">
              <a:buFont typeface="Arial" panose="020B0604020202020204" pitchFamily="34" charset="0"/>
              <a:buChar char="•"/>
            </a:pPr>
            <a:r>
              <a:rPr lang="en-US" sz="1200" i="1" dirty="0"/>
              <a:t>NEXRAD radar</a:t>
            </a:r>
          </a:p>
          <a:p>
            <a:endParaRPr lang="en-US" sz="1200" i="1" dirty="0"/>
          </a:p>
          <a:p>
            <a:pPr algn="ctr" eaLnBrk="0" fontAlgn="base" hangingPunct="0">
              <a:spcBef>
                <a:spcPct val="0"/>
              </a:spcBef>
              <a:spcAft>
                <a:spcPct val="0"/>
              </a:spcAft>
            </a:pPr>
            <a:endParaRPr lang="en-US" sz="1400" b="1" dirty="0">
              <a:latin typeface="Arial" pitchFamily="-110" charset="0"/>
            </a:endParaRPr>
          </a:p>
        </p:txBody>
      </p:sp>
      <p:sp>
        <p:nvSpPr>
          <p:cNvPr id="9" name="Rectangle 8">
            <a:extLst>
              <a:ext uri="{FF2B5EF4-FFF2-40B4-BE49-F238E27FC236}">
                <a16:creationId xmlns:a16="http://schemas.microsoft.com/office/drawing/2014/main" id="{2EF24061-0512-FA49-B4F8-4B3DF9455B5B}"/>
              </a:ext>
            </a:extLst>
          </p:cNvPr>
          <p:cNvSpPr/>
          <p:nvPr/>
        </p:nvSpPr>
        <p:spPr bwMode="auto">
          <a:xfrm>
            <a:off x="5340699" y="1571761"/>
            <a:ext cx="1676400" cy="2971800"/>
          </a:xfrm>
          <a:prstGeom prst="rect">
            <a:avLst/>
          </a:prstGeom>
          <a:solidFill>
            <a:srgbClr val="F0AF3C"/>
          </a:solidFill>
          <a:ln w="12700" cap="flat" cmpd="sng" algn="ctr">
            <a:solidFill>
              <a:schemeClr val="tx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400" b="1" dirty="0">
                <a:latin typeface="Arial" pitchFamily="-110" charset="0"/>
              </a:rPr>
              <a:t>Data Curation</a:t>
            </a:r>
          </a:p>
          <a:p>
            <a:pPr algn="ctr" eaLnBrk="0" fontAlgn="base" hangingPunct="0">
              <a:spcBef>
                <a:spcPct val="0"/>
              </a:spcBef>
              <a:spcAft>
                <a:spcPct val="0"/>
              </a:spcAft>
            </a:pPr>
            <a:endParaRPr lang="en-US" sz="1400" b="1" dirty="0"/>
          </a:p>
          <a:p>
            <a:pPr algn="ctr" eaLnBrk="0" fontAlgn="base" hangingPunct="0">
              <a:spcBef>
                <a:spcPct val="0"/>
              </a:spcBef>
              <a:spcAft>
                <a:spcPct val="0"/>
              </a:spcAft>
            </a:pPr>
            <a:endParaRPr lang="en-US" sz="1400" b="1" dirty="0">
              <a:latin typeface="Arial" pitchFamily="-110" charset="0"/>
            </a:endParaRPr>
          </a:p>
          <a:p>
            <a:pPr algn="ctr" eaLnBrk="0" fontAlgn="base" hangingPunct="0">
              <a:spcBef>
                <a:spcPct val="0"/>
              </a:spcBef>
              <a:spcAft>
                <a:spcPct val="0"/>
              </a:spcAft>
            </a:pPr>
            <a:r>
              <a:rPr lang="en-US" sz="1200" i="1" dirty="0"/>
              <a:t>Convert raw data into training/testing datasets that are compatible with ML algorithms </a:t>
            </a:r>
          </a:p>
          <a:p>
            <a:pPr eaLnBrk="0" fontAlgn="base" hangingPunct="0">
              <a:spcBef>
                <a:spcPct val="0"/>
              </a:spcBef>
              <a:spcAft>
                <a:spcPct val="0"/>
              </a:spcAft>
            </a:pPr>
            <a:endParaRPr lang="en-US" sz="1200" i="1" dirty="0">
              <a:latin typeface="Arial" pitchFamily="-110" charset="0"/>
            </a:endParaRPr>
          </a:p>
          <a:p>
            <a:pPr eaLnBrk="0" fontAlgn="base" hangingPunct="0">
              <a:spcBef>
                <a:spcPct val="0"/>
              </a:spcBef>
              <a:spcAft>
                <a:spcPct val="0"/>
              </a:spcAft>
            </a:pPr>
            <a:r>
              <a:rPr lang="en-US" sz="1200" i="1" dirty="0">
                <a:latin typeface="Arial" pitchFamily="-110" charset="0"/>
              </a:rPr>
              <a:t>e.g.,</a:t>
            </a:r>
          </a:p>
          <a:p>
            <a:pPr marL="171450" indent="-171450" eaLnBrk="0" fontAlgn="base" hangingPunct="0">
              <a:spcBef>
                <a:spcPct val="0"/>
              </a:spcBef>
              <a:spcAft>
                <a:spcPct val="0"/>
              </a:spcAft>
              <a:buFont typeface="Arial" panose="020B0604020202020204" pitchFamily="34" charset="0"/>
              <a:buChar char="•"/>
            </a:pPr>
            <a:r>
              <a:rPr lang="en-US" sz="1200" i="1" dirty="0"/>
              <a:t>SEVIR</a:t>
            </a:r>
            <a:endParaRPr lang="en-US" sz="1200" i="1" dirty="0">
              <a:latin typeface="Arial" pitchFamily="-110" charset="0"/>
            </a:endParaRPr>
          </a:p>
        </p:txBody>
      </p:sp>
      <p:sp>
        <p:nvSpPr>
          <p:cNvPr id="10" name="Rectangle 9">
            <a:extLst>
              <a:ext uri="{FF2B5EF4-FFF2-40B4-BE49-F238E27FC236}">
                <a16:creationId xmlns:a16="http://schemas.microsoft.com/office/drawing/2014/main" id="{D8A22547-4691-2546-8DFE-0B0F8716C42D}"/>
              </a:ext>
            </a:extLst>
          </p:cNvPr>
          <p:cNvSpPr/>
          <p:nvPr/>
        </p:nvSpPr>
        <p:spPr bwMode="auto">
          <a:xfrm>
            <a:off x="7550499" y="1571761"/>
            <a:ext cx="1676400" cy="2971800"/>
          </a:xfrm>
          <a:prstGeom prst="rect">
            <a:avLst/>
          </a:prstGeom>
          <a:solidFill>
            <a:srgbClr val="D85148">
              <a:alpha val="72941"/>
            </a:srgbClr>
          </a:solidFill>
          <a:ln w="12700" cap="flat" cmpd="sng" algn="ctr">
            <a:solidFill>
              <a:schemeClr val="tx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400" b="1" dirty="0"/>
              <a:t>ML Algorithms</a:t>
            </a:r>
          </a:p>
          <a:p>
            <a:pPr algn="ctr" eaLnBrk="0" fontAlgn="base" hangingPunct="0">
              <a:spcBef>
                <a:spcPct val="0"/>
              </a:spcBef>
              <a:spcAft>
                <a:spcPct val="0"/>
              </a:spcAft>
            </a:pPr>
            <a:endParaRPr lang="en-US" sz="1400" b="1" dirty="0">
              <a:latin typeface="Arial" pitchFamily="-110" charset="0"/>
            </a:endParaRPr>
          </a:p>
          <a:p>
            <a:pPr algn="ctr" eaLnBrk="0" fontAlgn="base" hangingPunct="0">
              <a:spcBef>
                <a:spcPct val="0"/>
              </a:spcBef>
              <a:spcAft>
                <a:spcPct val="0"/>
              </a:spcAft>
            </a:pPr>
            <a:endParaRPr lang="en-US" sz="1400" b="1" dirty="0"/>
          </a:p>
          <a:p>
            <a:pPr algn="ctr" eaLnBrk="0" fontAlgn="base" hangingPunct="0">
              <a:spcBef>
                <a:spcPct val="0"/>
              </a:spcBef>
              <a:spcAft>
                <a:spcPct val="0"/>
              </a:spcAft>
            </a:pPr>
            <a:r>
              <a:rPr lang="en-US" sz="1200" i="1" dirty="0">
                <a:latin typeface="Arial" pitchFamily="-110" charset="0"/>
              </a:rPr>
              <a:t>Models that learn automatically from curated datasets</a:t>
            </a:r>
          </a:p>
          <a:p>
            <a:pPr algn="ctr" eaLnBrk="0" fontAlgn="base" hangingPunct="0">
              <a:spcBef>
                <a:spcPct val="0"/>
              </a:spcBef>
              <a:spcAft>
                <a:spcPct val="0"/>
              </a:spcAft>
            </a:pPr>
            <a:endParaRPr lang="en-US" sz="1200" i="1" dirty="0"/>
          </a:p>
          <a:p>
            <a:pPr algn="ctr" eaLnBrk="0" fontAlgn="base" hangingPunct="0">
              <a:spcBef>
                <a:spcPct val="0"/>
              </a:spcBef>
              <a:spcAft>
                <a:spcPct val="0"/>
              </a:spcAft>
            </a:pPr>
            <a:endParaRPr lang="en-US" sz="1200" i="1" dirty="0">
              <a:latin typeface="Arial" pitchFamily="-110" charset="0"/>
            </a:endParaRPr>
          </a:p>
          <a:p>
            <a:pPr eaLnBrk="0" fontAlgn="base" hangingPunct="0">
              <a:spcBef>
                <a:spcPct val="0"/>
              </a:spcBef>
              <a:spcAft>
                <a:spcPct val="0"/>
              </a:spcAft>
            </a:pPr>
            <a:endParaRPr lang="en-US" sz="1200" i="1" dirty="0"/>
          </a:p>
          <a:p>
            <a:pPr eaLnBrk="0" fontAlgn="base" hangingPunct="0">
              <a:spcBef>
                <a:spcPct val="0"/>
              </a:spcBef>
              <a:spcAft>
                <a:spcPct val="0"/>
              </a:spcAft>
            </a:pPr>
            <a:r>
              <a:rPr lang="en-US" sz="1200" i="1" dirty="0"/>
              <a:t>e.g.,</a:t>
            </a:r>
          </a:p>
          <a:p>
            <a:pPr marL="171450" indent="-171450" eaLnBrk="0" fontAlgn="base" hangingPunct="0">
              <a:spcBef>
                <a:spcPct val="0"/>
              </a:spcBef>
              <a:spcAft>
                <a:spcPct val="0"/>
              </a:spcAft>
              <a:buFont typeface="Arial" panose="020B0604020202020204" pitchFamily="34" charset="0"/>
              <a:buChar char="•"/>
            </a:pPr>
            <a:r>
              <a:rPr lang="en-US" sz="1200" i="1" dirty="0">
                <a:latin typeface="Arial" pitchFamily="-110" charset="0"/>
              </a:rPr>
              <a:t>CNNs</a:t>
            </a:r>
          </a:p>
          <a:p>
            <a:pPr marL="171450" indent="-171450" eaLnBrk="0" fontAlgn="base" hangingPunct="0">
              <a:spcBef>
                <a:spcPct val="0"/>
              </a:spcBef>
              <a:spcAft>
                <a:spcPct val="0"/>
              </a:spcAft>
              <a:buFont typeface="Arial" panose="020B0604020202020204" pitchFamily="34" charset="0"/>
              <a:buChar char="•"/>
            </a:pPr>
            <a:r>
              <a:rPr lang="en-US" sz="1200" i="1" dirty="0"/>
              <a:t>GANs,</a:t>
            </a:r>
          </a:p>
          <a:p>
            <a:pPr marL="171450" indent="-171450" eaLnBrk="0" fontAlgn="base" hangingPunct="0">
              <a:spcBef>
                <a:spcPct val="0"/>
              </a:spcBef>
              <a:spcAft>
                <a:spcPct val="0"/>
              </a:spcAft>
              <a:buFont typeface="Arial" panose="020B0604020202020204" pitchFamily="34" charset="0"/>
              <a:buChar char="•"/>
            </a:pPr>
            <a:r>
              <a:rPr lang="en-US" sz="1200" i="1" dirty="0">
                <a:latin typeface="Arial" pitchFamily="-110" charset="0"/>
              </a:rPr>
              <a:t>Physics-informed models </a:t>
            </a:r>
          </a:p>
        </p:txBody>
      </p:sp>
      <p:sp>
        <p:nvSpPr>
          <p:cNvPr id="11" name="Rectangle 10">
            <a:extLst>
              <a:ext uri="{FF2B5EF4-FFF2-40B4-BE49-F238E27FC236}">
                <a16:creationId xmlns:a16="http://schemas.microsoft.com/office/drawing/2014/main" id="{F1DDBC77-1BA7-6D43-8F5C-AC7A18F2344B}"/>
              </a:ext>
            </a:extLst>
          </p:cNvPr>
          <p:cNvSpPr/>
          <p:nvPr/>
        </p:nvSpPr>
        <p:spPr bwMode="auto">
          <a:xfrm>
            <a:off x="9760298" y="1571761"/>
            <a:ext cx="1781827" cy="2971800"/>
          </a:xfrm>
          <a:prstGeom prst="rect">
            <a:avLst/>
          </a:prstGeom>
          <a:solidFill>
            <a:srgbClr val="A0BBE5"/>
          </a:solidFill>
          <a:ln w="12700" cap="flat" cmpd="sng" algn="ctr">
            <a:solidFill>
              <a:schemeClr val="tx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400" b="1" dirty="0">
                <a:latin typeface="Arial" pitchFamily="-110" charset="0"/>
              </a:rPr>
              <a:t>Metrics</a:t>
            </a:r>
          </a:p>
          <a:p>
            <a:pPr algn="ctr" eaLnBrk="0" fontAlgn="base" hangingPunct="0">
              <a:spcBef>
                <a:spcPct val="0"/>
              </a:spcBef>
              <a:spcAft>
                <a:spcPct val="0"/>
              </a:spcAft>
            </a:pPr>
            <a:endParaRPr lang="en-US" sz="1400" b="1" dirty="0"/>
          </a:p>
          <a:p>
            <a:pPr algn="ctr" eaLnBrk="0" fontAlgn="base" hangingPunct="0">
              <a:spcBef>
                <a:spcPct val="0"/>
              </a:spcBef>
              <a:spcAft>
                <a:spcPct val="0"/>
              </a:spcAft>
            </a:pPr>
            <a:endParaRPr lang="en-US" sz="1400" b="1" dirty="0">
              <a:latin typeface="Arial" pitchFamily="-110" charset="0"/>
            </a:endParaRPr>
          </a:p>
          <a:p>
            <a:pPr algn="ctr" eaLnBrk="0" fontAlgn="base" hangingPunct="0">
              <a:spcBef>
                <a:spcPct val="0"/>
              </a:spcBef>
              <a:spcAft>
                <a:spcPct val="0"/>
              </a:spcAft>
            </a:pPr>
            <a:r>
              <a:rPr lang="en-US" sz="1200" i="1" dirty="0"/>
              <a:t>Measures of model performance on held-out data that wasn’t used during training</a:t>
            </a:r>
          </a:p>
          <a:p>
            <a:pPr algn="ctr" eaLnBrk="0" fontAlgn="base" hangingPunct="0">
              <a:spcBef>
                <a:spcPct val="0"/>
              </a:spcBef>
              <a:spcAft>
                <a:spcPct val="0"/>
              </a:spcAft>
            </a:pPr>
            <a:endParaRPr lang="en-US" sz="1200" i="1" dirty="0">
              <a:latin typeface="Arial" pitchFamily="-110" charset="0"/>
            </a:endParaRPr>
          </a:p>
          <a:p>
            <a:pPr eaLnBrk="0" fontAlgn="base" hangingPunct="0">
              <a:spcBef>
                <a:spcPct val="0"/>
              </a:spcBef>
              <a:spcAft>
                <a:spcPct val="0"/>
              </a:spcAft>
            </a:pPr>
            <a:endParaRPr lang="en-US" sz="1100" i="1" dirty="0"/>
          </a:p>
          <a:p>
            <a:pPr eaLnBrk="0" fontAlgn="base" hangingPunct="0">
              <a:spcBef>
                <a:spcPct val="0"/>
              </a:spcBef>
              <a:spcAft>
                <a:spcPct val="0"/>
              </a:spcAft>
            </a:pPr>
            <a:r>
              <a:rPr lang="en-US" sz="1100" i="1" dirty="0"/>
              <a:t>e.g.</a:t>
            </a:r>
          </a:p>
          <a:p>
            <a:pPr marL="171450" indent="-171450" eaLnBrk="0" fontAlgn="base" hangingPunct="0">
              <a:spcBef>
                <a:spcPct val="0"/>
              </a:spcBef>
              <a:spcAft>
                <a:spcPct val="0"/>
              </a:spcAft>
              <a:buFont typeface="Arial" panose="020B0604020202020204" pitchFamily="34" charset="0"/>
              <a:buChar char="•"/>
            </a:pPr>
            <a:r>
              <a:rPr lang="en-US" sz="1100" i="1" dirty="0"/>
              <a:t>Pixel-wise similarity (POD, FAR, CSI)</a:t>
            </a:r>
          </a:p>
          <a:p>
            <a:pPr marL="171450" indent="-171450" eaLnBrk="0" fontAlgn="base" hangingPunct="0">
              <a:spcBef>
                <a:spcPct val="0"/>
              </a:spcBef>
              <a:spcAft>
                <a:spcPct val="0"/>
              </a:spcAft>
              <a:buFont typeface="Arial" panose="020B0604020202020204" pitchFamily="34" charset="0"/>
              <a:buChar char="•"/>
            </a:pPr>
            <a:r>
              <a:rPr lang="en-US" sz="1100" i="1" dirty="0"/>
              <a:t>Perceptual similarity (SSIM, LPIPs)</a:t>
            </a:r>
          </a:p>
          <a:p>
            <a:pPr marL="171450" indent="-171450" eaLnBrk="0" fontAlgn="base" hangingPunct="0">
              <a:spcBef>
                <a:spcPct val="0"/>
              </a:spcBef>
              <a:spcAft>
                <a:spcPct val="0"/>
              </a:spcAft>
              <a:buFont typeface="Arial" panose="020B0604020202020204" pitchFamily="34" charset="0"/>
              <a:buChar char="•"/>
            </a:pPr>
            <a:endParaRPr lang="en-US" sz="1200" i="1" dirty="0"/>
          </a:p>
        </p:txBody>
      </p:sp>
      <p:cxnSp>
        <p:nvCxnSpPr>
          <p:cNvPr id="13" name="Straight Arrow Connector 12">
            <a:extLst>
              <a:ext uri="{FF2B5EF4-FFF2-40B4-BE49-F238E27FC236}">
                <a16:creationId xmlns:a16="http://schemas.microsoft.com/office/drawing/2014/main" id="{DC694F79-E4D2-3241-98F7-DF6E43E7DD73}"/>
              </a:ext>
            </a:extLst>
          </p:cNvPr>
          <p:cNvCxnSpPr>
            <a:cxnSpLocks/>
            <a:stCxn id="7" idx="3"/>
            <a:endCxn id="8" idx="1"/>
          </p:cNvCxnSpPr>
          <p:nvPr/>
        </p:nvCxnSpPr>
        <p:spPr bwMode="auto">
          <a:xfrm>
            <a:off x="2597499" y="3057661"/>
            <a:ext cx="533400" cy="0"/>
          </a:xfrm>
          <a:prstGeom prst="straightConnector1">
            <a:avLst/>
          </a:prstGeom>
          <a:ln w="38100">
            <a:headEnd type="none" w="sm" len="sm"/>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79836ADF-CC94-4647-BD68-FF6B2DF38AC1}"/>
              </a:ext>
            </a:extLst>
          </p:cNvPr>
          <p:cNvCxnSpPr/>
          <p:nvPr/>
        </p:nvCxnSpPr>
        <p:spPr bwMode="auto">
          <a:xfrm>
            <a:off x="4807299" y="3054057"/>
            <a:ext cx="533400" cy="0"/>
          </a:xfrm>
          <a:prstGeom prst="straightConnector1">
            <a:avLst/>
          </a:prstGeom>
          <a:ln w="38100">
            <a:headEnd type="none" w="sm" len="sm"/>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D8F9A92E-305B-5245-BE09-EB5E081A014A}"/>
              </a:ext>
            </a:extLst>
          </p:cNvPr>
          <p:cNvCxnSpPr/>
          <p:nvPr/>
        </p:nvCxnSpPr>
        <p:spPr bwMode="auto">
          <a:xfrm>
            <a:off x="7017099" y="3054057"/>
            <a:ext cx="533400" cy="0"/>
          </a:xfrm>
          <a:prstGeom prst="straightConnector1">
            <a:avLst/>
          </a:prstGeom>
          <a:ln w="38100">
            <a:headEnd type="none" w="sm" len="sm"/>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838BD920-04BF-6546-BC4E-06CCA1CD668A}"/>
              </a:ext>
            </a:extLst>
          </p:cNvPr>
          <p:cNvCxnSpPr/>
          <p:nvPr/>
        </p:nvCxnSpPr>
        <p:spPr bwMode="auto">
          <a:xfrm>
            <a:off x="9226899" y="3051483"/>
            <a:ext cx="533400" cy="0"/>
          </a:xfrm>
          <a:prstGeom prst="straightConnector1">
            <a:avLst/>
          </a:prstGeom>
          <a:ln w="38100">
            <a:headEnd type="none" w="sm" len="sm"/>
            <a:tailEnd type="triangle"/>
          </a:ln>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14838886-D8E7-1044-88BC-71FB9E453893}"/>
              </a:ext>
            </a:extLst>
          </p:cNvPr>
          <p:cNvSpPr txBox="1"/>
          <p:nvPr/>
        </p:nvSpPr>
        <p:spPr>
          <a:xfrm>
            <a:off x="5082007" y="5225923"/>
            <a:ext cx="2285947" cy="307777"/>
          </a:xfrm>
          <a:prstGeom prst="rect">
            <a:avLst/>
          </a:prstGeom>
          <a:noFill/>
        </p:spPr>
        <p:txBody>
          <a:bodyPr wrap="none" rtlCol="0">
            <a:spAutoFit/>
          </a:bodyPr>
          <a:lstStyle/>
          <a:p>
            <a:pPr algn="ctr"/>
            <a:r>
              <a:rPr lang="en-US" sz="1400" dirty="0">
                <a:ln w="0">
                  <a:noFill/>
                </a:ln>
                <a:effectLst>
                  <a:outerShdw blurRad="38100" dist="25400" dir="5400000" algn="ctr" rotWithShape="0">
                    <a:srgbClr val="6E747A">
                      <a:alpha val="43000"/>
                    </a:srgbClr>
                  </a:outerShdw>
                </a:effectLst>
              </a:rPr>
              <a:t>AIA challenge deliverables</a:t>
            </a:r>
          </a:p>
        </p:txBody>
      </p:sp>
      <p:sp>
        <p:nvSpPr>
          <p:cNvPr id="21" name="TextBox 20">
            <a:extLst>
              <a:ext uri="{FF2B5EF4-FFF2-40B4-BE49-F238E27FC236}">
                <a16:creationId xmlns:a16="http://schemas.microsoft.com/office/drawing/2014/main" id="{78D89F32-CE8C-344C-A4D9-67FBA5132910}"/>
              </a:ext>
            </a:extLst>
          </p:cNvPr>
          <p:cNvSpPr txBox="1"/>
          <p:nvPr/>
        </p:nvSpPr>
        <p:spPr>
          <a:xfrm>
            <a:off x="644580" y="4573815"/>
            <a:ext cx="2194671" cy="461665"/>
          </a:xfrm>
          <a:prstGeom prst="rect">
            <a:avLst/>
          </a:prstGeom>
          <a:noFill/>
        </p:spPr>
        <p:txBody>
          <a:bodyPr wrap="square" rtlCol="0">
            <a:spAutoFit/>
          </a:bodyPr>
          <a:lstStyle/>
          <a:p>
            <a:pPr marL="285750" indent="-285750" algn="ctr">
              <a:buFont typeface="Arial" panose="020B0604020202020204" pitchFamily="34" charset="0"/>
              <a:buChar char="•"/>
            </a:pPr>
            <a:r>
              <a:rPr lang="en-US" sz="1200" b="1" dirty="0"/>
              <a:t>Clear mathematical statement of a problem</a:t>
            </a:r>
          </a:p>
        </p:txBody>
      </p:sp>
      <p:sp>
        <p:nvSpPr>
          <p:cNvPr id="22" name="TextBox 21">
            <a:extLst>
              <a:ext uri="{FF2B5EF4-FFF2-40B4-BE49-F238E27FC236}">
                <a16:creationId xmlns:a16="http://schemas.microsoft.com/office/drawing/2014/main" id="{A0A049E2-4967-0F4A-A78F-3EDD44E98797}"/>
              </a:ext>
            </a:extLst>
          </p:cNvPr>
          <p:cNvSpPr txBox="1"/>
          <p:nvPr/>
        </p:nvSpPr>
        <p:spPr>
          <a:xfrm>
            <a:off x="2839251" y="4573815"/>
            <a:ext cx="2194671" cy="646331"/>
          </a:xfrm>
          <a:prstGeom prst="rect">
            <a:avLst/>
          </a:prstGeom>
          <a:noFill/>
        </p:spPr>
        <p:txBody>
          <a:bodyPr wrap="square" rtlCol="0">
            <a:spAutoFit/>
          </a:bodyPr>
          <a:lstStyle/>
          <a:p>
            <a:pPr marL="285750" indent="-285750" algn="ctr">
              <a:buFont typeface="Arial" panose="020B0604020202020204" pitchFamily="34" charset="0"/>
              <a:buChar char="•"/>
            </a:pPr>
            <a:r>
              <a:rPr lang="en-US" sz="1200" b="1" dirty="0"/>
              <a:t>Identification of relevant datasets  or proxy datasets</a:t>
            </a:r>
          </a:p>
        </p:txBody>
      </p:sp>
      <p:sp>
        <p:nvSpPr>
          <p:cNvPr id="23" name="TextBox 22">
            <a:extLst>
              <a:ext uri="{FF2B5EF4-FFF2-40B4-BE49-F238E27FC236}">
                <a16:creationId xmlns:a16="http://schemas.microsoft.com/office/drawing/2014/main" id="{2A23E68E-5355-A14E-8E30-644C03D6B1CA}"/>
              </a:ext>
            </a:extLst>
          </p:cNvPr>
          <p:cNvSpPr txBox="1"/>
          <p:nvPr/>
        </p:nvSpPr>
        <p:spPr>
          <a:xfrm>
            <a:off x="5033922" y="4557571"/>
            <a:ext cx="2194671" cy="646331"/>
          </a:xfrm>
          <a:prstGeom prst="rect">
            <a:avLst/>
          </a:prstGeom>
          <a:noFill/>
        </p:spPr>
        <p:txBody>
          <a:bodyPr wrap="square" rtlCol="0">
            <a:spAutoFit/>
          </a:bodyPr>
          <a:lstStyle/>
          <a:p>
            <a:pPr marL="285750" indent="-285750" algn="ctr">
              <a:buFont typeface="Arial" panose="020B0604020202020204" pitchFamily="34" charset="0"/>
              <a:buChar char="•"/>
            </a:pPr>
            <a:r>
              <a:rPr lang="en-US" sz="1200" b="1" dirty="0"/>
              <a:t>Training and testing datasets suitable for target ML problem</a:t>
            </a:r>
          </a:p>
        </p:txBody>
      </p:sp>
      <p:sp>
        <p:nvSpPr>
          <p:cNvPr id="24" name="TextBox 23">
            <a:extLst>
              <a:ext uri="{FF2B5EF4-FFF2-40B4-BE49-F238E27FC236}">
                <a16:creationId xmlns:a16="http://schemas.microsoft.com/office/drawing/2014/main" id="{FE37B726-5531-8C47-BD14-377C8CBFF49E}"/>
              </a:ext>
            </a:extLst>
          </p:cNvPr>
          <p:cNvSpPr txBox="1"/>
          <p:nvPr/>
        </p:nvSpPr>
        <p:spPr>
          <a:xfrm>
            <a:off x="7178606" y="4573815"/>
            <a:ext cx="2194671" cy="461665"/>
          </a:xfrm>
          <a:prstGeom prst="rect">
            <a:avLst/>
          </a:prstGeom>
          <a:noFill/>
        </p:spPr>
        <p:txBody>
          <a:bodyPr wrap="square" rtlCol="0">
            <a:spAutoFit/>
          </a:bodyPr>
          <a:lstStyle/>
          <a:p>
            <a:pPr marL="285750" indent="-285750" algn="ctr">
              <a:buFont typeface="Arial" panose="020B0604020202020204" pitchFamily="34" charset="0"/>
              <a:buChar char="•"/>
            </a:pPr>
            <a:r>
              <a:rPr lang="en-US" sz="1200" b="1" dirty="0"/>
              <a:t>Baseline models that reflect state-of-the-art</a:t>
            </a:r>
          </a:p>
        </p:txBody>
      </p:sp>
      <p:sp>
        <p:nvSpPr>
          <p:cNvPr id="25" name="TextBox 24">
            <a:extLst>
              <a:ext uri="{FF2B5EF4-FFF2-40B4-BE49-F238E27FC236}">
                <a16:creationId xmlns:a16="http://schemas.microsoft.com/office/drawing/2014/main" id="{3117C868-685A-2A44-9A1A-E5C557C7EEBD}"/>
              </a:ext>
            </a:extLst>
          </p:cNvPr>
          <p:cNvSpPr txBox="1"/>
          <p:nvPr/>
        </p:nvSpPr>
        <p:spPr>
          <a:xfrm>
            <a:off x="9501164" y="4575705"/>
            <a:ext cx="2194671" cy="646331"/>
          </a:xfrm>
          <a:prstGeom prst="rect">
            <a:avLst/>
          </a:prstGeom>
          <a:noFill/>
        </p:spPr>
        <p:txBody>
          <a:bodyPr wrap="square" rtlCol="0">
            <a:spAutoFit/>
          </a:bodyPr>
          <a:lstStyle/>
          <a:p>
            <a:pPr marL="285750" indent="-285750" algn="ctr">
              <a:buFont typeface="Arial" panose="020B0604020202020204" pitchFamily="34" charset="0"/>
              <a:buChar char="•"/>
            </a:pPr>
            <a:r>
              <a:rPr lang="en-US" sz="1200" b="1" dirty="0"/>
              <a:t>Useful metrics that reflect future improvement</a:t>
            </a:r>
          </a:p>
        </p:txBody>
      </p:sp>
      <p:sp>
        <p:nvSpPr>
          <p:cNvPr id="26" name="TextBox 25">
            <a:extLst>
              <a:ext uri="{FF2B5EF4-FFF2-40B4-BE49-F238E27FC236}">
                <a16:creationId xmlns:a16="http://schemas.microsoft.com/office/drawing/2014/main" id="{9597A158-844D-704C-8BF4-4E0E2B8ED35F}"/>
              </a:ext>
            </a:extLst>
          </p:cNvPr>
          <p:cNvSpPr txBox="1"/>
          <p:nvPr/>
        </p:nvSpPr>
        <p:spPr>
          <a:xfrm>
            <a:off x="4993766" y="1099086"/>
            <a:ext cx="2274983" cy="307777"/>
          </a:xfrm>
          <a:prstGeom prst="rect">
            <a:avLst/>
          </a:prstGeom>
          <a:noFill/>
        </p:spPr>
        <p:txBody>
          <a:bodyPr wrap="none" rtlCol="0">
            <a:spAutoFit/>
          </a:bodyPr>
          <a:lstStyle/>
          <a:p>
            <a:pPr algn="ctr"/>
            <a:r>
              <a:rPr lang="en-US" sz="1400" dirty="0">
                <a:ln w="0"/>
                <a:effectLst>
                  <a:outerShdw blurRad="38100" dist="25400" dir="5400000" algn="ctr" rotWithShape="0">
                    <a:srgbClr val="6E747A">
                      <a:alpha val="43000"/>
                    </a:srgbClr>
                  </a:outerShdw>
                </a:effectLst>
              </a:rPr>
              <a:t>AI Challenge Components</a:t>
            </a:r>
          </a:p>
        </p:txBody>
      </p:sp>
      <p:sp>
        <p:nvSpPr>
          <p:cNvPr id="27" name="Rectangle 26">
            <a:extLst>
              <a:ext uri="{FF2B5EF4-FFF2-40B4-BE49-F238E27FC236}">
                <a16:creationId xmlns:a16="http://schemas.microsoft.com/office/drawing/2014/main" id="{691657A0-B9FA-2F43-B427-389CDFBB79C6}"/>
              </a:ext>
            </a:extLst>
          </p:cNvPr>
          <p:cNvSpPr/>
          <p:nvPr/>
        </p:nvSpPr>
        <p:spPr bwMode="auto">
          <a:xfrm>
            <a:off x="869515" y="5750699"/>
            <a:ext cx="10371892" cy="420100"/>
          </a:xfrm>
          <a:prstGeom prst="rect">
            <a:avLst/>
          </a:prstGeom>
          <a:solidFill>
            <a:schemeClr val="bg1">
              <a:lumMod val="9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110" charset="0"/>
              </a:rPr>
              <a:t>An AI Challenge is a compact</a:t>
            </a:r>
            <a:r>
              <a:rPr lang="en-US" sz="1400" b="1" dirty="0"/>
              <a:t> representation of a </a:t>
            </a:r>
            <a:r>
              <a:rPr kumimoji="0" lang="en-US" sz="1400" b="1" i="0" u="none" strike="noStrike" cap="none" normalizeH="0" baseline="0" dirty="0">
                <a:ln>
                  <a:noFill/>
                </a:ln>
                <a:solidFill>
                  <a:schemeClr val="tx1"/>
                </a:solidFill>
                <a:effectLst/>
                <a:latin typeface="Arial" pitchFamily="-110" charset="0"/>
              </a:rPr>
              <a:t>capability that can be easily shared, reproduced and improved</a:t>
            </a:r>
          </a:p>
        </p:txBody>
      </p:sp>
    </p:spTree>
    <p:extLst>
      <p:ext uri="{BB962C8B-B14F-4D97-AF65-F5344CB8AC3E}">
        <p14:creationId xmlns:p14="http://schemas.microsoft.com/office/powerpoint/2010/main" val="19813538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5E8E3-F4C2-1D4B-AFD0-2F86FE8E6FFA}"/>
              </a:ext>
            </a:extLst>
          </p:cNvPr>
          <p:cNvSpPr>
            <a:spLocks noGrp="1"/>
          </p:cNvSpPr>
          <p:nvPr>
            <p:ph type="title"/>
          </p:nvPr>
        </p:nvSpPr>
        <p:spPr>
          <a:xfrm>
            <a:off x="1874088" y="101601"/>
            <a:ext cx="9683928" cy="816989"/>
          </a:xfrm>
        </p:spPr>
        <p:txBody>
          <a:bodyPr/>
          <a:lstStyle/>
          <a:p>
            <a:r>
              <a:rPr lang="en-US" dirty="0"/>
              <a:t>Recent Benchmark Datasets and Challenges for Weather </a:t>
            </a:r>
          </a:p>
        </p:txBody>
      </p:sp>
      <p:sp>
        <p:nvSpPr>
          <p:cNvPr id="3" name="Content Placeholder 2">
            <a:extLst>
              <a:ext uri="{FF2B5EF4-FFF2-40B4-BE49-F238E27FC236}">
                <a16:creationId xmlns:a16="http://schemas.microsoft.com/office/drawing/2014/main" id="{74FACAB3-03BC-7441-B4CB-73511AD09FEF}"/>
              </a:ext>
            </a:extLst>
          </p:cNvPr>
          <p:cNvSpPr>
            <a:spLocks noGrp="1"/>
          </p:cNvSpPr>
          <p:nvPr>
            <p:ph idx="1"/>
          </p:nvPr>
        </p:nvSpPr>
        <p:spPr>
          <a:xfrm>
            <a:off x="633984" y="1390904"/>
            <a:ext cx="10924032" cy="4828032"/>
          </a:xfrm>
        </p:spPr>
        <p:txBody>
          <a:bodyPr/>
          <a:lstStyle/>
          <a:p>
            <a:pPr marL="0" indent="0">
              <a:spcAft>
                <a:spcPts val="0"/>
              </a:spcAft>
              <a:buNone/>
            </a:pPr>
            <a:r>
              <a:rPr lang="en-US" dirty="0" err="1"/>
              <a:t>WeatherBench</a:t>
            </a:r>
            <a:r>
              <a:rPr lang="en-US" dirty="0"/>
              <a:t>:   Weather forecasting </a:t>
            </a:r>
          </a:p>
          <a:p>
            <a:pPr marL="283464" lvl="1" indent="0">
              <a:spcBef>
                <a:spcPts val="0"/>
              </a:spcBef>
              <a:spcAft>
                <a:spcPts val="0"/>
              </a:spcAft>
              <a:buNone/>
            </a:pPr>
            <a:r>
              <a:rPr lang="en-US" sz="1600" b="0" i="1" dirty="0"/>
              <a:t>Stephan Rasp, Peter D. </a:t>
            </a:r>
            <a:r>
              <a:rPr lang="en-US" sz="1600" b="0" i="1" dirty="0" err="1"/>
              <a:t>Dueben</a:t>
            </a:r>
            <a:r>
              <a:rPr lang="en-US" sz="1600" b="0" i="1" dirty="0"/>
              <a:t>, Sebastian </a:t>
            </a:r>
            <a:r>
              <a:rPr lang="en-US" sz="1600" b="0" i="1" dirty="0" err="1"/>
              <a:t>Scher</a:t>
            </a:r>
            <a:r>
              <a:rPr lang="en-US" sz="1600" b="0" i="1" dirty="0"/>
              <a:t>, Jonathan A. </a:t>
            </a:r>
            <a:r>
              <a:rPr lang="en-US" sz="1600" b="0" i="1" dirty="0" err="1"/>
              <a:t>Weyn</a:t>
            </a:r>
            <a:r>
              <a:rPr lang="en-US" sz="1600" b="0" i="1" dirty="0"/>
              <a:t>, </a:t>
            </a:r>
            <a:r>
              <a:rPr lang="en-US" sz="1600" b="0" i="1" dirty="0" err="1"/>
              <a:t>Soukayna</a:t>
            </a:r>
            <a:r>
              <a:rPr lang="en-US" sz="1600" b="0" i="1" dirty="0"/>
              <a:t> </a:t>
            </a:r>
            <a:r>
              <a:rPr lang="en-US" sz="1600" b="0" i="1" dirty="0" err="1"/>
              <a:t>Mouatadid</a:t>
            </a:r>
            <a:r>
              <a:rPr lang="en-US" sz="1600" b="0" i="1" dirty="0"/>
              <a:t>, and Nils </a:t>
            </a:r>
            <a:r>
              <a:rPr lang="en-US" sz="1600" b="0" i="1" dirty="0" err="1"/>
              <a:t>Thuerey</a:t>
            </a:r>
            <a:r>
              <a:rPr lang="en-US" sz="1600" b="0" i="1" dirty="0"/>
              <a:t>, 2020. </a:t>
            </a:r>
            <a:r>
              <a:rPr lang="en-US" sz="1600" b="0" i="1" dirty="0" err="1"/>
              <a:t>WeatherBench</a:t>
            </a:r>
            <a:r>
              <a:rPr lang="en-US" sz="1600" b="0" i="1" dirty="0"/>
              <a:t>: A benchmark dataset for data-driven weather forecasting. </a:t>
            </a:r>
          </a:p>
          <a:p>
            <a:pPr marL="283464" lvl="1" indent="0">
              <a:spcBef>
                <a:spcPts val="0"/>
              </a:spcBef>
              <a:spcAft>
                <a:spcPts val="0"/>
              </a:spcAft>
              <a:buNone/>
            </a:pPr>
            <a:r>
              <a:rPr lang="en-US" sz="1600" dirty="0"/>
              <a:t>Challenge: </a:t>
            </a:r>
            <a:r>
              <a:rPr lang="en-US" sz="1600" dirty="0">
                <a:hlinkClick r:id="rId3"/>
              </a:rPr>
              <a:t>https://github.com/pangeo-data/WeatherBench</a:t>
            </a:r>
            <a:r>
              <a:rPr lang="en-US" sz="1600" dirty="0"/>
              <a:t> </a:t>
            </a:r>
            <a:endParaRPr lang="en-US" sz="800" dirty="0"/>
          </a:p>
          <a:p>
            <a:pPr marL="0" indent="0">
              <a:buNone/>
            </a:pPr>
            <a:r>
              <a:rPr lang="en-US" dirty="0" err="1"/>
              <a:t>RainBench</a:t>
            </a:r>
            <a:r>
              <a:rPr lang="en-US" dirty="0"/>
              <a:t>:  Precipitation Forecasting</a:t>
            </a:r>
          </a:p>
          <a:p>
            <a:pPr marL="301752" lvl="1" indent="0">
              <a:spcBef>
                <a:spcPts val="0"/>
              </a:spcBef>
              <a:buNone/>
            </a:pPr>
            <a:r>
              <a:rPr lang="en-US" sz="1600" b="0" i="1" dirty="0"/>
              <a:t>Catherine Tong, Christian Schroeder de Witt, Valentina </a:t>
            </a:r>
            <a:r>
              <a:rPr lang="en-US" sz="1600" b="0" i="1" dirty="0" err="1"/>
              <a:t>Zantedeschi</a:t>
            </a:r>
            <a:r>
              <a:rPr lang="en-US" sz="1600" b="0" i="1" dirty="0"/>
              <a:t>, Daniele De Martini, Freddie </a:t>
            </a:r>
            <a:r>
              <a:rPr lang="en-US" sz="1600" b="0" i="1" dirty="0" err="1"/>
              <a:t>Kalaitzis</a:t>
            </a:r>
            <a:r>
              <a:rPr lang="en-US" sz="1600" b="0" i="1" dirty="0"/>
              <a:t>, Matthew Chantry, Duncan Watson-Parris, Piotr </a:t>
            </a:r>
            <a:r>
              <a:rPr lang="en-US" sz="1600" b="0" i="1" dirty="0" err="1"/>
              <a:t>Biliński</a:t>
            </a:r>
            <a:r>
              <a:rPr lang="en-US" sz="1600" b="0" i="1" dirty="0"/>
              <a:t> 2020. </a:t>
            </a:r>
            <a:r>
              <a:rPr lang="en-US" sz="1600" b="0" i="1" dirty="0" err="1"/>
              <a:t>RainBench</a:t>
            </a:r>
            <a:r>
              <a:rPr lang="en-US" sz="1600" b="0" i="1" dirty="0"/>
              <a:t>: Enabling Data-Driven Precipitation Forecasting on a Global Scale</a:t>
            </a:r>
            <a:endParaRPr lang="en-US" dirty="0"/>
          </a:p>
          <a:p>
            <a:pPr marL="0" indent="0">
              <a:spcBef>
                <a:spcPts val="600"/>
              </a:spcBef>
              <a:spcAft>
                <a:spcPts val="0"/>
              </a:spcAft>
              <a:buNone/>
            </a:pPr>
            <a:r>
              <a:rPr lang="en-US" dirty="0"/>
              <a:t>TAASRAD19:  Weather radar reflectivity</a:t>
            </a:r>
          </a:p>
          <a:p>
            <a:pPr marL="301752" lvl="1" indent="0">
              <a:spcBef>
                <a:spcPts val="0"/>
              </a:spcBef>
              <a:spcAft>
                <a:spcPts val="0"/>
              </a:spcAft>
              <a:buNone/>
            </a:pPr>
            <a:r>
              <a:rPr lang="en-US" sz="1600" b="0" i="1" dirty="0" err="1"/>
              <a:t>Franch</a:t>
            </a:r>
            <a:r>
              <a:rPr lang="en-US" sz="1600" b="0" i="1" dirty="0"/>
              <a:t>, Gabriele, et al. "TAASRAD19, a high-resolution weather radar reflectivity dataset for precipitation nowcasting." Scientific Data 7.1 (2020): 1-13.</a:t>
            </a:r>
            <a:endParaRPr lang="en-US" i="1" u="sng" dirty="0">
              <a:solidFill>
                <a:schemeClr val="accent1">
                  <a:lumMod val="75000"/>
                </a:schemeClr>
              </a:solidFill>
            </a:endParaRPr>
          </a:p>
          <a:p>
            <a:pPr marL="0" indent="0">
              <a:buNone/>
            </a:pPr>
            <a:r>
              <a:rPr lang="en-US" i="1" u="sng" dirty="0">
                <a:solidFill>
                  <a:schemeClr val="accent1">
                    <a:lumMod val="75000"/>
                  </a:schemeClr>
                </a:solidFill>
              </a:rPr>
              <a:t>Our Contribution</a:t>
            </a:r>
            <a:r>
              <a:rPr lang="en-US" i="1" dirty="0">
                <a:solidFill>
                  <a:schemeClr val="accent1">
                    <a:lumMod val="75000"/>
                  </a:schemeClr>
                </a:solidFill>
              </a:rPr>
              <a:t>: </a:t>
            </a:r>
            <a:r>
              <a:rPr lang="en-US" i="1" dirty="0">
                <a:solidFill>
                  <a:schemeClr val="tx1"/>
                </a:solidFill>
              </a:rPr>
              <a:t>High resolution Storm Event Imagery (SEVIR) Dataset</a:t>
            </a:r>
          </a:p>
          <a:p>
            <a:pPr marL="301752" lvl="1" indent="0">
              <a:spcBef>
                <a:spcPts val="0"/>
              </a:spcBef>
              <a:spcAft>
                <a:spcPts val="0"/>
              </a:spcAft>
              <a:buNone/>
            </a:pPr>
            <a:r>
              <a:rPr lang="en-US" sz="1600" b="0" i="1" dirty="0" err="1"/>
              <a:t>Veillette</a:t>
            </a:r>
            <a:r>
              <a:rPr lang="en-US" sz="1600" b="0" i="1" dirty="0"/>
              <a:t>, Mark, Siddharth </a:t>
            </a:r>
            <a:r>
              <a:rPr lang="en-US" sz="1600" b="0" i="1" dirty="0" err="1"/>
              <a:t>Samsi</a:t>
            </a:r>
            <a:r>
              <a:rPr lang="en-US" sz="1600" b="0" i="1" dirty="0"/>
              <a:t>, and Chris Mattioli. "SEVIR: A Storm Event Imagery Dataset for Deep Learning Applications in Radar and Satellite Meteorology." Advances in Neural Information Processing Systems 33 (2020).</a:t>
            </a:r>
          </a:p>
          <a:p>
            <a:pPr marL="301752" lvl="1" indent="0">
              <a:spcBef>
                <a:spcPts val="0"/>
              </a:spcBef>
              <a:spcAft>
                <a:spcPts val="0"/>
              </a:spcAft>
              <a:buNone/>
            </a:pPr>
            <a:r>
              <a:rPr lang="en-US" sz="1600" i="1" dirty="0">
                <a:solidFill>
                  <a:schemeClr val="tx1"/>
                </a:solidFill>
              </a:rPr>
              <a:t>Challenge: </a:t>
            </a:r>
            <a:r>
              <a:rPr lang="en-US" sz="1600" i="1" dirty="0">
                <a:solidFill>
                  <a:schemeClr val="tx1"/>
                </a:solidFill>
                <a:hlinkClick r:id="rId4"/>
              </a:rPr>
              <a:t>https://sevir.mit.edu</a:t>
            </a:r>
            <a:r>
              <a:rPr lang="en-US" sz="1600" i="1" dirty="0">
                <a:solidFill>
                  <a:schemeClr val="tx1"/>
                </a:solidFill>
              </a:rPr>
              <a:t> </a:t>
            </a:r>
          </a:p>
          <a:p>
            <a:pPr marL="0" indent="0">
              <a:buNone/>
            </a:pPr>
            <a:endParaRPr lang="en-US" sz="1600" dirty="0"/>
          </a:p>
          <a:p>
            <a:pPr lvl="1"/>
            <a:endParaRPr lang="en-US" sz="1600" dirty="0"/>
          </a:p>
        </p:txBody>
      </p:sp>
    </p:spTree>
    <p:extLst>
      <p:ext uri="{BB962C8B-B14F-4D97-AF65-F5344CB8AC3E}">
        <p14:creationId xmlns:p14="http://schemas.microsoft.com/office/powerpoint/2010/main" val="3244614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BBDF99-1F97-BE4B-A346-A0D7EA13A9ED}"/>
              </a:ext>
            </a:extLst>
          </p:cNvPr>
          <p:cNvSpPr>
            <a:spLocks noGrp="1"/>
          </p:cNvSpPr>
          <p:nvPr>
            <p:ph sz="quarter" idx="10"/>
          </p:nvPr>
        </p:nvSpPr>
        <p:spPr>
          <a:xfrm>
            <a:off x="4073684" y="2110704"/>
            <a:ext cx="4044631" cy="2636592"/>
          </a:xfrm>
        </p:spPr>
        <p:txBody>
          <a:bodyPr/>
          <a:lstStyle/>
          <a:p>
            <a:r>
              <a:rPr lang="en-US" dirty="0"/>
              <a:t>Motivation</a:t>
            </a:r>
          </a:p>
          <a:p>
            <a:endParaRPr lang="en-US" dirty="0"/>
          </a:p>
          <a:p>
            <a:r>
              <a:rPr lang="en-US" dirty="0"/>
              <a:t>Dataset description</a:t>
            </a:r>
          </a:p>
          <a:p>
            <a:endParaRPr lang="en-US" dirty="0"/>
          </a:p>
          <a:p>
            <a:r>
              <a:rPr lang="en-US" dirty="0"/>
              <a:t>Applications of SEVIR</a:t>
            </a:r>
          </a:p>
        </p:txBody>
      </p:sp>
      <p:sp>
        <p:nvSpPr>
          <p:cNvPr id="3" name="Title 2">
            <a:extLst>
              <a:ext uri="{FF2B5EF4-FFF2-40B4-BE49-F238E27FC236}">
                <a16:creationId xmlns:a16="http://schemas.microsoft.com/office/drawing/2014/main" id="{6CFD6DD3-1BBD-814B-BF31-4409F85EE0CD}"/>
              </a:ext>
            </a:extLst>
          </p:cNvPr>
          <p:cNvSpPr>
            <a:spLocks noGrp="1"/>
          </p:cNvSpPr>
          <p:nvPr>
            <p:ph type="title"/>
          </p:nvPr>
        </p:nvSpPr>
        <p:spPr/>
        <p:txBody>
          <a:bodyPr/>
          <a:lstStyle/>
          <a:p>
            <a:r>
              <a:rPr lang="en-US" dirty="0"/>
              <a:t>Outline</a:t>
            </a:r>
          </a:p>
        </p:txBody>
      </p:sp>
      <p:sp>
        <p:nvSpPr>
          <p:cNvPr id="5" name="Right Arrow 4">
            <a:extLst>
              <a:ext uri="{FF2B5EF4-FFF2-40B4-BE49-F238E27FC236}">
                <a16:creationId xmlns:a16="http://schemas.microsoft.com/office/drawing/2014/main" id="{9A702B08-BFA2-7A49-9D96-FEFC2397BF79}"/>
              </a:ext>
            </a:extLst>
          </p:cNvPr>
          <p:cNvSpPr/>
          <p:nvPr/>
        </p:nvSpPr>
        <p:spPr>
          <a:xfrm>
            <a:off x="3268945" y="2961778"/>
            <a:ext cx="1011048" cy="365760"/>
          </a:xfrm>
          <a:prstGeom prst="rightArrow">
            <a:avLst/>
          </a:prstGeom>
          <a:solidFill>
            <a:srgbClr val="D2D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Tree>
    <p:extLst>
      <p:ext uri="{BB962C8B-B14F-4D97-AF65-F5344CB8AC3E}">
        <p14:creationId xmlns:p14="http://schemas.microsoft.com/office/powerpoint/2010/main" val="2345374776"/>
      </p:ext>
    </p:extLst>
  </p:cSld>
  <p:clrMapOvr>
    <a:masterClrMapping/>
  </p:clrMapOvr>
</p:sld>
</file>

<file path=ppt/theme/theme1.xml><?xml version="1.0" encoding="utf-8"?>
<a:theme xmlns:a="http://schemas.openxmlformats.org/drawingml/2006/main" name="Lincoln_2012_v2_16x9">
  <a:themeElements>
    <a:clrScheme name="Custom 1">
      <a:dk1>
        <a:srgbClr val="000000"/>
      </a:dk1>
      <a:lt1>
        <a:srgbClr val="FFFFFF"/>
      </a:lt1>
      <a:dk2>
        <a:srgbClr val="000000"/>
      </a:dk2>
      <a:lt2>
        <a:srgbClr val="919191"/>
      </a:lt2>
      <a:accent1>
        <a:srgbClr val="618FFD"/>
      </a:accent1>
      <a:accent2>
        <a:srgbClr val="00AE00"/>
      </a:accent2>
      <a:accent3>
        <a:srgbClr val="FFFFFF"/>
      </a:accent3>
      <a:accent4>
        <a:srgbClr val="003767"/>
      </a:accent4>
      <a:accent5>
        <a:srgbClr val="D2DCF2"/>
      </a:accent5>
      <a:accent6>
        <a:srgbClr val="009D00"/>
      </a:accent6>
      <a:hlink>
        <a:srgbClr val="FC0128"/>
      </a:hlink>
      <a:folHlink>
        <a:srgbClr val="CECEC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2DCF2"/>
        </a:solidFill>
        <a:ln w="12700">
          <a:solidFill>
            <a:schemeClr val="tx1"/>
          </a:solidFill>
        </a:ln>
      </a:spPr>
      <a:bodyPr rtlCol="0" anchor="ctr"/>
      <a:lstStyle>
        <a:defPPr algn="ctr">
          <a:defRPr sz="1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1400" b="1"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18324</TotalTime>
  <Words>1702</Words>
  <Application>Microsoft Office PowerPoint</Application>
  <PresentationFormat>Widescreen</PresentationFormat>
  <Paragraphs>329</Paragraphs>
  <Slides>25</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Cambria Math</vt:lpstr>
      <vt:lpstr>Courier</vt:lpstr>
      <vt:lpstr>Courier New</vt:lpstr>
      <vt:lpstr>Lincoln_2012_v2_16x9</vt:lpstr>
      <vt:lpstr>A Storm Event Imagery Dataset for Deep Learning Applications in Radar and Satellite Meteorology</vt:lpstr>
      <vt:lpstr>Acknowledgement</vt:lpstr>
      <vt:lpstr>Overview</vt:lpstr>
      <vt:lpstr>Outline</vt:lpstr>
      <vt:lpstr>Earth Systems Data</vt:lpstr>
      <vt:lpstr>Benchmark Datasets in Environmental Science</vt:lpstr>
      <vt:lpstr>AI Challenges</vt:lpstr>
      <vt:lpstr>Recent Benchmark Datasets and Challenges for Weather </vt:lpstr>
      <vt:lpstr>Outline</vt:lpstr>
      <vt:lpstr>Storm EVent ImageRy (SEVIR) Dataset </vt:lpstr>
      <vt:lpstr>SEVIR Event Selection</vt:lpstr>
      <vt:lpstr>SEVIR Event Details (as of Dec 2020)</vt:lpstr>
      <vt:lpstr>Obtaining and Working with SEVIR</vt:lpstr>
      <vt:lpstr>Outline</vt:lpstr>
      <vt:lpstr>Example SEVIR Challenge Tasks</vt:lpstr>
      <vt:lpstr>Radar Nowcasting Benchmark Problem setup</vt:lpstr>
      <vt:lpstr>Radar Nowcasting Benchmark Model Specification</vt:lpstr>
      <vt:lpstr>Radar Nowcasting Benchmarks</vt:lpstr>
      <vt:lpstr>SEVIR Nowcasting Challenge</vt:lpstr>
      <vt:lpstr>Example SEVIR Challenge Tasks</vt:lpstr>
      <vt:lpstr>Synthetic Weather Radar</vt:lpstr>
      <vt:lpstr>Synthetic Weather Radar Experimental Setup</vt:lpstr>
      <vt:lpstr>Synthetic Weather Radar Results Qualitative Evaluation</vt:lpstr>
      <vt:lpstr>Synthetic Weather Radar Results Quantitative Evaluation on Test Set</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Accelerator Roles &amp; Functions</dc:title>
  <dc:creator>Microsoft Office User</dc:creator>
  <cp:lastModifiedBy>Narges Shahroudi</cp:lastModifiedBy>
  <cp:revision>440</cp:revision>
  <dcterms:created xsi:type="dcterms:W3CDTF">2019-05-25T15:27:40Z</dcterms:created>
  <dcterms:modified xsi:type="dcterms:W3CDTF">2020-12-17T16:37:04Z</dcterms:modified>
</cp:coreProperties>
</file>