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8" r:id="rId5"/>
    <p:sldId id="262" r:id="rId6"/>
    <p:sldId id="260" r:id="rId7"/>
    <p:sldId id="267" r:id="rId8"/>
    <p:sldId id="269" r:id="rId9"/>
    <p:sldId id="261" r:id="rId10"/>
    <p:sldId id="270" r:id="rId11"/>
    <p:sldId id="271" r:id="rId12"/>
    <p:sldId id="266" r:id="rId13"/>
    <p:sldId id="263" r:id="rId14"/>
    <p:sldId id="272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D8E9F1"/>
    <a:srgbClr val="009051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3"/>
    <p:restoredTop sz="94486"/>
  </p:normalViewPr>
  <p:slideViewPr>
    <p:cSldViewPr snapToGrid="0" snapToObjects="1">
      <p:cViewPr>
        <p:scale>
          <a:sx n="130" d="100"/>
          <a:sy n="130" d="100"/>
        </p:scale>
        <p:origin x="33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AB22B-25A6-4C49-9677-2643CEEBA38D}" type="datetimeFigureOut">
              <a:rPr lang="en-US" smtClean="0"/>
              <a:t>1/6/21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4A266-6E9C-584A-926E-E5286E124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49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4A266-6E9C-584A-926E-E5286E1242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00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4A266-6E9C-584A-926E-E5286E1242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46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CE4D3-205A-794F-B77E-B077EDD67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13E245-EB47-9344-920D-D12DAF9081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2D51A-51D5-FF46-AEBC-905DF3206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7AF8-830A-BF49-ADE5-F15ED4F4BF88}" type="datetime1">
              <a:rPr lang="en-US" smtClean="0"/>
              <a:t>1/6/21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F4E74-169D-3E4F-95AC-ACF829404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AF0C5-435C-764C-BEB2-761067BEC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93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0DDC7-6AD4-8540-8C6B-BBA03828F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761CD-4E7F-8846-BE35-FB2AF23AA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B8732-05DD-1E48-A4EF-9122DB42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94C88-E1D8-0843-9869-88EB1EB68C51}" type="datetime1">
              <a:rPr lang="en-US" smtClean="0"/>
              <a:t>1/6/21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6E233-8331-2549-BD8F-F6BAB5DA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BE2C0-AACF-BE4A-B258-4236E7AD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64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9FE80A-BC1D-F149-80F7-2B3B41D330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DBC25-7AAD-F144-95EE-6E0987253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94407-27CD-FC47-A580-86A2A6739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803E-0E1F-9443-A5C1-C49158DEFD5B}" type="datetime1">
              <a:rPr lang="en-US" smtClean="0"/>
              <a:t>1/6/21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9D289-264E-824B-AF2A-6E53A913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5CFD8-A81F-1D45-8F38-39DECC2A7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07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E0B58-FC9D-2840-A05D-963661A57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277C7-6944-AB44-8128-00CC737F5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DECB2-AE58-4F43-BFDF-477A4CA4C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1E7A-165C-A048-A14F-7EF013F23D01}" type="datetime1">
              <a:rPr lang="en-US" smtClean="0"/>
              <a:t>1/6/21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22D95-44D9-934A-A87D-192D30A55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E81C4-42C4-1B45-9D4C-2E9141B2E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46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D926C-E863-A543-B58F-47B154E5D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E16C4-0845-1E46-9B80-371E1216B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9AE6D-70C8-5441-A053-E524BF7A8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C0BE-6375-0C44-83F4-E6C3B8BB8CDB}" type="datetime1">
              <a:rPr lang="en-US" smtClean="0"/>
              <a:t>1/6/21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3E5E0-CBCC-634B-BAC0-FEB8D5AEB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DD8EA-CD3E-4E45-A8C6-60C173BC8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84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DD8CA-83AC-8841-887C-1D5C51353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03330-0296-3943-A91E-8C6B28C17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1F181B-4707-5B40-BC03-D2B1E8791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0D018-0014-AB46-BD9E-6A1F580C7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32229-D853-3642-8C02-BBCE8CAA1671}" type="datetime1">
              <a:rPr lang="en-US" smtClean="0"/>
              <a:t>1/6/21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0D88F-F09A-A448-A72B-066A6DCD3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4D67C-0271-BB40-8482-92D003F3C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9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88144-5031-4A4C-965C-071FC02C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33826-1653-7847-8CC4-597C391BB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3C008D-CA79-0A4F-9861-D145CEA77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37D255-808B-DB47-B973-E08B0B512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AB5B7D-E92F-C54E-B415-992D9ABB7E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3AC19-8289-A74C-BB53-C3EC74CF4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A2295-E40A-A643-83FC-E7CF33704EF3}" type="datetime1">
              <a:rPr lang="en-US" smtClean="0"/>
              <a:t>1/6/21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FEFCA-EBB1-FB4C-9DC1-55105D4D8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113649-E4AB-6D4B-9577-1A8AA7DD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78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D9BA7-919F-EF40-B94C-459F8CA79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6C7ED-A8AF-C446-B562-CCE7E459A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FC536-C7F8-9C45-9C91-F5CF12DFC9A4}" type="datetime1">
              <a:rPr lang="en-US" smtClean="0"/>
              <a:t>1/6/21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CA8CD5-209D-D449-A797-ECF6A5831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20CCE-0723-FA4D-BDA9-7513D0EAC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92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D5A1C2-6B66-6044-A38D-07278C616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DC534-F74D-C24C-923C-4C3E30FACA78}" type="datetime1">
              <a:rPr lang="en-US" smtClean="0"/>
              <a:t>1/6/21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770B6D-1195-D84A-B43C-D899CCAD9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D6D5D-E355-CD41-96D0-5B8E9927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99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A607-3535-0540-960D-1BA06FB2D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E3406-EEDC-C246-8876-D89783A68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17924-3E44-C94B-9237-0A75091C0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365E30-4D3E-5748-BBFB-03E072924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5E1A0-D701-6A41-BF52-50142E640798}" type="datetime1">
              <a:rPr lang="en-US" smtClean="0"/>
              <a:t>1/6/21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6B0A35-44E9-4F41-A74B-6925A7AB6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C9670-CDA9-1B41-99D3-DEFB628E4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99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09D47-407A-3F41-A5DD-0E6B064F5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213940-DA98-DF46-8E29-C997CC376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2E813-B623-F34A-9770-57C473802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3E9F2D-3FBD-2F4C-8546-12EC00EE7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6935-B73E-1145-AA2F-BAA2476EDC81}" type="datetime1">
              <a:rPr lang="en-US" smtClean="0"/>
              <a:t>1/6/21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4C11F-7E08-B842-8594-7A123811D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9A85E-08E7-8C44-BF54-17CF65EBA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8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D72E9-3F12-7F4E-8149-75A7CB11423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11254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D1CFDB-5BBB-D744-B4E4-19159FE08AB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734" y="11111"/>
            <a:ext cx="1161266" cy="52864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806BC8-A919-B740-8253-6F4F45A1F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9B52E-4AF5-EA4B-880B-F317931A3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2D364-47B2-6F4A-A67A-72CAB3216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B33B7-97C7-5349-B286-66E8ACEC1E5A}" type="datetime1">
              <a:rPr lang="en-US" smtClean="0"/>
              <a:t>1/6/21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E2821-F8F6-8B47-B8DC-017EDA82F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42F1F-757D-6B41-A8B0-C5DA78841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50185-4CFD-8749-A95E-715AADC4C8F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890BB5-509B-8E49-A260-71F6BD321F5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11111"/>
            <a:ext cx="966486" cy="61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8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yle.hilburn@colostate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75/JAMC-D-20-0084.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doi.org/10.1175/JAMC-D-20-0084.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5/JAMC-D-20-0084.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8313C-3C03-DF47-933F-36165098B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9049" y="1298129"/>
            <a:ext cx="12191999" cy="1644411"/>
          </a:xfrm>
        </p:spPr>
        <p:txBody>
          <a:bodyPr>
            <a:normAutofit fontScale="90000"/>
          </a:bodyPr>
          <a:lstStyle/>
          <a:p>
            <a:r>
              <a:rPr lang="en-US" dirty="0"/>
              <a:t>Using Deep Learning to Generate Synthetic Radar Fields from GOES ABI and GLM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D1528-C159-C14A-9368-9328A00F4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39794"/>
            <a:ext cx="9144000" cy="134665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Kyle Hilburn (</a:t>
            </a:r>
            <a:r>
              <a:rPr lang="en-US" dirty="0">
                <a:hlinkClick r:id="rId3"/>
              </a:rPr>
              <a:t>Kyle.Hilburn@colostate.edu</a:t>
            </a:r>
            <a:r>
              <a:rPr lang="en-US" dirty="0"/>
              <a:t>)</a:t>
            </a:r>
          </a:p>
          <a:p>
            <a:r>
              <a:rPr lang="en-US" dirty="0"/>
              <a:t>Cooperative Institute for Research in the Atmosphere (CIRA)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NOAA Workshop on Leveraging AI in Environmental Sciences</a:t>
            </a:r>
          </a:p>
          <a:p>
            <a:r>
              <a:rPr lang="en-US" dirty="0"/>
              <a:t>January 07,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EC1E15-045C-5141-A0CB-5BD00586D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1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426A2A-68F4-A541-A5A8-26610EC1D067}"/>
              </a:ext>
            </a:extLst>
          </p:cNvPr>
          <p:cNvGrpSpPr/>
          <p:nvPr/>
        </p:nvGrpSpPr>
        <p:grpSpPr>
          <a:xfrm>
            <a:off x="1732700" y="4634327"/>
            <a:ext cx="8726599" cy="2123658"/>
            <a:chOff x="1671638" y="4734342"/>
            <a:chExt cx="8726599" cy="212365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25A79F-AD65-0242-A076-C1B59A400AEE}"/>
                </a:ext>
              </a:extLst>
            </p:cNvPr>
            <p:cNvSpPr txBox="1"/>
            <p:nvPr/>
          </p:nvSpPr>
          <p:spPr>
            <a:xfrm>
              <a:off x="1671638" y="4734342"/>
              <a:ext cx="4887300" cy="2123658"/>
            </a:xfrm>
            <a:prstGeom prst="rect">
              <a:avLst/>
            </a:prstGeom>
            <a:solidFill>
              <a:srgbClr val="D8E9F1">
                <a:alpha val="5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u="sng" dirty="0"/>
                <a:t>List of Acronyms and Abbreviations</a:t>
              </a:r>
            </a:p>
            <a:p>
              <a:r>
                <a:rPr lang="en-US" sz="1200" dirty="0"/>
                <a:t>ABI	Advanced Baseline Imager</a:t>
              </a:r>
            </a:p>
            <a:p>
              <a:r>
                <a:rPr lang="en-US" sz="1200" dirty="0"/>
                <a:t>CONUS 	Continental United States</a:t>
              </a:r>
            </a:p>
            <a:p>
              <a:r>
                <a:rPr lang="en-US" sz="1200" dirty="0"/>
                <a:t>DA	Data Assimilation</a:t>
              </a:r>
            </a:p>
            <a:p>
              <a:r>
                <a:rPr lang="en-US" sz="1200" dirty="0"/>
                <a:t>ERF	Effective Receptive Field</a:t>
              </a:r>
            </a:p>
            <a:p>
              <a:r>
                <a:rPr lang="en-US" sz="1200" dirty="0"/>
                <a:t>FAR	False Alarm Rate</a:t>
              </a:r>
            </a:p>
            <a:p>
              <a:r>
                <a:rPr lang="en-US" sz="1200" dirty="0"/>
                <a:t>GLM	Geostationary Lightning Mapper</a:t>
              </a:r>
            </a:p>
            <a:p>
              <a:r>
                <a:rPr lang="en-US" sz="1200" dirty="0"/>
                <a:t>GOES	Geostationary Operational Environmental Satellite</a:t>
              </a:r>
            </a:p>
            <a:p>
              <a:r>
                <a:rPr lang="en-US" sz="1200" dirty="0"/>
                <a:t>GREMLIN	GOES Radar Estimation via Machine Learning to Inform NWP</a:t>
              </a:r>
            </a:p>
            <a:p>
              <a:r>
                <a:rPr lang="en-US" sz="1200" dirty="0"/>
                <a:t>HPC	High Performance Computing</a:t>
              </a:r>
            </a:p>
            <a:p>
              <a:r>
                <a:rPr lang="en-US" sz="1200" dirty="0"/>
                <a:t>HRRR	High Resolution Rapid Refresh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62336A-48E0-D848-8550-0C7AE1F074E3}"/>
                </a:ext>
              </a:extLst>
            </p:cNvPr>
            <p:cNvSpPr txBox="1"/>
            <p:nvPr/>
          </p:nvSpPr>
          <p:spPr>
            <a:xfrm>
              <a:off x="6675358" y="4734342"/>
              <a:ext cx="3722879" cy="2123658"/>
            </a:xfrm>
            <a:prstGeom prst="rect">
              <a:avLst/>
            </a:prstGeom>
            <a:solidFill>
              <a:srgbClr val="D8E9F1">
                <a:alpha val="5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LRP	Layer-wise Relevance Propagation</a:t>
              </a:r>
            </a:p>
            <a:p>
              <a:r>
                <a:rPr lang="en-US" sz="1200" dirty="0"/>
                <a:t>ML	Machine Learning</a:t>
              </a:r>
            </a:p>
            <a:p>
              <a:r>
                <a:rPr lang="en-US" sz="1200" dirty="0"/>
                <a:t>MRMS	Multi-Radar Multi-Sensor System</a:t>
              </a:r>
            </a:p>
            <a:p>
              <a:r>
                <a:rPr lang="en-US" sz="1200" dirty="0"/>
                <a:t>NN	Neural Network</a:t>
              </a:r>
            </a:p>
            <a:p>
              <a:r>
                <a:rPr lang="en-US" sz="1200" dirty="0"/>
                <a:t>NWP	Numerical Weather Prediction</a:t>
              </a:r>
            </a:p>
            <a:p>
              <a:r>
                <a:rPr lang="en-US" sz="1200" dirty="0"/>
                <a:t>POD	Probability of Detection</a:t>
              </a:r>
            </a:p>
            <a:p>
              <a:r>
                <a:rPr lang="en-US" sz="1200" dirty="0"/>
                <a:t>RAP	Rapid Refresh</a:t>
              </a:r>
            </a:p>
            <a:p>
              <a:r>
                <a:rPr lang="en-US" sz="1200" dirty="0"/>
                <a:t>REFC	Composite reflectivity (vertical maximum)</a:t>
              </a:r>
            </a:p>
            <a:p>
              <a:r>
                <a:rPr lang="en-US" sz="1200" dirty="0"/>
                <a:t>RF	Receptive Field</a:t>
              </a:r>
            </a:p>
            <a:p>
              <a:r>
                <a:rPr lang="en-US" sz="1200" dirty="0"/>
                <a:t>TRF	Theoretical Receptive Field</a:t>
              </a:r>
            </a:p>
            <a:p>
              <a:r>
                <a:rPr lang="en-US" sz="1200" dirty="0"/>
                <a:t>VIL	Vertically Integrated Liquid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19D1046-7B52-5144-ABA9-C693A664FDB1}"/>
              </a:ext>
            </a:extLst>
          </p:cNvPr>
          <p:cNvSpPr txBox="1"/>
          <p:nvPr/>
        </p:nvSpPr>
        <p:spPr>
          <a:xfrm>
            <a:off x="7985288" y="4115510"/>
            <a:ext cx="2474011" cy="46166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Earlier presentations will be cited as:</a:t>
            </a:r>
          </a:p>
          <a:p>
            <a:pPr algn="ctr"/>
            <a:r>
              <a:rPr lang="en-US" sz="1200" dirty="0"/>
              <a:t>Kyle Hilburn </a:t>
            </a:r>
            <a:r>
              <a:rPr lang="en-US" sz="1200" dirty="0">
                <a:solidFill>
                  <a:srgbClr val="0432FF"/>
                </a:solidFill>
              </a:rPr>
              <a:t>20210107</a:t>
            </a:r>
          </a:p>
        </p:txBody>
      </p:sp>
    </p:spTree>
    <p:extLst>
      <p:ext uri="{BB962C8B-B14F-4D97-AF65-F5344CB8AC3E}">
        <p14:creationId xmlns:p14="http://schemas.microsoft.com/office/powerpoint/2010/main" val="3468154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340A7-8662-FF42-AAD8-BA54E9EB1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762000"/>
            <a:ext cx="6184900" cy="750888"/>
          </a:xfrm>
        </p:spPr>
        <p:txBody>
          <a:bodyPr/>
          <a:lstStyle/>
          <a:p>
            <a:r>
              <a:rPr lang="en-US" dirty="0"/>
              <a:t>Model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0BFD5-C9B6-7B46-BBDA-AC9DB6E84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690688"/>
            <a:ext cx="6184900" cy="47958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Let’s compare two architectures designed deliberately</a:t>
            </a:r>
          </a:p>
          <a:p>
            <a:r>
              <a:rPr lang="en-US" dirty="0"/>
              <a:t>Top: GREMLIN V1 architecture</a:t>
            </a:r>
          </a:p>
          <a:p>
            <a:pPr lvl="1"/>
            <a:r>
              <a:rPr lang="en-US" dirty="0"/>
              <a:t>GOES Radar Estimation via Machine Learning to Inform NWP</a:t>
            </a:r>
          </a:p>
          <a:p>
            <a:pPr lvl="1"/>
            <a:r>
              <a:rPr lang="en-US" dirty="0"/>
              <a:t>Sequential encoder-decode structure with 3 blocks</a:t>
            </a:r>
          </a:p>
          <a:p>
            <a:pPr lvl="1"/>
            <a:r>
              <a:rPr lang="en-US" dirty="0"/>
              <a:t>Total of 6 convo layers, 32 filters per layer</a:t>
            </a:r>
          </a:p>
          <a:p>
            <a:pPr lvl="1"/>
            <a:r>
              <a:rPr lang="en-US" dirty="0"/>
              <a:t>Pooling and </a:t>
            </a:r>
            <a:r>
              <a:rPr lang="en-US" dirty="0" err="1"/>
              <a:t>upsampling</a:t>
            </a:r>
            <a:r>
              <a:rPr lang="en-US" dirty="0"/>
              <a:t> layers have no trainable parameters</a:t>
            </a:r>
          </a:p>
          <a:p>
            <a:pPr lvl="1"/>
            <a:r>
              <a:rPr lang="en-US" dirty="0"/>
              <a:t>TRF = 50 pixels</a:t>
            </a:r>
          </a:p>
          <a:p>
            <a:pPr lvl="1"/>
            <a:r>
              <a:rPr lang="en-US" dirty="0"/>
              <a:t>Trainable parameters = 47,457</a:t>
            </a:r>
          </a:p>
          <a:p>
            <a:r>
              <a:rPr lang="en-US" dirty="0"/>
              <a:t>Bottom: GREMLIN alternative – Convo Stack</a:t>
            </a:r>
          </a:p>
          <a:p>
            <a:pPr lvl="1"/>
            <a:r>
              <a:rPr lang="en-US" dirty="0"/>
              <a:t>Total of 24 Conv2D layers, 16 filters per layer</a:t>
            </a:r>
          </a:p>
          <a:p>
            <a:pPr lvl="1"/>
            <a:r>
              <a:rPr lang="en-US" dirty="0"/>
              <a:t>Both have linear final layer with 1 filter</a:t>
            </a:r>
          </a:p>
          <a:p>
            <a:pPr lvl="1"/>
            <a:r>
              <a:rPr lang="en-US" dirty="0"/>
              <a:t>No artifacts from pooling and </a:t>
            </a:r>
            <a:r>
              <a:rPr lang="en-US" dirty="0" err="1"/>
              <a:t>upsampling</a:t>
            </a:r>
            <a:endParaRPr lang="en-US" dirty="0"/>
          </a:p>
          <a:p>
            <a:pPr lvl="1"/>
            <a:r>
              <a:rPr lang="en-US" dirty="0"/>
              <a:t>TRF = 49 pixels</a:t>
            </a:r>
          </a:p>
          <a:p>
            <a:pPr lvl="1"/>
            <a:r>
              <a:rPr lang="en-US" dirty="0"/>
              <a:t>Trainable parameters = 53,969</a:t>
            </a:r>
          </a:p>
          <a:p>
            <a:pPr lvl="1"/>
            <a:r>
              <a:rPr lang="en-US" dirty="0"/>
              <a:t>This requires 3x more memory and 3x longer to train</a:t>
            </a:r>
          </a:p>
          <a:p>
            <a:r>
              <a:rPr lang="en-US" dirty="0"/>
              <a:t>I expect these two architectures, with same TRF and number of parameters, should have similar performance versus MRMS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82521-A221-694C-B083-BE4CD31A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10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9CDEBD2-C144-1042-96F3-A2E8C4821A73}"/>
              </a:ext>
            </a:extLst>
          </p:cNvPr>
          <p:cNvGrpSpPr/>
          <p:nvPr/>
        </p:nvGrpSpPr>
        <p:grpSpPr>
          <a:xfrm>
            <a:off x="6356350" y="1690688"/>
            <a:ext cx="5486400" cy="2743200"/>
            <a:chOff x="6356350" y="1690688"/>
            <a:chExt cx="5486400" cy="2743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E806F7-8E38-F043-9E92-43AD51680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56350" y="1690688"/>
              <a:ext cx="5486400" cy="27432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192510-D235-E147-AA37-70E9F5029185}"/>
                </a:ext>
              </a:extLst>
            </p:cNvPr>
            <p:cNvSpPr txBox="1"/>
            <p:nvPr/>
          </p:nvSpPr>
          <p:spPr>
            <a:xfrm>
              <a:off x="8555971" y="1690688"/>
              <a:ext cx="1087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GREMLIN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E10BE2-9074-B14A-A95D-D9F89F3E29B9}"/>
              </a:ext>
            </a:extLst>
          </p:cNvPr>
          <p:cNvGrpSpPr/>
          <p:nvPr/>
        </p:nvGrpSpPr>
        <p:grpSpPr>
          <a:xfrm>
            <a:off x="6007100" y="4605341"/>
            <a:ext cx="6184900" cy="1030817"/>
            <a:chOff x="6007100" y="4605341"/>
            <a:chExt cx="6184900" cy="10308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B7ABA17-993E-E349-8C32-47966888F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7100" y="4605341"/>
              <a:ext cx="6184900" cy="103081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54A9A5-A8C3-A14A-891B-2DF06A21C81F}"/>
                </a:ext>
              </a:extLst>
            </p:cNvPr>
            <p:cNvSpPr txBox="1"/>
            <p:nvPr/>
          </p:nvSpPr>
          <p:spPr>
            <a:xfrm>
              <a:off x="8429142" y="4605341"/>
              <a:ext cx="13408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Convo Stack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9959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C6573-00BB-EA41-AF17-D0427FD28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35557"/>
            <a:ext cx="6752492" cy="785159"/>
          </a:xfrm>
        </p:spPr>
        <p:txBody>
          <a:bodyPr>
            <a:normAutofit/>
          </a:bodyPr>
          <a:lstStyle/>
          <a:p>
            <a:r>
              <a:rPr lang="en-US" sz="4000" dirty="0"/>
              <a:t>Receptive Fields and Overfitting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0DA0F-6B24-FA4C-9745-F6E7F19E7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0" y="1420716"/>
            <a:ext cx="6052671" cy="386271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GREMLIN (top) has 98% ERF closely matching the TRF</a:t>
            </a:r>
          </a:p>
          <a:p>
            <a:pPr lvl="1"/>
            <a:r>
              <a:rPr lang="en-US" dirty="0"/>
              <a:t>Began overfitting around 50 epochs</a:t>
            </a:r>
          </a:p>
          <a:p>
            <a:pPr lvl="1"/>
            <a:r>
              <a:rPr lang="en-US" dirty="0"/>
              <a:t>Small offset for ERF centroid: effect of vertical wind shear</a:t>
            </a:r>
          </a:p>
          <a:p>
            <a:r>
              <a:rPr lang="en-US" dirty="0"/>
              <a:t>Convo stack (bottom) has a much smaller 98% ERF, despite having similar TRF</a:t>
            </a:r>
          </a:p>
          <a:p>
            <a:pPr lvl="1"/>
            <a:r>
              <a:rPr lang="en-US" dirty="0"/>
              <a:t>Continued learning generalizable information</a:t>
            </a:r>
          </a:p>
          <a:p>
            <a:pPr lvl="1"/>
            <a:r>
              <a:rPr lang="en-US" dirty="0"/>
              <a:t>However, R</a:t>
            </a:r>
            <a:r>
              <a:rPr lang="en-US" baseline="30000" dirty="0"/>
              <a:t>2</a:t>
            </a:r>
            <a:r>
              <a:rPr lang="en-US" dirty="0"/>
              <a:t> from test dataset are nosier during training</a:t>
            </a:r>
          </a:p>
          <a:p>
            <a:r>
              <a:rPr lang="en-US" dirty="0"/>
              <a:t>The areas that are most strongly weighted (75% ERF) are roughly same size</a:t>
            </a:r>
          </a:p>
          <a:p>
            <a:r>
              <a:rPr lang="en-US" dirty="0"/>
              <a:t>Does the smaller ERF for the convo stack keep if from getting distracted by features farther away, resulting in less overfitting?</a:t>
            </a:r>
          </a:p>
          <a:p>
            <a:r>
              <a:rPr lang="en-US" dirty="0"/>
              <a:t>So, exactly how much spatial context is needed?</a:t>
            </a:r>
          </a:p>
          <a:p>
            <a:pPr lvl="1"/>
            <a:r>
              <a:rPr lang="en-US" dirty="0"/>
              <a:t>These results are for convection (meso gamma-alpha)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09526-4367-E24C-B8B7-F6444C910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94B24-2DAF-4E4A-84F5-D9BEB31999F8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524752C8-2EA9-334B-BF5F-1B8EC9437A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876448"/>
              </p:ext>
            </p:extLst>
          </p:nvPr>
        </p:nvGraphicFramePr>
        <p:xfrm>
          <a:off x="1905386" y="5185283"/>
          <a:ext cx="2743200" cy="1536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47698647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831238860"/>
                    </a:ext>
                  </a:extLst>
                </a:gridCol>
              </a:tblGrid>
              <a:tr h="1771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Scale</a:t>
                      </a: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Length (km)</a:t>
                      </a: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613045443"/>
                  </a:ext>
                </a:extLst>
              </a:tr>
              <a:tr h="1771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Micro</a:t>
                      </a: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 1 km</a:t>
                      </a: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3174952967"/>
                  </a:ext>
                </a:extLst>
              </a:tr>
              <a:tr h="1771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Meso-gamma</a:t>
                      </a: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1-10</a:t>
                      </a: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330289476"/>
                  </a:ext>
                </a:extLst>
              </a:tr>
              <a:tr h="1771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Meso-beta</a:t>
                      </a: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10-100</a:t>
                      </a: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1310540290"/>
                  </a:ext>
                </a:extLst>
              </a:tr>
              <a:tr h="1771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Meso-alpha</a:t>
                      </a: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100-1,000</a:t>
                      </a: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4041500361"/>
                  </a:ext>
                </a:extLst>
              </a:tr>
              <a:tr h="1771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Synoptic</a:t>
                      </a: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1,000-10,000</a:t>
                      </a: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1715917931"/>
                  </a:ext>
                </a:extLst>
              </a:tr>
              <a:tr h="1771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Planetary</a:t>
                      </a:r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10,000-40,000</a:t>
                      </a:r>
                    </a:p>
                  </a:txBody>
                  <a:tcPr marT="18288" marB="18288"/>
                </a:tc>
                <a:extLst>
                  <a:ext uri="{0D108BD9-81ED-4DB2-BD59-A6C34878D82A}">
                    <a16:rowId xmlns:a16="http://schemas.microsoft.com/office/drawing/2014/main" val="2908890411"/>
                  </a:ext>
                </a:extLst>
              </a:tr>
            </a:tbl>
          </a:graphicData>
        </a:graphic>
      </p:graphicFrame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3305226-37CE-2D4C-AB6F-A5069E4EEAA8}"/>
              </a:ext>
            </a:extLst>
          </p:cNvPr>
          <p:cNvCxnSpPr>
            <a:cxnSpLocks/>
          </p:cNvCxnSpPr>
          <p:nvPr/>
        </p:nvCxnSpPr>
        <p:spPr>
          <a:xfrm flipH="1">
            <a:off x="4648586" y="6180083"/>
            <a:ext cx="24770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9E86C61-781E-E949-A5A5-40BBA644C486}"/>
              </a:ext>
            </a:extLst>
          </p:cNvPr>
          <p:cNvSpPr txBox="1"/>
          <p:nvPr/>
        </p:nvSpPr>
        <p:spPr>
          <a:xfrm>
            <a:off x="4896293" y="6041583"/>
            <a:ext cx="41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TRF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4260B7F-158A-5B46-9C04-6FEE45D05E70}"/>
              </a:ext>
            </a:extLst>
          </p:cNvPr>
          <p:cNvCxnSpPr>
            <a:cxnSpLocks/>
          </p:cNvCxnSpPr>
          <p:nvPr/>
        </p:nvCxnSpPr>
        <p:spPr>
          <a:xfrm flipH="1">
            <a:off x="4648586" y="5953379"/>
            <a:ext cx="24770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7D736A3-F619-1046-937F-17A3D24D98ED}"/>
              </a:ext>
            </a:extLst>
          </p:cNvPr>
          <p:cNvSpPr txBox="1"/>
          <p:nvPr/>
        </p:nvSpPr>
        <p:spPr>
          <a:xfrm>
            <a:off x="4896293" y="5814879"/>
            <a:ext cx="41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ERF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A47592-BAFA-5F4C-AA15-847141C0AC9B}"/>
              </a:ext>
            </a:extLst>
          </p:cNvPr>
          <p:cNvGrpSpPr/>
          <p:nvPr/>
        </p:nvGrpSpPr>
        <p:grpSpPr>
          <a:xfrm>
            <a:off x="6545042" y="1269718"/>
            <a:ext cx="5646957" cy="5074920"/>
            <a:chOff x="6545042" y="1269718"/>
            <a:chExt cx="5646957" cy="50749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5D4216C-FDCB-9C41-A82C-E3628C816416}"/>
                </a:ext>
              </a:extLst>
            </p:cNvPr>
            <p:cNvGrpSpPr/>
            <p:nvPr/>
          </p:nvGrpSpPr>
          <p:grpSpPr>
            <a:xfrm>
              <a:off x="6545042" y="1269718"/>
              <a:ext cx="5646957" cy="5074920"/>
              <a:chOff x="6545042" y="1269718"/>
              <a:chExt cx="5646957" cy="507492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3F4760E-7129-6E43-9A7D-3A91EA2C0B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545042" y="1269718"/>
                <a:ext cx="2560320" cy="256032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EB6509D-5668-E747-AB4E-9EEDE8872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5042" y="3698704"/>
                <a:ext cx="2560320" cy="256032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F9325B5-B9E5-F443-AD84-FFB5F60295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8068"/>
              <a:stretch/>
            </p:blipFill>
            <p:spPr>
              <a:xfrm>
                <a:off x="9105362" y="1315438"/>
                <a:ext cx="3086637" cy="5029200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6F6F8E-3704-4343-984A-E3CE274DA3B1}"/>
                  </a:ext>
                </a:extLst>
              </p:cNvPr>
              <p:cNvSpPr txBox="1"/>
              <p:nvPr/>
            </p:nvSpPr>
            <p:spPr>
              <a:xfrm>
                <a:off x="6839035" y="1549264"/>
                <a:ext cx="9861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GREMLIN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4C2DC3-D7A6-F44B-AA1A-84722F0ED478}"/>
                  </a:ext>
                </a:extLst>
              </p:cNvPr>
              <p:cNvSpPr txBox="1"/>
              <p:nvPr/>
            </p:nvSpPr>
            <p:spPr>
              <a:xfrm>
                <a:off x="9662513" y="1549264"/>
                <a:ext cx="9861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GREMLIN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ACF5523-C0E7-7047-A9F7-0EA3E04B4DB5}"/>
                  </a:ext>
                </a:extLst>
              </p:cNvPr>
              <p:cNvSpPr txBox="1"/>
              <p:nvPr/>
            </p:nvSpPr>
            <p:spPr>
              <a:xfrm>
                <a:off x="6839035" y="3958586"/>
                <a:ext cx="12166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Convo Stack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53CA12-AB8E-E044-8A3F-76A0543113D0}"/>
                  </a:ext>
                </a:extLst>
              </p:cNvPr>
              <p:cNvSpPr txBox="1"/>
              <p:nvPr/>
            </p:nvSpPr>
            <p:spPr>
              <a:xfrm>
                <a:off x="9662513" y="3958586"/>
                <a:ext cx="12166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Convo Stack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61A9E4-D4C2-4E44-8966-BB1A23A894D9}"/>
                </a:ext>
              </a:extLst>
            </p:cNvPr>
            <p:cNvSpPr txBox="1"/>
            <p:nvPr/>
          </p:nvSpPr>
          <p:spPr>
            <a:xfrm>
              <a:off x="10531116" y="6002590"/>
              <a:ext cx="6960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Epoch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327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0E0AA-42E4-1644-BE71-BE464613E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85" y="681037"/>
            <a:ext cx="7126555" cy="1009651"/>
          </a:xfrm>
        </p:spPr>
        <p:txBody>
          <a:bodyPr/>
          <a:lstStyle/>
          <a:p>
            <a:r>
              <a:rPr lang="en-US" dirty="0"/>
              <a:t>Perception-Distortion Tradeoff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5DF8-0895-944B-A6F0-038730729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86" y="1690688"/>
            <a:ext cx="7126554" cy="296840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CNN outputs tend to be blurry</a:t>
            </a:r>
          </a:p>
          <a:p>
            <a:pPr lvl="1"/>
            <a:r>
              <a:rPr lang="en-US" dirty="0"/>
              <a:t>Architecture choices can improve this (example below)</a:t>
            </a:r>
          </a:p>
          <a:p>
            <a:pPr lvl="1"/>
            <a:r>
              <a:rPr lang="en-US" dirty="0"/>
              <a:t>Is there a limit to the improvement?</a:t>
            </a:r>
          </a:p>
          <a:p>
            <a:r>
              <a:rPr lang="en-US" dirty="0"/>
              <a:t>Perception-Distortion tradeoff (</a:t>
            </a:r>
            <a:r>
              <a:rPr lang="en-US" dirty="0" err="1">
                <a:solidFill>
                  <a:srgbClr val="009051"/>
                </a:solidFill>
              </a:rPr>
              <a:t>Blau</a:t>
            </a:r>
            <a:r>
              <a:rPr lang="en-US" dirty="0">
                <a:solidFill>
                  <a:srgbClr val="009051"/>
                </a:solidFill>
              </a:rPr>
              <a:t> and </a:t>
            </a:r>
            <a:r>
              <a:rPr lang="en-US" dirty="0" err="1">
                <a:solidFill>
                  <a:srgbClr val="009051"/>
                </a:solidFill>
              </a:rPr>
              <a:t>Michaeli</a:t>
            </a:r>
            <a:r>
              <a:rPr lang="en-US" dirty="0">
                <a:solidFill>
                  <a:srgbClr val="009051"/>
                </a:solidFill>
              </a:rPr>
              <a:t> 2018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Images that look sharp and realistic (better perception) but are less accurate </a:t>
            </a:r>
          </a:p>
          <a:p>
            <a:pPr lvl="1"/>
            <a:r>
              <a:rPr lang="en-US" dirty="0"/>
              <a:t>Images that look blurry but are more accurate (less distortion)</a:t>
            </a:r>
          </a:p>
          <a:p>
            <a:r>
              <a:rPr lang="en-US" dirty="0"/>
              <a:t>An analogy is the difference between an ensemble mean solution versus one deterministic realization</a:t>
            </a:r>
          </a:p>
          <a:p>
            <a:r>
              <a:rPr lang="en-US" dirty="0" err="1"/>
              <a:t>Negin</a:t>
            </a:r>
            <a:r>
              <a:rPr lang="en-US" dirty="0"/>
              <a:t> </a:t>
            </a:r>
            <a:r>
              <a:rPr lang="en-US" dirty="0" err="1"/>
              <a:t>Hayatbini</a:t>
            </a:r>
            <a:r>
              <a:rPr lang="en-US" dirty="0"/>
              <a:t> </a:t>
            </a:r>
            <a:r>
              <a:rPr lang="en-US" dirty="0">
                <a:solidFill>
                  <a:srgbClr val="0432FF"/>
                </a:solidFill>
              </a:rPr>
              <a:t>20200929</a:t>
            </a:r>
            <a:r>
              <a:rPr lang="en-US" dirty="0"/>
              <a:t> used a conditional generative adversarial network (</a:t>
            </a:r>
            <a:r>
              <a:rPr lang="en-US" dirty="0" err="1"/>
              <a:t>cGAN</a:t>
            </a:r>
            <a:r>
              <a:rPr lang="en-US" dirty="0"/>
              <a:t>) for precipitation estimates from GOES</a:t>
            </a:r>
          </a:p>
          <a:p>
            <a:r>
              <a:rPr lang="en-US" dirty="0"/>
              <a:t>Additional constraints in the loss function can reduce solution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44005-146C-0148-AA6C-3547E0B69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6C8E52-A7F7-AF48-BF23-D963AC84A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140" y="1690688"/>
            <a:ext cx="4550716" cy="307943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18742F-5960-CC48-A59A-EAF9BBC98780}"/>
              </a:ext>
            </a:extLst>
          </p:cNvPr>
          <p:cNvSpPr txBox="1"/>
          <p:nvPr/>
        </p:nvSpPr>
        <p:spPr>
          <a:xfrm>
            <a:off x="8196180" y="4861452"/>
            <a:ext cx="3208635" cy="923330"/>
          </a:xfrm>
          <a:prstGeom prst="rect">
            <a:avLst/>
          </a:prstGeom>
          <a:solidFill>
            <a:srgbClr val="D8E9F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Adapted from </a:t>
            </a:r>
          </a:p>
          <a:p>
            <a:pPr algn="ctr"/>
            <a:r>
              <a:rPr lang="en-US" dirty="0"/>
              <a:t>Yochai </a:t>
            </a:r>
            <a:r>
              <a:rPr lang="en-US" dirty="0" err="1"/>
              <a:t>Blau</a:t>
            </a:r>
            <a:r>
              <a:rPr lang="en-US" dirty="0"/>
              <a:t> and Tomer </a:t>
            </a:r>
            <a:r>
              <a:rPr lang="en-US" dirty="0" err="1"/>
              <a:t>Michaeli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(2018 CVPR)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08222-7BFB-B64D-B8D2-F626DF650665}"/>
              </a:ext>
            </a:extLst>
          </p:cNvPr>
          <p:cNvGrpSpPr/>
          <p:nvPr/>
        </p:nvGrpSpPr>
        <p:grpSpPr>
          <a:xfrm>
            <a:off x="1022053" y="4750422"/>
            <a:ext cx="5879619" cy="1955662"/>
            <a:chOff x="1022053" y="4750422"/>
            <a:chExt cx="5879619" cy="19556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0D79D0-A0AA-9A4C-80AF-BD1F15470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9379"/>
            <a:stretch/>
          </p:blipFill>
          <p:spPr>
            <a:xfrm>
              <a:off x="1022053" y="4750422"/>
              <a:ext cx="3863340" cy="195566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BA7497D-1FDF-DD48-8ADB-0A4AC3EC8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658" t="52046"/>
            <a:stretch/>
          </p:blipFill>
          <p:spPr>
            <a:xfrm>
              <a:off x="5072690" y="4853458"/>
              <a:ext cx="1828982" cy="18526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C9FBD1-B2A9-1348-8AB5-F6C13BFE8CA9}"/>
                </a:ext>
              </a:extLst>
            </p:cNvPr>
            <p:cNvSpPr txBox="1"/>
            <p:nvPr/>
          </p:nvSpPr>
          <p:spPr>
            <a:xfrm>
              <a:off x="1047453" y="6356350"/>
              <a:ext cx="7569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MRMS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9C00EC-8A99-3F4D-9A32-C96B83132FCE}"/>
                </a:ext>
              </a:extLst>
            </p:cNvPr>
            <p:cNvSpPr txBox="1"/>
            <p:nvPr/>
          </p:nvSpPr>
          <p:spPr>
            <a:xfrm>
              <a:off x="3082819" y="6356350"/>
              <a:ext cx="9861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GREMLIN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F6B98A-0E67-AC4C-8FEA-92D78F4AE063}"/>
                </a:ext>
              </a:extLst>
            </p:cNvPr>
            <p:cNvSpPr txBox="1"/>
            <p:nvPr/>
          </p:nvSpPr>
          <p:spPr>
            <a:xfrm>
              <a:off x="5122950" y="6356350"/>
              <a:ext cx="12166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Convo Stack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0018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C2E4-8378-B349-A0BC-D62253EF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81037"/>
            <a:ext cx="5392615" cy="1009651"/>
          </a:xfrm>
        </p:spPr>
        <p:txBody>
          <a:bodyPr/>
          <a:lstStyle/>
          <a:p>
            <a:r>
              <a:rPr lang="en-US" dirty="0"/>
              <a:t>Strategies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65DDF-3E6B-0C49-B379-7F6C347B4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90688"/>
            <a:ext cx="5392615" cy="469621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Layer-wise relevance propagation (LRP, </a:t>
            </a:r>
            <a:r>
              <a:rPr lang="en-US" dirty="0">
                <a:solidFill>
                  <a:srgbClr val="009051"/>
                </a:solidFill>
              </a:rPr>
              <a:t>Bach et al. 2015</a:t>
            </a:r>
            <a:r>
              <a:rPr lang="en-US" dirty="0"/>
              <a:t>) was the most useful attribution method for GREMLIN</a:t>
            </a:r>
          </a:p>
          <a:p>
            <a:pPr lvl="1"/>
            <a:r>
              <a:rPr lang="en-US" dirty="0"/>
              <a:t>Imme Ebert-Uphoff </a:t>
            </a:r>
            <a:r>
              <a:rPr lang="en-US" dirty="0">
                <a:solidFill>
                  <a:srgbClr val="0432FF"/>
                </a:solidFill>
              </a:rPr>
              <a:t>20200917</a:t>
            </a:r>
            <a:r>
              <a:rPr lang="en-US" dirty="0"/>
              <a:t> showed that saliency only found the strongest strategy (lightning)</a:t>
            </a:r>
          </a:p>
          <a:p>
            <a:r>
              <a:rPr lang="en-US" dirty="0"/>
              <a:t>Strong radar echoes are located on the cold side of sharp brightness temperature gradients and often associated with lightning</a:t>
            </a:r>
          </a:p>
          <a:p>
            <a:pPr lvl="1"/>
            <a:r>
              <a:rPr lang="en-US" dirty="0"/>
              <a:t>Note that LRP gives information for a particular pixel</a:t>
            </a:r>
          </a:p>
          <a:p>
            <a:r>
              <a:rPr lang="en-US" dirty="0"/>
              <a:t>Additional experiments, setting lightning to zero everywhere, showed that the network changes where and how it looks at ABI based on occurrence of lightning from GLM</a:t>
            </a:r>
          </a:p>
          <a:p>
            <a:pPr lvl="1"/>
            <a:r>
              <a:rPr lang="en-US" dirty="0"/>
              <a:t>Note that feature importance from LRP has sensitivity to scaling of inputs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287FE-A8E6-4845-92F5-4361792C3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DCD897-8456-6B49-B83C-FF6B2516E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98616"/>
            <a:ext cx="5969799" cy="54853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0A3405-E92D-094F-97E5-7999A225DFA5}"/>
              </a:ext>
            </a:extLst>
          </p:cNvPr>
          <p:cNvSpPr txBox="1"/>
          <p:nvPr/>
        </p:nvSpPr>
        <p:spPr>
          <a:xfrm>
            <a:off x="7134180" y="6247205"/>
            <a:ext cx="3893438" cy="369332"/>
          </a:xfrm>
          <a:prstGeom prst="rect">
            <a:avLst/>
          </a:prstGeom>
          <a:solidFill>
            <a:srgbClr val="D8E9F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Adapted from Ebert-Uphoff </a:t>
            </a:r>
            <a:r>
              <a:rPr lang="en-US" dirty="0">
                <a:solidFill>
                  <a:srgbClr val="0432FF"/>
                </a:solidFill>
              </a:rPr>
              <a:t>20200917</a:t>
            </a:r>
          </a:p>
        </p:txBody>
      </p:sp>
    </p:spTree>
    <p:extLst>
      <p:ext uri="{BB962C8B-B14F-4D97-AF65-F5344CB8AC3E}">
        <p14:creationId xmlns:p14="http://schemas.microsoft.com/office/powerpoint/2010/main" val="411262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770D6-9618-B344-B358-EA16FAE77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6600"/>
            <a:ext cx="10515600" cy="750888"/>
          </a:xfrm>
        </p:spPr>
        <p:txBody>
          <a:bodyPr/>
          <a:lstStyle/>
          <a:p>
            <a:r>
              <a:rPr lang="en-US" dirty="0"/>
              <a:t>Summary and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C104A-32E6-694D-80A8-E46D85024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611"/>
            <a:ext cx="10515600" cy="229889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Spatial context provides valuable information, especially in cloudy/precipitating scenes</a:t>
            </a:r>
          </a:p>
          <a:p>
            <a:r>
              <a:rPr lang="en-US" dirty="0"/>
              <a:t>Spatial information is not used by data assimilation systems</a:t>
            </a:r>
          </a:p>
          <a:p>
            <a:r>
              <a:rPr lang="en-US" dirty="0"/>
              <a:t>Explainable AI tools reveal what a neural network has learned</a:t>
            </a:r>
          </a:p>
          <a:p>
            <a:r>
              <a:rPr lang="en-US" dirty="0"/>
              <a:t>The receptive field quantifies the size of the spatial context</a:t>
            </a:r>
          </a:p>
          <a:p>
            <a:r>
              <a:rPr lang="en-US" dirty="0"/>
              <a:t>The loss function design is critical to what the network learns</a:t>
            </a:r>
          </a:p>
          <a:p>
            <a:r>
              <a:rPr lang="en-US" dirty="0"/>
              <a:t>Additional constraints in the loss function show promise for improving perceptual 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DD0EC-4D12-F342-86CD-12170D073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14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53B1F8-D355-D841-8C25-FAAEC622C5E1}"/>
              </a:ext>
            </a:extLst>
          </p:cNvPr>
          <p:cNvGrpSpPr/>
          <p:nvPr/>
        </p:nvGrpSpPr>
        <p:grpSpPr>
          <a:xfrm>
            <a:off x="749300" y="3892165"/>
            <a:ext cx="10155715" cy="2741396"/>
            <a:chOff x="749300" y="3960989"/>
            <a:chExt cx="10155715" cy="27413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FE3211-25C1-E647-B14A-96CFF8E44D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180" b="64679"/>
            <a:stretch/>
          </p:blipFill>
          <p:spPr>
            <a:xfrm>
              <a:off x="9013786" y="4169865"/>
              <a:ext cx="1891229" cy="209936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0032C4-AD83-DD49-BB47-31DC0A8C9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655" t="67234"/>
            <a:stretch/>
          </p:blipFill>
          <p:spPr>
            <a:xfrm>
              <a:off x="6239372" y="4409404"/>
              <a:ext cx="1922443" cy="194749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842968-9574-9543-981F-62F1481EC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5198" r="67902" b="32736"/>
            <a:stretch/>
          </p:blipFill>
          <p:spPr>
            <a:xfrm>
              <a:off x="3479647" y="4384004"/>
              <a:ext cx="1907754" cy="190591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0087D5-F3A4-4448-86A9-FE758525A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8397" b="64041"/>
            <a:stretch/>
          </p:blipFill>
          <p:spPr>
            <a:xfrm>
              <a:off x="749300" y="4213550"/>
              <a:ext cx="1878376" cy="213727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D644B8-0555-EC44-B9C3-A2EDD4C0D976}"/>
                </a:ext>
              </a:extLst>
            </p:cNvPr>
            <p:cNvSpPr txBox="1"/>
            <p:nvPr/>
          </p:nvSpPr>
          <p:spPr>
            <a:xfrm>
              <a:off x="1143627" y="6333053"/>
              <a:ext cx="1089722" cy="369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GOES ABI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45BD73-2EDE-7B4D-9A73-0E6AEAA5E1F6}"/>
                </a:ext>
              </a:extLst>
            </p:cNvPr>
            <p:cNvSpPr txBox="1"/>
            <p:nvPr/>
          </p:nvSpPr>
          <p:spPr>
            <a:xfrm>
              <a:off x="3429236" y="6308209"/>
              <a:ext cx="1958165" cy="369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No Spatial Context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79DF27-E58F-194A-9510-9287ACBC2049}"/>
                </a:ext>
              </a:extLst>
            </p:cNvPr>
            <p:cNvSpPr txBox="1"/>
            <p:nvPr/>
          </p:nvSpPr>
          <p:spPr>
            <a:xfrm>
              <a:off x="6124533" y="6308209"/>
              <a:ext cx="2152129" cy="369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With Spatial Context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9DD446-1E7E-AD46-8106-F46D75D029F3}"/>
                </a:ext>
              </a:extLst>
            </p:cNvPr>
            <p:cNvSpPr txBox="1"/>
            <p:nvPr/>
          </p:nvSpPr>
          <p:spPr>
            <a:xfrm>
              <a:off x="9286657" y="6305798"/>
              <a:ext cx="1391086" cy="369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MRMS Truth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40758C3-9882-BB49-BE89-5127E18BC328}"/>
                </a:ext>
              </a:extLst>
            </p:cNvPr>
            <p:cNvCxnSpPr/>
            <p:nvPr/>
          </p:nvCxnSpPr>
          <p:spPr>
            <a:xfrm>
              <a:off x="2627676" y="5562600"/>
              <a:ext cx="80156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09A5C4B-4900-6E49-AC5B-559319248ECA}"/>
                </a:ext>
              </a:extLst>
            </p:cNvPr>
            <p:cNvCxnSpPr/>
            <p:nvPr/>
          </p:nvCxnSpPr>
          <p:spPr>
            <a:xfrm>
              <a:off x="5437812" y="5562600"/>
              <a:ext cx="80156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3F8E811-6E56-FE49-8586-5CB2287A9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180" t="1" b="93036"/>
            <a:stretch/>
          </p:blipFill>
          <p:spPr>
            <a:xfrm>
              <a:off x="6267678" y="4006614"/>
              <a:ext cx="1891229" cy="41387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7BE81A0-7553-4F40-9568-F0109CEEB1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180" t="1" b="93036"/>
            <a:stretch/>
          </p:blipFill>
          <p:spPr>
            <a:xfrm>
              <a:off x="3477791" y="3960989"/>
              <a:ext cx="1891229" cy="4138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8846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D8067-5F05-C549-AD3E-E52499E70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7CA73-B7A3-0245-BCF8-FE6ADD118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98775"/>
          </a:xfrm>
        </p:spPr>
        <p:txBody>
          <a:bodyPr/>
          <a:lstStyle/>
          <a:p>
            <a:r>
              <a:rPr lang="en-US" dirty="0"/>
              <a:t>This work is supported by the NOAA GOES-R Program under grant NA19OAR4320073</a:t>
            </a:r>
          </a:p>
          <a:p>
            <a:r>
              <a:rPr lang="en-US" dirty="0"/>
              <a:t>Thank you to NOAA RDHPCS for access to the Fine Grain Architecture System on Hera</a:t>
            </a:r>
          </a:p>
          <a:p>
            <a:r>
              <a:rPr lang="en-US" dirty="0"/>
              <a:t>Thank you to Imme Ebert-Uphoff (CSU) for asking insightful questions that helped shape this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F3D2C-E8D9-9247-9C21-DFC329AAA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38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BD77C-45CF-2448-BC6A-BDB29822E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843" y="808892"/>
            <a:ext cx="6224954" cy="881796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515BE-F135-5145-848B-BA781F1DA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19" y="1690689"/>
            <a:ext cx="5980862" cy="477361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Well described by Sid </a:t>
            </a:r>
            <a:r>
              <a:rPr lang="en-US" dirty="0" err="1"/>
              <a:t>Boukabara</a:t>
            </a:r>
            <a:r>
              <a:rPr lang="en-US" dirty="0"/>
              <a:t> </a:t>
            </a:r>
            <a:r>
              <a:rPr lang="en-US" dirty="0">
                <a:solidFill>
                  <a:srgbClr val="0432FF"/>
                </a:solidFill>
              </a:rPr>
              <a:t>20200730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Increasing volume of observations</a:t>
            </a:r>
          </a:p>
          <a:p>
            <a:pPr lvl="1"/>
            <a:r>
              <a:rPr lang="en-US" dirty="0"/>
              <a:t>Increasing diversity of data sources</a:t>
            </a:r>
          </a:p>
          <a:p>
            <a:pPr lvl="1"/>
            <a:r>
              <a:rPr lang="en-US" dirty="0"/>
              <a:t>Higher spatial resolution in NWP models</a:t>
            </a:r>
          </a:p>
          <a:p>
            <a:pPr lvl="1"/>
            <a:r>
              <a:rPr lang="en-US" dirty="0"/>
              <a:t>Faster temporal refresh frequency</a:t>
            </a:r>
          </a:p>
          <a:p>
            <a:pPr lvl="1"/>
            <a:r>
              <a:rPr lang="en-US" dirty="0"/>
              <a:t>Ensemble modeling systems</a:t>
            </a:r>
          </a:p>
          <a:p>
            <a:pPr lvl="1"/>
            <a:r>
              <a:rPr lang="en-US" dirty="0"/>
              <a:t>Coupled modeling systems</a:t>
            </a:r>
          </a:p>
          <a:p>
            <a:pPr lvl="1"/>
            <a:r>
              <a:rPr lang="en-US" dirty="0"/>
              <a:t>Constraints: Budget, HPC, and time during the operational production cycle</a:t>
            </a:r>
          </a:p>
          <a:p>
            <a:r>
              <a:rPr lang="en-US" dirty="0"/>
              <a:t>Specifically of interest,</a:t>
            </a:r>
          </a:p>
          <a:p>
            <a:pPr lvl="1"/>
            <a:r>
              <a:rPr lang="en-US" dirty="0"/>
              <a:t>GOES data have long been used by human forecasters for situational awareness</a:t>
            </a:r>
          </a:p>
          <a:p>
            <a:pPr lvl="1"/>
            <a:r>
              <a:rPr lang="en-US" dirty="0"/>
              <a:t>But have limited usage in NWP, especially for cloudy and precipitating scenes</a:t>
            </a:r>
          </a:p>
          <a:p>
            <a:r>
              <a:rPr lang="en-US" dirty="0"/>
              <a:t>GOES-R Series opportunities:</a:t>
            </a:r>
          </a:p>
          <a:p>
            <a:pPr lvl="1"/>
            <a:r>
              <a:rPr lang="en-US" dirty="0"/>
              <a:t>3x greater spectral resolution</a:t>
            </a:r>
          </a:p>
          <a:p>
            <a:pPr lvl="1"/>
            <a:r>
              <a:rPr lang="en-US" dirty="0"/>
              <a:t>4x greater spatial resolution</a:t>
            </a:r>
          </a:p>
          <a:p>
            <a:pPr lvl="1"/>
            <a:r>
              <a:rPr lang="en-US" dirty="0"/>
              <a:t>5x greater temporal resolution</a:t>
            </a:r>
          </a:p>
          <a:p>
            <a:pPr lvl="1"/>
            <a:r>
              <a:rPr lang="en-US" dirty="0"/>
              <a:t>Lightning mapping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D7A4B-D314-AE4D-AC8E-30ABE97D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CE3B58-4481-BE4B-8EFA-52841EC50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492" y="1825625"/>
            <a:ext cx="4417017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4CAF5D-F669-034A-B1B8-1682AD85F870}"/>
              </a:ext>
            </a:extLst>
          </p:cNvPr>
          <p:cNvSpPr txBox="1"/>
          <p:nvPr/>
        </p:nvSpPr>
        <p:spPr>
          <a:xfrm>
            <a:off x="7396390" y="5302249"/>
            <a:ext cx="4315220" cy="892552"/>
          </a:xfrm>
          <a:prstGeom prst="rect">
            <a:avLst/>
          </a:prstGeom>
          <a:solidFill>
            <a:srgbClr val="D8E9F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/>
              <a:t>GOES-R Satellite</a:t>
            </a:r>
          </a:p>
          <a:p>
            <a:pPr algn="ctr"/>
            <a:r>
              <a:rPr lang="en-US" sz="1600" dirty="0"/>
              <a:t>Image credit: NASA</a:t>
            </a:r>
          </a:p>
          <a:p>
            <a:pPr algn="ctr"/>
            <a:r>
              <a:rPr lang="en-US" sz="1600" dirty="0"/>
              <a:t>https://</a:t>
            </a:r>
            <a:r>
              <a:rPr lang="en-US" sz="1600" dirty="0" err="1"/>
              <a:t>www.nasa.gov</a:t>
            </a:r>
            <a:r>
              <a:rPr lang="en-US" sz="1600" dirty="0"/>
              <a:t>/content/goes-r/</a:t>
            </a:r>
            <a:r>
              <a:rPr lang="en-US" sz="1600" dirty="0" err="1"/>
              <a:t>index.html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05831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53F96-FFA3-374C-ACD4-99DD407B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46" y="762000"/>
            <a:ext cx="7186246" cy="928688"/>
          </a:xfrm>
        </p:spPr>
        <p:txBody>
          <a:bodyPr/>
          <a:lstStyle/>
          <a:p>
            <a:r>
              <a:rPr lang="en-US" dirty="0"/>
              <a:t>Why Machine Learning?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0EA8D-4809-C24F-A3C7-611E61D3E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247" y="1825625"/>
            <a:ext cx="7380653" cy="453072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Current dynamical NWP models are very powerful tools</a:t>
            </a:r>
          </a:p>
          <a:p>
            <a:pPr lvl="1"/>
            <a:r>
              <a:rPr lang="en-US" dirty="0"/>
              <a:t>Hard for ML to compete (Peter </a:t>
            </a:r>
            <a:r>
              <a:rPr lang="en-US" dirty="0" err="1"/>
              <a:t>Dueben</a:t>
            </a:r>
            <a:r>
              <a:rPr lang="en-US" dirty="0"/>
              <a:t> </a:t>
            </a:r>
            <a:r>
              <a:rPr lang="en-US" dirty="0">
                <a:solidFill>
                  <a:srgbClr val="0432FF"/>
                </a:solidFill>
              </a:rPr>
              <a:t>20200730</a:t>
            </a:r>
            <a:r>
              <a:rPr lang="en-US" dirty="0"/>
              <a:t>)</a:t>
            </a:r>
          </a:p>
          <a:p>
            <a:r>
              <a:rPr lang="en-US" dirty="0"/>
              <a:t>But this is not an either/or proposition</a:t>
            </a:r>
          </a:p>
          <a:p>
            <a:pPr lvl="1"/>
            <a:r>
              <a:rPr lang="en-US" dirty="0"/>
              <a:t>Alan Geer </a:t>
            </a:r>
            <a:r>
              <a:rPr lang="en-US" dirty="0">
                <a:solidFill>
                  <a:srgbClr val="0432FF"/>
                </a:solidFill>
              </a:rPr>
              <a:t>20200827</a:t>
            </a:r>
            <a:r>
              <a:rPr lang="en-US" dirty="0"/>
              <a:t> showed the equivalence of ML and DA</a:t>
            </a:r>
          </a:p>
          <a:p>
            <a:r>
              <a:rPr lang="en-US" dirty="0"/>
              <a:t>Convolutional NNs make use of spatial information</a:t>
            </a:r>
          </a:p>
          <a:p>
            <a:pPr lvl="1"/>
            <a:r>
              <a:rPr lang="en-US" dirty="0"/>
              <a:t>Spatial information is not currently used by DA systems</a:t>
            </a:r>
          </a:p>
          <a:p>
            <a:pPr lvl="1"/>
            <a:r>
              <a:rPr lang="en-US" dirty="0"/>
              <a:t>Can add value where models are uncertain or costly to run</a:t>
            </a:r>
          </a:p>
          <a:p>
            <a:pPr lvl="1"/>
            <a:r>
              <a:rPr lang="en-US" dirty="0"/>
              <a:t>Areas of precipitation are especially problematic for DA</a:t>
            </a:r>
          </a:p>
          <a:p>
            <a:r>
              <a:rPr lang="en-US" dirty="0"/>
              <a:t>Variational DA directly increments the </a:t>
            </a:r>
            <a:r>
              <a:rPr lang="en-US" i="1" dirty="0"/>
              <a:t>control variables</a:t>
            </a:r>
            <a:endParaRPr lang="en-US" dirty="0"/>
          </a:p>
          <a:p>
            <a:pPr lvl="1"/>
            <a:r>
              <a:rPr lang="en-US" dirty="0"/>
              <a:t>For example, pressure, temperature, humidity, and wind</a:t>
            </a:r>
          </a:p>
          <a:p>
            <a:pPr lvl="1"/>
            <a:r>
              <a:rPr lang="en-US" dirty="0"/>
              <a:t>The idea here is to use ML as an observation operator</a:t>
            </a:r>
          </a:p>
          <a:p>
            <a:pPr lvl="1"/>
            <a:r>
              <a:rPr lang="en-US" dirty="0"/>
              <a:t>Target RAP/HRRR, uses radar for latent heating initialization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3157F-CB4C-CF45-9A3E-879B6A35F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F7DDD2-FAEE-3548-936C-0CD58F99B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900" y="2449758"/>
            <a:ext cx="4356100" cy="2546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6B77C9-04FC-414C-97A7-11B71CE49944}"/>
              </a:ext>
            </a:extLst>
          </p:cNvPr>
          <p:cNvSpPr txBox="1"/>
          <p:nvPr/>
        </p:nvSpPr>
        <p:spPr>
          <a:xfrm>
            <a:off x="8393208" y="5122231"/>
            <a:ext cx="2987485" cy="369332"/>
          </a:xfrm>
          <a:prstGeom prst="rect">
            <a:avLst/>
          </a:prstGeom>
          <a:solidFill>
            <a:srgbClr val="D8E9F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Adapted from Geer </a:t>
            </a:r>
            <a:r>
              <a:rPr lang="en-US" dirty="0">
                <a:solidFill>
                  <a:srgbClr val="0432FF"/>
                </a:solidFill>
              </a:rPr>
              <a:t>20200827</a:t>
            </a:r>
          </a:p>
        </p:txBody>
      </p:sp>
    </p:spTree>
    <p:extLst>
      <p:ext uri="{BB962C8B-B14F-4D97-AF65-F5344CB8AC3E}">
        <p14:creationId xmlns:p14="http://schemas.microsoft.com/office/powerpoint/2010/main" val="1923154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B0DF-51D0-7147-844A-6DC17B55D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969" y="911226"/>
            <a:ext cx="6833483" cy="779462"/>
          </a:xfrm>
        </p:spPr>
        <p:txBody>
          <a:bodyPr/>
          <a:lstStyle/>
          <a:p>
            <a:r>
              <a:rPr lang="en-US" dirty="0"/>
              <a:t>Interpreting What Is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12947-5739-1D43-A274-AC40352ED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677" y="1825625"/>
            <a:ext cx="6826775" cy="46767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Convolutional neural networks are very powerful tools for encoding and decoding spatial patterns </a:t>
            </a:r>
          </a:p>
          <a:p>
            <a:pPr lvl="1"/>
            <a:r>
              <a:rPr lang="en-US" dirty="0"/>
              <a:t>Learning statistical relationships, not physical ones</a:t>
            </a:r>
          </a:p>
          <a:p>
            <a:r>
              <a:rPr lang="en-US" dirty="0"/>
              <a:t>How do we know what was learned and whether it is trustworthy?</a:t>
            </a:r>
          </a:p>
          <a:p>
            <a:pPr lvl="1"/>
            <a:r>
              <a:rPr lang="en-US" dirty="0"/>
              <a:t>Explainable AI tools (Amy McGovern </a:t>
            </a:r>
            <a:r>
              <a:rPr lang="en-US" dirty="0">
                <a:solidFill>
                  <a:srgbClr val="0432FF"/>
                </a:solidFill>
              </a:rPr>
              <a:t>20200910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Imme Ebert-Uphoff </a:t>
            </a:r>
            <a:r>
              <a:rPr lang="en-US" dirty="0">
                <a:solidFill>
                  <a:srgbClr val="0432FF"/>
                </a:solidFill>
              </a:rPr>
              <a:t>20200917</a:t>
            </a:r>
            <a:r>
              <a:rPr lang="en-US" dirty="0"/>
              <a:t> reviewed tools that we found particularly helpful with GREMLIN:</a:t>
            </a:r>
          </a:p>
          <a:p>
            <a:pPr lvl="2"/>
            <a:r>
              <a:rPr lang="en-US" dirty="0"/>
              <a:t>Ablation studies</a:t>
            </a:r>
          </a:p>
          <a:p>
            <a:pPr lvl="2"/>
            <a:r>
              <a:rPr lang="en-US" dirty="0"/>
              <a:t>Layer-wise relevance propagation (LRP)</a:t>
            </a:r>
          </a:p>
          <a:p>
            <a:pPr lvl="2"/>
            <a:r>
              <a:rPr lang="en-US" dirty="0"/>
              <a:t>Synthetic input studies</a:t>
            </a:r>
          </a:p>
          <a:p>
            <a:pPr lvl="1"/>
            <a:r>
              <a:rPr lang="en-US" dirty="0"/>
              <a:t>Process is very similar to the scientific method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0EA71-CDF1-334F-8829-01217C905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C659FD9-6266-7B44-8622-90A9DC2519D6}"/>
              </a:ext>
            </a:extLst>
          </p:cNvPr>
          <p:cNvGrpSpPr/>
          <p:nvPr/>
        </p:nvGrpSpPr>
        <p:grpSpPr>
          <a:xfrm>
            <a:off x="7352590" y="2038276"/>
            <a:ext cx="4492733" cy="3756468"/>
            <a:chOff x="7479526" y="1825626"/>
            <a:chExt cx="4492733" cy="375646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3E5E6B-9080-4744-BB74-A95A209ADC84}"/>
                </a:ext>
              </a:extLst>
            </p:cNvPr>
            <p:cNvSpPr/>
            <p:nvPr/>
          </p:nvSpPr>
          <p:spPr>
            <a:xfrm>
              <a:off x="8939784" y="2441391"/>
              <a:ext cx="1590261" cy="914400"/>
            </a:xfrm>
            <a:prstGeom prst="rect">
              <a:avLst/>
            </a:prstGeom>
            <a:solidFill>
              <a:srgbClr val="D8E9F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Question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Hypothesis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12215F3-E97E-1842-86F2-1026C0DB4E10}"/>
                </a:ext>
              </a:extLst>
            </p:cNvPr>
            <p:cNvSpPr/>
            <p:nvPr/>
          </p:nvSpPr>
          <p:spPr>
            <a:xfrm>
              <a:off x="7624506" y="3814043"/>
              <a:ext cx="1590261" cy="914400"/>
            </a:xfrm>
            <a:prstGeom prst="rect">
              <a:avLst/>
            </a:prstGeom>
            <a:solidFill>
              <a:srgbClr val="D8E9F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Analysis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Interpretation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0FD687-86F0-534B-BF59-9D1FE6DAE101}"/>
                </a:ext>
              </a:extLst>
            </p:cNvPr>
            <p:cNvSpPr/>
            <p:nvPr/>
          </p:nvSpPr>
          <p:spPr>
            <a:xfrm>
              <a:off x="10255062" y="3811938"/>
              <a:ext cx="1590261" cy="914400"/>
            </a:xfrm>
            <a:prstGeom prst="rect">
              <a:avLst/>
            </a:prstGeom>
            <a:solidFill>
              <a:srgbClr val="D8E9F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Experiment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Testing</a:t>
              </a:r>
            </a:p>
          </p:txBody>
        </p:sp>
        <p:cxnSp>
          <p:nvCxnSpPr>
            <p:cNvPr id="10" name="Curved Connector 9">
              <a:extLst>
                <a:ext uri="{FF2B5EF4-FFF2-40B4-BE49-F238E27FC236}">
                  <a16:creationId xmlns:a16="http://schemas.microsoft.com/office/drawing/2014/main" id="{4BD55081-302D-684F-B395-1C0ED3D18ED8}"/>
                </a:ext>
              </a:extLst>
            </p:cNvPr>
            <p:cNvCxnSpPr>
              <a:cxnSpLocks/>
              <a:stCxn id="6" idx="3"/>
              <a:endCxn id="8" idx="0"/>
            </p:cNvCxnSpPr>
            <p:nvPr/>
          </p:nvCxnSpPr>
          <p:spPr>
            <a:xfrm>
              <a:off x="10530045" y="2898591"/>
              <a:ext cx="520148" cy="913347"/>
            </a:xfrm>
            <a:prstGeom prst="curvedConnector2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>
              <a:extLst>
                <a:ext uri="{FF2B5EF4-FFF2-40B4-BE49-F238E27FC236}">
                  <a16:creationId xmlns:a16="http://schemas.microsoft.com/office/drawing/2014/main" id="{16D03C73-2C7B-7840-B840-F35933A21105}"/>
                </a:ext>
              </a:extLst>
            </p:cNvPr>
            <p:cNvCxnSpPr>
              <a:cxnSpLocks/>
              <a:stCxn id="8" idx="2"/>
              <a:endCxn id="7" idx="2"/>
            </p:cNvCxnSpPr>
            <p:nvPr/>
          </p:nvCxnSpPr>
          <p:spPr>
            <a:xfrm rot="5400000">
              <a:off x="9733863" y="3412112"/>
              <a:ext cx="2105" cy="2630556"/>
            </a:xfrm>
            <a:prstGeom prst="curvedConnector3">
              <a:avLst>
                <a:gd name="adj1" fmla="val 30257292"/>
              </a:avLst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C49D3416-597B-0440-BFE7-BF2B6EB2AFC9}"/>
                </a:ext>
              </a:extLst>
            </p:cNvPr>
            <p:cNvCxnSpPr>
              <a:cxnSpLocks/>
              <a:stCxn id="7" idx="0"/>
              <a:endCxn id="6" idx="1"/>
            </p:cNvCxnSpPr>
            <p:nvPr/>
          </p:nvCxnSpPr>
          <p:spPr>
            <a:xfrm rot="5400000" flipH="1" flipV="1">
              <a:off x="8221984" y="3096244"/>
              <a:ext cx="915452" cy="520147"/>
            </a:xfrm>
            <a:prstGeom prst="curvedConnector2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29A8B52-A85A-8B42-BF64-328298050A92}"/>
                </a:ext>
              </a:extLst>
            </p:cNvPr>
            <p:cNvSpPr/>
            <p:nvPr/>
          </p:nvSpPr>
          <p:spPr>
            <a:xfrm>
              <a:off x="7479526" y="1825626"/>
              <a:ext cx="4492733" cy="37564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9D0CF3-0391-EF42-A68F-150460A3127F}"/>
                </a:ext>
              </a:extLst>
            </p:cNvPr>
            <p:cNvSpPr txBox="1"/>
            <p:nvPr/>
          </p:nvSpPr>
          <p:spPr>
            <a:xfrm>
              <a:off x="8406794" y="1887920"/>
              <a:ext cx="26562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u="sng" dirty="0"/>
                <a:t>ML Interpretation Process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4338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88D99-672D-254A-ADA6-E1AA71B03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86" y="774699"/>
            <a:ext cx="5508526" cy="915989"/>
          </a:xfrm>
        </p:spPr>
        <p:txBody>
          <a:bodyPr>
            <a:normAutofit/>
          </a:bodyPr>
          <a:lstStyle/>
          <a:p>
            <a:r>
              <a:rPr lang="en-US" dirty="0"/>
              <a:t>Receptive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FFBEC-72EE-334B-A604-E8EADDF64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87" y="1825624"/>
            <a:ext cx="5598326" cy="453072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</a:t>
            </a:r>
            <a:r>
              <a:rPr lang="en-US" i="1" dirty="0"/>
              <a:t>receptive field RF </a:t>
            </a:r>
            <a:r>
              <a:rPr lang="en-US" dirty="0"/>
              <a:t>is the size of the region in the input image that produces a feature in the output image</a:t>
            </a:r>
          </a:p>
          <a:p>
            <a:pPr lvl="1"/>
            <a:r>
              <a:rPr lang="en-US" dirty="0"/>
              <a:t>Similarity with radius of influence in DA</a:t>
            </a:r>
          </a:p>
          <a:p>
            <a:r>
              <a:rPr lang="en-US" dirty="0"/>
              <a:t>The </a:t>
            </a:r>
            <a:r>
              <a:rPr lang="en-US" i="1" dirty="0"/>
              <a:t>theoretical receptive field TRF </a:t>
            </a:r>
            <a:r>
              <a:rPr lang="en-US" dirty="0"/>
              <a:t>(red boxes) can be calculated from network architecture alone using closed-form expression that depends on kernel sizes and strides (</a:t>
            </a:r>
            <a:r>
              <a:rPr lang="en-US" dirty="0">
                <a:solidFill>
                  <a:srgbClr val="009051"/>
                </a:solidFill>
              </a:rPr>
              <a:t>Araujo et al. 2019</a:t>
            </a:r>
            <a:r>
              <a:rPr lang="en-US" dirty="0"/>
              <a:t>)</a:t>
            </a:r>
          </a:p>
          <a:p>
            <a:r>
              <a:rPr lang="en-US" dirty="0"/>
              <a:t>The </a:t>
            </a:r>
            <a:r>
              <a:rPr lang="en-US" i="1" dirty="0"/>
              <a:t>effective receptive field ERF</a:t>
            </a:r>
            <a:r>
              <a:rPr lang="en-US" dirty="0"/>
              <a:t> is a heatmap showing the importance of each input pixel on a particular output pixel</a:t>
            </a:r>
          </a:p>
          <a:p>
            <a:pPr lvl="1"/>
            <a:r>
              <a:rPr lang="en-US" dirty="0" err="1"/>
              <a:t>SmoothGrad</a:t>
            </a:r>
            <a:r>
              <a:rPr lang="en-US" dirty="0"/>
              <a:t> algorithm (</a:t>
            </a:r>
            <a:r>
              <a:rPr lang="en-US" dirty="0" err="1">
                <a:solidFill>
                  <a:srgbClr val="009051"/>
                </a:solidFill>
              </a:rPr>
              <a:t>Smilkov</a:t>
            </a:r>
            <a:r>
              <a:rPr lang="en-US" dirty="0">
                <a:solidFill>
                  <a:srgbClr val="009051"/>
                </a:solidFill>
              </a:rPr>
              <a:t> et al. 2017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ERF changes during training</a:t>
            </a:r>
          </a:p>
          <a:p>
            <a:pPr lvl="1"/>
            <a:r>
              <a:rPr lang="en-US" dirty="0"/>
              <a:t>Output represents one sample from a distribution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5224F-A379-3845-ADD3-849811BF9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928CED-00EB-0A48-9DFD-A87ECE2BE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088" y="1870075"/>
            <a:ext cx="5907110" cy="22351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51497E-7E47-BB48-A63C-A22874E31D4F}"/>
              </a:ext>
            </a:extLst>
          </p:cNvPr>
          <p:cNvSpPr txBox="1"/>
          <p:nvPr/>
        </p:nvSpPr>
        <p:spPr>
          <a:xfrm>
            <a:off x="6462460" y="4398837"/>
            <a:ext cx="5372365" cy="954107"/>
          </a:xfrm>
          <a:prstGeom prst="rect">
            <a:avLst/>
          </a:prstGeom>
          <a:solidFill>
            <a:srgbClr val="A9D5E6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Hilburn, K. A., I. Ebert-Uphoff, and S. D. Miller, 2020: Development and interpretation of a neural network-based synthetic radar reflectivity estimator using GOES-R satellite observations. </a:t>
            </a:r>
            <a:r>
              <a:rPr lang="en-US" sz="1400" i="1" dirty="0"/>
              <a:t>J. Appl. Meteor. </a:t>
            </a:r>
            <a:r>
              <a:rPr lang="en-US" sz="1400" i="1" dirty="0" err="1"/>
              <a:t>Climatol</a:t>
            </a:r>
            <a:r>
              <a:rPr lang="en-US" sz="1400" i="1" dirty="0"/>
              <a:t>.</a:t>
            </a:r>
            <a:r>
              <a:rPr lang="en-US" sz="1400" dirty="0"/>
              <a:t>, </a:t>
            </a:r>
            <a:r>
              <a:rPr lang="en-US" sz="1400" dirty="0">
                <a:hlinkClick r:id="rId4"/>
              </a:rPr>
              <a:t>https://doi.org/10.1175/JAMC-D-20-0084.1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4933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07C32-9B8A-274D-A3B1-03E7E84D9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96168"/>
            <a:ext cx="6248400" cy="800855"/>
          </a:xfrm>
        </p:spPr>
        <p:txBody>
          <a:bodyPr>
            <a:noAutofit/>
          </a:bodyPr>
          <a:lstStyle/>
          <a:p>
            <a:r>
              <a:rPr lang="en-US" sz="4000" dirty="0"/>
              <a:t>Importance of Spatial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6AA9C-1DD0-1D42-8142-44FB80C67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1" y="1597025"/>
            <a:ext cx="6167289" cy="414103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Convolutional approaches use spatial information </a:t>
            </a:r>
          </a:p>
          <a:p>
            <a:pPr lvl="1"/>
            <a:r>
              <a:rPr lang="en-US" dirty="0"/>
              <a:t>No spatial information: Panel D</a:t>
            </a:r>
          </a:p>
          <a:p>
            <a:pPr lvl="1"/>
            <a:r>
              <a:rPr lang="en-US" dirty="0"/>
              <a:t>With spatial information: Panel G</a:t>
            </a:r>
          </a:p>
          <a:p>
            <a:pPr lvl="1"/>
            <a:r>
              <a:rPr lang="en-US" dirty="0"/>
              <a:t>Truth: Panel C</a:t>
            </a:r>
          </a:p>
          <a:p>
            <a:r>
              <a:rPr lang="en-US" dirty="0"/>
              <a:t>Spatial information is particularly valuable in cloudy and precipitating scenes where information content of radiances in individual pixels saturates</a:t>
            </a:r>
          </a:p>
          <a:p>
            <a:r>
              <a:rPr lang="en-US" dirty="0"/>
              <a:t>Machine learning provides convenient framework for fusing radiances and lightning</a:t>
            </a:r>
          </a:p>
          <a:p>
            <a:pPr lvl="1"/>
            <a:r>
              <a:rPr lang="en-US" dirty="0"/>
              <a:t>Panels H and I</a:t>
            </a:r>
          </a:p>
          <a:p>
            <a:r>
              <a:rPr lang="en-US" dirty="0"/>
              <a:t>Some of the skill provided by lightning can be reproduced by ABI spatial information</a:t>
            </a:r>
          </a:p>
          <a:p>
            <a:pPr lvl="1"/>
            <a:r>
              <a:rPr lang="en-US" dirty="0"/>
              <a:t>Panel D vs G, compared with Panel D vs E</a:t>
            </a:r>
          </a:p>
          <a:p>
            <a:pPr lvl="1"/>
            <a:r>
              <a:rPr lang="en-US" dirty="0"/>
              <a:t>John </a:t>
            </a:r>
            <a:r>
              <a:rPr lang="en-US" dirty="0" err="1"/>
              <a:t>Cintineo</a:t>
            </a:r>
            <a:r>
              <a:rPr lang="en-US" dirty="0"/>
              <a:t> </a:t>
            </a:r>
            <a:r>
              <a:rPr lang="en-US" dirty="0">
                <a:solidFill>
                  <a:srgbClr val="0432FF"/>
                </a:solidFill>
              </a:rPr>
              <a:t>20200929</a:t>
            </a:r>
            <a:r>
              <a:rPr lang="en-US" dirty="0"/>
              <a:t>: lightning prediction offshore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8659C-AFC5-E54E-B3E0-F6F7FC761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2C10F-134E-3741-BE2D-C25B06FDEE85}"/>
              </a:ext>
            </a:extLst>
          </p:cNvPr>
          <p:cNvSpPr txBox="1"/>
          <p:nvPr/>
        </p:nvSpPr>
        <p:spPr>
          <a:xfrm>
            <a:off x="525347" y="5738055"/>
            <a:ext cx="5372365" cy="954107"/>
          </a:xfrm>
          <a:prstGeom prst="rect">
            <a:avLst/>
          </a:prstGeom>
          <a:solidFill>
            <a:srgbClr val="A9D5E6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Hilburn, K. A., I. Ebert-Uphoff, and S. D. Miller, 2020: Development and interpretation of a neural network-based synthetic radar reflectivity estimator using GOES-R satellite observations. </a:t>
            </a:r>
            <a:r>
              <a:rPr lang="en-US" sz="1400" i="1" dirty="0"/>
              <a:t>J. Appl. Meteor. </a:t>
            </a:r>
            <a:r>
              <a:rPr lang="en-US" sz="1400" i="1" dirty="0" err="1"/>
              <a:t>Climatol</a:t>
            </a:r>
            <a:r>
              <a:rPr lang="en-US" sz="1400" i="1" dirty="0"/>
              <a:t>.</a:t>
            </a:r>
            <a:r>
              <a:rPr lang="en-US" sz="1400" dirty="0"/>
              <a:t>, </a:t>
            </a:r>
            <a:r>
              <a:rPr lang="en-US" sz="1400" dirty="0">
                <a:hlinkClick r:id="rId2"/>
              </a:rPr>
              <a:t>https://doi.org/10.1175/JAMC-D-20-0084.1</a:t>
            </a:r>
            <a:r>
              <a:rPr lang="en-US" sz="1400" dirty="0"/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8C5121E-AD51-CF4B-8203-4568066A4C66}"/>
              </a:ext>
            </a:extLst>
          </p:cNvPr>
          <p:cNvGrpSpPr/>
          <p:nvPr/>
        </p:nvGrpSpPr>
        <p:grpSpPr>
          <a:xfrm>
            <a:off x="6248400" y="595312"/>
            <a:ext cx="5943600" cy="5943600"/>
            <a:chOff x="6248400" y="595312"/>
            <a:chExt cx="5943600" cy="5943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F2FB3F-3B30-1F4E-9B5F-B4DB5F950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8400" y="595312"/>
              <a:ext cx="5943600" cy="59436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13E434-9666-A64C-861A-EB6B5F75DA77}"/>
                </a:ext>
              </a:extLst>
            </p:cNvPr>
            <p:cNvSpPr txBox="1"/>
            <p:nvPr/>
          </p:nvSpPr>
          <p:spPr>
            <a:xfrm>
              <a:off x="6370608" y="2448230"/>
              <a:ext cx="548740" cy="2031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18288" tIns="9144" rIns="18288" bIns="9144" rtlCol="0">
              <a:spAutoFit/>
            </a:bodyPr>
            <a:lstStyle/>
            <a:p>
              <a:r>
                <a:rPr lang="en-US" sz="1200" b="1" dirty="0"/>
                <a:t>Infrared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0F2B3A-C1D1-6C48-A00F-CF47CB7CE191}"/>
                </a:ext>
              </a:extLst>
            </p:cNvPr>
            <p:cNvSpPr txBox="1"/>
            <p:nvPr/>
          </p:nvSpPr>
          <p:spPr>
            <a:xfrm>
              <a:off x="8381876" y="2448232"/>
              <a:ext cx="628634" cy="2031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18288" tIns="9144" rIns="18288" bIns="9144" rtlCol="0">
              <a:spAutoFit/>
            </a:bodyPr>
            <a:lstStyle/>
            <a:p>
              <a:r>
                <a:rPr lang="en-US" sz="1200" b="1" dirty="0"/>
                <a:t>Lightning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236F79-287D-3D49-AB0E-796F034B906A}"/>
                </a:ext>
              </a:extLst>
            </p:cNvPr>
            <p:cNvSpPr txBox="1"/>
            <p:nvPr/>
          </p:nvSpPr>
          <p:spPr>
            <a:xfrm>
              <a:off x="10395237" y="2448229"/>
              <a:ext cx="412036" cy="2031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18288" tIns="9144" rIns="18288" bIns="9144" rtlCol="0">
              <a:spAutoFit/>
            </a:bodyPr>
            <a:lstStyle/>
            <a:p>
              <a:r>
                <a:rPr lang="en-US" sz="1200" b="1" dirty="0"/>
                <a:t>Radar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238A29-4EB2-8647-A861-DF8E4418F7FB}"/>
                </a:ext>
              </a:extLst>
            </p:cNvPr>
            <p:cNvSpPr txBox="1"/>
            <p:nvPr/>
          </p:nvSpPr>
          <p:spPr>
            <a:xfrm>
              <a:off x="6370608" y="4340476"/>
              <a:ext cx="1192827" cy="2031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18288" tIns="9144" rIns="18288" bIns="9144" rtlCol="0">
              <a:spAutoFit/>
            </a:bodyPr>
            <a:lstStyle/>
            <a:p>
              <a:r>
                <a:rPr lang="en-US" sz="1200" b="1" dirty="0"/>
                <a:t>No spatial context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D45B9B4-0E44-384B-8DA1-8FB9628928E5}"/>
                </a:ext>
              </a:extLst>
            </p:cNvPr>
            <p:cNvSpPr txBox="1"/>
            <p:nvPr/>
          </p:nvSpPr>
          <p:spPr>
            <a:xfrm>
              <a:off x="9160771" y="4345503"/>
              <a:ext cx="2185278" cy="2031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18288" tIns="9144" rIns="18288" bIns="9144" rtlCol="0">
              <a:spAutoFit/>
            </a:bodyPr>
            <a:lstStyle/>
            <a:p>
              <a:r>
                <a:rPr lang="en-US" sz="1200" b="1" dirty="0"/>
                <a:t>No spatial context, with Lightning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F02C4F-0EE9-CD42-9917-60836A108760}"/>
                </a:ext>
              </a:extLst>
            </p:cNvPr>
            <p:cNvSpPr txBox="1"/>
            <p:nvPr/>
          </p:nvSpPr>
          <p:spPr>
            <a:xfrm>
              <a:off x="6370608" y="6222890"/>
              <a:ext cx="1322670" cy="2031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18288" tIns="9144" rIns="18288" bIns="9144" rtlCol="0">
              <a:spAutoFit/>
            </a:bodyPr>
            <a:lstStyle/>
            <a:p>
              <a:r>
                <a:rPr lang="en-US" sz="1200" b="1" dirty="0"/>
                <a:t>With spatial context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DD3F2B-ED9E-8A45-9D17-6316B3EC4B8E}"/>
                </a:ext>
              </a:extLst>
            </p:cNvPr>
            <p:cNvSpPr txBox="1"/>
            <p:nvPr/>
          </p:nvSpPr>
          <p:spPr>
            <a:xfrm>
              <a:off x="9038679" y="6222889"/>
              <a:ext cx="2315121" cy="2031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18288" tIns="9144" rIns="18288" bIns="9144" rtlCol="0">
              <a:spAutoFit/>
            </a:bodyPr>
            <a:lstStyle/>
            <a:p>
              <a:r>
                <a:rPr lang="en-US" sz="1200" b="1" dirty="0"/>
                <a:t>With spatial context, with Lightning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9406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2364D-183D-BD40-A093-5738770F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54" y="681037"/>
            <a:ext cx="6353908" cy="1009651"/>
          </a:xfrm>
        </p:spPr>
        <p:txBody>
          <a:bodyPr/>
          <a:lstStyle/>
          <a:p>
            <a:r>
              <a:rPr lang="en-US" dirty="0"/>
              <a:t>Value of Lightning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37577-4A8B-134B-8A04-185BEC964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754" y="1690688"/>
            <a:ext cx="6126534" cy="475264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Loop shows GLM Group Energy Density overlaid on ABI </a:t>
            </a:r>
            <a:r>
              <a:rPr lang="en-US" dirty="0" err="1"/>
              <a:t>GeoColor</a:t>
            </a:r>
            <a:endParaRPr lang="en-US" dirty="0"/>
          </a:p>
          <a:p>
            <a:pPr lvl="1"/>
            <a:r>
              <a:rPr lang="en-US" dirty="0"/>
              <a:t>Spatial patterns of GLM Groups are better correlated with radar reflectivity than GLM Flashes, which can be sparse due to additional level of clustering</a:t>
            </a:r>
          </a:p>
          <a:p>
            <a:r>
              <a:rPr lang="en-US" dirty="0"/>
              <a:t>Lightning has great value for locating convective cores, and delineating stratiform areas</a:t>
            </a:r>
          </a:p>
          <a:p>
            <a:pPr lvl="1"/>
            <a:r>
              <a:rPr lang="en-US" dirty="0"/>
              <a:t>Ice water path above the lightning can obscure the optical signal and lower detection efficiency in very intense thunderstorms (</a:t>
            </a:r>
            <a:r>
              <a:rPr lang="en-US" dirty="0">
                <a:solidFill>
                  <a:srgbClr val="009051"/>
                </a:solidFill>
              </a:rPr>
              <a:t>Rutledge et al. 2020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But LRP shows that GREMLIN responds to occurrence of lightning more than the strength of the signal</a:t>
            </a:r>
          </a:p>
          <a:p>
            <a:r>
              <a:rPr lang="en-US" dirty="0"/>
              <a:t>Lightning is especially valuable at night when no visible reflectances are available from ABI</a:t>
            </a:r>
          </a:p>
          <a:p>
            <a:r>
              <a:rPr lang="en-US" dirty="0"/>
              <a:t>Strong physical relationships between updrafts (W), radar reflectivity (Z), and lightning flash rate (F)</a:t>
            </a:r>
          </a:p>
          <a:p>
            <a:pPr lvl="1"/>
            <a:r>
              <a:rPr lang="en-US" dirty="0"/>
              <a:t>Z ~ W</a:t>
            </a:r>
            <a:r>
              <a:rPr lang="en-US" baseline="30000" dirty="0"/>
              <a:t>12</a:t>
            </a:r>
          </a:p>
          <a:p>
            <a:pPr lvl="1"/>
            <a:r>
              <a:rPr lang="en-US" dirty="0"/>
              <a:t>F ~ W</a:t>
            </a:r>
            <a:r>
              <a:rPr lang="en-US" baseline="30000" dirty="0"/>
              <a:t>5</a:t>
            </a:r>
            <a:r>
              <a:rPr lang="en-US" dirty="0"/>
              <a:t> (continental)</a:t>
            </a:r>
          </a:p>
          <a:p>
            <a:r>
              <a:rPr lang="en-US" dirty="0"/>
              <a:t>At risk of losing GLM on next generation of GOES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30319-4EBB-A04C-8271-7F5870D2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 descr="loop.gif">
            <a:extLst>
              <a:ext uri="{FF2B5EF4-FFF2-40B4-BE49-F238E27FC236}">
                <a16:creationId xmlns:a16="http://schemas.microsoft.com/office/drawing/2014/main" id="{61EF8100-D155-7F49-93C4-74EE1ABF3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699" y="1690688"/>
            <a:ext cx="4884303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5CB1A2-8F3D-7044-9AB8-DBF940D8989A}"/>
              </a:ext>
            </a:extLst>
          </p:cNvPr>
          <p:cNvSpPr txBox="1"/>
          <p:nvPr/>
        </p:nvSpPr>
        <p:spPr>
          <a:xfrm>
            <a:off x="7612205" y="5368687"/>
            <a:ext cx="3865289" cy="369332"/>
          </a:xfrm>
          <a:prstGeom prst="rect">
            <a:avLst/>
          </a:prstGeom>
          <a:solidFill>
            <a:srgbClr val="D8E9F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rammb-slider.cira.colostate.edu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17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1DEBD-BED5-2941-B1D4-54CFD1A48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9" y="825501"/>
            <a:ext cx="5871038" cy="723900"/>
          </a:xfrm>
        </p:spPr>
        <p:txBody>
          <a:bodyPr>
            <a:normAutofit/>
          </a:bodyPr>
          <a:lstStyle/>
          <a:p>
            <a:r>
              <a:rPr lang="en-US" dirty="0"/>
              <a:t>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A6F7E-5BD3-9C49-B725-569A441F9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" y="1549402"/>
            <a:ext cx="6163649" cy="153669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These datasets combine GOES (2 km) and MRMS (1 km) data on the HRRR CONUS grid (3x3 km)</a:t>
            </a:r>
          </a:p>
          <a:p>
            <a:r>
              <a:rPr lang="en-US" dirty="0"/>
              <a:t>My focus has been on composite reflectivity</a:t>
            </a:r>
          </a:p>
          <a:p>
            <a:pPr lvl="1"/>
            <a:r>
              <a:rPr lang="en-US" dirty="0"/>
              <a:t>Mark </a:t>
            </a:r>
            <a:r>
              <a:rPr lang="en-US" dirty="0" err="1"/>
              <a:t>Veillette</a:t>
            </a:r>
            <a:r>
              <a:rPr lang="en-US" dirty="0"/>
              <a:t> </a:t>
            </a:r>
            <a:r>
              <a:rPr lang="en-US" dirty="0">
                <a:solidFill>
                  <a:srgbClr val="0432FF"/>
                </a:solidFill>
              </a:rPr>
              <a:t>20201217</a:t>
            </a:r>
            <a:r>
              <a:rPr lang="en-US" dirty="0"/>
              <a:t> showed results for VIL</a:t>
            </a:r>
          </a:p>
          <a:p>
            <a:pPr lvl="1"/>
            <a:r>
              <a:rPr lang="en-US" dirty="0"/>
              <a:t>Eric </a:t>
            </a:r>
            <a:r>
              <a:rPr lang="en-US" dirty="0" err="1"/>
              <a:t>Goldenstern</a:t>
            </a:r>
            <a:r>
              <a:rPr lang="en-US" dirty="0"/>
              <a:t> (CSU Atmos) evaluating precipitation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457A2-303F-1440-9059-10AA2A859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CB864A0-08F5-2248-B2FB-73DF4300A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875815"/>
              </p:ext>
            </p:extLst>
          </p:nvPr>
        </p:nvGraphicFramePr>
        <p:xfrm>
          <a:off x="6242307" y="1574802"/>
          <a:ext cx="5527665" cy="381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6691">
                  <a:extLst>
                    <a:ext uri="{9D8B030D-6E8A-4147-A177-3AD203B41FA5}">
                      <a16:colId xmlns:a16="http://schemas.microsoft.com/office/drawing/2014/main" val="2885414608"/>
                    </a:ext>
                  </a:extLst>
                </a:gridCol>
                <a:gridCol w="1129720">
                  <a:extLst>
                    <a:ext uri="{9D8B030D-6E8A-4147-A177-3AD203B41FA5}">
                      <a16:colId xmlns:a16="http://schemas.microsoft.com/office/drawing/2014/main" val="795100954"/>
                    </a:ext>
                  </a:extLst>
                </a:gridCol>
                <a:gridCol w="1459178">
                  <a:extLst>
                    <a:ext uri="{9D8B030D-6E8A-4147-A177-3AD203B41FA5}">
                      <a16:colId xmlns:a16="http://schemas.microsoft.com/office/drawing/2014/main" val="532734743"/>
                    </a:ext>
                  </a:extLst>
                </a:gridCol>
                <a:gridCol w="1772076">
                  <a:extLst>
                    <a:ext uri="{9D8B030D-6E8A-4147-A177-3AD203B41FA5}">
                      <a16:colId xmlns:a16="http://schemas.microsoft.com/office/drawing/2014/main" val="1717689725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  <a:latin typeface="+mn-lt"/>
                        </a:rPr>
                        <a:t>Dataset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  <a:latin typeface="+mn-lt"/>
                        </a:rPr>
                        <a:t>Number of Images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  <a:latin typeface="+mn-lt"/>
                        </a:rPr>
                        <a:t>Image Size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Reference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82376772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  <a:latin typeface="+mn-lt"/>
                        </a:rPr>
                        <a:t>CONUS1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>
                          <a:effectLst/>
                          <a:latin typeface="+mn-lt"/>
                        </a:rPr>
                        <a:t>225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  <a:latin typeface="+mn-lt"/>
                        </a:rPr>
                        <a:t>256 x 256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Hilburn et al. (2019)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Joint Satellite Conference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19554058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  <a:latin typeface="+mn-lt"/>
                        </a:rPr>
                        <a:t>CONUS2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  <a:latin typeface="+mn-lt"/>
                        </a:rPr>
                        <a:t>1,800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  <a:latin typeface="+mn-lt"/>
                        </a:rPr>
                        <a:t>256 x 256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Hilburn et al. (2020)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J. Appl. Meteor. </a:t>
                      </a:r>
                      <a:r>
                        <a:rPr lang="en-US" sz="14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Climatol</a:t>
                      </a: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44179474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  <a:latin typeface="+mn-lt"/>
                        </a:rPr>
                        <a:t>CONUS3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  <a:latin typeface="+mn-lt"/>
                        </a:rPr>
                        <a:t>63,850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  <a:latin typeface="+mn-lt"/>
                        </a:rPr>
                        <a:t>1799 x 1059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Lee et al. (2020)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Fall AGU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268099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AB9F134-A2BA-804A-ABF1-D3CA8D64A8D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13" y="3165475"/>
            <a:ext cx="5143500" cy="355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876B24-502A-AB4F-A947-8CFECA9EE219}"/>
              </a:ext>
            </a:extLst>
          </p:cNvPr>
          <p:cNvSpPr txBox="1"/>
          <p:nvPr/>
        </p:nvSpPr>
        <p:spPr>
          <a:xfrm>
            <a:off x="5757613" y="6326774"/>
            <a:ext cx="4642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Thanks to Alex </a:t>
            </a:r>
            <a:r>
              <a:rPr lang="en-US" sz="1600" dirty="0" err="1"/>
              <a:t>Libardoni</a:t>
            </a:r>
            <a:r>
              <a:rPr lang="en-US" sz="1600" dirty="0"/>
              <a:t> (CIRA) for help with CONUS1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93114-1126-D447-9EBC-F328E1F289CE}"/>
              </a:ext>
            </a:extLst>
          </p:cNvPr>
          <p:cNvSpPr txBox="1"/>
          <p:nvPr/>
        </p:nvSpPr>
        <p:spPr>
          <a:xfrm>
            <a:off x="6253364" y="5460225"/>
            <a:ext cx="5505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We are building increasingly complex models with a hierarchy of increasingly large datasets encompassing more phenomena</a:t>
            </a:r>
          </a:p>
        </p:txBody>
      </p:sp>
    </p:spTree>
    <p:extLst>
      <p:ext uri="{BB962C8B-B14F-4D97-AF65-F5344CB8AC3E}">
        <p14:creationId xmlns:p14="http://schemas.microsoft.com/office/powerpoint/2010/main" val="3518888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E5362-2CCE-7643-A1B9-D04676BB0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62" y="712746"/>
            <a:ext cx="5847708" cy="977942"/>
          </a:xfrm>
        </p:spPr>
        <p:txBody>
          <a:bodyPr>
            <a:normAutofit fontScale="90000"/>
          </a:bodyPr>
          <a:lstStyle/>
          <a:p>
            <a:r>
              <a:rPr lang="en-US" dirty="0"/>
              <a:t>Loss Functions and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E9F20-CEA6-4B4C-B3E2-671B8F71C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062" y="1690687"/>
            <a:ext cx="5847708" cy="503078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most realistic looking images come from minimum categorical bias (really 1-bias) by balancing over-prediction and under-prediction across the range of values</a:t>
            </a:r>
          </a:p>
          <a:p>
            <a:pPr lvl="1"/>
            <a:r>
              <a:rPr lang="en-US" dirty="0"/>
              <a:t>This metric is not differentiable</a:t>
            </a:r>
          </a:p>
          <a:p>
            <a:pPr lvl="1"/>
            <a:r>
              <a:rPr lang="en-US" dirty="0"/>
              <a:t>POD-FAR tradeoff depends on application</a:t>
            </a:r>
          </a:p>
          <a:p>
            <a:r>
              <a:rPr lang="en-US" dirty="0"/>
              <a:t>A performance diagram was used to ensure that GREMLIN provides good estimates across all reflectivity values</a:t>
            </a:r>
          </a:p>
          <a:p>
            <a:pPr lvl="1"/>
            <a:r>
              <a:rPr lang="en-US" dirty="0"/>
              <a:t>Selection from ensemble of trained models</a:t>
            </a:r>
          </a:p>
          <a:p>
            <a:pPr lvl="1"/>
            <a:r>
              <a:rPr lang="en-US" dirty="0"/>
              <a:t>Random seed can have impact on POD-FAR characteristics, even after very long training</a:t>
            </a:r>
          </a:p>
          <a:p>
            <a:r>
              <a:rPr lang="en-US" dirty="0"/>
              <a:t>The GREMLIN model was trained using a weighted loss function to put more emphasis on the relatively infrequent higher reflectivity values</a:t>
            </a:r>
          </a:p>
          <a:p>
            <a:pPr lvl="1"/>
            <a:r>
              <a:rPr lang="en-US" dirty="0"/>
              <a:t>Testing with other loss functions suggests that double-penalty problem is contributing factor to lower skill at higher reflectivity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61D2E-9AA9-7C48-B1AE-7778472D3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0185-4CFD-8749-A95E-715AADC4C8F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89BB9B-9221-2F4F-BC7D-F7F5CCE8E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248548"/>
            <a:ext cx="5943600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8734C3-8A07-2942-B11F-9E2A75D81C08}"/>
              </a:ext>
            </a:extLst>
          </p:cNvPr>
          <p:cNvSpPr txBox="1"/>
          <p:nvPr/>
        </p:nvSpPr>
        <p:spPr>
          <a:xfrm>
            <a:off x="6534017" y="5767368"/>
            <a:ext cx="5372365" cy="954107"/>
          </a:xfrm>
          <a:prstGeom prst="rect">
            <a:avLst/>
          </a:prstGeom>
          <a:solidFill>
            <a:srgbClr val="A9D5E6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Hilburn, K. A., I. Ebert-Uphoff, and S. D. Miller, 2020: Development and interpretation of a neural network-based synthetic radar reflectivity estimator using GOES-R satellite observations. </a:t>
            </a:r>
            <a:r>
              <a:rPr lang="en-US" sz="1400" i="1" dirty="0"/>
              <a:t>J. Appl. Meteor. </a:t>
            </a:r>
            <a:r>
              <a:rPr lang="en-US" sz="1400" i="1" dirty="0" err="1"/>
              <a:t>Climatol</a:t>
            </a:r>
            <a:r>
              <a:rPr lang="en-US" sz="1400" i="1" dirty="0"/>
              <a:t>.</a:t>
            </a:r>
            <a:r>
              <a:rPr lang="en-US" sz="1400" dirty="0"/>
              <a:t>, </a:t>
            </a:r>
            <a:r>
              <a:rPr lang="en-US" sz="1400" dirty="0">
                <a:hlinkClick r:id="rId3"/>
              </a:rPr>
              <a:t>https://doi.org/10.1175/JAMC-D-20-0084.1</a:t>
            </a:r>
            <a:r>
              <a:rPr lang="en-US" sz="14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7476B3-AC7F-6D48-A863-4EB741A49BC7}"/>
              </a:ext>
            </a:extLst>
          </p:cNvPr>
          <p:cNvSpPr txBox="1"/>
          <p:nvPr/>
        </p:nvSpPr>
        <p:spPr>
          <a:xfrm>
            <a:off x="6966377" y="1037452"/>
            <a:ext cx="4507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Performance Diagram for 5-50 </a:t>
            </a:r>
            <a:r>
              <a:rPr lang="en-US" dirty="0" err="1"/>
              <a:t>dBZ</a:t>
            </a:r>
            <a:r>
              <a:rPr lang="en-US" dirty="0"/>
              <a:t> Thresholds</a:t>
            </a:r>
          </a:p>
        </p:txBody>
      </p:sp>
    </p:spTree>
    <p:extLst>
      <p:ext uri="{BB962C8B-B14F-4D97-AF65-F5344CB8AC3E}">
        <p14:creationId xmlns:p14="http://schemas.microsoft.com/office/powerpoint/2010/main" val="213716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1910</Words>
  <Application>Microsoft Macintosh PowerPoint</Application>
  <PresentationFormat>Widescreen</PresentationFormat>
  <Paragraphs>264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Using Deep Learning to Generate Synthetic Radar Fields from GOES ABI and GLM</vt:lpstr>
      <vt:lpstr>Motivation</vt:lpstr>
      <vt:lpstr>Why Machine Learning?</vt:lpstr>
      <vt:lpstr>Interpreting What Is Learned</vt:lpstr>
      <vt:lpstr>Receptive Fields</vt:lpstr>
      <vt:lpstr>Importance of Spatial Context</vt:lpstr>
      <vt:lpstr>Value of Lightning Mapping</vt:lpstr>
      <vt:lpstr>Datasets</vt:lpstr>
      <vt:lpstr>Loss Functions and Metrics</vt:lpstr>
      <vt:lpstr>Model Architectures</vt:lpstr>
      <vt:lpstr>Receptive Fields and Overfitting</vt:lpstr>
      <vt:lpstr>Perception-Distortion Tradeoff</vt:lpstr>
      <vt:lpstr>Strategies Learned</vt:lpstr>
      <vt:lpstr>Summary and Conclusions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Deep Learning to Generate Synthetic Radar Fields from GOES ABI and GLM</dc:title>
  <dc:creator>Hilburn,Kyle</dc:creator>
  <cp:lastModifiedBy>Hilburn,Kyle</cp:lastModifiedBy>
  <cp:revision>230</cp:revision>
  <dcterms:created xsi:type="dcterms:W3CDTF">2021-01-03T15:56:54Z</dcterms:created>
  <dcterms:modified xsi:type="dcterms:W3CDTF">2021-01-06T20:20:26Z</dcterms:modified>
</cp:coreProperties>
</file>