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61" r:id="rId4"/>
    <p:sldId id="262" r:id="rId5"/>
    <p:sldId id="263" r:id="rId6"/>
    <p:sldId id="280" r:id="rId7"/>
    <p:sldId id="264" r:id="rId8"/>
    <p:sldId id="283" r:id="rId9"/>
    <p:sldId id="269" r:id="rId10"/>
    <p:sldId id="276" r:id="rId11"/>
    <p:sldId id="273" r:id="rId12"/>
    <p:sldId id="275" r:id="rId13"/>
    <p:sldId id="267" r:id="rId14"/>
    <p:sldId id="268" r:id="rId15"/>
    <p:sldId id="279" r:id="rId16"/>
    <p:sldId id="278" r:id="rId17"/>
    <p:sldId id="270" r:id="rId18"/>
    <p:sldId id="272" r:id="rId19"/>
    <p:sldId id="274" r:id="rId20"/>
    <p:sldId id="271" r:id="rId21"/>
    <p:sldId id="265" r:id="rId22"/>
    <p:sldId id="282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AEA7"/>
    <a:srgbClr val="D9CBB8"/>
    <a:srgbClr val="CEBDBD"/>
    <a:srgbClr val="C3B3B3"/>
    <a:srgbClr val="686E7F"/>
    <a:srgbClr val="6E6565"/>
    <a:srgbClr val="636165"/>
    <a:srgbClr val="B2A3A3"/>
    <a:srgbClr val="8E8282"/>
    <a:srgbClr val="8A8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23F9E-DAC6-C14D-A91F-0D5453D30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67D56-EA1F-B54F-A138-CC869425C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A56EC-CD7E-0740-934C-96655771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617B0-B7DE-9B4B-BC9F-EAFCA6A54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6D9A9-67FE-9643-81E4-18759267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83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3BF3-64C9-0C42-B3A5-3DBA9B92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2751E-4865-D847-A3F6-21A226141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81400-75B3-5F4B-81B1-F070D854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6F40-3EEE-184F-B919-1D88EC0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F172-3D14-C048-895C-41C6F371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6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3A1DE-C12E-504E-8AF4-9769A8F6A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A78CE-C8B1-8442-B9A8-761BF2204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34242-D975-4145-A5A8-0CD28FEB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6A5BB-9D61-9643-B14F-CEDA524C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DC1DC-0074-7048-AB9C-78AF862E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2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70C0C-F7FA-C542-A424-23E92D2E6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D99D1-9346-3144-87EA-FBE3735B7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A69EA-DA46-3F4D-85B3-F79CE5836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D4333-BD0B-4945-8CA9-DF9F8792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190F1-ABCA-0D40-B175-50BB7C9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20940-300A-9345-8678-05E81083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61F53-ACAB-174A-8A41-14D4D7CF1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149A5-1FB2-8144-874A-525F18BE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6C4A-FBDC-784B-98C1-CE4C9287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CA9EA-E99F-4D46-B872-480091F3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8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48FC-847F-D44E-A225-B9A169A6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7877D-F3B4-094A-BC19-23E3272DB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DF491-B84D-7A43-990C-3BAC754D7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7AFB7-70E4-AD42-A30F-8B66B9374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45D09-682A-2A46-BEE2-EE7A6DC60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1A9D8-941A-8542-BF26-3C697EC9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1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B1A2-55ED-6E4A-B88F-3F691F54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559F7-37B4-C94A-B827-184A39052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E9BCB-BFC1-5348-92EE-DE35BF1EF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BCE57-4FA3-C14F-8864-C7FB28215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165AF-AB30-4345-B83C-65ED062D7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47ED8-426F-EE4F-8257-5E5C4FC1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C39E48-A2F9-EB41-BED3-FCB2A941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0AFA4-B1E5-A149-86A2-81654357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92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C1D7-3459-EF4D-A202-320FFA62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9AFE0-7600-8348-BC57-5D8D942B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C068F-6480-A149-8851-622068C91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58646-F655-324A-B50C-A6234D87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86140-7D72-634D-ACBD-B08CD936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51251-A15D-5F4A-AC93-E1C3709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4A15B-2E3D-964E-9F22-D65A9F56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4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D32B-1A9E-B942-B82A-B8ABAFF9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13502-6F1D-624D-A153-B2E3ABECF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AEFC7-1D74-F841-B795-2B6BD2BB6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21600-39C9-9846-A428-DF50E7E9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84C0C-3C87-A04A-9874-B5A00136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9BAAE-F47F-0044-B063-6FA9E17F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6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DE28-77EC-4F41-9496-70C71B13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05E5D-046E-AD45-9721-EEC0A9FB1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CE56C-587D-0648-9CC8-BFF11EB22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9CCBA-C4C7-0443-B7A9-0A570F787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D7811-388C-D049-B118-6D4AA9AD7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A1D68-025B-4A44-B22F-B6693CAA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7FB6E6-7CEE-594F-AF51-8C1EE91FA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BAB66-000F-8543-920F-331E1756B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C4108-4487-464E-BB7E-F0CB5531A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E4F9F-58DB-384F-8A7F-FE520ECBE13A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0BDE3-B1E2-8B46-9DBE-984636516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5A167-8039-3D4C-A2B9-E3AD21A9C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EBB0C-61FC-BF4F-BAB1-ACD59C34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7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EE71-00A1-D848-9CF3-08E3D0C55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CEBDBD"/>
          </a:solidFill>
          <a:ln w="38100">
            <a:solidFill>
              <a:srgbClr val="8E8282"/>
            </a:solidFill>
          </a:ln>
        </p:spPr>
        <p:txBody>
          <a:bodyPr anchor="ctr">
            <a:noAutofit/>
          </a:bodyPr>
          <a:lstStyle/>
          <a:p>
            <a:r>
              <a:rPr lang="en-US" sz="3200" b="1" dirty="0">
                <a:solidFill>
                  <a:srgbClr val="6E6565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Deriving Fire Radiative Power from Numerical Weather Models and Satellites using Machine Learning Methods</a:t>
            </a:r>
            <a:br>
              <a:rPr lang="en-US" sz="3200" b="1" dirty="0">
                <a:solidFill>
                  <a:srgbClr val="6E6565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6E6565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NOAA AI Workshop on Leveraging AI in </a:t>
            </a:r>
            <a:r>
              <a:rPr lang="en-US" sz="2400">
                <a:solidFill>
                  <a:srgbClr val="6E6565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Environmental Sciences</a:t>
            </a:r>
            <a:br>
              <a:rPr lang="en-US" sz="2400">
                <a:solidFill>
                  <a:srgbClr val="6E6565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</a:br>
            <a:r>
              <a:rPr lang="en-US" sz="2400">
                <a:solidFill>
                  <a:srgbClr val="6E6565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Jan 28</a:t>
            </a:r>
            <a:r>
              <a:rPr lang="en-US" sz="2400" baseline="30000">
                <a:solidFill>
                  <a:srgbClr val="6E6565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th</a:t>
            </a:r>
            <a:r>
              <a:rPr lang="en-US" sz="2400">
                <a:solidFill>
                  <a:srgbClr val="6E6565"/>
                </a:solidFill>
                <a:latin typeface="Arial" panose="020B0604020202020204" pitchFamily="34" charset="0"/>
                <a:ea typeface="Heiti SC Medium" pitchFamily="2" charset="-128"/>
                <a:cs typeface="Arial" panose="020B0604020202020204" pitchFamily="34" charset="0"/>
              </a:rPr>
              <a:t> 2021</a:t>
            </a:r>
            <a:endParaRPr lang="en-US" sz="3200" dirty="0">
              <a:solidFill>
                <a:srgbClr val="6E6565"/>
              </a:solidFill>
              <a:latin typeface="Arial" panose="020B0604020202020204" pitchFamily="34" charset="0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36C82-B077-B04F-A9BD-E857EEC80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8104"/>
            <a:ext cx="2089759" cy="2240622"/>
          </a:xfrm>
          <a:solidFill>
            <a:srgbClr val="7BAEA7"/>
          </a:solidFill>
          <a:ln w="38100">
            <a:solidFill>
              <a:srgbClr val="8E8282"/>
            </a:solidFill>
          </a:ln>
        </p:spPr>
        <p:txBody>
          <a:bodyPr numCol="1" anchor="ctr">
            <a:normAutofit fontScale="92500" lnSpcReduction="10000"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Christina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Kumler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CIRES/NOAA/GSL</a:t>
            </a:r>
          </a:p>
          <a:p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Christina.E.Kumler@noaa.gov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Ravan</a:t>
            </a: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Ahmadov</a:t>
            </a:r>
          </a:p>
          <a:p>
            <a:r>
              <a:rPr lang="en-US" sz="10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CIRES/NOAA/GSL</a:t>
            </a:r>
            <a:endParaRPr lang="en-US" sz="7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Jebb</a:t>
            </a: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Stewart</a:t>
            </a:r>
          </a:p>
          <a:p>
            <a:r>
              <a:rPr lang="en-US" sz="10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NOAA/GSL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D4961-D1AB-734E-B938-02D71D96F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544" y="3588470"/>
            <a:ext cx="6938455" cy="30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5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Input Variable Analysis: Comparing Weather to FRP values – Relative Humidity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E962D1-347C-2B42-8736-5B8E63DF7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76" y="2464363"/>
            <a:ext cx="2329472" cy="1552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B659C-C4ED-C548-AE7B-EEB780B4A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803" y="2915626"/>
            <a:ext cx="2329473" cy="1552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A7206-733B-A448-8509-C2E3D4D43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31" y="3845239"/>
            <a:ext cx="2329473" cy="15529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5D3CA7-4696-0D4D-8D23-FBD1368F641C}"/>
              </a:ext>
            </a:extLst>
          </p:cNvPr>
          <p:cNvSpPr txBox="1"/>
          <p:nvPr/>
        </p:nvSpPr>
        <p:spPr>
          <a:xfrm>
            <a:off x="922940" y="3991554"/>
            <a:ext cx="2378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Figure 1. ﻿24,092 points - All CONUS FRP values from GOES averaged hourly on the RAP domain against HRRR model relative humidity.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F65F49-47A8-1145-885D-9BCA7007B7AE}"/>
              </a:ext>
            </a:extLst>
          </p:cNvPr>
          <p:cNvSpPr txBox="1"/>
          <p:nvPr/>
        </p:nvSpPr>
        <p:spPr>
          <a:xfrm>
            <a:off x="3671557" y="4468607"/>
            <a:ext cx="21979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Figure 2. 13,231 points - CONUS FRP values from GOES that have a consecutive FRP next-hour value averaged hourly on the RAP domain against HRRR model relative humidity.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BD6EE5-9459-0B40-B760-0F83EC4ED87C}"/>
              </a:ext>
            </a:extLst>
          </p:cNvPr>
          <p:cNvSpPr txBox="1"/>
          <p:nvPr/>
        </p:nvSpPr>
        <p:spPr>
          <a:xfrm>
            <a:off x="6314305" y="2250972"/>
            <a:ext cx="22291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Figure 3. ﻿9,977 points- Western states FRP values from GOES that have a consecutive FRP next-hour value averaged hourly on the RAP domain against HRRR model relative humidity.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BEDE4-7486-3C47-B45D-E114FDBB4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459" y="4470329"/>
            <a:ext cx="2324785" cy="15498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910E46-63BA-F246-8DB2-9116CC2C36B9}"/>
              </a:ext>
            </a:extLst>
          </p:cNvPr>
          <p:cNvSpPr txBox="1"/>
          <p:nvPr/>
        </p:nvSpPr>
        <p:spPr>
          <a:xfrm>
            <a:off x="9009273" y="2652725"/>
            <a:ext cx="2151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Figure 4. ﻿5,634 points- Western states only grassland and forest FRP values from GOES that have a consecutive FRP next-hour value averaged hourly on the RAP domain against HRRR model relative humidity. </a:t>
            </a:r>
          </a:p>
        </p:txBody>
      </p:sp>
    </p:spTree>
    <p:extLst>
      <p:ext uri="{BB962C8B-B14F-4D97-AF65-F5344CB8AC3E}">
        <p14:creationId xmlns:p14="http://schemas.microsoft.com/office/powerpoint/2010/main" val="394139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Input Variable Analysis: Case Study - West of 105 Longitude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1A2B3E-1029-8546-BCE7-5AA22CDDD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471" y="2745515"/>
            <a:ext cx="4929692" cy="32864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AF9DF8-2C4D-AD4A-ADBE-63D7CBDC6DD9}"/>
              </a:ext>
            </a:extLst>
          </p:cNvPr>
          <p:cNvSpPr txBox="1"/>
          <p:nvPr/>
        </p:nvSpPr>
        <p:spPr>
          <a:xfrm>
            <a:off x="6570683" y="3511582"/>
            <a:ext cx="4356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Plot to the left shows the distribution of western states, or two time zones worth, FRP values at the UTC time of day. There is a noticeable diurnal cycle to FRP intensity, as the current method for approximating future FRP. Therefore, the hour was included in training the RF model.</a:t>
            </a:r>
          </a:p>
        </p:txBody>
      </p:sp>
    </p:spTree>
    <p:extLst>
      <p:ext uri="{BB962C8B-B14F-4D97-AF65-F5344CB8AC3E}">
        <p14:creationId xmlns:p14="http://schemas.microsoft.com/office/powerpoint/2010/main" val="102049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Input Variable Analysis: Case Study - West of 105 Longitude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0044AB-34DD-6D40-9187-837FA4495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464" y="3623572"/>
            <a:ext cx="4126454" cy="27509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560051-D7D6-4248-827F-7329118FF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082" y="3623572"/>
            <a:ext cx="4126454" cy="27509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A224E2-D6BD-B944-AAEC-F5329CB0766B}"/>
              </a:ext>
            </a:extLst>
          </p:cNvPr>
          <p:cNvSpPr txBox="1"/>
          <p:nvPr/>
        </p:nvSpPr>
        <p:spPr>
          <a:xfrm>
            <a:off x="1621716" y="2423242"/>
            <a:ext cx="435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Figure 1. Western states FRP values from GOES that have a consecutive FRP next-hour value averaged hourly on the RAP domain against HRRR model 10m temperature.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40C4E1-F7AC-F248-9F61-261DC9F10C27}"/>
              </a:ext>
            </a:extLst>
          </p:cNvPr>
          <p:cNvSpPr txBox="1"/>
          <p:nvPr/>
        </p:nvSpPr>
        <p:spPr>
          <a:xfrm>
            <a:off x="6214336" y="2423242"/>
            <a:ext cx="435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Figure 2. Western states FRP values from GOES that have a consecutive FRP next-hour value averaged hourly on the RAP domain against HRRR model 10m wind vector.</a:t>
            </a:r>
          </a:p>
        </p:txBody>
      </p:sp>
    </p:spTree>
    <p:extLst>
      <p:ext uri="{BB962C8B-B14F-4D97-AF65-F5344CB8AC3E}">
        <p14:creationId xmlns:p14="http://schemas.microsoft.com/office/powerpoint/2010/main" val="1921544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Random Forest model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Specify the number of trees, ensembles, and depth to create a forest that gets a prediction from each tree and selects the best option by “voting.”</a:t>
            </a:r>
          </a:p>
          <a:p>
            <a:pPr marL="0" indent="0" algn="ctr">
              <a:buNone/>
            </a:pP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example for FRP is a single sample tree from a RF with 10 trees and a maximum depth of 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A5012-8D62-E847-85DC-5C64C644B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37" y="3106534"/>
            <a:ext cx="6260926" cy="21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77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Results from RF model to predict RAP-gridded FRP at current hour</a:t>
            </a:r>
          </a:p>
          <a:p>
            <a:pPr marL="0" indent="0">
              <a:buNone/>
            </a:pPr>
            <a:endParaRPr lang="en-US" sz="1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Inputs: 24_hour_FRP_avg, latitude, longitude, hour of day (UTC), 2m temperature, surface relative humidity, </a:t>
            </a:r>
            <a:r>
              <a:rPr lang="en-US" dirty="0" err="1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wind_vector</a:t>
            </a: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(wind speed from 10m u-wind and 10m v-wind), and vegetation.</a:t>
            </a:r>
          </a:p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Output: RAP-gridded current FRP value.</a:t>
            </a:r>
          </a:p>
          <a:p>
            <a:pPr marL="0" indent="0">
              <a:buNone/>
            </a:pP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There were 1000 trees and 42 ensembles.</a:t>
            </a:r>
          </a:p>
          <a:p>
            <a:pPr marL="0" indent="0">
              <a:buNone/>
            </a:pP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﻿Mean Absolute Error for FRP: 224.92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A7A3B-951C-6A43-8BB0-CA142853F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978" y="3542131"/>
            <a:ext cx="3659094" cy="32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6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Results from RF model to predict RAP-gridded FRP at current hour</a:t>
            </a:r>
          </a:p>
          <a:p>
            <a:pPr marL="0" indent="0">
              <a:buNone/>
            </a:pPr>
            <a:endParaRPr lang="en-US" sz="1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Inputs: latitude, longitude, hour of day (UTC), 2m temperature, surface relative humidity, </a:t>
            </a:r>
            <a:r>
              <a:rPr lang="en-US" dirty="0" err="1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wind_vector</a:t>
            </a: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(wind speed from 10m u-wind and 10m v-wind), and vegetation.</a:t>
            </a:r>
          </a:p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Output: RAP-gridded current FRP value.</a:t>
            </a:r>
          </a:p>
          <a:p>
            <a:pPr marL="0" indent="0">
              <a:buNone/>
            </a:pP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There were 1000 trees and 42 ensembles.</a:t>
            </a:r>
          </a:p>
          <a:p>
            <a:pPr marL="0" indent="0">
              <a:buNone/>
            </a:pP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﻿Mean Absolute Error for FRP: 294.02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11061-4583-5F4A-A6BC-AE4C784C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970" y="3429000"/>
            <a:ext cx="3956948" cy="33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01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Current results from a RF model built with GOES 2018 FRP data and HRRR weather model data projected onto RAP-domain where next hour FRP exists (this eliminated short-lived, likely controlled fires).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There were 1000 trees and 42 ensembles.</a:t>
            </a:r>
          </a:p>
          <a:p>
            <a:pPr marL="0" indent="0" algn="ctr">
              <a:buNone/>
            </a:pPr>
            <a:endParaRPr lang="en-US" sz="2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525000-2A56-1E4A-86C4-5DF3E13700C9}"/>
              </a:ext>
            </a:extLst>
          </p:cNvPr>
          <p:cNvSpPr/>
          <p:nvPr/>
        </p:nvSpPr>
        <p:spPr>
          <a:xfrm>
            <a:off x="932123" y="296487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Inputs: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FRP (satellite FRP averaged for current hour)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24_hour_FRP_avg (all FRP’s averaged over past 24 hours)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Latitude and longitude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Hour of day (UTC)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2m temperature (K)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Surface Relative Humidity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Wind_vector</a:t>
            </a:r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(Wind Speed derived from 10m u-wind and 10m v-wind)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HRRR_estimated_FRP_1 (one hour HRRR predicted FRP in future)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vegetation* </a:t>
            </a:r>
            <a:r>
              <a:rPr lang="en-US" sz="1100" i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*vegetation was tested but then dropped as it did not improve model performance</a:t>
            </a:r>
            <a:endParaRPr lang="en-US" i="1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30C43-056B-6A47-8325-ADDCFC30C0DA}"/>
              </a:ext>
            </a:extLst>
          </p:cNvPr>
          <p:cNvSpPr/>
          <p:nvPr/>
        </p:nvSpPr>
        <p:spPr>
          <a:xfrm>
            <a:off x="6287386" y="3837557"/>
            <a:ext cx="53517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Output: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RAP-gridded next-hour FRP value.</a:t>
            </a:r>
          </a:p>
        </p:txBody>
      </p:sp>
    </p:spTree>
    <p:extLst>
      <p:ext uri="{BB962C8B-B14F-4D97-AF65-F5344CB8AC3E}">
        <p14:creationId xmlns:p14="http://schemas.microsoft.com/office/powerpoint/2010/main" val="106940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EEFDB-B9FC-0C45-B355-85979698CDD5}"/>
              </a:ext>
            </a:extLst>
          </p:cNvPr>
          <p:cNvSpPr txBox="1"/>
          <p:nvPr/>
        </p:nvSpPr>
        <p:spPr>
          <a:xfrm>
            <a:off x="1009658" y="2337891"/>
            <a:ext cx="55115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Western USA RF 2018 Model:</a:t>
            </a:r>
          </a:p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Training Features Shape: (6983, 9)</a:t>
            </a:r>
          </a:p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Testing Features Shape: (2994, 9)</a:t>
            </a:r>
          </a:p>
          <a:p>
            <a:endParaRPr lang="en-US" sz="1600" dirty="0">
              <a:solidFill>
                <a:srgbClr val="686E7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1600" dirty="0">
                <a:solidFill>
                  <a:srgbClr val="686E7F"/>
                </a:solidFill>
                <a:highlight>
                  <a:srgbClr val="CEBDBD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Variable: FRP               		Importance: 0.53</a:t>
            </a:r>
          </a:p>
          <a:p>
            <a:r>
              <a:rPr lang="en-US" sz="1600" dirty="0">
                <a:solidFill>
                  <a:srgbClr val="686E7F"/>
                </a:solidFill>
                <a:highlight>
                  <a:srgbClr val="7BAEA7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Variable: </a:t>
            </a:r>
            <a:r>
              <a:rPr lang="en-US" sz="1600" dirty="0" err="1">
                <a:solidFill>
                  <a:srgbClr val="686E7F"/>
                </a:solidFill>
                <a:highlight>
                  <a:srgbClr val="7BAEA7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lat</a:t>
            </a:r>
            <a:r>
              <a:rPr lang="en-US" sz="1600" dirty="0">
                <a:solidFill>
                  <a:srgbClr val="686E7F"/>
                </a:solidFill>
                <a:highlight>
                  <a:srgbClr val="7BAEA7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                  		Importance: 0.07</a:t>
            </a:r>
          </a:p>
          <a:p>
            <a:r>
              <a:rPr lang="en-US" sz="1600" dirty="0">
                <a:solidFill>
                  <a:srgbClr val="686E7F"/>
                </a:solidFill>
                <a:highlight>
                  <a:srgbClr val="CEBDBD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Variable: temp                 	Importance: 0.07</a:t>
            </a:r>
          </a:p>
          <a:p>
            <a:r>
              <a:rPr lang="en-US" sz="1600" dirty="0">
                <a:solidFill>
                  <a:srgbClr val="686E7F"/>
                </a:solidFill>
                <a:highlight>
                  <a:srgbClr val="7BAEA7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Variable: </a:t>
            </a:r>
            <a:r>
              <a:rPr lang="en-US" sz="1600" dirty="0" err="1">
                <a:solidFill>
                  <a:srgbClr val="686E7F"/>
                </a:solidFill>
                <a:highlight>
                  <a:srgbClr val="7BAEA7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lon</a:t>
            </a:r>
            <a:r>
              <a:rPr lang="en-US" sz="1600" dirty="0">
                <a:solidFill>
                  <a:srgbClr val="686E7F"/>
                </a:solidFill>
                <a:highlight>
                  <a:srgbClr val="7BAEA7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                  		Importance: 0.06</a:t>
            </a:r>
          </a:p>
          <a:p>
            <a:r>
              <a:rPr lang="en-US" sz="1600" dirty="0">
                <a:solidFill>
                  <a:srgbClr val="686E7F"/>
                </a:solidFill>
                <a:highlight>
                  <a:srgbClr val="CEBDBD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Variable: </a:t>
            </a:r>
            <a:r>
              <a:rPr lang="en-US" sz="1600" dirty="0" err="1">
                <a:solidFill>
                  <a:srgbClr val="686E7F"/>
                </a:solidFill>
                <a:highlight>
                  <a:srgbClr val="CEBDBD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wind_vector</a:t>
            </a:r>
            <a:r>
              <a:rPr lang="en-US" sz="1600" dirty="0">
                <a:solidFill>
                  <a:srgbClr val="686E7F"/>
                </a:solidFill>
                <a:highlight>
                  <a:srgbClr val="CEBDBD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          	Importance: 0.06</a:t>
            </a:r>
          </a:p>
          <a:p>
            <a:r>
              <a:rPr lang="en-US" sz="1600" dirty="0">
                <a:solidFill>
                  <a:srgbClr val="686E7F"/>
                </a:solidFill>
                <a:highlight>
                  <a:srgbClr val="7BAEA7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Variable: climo_FRP_1          	Importance: 0.06</a:t>
            </a:r>
          </a:p>
          <a:p>
            <a:r>
              <a:rPr lang="en-US" sz="1600" dirty="0">
                <a:solidFill>
                  <a:srgbClr val="686E7F"/>
                </a:solidFill>
                <a:highlight>
                  <a:srgbClr val="CEBDBD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Variable: FRP_24hr             	Importance: 0.06</a:t>
            </a:r>
          </a:p>
          <a:p>
            <a:r>
              <a:rPr lang="en-US" sz="1600" dirty="0">
                <a:solidFill>
                  <a:srgbClr val="686E7F"/>
                </a:solidFill>
                <a:highlight>
                  <a:srgbClr val="7BAEA7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Variable: RH                   		Importance: 0.05</a:t>
            </a:r>
          </a:p>
          <a:p>
            <a:r>
              <a:rPr lang="en-US" sz="1600" dirty="0">
                <a:solidFill>
                  <a:srgbClr val="686E7F"/>
                </a:solidFill>
                <a:highlight>
                  <a:srgbClr val="CEBDBD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Variable: hour                 		Importance: 0.03</a:t>
            </a:r>
          </a:p>
          <a:p>
            <a:endParaRPr lang="en-US" sz="1600" dirty="0">
              <a:solidFill>
                <a:srgbClr val="686E7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Mean Absolute Error for FRP: 232.7</a:t>
            </a:r>
          </a:p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Mean Absolute Error for FRP HRRR Gaussian Curve: 443.46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0ACD07-28AA-C94D-BAD8-E57197409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78" y="3338824"/>
            <a:ext cx="2406591" cy="220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8221B7-D042-7C4B-8A40-A9269EFADCE7}"/>
              </a:ext>
            </a:extLst>
          </p:cNvPr>
          <p:cNvSpPr txBox="1"/>
          <p:nvPr/>
        </p:nvSpPr>
        <p:spPr>
          <a:xfrm>
            <a:off x="7714127" y="2891889"/>
            <a:ext cx="36396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the future, we will remove the current hour FRP, since there will likely be a lag in between satellite measurements. We will keep the rolling 24-hour average FRP in addition to adding the previous-day FRP average (or 24 hours from the day before).</a:t>
            </a:r>
          </a:p>
          <a:p>
            <a:endParaRPr lang="en-US" sz="1600" dirty="0">
              <a:solidFill>
                <a:srgbClr val="686E7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--&gt; Trained model like this produces mean absolute error of ﻿269.02 and the highest importance was the 24-hour average at 0.36 followed by increased importance of HRRR’s persistence guess (climo_FRP_1)</a:t>
            </a:r>
          </a:p>
        </p:txBody>
      </p:sp>
    </p:spTree>
    <p:extLst>
      <p:ext uri="{BB962C8B-B14F-4D97-AF65-F5344CB8AC3E}">
        <p14:creationId xmlns:p14="http://schemas.microsoft.com/office/powerpoint/2010/main" val="4249418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RF CONUS and Western Model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7630F0-A012-D24F-8692-49A3EA3BD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893" y="3599472"/>
            <a:ext cx="4436856" cy="2957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2CC4B-1EF0-8D44-A40E-D60DE339E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251" y="3565653"/>
            <a:ext cx="4436855" cy="2957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006B42-2C5B-7445-878C-67B5720A32B2}"/>
              </a:ext>
            </a:extLst>
          </p:cNvPr>
          <p:cNvSpPr txBox="1"/>
          <p:nvPr/>
        </p:nvSpPr>
        <p:spPr>
          <a:xfrm>
            <a:off x="816683" y="2312894"/>
            <a:ext cx="569169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CONUS RF 2018 Model:</a:t>
            </a:r>
          </a:p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Training Features Shape: (9261, 9)</a:t>
            </a:r>
          </a:p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Testing Features Shape: (3970, 9)</a:t>
            </a:r>
          </a:p>
          <a:p>
            <a:r>
              <a:rPr lang="en-US" sz="1600" b="1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Mean Absolute Error for FRP: 198.18</a:t>
            </a:r>
          </a:p>
          <a:p>
            <a:r>
              <a:rPr lang="en-US" sz="1600" b="1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Mean Absolute Error for FRP HRRR Gaussian Curve: 396.38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22703-3A42-854D-9168-529D3732467C}"/>
              </a:ext>
            </a:extLst>
          </p:cNvPr>
          <p:cNvSpPr txBox="1"/>
          <p:nvPr/>
        </p:nvSpPr>
        <p:spPr>
          <a:xfrm>
            <a:off x="6074484" y="2312893"/>
            <a:ext cx="5511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Western USA RF 2018 Model:</a:t>
            </a:r>
          </a:p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Training Features Shape: (6983, 9)</a:t>
            </a:r>
          </a:p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Testing Features Shape: (2994, 9)</a:t>
            </a:r>
          </a:p>
          <a:p>
            <a:r>
              <a:rPr lang="en-US" sz="1600" b="1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Mean Absolute Error for FRP: 232.7</a:t>
            </a:r>
          </a:p>
          <a:p>
            <a:r>
              <a:rPr lang="en-US" sz="1600" b="1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Mean Absolute Error for FRP HRRR Gaussian Curve: 443.46</a:t>
            </a:r>
          </a:p>
        </p:txBody>
      </p:sp>
    </p:spTree>
    <p:extLst>
      <p:ext uri="{BB962C8B-B14F-4D97-AF65-F5344CB8AC3E}">
        <p14:creationId xmlns:p14="http://schemas.microsoft.com/office/powerpoint/2010/main" val="4054733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Analysis: Case Study 24 “Forecast” -- West of 105 Longitude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8A83C-522D-874B-B60A-1F35FD2D2933}"/>
              </a:ext>
            </a:extLst>
          </p:cNvPr>
          <p:cNvSpPr txBox="1"/>
          <p:nvPr/>
        </p:nvSpPr>
        <p:spPr>
          <a:xfrm>
            <a:off x="7538869" y="2345167"/>
            <a:ext cx="3689874" cy="392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Plots to left show four examples of mapping a 24-hour FRP curve using the west-trained RF to forecast FRP_1. The model trained to approximate the next-hour FRP value given inputs listed before, but certain variables are updated per each iteration: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Hour of day input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HRRR_estimated_FRP_1 (from initial 24hour averaged FRP grid value; not updated from new FRP input)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Weather variables when available (due to processing, every-hour updates are not yet used but the plan is to update this)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1552CA-E8A3-F543-94E8-6E2D1525F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16" y="2281695"/>
            <a:ext cx="3347866" cy="22319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7AFA38-8BD7-8E43-9BC0-E9B05C61D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17" y="4513605"/>
            <a:ext cx="3347866" cy="22319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EFDC58B-9504-0D4F-B1F5-1E1B85702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550" y="4513605"/>
            <a:ext cx="3355801" cy="22319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68D6F6-8045-1E48-9AD3-B7947D492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982" y="2281695"/>
            <a:ext cx="3347868" cy="22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0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D9CBB8"/>
          </a:solidFill>
        </p:spPr>
        <p:txBody>
          <a:bodyPr numCol="1" anchor="ctr">
            <a:normAutofit/>
          </a:bodyPr>
          <a:lstStyle/>
          <a:p>
            <a:pPr algn="ctr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Background, Existing Methods, and Data</a:t>
            </a:r>
          </a:p>
        </p:txBody>
      </p:sp>
    </p:spTree>
    <p:extLst>
      <p:ext uri="{BB962C8B-B14F-4D97-AF65-F5344CB8AC3E}">
        <p14:creationId xmlns:p14="http://schemas.microsoft.com/office/powerpoint/2010/main" val="2626850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411AB-DF0F-D84A-8F3B-E2430AD32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34" y="2316830"/>
            <a:ext cx="5010822" cy="3340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2CA674-FB24-1742-B8AA-BE8E0E962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744" y="2316830"/>
            <a:ext cx="5010822" cy="3340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EFB1F1-70FF-0941-A051-4FA5E8C2E4BC}"/>
              </a:ext>
            </a:extLst>
          </p:cNvPr>
          <p:cNvSpPr txBox="1"/>
          <p:nvPr/>
        </p:nvSpPr>
        <p:spPr>
          <a:xfrm>
            <a:off x="1023434" y="5645712"/>
            <a:ext cx="10145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Plots above show RF models run for both entire CONUS and Western states. For the first 2 hours of forecast, the RF models perform substantially better than current methods. However, as seen in examples on previous slide, they are much less good with longer-term forecasts where a bounded persistence-like model will generally provide better forecasts.</a:t>
            </a:r>
          </a:p>
        </p:txBody>
      </p:sp>
    </p:spTree>
    <p:extLst>
      <p:ext uri="{BB962C8B-B14F-4D97-AF65-F5344CB8AC3E}">
        <p14:creationId xmlns:p14="http://schemas.microsoft.com/office/powerpoint/2010/main" val="1797269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RF Additions and Models: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D9CBB8"/>
          </a:solidFill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Where to next?</a:t>
            </a:r>
          </a:p>
        </p:txBody>
      </p:sp>
    </p:spTree>
    <p:extLst>
      <p:ext uri="{BB962C8B-B14F-4D97-AF65-F5344CB8AC3E}">
        <p14:creationId xmlns:p14="http://schemas.microsoft.com/office/powerpoint/2010/main" val="3728389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RF Additions and Models: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ctr">
            <a:normAutofit fontScale="92500" lnSpcReduction="20000"/>
          </a:bodyPr>
          <a:lstStyle/>
          <a:p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Future additional inputs into the RF model: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Polar orbiter satellite information.</a:t>
            </a:r>
          </a:p>
          <a:p>
            <a:pPr lvl="2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Averaged to HRRR and/or RAP domain.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Fire Fuel.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Revisit adding differences to the inputs.</a:t>
            </a:r>
          </a:p>
          <a:p>
            <a:pPr lvl="2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Difference between next- and current- hour model-predicted FRP.</a:t>
            </a:r>
          </a:p>
          <a:p>
            <a:pPr lvl="2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Difference between previous- and current FRP averaged grid value.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Additional training and validation years 2019 and 2020.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Precipitation.</a:t>
            </a:r>
          </a:p>
          <a:p>
            <a:pPr lvl="2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Either from averaged radar reflectivity or measured rain/snow fall total.</a:t>
            </a:r>
          </a:p>
          <a:p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Future model analysis: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More rigorous analysis and parameter tuning of RF performance.</a:t>
            </a:r>
          </a:p>
          <a:p>
            <a:pPr lvl="2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Particularly, it’s trick to distinguish when FRP is truly zero or looks like zero because of hour blocking/lack of measurements.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Isolated case studies by vegetation type, weather, location, etc.</a:t>
            </a:r>
          </a:p>
        </p:txBody>
      </p:sp>
    </p:spTree>
    <p:extLst>
      <p:ext uri="{BB962C8B-B14F-4D97-AF65-F5344CB8AC3E}">
        <p14:creationId xmlns:p14="http://schemas.microsoft.com/office/powerpoint/2010/main" val="573114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13559" y="5323562"/>
            <a:ext cx="8164882" cy="1005212"/>
          </a:xfrm>
          <a:solidFill>
            <a:srgbClr val="D9CBB8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Questions: </a:t>
            </a:r>
            <a:r>
              <a:rPr lang="en-US" dirty="0" err="1">
                <a:solidFill>
                  <a:srgbClr val="6E65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Christina.E.Kumler@noaa.gov</a:t>
            </a:r>
            <a:endParaRPr lang="en-US" dirty="0">
              <a:solidFill>
                <a:srgbClr val="6E65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5F8D58-77FF-004F-B62D-07910DE38736}"/>
              </a:ext>
            </a:extLst>
          </p:cNvPr>
          <p:cNvSpPr txBox="1">
            <a:spLocks/>
          </p:cNvSpPr>
          <p:nvPr/>
        </p:nvSpPr>
        <p:spPr>
          <a:xfrm>
            <a:off x="3810000" y="529226"/>
            <a:ext cx="4572000" cy="1005212"/>
          </a:xfrm>
          <a:prstGeom prst="rect">
            <a:avLst/>
          </a:prstGeom>
          <a:solidFill>
            <a:srgbClr val="C3B3B3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686E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5587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D9CBB8"/>
          </a:solidFill>
        </p:spPr>
        <p:txBody>
          <a:bodyPr numCol="2" anchor="ctr">
            <a:normAutofit/>
          </a:bodyPr>
          <a:lstStyle/>
          <a:p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Fires are important to understand.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Wildfires are often unpredictable, costly, and deadly.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Fire-weather can fuel major fire growth or breed new ones; fast growth that satellites may or may </a:t>
            </a:r>
            <a:r>
              <a:rPr lang="en-US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not detect.</a:t>
            </a:r>
            <a:endParaRPr lang="en-US" dirty="0">
              <a:solidFill>
                <a:srgbClr val="6E6565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Smoke from wildfires is a challenge.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Major health concerns.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Solar and irradiance issues.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Smoke and aerosols important in forecasts.</a:t>
            </a:r>
          </a:p>
          <a:p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Current measurements and modeling of Fire Radiative Power (FRP) benefit improvement.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For instance, HRRR Smoke and aerosols currently using a persistence model without any meteorological information.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2E468-A892-4747-9765-17D075857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954" y="4264348"/>
            <a:ext cx="2890048" cy="23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11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5334" cy="4731750"/>
          </a:xfrm>
          <a:solidFill>
            <a:srgbClr val="D9CBB8"/>
          </a:solidFill>
        </p:spPr>
        <p:txBody>
          <a:bodyPr anchor="ctr"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Polar and geostationary satellites generate terabytes of data every day.</a:t>
            </a:r>
          </a:p>
          <a:p>
            <a:pPr lvl="1">
              <a:lnSpc>
                <a:spcPct val="160000"/>
              </a:lnSpc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caveat is that FRP derivations vary between satellites and have imperfections.</a:t>
            </a:r>
          </a:p>
          <a:p>
            <a:pPr lvl="1">
              <a:lnSpc>
                <a:spcPct val="160000"/>
              </a:lnSpc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Some measurements aren’t actually fire measurements.</a:t>
            </a:r>
          </a:p>
          <a:p>
            <a:pPr lvl="1">
              <a:lnSpc>
                <a:spcPct val="160000"/>
              </a:lnSpc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Some measurements are blocked by fire smoke and/or clouds.</a:t>
            </a:r>
          </a:p>
          <a:p>
            <a:pPr lvl="1">
              <a:lnSpc>
                <a:spcPct val="160000"/>
              </a:lnSpc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work addresses that there are issues in certain FRP measurements and combats this with only using FRP points that have at least an additional hour of existence.</a:t>
            </a:r>
          </a:p>
          <a:p>
            <a:pPr lvl="2">
              <a:lnSpc>
                <a:spcPct val="160000"/>
              </a:lnSpc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Reduces non-wildfire and flare or error measurements.</a:t>
            </a:r>
          </a:p>
          <a:p>
            <a:pPr>
              <a:lnSpc>
                <a:spcPct val="160000"/>
              </a:lnSpc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Particularly interested in wildfires.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56A53-DB39-C84C-B902-5E127AED2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033" y="1825625"/>
            <a:ext cx="4791768" cy="2289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4F10B-11BD-D449-A7D3-15116BC66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033" y="4116662"/>
            <a:ext cx="4791767" cy="24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98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D9D60B-AA6B-2E43-AB39-E892EB03B975}"/>
              </a:ext>
            </a:extLst>
          </p:cNvPr>
          <p:cNvSpPr/>
          <p:nvPr/>
        </p:nvSpPr>
        <p:spPr>
          <a:xfrm>
            <a:off x="181979" y="145344"/>
            <a:ext cx="11828042" cy="6567311"/>
          </a:xfrm>
          <a:prstGeom prst="rect">
            <a:avLst/>
          </a:prstGeom>
          <a:solidFill>
            <a:srgbClr val="CEBDBD"/>
          </a:solidFill>
          <a:ln>
            <a:solidFill>
              <a:srgbClr val="686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339E63-6B6B-FF4B-AEF7-81F2D11CA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134" y="1650836"/>
            <a:ext cx="9684940" cy="3557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DAFBEF-A40B-3E42-BAB3-682C3B69D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2917" y="238382"/>
            <a:ext cx="2778999" cy="2075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F0E69C-A2A7-194B-B635-358E3903C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751" y="3819402"/>
            <a:ext cx="2100163" cy="28002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9600E-0DF6-764C-8540-2AAE8DC21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86" y="238382"/>
            <a:ext cx="2778999" cy="2075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14E642-A242-0641-85C7-932E8AB36287}"/>
              </a:ext>
            </a:extLst>
          </p:cNvPr>
          <p:cNvSpPr txBox="1"/>
          <p:nvPr/>
        </p:nvSpPr>
        <p:spPr>
          <a:xfrm>
            <a:off x="3169084" y="236723"/>
            <a:ext cx="30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Image of bedroom in San Francisco during wildfire smoke event 2020 (Photo by friend, Shweta)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7F1236-9EDF-5545-9C3D-00AFA78A265D}"/>
              </a:ext>
            </a:extLst>
          </p:cNvPr>
          <p:cNvSpPr txBox="1"/>
          <p:nvPr/>
        </p:nvSpPr>
        <p:spPr>
          <a:xfrm>
            <a:off x="6325644" y="238382"/>
            <a:ext cx="269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Polar orbiter detections of East Troublesome Fire, Colorado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60019E-254B-874C-93C7-E3C7B40F1D8C}"/>
              </a:ext>
            </a:extLst>
          </p:cNvPr>
          <p:cNvSpPr txBox="1"/>
          <p:nvPr/>
        </p:nvSpPr>
        <p:spPr>
          <a:xfrm>
            <a:off x="6922752" y="5764831"/>
            <a:ext cx="277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Photo of Williams Fork Fire Pyro-cumulous at sunset, Colorado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FAFAD-7F31-3C4C-87A7-0F09E48C401E}"/>
              </a:ext>
            </a:extLst>
          </p:cNvPr>
          <p:cNvSpPr txBox="1"/>
          <p:nvPr/>
        </p:nvSpPr>
        <p:spPr>
          <a:xfrm>
            <a:off x="3282948" y="5219510"/>
            <a:ext cx="562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Photo of Cal-Wood Fire’s rapid growth and smoke spread, Colorado 2020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2168-14A4-0943-8BEC-23BF609221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86" y="4520300"/>
            <a:ext cx="2778999" cy="20755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5D70F3-E5FE-B144-B254-D228FD2E541B}"/>
              </a:ext>
            </a:extLst>
          </p:cNvPr>
          <p:cNvSpPr txBox="1"/>
          <p:nvPr/>
        </p:nvSpPr>
        <p:spPr>
          <a:xfrm>
            <a:off x="3169084" y="5790280"/>
            <a:ext cx="315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Photo of Cameron Peak Fire smoke event, sites reporting 200-400 AQI during image capture, Colorado 2020</a:t>
            </a:r>
          </a:p>
        </p:txBody>
      </p:sp>
    </p:spTree>
    <p:extLst>
      <p:ext uri="{BB962C8B-B14F-4D97-AF65-F5344CB8AC3E}">
        <p14:creationId xmlns:p14="http://schemas.microsoft.com/office/powerpoint/2010/main" val="2255162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D9CBB8"/>
          </a:solidFill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Data Analysis and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92875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Use Machine Learning (ML) to derive RAP gridded current-hour and next-hour FRP with inputs from: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FRP GOES 2018 satellite measurements.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HRRR or RAP weather model outputs.</a:t>
            </a:r>
          </a:p>
          <a:p>
            <a:pPr lvl="2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Temperature, wind, relative humidity.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HRRR next-hour FRP forecast by method in current use. </a:t>
            </a:r>
          </a:p>
          <a:p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Different types of ML were experimented with and selected the Random Forest (RF) model to pursue.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If a simpler method works as well or better, use it!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Easier to deduce variable input importance.</a:t>
            </a:r>
          </a:p>
          <a:p>
            <a:pPr lvl="2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Slightly more transparent “black-box” method.</a:t>
            </a:r>
          </a:p>
        </p:txBody>
      </p:sp>
    </p:spTree>
    <p:extLst>
      <p:ext uri="{BB962C8B-B14F-4D97-AF65-F5344CB8AC3E}">
        <p14:creationId xmlns:p14="http://schemas.microsoft.com/office/powerpoint/2010/main" val="3481288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Want to gather information and importance on current-hour and next-hour FRP values from current weather and </a:t>
            </a:r>
            <a:r>
              <a:rPr lang="en-US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previous satellite data inputs</a:t>
            </a:r>
          </a:p>
          <a:p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Isolate wildfires: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Experiments on entire CONUS domain as well as cases west of -105 longitude</a:t>
            </a:r>
          </a:p>
          <a:p>
            <a:pPr lvl="1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FRP must have persisted in same grid for 2 hours</a:t>
            </a:r>
          </a:p>
          <a:p>
            <a:pPr lvl="2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Realize this might still capture short-lived controlled fires</a:t>
            </a:r>
          </a:p>
          <a:p>
            <a:pPr lvl="2"/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Might exclude wildfires whose FRP measurements were blocked in the next hour</a:t>
            </a:r>
          </a:p>
        </p:txBody>
      </p:sp>
    </p:spTree>
    <p:extLst>
      <p:ext uri="{BB962C8B-B14F-4D97-AF65-F5344CB8AC3E}">
        <p14:creationId xmlns:p14="http://schemas.microsoft.com/office/powerpoint/2010/main" val="917863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8A83-B555-D64F-B6AA-AD979F4A3C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36165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FRP (continued):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D4F-AF9A-8643-BD63-7C92AB37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750"/>
          </a:xfrm>
          <a:solidFill>
            <a:srgbClr val="D9CBB8"/>
          </a:solidFill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6E6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Input Variable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F3795-305B-464D-A379-D896DB81E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" y="2329231"/>
            <a:ext cx="6099586" cy="4066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85F75-F49F-AE47-8E37-BE5F27A8A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635" y="2329231"/>
            <a:ext cx="3525819" cy="2350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E4E2B4-27AD-AF48-BDD4-0D1001F6AD7A}"/>
              </a:ext>
            </a:extLst>
          </p:cNvPr>
          <p:cNvSpPr txBox="1"/>
          <p:nvPr/>
        </p:nvSpPr>
        <p:spPr>
          <a:xfrm>
            <a:off x="7649381" y="4632035"/>
            <a:ext cx="3333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Figure 2. Those FRP values in Figure 1 exceeding 1000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1A7BB-AC9B-584C-9723-F44BFD5974B1}"/>
              </a:ext>
            </a:extLst>
          </p:cNvPr>
          <p:cNvSpPr txBox="1"/>
          <p:nvPr/>
        </p:nvSpPr>
        <p:spPr>
          <a:xfrm>
            <a:off x="7089289" y="5318404"/>
            <a:ext cx="2719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86E7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Figure 1. FRP values from GOES 2018 data on the RAP domain that have a next-hour measured FRP (FRP_1)</a:t>
            </a:r>
          </a:p>
        </p:txBody>
      </p:sp>
    </p:spTree>
    <p:extLst>
      <p:ext uri="{BB962C8B-B14F-4D97-AF65-F5344CB8AC3E}">
        <p14:creationId xmlns:p14="http://schemas.microsoft.com/office/powerpoint/2010/main" val="2583338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{0FB36D97-F0A9-4841-8770-F826EC6637E5}tf10001070</Template>
  <TotalTime>19743</TotalTime>
  <Words>1851</Words>
  <Application>Microsoft Macintosh PowerPoint</Application>
  <PresentationFormat>Widescreen</PresentationFormat>
  <Paragraphs>179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Office Theme</vt:lpstr>
      <vt:lpstr>Deriving Fire Radiative Power from Numerical Weather Models and Satellites using Machine Learning Methods NOAA AI Workshop on Leveraging AI in Environmental Sciences Jan 28th 2021</vt:lpstr>
      <vt:lpstr>Motivation:</vt:lpstr>
      <vt:lpstr>Motivation:</vt:lpstr>
      <vt:lpstr>Motivation (continued):</vt:lpstr>
      <vt:lpstr>PowerPoint Presentation</vt:lpstr>
      <vt:lpstr>Machine Learning for FRP</vt:lpstr>
      <vt:lpstr>Machine Learning for FRP:</vt:lpstr>
      <vt:lpstr>Machine Learning for FRP:</vt:lpstr>
      <vt:lpstr>Machine Learning for FRP (continued):</vt:lpstr>
      <vt:lpstr>Machine Learning for FRP (continued):</vt:lpstr>
      <vt:lpstr>Machine Learning for FRP (continued):</vt:lpstr>
      <vt:lpstr>Machine Learning for FRP (continued):</vt:lpstr>
      <vt:lpstr>Machine Learning for FRP (continued):</vt:lpstr>
      <vt:lpstr>Machine Learning for FRP (continued):</vt:lpstr>
      <vt:lpstr>Machine Learning for FRP (continued):</vt:lpstr>
      <vt:lpstr>Machine Learning for FRP (continued):</vt:lpstr>
      <vt:lpstr>Machine Learning for FRP (continued):</vt:lpstr>
      <vt:lpstr>Machine Learning for FRP (continued):</vt:lpstr>
      <vt:lpstr>Machine Learning for FRP (continued):</vt:lpstr>
      <vt:lpstr>Machine Learning for FRP (continued):</vt:lpstr>
      <vt:lpstr>Future RF Additions and Models:</vt:lpstr>
      <vt:lpstr>Future RF Additions and Models: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Combining Satellite Data with Numerical Weather Model Output in Random Forest Models to Derive Weather-Aware Fire Radiative Power (FRP) Forecasted Values</dc:title>
  <dc:creator>Microsoft Office User</dc:creator>
  <cp:lastModifiedBy>Microsoft Office User</cp:lastModifiedBy>
  <cp:revision>187</cp:revision>
  <dcterms:created xsi:type="dcterms:W3CDTF">2020-12-16T21:05:52Z</dcterms:created>
  <dcterms:modified xsi:type="dcterms:W3CDTF">2021-01-27T15:22:29Z</dcterms:modified>
</cp:coreProperties>
</file>