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0" r:id="rId2"/>
    <p:sldId id="339" r:id="rId3"/>
    <p:sldId id="355" r:id="rId4"/>
    <p:sldId id="287" r:id="rId5"/>
    <p:sldId id="289" r:id="rId6"/>
    <p:sldId id="356" r:id="rId7"/>
    <p:sldId id="357" r:id="rId8"/>
    <p:sldId id="358" r:id="rId9"/>
    <p:sldId id="359" r:id="rId10"/>
    <p:sldId id="361" r:id="rId11"/>
    <p:sldId id="297" r:id="rId12"/>
    <p:sldId id="364" r:id="rId13"/>
    <p:sldId id="311" r:id="rId14"/>
    <p:sldId id="365" r:id="rId15"/>
    <p:sldId id="367" r:id="rId16"/>
    <p:sldId id="328" r:id="rId17"/>
    <p:sldId id="332" r:id="rId18"/>
    <p:sldId id="320" r:id="rId19"/>
    <p:sldId id="321" r:id="rId20"/>
    <p:sldId id="366" r:id="rId21"/>
    <p:sldId id="368" r:id="rId22"/>
    <p:sldId id="341" r:id="rId23"/>
    <p:sldId id="344" r:id="rId24"/>
    <p:sldId id="345" r:id="rId25"/>
    <p:sldId id="347" r:id="rId26"/>
    <p:sldId id="348" r:id="rId27"/>
    <p:sldId id="349" r:id="rId28"/>
    <p:sldId id="351" r:id="rId29"/>
    <p:sldId id="353" r:id="rId30"/>
    <p:sldId id="325" r:id="rId31"/>
    <p:sldId id="35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66860" autoAdjust="0"/>
  </p:normalViewPr>
  <p:slideViewPr>
    <p:cSldViewPr snapToGrid="0">
      <p:cViewPr varScale="1">
        <p:scale>
          <a:sx n="70" d="100"/>
          <a:sy n="70" d="100"/>
        </p:scale>
        <p:origin x="1968" y="43"/>
      </p:cViewPr>
      <p:guideLst/>
    </p:cSldViewPr>
  </p:slideViewPr>
  <p:notesTextViewPr>
    <p:cViewPr>
      <p:scale>
        <a:sx n="1" d="1"/>
        <a:sy n="1" d="1"/>
      </p:scale>
      <p:origin x="0" y="0"/>
    </p:cViewPr>
  </p:notesTextViewPr>
  <p:sorterViewPr>
    <p:cViewPr>
      <p:scale>
        <a:sx n="100" d="100"/>
        <a:sy n="100" d="100"/>
      </p:scale>
      <p:origin x="0" y="-54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48239-F879-43DD-9083-2BC4788725C5}" type="datetimeFigureOut">
              <a:rPr lang="en-US" smtClean="0"/>
              <a:t>2/10/2021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AC0BB-84C0-42DB-A879-AFEEA91447D4}" type="slidenum">
              <a:rPr lang="en-US" smtClean="0"/>
              <a:t>‹#›</a:t>
            </a:fld>
            <a:endParaRPr lang="en-US"/>
          </a:p>
        </p:txBody>
      </p:sp>
    </p:spTree>
    <p:extLst>
      <p:ext uri="{BB962C8B-B14F-4D97-AF65-F5344CB8AC3E}">
        <p14:creationId xmlns:p14="http://schemas.microsoft.com/office/powerpoint/2010/main" val="2365505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journals.plos.org/plosone/article/comments?id=10.1371/journal.pone.021253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00B0F0"/>
                </a:solidFill>
              </a:rPr>
              <a:t>Hi there.  I’d like to give you a brief overview of how we used a Citizen Science competition combined with extensive public and private </a:t>
            </a:r>
            <a:r>
              <a:rPr lang="en-US" baseline="0" dirty="0" smtClean="0">
                <a:solidFill>
                  <a:srgbClr val="00B0F0"/>
                </a:solidFill>
              </a:rPr>
              <a:t>partnerships </a:t>
            </a:r>
            <a:r>
              <a:rPr lang="en-US" baseline="0" dirty="0" smtClean="0">
                <a:solidFill>
                  <a:srgbClr val="00B0F0"/>
                </a:solidFill>
              </a:rPr>
              <a:t>to achieve the ambitious goal of automating right whale photo identification with deep learning. </a:t>
            </a:r>
          </a:p>
          <a:p>
            <a:endParaRPr lang="en-US" baseline="0" dirty="0" smtClean="0">
              <a:solidFill>
                <a:srgbClr val="00B0F0"/>
              </a:solidFill>
            </a:endParaRPr>
          </a:p>
          <a:p>
            <a:r>
              <a:rPr lang="en-US" baseline="0" dirty="0" smtClean="0">
                <a:solidFill>
                  <a:srgbClr val="00B0F0"/>
                </a:solidFill>
              </a:rPr>
              <a:t>I’ll also touch on our exciting new project to detect whales with space orbiting satellites!</a:t>
            </a:r>
          </a:p>
          <a:p>
            <a:endParaRPr lang="en-US" baseline="0" dirty="0" smtClean="0">
              <a:solidFill>
                <a:srgbClr val="00B0F0"/>
              </a:solidFill>
            </a:endParaRPr>
          </a:p>
        </p:txBody>
      </p:sp>
      <p:sp>
        <p:nvSpPr>
          <p:cNvPr id="4" name="Slide Number Placeholder 3"/>
          <p:cNvSpPr>
            <a:spLocks noGrp="1"/>
          </p:cNvSpPr>
          <p:nvPr>
            <p:ph type="sldNum" sz="quarter" idx="10"/>
          </p:nvPr>
        </p:nvSpPr>
        <p:spPr/>
        <p:txBody>
          <a:bodyPr/>
          <a:lstStyle/>
          <a:p>
            <a:fld id="{4E0AC0BB-84C0-42DB-A879-AFEEA91447D4}" type="slidenum">
              <a:rPr lang="en-US" smtClean="0"/>
              <a:t>1</a:t>
            </a:fld>
            <a:endParaRPr lang="en-US"/>
          </a:p>
        </p:txBody>
      </p:sp>
    </p:spTree>
    <p:extLst>
      <p:ext uri="{BB962C8B-B14F-4D97-AF65-F5344CB8AC3E}">
        <p14:creationId xmlns:p14="http://schemas.microsoft.com/office/powerpoint/2010/main" val="520734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bouncing the idea around for awhile, a colleague suggested a Kaggle competition for algorithm development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10</a:t>
            </a:fld>
            <a:endParaRPr lang="en-US"/>
          </a:p>
        </p:txBody>
      </p:sp>
    </p:spTree>
    <p:extLst>
      <p:ext uri="{BB962C8B-B14F-4D97-AF65-F5344CB8AC3E}">
        <p14:creationId xmlns:p14="http://schemas.microsoft.com/office/powerpoint/2010/main" val="58960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I imagine</a:t>
            </a:r>
            <a:r>
              <a:rPr lang="en-US" sz="1200" kern="1200" baseline="0" dirty="0" smtClean="0">
                <a:solidFill>
                  <a:schemeClr val="tx1"/>
                </a:solidFill>
                <a:effectLst/>
                <a:latin typeface="+mn-lt"/>
                <a:ea typeface="+mn-ea"/>
                <a:cs typeface="+mn-cs"/>
              </a:rPr>
              <a:t> by now you are all familiar with the concept of a data science competition where citizen scientists from around the world compete to help solve your problem… back in 2015, the idea was fairly new to me and I was stunned by ease of harnessing such a high quality talent pool to tackle such a challenging problem</a:t>
            </a:r>
          </a:p>
          <a:p>
            <a:endParaRPr lang="en-US" sz="1300"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11</a:t>
            </a:fld>
            <a:endParaRPr lang="en-US"/>
          </a:p>
        </p:txBody>
      </p:sp>
    </p:spTree>
    <p:extLst>
      <p:ext uri="{BB962C8B-B14F-4D97-AF65-F5344CB8AC3E}">
        <p14:creationId xmlns:p14="http://schemas.microsoft.com/office/powerpoint/2010/main" val="1046164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300" dirty="0" smtClean="0"/>
              <a:t>364 teams of data scientists participated</a:t>
            </a:r>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It became clear that the best solutions were based on convolutional neural </a:t>
            </a:r>
            <a:r>
              <a:rPr lang="en-US" sz="1300" dirty="0" smtClean="0"/>
              <a:t>networks, which is</a:t>
            </a:r>
            <a:r>
              <a:rPr lang="en-US" sz="1300" baseline="0" dirty="0" smtClean="0"/>
              <a:t> not something that I knew before the competition</a:t>
            </a:r>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We achieved a percent correct classification score of 87</a:t>
            </a:r>
            <a:r>
              <a:rPr lang="en-US" sz="1300" dirty="0" smtClean="0"/>
              <a:t>% top-1 accuracy </a:t>
            </a:r>
            <a:r>
              <a:rPr lang="en-US" sz="1300" dirty="0" smtClean="0"/>
              <a:t>!!!</a:t>
            </a:r>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smtClean="0"/>
              <a:t>And</a:t>
            </a:r>
            <a:r>
              <a:rPr lang="en-US" sz="1300" baseline="0" dirty="0" smtClean="0"/>
              <a:t> w</a:t>
            </a:r>
            <a:r>
              <a:rPr lang="en-US" sz="1300" dirty="0" smtClean="0"/>
              <a:t>e </a:t>
            </a:r>
            <a:r>
              <a:rPr lang="en-US" sz="1300" dirty="0"/>
              <a:t>received the source </a:t>
            </a:r>
            <a:r>
              <a:rPr lang="en-US" sz="1300" dirty="0" smtClean="0"/>
              <a:t>code on GitHub</a:t>
            </a:r>
            <a:endParaRPr lang="en-US" sz="1300" dirty="0"/>
          </a:p>
          <a:p>
            <a:endParaRPr lang="en-US" sz="1300" dirty="0"/>
          </a:p>
          <a:p>
            <a:endParaRPr lang="en-US" sz="1300" dirty="0"/>
          </a:p>
        </p:txBody>
      </p:sp>
      <p:sp>
        <p:nvSpPr>
          <p:cNvPr id="4" name="Slide Number Placeholder 3"/>
          <p:cNvSpPr>
            <a:spLocks noGrp="1"/>
          </p:cNvSpPr>
          <p:nvPr>
            <p:ph type="sldNum" sz="quarter" idx="10"/>
          </p:nvPr>
        </p:nvSpPr>
        <p:spPr/>
        <p:txBody>
          <a:bodyPr/>
          <a:lstStyle/>
          <a:p>
            <a:fld id="{0B7582D3-07A8-4751-BB97-E9C095912F7F}" type="slidenum">
              <a:rPr lang="en-US" smtClean="0"/>
              <a:t>12</a:t>
            </a:fld>
            <a:endParaRPr lang="en-US"/>
          </a:p>
        </p:txBody>
      </p:sp>
    </p:spTree>
    <p:extLst>
      <p:ext uri="{BB962C8B-B14F-4D97-AF65-F5344CB8AC3E}">
        <p14:creationId xmlns:p14="http://schemas.microsoft.com/office/powerpoint/2010/main" val="185378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I went on</a:t>
            </a:r>
            <a:r>
              <a:rPr lang="en-US" sz="1300" baseline="0" dirty="0" smtClean="0"/>
              <a:t> to collaborate with the winning team Deepsense.ai to publish the results of their deep learning approach in 2018</a:t>
            </a:r>
          </a:p>
          <a:p>
            <a:endParaRPr lang="en-US" sz="1300" baseline="0" dirty="0" smtClean="0"/>
          </a:p>
          <a:p>
            <a:r>
              <a:rPr lang="en-US" sz="1300" baseline="0" dirty="0" smtClean="0"/>
              <a:t>We hoped to encourage others to consider the use of computer vision for conservation</a:t>
            </a:r>
          </a:p>
        </p:txBody>
      </p:sp>
      <p:sp>
        <p:nvSpPr>
          <p:cNvPr id="4" name="Slide Number Placeholder 3"/>
          <p:cNvSpPr>
            <a:spLocks noGrp="1"/>
          </p:cNvSpPr>
          <p:nvPr>
            <p:ph type="sldNum" sz="quarter" idx="10"/>
          </p:nvPr>
        </p:nvSpPr>
        <p:spPr/>
        <p:txBody>
          <a:bodyPr/>
          <a:lstStyle/>
          <a:p>
            <a:fld id="{0B7582D3-07A8-4751-BB97-E9C095912F7F}" type="slidenum">
              <a:rPr lang="en-US" smtClean="0"/>
              <a:t>13</a:t>
            </a:fld>
            <a:endParaRPr lang="en-US"/>
          </a:p>
        </p:txBody>
      </p:sp>
    </p:spTree>
    <p:extLst>
      <p:ext uri="{BB962C8B-B14F-4D97-AF65-F5344CB8AC3E}">
        <p14:creationId xmlns:p14="http://schemas.microsoft.com/office/powerpoint/2010/main" val="160011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smtClean="0"/>
          </a:p>
          <a:p>
            <a:r>
              <a:rPr lang="en-US" sz="1300" dirty="0" smtClean="0"/>
              <a:t>But going from</a:t>
            </a:r>
            <a:r>
              <a:rPr lang="en-US" sz="1300" baseline="0" dirty="0" smtClean="0"/>
              <a:t> the success of a technical solution to the user friendly interface that I needed turned out to be a much bigger challenge than I had anticipated, and it took awhile to both figure out and fund the ideal solution…</a:t>
            </a:r>
          </a:p>
          <a:p>
            <a:endParaRPr lang="en-US" sz="1300" baseline="0" dirty="0" smtClean="0"/>
          </a:p>
          <a:p>
            <a:endParaRPr lang="en-US" sz="1300" dirty="0"/>
          </a:p>
        </p:txBody>
      </p:sp>
      <p:sp>
        <p:nvSpPr>
          <p:cNvPr id="4" name="Slide Number Placeholder 3"/>
          <p:cNvSpPr>
            <a:spLocks noGrp="1"/>
          </p:cNvSpPr>
          <p:nvPr>
            <p:ph type="sldNum" sz="quarter" idx="10"/>
          </p:nvPr>
        </p:nvSpPr>
        <p:spPr/>
        <p:txBody>
          <a:bodyPr/>
          <a:lstStyle/>
          <a:p>
            <a:fld id="{0B7582D3-07A8-4751-BB97-E9C095912F7F}" type="slidenum">
              <a:rPr lang="en-US" smtClean="0"/>
              <a:t>14</a:t>
            </a:fld>
            <a:endParaRPr lang="en-US"/>
          </a:p>
        </p:txBody>
      </p:sp>
    </p:spTree>
    <p:extLst>
      <p:ext uri="{BB962C8B-B14F-4D97-AF65-F5344CB8AC3E}">
        <p14:creationId xmlns:p14="http://schemas.microsoft.com/office/powerpoint/2010/main" val="1187506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Eventually I found success by collaborating with the team from Wild Me – the developers of Flukebook.  Turns out that I didn’t have to re-invent the wheel</a:t>
            </a:r>
            <a:r>
              <a:rPr lang="en-US" sz="1200" kern="1200" baseline="0" dirty="0" smtClean="0">
                <a:solidFill>
                  <a:schemeClr val="tx1"/>
                </a:solidFill>
                <a:effectLst/>
                <a:latin typeface="+mn-lt"/>
                <a:ea typeface="+mn-ea"/>
                <a:cs typeface="+mn-cs"/>
              </a:rPr>
              <a:t> and they had already laid a lot of the groundwork on a user friendly platform built for applying AI to photo identification.  The system was originally designed for whale sharks but has since expanded to include many other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7582D3-07A8-4751-BB97-E9C095912F7F}" type="slidenum">
              <a:rPr lang="en-US" smtClean="0"/>
              <a:t>15</a:t>
            </a:fld>
            <a:endParaRPr lang="en-US"/>
          </a:p>
        </p:txBody>
      </p:sp>
    </p:spTree>
    <p:extLst>
      <p:ext uri="{BB962C8B-B14F-4D97-AF65-F5344CB8AC3E}">
        <p14:creationId xmlns:p14="http://schemas.microsoft.com/office/powerpoint/2010/main" val="1318410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Even though Wild Me had their own existing algorithms, they were willing to collaborate and incorporate this new deep learning algorithm for right whales into their code base, and the team from Deepsense.ai was willing to provide technical support to assist during their first attempt at retraining the algorithm.  The best of both worlds!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system went live for North Atlantic right whales in </a:t>
            </a:r>
            <a:r>
              <a:rPr lang="en-US" sz="1200" kern="1200" dirty="0" smtClean="0">
                <a:solidFill>
                  <a:schemeClr val="tx1"/>
                </a:solidFill>
                <a:effectLst/>
                <a:latin typeface="+mn-lt"/>
                <a:ea typeface="+mn-ea"/>
                <a:cs typeface="+mn-cs"/>
              </a:rPr>
              <a:t>2019</a:t>
            </a:r>
            <a:endParaRPr lang="en-US" sz="1300"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16</a:t>
            </a:fld>
            <a:endParaRPr lang="en-US"/>
          </a:p>
        </p:txBody>
      </p:sp>
    </p:spTree>
    <p:extLst>
      <p:ext uri="{BB962C8B-B14F-4D97-AF65-F5344CB8AC3E}">
        <p14:creationId xmlns:p14="http://schemas.microsoft.com/office/powerpoint/2010/main" val="4264406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The New England</a:t>
            </a:r>
            <a:r>
              <a:rPr lang="en-US" sz="1300" baseline="0" dirty="0" smtClean="0"/>
              <a:t> Aquarium was engaged as an important partner in this effort and we found a way to seamlessly integrate the new AI system through the existing North Atlantic Right Whale Catalog website</a:t>
            </a:r>
            <a:endParaRPr lang="en-US" sz="1300" dirty="0"/>
          </a:p>
        </p:txBody>
      </p:sp>
      <p:sp>
        <p:nvSpPr>
          <p:cNvPr id="4" name="Slide Number Placeholder 3"/>
          <p:cNvSpPr>
            <a:spLocks noGrp="1"/>
          </p:cNvSpPr>
          <p:nvPr>
            <p:ph type="sldNum" sz="quarter" idx="10"/>
          </p:nvPr>
        </p:nvSpPr>
        <p:spPr/>
        <p:txBody>
          <a:bodyPr/>
          <a:lstStyle/>
          <a:p>
            <a:fld id="{0B7582D3-07A8-4751-BB97-E9C095912F7F}" type="slidenum">
              <a:rPr lang="en-US" smtClean="0"/>
              <a:t>17</a:t>
            </a:fld>
            <a:endParaRPr lang="en-US"/>
          </a:p>
        </p:txBody>
      </p:sp>
    </p:spTree>
    <p:extLst>
      <p:ext uri="{BB962C8B-B14F-4D97-AF65-F5344CB8AC3E}">
        <p14:creationId xmlns:p14="http://schemas.microsoft.com/office/powerpoint/2010/main" val="169547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North Atlantic</a:t>
            </a:r>
            <a:r>
              <a:rPr lang="en-US" sz="1200" kern="1200" baseline="0" dirty="0" smtClean="0">
                <a:solidFill>
                  <a:schemeClr val="tx1"/>
                </a:solidFill>
                <a:effectLst/>
                <a:latin typeface="+mn-lt"/>
                <a:ea typeface="+mn-ea"/>
                <a:cs typeface="+mn-cs"/>
              </a:rPr>
              <a:t> right whales are morphologically similar to the Southern right whale, and while I was initially a bit daunted by the challenge of incorporating these other photo catalogs, the benefits to the research community were too great to ignore, so in 2020 we expanded the system to include </a:t>
            </a:r>
            <a:r>
              <a:rPr lang="en-US" sz="1200" kern="1200" dirty="0" smtClean="0">
                <a:solidFill>
                  <a:schemeClr val="tx1"/>
                </a:solidFill>
                <a:effectLst/>
                <a:latin typeface="+mn-lt"/>
                <a:ea typeface="+mn-ea"/>
                <a:cs typeface="+mn-cs"/>
              </a:rPr>
              <a:t>catalogs from South Africa, New Zealand, Australia, Argentina, Brazil, and Chile.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expected, accuracy for the Southern right whales was considerably lower at only 26% top-1 accuracy (compared to 61.3% for the operational</a:t>
            </a:r>
            <a:r>
              <a:rPr lang="en-US" sz="1200" kern="1200" baseline="0" dirty="0" smtClean="0">
                <a:solidFill>
                  <a:schemeClr val="tx1"/>
                </a:solidFill>
                <a:effectLst/>
                <a:latin typeface="+mn-lt"/>
                <a:ea typeface="+mn-ea"/>
                <a:cs typeface="+mn-cs"/>
              </a:rPr>
              <a:t> system in the</a:t>
            </a:r>
            <a:r>
              <a:rPr lang="en-US" sz="1200" kern="1200" dirty="0" smtClean="0">
                <a:solidFill>
                  <a:schemeClr val="tx1"/>
                </a:solidFill>
                <a:effectLst/>
                <a:latin typeface="+mn-lt"/>
                <a:ea typeface="+mn-ea"/>
                <a:cs typeface="+mn-cs"/>
              </a:rPr>
              <a:t> North Atlantic). </a:t>
            </a:r>
          </a:p>
        </p:txBody>
      </p:sp>
      <p:sp>
        <p:nvSpPr>
          <p:cNvPr id="4" name="Slide Number Placeholder 3"/>
          <p:cNvSpPr>
            <a:spLocks noGrp="1"/>
          </p:cNvSpPr>
          <p:nvPr>
            <p:ph type="sldNum" sz="quarter" idx="10"/>
          </p:nvPr>
        </p:nvSpPr>
        <p:spPr/>
        <p:txBody>
          <a:bodyPr/>
          <a:lstStyle/>
          <a:p>
            <a:fld id="{0B7582D3-07A8-4751-BB97-E9C095912F7F}" type="slidenum">
              <a:rPr lang="en-US" smtClean="0"/>
              <a:t>18</a:t>
            </a:fld>
            <a:endParaRPr lang="en-US"/>
          </a:p>
        </p:txBody>
      </p:sp>
    </p:spTree>
    <p:extLst>
      <p:ext uri="{BB962C8B-B14F-4D97-AF65-F5344CB8AC3E}">
        <p14:creationId xmlns:p14="http://schemas.microsoft.com/office/powerpoint/2010/main" val="188038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past October 2020,</a:t>
            </a:r>
            <a:r>
              <a:rPr lang="en-US" sz="1200" kern="1200" baseline="0" dirty="0" smtClean="0">
                <a:solidFill>
                  <a:schemeClr val="tx1"/>
                </a:solidFill>
                <a:effectLst/>
                <a:latin typeface="+mn-lt"/>
                <a:ea typeface="+mn-ea"/>
                <a:cs typeface="+mn-cs"/>
              </a:rPr>
              <a:t> machine learning was completed</a:t>
            </a:r>
            <a:r>
              <a:rPr lang="en-US" sz="1200" kern="1200" dirty="0" smtClean="0">
                <a:solidFill>
                  <a:schemeClr val="tx1"/>
                </a:solidFill>
                <a:effectLst/>
                <a:latin typeface="+mn-lt"/>
                <a:ea typeface="+mn-ea"/>
                <a:cs typeface="+mn-cs"/>
              </a:rPr>
              <a:t> to expand the capacity of the system to recognize whales from lateral vessel-based photographs.</a:t>
            </a:r>
            <a:r>
              <a:rPr lang="en-US" sz="1200" kern="1200" baseline="0" dirty="0" smtClean="0">
                <a:solidFill>
                  <a:schemeClr val="tx1"/>
                </a:solidFill>
                <a:effectLst/>
                <a:latin typeface="+mn-lt"/>
                <a:ea typeface="+mn-ea"/>
                <a:cs typeface="+mn-cs"/>
              </a:rPr>
              <a:t> </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Wild Me has achieved some impressive results on thes</a:t>
            </a:r>
            <a:r>
              <a:rPr lang="en-US" sz="1200" b="0" i="0" u="none" strike="noStrike" kern="1200" baseline="0" dirty="0" smtClean="0">
                <a:solidFill>
                  <a:schemeClr val="tx1"/>
                </a:solidFill>
                <a:effectLst/>
                <a:latin typeface="+mn-lt"/>
                <a:ea typeface="+mn-ea"/>
                <a:cs typeface="+mn-cs"/>
              </a:rPr>
              <a:t>e challenging images</a:t>
            </a:r>
            <a:r>
              <a:rPr lang="en-US" sz="1200" b="0" i="0" u="none" strike="noStrike" kern="1200" dirty="0" smtClean="0">
                <a:solidFill>
                  <a:schemeClr val="tx1"/>
                </a:solidFill>
                <a:effectLst/>
                <a:latin typeface="+mn-lt"/>
                <a:ea typeface="+mn-ea"/>
                <a:cs typeface="+mn-cs"/>
              </a:rPr>
              <a:t> with background subtraction and </a:t>
            </a:r>
            <a:r>
              <a:rPr lang="en-US" sz="1200" b="0" i="0" u="none" strike="noStrike" kern="1200" baseline="0" dirty="0" smtClean="0">
                <a:solidFill>
                  <a:schemeClr val="tx1"/>
                </a:solidFill>
                <a:effectLst/>
                <a:latin typeface="+mn-lt"/>
                <a:ea typeface="+mn-ea"/>
                <a:cs typeface="+mn-cs"/>
              </a:rPr>
              <a:t>a </a:t>
            </a:r>
            <a:r>
              <a:rPr lang="en-US" sz="1200" b="0" i="0" u="none" strike="noStrike" kern="1200" dirty="0" smtClean="0">
                <a:solidFill>
                  <a:schemeClr val="tx1"/>
                </a:solidFill>
                <a:effectLst/>
                <a:latin typeface="+mn-lt"/>
                <a:ea typeface="+mn-ea"/>
                <a:cs typeface="+mn-cs"/>
              </a:rPr>
              <a:t>state-of-the-art machine learning algorithm</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named “PIE” for </a:t>
            </a:r>
            <a:r>
              <a:rPr lang="en-US" sz="1200" b="0" i="1" u="none" strike="noStrike" kern="1200" dirty="0" smtClean="0">
                <a:solidFill>
                  <a:schemeClr val="tx1"/>
                </a:solidFill>
                <a:effectLst/>
                <a:latin typeface="+mn-lt"/>
                <a:ea typeface="+mn-ea"/>
                <a:cs typeface="+mn-cs"/>
              </a:rPr>
              <a:t>Pose Invariant </a:t>
            </a:r>
            <a:r>
              <a:rPr lang="en-US" sz="1200" b="0" i="1" u="none" strike="noStrike" kern="1200" dirty="0" err="1" smtClean="0">
                <a:solidFill>
                  <a:schemeClr val="tx1"/>
                </a:solidFill>
                <a:effectLst/>
                <a:latin typeface="+mn-lt"/>
                <a:ea typeface="+mn-ea"/>
                <a:cs typeface="+mn-cs"/>
              </a:rPr>
              <a:t>Embeddings</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This</a:t>
            </a:r>
            <a:r>
              <a:rPr lang="en-US" sz="1200" b="0" i="0" u="none" strike="noStrike" kern="1200" baseline="0" dirty="0" smtClean="0">
                <a:solidFill>
                  <a:schemeClr val="tx1"/>
                </a:solidFill>
                <a:effectLst/>
                <a:latin typeface="+mn-lt"/>
                <a:ea typeface="+mn-ea"/>
                <a:cs typeface="+mn-cs"/>
              </a:rPr>
              <a:t> novel approach is achieving 55% top-1 accuracy and</a:t>
            </a:r>
            <a:r>
              <a:rPr lang="en-US" sz="1200" b="0" i="0" u="none" strike="noStrike" kern="1200" dirty="0" smtClean="0">
                <a:solidFill>
                  <a:schemeClr val="tx1"/>
                </a:solidFill>
                <a:effectLst/>
                <a:latin typeface="+mn-lt"/>
                <a:ea typeface="+mn-ea"/>
                <a:cs typeface="+mn-cs"/>
              </a:rPr>
              <a:t> 80% top-5 accuracy on a database of around 3600 left side head images.</a:t>
            </a:r>
          </a:p>
          <a:p>
            <a:endParaRPr lang="en-US" sz="1400" dirty="0" smtClean="0"/>
          </a:p>
          <a:p>
            <a:endParaRPr lang="en-US" sz="1400" dirty="0" smtClean="0"/>
          </a:p>
          <a:p>
            <a:pPr rtl="0"/>
            <a:r>
              <a:rPr lang="en-US" sz="1200" b="0" i="0" kern="1200" dirty="0" smtClean="0">
                <a:solidFill>
                  <a:schemeClr val="tx1"/>
                </a:solidFill>
                <a:effectLst/>
                <a:latin typeface="+mn-lt"/>
                <a:ea typeface="+mn-ea"/>
                <a:cs typeface="+mn-cs"/>
              </a:rPr>
              <a:t>This work to be able to match whales based on multiple features and from multiple perspectives is really pushing the boundary on what is possible in</a:t>
            </a:r>
            <a:r>
              <a:rPr lang="en-US" sz="1200" b="0" i="0" kern="1200" baseline="0" dirty="0" smtClean="0">
                <a:solidFill>
                  <a:schemeClr val="tx1"/>
                </a:solidFill>
                <a:effectLst/>
                <a:latin typeface="+mn-lt"/>
                <a:ea typeface="+mn-ea"/>
                <a:cs typeface="+mn-cs"/>
              </a:rPr>
              <a:t> automated wildlife identification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400" dirty="0" smtClean="0"/>
              <a:t/>
            </a:r>
            <a:br>
              <a:rPr lang="en-US" sz="1400" dirty="0" smtClean="0"/>
            </a:br>
            <a:endParaRPr lang="en-US" sz="1300" dirty="0"/>
          </a:p>
        </p:txBody>
      </p:sp>
      <p:sp>
        <p:nvSpPr>
          <p:cNvPr id="4" name="Slide Number Placeholder 3"/>
          <p:cNvSpPr>
            <a:spLocks noGrp="1"/>
          </p:cNvSpPr>
          <p:nvPr>
            <p:ph type="sldNum" sz="quarter" idx="10"/>
          </p:nvPr>
        </p:nvSpPr>
        <p:spPr/>
        <p:txBody>
          <a:bodyPr/>
          <a:lstStyle/>
          <a:p>
            <a:fld id="{0B7582D3-07A8-4751-BB97-E9C095912F7F}" type="slidenum">
              <a:rPr lang="en-US" smtClean="0"/>
              <a:t>19</a:t>
            </a:fld>
            <a:endParaRPr lang="en-US"/>
          </a:p>
        </p:txBody>
      </p:sp>
    </p:spTree>
    <p:extLst>
      <p:ext uri="{BB962C8B-B14F-4D97-AF65-F5344CB8AC3E}">
        <p14:creationId xmlns:p14="http://schemas.microsoft.com/office/powerpoint/2010/main" val="90368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00B0F0"/>
                </a:solidFill>
              </a:rPr>
              <a:t>So - my name is Christin Khan and I’m with NOAA Fisheries at the Northeast Fisheries Science Center in Woods Hole but this work has been a monumental undertaking with researchers and data scientists around the world</a:t>
            </a:r>
            <a:endParaRPr lang="en-US" sz="1200" kern="1200" dirty="0" smtClean="0">
              <a:solidFill>
                <a:schemeClr val="tx1"/>
              </a:solidFill>
              <a:effectLst/>
              <a:latin typeface="+mn-lt"/>
              <a:ea typeface="+mn-ea"/>
              <a:cs typeface="+mn-cs"/>
            </a:endParaRPr>
          </a:p>
          <a:p>
            <a:endParaRPr lang="en-US" dirty="0">
              <a:solidFill>
                <a:srgbClr val="00B0F0"/>
              </a:solidFill>
            </a:endParaRPr>
          </a:p>
        </p:txBody>
      </p:sp>
      <p:sp>
        <p:nvSpPr>
          <p:cNvPr id="4" name="Slide Number Placeholder 3"/>
          <p:cNvSpPr>
            <a:spLocks noGrp="1"/>
          </p:cNvSpPr>
          <p:nvPr>
            <p:ph type="sldNum" sz="quarter" idx="10"/>
          </p:nvPr>
        </p:nvSpPr>
        <p:spPr/>
        <p:txBody>
          <a:bodyPr/>
          <a:lstStyle/>
          <a:p>
            <a:fld id="{4E0AC0BB-84C0-42DB-A879-AFEEA91447D4}" type="slidenum">
              <a:rPr lang="en-US" smtClean="0"/>
              <a:t>2</a:t>
            </a:fld>
            <a:endParaRPr lang="en-US"/>
          </a:p>
        </p:txBody>
      </p:sp>
    </p:spTree>
    <p:extLst>
      <p:ext uri="{BB962C8B-B14F-4D97-AF65-F5344CB8AC3E}">
        <p14:creationId xmlns:p14="http://schemas.microsoft.com/office/powerpoint/2010/main" val="483532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while there is still lots of room for improvement in the system, we now</a:t>
            </a:r>
            <a:r>
              <a:rPr lang="en-US" baseline="0" dirty="0" smtClean="0"/>
              <a:t> have an operational AI based workflow for the detection of right whale from both aircraft and vessel photos!</a:t>
            </a:r>
            <a:endParaRPr lang="en-US" dirty="0"/>
          </a:p>
        </p:txBody>
      </p:sp>
      <p:sp>
        <p:nvSpPr>
          <p:cNvPr id="4" name="Slide Number Placeholder 3"/>
          <p:cNvSpPr>
            <a:spLocks noGrp="1"/>
          </p:cNvSpPr>
          <p:nvPr>
            <p:ph type="sldNum" sz="quarter" idx="10"/>
          </p:nvPr>
        </p:nvSpPr>
        <p:spPr/>
        <p:txBody>
          <a:bodyPr/>
          <a:lstStyle/>
          <a:p>
            <a:fld id="{4E0AC0BB-84C0-42DB-A879-AFEEA91447D4}" type="slidenum">
              <a:rPr lang="en-US" smtClean="0"/>
              <a:t>20</a:t>
            </a:fld>
            <a:endParaRPr lang="en-US"/>
          </a:p>
        </p:txBody>
      </p:sp>
    </p:spTree>
    <p:extLst>
      <p:ext uri="{BB962C8B-B14F-4D97-AF65-F5344CB8AC3E}">
        <p14:creationId xmlns:p14="http://schemas.microsoft.com/office/powerpoint/2010/main" val="4063311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are even</a:t>
            </a:r>
            <a:r>
              <a:rPr lang="en-US" baseline="0" dirty="0" smtClean="0"/>
              <a:t> beta testing a system where a photo can be quickly submitted and </a:t>
            </a:r>
            <a:r>
              <a:rPr lang="en-US" baseline="0" dirty="0" err="1" smtClean="0"/>
              <a:t>ID’d</a:t>
            </a:r>
            <a:r>
              <a:rPr lang="en-US" baseline="0" dirty="0" smtClean="0"/>
              <a:t> using Twitter!</a:t>
            </a:r>
            <a:endParaRPr lang="en-US" dirty="0"/>
          </a:p>
        </p:txBody>
      </p:sp>
      <p:sp>
        <p:nvSpPr>
          <p:cNvPr id="4" name="Slide Number Placeholder 3"/>
          <p:cNvSpPr>
            <a:spLocks noGrp="1"/>
          </p:cNvSpPr>
          <p:nvPr>
            <p:ph type="sldNum" sz="quarter" idx="10"/>
          </p:nvPr>
        </p:nvSpPr>
        <p:spPr/>
        <p:txBody>
          <a:bodyPr/>
          <a:lstStyle/>
          <a:p>
            <a:fld id="{4E0AC0BB-84C0-42DB-A879-AFEEA91447D4}" type="slidenum">
              <a:rPr lang="en-US" smtClean="0"/>
              <a:t>21</a:t>
            </a:fld>
            <a:endParaRPr lang="en-US"/>
          </a:p>
        </p:txBody>
      </p:sp>
    </p:spTree>
    <p:extLst>
      <p:ext uri="{BB962C8B-B14F-4D97-AF65-F5344CB8AC3E}">
        <p14:creationId xmlns:p14="http://schemas.microsoft.com/office/powerpoint/2010/main" val="47649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now on to</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 slightly different topic – a new collaboration with Kim Goetz at the Alaska</a:t>
            </a:r>
            <a:r>
              <a:rPr lang="en-US" sz="1200" kern="1200" baseline="0" dirty="0" smtClean="0">
                <a:solidFill>
                  <a:schemeClr val="tx1"/>
                </a:solidFill>
                <a:effectLst/>
                <a:latin typeface="+mn-lt"/>
                <a:ea typeface="+mn-ea"/>
                <a:cs typeface="+mn-cs"/>
              </a:rPr>
              <a:t> Fisheries Science Center along with colleagues from </a:t>
            </a:r>
            <a:r>
              <a:rPr lang="en-US" sz="1200" kern="1200" dirty="0" smtClean="0">
                <a:solidFill>
                  <a:schemeClr val="tx1"/>
                </a:solidFill>
                <a:effectLst/>
                <a:latin typeface="+mn-lt"/>
                <a:ea typeface="+mn-ea"/>
                <a:cs typeface="+mn-cs"/>
              </a:rPr>
              <a:t>the Naval Research Laboratory and the Bureau of Ocean Energy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exploring the feasibility of creating</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n operational whale detection system using satellite imagery.</a:t>
            </a:r>
            <a:r>
              <a:rPr lang="en-US" sz="1200" kern="1200" baseline="0" dirty="0" smtClean="0">
                <a:solidFill>
                  <a:schemeClr val="tx1"/>
                </a:solidFill>
                <a:effectLst/>
                <a:latin typeface="+mn-lt"/>
                <a:ea typeface="+mn-ea"/>
                <a:cs typeface="+mn-cs"/>
              </a:rPr>
              <a:t>  You may have heard Kim Goetz’s talk on this project earlier in the workshop.</a:t>
            </a:r>
            <a:endParaRPr lang="en-US" sz="1300"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22</a:t>
            </a:fld>
            <a:endParaRPr lang="en-US"/>
          </a:p>
        </p:txBody>
      </p:sp>
    </p:spTree>
    <p:extLst>
      <p:ext uri="{BB962C8B-B14F-4D97-AF65-F5344CB8AC3E}">
        <p14:creationId xmlns:p14="http://schemas.microsoft.com/office/powerpoint/2010/main" val="1907833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Satellite detection of whales has</a:t>
            </a:r>
            <a:r>
              <a:rPr lang="en-US" sz="1200" b="0" i="0" u="none" strike="noStrike" kern="1200" baseline="0" dirty="0" smtClean="0">
                <a:solidFill>
                  <a:schemeClr val="tx1"/>
                </a:solidFill>
                <a:effectLst/>
                <a:latin typeface="+mn-lt"/>
                <a:ea typeface="+mn-ea"/>
                <a:cs typeface="+mn-cs"/>
              </a:rPr>
              <a:t> been demonstrated as a proof of concept by several recent publications, most notably this recent work by Dr. Hannah </a:t>
            </a:r>
            <a:r>
              <a:rPr lang="en-US" sz="1200" b="0" i="0" u="none" strike="noStrike" kern="1200" baseline="0" dirty="0" err="1" smtClean="0">
                <a:solidFill>
                  <a:schemeClr val="tx1"/>
                </a:solidFill>
                <a:effectLst/>
                <a:latin typeface="+mn-lt"/>
                <a:ea typeface="+mn-ea"/>
                <a:cs typeface="+mn-cs"/>
              </a:rPr>
              <a:t>Cubaynes</a:t>
            </a:r>
            <a:r>
              <a:rPr lang="en-US" sz="1200" b="0" i="0" u="none" strike="noStrike" kern="1200" baseline="0" dirty="0" smtClean="0">
                <a:solidFill>
                  <a:schemeClr val="tx1"/>
                </a:solidFill>
                <a:effectLst/>
                <a:latin typeface="+mn-lt"/>
                <a:ea typeface="+mn-ea"/>
                <a:cs typeface="+mn-cs"/>
              </a:rPr>
              <a:t> in 2018 which demonstrated the detection of four different species of whales (fin, humpback, right, and gray) from </a:t>
            </a:r>
            <a:r>
              <a:rPr lang="en-US" sz="1200" b="0" i="0" u="none" strike="noStrike" kern="1200" baseline="0" dirty="0" err="1" smtClean="0">
                <a:solidFill>
                  <a:schemeClr val="tx1"/>
                </a:solidFill>
                <a:effectLst/>
                <a:latin typeface="+mn-lt"/>
                <a:ea typeface="+mn-ea"/>
                <a:cs typeface="+mn-cs"/>
              </a:rPr>
              <a:t>Maxar’s</a:t>
            </a:r>
            <a:r>
              <a:rPr lang="en-US" sz="1200" b="0" i="0" u="none" strike="noStrike" kern="1200" baseline="0" dirty="0" smtClean="0">
                <a:solidFill>
                  <a:schemeClr val="tx1"/>
                </a:solidFill>
                <a:effectLst/>
                <a:latin typeface="+mn-lt"/>
                <a:ea typeface="+mn-ea"/>
                <a:cs typeface="+mn-cs"/>
              </a:rPr>
              <a:t> WorldView-3 imagery with 31 cm panchromatic resolution.</a:t>
            </a:r>
            <a:r>
              <a:rPr lang="en-US" dirty="0" smtClean="0"/>
              <a:t/>
            </a:r>
            <a:br>
              <a:rPr lang="en-US" dirty="0" smtClean="0"/>
            </a:br>
            <a:endParaRPr lang="en-US" sz="1300"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23</a:t>
            </a:fld>
            <a:endParaRPr lang="en-US"/>
          </a:p>
        </p:txBody>
      </p:sp>
    </p:spTree>
    <p:extLst>
      <p:ext uri="{BB962C8B-B14F-4D97-AF65-F5344CB8AC3E}">
        <p14:creationId xmlns:p14="http://schemas.microsoft.com/office/powerpoint/2010/main" val="2922988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a:t>
            </a:r>
            <a:r>
              <a:rPr lang="en-US" sz="1200" b="0" i="0" u="sng" strike="noStrike" kern="1200" dirty="0" smtClean="0">
                <a:solidFill>
                  <a:schemeClr val="tx1"/>
                </a:solidFill>
                <a:effectLst/>
                <a:latin typeface="+mn-lt"/>
                <a:ea typeface="+mn-ea"/>
                <a:cs typeface="+mn-cs"/>
                <a:hlinkClick r:id="rId3"/>
              </a:rPr>
              <a:t>2019 paper by </a:t>
            </a:r>
            <a:r>
              <a:rPr lang="en-US" sz="1200" b="0" i="0" u="sng" strike="noStrike" kern="1200" dirty="0" err="1" smtClean="0">
                <a:solidFill>
                  <a:schemeClr val="tx1"/>
                </a:solidFill>
                <a:effectLst/>
                <a:latin typeface="+mn-lt"/>
                <a:ea typeface="+mn-ea"/>
                <a:cs typeface="+mn-cs"/>
                <a:hlinkClick r:id="rId3"/>
              </a:rPr>
              <a:t>Borowicz</a:t>
            </a:r>
            <a:r>
              <a:rPr lang="en-US" sz="1200" b="0" i="0" u="sng" strike="noStrike" kern="1200" dirty="0" smtClean="0">
                <a:solidFill>
                  <a:schemeClr val="tx1"/>
                </a:solidFill>
                <a:effectLst/>
                <a:latin typeface="+mn-lt"/>
                <a:ea typeface="+mn-ea"/>
                <a:cs typeface="+mn-cs"/>
                <a:hlinkClick r:id="rId3"/>
              </a:rPr>
              <a:t> et al</a:t>
            </a:r>
            <a:r>
              <a:rPr lang="en-US" sz="1200" b="0" i="0" u="none" strike="noStrike" kern="1200" dirty="0" smtClean="0">
                <a:solidFill>
                  <a:schemeClr val="tx1"/>
                </a:solidFill>
                <a:effectLst/>
                <a:latin typeface="+mn-lt"/>
                <a:ea typeface="+mn-ea"/>
                <a:cs typeface="+mn-cs"/>
              </a:rPr>
              <a:t> showed the ability to detect whales using convolutional neural networks (CNN) using standard </a:t>
            </a:r>
            <a:r>
              <a:rPr lang="en-US" sz="1200" b="0" i="0" u="none" strike="noStrike" kern="1200" dirty="0" err="1" smtClean="0">
                <a:solidFill>
                  <a:schemeClr val="tx1"/>
                </a:solidFill>
                <a:effectLst/>
                <a:latin typeface="+mn-lt"/>
                <a:ea typeface="+mn-ea"/>
                <a:cs typeface="+mn-cs"/>
              </a:rPr>
              <a:t>ResNet</a:t>
            </a:r>
            <a:r>
              <a:rPr lang="en-US" sz="1200" b="0" i="0" u="none" strike="noStrike" kern="1200" dirty="0" smtClean="0">
                <a:solidFill>
                  <a:schemeClr val="tx1"/>
                </a:solidFill>
                <a:effectLst/>
                <a:latin typeface="+mn-lt"/>
                <a:ea typeface="+mn-ea"/>
                <a:cs typeface="+mn-cs"/>
              </a:rPr>
              <a:t> and </a:t>
            </a:r>
            <a:r>
              <a:rPr lang="en-US" sz="1200" b="0" i="0" u="none" strike="noStrike" kern="1200" dirty="0" err="1" smtClean="0">
                <a:solidFill>
                  <a:schemeClr val="tx1"/>
                </a:solidFill>
                <a:effectLst/>
                <a:latin typeface="+mn-lt"/>
                <a:ea typeface="+mn-ea"/>
                <a:cs typeface="+mn-cs"/>
              </a:rPr>
              <a:t>DenseNet</a:t>
            </a:r>
            <a:r>
              <a:rPr lang="en-US" sz="1200" b="0" i="0" u="none" strike="noStrike" kern="1200" dirty="0" smtClean="0">
                <a:solidFill>
                  <a:schemeClr val="tx1"/>
                </a:solidFill>
                <a:effectLst/>
                <a:latin typeface="+mn-lt"/>
                <a:ea typeface="+mn-ea"/>
                <a:cs typeface="+mn-cs"/>
              </a:rPr>
              <a:t> architecture on </a:t>
            </a:r>
            <a:r>
              <a:rPr lang="en-US" sz="1200" b="0" i="0" u="none" strike="noStrike" kern="1200" dirty="0" err="1" smtClean="0">
                <a:solidFill>
                  <a:schemeClr val="tx1"/>
                </a:solidFill>
                <a:effectLst/>
                <a:latin typeface="+mn-lt"/>
                <a:ea typeface="+mn-ea"/>
                <a:cs typeface="+mn-cs"/>
              </a:rPr>
              <a:t>downsampled</a:t>
            </a:r>
            <a:r>
              <a:rPr lang="en-US" sz="1200" b="0" i="0" u="none" strike="noStrike" kern="1200" dirty="0" smtClean="0">
                <a:solidFill>
                  <a:schemeClr val="tx1"/>
                </a:solidFill>
                <a:effectLst/>
                <a:latin typeface="+mn-lt"/>
                <a:ea typeface="+mn-ea"/>
                <a:cs typeface="+mn-cs"/>
              </a:rPr>
              <a:t> aerial images of </a:t>
            </a:r>
            <a:r>
              <a:rPr lang="en-US" sz="1200" b="0" i="0" u="none" strike="noStrike" kern="1200" dirty="0" err="1" smtClean="0">
                <a:solidFill>
                  <a:schemeClr val="tx1"/>
                </a:solidFill>
                <a:effectLst/>
                <a:latin typeface="+mn-lt"/>
                <a:ea typeface="+mn-ea"/>
                <a:cs typeface="+mn-cs"/>
              </a:rPr>
              <a:t>minke</a:t>
            </a:r>
            <a:r>
              <a:rPr lang="en-US" sz="1200" b="0" i="0" u="none" strike="noStrike" kern="1200" dirty="0" smtClean="0">
                <a:solidFill>
                  <a:schemeClr val="tx1"/>
                </a:solidFill>
                <a:effectLst/>
                <a:latin typeface="+mn-lt"/>
                <a:ea typeface="+mn-ea"/>
                <a:cs typeface="+mn-cs"/>
              </a:rPr>
              <a:t> whales and then tested on WorldView-3 imagery.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an exciting</a:t>
            </a:r>
            <a:r>
              <a:rPr lang="en-US" sz="1200" kern="1200" baseline="0" dirty="0" smtClean="0">
                <a:solidFill>
                  <a:schemeClr val="tx1"/>
                </a:solidFill>
                <a:effectLst/>
                <a:latin typeface="+mn-lt"/>
                <a:ea typeface="+mn-ea"/>
                <a:cs typeface="+mn-cs"/>
              </a:rPr>
              <a:t> development because obviously machine learning algorithms are a precursor to an operational system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7582D3-07A8-4751-BB97-E9C095912F7F}" type="slidenum">
              <a:rPr lang="en-US" smtClean="0"/>
              <a:t>24</a:t>
            </a:fld>
            <a:endParaRPr lang="en-US"/>
          </a:p>
        </p:txBody>
      </p:sp>
    </p:spTree>
    <p:extLst>
      <p:ext uri="{BB962C8B-B14F-4D97-AF65-F5344CB8AC3E}">
        <p14:creationId xmlns:p14="http://schemas.microsoft.com/office/powerpoint/2010/main" val="1566570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all of this</a:t>
            </a:r>
            <a:r>
              <a:rPr lang="en-US" sz="1200" kern="1200" baseline="0" dirty="0" smtClean="0">
                <a:solidFill>
                  <a:schemeClr val="tx1"/>
                </a:solidFill>
                <a:effectLst/>
                <a:latin typeface="+mn-lt"/>
                <a:ea typeface="+mn-ea"/>
                <a:cs typeface="+mn-cs"/>
              </a:rPr>
              <a:t> seminal research has been building up over the years into something that is beginning to look like we could take it out of academia and into production.  At the last marine mammal conference in Barcelona there was a workshop on the detection of marine mammals from very high resolution satellite imagery and the room was a buzz with the possibilities that this holds for understanding worldwide marine mammal distribution and abundance some day.</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7582D3-07A8-4751-BB97-E9C095912F7F}" type="slidenum">
              <a:rPr lang="en-US" smtClean="0"/>
              <a:t>25</a:t>
            </a:fld>
            <a:endParaRPr lang="en-US"/>
          </a:p>
        </p:txBody>
      </p:sp>
    </p:spTree>
    <p:extLst>
      <p:ext uri="{BB962C8B-B14F-4D97-AF65-F5344CB8AC3E}">
        <p14:creationId xmlns:p14="http://schemas.microsoft.com/office/powerpoint/2010/main" val="2600713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re are also two big developments with the satellite company </a:t>
            </a:r>
            <a:r>
              <a:rPr lang="en-US" sz="1200" kern="1200" baseline="0" dirty="0" err="1" smtClean="0">
                <a:solidFill>
                  <a:schemeClr val="tx1"/>
                </a:solidFill>
                <a:effectLst/>
                <a:latin typeface="+mn-lt"/>
                <a:ea typeface="+mn-ea"/>
                <a:cs typeface="+mn-cs"/>
              </a:rPr>
              <a:t>Maxar</a:t>
            </a:r>
            <a:r>
              <a:rPr lang="en-US" sz="1200" kern="1200" baseline="0" dirty="0" smtClean="0">
                <a:solidFill>
                  <a:schemeClr val="tx1"/>
                </a:solidFill>
                <a:effectLst/>
                <a:latin typeface="+mn-lt"/>
                <a:ea typeface="+mn-ea"/>
                <a:cs typeface="+mn-cs"/>
              </a:rPr>
              <a:t> that really caught my attention – one is the </a:t>
            </a:r>
            <a:r>
              <a:rPr lang="en-US" sz="1200" kern="1200" baseline="0" dirty="0" err="1" smtClean="0">
                <a:solidFill>
                  <a:schemeClr val="tx1"/>
                </a:solidFill>
                <a:effectLst/>
                <a:latin typeface="+mn-lt"/>
                <a:ea typeface="+mn-ea"/>
                <a:cs typeface="+mn-cs"/>
              </a:rPr>
              <a:t>WorldView</a:t>
            </a:r>
            <a:r>
              <a:rPr lang="en-US" sz="1200" kern="1200" baseline="0" dirty="0" smtClean="0">
                <a:solidFill>
                  <a:schemeClr val="tx1"/>
                </a:solidFill>
                <a:effectLst/>
                <a:latin typeface="+mn-lt"/>
                <a:ea typeface="+mn-ea"/>
                <a:cs typeface="+mn-cs"/>
              </a:rPr>
              <a:t> legion program which launches next year and will have </a:t>
            </a:r>
            <a:r>
              <a:rPr lang="en-US" sz="1200" b="0" i="0" u="none" strike="noStrike" kern="1200" dirty="0" smtClean="0">
                <a:solidFill>
                  <a:schemeClr val="tx1"/>
                </a:solidFill>
                <a:effectLst/>
                <a:latin typeface="+mn-lt"/>
                <a:ea typeface="+mn-ea"/>
                <a:cs typeface="+mn-cs"/>
              </a:rPr>
              <a:t>a revisit rate of up to 15 times per day and the capacity to collect data over open water at the same 30 cm resolution as WorldView-3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Truly impressive scale of image collection on</a:t>
            </a:r>
            <a:r>
              <a:rPr lang="en-US" sz="1200" b="0" i="0" u="none" strike="noStrike" kern="1200" baseline="0" dirty="0" smtClean="0">
                <a:solidFill>
                  <a:schemeClr val="tx1"/>
                </a:solidFill>
                <a:effectLst/>
                <a:latin typeface="+mn-lt"/>
                <a:ea typeface="+mn-ea"/>
                <a:cs typeface="+mn-cs"/>
              </a:rPr>
              <a:t> the horizon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7582D3-07A8-4751-BB97-E9C095912F7F}" type="slidenum">
              <a:rPr lang="en-US" smtClean="0"/>
              <a:t>26</a:t>
            </a:fld>
            <a:endParaRPr lang="en-US"/>
          </a:p>
        </p:txBody>
      </p:sp>
    </p:spTree>
    <p:extLst>
      <p:ext uri="{BB962C8B-B14F-4D97-AF65-F5344CB8AC3E}">
        <p14:creationId xmlns:p14="http://schemas.microsoft.com/office/powerpoint/2010/main" val="1499073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other infrastructure in place to support the operational usage of very high resolution satellite imagery is their </a:t>
            </a:r>
            <a:r>
              <a:rPr lang="en-US" sz="1200" b="0" i="0" u="none" strike="noStrike" kern="1200" dirty="0" smtClean="0">
                <a:solidFill>
                  <a:schemeClr val="tx1"/>
                </a:solidFill>
                <a:effectLst/>
                <a:latin typeface="+mn-lt"/>
                <a:ea typeface="+mn-ea"/>
                <a:cs typeface="+mn-cs"/>
              </a:rPr>
              <a:t>Geospatial Big Data (GBDX) platform which is a cloud data storage interface where you can access WorldView-3 imagery stored in the cloud on Amazon Web Services (AWS) and process machine learning algorithms using Docker without ever having to download and visually inspect the imagery. Accessing data in the cloud would alleviate the time and burden of downloading large image files.</a:t>
            </a:r>
            <a:endParaRPr lang="en-US" b="0" dirty="0" smtClean="0">
              <a:effectLst/>
            </a:endParaRPr>
          </a:p>
          <a:p>
            <a:r>
              <a:rPr lang="en-US" dirty="0" smtClean="0"/>
              <a:t/>
            </a:r>
            <a:br>
              <a:rPr lang="en-US" dirty="0" smtClean="0"/>
            </a:br>
            <a:endParaRPr lang="en-US" sz="1300"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27</a:t>
            </a:fld>
            <a:endParaRPr lang="en-US"/>
          </a:p>
        </p:txBody>
      </p:sp>
    </p:spTree>
    <p:extLst>
      <p:ext uri="{BB962C8B-B14F-4D97-AF65-F5344CB8AC3E}">
        <p14:creationId xmlns:p14="http://schemas.microsoft.com/office/powerpoint/2010/main" val="4219499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Now… while these developments have been ramping up in recent years and becoming</a:t>
            </a:r>
            <a:r>
              <a:rPr lang="en-US" sz="1200" b="0" kern="1200" baseline="0" dirty="0" smtClean="0">
                <a:solidFill>
                  <a:schemeClr val="tx1"/>
                </a:solidFill>
                <a:effectLst/>
                <a:latin typeface="+mn-lt"/>
                <a:ea typeface="+mn-ea"/>
                <a:cs typeface="+mn-cs"/>
              </a:rPr>
              <a:t> ever more tempting… access to the imagery at large scales has been a significant obstacle to progress.</a:t>
            </a:r>
            <a:endParaRPr lang="en-US" b="0" dirty="0" smtClean="0">
              <a:effectLst/>
            </a:endParaRPr>
          </a:p>
          <a:p>
            <a:endParaRPr lang="en-US" dirty="0" smtClean="0"/>
          </a:p>
          <a:p>
            <a:r>
              <a:rPr lang="en-US" dirty="0" smtClean="0"/>
              <a:t>We basically</a:t>
            </a:r>
            <a:r>
              <a:rPr lang="en-US" baseline="0" dirty="0" smtClean="0"/>
              <a:t> want worldwide coverage of the highest resolution commercially available satellite imagery at an affordable price – and no surprise – this isn’t possible yet</a:t>
            </a:r>
            <a:r>
              <a:rPr lang="en-US" dirty="0" smtClean="0"/>
              <a:t/>
            </a:r>
            <a:br>
              <a:rPr lang="en-US" dirty="0" smtClean="0"/>
            </a:br>
            <a:endParaRPr lang="en-US" dirty="0" smtClean="0"/>
          </a:p>
          <a:p>
            <a:endParaRPr lang="en-US" sz="1300"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28</a:t>
            </a:fld>
            <a:endParaRPr lang="en-US"/>
          </a:p>
        </p:txBody>
      </p:sp>
    </p:spTree>
    <p:extLst>
      <p:ext uri="{BB962C8B-B14F-4D97-AF65-F5344CB8AC3E}">
        <p14:creationId xmlns:p14="http://schemas.microsoft.com/office/powerpoint/2010/main" val="2488508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However, we have found a mechanism</a:t>
            </a:r>
            <a:r>
              <a:rPr lang="en-US" sz="1200" b="0" kern="1200" baseline="0" dirty="0" smtClean="0">
                <a:solidFill>
                  <a:schemeClr val="tx1"/>
                </a:solidFill>
                <a:effectLst/>
                <a:latin typeface="+mn-lt"/>
                <a:ea typeface="+mn-ea"/>
                <a:cs typeface="+mn-cs"/>
              </a:rPr>
              <a:t> in collaboration with BOEM, USGS, and the National Geospatial-Intelligence Agency to acquire some imagery at a meaningful scale</a:t>
            </a:r>
            <a:endParaRPr lang="en-US" sz="1200" dirty="0" smtClean="0"/>
          </a:p>
          <a:p>
            <a:endParaRPr lang="en-US" sz="1200" dirty="0" smtClean="0"/>
          </a:p>
          <a:p>
            <a:r>
              <a:rPr lang="en-US" sz="1200" kern="1200" dirty="0" smtClean="0">
                <a:solidFill>
                  <a:schemeClr val="tx1"/>
                </a:solidFill>
                <a:effectLst/>
                <a:latin typeface="+mn-lt"/>
                <a:ea typeface="+mn-ea"/>
                <a:cs typeface="+mn-cs"/>
              </a:rPr>
              <a:t>Very high resolution satellite imagery from WorldView-2 and WorldView-3 satellites have been tasked over seasonal aggregations of North Atlantic right whales and the Cook Inlet beluga and work has begun on automating the workflow in collaboration with NRL with a variety of Python scripts to query </a:t>
            </a:r>
            <a:r>
              <a:rPr lang="en-US" sz="1200" kern="1200" dirty="0" err="1" smtClean="0">
                <a:solidFill>
                  <a:schemeClr val="tx1"/>
                </a:solidFill>
                <a:effectLst/>
                <a:latin typeface="+mn-lt"/>
                <a:ea typeface="+mn-ea"/>
                <a:cs typeface="+mn-cs"/>
              </a:rPr>
              <a:t>Maxar’s</a:t>
            </a:r>
            <a:r>
              <a:rPr lang="en-US" sz="1200" kern="1200" dirty="0" smtClean="0">
                <a:solidFill>
                  <a:schemeClr val="tx1"/>
                </a:solidFill>
                <a:effectLst/>
                <a:latin typeface="+mn-lt"/>
                <a:ea typeface="+mn-ea"/>
                <a:cs typeface="+mn-cs"/>
              </a:rPr>
              <a:t> imagery database, address sun glint phenomena and band offset , tile, and detect objects of interest via spectral statistics.</a:t>
            </a:r>
          </a:p>
          <a:p>
            <a:endParaRPr lang="en-US" sz="1400" dirty="0" smtClean="0"/>
          </a:p>
          <a:p>
            <a:endParaRPr lang="en-US"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29</a:t>
            </a:fld>
            <a:endParaRPr lang="en-US"/>
          </a:p>
        </p:txBody>
      </p:sp>
    </p:spTree>
    <p:extLst>
      <p:ext uri="{BB962C8B-B14F-4D97-AF65-F5344CB8AC3E}">
        <p14:creationId xmlns:p14="http://schemas.microsoft.com/office/powerpoint/2010/main" val="259128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may know --- there are less than 400 North</a:t>
            </a:r>
            <a:r>
              <a:rPr lang="en-US" baseline="0" dirty="0" smtClean="0"/>
              <a:t> Atlantic </a:t>
            </a:r>
            <a:r>
              <a:rPr lang="en-US" dirty="0" smtClean="0"/>
              <a:t>right whales</a:t>
            </a:r>
            <a:r>
              <a:rPr lang="en-US" baseline="0" dirty="0" smtClean="0"/>
              <a:t> alive today and they are in a dangerous decline</a:t>
            </a:r>
            <a:endParaRPr lang="en-US"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3</a:t>
            </a:fld>
            <a:endParaRPr lang="en-US"/>
          </a:p>
        </p:txBody>
      </p:sp>
    </p:spTree>
    <p:extLst>
      <p:ext uri="{BB962C8B-B14F-4D97-AF65-F5344CB8AC3E}">
        <p14:creationId xmlns:p14="http://schemas.microsoft.com/office/powerpoint/2010/main" val="3385500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significant obstacles ahead and it remains to be seen whether or not satellite imagery can truly be used operationally for whale detection but we are poised to make some big progress on this initiative in 2021…</a:t>
            </a:r>
          </a:p>
        </p:txBody>
      </p:sp>
      <p:sp>
        <p:nvSpPr>
          <p:cNvPr id="4" name="Slide Number Placeholder 3"/>
          <p:cNvSpPr>
            <a:spLocks noGrp="1"/>
          </p:cNvSpPr>
          <p:nvPr>
            <p:ph type="sldNum" sz="quarter" idx="10"/>
          </p:nvPr>
        </p:nvSpPr>
        <p:spPr/>
        <p:txBody>
          <a:bodyPr/>
          <a:lstStyle/>
          <a:p>
            <a:fld id="{0B7582D3-07A8-4751-BB97-E9C095912F7F}" type="slidenum">
              <a:rPr lang="en-US" smtClean="0"/>
              <a:t>30</a:t>
            </a:fld>
            <a:endParaRPr lang="en-US"/>
          </a:p>
        </p:txBody>
      </p:sp>
    </p:spTree>
    <p:extLst>
      <p:ext uri="{BB962C8B-B14F-4D97-AF65-F5344CB8AC3E}">
        <p14:creationId xmlns:p14="http://schemas.microsoft.com/office/powerpoint/2010/main" val="1278295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happy to chat further about either of these project if you’d like to shoot me an email </a:t>
            </a:r>
          </a:p>
          <a:p>
            <a:endParaRPr lang="en-US" baseline="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7582D3-07A8-4751-BB97-E9C095912F7F}" type="slidenum">
              <a:rPr lang="en-US" smtClean="0"/>
              <a:t>31</a:t>
            </a:fld>
            <a:endParaRPr lang="en-US"/>
          </a:p>
        </p:txBody>
      </p:sp>
    </p:spTree>
    <p:extLst>
      <p:ext uri="{BB962C8B-B14F-4D97-AF65-F5344CB8AC3E}">
        <p14:creationId xmlns:p14="http://schemas.microsoft.com/office/powerpoint/2010/main" val="61925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t>
            </a:r>
            <a:r>
              <a:rPr lang="en-US" dirty="0" smtClean="0"/>
              <a:t>fly aerial</a:t>
            </a:r>
            <a:r>
              <a:rPr lang="en-US" baseline="0" dirty="0" smtClean="0"/>
              <a:t> surveys</a:t>
            </a:r>
            <a:r>
              <a:rPr lang="en-US" dirty="0" smtClean="0"/>
              <a:t> </a:t>
            </a:r>
            <a:r>
              <a:rPr lang="en-US" baseline="0" dirty="0" smtClean="0"/>
              <a:t>to monitor their abundance and distribution</a:t>
            </a:r>
            <a:endParaRPr lang="en-US" dirty="0" smtClean="0"/>
          </a:p>
        </p:txBody>
      </p:sp>
      <p:sp>
        <p:nvSpPr>
          <p:cNvPr id="4" name="Slide Number Placeholder 3"/>
          <p:cNvSpPr>
            <a:spLocks noGrp="1"/>
          </p:cNvSpPr>
          <p:nvPr>
            <p:ph type="sldNum" sz="quarter" idx="10"/>
          </p:nvPr>
        </p:nvSpPr>
        <p:spPr/>
        <p:txBody>
          <a:bodyPr/>
          <a:lstStyle/>
          <a:p>
            <a:fld id="{0B7582D3-07A8-4751-BB97-E9C095912F7F}" type="slidenum">
              <a:rPr lang="en-US" smtClean="0"/>
              <a:t>4</a:t>
            </a:fld>
            <a:endParaRPr lang="en-US"/>
          </a:p>
        </p:txBody>
      </p:sp>
    </p:spTree>
    <p:extLst>
      <p:ext uri="{BB962C8B-B14F-4D97-AF65-F5344CB8AC3E}">
        <p14:creationId xmlns:p14="http://schemas.microsoft.com/office/powerpoint/2010/main" val="219216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photographs we take on these surveys are matched to the </a:t>
            </a:r>
            <a:r>
              <a:rPr lang="en-US" sz="1200" baseline="0" dirty="0" smtClean="0"/>
              <a:t>North Atlantic Right Whale Catalog </a:t>
            </a:r>
            <a:r>
              <a:rPr lang="en-US" baseline="0" dirty="0" smtClean="0"/>
              <a:t>and form the basis for </a:t>
            </a:r>
            <a:r>
              <a:rPr lang="en-US" dirty="0" smtClean="0"/>
              <a:t>mark-recapture</a:t>
            </a:r>
            <a:r>
              <a:rPr lang="en-US" baseline="0" dirty="0" smtClean="0"/>
              <a:t> estimates of abundance along with many other important research efforts</a:t>
            </a:r>
          </a:p>
        </p:txBody>
      </p:sp>
      <p:sp>
        <p:nvSpPr>
          <p:cNvPr id="4" name="Slide Number Placeholder 3"/>
          <p:cNvSpPr>
            <a:spLocks noGrp="1"/>
          </p:cNvSpPr>
          <p:nvPr>
            <p:ph type="sldNum" sz="quarter" idx="10"/>
          </p:nvPr>
        </p:nvSpPr>
        <p:spPr/>
        <p:txBody>
          <a:bodyPr/>
          <a:lstStyle/>
          <a:p>
            <a:fld id="{0B7582D3-07A8-4751-BB97-E9C095912F7F}" type="slidenum">
              <a:rPr lang="en-US" smtClean="0"/>
              <a:t>5</a:t>
            </a:fld>
            <a:endParaRPr lang="en-US"/>
          </a:p>
        </p:txBody>
      </p:sp>
    </p:spTree>
    <p:extLst>
      <p:ext uri="{BB962C8B-B14F-4D97-AF65-F5344CB8AC3E}">
        <p14:creationId xmlns:p14="http://schemas.microsoft.com/office/powerpoint/2010/main" val="296224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identifying whales is super easy and ther</a:t>
            </a:r>
            <a:r>
              <a:rPr lang="en-US" baseline="0" dirty="0" smtClean="0"/>
              <a:t>e are individuals we can recognize even from the air a mile away, like Ruffian, who has very distinctive scar patterns.</a:t>
            </a:r>
          </a:p>
          <a:p>
            <a:endParaRPr lang="en-US" sz="1300" dirty="0"/>
          </a:p>
          <a:p>
            <a:r>
              <a:rPr lang="en-US" sz="1300" dirty="0"/>
              <a:t>But for whales with very generic </a:t>
            </a:r>
            <a:r>
              <a:rPr lang="en-US" sz="1300" dirty="0" smtClean="0"/>
              <a:t>callosities</a:t>
            </a:r>
            <a:r>
              <a:rPr lang="en-US" sz="1300" dirty="0"/>
              <a:t>, bad photographs, </a:t>
            </a:r>
            <a:r>
              <a:rPr lang="en-US" sz="1300" dirty="0" smtClean="0"/>
              <a:t>limited </a:t>
            </a:r>
            <a:r>
              <a:rPr lang="en-US" sz="1300" dirty="0"/>
              <a:t>sighting records, well…</a:t>
            </a:r>
          </a:p>
          <a:p>
            <a:endParaRPr lang="en-US" dirty="0"/>
          </a:p>
        </p:txBody>
      </p:sp>
      <p:sp>
        <p:nvSpPr>
          <p:cNvPr id="4" name="Slide Number Placeholder 3"/>
          <p:cNvSpPr>
            <a:spLocks noGrp="1"/>
          </p:cNvSpPr>
          <p:nvPr>
            <p:ph type="sldNum" sz="quarter" idx="10"/>
          </p:nvPr>
        </p:nvSpPr>
        <p:spPr/>
        <p:txBody>
          <a:bodyPr/>
          <a:lstStyle/>
          <a:p>
            <a:fld id="{0B7582D3-07A8-4751-BB97-E9C095912F7F}" type="slidenum">
              <a:rPr lang="en-US" smtClean="0"/>
              <a:t>6</a:t>
            </a:fld>
            <a:endParaRPr lang="en-US"/>
          </a:p>
        </p:txBody>
      </p:sp>
    </p:spTree>
    <p:extLst>
      <p:ext uri="{BB962C8B-B14F-4D97-AF65-F5344CB8AC3E}">
        <p14:creationId xmlns:p14="http://schemas.microsoft.com/office/powerpoint/2010/main" val="3738249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it can be pretty</a:t>
            </a:r>
            <a:r>
              <a:rPr lang="en-US" baseline="0" dirty="0" smtClean="0"/>
              <a:t> </a:t>
            </a:r>
            <a:r>
              <a:rPr lang="en-US" dirty="0" smtClean="0"/>
              <a:t>frustrating…</a:t>
            </a:r>
            <a:endParaRPr lang="en-US" dirty="0"/>
          </a:p>
        </p:txBody>
      </p:sp>
      <p:sp>
        <p:nvSpPr>
          <p:cNvPr id="4" name="Slide Number Placeholder 3"/>
          <p:cNvSpPr>
            <a:spLocks noGrp="1"/>
          </p:cNvSpPr>
          <p:nvPr>
            <p:ph type="sldNum" sz="quarter" idx="10"/>
          </p:nvPr>
        </p:nvSpPr>
        <p:spPr/>
        <p:txBody>
          <a:bodyPr/>
          <a:lstStyle/>
          <a:p>
            <a:fld id="{0B7582D3-07A8-4751-BB97-E9C095912F7F}" type="slidenum">
              <a:rPr lang="en-US" smtClean="0"/>
              <a:t>7</a:t>
            </a:fld>
            <a:endParaRPr lang="en-US"/>
          </a:p>
        </p:txBody>
      </p:sp>
    </p:spTree>
    <p:extLst>
      <p:ext uri="{BB962C8B-B14F-4D97-AF65-F5344CB8AC3E}">
        <p14:creationId xmlns:p14="http://schemas.microsoft.com/office/powerpoint/2010/main" val="231703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such</a:t>
            </a:r>
            <a:r>
              <a:rPr lang="en-US" baseline="0" dirty="0" smtClean="0"/>
              <a:t> day… I took a break and checked Facebook…</a:t>
            </a:r>
            <a:endParaRPr lang="en-US" dirty="0"/>
          </a:p>
        </p:txBody>
      </p:sp>
      <p:sp>
        <p:nvSpPr>
          <p:cNvPr id="4" name="Slide Number Placeholder 3"/>
          <p:cNvSpPr>
            <a:spLocks noGrp="1"/>
          </p:cNvSpPr>
          <p:nvPr>
            <p:ph type="sldNum" sz="quarter" idx="10"/>
          </p:nvPr>
        </p:nvSpPr>
        <p:spPr/>
        <p:txBody>
          <a:bodyPr/>
          <a:lstStyle/>
          <a:p>
            <a:fld id="{0B7582D3-07A8-4751-BB97-E9C095912F7F}" type="slidenum">
              <a:rPr lang="en-US" smtClean="0"/>
              <a:t>8</a:t>
            </a:fld>
            <a:endParaRPr lang="en-US"/>
          </a:p>
        </p:txBody>
      </p:sp>
    </p:spTree>
    <p:extLst>
      <p:ext uri="{BB962C8B-B14F-4D97-AF65-F5344CB8AC3E}">
        <p14:creationId xmlns:p14="http://schemas.microsoft.com/office/powerpoint/2010/main" val="1948458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immediately greeted by the suggest</a:t>
            </a:r>
            <a:r>
              <a:rPr lang="en-US" baseline="0" dirty="0" smtClean="0"/>
              <a:t>ion that I might want to tag myself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Well… this got</a:t>
            </a:r>
            <a:r>
              <a:rPr lang="en-US" baseline="0" dirty="0" smtClean="0"/>
              <a:t> the gears churning as I thought with exasperation – “no! I don’t want to tag myself but can you help me with this whale!?”</a:t>
            </a:r>
            <a:endParaRPr lang="en-US" dirty="0" smtClean="0"/>
          </a:p>
          <a:p>
            <a:endParaRPr lang="en-US" dirty="0"/>
          </a:p>
        </p:txBody>
      </p:sp>
      <p:sp>
        <p:nvSpPr>
          <p:cNvPr id="4" name="Slide Number Placeholder 3"/>
          <p:cNvSpPr>
            <a:spLocks noGrp="1"/>
          </p:cNvSpPr>
          <p:nvPr>
            <p:ph type="sldNum" sz="quarter" idx="10"/>
          </p:nvPr>
        </p:nvSpPr>
        <p:spPr/>
        <p:txBody>
          <a:bodyPr/>
          <a:lstStyle/>
          <a:p>
            <a:fld id="{0B7582D3-07A8-4751-BB97-E9C095912F7F}" type="slidenum">
              <a:rPr lang="en-US" smtClean="0"/>
              <a:t>9</a:t>
            </a:fld>
            <a:endParaRPr lang="en-US"/>
          </a:p>
        </p:txBody>
      </p:sp>
    </p:spTree>
    <p:extLst>
      <p:ext uri="{BB962C8B-B14F-4D97-AF65-F5344CB8AC3E}">
        <p14:creationId xmlns:p14="http://schemas.microsoft.com/office/powerpoint/2010/main" val="2854479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E00F68-3001-4CE4-842E-745CD256F1E3}"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1436744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E00F68-3001-4CE4-842E-745CD256F1E3}"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27019883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E00F68-3001-4CE4-842E-745CD256F1E3}"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29032264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E00F68-3001-4CE4-842E-745CD256F1E3}"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1287221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E00F68-3001-4CE4-842E-745CD256F1E3}"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40018420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E00F68-3001-4CE4-842E-745CD256F1E3}"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35434022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E00F68-3001-4CE4-842E-745CD256F1E3}" type="datetimeFigureOut">
              <a:rPr lang="en-US" smtClean="0"/>
              <a:t>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2787915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E00F68-3001-4CE4-842E-745CD256F1E3}" type="datetimeFigureOut">
              <a:rPr lang="en-US" smtClean="0"/>
              <a:t>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1148346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00F68-3001-4CE4-842E-745CD256F1E3}" type="datetimeFigureOut">
              <a:rPr lang="en-US" smtClean="0"/>
              <a:t>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32540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E00F68-3001-4CE4-842E-745CD256F1E3}"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436922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E00F68-3001-4CE4-842E-745CD256F1E3}"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5F7E6-9878-450C-987D-8E5016D09726}" type="slidenum">
              <a:rPr lang="en-US" smtClean="0"/>
              <a:t>‹#›</a:t>
            </a:fld>
            <a:endParaRPr lang="en-US"/>
          </a:p>
        </p:txBody>
      </p:sp>
    </p:spTree>
    <p:extLst>
      <p:ext uri="{BB962C8B-B14F-4D97-AF65-F5344CB8AC3E}">
        <p14:creationId xmlns:p14="http://schemas.microsoft.com/office/powerpoint/2010/main" val="10828399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1000" r="-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00F68-3001-4CE4-842E-745CD256F1E3}" type="datetimeFigureOut">
              <a:rPr lang="en-US" smtClean="0"/>
              <a:t>2/10/2021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5F7E6-9878-450C-987D-8E5016D09726}" type="slidenum">
              <a:rPr lang="en-US" smtClean="0"/>
              <a:t>‹#›</a:t>
            </a:fld>
            <a:endParaRPr lang="en-US"/>
          </a:p>
        </p:txBody>
      </p:sp>
    </p:spTree>
    <p:extLst>
      <p:ext uri="{BB962C8B-B14F-4D97-AF65-F5344CB8AC3E}">
        <p14:creationId xmlns:p14="http://schemas.microsoft.com/office/powerpoint/2010/main" val="81272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20.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1.wdp"/></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microsoft.com/office/2007/relationships/hdphoto" Target="../media/hdphoto23.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2.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24.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36.png"/><Relationship Id="rId4" Type="http://schemas.microsoft.com/office/2007/relationships/hdphoto" Target="../media/hdphoto25.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8.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3.png"/><Relationship Id="rId21"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0.png"/><Relationship Id="rId20"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microsoft.com/office/2007/relationships/hdphoto" Target="../media/hdphoto6.wdp"/><Relationship Id="rId23" Type="http://schemas.openxmlformats.org/officeDocument/2006/relationships/image" Target="../media/image14.png"/><Relationship Id="rId10" Type="http://schemas.openxmlformats.org/officeDocument/2006/relationships/image" Target="../media/image7.png"/><Relationship Id="rId19"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9.png"/><Relationship Id="rId22" Type="http://schemas.microsoft.com/office/2007/relationships/hdphoto" Target="../media/hdphoto9.wdp"/></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microsoft.com/office/2007/relationships/hdphoto" Target="../media/hdphoto29.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30.wdp"/><Relationship Id="rId5" Type="http://schemas.openxmlformats.org/officeDocument/2006/relationships/image" Target="../media/image56.png"/><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0.wdp"/></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17.png"/><Relationship Id="rId4" Type="http://schemas.microsoft.com/office/2007/relationships/hdphoto" Target="../media/hdphoto11.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19.png"/><Relationship Id="rId4" Type="http://schemas.microsoft.com/office/2007/relationships/hdphoto" Target="../media/hdphoto13.wdp"/><Relationship Id="rId9"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22.png"/><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7.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4.png"/><Relationship Id="rId4" Type="http://schemas.microsoft.com/office/2007/relationships/hdphoto" Target="../media/hdphoto17.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Content Placeholder 15"/>
          <p:cNvSpPr txBox="1">
            <a:spLocks/>
          </p:cNvSpPr>
          <p:nvPr/>
        </p:nvSpPr>
        <p:spPr>
          <a:xfrm>
            <a:off x="381965" y="438331"/>
            <a:ext cx="9144000" cy="2291909"/>
          </a:xfrm>
          <a:prstGeom prst="rect">
            <a:avLst/>
          </a:prstGeom>
        </p:spPr>
        <p:txBody>
          <a:bodyPr vert="horz" wrap="square" lIns="146304" tIns="45720" rIns="146304" bIns="45720" rtlCol="0">
            <a:spAutoFit/>
          </a:bodyPr>
          <a:lstStyle>
            <a:lvl1pPr marL="0" indent="0" algn="ctr" defTabSz="685800" rtl="0" eaLnBrk="1" latinLnBrk="0" hangingPunct="1">
              <a:lnSpc>
                <a:spcPct val="90000"/>
              </a:lnSpc>
              <a:spcBef>
                <a:spcPts val="750"/>
              </a:spcBef>
              <a:buFont typeface="Arial" panose="020B0604020202020204" pitchFamily="34" charset="0"/>
              <a:buNone/>
              <a:defRPr lang="en-US" sz="405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685800" rtl="0" eaLnBrk="1" latinLnBrk="0" hangingPunct="1">
              <a:lnSpc>
                <a:spcPct val="90000"/>
              </a:lnSpc>
              <a:spcBef>
                <a:spcPts val="375"/>
              </a:spcBef>
              <a:buFont typeface="Arial" panose="020B0604020202020204" pitchFamily="34" charset="0"/>
              <a:buNone/>
              <a:defRPr sz="165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685800" rtl="0" eaLnBrk="1" latinLnBrk="0" hangingPunct="1">
              <a:lnSpc>
                <a:spcPct val="90000"/>
              </a:lnSpc>
              <a:spcBef>
                <a:spcPts val="900"/>
              </a:spcBef>
              <a:spcAft>
                <a:spcPts val="900"/>
              </a:spcAft>
              <a:buFont typeface="Arial" panose="020B0604020202020204" pitchFamily="34" charset="0"/>
              <a:buNone/>
              <a:defRPr sz="1350" b="1" kern="1200">
                <a:solidFill>
                  <a:schemeClr val="tx2"/>
                </a:solidFill>
                <a:latin typeface="+mn-lt"/>
                <a:ea typeface="+mn-ea"/>
                <a:cs typeface="+mn-cs"/>
              </a:defRPr>
            </a:lvl3pPr>
            <a:lvl4pPr marL="0" indent="0" algn="ctr"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lumMod val="85000"/>
                    <a:lumOff val="15000"/>
                  </a:schemeClr>
                </a:solidFill>
                <a:latin typeface="+mn-lt"/>
                <a:ea typeface="+mn-ea"/>
                <a:cs typeface="+mn-cs"/>
              </a:defRPr>
            </a:lvl4pPr>
            <a:lvl5pPr marL="0" indent="0" algn="ctr"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defRPr/>
            </a:pPr>
            <a:r>
              <a:rPr lang="en-US" sz="3600" dirty="0" smtClean="0">
                <a:solidFill>
                  <a:srgbClr val="00B0F0"/>
                </a:solidFill>
                <a:latin typeface="Bahnschrift SemiBold" panose="020B0502040204020203" pitchFamily="34" charset="0"/>
              </a:rPr>
              <a:t>How </a:t>
            </a:r>
            <a:r>
              <a:rPr lang="en-US" sz="3600" dirty="0">
                <a:solidFill>
                  <a:srgbClr val="00B0F0"/>
                </a:solidFill>
                <a:latin typeface="Bahnschrift SemiBold" panose="020B0502040204020203" pitchFamily="34" charset="0"/>
              </a:rPr>
              <a:t>NOAA Fisheries </a:t>
            </a:r>
            <a:r>
              <a:rPr lang="en-US" sz="3600" dirty="0" smtClean="0">
                <a:solidFill>
                  <a:srgbClr val="00B0F0"/>
                </a:solidFill>
                <a:latin typeface="Bahnschrift SemiBold" panose="020B0502040204020203" pitchFamily="34" charset="0"/>
              </a:rPr>
              <a:t>Leveraged </a:t>
            </a:r>
            <a:r>
              <a:rPr lang="en-US" sz="3600" dirty="0">
                <a:solidFill>
                  <a:srgbClr val="00B0F0"/>
                </a:solidFill>
                <a:latin typeface="Bahnschrift SemiBold" panose="020B0502040204020203" pitchFamily="34" charset="0"/>
              </a:rPr>
              <a:t>Competitions and Collaboration </a:t>
            </a:r>
            <a:endParaRPr lang="en-US" sz="3600" dirty="0" smtClean="0">
              <a:solidFill>
                <a:srgbClr val="00B0F0"/>
              </a:solidFill>
              <a:latin typeface="Bahnschrift SemiBold" panose="020B0502040204020203" pitchFamily="34" charset="0"/>
            </a:endParaRPr>
          </a:p>
          <a:p>
            <a:pPr algn="l">
              <a:defRPr/>
            </a:pPr>
            <a:r>
              <a:rPr lang="en-US" sz="3600" dirty="0" smtClean="0">
                <a:solidFill>
                  <a:srgbClr val="00B0F0"/>
                </a:solidFill>
                <a:latin typeface="Bahnschrift SemiBold" panose="020B0502040204020203" pitchFamily="34" charset="0"/>
              </a:rPr>
              <a:t>to </a:t>
            </a:r>
            <a:r>
              <a:rPr lang="en-US" sz="3600" dirty="0">
                <a:solidFill>
                  <a:srgbClr val="00B0F0"/>
                </a:solidFill>
                <a:latin typeface="Bahnschrift SemiBold" panose="020B0502040204020203" pitchFamily="34" charset="0"/>
              </a:rPr>
              <a:t>Automate the Identification </a:t>
            </a:r>
            <a:endParaRPr lang="en-US" sz="3600" dirty="0" smtClean="0">
              <a:solidFill>
                <a:srgbClr val="00B0F0"/>
              </a:solidFill>
              <a:latin typeface="Bahnschrift SemiBold" panose="020B0502040204020203" pitchFamily="34" charset="0"/>
            </a:endParaRPr>
          </a:p>
          <a:p>
            <a:pPr algn="l">
              <a:defRPr/>
            </a:pPr>
            <a:r>
              <a:rPr lang="en-US" sz="3600" dirty="0" smtClean="0">
                <a:solidFill>
                  <a:srgbClr val="00B0F0"/>
                </a:solidFill>
                <a:latin typeface="Bahnschrift SemiBold" panose="020B0502040204020203" pitchFamily="34" charset="0"/>
              </a:rPr>
              <a:t>of </a:t>
            </a:r>
            <a:r>
              <a:rPr lang="en-US" sz="3600" dirty="0">
                <a:solidFill>
                  <a:srgbClr val="00B0F0"/>
                </a:solidFill>
                <a:latin typeface="Bahnschrift SemiBold" panose="020B0502040204020203" pitchFamily="34" charset="0"/>
              </a:rPr>
              <a:t>Right Whales </a:t>
            </a:r>
            <a:r>
              <a:rPr lang="en-US" sz="3600" dirty="0" smtClean="0">
                <a:solidFill>
                  <a:srgbClr val="00B0F0"/>
                </a:solidFill>
                <a:latin typeface="Bahnschrift SemiBold" panose="020B0502040204020203" pitchFamily="34" charset="0"/>
              </a:rPr>
              <a:t>using </a:t>
            </a:r>
            <a:r>
              <a:rPr lang="en-US" sz="3600" dirty="0">
                <a:solidFill>
                  <a:srgbClr val="00B0F0"/>
                </a:solidFill>
                <a:latin typeface="Bahnschrift SemiBold" panose="020B0502040204020203" pitchFamily="34" charset="0"/>
              </a:rPr>
              <a:t>Deep Learning </a:t>
            </a:r>
            <a:endParaRPr lang="en-US" sz="3600" dirty="0" smtClean="0">
              <a:solidFill>
                <a:srgbClr val="00B0F0"/>
              </a:solidFill>
              <a:latin typeface="Bahnschrift SemiBold" panose="020B0502040204020203"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22" y="3119519"/>
            <a:ext cx="8187762" cy="3349202"/>
          </a:xfrm>
          <a:prstGeom prst="rect">
            <a:avLst/>
          </a:prstGeom>
          <a:effectLst>
            <a:glow rad="12700">
              <a:schemeClr val="accent1">
                <a:alpha val="40000"/>
              </a:schemeClr>
            </a:glow>
          </a:effectLst>
        </p:spPr>
      </p:pic>
    </p:spTree>
    <p:extLst>
      <p:ext uri="{BB962C8B-B14F-4D97-AF65-F5344CB8AC3E}">
        <p14:creationId xmlns:p14="http://schemas.microsoft.com/office/powerpoint/2010/main" val="936475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575"/>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Picture 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859763" y="1328493"/>
            <a:ext cx="1828800" cy="72890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35000"/>
                    </a14:imgEffect>
                  </a14:imgLayer>
                </a14:imgProps>
              </a:ext>
              <a:ext uri="{28A0092B-C50C-407E-A947-70E740481C1C}">
                <a14:useLocalDpi xmlns:a14="http://schemas.microsoft.com/office/drawing/2010/main" val="0"/>
              </a:ext>
            </a:extLst>
          </a:blip>
          <a:stretch>
            <a:fillRect/>
          </a:stretch>
        </p:blipFill>
        <p:spPr>
          <a:xfrm>
            <a:off x="2107163" y="609600"/>
            <a:ext cx="5334000" cy="5334000"/>
          </a:xfrm>
          <a:prstGeom prst="rect">
            <a:avLst/>
          </a:prstGeom>
        </p:spPr>
      </p:pic>
    </p:spTree>
    <p:extLst>
      <p:ext uri="{BB962C8B-B14F-4D97-AF65-F5344CB8AC3E}">
        <p14:creationId xmlns:p14="http://schemas.microsoft.com/office/powerpoint/2010/main" val="2985298085"/>
      </p:ext>
    </p:extLst>
  </p:cSld>
  <p:clrMapOvr>
    <a:masterClrMapping/>
  </p:clrMapOvr>
  <mc:AlternateContent xmlns:mc="http://schemas.openxmlformats.org/markup-compatibility/2006" xmlns:p14="http://schemas.microsoft.com/office/powerpoint/2010/main">
    <mc:Choice Requires="p14">
      <p:transition spd="slow" p14:dur="2000" advTm="4225"/>
    </mc:Choice>
    <mc:Fallback xmlns="">
      <p:transition spd="slow" advTm="422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575"/>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KAGGLE COMPETION</a:t>
            </a:r>
            <a:endParaRPr lang="en-US" dirty="0">
              <a:solidFill>
                <a:srgbClr val="00B0F0"/>
              </a:solidFill>
              <a:latin typeface="Bahnschrift SemiBold" panose="020B0502040204020203" pitchFamily="34" charset="0"/>
            </a:endParaRPr>
          </a:p>
        </p:txBody>
      </p:sp>
      <p:pic>
        <p:nvPicPr>
          <p:cNvPr id="2050" name="Picture 2" descr="Kaggle Competitions"/>
          <p:cNvPicPr>
            <a:picLocks noChangeAspect="1" noChangeArrowheads="1"/>
          </p:cNvPicPr>
          <p:nvPr/>
        </p:nvPicPr>
        <p:blipFill>
          <a:blip r:embed="rId3">
            <a:extLst>
              <a:ext uri="{BEBA8EAE-BF5A-486C-A8C5-ECC9F3942E4B}">
                <a14:imgProps xmlns:a14="http://schemas.microsoft.com/office/drawing/2010/main">
                  <a14:imgLayer r:embed="rId4">
                    <a14:imgEffect>
                      <a14:saturation sat="238000"/>
                    </a14:imgEffect>
                  </a14:imgLayer>
                </a14:imgProps>
              </a:ext>
              <a:ext uri="{28A0092B-C50C-407E-A947-70E740481C1C}">
                <a14:useLocalDpi xmlns:a14="http://schemas.microsoft.com/office/drawing/2010/main" val="0"/>
              </a:ext>
            </a:extLst>
          </a:blip>
          <a:srcRect/>
          <a:stretch>
            <a:fillRect/>
          </a:stretch>
        </p:blipFill>
        <p:spPr bwMode="auto">
          <a:xfrm>
            <a:off x="955675" y="2055815"/>
            <a:ext cx="6931025" cy="403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214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1575"/>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352800" y="838200"/>
            <a:ext cx="2286000" cy="911134"/>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contrast="-10000"/>
                    </a14:imgEffect>
                  </a14:imgLayer>
                </a14:imgProps>
              </a:ext>
              <a:ext uri="{28A0092B-C50C-407E-A947-70E740481C1C}">
                <a14:useLocalDpi xmlns:a14="http://schemas.microsoft.com/office/drawing/2010/main" val="0"/>
              </a:ext>
            </a:extLst>
          </a:blip>
          <a:stretch>
            <a:fillRect/>
          </a:stretch>
        </p:blipFill>
        <p:spPr>
          <a:xfrm>
            <a:off x="5237023" y="2723609"/>
            <a:ext cx="1794169" cy="1794169"/>
          </a:xfrm>
          <a:prstGeom prst="rect">
            <a:avLst/>
          </a:prstGeom>
        </p:spPr>
      </p:pic>
      <p:sp>
        <p:nvSpPr>
          <p:cNvPr id="10" name="TextBox 9"/>
          <p:cNvSpPr txBox="1"/>
          <p:nvPr/>
        </p:nvSpPr>
        <p:spPr>
          <a:xfrm>
            <a:off x="275705" y="5128973"/>
            <a:ext cx="8534400" cy="1323439"/>
          </a:xfrm>
          <a:prstGeom prst="rect">
            <a:avLst/>
          </a:prstGeom>
          <a:noFill/>
        </p:spPr>
        <p:txBody>
          <a:bodyPr wrap="square" rtlCol="0">
            <a:spAutoFit/>
          </a:bodyPr>
          <a:lstStyle/>
          <a:p>
            <a:r>
              <a:rPr lang="en-US" sz="4000" b="1" dirty="0" smtClean="0">
                <a:solidFill>
                  <a:schemeClr val="bg1"/>
                </a:solidFill>
                <a:latin typeface="Calibri Light" panose="020F0302020204030204" pitchFamily="34" charset="0"/>
                <a:cs typeface="Aharoni" panose="02010803020104030203" pitchFamily="2" charset="-79"/>
              </a:rPr>
              <a:t>364 teams        CNNs          87%       code</a:t>
            </a:r>
          </a:p>
          <a:p>
            <a:r>
              <a:rPr lang="en-US" sz="4000" b="1" dirty="0" smtClean="0">
                <a:solidFill>
                  <a:schemeClr val="bg1"/>
                </a:solidFill>
                <a:latin typeface="Calibri Light" panose="020F0302020204030204" pitchFamily="34" charset="0"/>
                <a:cs typeface="Aharoni" panose="02010803020104030203" pitchFamily="2" charset="-79"/>
              </a:rPr>
              <a:t>                                         </a:t>
            </a:r>
            <a:endParaRPr lang="en-US" sz="4000" b="1" dirty="0">
              <a:solidFill>
                <a:schemeClr val="bg1"/>
              </a:solidFill>
              <a:latin typeface="Calibri Light" panose="020F0302020204030204" pitchFamily="34" charset="0"/>
              <a:cs typeface="Aharoni" panose="02010803020104030203" pitchFamily="2" charset="-79"/>
            </a:endParaRPr>
          </a:p>
        </p:txBody>
      </p:sp>
      <p:pic>
        <p:nvPicPr>
          <p:cNvPr id="12" name="Picture 11"/>
          <p:cNvPicPr>
            <a:picLocks noChangeAspect="1"/>
          </p:cNvPicPr>
          <p:nvPr/>
        </p:nvPicPr>
        <p:blipFill rotWithShape="1">
          <a:blip r:embed="rId6" cstate="print">
            <a:biLevel thresh="25000"/>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t="32848" b="-7495"/>
          <a:stretch/>
        </p:blipFill>
        <p:spPr>
          <a:xfrm>
            <a:off x="295101" y="2939191"/>
            <a:ext cx="2100350" cy="1567914"/>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contrast="54000"/>
                    </a14:imgEffect>
                  </a14:imgLayer>
                </a14:imgProps>
              </a:ext>
              <a:ext uri="{28A0092B-C50C-407E-A947-70E740481C1C}">
                <a14:useLocalDpi xmlns:a14="http://schemas.microsoft.com/office/drawing/2010/main" val="0"/>
              </a:ext>
            </a:extLst>
          </a:blip>
          <a:stretch>
            <a:fillRect/>
          </a:stretch>
        </p:blipFill>
        <p:spPr>
          <a:xfrm>
            <a:off x="3089568" y="2823079"/>
            <a:ext cx="2015831" cy="1800137"/>
          </a:xfrm>
          <a:prstGeom prst="rect">
            <a:avLst/>
          </a:prstGeom>
        </p:spPr>
      </p:pic>
      <p:pic>
        <p:nvPicPr>
          <p:cNvPr id="8" name="Picture 2" descr="Image result for github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2816" y="3117196"/>
            <a:ext cx="1445858" cy="1439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887471"/>
      </p:ext>
    </p:extLst>
  </p:cSld>
  <p:clrMapOvr>
    <a:masterClrMapping/>
  </p:clrMapOvr>
  <mc:AlternateContent xmlns:mc="http://schemas.openxmlformats.org/markup-compatibility/2006" xmlns:p14="http://schemas.microsoft.com/office/powerpoint/2010/main">
    <mc:Choice Requires="p14">
      <p:transition spd="slow" p14:dur="2000" advTm="23691"/>
    </mc:Choice>
    <mc:Fallback xmlns="">
      <p:transition spd="slow" advTm="2369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575"/>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Picture 1"/>
          <p:cNvPicPr>
            <a:picLocks noChangeAspect="1"/>
          </p:cNvPicPr>
          <p:nvPr/>
        </p:nvPicPr>
        <p:blipFill rotWithShape="1">
          <a:blip r:embed="rId3">
            <a:grayscl/>
          </a:blip>
          <a:srcRect b="42222"/>
          <a:stretch/>
        </p:blipFill>
        <p:spPr>
          <a:xfrm>
            <a:off x="762475" y="2361779"/>
            <a:ext cx="6416802" cy="2665835"/>
          </a:xfrm>
          <a:prstGeom prst="rect">
            <a:avLst/>
          </a:prstGeom>
        </p:spPr>
      </p:pic>
      <p:sp>
        <p:nvSpPr>
          <p:cNvPr id="6"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PUBLICATION</a:t>
            </a:r>
            <a:endParaRPr lang="en-US" dirty="0">
              <a:solidFill>
                <a:srgbClr val="00B0F0"/>
              </a:solidFill>
              <a:latin typeface="Bahnschrift SemiBold" panose="020B0502040204020203"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5832" t="38519" r="1668" b="37777"/>
          <a:stretch/>
        </p:blipFill>
        <p:spPr>
          <a:xfrm>
            <a:off x="762474" y="5266798"/>
            <a:ext cx="7843628" cy="1442507"/>
          </a:xfrm>
          <a:prstGeom prst="rect">
            <a:avLst/>
          </a:prstGeom>
        </p:spPr>
      </p:pic>
    </p:spTree>
    <p:extLst>
      <p:ext uri="{BB962C8B-B14F-4D97-AF65-F5344CB8AC3E}">
        <p14:creationId xmlns:p14="http://schemas.microsoft.com/office/powerpoint/2010/main" val="1271847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228600" y="494723"/>
            <a:ext cx="4876800" cy="707886"/>
          </a:xfrm>
          <a:prstGeom prst="rect">
            <a:avLst/>
          </a:prstGeom>
          <a:noFill/>
        </p:spPr>
        <p:txBody>
          <a:bodyPr wrap="square" rtlCol="0">
            <a:spAutoFit/>
          </a:bodyPr>
          <a:lstStyle/>
          <a:p>
            <a:pPr algn="ctr"/>
            <a:r>
              <a:rPr lang="en-US" sz="4000" b="1" dirty="0" smtClean="0">
                <a:solidFill>
                  <a:schemeClr val="bg1"/>
                </a:solidFill>
                <a:latin typeface="Calibri Light" panose="020F0302020204030204" pitchFamily="34" charset="0"/>
                <a:cs typeface="Aharoni" panose="02010803020104030203" pitchFamily="2" charset="-79"/>
              </a:rPr>
              <a:t>Challenges</a:t>
            </a:r>
          </a:p>
        </p:txBody>
      </p:sp>
      <p:grpSp>
        <p:nvGrpSpPr>
          <p:cNvPr id="5" name="Group 4"/>
          <p:cNvGrpSpPr>
            <a:grpSpLocks noChangeAspect="1"/>
          </p:cNvGrpSpPr>
          <p:nvPr/>
        </p:nvGrpSpPr>
        <p:grpSpPr>
          <a:xfrm>
            <a:off x="1064871" y="2357148"/>
            <a:ext cx="6823317" cy="4500852"/>
            <a:chOff x="388189" y="30193"/>
            <a:chExt cx="8637081" cy="5697246"/>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b="1714"/>
            <a:stretch/>
          </p:blipFill>
          <p:spPr>
            <a:xfrm>
              <a:off x="533400" y="2971801"/>
              <a:ext cx="8058505" cy="2755638"/>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388189" y="2275135"/>
              <a:ext cx="1910909" cy="1910909"/>
            </a:xfrm>
            <a:prstGeom prst="rect">
              <a:avLst/>
            </a:prstGeom>
            <a:scene3d>
              <a:camera prst="orthographicFront">
                <a:rot lat="0" lon="0" rev="600000"/>
              </a:camera>
              <a:lightRig rig="threePt" dir="t"/>
            </a:scene3d>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t="40551" b="660"/>
            <a:stretch/>
          </p:blipFill>
          <p:spPr>
            <a:xfrm>
              <a:off x="3581400" y="30193"/>
              <a:ext cx="5443870" cy="3200397"/>
            </a:xfrm>
            <a:prstGeom prst="rect">
              <a:avLst/>
            </a:prstGeom>
          </p:spPr>
        </p:pic>
      </p:grpSp>
    </p:spTree>
    <p:extLst>
      <p:ext uri="{BB962C8B-B14F-4D97-AF65-F5344CB8AC3E}">
        <p14:creationId xmlns:p14="http://schemas.microsoft.com/office/powerpoint/2010/main" val="36336507"/>
      </p:ext>
    </p:extLst>
  </p:cSld>
  <p:clrMapOvr>
    <a:masterClrMapping/>
  </p:clrMapOvr>
  <mc:AlternateContent xmlns:mc="http://schemas.openxmlformats.org/markup-compatibility/2006" xmlns:p14="http://schemas.microsoft.com/office/powerpoint/2010/main">
    <mc:Choice Requires="p14">
      <p:transition spd="slow" p14:dur="2000" advTm="23691"/>
    </mc:Choice>
    <mc:Fallback xmlns="">
      <p:transition spd="slow" advTm="2369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26" name="Picture 2" descr="https://lh3.googleusercontent.com/Y_2vOhOomliL1wAUtOCQljeXTHhiRI6WCeIIsJmW5trYwgHhUPCjspm7NbLN73Gd1gOGFtaj4jJOSD2gy73zM0m0Pv3UnnlScWFJpRjEKWrK-v4nmF1J33KRJiFaqChNLPkEgC3C"/>
          <p:cNvPicPr>
            <a:picLocks noChangeAspect="1" noChangeArrowheads="1"/>
          </p:cNvPicPr>
          <p:nvPr/>
        </p:nvPicPr>
        <p:blipFill rotWithShape="1">
          <a:blip r:embed="rId3">
            <a:extLst>
              <a:ext uri="{28A0092B-C50C-407E-A947-70E740481C1C}">
                <a14:useLocalDpi xmlns:a14="http://schemas.microsoft.com/office/drawing/2010/main" val="0"/>
              </a:ext>
            </a:extLst>
          </a:blip>
          <a:srcRect r="1969"/>
          <a:stretch/>
        </p:blipFill>
        <p:spPr bwMode="auto">
          <a:xfrm>
            <a:off x="0" y="740229"/>
            <a:ext cx="9144000" cy="585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7881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4656" r="20315" b="15436"/>
          <a:stretch/>
        </p:blipFill>
        <p:spPr>
          <a:xfrm>
            <a:off x="0" y="0"/>
            <a:ext cx="9144000" cy="6874367"/>
          </a:xfrm>
          <a:prstGeom prst="rect">
            <a:avLst/>
          </a:prstGeom>
        </p:spPr>
      </p:pic>
    </p:spTree>
    <p:extLst>
      <p:ext uri="{BB962C8B-B14F-4D97-AF65-F5344CB8AC3E}">
        <p14:creationId xmlns:p14="http://schemas.microsoft.com/office/powerpoint/2010/main" val="1486175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182878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1817370"/>
            <a:ext cx="9144000" cy="5040630"/>
          </a:xfrm>
          <a:prstGeom prst="rect">
            <a:avLst/>
          </a:prstGeom>
        </p:spPr>
      </p:pic>
      <p:sp>
        <p:nvSpPr>
          <p:cNvPr id="7" name="Title 6"/>
          <p:cNvSpPr txBox="1">
            <a:spLocks/>
          </p:cNvSpPr>
          <p:nvPr/>
        </p:nvSpPr>
        <p:spPr>
          <a:xfrm>
            <a:off x="628650" y="365126"/>
            <a:ext cx="78867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4800" dirty="0" smtClean="0">
                <a:solidFill>
                  <a:srgbClr val="00B0F0"/>
                </a:solidFill>
                <a:latin typeface="Bahnschrift SemiBold" panose="020B0502040204020203" pitchFamily="34" charset="0"/>
              </a:rPr>
              <a:t>SOUTHERN RIGHT WHALES</a:t>
            </a:r>
            <a:endParaRPr lang="en-US" sz="4800" dirty="0">
              <a:solidFill>
                <a:srgbClr val="00B0F0"/>
              </a:solidFill>
              <a:latin typeface="Bahnschrift SemiBold" panose="020B0502040204020203" pitchFamily="34" charset="0"/>
            </a:endParaRPr>
          </a:p>
        </p:txBody>
      </p:sp>
    </p:spTree>
    <p:extLst>
      <p:ext uri="{BB962C8B-B14F-4D97-AF65-F5344CB8AC3E}">
        <p14:creationId xmlns:p14="http://schemas.microsoft.com/office/powerpoint/2010/main" val="1768160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VESSEL PHOTOS</a:t>
            </a:r>
            <a:endParaRPr lang="en-US" dirty="0">
              <a:solidFill>
                <a:srgbClr val="00B0F0"/>
              </a:solidFill>
              <a:latin typeface="Bahnschrift SemiBold" panose="020B0502040204020203" pitchFamily="34" charset="0"/>
            </a:endParaRPr>
          </a:p>
        </p:txBody>
      </p:sp>
      <p:pic>
        <p:nvPicPr>
          <p:cNvPr id="2" name="Picture 1"/>
          <p:cNvPicPr>
            <a:picLocks noChangeAspect="1"/>
          </p:cNvPicPr>
          <p:nvPr/>
        </p:nvPicPr>
        <p:blipFill>
          <a:blip r:embed="rId3"/>
          <a:stretch>
            <a:fillRect/>
          </a:stretch>
        </p:blipFill>
        <p:spPr>
          <a:xfrm>
            <a:off x="688760" y="3117937"/>
            <a:ext cx="7766479" cy="2045901"/>
          </a:xfrm>
          <a:prstGeom prst="rect">
            <a:avLst/>
          </a:prstGeom>
        </p:spPr>
      </p:pic>
    </p:spTree>
    <p:extLst>
      <p:ext uri="{BB962C8B-B14F-4D97-AF65-F5344CB8AC3E}">
        <p14:creationId xmlns:p14="http://schemas.microsoft.com/office/powerpoint/2010/main" val="37901577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libri Light" panose="020F0302020204030204" pitchFamily="34" charset="0"/>
              <a:cs typeface="Calibri Light" panose="020F0302020204030204" pitchFamily="34" charset="0"/>
            </a:endParaRPr>
          </a:p>
        </p:txBody>
      </p:sp>
      <p:sp>
        <p:nvSpPr>
          <p:cNvPr id="10" name="Content Placeholder 7"/>
          <p:cNvSpPr txBox="1">
            <a:spLocks/>
          </p:cNvSpPr>
          <p:nvPr/>
        </p:nvSpPr>
        <p:spPr>
          <a:xfrm>
            <a:off x="351606" y="1376266"/>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Christin Khan</a:t>
            </a: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Kimberly Goetz</a:t>
            </a: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David Weller</a:t>
            </a: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Trevor Joyce</a:t>
            </a: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Paul Wade</a:t>
            </a:r>
          </a:p>
          <a:p>
            <a:pPr algn="just">
              <a:lnSpc>
                <a:spcPct val="100000"/>
              </a:lnSpc>
            </a:pP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56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63379" y="154999"/>
            <a:ext cx="1147104" cy="114710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0842" y="467342"/>
            <a:ext cx="2767270" cy="325561"/>
          </a:xfrm>
          <a:prstGeom prst="rect">
            <a:avLst/>
          </a:prstGeom>
        </p:spPr>
      </p:pic>
      <p:sp>
        <p:nvSpPr>
          <p:cNvPr id="11" name="Content Placeholder 7"/>
          <p:cNvSpPr txBox="1">
            <a:spLocks/>
          </p:cNvSpPr>
          <p:nvPr/>
        </p:nvSpPr>
        <p:spPr>
          <a:xfrm>
            <a:off x="2423254" y="920283"/>
            <a:ext cx="4297492"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Jason Holmberg, Jason Parham, Drew Blount</a:t>
            </a:r>
          </a:p>
        </p:txBody>
      </p:sp>
      <p:pic>
        <p:nvPicPr>
          <p:cNvPr id="1026" name="Picture 2" descr="https://lh5.googleusercontent.com/gfjK30rrHwFKSgDfszvA8y0cCeQslTmCMHR25Fh0LAPfwAbmLn2ze781Aun89Ww7E44_pYoBErcm0mDtU3glqEtEFDXIfZLHBOtIg7nb3yaGmTtBe6EPo_4hnxRvk4W3M88g-Y07"/>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122748" y="543619"/>
            <a:ext cx="1619250" cy="6477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7"/>
          <p:cNvSpPr txBox="1">
            <a:spLocks/>
          </p:cNvSpPr>
          <p:nvPr/>
        </p:nvSpPr>
        <p:spPr>
          <a:xfrm>
            <a:off x="7183247" y="1185107"/>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Timothy White</a:t>
            </a:r>
          </a:p>
        </p:txBody>
      </p:sp>
      <p:pic>
        <p:nvPicPr>
          <p:cNvPr id="1028" name="Picture 4" descr="https://lh5.googleusercontent.com/AVDq16jETu1n5BVbySWmff0CUoDpTR69n75Ph2s_u_wWPY7dzi0BgWlpD1RMcjri6qnwp4bF6PiWUW-UQgksz8Jt0XMLERsrhqPwc3nGboPBPLzOg0sNu4XgbLGixeoCNeUDkQ_8"/>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hotocopy/>
                    </a14:imgEffect>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2756661" y="1770943"/>
            <a:ext cx="1403033" cy="938453"/>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7"/>
          <p:cNvSpPr txBox="1">
            <a:spLocks/>
          </p:cNvSpPr>
          <p:nvPr/>
        </p:nvSpPr>
        <p:spPr>
          <a:xfrm>
            <a:off x="2672861" y="2778626"/>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Erin Murnane</a:t>
            </a: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Christina Nevarez</a:t>
            </a: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6" name="Picture 15"/>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147536" y="1630126"/>
            <a:ext cx="1083806" cy="1087430"/>
          </a:xfrm>
          <a:prstGeom prst="rect">
            <a:avLst/>
          </a:prstGeom>
        </p:spPr>
      </p:pic>
      <p:sp>
        <p:nvSpPr>
          <p:cNvPr id="17" name="Content Placeholder 7"/>
          <p:cNvSpPr txBox="1">
            <a:spLocks/>
          </p:cNvSpPr>
          <p:nvPr/>
        </p:nvSpPr>
        <p:spPr>
          <a:xfrm>
            <a:off x="5032697" y="2754097"/>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Philip Hamilton</a:t>
            </a: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Heather Pettis</a:t>
            </a: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030" name="Picture 6" descr="University of Warsaw - Wikipedia"/>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610483" y="3393159"/>
            <a:ext cx="1010214" cy="1101134"/>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7"/>
          <p:cNvSpPr txBox="1">
            <a:spLocks/>
          </p:cNvSpPr>
          <p:nvPr/>
        </p:nvSpPr>
        <p:spPr>
          <a:xfrm>
            <a:off x="1472442" y="4482011"/>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Marek Cygan</a:t>
            </a: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Marcin Mucha</a:t>
            </a: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21" name="Picture 20"/>
          <p:cNvPicPr>
            <a:picLocks noChangeAspect="1"/>
          </p:cNvPicPr>
          <p:nvPr/>
        </p:nvPicPr>
        <p:blipFill>
          <a:blip r:embed="rId14">
            <a:biLevel thresh="25000"/>
            <a:extLst>
              <a:ext uri="{BEBA8EAE-BF5A-486C-A8C5-ECC9F3942E4B}">
                <a14:imgProps xmlns:a14="http://schemas.microsoft.com/office/drawing/2010/main">
                  <a14:imgLayer r:embed="rId1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560634" y="4071174"/>
            <a:ext cx="2670708" cy="632068"/>
          </a:xfrm>
          <a:prstGeom prst="rect">
            <a:avLst/>
          </a:prstGeom>
        </p:spPr>
      </p:pic>
      <p:sp>
        <p:nvSpPr>
          <p:cNvPr id="22" name="Content Placeholder 7"/>
          <p:cNvSpPr txBox="1">
            <a:spLocks/>
          </p:cNvSpPr>
          <p:nvPr/>
        </p:nvSpPr>
        <p:spPr>
          <a:xfrm>
            <a:off x="3458177" y="4601148"/>
            <a:ext cx="3299980"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Robert Bogucki and Maciej Klimek</a:t>
            </a: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046" name="Picture 22" descr="curtin-university-logo-570x195 - Appica - Perth FileMaker Developers &amp;  Consultants"/>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29836"/>
          <a:stretch/>
        </p:blipFill>
        <p:spPr bwMode="auto">
          <a:xfrm>
            <a:off x="2395710" y="5885737"/>
            <a:ext cx="1609680" cy="386380"/>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7"/>
          <p:cNvSpPr txBox="1">
            <a:spLocks/>
          </p:cNvSpPr>
          <p:nvPr/>
        </p:nvSpPr>
        <p:spPr>
          <a:xfrm>
            <a:off x="2433857" y="6299877"/>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Claire Charlton</a:t>
            </a: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048" name="Picture 24" descr="Download U Logos | University Marketing &amp; Communications"/>
          <p:cNvPicPr>
            <a:picLocks noChangeAspect="1" noChangeArrowheads="1"/>
          </p:cNvPicPr>
          <p:nvPr/>
        </p:nvPicPr>
        <p:blipFill>
          <a:blip r:embed="rId17" cstate="print">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500"/>
                    </a14:imgEffect>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71887" y="5205216"/>
            <a:ext cx="1295032" cy="1295032"/>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7"/>
          <p:cNvSpPr txBox="1">
            <a:spLocks/>
          </p:cNvSpPr>
          <p:nvPr/>
        </p:nvSpPr>
        <p:spPr>
          <a:xfrm>
            <a:off x="394036" y="6285997"/>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Vicky Rowntree</a:t>
            </a: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050" name="Picture 26" descr="University of Pretoria Facts for Kids"/>
          <p:cNvPicPr>
            <a:picLocks noChangeAspect="1" noChangeArrowheads="1"/>
          </p:cNvPicPr>
          <p:nvPr/>
        </p:nvPicPr>
        <p:blipFill>
          <a:blip r:embed="rId19" cstate="print">
            <a:biLevel thresh="25000"/>
            <a:extLst>
              <a:ext uri="{BEBA8EAE-BF5A-486C-A8C5-ECC9F3942E4B}">
                <a14:imgProps xmlns:a14="http://schemas.microsoft.com/office/drawing/2010/main">
                  <a14:imgLayer r:embed="rId20">
                    <a14:imgEffect>
                      <a14:colorTemperature colorTemp="6600"/>
                    </a14:imgEffect>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985018" y="4678174"/>
            <a:ext cx="1616609" cy="1616609"/>
          </a:xfrm>
          <a:prstGeom prst="rect">
            <a:avLst/>
          </a:prstGeom>
          <a:noFill/>
          <a:extLst>
            <a:ext uri="{909E8E84-426E-40DD-AFC4-6F175D3DCCD1}">
              <a14:hiddenFill xmlns:a14="http://schemas.microsoft.com/office/drawing/2010/main">
                <a:solidFill>
                  <a:srgbClr val="FFFFFF"/>
                </a:solidFill>
              </a14:hiddenFill>
            </a:ext>
          </a:extLst>
        </p:spPr>
      </p:pic>
      <p:sp>
        <p:nvSpPr>
          <p:cNvPr id="34" name="Content Placeholder 7"/>
          <p:cNvSpPr txBox="1">
            <a:spLocks/>
          </p:cNvSpPr>
          <p:nvPr/>
        </p:nvSpPr>
        <p:spPr>
          <a:xfrm>
            <a:off x="6972973" y="6285998"/>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Els Vermeulen</a:t>
            </a: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052" name="Picture 28" descr="University-of-Otago-logo – DASSH"/>
          <p:cNvPicPr>
            <a:picLocks noChangeAspect="1" noChangeArrowheads="1"/>
          </p:cNvPicPr>
          <p:nvPr/>
        </p:nvPicPr>
        <p:blipFill>
          <a:blip r:embed="rId21">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949037" y="1817743"/>
            <a:ext cx="1931275" cy="1448456"/>
          </a:xfrm>
          <a:prstGeom prst="rect">
            <a:avLst/>
          </a:prstGeom>
          <a:noFill/>
          <a:extLst>
            <a:ext uri="{909E8E84-426E-40DD-AFC4-6F175D3DCCD1}">
              <a14:hiddenFill xmlns:a14="http://schemas.microsoft.com/office/drawing/2010/main">
                <a:solidFill>
                  <a:srgbClr val="FFFFFF"/>
                </a:solidFill>
              </a14:hiddenFill>
            </a:ext>
          </a:extLst>
        </p:spPr>
      </p:pic>
      <p:sp>
        <p:nvSpPr>
          <p:cNvPr id="36" name="Content Placeholder 7"/>
          <p:cNvSpPr txBox="1">
            <a:spLocks/>
          </p:cNvSpPr>
          <p:nvPr/>
        </p:nvSpPr>
        <p:spPr>
          <a:xfrm>
            <a:off x="7001671" y="2980198"/>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Will </a:t>
            </a:r>
            <a:r>
              <a:rPr lang="en-US" sz="1600" b="1" dirty="0" err="1" smtClean="0">
                <a:solidFill>
                  <a:schemeClr val="bg1"/>
                </a:solidFill>
                <a:latin typeface="Calibri Light" panose="020F0302020204030204" pitchFamily="34" charset="0"/>
                <a:cs typeface="Calibri Light" panose="020F0302020204030204" pitchFamily="34" charset="0"/>
              </a:rPr>
              <a:t>Rayment</a:t>
            </a:r>
            <a:endParaRPr lang="en-US" sz="1600" b="1" dirty="0" smtClean="0">
              <a:solidFill>
                <a:schemeClr val="bg1"/>
              </a:solidFill>
              <a:latin typeface="Calibri Light" panose="020F0302020204030204" pitchFamily="34" charset="0"/>
              <a:cs typeface="Calibri Light" panose="020F0302020204030204" pitchFamily="34" charset="0"/>
            </a:endParaRP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Steve Dawson</a:t>
            </a:r>
          </a:p>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Dave Johnston</a:t>
            </a: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054" name="Picture 30" descr="Início - Instituto Australis - Baleia Franca Austral"/>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66165" y="5547907"/>
            <a:ext cx="1304925" cy="762000"/>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7"/>
          <p:cNvSpPr txBox="1">
            <a:spLocks/>
          </p:cNvSpPr>
          <p:nvPr/>
        </p:nvSpPr>
        <p:spPr>
          <a:xfrm>
            <a:off x="4766165" y="6255803"/>
            <a:ext cx="2836759" cy="12635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600" b="1" dirty="0" smtClean="0">
                <a:solidFill>
                  <a:schemeClr val="bg1"/>
                </a:solidFill>
                <a:latin typeface="Calibri Light" panose="020F0302020204030204" pitchFamily="34" charset="0"/>
                <a:cs typeface="Calibri Light" panose="020F0302020204030204" pitchFamily="34" charset="0"/>
              </a:rPr>
              <a:t>Karina Groch</a:t>
            </a:r>
            <a:endParaRPr lang="en-US" sz="16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60080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01" t="878" r="5338" b="-902"/>
          <a:stretch/>
        </p:blipFill>
        <p:spPr>
          <a:xfrm>
            <a:off x="4664048" y="3635829"/>
            <a:ext cx="4479952" cy="3222172"/>
          </a:xfrm>
        </p:spPr>
      </p:pic>
      <p:pic>
        <p:nvPicPr>
          <p:cNvPr id="6" name="Picture 5"/>
          <p:cNvPicPr>
            <a:picLocks noChangeAspect="1"/>
          </p:cNvPicPr>
          <p:nvPr/>
        </p:nvPicPr>
        <p:blipFill rotWithShape="1">
          <a:blip r:embed="rId4"/>
          <a:srcRect l="51402" t="5627" r="1924" b="8177"/>
          <a:stretch/>
        </p:blipFill>
        <p:spPr>
          <a:xfrm>
            <a:off x="-1" y="4572001"/>
            <a:ext cx="4698999" cy="228600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5180" r="4968"/>
          <a:stretch/>
        </p:blipFill>
        <p:spPr>
          <a:xfrm>
            <a:off x="4683894" y="-1"/>
            <a:ext cx="4460106" cy="3723297"/>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3393" r="19463"/>
          <a:stretch/>
        </p:blipFill>
        <p:spPr>
          <a:xfrm>
            <a:off x="-1" y="0"/>
            <a:ext cx="4702630" cy="4572001"/>
          </a:xfrm>
          <a:prstGeom prst="rect">
            <a:avLst/>
          </a:prstGeom>
        </p:spPr>
      </p:pic>
    </p:spTree>
    <p:extLst>
      <p:ext uri="{BB962C8B-B14F-4D97-AF65-F5344CB8AC3E}">
        <p14:creationId xmlns:p14="http://schemas.microsoft.com/office/powerpoint/2010/main" val="15204757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82" y="686855"/>
            <a:ext cx="4476980" cy="12256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503" y="2599322"/>
            <a:ext cx="5556536" cy="3727642"/>
          </a:xfrm>
          <a:prstGeom prst="rect">
            <a:avLst/>
          </a:prstGeom>
        </p:spPr>
      </p:pic>
    </p:spTree>
    <p:extLst>
      <p:ext uri="{BB962C8B-B14F-4D97-AF65-F5344CB8AC3E}">
        <p14:creationId xmlns:p14="http://schemas.microsoft.com/office/powerpoint/2010/main" val="1713818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AutoShape 6" descr="Piedras UAS Mother-Calf Photo 2016 (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SATELLITE</a:t>
            </a:r>
            <a:endParaRPr lang="en-US" dirty="0">
              <a:solidFill>
                <a:srgbClr val="00B0F0"/>
              </a:solidFill>
              <a:latin typeface="Bahnschrift SemiBold" panose="020B0502040204020203" pitchFamily="34" charset="0"/>
            </a:endParaRPr>
          </a:p>
        </p:txBody>
      </p:sp>
      <p:pic>
        <p:nvPicPr>
          <p:cNvPr id="4098" name="Picture 2" descr="https://lh5.googleusercontent.com/S404FSWG3xnAGnSw6Z-uJow2tCHLeom6oDorvPS-OtJlg-ge1Al6jwyOUHy7GbprqiXDWMrNh4iASFwC23N35iW4p0lo0wyRZ49kmoVy0yj4L0YFHnAiqFopo7upirtVuVAK8Lw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887" y="2155031"/>
            <a:ext cx="6372225"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832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AutoShape 6" descr="Piedras UAS Mother-Calf Photo 2016 (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PROOF OF CONCEPT</a:t>
            </a:r>
            <a:endParaRPr lang="en-US" dirty="0">
              <a:solidFill>
                <a:srgbClr val="00B0F0"/>
              </a:solidFill>
              <a:latin typeface="Bahnschrift SemiBold" panose="020B0502040204020203" pitchFamily="34" charset="0"/>
            </a:endParaRPr>
          </a:p>
        </p:txBody>
      </p:sp>
      <p:pic>
        <p:nvPicPr>
          <p:cNvPr id="4098" name="Picture 2" descr="https://lh3.googleusercontent.com/MoKFPAbyL1VWOjvwn6tkXbiqMdVAdO-4kxqiWECScwLrpdAFNhGXjnD97v19yEwlym4Y-GNyn6S_dnnbscDScG7OrDtZSmGlJc7US08aVSWdxlPnToAsb7mTIkQW5rnTxkU9vcOQ"/>
          <p:cNvPicPr>
            <a:picLocks noChangeAspect="1" noChangeArrowheads="1"/>
          </p:cNvPicPr>
          <p:nvPr/>
        </p:nvPicPr>
        <p:blipFill rotWithShape="1">
          <a:blip r:embed="rId3">
            <a:extLst>
              <a:ext uri="{28A0092B-C50C-407E-A947-70E740481C1C}">
                <a14:useLocalDpi xmlns:a14="http://schemas.microsoft.com/office/drawing/2010/main" val="0"/>
              </a:ext>
            </a:extLst>
          </a:blip>
          <a:srcRect b="14416"/>
          <a:stretch/>
        </p:blipFill>
        <p:spPr bwMode="auto">
          <a:xfrm>
            <a:off x="2224409" y="2055815"/>
            <a:ext cx="4695182" cy="400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231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AutoShape 6" descr="Piedras UAS Mother-Calf Photo 2016 (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6"/>
          <p:cNvSpPr txBox="1">
            <a:spLocks/>
          </p:cNvSpPr>
          <p:nvPr/>
        </p:nvSpPr>
        <p:spPr>
          <a:xfrm>
            <a:off x="628650" y="365126"/>
            <a:ext cx="78867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FIRST CNN APPROACH</a:t>
            </a:r>
            <a:endParaRPr lang="en-US" dirty="0">
              <a:solidFill>
                <a:srgbClr val="00B0F0"/>
              </a:solidFill>
              <a:latin typeface="Bahnschrift SemiBold" panose="020B0502040204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902" y="1956961"/>
            <a:ext cx="6314195" cy="4255051"/>
          </a:xfrm>
          <a:prstGeom prst="rect">
            <a:avLst/>
          </a:prstGeom>
        </p:spPr>
      </p:pic>
    </p:spTree>
    <p:extLst>
      <p:ext uri="{BB962C8B-B14F-4D97-AF65-F5344CB8AC3E}">
        <p14:creationId xmlns:p14="http://schemas.microsoft.com/office/powerpoint/2010/main" val="248278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648"/>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AutoShape 6" descr="Piedras UAS Mother-Calf Photo 2016 (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MOMENTUM</a:t>
            </a:r>
            <a:endParaRPr lang="en-US" dirty="0">
              <a:solidFill>
                <a:srgbClr val="00B0F0"/>
              </a:solidFill>
              <a:latin typeface="Bahnschrift SemiBold" panose="020B0502040204020203"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07"/>
          <a:stretch/>
        </p:blipFill>
        <p:spPr>
          <a:xfrm>
            <a:off x="1915772" y="2058602"/>
            <a:ext cx="3288303" cy="4239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World Marine Mammal Science Conference – Barcelona – December 9-12, 2019"/>
          <p:cNvPicPr>
            <a:picLocks noChangeAspect="1" noChangeArrowheads="1"/>
          </p:cNvPicPr>
          <p:nvPr/>
        </p:nvPicPr>
        <p:blipFill>
          <a:blip r:embed="rId4">
            <a:biLevel thresh="25000"/>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292975" y="5295022"/>
            <a:ext cx="3333750" cy="120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0898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AutoShape 6" descr="Piedras UAS Mother-Calf Photo 2016 (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695325" y="1804267"/>
            <a:ext cx="7753350" cy="3457344"/>
          </a:xfrm>
          <a:prstGeom prst="rect">
            <a:avLst/>
          </a:prstGeom>
        </p:spPr>
      </p:pic>
    </p:spTree>
    <p:extLst>
      <p:ext uri="{BB962C8B-B14F-4D97-AF65-F5344CB8AC3E}">
        <p14:creationId xmlns:p14="http://schemas.microsoft.com/office/powerpoint/2010/main" val="860892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AutoShape 6" descr="Piedras UAS Mother-Calf Photo 2016 (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759468" y="1491262"/>
            <a:ext cx="7625063" cy="3262444"/>
          </a:xfrm>
          <a:prstGeom prst="rect">
            <a:avLst/>
          </a:prstGeom>
        </p:spPr>
      </p:pic>
    </p:spTree>
    <p:extLst>
      <p:ext uri="{BB962C8B-B14F-4D97-AF65-F5344CB8AC3E}">
        <p14:creationId xmlns:p14="http://schemas.microsoft.com/office/powerpoint/2010/main" val="1419742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AutoShape 6" descr="Piedras UAS Mother-Calf Photo 2016 (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ACCESS TO IMAGERY</a:t>
            </a:r>
            <a:endParaRPr lang="en-US" dirty="0">
              <a:solidFill>
                <a:srgbClr val="00B0F0"/>
              </a:solidFill>
              <a:latin typeface="Bahnschrift SemiBold" panose="020B0502040204020203" pitchFamily="34" charset="0"/>
            </a:endParaRPr>
          </a:p>
        </p:txBody>
      </p:sp>
      <p:pic>
        <p:nvPicPr>
          <p:cNvPr id="8" name="Picture 4" descr="Competing approaches to deadlines and excellence · MaisonBiss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49545" y="2055815"/>
            <a:ext cx="4244909" cy="3608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97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31000"/>
                    </a14:imgEffect>
                  </a14:imgLayer>
                </a14:imgProps>
              </a:ext>
              <a:ext uri="{28A0092B-C50C-407E-A947-70E740481C1C}">
                <a14:useLocalDpi xmlns:a14="http://schemas.microsoft.com/office/drawing/2010/main" val="0"/>
              </a:ext>
            </a:extLst>
          </a:blip>
          <a:stretch>
            <a:fillRect/>
          </a:stretch>
        </p:blipFill>
        <p:spPr>
          <a:xfrm>
            <a:off x="304800" y="4953000"/>
            <a:ext cx="1676400" cy="1676400"/>
          </a:xfrm>
          <a:prstGeom prst="rect">
            <a:avLst/>
          </a:prstGeom>
        </p:spPr>
      </p:pic>
      <p:sp>
        <p:nvSpPr>
          <p:cNvPr id="7"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SATELLITE TASKING</a:t>
            </a:r>
            <a:endParaRPr lang="en-US" dirty="0">
              <a:solidFill>
                <a:srgbClr val="00B0F0"/>
              </a:solidFill>
              <a:latin typeface="Bahnschrift SemiBold" panose="020B0502040204020203" pitchFamily="34" charset="0"/>
            </a:endParaRPr>
          </a:p>
        </p:txBody>
      </p:sp>
      <p:sp>
        <p:nvSpPr>
          <p:cNvPr id="2" name="AutoShape 2" descr="Satellite - Free technology ic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902952" y="1690689"/>
            <a:ext cx="2456394" cy="2456394"/>
          </a:xfrm>
          <a:prstGeom prst="rect">
            <a:avLst/>
          </a:prstGeom>
        </p:spPr>
      </p:pic>
    </p:spTree>
    <p:extLst>
      <p:ext uri="{BB962C8B-B14F-4D97-AF65-F5344CB8AC3E}">
        <p14:creationId xmlns:p14="http://schemas.microsoft.com/office/powerpoint/2010/main" val="1164731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RIGHT WHALES</a:t>
            </a:r>
            <a:endParaRPr lang="en-US" dirty="0">
              <a:solidFill>
                <a:srgbClr val="00B0F0"/>
              </a:solidFill>
              <a:latin typeface="Bahnschrift SemiBold" panose="020B0502040204020203" pitchFamily="34"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42000"/>
                    </a14:imgEffect>
                  </a14:imgLayer>
                </a14:imgProps>
              </a:ext>
              <a:ext uri="{28A0092B-C50C-407E-A947-70E740481C1C}">
                <a14:useLocalDpi xmlns:a14="http://schemas.microsoft.com/office/drawing/2010/main" val="0"/>
              </a:ext>
            </a:extLst>
          </a:blip>
          <a:stretch>
            <a:fillRect/>
          </a:stretch>
        </p:blipFill>
        <p:spPr>
          <a:xfrm>
            <a:off x="3954236" y="3052422"/>
            <a:ext cx="5715000" cy="1352550"/>
          </a:xfrm>
          <a:prstGeom prst="rect">
            <a:avLst/>
          </a:prstGeom>
        </p:spPr>
      </p:pic>
      <p:sp>
        <p:nvSpPr>
          <p:cNvPr id="9" name="Title 6"/>
          <p:cNvSpPr txBox="1">
            <a:spLocks/>
          </p:cNvSpPr>
          <p:nvPr/>
        </p:nvSpPr>
        <p:spPr>
          <a:xfrm>
            <a:off x="432708" y="3577827"/>
            <a:ext cx="78867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16600" dirty="0" smtClean="0">
                <a:solidFill>
                  <a:schemeClr val="bg1"/>
                </a:solidFill>
                <a:latin typeface="Bahnschrift SemiBold" panose="020B0502040204020203" pitchFamily="34" charset="0"/>
              </a:rPr>
              <a:t>&lt;400</a:t>
            </a:r>
            <a:endParaRPr lang="en-US" sz="16600" dirty="0">
              <a:solidFill>
                <a:schemeClr val="bg1"/>
              </a:solidFill>
              <a:latin typeface="Bahnschrift SemiBold" panose="020B0502040204020203" pitchFamily="34" charset="0"/>
            </a:endParaRPr>
          </a:p>
        </p:txBody>
      </p:sp>
    </p:spTree>
    <p:extLst>
      <p:ext uri="{BB962C8B-B14F-4D97-AF65-F5344CB8AC3E}">
        <p14:creationId xmlns:p14="http://schemas.microsoft.com/office/powerpoint/2010/main" val="12642723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266" name="Picture 2" descr="https://lh6.googleusercontent.com/Fyk3IvH0cTsgPYshwqiXILb9gpGANRSjTZ7OATsLodzDsGBfG3tq2EsGfQ2C4jB3RCW36-EAcqMxFwWQD1kYgBieKNdXj8GVfAGWdsAE7N-kpStec5ZEhWTYXTZRJ7VoNGAMrfuSck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43137"/>
            <a:ext cx="7315200" cy="23717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CHALLENGES AHEAD</a:t>
            </a:r>
            <a:endParaRPr lang="en-US" dirty="0">
              <a:solidFill>
                <a:srgbClr val="00B0F0"/>
              </a:solidFill>
              <a:latin typeface="Bahnschrift SemiBold" panose="020B0502040204020203" pitchFamily="34" charset="0"/>
            </a:endParaRPr>
          </a:p>
        </p:txBody>
      </p:sp>
    </p:spTree>
    <p:extLst>
      <p:ext uri="{BB962C8B-B14F-4D97-AF65-F5344CB8AC3E}">
        <p14:creationId xmlns:p14="http://schemas.microsoft.com/office/powerpoint/2010/main" val="2401253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p:nvPr>
        </p:nvSpPr>
        <p:spPr>
          <a:xfrm>
            <a:off x="1193484" y="1341461"/>
            <a:ext cx="6757032" cy="3471839"/>
          </a:xfrm>
        </p:spPr>
        <p:txBody>
          <a:bodyPr>
            <a:normAutofit/>
          </a:bodyPr>
          <a:lstStyle/>
          <a:p>
            <a:r>
              <a:rPr lang="en-US" sz="4800" b="1" dirty="0">
                <a:solidFill>
                  <a:schemeClr val="bg1"/>
                </a:solidFill>
                <a:effectLst/>
              </a:rPr>
              <a:t>c</a:t>
            </a:r>
            <a:r>
              <a:rPr lang="en-US" sz="4800" b="1" dirty="0" smtClean="0">
                <a:solidFill>
                  <a:schemeClr val="bg1"/>
                </a:solidFill>
                <a:effectLst/>
              </a:rPr>
              <a:t>hristin.khan@noaa.gov</a:t>
            </a:r>
            <a:endParaRPr lang="en-US" sz="4800" dirty="0">
              <a:solidFill>
                <a:schemeClr val="bg1"/>
              </a:solidFill>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24" y="319337"/>
            <a:ext cx="5768692" cy="2359682"/>
          </a:xfrm>
          <a:prstGeom prst="rect">
            <a:avLst/>
          </a:prstGeom>
          <a:effectLst>
            <a:glow rad="12700">
              <a:schemeClr val="accent1">
                <a:alpha val="40000"/>
              </a:schemeClr>
            </a:glow>
          </a:effectLst>
        </p:spPr>
      </p:pic>
    </p:spTree>
    <p:extLst>
      <p:ext uri="{BB962C8B-B14F-4D97-AF65-F5344CB8AC3E}">
        <p14:creationId xmlns:p14="http://schemas.microsoft.com/office/powerpoint/2010/main" val="3436622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1000"/>
                    </a14:imgEffect>
                  </a14:imgLayer>
                </a14:imgProps>
              </a:ext>
              <a:ext uri="{28A0092B-C50C-407E-A947-70E740481C1C}">
                <a14:useLocalDpi xmlns:a14="http://schemas.microsoft.com/office/drawing/2010/main" val="0"/>
              </a:ext>
            </a:extLst>
          </a:blip>
          <a:stretch>
            <a:fillRect/>
          </a:stretch>
        </p:blipFill>
        <p:spPr>
          <a:xfrm>
            <a:off x="3831771" y="221343"/>
            <a:ext cx="4876800" cy="4876800"/>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31000"/>
                    </a14:imgEffect>
                  </a14:imgLayer>
                </a14:imgProps>
              </a:ext>
              <a:ext uri="{28A0092B-C50C-407E-A947-70E740481C1C}">
                <a14:useLocalDpi xmlns:a14="http://schemas.microsoft.com/office/drawing/2010/main" val="0"/>
              </a:ext>
            </a:extLst>
          </a:blip>
          <a:stretch>
            <a:fillRect/>
          </a:stretch>
        </p:blipFill>
        <p:spPr>
          <a:xfrm>
            <a:off x="304800" y="4953000"/>
            <a:ext cx="1676400" cy="1676400"/>
          </a:xfrm>
          <a:prstGeom prst="rect">
            <a:avLst/>
          </a:prstGeom>
        </p:spPr>
      </p:pic>
      <p:sp>
        <p:nvSpPr>
          <p:cNvPr id="7" name="Title 6"/>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AERIAL SURVEYS</a:t>
            </a:r>
            <a:endParaRPr lang="en-US" dirty="0">
              <a:solidFill>
                <a:srgbClr val="00B0F0"/>
              </a:solidFill>
              <a:latin typeface="Bahnschrift SemiBold" panose="020B0502040204020203" pitchFamily="34" charset="0"/>
            </a:endParaRPr>
          </a:p>
        </p:txBody>
      </p:sp>
    </p:spTree>
    <p:extLst>
      <p:ext uri="{BB962C8B-B14F-4D97-AF65-F5344CB8AC3E}">
        <p14:creationId xmlns:p14="http://schemas.microsoft.com/office/powerpoint/2010/main" val="1401221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5257800" y="3071684"/>
            <a:ext cx="3448565" cy="3448565"/>
          </a:xfrm>
          <a:prstGeom prst="rect">
            <a:avLst/>
          </a:prstGeom>
        </p:spPr>
      </p:pic>
      <p:sp>
        <p:nvSpPr>
          <p:cNvPr id="4" name="Striped Right Arrow 3"/>
          <p:cNvSpPr/>
          <p:nvPr/>
        </p:nvSpPr>
        <p:spPr>
          <a:xfrm>
            <a:off x="3886200" y="4638933"/>
            <a:ext cx="1028700" cy="669324"/>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contrast="47000"/>
                    </a14:imgEffect>
                  </a14:imgLayer>
                </a14:imgProps>
              </a:ext>
              <a:ext uri="{28A0092B-C50C-407E-A947-70E740481C1C}">
                <a14:useLocalDpi xmlns:a14="http://schemas.microsoft.com/office/drawing/2010/main" val="0"/>
              </a:ext>
            </a:extLst>
          </a:blip>
          <a:stretch>
            <a:fillRect/>
          </a:stretch>
        </p:blipFill>
        <p:spPr>
          <a:xfrm>
            <a:off x="6364276" y="3875928"/>
            <a:ext cx="1235612" cy="1239744"/>
          </a:xfrm>
          <a:prstGeom prst="rect">
            <a:avLst/>
          </a:prstGeom>
        </p:spPr>
      </p:pic>
      <p:sp>
        <p:nvSpPr>
          <p:cNvPr id="8" name="Title 6"/>
          <p:cNvSpPr txBox="1">
            <a:spLocks/>
          </p:cNvSpPr>
          <p:nvPr/>
        </p:nvSpPr>
        <p:spPr>
          <a:xfrm>
            <a:off x="628650" y="365126"/>
            <a:ext cx="78867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dirty="0" smtClean="0">
                <a:solidFill>
                  <a:srgbClr val="00B0F0"/>
                </a:solidFill>
                <a:latin typeface="Bahnschrift SemiBold" panose="020B0502040204020203" pitchFamily="34" charset="0"/>
              </a:rPr>
              <a:t>PHOTO IDENTIFICATION</a:t>
            </a:r>
            <a:endParaRPr lang="en-US" dirty="0">
              <a:solidFill>
                <a:srgbClr val="00B0F0"/>
              </a:solidFill>
              <a:latin typeface="Bahnschrift SemiBold" panose="020B0502040204020203" pitchFamily="34" charset="0"/>
            </a:endParaRP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0152" r="20282" b="546"/>
          <a:stretch/>
        </p:blipFill>
        <p:spPr>
          <a:xfrm>
            <a:off x="940842" y="3684737"/>
            <a:ext cx="2000478" cy="1908391"/>
          </a:xfrm>
          <a:prstGeom prst="rect">
            <a:avLst/>
          </a:prstGeom>
          <a:scene3d>
            <a:camera prst="orthographicFront">
              <a:rot lat="0" lon="0" rev="300000"/>
            </a:camera>
            <a:lightRig rig="threePt" dir="t"/>
          </a:scene3d>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85587" y="3339970"/>
            <a:ext cx="2757713" cy="2757713"/>
          </a:xfrm>
          <a:prstGeom prst="rect">
            <a:avLst/>
          </a:prstGeom>
        </p:spPr>
      </p:pic>
    </p:spTree>
    <p:extLst>
      <p:ext uri="{BB962C8B-B14F-4D97-AF65-F5344CB8AC3E}">
        <p14:creationId xmlns:p14="http://schemas.microsoft.com/office/powerpoint/2010/main" val="3092734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1000"/>
                    </a14:imgEffect>
                  </a14:imgLayer>
                </a14:imgProps>
              </a:ext>
              <a:ext uri="{28A0092B-C50C-407E-A947-70E740481C1C}">
                <a14:useLocalDpi xmlns:a14="http://schemas.microsoft.com/office/drawing/2010/main" val="0"/>
              </a:ext>
            </a:extLst>
          </a:blip>
          <a:stretch>
            <a:fillRect/>
          </a:stretch>
        </p:blipFill>
        <p:spPr>
          <a:xfrm>
            <a:off x="4267200" y="-1143000"/>
            <a:ext cx="4876800" cy="4876800"/>
          </a:xfrm>
          <a:prstGeom prst="rect">
            <a:avLst/>
          </a:prstGeom>
        </p:spPr>
      </p:pic>
      <p:sp>
        <p:nvSpPr>
          <p:cNvPr id="18" name="Title 1"/>
          <p:cNvSpPr>
            <a:spLocks noGrp="1"/>
          </p:cNvSpPr>
          <p:nvPr>
            <p:ph type="ctrTitle"/>
          </p:nvPr>
        </p:nvSpPr>
        <p:spPr>
          <a:xfrm>
            <a:off x="685800" y="1295400"/>
            <a:ext cx="7543800" cy="2152650"/>
          </a:xfrm>
        </p:spPr>
        <p:txBody>
          <a:bodyPr/>
          <a:lstStyle/>
          <a:p>
            <a:r>
              <a:rPr lang="en-US" b="1" dirty="0" smtClean="0">
                <a:solidFill>
                  <a:schemeClr val="bg1"/>
                </a:solidFill>
                <a:effectLst/>
              </a:rPr>
              <a:t>Sometimes easy…</a:t>
            </a:r>
            <a:endParaRPr lang="en-US" b="1" dirty="0">
              <a:solidFill>
                <a:schemeClr val="bg1"/>
              </a:solidFill>
              <a:effectLst/>
            </a:endParaRPr>
          </a:p>
        </p:txBody>
      </p:sp>
      <p:pic>
        <p:nvPicPr>
          <p:cNvPr id="2" name="Picture 1"/>
          <p:cNvPicPr>
            <a:picLocks noChangeAspect="1"/>
          </p:cNvPicPr>
          <p:nvPr/>
        </p:nvPicPr>
        <p:blipFill rotWithShape="1">
          <a:blip r:embed="rId5" cstate="print">
            <a:biLevel thresh="25000"/>
            <a:extLst>
              <a:ext uri="{BEBA8EAE-BF5A-486C-A8C5-ECC9F3942E4B}">
                <a14:imgProps xmlns:a14="http://schemas.microsoft.com/office/drawing/2010/main">
                  <a14:imgLayer r:embed="rId6">
                    <a14:imgEffect>
                      <a14:sharpenSoften amount="50000"/>
                    </a14:imgEffect>
                    <a14:imgEffect>
                      <a14:brightnessContrast bright="100000" contrast="100000"/>
                    </a14:imgEffect>
                  </a14:imgLayer>
                </a14:imgProps>
              </a:ext>
              <a:ext uri="{28A0092B-C50C-407E-A947-70E740481C1C}">
                <a14:useLocalDpi xmlns:a14="http://schemas.microsoft.com/office/drawing/2010/main" val="0"/>
              </a:ext>
            </a:extLst>
          </a:blip>
          <a:srcRect t="-1" r="8585" b="43385"/>
          <a:stretch/>
        </p:blipFill>
        <p:spPr>
          <a:xfrm>
            <a:off x="1447800" y="4267200"/>
            <a:ext cx="1035880" cy="1354613"/>
          </a:xfrm>
          <a:prstGeom prst="rect">
            <a:avLst/>
          </a:prstGeom>
          <a:scene3d>
            <a:camera prst="isometricTopUp">
              <a:rot lat="21594000" lon="21000000" rev="3600000"/>
            </a:camera>
            <a:lightRig rig="threePt" dir="t"/>
          </a:scene3d>
        </p:spPr>
      </p:pic>
    </p:spTree>
    <p:extLst>
      <p:ext uri="{BB962C8B-B14F-4D97-AF65-F5344CB8AC3E}">
        <p14:creationId xmlns:p14="http://schemas.microsoft.com/office/powerpoint/2010/main" val="388632127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p:cNvSpPr>
            <a:spLocks noGrp="1"/>
          </p:cNvSpPr>
          <p:nvPr>
            <p:ph type="ctrTitle"/>
          </p:nvPr>
        </p:nvSpPr>
        <p:spPr>
          <a:xfrm>
            <a:off x="761801" y="914400"/>
            <a:ext cx="7543800" cy="2152650"/>
          </a:xfrm>
        </p:spPr>
        <p:txBody>
          <a:bodyPr/>
          <a:lstStyle/>
          <a:p>
            <a:r>
              <a:rPr lang="en-US" b="1" dirty="0" smtClean="0">
                <a:solidFill>
                  <a:schemeClr val="bg1"/>
                </a:solidFill>
                <a:effectLst/>
              </a:rPr>
              <a:t>Sometimes not…</a:t>
            </a:r>
            <a:endParaRPr lang="en-US" b="1" dirty="0">
              <a:solidFill>
                <a:schemeClr val="bg1"/>
              </a:solidFill>
              <a:effectLs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22000"/>
                    </a14:imgEffect>
                  </a14:imgLayer>
                </a14:imgProps>
              </a:ext>
              <a:ext uri="{28A0092B-C50C-407E-A947-70E740481C1C}">
                <a14:useLocalDpi xmlns:a14="http://schemas.microsoft.com/office/drawing/2010/main" val="0"/>
              </a:ext>
            </a:extLst>
          </a:blip>
          <a:stretch>
            <a:fillRect/>
          </a:stretch>
        </p:blipFill>
        <p:spPr>
          <a:xfrm>
            <a:off x="4648200" y="2895600"/>
            <a:ext cx="3669842" cy="3669842"/>
          </a:xfrm>
          <a:prstGeom prst="rect">
            <a:avLst/>
          </a:prstGeom>
        </p:spPr>
      </p:pic>
    </p:spTree>
    <p:extLst>
      <p:ext uri="{BB962C8B-B14F-4D97-AF65-F5344CB8AC3E}">
        <p14:creationId xmlns:p14="http://schemas.microsoft.com/office/powerpoint/2010/main" val="2227241161"/>
      </p:ext>
    </p:extLst>
  </p:cSld>
  <p:clrMapOvr>
    <a:masterClrMapping/>
  </p:clrMapOvr>
  <mc:AlternateContent xmlns:mc="http://schemas.openxmlformats.org/markup-compatibility/2006" xmlns:p14="http://schemas.microsoft.com/office/powerpoint/2010/main">
    <mc:Choice Requires="p14">
      <p:transition spd="slow" p14:dur="2000" advTm="4139"/>
    </mc:Choice>
    <mc:Fallback xmlns="">
      <p:transition spd="slow" advTm="413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22000"/>
                    </a14:imgEffect>
                  </a14:imgLayer>
                </a14:imgProps>
              </a:ext>
              <a:ext uri="{28A0092B-C50C-407E-A947-70E740481C1C}">
                <a14:useLocalDpi xmlns:a14="http://schemas.microsoft.com/office/drawing/2010/main" val="0"/>
              </a:ext>
            </a:extLst>
          </a:blip>
          <a:stretch>
            <a:fillRect/>
          </a:stretch>
        </p:blipFill>
        <p:spPr>
          <a:xfrm>
            <a:off x="4648200" y="2895600"/>
            <a:ext cx="3669842" cy="3669842"/>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100000" contrast="34000"/>
                    </a14:imgEffect>
                  </a14:imgLayer>
                </a14:imgProps>
              </a:ext>
              <a:ext uri="{28A0092B-C50C-407E-A947-70E740481C1C}">
                <a14:useLocalDpi xmlns:a14="http://schemas.microsoft.com/office/drawing/2010/main" val="0"/>
              </a:ext>
            </a:extLst>
          </a:blip>
          <a:stretch>
            <a:fillRect/>
          </a:stretch>
        </p:blipFill>
        <p:spPr>
          <a:xfrm>
            <a:off x="6629400" y="1978234"/>
            <a:ext cx="1012266" cy="917366"/>
          </a:xfrm>
          <a:prstGeom prst="rect">
            <a:avLst/>
          </a:prstGeom>
        </p:spPr>
      </p:pic>
      <p:sp>
        <p:nvSpPr>
          <p:cNvPr id="4" name="Cloud Callout 3"/>
          <p:cNvSpPr/>
          <p:nvPr/>
        </p:nvSpPr>
        <p:spPr>
          <a:xfrm>
            <a:off x="5562600" y="1219200"/>
            <a:ext cx="3505200" cy="2209800"/>
          </a:xfrm>
          <a:prstGeom prst="cloudCallou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977250"/>
      </p:ext>
    </p:extLst>
  </p:cSld>
  <p:clrMapOvr>
    <a:masterClrMapping/>
  </p:clrMapOvr>
  <mc:AlternateContent xmlns:mc="http://schemas.openxmlformats.org/markup-compatibility/2006" xmlns:p14="http://schemas.microsoft.com/office/powerpoint/2010/main">
    <mc:Choice Requires="p14">
      <p:transition spd="slow" p14:dur="2000" advTm="7097"/>
    </mc:Choice>
    <mc:Fallback xmlns="">
      <p:transition spd="slow" advTm="709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47000"/>
                    </a14:imgEffect>
                  </a14:imgLayer>
                </a14:imgProps>
              </a:ext>
              <a:ext uri="{28A0092B-C50C-407E-A947-70E740481C1C}">
                <a14:useLocalDpi xmlns:a14="http://schemas.microsoft.com/office/drawing/2010/main" val="0"/>
              </a:ext>
            </a:extLst>
          </a:blip>
          <a:stretch>
            <a:fillRect/>
          </a:stretch>
        </p:blipFill>
        <p:spPr>
          <a:xfrm>
            <a:off x="3196835" y="1143000"/>
            <a:ext cx="2539683" cy="2539683"/>
          </a:xfrm>
          <a:prstGeom prst="rect">
            <a:avLst/>
          </a:prstGeom>
        </p:spPr>
      </p:pic>
      <p:sp>
        <p:nvSpPr>
          <p:cNvPr id="4" name="Rectangular Callout 3"/>
          <p:cNvSpPr/>
          <p:nvPr/>
        </p:nvSpPr>
        <p:spPr>
          <a:xfrm>
            <a:off x="2838120" y="4419600"/>
            <a:ext cx="3886200" cy="914400"/>
          </a:xfrm>
          <a:prstGeom prst="wedgeRectCallout">
            <a:avLst>
              <a:gd name="adj1" fmla="val -21442"/>
              <a:gd name="adj2" fmla="val -114076"/>
            </a:avLst>
          </a:prstGeom>
          <a:noFill/>
          <a:ln w="793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77740" y="4615190"/>
            <a:ext cx="3606959" cy="523220"/>
          </a:xfrm>
          <a:prstGeom prst="rect">
            <a:avLst/>
          </a:prstGeom>
          <a:noFill/>
        </p:spPr>
        <p:txBody>
          <a:bodyPr wrap="square" rtlCol="0">
            <a:spAutoFit/>
          </a:bodyPr>
          <a:lstStyle/>
          <a:p>
            <a:r>
              <a:rPr lang="en-US" sz="2800" b="1" dirty="0" smtClean="0">
                <a:solidFill>
                  <a:schemeClr val="bg1"/>
                </a:solidFill>
                <a:latin typeface="Calibri Light" panose="020F0302020204030204" pitchFamily="34" charset="0"/>
              </a:rPr>
              <a:t>Want to tag yourself?</a:t>
            </a:r>
            <a:endParaRPr lang="en-US" sz="2800" b="1"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2204122881"/>
      </p:ext>
    </p:extLst>
  </p:cSld>
  <p:clrMapOvr>
    <a:masterClrMapping/>
  </p:clrMapOvr>
  <mc:AlternateContent xmlns:mc="http://schemas.openxmlformats.org/markup-compatibility/2006" xmlns:p14="http://schemas.microsoft.com/office/powerpoint/2010/main">
    <mc:Choice Requires="p14">
      <p:transition spd="slow" p14:dur="2000" advTm="4946"/>
    </mc:Choice>
    <mc:Fallback xmlns="">
      <p:transition spd="slow" advTm="4946"/>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31446</TotalTime>
  <Words>1698</Words>
  <Application>Microsoft Office PowerPoint</Application>
  <PresentationFormat>On-screen Show (4:3)</PresentationFormat>
  <Paragraphs>147</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Aharoni</vt:lpstr>
      <vt:lpstr>Arial</vt:lpstr>
      <vt:lpstr>Bahnschrift SemiBold</vt:lpstr>
      <vt:lpstr>Calibri</vt:lpstr>
      <vt:lpstr>Calibri Light</vt:lpstr>
      <vt:lpstr>Segoe UI Black</vt:lpstr>
      <vt:lpstr>Office Theme</vt:lpstr>
      <vt:lpstr>PowerPoint Presentation</vt:lpstr>
      <vt:lpstr>PowerPoint Presentation</vt:lpstr>
      <vt:lpstr>PowerPoint Presentation</vt:lpstr>
      <vt:lpstr>PowerPoint Presentation</vt:lpstr>
      <vt:lpstr>PowerPoint Presentation</vt:lpstr>
      <vt:lpstr>Sometimes easy…</vt:lpstr>
      <vt:lpstr>Sometimes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christin.khan@noaa.gov</vt:lpstr>
    </vt:vector>
  </TitlesOfParts>
  <Company>NEFSC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Christin.Khan</dc:creator>
  <cp:lastModifiedBy>Christin.Khan</cp:lastModifiedBy>
  <cp:revision>290</cp:revision>
  <dcterms:created xsi:type="dcterms:W3CDTF">2019-08-20T18:24:38Z</dcterms:created>
  <dcterms:modified xsi:type="dcterms:W3CDTF">2021-02-10T15:34:45Z</dcterms:modified>
</cp:coreProperties>
</file>