
<file path=[Content_Types].xml><?xml version="1.0" encoding="utf-8"?>
<Types xmlns="http://schemas.openxmlformats.org/package/2006/content-types">
  <Default ContentType="application/x-fontdata" Extension="fntdata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0" r:id="rId4"/>
    <p:sldMasterId id="214748368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715000" cx="9144000"/>
  <p:notesSz cx="7023100" cy="9309100"/>
  <p:embeddedFontLst>
    <p:embeddedFont>
      <p:font typeface="Arial Narrow"/>
      <p:regular r:id="rId18"/>
      <p:bold r:id="rId19"/>
      <p:italic r:id="rId20"/>
      <p:boldItalic r:id="rId21"/>
    </p:embeddedFont>
    <p:embeddedFont>
      <p:font typeface="Candara"/>
      <p:regular r:id="rId22"/>
      <p:bold r:id="rId23"/>
      <p:italic r:id="rId24"/>
      <p:boldItalic r:id="rId25"/>
    </p:embeddedFont>
    <p:embeddedFont>
      <p:font typeface="Libre Franklin Medium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820">
          <p15:clr>
            <a:srgbClr val="A4A3A4"/>
          </p15:clr>
        </p15:guide>
        <p15:guide id="2" pos="768">
          <p15:clr>
            <a:srgbClr val="A4A3A4"/>
          </p15:clr>
        </p15:guide>
      </p15:sldGuideLst>
    </p:ext>
    <p:ext uri="{2D200454-40CA-4A62-9FC3-DE9A4176ACB9}">
      <p15:notesGuideLst>
        <p15:guide id="1" orient="horz" pos="2464">
          <p15:clr>
            <a:srgbClr val="A4A3A4"/>
          </p15:clr>
        </p15:guide>
        <p15:guide id="2" pos="2237">
          <p15:clr>
            <a:srgbClr val="A4A3A4"/>
          </p15:clr>
        </p15:guide>
        <p15:guide id="3" orient="horz" pos="2461">
          <p15:clr>
            <a:srgbClr val="A4A3A4"/>
          </p15:clr>
        </p15:guide>
        <p15:guide id="4" pos="2233">
          <p15:clr>
            <a:srgbClr val="A4A3A4"/>
          </p15:clr>
        </p15:guide>
        <p15:guide id="5" orient="horz" pos="2447">
          <p15:clr>
            <a:srgbClr val="A4A3A4"/>
          </p15:clr>
        </p15:guide>
        <p15:guide id="6" orient="horz" pos="2443">
          <p15:clr>
            <a:srgbClr val="A4A3A4"/>
          </p15:clr>
        </p15:guide>
        <p15:guide id="7" pos="2216">
          <p15:clr>
            <a:srgbClr val="A4A3A4"/>
          </p15:clr>
        </p15:guide>
        <p15:guide id="8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820" orient="horz"/>
        <p:guide pos="768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464" orient="horz"/>
        <p:guide pos="2237"/>
        <p:guide pos="2461" orient="horz"/>
        <p:guide pos="2233"/>
        <p:guide pos="2447" orient="horz"/>
        <p:guide pos="2443" orient="horz"/>
        <p:guide pos="2216"/>
        <p:guide pos="2212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Narrow-italic.fntdata"/><Relationship Id="rId22" Type="http://schemas.openxmlformats.org/officeDocument/2006/relationships/font" Target="fonts/Candara-regular.fntdata"/><Relationship Id="rId21" Type="http://schemas.openxmlformats.org/officeDocument/2006/relationships/font" Target="fonts/ArialNarrow-boldItalic.fntdata"/><Relationship Id="rId24" Type="http://schemas.openxmlformats.org/officeDocument/2006/relationships/font" Target="fonts/Candara-italic.fntdata"/><Relationship Id="rId23" Type="http://schemas.openxmlformats.org/officeDocument/2006/relationships/font" Target="fonts/Candara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LibreFranklinMedium-regular.fntdata"/><Relationship Id="rId25" Type="http://schemas.openxmlformats.org/officeDocument/2006/relationships/font" Target="fonts/Candara-boldItalic.fntdata"/><Relationship Id="rId28" Type="http://schemas.openxmlformats.org/officeDocument/2006/relationships/font" Target="fonts/LibreFranklinMedium-italic.fntdata"/><Relationship Id="rId27" Type="http://schemas.openxmlformats.org/officeDocument/2006/relationships/font" Target="fonts/LibreFranklinMedium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LibreFranklinMedium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ArialNarrow-bold.fntdata"/><Relationship Id="rId18" Type="http://schemas.openxmlformats.org/officeDocument/2006/relationships/font" Target="fonts/ArialNarrow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10" type="dt"/>
          </p:nvPr>
        </p:nvSpPr>
        <p:spPr>
          <a:xfrm>
            <a:off x="3978136" y="1"/>
            <a:ext cx="3043343" cy="31030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3625" spcFirstLastPara="1" rIns="93625" wrap="square" tIns="468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/>
          <p:nvPr>
            <p:ph idx="2" type="sldImg"/>
          </p:nvPr>
        </p:nvSpPr>
        <p:spPr>
          <a:xfrm>
            <a:off x="160655" y="385763"/>
            <a:ext cx="6701700" cy="418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" name="Google Shape;5;n"/>
          <p:cNvSpPr txBox="1"/>
          <p:nvPr>
            <p:ph idx="1" type="body"/>
          </p:nvPr>
        </p:nvSpPr>
        <p:spPr>
          <a:xfrm>
            <a:off x="702310" y="4732129"/>
            <a:ext cx="5618480" cy="387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3625" spcFirstLastPara="1" rIns="93625" wrap="square" tIns="468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" name="Google Shape;6;n"/>
          <p:cNvSpPr txBox="1"/>
          <p:nvPr>
            <p:ph idx="12" type="sldNum"/>
          </p:nvPr>
        </p:nvSpPr>
        <p:spPr>
          <a:xfrm>
            <a:off x="3978136" y="8842033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3625" spcFirstLastPara="1" rIns="93625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:notes"/>
          <p:cNvSpPr/>
          <p:nvPr>
            <p:ph idx="2" type="sldImg"/>
          </p:nvPr>
        </p:nvSpPr>
        <p:spPr>
          <a:xfrm>
            <a:off x="160338" y="385763"/>
            <a:ext cx="6702425" cy="4189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p1:notes"/>
          <p:cNvSpPr txBox="1"/>
          <p:nvPr>
            <p:ph idx="1" type="body"/>
          </p:nvPr>
        </p:nvSpPr>
        <p:spPr>
          <a:xfrm>
            <a:off x="702310" y="4732129"/>
            <a:ext cx="5618480" cy="387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3625" spcFirstLastPara="1" rIns="93625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00" name="Google Shape;300;p1:notes"/>
          <p:cNvSpPr txBox="1"/>
          <p:nvPr>
            <p:ph idx="12" type="sldNum"/>
          </p:nvPr>
        </p:nvSpPr>
        <p:spPr>
          <a:xfrm>
            <a:off x="3978136" y="8842033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3625" spcFirstLastPara="1" rIns="93625" wrap="square" tIns="468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1:notes"/>
          <p:cNvSpPr/>
          <p:nvPr>
            <p:ph idx="2" type="sldImg"/>
          </p:nvPr>
        </p:nvSpPr>
        <p:spPr>
          <a:xfrm>
            <a:off x="160338" y="385763"/>
            <a:ext cx="6702425" cy="4189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4" name="Google Shape;504;p11:notes"/>
          <p:cNvSpPr txBox="1"/>
          <p:nvPr>
            <p:ph idx="1" type="body"/>
          </p:nvPr>
        </p:nvSpPr>
        <p:spPr>
          <a:xfrm>
            <a:off x="702310" y="4732129"/>
            <a:ext cx="5618480" cy="387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3625" spcFirstLastPara="1" rIns="93625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05" name="Google Shape;505;p11:notes"/>
          <p:cNvSpPr txBox="1"/>
          <p:nvPr>
            <p:ph idx="12" type="sldNum"/>
          </p:nvPr>
        </p:nvSpPr>
        <p:spPr>
          <a:xfrm>
            <a:off x="3978136" y="8842033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3625" spcFirstLastPara="1" rIns="93625" wrap="square" tIns="468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:notes"/>
          <p:cNvSpPr txBox="1"/>
          <p:nvPr>
            <p:ph idx="1" type="body"/>
          </p:nvPr>
        </p:nvSpPr>
        <p:spPr>
          <a:xfrm>
            <a:off x="702310" y="4732129"/>
            <a:ext cx="5618400" cy="3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3625" spcFirstLastPara="1" rIns="93625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14" name="Google Shape;514;p5:notes"/>
          <p:cNvSpPr/>
          <p:nvPr>
            <p:ph idx="2" type="sldImg"/>
          </p:nvPr>
        </p:nvSpPr>
        <p:spPr>
          <a:xfrm>
            <a:off x="160338" y="385763"/>
            <a:ext cx="6702425" cy="4189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:notes"/>
          <p:cNvSpPr/>
          <p:nvPr>
            <p:ph idx="2" type="sldImg"/>
          </p:nvPr>
        </p:nvSpPr>
        <p:spPr>
          <a:xfrm>
            <a:off x="160338" y="385763"/>
            <a:ext cx="6702425" cy="4189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p2:notes"/>
          <p:cNvSpPr txBox="1"/>
          <p:nvPr>
            <p:ph idx="1" type="body"/>
          </p:nvPr>
        </p:nvSpPr>
        <p:spPr>
          <a:xfrm>
            <a:off x="702310" y="4732129"/>
            <a:ext cx="5618480" cy="387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3625" spcFirstLastPara="1" rIns="93625" wrap="square" tIns="46800">
            <a:noAutofit/>
          </a:bodyPr>
          <a:lstStyle/>
          <a:p>
            <a:pPr indent="-1841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309" name="Google Shape;309;p2:notes"/>
          <p:cNvSpPr txBox="1"/>
          <p:nvPr>
            <p:ph idx="12" type="sldNum"/>
          </p:nvPr>
        </p:nvSpPr>
        <p:spPr>
          <a:xfrm>
            <a:off x="3978136" y="8842033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3625" spcFirstLastPara="1" rIns="93625" wrap="square" tIns="468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Narrow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:notes"/>
          <p:cNvSpPr/>
          <p:nvPr>
            <p:ph idx="2" type="sldImg"/>
          </p:nvPr>
        </p:nvSpPr>
        <p:spPr>
          <a:xfrm>
            <a:off x="160338" y="385763"/>
            <a:ext cx="6702425" cy="4189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" name="Google Shape;318;p3:notes"/>
          <p:cNvSpPr txBox="1"/>
          <p:nvPr>
            <p:ph idx="1" type="body"/>
          </p:nvPr>
        </p:nvSpPr>
        <p:spPr>
          <a:xfrm>
            <a:off x="702310" y="4732129"/>
            <a:ext cx="5618400" cy="3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3625" spcFirstLastPara="1" rIns="93625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19" name="Google Shape;319;p3:notes"/>
          <p:cNvSpPr txBox="1"/>
          <p:nvPr>
            <p:ph idx="12" type="sldNum"/>
          </p:nvPr>
        </p:nvSpPr>
        <p:spPr>
          <a:xfrm>
            <a:off x="3978136" y="8842033"/>
            <a:ext cx="30432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3625" spcFirstLastPara="1" rIns="93625" wrap="square" tIns="468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:notes"/>
          <p:cNvSpPr txBox="1"/>
          <p:nvPr>
            <p:ph idx="1" type="body"/>
          </p:nvPr>
        </p:nvSpPr>
        <p:spPr>
          <a:xfrm>
            <a:off x="702310" y="4732129"/>
            <a:ext cx="5618400" cy="3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3625" spcFirstLastPara="1" rIns="93625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28" name="Google Shape;328;p4:notes"/>
          <p:cNvSpPr/>
          <p:nvPr>
            <p:ph idx="2" type="sldImg"/>
          </p:nvPr>
        </p:nvSpPr>
        <p:spPr>
          <a:xfrm>
            <a:off x="160338" y="385763"/>
            <a:ext cx="6702425" cy="4189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:notes"/>
          <p:cNvSpPr/>
          <p:nvPr>
            <p:ph idx="2" type="sldImg"/>
          </p:nvPr>
        </p:nvSpPr>
        <p:spPr>
          <a:xfrm>
            <a:off x="6858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Operational Secure Ingest Service (OSIS) Implementation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7:notes"/>
          <p:cNvSpPr/>
          <p:nvPr>
            <p:ph idx="2" type="sldImg"/>
          </p:nvPr>
        </p:nvSpPr>
        <p:spPr>
          <a:xfrm>
            <a:off x="6858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8:notes"/>
          <p:cNvSpPr/>
          <p:nvPr>
            <p:ph idx="2" type="sldImg"/>
          </p:nvPr>
        </p:nvSpPr>
        <p:spPr>
          <a:xfrm>
            <a:off x="6858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3" name="Google Shape;44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9:notes"/>
          <p:cNvSpPr/>
          <p:nvPr>
            <p:ph idx="2" type="sldImg"/>
          </p:nvPr>
        </p:nvSpPr>
        <p:spPr>
          <a:xfrm>
            <a:off x="6858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8" name="Google Shape;48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0:notes"/>
          <p:cNvSpPr/>
          <p:nvPr>
            <p:ph idx="2" type="sldImg"/>
          </p:nvPr>
        </p:nvSpPr>
        <p:spPr>
          <a:xfrm>
            <a:off x="160338" y="385763"/>
            <a:ext cx="6702425" cy="4189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4" name="Google Shape;494;p10:notes"/>
          <p:cNvSpPr txBox="1"/>
          <p:nvPr>
            <p:ph idx="1" type="body"/>
          </p:nvPr>
        </p:nvSpPr>
        <p:spPr>
          <a:xfrm>
            <a:off x="702310" y="4732129"/>
            <a:ext cx="5618480" cy="387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3625" spcFirstLastPara="1" rIns="93625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</a:pPr>
            <a:r>
              <a:t/>
            </a:r>
            <a:endParaRPr sz="800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95" name="Google Shape;495;p10:notes"/>
          <p:cNvSpPr txBox="1"/>
          <p:nvPr>
            <p:ph idx="12" type="sldNum"/>
          </p:nvPr>
        </p:nvSpPr>
        <p:spPr>
          <a:xfrm>
            <a:off x="3978136" y="8842033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3625" spcFirstLastPara="1" rIns="93625" wrap="square" tIns="468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hyperlink" Target="http://www.noaa.gov/fisheries" TargetMode="External"/><Relationship Id="rId13" Type="http://schemas.openxmlformats.org/officeDocument/2006/relationships/image" Target="../media/image5.png"/><Relationship Id="rId12" Type="http://schemas.openxmlformats.org/officeDocument/2006/relationships/hyperlink" Target="http://www.noaa.gov/oceans-coasts" TargetMode="External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noaa.gov/" TargetMode="External"/><Relationship Id="rId3" Type="http://schemas.openxmlformats.org/officeDocument/2006/relationships/image" Target="../media/image9.png"/><Relationship Id="rId4" Type="http://schemas.openxmlformats.org/officeDocument/2006/relationships/hyperlink" Target="http://www.noaa.gov/marine-aviation" TargetMode="External"/><Relationship Id="rId9" Type="http://schemas.openxmlformats.org/officeDocument/2006/relationships/image" Target="../media/image2.png"/><Relationship Id="rId15" Type="http://schemas.openxmlformats.org/officeDocument/2006/relationships/image" Target="../media/image6.png"/><Relationship Id="rId14" Type="http://schemas.openxmlformats.org/officeDocument/2006/relationships/hyperlink" Target="http://www.noaa.gov/weather" TargetMode="External"/><Relationship Id="rId5" Type="http://schemas.openxmlformats.org/officeDocument/2006/relationships/image" Target="../media/image3.png"/><Relationship Id="rId6" Type="http://schemas.openxmlformats.org/officeDocument/2006/relationships/hyperlink" Target="http://www.noaa.gov/research" TargetMode="External"/><Relationship Id="rId7" Type="http://schemas.openxmlformats.org/officeDocument/2006/relationships/image" Target="../media/image1.png"/><Relationship Id="rId8" Type="http://schemas.openxmlformats.org/officeDocument/2006/relationships/hyperlink" Target="http://www.noaa.gov/satellites" TargetMode="Externa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hyperlink" Target="http://www.noaa.gov/fisheries" TargetMode="External"/><Relationship Id="rId13" Type="http://schemas.openxmlformats.org/officeDocument/2006/relationships/image" Target="../media/image5.png"/><Relationship Id="rId12" Type="http://schemas.openxmlformats.org/officeDocument/2006/relationships/hyperlink" Target="http://www.noaa.gov/oceans-coasts" TargetMode="External"/><Relationship Id="rId1" Type="http://schemas.openxmlformats.org/officeDocument/2006/relationships/slideMaster" Target="../slideMasters/slideMaster2.xml"/><Relationship Id="rId2" Type="http://schemas.openxmlformats.org/officeDocument/2006/relationships/hyperlink" Target="http://www.noaa.gov/" TargetMode="External"/><Relationship Id="rId3" Type="http://schemas.openxmlformats.org/officeDocument/2006/relationships/image" Target="../media/image9.png"/><Relationship Id="rId4" Type="http://schemas.openxmlformats.org/officeDocument/2006/relationships/hyperlink" Target="http://www.noaa.gov/marine-aviation" TargetMode="External"/><Relationship Id="rId9" Type="http://schemas.openxmlformats.org/officeDocument/2006/relationships/image" Target="../media/image2.png"/><Relationship Id="rId15" Type="http://schemas.openxmlformats.org/officeDocument/2006/relationships/image" Target="../media/image6.png"/><Relationship Id="rId14" Type="http://schemas.openxmlformats.org/officeDocument/2006/relationships/hyperlink" Target="http://www.noaa.gov/weather" TargetMode="External"/><Relationship Id="rId5" Type="http://schemas.openxmlformats.org/officeDocument/2006/relationships/image" Target="../media/image3.png"/><Relationship Id="rId6" Type="http://schemas.openxmlformats.org/officeDocument/2006/relationships/hyperlink" Target="http://www.noaa.gov/research" TargetMode="External"/><Relationship Id="rId7" Type="http://schemas.openxmlformats.org/officeDocument/2006/relationships/image" Target="../media/image1.png"/><Relationship Id="rId8" Type="http://schemas.openxmlformats.org/officeDocument/2006/relationships/hyperlink" Target="http://www.noaa.gov/satellites" TargetMode="Externa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hyperlink" Target="http://www.noaa.gov/fisheries" TargetMode="External"/><Relationship Id="rId13" Type="http://schemas.openxmlformats.org/officeDocument/2006/relationships/image" Target="../media/image5.png"/><Relationship Id="rId12" Type="http://schemas.openxmlformats.org/officeDocument/2006/relationships/hyperlink" Target="http://www.noaa.gov/oceans-coasts" TargetMode="External"/><Relationship Id="rId1" Type="http://schemas.openxmlformats.org/officeDocument/2006/relationships/slideMaster" Target="../slideMasters/slideMaster2.xml"/><Relationship Id="rId2" Type="http://schemas.openxmlformats.org/officeDocument/2006/relationships/hyperlink" Target="http://www.noaa.gov/" TargetMode="External"/><Relationship Id="rId3" Type="http://schemas.openxmlformats.org/officeDocument/2006/relationships/image" Target="../media/image9.png"/><Relationship Id="rId4" Type="http://schemas.openxmlformats.org/officeDocument/2006/relationships/hyperlink" Target="http://www.noaa.gov/marine-aviation" TargetMode="External"/><Relationship Id="rId9" Type="http://schemas.openxmlformats.org/officeDocument/2006/relationships/image" Target="../media/image2.png"/><Relationship Id="rId15" Type="http://schemas.openxmlformats.org/officeDocument/2006/relationships/image" Target="../media/image6.png"/><Relationship Id="rId14" Type="http://schemas.openxmlformats.org/officeDocument/2006/relationships/hyperlink" Target="http://www.noaa.gov/weather" TargetMode="External"/><Relationship Id="rId5" Type="http://schemas.openxmlformats.org/officeDocument/2006/relationships/image" Target="../media/image3.png"/><Relationship Id="rId6" Type="http://schemas.openxmlformats.org/officeDocument/2006/relationships/hyperlink" Target="http://www.noaa.gov/research" TargetMode="External"/><Relationship Id="rId7" Type="http://schemas.openxmlformats.org/officeDocument/2006/relationships/image" Target="../media/image1.png"/><Relationship Id="rId8" Type="http://schemas.openxmlformats.org/officeDocument/2006/relationships/hyperlink" Target="http://www.noaa.gov/satellites" TargetMode="Externa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hyperlink" Target="http://www.noaa.gov/fisheries" TargetMode="External"/><Relationship Id="rId13" Type="http://schemas.openxmlformats.org/officeDocument/2006/relationships/image" Target="../media/image5.png"/><Relationship Id="rId12" Type="http://schemas.openxmlformats.org/officeDocument/2006/relationships/hyperlink" Target="http://www.noaa.gov/oceans-coasts" TargetMode="External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noaa.gov/" TargetMode="External"/><Relationship Id="rId3" Type="http://schemas.openxmlformats.org/officeDocument/2006/relationships/image" Target="../media/image9.png"/><Relationship Id="rId4" Type="http://schemas.openxmlformats.org/officeDocument/2006/relationships/hyperlink" Target="http://www.noaa.gov/marine-aviation" TargetMode="External"/><Relationship Id="rId9" Type="http://schemas.openxmlformats.org/officeDocument/2006/relationships/image" Target="../media/image2.png"/><Relationship Id="rId15" Type="http://schemas.openxmlformats.org/officeDocument/2006/relationships/image" Target="../media/image6.png"/><Relationship Id="rId14" Type="http://schemas.openxmlformats.org/officeDocument/2006/relationships/hyperlink" Target="http://www.noaa.gov/weather" TargetMode="External"/><Relationship Id="rId5" Type="http://schemas.openxmlformats.org/officeDocument/2006/relationships/image" Target="../media/image3.png"/><Relationship Id="rId6" Type="http://schemas.openxmlformats.org/officeDocument/2006/relationships/hyperlink" Target="http://www.noaa.gov/research" TargetMode="External"/><Relationship Id="rId7" Type="http://schemas.openxmlformats.org/officeDocument/2006/relationships/image" Target="../media/image1.png"/><Relationship Id="rId8" Type="http://schemas.openxmlformats.org/officeDocument/2006/relationships/hyperlink" Target="http://www.noaa.gov/satellites" TargetMode="Externa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k Blue">
  <p:cSld name="Dk Blu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"/>
          <p:cNvSpPr/>
          <p:nvPr/>
        </p:nvSpPr>
        <p:spPr>
          <a:xfrm>
            <a:off x="410810" y="0"/>
            <a:ext cx="8730900" cy="35559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>
            <p:ph idx="2" type="pic"/>
          </p:nvPr>
        </p:nvSpPr>
        <p:spPr>
          <a:xfrm>
            <a:off x="412576" y="3556000"/>
            <a:ext cx="8729100" cy="2159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" type="body"/>
          </p:nvPr>
        </p:nvSpPr>
        <p:spPr>
          <a:xfrm>
            <a:off x="780334" y="2158998"/>
            <a:ext cx="13716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6F5FF"/>
              </a:buClr>
              <a:buSzPts val="1800"/>
              <a:buNone/>
              <a:defRPr b="1" sz="1800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"/>
          <p:cNvSpPr txBox="1"/>
          <p:nvPr>
            <p:ph idx="3" type="body"/>
          </p:nvPr>
        </p:nvSpPr>
        <p:spPr>
          <a:xfrm>
            <a:off x="780334" y="3111500"/>
            <a:ext cx="12954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6F5FF"/>
              </a:buClr>
              <a:buSzPts val="1600"/>
              <a:buNone/>
              <a:defRPr b="0" sz="1600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2"/>
          <p:cNvSpPr txBox="1"/>
          <p:nvPr>
            <p:ph idx="4" type="body"/>
          </p:nvPr>
        </p:nvSpPr>
        <p:spPr>
          <a:xfrm>
            <a:off x="2514600" y="640621"/>
            <a:ext cx="6096000" cy="11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b="1" sz="4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2"/>
          <p:cNvSpPr txBox="1"/>
          <p:nvPr>
            <p:ph idx="5" type="body"/>
          </p:nvPr>
        </p:nvSpPr>
        <p:spPr>
          <a:xfrm>
            <a:off x="2515037" y="1885156"/>
            <a:ext cx="6092400" cy="7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4EDFF"/>
              </a:buClr>
              <a:buSzPts val="2800"/>
              <a:buNone/>
              <a:defRPr b="0" sz="2800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"/>
          <p:cNvSpPr txBox="1"/>
          <p:nvPr>
            <p:ph idx="6" type="body"/>
          </p:nvPr>
        </p:nvSpPr>
        <p:spPr>
          <a:xfrm>
            <a:off x="2514600" y="2759364"/>
            <a:ext cx="60960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4EDFF"/>
              </a:buClr>
              <a:buSzPts val="1800"/>
              <a:buNone/>
              <a:defRPr sz="1800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1" name="Google Shape;41;p2"/>
          <p:cNvCxnSpPr/>
          <p:nvPr/>
        </p:nvCxnSpPr>
        <p:spPr>
          <a:xfrm>
            <a:off x="2285999" y="508000"/>
            <a:ext cx="0" cy="2894400"/>
          </a:xfrm>
          <a:prstGeom prst="straightConnector1">
            <a:avLst/>
          </a:prstGeom>
          <a:noFill/>
          <a:ln cap="flat" cmpd="sng" w="12700">
            <a:solidFill>
              <a:srgbClr val="3687F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2" name="Google Shape;42;p2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444500"/>
            <a:ext cx="1468447" cy="17782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" name="Google Shape;43;p2"/>
          <p:cNvGrpSpPr/>
          <p:nvPr/>
        </p:nvGrpSpPr>
        <p:grpSpPr>
          <a:xfrm>
            <a:off x="-30388" y="0"/>
            <a:ext cx="472440" cy="5714771"/>
            <a:chOff x="-15240" y="0"/>
            <a:chExt cx="472440" cy="6858000"/>
          </a:xfrm>
        </p:grpSpPr>
        <p:sp>
          <p:nvSpPr>
            <p:cNvPr id="44" name="Google Shape;44;p2"/>
            <p:cNvSpPr/>
            <p:nvPr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6002" y="3197352"/>
              <a:ext cx="409956" cy="1069848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jacqui.fenner\Desktop\PTT templates\images\noaa icons\noaa_icons-04.png" id="46" name="Google Shape;46;p2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5.png" id="47" name="Google Shape;47;p2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6.png" id="48" name="Google Shape;48;p2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7.png" id="49" name="Google Shape;49;p2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8.png" id="50" name="Google Shape;50;p2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10.png" id="51" name="Google Shape;51;p2">
              <a:hlinkClick r:id="rId14"/>
            </p:cNvPr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2" name="Google Shape;52;p2"/>
            <p:cNvGrpSpPr/>
            <p:nvPr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53" name="Google Shape;53;p2"/>
              <p:cNvGrpSpPr/>
              <p:nvPr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54" name="Google Shape;54;p2"/>
                <p:cNvCxnSpPr/>
                <p:nvPr/>
              </p:nvCxnSpPr>
              <p:spPr>
                <a:xfrm>
                  <a:off x="15148" y="42672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5" name="Google Shape;55;p2"/>
                <p:cNvCxnSpPr/>
                <p:nvPr/>
              </p:nvCxnSpPr>
              <p:spPr>
                <a:xfrm>
                  <a:off x="15148" y="32004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6" name="Google Shape;56;p2"/>
                <p:cNvCxnSpPr/>
                <p:nvPr/>
              </p:nvCxnSpPr>
              <p:spPr>
                <a:xfrm>
                  <a:off x="15148" y="21336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7" name="Google Shape;57;p2"/>
                <p:cNvCxnSpPr/>
                <p:nvPr/>
              </p:nvCxnSpPr>
              <p:spPr>
                <a:xfrm>
                  <a:off x="15148" y="53340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8" name="Google Shape;58;p2"/>
                <p:cNvCxnSpPr/>
                <p:nvPr/>
              </p:nvCxnSpPr>
              <p:spPr>
                <a:xfrm>
                  <a:off x="15148" y="10668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9" name="Google Shape;59;p2"/>
                <p:cNvCxnSpPr/>
                <p:nvPr/>
              </p:nvCxnSpPr>
              <p:spPr>
                <a:xfrm>
                  <a:off x="15148" y="64008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60" name="Google Shape;60;p2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>
                    <a:alpha val="40000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 Column, Wide Pic Top">
  <p:cSld name="1 Column, Wide Pic Top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"/>
          <p:cNvSpPr/>
          <p:nvPr>
            <p:ph idx="2" type="pic"/>
          </p:nvPr>
        </p:nvSpPr>
        <p:spPr>
          <a:xfrm>
            <a:off x="762000" y="1016000"/>
            <a:ext cx="7921800" cy="146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752888" y="2603500"/>
            <a:ext cx="7933800" cy="25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type="title"/>
          </p:nvPr>
        </p:nvSpPr>
        <p:spPr>
          <a:xfrm>
            <a:off x="752888" y="228865"/>
            <a:ext cx="79338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 Column, Wide Pic Bottom">
  <p:cSld name="1 Column, Wide Pic Bottom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/>
          <p:nvPr>
            <p:ph idx="2" type="pic"/>
          </p:nvPr>
        </p:nvSpPr>
        <p:spPr>
          <a:xfrm>
            <a:off x="762000" y="3683000"/>
            <a:ext cx="7921800" cy="146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12"/>
          <p:cNvSpPr txBox="1"/>
          <p:nvPr>
            <p:ph idx="1" type="body"/>
          </p:nvPr>
        </p:nvSpPr>
        <p:spPr>
          <a:xfrm>
            <a:off x="752888" y="1016000"/>
            <a:ext cx="7933800" cy="25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12"/>
          <p:cNvSpPr txBox="1"/>
          <p:nvPr>
            <p:ph type="title"/>
          </p:nvPr>
        </p:nvSpPr>
        <p:spPr>
          <a:xfrm>
            <a:off x="752888" y="228865"/>
            <a:ext cx="79338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 Column">
  <p:cSld name="2 Column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3"/>
          <p:cNvSpPr txBox="1"/>
          <p:nvPr>
            <p:ph type="title"/>
          </p:nvPr>
        </p:nvSpPr>
        <p:spPr>
          <a:xfrm>
            <a:off x="749872" y="228864"/>
            <a:ext cx="74004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Libre Franklin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3"/>
          <p:cNvSpPr txBox="1"/>
          <p:nvPr>
            <p:ph idx="1" type="body"/>
          </p:nvPr>
        </p:nvSpPr>
        <p:spPr>
          <a:xfrm>
            <a:off x="762000" y="1016000"/>
            <a:ext cx="3742800" cy="41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13"/>
          <p:cNvSpPr txBox="1"/>
          <p:nvPr>
            <p:ph idx="2" type="body"/>
          </p:nvPr>
        </p:nvSpPr>
        <p:spPr>
          <a:xfrm>
            <a:off x="4953000" y="1016000"/>
            <a:ext cx="3742800" cy="41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 Column, 2 Pic">
  <p:cSld name="2 Column, 2 Pic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 txBox="1"/>
          <p:nvPr>
            <p:ph type="title"/>
          </p:nvPr>
        </p:nvSpPr>
        <p:spPr>
          <a:xfrm>
            <a:off x="749872" y="228864"/>
            <a:ext cx="74004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Libre Franklin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4"/>
          <p:cNvSpPr/>
          <p:nvPr>
            <p:ph idx="2" type="pic"/>
          </p:nvPr>
        </p:nvSpPr>
        <p:spPr>
          <a:xfrm>
            <a:off x="762001" y="1016000"/>
            <a:ext cx="3733800" cy="133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14"/>
          <p:cNvSpPr/>
          <p:nvPr>
            <p:ph idx="3" type="pic"/>
          </p:nvPr>
        </p:nvSpPr>
        <p:spPr>
          <a:xfrm>
            <a:off x="4953000" y="1016000"/>
            <a:ext cx="3733800" cy="133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14"/>
          <p:cNvSpPr txBox="1"/>
          <p:nvPr>
            <p:ph idx="1" type="body"/>
          </p:nvPr>
        </p:nvSpPr>
        <p:spPr>
          <a:xfrm>
            <a:off x="752888" y="2540000"/>
            <a:ext cx="3742800" cy="26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14"/>
          <p:cNvSpPr txBox="1"/>
          <p:nvPr>
            <p:ph idx="4" type="body"/>
          </p:nvPr>
        </p:nvSpPr>
        <p:spPr>
          <a:xfrm>
            <a:off x="4953000" y="2540000"/>
            <a:ext cx="3742800" cy="26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Column">
  <p:cSld name="3 Column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 txBox="1"/>
          <p:nvPr>
            <p:ph type="title"/>
          </p:nvPr>
        </p:nvSpPr>
        <p:spPr>
          <a:xfrm>
            <a:off x="749872" y="235920"/>
            <a:ext cx="74004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Libre Franklin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5"/>
          <p:cNvSpPr txBox="1"/>
          <p:nvPr>
            <p:ph idx="1" type="body"/>
          </p:nvPr>
        </p:nvSpPr>
        <p:spPr>
          <a:xfrm>
            <a:off x="752888" y="1016000"/>
            <a:ext cx="2447400" cy="41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p15"/>
          <p:cNvSpPr txBox="1"/>
          <p:nvPr>
            <p:ph idx="2" type="body"/>
          </p:nvPr>
        </p:nvSpPr>
        <p:spPr>
          <a:xfrm>
            <a:off x="6248400" y="1016000"/>
            <a:ext cx="2447400" cy="41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15"/>
          <p:cNvSpPr txBox="1"/>
          <p:nvPr>
            <p:ph idx="3" type="body"/>
          </p:nvPr>
        </p:nvSpPr>
        <p:spPr>
          <a:xfrm>
            <a:off x="3500644" y="1016000"/>
            <a:ext cx="2447400" cy="41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Column, 3 Pic">
  <p:cSld name="3 Column, 3 Pic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/>
          <p:nvPr>
            <p:ph type="title"/>
          </p:nvPr>
        </p:nvSpPr>
        <p:spPr>
          <a:xfrm>
            <a:off x="749872" y="235920"/>
            <a:ext cx="74004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Libre Franklin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6"/>
          <p:cNvSpPr/>
          <p:nvPr>
            <p:ph idx="2" type="pic"/>
          </p:nvPr>
        </p:nvSpPr>
        <p:spPr>
          <a:xfrm>
            <a:off x="762000" y="1016000"/>
            <a:ext cx="2435400" cy="133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16"/>
          <p:cNvSpPr/>
          <p:nvPr>
            <p:ph idx="3" type="pic"/>
          </p:nvPr>
        </p:nvSpPr>
        <p:spPr>
          <a:xfrm>
            <a:off x="3508162" y="1016000"/>
            <a:ext cx="2435400" cy="133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16"/>
          <p:cNvSpPr/>
          <p:nvPr>
            <p:ph idx="4" type="pic"/>
          </p:nvPr>
        </p:nvSpPr>
        <p:spPr>
          <a:xfrm>
            <a:off x="6251362" y="1016000"/>
            <a:ext cx="2435400" cy="133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16"/>
          <p:cNvSpPr txBox="1"/>
          <p:nvPr>
            <p:ph idx="1" type="body"/>
          </p:nvPr>
        </p:nvSpPr>
        <p:spPr>
          <a:xfrm>
            <a:off x="752888" y="2540000"/>
            <a:ext cx="2447400" cy="26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16"/>
          <p:cNvSpPr txBox="1"/>
          <p:nvPr>
            <p:ph idx="5" type="body"/>
          </p:nvPr>
        </p:nvSpPr>
        <p:spPr>
          <a:xfrm>
            <a:off x="6248400" y="2540000"/>
            <a:ext cx="2447400" cy="26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16"/>
          <p:cNvSpPr txBox="1"/>
          <p:nvPr>
            <p:ph idx="6" type="body"/>
          </p:nvPr>
        </p:nvSpPr>
        <p:spPr>
          <a:xfrm>
            <a:off x="3500644" y="2540000"/>
            <a:ext cx="2447400" cy="26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 Lg Pic">
  <p:cSld name="1 Lg Pic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/>
          <p:nvPr>
            <p:ph type="title"/>
          </p:nvPr>
        </p:nvSpPr>
        <p:spPr>
          <a:xfrm>
            <a:off x="749872" y="235920"/>
            <a:ext cx="74004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Libre Franklin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17"/>
          <p:cNvSpPr/>
          <p:nvPr>
            <p:ph idx="2" type="pic"/>
          </p:nvPr>
        </p:nvSpPr>
        <p:spPr>
          <a:xfrm>
            <a:off x="762000" y="1016000"/>
            <a:ext cx="7924800" cy="4127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sic" type="obj">
  <p:cSld name="OBJECT">
    <p:bg>
      <p:bgPr>
        <a:solidFill>
          <a:schemeClr val="lt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"/>
          <p:cNvSpPr txBox="1"/>
          <p:nvPr>
            <p:ph type="title"/>
          </p:nvPr>
        </p:nvSpPr>
        <p:spPr>
          <a:xfrm>
            <a:off x="749872" y="235920"/>
            <a:ext cx="74004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Libre Franklin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19"/>
          <p:cNvSpPr txBox="1"/>
          <p:nvPr>
            <p:ph idx="1" type="body"/>
          </p:nvPr>
        </p:nvSpPr>
        <p:spPr>
          <a:xfrm>
            <a:off x="752888" y="1016000"/>
            <a:ext cx="7933800" cy="41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/>
          <p:nvPr>
            <p:ph idx="1" type="body"/>
          </p:nvPr>
        </p:nvSpPr>
        <p:spPr>
          <a:xfrm>
            <a:off x="752888" y="1016000"/>
            <a:ext cx="7933800" cy="41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" name="Google Shape;183;p20"/>
          <p:cNvSpPr txBox="1"/>
          <p:nvPr>
            <p:ph type="title"/>
          </p:nvPr>
        </p:nvSpPr>
        <p:spPr>
          <a:xfrm>
            <a:off x="749872" y="235920"/>
            <a:ext cx="74004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20"/>
          <p:cNvSpPr txBox="1"/>
          <p:nvPr>
            <p:ph idx="10" type="dt"/>
          </p:nvPr>
        </p:nvSpPr>
        <p:spPr>
          <a:xfrm>
            <a:off x="685800" y="5334000"/>
            <a:ext cx="19050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" name="Google Shape;185;p20"/>
          <p:cNvSpPr txBox="1"/>
          <p:nvPr>
            <p:ph idx="11" type="ftr"/>
          </p:nvPr>
        </p:nvSpPr>
        <p:spPr>
          <a:xfrm>
            <a:off x="3124200" y="5334000"/>
            <a:ext cx="28956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20"/>
          <p:cNvSpPr txBox="1"/>
          <p:nvPr>
            <p:ph idx="12" type="sldNum"/>
          </p:nvPr>
        </p:nvSpPr>
        <p:spPr>
          <a:xfrm>
            <a:off x="7315200" y="5207000"/>
            <a:ext cx="1371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k Blue">
  <p:cSld name="Dk Blue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/>
          <p:nvPr/>
        </p:nvSpPr>
        <p:spPr>
          <a:xfrm>
            <a:off x="410810" y="0"/>
            <a:ext cx="8730900" cy="35559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1"/>
          <p:cNvSpPr/>
          <p:nvPr>
            <p:ph idx="2" type="pic"/>
          </p:nvPr>
        </p:nvSpPr>
        <p:spPr>
          <a:xfrm>
            <a:off x="412576" y="3556000"/>
            <a:ext cx="8729100" cy="2159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21"/>
          <p:cNvSpPr txBox="1"/>
          <p:nvPr>
            <p:ph idx="1" type="body"/>
          </p:nvPr>
        </p:nvSpPr>
        <p:spPr>
          <a:xfrm>
            <a:off x="780334" y="2158998"/>
            <a:ext cx="13716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6F5FF"/>
              </a:buClr>
              <a:buSzPts val="1800"/>
              <a:buNone/>
              <a:defRPr b="1" sz="1800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" name="Google Shape;191;p21"/>
          <p:cNvSpPr txBox="1"/>
          <p:nvPr>
            <p:ph idx="3" type="body"/>
          </p:nvPr>
        </p:nvSpPr>
        <p:spPr>
          <a:xfrm>
            <a:off x="780334" y="3111500"/>
            <a:ext cx="12954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6F5FF"/>
              </a:buClr>
              <a:buSzPts val="1600"/>
              <a:buNone/>
              <a:defRPr b="0" sz="1600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2" name="Google Shape;192;p21"/>
          <p:cNvSpPr txBox="1"/>
          <p:nvPr>
            <p:ph idx="4" type="body"/>
          </p:nvPr>
        </p:nvSpPr>
        <p:spPr>
          <a:xfrm>
            <a:off x="2514600" y="640621"/>
            <a:ext cx="6096000" cy="11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b="1" sz="4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21"/>
          <p:cNvSpPr txBox="1"/>
          <p:nvPr>
            <p:ph idx="5" type="body"/>
          </p:nvPr>
        </p:nvSpPr>
        <p:spPr>
          <a:xfrm>
            <a:off x="2515037" y="1885156"/>
            <a:ext cx="6092400" cy="7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4EDFF"/>
              </a:buClr>
              <a:buSzPts val="2800"/>
              <a:buNone/>
              <a:defRPr b="0" sz="2800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4" name="Google Shape;194;p21"/>
          <p:cNvSpPr txBox="1"/>
          <p:nvPr>
            <p:ph idx="6" type="body"/>
          </p:nvPr>
        </p:nvSpPr>
        <p:spPr>
          <a:xfrm>
            <a:off x="2514600" y="2759364"/>
            <a:ext cx="60960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4EDFF"/>
              </a:buClr>
              <a:buSzPts val="1800"/>
              <a:buNone/>
              <a:defRPr sz="1800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95" name="Google Shape;195;p21"/>
          <p:cNvCxnSpPr/>
          <p:nvPr/>
        </p:nvCxnSpPr>
        <p:spPr>
          <a:xfrm>
            <a:off x="2285999" y="508000"/>
            <a:ext cx="0" cy="2894400"/>
          </a:xfrm>
          <a:prstGeom prst="straightConnector1">
            <a:avLst/>
          </a:prstGeom>
          <a:noFill/>
          <a:ln cap="flat" cmpd="sng" w="12700">
            <a:solidFill>
              <a:srgbClr val="3687F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96" name="Google Shape;196;p21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444500"/>
            <a:ext cx="1223705" cy="1481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7" name="Google Shape;197;p21"/>
          <p:cNvGrpSpPr/>
          <p:nvPr/>
        </p:nvGrpSpPr>
        <p:grpSpPr>
          <a:xfrm>
            <a:off x="-30388" y="0"/>
            <a:ext cx="472440" cy="5714771"/>
            <a:chOff x="-15240" y="0"/>
            <a:chExt cx="472440" cy="6858000"/>
          </a:xfrm>
        </p:grpSpPr>
        <p:sp>
          <p:nvSpPr>
            <p:cNvPr id="198" name="Google Shape;198;p21"/>
            <p:cNvSpPr/>
            <p:nvPr/>
          </p:nvSpPr>
          <p:spPr>
            <a:xfrm>
              <a:off x="10668" y="0"/>
              <a:ext cx="420600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1"/>
            <p:cNvSpPr/>
            <p:nvPr/>
          </p:nvSpPr>
          <p:spPr>
            <a:xfrm>
              <a:off x="16002" y="3197352"/>
              <a:ext cx="410100" cy="1069800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jacqui.fenner\Desktop\PTT templates\images\noaa icons\noaa_icons-04.png" id="200" name="Google Shape;200;p21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5.png" id="201" name="Google Shape;201;p21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6.png" id="202" name="Google Shape;202;p21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7.png" id="203" name="Google Shape;203;p21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8.png" id="204" name="Google Shape;204;p21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10.png" id="205" name="Google Shape;205;p21">
              <a:hlinkClick r:id="rId14"/>
            </p:cNvPr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6" name="Google Shape;206;p21"/>
            <p:cNvGrpSpPr/>
            <p:nvPr/>
          </p:nvGrpSpPr>
          <p:grpSpPr>
            <a:xfrm>
              <a:off x="15148" y="0"/>
              <a:ext cx="420600" cy="6858000"/>
              <a:chOff x="15148" y="0"/>
              <a:chExt cx="420600" cy="6858000"/>
            </a:xfrm>
          </p:grpSpPr>
          <p:grpSp>
            <p:nvGrpSpPr>
              <p:cNvPr id="207" name="Google Shape;207;p21"/>
              <p:cNvGrpSpPr/>
              <p:nvPr/>
            </p:nvGrpSpPr>
            <p:grpSpPr>
              <a:xfrm>
                <a:off x="15148" y="1066800"/>
                <a:ext cx="420600" cy="5334000"/>
                <a:chOff x="15148" y="1066800"/>
                <a:chExt cx="420600" cy="5334000"/>
              </a:xfrm>
            </p:grpSpPr>
            <p:cxnSp>
              <p:nvCxnSpPr>
                <p:cNvPr id="208" name="Google Shape;208;p21"/>
                <p:cNvCxnSpPr/>
                <p:nvPr/>
              </p:nvCxnSpPr>
              <p:spPr>
                <a:xfrm>
                  <a:off x="15148" y="42672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09" name="Google Shape;209;p21"/>
                <p:cNvCxnSpPr/>
                <p:nvPr/>
              </p:nvCxnSpPr>
              <p:spPr>
                <a:xfrm>
                  <a:off x="15148" y="32004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0" name="Google Shape;210;p21"/>
                <p:cNvCxnSpPr/>
                <p:nvPr/>
              </p:nvCxnSpPr>
              <p:spPr>
                <a:xfrm>
                  <a:off x="15148" y="21336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1" name="Google Shape;211;p21"/>
                <p:cNvCxnSpPr/>
                <p:nvPr/>
              </p:nvCxnSpPr>
              <p:spPr>
                <a:xfrm>
                  <a:off x="15148" y="53340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2" name="Google Shape;212;p21"/>
                <p:cNvCxnSpPr/>
                <p:nvPr/>
              </p:nvCxnSpPr>
              <p:spPr>
                <a:xfrm>
                  <a:off x="15148" y="10668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3" name="Google Shape;213;p21"/>
                <p:cNvCxnSpPr/>
                <p:nvPr/>
              </p:nvCxnSpPr>
              <p:spPr>
                <a:xfrm>
                  <a:off x="15148" y="64008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214" name="Google Shape;214;p21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>
                    <a:alpha val="40000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>
  <p:cSld name="1_Title Slid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2"/>
          <p:cNvSpPr txBox="1"/>
          <p:nvPr>
            <p:ph type="ctrTitle"/>
          </p:nvPr>
        </p:nvSpPr>
        <p:spPr>
          <a:xfrm>
            <a:off x="685800" y="1775354"/>
            <a:ext cx="7772400" cy="12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800"/>
              <a:buFont typeface="Libre Franklin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22"/>
          <p:cNvSpPr txBox="1"/>
          <p:nvPr>
            <p:ph idx="1" type="subTitle"/>
          </p:nvPr>
        </p:nvSpPr>
        <p:spPr>
          <a:xfrm>
            <a:off x="1371600" y="3238500"/>
            <a:ext cx="6400800" cy="14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92B7"/>
              </a:buClr>
              <a:buSzPts val="3200"/>
              <a:buNone/>
              <a:defRPr>
                <a:solidFill>
                  <a:srgbClr val="8892B7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92B7"/>
              </a:buClr>
              <a:buSzPts val="2800"/>
              <a:buNone/>
              <a:defRPr>
                <a:solidFill>
                  <a:srgbClr val="8892B7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92B7"/>
              </a:buClr>
              <a:buSzPts val="2400"/>
              <a:buNone/>
              <a:defRPr>
                <a:solidFill>
                  <a:srgbClr val="8892B7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2B7"/>
              </a:buClr>
              <a:buSzPts val="2000"/>
              <a:buNone/>
              <a:defRPr>
                <a:solidFill>
                  <a:srgbClr val="8892B7"/>
                </a:solidFill>
              </a:defRPr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92B7"/>
              </a:buClr>
              <a:buSzPts val="1800"/>
              <a:buNone/>
              <a:defRPr>
                <a:solidFill>
                  <a:srgbClr val="8892B7"/>
                </a:solidFill>
              </a:defRPr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92B7"/>
              </a:buClr>
              <a:buSzPts val="1600"/>
              <a:buNone/>
              <a:defRPr>
                <a:solidFill>
                  <a:srgbClr val="8892B7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2B7"/>
              </a:buClr>
              <a:buSzPts val="2000"/>
              <a:buNone/>
              <a:defRPr>
                <a:solidFill>
                  <a:srgbClr val="8892B7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2B7"/>
              </a:buClr>
              <a:buSzPts val="2000"/>
              <a:buNone/>
              <a:defRPr>
                <a:solidFill>
                  <a:srgbClr val="8892B7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2B7"/>
              </a:buClr>
              <a:buSzPts val="2000"/>
              <a:buNone/>
              <a:defRPr>
                <a:solidFill>
                  <a:srgbClr val="8892B7"/>
                </a:solidFill>
              </a:defRPr>
            </a:lvl9pPr>
          </a:lstStyle>
          <a:p/>
        </p:txBody>
      </p:sp>
      <p:sp>
        <p:nvSpPr>
          <p:cNvPr id="218" name="Google Shape;218;p22"/>
          <p:cNvSpPr txBox="1"/>
          <p:nvPr>
            <p:ph idx="10" type="dt"/>
          </p:nvPr>
        </p:nvSpPr>
        <p:spPr>
          <a:xfrm>
            <a:off x="457200" y="5296958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22"/>
          <p:cNvSpPr txBox="1"/>
          <p:nvPr>
            <p:ph idx="11" type="ftr"/>
          </p:nvPr>
        </p:nvSpPr>
        <p:spPr>
          <a:xfrm>
            <a:off x="3124200" y="5296958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0" name="Google Shape;220;p22"/>
          <p:cNvSpPr txBox="1"/>
          <p:nvPr>
            <p:ph idx="12" type="sldNum"/>
          </p:nvPr>
        </p:nvSpPr>
        <p:spPr>
          <a:xfrm>
            <a:off x="6553200" y="5296958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>
  <p:cSld name="1_Title Slide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k Blue">
  <p:cSld name="1_Dk Blue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"/>
          <p:cNvSpPr/>
          <p:nvPr/>
        </p:nvSpPr>
        <p:spPr>
          <a:xfrm>
            <a:off x="410810" y="0"/>
            <a:ext cx="8730900" cy="35559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4"/>
          <p:cNvSpPr/>
          <p:nvPr>
            <p:ph idx="2" type="pic"/>
          </p:nvPr>
        </p:nvSpPr>
        <p:spPr>
          <a:xfrm>
            <a:off x="412576" y="3556000"/>
            <a:ext cx="8729100" cy="2159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5" name="Google Shape;225;p24"/>
          <p:cNvSpPr txBox="1"/>
          <p:nvPr>
            <p:ph idx="1" type="body"/>
          </p:nvPr>
        </p:nvSpPr>
        <p:spPr>
          <a:xfrm>
            <a:off x="780334" y="2158998"/>
            <a:ext cx="13716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6F5FF"/>
              </a:buClr>
              <a:buSzPts val="1800"/>
              <a:buNone/>
              <a:defRPr b="1" sz="1800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6" name="Google Shape;226;p24"/>
          <p:cNvSpPr txBox="1"/>
          <p:nvPr>
            <p:ph idx="3" type="body"/>
          </p:nvPr>
        </p:nvSpPr>
        <p:spPr>
          <a:xfrm>
            <a:off x="780334" y="3111500"/>
            <a:ext cx="12954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6F5FF"/>
              </a:buClr>
              <a:buSzPts val="1600"/>
              <a:buNone/>
              <a:defRPr b="0" sz="1600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" name="Google Shape;227;p24"/>
          <p:cNvSpPr txBox="1"/>
          <p:nvPr>
            <p:ph idx="4" type="body"/>
          </p:nvPr>
        </p:nvSpPr>
        <p:spPr>
          <a:xfrm>
            <a:off x="2514600" y="640621"/>
            <a:ext cx="6096000" cy="11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b="1" sz="4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" name="Google Shape;228;p24"/>
          <p:cNvSpPr txBox="1"/>
          <p:nvPr>
            <p:ph idx="5" type="body"/>
          </p:nvPr>
        </p:nvSpPr>
        <p:spPr>
          <a:xfrm>
            <a:off x="2515037" y="1885156"/>
            <a:ext cx="6092400" cy="7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4EDFF"/>
              </a:buClr>
              <a:buSzPts val="2800"/>
              <a:buNone/>
              <a:defRPr b="0" sz="2800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" name="Google Shape;229;p24"/>
          <p:cNvSpPr txBox="1"/>
          <p:nvPr>
            <p:ph idx="6" type="body"/>
          </p:nvPr>
        </p:nvSpPr>
        <p:spPr>
          <a:xfrm>
            <a:off x="2514600" y="2759364"/>
            <a:ext cx="60960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4EDFF"/>
              </a:buClr>
              <a:buSzPts val="1800"/>
              <a:buNone/>
              <a:defRPr sz="1800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30" name="Google Shape;230;p24"/>
          <p:cNvCxnSpPr/>
          <p:nvPr/>
        </p:nvCxnSpPr>
        <p:spPr>
          <a:xfrm>
            <a:off x="2285999" y="508000"/>
            <a:ext cx="0" cy="2894400"/>
          </a:xfrm>
          <a:prstGeom prst="straightConnector1">
            <a:avLst/>
          </a:prstGeom>
          <a:noFill/>
          <a:ln cap="flat" cmpd="sng" w="12700">
            <a:solidFill>
              <a:srgbClr val="3687F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31" name="Google Shape;231;p24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444500"/>
            <a:ext cx="1223705" cy="1481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2" name="Google Shape;232;p24"/>
          <p:cNvGrpSpPr/>
          <p:nvPr/>
        </p:nvGrpSpPr>
        <p:grpSpPr>
          <a:xfrm>
            <a:off x="-30388" y="0"/>
            <a:ext cx="472440" cy="5714771"/>
            <a:chOff x="-15240" y="0"/>
            <a:chExt cx="472440" cy="6858000"/>
          </a:xfrm>
        </p:grpSpPr>
        <p:sp>
          <p:nvSpPr>
            <p:cNvPr id="233" name="Google Shape;233;p24"/>
            <p:cNvSpPr/>
            <p:nvPr/>
          </p:nvSpPr>
          <p:spPr>
            <a:xfrm>
              <a:off x="10668" y="0"/>
              <a:ext cx="420600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24"/>
            <p:cNvSpPr/>
            <p:nvPr/>
          </p:nvSpPr>
          <p:spPr>
            <a:xfrm>
              <a:off x="16002" y="3197352"/>
              <a:ext cx="410100" cy="1069800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jacqui.fenner\Desktop\PTT templates\images\noaa icons\noaa_icons-04.png" id="235" name="Google Shape;235;p24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5.png" id="236" name="Google Shape;236;p24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6.png" id="237" name="Google Shape;237;p24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7.png" id="238" name="Google Shape;238;p24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8.png" id="239" name="Google Shape;239;p24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10.png" id="240" name="Google Shape;240;p24">
              <a:hlinkClick r:id="rId14"/>
            </p:cNvPr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1" name="Google Shape;241;p24"/>
            <p:cNvGrpSpPr/>
            <p:nvPr/>
          </p:nvGrpSpPr>
          <p:grpSpPr>
            <a:xfrm>
              <a:off x="15148" y="0"/>
              <a:ext cx="420600" cy="6858000"/>
              <a:chOff x="15148" y="0"/>
              <a:chExt cx="420600" cy="6858000"/>
            </a:xfrm>
          </p:grpSpPr>
          <p:grpSp>
            <p:nvGrpSpPr>
              <p:cNvPr id="242" name="Google Shape;242;p24"/>
              <p:cNvGrpSpPr/>
              <p:nvPr/>
            </p:nvGrpSpPr>
            <p:grpSpPr>
              <a:xfrm>
                <a:off x="15148" y="1066800"/>
                <a:ext cx="420600" cy="5334000"/>
                <a:chOff x="15148" y="1066800"/>
                <a:chExt cx="420600" cy="5334000"/>
              </a:xfrm>
            </p:grpSpPr>
            <p:cxnSp>
              <p:nvCxnSpPr>
                <p:cNvPr id="243" name="Google Shape;243;p24"/>
                <p:cNvCxnSpPr/>
                <p:nvPr/>
              </p:nvCxnSpPr>
              <p:spPr>
                <a:xfrm>
                  <a:off x="15148" y="42672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4" name="Google Shape;244;p24"/>
                <p:cNvCxnSpPr/>
                <p:nvPr/>
              </p:nvCxnSpPr>
              <p:spPr>
                <a:xfrm>
                  <a:off x="15148" y="32004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5" name="Google Shape;245;p24"/>
                <p:cNvCxnSpPr/>
                <p:nvPr/>
              </p:nvCxnSpPr>
              <p:spPr>
                <a:xfrm>
                  <a:off x="15148" y="21336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6" name="Google Shape;246;p24"/>
                <p:cNvCxnSpPr/>
                <p:nvPr/>
              </p:nvCxnSpPr>
              <p:spPr>
                <a:xfrm>
                  <a:off x="15148" y="53340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7" name="Google Shape;247;p24"/>
                <p:cNvCxnSpPr/>
                <p:nvPr/>
              </p:nvCxnSpPr>
              <p:spPr>
                <a:xfrm>
                  <a:off x="15148" y="10668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8" name="Google Shape;248;p24"/>
                <p:cNvCxnSpPr/>
                <p:nvPr/>
              </p:nvCxnSpPr>
              <p:spPr>
                <a:xfrm>
                  <a:off x="15148" y="64008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249" name="Google Shape;249;p24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>
                    <a:alpha val="40000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 Column, Small Pic">
  <p:cSld name="2 Column, Small Pic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5"/>
          <p:cNvSpPr txBox="1"/>
          <p:nvPr>
            <p:ph type="title"/>
          </p:nvPr>
        </p:nvSpPr>
        <p:spPr>
          <a:xfrm>
            <a:off x="749872" y="235920"/>
            <a:ext cx="74004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Libre Franklin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25"/>
          <p:cNvSpPr/>
          <p:nvPr>
            <p:ph idx="2" type="pic"/>
          </p:nvPr>
        </p:nvSpPr>
        <p:spPr>
          <a:xfrm>
            <a:off x="4953000" y="1016000"/>
            <a:ext cx="3733800" cy="1650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3" name="Google Shape;253;p25"/>
          <p:cNvSpPr txBox="1"/>
          <p:nvPr>
            <p:ph idx="1" type="body"/>
          </p:nvPr>
        </p:nvSpPr>
        <p:spPr>
          <a:xfrm>
            <a:off x="752888" y="1016000"/>
            <a:ext cx="3742800" cy="41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" name="Google Shape;254;p25"/>
          <p:cNvSpPr txBox="1"/>
          <p:nvPr>
            <p:ph idx="3" type="body"/>
          </p:nvPr>
        </p:nvSpPr>
        <p:spPr>
          <a:xfrm>
            <a:off x="4953000" y="2857500"/>
            <a:ext cx="3742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 Column, Tall Pic Right">
  <p:cSld name="1 Column, Tall Pic Right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6"/>
          <p:cNvSpPr txBox="1"/>
          <p:nvPr>
            <p:ph type="title"/>
          </p:nvPr>
        </p:nvSpPr>
        <p:spPr>
          <a:xfrm>
            <a:off x="749872" y="235920"/>
            <a:ext cx="74004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Libre Franklin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26"/>
          <p:cNvSpPr/>
          <p:nvPr>
            <p:ph idx="2" type="pic"/>
          </p:nvPr>
        </p:nvSpPr>
        <p:spPr>
          <a:xfrm>
            <a:off x="6096000" y="1016000"/>
            <a:ext cx="2590800" cy="4127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26"/>
          <p:cNvSpPr txBox="1"/>
          <p:nvPr>
            <p:ph idx="1" type="body"/>
          </p:nvPr>
        </p:nvSpPr>
        <p:spPr>
          <a:xfrm>
            <a:off x="752888" y="1016000"/>
            <a:ext cx="5190600" cy="41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 Column, Tall Pic Left">
  <p:cSld name="1 Column, Tall Pic Left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7"/>
          <p:cNvSpPr txBox="1"/>
          <p:nvPr>
            <p:ph type="title"/>
          </p:nvPr>
        </p:nvSpPr>
        <p:spPr>
          <a:xfrm>
            <a:off x="749872" y="235920"/>
            <a:ext cx="74004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Libre Franklin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27"/>
          <p:cNvSpPr/>
          <p:nvPr>
            <p:ph idx="2" type="pic"/>
          </p:nvPr>
        </p:nvSpPr>
        <p:spPr>
          <a:xfrm>
            <a:off x="762000" y="1016000"/>
            <a:ext cx="2590800" cy="4127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2" name="Google Shape;262;p27"/>
          <p:cNvSpPr txBox="1"/>
          <p:nvPr>
            <p:ph idx="1" type="body"/>
          </p:nvPr>
        </p:nvSpPr>
        <p:spPr>
          <a:xfrm>
            <a:off x="3505200" y="1016000"/>
            <a:ext cx="5190600" cy="41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 Column, Wide Pic Top">
  <p:cSld name="1 Column, Wide Pic Top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8"/>
          <p:cNvSpPr/>
          <p:nvPr>
            <p:ph idx="2" type="pic"/>
          </p:nvPr>
        </p:nvSpPr>
        <p:spPr>
          <a:xfrm>
            <a:off x="762000" y="1016000"/>
            <a:ext cx="7921800" cy="146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5" name="Google Shape;265;p28"/>
          <p:cNvSpPr txBox="1"/>
          <p:nvPr>
            <p:ph idx="1" type="body"/>
          </p:nvPr>
        </p:nvSpPr>
        <p:spPr>
          <a:xfrm>
            <a:off x="752888" y="2603500"/>
            <a:ext cx="7933800" cy="25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6" name="Google Shape;266;p28"/>
          <p:cNvSpPr txBox="1"/>
          <p:nvPr>
            <p:ph type="title"/>
          </p:nvPr>
        </p:nvSpPr>
        <p:spPr>
          <a:xfrm>
            <a:off x="752888" y="228865"/>
            <a:ext cx="79338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 Column, Wide Pic Bottom">
  <p:cSld name="1 Column, Wide Pic Bottom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9"/>
          <p:cNvSpPr/>
          <p:nvPr>
            <p:ph idx="2" type="pic"/>
          </p:nvPr>
        </p:nvSpPr>
        <p:spPr>
          <a:xfrm>
            <a:off x="762000" y="3683000"/>
            <a:ext cx="7921800" cy="146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9" name="Google Shape;269;p29"/>
          <p:cNvSpPr txBox="1"/>
          <p:nvPr>
            <p:ph idx="1" type="body"/>
          </p:nvPr>
        </p:nvSpPr>
        <p:spPr>
          <a:xfrm>
            <a:off x="752888" y="1016000"/>
            <a:ext cx="7933800" cy="25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" name="Google Shape;270;p29"/>
          <p:cNvSpPr txBox="1"/>
          <p:nvPr>
            <p:ph type="title"/>
          </p:nvPr>
        </p:nvSpPr>
        <p:spPr>
          <a:xfrm>
            <a:off x="752888" y="228865"/>
            <a:ext cx="79338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 Column">
  <p:cSld name="2 Column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0"/>
          <p:cNvSpPr txBox="1"/>
          <p:nvPr>
            <p:ph type="title"/>
          </p:nvPr>
        </p:nvSpPr>
        <p:spPr>
          <a:xfrm>
            <a:off x="749872" y="228864"/>
            <a:ext cx="74004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Libre Franklin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30"/>
          <p:cNvSpPr txBox="1"/>
          <p:nvPr>
            <p:ph idx="1" type="body"/>
          </p:nvPr>
        </p:nvSpPr>
        <p:spPr>
          <a:xfrm>
            <a:off x="762000" y="1016000"/>
            <a:ext cx="3742800" cy="41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" name="Google Shape;274;p30"/>
          <p:cNvSpPr txBox="1"/>
          <p:nvPr>
            <p:ph idx="2" type="body"/>
          </p:nvPr>
        </p:nvSpPr>
        <p:spPr>
          <a:xfrm>
            <a:off x="4953000" y="1016000"/>
            <a:ext cx="3742800" cy="41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 Column, 2 Pic">
  <p:cSld name="2 Column, 2 Pic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1"/>
          <p:cNvSpPr txBox="1"/>
          <p:nvPr>
            <p:ph type="title"/>
          </p:nvPr>
        </p:nvSpPr>
        <p:spPr>
          <a:xfrm>
            <a:off x="749872" y="228864"/>
            <a:ext cx="74004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Libre Franklin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31"/>
          <p:cNvSpPr/>
          <p:nvPr>
            <p:ph idx="2" type="pic"/>
          </p:nvPr>
        </p:nvSpPr>
        <p:spPr>
          <a:xfrm>
            <a:off x="762001" y="1016000"/>
            <a:ext cx="3733800" cy="133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31"/>
          <p:cNvSpPr/>
          <p:nvPr>
            <p:ph idx="3" type="pic"/>
          </p:nvPr>
        </p:nvSpPr>
        <p:spPr>
          <a:xfrm>
            <a:off x="4953000" y="1016000"/>
            <a:ext cx="3733800" cy="133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31"/>
          <p:cNvSpPr txBox="1"/>
          <p:nvPr>
            <p:ph idx="1" type="body"/>
          </p:nvPr>
        </p:nvSpPr>
        <p:spPr>
          <a:xfrm>
            <a:off x="752888" y="2540000"/>
            <a:ext cx="3742800" cy="26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" name="Google Shape;280;p31"/>
          <p:cNvSpPr txBox="1"/>
          <p:nvPr>
            <p:ph idx="4" type="body"/>
          </p:nvPr>
        </p:nvSpPr>
        <p:spPr>
          <a:xfrm>
            <a:off x="4953000" y="2540000"/>
            <a:ext cx="3742800" cy="26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sic" type="obj">
  <p:cSld name="OBJECT"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"/>
          <p:cNvSpPr txBox="1"/>
          <p:nvPr>
            <p:ph type="title"/>
          </p:nvPr>
        </p:nvSpPr>
        <p:spPr>
          <a:xfrm>
            <a:off x="749872" y="235920"/>
            <a:ext cx="74004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Libre Franklin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"/>
          <p:cNvSpPr txBox="1"/>
          <p:nvPr>
            <p:ph idx="1" type="body"/>
          </p:nvPr>
        </p:nvSpPr>
        <p:spPr>
          <a:xfrm>
            <a:off x="752888" y="1016000"/>
            <a:ext cx="7933800" cy="41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Column">
  <p:cSld name="3 Column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2"/>
          <p:cNvSpPr txBox="1"/>
          <p:nvPr>
            <p:ph type="title"/>
          </p:nvPr>
        </p:nvSpPr>
        <p:spPr>
          <a:xfrm>
            <a:off x="749872" y="235920"/>
            <a:ext cx="74004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Libre Franklin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32"/>
          <p:cNvSpPr txBox="1"/>
          <p:nvPr>
            <p:ph idx="1" type="body"/>
          </p:nvPr>
        </p:nvSpPr>
        <p:spPr>
          <a:xfrm>
            <a:off x="752888" y="1016000"/>
            <a:ext cx="2447400" cy="41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4" name="Google Shape;284;p32"/>
          <p:cNvSpPr txBox="1"/>
          <p:nvPr>
            <p:ph idx="2" type="body"/>
          </p:nvPr>
        </p:nvSpPr>
        <p:spPr>
          <a:xfrm>
            <a:off x="6248400" y="1016000"/>
            <a:ext cx="2447400" cy="41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5" name="Google Shape;285;p32"/>
          <p:cNvSpPr txBox="1"/>
          <p:nvPr>
            <p:ph idx="3" type="body"/>
          </p:nvPr>
        </p:nvSpPr>
        <p:spPr>
          <a:xfrm>
            <a:off x="3500644" y="1016000"/>
            <a:ext cx="2447400" cy="41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Column, 3 Pic">
  <p:cSld name="3 Column, 3 Pic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3"/>
          <p:cNvSpPr txBox="1"/>
          <p:nvPr>
            <p:ph type="title"/>
          </p:nvPr>
        </p:nvSpPr>
        <p:spPr>
          <a:xfrm>
            <a:off x="749872" y="235920"/>
            <a:ext cx="74004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Libre Franklin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33"/>
          <p:cNvSpPr/>
          <p:nvPr>
            <p:ph idx="2" type="pic"/>
          </p:nvPr>
        </p:nvSpPr>
        <p:spPr>
          <a:xfrm>
            <a:off x="762000" y="1016000"/>
            <a:ext cx="2435400" cy="133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9" name="Google Shape;289;p33"/>
          <p:cNvSpPr/>
          <p:nvPr>
            <p:ph idx="3" type="pic"/>
          </p:nvPr>
        </p:nvSpPr>
        <p:spPr>
          <a:xfrm>
            <a:off x="3508162" y="1016000"/>
            <a:ext cx="2435400" cy="133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0" name="Google Shape;290;p33"/>
          <p:cNvSpPr/>
          <p:nvPr>
            <p:ph idx="4" type="pic"/>
          </p:nvPr>
        </p:nvSpPr>
        <p:spPr>
          <a:xfrm>
            <a:off x="6251362" y="1016000"/>
            <a:ext cx="2435400" cy="133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1" name="Google Shape;291;p33"/>
          <p:cNvSpPr txBox="1"/>
          <p:nvPr>
            <p:ph idx="1" type="body"/>
          </p:nvPr>
        </p:nvSpPr>
        <p:spPr>
          <a:xfrm>
            <a:off x="752888" y="2540000"/>
            <a:ext cx="2447400" cy="26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" name="Google Shape;292;p33"/>
          <p:cNvSpPr txBox="1"/>
          <p:nvPr>
            <p:ph idx="5" type="body"/>
          </p:nvPr>
        </p:nvSpPr>
        <p:spPr>
          <a:xfrm>
            <a:off x="6248400" y="2540000"/>
            <a:ext cx="2447400" cy="26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3" name="Google Shape;293;p33"/>
          <p:cNvSpPr txBox="1"/>
          <p:nvPr>
            <p:ph idx="6" type="body"/>
          </p:nvPr>
        </p:nvSpPr>
        <p:spPr>
          <a:xfrm>
            <a:off x="3500644" y="2540000"/>
            <a:ext cx="2447400" cy="26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 Lg Pic">
  <p:cSld name="1 Lg Pic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4"/>
          <p:cNvSpPr txBox="1"/>
          <p:nvPr>
            <p:ph type="title"/>
          </p:nvPr>
        </p:nvSpPr>
        <p:spPr>
          <a:xfrm>
            <a:off x="749872" y="235920"/>
            <a:ext cx="74004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Libre Franklin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34"/>
          <p:cNvSpPr/>
          <p:nvPr>
            <p:ph idx="2" type="pic"/>
          </p:nvPr>
        </p:nvSpPr>
        <p:spPr>
          <a:xfrm>
            <a:off x="762000" y="1016000"/>
            <a:ext cx="7924800" cy="4127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/>
          <p:nvPr>
            <p:ph idx="1" type="body"/>
          </p:nvPr>
        </p:nvSpPr>
        <p:spPr>
          <a:xfrm>
            <a:off x="752888" y="1016000"/>
            <a:ext cx="7933800" cy="41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5"/>
          <p:cNvSpPr txBox="1"/>
          <p:nvPr>
            <p:ph type="title"/>
          </p:nvPr>
        </p:nvSpPr>
        <p:spPr>
          <a:xfrm>
            <a:off x="749872" y="235920"/>
            <a:ext cx="74004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5"/>
          <p:cNvSpPr txBox="1"/>
          <p:nvPr>
            <p:ph idx="10" type="dt"/>
          </p:nvPr>
        </p:nvSpPr>
        <p:spPr>
          <a:xfrm>
            <a:off x="685800" y="5334000"/>
            <a:ext cx="19050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5"/>
          <p:cNvSpPr txBox="1"/>
          <p:nvPr>
            <p:ph idx="11" type="ftr"/>
          </p:nvPr>
        </p:nvSpPr>
        <p:spPr>
          <a:xfrm>
            <a:off x="3124200" y="5334000"/>
            <a:ext cx="28956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5"/>
          <p:cNvSpPr txBox="1"/>
          <p:nvPr>
            <p:ph idx="12" type="sldNum"/>
          </p:nvPr>
        </p:nvSpPr>
        <p:spPr>
          <a:xfrm>
            <a:off x="7315200" y="5207000"/>
            <a:ext cx="1371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k Blue">
  <p:cSld name="1_Dk Blu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"/>
          <p:cNvSpPr/>
          <p:nvPr/>
        </p:nvSpPr>
        <p:spPr>
          <a:xfrm>
            <a:off x="410810" y="0"/>
            <a:ext cx="8730900" cy="35559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6"/>
          <p:cNvSpPr/>
          <p:nvPr>
            <p:ph idx="2" type="pic"/>
          </p:nvPr>
        </p:nvSpPr>
        <p:spPr>
          <a:xfrm>
            <a:off x="412576" y="3556000"/>
            <a:ext cx="8729100" cy="2159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6"/>
          <p:cNvSpPr txBox="1"/>
          <p:nvPr>
            <p:ph idx="1" type="body"/>
          </p:nvPr>
        </p:nvSpPr>
        <p:spPr>
          <a:xfrm>
            <a:off x="780334" y="2158998"/>
            <a:ext cx="13716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6F5FF"/>
              </a:buClr>
              <a:buSzPts val="1800"/>
              <a:buNone/>
              <a:defRPr b="1" sz="1800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6"/>
          <p:cNvSpPr txBox="1"/>
          <p:nvPr>
            <p:ph idx="3" type="body"/>
          </p:nvPr>
        </p:nvSpPr>
        <p:spPr>
          <a:xfrm>
            <a:off x="780334" y="3111500"/>
            <a:ext cx="12954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6F5FF"/>
              </a:buClr>
              <a:buSzPts val="1600"/>
              <a:buNone/>
              <a:defRPr b="0" sz="1600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6"/>
          <p:cNvSpPr txBox="1"/>
          <p:nvPr>
            <p:ph idx="4" type="body"/>
          </p:nvPr>
        </p:nvSpPr>
        <p:spPr>
          <a:xfrm>
            <a:off x="2514600" y="640621"/>
            <a:ext cx="6096000" cy="11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b="1" sz="4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6"/>
          <p:cNvSpPr txBox="1"/>
          <p:nvPr>
            <p:ph idx="5" type="body"/>
          </p:nvPr>
        </p:nvSpPr>
        <p:spPr>
          <a:xfrm>
            <a:off x="2515037" y="1885156"/>
            <a:ext cx="6092400" cy="7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4EDFF"/>
              </a:buClr>
              <a:buSzPts val="2800"/>
              <a:buNone/>
              <a:defRPr b="0" sz="2800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6"/>
          <p:cNvSpPr txBox="1"/>
          <p:nvPr>
            <p:ph idx="6" type="body"/>
          </p:nvPr>
        </p:nvSpPr>
        <p:spPr>
          <a:xfrm>
            <a:off x="2514600" y="2759364"/>
            <a:ext cx="60960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4EDFF"/>
              </a:buClr>
              <a:buSzPts val="1800"/>
              <a:buNone/>
              <a:defRPr sz="1800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9" name="Google Shape;79;p6"/>
          <p:cNvCxnSpPr/>
          <p:nvPr/>
        </p:nvCxnSpPr>
        <p:spPr>
          <a:xfrm>
            <a:off x="2285999" y="508000"/>
            <a:ext cx="0" cy="2894400"/>
          </a:xfrm>
          <a:prstGeom prst="straightConnector1">
            <a:avLst/>
          </a:prstGeom>
          <a:noFill/>
          <a:ln cap="flat" cmpd="sng" w="12700">
            <a:solidFill>
              <a:srgbClr val="3687F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0" name="Google Shape;80;p6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444500"/>
            <a:ext cx="1468447" cy="17782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" name="Google Shape;81;p6"/>
          <p:cNvGrpSpPr/>
          <p:nvPr/>
        </p:nvGrpSpPr>
        <p:grpSpPr>
          <a:xfrm>
            <a:off x="-30388" y="0"/>
            <a:ext cx="472440" cy="5714771"/>
            <a:chOff x="-15240" y="0"/>
            <a:chExt cx="472440" cy="6858000"/>
          </a:xfrm>
        </p:grpSpPr>
        <p:sp>
          <p:nvSpPr>
            <p:cNvPr id="82" name="Google Shape;82;p6"/>
            <p:cNvSpPr/>
            <p:nvPr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16002" y="3197352"/>
              <a:ext cx="409956" cy="1069848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jacqui.fenner\Desktop\PTT templates\images\noaa icons\noaa_icons-04.png" id="84" name="Google Shape;84;p6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5.png" id="85" name="Google Shape;85;p6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6.png" id="86" name="Google Shape;86;p6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7.png" id="87" name="Google Shape;87;p6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8.png" id="88" name="Google Shape;88;p6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10.png" id="89" name="Google Shape;89;p6">
              <a:hlinkClick r:id="rId14"/>
            </p:cNvPr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0" name="Google Shape;90;p6"/>
            <p:cNvGrpSpPr/>
            <p:nvPr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91" name="Google Shape;91;p6"/>
              <p:cNvGrpSpPr/>
              <p:nvPr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92" name="Google Shape;92;p6"/>
                <p:cNvCxnSpPr/>
                <p:nvPr/>
              </p:nvCxnSpPr>
              <p:spPr>
                <a:xfrm>
                  <a:off x="15148" y="42672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3" name="Google Shape;93;p6"/>
                <p:cNvCxnSpPr/>
                <p:nvPr/>
              </p:nvCxnSpPr>
              <p:spPr>
                <a:xfrm>
                  <a:off x="15148" y="32004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4" name="Google Shape;94;p6"/>
                <p:cNvCxnSpPr/>
                <p:nvPr/>
              </p:nvCxnSpPr>
              <p:spPr>
                <a:xfrm>
                  <a:off x="15148" y="21336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5" name="Google Shape;95;p6"/>
                <p:cNvCxnSpPr/>
                <p:nvPr/>
              </p:nvCxnSpPr>
              <p:spPr>
                <a:xfrm>
                  <a:off x="15148" y="53340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6" name="Google Shape;96;p6"/>
                <p:cNvCxnSpPr/>
                <p:nvPr/>
              </p:nvCxnSpPr>
              <p:spPr>
                <a:xfrm>
                  <a:off x="15148" y="10668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7" name="Google Shape;97;p6"/>
                <p:cNvCxnSpPr/>
                <p:nvPr/>
              </p:nvCxnSpPr>
              <p:spPr>
                <a:xfrm>
                  <a:off x="15148" y="64008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98" name="Google Shape;98;p6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>
                    <a:alpha val="40000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/>
          <p:cNvSpPr txBox="1"/>
          <p:nvPr>
            <p:ph type="ctrTitle"/>
          </p:nvPr>
        </p:nvSpPr>
        <p:spPr>
          <a:xfrm>
            <a:off x="685800" y="1775354"/>
            <a:ext cx="7772400" cy="12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800"/>
              <a:buFont typeface="Libre Franklin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7"/>
          <p:cNvSpPr txBox="1"/>
          <p:nvPr>
            <p:ph idx="1" type="subTitle"/>
          </p:nvPr>
        </p:nvSpPr>
        <p:spPr>
          <a:xfrm>
            <a:off x="1371600" y="3238500"/>
            <a:ext cx="6400800" cy="14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92B7"/>
              </a:buClr>
              <a:buSzPts val="3200"/>
              <a:buNone/>
              <a:defRPr>
                <a:solidFill>
                  <a:srgbClr val="8892B7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92B7"/>
              </a:buClr>
              <a:buSzPts val="2800"/>
              <a:buNone/>
              <a:defRPr>
                <a:solidFill>
                  <a:srgbClr val="8892B7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92B7"/>
              </a:buClr>
              <a:buSzPts val="2400"/>
              <a:buNone/>
              <a:defRPr>
                <a:solidFill>
                  <a:srgbClr val="8892B7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2B7"/>
              </a:buClr>
              <a:buSzPts val="2000"/>
              <a:buNone/>
              <a:defRPr>
                <a:solidFill>
                  <a:srgbClr val="8892B7"/>
                </a:solidFill>
              </a:defRPr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92B7"/>
              </a:buClr>
              <a:buSzPts val="1800"/>
              <a:buNone/>
              <a:defRPr>
                <a:solidFill>
                  <a:srgbClr val="8892B7"/>
                </a:solidFill>
              </a:defRPr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92B7"/>
              </a:buClr>
              <a:buSzPts val="1600"/>
              <a:buNone/>
              <a:defRPr>
                <a:solidFill>
                  <a:srgbClr val="8892B7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2B7"/>
              </a:buClr>
              <a:buSzPts val="2000"/>
              <a:buNone/>
              <a:defRPr>
                <a:solidFill>
                  <a:srgbClr val="8892B7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2B7"/>
              </a:buClr>
              <a:buSzPts val="2000"/>
              <a:buNone/>
              <a:defRPr>
                <a:solidFill>
                  <a:srgbClr val="8892B7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2B7"/>
              </a:buClr>
              <a:buSzPts val="2000"/>
              <a:buNone/>
              <a:defRPr>
                <a:solidFill>
                  <a:srgbClr val="8892B7"/>
                </a:solidFill>
              </a:defRPr>
            </a:lvl9pPr>
          </a:lstStyle>
          <a:p/>
        </p:txBody>
      </p:sp>
      <p:sp>
        <p:nvSpPr>
          <p:cNvPr id="102" name="Google Shape;102;p7"/>
          <p:cNvSpPr txBox="1"/>
          <p:nvPr>
            <p:ph idx="10" type="dt"/>
          </p:nvPr>
        </p:nvSpPr>
        <p:spPr>
          <a:xfrm>
            <a:off x="457200" y="5296958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7"/>
          <p:cNvSpPr txBox="1"/>
          <p:nvPr>
            <p:ph idx="11" type="ftr"/>
          </p:nvPr>
        </p:nvSpPr>
        <p:spPr>
          <a:xfrm>
            <a:off x="3124200" y="5296958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7"/>
          <p:cNvSpPr txBox="1"/>
          <p:nvPr>
            <p:ph idx="12" type="sldNum"/>
          </p:nvPr>
        </p:nvSpPr>
        <p:spPr>
          <a:xfrm>
            <a:off x="6553200" y="5296958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 Column, Small Pic">
  <p:cSld name="2 Column, Small Pic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"/>
          <p:cNvSpPr txBox="1"/>
          <p:nvPr>
            <p:ph type="title"/>
          </p:nvPr>
        </p:nvSpPr>
        <p:spPr>
          <a:xfrm>
            <a:off x="749872" y="235920"/>
            <a:ext cx="74004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Libre Franklin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8"/>
          <p:cNvSpPr/>
          <p:nvPr>
            <p:ph idx="2" type="pic"/>
          </p:nvPr>
        </p:nvSpPr>
        <p:spPr>
          <a:xfrm>
            <a:off x="4953000" y="1016000"/>
            <a:ext cx="3733800" cy="1650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8"/>
          <p:cNvSpPr txBox="1"/>
          <p:nvPr>
            <p:ph idx="1" type="body"/>
          </p:nvPr>
        </p:nvSpPr>
        <p:spPr>
          <a:xfrm>
            <a:off x="752888" y="1016000"/>
            <a:ext cx="3742800" cy="41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8"/>
          <p:cNvSpPr txBox="1"/>
          <p:nvPr>
            <p:ph idx="3" type="body"/>
          </p:nvPr>
        </p:nvSpPr>
        <p:spPr>
          <a:xfrm>
            <a:off x="4953000" y="2857500"/>
            <a:ext cx="3742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 Column, Tall Pic Right">
  <p:cSld name="1 Column, Tall Pic Righ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"/>
          <p:cNvSpPr txBox="1"/>
          <p:nvPr>
            <p:ph type="title"/>
          </p:nvPr>
        </p:nvSpPr>
        <p:spPr>
          <a:xfrm>
            <a:off x="749872" y="235920"/>
            <a:ext cx="74004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Libre Franklin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9"/>
          <p:cNvSpPr/>
          <p:nvPr>
            <p:ph idx="2" type="pic"/>
          </p:nvPr>
        </p:nvSpPr>
        <p:spPr>
          <a:xfrm>
            <a:off x="6096000" y="1016000"/>
            <a:ext cx="2590800" cy="4127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9"/>
          <p:cNvSpPr txBox="1"/>
          <p:nvPr>
            <p:ph idx="1" type="body"/>
          </p:nvPr>
        </p:nvSpPr>
        <p:spPr>
          <a:xfrm>
            <a:off x="752888" y="1016000"/>
            <a:ext cx="5190600" cy="41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 Column, Tall Pic Left">
  <p:cSld name="1 Column, Tall Pic Lef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"/>
          <p:cNvSpPr txBox="1"/>
          <p:nvPr>
            <p:ph type="title"/>
          </p:nvPr>
        </p:nvSpPr>
        <p:spPr>
          <a:xfrm>
            <a:off x="749872" y="235920"/>
            <a:ext cx="74004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Libre Franklin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0"/>
          <p:cNvSpPr/>
          <p:nvPr>
            <p:ph idx="2" type="pic"/>
          </p:nvPr>
        </p:nvSpPr>
        <p:spPr>
          <a:xfrm>
            <a:off x="762000" y="1016000"/>
            <a:ext cx="2590800" cy="4127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10"/>
          <p:cNvSpPr txBox="1"/>
          <p:nvPr>
            <p:ph idx="1" type="body"/>
          </p:nvPr>
        </p:nvSpPr>
        <p:spPr>
          <a:xfrm>
            <a:off x="3505200" y="1016000"/>
            <a:ext cx="5190600" cy="41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.xml"/><Relationship Id="rId22" Type="http://schemas.openxmlformats.org/officeDocument/2006/relationships/slideLayout" Target="../slideLayouts/slideLayout4.xml"/><Relationship Id="rId21" Type="http://schemas.openxmlformats.org/officeDocument/2006/relationships/slideLayout" Target="../slideLayouts/slideLayout3.xml"/><Relationship Id="rId24" Type="http://schemas.openxmlformats.org/officeDocument/2006/relationships/slideLayout" Target="../slideLayouts/slideLayout6.xml"/><Relationship Id="rId23" Type="http://schemas.openxmlformats.org/officeDocument/2006/relationships/slideLayout" Target="../slideLayouts/slideLayout5.xml"/><Relationship Id="rId1" Type="http://schemas.openxmlformats.org/officeDocument/2006/relationships/hyperlink" Target="http://www.noaa.gov/marine-aviation" TargetMode="External"/><Relationship Id="rId2" Type="http://schemas.openxmlformats.org/officeDocument/2006/relationships/image" Target="../media/image3.png"/><Relationship Id="rId3" Type="http://schemas.openxmlformats.org/officeDocument/2006/relationships/hyperlink" Target="http://www.noaa.gov/research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noaa.gov/oceans-coasts" TargetMode="External"/><Relationship Id="rId26" Type="http://schemas.openxmlformats.org/officeDocument/2006/relationships/slideLayout" Target="../slideLayouts/slideLayout8.xml"/><Relationship Id="rId25" Type="http://schemas.openxmlformats.org/officeDocument/2006/relationships/slideLayout" Target="../slideLayouts/slideLayout7.xml"/><Relationship Id="rId28" Type="http://schemas.openxmlformats.org/officeDocument/2006/relationships/slideLayout" Target="../slideLayouts/slideLayout10.xml"/><Relationship Id="rId27" Type="http://schemas.openxmlformats.org/officeDocument/2006/relationships/slideLayout" Target="../slideLayouts/slideLayout9.xml"/><Relationship Id="rId5" Type="http://schemas.openxmlformats.org/officeDocument/2006/relationships/hyperlink" Target="http://www.noaa.gov/satellites" TargetMode="External"/><Relationship Id="rId6" Type="http://schemas.openxmlformats.org/officeDocument/2006/relationships/image" Target="../media/image2.png"/><Relationship Id="rId29" Type="http://schemas.openxmlformats.org/officeDocument/2006/relationships/slideLayout" Target="../slideLayouts/slideLayout11.xml"/><Relationship Id="rId7" Type="http://schemas.openxmlformats.org/officeDocument/2006/relationships/hyperlink" Target="http://www.noaa.gov/fisheries" TargetMode="External"/><Relationship Id="rId8" Type="http://schemas.openxmlformats.org/officeDocument/2006/relationships/image" Target="../media/image4.png"/><Relationship Id="rId31" Type="http://schemas.openxmlformats.org/officeDocument/2006/relationships/slideLayout" Target="../slideLayouts/slideLayout13.xml"/><Relationship Id="rId30" Type="http://schemas.openxmlformats.org/officeDocument/2006/relationships/slideLayout" Target="../slideLayouts/slideLayout12.xml"/><Relationship Id="rId11" Type="http://schemas.openxmlformats.org/officeDocument/2006/relationships/hyperlink" Target="http://www.noaa.gov/weather" TargetMode="External"/><Relationship Id="rId33" Type="http://schemas.openxmlformats.org/officeDocument/2006/relationships/slideLayout" Target="../slideLayouts/slideLayout15.xml"/><Relationship Id="rId10" Type="http://schemas.openxmlformats.org/officeDocument/2006/relationships/image" Target="../media/image5.png"/><Relationship Id="rId32" Type="http://schemas.openxmlformats.org/officeDocument/2006/relationships/slideLayout" Target="../slideLayouts/slideLayout14.xml"/><Relationship Id="rId13" Type="http://schemas.openxmlformats.org/officeDocument/2006/relationships/hyperlink" Target="https://www.commerce.gov/" TargetMode="External"/><Relationship Id="rId35" Type="http://schemas.openxmlformats.org/officeDocument/2006/relationships/theme" Target="../theme/theme3.xml"/><Relationship Id="rId12" Type="http://schemas.openxmlformats.org/officeDocument/2006/relationships/image" Target="../media/image6.png"/><Relationship Id="rId34" Type="http://schemas.openxmlformats.org/officeDocument/2006/relationships/slideLayout" Target="../slideLayouts/slideLayout16.xml"/><Relationship Id="rId15" Type="http://schemas.openxmlformats.org/officeDocument/2006/relationships/hyperlink" Target="http://www.noaa.gov/" TargetMode="External"/><Relationship Id="rId14" Type="http://schemas.openxmlformats.org/officeDocument/2006/relationships/image" Target="../media/image8.png"/><Relationship Id="rId17" Type="http://schemas.openxmlformats.org/officeDocument/2006/relationships/hyperlink" Target="http://www.noaa.gov/satellites" TargetMode="External"/><Relationship Id="rId16" Type="http://schemas.openxmlformats.org/officeDocument/2006/relationships/image" Target="../media/image10.png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7.jpg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1.xml"/><Relationship Id="rId1" Type="http://schemas.openxmlformats.org/officeDocument/2006/relationships/hyperlink" Target="http://www.noaa.gov/marine-aviation" TargetMode="External"/><Relationship Id="rId2" Type="http://schemas.openxmlformats.org/officeDocument/2006/relationships/image" Target="../media/image3.png"/><Relationship Id="rId3" Type="http://schemas.openxmlformats.org/officeDocument/2006/relationships/hyperlink" Target="http://www.noaa.gov/research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noaa.gov/oceans-coasts" TargetMode="External"/><Relationship Id="rId26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5.xml"/><Relationship Id="rId5" Type="http://schemas.openxmlformats.org/officeDocument/2006/relationships/hyperlink" Target="http://www.noaa.gov/satellites" TargetMode="External"/><Relationship Id="rId6" Type="http://schemas.openxmlformats.org/officeDocument/2006/relationships/image" Target="../media/image2.png"/><Relationship Id="rId29" Type="http://schemas.openxmlformats.org/officeDocument/2006/relationships/slideLayout" Target="../slideLayouts/slideLayout27.xml"/><Relationship Id="rId7" Type="http://schemas.openxmlformats.org/officeDocument/2006/relationships/hyperlink" Target="http://www.noaa.gov/fisheries" TargetMode="External"/><Relationship Id="rId8" Type="http://schemas.openxmlformats.org/officeDocument/2006/relationships/image" Target="../media/image4.png"/><Relationship Id="rId31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28.xml"/><Relationship Id="rId11" Type="http://schemas.openxmlformats.org/officeDocument/2006/relationships/hyperlink" Target="http://www.noaa.gov/weather" TargetMode="External"/><Relationship Id="rId33" Type="http://schemas.openxmlformats.org/officeDocument/2006/relationships/slideLayout" Target="../slideLayouts/slideLayout31.xml"/><Relationship Id="rId10" Type="http://schemas.openxmlformats.org/officeDocument/2006/relationships/image" Target="../media/image5.png"/><Relationship Id="rId32" Type="http://schemas.openxmlformats.org/officeDocument/2006/relationships/slideLayout" Target="../slideLayouts/slideLayout30.xml"/><Relationship Id="rId13" Type="http://schemas.openxmlformats.org/officeDocument/2006/relationships/hyperlink" Target="https://www.commerce.gov/" TargetMode="External"/><Relationship Id="rId35" Type="http://schemas.openxmlformats.org/officeDocument/2006/relationships/theme" Target="../theme/theme1.xml"/><Relationship Id="rId12" Type="http://schemas.openxmlformats.org/officeDocument/2006/relationships/image" Target="../media/image6.png"/><Relationship Id="rId34" Type="http://schemas.openxmlformats.org/officeDocument/2006/relationships/slideLayout" Target="../slideLayouts/slideLayout32.xml"/><Relationship Id="rId15" Type="http://schemas.openxmlformats.org/officeDocument/2006/relationships/hyperlink" Target="http://www.noaa.gov/" TargetMode="External"/><Relationship Id="rId14" Type="http://schemas.openxmlformats.org/officeDocument/2006/relationships/image" Target="../media/image8.png"/><Relationship Id="rId17" Type="http://schemas.openxmlformats.org/officeDocument/2006/relationships/hyperlink" Target="http://www.noaa.gov/satellites" TargetMode="External"/><Relationship Id="rId16" Type="http://schemas.openxmlformats.org/officeDocument/2006/relationships/image" Target="../media/image10.png"/><Relationship Id="rId19" Type="http://schemas.openxmlformats.org/officeDocument/2006/relationships/slideLayout" Target="../slideLayouts/slideLayout17.xml"/><Relationship Id="rId18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8;p1"/>
          <p:cNvGrpSpPr/>
          <p:nvPr/>
        </p:nvGrpSpPr>
        <p:grpSpPr>
          <a:xfrm>
            <a:off x="-30388" y="0"/>
            <a:ext cx="472440" cy="5714771"/>
            <a:chOff x="-15240" y="0"/>
            <a:chExt cx="472440" cy="6858000"/>
          </a:xfrm>
        </p:grpSpPr>
        <p:sp>
          <p:nvSpPr>
            <p:cNvPr id="9" name="Google Shape;9;p1"/>
            <p:cNvSpPr/>
            <p:nvPr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16002" y="3197352"/>
              <a:ext cx="409956" cy="1069848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jacqui.fenner\Desktop\PTT templates\images\noaa icons\noaa_icons-04.png" id="11" name="Google Shape;11;p1">
              <a:hlinkClick r:id="rId1"/>
            </p:cNvPr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5.png" id="12" name="Google Shape;12;p1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6.png" id="13" name="Google Shape;13;p1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7.png" id="14" name="Google Shape;14;p1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8.png" id="15" name="Google Shape;15;p1">
              <a:hlinkClick r:id="rId9"/>
            </p:cNvPr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10.png" id="16" name="Google Shape;16;p1">
              <a:hlinkClick r:id="rId11"/>
            </p:cNvPr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" name="Google Shape;17;p1"/>
            <p:cNvGrpSpPr/>
            <p:nvPr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18" name="Google Shape;18;p1"/>
              <p:cNvGrpSpPr/>
              <p:nvPr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19" name="Google Shape;19;p1"/>
                <p:cNvCxnSpPr/>
                <p:nvPr/>
              </p:nvCxnSpPr>
              <p:spPr>
                <a:xfrm>
                  <a:off x="15148" y="42672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0" name="Google Shape;20;p1"/>
                <p:cNvCxnSpPr/>
                <p:nvPr/>
              </p:nvCxnSpPr>
              <p:spPr>
                <a:xfrm>
                  <a:off x="15148" y="32004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" name="Google Shape;21;p1"/>
                <p:cNvCxnSpPr/>
                <p:nvPr/>
              </p:nvCxnSpPr>
              <p:spPr>
                <a:xfrm>
                  <a:off x="15148" y="21336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" name="Google Shape;22;p1"/>
                <p:cNvCxnSpPr/>
                <p:nvPr/>
              </p:nvCxnSpPr>
              <p:spPr>
                <a:xfrm>
                  <a:off x="15148" y="53340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3" name="Google Shape;23;p1"/>
                <p:cNvCxnSpPr/>
                <p:nvPr/>
              </p:nvCxnSpPr>
              <p:spPr>
                <a:xfrm>
                  <a:off x="15148" y="10668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" name="Google Shape;24;p1"/>
                <p:cNvCxnSpPr/>
                <p:nvPr/>
              </p:nvCxnSpPr>
              <p:spPr>
                <a:xfrm>
                  <a:off x="15148" y="6400800"/>
                  <a:ext cx="42062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25" name="Google Shape;25;p1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>
                    <a:alpha val="40000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26" name="Google Shape;26;p1"/>
          <p:cNvSpPr/>
          <p:nvPr/>
        </p:nvSpPr>
        <p:spPr>
          <a:xfrm>
            <a:off x="0" y="5334001"/>
            <a:ext cx="9144000" cy="3810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"/>
          <p:cNvSpPr txBox="1"/>
          <p:nvPr>
            <p:ph type="title"/>
          </p:nvPr>
        </p:nvSpPr>
        <p:spPr>
          <a:xfrm>
            <a:off x="749872" y="235920"/>
            <a:ext cx="74004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Libre Franklin Medium"/>
              <a:buNone/>
              <a:defRPr b="1" i="0" sz="3200" u="none" cap="none" strike="noStrike">
                <a:solidFill>
                  <a:srgbClr val="0099D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1"/>
          <p:cNvSpPr txBox="1"/>
          <p:nvPr>
            <p:ph idx="1" type="body"/>
          </p:nvPr>
        </p:nvSpPr>
        <p:spPr>
          <a:xfrm>
            <a:off x="752888" y="1016000"/>
            <a:ext cx="7933800" cy="41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G:\STALL\ST Comms\Templates &amp; Resources\Logos\Other Emblems\DOC Logo\DOC Color.png" id="29" name="Google Shape;29;p1">
            <a:hlinkClick r:id="rId13"/>
          </p:cNvPr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28600" y="5369548"/>
            <a:ext cx="309907" cy="309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">
            <a:hlinkClick r:id="rId15"/>
          </p:cNvPr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39827" y="5374377"/>
            <a:ext cx="300248" cy="30024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"/>
          <p:cNvSpPr txBox="1"/>
          <p:nvPr/>
        </p:nvSpPr>
        <p:spPr>
          <a:xfrm>
            <a:off x="1447800" y="5459760"/>
            <a:ext cx="7239000" cy="1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Department of Commerce  //  National Oceanic and Atmospheric Administration  //  </a:t>
            </a:r>
            <a:fld id="{00000000-1234-1234-1234-123412341234}" type="slidenum">
              <a:rPr b="0" i="0" lang="en-US" sz="10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1000" u="none" cap="none" strike="noStrike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2" name="Google Shape;32;p1">
            <a:hlinkClick r:id="rId17"/>
          </p:cNvPr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8305800" y="34684"/>
            <a:ext cx="635000" cy="635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9"/>
    <p:sldLayoutId id="2147483649" r:id="rId20"/>
    <p:sldLayoutId id="2147483650" r:id="rId21"/>
    <p:sldLayoutId id="2147483651" r:id="rId22"/>
    <p:sldLayoutId id="2147483652" r:id="rId23"/>
    <p:sldLayoutId id="2147483653" r:id="rId24"/>
    <p:sldLayoutId id="2147483654" r:id="rId25"/>
    <p:sldLayoutId id="2147483655" r:id="rId26"/>
    <p:sldLayoutId id="2147483656" r:id="rId27"/>
    <p:sldLayoutId id="2147483657" r:id="rId28"/>
    <p:sldLayoutId id="2147483658" r:id="rId29"/>
    <p:sldLayoutId id="2147483659" r:id="rId30"/>
    <p:sldLayoutId id="2147483660" r:id="rId31"/>
    <p:sldLayoutId id="2147483661" r:id="rId32"/>
    <p:sldLayoutId id="2147483662" r:id="rId33"/>
    <p:sldLayoutId id="2147483663" r:id="rId3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40">
          <p15:clr>
            <a:srgbClr val="F26B43"/>
          </p15:clr>
        </p15:guide>
        <p15:guide id="2" pos="45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18"/>
          <p:cNvGrpSpPr/>
          <p:nvPr/>
        </p:nvGrpSpPr>
        <p:grpSpPr>
          <a:xfrm>
            <a:off x="-30388" y="0"/>
            <a:ext cx="472440" cy="5714771"/>
            <a:chOff x="-15240" y="0"/>
            <a:chExt cx="472440" cy="6858000"/>
          </a:xfrm>
        </p:grpSpPr>
        <p:sp>
          <p:nvSpPr>
            <p:cNvPr id="154" name="Google Shape;154;p18"/>
            <p:cNvSpPr/>
            <p:nvPr/>
          </p:nvSpPr>
          <p:spPr>
            <a:xfrm>
              <a:off x="10668" y="0"/>
              <a:ext cx="420600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8"/>
            <p:cNvSpPr/>
            <p:nvPr/>
          </p:nvSpPr>
          <p:spPr>
            <a:xfrm>
              <a:off x="16002" y="3197352"/>
              <a:ext cx="410100" cy="1069800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jacqui.fenner\Desktop\PTT templates\images\noaa icons\noaa_icons-04.png" id="156" name="Google Shape;156;p18">
              <a:hlinkClick r:id="rId1"/>
            </p:cNvPr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5.png" id="157" name="Google Shape;157;p18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6.png" id="158" name="Google Shape;158;p18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7.png" id="159" name="Google Shape;159;p18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8.png" id="160" name="Google Shape;160;p18">
              <a:hlinkClick r:id="rId9"/>
            </p:cNvPr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10.png" id="161" name="Google Shape;161;p18">
              <a:hlinkClick r:id="rId11"/>
            </p:cNvPr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2" name="Google Shape;162;p18"/>
            <p:cNvGrpSpPr/>
            <p:nvPr/>
          </p:nvGrpSpPr>
          <p:grpSpPr>
            <a:xfrm>
              <a:off x="15148" y="0"/>
              <a:ext cx="420600" cy="6858000"/>
              <a:chOff x="15148" y="0"/>
              <a:chExt cx="420600" cy="6858000"/>
            </a:xfrm>
          </p:grpSpPr>
          <p:grpSp>
            <p:nvGrpSpPr>
              <p:cNvPr id="163" name="Google Shape;163;p18"/>
              <p:cNvGrpSpPr/>
              <p:nvPr/>
            </p:nvGrpSpPr>
            <p:grpSpPr>
              <a:xfrm>
                <a:off x="15148" y="1066800"/>
                <a:ext cx="420600" cy="5334000"/>
                <a:chOff x="15148" y="1066800"/>
                <a:chExt cx="420600" cy="5334000"/>
              </a:xfrm>
            </p:grpSpPr>
            <p:cxnSp>
              <p:nvCxnSpPr>
                <p:cNvPr id="164" name="Google Shape;164;p18"/>
                <p:cNvCxnSpPr/>
                <p:nvPr/>
              </p:nvCxnSpPr>
              <p:spPr>
                <a:xfrm>
                  <a:off x="15148" y="42672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5" name="Google Shape;165;p18"/>
                <p:cNvCxnSpPr/>
                <p:nvPr/>
              </p:nvCxnSpPr>
              <p:spPr>
                <a:xfrm>
                  <a:off x="15148" y="32004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6" name="Google Shape;166;p18"/>
                <p:cNvCxnSpPr/>
                <p:nvPr/>
              </p:nvCxnSpPr>
              <p:spPr>
                <a:xfrm>
                  <a:off x="15148" y="21336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7" name="Google Shape;167;p18"/>
                <p:cNvCxnSpPr/>
                <p:nvPr/>
              </p:nvCxnSpPr>
              <p:spPr>
                <a:xfrm>
                  <a:off x="15148" y="53340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8" name="Google Shape;168;p18"/>
                <p:cNvCxnSpPr/>
                <p:nvPr/>
              </p:nvCxnSpPr>
              <p:spPr>
                <a:xfrm>
                  <a:off x="15148" y="10668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9" name="Google Shape;169;p18"/>
                <p:cNvCxnSpPr/>
                <p:nvPr/>
              </p:nvCxnSpPr>
              <p:spPr>
                <a:xfrm>
                  <a:off x="15148" y="64008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70" name="Google Shape;170;p18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>
                    <a:alpha val="40000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171" name="Google Shape;171;p18"/>
          <p:cNvSpPr/>
          <p:nvPr/>
        </p:nvSpPr>
        <p:spPr>
          <a:xfrm>
            <a:off x="0" y="5334001"/>
            <a:ext cx="9144000" cy="3810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8"/>
          <p:cNvSpPr txBox="1"/>
          <p:nvPr>
            <p:ph type="title"/>
          </p:nvPr>
        </p:nvSpPr>
        <p:spPr>
          <a:xfrm>
            <a:off x="749872" y="235920"/>
            <a:ext cx="74004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Libre Franklin Medium"/>
              <a:buNone/>
              <a:defRPr b="1" i="0" sz="3200" u="none" cap="none" strike="noStrike">
                <a:solidFill>
                  <a:srgbClr val="0099D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3" name="Google Shape;173;p18"/>
          <p:cNvSpPr txBox="1"/>
          <p:nvPr>
            <p:ph idx="1" type="body"/>
          </p:nvPr>
        </p:nvSpPr>
        <p:spPr>
          <a:xfrm>
            <a:off x="752888" y="1016000"/>
            <a:ext cx="7933800" cy="41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G:\STALL\ST Comms\Templates &amp; Resources\Logos\Other Emblems\DOC Logo\DOC Color.png" id="174" name="Google Shape;174;p18">
            <a:hlinkClick r:id="rId13"/>
          </p:cNvPr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28600" y="5369548"/>
            <a:ext cx="258255" cy="258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8">
            <a:hlinkClick r:id="rId15"/>
          </p:cNvPr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39827" y="5374377"/>
            <a:ext cx="250207" cy="250207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8"/>
          <p:cNvSpPr txBox="1"/>
          <p:nvPr/>
        </p:nvSpPr>
        <p:spPr>
          <a:xfrm>
            <a:off x="1447800" y="5459760"/>
            <a:ext cx="7239000" cy="1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Department of Commerce  //  National Oceanic and Atmospheric Administration  //  </a:t>
            </a:r>
            <a:fld id="{00000000-1234-1234-1234-123412341234}" type="slidenum">
              <a:rPr b="0" i="0" lang="en-US" sz="10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1000" u="none" cap="none" strike="noStrike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77" name="Google Shape;177;p18">
            <a:hlinkClick r:id="rId17"/>
          </p:cNvPr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8305800" y="34684"/>
            <a:ext cx="529166" cy="52916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  <p:sldLayoutId id="2147483675" r:id="rId30"/>
    <p:sldLayoutId id="2147483676" r:id="rId31"/>
    <p:sldLayoutId id="2147483677" r:id="rId32"/>
    <p:sldLayoutId id="2147483678" r:id="rId33"/>
    <p:sldLayoutId id="2147483679" r:id="rId3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40">
          <p15:clr>
            <a:srgbClr val="F26B43"/>
          </p15:clr>
        </p15:guide>
        <p15:guide id="2" pos="4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8876" l="0" r="0" t="18877"/>
          <a:stretch/>
        </p:blipFill>
        <p:spPr>
          <a:xfrm>
            <a:off x="412576" y="3556000"/>
            <a:ext cx="8729100" cy="21591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03" name="Google Shape;303;p35"/>
          <p:cNvSpPr txBox="1"/>
          <p:nvPr>
            <p:ph idx="1" type="body"/>
          </p:nvPr>
        </p:nvSpPr>
        <p:spPr>
          <a:xfrm>
            <a:off x="609600" y="2159000"/>
            <a:ext cx="15240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F5FF"/>
              </a:buClr>
              <a:buSzPts val="1800"/>
              <a:buNone/>
            </a:pPr>
            <a:r>
              <a:rPr lang="en-US"/>
              <a:t>Satellite and Information Service</a:t>
            </a:r>
            <a:endParaRPr/>
          </a:p>
        </p:txBody>
      </p:sp>
      <p:sp>
        <p:nvSpPr>
          <p:cNvPr id="304" name="Google Shape;304;p35"/>
          <p:cNvSpPr txBox="1"/>
          <p:nvPr>
            <p:ph idx="4" type="body"/>
          </p:nvPr>
        </p:nvSpPr>
        <p:spPr>
          <a:xfrm>
            <a:off x="2306471" y="500206"/>
            <a:ext cx="6675103" cy="1596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/>
              <a:t>The NESDIS Cloud Framework</a:t>
            </a:r>
            <a:endParaRPr b="0" sz="3200"/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b="0" i="1" lang="en-US" sz="2400">
                <a:latin typeface="Arial Narrow"/>
                <a:ea typeface="Arial Narrow"/>
                <a:cs typeface="Arial Narrow"/>
                <a:sym typeface="Arial Narrow"/>
              </a:rPr>
              <a:t>A Common, Data-Agnostic Cloud Computing Solution</a:t>
            </a:r>
            <a:endParaRPr b="0"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16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SzPts val="3600"/>
              <a:buNone/>
            </a:pPr>
            <a:r>
              <a:rPr b="0" lang="en-US" sz="2400">
                <a:latin typeface="Arial Narrow"/>
                <a:ea typeface="Arial Narrow"/>
                <a:cs typeface="Arial Narrow"/>
                <a:sym typeface="Arial Narrow"/>
              </a:rPr>
              <a:t>28 February</a:t>
            </a:r>
            <a:r>
              <a:rPr b="0" lang="en-US" sz="2400">
                <a:latin typeface="Arial Narrow"/>
                <a:ea typeface="Arial Narrow"/>
                <a:cs typeface="Arial Narrow"/>
                <a:sym typeface="Arial Narrow"/>
              </a:rPr>
              <a:t> 2020</a:t>
            </a:r>
            <a:endParaRPr b="0" sz="2400"/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t/>
            </a:r>
            <a:endParaRPr i="1" sz="3600"/>
          </a:p>
          <a:p>
            <a:pPr indent="0" lvl="0" marL="0" rt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t/>
            </a:r>
            <a:endParaRPr i="1" sz="1200"/>
          </a:p>
          <a:p>
            <a:pPr indent="0" lvl="0" marL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5" name="Google Shape;305;p35"/>
          <p:cNvSpPr/>
          <p:nvPr/>
        </p:nvSpPr>
        <p:spPr>
          <a:xfrm>
            <a:off x="2577636" y="2628177"/>
            <a:ext cx="6199200" cy="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2600" u="none" cap="none" strike="noStrik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rPr>
              <a:t>Kathryn Shontz</a:t>
            </a:r>
            <a:endParaRPr b="0" i="0" sz="2600" u="none" cap="none" strike="noStrike">
              <a:solidFill>
                <a:srgbClr val="C4ED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NOAA Office of System Architecture and Advance Planning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585" u="none" cap="none" strike="noStrike">
              <a:solidFill>
                <a:srgbClr val="0066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4"/>
          <p:cNvSpPr txBox="1"/>
          <p:nvPr>
            <p:ph type="title"/>
          </p:nvPr>
        </p:nvSpPr>
        <p:spPr>
          <a:xfrm>
            <a:off x="572895" y="124589"/>
            <a:ext cx="77451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400"/>
              <a:buFont typeface="Arial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A NESDIS Solution for All of NOAA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8" name="Google Shape;508;p44"/>
          <p:cNvPicPr preferRelativeResize="0"/>
          <p:nvPr/>
        </p:nvPicPr>
        <p:blipFill rotWithShape="1">
          <a:blip r:embed="rId3">
            <a:alphaModFix/>
          </a:blip>
          <a:srcRect b="0" l="0" r="1231" t="13327"/>
          <a:stretch/>
        </p:blipFill>
        <p:spPr>
          <a:xfrm>
            <a:off x="1371319" y="680913"/>
            <a:ext cx="6878435" cy="3361299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44"/>
          <p:cNvSpPr/>
          <p:nvPr/>
        </p:nvSpPr>
        <p:spPr>
          <a:xfrm>
            <a:off x="2604303" y="751131"/>
            <a:ext cx="1217069" cy="2694862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44"/>
          <p:cNvSpPr txBox="1"/>
          <p:nvPr/>
        </p:nvSpPr>
        <p:spPr>
          <a:xfrm>
            <a:off x="572895" y="4039357"/>
            <a:ext cx="83937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</a:rPr>
              <a:t>NESDIS developed the Cloud Framework from High Performance Computing (HPC) Industry best practices</a:t>
            </a:r>
            <a:endParaRPr b="1"/>
          </a:p>
          <a:p>
            <a:pPr indent="-285750" lvl="0" marL="2857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</a:rPr>
              <a:t>Working with OAR to test viability of the NESDIS Cloud Framework for Numerical Weather Prediction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44"/>
          <p:cNvSpPr txBox="1"/>
          <p:nvPr/>
        </p:nvSpPr>
        <p:spPr>
          <a:xfrm>
            <a:off x="2744180" y="3495752"/>
            <a:ext cx="3914632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NESDIS Cloud Framework</a:t>
            </a:r>
            <a:endParaRPr b="1" i="0" sz="16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5"/>
          <p:cNvSpPr txBox="1"/>
          <p:nvPr>
            <p:ph idx="1" type="body"/>
          </p:nvPr>
        </p:nvSpPr>
        <p:spPr>
          <a:xfrm>
            <a:off x="452572" y="708399"/>
            <a:ext cx="8445900" cy="45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73763"/>
              </a:buClr>
              <a:buSzPts val="1600"/>
              <a:buChar char="●"/>
            </a:pPr>
            <a:r>
              <a:rPr b="1" lang="en-US" sz="1600" u="sng">
                <a:solidFill>
                  <a:srgbClr val="073763"/>
                </a:solidFill>
              </a:rPr>
              <a:t>Secure</a:t>
            </a:r>
            <a:r>
              <a:rPr lang="en-US" sz="1600" u="sng">
                <a:solidFill>
                  <a:srgbClr val="073763"/>
                </a:solidFill>
              </a:rPr>
              <a:t> </a:t>
            </a:r>
            <a:r>
              <a:rPr lang="en-US" sz="1600">
                <a:solidFill>
                  <a:srgbClr val="073763"/>
                </a:solidFill>
              </a:rPr>
              <a:t>– FISMA-compliant FedRAMP Moderate Cloud supports all Cloud Framework Services, tailoring controls to High in applicable areas</a:t>
            </a:r>
            <a:endParaRPr sz="1600">
              <a:solidFill>
                <a:srgbClr val="073763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B5394"/>
              </a:buClr>
              <a:buSzPts val="1600"/>
              <a:buChar char="●"/>
            </a:pPr>
            <a:r>
              <a:rPr b="1" lang="en-US" sz="1600" u="sng">
                <a:solidFill>
                  <a:srgbClr val="0B5394"/>
                </a:solidFill>
              </a:rPr>
              <a:t>Fault-Tolerant</a:t>
            </a:r>
            <a:r>
              <a:rPr lang="en-US" sz="1600">
                <a:solidFill>
                  <a:srgbClr val="0B5394"/>
                </a:solidFill>
              </a:rPr>
              <a:t> – </a:t>
            </a:r>
            <a:r>
              <a:rPr b="1" lang="en-US" sz="1600">
                <a:solidFill>
                  <a:srgbClr val="0B5394"/>
                </a:solidFill>
              </a:rPr>
              <a:t>redundant and highly available</a:t>
            </a:r>
            <a:r>
              <a:rPr lang="en-US" sz="1600">
                <a:solidFill>
                  <a:srgbClr val="0B5394"/>
                </a:solidFill>
              </a:rPr>
              <a:t> services provide robust applications</a:t>
            </a:r>
            <a:endParaRPr sz="1600">
              <a:solidFill>
                <a:srgbClr val="0B5394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155CC"/>
              </a:buClr>
              <a:buSzPts val="1600"/>
              <a:buChar char="●"/>
            </a:pPr>
            <a:r>
              <a:rPr b="1" lang="en-US" sz="1600" u="sng">
                <a:solidFill>
                  <a:srgbClr val="1155CC"/>
                </a:solidFill>
              </a:rPr>
              <a:t>Scalable</a:t>
            </a:r>
            <a:r>
              <a:rPr lang="en-US" sz="1600" u="sng">
                <a:solidFill>
                  <a:srgbClr val="1155CC"/>
                </a:solidFill>
              </a:rPr>
              <a:t> </a:t>
            </a:r>
            <a:r>
              <a:rPr lang="en-US" sz="1600">
                <a:solidFill>
                  <a:srgbClr val="1155CC"/>
                </a:solidFill>
              </a:rPr>
              <a:t>– capacity to </a:t>
            </a:r>
            <a:r>
              <a:rPr b="1" lang="en-US" sz="1600">
                <a:solidFill>
                  <a:srgbClr val="1155CC"/>
                </a:solidFill>
              </a:rPr>
              <a:t>accommodate all current and future workloads</a:t>
            </a:r>
            <a:endParaRPr b="1" sz="1600">
              <a:solidFill>
                <a:srgbClr val="1155CC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1600"/>
              <a:buChar char="●"/>
            </a:pPr>
            <a:r>
              <a:rPr b="1" lang="en-US" sz="1600" u="sng">
                <a:solidFill>
                  <a:srgbClr val="0000FF"/>
                </a:solidFill>
              </a:rPr>
              <a:t>Data Agnostic</a:t>
            </a:r>
            <a:r>
              <a:rPr b="1" lang="en-US" sz="1600">
                <a:solidFill>
                  <a:srgbClr val="0000FF"/>
                </a:solidFill>
              </a:rPr>
              <a:t> </a:t>
            </a:r>
            <a:r>
              <a:rPr lang="en-US" sz="1600">
                <a:solidFill>
                  <a:srgbClr val="0000FF"/>
                </a:solidFill>
              </a:rPr>
              <a:t>– enable any data type and workflow within the framework</a:t>
            </a:r>
            <a:endParaRPr sz="1600">
              <a:solidFill>
                <a:srgbClr val="0000FF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C78D8"/>
              </a:buClr>
              <a:buSzPts val="1600"/>
              <a:buChar char="●"/>
            </a:pPr>
            <a:r>
              <a:rPr b="1" lang="en-US" sz="1600" u="sng">
                <a:solidFill>
                  <a:srgbClr val="3C78D8"/>
                </a:solidFill>
              </a:rPr>
              <a:t>Decoupled</a:t>
            </a:r>
            <a:r>
              <a:rPr lang="en-US" sz="1600">
                <a:solidFill>
                  <a:srgbClr val="3C78D8"/>
                </a:solidFill>
              </a:rPr>
              <a:t> – </a:t>
            </a:r>
            <a:r>
              <a:rPr b="1" lang="en-US" sz="1600">
                <a:solidFill>
                  <a:srgbClr val="3C78D8"/>
                </a:solidFill>
              </a:rPr>
              <a:t>services are independent</a:t>
            </a:r>
            <a:r>
              <a:rPr lang="en-US" sz="1600">
                <a:solidFill>
                  <a:srgbClr val="3C78D8"/>
                </a:solidFill>
              </a:rPr>
              <a:t> of each other and are interchangeable</a:t>
            </a:r>
            <a:endParaRPr sz="1600">
              <a:solidFill>
                <a:srgbClr val="3C78D8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99D8"/>
              </a:buClr>
              <a:buSzPts val="1600"/>
              <a:buChar char="●"/>
            </a:pPr>
            <a:r>
              <a:rPr b="1" lang="en-US" sz="1600" u="sng">
                <a:solidFill>
                  <a:srgbClr val="0099D8"/>
                </a:solidFill>
              </a:rPr>
              <a:t>Cloud Agnostic</a:t>
            </a:r>
            <a:r>
              <a:rPr b="1" lang="en-US" sz="1600">
                <a:solidFill>
                  <a:srgbClr val="0099D8"/>
                </a:solidFill>
              </a:rPr>
              <a:t> </a:t>
            </a:r>
            <a:r>
              <a:rPr lang="en-US" sz="1600">
                <a:solidFill>
                  <a:srgbClr val="0099D8"/>
                </a:solidFill>
              </a:rPr>
              <a:t>– workloads and services run in </a:t>
            </a:r>
            <a:r>
              <a:rPr b="1" lang="en-US" sz="1600">
                <a:solidFill>
                  <a:srgbClr val="0099D8"/>
                </a:solidFill>
              </a:rPr>
              <a:t>any cloud service provider</a:t>
            </a:r>
            <a:endParaRPr b="1" sz="1600">
              <a:solidFill>
                <a:srgbClr val="0099D8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9999"/>
              </a:buClr>
              <a:buSzPts val="1600"/>
              <a:buChar char="●"/>
            </a:pPr>
            <a:r>
              <a:rPr b="1" lang="en-US" sz="1600" u="sng">
                <a:solidFill>
                  <a:srgbClr val="009999"/>
                </a:solidFill>
              </a:rPr>
              <a:t>Resources On-Demand</a:t>
            </a:r>
            <a:r>
              <a:rPr b="1" lang="en-US" sz="1600">
                <a:solidFill>
                  <a:srgbClr val="009999"/>
                </a:solidFill>
              </a:rPr>
              <a:t> </a:t>
            </a:r>
            <a:r>
              <a:rPr lang="en-US" sz="1600">
                <a:solidFill>
                  <a:srgbClr val="009999"/>
                </a:solidFill>
              </a:rPr>
              <a:t>–</a:t>
            </a:r>
            <a:r>
              <a:rPr b="1" lang="en-US" sz="1600">
                <a:solidFill>
                  <a:srgbClr val="009999"/>
                </a:solidFill>
              </a:rPr>
              <a:t> </a:t>
            </a:r>
            <a:r>
              <a:rPr b="1" lang="en-US" sz="1600">
                <a:solidFill>
                  <a:srgbClr val="009999"/>
                </a:solidFill>
              </a:rPr>
              <a:t>rapid provisioning</a:t>
            </a:r>
            <a:r>
              <a:rPr lang="en-US" sz="1600">
                <a:solidFill>
                  <a:srgbClr val="009999"/>
                </a:solidFill>
              </a:rPr>
              <a:t> of cloud framework services based on business needs</a:t>
            </a:r>
            <a:endParaRPr sz="1600">
              <a:solidFill>
                <a:srgbClr val="009999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34F5C"/>
              </a:buClr>
              <a:buSzPts val="1600"/>
              <a:buChar char="●"/>
            </a:pPr>
            <a:r>
              <a:rPr b="1" lang="en-US" sz="1600" u="sng">
                <a:solidFill>
                  <a:srgbClr val="134F5C"/>
                </a:solidFill>
              </a:rPr>
              <a:t>Agile</a:t>
            </a:r>
            <a:r>
              <a:rPr lang="en-US" sz="1600" u="sng">
                <a:solidFill>
                  <a:srgbClr val="134F5C"/>
                </a:solidFill>
              </a:rPr>
              <a:t> </a:t>
            </a:r>
            <a:r>
              <a:rPr lang="en-US" sz="1600">
                <a:solidFill>
                  <a:srgbClr val="134F5C"/>
                </a:solidFill>
              </a:rPr>
              <a:t>– support </a:t>
            </a:r>
            <a:r>
              <a:rPr b="1" lang="en-US" sz="1600">
                <a:solidFill>
                  <a:srgbClr val="134F5C"/>
                </a:solidFill>
              </a:rPr>
              <a:t>faster transition to operations</a:t>
            </a:r>
            <a:r>
              <a:rPr lang="en-US" sz="1600">
                <a:solidFill>
                  <a:srgbClr val="134F5C"/>
                </a:solidFill>
              </a:rPr>
              <a:t> with DevOps</a:t>
            </a:r>
            <a:endParaRPr sz="1600">
              <a:solidFill>
                <a:srgbClr val="134F5C"/>
              </a:solidFill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solidFill>
                <a:srgbClr val="3F3F3F"/>
              </a:solidFill>
            </a:endParaRPr>
          </a:p>
        </p:txBody>
      </p:sp>
      <p:sp>
        <p:nvSpPr>
          <p:cNvPr id="517" name="Google Shape;517;p45"/>
          <p:cNvSpPr txBox="1"/>
          <p:nvPr>
            <p:ph type="title"/>
          </p:nvPr>
        </p:nvSpPr>
        <p:spPr>
          <a:xfrm>
            <a:off x="749872" y="167680"/>
            <a:ext cx="74004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Libre Franklin Medium"/>
              <a:buNone/>
            </a:pPr>
            <a:r>
              <a:rPr lang="en-US"/>
              <a:t>A Better Infrastructure Future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6"/>
          <p:cNvSpPr txBox="1"/>
          <p:nvPr/>
        </p:nvSpPr>
        <p:spPr>
          <a:xfrm>
            <a:off x="594360" y="86372"/>
            <a:ext cx="76047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rPr>
              <a:t>NESDIS Strategic Objectives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2" name="Google Shape;312;p36"/>
          <p:cNvGrpSpPr/>
          <p:nvPr/>
        </p:nvGrpSpPr>
        <p:grpSpPr>
          <a:xfrm>
            <a:off x="985079" y="924021"/>
            <a:ext cx="7409412" cy="2540596"/>
            <a:chOff x="985079" y="869429"/>
            <a:chExt cx="7409412" cy="2540596"/>
          </a:xfrm>
        </p:grpSpPr>
        <p:pic>
          <p:nvPicPr>
            <p:cNvPr id="313" name="Google Shape;313;p36"/>
            <p:cNvPicPr preferRelativeResize="0"/>
            <p:nvPr/>
          </p:nvPicPr>
          <p:blipFill rotWithShape="1">
            <a:blip r:embed="rId3">
              <a:alphaModFix/>
            </a:blip>
            <a:srcRect b="0" l="0" r="0" t="18975"/>
            <a:stretch/>
          </p:blipFill>
          <p:spPr>
            <a:xfrm>
              <a:off x="985079" y="869429"/>
              <a:ext cx="7409412" cy="25405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4" name="Google Shape;314;p36"/>
            <p:cNvSpPr/>
            <p:nvPr/>
          </p:nvSpPr>
          <p:spPr>
            <a:xfrm>
              <a:off x="4137285" y="869429"/>
              <a:ext cx="1528997" cy="2540596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" name="Google Shape;315;p36"/>
          <p:cNvSpPr txBox="1"/>
          <p:nvPr/>
        </p:nvSpPr>
        <p:spPr>
          <a:xfrm>
            <a:off x="614885" y="3718466"/>
            <a:ext cx="8149800" cy="14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The next generation ground service capability will </a:t>
            </a:r>
            <a:r>
              <a:rPr b="1" i="0" lang="en-US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need to scale </a:t>
            </a:r>
            <a:r>
              <a:rPr b="0" i="0" lang="en-US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to accommodate ever increasing data source volumes and </a:t>
            </a:r>
            <a:r>
              <a:rPr b="1" i="0" lang="en-US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be flexible </a:t>
            </a:r>
            <a:r>
              <a:rPr b="0" i="0" lang="en-US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enough to bring in any type of data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Lean into innovation solutions by asking</a:t>
            </a:r>
            <a:r>
              <a:rPr b="0" i="0" lang="en-US" sz="1800" u="none" cap="none" strike="noStrike">
                <a:solidFill>
                  <a:srgbClr val="9900CC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i="1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Why not the commercial cloud?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7"/>
          <p:cNvSpPr txBox="1"/>
          <p:nvPr>
            <p:ph type="title"/>
          </p:nvPr>
        </p:nvSpPr>
        <p:spPr>
          <a:xfrm>
            <a:off x="749872" y="235920"/>
            <a:ext cx="74004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The NESDIS Cloud Vision</a:t>
            </a:r>
            <a:endParaRPr/>
          </a:p>
        </p:txBody>
      </p:sp>
      <p:sp>
        <p:nvSpPr>
          <p:cNvPr id="322" name="Google Shape;322;p37"/>
          <p:cNvSpPr txBox="1"/>
          <p:nvPr/>
        </p:nvSpPr>
        <p:spPr>
          <a:xfrm>
            <a:off x="641445" y="4640238"/>
            <a:ext cx="8338782" cy="624461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Centralize all NESDIS data holdings and </a:t>
            </a:r>
            <a:r>
              <a:rPr b="1" i="1" lang="en-US" sz="1800" u="none" cap="none" strike="noStrik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bring the processing to the data</a:t>
            </a:r>
            <a:endParaRPr b="1" i="1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" name="Google Shape;323;p37"/>
          <p:cNvGrpSpPr/>
          <p:nvPr/>
        </p:nvGrpSpPr>
        <p:grpSpPr>
          <a:xfrm>
            <a:off x="916204" y="745256"/>
            <a:ext cx="7067736" cy="3731212"/>
            <a:chOff x="1626462" y="1017800"/>
            <a:chExt cx="6469026" cy="3295300"/>
          </a:xfrm>
        </p:grpSpPr>
        <p:pic>
          <p:nvPicPr>
            <p:cNvPr descr="https://lh4.googleusercontent.com/QEzdU_g1ZFv6rkG6PKchtCkl2aHFwItzkCShmnclTmoHWKOiRx2LDY768wearOoKnuhLxcqmUjqrNDxp_KOcj9Pjf8A_jKOF71CjzlRXJfvEmxDeVMZGY-EoZ0SKRmFp" id="324" name="Google Shape;324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26462" y="1017800"/>
              <a:ext cx="6469026" cy="3295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5" name="Google Shape;325;p37"/>
            <p:cNvSpPr/>
            <p:nvPr/>
          </p:nvSpPr>
          <p:spPr>
            <a:xfrm>
              <a:off x="2578308" y="1017800"/>
              <a:ext cx="3522689" cy="2909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38"/>
          <p:cNvPicPr preferRelativeResize="0"/>
          <p:nvPr/>
        </p:nvPicPr>
        <p:blipFill rotWithShape="1">
          <a:blip r:embed="rId3">
            <a:alphaModFix/>
          </a:blip>
          <a:srcRect b="14905" l="0" r="0" t="0"/>
          <a:stretch/>
        </p:blipFill>
        <p:spPr>
          <a:xfrm>
            <a:off x="972269" y="1590453"/>
            <a:ext cx="7380162" cy="3445572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8"/>
          <p:cNvSpPr txBox="1"/>
          <p:nvPr/>
        </p:nvSpPr>
        <p:spPr>
          <a:xfrm>
            <a:off x="452572" y="50800"/>
            <a:ext cx="77313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800"/>
              <a:buFont typeface="Arial"/>
              <a:buNone/>
            </a:pPr>
            <a:r>
              <a:rPr b="1" i="0" lang="en-US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rPr>
              <a:t>NESDIS Cloud Framework Architecture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2" name="Google Shape;332;p38"/>
          <p:cNvGrpSpPr/>
          <p:nvPr/>
        </p:nvGrpSpPr>
        <p:grpSpPr>
          <a:xfrm>
            <a:off x="546145" y="1737152"/>
            <a:ext cx="8341593" cy="3567945"/>
            <a:chOff x="546145" y="1737152"/>
            <a:chExt cx="8341593" cy="3567945"/>
          </a:xfrm>
        </p:grpSpPr>
        <p:sp>
          <p:nvSpPr>
            <p:cNvPr id="333" name="Google Shape;333;p38"/>
            <p:cNvSpPr/>
            <p:nvPr/>
          </p:nvSpPr>
          <p:spPr>
            <a:xfrm>
              <a:off x="594625" y="1816900"/>
              <a:ext cx="8036400" cy="3219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34" name="Google Shape;334;p38"/>
            <p:cNvGrpSpPr/>
            <p:nvPr/>
          </p:nvGrpSpPr>
          <p:grpSpPr>
            <a:xfrm>
              <a:off x="546145" y="1737152"/>
              <a:ext cx="8341593" cy="3567945"/>
              <a:chOff x="462845" y="1122390"/>
              <a:chExt cx="8341593" cy="3567945"/>
            </a:xfrm>
          </p:grpSpPr>
          <p:pic>
            <p:nvPicPr>
              <p:cNvPr id="335" name="Google Shape;335;p38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257764" y="1122390"/>
                <a:ext cx="7546674" cy="3567945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336" name="Google Shape;336;p38"/>
              <p:cNvCxnSpPr/>
              <p:nvPr/>
            </p:nvCxnSpPr>
            <p:spPr>
              <a:xfrm>
                <a:off x="519290" y="2571750"/>
                <a:ext cx="794919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dash"/>
                <a:round/>
                <a:headEnd len="sm" w="sm" type="none"/>
                <a:tailEnd len="med" w="med" type="triangle"/>
              </a:ln>
            </p:spPr>
          </p:cxnSp>
          <p:sp>
            <p:nvSpPr>
              <p:cNvPr id="337" name="Google Shape;337;p38"/>
              <p:cNvSpPr txBox="1"/>
              <p:nvPr/>
            </p:nvSpPr>
            <p:spPr>
              <a:xfrm>
                <a:off x="462845" y="2263973"/>
                <a:ext cx="562975" cy="307777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Data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38" name="Google Shape;338;p38"/>
          <p:cNvSpPr txBox="1"/>
          <p:nvPr>
            <p:ph idx="1" type="body"/>
          </p:nvPr>
        </p:nvSpPr>
        <p:spPr>
          <a:xfrm>
            <a:off x="452571" y="784600"/>
            <a:ext cx="8036335" cy="1057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-US" sz="1600">
                <a:solidFill>
                  <a:srgbClr val="002060"/>
                </a:solidFill>
              </a:rPr>
              <a:t>Framework</a:t>
            </a:r>
            <a:r>
              <a:rPr lang="en-US" sz="1600"/>
              <a:t> - Enables a set of services to work together to deliver mission value</a:t>
            </a:r>
            <a:endParaRPr b="1" sz="1600">
              <a:solidFill>
                <a:srgbClr val="002060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-US" sz="1600">
                <a:solidFill>
                  <a:srgbClr val="002060"/>
                </a:solidFill>
              </a:rPr>
              <a:t>Service</a:t>
            </a:r>
            <a:r>
              <a:rPr lang="en-US" sz="1600"/>
              <a:t> - How to meet the core NESDIS IT functions</a:t>
            </a:r>
            <a:endParaRPr sz="1800"/>
          </a:p>
          <a:p>
            <a:pPr indent="-34290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-US" sz="1600">
                <a:solidFill>
                  <a:srgbClr val="002060"/>
                </a:solidFill>
              </a:rPr>
              <a:t>Tool</a:t>
            </a:r>
            <a:r>
              <a:rPr lang="en-US" sz="1600"/>
              <a:t> - Cloud software application(s) used to implement the service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9"/>
          <p:cNvSpPr/>
          <p:nvPr/>
        </p:nvSpPr>
        <p:spPr>
          <a:xfrm>
            <a:off x="4290239" y="2131961"/>
            <a:ext cx="1272453" cy="1223533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Science and Development Sandbox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39"/>
          <p:cNvSpPr/>
          <p:nvPr/>
        </p:nvSpPr>
        <p:spPr>
          <a:xfrm>
            <a:off x="1101596" y="3706263"/>
            <a:ext cx="4424934" cy="700492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39"/>
          <p:cNvSpPr/>
          <p:nvPr/>
        </p:nvSpPr>
        <p:spPr>
          <a:xfrm>
            <a:off x="2701323" y="2131896"/>
            <a:ext cx="1272453" cy="122286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 Environment 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39"/>
          <p:cNvSpPr/>
          <p:nvPr/>
        </p:nvSpPr>
        <p:spPr>
          <a:xfrm>
            <a:off x="1150657" y="2131783"/>
            <a:ext cx="1272453" cy="1221669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Consolidated Ingest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39"/>
          <p:cNvSpPr/>
          <p:nvPr/>
        </p:nvSpPr>
        <p:spPr>
          <a:xfrm>
            <a:off x="6375598" y="3583231"/>
            <a:ext cx="1141498" cy="926795"/>
          </a:xfrm>
          <a:prstGeom prst="roundRect">
            <a:avLst>
              <a:gd fmla="val 16667" name="adj"/>
            </a:avLst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Distribution and Access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39"/>
          <p:cNvSpPr/>
          <p:nvPr/>
        </p:nvSpPr>
        <p:spPr>
          <a:xfrm>
            <a:off x="8104304" y="3583378"/>
            <a:ext cx="791295" cy="926795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Users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39"/>
          <p:cNvSpPr/>
          <p:nvPr/>
        </p:nvSpPr>
        <p:spPr>
          <a:xfrm>
            <a:off x="1091712" y="4679884"/>
            <a:ext cx="6425385" cy="330539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Configuration Management and Program Office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39"/>
          <p:cNvSpPr/>
          <p:nvPr/>
        </p:nvSpPr>
        <p:spPr>
          <a:xfrm>
            <a:off x="4331280" y="1326094"/>
            <a:ext cx="1195250" cy="532295"/>
          </a:xfrm>
          <a:prstGeom prst="roundRect">
            <a:avLst>
              <a:gd fmla="val 16667" name="adj"/>
            </a:avLst>
          </a:prstGeom>
          <a:solidFill>
            <a:srgbClr val="B4A7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Software and Release Management</a:t>
            </a:r>
            <a:endParaRPr b="1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39"/>
          <p:cNvSpPr/>
          <p:nvPr/>
        </p:nvSpPr>
        <p:spPr>
          <a:xfrm>
            <a:off x="5922837" y="2479124"/>
            <a:ext cx="939195" cy="532295"/>
          </a:xfrm>
          <a:prstGeom prst="roundRect">
            <a:avLst>
              <a:gd fmla="val 16667" name="adj"/>
            </a:avLst>
          </a:prstGeom>
          <a:solidFill>
            <a:srgbClr val="76A5A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Developers</a:t>
            </a:r>
            <a:endParaRPr b="1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39"/>
          <p:cNvSpPr/>
          <p:nvPr/>
        </p:nvSpPr>
        <p:spPr>
          <a:xfrm>
            <a:off x="2547206" y="3839399"/>
            <a:ext cx="1427198" cy="414461"/>
          </a:xfrm>
          <a:prstGeom prst="roundRect">
            <a:avLst>
              <a:gd fmla="val 16667" name="adj"/>
            </a:avLst>
          </a:prstGeom>
          <a:solidFill>
            <a:srgbClr val="BF9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Metadata Catalog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3" name="Google Shape;353;p39"/>
          <p:cNvCxnSpPr/>
          <p:nvPr/>
        </p:nvCxnSpPr>
        <p:spPr>
          <a:xfrm rot="10800000">
            <a:off x="5308620" y="3361717"/>
            <a:ext cx="41" cy="344547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med" w="med" type="triangle"/>
          </a:ln>
        </p:spPr>
      </p:cxnSp>
      <p:cxnSp>
        <p:nvCxnSpPr>
          <p:cNvPr id="354" name="Google Shape;354;p39"/>
          <p:cNvCxnSpPr>
            <a:stCxn id="350" idx="1"/>
            <a:endCxn id="345" idx="0"/>
          </p:cNvCxnSpPr>
          <p:nvPr/>
        </p:nvCxnSpPr>
        <p:spPr>
          <a:xfrm flipH="1">
            <a:off x="3337680" y="1592242"/>
            <a:ext cx="993600" cy="539700"/>
          </a:xfrm>
          <a:prstGeom prst="bentConnector2">
            <a:avLst/>
          </a:prstGeom>
          <a:noFill/>
          <a:ln cap="flat" cmpd="sng" w="19050">
            <a:solidFill>
              <a:srgbClr val="FF0000"/>
            </a:solidFill>
            <a:prstDash val="dashDot"/>
            <a:round/>
            <a:headEnd len="sm" w="sm" type="none"/>
            <a:tailEnd len="med" w="med" type="triangle"/>
          </a:ln>
        </p:spPr>
      </p:cxnSp>
      <p:cxnSp>
        <p:nvCxnSpPr>
          <p:cNvPr id="355" name="Google Shape;355;p39"/>
          <p:cNvCxnSpPr>
            <a:stCxn id="343" idx="0"/>
            <a:endCxn id="350" idx="2"/>
          </p:cNvCxnSpPr>
          <p:nvPr/>
        </p:nvCxnSpPr>
        <p:spPr>
          <a:xfrm flipH="1" rot="10800000">
            <a:off x="4926466" y="1858361"/>
            <a:ext cx="2400" cy="2736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ashDot"/>
            <a:round/>
            <a:headEnd len="sm" w="sm" type="none"/>
            <a:tailEnd len="med" w="med" type="triangle"/>
          </a:ln>
        </p:spPr>
      </p:cxnSp>
      <p:cxnSp>
        <p:nvCxnSpPr>
          <p:cNvPr id="356" name="Google Shape;356;p39"/>
          <p:cNvCxnSpPr>
            <a:stCxn id="351" idx="0"/>
            <a:endCxn id="350" idx="3"/>
          </p:cNvCxnSpPr>
          <p:nvPr/>
        </p:nvCxnSpPr>
        <p:spPr>
          <a:xfrm flipH="1" rot="5400000">
            <a:off x="5516135" y="1602824"/>
            <a:ext cx="886800" cy="865800"/>
          </a:xfrm>
          <a:prstGeom prst="bentConnector2">
            <a:avLst/>
          </a:prstGeom>
          <a:noFill/>
          <a:ln cap="flat" cmpd="sng" w="19050">
            <a:solidFill>
              <a:srgbClr val="FF0000"/>
            </a:solidFill>
            <a:prstDash val="dashDot"/>
            <a:round/>
            <a:headEnd len="sm" w="sm" type="none"/>
            <a:tailEnd len="med" w="med" type="triangle"/>
          </a:ln>
        </p:spPr>
      </p:cxnSp>
      <p:cxnSp>
        <p:nvCxnSpPr>
          <p:cNvPr id="357" name="Google Shape;357;p39"/>
          <p:cNvCxnSpPr>
            <a:stCxn id="343" idx="3"/>
            <a:endCxn id="351" idx="1"/>
          </p:cNvCxnSpPr>
          <p:nvPr/>
        </p:nvCxnSpPr>
        <p:spPr>
          <a:xfrm>
            <a:off x="5562692" y="2743727"/>
            <a:ext cx="360000" cy="1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ashDot"/>
            <a:round/>
            <a:headEnd len="med" w="med" type="stealth"/>
            <a:tailEnd len="med" w="med" type="triangle"/>
          </a:ln>
        </p:spPr>
      </p:cxnSp>
      <p:cxnSp>
        <p:nvCxnSpPr>
          <p:cNvPr id="358" name="Google Shape;358;p39"/>
          <p:cNvCxnSpPr>
            <a:stCxn id="347" idx="3"/>
            <a:endCxn id="348" idx="1"/>
          </p:cNvCxnSpPr>
          <p:nvPr/>
        </p:nvCxnSpPr>
        <p:spPr>
          <a:xfrm>
            <a:off x="7517096" y="4046628"/>
            <a:ext cx="587100" cy="0"/>
          </a:xfrm>
          <a:prstGeom prst="straightConnector1">
            <a:avLst/>
          </a:prstGeom>
          <a:noFill/>
          <a:ln cap="flat" cmpd="sng" w="19050">
            <a:solidFill>
              <a:srgbClr val="00206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59" name="Google Shape;359;p39"/>
          <p:cNvSpPr txBox="1"/>
          <p:nvPr/>
        </p:nvSpPr>
        <p:spPr>
          <a:xfrm>
            <a:off x="3153621" y="1463652"/>
            <a:ext cx="1141498" cy="113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Continuous Integration</a:t>
            </a:r>
            <a:endParaRPr b="1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Continuous Deployment </a:t>
            </a:r>
            <a:endParaRPr b="1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0" name="Google Shape;360;p39"/>
          <p:cNvGrpSpPr/>
          <p:nvPr/>
        </p:nvGrpSpPr>
        <p:grpSpPr>
          <a:xfrm>
            <a:off x="1161362" y="3353452"/>
            <a:ext cx="271951" cy="346589"/>
            <a:chOff x="779217" y="3067701"/>
            <a:chExt cx="271951" cy="346589"/>
          </a:xfrm>
        </p:grpSpPr>
        <p:cxnSp>
          <p:nvCxnSpPr>
            <p:cNvPr id="361" name="Google Shape;361;p39"/>
            <p:cNvCxnSpPr/>
            <p:nvPr/>
          </p:nvCxnSpPr>
          <p:spPr>
            <a:xfrm flipH="1">
              <a:off x="1051167" y="3067701"/>
              <a:ext cx="1" cy="346589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dash"/>
              <a:round/>
              <a:headEnd len="sm" w="sm" type="none"/>
              <a:tailEnd len="med" w="med" type="triangle"/>
            </a:ln>
          </p:spPr>
        </p:cxnSp>
        <p:sp>
          <p:nvSpPr>
            <p:cNvPr id="362" name="Google Shape;362;p39"/>
            <p:cNvSpPr txBox="1"/>
            <p:nvPr/>
          </p:nvSpPr>
          <p:spPr>
            <a:xfrm>
              <a:off x="779217" y="3164220"/>
              <a:ext cx="258336" cy="1130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Data </a:t>
              </a:r>
              <a:endParaRPr b="1" i="0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3" name="Google Shape;363;p39"/>
          <p:cNvSpPr txBox="1"/>
          <p:nvPr/>
        </p:nvSpPr>
        <p:spPr>
          <a:xfrm>
            <a:off x="5313461" y="3455497"/>
            <a:ext cx="258336" cy="113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 </a:t>
            </a:r>
            <a:endParaRPr b="1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4" name="Google Shape;364;p39"/>
          <p:cNvGrpSpPr/>
          <p:nvPr/>
        </p:nvGrpSpPr>
        <p:grpSpPr>
          <a:xfrm>
            <a:off x="5554740" y="4082821"/>
            <a:ext cx="812907" cy="123342"/>
            <a:chOff x="5172595" y="3625621"/>
            <a:chExt cx="812907" cy="123342"/>
          </a:xfrm>
        </p:grpSpPr>
        <p:cxnSp>
          <p:nvCxnSpPr>
            <p:cNvPr id="365" name="Google Shape;365;p39"/>
            <p:cNvCxnSpPr/>
            <p:nvPr/>
          </p:nvCxnSpPr>
          <p:spPr>
            <a:xfrm>
              <a:off x="5172595" y="3625621"/>
              <a:ext cx="812907" cy="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dash"/>
              <a:round/>
              <a:headEnd len="sm" w="sm" type="none"/>
              <a:tailEnd len="med" w="med" type="triangle"/>
            </a:ln>
          </p:spPr>
        </p:cxnSp>
        <p:sp>
          <p:nvSpPr>
            <p:cNvPr id="366" name="Google Shape;366;p39"/>
            <p:cNvSpPr txBox="1"/>
            <p:nvPr/>
          </p:nvSpPr>
          <p:spPr>
            <a:xfrm>
              <a:off x="5437586" y="3635897"/>
              <a:ext cx="258336" cy="1130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Data </a:t>
              </a:r>
              <a:endParaRPr b="1" i="0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7" name="Google Shape;367;p39"/>
          <p:cNvSpPr txBox="1"/>
          <p:nvPr/>
        </p:nvSpPr>
        <p:spPr>
          <a:xfrm>
            <a:off x="1228220" y="3919292"/>
            <a:ext cx="75693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Storage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39"/>
          <p:cNvSpPr/>
          <p:nvPr/>
        </p:nvSpPr>
        <p:spPr>
          <a:xfrm rot="10800000">
            <a:off x="3136816" y="1312772"/>
            <a:ext cx="3829008" cy="2240594"/>
          </a:xfrm>
          <a:prstGeom prst="corner">
            <a:avLst>
              <a:gd fmla="val 34988" name="adj1"/>
              <a:gd fmla="val 121575" name="adj2"/>
            </a:avLst>
          </a:prstGeom>
          <a:solidFill>
            <a:schemeClr val="lt1">
              <a:alpha val="69411"/>
            </a:schemeClr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39"/>
          <p:cNvSpPr/>
          <p:nvPr/>
        </p:nvSpPr>
        <p:spPr>
          <a:xfrm rot="10800000">
            <a:off x="6362953" y="3530151"/>
            <a:ext cx="2691748" cy="1105341"/>
          </a:xfrm>
          <a:prstGeom prst="rect">
            <a:avLst/>
          </a:prstGeom>
          <a:solidFill>
            <a:schemeClr val="lt1">
              <a:alpha val="69411"/>
            </a:schemeClr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39"/>
          <p:cNvSpPr/>
          <p:nvPr/>
        </p:nvSpPr>
        <p:spPr>
          <a:xfrm rot="10800000">
            <a:off x="1079559" y="3701813"/>
            <a:ext cx="4455284" cy="735245"/>
          </a:xfrm>
          <a:prstGeom prst="rect">
            <a:avLst/>
          </a:prstGeom>
          <a:solidFill>
            <a:schemeClr val="lt1">
              <a:alpha val="6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39"/>
          <p:cNvSpPr/>
          <p:nvPr/>
        </p:nvSpPr>
        <p:spPr>
          <a:xfrm rot="10800000">
            <a:off x="4158180" y="3551018"/>
            <a:ext cx="1764656" cy="133632"/>
          </a:xfrm>
          <a:prstGeom prst="rect">
            <a:avLst/>
          </a:prstGeom>
          <a:solidFill>
            <a:schemeClr val="lt1">
              <a:alpha val="69411"/>
            </a:schemeClr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2" name="Google Shape;372;p39"/>
          <p:cNvGrpSpPr/>
          <p:nvPr/>
        </p:nvGrpSpPr>
        <p:grpSpPr>
          <a:xfrm>
            <a:off x="480720" y="2471231"/>
            <a:ext cx="643890" cy="400110"/>
            <a:chOff x="142987" y="1374213"/>
            <a:chExt cx="643890" cy="400110"/>
          </a:xfrm>
        </p:grpSpPr>
        <p:sp>
          <p:nvSpPr>
            <p:cNvPr id="373" name="Google Shape;373;p39"/>
            <p:cNvSpPr txBox="1"/>
            <p:nvPr/>
          </p:nvSpPr>
          <p:spPr>
            <a:xfrm>
              <a:off x="142987" y="1374213"/>
              <a:ext cx="461986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Data</a:t>
              </a:r>
              <a:endParaRPr b="1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74" name="Google Shape;374;p39"/>
            <p:cNvCxnSpPr/>
            <p:nvPr/>
          </p:nvCxnSpPr>
          <p:spPr>
            <a:xfrm>
              <a:off x="242791" y="1740978"/>
              <a:ext cx="544086" cy="4559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</p:cxnSp>
      </p:grpSp>
      <p:grpSp>
        <p:nvGrpSpPr>
          <p:cNvPr id="375" name="Google Shape;375;p39"/>
          <p:cNvGrpSpPr/>
          <p:nvPr/>
        </p:nvGrpSpPr>
        <p:grpSpPr>
          <a:xfrm>
            <a:off x="2696906" y="3350663"/>
            <a:ext cx="278847" cy="357119"/>
            <a:chOff x="2314761" y="3073224"/>
            <a:chExt cx="278847" cy="357119"/>
          </a:xfrm>
        </p:grpSpPr>
        <p:sp>
          <p:nvSpPr>
            <p:cNvPr id="376" name="Google Shape;376;p39"/>
            <p:cNvSpPr txBox="1"/>
            <p:nvPr/>
          </p:nvSpPr>
          <p:spPr>
            <a:xfrm>
              <a:off x="2314761" y="3154551"/>
              <a:ext cx="258336" cy="1130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Data </a:t>
              </a:r>
              <a:endParaRPr b="1" i="0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77" name="Google Shape;377;p39"/>
            <p:cNvCxnSpPr/>
            <p:nvPr/>
          </p:nvCxnSpPr>
          <p:spPr>
            <a:xfrm>
              <a:off x="2588892" y="3073224"/>
              <a:ext cx="4716" cy="357119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dash"/>
              <a:round/>
              <a:headEnd len="med" w="med" type="triangle"/>
              <a:tailEnd len="sm" w="sm" type="none"/>
            </a:ln>
          </p:spPr>
        </p:cxnSp>
      </p:grpSp>
      <p:grpSp>
        <p:nvGrpSpPr>
          <p:cNvPr id="378" name="Google Shape;378;p39"/>
          <p:cNvGrpSpPr/>
          <p:nvPr/>
        </p:nvGrpSpPr>
        <p:grpSpPr>
          <a:xfrm>
            <a:off x="3745090" y="3350450"/>
            <a:ext cx="393924" cy="357119"/>
            <a:chOff x="3362946" y="3064699"/>
            <a:chExt cx="393924" cy="357119"/>
          </a:xfrm>
        </p:grpSpPr>
        <p:cxnSp>
          <p:nvCxnSpPr>
            <p:cNvPr id="379" name="Google Shape;379;p39"/>
            <p:cNvCxnSpPr/>
            <p:nvPr/>
          </p:nvCxnSpPr>
          <p:spPr>
            <a:xfrm>
              <a:off x="3362946" y="3064699"/>
              <a:ext cx="4716" cy="357119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dash"/>
              <a:round/>
              <a:headEnd len="sm" w="sm" type="none"/>
              <a:tailEnd len="med" w="med" type="triangle"/>
            </a:ln>
          </p:spPr>
        </p:cxnSp>
        <p:sp>
          <p:nvSpPr>
            <p:cNvPr id="380" name="Google Shape;380;p39"/>
            <p:cNvSpPr txBox="1"/>
            <p:nvPr/>
          </p:nvSpPr>
          <p:spPr>
            <a:xfrm>
              <a:off x="3371246" y="3183646"/>
              <a:ext cx="385624" cy="839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Results </a:t>
              </a:r>
              <a:endParaRPr b="1" i="0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1" name="Google Shape;381;p39"/>
          <p:cNvSpPr/>
          <p:nvPr/>
        </p:nvSpPr>
        <p:spPr>
          <a:xfrm rot="10800000">
            <a:off x="2550087" y="2086040"/>
            <a:ext cx="1599563" cy="1274672"/>
          </a:xfrm>
          <a:prstGeom prst="rect">
            <a:avLst/>
          </a:prstGeom>
          <a:solidFill>
            <a:schemeClr val="lt1">
              <a:alpha val="69411"/>
            </a:schemeClr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39"/>
          <p:cNvSpPr txBox="1"/>
          <p:nvPr/>
        </p:nvSpPr>
        <p:spPr>
          <a:xfrm>
            <a:off x="7058647" y="833412"/>
            <a:ext cx="1924511" cy="20498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This depicts how to leverage a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common ingest service </a:t>
            </a:r>
            <a:r>
              <a:rPr b="0" i="1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securely to bring in non-NOAA partner data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39"/>
          <p:cNvSpPr/>
          <p:nvPr/>
        </p:nvSpPr>
        <p:spPr>
          <a:xfrm>
            <a:off x="2547207" y="3839185"/>
            <a:ext cx="1426464" cy="414356"/>
          </a:xfrm>
          <a:prstGeom prst="roundRect">
            <a:avLst>
              <a:gd fmla="val 16667" name="adj"/>
            </a:avLst>
          </a:prstGeom>
          <a:solidFill>
            <a:schemeClr val="lt1">
              <a:alpha val="6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39"/>
          <p:cNvSpPr txBox="1"/>
          <p:nvPr>
            <p:ph type="title"/>
          </p:nvPr>
        </p:nvSpPr>
        <p:spPr>
          <a:xfrm>
            <a:off x="749872" y="235920"/>
            <a:ext cx="74004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800"/>
              <a:buNone/>
            </a:pPr>
            <a:r>
              <a:rPr lang="en-US" sz="2800"/>
              <a:t>Cloud Framework Use Case – Secure Data Ingest Workflow</a:t>
            </a:r>
            <a:endParaRPr sz="2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0"/>
          <p:cNvSpPr/>
          <p:nvPr/>
        </p:nvSpPr>
        <p:spPr>
          <a:xfrm>
            <a:off x="4303878" y="2131961"/>
            <a:ext cx="1272453" cy="1223533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Science and Development Sandbox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40"/>
          <p:cNvSpPr/>
          <p:nvPr/>
        </p:nvSpPr>
        <p:spPr>
          <a:xfrm>
            <a:off x="1115235" y="3706263"/>
            <a:ext cx="4424934" cy="700492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40"/>
          <p:cNvSpPr/>
          <p:nvPr/>
        </p:nvSpPr>
        <p:spPr>
          <a:xfrm>
            <a:off x="2714962" y="2131896"/>
            <a:ext cx="1272453" cy="122286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 Environment 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40"/>
          <p:cNvSpPr/>
          <p:nvPr/>
        </p:nvSpPr>
        <p:spPr>
          <a:xfrm>
            <a:off x="1164296" y="2131783"/>
            <a:ext cx="1272453" cy="1221669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Consolidated Ingest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40"/>
          <p:cNvSpPr/>
          <p:nvPr/>
        </p:nvSpPr>
        <p:spPr>
          <a:xfrm>
            <a:off x="6389237" y="3583231"/>
            <a:ext cx="1141498" cy="926795"/>
          </a:xfrm>
          <a:prstGeom prst="roundRect">
            <a:avLst>
              <a:gd fmla="val 16667" name="adj"/>
            </a:avLst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Distribution and Access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40"/>
          <p:cNvSpPr/>
          <p:nvPr/>
        </p:nvSpPr>
        <p:spPr>
          <a:xfrm>
            <a:off x="8138112" y="3583231"/>
            <a:ext cx="791295" cy="926795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Users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40"/>
          <p:cNvSpPr/>
          <p:nvPr/>
        </p:nvSpPr>
        <p:spPr>
          <a:xfrm>
            <a:off x="1105351" y="4679884"/>
            <a:ext cx="6425385" cy="330539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Configuration Management and Program Office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40"/>
          <p:cNvSpPr/>
          <p:nvPr/>
        </p:nvSpPr>
        <p:spPr>
          <a:xfrm>
            <a:off x="4344919" y="1326094"/>
            <a:ext cx="1195250" cy="532295"/>
          </a:xfrm>
          <a:prstGeom prst="roundRect">
            <a:avLst>
              <a:gd fmla="val 16667" name="adj"/>
            </a:avLst>
          </a:prstGeom>
          <a:solidFill>
            <a:srgbClr val="B4A7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Software and Release Management</a:t>
            </a:r>
            <a:endParaRPr b="1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40"/>
          <p:cNvSpPr/>
          <p:nvPr/>
        </p:nvSpPr>
        <p:spPr>
          <a:xfrm>
            <a:off x="5936476" y="2479124"/>
            <a:ext cx="939195" cy="532295"/>
          </a:xfrm>
          <a:prstGeom prst="roundRect">
            <a:avLst>
              <a:gd fmla="val 16667" name="adj"/>
            </a:avLst>
          </a:prstGeom>
          <a:solidFill>
            <a:srgbClr val="76A5A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Developers</a:t>
            </a:r>
            <a:endParaRPr b="1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40"/>
          <p:cNvSpPr/>
          <p:nvPr/>
        </p:nvSpPr>
        <p:spPr>
          <a:xfrm>
            <a:off x="2560845" y="3839399"/>
            <a:ext cx="1427198" cy="414461"/>
          </a:xfrm>
          <a:prstGeom prst="roundRect">
            <a:avLst>
              <a:gd fmla="val 16667" name="adj"/>
            </a:avLst>
          </a:prstGeom>
          <a:solidFill>
            <a:srgbClr val="BF9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Metadata Catalog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9" name="Google Shape;399;p40"/>
          <p:cNvCxnSpPr/>
          <p:nvPr/>
        </p:nvCxnSpPr>
        <p:spPr>
          <a:xfrm rot="10800000">
            <a:off x="5322259" y="3361717"/>
            <a:ext cx="41" cy="344547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med" w="med" type="triangle"/>
          </a:ln>
        </p:spPr>
      </p:cxnSp>
      <p:cxnSp>
        <p:nvCxnSpPr>
          <p:cNvPr id="400" name="Google Shape;400;p40"/>
          <p:cNvCxnSpPr/>
          <p:nvPr/>
        </p:nvCxnSpPr>
        <p:spPr>
          <a:xfrm rot="5400000">
            <a:off x="3948618" y="3401600"/>
            <a:ext cx="637500" cy="535200"/>
          </a:xfrm>
          <a:prstGeom prst="bentConnector3">
            <a:avLst>
              <a:gd fmla="val 99895" name="adj1"/>
            </a:avLst>
          </a:prstGeom>
          <a:noFill/>
          <a:ln cap="flat" cmpd="sng" w="19050">
            <a:solidFill>
              <a:srgbClr val="9900FF"/>
            </a:solidFill>
            <a:prstDash val="dot"/>
            <a:round/>
            <a:headEnd len="sm" w="sm" type="none"/>
            <a:tailEnd len="med" w="med" type="triangle"/>
          </a:ln>
        </p:spPr>
      </p:cxnSp>
      <p:cxnSp>
        <p:nvCxnSpPr>
          <p:cNvPr id="401" name="Google Shape;401;p40"/>
          <p:cNvCxnSpPr>
            <a:stCxn id="396" idx="1"/>
            <a:endCxn id="391" idx="0"/>
          </p:cNvCxnSpPr>
          <p:nvPr/>
        </p:nvCxnSpPr>
        <p:spPr>
          <a:xfrm flipH="1">
            <a:off x="3351319" y="1592242"/>
            <a:ext cx="993600" cy="539700"/>
          </a:xfrm>
          <a:prstGeom prst="bentConnector2">
            <a:avLst/>
          </a:prstGeom>
          <a:noFill/>
          <a:ln cap="flat" cmpd="sng" w="19050">
            <a:solidFill>
              <a:srgbClr val="FF0000"/>
            </a:solidFill>
            <a:prstDash val="dashDot"/>
            <a:round/>
            <a:headEnd len="sm" w="sm" type="none"/>
            <a:tailEnd len="med" w="med" type="triangle"/>
          </a:ln>
        </p:spPr>
      </p:cxnSp>
      <p:cxnSp>
        <p:nvCxnSpPr>
          <p:cNvPr id="402" name="Google Shape;402;p40"/>
          <p:cNvCxnSpPr>
            <a:stCxn id="389" idx="0"/>
            <a:endCxn id="396" idx="2"/>
          </p:cNvCxnSpPr>
          <p:nvPr/>
        </p:nvCxnSpPr>
        <p:spPr>
          <a:xfrm flipH="1" rot="10800000">
            <a:off x="4940105" y="1858361"/>
            <a:ext cx="2400" cy="2736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ashDot"/>
            <a:round/>
            <a:headEnd len="sm" w="sm" type="none"/>
            <a:tailEnd len="med" w="med" type="triangle"/>
          </a:ln>
        </p:spPr>
      </p:cxnSp>
      <p:cxnSp>
        <p:nvCxnSpPr>
          <p:cNvPr id="403" name="Google Shape;403;p40"/>
          <p:cNvCxnSpPr>
            <a:stCxn id="397" idx="0"/>
            <a:endCxn id="396" idx="3"/>
          </p:cNvCxnSpPr>
          <p:nvPr/>
        </p:nvCxnSpPr>
        <p:spPr>
          <a:xfrm flipH="1" rot="5400000">
            <a:off x="5529774" y="1602824"/>
            <a:ext cx="886800" cy="865800"/>
          </a:xfrm>
          <a:prstGeom prst="bentConnector2">
            <a:avLst/>
          </a:prstGeom>
          <a:noFill/>
          <a:ln cap="flat" cmpd="sng" w="19050">
            <a:solidFill>
              <a:srgbClr val="FF0000"/>
            </a:solidFill>
            <a:prstDash val="dashDot"/>
            <a:round/>
            <a:headEnd len="sm" w="sm" type="none"/>
            <a:tailEnd len="med" w="med" type="triangle"/>
          </a:ln>
        </p:spPr>
      </p:cxnSp>
      <p:cxnSp>
        <p:nvCxnSpPr>
          <p:cNvPr id="404" name="Google Shape;404;p40"/>
          <p:cNvCxnSpPr>
            <a:stCxn id="389" idx="3"/>
            <a:endCxn id="397" idx="1"/>
          </p:cNvCxnSpPr>
          <p:nvPr/>
        </p:nvCxnSpPr>
        <p:spPr>
          <a:xfrm>
            <a:off x="5576331" y="2743727"/>
            <a:ext cx="360000" cy="1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ashDot"/>
            <a:round/>
            <a:headEnd len="med" w="med" type="stealth"/>
            <a:tailEnd len="med" w="med" type="triangle"/>
          </a:ln>
        </p:spPr>
      </p:cxnSp>
      <p:cxnSp>
        <p:nvCxnSpPr>
          <p:cNvPr id="405" name="Google Shape;405;p40"/>
          <p:cNvCxnSpPr>
            <a:stCxn id="393" idx="3"/>
            <a:endCxn id="394" idx="1"/>
          </p:cNvCxnSpPr>
          <p:nvPr/>
        </p:nvCxnSpPr>
        <p:spPr>
          <a:xfrm>
            <a:off x="7530735" y="4046628"/>
            <a:ext cx="607500" cy="0"/>
          </a:xfrm>
          <a:prstGeom prst="straightConnector1">
            <a:avLst/>
          </a:prstGeom>
          <a:noFill/>
          <a:ln cap="flat" cmpd="sng" w="19050">
            <a:solidFill>
              <a:srgbClr val="002060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406" name="Google Shape;406;p40"/>
          <p:cNvSpPr txBox="1"/>
          <p:nvPr/>
        </p:nvSpPr>
        <p:spPr>
          <a:xfrm>
            <a:off x="3167260" y="1463652"/>
            <a:ext cx="1141498" cy="113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Continuous Integration</a:t>
            </a:r>
            <a:endParaRPr b="1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Continuous Deployment </a:t>
            </a:r>
            <a:endParaRPr b="1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7" name="Google Shape;407;p40"/>
          <p:cNvGrpSpPr/>
          <p:nvPr/>
        </p:nvGrpSpPr>
        <p:grpSpPr>
          <a:xfrm>
            <a:off x="1175001" y="3353452"/>
            <a:ext cx="271951" cy="346589"/>
            <a:chOff x="779217" y="3067701"/>
            <a:chExt cx="271951" cy="346589"/>
          </a:xfrm>
        </p:grpSpPr>
        <p:cxnSp>
          <p:nvCxnSpPr>
            <p:cNvPr id="408" name="Google Shape;408;p40"/>
            <p:cNvCxnSpPr/>
            <p:nvPr/>
          </p:nvCxnSpPr>
          <p:spPr>
            <a:xfrm flipH="1">
              <a:off x="1051167" y="3067701"/>
              <a:ext cx="1" cy="346589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dash"/>
              <a:round/>
              <a:headEnd len="sm" w="sm" type="none"/>
              <a:tailEnd len="med" w="med" type="triangle"/>
            </a:ln>
          </p:spPr>
        </p:cxnSp>
        <p:sp>
          <p:nvSpPr>
            <p:cNvPr id="409" name="Google Shape;409;p40"/>
            <p:cNvSpPr txBox="1"/>
            <p:nvPr/>
          </p:nvSpPr>
          <p:spPr>
            <a:xfrm>
              <a:off x="779217" y="3164220"/>
              <a:ext cx="258336" cy="1130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Data </a:t>
              </a:r>
              <a:endParaRPr b="1" i="0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0" name="Google Shape;410;p40"/>
          <p:cNvSpPr txBox="1"/>
          <p:nvPr/>
        </p:nvSpPr>
        <p:spPr>
          <a:xfrm>
            <a:off x="5327100" y="3455497"/>
            <a:ext cx="258336" cy="113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 </a:t>
            </a:r>
            <a:endParaRPr b="1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1" name="Google Shape;411;p40"/>
          <p:cNvGrpSpPr/>
          <p:nvPr/>
        </p:nvGrpSpPr>
        <p:grpSpPr>
          <a:xfrm>
            <a:off x="5568379" y="3911371"/>
            <a:ext cx="812907" cy="123342"/>
            <a:chOff x="5172595" y="3625621"/>
            <a:chExt cx="812907" cy="123342"/>
          </a:xfrm>
        </p:grpSpPr>
        <p:cxnSp>
          <p:nvCxnSpPr>
            <p:cNvPr id="412" name="Google Shape;412;p40"/>
            <p:cNvCxnSpPr/>
            <p:nvPr/>
          </p:nvCxnSpPr>
          <p:spPr>
            <a:xfrm>
              <a:off x="5172595" y="3625621"/>
              <a:ext cx="812907" cy="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dash"/>
              <a:round/>
              <a:headEnd len="sm" w="sm" type="none"/>
              <a:tailEnd len="med" w="med" type="triangle"/>
            </a:ln>
          </p:spPr>
        </p:cxnSp>
        <p:sp>
          <p:nvSpPr>
            <p:cNvPr id="413" name="Google Shape;413;p40"/>
            <p:cNvSpPr txBox="1"/>
            <p:nvPr/>
          </p:nvSpPr>
          <p:spPr>
            <a:xfrm>
              <a:off x="5437586" y="3635897"/>
              <a:ext cx="258336" cy="1130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Data </a:t>
              </a:r>
              <a:endParaRPr b="1" i="0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4" name="Google Shape;414;p40"/>
          <p:cNvGrpSpPr/>
          <p:nvPr/>
        </p:nvGrpSpPr>
        <p:grpSpPr>
          <a:xfrm>
            <a:off x="1671861" y="3353329"/>
            <a:ext cx="888984" cy="693300"/>
            <a:chOff x="1276077" y="3067579"/>
            <a:chExt cx="888984" cy="693300"/>
          </a:xfrm>
        </p:grpSpPr>
        <p:cxnSp>
          <p:nvCxnSpPr>
            <p:cNvPr id="415" name="Google Shape;415;p40"/>
            <p:cNvCxnSpPr>
              <a:endCxn id="398" idx="1"/>
            </p:cNvCxnSpPr>
            <p:nvPr/>
          </p:nvCxnSpPr>
          <p:spPr>
            <a:xfrm flipH="1" rot="-5400000">
              <a:off x="1600761" y="3196579"/>
              <a:ext cx="693300" cy="435300"/>
            </a:xfrm>
            <a:prstGeom prst="bentConnector2">
              <a:avLst/>
            </a:prstGeom>
            <a:noFill/>
            <a:ln cap="flat" cmpd="sng" w="28575">
              <a:solidFill>
                <a:srgbClr val="9900FF"/>
              </a:solidFill>
              <a:prstDash val="dot"/>
              <a:round/>
              <a:headEnd len="sm" w="sm" type="none"/>
              <a:tailEnd len="med" w="med" type="triangle"/>
            </a:ln>
          </p:spPr>
        </p:cxnSp>
        <p:sp>
          <p:nvSpPr>
            <p:cNvPr id="416" name="Google Shape;416;p40"/>
            <p:cNvSpPr txBox="1"/>
            <p:nvPr/>
          </p:nvSpPr>
          <p:spPr>
            <a:xfrm>
              <a:off x="1276077" y="3167171"/>
              <a:ext cx="448911" cy="1130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Metadata </a:t>
              </a:r>
              <a:endParaRPr b="1" i="0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7" name="Google Shape;417;p40"/>
          <p:cNvGrpSpPr/>
          <p:nvPr/>
        </p:nvGrpSpPr>
        <p:grpSpPr>
          <a:xfrm>
            <a:off x="3254318" y="3350450"/>
            <a:ext cx="473018" cy="488949"/>
            <a:chOff x="2858535" y="3064699"/>
            <a:chExt cx="473018" cy="488949"/>
          </a:xfrm>
        </p:grpSpPr>
        <p:cxnSp>
          <p:nvCxnSpPr>
            <p:cNvPr id="418" name="Google Shape;418;p40"/>
            <p:cNvCxnSpPr/>
            <p:nvPr/>
          </p:nvCxnSpPr>
          <p:spPr>
            <a:xfrm flipH="1">
              <a:off x="2858535" y="3064699"/>
              <a:ext cx="2" cy="488949"/>
            </a:xfrm>
            <a:prstGeom prst="straightConnector1">
              <a:avLst/>
            </a:prstGeom>
            <a:noFill/>
            <a:ln cap="flat" cmpd="sng" w="28575">
              <a:solidFill>
                <a:srgbClr val="9900FF"/>
              </a:solidFill>
              <a:prstDash val="dot"/>
              <a:round/>
              <a:headEnd len="sm" w="sm" type="none"/>
              <a:tailEnd len="med" w="med" type="triangle"/>
            </a:ln>
          </p:spPr>
        </p:cxnSp>
        <p:sp>
          <p:nvSpPr>
            <p:cNvPr id="419" name="Google Shape;419;p40"/>
            <p:cNvSpPr txBox="1"/>
            <p:nvPr/>
          </p:nvSpPr>
          <p:spPr>
            <a:xfrm>
              <a:off x="2882642" y="3209714"/>
              <a:ext cx="448911" cy="1130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Metadata </a:t>
              </a:r>
              <a:endParaRPr b="1" i="0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0" name="Google Shape;420;p40"/>
          <p:cNvSpPr txBox="1"/>
          <p:nvPr/>
        </p:nvSpPr>
        <p:spPr>
          <a:xfrm>
            <a:off x="4554559" y="3377170"/>
            <a:ext cx="584451" cy="2853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Metadata Query </a:t>
            </a:r>
            <a:endParaRPr b="1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1" name="Google Shape;421;p40"/>
          <p:cNvGrpSpPr/>
          <p:nvPr/>
        </p:nvGrpSpPr>
        <p:grpSpPr>
          <a:xfrm>
            <a:off x="3988043" y="4181813"/>
            <a:ext cx="2401194" cy="242917"/>
            <a:chOff x="3592260" y="3896062"/>
            <a:chExt cx="2401194" cy="242917"/>
          </a:xfrm>
        </p:grpSpPr>
        <p:cxnSp>
          <p:nvCxnSpPr>
            <p:cNvPr id="422" name="Google Shape;422;p40"/>
            <p:cNvCxnSpPr/>
            <p:nvPr/>
          </p:nvCxnSpPr>
          <p:spPr>
            <a:xfrm flipH="1">
              <a:off x="3592260" y="3896062"/>
              <a:ext cx="2401194" cy="1"/>
            </a:xfrm>
            <a:prstGeom prst="straightConnector1">
              <a:avLst/>
            </a:prstGeom>
            <a:noFill/>
            <a:ln cap="flat" cmpd="sng" w="28575">
              <a:solidFill>
                <a:srgbClr val="9900FF"/>
              </a:solidFill>
              <a:prstDash val="dot"/>
              <a:round/>
              <a:headEnd len="sm" w="sm" type="none"/>
              <a:tailEnd len="med" w="med" type="triangle"/>
            </a:ln>
          </p:spPr>
        </p:cxnSp>
        <p:sp>
          <p:nvSpPr>
            <p:cNvPr id="423" name="Google Shape;423;p40"/>
            <p:cNvSpPr txBox="1"/>
            <p:nvPr/>
          </p:nvSpPr>
          <p:spPr>
            <a:xfrm>
              <a:off x="5249780" y="4025913"/>
              <a:ext cx="633948" cy="1130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Metadata Query </a:t>
              </a:r>
              <a:endParaRPr b="1" i="0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4" name="Google Shape;424;p40"/>
          <p:cNvSpPr txBox="1"/>
          <p:nvPr/>
        </p:nvSpPr>
        <p:spPr>
          <a:xfrm>
            <a:off x="1241859" y="3919292"/>
            <a:ext cx="75693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Storage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40"/>
          <p:cNvSpPr/>
          <p:nvPr/>
        </p:nvSpPr>
        <p:spPr>
          <a:xfrm rot="10800000">
            <a:off x="3150455" y="1312772"/>
            <a:ext cx="3829008" cy="2240594"/>
          </a:xfrm>
          <a:prstGeom prst="corner">
            <a:avLst>
              <a:gd fmla="val 34988" name="adj1"/>
              <a:gd fmla="val 121575" name="adj2"/>
            </a:avLst>
          </a:prstGeom>
          <a:solidFill>
            <a:schemeClr val="lt1">
              <a:alpha val="69411"/>
            </a:schemeClr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40"/>
          <p:cNvSpPr/>
          <p:nvPr/>
        </p:nvSpPr>
        <p:spPr>
          <a:xfrm rot="10800000">
            <a:off x="6364647" y="3513047"/>
            <a:ext cx="2691748" cy="1105341"/>
          </a:xfrm>
          <a:prstGeom prst="rect">
            <a:avLst/>
          </a:prstGeom>
          <a:solidFill>
            <a:schemeClr val="lt1">
              <a:alpha val="69411"/>
            </a:schemeClr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40"/>
          <p:cNvSpPr/>
          <p:nvPr/>
        </p:nvSpPr>
        <p:spPr>
          <a:xfrm rot="10800000">
            <a:off x="1105142" y="3701188"/>
            <a:ext cx="4455284" cy="833342"/>
          </a:xfrm>
          <a:prstGeom prst="rect">
            <a:avLst/>
          </a:prstGeom>
          <a:solidFill>
            <a:schemeClr val="lt1">
              <a:alpha val="69411"/>
            </a:schemeClr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40"/>
          <p:cNvSpPr/>
          <p:nvPr/>
        </p:nvSpPr>
        <p:spPr>
          <a:xfrm rot="10800000">
            <a:off x="4171819" y="3557368"/>
            <a:ext cx="1764656" cy="133632"/>
          </a:xfrm>
          <a:prstGeom prst="rect">
            <a:avLst/>
          </a:prstGeom>
          <a:solidFill>
            <a:schemeClr val="lt1">
              <a:alpha val="69411"/>
            </a:schemeClr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9" name="Google Shape;429;p40"/>
          <p:cNvGrpSpPr/>
          <p:nvPr/>
        </p:nvGrpSpPr>
        <p:grpSpPr>
          <a:xfrm>
            <a:off x="494359" y="2471231"/>
            <a:ext cx="643890" cy="400110"/>
            <a:chOff x="142987" y="1374213"/>
            <a:chExt cx="643890" cy="400110"/>
          </a:xfrm>
        </p:grpSpPr>
        <p:sp>
          <p:nvSpPr>
            <p:cNvPr id="430" name="Google Shape;430;p40"/>
            <p:cNvSpPr txBox="1"/>
            <p:nvPr/>
          </p:nvSpPr>
          <p:spPr>
            <a:xfrm>
              <a:off x="142987" y="1374213"/>
              <a:ext cx="461986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Data</a:t>
              </a:r>
              <a:endParaRPr b="1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31" name="Google Shape;431;p40"/>
            <p:cNvCxnSpPr/>
            <p:nvPr/>
          </p:nvCxnSpPr>
          <p:spPr>
            <a:xfrm>
              <a:off x="242791" y="1740978"/>
              <a:ext cx="544086" cy="4559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</p:cxnSp>
      </p:grpSp>
      <p:grpSp>
        <p:nvGrpSpPr>
          <p:cNvPr id="432" name="Google Shape;432;p40"/>
          <p:cNvGrpSpPr/>
          <p:nvPr/>
        </p:nvGrpSpPr>
        <p:grpSpPr>
          <a:xfrm>
            <a:off x="2710545" y="3350663"/>
            <a:ext cx="278847" cy="357119"/>
            <a:chOff x="2314761" y="3073224"/>
            <a:chExt cx="278847" cy="357119"/>
          </a:xfrm>
        </p:grpSpPr>
        <p:sp>
          <p:nvSpPr>
            <p:cNvPr id="433" name="Google Shape;433;p40"/>
            <p:cNvSpPr txBox="1"/>
            <p:nvPr/>
          </p:nvSpPr>
          <p:spPr>
            <a:xfrm>
              <a:off x="2314761" y="3154551"/>
              <a:ext cx="258336" cy="1130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Data </a:t>
              </a:r>
              <a:endParaRPr b="1" i="0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34" name="Google Shape;434;p40"/>
            <p:cNvCxnSpPr/>
            <p:nvPr/>
          </p:nvCxnSpPr>
          <p:spPr>
            <a:xfrm>
              <a:off x="2588892" y="3073224"/>
              <a:ext cx="4716" cy="357119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dash"/>
              <a:round/>
              <a:headEnd len="med" w="med" type="triangle"/>
              <a:tailEnd len="sm" w="sm" type="none"/>
            </a:ln>
          </p:spPr>
        </p:cxnSp>
      </p:grpSp>
      <p:grpSp>
        <p:nvGrpSpPr>
          <p:cNvPr id="435" name="Google Shape;435;p40"/>
          <p:cNvGrpSpPr/>
          <p:nvPr/>
        </p:nvGrpSpPr>
        <p:grpSpPr>
          <a:xfrm>
            <a:off x="3758729" y="3350450"/>
            <a:ext cx="393924" cy="357119"/>
            <a:chOff x="3362946" y="3064699"/>
            <a:chExt cx="393924" cy="357119"/>
          </a:xfrm>
        </p:grpSpPr>
        <p:cxnSp>
          <p:nvCxnSpPr>
            <p:cNvPr id="436" name="Google Shape;436;p40"/>
            <p:cNvCxnSpPr/>
            <p:nvPr/>
          </p:nvCxnSpPr>
          <p:spPr>
            <a:xfrm>
              <a:off x="3362946" y="3064699"/>
              <a:ext cx="4716" cy="357119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dash"/>
              <a:round/>
              <a:headEnd len="sm" w="sm" type="none"/>
              <a:tailEnd len="med" w="med" type="triangle"/>
            </a:ln>
          </p:spPr>
        </p:cxnSp>
        <p:sp>
          <p:nvSpPr>
            <p:cNvPr id="437" name="Google Shape;437;p40"/>
            <p:cNvSpPr txBox="1"/>
            <p:nvPr/>
          </p:nvSpPr>
          <p:spPr>
            <a:xfrm>
              <a:off x="3371246" y="3183646"/>
              <a:ext cx="385624" cy="839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Results </a:t>
              </a:r>
              <a:endParaRPr b="1" i="0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8" name="Google Shape;438;p40"/>
          <p:cNvSpPr/>
          <p:nvPr/>
        </p:nvSpPr>
        <p:spPr>
          <a:xfrm rot="10800000">
            <a:off x="2563726" y="2086040"/>
            <a:ext cx="1599563" cy="1274672"/>
          </a:xfrm>
          <a:prstGeom prst="rect">
            <a:avLst/>
          </a:prstGeom>
          <a:solidFill>
            <a:schemeClr val="lt1">
              <a:alpha val="69411"/>
            </a:schemeClr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40"/>
          <p:cNvSpPr txBox="1"/>
          <p:nvPr/>
        </p:nvSpPr>
        <p:spPr>
          <a:xfrm>
            <a:off x="6710309" y="766281"/>
            <a:ext cx="2216778" cy="20498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This represents a nominal workflow of operational ingest, processing, and distribution of low-latency satellite data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40"/>
          <p:cNvSpPr txBox="1"/>
          <p:nvPr>
            <p:ph type="title"/>
          </p:nvPr>
        </p:nvSpPr>
        <p:spPr>
          <a:xfrm>
            <a:off x="749872" y="235920"/>
            <a:ext cx="74004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800"/>
              <a:buNone/>
            </a:pPr>
            <a:r>
              <a:rPr lang="en-US" sz="2800"/>
              <a:t>Cloud Framework Use Case – Satellite Data Processing Workflow</a:t>
            </a:r>
            <a:endParaRPr sz="2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1"/>
          <p:cNvSpPr/>
          <p:nvPr/>
        </p:nvSpPr>
        <p:spPr>
          <a:xfrm>
            <a:off x="3908095" y="2131961"/>
            <a:ext cx="1272453" cy="1223533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Science and Development Sandbox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41"/>
          <p:cNvSpPr/>
          <p:nvPr/>
        </p:nvSpPr>
        <p:spPr>
          <a:xfrm>
            <a:off x="719452" y="3706263"/>
            <a:ext cx="4424934" cy="700492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41"/>
          <p:cNvSpPr/>
          <p:nvPr/>
        </p:nvSpPr>
        <p:spPr>
          <a:xfrm>
            <a:off x="2319179" y="2131896"/>
            <a:ext cx="1272453" cy="122286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 Environment 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41"/>
          <p:cNvSpPr/>
          <p:nvPr/>
        </p:nvSpPr>
        <p:spPr>
          <a:xfrm>
            <a:off x="768513" y="2131783"/>
            <a:ext cx="1272453" cy="1221669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Consolidated Ingest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41"/>
          <p:cNvSpPr/>
          <p:nvPr/>
        </p:nvSpPr>
        <p:spPr>
          <a:xfrm>
            <a:off x="5993454" y="3583231"/>
            <a:ext cx="1141498" cy="926795"/>
          </a:xfrm>
          <a:prstGeom prst="roundRect">
            <a:avLst>
              <a:gd fmla="val 16667" name="adj"/>
            </a:avLst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Distribution and Access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41"/>
          <p:cNvSpPr/>
          <p:nvPr/>
        </p:nvSpPr>
        <p:spPr>
          <a:xfrm>
            <a:off x="7742329" y="3583231"/>
            <a:ext cx="791295" cy="926795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Users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41"/>
          <p:cNvSpPr/>
          <p:nvPr/>
        </p:nvSpPr>
        <p:spPr>
          <a:xfrm>
            <a:off x="709568" y="4679884"/>
            <a:ext cx="6425385" cy="330539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Configuration Management and Program Office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41"/>
          <p:cNvSpPr/>
          <p:nvPr/>
        </p:nvSpPr>
        <p:spPr>
          <a:xfrm>
            <a:off x="3949136" y="1326094"/>
            <a:ext cx="1195250" cy="532295"/>
          </a:xfrm>
          <a:prstGeom prst="roundRect">
            <a:avLst>
              <a:gd fmla="val 16667" name="adj"/>
            </a:avLst>
          </a:prstGeom>
          <a:solidFill>
            <a:srgbClr val="B4A7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Software and Release Management</a:t>
            </a:r>
            <a:endParaRPr b="1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41"/>
          <p:cNvSpPr/>
          <p:nvPr/>
        </p:nvSpPr>
        <p:spPr>
          <a:xfrm>
            <a:off x="5540693" y="2479124"/>
            <a:ext cx="939195" cy="532295"/>
          </a:xfrm>
          <a:prstGeom prst="roundRect">
            <a:avLst>
              <a:gd fmla="val 16667" name="adj"/>
            </a:avLst>
          </a:prstGeom>
          <a:solidFill>
            <a:srgbClr val="76A5A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Developers</a:t>
            </a:r>
            <a:endParaRPr b="1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4" name="Google Shape;454;p41"/>
          <p:cNvCxnSpPr/>
          <p:nvPr/>
        </p:nvCxnSpPr>
        <p:spPr>
          <a:xfrm flipH="1">
            <a:off x="1051168" y="3353452"/>
            <a:ext cx="1" cy="346589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455" name="Google Shape;455;p41"/>
          <p:cNvSpPr/>
          <p:nvPr/>
        </p:nvSpPr>
        <p:spPr>
          <a:xfrm>
            <a:off x="2165062" y="3839399"/>
            <a:ext cx="1427198" cy="414461"/>
          </a:xfrm>
          <a:prstGeom prst="roundRect">
            <a:avLst>
              <a:gd fmla="val 16667" name="adj"/>
            </a:avLst>
          </a:prstGeom>
          <a:solidFill>
            <a:srgbClr val="BF9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Metadata Catalog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6" name="Google Shape;456;p41"/>
          <p:cNvCxnSpPr/>
          <p:nvPr/>
        </p:nvCxnSpPr>
        <p:spPr>
          <a:xfrm rot="10800000">
            <a:off x="4926476" y="3361717"/>
            <a:ext cx="41" cy="344547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med" w="med" type="triangle"/>
          </a:ln>
        </p:spPr>
      </p:cxnSp>
      <p:cxnSp>
        <p:nvCxnSpPr>
          <p:cNvPr id="457" name="Google Shape;457;p41"/>
          <p:cNvCxnSpPr>
            <a:endCxn id="455" idx="1"/>
          </p:cNvCxnSpPr>
          <p:nvPr/>
        </p:nvCxnSpPr>
        <p:spPr>
          <a:xfrm flipH="1" rot="-5400000">
            <a:off x="1600762" y="3482329"/>
            <a:ext cx="693300" cy="435300"/>
          </a:xfrm>
          <a:prstGeom prst="bentConnector2">
            <a:avLst/>
          </a:prstGeom>
          <a:noFill/>
          <a:ln cap="flat" cmpd="sng" w="19050">
            <a:solidFill>
              <a:srgbClr val="9900FF"/>
            </a:solidFill>
            <a:prstDash val="dot"/>
            <a:round/>
            <a:headEnd len="sm" w="sm" type="none"/>
            <a:tailEnd len="med" w="med" type="triangle"/>
          </a:ln>
        </p:spPr>
      </p:cxnSp>
      <p:cxnSp>
        <p:nvCxnSpPr>
          <p:cNvPr id="458" name="Google Shape;458;p41"/>
          <p:cNvCxnSpPr/>
          <p:nvPr/>
        </p:nvCxnSpPr>
        <p:spPr>
          <a:xfrm flipH="1">
            <a:off x="2600486" y="3350450"/>
            <a:ext cx="2" cy="488949"/>
          </a:xfrm>
          <a:prstGeom prst="straightConnector1">
            <a:avLst/>
          </a:prstGeom>
          <a:noFill/>
          <a:ln cap="flat" cmpd="sng" w="19050">
            <a:solidFill>
              <a:srgbClr val="9900FF"/>
            </a:solidFill>
            <a:prstDash val="dot"/>
            <a:round/>
            <a:headEnd len="med" w="med" type="triangle"/>
            <a:tailEnd len="med" w="med" type="triangle"/>
          </a:ln>
        </p:spPr>
      </p:cxnSp>
      <p:cxnSp>
        <p:nvCxnSpPr>
          <p:cNvPr id="459" name="Google Shape;459;p41"/>
          <p:cNvCxnSpPr/>
          <p:nvPr/>
        </p:nvCxnSpPr>
        <p:spPr>
          <a:xfrm>
            <a:off x="3362946" y="3350450"/>
            <a:ext cx="4716" cy="357119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triangle"/>
            <a:tailEnd len="med" w="med" type="triangle"/>
          </a:ln>
        </p:spPr>
      </p:cxnSp>
      <p:cxnSp>
        <p:nvCxnSpPr>
          <p:cNvPr id="460" name="Google Shape;460;p41"/>
          <p:cNvCxnSpPr/>
          <p:nvPr/>
        </p:nvCxnSpPr>
        <p:spPr>
          <a:xfrm rot="5400000">
            <a:off x="3552835" y="3401600"/>
            <a:ext cx="637500" cy="535200"/>
          </a:xfrm>
          <a:prstGeom prst="bentConnector3">
            <a:avLst>
              <a:gd fmla="val 99895" name="adj1"/>
            </a:avLst>
          </a:prstGeom>
          <a:noFill/>
          <a:ln cap="flat" cmpd="sng" w="19050">
            <a:solidFill>
              <a:srgbClr val="9900FF"/>
            </a:solidFill>
            <a:prstDash val="dot"/>
            <a:round/>
            <a:headEnd len="sm" w="sm" type="none"/>
            <a:tailEnd len="med" w="med" type="triangle"/>
          </a:ln>
        </p:spPr>
      </p:cxnSp>
      <p:cxnSp>
        <p:nvCxnSpPr>
          <p:cNvPr id="461" name="Google Shape;461;p41"/>
          <p:cNvCxnSpPr/>
          <p:nvPr/>
        </p:nvCxnSpPr>
        <p:spPr>
          <a:xfrm flipH="1">
            <a:off x="3592260" y="4181813"/>
            <a:ext cx="2401194" cy="1"/>
          </a:xfrm>
          <a:prstGeom prst="straightConnector1">
            <a:avLst/>
          </a:prstGeom>
          <a:noFill/>
          <a:ln cap="flat" cmpd="sng" w="19050">
            <a:solidFill>
              <a:srgbClr val="9900FF"/>
            </a:solidFill>
            <a:prstDash val="dot"/>
            <a:round/>
            <a:headEnd len="sm" w="sm" type="none"/>
            <a:tailEnd len="med" w="med" type="triangle"/>
          </a:ln>
        </p:spPr>
      </p:cxnSp>
      <p:cxnSp>
        <p:nvCxnSpPr>
          <p:cNvPr id="462" name="Google Shape;462;p41"/>
          <p:cNvCxnSpPr/>
          <p:nvPr/>
        </p:nvCxnSpPr>
        <p:spPr>
          <a:xfrm>
            <a:off x="5172596" y="3911371"/>
            <a:ext cx="812907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med" w="med" type="triangle"/>
          </a:ln>
        </p:spPr>
      </p:cxnSp>
      <p:cxnSp>
        <p:nvCxnSpPr>
          <p:cNvPr id="463" name="Google Shape;463;p41"/>
          <p:cNvCxnSpPr>
            <a:stCxn id="452" idx="1"/>
            <a:endCxn id="447" idx="0"/>
          </p:cNvCxnSpPr>
          <p:nvPr/>
        </p:nvCxnSpPr>
        <p:spPr>
          <a:xfrm flipH="1">
            <a:off x="2955536" y="1592242"/>
            <a:ext cx="993600" cy="539700"/>
          </a:xfrm>
          <a:prstGeom prst="bentConnector2">
            <a:avLst/>
          </a:prstGeom>
          <a:noFill/>
          <a:ln cap="flat" cmpd="sng" w="19050">
            <a:solidFill>
              <a:srgbClr val="FF0000"/>
            </a:solidFill>
            <a:prstDash val="dashDot"/>
            <a:round/>
            <a:headEnd len="sm" w="sm" type="none"/>
            <a:tailEnd len="med" w="med" type="triangle"/>
          </a:ln>
        </p:spPr>
      </p:cxnSp>
      <p:cxnSp>
        <p:nvCxnSpPr>
          <p:cNvPr id="464" name="Google Shape;464;p41"/>
          <p:cNvCxnSpPr>
            <a:stCxn id="445" idx="0"/>
            <a:endCxn id="452" idx="2"/>
          </p:cNvCxnSpPr>
          <p:nvPr/>
        </p:nvCxnSpPr>
        <p:spPr>
          <a:xfrm flipH="1" rot="10800000">
            <a:off x="4544321" y="1858361"/>
            <a:ext cx="2400" cy="2736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ashDot"/>
            <a:round/>
            <a:headEnd len="sm" w="sm" type="none"/>
            <a:tailEnd len="med" w="med" type="triangle"/>
          </a:ln>
        </p:spPr>
      </p:cxnSp>
      <p:cxnSp>
        <p:nvCxnSpPr>
          <p:cNvPr id="465" name="Google Shape;465;p41"/>
          <p:cNvCxnSpPr>
            <a:stCxn id="453" idx="0"/>
            <a:endCxn id="452" idx="3"/>
          </p:cNvCxnSpPr>
          <p:nvPr/>
        </p:nvCxnSpPr>
        <p:spPr>
          <a:xfrm flipH="1" rot="5400000">
            <a:off x="5133990" y="1602824"/>
            <a:ext cx="886800" cy="865800"/>
          </a:xfrm>
          <a:prstGeom prst="bentConnector2">
            <a:avLst/>
          </a:prstGeom>
          <a:noFill/>
          <a:ln cap="flat" cmpd="sng" w="19050">
            <a:solidFill>
              <a:srgbClr val="FF0000"/>
            </a:solidFill>
            <a:prstDash val="dashDot"/>
            <a:round/>
            <a:headEnd len="sm" w="sm" type="none"/>
            <a:tailEnd len="med" w="med" type="triangle"/>
          </a:ln>
        </p:spPr>
      </p:cxnSp>
      <p:cxnSp>
        <p:nvCxnSpPr>
          <p:cNvPr id="466" name="Google Shape;466;p41"/>
          <p:cNvCxnSpPr>
            <a:stCxn id="445" idx="3"/>
            <a:endCxn id="453" idx="1"/>
          </p:cNvCxnSpPr>
          <p:nvPr/>
        </p:nvCxnSpPr>
        <p:spPr>
          <a:xfrm>
            <a:off x="5180548" y="2743727"/>
            <a:ext cx="360000" cy="1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ashDot"/>
            <a:round/>
            <a:headEnd len="med" w="med" type="stealth"/>
            <a:tailEnd len="med" w="med" type="triangle"/>
          </a:ln>
        </p:spPr>
      </p:cxnSp>
      <p:cxnSp>
        <p:nvCxnSpPr>
          <p:cNvPr id="467" name="Google Shape;467;p41"/>
          <p:cNvCxnSpPr>
            <a:stCxn id="449" idx="3"/>
            <a:endCxn id="450" idx="1"/>
          </p:cNvCxnSpPr>
          <p:nvPr/>
        </p:nvCxnSpPr>
        <p:spPr>
          <a:xfrm>
            <a:off x="7134952" y="4046628"/>
            <a:ext cx="607500" cy="0"/>
          </a:xfrm>
          <a:prstGeom prst="straightConnector1">
            <a:avLst/>
          </a:prstGeom>
          <a:noFill/>
          <a:ln cap="flat" cmpd="sng" w="19050">
            <a:solidFill>
              <a:srgbClr val="002060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468" name="Google Shape;468;p41"/>
          <p:cNvSpPr txBox="1"/>
          <p:nvPr/>
        </p:nvSpPr>
        <p:spPr>
          <a:xfrm>
            <a:off x="2771477" y="1463652"/>
            <a:ext cx="1141498" cy="113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Continuous Integration</a:t>
            </a:r>
            <a:endParaRPr b="1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Continuous Deployment </a:t>
            </a:r>
            <a:endParaRPr b="1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41"/>
          <p:cNvSpPr txBox="1"/>
          <p:nvPr/>
        </p:nvSpPr>
        <p:spPr>
          <a:xfrm>
            <a:off x="779217" y="3449970"/>
            <a:ext cx="258336" cy="113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 </a:t>
            </a:r>
            <a:endParaRPr b="1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41"/>
          <p:cNvSpPr txBox="1"/>
          <p:nvPr/>
        </p:nvSpPr>
        <p:spPr>
          <a:xfrm>
            <a:off x="3374951" y="3449538"/>
            <a:ext cx="258336" cy="113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 </a:t>
            </a:r>
            <a:endParaRPr b="1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41"/>
          <p:cNvSpPr txBox="1"/>
          <p:nvPr/>
        </p:nvSpPr>
        <p:spPr>
          <a:xfrm>
            <a:off x="4931317" y="3455497"/>
            <a:ext cx="258336" cy="113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 </a:t>
            </a:r>
            <a:endParaRPr b="1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41"/>
          <p:cNvSpPr txBox="1"/>
          <p:nvPr/>
        </p:nvSpPr>
        <p:spPr>
          <a:xfrm>
            <a:off x="5437586" y="3921647"/>
            <a:ext cx="258336" cy="113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 </a:t>
            </a:r>
            <a:endParaRPr b="1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41"/>
          <p:cNvSpPr txBox="1"/>
          <p:nvPr/>
        </p:nvSpPr>
        <p:spPr>
          <a:xfrm>
            <a:off x="1276078" y="3452921"/>
            <a:ext cx="448911" cy="113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Metadata </a:t>
            </a:r>
            <a:endParaRPr b="1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41"/>
          <p:cNvSpPr txBox="1"/>
          <p:nvPr/>
        </p:nvSpPr>
        <p:spPr>
          <a:xfrm>
            <a:off x="2629457" y="3448786"/>
            <a:ext cx="448911" cy="113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Metadata </a:t>
            </a:r>
            <a:endParaRPr b="1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41"/>
          <p:cNvSpPr txBox="1"/>
          <p:nvPr/>
        </p:nvSpPr>
        <p:spPr>
          <a:xfrm>
            <a:off x="4158776" y="3377170"/>
            <a:ext cx="584451" cy="2853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Metadata Query </a:t>
            </a:r>
            <a:endParaRPr b="1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41"/>
          <p:cNvSpPr txBox="1"/>
          <p:nvPr/>
        </p:nvSpPr>
        <p:spPr>
          <a:xfrm>
            <a:off x="5249780" y="4311663"/>
            <a:ext cx="633948" cy="113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Metadata Query </a:t>
            </a:r>
            <a:endParaRPr b="1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41"/>
          <p:cNvSpPr txBox="1"/>
          <p:nvPr/>
        </p:nvSpPr>
        <p:spPr>
          <a:xfrm>
            <a:off x="846076" y="3919292"/>
            <a:ext cx="75693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Storage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41"/>
          <p:cNvSpPr/>
          <p:nvPr/>
        </p:nvSpPr>
        <p:spPr>
          <a:xfrm rot="10800000">
            <a:off x="559140" y="2031116"/>
            <a:ext cx="1599563" cy="1639141"/>
          </a:xfrm>
          <a:prstGeom prst="rect">
            <a:avLst/>
          </a:prstGeom>
          <a:solidFill>
            <a:schemeClr val="lt1">
              <a:alpha val="69411"/>
            </a:schemeClr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41"/>
          <p:cNvSpPr/>
          <p:nvPr/>
        </p:nvSpPr>
        <p:spPr>
          <a:xfrm rot="10800000">
            <a:off x="709359" y="3701188"/>
            <a:ext cx="4455284" cy="833342"/>
          </a:xfrm>
          <a:prstGeom prst="rect">
            <a:avLst/>
          </a:prstGeom>
          <a:solidFill>
            <a:schemeClr val="lt1">
              <a:alpha val="69411"/>
            </a:schemeClr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41"/>
          <p:cNvSpPr/>
          <p:nvPr/>
        </p:nvSpPr>
        <p:spPr>
          <a:xfrm rot="10800000">
            <a:off x="5968865" y="3513048"/>
            <a:ext cx="2691749" cy="1105341"/>
          </a:xfrm>
          <a:prstGeom prst="rect">
            <a:avLst/>
          </a:prstGeom>
          <a:solidFill>
            <a:schemeClr val="lt1">
              <a:alpha val="69411"/>
            </a:schemeClr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41"/>
          <p:cNvSpPr/>
          <p:nvPr/>
        </p:nvSpPr>
        <p:spPr>
          <a:xfrm rot="10800000">
            <a:off x="2084163" y="2074787"/>
            <a:ext cx="1599563" cy="1616012"/>
          </a:xfrm>
          <a:prstGeom prst="rect">
            <a:avLst/>
          </a:prstGeom>
          <a:solidFill>
            <a:schemeClr val="lt1">
              <a:alpha val="69411"/>
            </a:schemeClr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41"/>
          <p:cNvSpPr/>
          <p:nvPr/>
        </p:nvSpPr>
        <p:spPr>
          <a:xfrm rot="10800000">
            <a:off x="3701357" y="2065846"/>
            <a:ext cx="1822501" cy="1616012"/>
          </a:xfrm>
          <a:prstGeom prst="rect">
            <a:avLst/>
          </a:prstGeom>
          <a:solidFill>
            <a:schemeClr val="lt1">
              <a:alpha val="69411"/>
            </a:schemeClr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41"/>
          <p:cNvSpPr/>
          <p:nvPr/>
        </p:nvSpPr>
        <p:spPr>
          <a:xfrm rot="10800000">
            <a:off x="2652488" y="1298070"/>
            <a:ext cx="3548286" cy="678393"/>
          </a:xfrm>
          <a:prstGeom prst="rect">
            <a:avLst/>
          </a:prstGeom>
          <a:solidFill>
            <a:schemeClr val="lt1">
              <a:alpha val="69411"/>
            </a:schemeClr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41"/>
          <p:cNvSpPr txBox="1"/>
          <p:nvPr/>
        </p:nvSpPr>
        <p:spPr>
          <a:xfrm>
            <a:off x="6858000" y="1291590"/>
            <a:ext cx="201168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This workflow shows how a NESDIS Developer creates a scientific algorithm</a:t>
            </a:r>
            <a:endParaRPr b="0" i="1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41"/>
          <p:cNvSpPr txBox="1"/>
          <p:nvPr>
            <p:ph type="title"/>
          </p:nvPr>
        </p:nvSpPr>
        <p:spPr>
          <a:xfrm>
            <a:off x="749872" y="235920"/>
            <a:ext cx="74004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800"/>
              <a:buNone/>
            </a:pPr>
            <a:r>
              <a:rPr lang="en-US" sz="2800"/>
              <a:t>Cloud Framework Use Case – Science Development Workflow</a:t>
            </a:r>
            <a:endParaRPr sz="2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2"/>
          <p:cNvSpPr txBox="1"/>
          <p:nvPr>
            <p:ph type="title"/>
          </p:nvPr>
        </p:nvSpPr>
        <p:spPr>
          <a:xfrm>
            <a:off x="749872" y="181328"/>
            <a:ext cx="74004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800"/>
              <a:buNone/>
            </a:pPr>
            <a:r>
              <a:rPr lang="en-US"/>
              <a:t>Future NESDIS Cloud Development</a:t>
            </a:r>
            <a:endParaRPr/>
          </a:p>
        </p:txBody>
      </p:sp>
      <p:pic>
        <p:nvPicPr>
          <p:cNvPr id="491" name="Google Shape;49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403" y="1197595"/>
            <a:ext cx="8584746" cy="3756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3"/>
          <p:cNvSpPr txBox="1"/>
          <p:nvPr>
            <p:ph type="title"/>
          </p:nvPr>
        </p:nvSpPr>
        <p:spPr>
          <a:xfrm>
            <a:off x="749872" y="162180"/>
            <a:ext cx="74004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800"/>
              <a:buFont typeface="Arial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NESDIS Cloud Transformation Roadmap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43"/>
          <p:cNvSpPr txBox="1"/>
          <p:nvPr>
            <p:ph idx="1" type="body"/>
          </p:nvPr>
        </p:nvSpPr>
        <p:spPr>
          <a:xfrm>
            <a:off x="568440" y="3610321"/>
            <a:ext cx="8406600" cy="1412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NESDIS demonstrated that there is an advantage to bringing the processing to the data through a </a:t>
            </a:r>
            <a:r>
              <a:rPr b="1" i="1" lang="en-US" sz="1800"/>
              <a:t>lean-in approach to innovation</a:t>
            </a:r>
            <a:endParaRPr b="1" i="1" sz="1800"/>
          </a:p>
          <a:p>
            <a:pPr indent="-4572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Adoption of an enterprise</a:t>
            </a:r>
            <a:r>
              <a:rPr b="1" i="1" lang="en-US" sz="1800"/>
              <a:t> </a:t>
            </a:r>
            <a:r>
              <a:rPr lang="en-US" sz="1800"/>
              <a:t>cloud framework fundamentally alters the business and processes we use today, so we are tackling that head on with a </a:t>
            </a:r>
            <a:r>
              <a:rPr b="1" i="1" lang="en-US" sz="1800"/>
              <a:t>dedicated change management team</a:t>
            </a:r>
            <a:endParaRPr b="1" i="1" sz="1800"/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</p:txBody>
      </p:sp>
      <p:pic>
        <p:nvPicPr>
          <p:cNvPr id="499" name="Google Shape;499;p43"/>
          <p:cNvPicPr preferRelativeResize="0"/>
          <p:nvPr/>
        </p:nvPicPr>
        <p:blipFill rotWithShape="1">
          <a:blip r:embed="rId3">
            <a:alphaModFix/>
          </a:blip>
          <a:srcRect b="17897" l="0" r="0" t="3756"/>
          <a:stretch/>
        </p:blipFill>
        <p:spPr>
          <a:xfrm>
            <a:off x="469215" y="846158"/>
            <a:ext cx="8505825" cy="2552136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43"/>
          <p:cNvSpPr/>
          <p:nvPr/>
        </p:nvSpPr>
        <p:spPr>
          <a:xfrm>
            <a:off x="3113525" y="1160850"/>
            <a:ext cx="1065300" cy="23562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43"/>
          <p:cNvSpPr txBox="1"/>
          <p:nvPr/>
        </p:nvSpPr>
        <p:spPr>
          <a:xfrm>
            <a:off x="1673205" y="822177"/>
            <a:ext cx="39147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are here today!</a:t>
            </a:r>
            <a:endParaRPr b="1" i="0" sz="16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4. Content Slide - with icon">
  <a:themeElements>
    <a:clrScheme name="PTT 1">
      <a:dk1>
        <a:srgbClr val="0A4595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PTT 1">
      <a:dk1>
        <a:srgbClr val="0A4595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4. Content Slide - with icon">
  <a:themeElements>
    <a:clrScheme name="PTT 1">
      <a:dk1>
        <a:srgbClr val="0A4595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