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59" r:id="rId3"/>
    <p:sldId id="261" r:id="rId4"/>
    <p:sldId id="262" r:id="rId5"/>
    <p:sldId id="264" r:id="rId6"/>
    <p:sldId id="265" r:id="rId7"/>
    <p:sldId id="269" r:id="rId8"/>
    <p:sldId id="266" r:id="rId9"/>
    <p:sldId id="270" r:id="rId10"/>
    <p:sldId id="263" r:id="rId11"/>
    <p:sldId id="272"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3905" autoAdjust="0"/>
  </p:normalViewPr>
  <p:slideViewPr>
    <p:cSldViewPr snapToGrid="0">
      <p:cViewPr varScale="1">
        <p:scale>
          <a:sx n="78" d="100"/>
          <a:sy n="78" d="100"/>
        </p:scale>
        <p:origin x="11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075AB-BFEC-4BE7-AB7D-15B1A3A584C4}" type="datetimeFigureOut">
              <a:rPr lang="en-US" smtClean="0"/>
              <a:t>3/2/2020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E6002-271D-43DC-89A9-94BE166A42AA}" type="slidenum">
              <a:rPr lang="en-US" smtClean="0"/>
              <a:t>‹#›</a:t>
            </a:fld>
            <a:endParaRPr lang="en-US"/>
          </a:p>
        </p:txBody>
      </p:sp>
    </p:spTree>
    <p:extLst>
      <p:ext uri="{BB962C8B-B14F-4D97-AF65-F5344CB8AC3E}">
        <p14:creationId xmlns:p14="http://schemas.microsoft.com/office/powerpoint/2010/main" val="88463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hutterstock.com/image-illustration/large-group-people-seen-above-gathered-28686717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https://www.shutterstock.com/image-illustration/large-group-people-seen-above-gathered-286867178</a:t>
            </a:r>
            <a:endParaRPr lang="en-US" dirty="0"/>
          </a:p>
        </p:txBody>
      </p:sp>
      <p:sp>
        <p:nvSpPr>
          <p:cNvPr id="4" name="Slide Number Placeholder 3"/>
          <p:cNvSpPr>
            <a:spLocks noGrp="1"/>
          </p:cNvSpPr>
          <p:nvPr>
            <p:ph type="sldNum" sz="quarter" idx="10"/>
          </p:nvPr>
        </p:nvSpPr>
        <p:spPr/>
        <p:txBody>
          <a:bodyPr/>
          <a:lstStyle/>
          <a:p>
            <a:fld id="{726E6002-271D-43DC-89A9-94BE166A42AA}" type="slidenum">
              <a:rPr lang="en-US" smtClean="0"/>
              <a:t>1</a:t>
            </a:fld>
            <a:endParaRPr lang="en-US"/>
          </a:p>
        </p:txBody>
      </p:sp>
    </p:spTree>
    <p:extLst>
      <p:ext uri="{BB962C8B-B14F-4D97-AF65-F5344CB8AC3E}">
        <p14:creationId xmlns:p14="http://schemas.microsoft.com/office/powerpoint/2010/main" val="3492076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Sociologists were the first to adopt the concept and terminology of “innovation.” They used it to describe the changes in material culture, patent law, and</a:t>
            </a:r>
            <a:r>
              <a:rPr lang="en-US" baseline="0" dirty="0" smtClean="0"/>
              <a:t> technology that they were seeing in the 1960s. “Innovation” was distinguished from “invention,” by the act of diffusion---that is, something that is used and adopted. In order to be “innovation,” in other words, something has to be adopted, otherwise, it’s “invention.”</a:t>
            </a:r>
            <a:endParaRPr lang="en-US" dirty="0"/>
          </a:p>
        </p:txBody>
      </p:sp>
      <p:sp>
        <p:nvSpPr>
          <p:cNvPr id="4" name="Slide Number Placeholder 3"/>
          <p:cNvSpPr>
            <a:spLocks noGrp="1"/>
          </p:cNvSpPr>
          <p:nvPr>
            <p:ph type="sldNum" sz="quarter" idx="10"/>
          </p:nvPr>
        </p:nvSpPr>
        <p:spPr/>
        <p:txBody>
          <a:bodyPr/>
          <a:lstStyle/>
          <a:p>
            <a:fld id="{726E6002-271D-43DC-89A9-94BE166A42AA}" type="slidenum">
              <a:rPr lang="en-US" smtClean="0"/>
              <a:t>3</a:t>
            </a:fld>
            <a:endParaRPr lang="en-US"/>
          </a:p>
        </p:txBody>
      </p:sp>
    </p:spTree>
    <p:extLst>
      <p:ext uri="{BB962C8B-B14F-4D97-AF65-F5344CB8AC3E}">
        <p14:creationId xmlns:p14="http://schemas.microsoft.com/office/powerpoint/2010/main" val="251974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1969,</a:t>
            </a:r>
            <a:r>
              <a:rPr lang="en-US" baseline="0" dirty="0" smtClean="0"/>
              <a:t> Sumner Meyers, professor of Mathematics at the University of Michigan and Donald Marquis, a psychologist and Professor at the MIT Sloan School of Management, published a study, funded through the National Academy of Sciences, looking at factors underlying successful innovation selected firms. </a:t>
            </a:r>
          </a:p>
          <a:p>
            <a:endParaRPr lang="en-US" baseline="0" dirty="0" smtClean="0"/>
          </a:p>
          <a:p>
            <a:r>
              <a:rPr lang="en-US" baseline="0" dirty="0" smtClean="0"/>
              <a:t>What else is happening at MIT at this time? NASA is funding MIT to the tune of hundreds of millions of dollars starting in 1961 with the development of the Apollo program (</a:t>
            </a:r>
            <a:r>
              <a:rPr lang="en-US" sz="1200" b="0" i="0" kern="1200" dirty="0" smtClean="0">
                <a:solidFill>
                  <a:schemeClr val="tx1"/>
                </a:solidFill>
                <a:effectLst/>
                <a:latin typeface="+mn-lt"/>
                <a:ea typeface="+mn-ea"/>
                <a:cs typeface="+mn-cs"/>
              </a:rPr>
              <a:t>NASA was planning the Apollo project in the early 1960s, one of the greatest technical challenges was the problem of navigating a spacecraft from Earth to the moon. From 1961 to 2000, MIT received a total of $794 million in NASA funding. Draper Laboratory received an additional $248 million from NASA since its divestment from MIT in 1973.</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They are also funding MIT’s Sloan School of Management to identify how innovation worked</a:t>
            </a:r>
            <a:r>
              <a:rPr lang="en-US" sz="1200" b="0" i="0" kern="1200" baseline="0" dirty="0" smtClean="0">
                <a:solidFill>
                  <a:schemeClr val="tx1"/>
                </a:solidFill>
                <a:effectLst/>
                <a:latin typeface="+mn-lt"/>
                <a:ea typeface="+mn-ea"/>
                <a:cs typeface="+mn-cs"/>
              </a:rPr>
              <a:t> and could be reproduced.</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Meyers and Marquis built on the emerging definition that Rogers had articulated in 1961 that innovation was a technology that was used and diffused. They added the notion that need was a necessary driver of innovation.</a:t>
            </a:r>
            <a:endParaRPr lang="en-US" dirty="0"/>
          </a:p>
        </p:txBody>
      </p:sp>
      <p:sp>
        <p:nvSpPr>
          <p:cNvPr id="4" name="Slide Number Placeholder 3"/>
          <p:cNvSpPr>
            <a:spLocks noGrp="1"/>
          </p:cNvSpPr>
          <p:nvPr>
            <p:ph type="sldNum" sz="quarter" idx="10"/>
          </p:nvPr>
        </p:nvSpPr>
        <p:spPr/>
        <p:txBody>
          <a:bodyPr/>
          <a:lstStyle/>
          <a:p>
            <a:fld id="{726E6002-271D-43DC-89A9-94BE166A42AA}" type="slidenum">
              <a:rPr lang="en-US" smtClean="0"/>
              <a:t>4</a:t>
            </a:fld>
            <a:endParaRPr lang="en-US"/>
          </a:p>
        </p:txBody>
      </p:sp>
    </p:spTree>
    <p:extLst>
      <p:ext uri="{BB962C8B-B14F-4D97-AF65-F5344CB8AC3E}">
        <p14:creationId xmlns:p14="http://schemas.microsoft.com/office/powerpoint/2010/main" val="1702675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this important? Because when</a:t>
            </a:r>
            <a:r>
              <a:rPr lang="en-US" baseline="0" dirty="0" smtClean="0"/>
              <a:t> you start with the need rather than a request (for a drill bit, say) than the possibilities for solving the problem from a technical </a:t>
            </a:r>
            <a:r>
              <a:rPr lang="en-US" baseline="0" dirty="0" err="1" smtClean="0"/>
              <a:t>perspect</a:t>
            </a:r>
            <a:r>
              <a:rPr lang="en-US" baseline="0" dirty="0" smtClean="0"/>
              <a:t> increase exponentially. You open up your thinking to many different ways of potentially solving the problem. </a:t>
            </a:r>
            <a:endParaRPr lang="en-US" dirty="0"/>
          </a:p>
        </p:txBody>
      </p:sp>
      <p:sp>
        <p:nvSpPr>
          <p:cNvPr id="4" name="Slide Number Placeholder 3"/>
          <p:cNvSpPr>
            <a:spLocks noGrp="1"/>
          </p:cNvSpPr>
          <p:nvPr>
            <p:ph type="sldNum" sz="quarter" idx="10"/>
          </p:nvPr>
        </p:nvSpPr>
        <p:spPr/>
        <p:txBody>
          <a:bodyPr/>
          <a:lstStyle/>
          <a:p>
            <a:fld id="{726E6002-271D-43DC-89A9-94BE166A42AA}" type="slidenum">
              <a:rPr lang="en-US" smtClean="0"/>
              <a:t>6</a:t>
            </a:fld>
            <a:endParaRPr lang="en-US"/>
          </a:p>
        </p:txBody>
      </p:sp>
    </p:spTree>
    <p:extLst>
      <p:ext uri="{BB962C8B-B14F-4D97-AF65-F5344CB8AC3E}">
        <p14:creationId xmlns:p14="http://schemas.microsoft.com/office/powerpoint/2010/main" val="81924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don’t think like you.</a:t>
            </a:r>
            <a:r>
              <a:rPr lang="en-US" baseline="0" dirty="0" smtClean="0"/>
              <a:t> They don’t know what language will be useful to you.  You have to get them to explain what they are trying to accomplish without filtering themselves.</a:t>
            </a:r>
          </a:p>
          <a:p>
            <a:endParaRPr lang="en-US" baseline="0" dirty="0" smtClean="0"/>
          </a:p>
          <a:p>
            <a:r>
              <a:rPr lang="en-US" baseline="0" dirty="0" smtClean="0"/>
              <a:t>They don’t know what’s possible. As Henry Ford put it, </a:t>
            </a:r>
            <a:r>
              <a:rPr lang="en-US" b="1" i="0" dirty="0" smtClean="0">
                <a:solidFill>
                  <a:srgbClr val="666666"/>
                </a:solidFill>
                <a:effectLst/>
                <a:latin typeface="Noto Sans"/>
              </a:rPr>
              <a:t>“If I had asked the public what they wanted, they would have said a faster horse.“</a:t>
            </a:r>
            <a:endParaRPr lang="en-US" dirty="0"/>
          </a:p>
        </p:txBody>
      </p:sp>
      <p:sp>
        <p:nvSpPr>
          <p:cNvPr id="4" name="Slide Number Placeholder 3"/>
          <p:cNvSpPr>
            <a:spLocks noGrp="1"/>
          </p:cNvSpPr>
          <p:nvPr>
            <p:ph type="sldNum" sz="quarter" idx="10"/>
          </p:nvPr>
        </p:nvSpPr>
        <p:spPr/>
        <p:txBody>
          <a:bodyPr/>
          <a:lstStyle/>
          <a:p>
            <a:fld id="{726E6002-271D-43DC-89A9-94BE166A42AA}" type="slidenum">
              <a:rPr lang="en-US" smtClean="0"/>
              <a:t>7</a:t>
            </a:fld>
            <a:endParaRPr lang="en-US"/>
          </a:p>
        </p:txBody>
      </p:sp>
    </p:spTree>
    <p:extLst>
      <p:ext uri="{BB962C8B-B14F-4D97-AF65-F5344CB8AC3E}">
        <p14:creationId xmlns:p14="http://schemas.microsoft.com/office/powerpoint/2010/main" val="2667620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Uncovering a need requires</a:t>
            </a:r>
            <a:r>
              <a:rPr lang="en-US" baseline="0" dirty="0" smtClean="0"/>
              <a:t> a process of translation. Users don’t know how to communicate their needs to you in the language you use to develop.  You can’t lead them.</a:t>
            </a:r>
            <a:endParaRPr lang="en-US" dirty="0"/>
          </a:p>
        </p:txBody>
      </p:sp>
      <p:sp>
        <p:nvSpPr>
          <p:cNvPr id="4" name="Slide Number Placeholder 3"/>
          <p:cNvSpPr>
            <a:spLocks noGrp="1"/>
          </p:cNvSpPr>
          <p:nvPr>
            <p:ph type="sldNum" sz="quarter" idx="10"/>
          </p:nvPr>
        </p:nvSpPr>
        <p:spPr/>
        <p:txBody>
          <a:bodyPr/>
          <a:lstStyle/>
          <a:p>
            <a:fld id="{726E6002-271D-43DC-89A9-94BE166A42AA}" type="slidenum">
              <a:rPr lang="en-US" smtClean="0"/>
              <a:t>8</a:t>
            </a:fld>
            <a:endParaRPr lang="en-US"/>
          </a:p>
        </p:txBody>
      </p:sp>
    </p:spTree>
    <p:extLst>
      <p:ext uri="{BB962C8B-B14F-4D97-AF65-F5344CB8AC3E}">
        <p14:creationId xmlns:p14="http://schemas.microsoft.com/office/powerpoint/2010/main" val="81237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Harley Davidson; Mike </a:t>
            </a:r>
            <a:r>
              <a:rPr lang="en-US" dirty="0" err="1" smtClean="0"/>
              <a:t>Pavolonis</a:t>
            </a:r>
            <a:r>
              <a:rPr lang="en-US" dirty="0" smtClean="0"/>
              <a:t>---aviation talk---remember the</a:t>
            </a:r>
            <a:r>
              <a:rPr lang="en-US" baseline="0" dirty="0" smtClean="0"/>
              <a:t> issue of data overload.</a:t>
            </a:r>
            <a:endParaRPr lang="en-US" dirty="0"/>
          </a:p>
        </p:txBody>
      </p:sp>
      <p:sp>
        <p:nvSpPr>
          <p:cNvPr id="4" name="Slide Number Placeholder 3"/>
          <p:cNvSpPr>
            <a:spLocks noGrp="1"/>
          </p:cNvSpPr>
          <p:nvPr>
            <p:ph type="sldNum" sz="quarter" idx="10"/>
          </p:nvPr>
        </p:nvSpPr>
        <p:spPr/>
        <p:txBody>
          <a:bodyPr/>
          <a:lstStyle/>
          <a:p>
            <a:fld id="{726E6002-271D-43DC-89A9-94BE166A42AA}" type="slidenum">
              <a:rPr lang="en-US" smtClean="0"/>
              <a:t>9</a:t>
            </a:fld>
            <a:endParaRPr lang="en-US"/>
          </a:p>
        </p:txBody>
      </p:sp>
    </p:spTree>
    <p:extLst>
      <p:ext uri="{BB962C8B-B14F-4D97-AF65-F5344CB8AC3E}">
        <p14:creationId xmlns:p14="http://schemas.microsoft.com/office/powerpoint/2010/main" val="4173553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recognize this terminology you are not alone.</a:t>
            </a:r>
            <a:r>
              <a:rPr lang="en-US" baseline="0" dirty="0" smtClean="0"/>
              <a:t> NOAA has invested in a rich and sophisticated approach to engineering and science. NOAA has not invested in an equally </a:t>
            </a:r>
            <a:r>
              <a:rPr lang="en-US" dirty="0" smtClean="0"/>
              <a:t>rich</a:t>
            </a:r>
            <a:r>
              <a:rPr lang="en-US" baseline="0" dirty="0" smtClean="0"/>
              <a:t> and sophisticated approach to user engagement.</a:t>
            </a:r>
            <a:endParaRPr lang="en-US" dirty="0"/>
          </a:p>
        </p:txBody>
      </p:sp>
      <p:sp>
        <p:nvSpPr>
          <p:cNvPr id="4" name="Slide Number Placeholder 3"/>
          <p:cNvSpPr>
            <a:spLocks noGrp="1"/>
          </p:cNvSpPr>
          <p:nvPr>
            <p:ph type="sldNum" sz="quarter" idx="10"/>
          </p:nvPr>
        </p:nvSpPr>
        <p:spPr/>
        <p:txBody>
          <a:bodyPr/>
          <a:lstStyle/>
          <a:p>
            <a:fld id="{726E6002-271D-43DC-89A9-94BE166A42AA}" type="slidenum">
              <a:rPr lang="en-US" smtClean="0"/>
              <a:t>10</a:t>
            </a:fld>
            <a:endParaRPr lang="en-US"/>
          </a:p>
        </p:txBody>
      </p:sp>
    </p:spTree>
    <p:extLst>
      <p:ext uri="{BB962C8B-B14F-4D97-AF65-F5344CB8AC3E}">
        <p14:creationId xmlns:p14="http://schemas.microsoft.com/office/powerpoint/2010/main" val="2533388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6E6002-271D-43DC-89A9-94BE166A42AA}" type="slidenum">
              <a:rPr lang="en-US" smtClean="0"/>
              <a:t>12</a:t>
            </a:fld>
            <a:endParaRPr lang="en-US"/>
          </a:p>
        </p:txBody>
      </p:sp>
    </p:spTree>
    <p:extLst>
      <p:ext uri="{BB962C8B-B14F-4D97-AF65-F5344CB8AC3E}">
        <p14:creationId xmlns:p14="http://schemas.microsoft.com/office/powerpoint/2010/main" val="325640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1F05C9-84C3-4649-8796-389CEA90A2E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129524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F05C9-84C3-4649-8796-389CEA90A2E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3680696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F05C9-84C3-4649-8796-389CEA90A2E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2041751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F05C9-84C3-4649-8796-389CEA90A2E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1172334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1F05C9-84C3-4649-8796-389CEA90A2EC}" type="datetimeFigureOut">
              <a:rPr lang="en-US" smtClean="0"/>
              <a:t>3/2/2020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225444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F05C9-84C3-4649-8796-389CEA90A2EC}"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96422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F05C9-84C3-4649-8796-389CEA90A2EC}" type="datetimeFigureOut">
              <a:rPr lang="en-US" smtClean="0"/>
              <a:t>3/2/2020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2362550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F05C9-84C3-4649-8796-389CEA90A2EC}" type="datetimeFigureOut">
              <a:rPr lang="en-US" smtClean="0"/>
              <a:t>3/2/2020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3392660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F05C9-84C3-4649-8796-389CEA90A2EC}" type="datetimeFigureOut">
              <a:rPr lang="en-US" smtClean="0"/>
              <a:t>3/2/2020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166739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1F05C9-84C3-4649-8796-389CEA90A2EC}"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309548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1F05C9-84C3-4649-8796-389CEA90A2EC}" type="datetimeFigureOut">
              <a:rPr lang="en-US" smtClean="0"/>
              <a:t>3/2/2020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87315D-BB9B-4E08-87FD-14714B364872}" type="slidenum">
              <a:rPr lang="en-US" smtClean="0"/>
              <a:t>‹#›</a:t>
            </a:fld>
            <a:endParaRPr lang="en-US"/>
          </a:p>
        </p:txBody>
      </p:sp>
    </p:spTree>
    <p:extLst>
      <p:ext uri="{BB962C8B-B14F-4D97-AF65-F5344CB8AC3E}">
        <p14:creationId xmlns:p14="http://schemas.microsoft.com/office/powerpoint/2010/main" val="3154553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1F05C9-84C3-4649-8796-389CEA90A2EC}" type="datetimeFigureOut">
              <a:rPr lang="en-US" smtClean="0"/>
              <a:t>3/2/2020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7315D-BB9B-4E08-87FD-14714B364872}" type="slidenum">
              <a:rPr lang="en-US" smtClean="0"/>
              <a:t>‹#›</a:t>
            </a:fld>
            <a:endParaRPr lang="en-US"/>
          </a:p>
        </p:txBody>
      </p:sp>
    </p:spTree>
    <p:extLst>
      <p:ext uri="{BB962C8B-B14F-4D97-AF65-F5344CB8AC3E}">
        <p14:creationId xmlns:p14="http://schemas.microsoft.com/office/powerpoint/2010/main" val="1180602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220" y="672353"/>
            <a:ext cx="7351059" cy="5513294"/>
          </a:xfrm>
          <a:prstGeom prst="rect">
            <a:avLst/>
          </a:prstGeom>
        </p:spPr>
      </p:pic>
      <p:sp>
        <p:nvSpPr>
          <p:cNvPr id="2" name="TextBox 1"/>
          <p:cNvSpPr txBox="1"/>
          <p:nvPr/>
        </p:nvSpPr>
        <p:spPr>
          <a:xfrm>
            <a:off x="222069" y="400436"/>
            <a:ext cx="5015860" cy="707886"/>
          </a:xfrm>
          <a:prstGeom prst="rect">
            <a:avLst/>
          </a:prstGeom>
          <a:noFill/>
        </p:spPr>
        <p:txBody>
          <a:bodyPr wrap="none" rtlCol="0">
            <a:spAutoFit/>
          </a:bodyPr>
          <a:lstStyle/>
          <a:p>
            <a:r>
              <a:rPr lang="en-US" sz="4000" i="1" dirty="0" smtClean="0"/>
              <a:t>User-Driven Innovation</a:t>
            </a:r>
            <a:endParaRPr lang="en-US" sz="4000" i="1" dirty="0"/>
          </a:p>
        </p:txBody>
      </p:sp>
      <p:sp>
        <p:nvSpPr>
          <p:cNvPr id="3" name="TextBox 2"/>
          <p:cNvSpPr txBox="1"/>
          <p:nvPr/>
        </p:nvSpPr>
        <p:spPr>
          <a:xfrm>
            <a:off x="222069" y="6165669"/>
            <a:ext cx="2310184" cy="646331"/>
          </a:xfrm>
          <a:prstGeom prst="rect">
            <a:avLst/>
          </a:prstGeom>
          <a:noFill/>
        </p:spPr>
        <p:txBody>
          <a:bodyPr wrap="none" rtlCol="0">
            <a:spAutoFit/>
          </a:bodyPr>
          <a:lstStyle/>
          <a:p>
            <a:r>
              <a:rPr lang="en-US" dirty="0" smtClean="0"/>
              <a:t>Renata Lana, NESDIS</a:t>
            </a:r>
          </a:p>
          <a:p>
            <a:r>
              <a:rPr lang="en-US" dirty="0"/>
              <a:t>r</a:t>
            </a:r>
            <a:r>
              <a:rPr lang="en-US" dirty="0" smtClean="0"/>
              <a:t>enata.lana@noaa.gov</a:t>
            </a:r>
            <a:endParaRPr lang="en-US" dirty="0"/>
          </a:p>
        </p:txBody>
      </p:sp>
    </p:spTree>
    <p:extLst>
      <p:ext uri="{BB962C8B-B14F-4D97-AF65-F5344CB8AC3E}">
        <p14:creationId xmlns:p14="http://schemas.microsoft.com/office/powerpoint/2010/main" val="525588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1933" y="0"/>
            <a:ext cx="11177563" cy="1446550"/>
          </a:xfrm>
          <a:prstGeom prst="rect">
            <a:avLst/>
          </a:prstGeom>
          <a:noFill/>
        </p:spPr>
        <p:txBody>
          <a:bodyPr wrap="square" rtlCol="0">
            <a:spAutoFit/>
          </a:bodyPr>
          <a:lstStyle/>
          <a:p>
            <a:r>
              <a:rPr lang="en-US" sz="4400" dirty="0" smtClean="0"/>
              <a:t>Which of these strategies does NOAA use to identify user needs?</a:t>
            </a:r>
            <a:endParaRPr lang="en-US" sz="4400" dirty="0"/>
          </a:p>
        </p:txBody>
      </p:sp>
      <p:sp>
        <p:nvSpPr>
          <p:cNvPr id="4" name="TextBox 3"/>
          <p:cNvSpPr txBox="1"/>
          <p:nvPr/>
        </p:nvSpPr>
        <p:spPr>
          <a:xfrm>
            <a:off x="542926" y="1628902"/>
            <a:ext cx="440055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User interviews</a:t>
            </a:r>
          </a:p>
          <a:p>
            <a:pPr marL="457200" indent="-457200">
              <a:buFont typeface="Arial" panose="020B0604020202020204" pitchFamily="34" charset="0"/>
              <a:buChar char="•"/>
            </a:pPr>
            <a:r>
              <a:rPr lang="en-US" sz="3200" dirty="0" smtClean="0"/>
              <a:t>Diary studies</a:t>
            </a:r>
          </a:p>
          <a:p>
            <a:pPr marL="457200" indent="-457200">
              <a:buFont typeface="Arial" panose="020B0604020202020204" pitchFamily="34" charset="0"/>
              <a:buChar char="•"/>
            </a:pPr>
            <a:r>
              <a:rPr lang="en-US" sz="3200" dirty="0" smtClean="0"/>
              <a:t>Persona building</a:t>
            </a:r>
          </a:p>
          <a:p>
            <a:pPr marL="457200" indent="-457200">
              <a:buFont typeface="Arial" panose="020B0604020202020204" pitchFamily="34" charset="0"/>
              <a:buChar char="•"/>
            </a:pPr>
            <a:r>
              <a:rPr lang="en-US" sz="3200" dirty="0" smtClean="0"/>
              <a:t>Task analysis</a:t>
            </a:r>
          </a:p>
          <a:p>
            <a:pPr marL="457200" indent="-457200">
              <a:buFont typeface="Arial" panose="020B0604020202020204" pitchFamily="34" charset="0"/>
              <a:buChar char="•"/>
            </a:pPr>
            <a:r>
              <a:rPr lang="en-US" sz="3200" dirty="0" smtClean="0"/>
              <a:t>Journey mapping</a:t>
            </a:r>
          </a:p>
          <a:p>
            <a:pPr marL="457200" indent="-457200">
              <a:buFont typeface="Arial" panose="020B0604020202020204" pitchFamily="34" charset="0"/>
              <a:buChar char="•"/>
            </a:pPr>
            <a:r>
              <a:rPr lang="en-US" sz="3200" dirty="0" smtClean="0"/>
              <a:t>Pluralistic walkthrough</a:t>
            </a:r>
          </a:p>
          <a:p>
            <a:pPr marL="457200" indent="-457200">
              <a:buFont typeface="Arial" panose="020B0604020202020204" pitchFamily="34" charset="0"/>
              <a:buChar char="•"/>
            </a:pPr>
            <a:r>
              <a:rPr lang="en-US" sz="3200" dirty="0" smtClean="0"/>
              <a:t>Card sorting</a:t>
            </a:r>
          </a:p>
          <a:p>
            <a:pPr marL="457200" indent="-457200">
              <a:buFont typeface="Arial" panose="020B0604020202020204" pitchFamily="34" charset="0"/>
              <a:buChar char="•"/>
            </a:pPr>
            <a:r>
              <a:rPr lang="en-US" sz="3200" dirty="0" smtClean="0"/>
              <a:t>Social media monitoring</a:t>
            </a:r>
          </a:p>
          <a:p>
            <a:pPr marL="457200" indent="-457200">
              <a:buFont typeface="Arial" panose="020B0604020202020204" pitchFamily="34" charset="0"/>
              <a:buChar char="•"/>
            </a:pPr>
            <a:r>
              <a:rPr lang="en-US" sz="3200" dirty="0" smtClean="0"/>
              <a:t>Forum post analysis</a:t>
            </a:r>
          </a:p>
        </p:txBody>
      </p:sp>
      <p:sp>
        <p:nvSpPr>
          <p:cNvPr id="5" name="TextBox 4"/>
          <p:cNvSpPr txBox="1"/>
          <p:nvPr/>
        </p:nvSpPr>
        <p:spPr>
          <a:xfrm>
            <a:off x="5870714" y="1628902"/>
            <a:ext cx="5987384" cy="5293757"/>
          </a:xfrm>
          <a:prstGeom prst="rect">
            <a:avLst/>
          </a:prstGeom>
          <a:noFill/>
        </p:spPr>
        <p:txBody>
          <a:bodyPr wrap="square" rtlCol="0">
            <a:spAutoFit/>
          </a:bodyPr>
          <a:lstStyle/>
          <a:p>
            <a:pPr marL="457200" indent="-457200">
              <a:buFont typeface="Arial" panose="020B0604020202020204" pitchFamily="34" charset="0"/>
              <a:buChar char="•"/>
            </a:pPr>
            <a:r>
              <a:rPr lang="en-US" sz="3200" dirty="0"/>
              <a:t>Benchmark testing</a:t>
            </a:r>
          </a:p>
          <a:p>
            <a:pPr marL="457200" indent="-457200">
              <a:buFont typeface="Arial" panose="020B0604020202020204" pitchFamily="34" charset="0"/>
              <a:buChar char="•"/>
            </a:pPr>
            <a:r>
              <a:rPr lang="en-US" sz="3200" dirty="0"/>
              <a:t>Search-log analysis</a:t>
            </a:r>
          </a:p>
          <a:p>
            <a:pPr marL="457200" indent="-457200">
              <a:buFont typeface="Arial" panose="020B0604020202020204" pitchFamily="34" charset="0"/>
              <a:buChar char="•"/>
            </a:pPr>
            <a:r>
              <a:rPr lang="en-US" sz="3200" dirty="0"/>
              <a:t>Ethnographic research</a:t>
            </a:r>
          </a:p>
          <a:p>
            <a:pPr marL="457200" indent="-457200">
              <a:buFont typeface="Arial" panose="020B0604020202020204" pitchFamily="34" charset="0"/>
              <a:buChar char="•"/>
            </a:pPr>
            <a:r>
              <a:rPr lang="en-US" sz="3200" dirty="0"/>
              <a:t>Longitudinal studies</a:t>
            </a:r>
          </a:p>
          <a:p>
            <a:pPr marL="457200" indent="-457200">
              <a:buFont typeface="Arial" panose="020B0604020202020204" pitchFamily="34" charset="0"/>
              <a:buChar char="•"/>
            </a:pPr>
            <a:r>
              <a:rPr lang="en-US" sz="3200" dirty="0"/>
              <a:t>Online surveys</a:t>
            </a:r>
          </a:p>
          <a:p>
            <a:pPr marL="457200" indent="-457200">
              <a:buFont typeface="Arial" panose="020B0604020202020204" pitchFamily="34" charset="0"/>
              <a:buChar char="•"/>
            </a:pPr>
            <a:r>
              <a:rPr lang="en-US" sz="3200" dirty="0"/>
              <a:t>First-click testing</a:t>
            </a:r>
          </a:p>
          <a:p>
            <a:pPr marL="457200" indent="-457200">
              <a:buFont typeface="Arial" panose="020B0604020202020204" pitchFamily="34" charset="0"/>
              <a:buChar char="•"/>
            </a:pPr>
            <a:r>
              <a:rPr lang="en-US" sz="3200" dirty="0"/>
              <a:t>Heuristic evaluations</a:t>
            </a:r>
          </a:p>
          <a:p>
            <a:pPr marL="457200" indent="-457200">
              <a:buFont typeface="Arial" panose="020B0604020202020204" pitchFamily="34" charset="0"/>
              <a:buChar char="•"/>
            </a:pPr>
            <a:r>
              <a:rPr lang="en-US" sz="3200" dirty="0"/>
              <a:t>Scenario-based tabletop exercises</a:t>
            </a:r>
          </a:p>
          <a:p>
            <a:pPr marL="457200" indent="-457200">
              <a:buFont typeface="Arial" panose="020B0604020202020204" pitchFamily="34" charset="0"/>
              <a:buChar char="•"/>
            </a:pPr>
            <a:r>
              <a:rPr lang="en-US" sz="3200" dirty="0"/>
              <a:t>Observational field studies</a:t>
            </a:r>
          </a:p>
          <a:p>
            <a:endParaRPr lang="en-US" dirty="0"/>
          </a:p>
        </p:txBody>
      </p:sp>
    </p:spTree>
    <p:extLst>
      <p:ext uri="{BB962C8B-B14F-4D97-AF65-F5344CB8AC3E}">
        <p14:creationId xmlns:p14="http://schemas.microsoft.com/office/powerpoint/2010/main" val="3942557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488" y="728662"/>
            <a:ext cx="11544300" cy="830997"/>
          </a:xfrm>
          <a:prstGeom prst="rect">
            <a:avLst/>
          </a:prstGeom>
          <a:noFill/>
        </p:spPr>
        <p:txBody>
          <a:bodyPr wrap="square" rtlCol="0">
            <a:spAutoFit/>
          </a:bodyPr>
          <a:lstStyle/>
          <a:p>
            <a:r>
              <a:rPr lang="en-US" sz="4800" dirty="0" smtClean="0"/>
              <a:t>So What Now? In 2020 we will:</a:t>
            </a:r>
            <a:endParaRPr lang="en-US" sz="4800" dirty="0"/>
          </a:p>
        </p:txBody>
      </p:sp>
      <p:sp>
        <p:nvSpPr>
          <p:cNvPr id="3" name="TextBox 2"/>
          <p:cNvSpPr txBox="1"/>
          <p:nvPr/>
        </p:nvSpPr>
        <p:spPr>
          <a:xfrm>
            <a:off x="1114425" y="2000250"/>
            <a:ext cx="9486900" cy="585788"/>
          </a:xfrm>
          <a:prstGeom prst="rect">
            <a:avLst/>
          </a:prstGeom>
          <a:noFill/>
        </p:spPr>
        <p:txBody>
          <a:bodyPr wrap="square" rtlCol="0">
            <a:spAutoFit/>
          </a:bodyPr>
          <a:lstStyle/>
          <a:p>
            <a:endParaRPr lang="en-US" dirty="0"/>
          </a:p>
        </p:txBody>
      </p:sp>
      <p:sp>
        <p:nvSpPr>
          <p:cNvPr id="4" name="TextBox 3"/>
          <p:cNvSpPr txBox="1"/>
          <p:nvPr/>
        </p:nvSpPr>
        <p:spPr>
          <a:xfrm>
            <a:off x="471488" y="2000250"/>
            <a:ext cx="10787064" cy="954107"/>
          </a:xfrm>
          <a:prstGeom prst="rect">
            <a:avLst/>
          </a:prstGeom>
          <a:noFill/>
        </p:spPr>
        <p:txBody>
          <a:bodyPr wrap="square" rtlCol="0">
            <a:spAutoFit/>
          </a:bodyPr>
          <a:lstStyle/>
          <a:p>
            <a:r>
              <a:rPr lang="en-US" sz="2800" i="1" dirty="0" smtClean="0"/>
              <a:t>1. Create </a:t>
            </a:r>
            <a:r>
              <a:rPr lang="en-US" sz="2800" i="1" dirty="0"/>
              <a:t>a playbook </a:t>
            </a:r>
            <a:r>
              <a:rPr lang="en-US" sz="2800" i="1" dirty="0" smtClean="0"/>
              <a:t>for </a:t>
            </a:r>
            <a:r>
              <a:rPr lang="en-US" sz="2800" i="1" dirty="0"/>
              <a:t>conducting coordinated and innovative user engagement across </a:t>
            </a:r>
            <a:r>
              <a:rPr lang="en-US" sz="2800" i="1" dirty="0" smtClean="0"/>
              <a:t>NESDIS</a:t>
            </a:r>
            <a:endParaRPr lang="en-US" sz="2800" b="1" dirty="0"/>
          </a:p>
        </p:txBody>
      </p:sp>
      <p:sp>
        <p:nvSpPr>
          <p:cNvPr id="7" name="TextBox 6"/>
          <p:cNvSpPr txBox="1"/>
          <p:nvPr/>
        </p:nvSpPr>
        <p:spPr>
          <a:xfrm>
            <a:off x="471488" y="3552365"/>
            <a:ext cx="10958512" cy="954107"/>
          </a:xfrm>
          <a:prstGeom prst="rect">
            <a:avLst/>
          </a:prstGeom>
          <a:noFill/>
        </p:spPr>
        <p:txBody>
          <a:bodyPr wrap="square" rtlCol="0">
            <a:spAutoFit/>
          </a:bodyPr>
          <a:lstStyle/>
          <a:p>
            <a:r>
              <a:rPr lang="en-US" sz="2800" i="1" dirty="0" smtClean="0"/>
              <a:t>2. Create a centralized </a:t>
            </a:r>
            <a:r>
              <a:rPr lang="en-US" sz="2800" i="1" dirty="0"/>
              <a:t>enterprise data repository for compiling and sharing user </a:t>
            </a:r>
            <a:r>
              <a:rPr lang="en-US" sz="2800" i="1" dirty="0" smtClean="0"/>
              <a:t>needs</a:t>
            </a:r>
            <a:endParaRPr lang="en-US" sz="2800" b="1" dirty="0"/>
          </a:p>
        </p:txBody>
      </p:sp>
      <p:sp>
        <p:nvSpPr>
          <p:cNvPr id="8" name="TextBox 7"/>
          <p:cNvSpPr txBox="1"/>
          <p:nvPr/>
        </p:nvSpPr>
        <p:spPr>
          <a:xfrm>
            <a:off x="471488" y="5303162"/>
            <a:ext cx="10958512" cy="523220"/>
          </a:xfrm>
          <a:prstGeom prst="rect">
            <a:avLst/>
          </a:prstGeom>
          <a:noFill/>
        </p:spPr>
        <p:txBody>
          <a:bodyPr wrap="square" rtlCol="0">
            <a:spAutoFit/>
          </a:bodyPr>
          <a:lstStyle/>
          <a:p>
            <a:r>
              <a:rPr lang="en-US" sz="2800" i="1" dirty="0"/>
              <a:t>3</a:t>
            </a:r>
            <a:r>
              <a:rPr lang="en-US" sz="2800" i="1" dirty="0" smtClean="0"/>
              <a:t>. Create </a:t>
            </a:r>
            <a:r>
              <a:rPr lang="en-US" sz="2800" i="1" dirty="0"/>
              <a:t>a plan to increase staff skills in the area of user </a:t>
            </a:r>
            <a:r>
              <a:rPr lang="en-US" sz="2800" i="1" dirty="0" smtClean="0"/>
              <a:t>engagement</a:t>
            </a:r>
            <a:endParaRPr lang="en-US" dirty="0"/>
          </a:p>
        </p:txBody>
      </p:sp>
    </p:spTree>
    <p:extLst>
      <p:ext uri="{BB962C8B-B14F-4D97-AF65-F5344CB8AC3E}">
        <p14:creationId xmlns:p14="http://schemas.microsoft.com/office/powerpoint/2010/main" val="5946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4425" y="2000250"/>
            <a:ext cx="9486900" cy="585788"/>
          </a:xfrm>
          <a:prstGeom prst="rect">
            <a:avLst/>
          </a:prstGeom>
          <a:noFill/>
        </p:spPr>
        <p:txBody>
          <a:bodyPr wrap="square" rtlCol="0">
            <a:spAutoFit/>
          </a:bodyPr>
          <a:lstStyle/>
          <a:p>
            <a:endParaRPr lang="en-US" dirty="0"/>
          </a:p>
        </p:txBody>
      </p:sp>
      <p:sp>
        <p:nvSpPr>
          <p:cNvPr id="6" name="TextBox 5"/>
          <p:cNvSpPr txBox="1"/>
          <p:nvPr/>
        </p:nvSpPr>
        <p:spPr>
          <a:xfrm>
            <a:off x="321469" y="5025373"/>
            <a:ext cx="10301288" cy="954107"/>
          </a:xfrm>
          <a:prstGeom prst="rect">
            <a:avLst/>
          </a:prstGeom>
          <a:noFill/>
        </p:spPr>
        <p:txBody>
          <a:bodyPr wrap="square" rtlCol="0">
            <a:spAutoFit/>
          </a:bodyPr>
          <a:lstStyle/>
          <a:p>
            <a:r>
              <a:rPr lang="en-US" sz="2800" i="1" dirty="0" smtClean="0"/>
              <a:t>7. Develop </a:t>
            </a:r>
            <a:r>
              <a:rPr lang="en-US" sz="2800" i="1" dirty="0"/>
              <a:t>a plan for capturing and incorporating user needs into design decisions for next generation satellites (starting with GEO XO)</a:t>
            </a:r>
          </a:p>
        </p:txBody>
      </p:sp>
      <p:sp>
        <p:nvSpPr>
          <p:cNvPr id="9" name="TextBox 8"/>
          <p:cNvSpPr txBox="1"/>
          <p:nvPr/>
        </p:nvSpPr>
        <p:spPr>
          <a:xfrm>
            <a:off x="321469" y="2088778"/>
            <a:ext cx="10958512" cy="523220"/>
          </a:xfrm>
          <a:prstGeom prst="rect">
            <a:avLst/>
          </a:prstGeom>
          <a:noFill/>
        </p:spPr>
        <p:txBody>
          <a:bodyPr wrap="square" rtlCol="0">
            <a:spAutoFit/>
          </a:bodyPr>
          <a:lstStyle/>
          <a:p>
            <a:r>
              <a:rPr lang="en-US" sz="2800" i="1" dirty="0"/>
              <a:t>5</a:t>
            </a:r>
            <a:r>
              <a:rPr lang="en-US" sz="2800" i="1" dirty="0" smtClean="0"/>
              <a:t>. Establish an enterprise-wide </a:t>
            </a:r>
            <a:r>
              <a:rPr lang="en-US" sz="2800" i="1" dirty="0"/>
              <a:t>process to adjudicate between user needs</a:t>
            </a:r>
            <a:r>
              <a:rPr lang="en-US" i="1" dirty="0" smtClean="0"/>
              <a:t>. </a:t>
            </a:r>
            <a:endParaRPr lang="en-US" sz="2800" b="1" dirty="0"/>
          </a:p>
        </p:txBody>
      </p:sp>
      <p:sp>
        <p:nvSpPr>
          <p:cNvPr id="10" name="TextBox 9"/>
          <p:cNvSpPr txBox="1"/>
          <p:nvPr/>
        </p:nvSpPr>
        <p:spPr>
          <a:xfrm>
            <a:off x="321469" y="3126188"/>
            <a:ext cx="11358562" cy="1384995"/>
          </a:xfrm>
          <a:prstGeom prst="rect">
            <a:avLst/>
          </a:prstGeom>
          <a:noFill/>
        </p:spPr>
        <p:txBody>
          <a:bodyPr wrap="square" rtlCol="0">
            <a:spAutoFit/>
          </a:bodyPr>
          <a:lstStyle/>
          <a:p>
            <a:r>
              <a:rPr lang="en-US" sz="2800" i="1" dirty="0" smtClean="0"/>
              <a:t>6. Establish role </a:t>
            </a:r>
            <a:r>
              <a:rPr lang="en-US" sz="2800" i="1" dirty="0"/>
              <a:t>clarity between product development and user engagement with checkpoints for user engagement </a:t>
            </a:r>
            <a:r>
              <a:rPr lang="en-US" sz="2800" i="1" dirty="0" smtClean="0"/>
              <a:t>across the </a:t>
            </a:r>
            <a:r>
              <a:rPr lang="en-US" sz="2800" i="1" dirty="0"/>
              <a:t>product development lifecycle</a:t>
            </a:r>
            <a:endParaRPr lang="en-US" sz="2800" dirty="0"/>
          </a:p>
        </p:txBody>
      </p:sp>
      <p:sp>
        <p:nvSpPr>
          <p:cNvPr id="11" name="Rectangle 10"/>
          <p:cNvSpPr/>
          <p:nvPr/>
        </p:nvSpPr>
        <p:spPr>
          <a:xfrm>
            <a:off x="321469" y="505993"/>
            <a:ext cx="11072812" cy="954107"/>
          </a:xfrm>
          <a:prstGeom prst="rect">
            <a:avLst/>
          </a:prstGeom>
        </p:spPr>
        <p:txBody>
          <a:bodyPr wrap="square">
            <a:spAutoFit/>
          </a:bodyPr>
          <a:lstStyle/>
          <a:p>
            <a:pPr lvl="0"/>
            <a:r>
              <a:rPr lang="en-US" sz="2800" i="1" dirty="0" smtClean="0">
                <a:solidFill>
                  <a:prstClr val="black"/>
                </a:solidFill>
              </a:rPr>
              <a:t>4. </a:t>
            </a:r>
            <a:r>
              <a:rPr lang="en-US" sz="2800" i="1" dirty="0">
                <a:solidFill>
                  <a:prstClr val="black"/>
                </a:solidFill>
              </a:rPr>
              <a:t>Create </a:t>
            </a:r>
            <a:r>
              <a:rPr lang="en-US" sz="2800" i="1" dirty="0" smtClean="0">
                <a:solidFill>
                  <a:prstClr val="black"/>
                </a:solidFill>
              </a:rPr>
              <a:t>a protocol for assessing how </a:t>
            </a:r>
            <a:r>
              <a:rPr lang="en-US" sz="2800" i="1" dirty="0">
                <a:solidFill>
                  <a:prstClr val="black"/>
                </a:solidFill>
              </a:rPr>
              <a:t>useful, usable, and used our products and services </a:t>
            </a:r>
            <a:r>
              <a:rPr lang="en-US" sz="2800" i="1" dirty="0" smtClean="0">
                <a:solidFill>
                  <a:prstClr val="black"/>
                </a:solidFill>
              </a:rPr>
              <a:t>are</a:t>
            </a:r>
            <a:endParaRPr lang="en-US" sz="2800" b="1" dirty="0">
              <a:solidFill>
                <a:prstClr val="black"/>
              </a:solidFill>
            </a:endParaRPr>
          </a:p>
        </p:txBody>
      </p:sp>
    </p:spTree>
    <p:extLst>
      <p:ext uri="{BB962C8B-B14F-4D97-AF65-F5344CB8AC3E}">
        <p14:creationId xmlns:p14="http://schemas.microsoft.com/office/powerpoint/2010/main" val="233701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2635" y="2175320"/>
            <a:ext cx="10829365" cy="3170099"/>
          </a:xfrm>
          <a:prstGeom prst="rect">
            <a:avLst/>
          </a:prstGeom>
        </p:spPr>
        <p:txBody>
          <a:bodyPr wrap="square">
            <a:spAutoFit/>
          </a:bodyPr>
          <a:lstStyle/>
          <a:p>
            <a:r>
              <a:rPr lang="en-US" sz="4800" b="1" dirty="0"/>
              <a:t>“The riskiest thing we can do is just maintain the status quo.“</a:t>
            </a:r>
          </a:p>
          <a:p>
            <a:r>
              <a:rPr lang="en-US" sz="2800" dirty="0" smtClean="0"/>
              <a:t>	Bob </a:t>
            </a:r>
            <a:r>
              <a:rPr lang="en-US" sz="2800" dirty="0" err="1" smtClean="0"/>
              <a:t>Iger</a:t>
            </a:r>
            <a:r>
              <a:rPr lang="en-US" sz="2800" dirty="0" smtClean="0"/>
              <a:t>, CEO of The Walt Disney Corporation, </a:t>
            </a:r>
            <a:r>
              <a:rPr lang="en-US" sz="2800" dirty="0">
                <a:solidFill>
                  <a:srgbClr val="222222"/>
                </a:solidFill>
                <a:latin typeface="Arial" panose="020B0604020202020204" pitchFamily="34" charset="0"/>
              </a:rPr>
              <a:t> 2005 to 2020</a:t>
            </a:r>
            <a:r>
              <a:rPr lang="en-US" sz="4000" dirty="0">
                <a:solidFill>
                  <a:srgbClr val="222222"/>
                </a:solidFill>
              </a:rPr>
              <a:t/>
            </a:r>
            <a:br>
              <a:rPr lang="en-US" sz="4000" dirty="0">
                <a:solidFill>
                  <a:srgbClr val="222222"/>
                </a:solidFill>
              </a:rPr>
            </a:br>
            <a:endParaRPr lang="en-US" sz="4000" dirty="0">
              <a:solidFill>
                <a:srgbClr val="222222"/>
              </a:solidFill>
            </a:endParaRPr>
          </a:p>
          <a:p>
            <a:r>
              <a:rPr lang="en-US" dirty="0"/>
              <a:t/>
            </a:r>
            <a:br>
              <a:rPr lang="en-US" dirty="0"/>
            </a:br>
            <a:endParaRPr lang="en-US" dirty="0"/>
          </a:p>
        </p:txBody>
      </p:sp>
    </p:spTree>
    <p:extLst>
      <p:ext uri="{BB962C8B-B14F-4D97-AF65-F5344CB8AC3E}">
        <p14:creationId xmlns:p14="http://schemas.microsoft.com/office/powerpoint/2010/main" val="912140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15338" y="2843442"/>
            <a:ext cx="7190509" cy="1015663"/>
          </a:xfrm>
          <a:prstGeom prst="rect">
            <a:avLst/>
          </a:prstGeom>
          <a:noFill/>
        </p:spPr>
        <p:txBody>
          <a:bodyPr wrap="square" rtlCol="0">
            <a:spAutoFit/>
          </a:bodyPr>
          <a:lstStyle/>
          <a:p>
            <a:pPr algn="ctr"/>
            <a:r>
              <a:rPr lang="en-US" sz="6000" dirty="0" smtClean="0"/>
              <a:t>What is Innovation?</a:t>
            </a:r>
            <a:endParaRPr lang="en-US" sz="6000" dirty="0"/>
          </a:p>
        </p:txBody>
      </p:sp>
    </p:spTree>
    <p:extLst>
      <p:ext uri="{BB962C8B-B14F-4D97-AF65-F5344CB8AC3E}">
        <p14:creationId xmlns:p14="http://schemas.microsoft.com/office/powerpoint/2010/main" val="31489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verett Rogers biography &amp; books - diffusion of innovation | ToolsH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288294" cy="74036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84875" y="368250"/>
            <a:ext cx="6096000" cy="2123658"/>
          </a:xfrm>
          <a:prstGeom prst="rect">
            <a:avLst/>
          </a:prstGeom>
        </p:spPr>
        <p:txBody>
          <a:bodyPr>
            <a:spAutoFit/>
          </a:bodyPr>
          <a:lstStyle/>
          <a:p>
            <a:pPr lvl="0"/>
            <a:r>
              <a:rPr lang="en-US" sz="4400" dirty="0">
                <a:solidFill>
                  <a:prstClr val="black"/>
                </a:solidFill>
              </a:rPr>
              <a:t>Innovation </a:t>
            </a:r>
            <a:r>
              <a:rPr lang="en-US" sz="4400" dirty="0" smtClean="0">
                <a:solidFill>
                  <a:prstClr val="black"/>
                </a:solidFill>
              </a:rPr>
              <a:t>is . . .   </a:t>
            </a:r>
            <a:r>
              <a:rPr lang="en-US" sz="4400" dirty="0">
                <a:solidFill>
                  <a:prstClr val="black"/>
                </a:solidFill>
              </a:rPr>
              <a:t>technological invention used and adopted</a:t>
            </a:r>
          </a:p>
        </p:txBody>
      </p:sp>
      <p:sp>
        <p:nvSpPr>
          <p:cNvPr id="3" name="Rectangle 2"/>
          <p:cNvSpPr/>
          <p:nvPr/>
        </p:nvSpPr>
        <p:spPr>
          <a:xfrm>
            <a:off x="5684875" y="3353774"/>
            <a:ext cx="6096000" cy="3170099"/>
          </a:xfrm>
          <a:prstGeom prst="rect">
            <a:avLst/>
          </a:prstGeom>
        </p:spPr>
        <p:txBody>
          <a:bodyPr>
            <a:spAutoFit/>
          </a:bodyPr>
          <a:lstStyle/>
          <a:p>
            <a:pPr lvl="0"/>
            <a:r>
              <a:rPr lang="en-US" sz="4000" dirty="0">
                <a:solidFill>
                  <a:prstClr val="black"/>
                </a:solidFill>
              </a:rPr>
              <a:t>“The adoption of a new idea almost always entails the sale of a new product.” </a:t>
            </a:r>
          </a:p>
          <a:p>
            <a:pPr lvl="0"/>
            <a:r>
              <a:rPr lang="en-US" sz="4000" dirty="0">
                <a:solidFill>
                  <a:prstClr val="black"/>
                </a:solidFill>
              </a:rPr>
              <a:t>(1962, Sociologist E.M. Rogers)</a:t>
            </a:r>
          </a:p>
        </p:txBody>
      </p:sp>
    </p:spTree>
    <p:extLst>
      <p:ext uri="{BB962C8B-B14F-4D97-AF65-F5344CB8AC3E}">
        <p14:creationId xmlns:p14="http://schemas.microsoft.com/office/powerpoint/2010/main" val="2594121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4;p1"/>
          <p:cNvPicPr preferRelativeResize="0"/>
          <p:nvPr/>
        </p:nvPicPr>
        <p:blipFill rotWithShape="1">
          <a:blip r:embed="rId3">
            <a:alphaModFix/>
          </a:blip>
          <a:srcRect/>
          <a:stretch/>
        </p:blipFill>
        <p:spPr>
          <a:xfrm>
            <a:off x="395118" y="736182"/>
            <a:ext cx="11343226" cy="5154256"/>
          </a:xfrm>
          <a:prstGeom prst="rect">
            <a:avLst/>
          </a:prstGeom>
          <a:noFill/>
          <a:ln>
            <a:noFill/>
          </a:ln>
        </p:spPr>
      </p:pic>
    </p:spTree>
    <p:extLst>
      <p:ext uri="{BB962C8B-B14F-4D97-AF65-F5344CB8AC3E}">
        <p14:creationId xmlns:p14="http://schemas.microsoft.com/office/powerpoint/2010/main" val="1608932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0133" y="2534868"/>
            <a:ext cx="7655442" cy="1569660"/>
          </a:xfrm>
          <a:prstGeom prst="rect">
            <a:avLst/>
          </a:prstGeom>
          <a:noFill/>
        </p:spPr>
        <p:txBody>
          <a:bodyPr wrap="square" rtlCol="0">
            <a:spAutoFit/>
          </a:bodyPr>
          <a:lstStyle/>
          <a:p>
            <a:r>
              <a:rPr lang="en-US" sz="4800" dirty="0" smtClean="0"/>
              <a:t>What are user “needs,” and how do you identify those?</a:t>
            </a:r>
            <a:endParaRPr lang="en-US" sz="4800" dirty="0"/>
          </a:p>
        </p:txBody>
      </p:sp>
    </p:spTree>
    <p:extLst>
      <p:ext uri="{BB962C8B-B14F-4D97-AF65-F5344CB8AC3E}">
        <p14:creationId xmlns:p14="http://schemas.microsoft.com/office/powerpoint/2010/main" val="28269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625" y="1360255"/>
            <a:ext cx="11172825" cy="4001095"/>
          </a:xfrm>
          <a:prstGeom prst="rect">
            <a:avLst/>
          </a:prstGeom>
        </p:spPr>
        <p:txBody>
          <a:bodyPr wrap="square">
            <a:spAutoFit/>
          </a:bodyPr>
          <a:lstStyle/>
          <a:p>
            <a:pPr lvl="0">
              <a:lnSpc>
                <a:spcPct val="90000"/>
              </a:lnSpc>
              <a:spcBef>
                <a:spcPts val="1200"/>
              </a:spcBef>
              <a:buClr>
                <a:srgbClr val="40BAD2"/>
              </a:buClr>
              <a:buSzPts val="2800"/>
            </a:pPr>
            <a:endParaRPr lang="en-US" sz="4800" kern="0" dirty="0" smtClean="0">
              <a:sym typeface="Corbel"/>
            </a:endParaRPr>
          </a:p>
          <a:p>
            <a:pPr lvl="0">
              <a:lnSpc>
                <a:spcPct val="90000"/>
              </a:lnSpc>
              <a:spcBef>
                <a:spcPts val="1200"/>
              </a:spcBef>
              <a:buClr>
                <a:srgbClr val="40BAD2"/>
              </a:buClr>
              <a:buSzPts val="2800"/>
            </a:pPr>
            <a:r>
              <a:rPr lang="en-US" sz="4400" kern="0" dirty="0" smtClean="0">
                <a:sym typeface="Corbel"/>
              </a:rPr>
              <a:t>“</a:t>
            </a:r>
            <a:r>
              <a:rPr lang="en-US" sz="4400" kern="0" dirty="0">
                <a:sym typeface="Corbel"/>
              </a:rPr>
              <a:t>This year we will sell about one million quarter-inch drill bits. Our customers do not need quarter-inch drill bits. Our customers need quarter-inch holes.” </a:t>
            </a:r>
            <a:endParaRPr lang="en-US" sz="4400" kern="0" dirty="0" smtClean="0">
              <a:sym typeface="Corbel"/>
            </a:endParaRPr>
          </a:p>
          <a:p>
            <a:pPr lvl="0">
              <a:lnSpc>
                <a:spcPct val="90000"/>
              </a:lnSpc>
              <a:spcBef>
                <a:spcPts val="1200"/>
              </a:spcBef>
              <a:buClr>
                <a:srgbClr val="40BAD2"/>
              </a:buClr>
              <a:buSzPts val="2800"/>
            </a:pPr>
            <a:r>
              <a:rPr lang="en-US" sz="3600" kern="0" dirty="0" smtClean="0">
                <a:sym typeface="Corbel"/>
              </a:rPr>
              <a:t>(</a:t>
            </a:r>
            <a:r>
              <a:rPr lang="en-US" sz="3600" kern="0" dirty="0">
                <a:sym typeface="Corbel"/>
              </a:rPr>
              <a:t>Director of Marketing, Electric tool maker.)</a:t>
            </a:r>
          </a:p>
        </p:txBody>
      </p:sp>
      <p:sp>
        <p:nvSpPr>
          <p:cNvPr id="4" name="TextBox 3"/>
          <p:cNvSpPr txBox="1"/>
          <p:nvPr/>
        </p:nvSpPr>
        <p:spPr>
          <a:xfrm>
            <a:off x="428624" y="557213"/>
            <a:ext cx="10777257" cy="830997"/>
          </a:xfrm>
          <a:prstGeom prst="rect">
            <a:avLst/>
          </a:prstGeom>
          <a:noFill/>
        </p:spPr>
        <p:txBody>
          <a:bodyPr wrap="square" rtlCol="0">
            <a:spAutoFit/>
          </a:bodyPr>
          <a:lstStyle/>
          <a:p>
            <a:r>
              <a:rPr lang="en-US" sz="4800" kern="0" dirty="0" smtClean="0">
                <a:sym typeface="Corbel"/>
              </a:rPr>
              <a:t>Needs ≠ </a:t>
            </a:r>
            <a:r>
              <a:rPr lang="en-US" sz="4800" kern="0" dirty="0">
                <a:sym typeface="Corbel"/>
              </a:rPr>
              <a:t>Requests </a:t>
            </a:r>
            <a:r>
              <a:rPr lang="en-US" sz="4800" kern="0" dirty="0" smtClean="0">
                <a:sym typeface="Corbel"/>
              </a:rPr>
              <a:t>≠ Requirements</a:t>
            </a:r>
            <a:endParaRPr lang="en-US" sz="4800" dirty="0"/>
          </a:p>
        </p:txBody>
      </p:sp>
    </p:spTree>
    <p:extLst>
      <p:ext uri="{BB962C8B-B14F-4D97-AF65-F5344CB8AC3E}">
        <p14:creationId xmlns:p14="http://schemas.microsoft.com/office/powerpoint/2010/main" val="4017262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7" y="1004514"/>
            <a:ext cx="11947430" cy="1366528"/>
          </a:xfrm>
          <a:prstGeom prst="rect">
            <a:avLst/>
          </a:prstGeom>
          <a:noFill/>
        </p:spPr>
        <p:txBody>
          <a:bodyPr wrap="square" rtlCol="0">
            <a:spAutoFit/>
          </a:bodyPr>
          <a:lstStyle/>
          <a:p>
            <a:pPr marL="1074420" lvl="1" indent="-571500">
              <a:lnSpc>
                <a:spcPct val="90000"/>
              </a:lnSpc>
              <a:buSzPts val="2800"/>
              <a:buFont typeface="Arial" panose="020B0604020202020204" pitchFamily="34" charset="0"/>
              <a:buChar char="•"/>
            </a:pPr>
            <a:endParaRPr lang="en-US" sz="3600" dirty="0" smtClean="0"/>
          </a:p>
          <a:p>
            <a:pPr marL="1074420" lvl="1" indent="-571500">
              <a:lnSpc>
                <a:spcPct val="90000"/>
              </a:lnSpc>
              <a:buSzPts val="2800"/>
              <a:buFont typeface="Arial" panose="020B0604020202020204" pitchFamily="34" charset="0"/>
              <a:buChar char="•"/>
            </a:pPr>
            <a:r>
              <a:rPr lang="en-US" sz="3600" dirty="0" smtClean="0"/>
              <a:t>They don’t know what’s possible. Or . . . </a:t>
            </a:r>
          </a:p>
          <a:p>
            <a:endParaRPr lang="en-US" dirty="0"/>
          </a:p>
        </p:txBody>
      </p:sp>
      <p:sp>
        <p:nvSpPr>
          <p:cNvPr id="3" name="TextBox 2"/>
          <p:cNvSpPr txBox="1"/>
          <p:nvPr/>
        </p:nvSpPr>
        <p:spPr>
          <a:xfrm>
            <a:off x="185738" y="328613"/>
            <a:ext cx="10287000" cy="769441"/>
          </a:xfrm>
          <a:prstGeom prst="rect">
            <a:avLst/>
          </a:prstGeom>
          <a:noFill/>
        </p:spPr>
        <p:txBody>
          <a:bodyPr wrap="square" rtlCol="0">
            <a:spAutoFit/>
          </a:bodyPr>
          <a:lstStyle/>
          <a:p>
            <a:r>
              <a:rPr lang="en-US" sz="4400" dirty="0" smtClean="0"/>
              <a:t>Asking Users What They Need Doesn’t Work</a:t>
            </a:r>
            <a:endParaRPr lang="en-US" sz="4400" dirty="0"/>
          </a:p>
        </p:txBody>
      </p:sp>
      <p:sp>
        <p:nvSpPr>
          <p:cNvPr id="4" name="TextBox 3"/>
          <p:cNvSpPr txBox="1"/>
          <p:nvPr/>
        </p:nvSpPr>
        <p:spPr>
          <a:xfrm>
            <a:off x="-185737" y="2580122"/>
            <a:ext cx="11947430" cy="1366528"/>
          </a:xfrm>
          <a:prstGeom prst="rect">
            <a:avLst/>
          </a:prstGeom>
          <a:noFill/>
        </p:spPr>
        <p:txBody>
          <a:bodyPr wrap="square" rtlCol="0">
            <a:spAutoFit/>
          </a:bodyPr>
          <a:lstStyle/>
          <a:p>
            <a:pPr marL="1074420" lvl="1" indent="-571500">
              <a:lnSpc>
                <a:spcPct val="90000"/>
              </a:lnSpc>
              <a:buSzPts val="2800"/>
              <a:buFont typeface="Arial" panose="020B0604020202020204" pitchFamily="34" charset="0"/>
              <a:buChar char="•"/>
            </a:pPr>
            <a:r>
              <a:rPr lang="en-US" sz="3600" dirty="0"/>
              <a:t>They will only share with you what they think you can take care of. Or . . . </a:t>
            </a:r>
          </a:p>
          <a:p>
            <a:endParaRPr lang="en-US" dirty="0"/>
          </a:p>
        </p:txBody>
      </p:sp>
      <p:sp>
        <p:nvSpPr>
          <p:cNvPr id="5" name="TextBox 4"/>
          <p:cNvSpPr txBox="1"/>
          <p:nvPr/>
        </p:nvSpPr>
        <p:spPr>
          <a:xfrm>
            <a:off x="-148200" y="4698283"/>
            <a:ext cx="11909893" cy="1865126"/>
          </a:xfrm>
          <a:prstGeom prst="rect">
            <a:avLst/>
          </a:prstGeom>
          <a:noFill/>
        </p:spPr>
        <p:txBody>
          <a:bodyPr wrap="square" rtlCol="0">
            <a:spAutoFit/>
          </a:bodyPr>
          <a:lstStyle/>
          <a:p>
            <a:pPr marL="1074420" lvl="1" indent="-571500">
              <a:lnSpc>
                <a:spcPct val="90000"/>
              </a:lnSpc>
              <a:spcBef>
                <a:spcPts val="500"/>
              </a:spcBef>
              <a:buSzPts val="2800"/>
              <a:buFont typeface="Arial" panose="020B0604020202020204" pitchFamily="34" charset="0"/>
              <a:buChar char="•"/>
            </a:pPr>
            <a:r>
              <a:rPr lang="en-US" sz="3600" dirty="0" smtClean="0"/>
              <a:t>They </a:t>
            </a:r>
            <a:r>
              <a:rPr lang="en-US" sz="3600" dirty="0"/>
              <a:t>will tell you everything you can do for them, but what they ask for may be way down in their list of what is </a:t>
            </a:r>
            <a:r>
              <a:rPr lang="en-US" sz="3600" u="sng" dirty="0"/>
              <a:t>really</a:t>
            </a:r>
            <a:r>
              <a:rPr lang="en-US" sz="3600" dirty="0"/>
              <a:t> important to </a:t>
            </a:r>
            <a:r>
              <a:rPr lang="en-US" sz="3600" dirty="0" smtClean="0"/>
              <a:t>them. </a:t>
            </a:r>
            <a:endParaRPr lang="en-US" sz="3600" dirty="0"/>
          </a:p>
          <a:p>
            <a:endParaRPr lang="en-US" dirty="0"/>
          </a:p>
        </p:txBody>
      </p:sp>
      <p:sp>
        <p:nvSpPr>
          <p:cNvPr id="6" name="TextBox 5"/>
          <p:cNvSpPr txBox="1"/>
          <p:nvPr/>
        </p:nvSpPr>
        <p:spPr>
          <a:xfrm>
            <a:off x="-148199" y="3830128"/>
            <a:ext cx="10954871" cy="590931"/>
          </a:xfrm>
          <a:prstGeom prst="rect">
            <a:avLst/>
          </a:prstGeom>
          <a:noFill/>
        </p:spPr>
        <p:txBody>
          <a:bodyPr wrap="square" rtlCol="0">
            <a:spAutoFit/>
          </a:bodyPr>
          <a:lstStyle/>
          <a:p>
            <a:pPr marL="1074420" lvl="1" indent="-571500">
              <a:lnSpc>
                <a:spcPct val="90000"/>
              </a:lnSpc>
              <a:spcBef>
                <a:spcPts val="500"/>
              </a:spcBef>
              <a:buSzPts val="2800"/>
              <a:buFont typeface="Arial" panose="020B0604020202020204" pitchFamily="34" charset="0"/>
              <a:buChar char="•"/>
            </a:pPr>
            <a:r>
              <a:rPr lang="en-US" sz="3600" dirty="0"/>
              <a:t>Users tend to think of “features”, not needs. Or . . .</a:t>
            </a:r>
          </a:p>
        </p:txBody>
      </p:sp>
    </p:spTree>
    <p:extLst>
      <p:ext uri="{BB962C8B-B14F-4D97-AF65-F5344CB8AC3E}">
        <p14:creationId xmlns:p14="http://schemas.microsoft.com/office/powerpoint/2010/main" val="326886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5665" y="711417"/>
            <a:ext cx="8910084" cy="830997"/>
          </a:xfrm>
          <a:prstGeom prst="rect">
            <a:avLst/>
          </a:prstGeom>
          <a:noFill/>
        </p:spPr>
        <p:txBody>
          <a:bodyPr wrap="square" rtlCol="0">
            <a:spAutoFit/>
          </a:bodyPr>
          <a:lstStyle/>
          <a:p>
            <a:r>
              <a:rPr lang="en-US" sz="4800" dirty="0" smtClean="0"/>
              <a:t>What’s the real need?</a:t>
            </a:r>
            <a:endParaRPr lang="en-US" sz="4800" dirty="0"/>
          </a:p>
        </p:txBody>
      </p:sp>
      <p:sp>
        <p:nvSpPr>
          <p:cNvPr id="4" name="TextBox 3"/>
          <p:cNvSpPr txBox="1"/>
          <p:nvPr/>
        </p:nvSpPr>
        <p:spPr>
          <a:xfrm>
            <a:off x="935665" y="2735679"/>
            <a:ext cx="13334291" cy="978729"/>
          </a:xfrm>
          <a:prstGeom prst="rect">
            <a:avLst/>
          </a:prstGeom>
          <a:noFill/>
        </p:spPr>
        <p:txBody>
          <a:bodyPr wrap="none" rtlCol="0">
            <a:spAutoFit/>
          </a:bodyPr>
          <a:lstStyle/>
          <a:p>
            <a:pPr lvl="0">
              <a:lnSpc>
                <a:spcPct val="90000"/>
              </a:lnSpc>
              <a:spcBef>
                <a:spcPts val="1200"/>
              </a:spcBef>
              <a:buSzPts val="2800"/>
            </a:pPr>
            <a:r>
              <a:rPr lang="en-US" sz="4400" dirty="0" smtClean="0"/>
              <a:t> Request: “We need a way to reduce wrinkles”                    </a:t>
            </a:r>
          </a:p>
          <a:p>
            <a:endParaRPr lang="en-US" dirty="0"/>
          </a:p>
        </p:txBody>
      </p:sp>
      <p:sp>
        <p:nvSpPr>
          <p:cNvPr id="7" name="TextBox 6"/>
          <p:cNvSpPr txBox="1"/>
          <p:nvPr/>
        </p:nvSpPr>
        <p:spPr>
          <a:xfrm>
            <a:off x="1097030" y="3714408"/>
            <a:ext cx="10469816" cy="984885"/>
          </a:xfrm>
          <a:prstGeom prst="rect">
            <a:avLst/>
          </a:prstGeom>
          <a:noFill/>
        </p:spPr>
        <p:txBody>
          <a:bodyPr wrap="square" rtlCol="0">
            <a:spAutoFit/>
          </a:bodyPr>
          <a:lstStyle/>
          <a:p>
            <a:r>
              <a:rPr lang="en-US" sz="4000" dirty="0" smtClean="0"/>
              <a:t>Need: We </a:t>
            </a:r>
            <a:r>
              <a:rPr lang="en-US" sz="4000" dirty="0"/>
              <a:t>need a way for wrinkles </a:t>
            </a:r>
            <a:r>
              <a:rPr lang="en-US" sz="4000" u="sng" dirty="0"/>
              <a:t>not to be seen</a:t>
            </a:r>
            <a:endParaRPr lang="en-US" sz="4000" dirty="0" smtClean="0"/>
          </a:p>
          <a:p>
            <a:endParaRPr lang="en-US" dirty="0"/>
          </a:p>
        </p:txBody>
      </p:sp>
    </p:spTree>
    <p:extLst>
      <p:ext uri="{BB962C8B-B14F-4D97-AF65-F5344CB8AC3E}">
        <p14:creationId xmlns:p14="http://schemas.microsoft.com/office/powerpoint/2010/main" val="253406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908612" y="2363964"/>
            <a:ext cx="7548282" cy="1436173"/>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1"/>
              </a:solidFill>
            </a:endParaRPr>
          </a:p>
        </p:txBody>
      </p:sp>
      <p:sp>
        <p:nvSpPr>
          <p:cNvPr id="2" name="TextBox 1"/>
          <p:cNvSpPr txBox="1"/>
          <p:nvPr/>
        </p:nvSpPr>
        <p:spPr>
          <a:xfrm>
            <a:off x="4071938" y="1482665"/>
            <a:ext cx="7743825" cy="5500993"/>
          </a:xfrm>
          <a:prstGeom prst="rect">
            <a:avLst/>
          </a:prstGeom>
          <a:noFill/>
        </p:spPr>
        <p:txBody>
          <a:bodyPr wrap="square" rtlCol="0">
            <a:spAutoFit/>
          </a:bodyPr>
          <a:lstStyle/>
          <a:p>
            <a:pPr marL="845820" lvl="1" indent="-342900">
              <a:lnSpc>
                <a:spcPct val="90000"/>
              </a:lnSpc>
              <a:buSzPts val="2800"/>
              <a:buFont typeface="Corbel"/>
              <a:buAutoNum type="arabicPeriod"/>
            </a:pPr>
            <a:r>
              <a:rPr lang="en-US" sz="3200" i="1" dirty="0" smtClean="0"/>
              <a:t>How could users do their job faster, with less variability, or more efficiently?</a:t>
            </a:r>
            <a:endParaRPr lang="en-US" sz="3200" dirty="0" smtClean="0"/>
          </a:p>
          <a:p>
            <a:pPr marL="845820" lvl="1" indent="-342900">
              <a:lnSpc>
                <a:spcPct val="90000"/>
              </a:lnSpc>
              <a:spcBef>
                <a:spcPts val="500"/>
              </a:spcBef>
              <a:buSzPts val="2800"/>
              <a:buFont typeface="Corbel"/>
              <a:buAutoNum type="arabicPeriod"/>
            </a:pPr>
            <a:r>
              <a:rPr lang="en-US" sz="3200" i="1" dirty="0" smtClean="0"/>
              <a:t>How are our users modifying our existing products or creating workarounds?</a:t>
            </a:r>
            <a:endParaRPr lang="en-US" sz="3200" dirty="0" smtClean="0"/>
          </a:p>
          <a:p>
            <a:pPr marL="845820" lvl="1" indent="-342900">
              <a:lnSpc>
                <a:spcPct val="90000"/>
              </a:lnSpc>
              <a:spcBef>
                <a:spcPts val="500"/>
              </a:spcBef>
              <a:buSzPts val="2800"/>
              <a:buFont typeface="Corbel"/>
              <a:buAutoNum type="arabicPeriod"/>
            </a:pPr>
            <a:r>
              <a:rPr lang="en-US" sz="3200" i="1" dirty="0" smtClean="0"/>
              <a:t>How does the user react to the initial prototype?</a:t>
            </a:r>
          </a:p>
          <a:p>
            <a:pPr marL="845820" lvl="1" indent="-342900">
              <a:lnSpc>
                <a:spcPct val="90000"/>
              </a:lnSpc>
              <a:spcBef>
                <a:spcPts val="500"/>
              </a:spcBef>
              <a:buSzPts val="2800"/>
              <a:buFont typeface="Corbel"/>
              <a:buAutoNum type="arabicPeriod"/>
            </a:pPr>
            <a:r>
              <a:rPr lang="en-US" sz="3200" i="1" dirty="0" smtClean="0"/>
              <a:t>What drivers will emerge when current drivers are satisfied?</a:t>
            </a:r>
            <a:endParaRPr lang="en-US" sz="3200" dirty="0" smtClean="0"/>
          </a:p>
          <a:p>
            <a:pPr marL="845820" lvl="1" indent="-342900">
              <a:lnSpc>
                <a:spcPct val="90000"/>
              </a:lnSpc>
              <a:spcBef>
                <a:spcPts val="500"/>
              </a:spcBef>
              <a:buSzPts val="2800"/>
              <a:buFont typeface="Corbel"/>
              <a:buAutoNum type="arabicPeriod"/>
            </a:pPr>
            <a:r>
              <a:rPr lang="en-US" sz="3200" i="1" dirty="0" smtClean="0"/>
              <a:t>How will the future affect users? (trends, tech forecasting, scenarios, etc.)</a:t>
            </a:r>
            <a:endParaRPr lang="en-US" sz="3200" dirty="0" smtClean="0"/>
          </a:p>
          <a:p>
            <a:endParaRPr lang="en-US" dirty="0"/>
          </a:p>
        </p:txBody>
      </p:sp>
      <p:sp>
        <p:nvSpPr>
          <p:cNvPr id="3" name="TextBox 2"/>
          <p:cNvSpPr txBox="1"/>
          <p:nvPr/>
        </p:nvSpPr>
        <p:spPr>
          <a:xfrm>
            <a:off x="242888" y="500063"/>
            <a:ext cx="9015413" cy="1384995"/>
          </a:xfrm>
          <a:prstGeom prst="rect">
            <a:avLst/>
          </a:prstGeom>
          <a:noFill/>
        </p:spPr>
        <p:txBody>
          <a:bodyPr wrap="square" rtlCol="0">
            <a:spAutoFit/>
          </a:bodyPr>
          <a:lstStyle/>
          <a:p>
            <a:r>
              <a:rPr lang="en-US" sz="4800" dirty="0"/>
              <a:t>How do we uncover needs? </a:t>
            </a:r>
            <a:r>
              <a:rPr lang="en-US" dirty="0"/>
              <a:t/>
            </a:r>
            <a:br>
              <a:rPr lang="en-US" dirty="0"/>
            </a:br>
            <a:r>
              <a:rPr lang="en-US" dirty="0"/>
              <a:t/>
            </a:r>
            <a:br>
              <a:rPr lang="en-US" dirty="0"/>
            </a:br>
            <a:endParaRPr lang="en-US" dirty="0"/>
          </a:p>
        </p:txBody>
      </p:sp>
      <p:sp>
        <p:nvSpPr>
          <p:cNvPr id="4" name="TextBox 3"/>
          <p:cNvSpPr txBox="1"/>
          <p:nvPr/>
        </p:nvSpPr>
        <p:spPr>
          <a:xfrm>
            <a:off x="242888" y="2220023"/>
            <a:ext cx="3829050" cy="3447098"/>
          </a:xfrm>
          <a:prstGeom prst="rect">
            <a:avLst/>
          </a:prstGeom>
          <a:noFill/>
        </p:spPr>
        <p:txBody>
          <a:bodyPr wrap="square" rtlCol="0">
            <a:spAutoFit/>
          </a:bodyPr>
          <a:lstStyle/>
          <a:p>
            <a:r>
              <a:rPr lang="en-US" sz="4000" dirty="0" smtClean="0"/>
              <a:t>Observe our users, observe the environment, and ask the right questions.</a:t>
            </a:r>
          </a:p>
          <a:p>
            <a:endParaRPr lang="en-US" dirty="0"/>
          </a:p>
        </p:txBody>
      </p:sp>
    </p:spTree>
    <p:extLst>
      <p:ext uri="{BB962C8B-B14F-4D97-AF65-F5344CB8AC3E}">
        <p14:creationId xmlns:p14="http://schemas.microsoft.com/office/powerpoint/2010/main" val="119120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2988</TotalTime>
  <Words>1021</Words>
  <Application>Microsoft Office PowerPoint</Application>
  <PresentationFormat>Widescreen</PresentationFormat>
  <Paragraphs>83</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Corbel</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Renata Lana</dc:creator>
  <cp:lastModifiedBy>Author</cp:lastModifiedBy>
  <cp:revision>45</cp:revision>
  <dcterms:created xsi:type="dcterms:W3CDTF">2020-02-23T16:27:53Z</dcterms:created>
  <dcterms:modified xsi:type="dcterms:W3CDTF">2020-03-02T18:05:19Z</dcterms:modified>
</cp:coreProperties>
</file>