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4" r:id="rId1"/>
  </p:sldMasterIdLst>
  <p:notesMasterIdLst>
    <p:notesMasterId r:id="rId9"/>
  </p:notesMasterIdLst>
  <p:sldIdLst>
    <p:sldId id="256" r:id="rId2"/>
    <p:sldId id="270" r:id="rId3"/>
    <p:sldId id="265" r:id="rId4"/>
    <p:sldId id="277" r:id="rId5"/>
    <p:sldId id="278" r:id="rId6"/>
    <p:sldId id="279" r:id="rId7"/>
    <p:sldId id="275" r:id="rId8"/>
  </p:sldIdLst>
  <p:sldSz cx="9144000" cy="5143500" type="screen16x9"/>
  <p:notesSz cx="6858000" cy="9144000"/>
  <p:embeddedFontLst>
    <p:embeddedFont>
      <p:font typeface="Arial Narrow" panose="020B0606020202030204" pitchFamily="34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9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33d788979d_2_138:notes"/>
          <p:cNvSpPr txBox="1">
            <a:spLocks noGrp="1"/>
          </p:cNvSpPr>
          <p:nvPr>
            <p:ph type="body" idx="1"/>
          </p:nvPr>
        </p:nvSpPr>
        <p:spPr>
          <a:xfrm>
            <a:off x="670891" y="4572000"/>
            <a:ext cx="5367130" cy="3747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600" tIns="89600" rIns="89600" bIns="896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96" name="Google Shape;96;g33d788979d_2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42888" y="374650"/>
            <a:ext cx="7194551" cy="4048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05944c62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05944c62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8742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05944c62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05944c62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7847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05944c62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05944c62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56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05944c62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05944c62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5392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05944c62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05944c62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4400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705944c62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705944c62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755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ctrTitle"/>
          </p:nvPr>
        </p:nvSpPr>
        <p:spPr>
          <a:xfrm>
            <a:off x="685800" y="1597845"/>
            <a:ext cx="77724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457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2"/>
          </p:nvPr>
        </p:nvSpPr>
        <p:spPr>
          <a:xfrm>
            <a:off x="4648200" y="120015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ftr" idx="11"/>
          </p:nvPr>
        </p:nvSpPr>
        <p:spPr>
          <a:xfrm>
            <a:off x="3124201" y="4767264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50" tIns="45675" rIns="91350" bIns="456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Tall Pic Left">
  <p:cSld name="1 Column, Tall Pic Lef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4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505200" y="914400"/>
            <a:ext cx="51906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Top">
  <p:cSld name="1 Column, Wide Pic Top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752888" y="234315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, Wide Pic Bottom">
  <p:cSld name="1 Column, Wide Pic Bottom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>
            <a:spLocks noGrp="1"/>
          </p:cNvSpPr>
          <p:nvPr>
            <p:ph type="pic" idx="2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, 2 Pic">
  <p:cSld name="2 Column, 2 Pic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6" name="Google Shape;36;p8"/>
          <p:cNvSpPr>
            <a:spLocks noGrp="1"/>
          </p:cNvSpPr>
          <p:nvPr>
            <p:ph type="pic" idx="2"/>
          </p:nvPr>
        </p:nvSpPr>
        <p:spPr>
          <a:xfrm>
            <a:off x="762001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>
            <a:spLocks noGrp="1"/>
          </p:cNvSpPr>
          <p:nvPr>
            <p:ph type="pic" idx="3"/>
          </p:nvPr>
        </p:nvSpPr>
        <p:spPr>
          <a:xfrm>
            <a:off x="4953000" y="914400"/>
            <a:ext cx="37338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4"/>
          </p:nvPr>
        </p:nvSpPr>
        <p:spPr>
          <a:xfrm>
            <a:off x="4953000" y="2286000"/>
            <a:ext cx="37428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6248400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3"/>
          </p:nvPr>
        </p:nvSpPr>
        <p:spPr>
          <a:xfrm>
            <a:off x="3500644" y="914400"/>
            <a:ext cx="24474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, 3 Pic">
  <p:cSld name="3 Column, 3 Pic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" name="Google Shape;47;p10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>
            <a:spLocks noGrp="1"/>
          </p:cNvSpPr>
          <p:nvPr>
            <p:ph type="pic" idx="3"/>
          </p:nvPr>
        </p:nvSpPr>
        <p:spPr>
          <a:xfrm>
            <a:off x="35081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10"/>
          <p:cNvSpPr>
            <a:spLocks noGrp="1"/>
          </p:cNvSpPr>
          <p:nvPr>
            <p:ph type="pic" idx="4"/>
          </p:nvPr>
        </p:nvSpPr>
        <p:spPr>
          <a:xfrm>
            <a:off x="6251362" y="914400"/>
            <a:ext cx="2435400" cy="1200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752888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5"/>
          </p:nvPr>
        </p:nvSpPr>
        <p:spPr>
          <a:xfrm>
            <a:off x="6248400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6"/>
          </p:nvPr>
        </p:nvSpPr>
        <p:spPr>
          <a:xfrm>
            <a:off x="3500644" y="2286000"/>
            <a:ext cx="2447400" cy="23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Lg Pic">
  <p:cSld name="1 Lg Pic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1"/>
          <p:cNvSpPr>
            <a:spLocks noGrp="1"/>
          </p:cNvSpPr>
          <p:nvPr>
            <p:ph type="pic" idx="2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k Blue">
  <p:cSld name="Dk Blu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/>
          <p:nvPr/>
        </p:nvSpPr>
        <p:spPr>
          <a:xfrm>
            <a:off x="317575" y="0"/>
            <a:ext cx="88242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12"/>
          <p:cNvSpPr>
            <a:spLocks noGrp="1"/>
          </p:cNvSpPr>
          <p:nvPr>
            <p:ph type="pic" idx="2"/>
          </p:nvPr>
        </p:nvSpPr>
        <p:spPr>
          <a:xfrm>
            <a:off x="412576" y="3200400"/>
            <a:ext cx="87291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12"/>
          <p:cNvSpPr txBox="1">
            <a:spLocks noGrp="1"/>
          </p:cNvSpPr>
          <p:nvPr>
            <p:ph type="body" idx="1"/>
          </p:nvPr>
        </p:nvSpPr>
        <p:spPr>
          <a:xfrm>
            <a:off x="2310550" y="45720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12"/>
          <p:cNvSpPr txBox="1">
            <a:spLocks noGrp="1"/>
          </p:cNvSpPr>
          <p:nvPr>
            <p:ph type="body" idx="3"/>
          </p:nvPr>
        </p:nvSpPr>
        <p:spPr>
          <a:xfrm>
            <a:off x="2310562" y="1628103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12"/>
          <p:cNvSpPr txBox="1">
            <a:spLocks noGrp="1"/>
          </p:cNvSpPr>
          <p:nvPr>
            <p:ph type="body" idx="4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4EDFF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C4ED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252C3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52C3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52C3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52C3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52C3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52C3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252C3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62" name="Google Shape;62;p12"/>
          <p:cNvCxnSpPr/>
          <p:nvPr/>
        </p:nvCxnSpPr>
        <p:spPr>
          <a:xfrm>
            <a:off x="2079569" y="457200"/>
            <a:ext cx="0" cy="2604900"/>
          </a:xfrm>
          <a:prstGeom prst="straightConnector1">
            <a:avLst/>
          </a:prstGeom>
          <a:noFill/>
          <a:ln w="12700" cap="flat" cmpd="sng">
            <a:solidFill>
              <a:srgbClr val="3FA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" name="Google Shape;63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63341" y="573025"/>
            <a:ext cx="1109050" cy="110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846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2"/>
          <p:cNvSpPr txBox="1"/>
          <p:nvPr/>
        </p:nvSpPr>
        <p:spPr>
          <a:xfrm>
            <a:off x="596825" y="1731613"/>
            <a:ext cx="4256700" cy="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NATIONAL 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WEATHER </a:t>
            </a:r>
            <a:endParaRPr sz="1800" b="1">
              <a:solidFill>
                <a:srgbClr val="FFFFFF"/>
              </a:solidFill>
            </a:endParaRPr>
          </a:p>
          <a:p>
            <a:pPr marL="0" lvl="0" indent="0" algn="just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</a:rPr>
              <a:t>SERVICE</a:t>
            </a:r>
            <a:endParaRPr sz="18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commerce.gov/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20712" y="0"/>
            <a:ext cx="3562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752888" y="205978"/>
            <a:ext cx="79338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752888" y="914400"/>
            <a:ext cx="7933800" cy="37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191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7336F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7336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7336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0" name="Google Shape;10;p1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28600" y="4832593"/>
            <a:ext cx="278916" cy="27891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/>
        </p:nvSpPr>
        <p:spPr>
          <a:xfrm>
            <a:off x="1447800" y="4879264"/>
            <a:ext cx="7239000" cy="1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0B4596"/>
              </a:buClr>
              <a:buSzPts val="1000"/>
              <a:buFont typeface="Arial Narrow"/>
              <a:buNone/>
            </a:pPr>
            <a:r>
              <a:rPr lang="en" sz="1300" b="1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Building a Weather-Ready Nation</a:t>
            </a:r>
            <a:r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  //  </a:t>
            </a:r>
            <a:fld id="{00000000-1234-1234-1234-123412341234}" type="slidenum">
              <a:rPr lang="en" sz="1300" b="1" i="0" u="none" strike="noStrike" cap="non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300" b="1" i="0" u="none" strike="noStrike" cap="non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2" name="Google Shape;12;p1"/>
          <p:cNvSpPr txBox="1"/>
          <p:nvPr/>
        </p:nvSpPr>
        <p:spPr>
          <a:xfrm>
            <a:off x="522146" y="4772984"/>
            <a:ext cx="3976800" cy="4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NATIONAL WEATHER SERVICE</a:t>
            </a:r>
            <a:endParaRPr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2" r:id="rId12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8"/>
          <p:cNvSpPr txBox="1">
            <a:spLocks noGrp="1"/>
          </p:cNvSpPr>
          <p:nvPr>
            <p:ph type="body" idx="1"/>
          </p:nvPr>
        </p:nvSpPr>
        <p:spPr>
          <a:xfrm>
            <a:off x="2388325" y="637240"/>
            <a:ext cx="6755700" cy="10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" sz="3200" dirty="0" smtClean="0"/>
              <a:t>Severe Weather Applications: </a:t>
            </a:r>
            <a:r>
              <a:rPr lang="en" sz="3200" dirty="0"/>
              <a:t/>
            </a:r>
            <a:br>
              <a:rPr lang="en" sz="3200" dirty="0"/>
            </a:br>
            <a:r>
              <a:rPr lang="en" sz="3200" dirty="0" smtClean="0"/>
              <a:t>A WFO User Perspective</a:t>
            </a:r>
            <a:r>
              <a:rPr lang="en" sz="3200" dirty="0"/>
              <a:t/>
            </a:r>
            <a:br>
              <a:rPr lang="en" sz="3200" dirty="0"/>
            </a:br>
            <a:endParaRPr sz="1400" b="0" dirty="0">
              <a:solidFill>
                <a:srgbClr val="D6F5FF"/>
              </a:solidFill>
            </a:endParaRPr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3"/>
          </p:nvPr>
        </p:nvSpPr>
        <p:spPr>
          <a:xfrm>
            <a:off x="2388325" y="2162061"/>
            <a:ext cx="6832500" cy="30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lang="en" sz="1800" b="1" dirty="0" smtClean="0">
                <a:solidFill>
                  <a:srgbClr val="D6F5FF"/>
                </a:solidFill>
              </a:rPr>
              <a:t>JPSS/GOES-R Proving Ground / Risk Reduction Summit</a:t>
            </a:r>
            <a:endParaRPr lang="en" sz="1800" b="1" dirty="0">
              <a:solidFill>
                <a:srgbClr val="D6F5FF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4EDFF"/>
              </a:buClr>
              <a:buSzPts val="2800"/>
              <a:buFont typeface="Arial"/>
              <a:buNone/>
            </a:pPr>
            <a:r>
              <a:rPr lang="en" sz="1800" dirty="0" smtClean="0">
                <a:solidFill>
                  <a:srgbClr val="D6F5FF"/>
                </a:solidFill>
              </a:rPr>
              <a:t>Presenter: Chauncy Schultz, SOO, NWS Bismarck, North Dakota</a:t>
            </a:r>
            <a:endParaRPr sz="1800" b="1" dirty="0">
              <a:solidFill>
                <a:srgbClr val="D6F5FF"/>
              </a:solidFill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075" y="3056925"/>
            <a:ext cx="8823925" cy="208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012" t="16757" r="41939" b="18646"/>
          <a:stretch/>
        </p:blipFill>
        <p:spPr>
          <a:xfrm>
            <a:off x="6356645" y="1866511"/>
            <a:ext cx="2758623" cy="2872119"/>
          </a:xfrm>
          <a:prstGeom prst="rect">
            <a:avLst/>
          </a:prstGeom>
        </p:spPr>
      </p:pic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410817" y="-13252"/>
            <a:ext cx="8454887" cy="5617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Impact-Based Decision Support Services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650" y="1252330"/>
            <a:ext cx="3416263" cy="34975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56" y="1129423"/>
            <a:ext cx="2545562" cy="285477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7355" y="583114"/>
            <a:ext cx="8757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WFOs communicate expected hazards, including via warnings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8376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62" y="1239078"/>
            <a:ext cx="2619982" cy="31091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026" y="1239078"/>
            <a:ext cx="2610678" cy="3109124"/>
          </a:xfrm>
          <a:prstGeom prst="rect">
            <a:avLst/>
          </a:prstGeom>
        </p:spPr>
      </p:pic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410817" y="146344"/>
            <a:ext cx="8686800" cy="59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WFO Desired Outcome #1: Assess environmental “preconditioning” to collaborate/message risk</a:t>
            </a:r>
            <a:endParaRPr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41642" y="931301"/>
            <a:ext cx="2610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NUCAPS Confirms Capping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0816" y="4422576"/>
            <a:ext cx="8557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Operational Challenges: Data availability/integration, balancing with model simulations, identifying features  </a:t>
            </a:r>
            <a:endParaRPr lang="en-US" dirty="0"/>
          </a:p>
        </p:txBody>
      </p:sp>
      <p:pic>
        <p:nvPicPr>
          <p:cNvPr id="3074" name="Picture 2" descr="https://lh3.googleusercontent.com/kaUR0lktWaQqUa01x-cPK5V0gXfaGaITUxvD5Iaa3N_BeIM04q43ZtFIJMorTfp3A3ftXuhDENOUyF83b3Y11peSM5Urh_Wtu-Iw0JO04_5I5jtTWHilumuuPnl0YSNWKDXZlnIpbvU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9" t="17309" r="52874" b="41113"/>
          <a:stretch/>
        </p:blipFill>
        <p:spPr bwMode="auto">
          <a:xfrm>
            <a:off x="3402496" y="1232452"/>
            <a:ext cx="2610678" cy="311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49966" y="924675"/>
            <a:ext cx="2713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Water Vapor/ALPW Track EML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52320" y="931301"/>
            <a:ext cx="2816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“Billow” Clouds = Higher BL SRH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74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025" y="2810932"/>
            <a:ext cx="3765973" cy="1509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7" y="1232451"/>
            <a:ext cx="4194311" cy="3088201"/>
          </a:xfrm>
          <a:prstGeom prst="rect">
            <a:avLst/>
          </a:prstGeom>
        </p:spPr>
      </p:pic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410817" y="146344"/>
            <a:ext cx="8686800" cy="59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WFO Desired Outcome #2: Anticipate convective initiation at small spatiotemporal scales</a:t>
            </a:r>
            <a:endParaRPr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10816" y="4422576"/>
            <a:ext cx="8733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Operational Challenges: Identifying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subtle features, multi-layer dependency, lack of pre-glaciation products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009" y="924674"/>
            <a:ext cx="8086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Visible band</a:t>
            </a:r>
            <a:r>
              <a:rPr lang="en-US" dirty="0" smtClean="0"/>
              <a:t> and Day Cloud Phase RGB illuminate initiation elements, including orphan anvils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4292" t="6926" r="54103" b="54929"/>
          <a:stretch/>
        </p:blipFill>
        <p:spPr>
          <a:xfrm>
            <a:off x="4870026" y="1232451"/>
            <a:ext cx="3765974" cy="1476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83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426" y="1239078"/>
            <a:ext cx="2610679" cy="31157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5" t="29372" r="43428" b="4858"/>
          <a:stretch/>
        </p:blipFill>
        <p:spPr>
          <a:xfrm>
            <a:off x="6251710" y="1239078"/>
            <a:ext cx="2610678" cy="31091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7" y="1232452"/>
            <a:ext cx="2610678" cy="3101510"/>
          </a:xfrm>
          <a:prstGeom prst="rect">
            <a:avLst/>
          </a:prstGeom>
        </p:spPr>
      </p:pic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410817" y="146344"/>
            <a:ext cx="8686800" cy="59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WFO Desired Outcome #3: Issue detailed severe thunderstorm and tornado warnings</a:t>
            </a:r>
            <a:endParaRPr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10816" y="4422576"/>
            <a:ext cx="85575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Operational Challenges: Data overload for warning teams, AWIPS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memory, lack of trend tools/calibration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0814" y="924675"/>
            <a:ext cx="5801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dirty="0" smtClean="0"/>
              <a:t>Visible/Infrared Sandwich Product for Updraft Strength / Seeing AACPs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82137" y="931301"/>
            <a:ext cx="2786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GLM for Updraft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Strength/Trends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94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458" y="976523"/>
            <a:ext cx="3479881" cy="2707999"/>
          </a:xfrm>
          <a:prstGeom prst="rect">
            <a:avLst/>
          </a:prstGeom>
        </p:spPr>
      </p:pic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324680" y="7198"/>
            <a:ext cx="8819320" cy="59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Opportunity: Improved Convective Initiation Tools</a:t>
            </a:r>
            <a:endParaRPr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826592" y="528849"/>
            <a:ext cx="46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NUCAPS Moisture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and PBL Sensitivity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62" t="18706" r="12599"/>
          <a:stretch/>
        </p:blipFill>
        <p:spPr>
          <a:xfrm>
            <a:off x="601403" y="1205960"/>
            <a:ext cx="2203212" cy="2485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2" r="13443"/>
          <a:stretch/>
        </p:blipFill>
        <p:spPr>
          <a:xfrm>
            <a:off x="2966548" y="1205959"/>
            <a:ext cx="2203212" cy="24857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0796" y="898182"/>
            <a:ext cx="17523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NUCAPS ~19 UTC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81338" y="908911"/>
            <a:ext cx="1925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18 UTC KMPX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RAOB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02853" y="613225"/>
            <a:ext cx="320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Boundary/Forcing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Challenges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1077" y="3762864"/>
            <a:ext cx="47142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Ideas from the field: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Can NUCAPS be paired/blended with RAP PBL data and/or surface observations automatically?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Can GOES-R derived stability indices be improved?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45458" y="3691719"/>
            <a:ext cx="36093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Ideas from the field: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Can a convective initiation algorithm be developed?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Can the split-window product be improved?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80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4"/>
          <p:cNvSpPr txBox="1">
            <a:spLocks noGrp="1"/>
          </p:cNvSpPr>
          <p:nvPr>
            <p:ph type="title"/>
          </p:nvPr>
        </p:nvSpPr>
        <p:spPr>
          <a:xfrm>
            <a:off x="324680" y="7198"/>
            <a:ext cx="8819320" cy="59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/>
              <a:t>Opportunity: GLM Tool Development</a:t>
            </a:r>
            <a:endParaRPr sz="28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55" y="1023391"/>
            <a:ext cx="2548349" cy="2447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4024" y="1023391"/>
            <a:ext cx="2548349" cy="2441242"/>
          </a:xfrm>
          <a:prstGeom prst="rect">
            <a:avLst/>
          </a:prstGeom>
        </p:spPr>
      </p:pic>
      <p:pic>
        <p:nvPicPr>
          <p:cNvPr id="5122" name="Picture 2" descr="https://lh6.googleusercontent.com/gWmU3712st5fR2wXhMiTyTQt--k14jo99u_HBhm2uSQrC2axSV1uFG-kSPANKr0h8ZCPqSmyBdt6sjgAER5u2bmNG8XCDwTYZ_QKpar0pa4hQRwJgQgxgIErXkurU1qDkVlNzlgc7O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57" t="29916" r="42221" b="52679"/>
          <a:stretch/>
        </p:blipFill>
        <p:spPr bwMode="auto">
          <a:xfrm>
            <a:off x="6160293" y="1023391"/>
            <a:ext cx="2548349" cy="244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39470" y="580522"/>
            <a:ext cx="8589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GLM Flash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Extent Density Jump with Unwarned EF2 Tornado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599" y="3156856"/>
            <a:ext cx="1451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T-10 minutes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4024" y="3163482"/>
            <a:ext cx="1451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T+1 minutes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9989" y="3156855"/>
            <a:ext cx="25496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T+6 minutes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3155" y="3622784"/>
            <a:ext cx="818653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Ideas from the field: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Can a calibrated GLM lightning jump algorithm offer situational awareness? Could it be paired with baseline imager and/or RGB products for additional updraft strength/trend identification?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Can GLM be refined/improved (or “bias corrected”) to offer consistent values no matter the storm type and geographic region?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1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308</Words>
  <Application>Microsoft Office PowerPoint</Application>
  <PresentationFormat>On-screen Show (16:9)</PresentationFormat>
  <Paragraphs>36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 Narrow</vt:lpstr>
      <vt:lpstr>Calibri</vt:lpstr>
      <vt:lpstr>Arial</vt:lpstr>
      <vt:lpstr>3. Content Slide - no icon</vt:lpstr>
      <vt:lpstr>PowerPoint Presentation</vt:lpstr>
      <vt:lpstr>Impact-Based Decision Support Services</vt:lpstr>
      <vt:lpstr>WFO Desired Outcome #1: Assess environmental “preconditioning” to collaborate/message risk</vt:lpstr>
      <vt:lpstr>WFO Desired Outcome #2: Anticipate convective initiation at small spatiotemporal scales</vt:lpstr>
      <vt:lpstr>WFO Desired Outcome #3: Issue detailed severe thunderstorm and tornado warnings</vt:lpstr>
      <vt:lpstr>Opportunity: Improved Convective Initiation Tools</vt:lpstr>
      <vt:lpstr>Opportunity: GLM Tool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Chauncy Schultz</dc:creator>
  <cp:lastModifiedBy>Chauncy Schultz</cp:lastModifiedBy>
  <cp:revision>48</cp:revision>
  <dcterms:modified xsi:type="dcterms:W3CDTF">2020-02-22T22:04:37Z</dcterms:modified>
</cp:coreProperties>
</file>