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3.gif" ContentType="video/unknown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</p:sldMasterIdLst>
  <p:notesMasterIdLst>
    <p:notesMasterId r:id="rId14"/>
  </p:notesMasterIdLst>
  <p:handoutMasterIdLst>
    <p:handoutMasterId r:id="rId15"/>
  </p:handoutMasterIdLst>
  <p:sldIdLst>
    <p:sldId id="316" r:id="rId3"/>
    <p:sldId id="413" r:id="rId4"/>
    <p:sldId id="402" r:id="rId5"/>
    <p:sldId id="454" r:id="rId6"/>
    <p:sldId id="467" r:id="rId7"/>
    <p:sldId id="460" r:id="rId8"/>
    <p:sldId id="463" r:id="rId9"/>
    <p:sldId id="464" r:id="rId10"/>
    <p:sldId id="465" r:id="rId11"/>
    <p:sldId id="466" r:id="rId12"/>
    <p:sldId id="459" r:id="rId13"/>
  </p:sldIdLst>
  <p:sldSz cx="9144000" cy="5143500" type="screen16x9"/>
  <p:notesSz cx="9220200" cy="6934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114" y="43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2646" y="0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r">
              <a:defRPr sz="1200"/>
            </a:lvl1pPr>
          </a:lstStyle>
          <a:p>
            <a:fld id="{34328BF2-0DCD-43E2-AD4E-FC3626440B5A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86287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2646" y="6586287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r">
              <a:defRPr sz="1200"/>
            </a:lvl1pPr>
          </a:lstStyle>
          <a:p>
            <a:fld id="{93362BE3-989A-4B03-8EC9-83C517F6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63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222646" y="0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298700" y="520700"/>
            <a:ext cx="4622800" cy="2600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22020" y="3293745"/>
            <a:ext cx="7376160" cy="312039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586287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222646" y="6586287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46130" rIns="92285" bIns="4613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86906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08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804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882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203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197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3469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13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38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067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26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1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24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08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7875494" y="4869657"/>
            <a:ext cx="1268506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r">
              <a:buSzPct val="25000"/>
            </a:pP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" y="4740275"/>
            <a:ext cx="346075" cy="3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72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533399" y="458904"/>
            <a:ext cx="4079545" cy="8715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533399" y="1340892"/>
            <a:ext cx="4079545" cy="27901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Shape 79"/>
          <p:cNvSpPr>
            <a:spLocks noGrp="1"/>
          </p:cNvSpPr>
          <p:nvPr>
            <p:ph type="pic" idx="2"/>
          </p:nvPr>
        </p:nvSpPr>
        <p:spPr>
          <a:xfrm>
            <a:off x="5090617" y="269544"/>
            <a:ext cx="3657600" cy="3988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0500" sy="100500" algn="ctr" rotWithShape="0">
              <a:srgbClr val="000000">
                <a:alpha val="49803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buClr>
                <a:srgbClr val="6DB7D7"/>
              </a:buClr>
              <a:buFont typeface="Noto Sans Symbols"/>
              <a:buNone/>
              <a:defRPr sz="3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2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4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4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2941638" y="-1192212"/>
            <a:ext cx="3257550" cy="8042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 rot="5400000">
            <a:off x="6041054" y="1604963"/>
            <a:ext cx="4181475" cy="152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 rot="5400000">
            <a:off x="1803400" y="-977900"/>
            <a:ext cx="4181475" cy="66897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rudlosky.AD\Desktop\NESDIS\Projects\GOESR_GLM\Imagery\Michael\wallpapers\irma_conus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4" r="9999"/>
          <a:stretch/>
        </p:blipFill>
        <p:spPr bwMode="auto">
          <a:xfrm>
            <a:off x="8481" y="-1725178"/>
            <a:ext cx="9135520" cy="68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6755" y="2676417"/>
            <a:ext cx="9144000" cy="2467083"/>
          </a:xfrm>
          <a:prstGeom prst="rect">
            <a:avLst/>
          </a:prstGeom>
          <a:solidFill>
            <a:srgbClr val="19469D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55" y="2676418"/>
            <a:ext cx="9144000" cy="280370"/>
          </a:xfrm>
          <a:prstGeom prst="rect">
            <a:avLst/>
          </a:prstGeom>
          <a:solidFill>
            <a:srgbClr val="0C69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27719" y="3183511"/>
            <a:ext cx="5140543" cy="426777"/>
          </a:xfrm>
        </p:spPr>
        <p:txBody>
          <a:bodyPr anchor="t" anchorCtr="0">
            <a:noAutofit/>
          </a:bodyPr>
          <a:lstStyle>
            <a:lvl1pPr algn="l"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5455" y="3259498"/>
            <a:ext cx="1708124" cy="128710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336"/>
              </a:spcBef>
              <a:buNone/>
              <a:defRPr sz="1500" b="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Instructor: 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755" y="2676417"/>
            <a:ext cx="91440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480" y="2952177"/>
            <a:ext cx="91440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0" y="4705350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1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https://lightning.umd.edu/glm/</a:t>
            </a:r>
          </a:p>
          <a:p>
            <a:pPr algn="ctr" defTabSz="457200"/>
            <a:r>
              <a:rPr lang="en-US" sz="11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https://vlab.ncep.noaa.gov/web/geostationary-lightning-mapper/</a:t>
            </a:r>
            <a:endParaRPr lang="en-US" sz="11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86910"/>
            <a:ext cx="582887" cy="5828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781550"/>
            <a:ext cx="1080880" cy="30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88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0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0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2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0E2E1A0-FBF6-BE43-948C-9D12049AB30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8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9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ghtning.umd.edu/documents/GS_Status/GLM_GS_Status_8_21_19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hyperlink" Target="https://lightning.umd.edu/documents/GS_Status/GOES16_GLM_FullValidation_ProductPerformanceGuide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0" y="57150"/>
            <a:ext cx="3517970" cy="14859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2952750"/>
            <a:ext cx="5181600" cy="1191639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Geostationary Lightning Mapper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 and Applications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 Rudlosky (NOAA/NESDIS/STAR) 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JPSS Summit (24 February 2020)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9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>
            <a:normAutofit fontScale="90000"/>
          </a:bodyPr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GLM Application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D5EDF4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10</a:t>
            </a:fld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D5EDF4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37894"/>
            <a:ext cx="6633023" cy="1676545"/>
          </a:xfrm>
          <a:prstGeom prst="rect">
            <a:avLst/>
          </a:prstGeom>
        </p:spPr>
      </p:pic>
      <p:pic>
        <p:nvPicPr>
          <p:cNvPr id="9" name="20190219_GLMAnim">
            <a:hlinkClick r:id="" action="ppaction://media"/>
            <a:extLst>
              <a:ext uri="{FF2B5EF4-FFF2-40B4-BE49-F238E27FC236}">
                <a16:creationId xmlns:a16="http://schemas.microsoft.com/office/drawing/2014/main" id="{4C2FF714-E2AF-408A-800C-3816AE59E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2177609"/>
            <a:ext cx="5103803" cy="2965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51499" b="1967"/>
          <a:stretch/>
        </p:blipFill>
        <p:spPr>
          <a:xfrm>
            <a:off x="5867400" y="2457927"/>
            <a:ext cx="1651080" cy="2377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24808" y="895350"/>
            <a:ext cx="22191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Cases contributed by Chad </a:t>
            </a:r>
            <a:r>
              <a:rPr lang="en-US" sz="1100" i="1" dirty="0" err="1"/>
              <a:t>Gravelle</a:t>
            </a:r>
            <a:r>
              <a:rPr lang="en-US" sz="1100" i="1" dirty="0"/>
              <a:t> (NWS SRH) </a:t>
            </a:r>
            <a:r>
              <a:rPr lang="en-US" sz="1100" i="1" dirty="0" smtClean="0"/>
              <a:t>and    Brian </a:t>
            </a:r>
            <a:r>
              <a:rPr lang="en-US" sz="1100" i="1" dirty="0" err="1"/>
              <a:t>Carcione</a:t>
            </a:r>
            <a:r>
              <a:rPr lang="en-US" sz="1100" i="1" dirty="0"/>
              <a:t> (NWS/HUN</a:t>
            </a:r>
            <a:r>
              <a:rPr lang="en-US" sz="1100" i="1" dirty="0" smtClean="0"/>
              <a:t>)</a:t>
            </a:r>
            <a:endParaRPr lang="en-US" sz="11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1" y="2266950"/>
            <a:ext cx="107023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064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7150"/>
            <a:ext cx="9144000" cy="6833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7C9F"/>
              </a:buClr>
              <a:buSzTx/>
              <a:buFont typeface="Source Sans Pro"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Calibri" panose="020F0502020204030204" pitchFamily="34" charset="0"/>
                <a:sym typeface="Source Sans Pro"/>
              </a:rPr>
              <a:t>Thank you for your attention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2C7C9F"/>
              </a:solidFill>
              <a:effectLst/>
              <a:uLnTx/>
              <a:uFillTx/>
              <a:latin typeface="Calibri" panose="020F0502020204030204" pitchFamily="34" charset="0"/>
              <a:sym typeface="Source Sans Pro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D5EDF4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11</a:t>
            </a:fld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D5EDF4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" name="20190314_200_200_0_modpoly8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8621" y="742950"/>
            <a:ext cx="6746758" cy="40480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95400" y="4360118"/>
            <a:ext cx="13047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smtClean="0"/>
              <a:t>Experimenting with GLM Storms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11548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>
            <a:normAutofit fontScale="90000"/>
          </a:bodyPr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Geostationary Lightning Mapper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5189350" cy="417195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First of its kind instrument, discovering new things daily, two product lines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Clearly a lightning imager rather than a detector </a:t>
            </a: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(very fine temporal resolution)</a:t>
            </a:r>
            <a:endParaRPr lang="en-US" sz="2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Have only scratched the surface in terms of instrument capabilities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TRMM Lightning Imaging Sensor (LIS)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could require up to 35 years to sample the diurnal cycle for the equivalent of the 257 days (~9 months) studied by Rudlosky et al. (2019)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sz="2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2</a:t>
            </a:fld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50" y="740499"/>
            <a:ext cx="3669273" cy="4127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7889" y="74539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GOES-16 GLM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280035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GOES-17 GLM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>
            <a:normAutofit fontScale="90000"/>
          </a:bodyPr>
          <a:lstStyle/>
          <a:p>
            <a:r>
              <a:rPr lang="en-US" sz="3800" b="1" dirty="0" smtClean="0">
                <a:latin typeface="Calibri" panose="020F0502020204030204" pitchFamily="34" charset="0"/>
              </a:rPr>
              <a:t>GLM L2 Product Status</a:t>
            </a:r>
            <a:endParaRPr lang="en-US" sz="3800" b="1" dirty="0">
              <a:latin typeface="Calibri" panose="020F0502020204030204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28602" y="742950"/>
            <a:ext cx="6196552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https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://lightning.umd.edu/documents/GS_Status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b="1" i="1" dirty="0">
                <a:solidFill>
                  <a:schemeClr val="tx1"/>
                </a:solidFill>
                <a:latin typeface="Calibri" panose="020F0502020204030204" pitchFamily="34" charset="0"/>
                <a:hlinkClick r:id="rId3"/>
              </a:rPr>
              <a:t>GLM_GS_Status_8_21_19.pdf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- lists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all known GLM-related changes to the Ground System (GS) software 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since initial deployment 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b="1" i="1" dirty="0" smtClean="0">
                <a:solidFill>
                  <a:schemeClr val="tx1"/>
                </a:solidFill>
                <a:latin typeface="Calibri" panose="020F0502020204030204" pitchFamily="34" charset="0"/>
                <a:hlinkClick r:id="rId4"/>
              </a:rPr>
              <a:t>GOES16_GLM_FullValidation_ProductPerformanceGuide.pdf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summarizes key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performance 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metrics and existing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issues of the GOES-16 GLM 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L2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data product 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found on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November 1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, 2018</a:t>
            </a: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54" y="819150"/>
            <a:ext cx="2642646" cy="2839173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228600" y="3105150"/>
            <a:ext cx="7162800" cy="152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9250" marR="0" lvl="0" indent="-18161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349250" marR="0" lvl="0" indent="-1816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Source Sans Pro"/>
              </a:rPr>
              <a:t>Variable performance still must be better                 documented, understood, and communicated </a:t>
            </a:r>
          </a:p>
          <a:p>
            <a:pPr marL="685800" marR="0" lvl="1" indent="-18923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Source Sans Pro"/>
              </a:rPr>
              <a:t>With time, as the onboard settings and GS processing evolve</a:t>
            </a:r>
          </a:p>
          <a:p>
            <a:pPr marL="685800" marR="0" lvl="1" indent="-18923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Source Sans Pro"/>
              </a:rPr>
              <a:t>Within the FOV (i.e., diurnal, regional, and storm-scale variability)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sym typeface="Source Sans Pr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5154" y="3658323"/>
            <a:ext cx="2642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Bahama Bar Before and After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8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65281"/>
            <a:ext cx="4346115" cy="3943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>
            <a:normAutofit fontScale="90000"/>
          </a:bodyPr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GLM in the National Weather Service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42950"/>
            <a:ext cx="4419600" cy="42672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GLM observations fundamentally differ from the ground-based lightning data most familiar to forecasters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Collaborative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effort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developed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 new suite of gridded GLM products tailored to NWS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operations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Gridded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products presently produced and distributed via experimental channels (AWC – CRH – Other RHs – WFOs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3957" y="2786954"/>
            <a:ext cx="1027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Flash Extent Density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4</a:t>
            </a:fld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838135"/>
            <a:ext cx="1027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Average Flash Area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97457" y="810993"/>
            <a:ext cx="1027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Total Optical Energy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28601" y="742950"/>
            <a:ext cx="8458199" cy="44005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Experimental distribution results in product downtime (and sub-optimal latency) which discourages operational use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Must accelerate hardening of this product path to encourage forecaster use and best advise deliberations on next generation architecture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Proposed path forward:</a:t>
            </a:r>
          </a:p>
          <a:p>
            <a:pPr marL="574675" indent="-23495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Include 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x,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y, </a:t>
            </a:r>
            <a:r>
              <a:rPr lang="en-US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lat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lon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, and pixel ID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in the L2 data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to drastically simplify derivation of the gridded products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[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FY20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]</a:t>
            </a:r>
            <a:endParaRPr lang="en-US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574675" indent="-23495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Develop much simpler image processing codes in the CSPP-GEO to compute official GLM gridded products at each GRB site [FY20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]</a:t>
            </a:r>
          </a:p>
          <a:p>
            <a:pPr marL="574675" indent="-23495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Transfer CSPP-GEO decoder to the GOES Ground System to broaden availability of the gridded products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(e.g., SBN, </a:t>
            </a:r>
            <a:r>
              <a:rPr lang="en-US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GEONETCast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)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[FY21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]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7150"/>
            <a:ext cx="9144000" cy="6833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rmAutofit fontScale="9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7C9F"/>
              </a:buClr>
              <a:buSzTx/>
              <a:buFont typeface="Source Sans Pro"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Calibri" panose="020F0502020204030204" pitchFamily="34" charset="0"/>
                <a:sym typeface="Source Sans Pro"/>
              </a:rPr>
              <a:t>GLM Path Forward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2C7C9F"/>
              </a:solidFill>
              <a:effectLst/>
              <a:uLnTx/>
              <a:uFillTx/>
              <a:latin typeface="Calibri" panose="020F0502020204030204" pitchFamily="34" charset="0"/>
              <a:sym typeface="Source Sans Pro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D5EDF4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5</a:t>
            </a:fld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D5EDF4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14768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>
            <a:normAutofit fontScale="90000"/>
          </a:bodyPr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GLM Outreach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839200" cy="4267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Aim to promote proper use and interpretation (e.g., new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visualization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website)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https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://lightning.umd.edu/glm</a:t>
            </a:r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/</a:t>
            </a:r>
            <a:endParaRPr lang="en-US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NWS </a:t>
            </a:r>
            <a:r>
              <a:rPr lang="en-US" sz="20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VLab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Webpage </a:t>
            </a:r>
            <a:endParaRPr lang="en-US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https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://vlab.ncep.noaa.gov/web/geostationary-lightning-mapper</a:t>
            </a:r>
            <a:endParaRPr lang="en-US" sz="20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D5EDF4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6</a:t>
            </a:fld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D5EDF4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9977" b="4478"/>
          <a:stretch/>
        </p:blipFill>
        <p:spPr>
          <a:xfrm>
            <a:off x="594360" y="2465070"/>
            <a:ext cx="4800600" cy="2468880"/>
          </a:xfrm>
          <a:prstGeom prst="rect">
            <a:avLst/>
          </a:prstGeom>
        </p:spPr>
      </p:pic>
      <p:pic>
        <p:nvPicPr>
          <p:cNvPr id="1026" name="Picture 2" descr="https://lightning.umd.edu/documents/glmsummaries/png/mostrecen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0" y="2465070"/>
            <a:ext cx="329184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40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>
            <a:normAutofit fontScale="90000"/>
          </a:bodyPr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GLM Application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D5EDF4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7</a:t>
            </a:fld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D5EDF4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3" y="635368"/>
            <a:ext cx="3499407" cy="4371211"/>
          </a:xfrm>
          <a:prstGeom prst="rect">
            <a:avLst/>
          </a:prstGeom>
        </p:spPr>
      </p:pic>
      <p:pic>
        <p:nvPicPr>
          <p:cNvPr id="7" name="LongFlashTweet_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320" r="27319"/>
          <a:stretch/>
        </p:blipFill>
        <p:spPr>
          <a:xfrm>
            <a:off x="3886200" y="741521"/>
            <a:ext cx="3298223" cy="4090036"/>
          </a:xfrm>
          <a:prstGeom prst="roundRect">
            <a:avLst>
              <a:gd name="adj" fmla="val 3923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7233207" y="4095750"/>
            <a:ext cx="1910793" cy="3918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 dirty="0" smtClean="0"/>
              <a:t>Case contributed by Chad </a:t>
            </a:r>
            <a:r>
              <a:rPr lang="en-US" sz="1100" dirty="0" err="1" smtClean="0"/>
              <a:t>Gravelle</a:t>
            </a:r>
            <a:r>
              <a:rPr lang="en-US" sz="1100" dirty="0" smtClean="0"/>
              <a:t> (NWS SRH)</a:t>
            </a:r>
          </a:p>
          <a:p>
            <a:r>
              <a:rPr lang="en-US" sz="1100" dirty="0" smtClean="0"/>
              <a:t>Summarized by Scott Rudlosky (NESDIS STAR)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404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>
            <a:normAutofit fontScale="90000"/>
          </a:bodyPr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GLM Application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D5EDF4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8</a:t>
            </a:fld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D5EDF4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93" y="635368"/>
            <a:ext cx="3499407" cy="4371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123950"/>
            <a:ext cx="5492193" cy="3202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2907" y="4513785"/>
            <a:ext cx="4070686" cy="3918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300" dirty="0" smtClean="0"/>
              <a:t>Case contributed by Chad </a:t>
            </a:r>
            <a:r>
              <a:rPr lang="en-US" sz="1300" dirty="0" err="1" smtClean="0"/>
              <a:t>Gravelle</a:t>
            </a:r>
            <a:r>
              <a:rPr lang="en-US" sz="1300" dirty="0" smtClean="0"/>
              <a:t> (NWS SRH)</a:t>
            </a:r>
          </a:p>
          <a:p>
            <a:r>
              <a:rPr lang="en-US" sz="1300" dirty="0" smtClean="0"/>
              <a:t>Summarized by Scott Rudlosky (NESDIS STAR)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76481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>
            <a:normAutofit fontScale="90000"/>
          </a:bodyPr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GLM Application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D5EDF4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9</a:t>
            </a:fld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D5EDF4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681135"/>
            <a:ext cx="6633023" cy="1676545"/>
          </a:xfrm>
          <a:prstGeom prst="rect">
            <a:avLst/>
          </a:prstGeom>
        </p:spPr>
      </p:pic>
      <p:pic>
        <p:nvPicPr>
          <p:cNvPr id="7" name="GLM (2)">
            <a:hlinkClick r:id="" action="ppaction://media"/>
            <a:extLst>
              <a:ext uri="{FF2B5EF4-FFF2-40B4-BE49-F238E27FC236}">
                <a16:creationId xmlns:a16="http://schemas.microsoft.com/office/drawing/2014/main" id="{7FAC8FFD-FFC4-4596-AFA7-CBECA60B52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571" y="2291860"/>
            <a:ext cx="5103803" cy="2714719"/>
          </a:xfrm>
          <a:prstGeom prst="rect">
            <a:avLst/>
          </a:prstGeom>
          <a:ln w="25400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-2" b="49891"/>
          <a:stretch/>
        </p:blipFill>
        <p:spPr>
          <a:xfrm>
            <a:off x="6224414" y="2309337"/>
            <a:ext cx="1651080" cy="25603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4808" y="895350"/>
            <a:ext cx="22191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Cases contributed by Chad </a:t>
            </a:r>
            <a:r>
              <a:rPr lang="en-US" sz="1100" i="1" dirty="0" err="1"/>
              <a:t>Gravelle</a:t>
            </a:r>
            <a:r>
              <a:rPr lang="en-US" sz="1100" i="1" dirty="0"/>
              <a:t> (NWS SRH) </a:t>
            </a:r>
            <a:r>
              <a:rPr lang="en-US" sz="1100" i="1" dirty="0" smtClean="0"/>
              <a:t>and    Brian </a:t>
            </a:r>
            <a:r>
              <a:rPr lang="en-US" sz="1100" i="1" dirty="0" err="1"/>
              <a:t>Carcione</a:t>
            </a:r>
            <a:r>
              <a:rPr lang="en-US" sz="1100" i="1" dirty="0"/>
              <a:t> (NWS/HUN</a:t>
            </a:r>
            <a:r>
              <a:rPr lang="en-US" sz="1100" i="1" dirty="0" smtClean="0"/>
              <a:t>)</a:t>
            </a:r>
            <a:endParaRPr lang="en-US" sz="11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727669"/>
            <a:ext cx="441875" cy="268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7475" y="2836187"/>
            <a:ext cx="472525" cy="2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6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10745</TotalTime>
  <Words>500</Words>
  <Application>Microsoft Office PowerPoint</Application>
  <PresentationFormat>On-screen Show (16:9)</PresentationFormat>
  <Paragraphs>65</Paragraphs>
  <Slides>11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Noto Sans Symbols</vt:lpstr>
      <vt:lpstr>Source Sans Pro</vt:lpstr>
      <vt:lpstr>Wingdings</vt:lpstr>
      <vt:lpstr>Breeze</vt:lpstr>
      <vt:lpstr>Office Theme</vt:lpstr>
      <vt:lpstr>Geostationary Lightning Mapper Update and Applications  Scott Rudlosky (NOAA/NESDIS/STAR)  GOES-R JPSS Summit (24 February 2020)  </vt:lpstr>
      <vt:lpstr>Geostationary Lightning Mapper</vt:lpstr>
      <vt:lpstr>GLM L2 Product Status</vt:lpstr>
      <vt:lpstr>GLM in the National Weather Service</vt:lpstr>
      <vt:lpstr>PowerPoint Presentation</vt:lpstr>
      <vt:lpstr>GLM Outreach</vt:lpstr>
      <vt:lpstr>GLM Application</vt:lpstr>
      <vt:lpstr>GLM Application</vt:lpstr>
      <vt:lpstr>GLM Application</vt:lpstr>
      <vt:lpstr>GLM Application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Instructor Prep for the GOES-R Virtual Faculty Course</dc:title>
  <dc:creator>Scott D. Rudlosky</dc:creator>
  <cp:lastModifiedBy>Scott D. Rudlosky</cp:lastModifiedBy>
  <cp:revision>310</cp:revision>
  <cp:lastPrinted>2017-10-16T18:57:38Z</cp:lastPrinted>
  <dcterms:modified xsi:type="dcterms:W3CDTF">2020-02-19T18:46:19Z</dcterms:modified>
</cp:coreProperties>
</file>