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1"/>
  </p:notesMasterIdLst>
  <p:sldIdLst>
    <p:sldId id="256" r:id="rId2"/>
    <p:sldId id="695" r:id="rId3"/>
    <p:sldId id="697" r:id="rId4"/>
    <p:sldId id="257" r:id="rId5"/>
    <p:sldId id="258" r:id="rId6"/>
    <p:sldId id="700" r:id="rId7"/>
    <p:sldId id="699" r:id="rId8"/>
    <p:sldId id="701" r:id="rId9"/>
    <p:sldId id="265" r:id="rId10"/>
  </p:sldIdLst>
  <p:sldSz cx="9144000" cy="5143500" type="screen16x9"/>
  <p:notesSz cx="6858000" cy="9144000"/>
  <p:embeddedFontLst>
    <p:embeddedFont>
      <p:font typeface="Helvetica Neue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Arial Narrow" panose="020B0606020202030204" pitchFamily="34" charset="0"/>
      <p:regular r:id="rId20"/>
      <p:bold r:id="rId21"/>
      <p:italic r:id="rId22"/>
      <p:boldItalic r:id="rId23"/>
    </p:embeddedFont>
    <p:embeddedFont>
      <p:font typeface="Roboto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68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3d788979d_2_138:notes"/>
          <p:cNvSpPr txBox="1">
            <a:spLocks noGrp="1"/>
          </p:cNvSpPr>
          <p:nvPr>
            <p:ph type="body" idx="1"/>
          </p:nvPr>
        </p:nvSpPr>
        <p:spPr>
          <a:xfrm>
            <a:off x="670891" y="4572000"/>
            <a:ext cx="5367130" cy="3747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6" name="Google Shape;96;g33d788979d_2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2888" y="374650"/>
            <a:ext cx="7194551" cy="4048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6607f881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6607f881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6607f881a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6607f881a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6607f881a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6607f881a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7698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679450"/>
            <a:ext cx="6051550" cy="340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91339" y="4314357"/>
            <a:ext cx="5527517" cy="4088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00" tIns="45800" rIns="91600" bIns="45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913892" y="8622467"/>
            <a:ext cx="2994707" cy="457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00" tIns="45800" rIns="91600" bIns="45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commerce.gov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Lg Pic">
  <p:cSld name="1 Lg Pic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1"/>
          <p:cNvSpPr>
            <a:spLocks noGrp="1"/>
          </p:cNvSpPr>
          <p:nvPr>
            <p:ph type="pic" idx="2"/>
          </p:nvPr>
        </p:nvSpPr>
        <p:spPr>
          <a:xfrm>
            <a:off x="762000" y="914400"/>
            <a:ext cx="7924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 Blue">
  <p:cSld name="Dk Blu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317575" y="0"/>
            <a:ext cx="8824200" cy="3200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2"/>
          <p:cNvSpPr>
            <a:spLocks noGrp="1"/>
          </p:cNvSpPr>
          <p:nvPr>
            <p:ph type="pic" idx="2"/>
          </p:nvPr>
        </p:nvSpPr>
        <p:spPr>
          <a:xfrm>
            <a:off x="412576" y="3200400"/>
            <a:ext cx="8729100" cy="1943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2310550" y="457209"/>
            <a:ext cx="60960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3"/>
          </p:nvPr>
        </p:nvSpPr>
        <p:spPr>
          <a:xfrm>
            <a:off x="2310562" y="1628103"/>
            <a:ext cx="6092400" cy="7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4"/>
          </p:nvPr>
        </p:nvSpPr>
        <p:spPr>
          <a:xfrm>
            <a:off x="2514600" y="2483428"/>
            <a:ext cx="60960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4ED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2" name="Google Shape;62;p12"/>
          <p:cNvCxnSpPr/>
          <p:nvPr/>
        </p:nvCxnSpPr>
        <p:spPr>
          <a:xfrm>
            <a:off x="2079569" y="457200"/>
            <a:ext cx="0" cy="2604900"/>
          </a:xfrm>
          <a:prstGeom prst="straightConnector1">
            <a:avLst/>
          </a:prstGeom>
          <a:noFill/>
          <a:ln w="12700" cap="flat" cmpd="sng">
            <a:solidFill>
              <a:srgbClr val="3FA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3" name="Google Shape;63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3341" y="573025"/>
            <a:ext cx="1109050" cy="110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846" y="0"/>
            <a:ext cx="3562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2"/>
          <p:cNvSpPr txBox="1"/>
          <p:nvPr/>
        </p:nvSpPr>
        <p:spPr>
          <a:xfrm>
            <a:off x="596825" y="1731613"/>
            <a:ext cx="4256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</a:rPr>
              <a:t>NATIONAL </a:t>
            </a:r>
            <a:endParaRPr sz="1800" b="1">
              <a:solidFill>
                <a:srgbClr val="FFFFFF"/>
              </a:solidFill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</a:rPr>
              <a:t>WEATHER </a:t>
            </a:r>
            <a:endParaRPr sz="1800" b="1">
              <a:solidFill>
                <a:srgbClr val="FFFFFF"/>
              </a:solidFill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</a:rPr>
              <a:t>SERVICE</a:t>
            </a:r>
            <a:endParaRPr sz="18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 Blue 1">
  <p:cSld name="Dk Blue 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/>
          <p:nvPr/>
        </p:nvSpPr>
        <p:spPr>
          <a:xfrm>
            <a:off x="317575" y="0"/>
            <a:ext cx="8826600" cy="483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762000" y="800099"/>
            <a:ext cx="79338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0" y="4800601"/>
            <a:ext cx="9144000" cy="3429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p13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4832593"/>
            <a:ext cx="278916" cy="27891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/>
          <p:nvPr/>
        </p:nvSpPr>
        <p:spPr>
          <a:xfrm>
            <a:off x="522146" y="4772984"/>
            <a:ext cx="39768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NATIONAL WEATHER SERVICE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/>
          <p:cNvSpPr txBox="1"/>
          <p:nvPr/>
        </p:nvSpPr>
        <p:spPr>
          <a:xfrm>
            <a:off x="1447800" y="4879264"/>
            <a:ext cx="72390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B4596"/>
              </a:buClr>
              <a:buSzPts val="1000"/>
              <a:buFont typeface="Arial Narrow"/>
              <a:buNone/>
            </a:pPr>
            <a:r>
              <a:rPr lang="en" sz="1300" b="1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Building a Weather-Ready Nation</a:t>
            </a:r>
            <a:r>
              <a:rPr lang="en" sz="1300" b="1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  //  </a:t>
            </a:r>
            <a:fld id="{00000000-1234-1234-1234-123412341234}" type="slidenum">
              <a:rPr lang="en" sz="1300" b="1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300" b="1" i="0" u="none" strike="noStrike" cap="non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685800" y="1597845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457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2"/>
          </p:nvPr>
        </p:nvSpPr>
        <p:spPr>
          <a:xfrm>
            <a:off x="4648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ftr" idx="11"/>
          </p:nvPr>
        </p:nvSpPr>
        <p:spPr>
          <a:xfrm>
            <a:off x="3124201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710550" y="205969"/>
            <a:ext cx="7976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710550" y="971550"/>
            <a:ext cx="80652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Tall Pic Right">
  <p:cSld name="1 Column, Tall Pic Righ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"/>
          <p:cNvSpPr>
            <a:spLocks noGrp="1"/>
          </p:cNvSpPr>
          <p:nvPr>
            <p:ph type="pic" idx="2"/>
          </p:nvPr>
        </p:nvSpPr>
        <p:spPr>
          <a:xfrm>
            <a:off x="6096000" y="914400"/>
            <a:ext cx="2590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752888" y="914400"/>
            <a:ext cx="51906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Tall Pic Left">
  <p:cSld name="1 Column, Tall Pic Lef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4"/>
          <p:cNvSpPr>
            <a:spLocks noGrp="1"/>
          </p:cNvSpPr>
          <p:nvPr>
            <p:ph type="pic" idx="2"/>
          </p:nvPr>
        </p:nvSpPr>
        <p:spPr>
          <a:xfrm>
            <a:off x="762000" y="914400"/>
            <a:ext cx="2590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505200" y="914400"/>
            <a:ext cx="51906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Wide Pic Top">
  <p:cSld name="1 Column, Wide Pic Top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762000" y="914400"/>
            <a:ext cx="7921800" cy="1314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752888" y="2343150"/>
            <a:ext cx="7933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Wide Pic Bottom">
  <p:cSld name="1 Column, Wide Pic Bottom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>
            <a:spLocks noGrp="1"/>
          </p:cNvSpPr>
          <p:nvPr>
            <p:ph type="pic" idx="2"/>
          </p:nvPr>
        </p:nvSpPr>
        <p:spPr>
          <a:xfrm>
            <a:off x="762000" y="3314700"/>
            <a:ext cx="7921800" cy="1314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752888" y="914400"/>
            <a:ext cx="7933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>
  <p:cSld name="2 Colum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762000" y="914400"/>
            <a:ext cx="37428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2"/>
          </p:nvPr>
        </p:nvSpPr>
        <p:spPr>
          <a:xfrm>
            <a:off x="4953000" y="914400"/>
            <a:ext cx="37428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, 2 Pic">
  <p:cSld name="2 Column, 2 Pic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8"/>
          <p:cNvSpPr>
            <a:spLocks noGrp="1"/>
          </p:cNvSpPr>
          <p:nvPr>
            <p:ph type="pic" idx="2"/>
          </p:nvPr>
        </p:nvSpPr>
        <p:spPr>
          <a:xfrm>
            <a:off x="762001" y="914400"/>
            <a:ext cx="37338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>
            <a:spLocks noGrp="1"/>
          </p:cNvSpPr>
          <p:nvPr>
            <p:ph type="pic" idx="3"/>
          </p:nvPr>
        </p:nvSpPr>
        <p:spPr>
          <a:xfrm>
            <a:off x="4953000" y="914400"/>
            <a:ext cx="37338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752888" y="2286000"/>
            <a:ext cx="3742800" cy="23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4"/>
          </p:nvPr>
        </p:nvSpPr>
        <p:spPr>
          <a:xfrm>
            <a:off x="4953000" y="2286000"/>
            <a:ext cx="3742800" cy="23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752888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248400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3500644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, 3 Pic">
  <p:cSld name="3 Column, 3 Pic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10"/>
          <p:cNvSpPr>
            <a:spLocks noGrp="1"/>
          </p:cNvSpPr>
          <p:nvPr>
            <p:ph type="pic" idx="2"/>
          </p:nvPr>
        </p:nvSpPr>
        <p:spPr>
          <a:xfrm>
            <a:off x="762000" y="914400"/>
            <a:ext cx="24354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0"/>
          <p:cNvSpPr>
            <a:spLocks noGrp="1"/>
          </p:cNvSpPr>
          <p:nvPr>
            <p:ph type="pic" idx="3"/>
          </p:nvPr>
        </p:nvSpPr>
        <p:spPr>
          <a:xfrm>
            <a:off x="3508162" y="914400"/>
            <a:ext cx="24354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0"/>
          <p:cNvSpPr>
            <a:spLocks noGrp="1"/>
          </p:cNvSpPr>
          <p:nvPr>
            <p:ph type="pic" idx="4"/>
          </p:nvPr>
        </p:nvSpPr>
        <p:spPr>
          <a:xfrm>
            <a:off x="6251362" y="914400"/>
            <a:ext cx="24354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752888" y="2286000"/>
            <a:ext cx="2447400" cy="23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5"/>
          </p:nvPr>
        </p:nvSpPr>
        <p:spPr>
          <a:xfrm>
            <a:off x="6248400" y="2286000"/>
            <a:ext cx="2447400" cy="23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6"/>
          </p:nvPr>
        </p:nvSpPr>
        <p:spPr>
          <a:xfrm>
            <a:off x="3500644" y="2286000"/>
            <a:ext cx="2447400" cy="23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www.commerce.gov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-20712" y="0"/>
            <a:ext cx="3562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>
            <a:off x="0" y="4800601"/>
            <a:ext cx="9144000" cy="3429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752888" y="914400"/>
            <a:ext cx="79338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1">
            <a:hlinkClick r:id="rId19"/>
          </p:cNvPr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28600" y="4832593"/>
            <a:ext cx="278916" cy="27891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1447800" y="4879264"/>
            <a:ext cx="72390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B4596"/>
              </a:buClr>
              <a:buSzPts val="1000"/>
              <a:buFont typeface="Arial Narrow"/>
              <a:buNone/>
            </a:pPr>
            <a:r>
              <a:rPr lang="en" sz="1300" b="1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Building a Weather-Ready Nation</a:t>
            </a:r>
            <a:r>
              <a:rPr lang="en" sz="1300" b="1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  //  </a:t>
            </a:r>
            <a:fld id="{00000000-1234-1234-1234-123412341234}" type="slidenum">
              <a:rPr lang="en" sz="1300" b="1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300" b="1" i="0" u="none" strike="noStrike" cap="non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522146" y="4772984"/>
            <a:ext cx="39768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NATIONAL WEATHER SERVICE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75" y="3056925"/>
            <a:ext cx="8823925" cy="20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2202550" y="434009"/>
            <a:ext cx="6755700" cy="736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FF"/>
                </a:solidFill>
              </a:rPr>
              <a:t>Modeling and </a:t>
            </a:r>
            <a:r>
              <a:rPr lang="en" sz="2400" b="1" dirty="0">
                <a:solidFill>
                  <a:srgbClr val="FFFFFF"/>
                </a:solidFill>
              </a:rPr>
              <a:t>Data Assimilation for </a:t>
            </a:r>
            <a:r>
              <a:rPr lang="en-US" sz="2400" b="1" dirty="0">
                <a:solidFill>
                  <a:srgbClr val="FFFFFF"/>
                </a:solidFill>
              </a:rPr>
              <a:t>UFS Applications</a:t>
            </a:r>
            <a:r>
              <a:rPr lang="en" sz="2400" b="1" dirty="0">
                <a:solidFill>
                  <a:srgbClr val="FFFFFF"/>
                </a:solidFill>
              </a:rPr>
              <a:t/>
            </a:r>
            <a:br>
              <a:rPr lang="en" sz="2400" b="1" dirty="0">
                <a:solidFill>
                  <a:srgbClr val="FFFFFF"/>
                </a:solidFill>
              </a:rPr>
            </a:br>
            <a:endParaRPr sz="2400" dirty="0">
              <a:solidFill>
                <a:srgbClr val="D6F5FF"/>
              </a:solidFill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2096350" y="1224175"/>
            <a:ext cx="6861900" cy="20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rPr>
              <a:t>JPSS/GOES-R Proving Ground Risk Reduction Summit</a:t>
            </a:r>
            <a:r>
              <a:rPr lang="en" sz="1800" b="1" dirty="0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rPr>
              <a:t>, 24 </a:t>
            </a:r>
            <a:r>
              <a:rPr lang="en-US" sz="1800" b="1" dirty="0" err="1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rPr>
              <a:t>Febr</a:t>
            </a:r>
            <a:r>
              <a:rPr lang="en" sz="1800" b="1" dirty="0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rPr>
              <a:t>uary 2020</a:t>
            </a:r>
            <a:endParaRPr sz="1800" b="1" dirty="0">
              <a:solidFill>
                <a:srgbClr val="D6F5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b="1" dirty="0">
              <a:solidFill>
                <a:srgbClr val="D6F5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rPr>
              <a:t>Vijay Tallapragada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rPr>
              <a:t>NOAA/NWS/NCEP/EMC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484682-6C0D-4A20-8C45-4D9CEF293D39}"/>
              </a:ext>
            </a:extLst>
          </p:cNvPr>
          <p:cNvSpPr txBox="1"/>
          <p:nvPr/>
        </p:nvSpPr>
        <p:spPr>
          <a:xfrm flipH="1">
            <a:off x="1026763" y="58673"/>
            <a:ext cx="7090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NPS Transitioning to UFS Applications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BE2E82-F19E-4C92-9BF6-69AC10C627A0}"/>
              </a:ext>
            </a:extLst>
          </p:cNvPr>
          <p:cNvSpPr txBox="1"/>
          <p:nvPr/>
        </p:nvSpPr>
        <p:spPr>
          <a:xfrm>
            <a:off x="361300" y="1059677"/>
            <a:ext cx="23210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Conceptual UFS applications in production covering all NPS applications.</a:t>
            </a:r>
          </a:p>
          <a:p>
            <a:endParaRPr lang="en-US" sz="1600" b="1" dirty="0"/>
          </a:p>
          <a:p>
            <a:r>
              <a:rPr lang="en-US" sz="1600" b="1" dirty="0"/>
              <a:t>Components of UFS are configured to develop distinct applications while maintaining the dependencies between the applications and products</a:t>
            </a:r>
          </a:p>
        </p:txBody>
      </p:sp>
      <p:pic>
        <p:nvPicPr>
          <p:cNvPr id="5" name="Picture 2" descr="https://documents.lucidchart.com/documents/baa5e095-80ca-4b8f-8ee1-913bc06a0767/pages/0_0?a=2622&amp;x=49&amp;y=-41&amp;w=1781&amp;h=1161&amp;store=1&amp;accept=image%2F*&amp;auth=LCA%2019b65ad1043ea660a8db768b4f03aa296f760dc4-ts%3D157798836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" t="6150" r="5522" b="5487"/>
          <a:stretch/>
        </p:blipFill>
        <p:spPr bwMode="auto">
          <a:xfrm>
            <a:off x="2553779" y="812088"/>
            <a:ext cx="6228921" cy="403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ufscommunity.org/images/logo/UFS%20-%20Logo%20-%20RGB%20-%202c%20solids%20horizontal-150dpi.png">
            <a:extLst>
              <a:ext uri="{FF2B5EF4-FFF2-40B4-BE49-F238E27FC236}">
                <a16:creationId xmlns:a16="http://schemas.microsoft.com/office/drawing/2014/main" id="{4515EF09-92D7-489C-A68C-A51330AC8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261" y="893162"/>
            <a:ext cx="1495484" cy="58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86143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3B4B28-EDD7-4948-B96B-24355F7F9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55" y="573437"/>
            <a:ext cx="8570563" cy="4162364"/>
          </a:xfrm>
          <a:prstGeom prst="rect">
            <a:avLst/>
          </a:prstGeom>
        </p:spPr>
      </p:pic>
      <p:sp>
        <p:nvSpPr>
          <p:cNvPr id="3" name="Google Shape;401;p33">
            <a:extLst>
              <a:ext uri="{FF2B5EF4-FFF2-40B4-BE49-F238E27FC236}">
                <a16:creationId xmlns:a16="http://schemas.microsoft.com/office/drawing/2014/main" id="{E5911E0E-BC1A-4040-BC2C-440EBE402036}"/>
              </a:ext>
            </a:extLst>
          </p:cNvPr>
          <p:cNvSpPr txBox="1">
            <a:spLocks/>
          </p:cNvSpPr>
          <p:nvPr/>
        </p:nvSpPr>
        <p:spPr>
          <a:xfrm>
            <a:off x="430077" y="0"/>
            <a:ext cx="8713923" cy="5937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50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Timelines for transitioning NPS to UFS Applications (planned)</a:t>
            </a:r>
            <a:endParaRPr lang="en-US" sz="225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2EBC712-821A-4EE6-A983-357F3A8F1DD8}"/>
              </a:ext>
            </a:extLst>
          </p:cNvPr>
          <p:cNvSpPr/>
          <p:nvPr/>
        </p:nvSpPr>
        <p:spPr>
          <a:xfrm>
            <a:off x="294468" y="790414"/>
            <a:ext cx="976393" cy="12011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65EE89-39F4-41CC-BA08-F49D7CA4B424}"/>
              </a:ext>
            </a:extLst>
          </p:cNvPr>
          <p:cNvSpPr/>
          <p:nvPr/>
        </p:nvSpPr>
        <p:spPr>
          <a:xfrm>
            <a:off x="294467" y="2208509"/>
            <a:ext cx="976393" cy="12011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74D94A-532C-42F8-B764-1AD244717A3B}"/>
              </a:ext>
            </a:extLst>
          </p:cNvPr>
          <p:cNvSpPr/>
          <p:nvPr/>
        </p:nvSpPr>
        <p:spPr>
          <a:xfrm>
            <a:off x="4037308" y="790414"/>
            <a:ext cx="534692" cy="3945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WCOSS Moratorium</a:t>
            </a:r>
          </a:p>
        </p:txBody>
      </p:sp>
    </p:spTree>
    <p:extLst>
      <p:ext uri="{BB962C8B-B14F-4D97-AF65-F5344CB8AC3E}">
        <p14:creationId xmlns:p14="http://schemas.microsoft.com/office/powerpoint/2010/main" val="42605843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558200" y="-98825"/>
            <a:ext cx="83787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Recent and Planned Upgrades to the GFS</a:t>
            </a:r>
            <a:endParaRPr sz="3000"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475250" y="666750"/>
            <a:ext cx="4148100" cy="3714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600"/>
              <a:buChar char="•"/>
            </a:pPr>
            <a:r>
              <a:rPr lang="en" sz="1600">
                <a:solidFill>
                  <a:srgbClr val="07316A"/>
                </a:solidFill>
              </a:rPr>
              <a:t>GFSv15.1 (June 2019)</a:t>
            </a:r>
            <a:endParaRPr sz="1600">
              <a:solidFill>
                <a:srgbClr val="07316A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600"/>
              <a:buChar char="•"/>
            </a:pPr>
            <a:r>
              <a:rPr lang="en" sz="1600">
                <a:solidFill>
                  <a:srgbClr val="07316A"/>
                </a:solidFill>
              </a:rPr>
              <a:t>Initial implementation of FV3-based GFS  </a:t>
            </a:r>
            <a:endParaRPr sz="1600">
              <a:solidFill>
                <a:srgbClr val="07316A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600"/>
              <a:buChar char="•"/>
            </a:pPr>
            <a:r>
              <a:rPr lang="en" sz="1600">
                <a:solidFill>
                  <a:srgbClr val="07316A"/>
                </a:solidFill>
              </a:rPr>
              <a:t>Increase analysis increment &amp; ensemble resolution  </a:t>
            </a:r>
            <a:endParaRPr sz="1600">
              <a:solidFill>
                <a:srgbClr val="07316A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600"/>
              <a:buChar char="•"/>
            </a:pPr>
            <a:r>
              <a:rPr lang="en" sz="1600">
                <a:solidFill>
                  <a:srgbClr val="07316A"/>
                </a:solidFill>
              </a:rPr>
              <a:t>No DFI</a:t>
            </a:r>
            <a:endParaRPr sz="1600">
              <a:solidFill>
                <a:srgbClr val="07316A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7316A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600"/>
              <a:buChar char="•"/>
            </a:pPr>
            <a:r>
              <a:rPr lang="en" sz="1600">
                <a:solidFill>
                  <a:srgbClr val="07316A"/>
                </a:solidFill>
              </a:rPr>
              <a:t>GFSv15.2 (November 2019)</a:t>
            </a:r>
            <a:endParaRPr sz="1600">
              <a:solidFill>
                <a:srgbClr val="07316A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600"/>
              <a:buChar char="•"/>
            </a:pPr>
            <a:r>
              <a:rPr lang="en" sz="1600">
                <a:solidFill>
                  <a:srgbClr val="07316A"/>
                </a:solidFill>
              </a:rPr>
              <a:t>Observation changes:  GOES-17 AMVs, KOMPSAT-5 GPS, METOP-C AMSU-A and MHS</a:t>
            </a:r>
            <a:endParaRPr sz="1600">
              <a:solidFill>
                <a:srgbClr val="07316A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600"/>
              <a:buChar char="•"/>
            </a:pPr>
            <a:r>
              <a:rPr lang="en" sz="1600">
                <a:solidFill>
                  <a:srgbClr val="07316A"/>
                </a:solidFill>
              </a:rPr>
              <a:t>NSST Updates</a:t>
            </a:r>
            <a:endParaRPr sz="1600">
              <a:solidFill>
                <a:srgbClr val="07316A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7316A"/>
              </a:solidFill>
            </a:endParaRPr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4894850" y="666750"/>
            <a:ext cx="4196400" cy="3714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600"/>
              <a:buChar char="•"/>
            </a:pPr>
            <a:r>
              <a:rPr lang="en" sz="1600">
                <a:solidFill>
                  <a:srgbClr val="07316A"/>
                </a:solidFill>
              </a:rPr>
              <a:t>GFSv15.3 (TBD)</a:t>
            </a:r>
            <a:endParaRPr sz="1600">
              <a:solidFill>
                <a:srgbClr val="07316A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600"/>
              <a:buChar char="•"/>
            </a:pPr>
            <a:r>
              <a:rPr lang="en" sz="1600">
                <a:solidFill>
                  <a:srgbClr val="07316A"/>
                </a:solidFill>
              </a:rPr>
              <a:t>Observation changes:  COSMIC-2, </a:t>
            </a:r>
            <a:endParaRPr sz="1600">
              <a:solidFill>
                <a:srgbClr val="07316A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7316A"/>
                </a:solidFill>
              </a:rPr>
              <a:t>METOP-C GRAS and IASI</a:t>
            </a:r>
            <a:endParaRPr sz="1600">
              <a:solidFill>
                <a:srgbClr val="07316A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7316A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600"/>
              <a:buChar char="•"/>
            </a:pPr>
            <a:r>
              <a:rPr lang="en" sz="1600">
                <a:solidFill>
                  <a:srgbClr val="07316A"/>
                </a:solidFill>
              </a:rPr>
              <a:t>GFSv16 (Early 2021)</a:t>
            </a:r>
            <a:endParaRPr sz="1600">
              <a:solidFill>
                <a:srgbClr val="07316A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600"/>
              <a:buChar char="•"/>
            </a:pPr>
            <a:r>
              <a:rPr lang="en" sz="1600">
                <a:solidFill>
                  <a:srgbClr val="07316A"/>
                </a:solidFill>
              </a:rPr>
              <a:t>GSI-based Hybrid 4DEnVar</a:t>
            </a:r>
            <a:endParaRPr sz="1600">
              <a:solidFill>
                <a:srgbClr val="07316A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600"/>
              <a:buChar char="•"/>
            </a:pPr>
            <a:r>
              <a:rPr lang="en" sz="1600" b="1">
                <a:solidFill>
                  <a:srgbClr val="07316A"/>
                </a:solidFill>
              </a:rPr>
              <a:t>127 Layers, ~80km model top </a:t>
            </a:r>
            <a:endParaRPr sz="1600" b="1">
              <a:solidFill>
                <a:srgbClr val="07316A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600"/>
              <a:buChar char="•"/>
            </a:pPr>
            <a:r>
              <a:rPr lang="en" sz="1600">
                <a:solidFill>
                  <a:srgbClr val="07316A"/>
                </a:solidFill>
              </a:rPr>
              <a:t>Updated physics</a:t>
            </a:r>
            <a:endParaRPr sz="1600">
              <a:solidFill>
                <a:srgbClr val="07316A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600"/>
              <a:buChar char="•"/>
            </a:pPr>
            <a:r>
              <a:rPr lang="en" sz="1600">
                <a:solidFill>
                  <a:srgbClr val="07316A"/>
                </a:solidFill>
              </a:rPr>
              <a:t>Modulated-ensemble LETKF (model space localization)</a:t>
            </a:r>
            <a:endParaRPr sz="1600">
              <a:solidFill>
                <a:srgbClr val="07316A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600"/>
              <a:buChar char="•"/>
            </a:pPr>
            <a:r>
              <a:rPr lang="en" sz="1600">
                <a:solidFill>
                  <a:srgbClr val="07316A"/>
                </a:solidFill>
              </a:rPr>
              <a:t>4D-IAU</a:t>
            </a:r>
            <a:endParaRPr sz="1600">
              <a:solidFill>
                <a:srgbClr val="07316A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600"/>
              <a:buChar char="•"/>
            </a:pPr>
            <a:r>
              <a:rPr lang="en" sz="1600">
                <a:solidFill>
                  <a:srgbClr val="07316A"/>
                </a:solidFill>
              </a:rPr>
              <a:t>Correlated observation errors</a:t>
            </a:r>
            <a:endParaRPr sz="1600">
              <a:solidFill>
                <a:srgbClr val="07316A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600"/>
              <a:buChar char="•"/>
            </a:pPr>
            <a:r>
              <a:rPr lang="en" sz="1600">
                <a:solidFill>
                  <a:srgbClr val="07316A"/>
                </a:solidFill>
              </a:rPr>
              <a:t>VarQC re-design</a:t>
            </a:r>
            <a:endParaRPr sz="1600">
              <a:solidFill>
                <a:srgbClr val="07316A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600"/>
              <a:buChar char="•"/>
            </a:pPr>
            <a:r>
              <a:rPr lang="en" sz="1600">
                <a:solidFill>
                  <a:srgbClr val="07316A"/>
                </a:solidFill>
              </a:rPr>
              <a:t>LDAS</a:t>
            </a:r>
            <a:endParaRPr sz="1600">
              <a:solidFill>
                <a:srgbClr val="07316A"/>
              </a:solidFill>
            </a:endParaRPr>
          </a:p>
        </p:txBody>
      </p:sp>
      <p:cxnSp>
        <p:nvCxnSpPr>
          <p:cNvPr id="108" name="Google Shape;108;p19"/>
          <p:cNvCxnSpPr/>
          <p:nvPr/>
        </p:nvCxnSpPr>
        <p:spPr>
          <a:xfrm>
            <a:off x="4719700" y="769975"/>
            <a:ext cx="23700" cy="3460500"/>
          </a:xfrm>
          <a:prstGeom prst="straightConnector1">
            <a:avLst/>
          </a:prstGeom>
          <a:noFill/>
          <a:ln w="9525" cap="flat" cmpd="sng">
            <a:solidFill>
              <a:srgbClr val="05255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710550" y="-22626"/>
            <a:ext cx="7976100" cy="696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GFSv16 Data Assimilation Upgrades</a:t>
            </a:r>
            <a:endParaRPr sz="3000" dirty="0"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268900" y="528800"/>
            <a:ext cx="6150600" cy="41097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7316A"/>
              </a:buClr>
              <a:buSzPts val="1600"/>
              <a:buChar char="•"/>
            </a:pPr>
            <a:r>
              <a:rPr lang="en" sz="1600" dirty="0">
                <a:solidFill>
                  <a:srgbClr val="07316A"/>
                </a:solidFill>
              </a:rPr>
              <a:t>The GFSv16 will move from 64 layers to 127 layers, raising the model top from </a:t>
            </a:r>
            <a:r>
              <a:rPr lang="en" sz="1600" b="1" dirty="0">
                <a:solidFill>
                  <a:srgbClr val="07316A"/>
                </a:solidFill>
              </a:rPr>
              <a:t>55 km</a:t>
            </a:r>
            <a:r>
              <a:rPr lang="en" sz="1600" dirty="0">
                <a:solidFill>
                  <a:srgbClr val="07316A"/>
                </a:solidFill>
              </a:rPr>
              <a:t> to </a:t>
            </a:r>
            <a:r>
              <a:rPr lang="en" sz="1600" b="1" dirty="0">
                <a:solidFill>
                  <a:srgbClr val="07316A"/>
                </a:solidFill>
              </a:rPr>
              <a:t>80 km</a:t>
            </a:r>
            <a:r>
              <a:rPr lang="en" sz="1600" dirty="0">
                <a:solidFill>
                  <a:srgbClr val="07316A"/>
                </a:solidFill>
              </a:rPr>
              <a:t>.</a:t>
            </a:r>
            <a:endParaRPr sz="1600" dirty="0">
              <a:solidFill>
                <a:srgbClr val="07316A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7316A"/>
              </a:buClr>
              <a:buSzPts val="1600"/>
              <a:buChar char="•"/>
            </a:pPr>
            <a:r>
              <a:rPr lang="en" sz="1600" dirty="0">
                <a:solidFill>
                  <a:srgbClr val="07316A"/>
                </a:solidFill>
              </a:rPr>
              <a:t>4D Incremental Analysis Update (IAU)</a:t>
            </a:r>
            <a:endParaRPr sz="1600" dirty="0">
              <a:solidFill>
                <a:srgbClr val="07316A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Char char="•"/>
            </a:pPr>
            <a:r>
              <a:rPr lang="en" sz="1600" b="1" dirty="0">
                <a:solidFill>
                  <a:srgbClr val="0000FF"/>
                </a:solidFill>
              </a:rPr>
              <a:t>Replace EnSRF with LETKF (including model space localization and linearized obs operator)</a:t>
            </a:r>
            <a:endParaRPr sz="1600" b="1" dirty="0">
              <a:solidFill>
                <a:srgbClr val="0000FF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600"/>
              <a:buChar char="•"/>
            </a:pPr>
            <a:r>
              <a:rPr lang="en-US" sz="1600" dirty="0">
                <a:solidFill>
                  <a:srgbClr val="07316A"/>
                </a:solidFill>
              </a:rPr>
              <a:t>Intra-channel c</a:t>
            </a:r>
            <a:r>
              <a:rPr lang="en" sz="1600" dirty="0">
                <a:solidFill>
                  <a:srgbClr val="07316A"/>
                </a:solidFill>
              </a:rPr>
              <a:t>orrelated observation errors for radiances</a:t>
            </a:r>
            <a:endParaRPr sz="1600" dirty="0">
              <a:solidFill>
                <a:srgbClr val="07316A"/>
              </a:solidFill>
            </a:endParaRPr>
          </a:p>
          <a:p>
            <a:pPr indent="-339725">
              <a:lnSpc>
                <a:spcPct val="115000"/>
              </a:lnSpc>
              <a:spcBef>
                <a:spcPts val="0"/>
              </a:spcBef>
            </a:pPr>
            <a:r>
              <a:rPr lang="en" sz="1600" b="1" dirty="0">
                <a:solidFill>
                  <a:srgbClr val="0000FF"/>
                </a:solidFill>
              </a:rPr>
              <a:t>Additional channels </a:t>
            </a:r>
            <a:r>
              <a:rPr lang="en" sz="1600" b="1" i="1" dirty="0">
                <a:solidFill>
                  <a:srgbClr val="6AA84F"/>
                </a:solidFill>
              </a:rPr>
              <a:t>(A</a:t>
            </a:r>
            <a:r>
              <a:rPr lang="en" sz="1600" i="1" dirty="0">
                <a:solidFill>
                  <a:srgbClr val="6AA84F"/>
                </a:solidFill>
              </a:rPr>
              <a:t>MSU-A ch14 and ATMS ch15, </a:t>
            </a:r>
            <a:r>
              <a:rPr lang="en-US" sz="1600" i="1" dirty="0">
                <a:solidFill>
                  <a:srgbClr val="6AA84F"/>
                </a:solidFill>
              </a:rPr>
              <a:t>clear-sky radiances from </a:t>
            </a:r>
            <a:r>
              <a:rPr lang="en-US" sz="1600" i="1" dirty="0" err="1">
                <a:solidFill>
                  <a:srgbClr val="6AA84F"/>
                </a:solidFill>
              </a:rPr>
              <a:t>Meteosat</a:t>
            </a:r>
            <a:r>
              <a:rPr lang="en-US" sz="1600" i="1" dirty="0">
                <a:solidFill>
                  <a:srgbClr val="6AA84F"/>
                </a:solidFill>
              </a:rPr>
              <a:t> 8 (SEVIRI), </a:t>
            </a:r>
            <a:r>
              <a:rPr lang="en-US" sz="1600" i="1" dirty="0" err="1">
                <a:solidFill>
                  <a:srgbClr val="6AA84F"/>
                </a:solidFill>
              </a:rPr>
              <a:t>Himawari</a:t>
            </a:r>
            <a:r>
              <a:rPr lang="en-US" sz="1600" i="1" dirty="0">
                <a:solidFill>
                  <a:srgbClr val="6AA84F"/>
                </a:solidFill>
              </a:rPr>
              <a:t> 8 (AHI), GOES-16 ABI)</a:t>
            </a:r>
          </a:p>
          <a:p>
            <a:pPr indent="-339725">
              <a:lnSpc>
                <a:spcPct val="115000"/>
              </a:lnSpc>
              <a:spcBef>
                <a:spcPts val="0"/>
              </a:spcBef>
            </a:pPr>
            <a:r>
              <a:rPr lang="en" sz="1600" dirty="0">
                <a:solidFill>
                  <a:srgbClr val="07316A"/>
                </a:solidFill>
              </a:rPr>
              <a:t>Variational Quality Control update</a:t>
            </a:r>
            <a:endParaRPr sz="1600" dirty="0">
              <a:solidFill>
                <a:srgbClr val="07316A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Char char="•"/>
            </a:pPr>
            <a:r>
              <a:rPr lang="en" sz="1600" b="1" dirty="0">
                <a:solidFill>
                  <a:srgbClr val="0000FF"/>
                </a:solidFill>
              </a:rPr>
              <a:t>New observations</a:t>
            </a:r>
            <a:endParaRPr sz="1600" b="1" dirty="0">
              <a:solidFill>
                <a:srgbClr val="0000FF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600"/>
              <a:buChar char="•"/>
            </a:pPr>
            <a:r>
              <a:rPr lang="en" sz="1600" dirty="0">
                <a:solidFill>
                  <a:srgbClr val="07316A"/>
                </a:solidFill>
              </a:rPr>
              <a:t>“GLDAS”</a:t>
            </a:r>
            <a:endParaRPr sz="1600" dirty="0">
              <a:solidFill>
                <a:srgbClr val="07316A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Char char="•"/>
            </a:pPr>
            <a:r>
              <a:rPr lang="en" sz="1600" b="1" dirty="0">
                <a:solidFill>
                  <a:srgbClr val="0000FF"/>
                </a:solidFill>
              </a:rPr>
              <a:t>Reduced humidity increments in stratosphere</a:t>
            </a:r>
            <a:endParaRPr sz="1600" b="1" dirty="0">
              <a:solidFill>
                <a:srgbClr val="0000FF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600"/>
              <a:buChar char="•"/>
            </a:pPr>
            <a:r>
              <a:rPr lang="en" sz="1600" dirty="0">
                <a:solidFill>
                  <a:srgbClr val="07316A"/>
                </a:solidFill>
              </a:rPr>
              <a:t>Improved NSST</a:t>
            </a:r>
            <a:endParaRPr sz="1600" dirty="0">
              <a:solidFill>
                <a:srgbClr val="07316A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>
              <a:solidFill>
                <a:srgbClr val="07316A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>
              <a:solidFill>
                <a:srgbClr val="07316A"/>
              </a:solidFill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 rotWithShape="1">
          <a:blip r:embed="rId3">
            <a:alphaModFix/>
          </a:blip>
          <a:srcRect t="8539" b="7327"/>
          <a:stretch/>
        </p:blipFill>
        <p:spPr>
          <a:xfrm>
            <a:off x="6327800" y="605011"/>
            <a:ext cx="2442425" cy="41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A94712A4-430B-4B6B-BECE-E6C18C26E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95" y="587330"/>
            <a:ext cx="8413209" cy="3968840"/>
          </a:xfrm>
          <a:prstGeom prst="rect">
            <a:avLst/>
          </a:prstGeom>
        </p:spPr>
      </p:pic>
      <p:sp>
        <p:nvSpPr>
          <p:cNvPr id="49" name="Google Shape;113;p20">
            <a:extLst>
              <a:ext uri="{FF2B5EF4-FFF2-40B4-BE49-F238E27FC236}">
                <a16:creationId xmlns:a16="http://schemas.microsoft.com/office/drawing/2014/main" id="{F06955E0-C5C1-4B72-B6BE-5903AF7FDE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0550" y="-22626"/>
            <a:ext cx="7976100" cy="696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UFS-HAFS Strategic Roadmap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1972526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710550" y="-22626"/>
            <a:ext cx="7976100" cy="52037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Data Assimilation for Hurricane Models</a:t>
            </a:r>
            <a:endParaRPr sz="30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F0C00B7-263A-4032-B504-6C52ACF51B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947297"/>
              </p:ext>
            </p:extLst>
          </p:nvPr>
        </p:nvGraphicFramePr>
        <p:xfrm>
          <a:off x="333374" y="386911"/>
          <a:ext cx="8477252" cy="4369678"/>
        </p:xfrm>
        <a:graphic>
          <a:graphicData uri="http://schemas.openxmlformats.org/drawingml/2006/table">
            <a:tbl>
              <a:tblPr/>
              <a:tblGrid>
                <a:gridCol w="398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5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46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46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46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46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46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462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462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462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957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957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49579">
                  <a:extLst>
                    <a:ext uri="{9D8B030D-6E8A-4147-A177-3AD203B41FA5}">
                      <a16:colId xmlns:a16="http://schemas.microsoft.com/office/drawing/2014/main" val="54671784"/>
                    </a:ext>
                  </a:extLst>
                </a:gridCol>
              </a:tblGrid>
              <a:tr h="21687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87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GSI-based DA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2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87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GSI hybrid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2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D9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87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P3 Doppler velocity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2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D9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87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Dropsondes (partial)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2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87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Global Hawk dropsondes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2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D9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87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Warm-start HWRF ensemble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2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87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SLP from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TCVitals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2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87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Satellite radiances/winds (D03)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2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87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Flight-level obs.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2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D9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87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Fully-cycled DA (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EnKF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/GSI)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2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87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SFMR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2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D9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87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Dropsondes (all with drift)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D9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87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G-IV Doppler velocity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D9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87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Stochastic physics (DA)</a:t>
                      </a:r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87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Spectral filter for increments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D9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87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Dynamic obs. errors for recon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87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WSR-88D Doppler velocity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9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2973">
                <a:tc rowSpan="2"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Clear</a:t>
                      </a:r>
                      <a:r>
                        <a:rPr lang="en-US" sz="12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sky</a:t>
                      </a:r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radiance data (more channels)</a:t>
                      </a:r>
                      <a:endParaRPr lang="sk-SK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29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All sky r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adiance data (inner core)</a:t>
                      </a:r>
                      <a:endParaRPr lang="sk-SK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456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709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/>
          <p:nvPr/>
        </p:nvSpPr>
        <p:spPr>
          <a:xfrm>
            <a:off x="555653" y="3694281"/>
            <a:ext cx="6840600" cy="612300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"/>
          <p:cNvSpPr/>
          <p:nvPr/>
        </p:nvSpPr>
        <p:spPr>
          <a:xfrm>
            <a:off x="548857" y="2428238"/>
            <a:ext cx="6858000" cy="727500"/>
          </a:xfrm>
          <a:prstGeom prst="rect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"/>
          <p:cNvSpPr/>
          <p:nvPr/>
        </p:nvSpPr>
        <p:spPr>
          <a:xfrm>
            <a:off x="548856" y="1436551"/>
            <a:ext cx="6858000" cy="3807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"/>
          <p:cNvSpPr txBox="1"/>
          <p:nvPr/>
        </p:nvSpPr>
        <p:spPr>
          <a:xfrm>
            <a:off x="4173151" y="1485241"/>
            <a:ext cx="494400" cy="276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GFS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"/>
          <p:cNvSpPr txBox="1"/>
          <p:nvPr/>
        </p:nvSpPr>
        <p:spPr>
          <a:xfrm>
            <a:off x="5572706" y="1484589"/>
            <a:ext cx="609600" cy="276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GEFS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"/>
          <p:cNvSpPr txBox="1"/>
          <p:nvPr/>
        </p:nvSpPr>
        <p:spPr>
          <a:xfrm>
            <a:off x="548856" y="1458377"/>
            <a:ext cx="31251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Global	(10-15 km, 4-24/day)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"/>
          <p:cNvSpPr/>
          <p:nvPr/>
        </p:nvSpPr>
        <p:spPr>
          <a:xfrm>
            <a:off x="706941" y="1450319"/>
            <a:ext cx="647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"/>
          <p:cNvSpPr txBox="1"/>
          <p:nvPr/>
        </p:nvSpPr>
        <p:spPr>
          <a:xfrm>
            <a:off x="5486094" y="2615414"/>
            <a:ext cx="779100" cy="276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RRFS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8" name="Google Shape;158;p3"/>
          <p:cNvCxnSpPr/>
          <p:nvPr/>
        </p:nvCxnSpPr>
        <p:spPr>
          <a:xfrm>
            <a:off x="4420300" y="1934224"/>
            <a:ext cx="0" cy="6780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59" name="Google Shape;159;p3"/>
          <p:cNvCxnSpPr>
            <a:stCxn id="153" idx="2"/>
          </p:cNvCxnSpPr>
          <p:nvPr/>
        </p:nvCxnSpPr>
        <p:spPr>
          <a:xfrm>
            <a:off x="4420351" y="1762141"/>
            <a:ext cx="685800" cy="68580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60" name="Google Shape;160;p3"/>
          <p:cNvCxnSpPr>
            <a:endCxn id="154" idx="1"/>
          </p:cNvCxnSpPr>
          <p:nvPr/>
        </p:nvCxnSpPr>
        <p:spPr>
          <a:xfrm>
            <a:off x="4661606" y="1614039"/>
            <a:ext cx="911100" cy="9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1" name="Google Shape;161;p3"/>
          <p:cNvSpPr txBox="1"/>
          <p:nvPr/>
        </p:nvSpPr>
        <p:spPr>
          <a:xfrm>
            <a:off x="5532763" y="3860152"/>
            <a:ext cx="685800" cy="276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WoFS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"/>
          <p:cNvSpPr txBox="1"/>
          <p:nvPr/>
        </p:nvSpPr>
        <p:spPr>
          <a:xfrm>
            <a:off x="542244" y="2517734"/>
            <a:ext cx="2187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CONUS/OCONUS</a:t>
            </a:r>
            <a:endParaRPr sz="1400" b="0" i="0" u="none" strike="noStrike" cap="non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CAM (3 km, 2-24/day)</a:t>
            </a:r>
            <a:endParaRPr sz="1400" b="0" i="0" u="none" strike="noStrike" cap="non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"/>
          <p:cNvSpPr txBox="1"/>
          <p:nvPr/>
        </p:nvSpPr>
        <p:spPr>
          <a:xfrm>
            <a:off x="542244" y="3694281"/>
            <a:ext cx="24228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Sub-CONUS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CRM (1 km, on-demand)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"/>
          <p:cNvSpPr txBox="1"/>
          <p:nvPr/>
        </p:nvSpPr>
        <p:spPr>
          <a:xfrm>
            <a:off x="2965043" y="1043650"/>
            <a:ext cx="2314457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 Term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3"/>
          <p:cNvCxnSpPr>
            <a:endCxn id="157" idx="0"/>
          </p:cNvCxnSpPr>
          <p:nvPr/>
        </p:nvCxnSpPr>
        <p:spPr>
          <a:xfrm>
            <a:off x="5875644" y="1760414"/>
            <a:ext cx="0" cy="855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6" name="Google Shape;166;p3"/>
          <p:cNvCxnSpPr>
            <a:stCxn id="157" idx="2"/>
            <a:endCxn id="161" idx="0"/>
          </p:cNvCxnSpPr>
          <p:nvPr/>
        </p:nvCxnSpPr>
        <p:spPr>
          <a:xfrm>
            <a:off x="5875644" y="2892314"/>
            <a:ext cx="0" cy="967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7" name="Google Shape;167;p3"/>
          <p:cNvSpPr txBox="1"/>
          <p:nvPr/>
        </p:nvSpPr>
        <p:spPr>
          <a:xfrm>
            <a:off x="3335501" y="2540850"/>
            <a:ext cx="1944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Rapid Refresh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Forecast System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"/>
          <p:cNvSpPr txBox="1"/>
          <p:nvPr/>
        </p:nvSpPr>
        <p:spPr>
          <a:xfrm>
            <a:off x="3307946" y="3766875"/>
            <a:ext cx="2010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Warn on Forecast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"/>
          <p:cNvSpPr txBox="1"/>
          <p:nvPr/>
        </p:nvSpPr>
        <p:spPr>
          <a:xfrm>
            <a:off x="7475600" y="1276825"/>
            <a:ext cx="1586100" cy="8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GFS/GEFS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subsume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RAP/NAM/SREF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"/>
          <p:cNvSpPr txBox="1"/>
          <p:nvPr/>
        </p:nvSpPr>
        <p:spPr>
          <a:xfrm>
            <a:off x="7432075" y="2473075"/>
            <a:ext cx="1472700" cy="8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RRFS to subsume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HRRR/NAMnest/HREF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3"/>
          <p:cNvCxnSpPr/>
          <p:nvPr/>
        </p:nvCxnSpPr>
        <p:spPr>
          <a:xfrm rot="10800000">
            <a:off x="6837275" y="3267650"/>
            <a:ext cx="494400" cy="529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2" name="Google Shape;172;p3"/>
          <p:cNvSpPr/>
          <p:nvPr/>
        </p:nvSpPr>
        <p:spPr>
          <a:xfrm>
            <a:off x="458975" y="2177150"/>
            <a:ext cx="7016700" cy="10905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"/>
          <p:cNvSpPr txBox="1"/>
          <p:nvPr/>
        </p:nvSpPr>
        <p:spPr>
          <a:xfrm>
            <a:off x="7331675" y="3471650"/>
            <a:ext cx="1586100" cy="8550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the RRFS and how do we get there?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"/>
          <p:cNvSpPr txBox="1"/>
          <p:nvPr/>
        </p:nvSpPr>
        <p:spPr>
          <a:xfrm>
            <a:off x="3382150" y="4873350"/>
            <a:ext cx="27477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*Material courtesy of C. Alexander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"/>
          <p:cNvSpPr txBox="1"/>
          <p:nvPr/>
        </p:nvSpPr>
        <p:spPr>
          <a:xfrm>
            <a:off x="288500" y="64450"/>
            <a:ext cx="8398200" cy="9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rPr>
              <a:t>UFS: Simplification of Regional Model Production Suite</a:t>
            </a:r>
            <a:endParaRPr sz="3000" b="0" i="0" u="none" strike="noStrike" cap="none">
              <a:solidFill>
                <a:srgbClr val="0099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"/>
          <p:cNvSpPr txBox="1">
            <a:spLocks noGrp="1"/>
          </p:cNvSpPr>
          <p:nvPr>
            <p:ph type="title"/>
          </p:nvPr>
        </p:nvSpPr>
        <p:spPr>
          <a:xfrm>
            <a:off x="710550" y="-175031"/>
            <a:ext cx="7976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Ongoing Radiance DA Development</a:t>
            </a:r>
            <a:endParaRPr/>
          </a:p>
        </p:txBody>
      </p:sp>
      <p:sp>
        <p:nvSpPr>
          <p:cNvPr id="230" name="Google Shape;230;p12"/>
          <p:cNvSpPr txBox="1">
            <a:spLocks noGrp="1"/>
          </p:cNvSpPr>
          <p:nvPr>
            <p:ph type="body" idx="1"/>
          </p:nvPr>
        </p:nvSpPr>
        <p:spPr>
          <a:xfrm>
            <a:off x="167975" y="524275"/>
            <a:ext cx="3400800" cy="19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" sz="1400" i="1" u="sng">
                <a:solidFill>
                  <a:srgbClr val="000000"/>
                </a:solidFill>
              </a:rPr>
              <a:t>Hourly</a:t>
            </a:r>
            <a:r>
              <a:rPr lang="en" sz="1400">
                <a:solidFill>
                  <a:srgbClr val="000000"/>
                </a:solidFill>
              </a:rPr>
              <a:t> assimilation of radiances</a:t>
            </a:r>
            <a:endParaRPr sz="1400">
              <a:solidFill>
                <a:srgbClr val="000000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" sz="1400">
                <a:solidFill>
                  <a:srgbClr val="000000"/>
                </a:solidFill>
              </a:rPr>
              <a:t>Same data as GFS</a:t>
            </a:r>
            <a:endParaRPr sz="1400" i="1" u="sng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" sz="1400">
                <a:solidFill>
                  <a:srgbClr val="000000"/>
                </a:solidFill>
              </a:rPr>
              <a:t>Using radiance data through Regional ATOVS Retransmission Service (RARS) to reduce the data latency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" sz="1400">
                <a:solidFill>
                  <a:srgbClr val="000000"/>
                </a:solidFill>
              </a:rPr>
              <a:t>Bias corrections for all satellite instruments are estimated within the regional system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000"/>
          </a:p>
        </p:txBody>
      </p:sp>
      <p:pic>
        <p:nvPicPr>
          <p:cNvPr id="231" name="Google Shape;231;p12"/>
          <p:cNvPicPr preferRelativeResize="0"/>
          <p:nvPr/>
        </p:nvPicPr>
        <p:blipFill rotWithShape="1">
          <a:blip r:embed="rId3">
            <a:alphaModFix/>
          </a:blip>
          <a:srcRect t="25350"/>
          <a:stretch/>
        </p:blipFill>
        <p:spPr>
          <a:xfrm>
            <a:off x="3568775" y="524275"/>
            <a:ext cx="5454724" cy="27662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2" name="Google Shape;232;p12"/>
          <p:cNvGrpSpPr/>
          <p:nvPr/>
        </p:nvGrpSpPr>
        <p:grpSpPr>
          <a:xfrm>
            <a:off x="5502259" y="3179541"/>
            <a:ext cx="3613104" cy="1082719"/>
            <a:chOff x="868075" y="2028688"/>
            <a:chExt cx="6245642" cy="2287597"/>
          </a:xfrm>
        </p:grpSpPr>
        <p:grpSp>
          <p:nvGrpSpPr>
            <p:cNvPr id="233" name="Google Shape;233;p12"/>
            <p:cNvGrpSpPr/>
            <p:nvPr/>
          </p:nvGrpSpPr>
          <p:grpSpPr>
            <a:xfrm>
              <a:off x="868075" y="2063099"/>
              <a:ext cx="2042086" cy="1157002"/>
              <a:chOff x="881025" y="2055973"/>
              <a:chExt cx="2042086" cy="1157002"/>
            </a:xfrm>
          </p:grpSpPr>
          <p:sp>
            <p:nvSpPr>
              <p:cNvPr id="234" name="Google Shape;234;p12"/>
              <p:cNvSpPr/>
              <p:nvPr/>
            </p:nvSpPr>
            <p:spPr>
              <a:xfrm>
                <a:off x="932600" y="3079475"/>
                <a:ext cx="1958400" cy="133500"/>
              </a:xfrm>
              <a:prstGeom prst="rect">
                <a:avLst/>
              </a:prstGeom>
              <a:solidFill>
                <a:srgbClr val="307B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35" name="Google Shape;235;p12"/>
              <p:cNvGrpSpPr/>
              <p:nvPr/>
            </p:nvGrpSpPr>
            <p:grpSpPr>
              <a:xfrm>
                <a:off x="881025" y="2055973"/>
                <a:ext cx="2042086" cy="1155917"/>
                <a:chOff x="881025" y="2055973"/>
                <a:chExt cx="2042086" cy="1155917"/>
              </a:xfrm>
            </p:grpSpPr>
            <p:grpSp>
              <p:nvGrpSpPr>
                <p:cNvPr id="236" name="Google Shape;236;p12"/>
                <p:cNvGrpSpPr/>
                <p:nvPr/>
              </p:nvGrpSpPr>
              <p:grpSpPr>
                <a:xfrm>
                  <a:off x="881025" y="2800065"/>
                  <a:ext cx="92400" cy="411825"/>
                  <a:chOff x="845575" y="2563700"/>
                  <a:chExt cx="92400" cy="411825"/>
                </a:xfrm>
              </p:grpSpPr>
              <p:cxnSp>
                <p:nvCxnSpPr>
                  <p:cNvPr id="237" name="Google Shape;237;p12"/>
                  <p:cNvCxnSpPr/>
                  <p:nvPr/>
                </p:nvCxnSpPr>
                <p:spPr>
                  <a:xfrm>
                    <a:off x="891775" y="2616125"/>
                    <a:ext cx="0" cy="3594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238" name="Google Shape;238;p12"/>
                  <p:cNvSpPr/>
                  <p:nvPr/>
                </p:nvSpPr>
                <p:spPr>
                  <a:xfrm>
                    <a:off x="845575" y="2563700"/>
                    <a:ext cx="92400" cy="92400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39" name="Google Shape;239;p12"/>
                <p:cNvSpPr txBox="1"/>
                <p:nvPr/>
              </p:nvSpPr>
              <p:spPr>
                <a:xfrm>
                  <a:off x="900511" y="2055973"/>
                  <a:ext cx="2022600" cy="562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r>
                    <a:rPr lang="en" sz="1200" b="1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Coldstart from GFS</a:t>
                  </a:r>
                  <a:endParaRPr sz="800" b="1" i="0" u="none" strike="noStrike" cap="non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  <p:grpSp>
          <p:nvGrpSpPr>
            <p:cNvPr id="240" name="Google Shape;240;p12"/>
            <p:cNvGrpSpPr/>
            <p:nvPr/>
          </p:nvGrpSpPr>
          <p:grpSpPr>
            <a:xfrm>
              <a:off x="2496960" y="3086593"/>
              <a:ext cx="4527600" cy="1053982"/>
              <a:chOff x="2509910" y="3079467"/>
              <a:chExt cx="4527600" cy="1053982"/>
            </a:xfrm>
          </p:grpSpPr>
          <p:sp>
            <p:nvSpPr>
              <p:cNvPr id="241" name="Google Shape;241;p12"/>
              <p:cNvSpPr/>
              <p:nvPr/>
            </p:nvSpPr>
            <p:spPr>
              <a:xfrm>
                <a:off x="2890952" y="3079475"/>
                <a:ext cx="1958400" cy="133500"/>
              </a:xfrm>
              <a:prstGeom prst="rect">
                <a:avLst/>
              </a:prstGeom>
              <a:solidFill>
                <a:srgbClr val="0944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42" name="Google Shape;242;p12"/>
              <p:cNvGrpSpPr/>
              <p:nvPr/>
            </p:nvGrpSpPr>
            <p:grpSpPr>
              <a:xfrm>
                <a:off x="2509910" y="3079467"/>
                <a:ext cx="4527600" cy="1053982"/>
                <a:chOff x="2509910" y="3079467"/>
                <a:chExt cx="4527600" cy="1053982"/>
              </a:xfrm>
            </p:grpSpPr>
            <p:grpSp>
              <p:nvGrpSpPr>
                <p:cNvPr id="243" name="Google Shape;243;p12"/>
                <p:cNvGrpSpPr/>
                <p:nvPr/>
              </p:nvGrpSpPr>
              <p:grpSpPr>
                <a:xfrm rot="10800000">
                  <a:off x="2849073" y="3079467"/>
                  <a:ext cx="92400" cy="411825"/>
                  <a:chOff x="2070100" y="2563700"/>
                  <a:chExt cx="92400" cy="411825"/>
                </a:xfrm>
              </p:grpSpPr>
              <p:cxnSp>
                <p:nvCxnSpPr>
                  <p:cNvPr id="244" name="Google Shape;244;p12"/>
                  <p:cNvCxnSpPr/>
                  <p:nvPr/>
                </p:nvCxnSpPr>
                <p:spPr>
                  <a:xfrm>
                    <a:off x="2116300" y="2616125"/>
                    <a:ext cx="0" cy="3594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245" name="Google Shape;245;p12"/>
                  <p:cNvSpPr/>
                  <p:nvPr/>
                </p:nvSpPr>
                <p:spPr>
                  <a:xfrm>
                    <a:off x="2070100" y="2563700"/>
                    <a:ext cx="92400" cy="92400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46" name="Google Shape;246;p12"/>
                <p:cNvSpPr txBox="1"/>
                <p:nvPr/>
              </p:nvSpPr>
              <p:spPr>
                <a:xfrm>
                  <a:off x="2509910" y="3570649"/>
                  <a:ext cx="4527600" cy="562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lang="en" sz="1200" b="1" i="0" u="none" strike="noStrike" cap="none">
                      <a:solidFill>
                        <a:srgbClr val="000000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Hourly hybrid 3DEnVar assimilation</a:t>
                  </a:r>
                  <a:endParaRPr sz="1200" b="1" i="0" u="none" strike="noStrike" cap="non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marL="457200" marR="0" lvl="0" indent="-3048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Roboto"/>
                    <a:buChar char="●"/>
                  </a:pPr>
                  <a:r>
                    <a:rPr lang="en" sz="1200" b="0" i="0" u="none" strike="noStrike" cap="none">
                      <a:solidFill>
                        <a:srgbClr val="000000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Using global EnKF members</a:t>
                  </a:r>
                  <a:endParaRPr sz="800" b="1" i="0" u="none" strike="noStrike" cap="non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  <p:cxnSp>
          <p:nvCxnSpPr>
            <p:cNvPr id="247" name="Google Shape;247;p12"/>
            <p:cNvCxnSpPr/>
            <p:nvPr/>
          </p:nvCxnSpPr>
          <p:spPr>
            <a:xfrm rot="10800000">
              <a:off x="3282961" y="3086593"/>
              <a:ext cx="0" cy="3594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8" name="Google Shape;248;p12"/>
            <p:cNvCxnSpPr/>
            <p:nvPr/>
          </p:nvCxnSpPr>
          <p:spPr>
            <a:xfrm rot="10800000">
              <a:off x="3667161" y="3086593"/>
              <a:ext cx="0" cy="3594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9" name="Google Shape;249;p12"/>
            <p:cNvCxnSpPr/>
            <p:nvPr/>
          </p:nvCxnSpPr>
          <p:spPr>
            <a:xfrm rot="10800000">
              <a:off x="4040286" y="3086593"/>
              <a:ext cx="0" cy="3594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0" name="Google Shape;250;p12"/>
            <p:cNvCxnSpPr/>
            <p:nvPr/>
          </p:nvCxnSpPr>
          <p:spPr>
            <a:xfrm rot="10800000">
              <a:off x="4457698" y="3086593"/>
              <a:ext cx="0" cy="3594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51" name="Google Shape;251;p12"/>
            <p:cNvSpPr/>
            <p:nvPr/>
          </p:nvSpPr>
          <p:spPr>
            <a:xfrm>
              <a:off x="4836352" y="3086601"/>
              <a:ext cx="1958400" cy="133500"/>
            </a:xfrm>
            <a:prstGeom prst="rect">
              <a:avLst/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2"/>
            <p:cNvSpPr txBox="1"/>
            <p:nvPr/>
          </p:nvSpPr>
          <p:spPr>
            <a:xfrm>
              <a:off x="5224017" y="2028688"/>
              <a:ext cx="1889700" cy="77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1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60 hr 3 km forecast</a:t>
              </a:r>
              <a:endParaRPr sz="12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53" name="Google Shape;253;p12"/>
            <p:cNvCxnSpPr/>
            <p:nvPr/>
          </p:nvCxnSpPr>
          <p:spPr>
            <a:xfrm rot="10800000">
              <a:off x="6827800" y="3156450"/>
              <a:ext cx="1200" cy="19200"/>
            </a:xfrm>
            <a:prstGeom prst="straightConnector1">
              <a:avLst/>
            </a:prstGeom>
            <a:noFill/>
            <a:ln w="28575" cap="flat" cmpd="sng">
              <a:solidFill>
                <a:srgbClr val="073763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54" name="Google Shape;254;p12"/>
            <p:cNvSpPr txBox="1"/>
            <p:nvPr/>
          </p:nvSpPr>
          <p:spPr>
            <a:xfrm>
              <a:off x="913607" y="3262085"/>
              <a:ext cx="1588500" cy="105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1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6 hour forecast at 3 km</a:t>
              </a:r>
              <a:endParaRPr sz="12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55" name="Google Shape;255;p12"/>
            <p:cNvGrpSpPr/>
            <p:nvPr/>
          </p:nvGrpSpPr>
          <p:grpSpPr>
            <a:xfrm rot="10800000">
              <a:off x="4790976" y="3079069"/>
              <a:ext cx="92400" cy="411825"/>
              <a:chOff x="2070100" y="2563700"/>
              <a:chExt cx="92400" cy="411825"/>
            </a:xfrm>
          </p:grpSpPr>
          <p:cxnSp>
            <p:nvCxnSpPr>
              <p:cNvPr id="256" name="Google Shape;256;p12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57" name="Google Shape;257;p12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8" name="Google Shape;258;p12"/>
            <p:cNvSpPr/>
            <p:nvPr/>
          </p:nvSpPr>
          <p:spPr>
            <a:xfrm rot="10800000">
              <a:off x="4409976" y="3401568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2"/>
            <p:cNvSpPr/>
            <p:nvPr/>
          </p:nvSpPr>
          <p:spPr>
            <a:xfrm rot="10800000">
              <a:off x="3995928" y="3401568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2"/>
            <p:cNvSpPr/>
            <p:nvPr/>
          </p:nvSpPr>
          <p:spPr>
            <a:xfrm rot="10800000">
              <a:off x="3630168" y="3401568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2"/>
            <p:cNvSpPr/>
            <p:nvPr/>
          </p:nvSpPr>
          <p:spPr>
            <a:xfrm rot="10800000">
              <a:off x="3236976" y="3401568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2" name="Google Shape;262;p12" descr="A close up of a map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8491" r="7569"/>
          <a:stretch/>
        </p:blipFill>
        <p:spPr>
          <a:xfrm>
            <a:off x="348951" y="2542647"/>
            <a:ext cx="2679876" cy="195450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3" name="Google Shape;263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74400" y="2753875"/>
            <a:ext cx="2238149" cy="16487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4" name="Google Shape;264;p12"/>
          <p:cNvSpPr txBox="1"/>
          <p:nvPr/>
        </p:nvSpPr>
        <p:spPr>
          <a:xfrm>
            <a:off x="817000" y="4575025"/>
            <a:ext cx="1679100" cy="254400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GOES-16 O-Bs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2"/>
          <p:cNvSpPr txBox="1"/>
          <p:nvPr/>
        </p:nvSpPr>
        <p:spPr>
          <a:xfrm>
            <a:off x="3261801" y="4402650"/>
            <a:ext cx="1948200" cy="444600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GOES-16 O-Bs and O-As </a:t>
            </a:r>
            <a:r>
              <a:rPr lang="en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bias correction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6" name="Google Shape;266;p12"/>
          <p:cNvCxnSpPr/>
          <p:nvPr/>
        </p:nvCxnSpPr>
        <p:spPr>
          <a:xfrm rot="10800000" flipH="1">
            <a:off x="3371257" y="1148769"/>
            <a:ext cx="822217" cy="2660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67" name="Google Shape;267;p12"/>
          <p:cNvSpPr txBox="1"/>
          <p:nvPr/>
        </p:nvSpPr>
        <p:spPr>
          <a:xfrm>
            <a:off x="3526450" y="4869050"/>
            <a:ext cx="24402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*Material courtesy of X. Zhang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. Content Slide - no icon">
  <a:themeElements>
    <a:clrScheme name="PTT 1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490</Words>
  <Application>Microsoft Office PowerPoint</Application>
  <PresentationFormat>On-screen Show (16:9)</PresentationFormat>
  <Paragraphs>315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Helvetica Neue</vt:lpstr>
      <vt:lpstr>Calibri</vt:lpstr>
      <vt:lpstr>Arial Narrow</vt:lpstr>
      <vt:lpstr>Roboto</vt:lpstr>
      <vt:lpstr>3. Content Slide - no icon</vt:lpstr>
      <vt:lpstr>PowerPoint Presentation</vt:lpstr>
      <vt:lpstr>PowerPoint Presentation</vt:lpstr>
      <vt:lpstr>PowerPoint Presentation</vt:lpstr>
      <vt:lpstr>Recent and Planned Upgrades to the GFS</vt:lpstr>
      <vt:lpstr>GFSv16 Data Assimilation Upgrades</vt:lpstr>
      <vt:lpstr>UFS-HAFS Strategic Roadmap</vt:lpstr>
      <vt:lpstr>Data Assimilation for Hurricane Models</vt:lpstr>
      <vt:lpstr>PowerPoint Presentation</vt:lpstr>
      <vt:lpstr>Ongoing Radiance DA Development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G. Yoe</dc:creator>
  <cp:lastModifiedBy>ncoav</cp:lastModifiedBy>
  <cp:revision>6</cp:revision>
  <dcterms:modified xsi:type="dcterms:W3CDTF">2020-02-24T20:35:45Z</dcterms:modified>
</cp:coreProperties>
</file>