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71" r:id="rId3"/>
    <p:sldId id="875" r:id="rId4"/>
    <p:sldId id="876" r:id="rId5"/>
    <p:sldId id="365" r:id="rId6"/>
    <p:sldId id="864" r:id="rId7"/>
    <p:sldId id="867" r:id="rId8"/>
    <p:sldId id="868" r:id="rId9"/>
    <p:sldId id="869" r:id="rId10"/>
    <p:sldId id="366" r:id="rId11"/>
    <p:sldId id="851" r:id="rId12"/>
    <p:sldId id="858" r:id="rId1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2A22"/>
    <a:srgbClr val="841B1A"/>
    <a:srgbClr val="851B19"/>
    <a:srgbClr val="25AF0B"/>
    <a:srgbClr val="2FA2FF"/>
    <a:srgbClr val="FFA419"/>
    <a:srgbClr val="FF28BA"/>
    <a:srgbClr val="4CFF0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66"/>
    <p:restoredTop sz="50000" autoAdjust="0"/>
  </p:normalViewPr>
  <p:slideViewPr>
    <p:cSldViewPr>
      <p:cViewPr varScale="1">
        <p:scale>
          <a:sx n="100" d="100"/>
          <a:sy n="100" d="100"/>
        </p:scale>
        <p:origin x="1668" y="72"/>
      </p:cViewPr>
      <p:guideLst>
        <p:guide orient="horz" pos="2160"/>
        <p:guide pos="2880"/>
      </p:guideLst>
    </p:cSldViewPr>
  </p:slideViewPr>
  <p:notesTextViewPr>
    <p:cViewPr>
      <p:scale>
        <a:sx n="125" d="100"/>
        <a:sy n="125" d="100"/>
      </p:scale>
      <p:origin x="0" y="0"/>
    </p:cViewPr>
  </p:notesTextViewPr>
  <p:sorterViewPr>
    <p:cViewPr>
      <p:scale>
        <a:sx n="100" d="100"/>
        <a:sy n="100" d="100"/>
      </p:scale>
      <p:origin x="0" y="7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352553BE-D8E1-A448-B76E-45EA891618AE}" type="datetimeFigureOut">
              <a:rPr lang="en-US"/>
              <a:pPr>
                <a:defRPr/>
              </a:pPr>
              <a:t>2/24/2020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06D81C1F-76E1-9A43-B99A-D4E8E7EEA695}" type="slidenum">
              <a:rPr lang="en-US"/>
              <a:pPr>
                <a:defRPr/>
              </a:pPr>
              <a:t>‹#›</a:t>
            </a:fld>
            <a:endParaRPr lang="en-US"/>
          </a:p>
        </p:txBody>
      </p:sp>
    </p:spTree>
    <p:extLst>
      <p:ext uri="{BB962C8B-B14F-4D97-AF65-F5344CB8AC3E}">
        <p14:creationId xmlns:p14="http://schemas.microsoft.com/office/powerpoint/2010/main" val="683817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defRPr>
            </a:lvl1pPr>
          </a:lstStyle>
          <a:p>
            <a:pPr>
              <a:defRPr/>
            </a:pPr>
            <a:endParaRPr lang="en-US" altLang="zh-CN"/>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pPr>
              <a:defRPr/>
            </a:pPr>
            <a:fld id="{2F966917-FFE7-9742-A16B-BB5D31DE9885}" type="datetimeFigureOut">
              <a:rPr lang="en-US" altLang="zh-CN"/>
              <a:pPr>
                <a:defRPr/>
              </a:pPr>
              <a:t>2/24/2020</a:t>
            </a:fld>
            <a:endParaRPr lang="en-US" altLang="zh-C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defRPr>
            </a:lvl1pPr>
          </a:lstStyle>
          <a:p>
            <a:pPr>
              <a:defRPr/>
            </a:pPr>
            <a:endParaRPr lang="en-US" altLang="zh-C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pPr>
              <a:defRPr/>
            </a:pPr>
            <a:fld id="{1F9A57F5-7E07-DC43-80C0-9C69ECFEF78E}" type="slidenum">
              <a:rPr lang="en-US" altLang="zh-CN"/>
              <a:pPr>
                <a:defRPr/>
              </a:pPr>
              <a:t>‹#›</a:t>
            </a:fld>
            <a:endParaRPr lang="en-US" altLang="zh-CN"/>
          </a:p>
        </p:txBody>
      </p:sp>
    </p:spTree>
    <p:extLst>
      <p:ext uri="{BB962C8B-B14F-4D97-AF65-F5344CB8AC3E}">
        <p14:creationId xmlns:p14="http://schemas.microsoft.com/office/powerpoint/2010/main" val="99392583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instrument as AHI</a:t>
            </a:r>
          </a:p>
          <a:p>
            <a:r>
              <a:rPr lang="en-US" dirty="0"/>
              <a:t>Focus on</a:t>
            </a:r>
            <a:r>
              <a:rPr lang="en-US" baseline="0" dirty="0"/>
              <a:t> initiation of severe convection, and the GSI-based </a:t>
            </a:r>
            <a:r>
              <a:rPr lang="en-US" baseline="0" dirty="0" err="1"/>
              <a:t>EnKF</a:t>
            </a:r>
            <a:r>
              <a:rPr lang="en-US" baseline="0" dirty="0"/>
              <a:t>/</a:t>
            </a:r>
            <a:r>
              <a:rPr lang="en-US" baseline="0" dirty="0" err="1"/>
              <a:t>EnVar</a:t>
            </a:r>
            <a:r>
              <a:rPr lang="en-US" baseline="0" dirty="0"/>
              <a:t> system</a:t>
            </a:r>
          </a:p>
          <a:p>
            <a:r>
              <a:rPr lang="en-US" baseline="0" dirty="0" err="1"/>
              <a:t>Ack</a:t>
            </a:r>
            <a:r>
              <a:rPr lang="en-US" baseline="0" dirty="0"/>
              <a:t> coauthors</a:t>
            </a:r>
            <a:endParaRPr lang="en-US" dirty="0"/>
          </a:p>
        </p:txBody>
      </p:sp>
    </p:spTree>
    <p:extLst>
      <p:ext uri="{BB962C8B-B14F-4D97-AF65-F5344CB8AC3E}">
        <p14:creationId xmlns:p14="http://schemas.microsoft.com/office/powerpoint/2010/main" val="1431214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1825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45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FE5F4D-33F1-A447-A047-783E03E74CF9}" type="slidenum">
              <a:rPr lang="en-US" altLang="zh-CN" sz="1200">
                <a:latin typeface="Calibri" charset="0"/>
              </a:rPr>
              <a:pPr/>
              <a:t>11</a:t>
            </a:fld>
            <a:endParaRPr lang="en-US" altLang="zh-CN" sz="1200">
              <a:latin typeface="Calibri" charset="0"/>
            </a:endParaRPr>
          </a:p>
        </p:txBody>
      </p:sp>
    </p:spTree>
    <p:extLst>
      <p:ext uri="{BB962C8B-B14F-4D97-AF65-F5344CB8AC3E}">
        <p14:creationId xmlns:p14="http://schemas.microsoft.com/office/powerpoint/2010/main" val="2024552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45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FE5F4D-33F1-A447-A047-783E03E74CF9}" type="slidenum">
              <a:rPr lang="en-US" altLang="zh-CN" sz="1200">
                <a:latin typeface="Calibri" charset="0"/>
              </a:rPr>
              <a:pPr/>
              <a:t>12</a:t>
            </a:fld>
            <a:endParaRPr lang="en-US" altLang="zh-CN" sz="1200">
              <a:latin typeface="Calibri" charset="0"/>
            </a:endParaRPr>
          </a:p>
        </p:txBody>
      </p:sp>
    </p:spTree>
    <p:extLst>
      <p:ext uri="{BB962C8B-B14F-4D97-AF65-F5344CB8AC3E}">
        <p14:creationId xmlns:p14="http://schemas.microsoft.com/office/powerpoint/2010/main" val="233053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4227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2929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4718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361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45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FE5F4D-33F1-A447-A047-783E03E74CF9}" type="slidenum">
              <a:rPr lang="en-US" altLang="zh-CN" sz="1200">
                <a:latin typeface="Calibri" charset="0"/>
              </a:rPr>
              <a:pPr/>
              <a:t>6</a:t>
            </a:fld>
            <a:endParaRPr lang="en-US" altLang="zh-CN" sz="1200">
              <a:latin typeface="Calibri" charset="0"/>
            </a:endParaRPr>
          </a:p>
        </p:txBody>
      </p:sp>
    </p:spTree>
    <p:extLst>
      <p:ext uri="{BB962C8B-B14F-4D97-AF65-F5344CB8AC3E}">
        <p14:creationId xmlns:p14="http://schemas.microsoft.com/office/powerpoint/2010/main" val="2855766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45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FE5F4D-33F1-A447-A047-783E03E74CF9}" type="slidenum">
              <a:rPr lang="en-US" altLang="zh-CN" sz="1200">
                <a:latin typeface="Calibri" charset="0"/>
              </a:rPr>
              <a:pPr/>
              <a:t>7</a:t>
            </a:fld>
            <a:endParaRPr lang="en-US" altLang="zh-CN" sz="1200">
              <a:latin typeface="Calibri" charset="0"/>
            </a:endParaRPr>
          </a:p>
        </p:txBody>
      </p:sp>
    </p:spTree>
    <p:extLst>
      <p:ext uri="{BB962C8B-B14F-4D97-AF65-F5344CB8AC3E}">
        <p14:creationId xmlns:p14="http://schemas.microsoft.com/office/powerpoint/2010/main" val="4283419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45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FE5F4D-33F1-A447-A047-783E03E74CF9}" type="slidenum">
              <a:rPr lang="en-US" altLang="zh-CN" sz="1200">
                <a:latin typeface="Calibri" charset="0"/>
              </a:rPr>
              <a:pPr/>
              <a:t>8</a:t>
            </a:fld>
            <a:endParaRPr lang="en-US" altLang="zh-CN" sz="1200">
              <a:latin typeface="Calibri" charset="0"/>
            </a:endParaRPr>
          </a:p>
        </p:txBody>
      </p:sp>
    </p:spTree>
    <p:extLst>
      <p:ext uri="{BB962C8B-B14F-4D97-AF65-F5344CB8AC3E}">
        <p14:creationId xmlns:p14="http://schemas.microsoft.com/office/powerpoint/2010/main" val="2797826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45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FE5F4D-33F1-A447-A047-783E03E74CF9}" type="slidenum">
              <a:rPr lang="en-US" altLang="zh-CN" sz="1200">
                <a:latin typeface="Calibri" charset="0"/>
              </a:rPr>
              <a:pPr/>
              <a:t>9</a:t>
            </a:fld>
            <a:endParaRPr lang="en-US" altLang="zh-CN" sz="1200">
              <a:latin typeface="Calibri" charset="0"/>
            </a:endParaRPr>
          </a:p>
        </p:txBody>
      </p:sp>
    </p:spTree>
    <p:extLst>
      <p:ext uri="{BB962C8B-B14F-4D97-AF65-F5344CB8AC3E}">
        <p14:creationId xmlns:p14="http://schemas.microsoft.com/office/powerpoint/2010/main" val="521227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838B75E-F105-E245-9109-CEB786B98D0C}" type="datetime1">
              <a:rPr lang="en-US" altLang="zh-CN"/>
              <a:pPr>
                <a:defRPr/>
              </a:pPr>
              <a:t>2/24/2020</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601C1F77-C483-1144-86E2-32973BD2517B}" type="slidenum">
              <a:rPr lang="en-US" altLang="zh-CN"/>
              <a:pPr>
                <a:defRPr/>
              </a:pPr>
              <a:t>‹#›</a:t>
            </a:fld>
            <a:endParaRPr lang="en-US" altLang="zh-CN"/>
          </a:p>
        </p:txBody>
      </p:sp>
    </p:spTree>
    <p:extLst>
      <p:ext uri="{BB962C8B-B14F-4D97-AF65-F5344CB8AC3E}">
        <p14:creationId xmlns:p14="http://schemas.microsoft.com/office/powerpoint/2010/main" val="169370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A62CBED-EB4A-784D-B0F1-BA980DD59FA5}" type="datetime1">
              <a:rPr lang="en-US" altLang="zh-CN"/>
              <a:pPr>
                <a:defRPr/>
              </a:pPr>
              <a:t>2/24/2020</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9C3AEA9C-9174-F940-8601-F7BFB9B08A1A}" type="slidenum">
              <a:rPr lang="en-US" altLang="zh-CN"/>
              <a:pPr>
                <a:defRPr/>
              </a:pPr>
              <a:t>‹#›</a:t>
            </a:fld>
            <a:endParaRPr lang="en-US" altLang="zh-CN"/>
          </a:p>
        </p:txBody>
      </p:sp>
    </p:spTree>
    <p:extLst>
      <p:ext uri="{BB962C8B-B14F-4D97-AF65-F5344CB8AC3E}">
        <p14:creationId xmlns:p14="http://schemas.microsoft.com/office/powerpoint/2010/main" val="2414859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D07A591-C769-C746-BFD3-4DB171E8C35A}" type="datetime1">
              <a:rPr lang="en-US" altLang="zh-CN"/>
              <a:pPr>
                <a:defRPr/>
              </a:pPr>
              <a:t>2/24/2020</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4007DE77-871D-BF4F-AD2F-85A01B3500C9}" type="slidenum">
              <a:rPr lang="en-US" altLang="zh-CN"/>
              <a:pPr>
                <a:defRPr/>
              </a:pPr>
              <a:t>‹#›</a:t>
            </a:fld>
            <a:endParaRPr lang="en-US" altLang="zh-CN"/>
          </a:p>
        </p:txBody>
      </p:sp>
    </p:spTree>
    <p:extLst>
      <p:ext uri="{BB962C8B-B14F-4D97-AF65-F5344CB8AC3E}">
        <p14:creationId xmlns:p14="http://schemas.microsoft.com/office/powerpoint/2010/main" val="3704319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7" name="Shape 47"/>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33415993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730DCB6-767E-1543-BA53-4AF348D0CA81}" type="datetime1">
              <a:rPr lang="en-US" altLang="zh-CN"/>
              <a:pPr>
                <a:defRPr/>
              </a:pPr>
              <a:t>2/24/2020</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D103C217-1318-4D4C-ABB3-DB249869F79F}" type="slidenum">
              <a:rPr lang="en-US" altLang="zh-CN"/>
              <a:pPr>
                <a:defRPr/>
              </a:pPr>
              <a:t>‹#›</a:t>
            </a:fld>
            <a:endParaRPr lang="en-US" altLang="zh-CN"/>
          </a:p>
        </p:txBody>
      </p:sp>
    </p:spTree>
    <p:extLst>
      <p:ext uri="{BB962C8B-B14F-4D97-AF65-F5344CB8AC3E}">
        <p14:creationId xmlns:p14="http://schemas.microsoft.com/office/powerpoint/2010/main" val="3193326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AB84FD2-1FCF-F84D-8484-B02B5DC4B6D1}" type="datetime1">
              <a:rPr lang="en-US" altLang="zh-CN"/>
              <a:pPr>
                <a:defRPr/>
              </a:pPr>
              <a:t>2/24/2020</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DFBD1CEF-8776-634D-A5C8-A082007CADED}" type="slidenum">
              <a:rPr lang="en-US" altLang="zh-CN"/>
              <a:pPr>
                <a:defRPr/>
              </a:pPr>
              <a:t>‹#›</a:t>
            </a:fld>
            <a:endParaRPr lang="en-US" altLang="zh-CN"/>
          </a:p>
        </p:txBody>
      </p:sp>
    </p:spTree>
    <p:extLst>
      <p:ext uri="{BB962C8B-B14F-4D97-AF65-F5344CB8AC3E}">
        <p14:creationId xmlns:p14="http://schemas.microsoft.com/office/powerpoint/2010/main" val="2405107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53CC994-EA41-694E-9B32-A97B5DDA8B8E}" type="datetime1">
              <a:rPr lang="en-US" altLang="zh-CN"/>
              <a:pPr>
                <a:defRPr/>
              </a:pPr>
              <a:t>2/24/2020</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C358689C-ACE7-C243-AE59-8B0B5E3798F8}" type="slidenum">
              <a:rPr lang="en-US" altLang="zh-CN"/>
              <a:pPr>
                <a:defRPr/>
              </a:pPr>
              <a:t>‹#›</a:t>
            </a:fld>
            <a:endParaRPr lang="en-US" altLang="zh-CN"/>
          </a:p>
        </p:txBody>
      </p:sp>
    </p:spTree>
    <p:extLst>
      <p:ext uri="{BB962C8B-B14F-4D97-AF65-F5344CB8AC3E}">
        <p14:creationId xmlns:p14="http://schemas.microsoft.com/office/powerpoint/2010/main" val="2008762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44DD566-51A4-B140-BE34-FDCDB84E1F5D}" type="datetime1">
              <a:rPr lang="en-US" altLang="zh-CN"/>
              <a:pPr>
                <a:defRPr/>
              </a:pPr>
              <a:t>2/24/2020</a:t>
            </a:fld>
            <a:endParaRPr lang="en-US" altLang="zh-CN"/>
          </a:p>
        </p:txBody>
      </p:sp>
      <p:sp>
        <p:nvSpPr>
          <p:cNvPr id="8" name="Footer Placeholder 4"/>
          <p:cNvSpPr>
            <a:spLocks noGrp="1"/>
          </p:cNvSpPr>
          <p:nvPr>
            <p:ph type="ftr" sz="quarter" idx="11"/>
          </p:nvPr>
        </p:nvSpPr>
        <p:spPr/>
        <p:txBody>
          <a:bodyPr/>
          <a:lstStyle>
            <a:lvl1pPr>
              <a:defRPr/>
            </a:lvl1pPr>
          </a:lstStyle>
          <a:p>
            <a:pPr>
              <a:defRPr/>
            </a:pPr>
            <a:endParaRPr lang="en-US" altLang="zh-CN"/>
          </a:p>
        </p:txBody>
      </p:sp>
      <p:sp>
        <p:nvSpPr>
          <p:cNvPr id="9" name="Slide Number Placeholder 5"/>
          <p:cNvSpPr>
            <a:spLocks noGrp="1"/>
          </p:cNvSpPr>
          <p:nvPr>
            <p:ph type="sldNum" sz="quarter" idx="12"/>
          </p:nvPr>
        </p:nvSpPr>
        <p:spPr/>
        <p:txBody>
          <a:bodyPr/>
          <a:lstStyle>
            <a:lvl1pPr>
              <a:defRPr/>
            </a:lvl1pPr>
          </a:lstStyle>
          <a:p>
            <a:pPr>
              <a:defRPr/>
            </a:pPr>
            <a:fld id="{68B9B5BD-75E9-FF48-BC85-33E140EA6F62}" type="slidenum">
              <a:rPr lang="en-US" altLang="zh-CN"/>
              <a:pPr>
                <a:defRPr/>
              </a:pPr>
              <a:t>‹#›</a:t>
            </a:fld>
            <a:endParaRPr lang="en-US" altLang="zh-CN"/>
          </a:p>
        </p:txBody>
      </p:sp>
    </p:spTree>
    <p:extLst>
      <p:ext uri="{BB962C8B-B14F-4D97-AF65-F5344CB8AC3E}">
        <p14:creationId xmlns:p14="http://schemas.microsoft.com/office/powerpoint/2010/main" val="30571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1808AF4-85BF-B74F-BDB3-02B314B1C8EC}" type="datetime1">
              <a:rPr lang="en-US" altLang="zh-CN"/>
              <a:pPr>
                <a:defRPr/>
              </a:pPr>
              <a:t>2/24/2020</a:t>
            </a:fld>
            <a:endParaRPr lang="en-US" altLang="zh-CN"/>
          </a:p>
        </p:txBody>
      </p:sp>
      <p:sp>
        <p:nvSpPr>
          <p:cNvPr id="4" name="Footer Placeholder 4"/>
          <p:cNvSpPr>
            <a:spLocks noGrp="1"/>
          </p:cNvSpPr>
          <p:nvPr>
            <p:ph type="ftr" sz="quarter" idx="11"/>
          </p:nvPr>
        </p:nvSpPr>
        <p:spPr/>
        <p:txBody>
          <a:bodyPr/>
          <a:lstStyle>
            <a:lvl1pPr>
              <a:defRPr/>
            </a:lvl1pPr>
          </a:lstStyle>
          <a:p>
            <a:pPr>
              <a:defRPr/>
            </a:pPr>
            <a:endParaRPr lang="en-US" altLang="zh-CN"/>
          </a:p>
        </p:txBody>
      </p:sp>
      <p:sp>
        <p:nvSpPr>
          <p:cNvPr id="5" name="Slide Number Placeholder 5"/>
          <p:cNvSpPr>
            <a:spLocks noGrp="1"/>
          </p:cNvSpPr>
          <p:nvPr>
            <p:ph type="sldNum" sz="quarter" idx="12"/>
          </p:nvPr>
        </p:nvSpPr>
        <p:spPr/>
        <p:txBody>
          <a:bodyPr/>
          <a:lstStyle>
            <a:lvl1pPr>
              <a:defRPr/>
            </a:lvl1pPr>
          </a:lstStyle>
          <a:p>
            <a:pPr>
              <a:defRPr/>
            </a:pPr>
            <a:fld id="{93CFFD3B-8D0D-B645-8CDF-B4C6609EAAF5}" type="slidenum">
              <a:rPr lang="en-US" altLang="zh-CN"/>
              <a:pPr>
                <a:defRPr/>
              </a:pPr>
              <a:t>‹#›</a:t>
            </a:fld>
            <a:endParaRPr lang="en-US" altLang="zh-CN"/>
          </a:p>
        </p:txBody>
      </p:sp>
    </p:spTree>
    <p:extLst>
      <p:ext uri="{BB962C8B-B14F-4D97-AF65-F5344CB8AC3E}">
        <p14:creationId xmlns:p14="http://schemas.microsoft.com/office/powerpoint/2010/main" val="3320563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B8BFCB-0B1B-C149-B6DA-F39CB1584318}" type="datetime1">
              <a:rPr lang="en-US" altLang="zh-CN"/>
              <a:pPr>
                <a:defRPr/>
              </a:pPr>
              <a:t>2/24/2020</a:t>
            </a:fld>
            <a:endParaRPr lang="en-US" altLang="zh-CN"/>
          </a:p>
        </p:txBody>
      </p:sp>
      <p:sp>
        <p:nvSpPr>
          <p:cNvPr id="3" name="Footer Placeholder 4"/>
          <p:cNvSpPr>
            <a:spLocks noGrp="1"/>
          </p:cNvSpPr>
          <p:nvPr>
            <p:ph type="ftr" sz="quarter" idx="11"/>
          </p:nvPr>
        </p:nvSpPr>
        <p:spPr/>
        <p:txBody>
          <a:bodyPr/>
          <a:lstStyle>
            <a:lvl1pPr>
              <a:defRPr/>
            </a:lvl1pPr>
          </a:lstStyle>
          <a:p>
            <a:pPr>
              <a:defRPr/>
            </a:pPr>
            <a:endParaRPr lang="en-US" altLang="zh-CN"/>
          </a:p>
        </p:txBody>
      </p:sp>
      <p:sp>
        <p:nvSpPr>
          <p:cNvPr id="4" name="Slide Number Placeholder 5"/>
          <p:cNvSpPr>
            <a:spLocks noGrp="1"/>
          </p:cNvSpPr>
          <p:nvPr>
            <p:ph type="sldNum" sz="quarter" idx="12"/>
          </p:nvPr>
        </p:nvSpPr>
        <p:spPr/>
        <p:txBody>
          <a:bodyPr/>
          <a:lstStyle>
            <a:lvl1pPr>
              <a:defRPr/>
            </a:lvl1pPr>
          </a:lstStyle>
          <a:p>
            <a:pPr>
              <a:defRPr/>
            </a:pPr>
            <a:fld id="{97325587-566F-E84D-91F4-BE7E6EDDCD31}" type="slidenum">
              <a:rPr lang="en-US" altLang="zh-CN"/>
              <a:pPr>
                <a:defRPr/>
              </a:pPr>
              <a:t>‹#›</a:t>
            </a:fld>
            <a:endParaRPr lang="en-US" altLang="zh-CN"/>
          </a:p>
        </p:txBody>
      </p:sp>
    </p:spTree>
    <p:extLst>
      <p:ext uri="{BB962C8B-B14F-4D97-AF65-F5344CB8AC3E}">
        <p14:creationId xmlns:p14="http://schemas.microsoft.com/office/powerpoint/2010/main" val="4182436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D3CF94-AD61-C541-A30B-F8C14C2D9354}" type="datetime1">
              <a:rPr lang="en-US" altLang="zh-CN"/>
              <a:pPr>
                <a:defRPr/>
              </a:pPr>
              <a:t>2/24/2020</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EBFC69F9-403E-8D4E-ABDE-C552E141BA79}" type="slidenum">
              <a:rPr lang="en-US" altLang="zh-CN"/>
              <a:pPr>
                <a:defRPr/>
              </a:pPr>
              <a:t>‹#›</a:t>
            </a:fld>
            <a:endParaRPr lang="en-US" altLang="zh-CN"/>
          </a:p>
        </p:txBody>
      </p:sp>
    </p:spTree>
    <p:extLst>
      <p:ext uri="{BB962C8B-B14F-4D97-AF65-F5344CB8AC3E}">
        <p14:creationId xmlns:p14="http://schemas.microsoft.com/office/powerpoint/2010/main" val="1083001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5391C53-2B2F-1647-A80E-25FF4C25816B}" type="datetime1">
              <a:rPr lang="en-US" altLang="zh-CN"/>
              <a:pPr>
                <a:defRPr/>
              </a:pPr>
              <a:t>2/24/2020</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384DC0F3-67EF-2C42-AFBB-02F6C27EA0C2}" type="slidenum">
              <a:rPr lang="en-US" altLang="zh-CN"/>
              <a:pPr>
                <a:defRPr/>
              </a:pPr>
              <a:t>‹#›</a:t>
            </a:fld>
            <a:endParaRPr lang="en-US" altLang="zh-CN"/>
          </a:p>
        </p:txBody>
      </p:sp>
    </p:spTree>
    <p:extLst>
      <p:ext uri="{BB962C8B-B14F-4D97-AF65-F5344CB8AC3E}">
        <p14:creationId xmlns:p14="http://schemas.microsoft.com/office/powerpoint/2010/main" val="546716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F60E206B-14B4-B145-B9EC-581D10DA4CB4}" type="datetime1">
              <a:rPr lang="en-US" altLang="zh-CN"/>
              <a:pPr>
                <a:defRPr/>
              </a:pPr>
              <a:t>2/24/2020</a:t>
            </a:fld>
            <a:endParaRPr lang="en-US" altLang="zh-CN"/>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endParaRPr lang="en-US" altLang="zh-C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EC96BFF2-EBBB-2046-B780-F74F24F0CEBA}"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3.jpeg"/><Relationship Id="rId7" Type="http://schemas.openxmlformats.org/officeDocument/2006/relationships/image" Target="../media/image30.tiff"/><Relationship Id="rId12" Type="http://schemas.openxmlformats.org/officeDocument/2006/relationships/image" Target="../media/image20.tiff"/><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9.tiff"/><Relationship Id="rId11" Type="http://schemas.openxmlformats.org/officeDocument/2006/relationships/image" Target="../media/image33.tiff"/><Relationship Id="rId5" Type="http://schemas.openxmlformats.org/officeDocument/2006/relationships/image" Target="../media/image28.tiff"/><Relationship Id="rId10" Type="http://schemas.openxmlformats.org/officeDocument/2006/relationships/image" Target="../media/image24.tiff"/><Relationship Id="rId4" Type="http://schemas.openxmlformats.org/officeDocument/2006/relationships/image" Target="../media/image4.png"/><Relationship Id="rId9" Type="http://schemas.openxmlformats.org/officeDocument/2006/relationships/image" Target="../media/image32.tiff"/></Relationships>
</file>

<file path=ppt/slides/_rels/slide11.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20.tiff"/><Relationship Id="rId7" Type="http://schemas.openxmlformats.org/officeDocument/2006/relationships/image" Target="../media/image34.tif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9.tiff"/><Relationship Id="rId5" Type="http://schemas.openxmlformats.org/officeDocument/2006/relationships/image" Target="../media/image1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7.tiff"/><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8.tiff"/><Relationship Id="rId7" Type="http://schemas.openxmlformats.org/officeDocument/2006/relationships/image" Target="../media/image20.tiff"/><Relationship Id="rId12" Type="http://schemas.openxmlformats.org/officeDocument/2006/relationships/image" Target="../media/image25.tif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tiff"/><Relationship Id="rId11" Type="http://schemas.openxmlformats.org/officeDocument/2006/relationships/image" Target="../media/image24.tiff"/><Relationship Id="rId5" Type="http://schemas.openxmlformats.org/officeDocument/2006/relationships/image" Target="../media/image13.png"/><Relationship Id="rId10" Type="http://schemas.openxmlformats.org/officeDocument/2006/relationships/image" Target="../media/image23.tiff"/><Relationship Id="rId4" Type="http://schemas.openxmlformats.org/officeDocument/2006/relationships/image" Target="../media/image12.jpeg"/><Relationship Id="rId9" Type="http://schemas.openxmlformats.org/officeDocument/2006/relationships/image" Target="../media/image22.tiff"/></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1.jpeg" descr="ou_logo_400x560.jpg"/>
          <p:cNvPicPr/>
          <p:nvPr/>
        </p:nvPicPr>
        <p:blipFill>
          <a:blip r:embed="rId3"/>
          <a:stretch>
            <a:fillRect/>
          </a:stretch>
        </p:blipFill>
        <p:spPr>
          <a:xfrm>
            <a:off x="107504" y="2781667"/>
            <a:ext cx="720080" cy="1065492"/>
          </a:xfrm>
          <a:prstGeom prst="rect">
            <a:avLst/>
          </a:prstGeom>
          <a:ln w="12700">
            <a:miter lim="400000"/>
          </a:ln>
        </p:spPr>
      </p:pic>
      <p:sp>
        <p:nvSpPr>
          <p:cNvPr id="52" name="Shape 52"/>
          <p:cNvSpPr/>
          <p:nvPr/>
        </p:nvSpPr>
        <p:spPr>
          <a:xfrm>
            <a:off x="457200" y="2514600"/>
            <a:ext cx="8305801" cy="0"/>
          </a:xfrm>
          <a:prstGeom prst="line">
            <a:avLst/>
          </a:prstGeom>
          <a:ln w="76200">
            <a:solidFill>
              <a:srgbClr val="C0504D"/>
            </a:solidFill>
            <a:round/>
          </a:ln>
        </p:spPr>
        <p:txBody>
          <a:bodyPr lIns="0" tIns="0" rIns="0" bIns="0"/>
          <a:lstStyle/>
          <a:p>
            <a:pPr lvl="0" defTabSz="457200">
              <a:defRPr sz="1200">
                <a:latin typeface="+mn-lt"/>
                <a:ea typeface="+mn-ea"/>
                <a:cs typeface="+mn-cs"/>
                <a:sym typeface="Helvetica"/>
              </a:defRPr>
            </a:pPr>
            <a:endParaRPr/>
          </a:p>
        </p:txBody>
      </p:sp>
      <p:sp>
        <p:nvSpPr>
          <p:cNvPr id="53" name="Shape 53"/>
          <p:cNvSpPr/>
          <p:nvPr/>
        </p:nvSpPr>
        <p:spPr>
          <a:xfrm>
            <a:off x="457200" y="2590800"/>
            <a:ext cx="8305801" cy="0"/>
          </a:xfrm>
          <a:prstGeom prst="line">
            <a:avLst/>
          </a:prstGeom>
          <a:ln w="28575">
            <a:solidFill>
              <a:srgbClr val="C0504D"/>
            </a:solidFill>
            <a:round/>
          </a:ln>
        </p:spPr>
        <p:txBody>
          <a:bodyPr lIns="0" tIns="0" rIns="0" bIns="0"/>
          <a:lstStyle/>
          <a:p>
            <a:pPr lvl="0" defTabSz="457200">
              <a:defRPr sz="1200">
                <a:latin typeface="+mn-lt"/>
                <a:ea typeface="+mn-ea"/>
                <a:cs typeface="+mn-cs"/>
                <a:sym typeface="Helvetica"/>
              </a:defRPr>
            </a:pPr>
            <a:endParaRPr/>
          </a:p>
        </p:txBody>
      </p:sp>
      <p:sp>
        <p:nvSpPr>
          <p:cNvPr id="54" name="Shape 54"/>
          <p:cNvSpPr/>
          <p:nvPr/>
        </p:nvSpPr>
        <p:spPr>
          <a:xfrm>
            <a:off x="270831" y="759461"/>
            <a:ext cx="8549641" cy="147732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lgn="ctr"/>
            <a:r>
              <a:rPr lang="en-US" sz="2400" b="1" dirty="0">
                <a:solidFill>
                  <a:srgbClr val="C00000"/>
                </a:solidFill>
              </a:rPr>
              <a:t>Improving rapidly-developing storm prediction by assimilating high-resolution GOES-16 ABI Infrared water vapor and cloud sensitive radiances: </a:t>
            </a:r>
          </a:p>
          <a:p>
            <a:pPr lvl="0" algn="ctr"/>
            <a:r>
              <a:rPr lang="en-US" sz="2400" b="1" dirty="0"/>
              <a:t>issues and challenges</a:t>
            </a:r>
            <a:endParaRPr sz="2400" b="1" dirty="0"/>
          </a:p>
        </p:txBody>
      </p:sp>
      <p:sp>
        <p:nvSpPr>
          <p:cNvPr id="55" name="Shape 55"/>
          <p:cNvSpPr/>
          <p:nvPr/>
        </p:nvSpPr>
        <p:spPr>
          <a:xfrm>
            <a:off x="395536" y="2708920"/>
            <a:ext cx="8014935" cy="430374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lgn="ctr">
              <a:spcBef>
                <a:spcPts val="500"/>
              </a:spcBef>
            </a:pPr>
            <a:r>
              <a:rPr sz="2400" b="1" i="1" dirty="0" err="1"/>
              <a:t>Xuguang</a:t>
            </a:r>
            <a:r>
              <a:rPr sz="2400" b="1" i="1" dirty="0"/>
              <a:t> Wang</a:t>
            </a:r>
            <a:r>
              <a:rPr lang="en-US" sz="2400" b="1" i="1" dirty="0"/>
              <a:t>, Aaron Johnson</a:t>
            </a:r>
          </a:p>
          <a:p>
            <a:pPr lvl="0" algn="ctr">
              <a:spcBef>
                <a:spcPts val="500"/>
              </a:spcBef>
            </a:pPr>
            <a:r>
              <a:rPr lang="en-US" sz="2400" b="1" dirty="0"/>
              <a:t>Krishna </a:t>
            </a:r>
            <a:r>
              <a:rPr lang="en-US" sz="2400" b="1" dirty="0" err="1"/>
              <a:t>Chandramouli</a:t>
            </a:r>
            <a:r>
              <a:rPr lang="en-US" sz="2400" b="1" dirty="0"/>
              <a:t> </a:t>
            </a:r>
          </a:p>
          <a:p>
            <a:pPr lvl="0" algn="ctr">
              <a:spcBef>
                <a:spcPts val="500"/>
              </a:spcBef>
            </a:pPr>
            <a:r>
              <a:rPr sz="2000" dirty="0"/>
              <a:t>Multiscale data Assimilation and Predictability</a:t>
            </a:r>
            <a:r>
              <a:rPr lang="en-US" sz="2000" dirty="0"/>
              <a:t> (</a:t>
            </a:r>
            <a:r>
              <a:rPr lang="en-US" sz="2000" b="1" dirty="0">
                <a:solidFill>
                  <a:srgbClr val="C00000"/>
                </a:solidFill>
              </a:rPr>
              <a:t>MAP</a:t>
            </a:r>
            <a:r>
              <a:rPr lang="en-US" sz="2000" dirty="0"/>
              <a:t>)</a:t>
            </a:r>
            <a:r>
              <a:rPr sz="2000" dirty="0"/>
              <a:t> laboratory</a:t>
            </a:r>
            <a:endParaRPr lang="en-US" sz="2000" dirty="0"/>
          </a:p>
          <a:p>
            <a:pPr lvl="0" algn="ctr">
              <a:spcBef>
                <a:spcPts val="400"/>
              </a:spcBef>
            </a:pPr>
            <a:r>
              <a:rPr lang="en-US" sz="2000" dirty="0"/>
              <a:t>School of Meteorology, University of Oklahoma</a:t>
            </a:r>
          </a:p>
          <a:p>
            <a:pPr lvl="0" algn="ctr">
              <a:spcBef>
                <a:spcPts val="400"/>
              </a:spcBef>
            </a:pPr>
            <a:endParaRPr lang="en-US" sz="800" dirty="0"/>
          </a:p>
          <a:p>
            <a:pPr lvl="0" algn="ctr">
              <a:spcBef>
                <a:spcPts val="400"/>
              </a:spcBef>
            </a:pPr>
            <a:r>
              <a:rPr lang="en-US" sz="2000" b="1" dirty="0"/>
              <a:t>Collaborators: </a:t>
            </a:r>
          </a:p>
          <a:p>
            <a:pPr lvl="0" algn="ctr">
              <a:spcBef>
                <a:spcPts val="400"/>
              </a:spcBef>
            </a:pPr>
            <a:r>
              <a:rPr lang="en-US" b="1" dirty="0"/>
              <a:t>Jason </a:t>
            </a:r>
            <a:r>
              <a:rPr lang="en-US" b="1" dirty="0" err="1"/>
              <a:t>Otkin</a:t>
            </a:r>
            <a:r>
              <a:rPr lang="en-US" b="1" dirty="0"/>
              <a:t> </a:t>
            </a:r>
            <a:r>
              <a:rPr lang="en-US" dirty="0"/>
              <a:t>(CIMSS, U. Wisconsin)</a:t>
            </a:r>
          </a:p>
          <a:p>
            <a:pPr lvl="0" algn="ctr">
              <a:spcBef>
                <a:spcPts val="400"/>
              </a:spcBef>
            </a:pPr>
            <a:r>
              <a:rPr lang="en-US" b="1" dirty="0"/>
              <a:t>Thomas Jones </a:t>
            </a:r>
            <a:r>
              <a:rPr lang="en-US" dirty="0"/>
              <a:t>(CIMMS, U. Oklahoma)</a:t>
            </a:r>
          </a:p>
          <a:p>
            <a:pPr lvl="0" algn="ctr">
              <a:spcBef>
                <a:spcPts val="400"/>
              </a:spcBef>
            </a:pPr>
            <a:r>
              <a:rPr lang="en-US" b="1" dirty="0"/>
              <a:t>Jefferey S. Whitaker </a:t>
            </a:r>
            <a:r>
              <a:rPr lang="en-US" dirty="0"/>
              <a:t>(NOAA/ESRL/PSD)</a:t>
            </a:r>
          </a:p>
          <a:p>
            <a:pPr lvl="0" algn="ctr">
              <a:spcBef>
                <a:spcPts val="400"/>
              </a:spcBef>
            </a:pPr>
            <a:r>
              <a:rPr lang="en-US" b="1" dirty="0" err="1"/>
              <a:t>Yanqiu</a:t>
            </a:r>
            <a:r>
              <a:rPr lang="en-US" b="1" dirty="0"/>
              <a:t> Zhu </a:t>
            </a:r>
            <a:r>
              <a:rPr lang="en-US" dirty="0"/>
              <a:t>(NCEP/EMC)</a:t>
            </a:r>
          </a:p>
          <a:p>
            <a:pPr lvl="0" algn="ctr">
              <a:spcBef>
                <a:spcPts val="400"/>
              </a:spcBef>
            </a:pPr>
            <a:endParaRPr lang="en-US" dirty="0"/>
          </a:p>
          <a:p>
            <a:pPr lvl="0" algn="ctr">
              <a:spcBef>
                <a:spcPts val="400"/>
              </a:spcBef>
            </a:pPr>
            <a:endParaRPr lang="en-US" dirty="0">
              <a:solidFill>
                <a:srgbClr val="FF0000"/>
              </a:solidFill>
            </a:endParaRPr>
          </a:p>
          <a:p>
            <a:pPr lvl="0" algn="ctr">
              <a:spcBef>
                <a:spcPts val="400"/>
              </a:spcBef>
            </a:pPr>
            <a:endParaRPr lang="en-US" sz="800" dirty="0"/>
          </a:p>
        </p:txBody>
      </p:sp>
      <p:sp>
        <p:nvSpPr>
          <p:cNvPr id="56" name="Shape 56"/>
          <p:cNvSpPr/>
          <p:nvPr/>
        </p:nvSpPr>
        <p:spPr>
          <a:xfrm>
            <a:off x="395536" y="6118120"/>
            <a:ext cx="8001001" cy="62324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lgn="ctr">
              <a:spcBef>
                <a:spcPts val="300"/>
              </a:spcBef>
            </a:pPr>
            <a:r>
              <a:rPr lang="en-US" sz="1600" dirty="0"/>
              <a:t>24 Feb. </a:t>
            </a:r>
            <a:r>
              <a:rPr sz="1600" dirty="0"/>
              <a:t>20</a:t>
            </a:r>
            <a:r>
              <a:rPr lang="en-US" sz="1600" dirty="0"/>
              <a:t>20</a:t>
            </a:r>
            <a:endParaRPr sz="1600" dirty="0"/>
          </a:p>
          <a:p>
            <a:pPr lvl="0" algn="ctr">
              <a:spcBef>
                <a:spcPts val="300"/>
              </a:spcBef>
            </a:pPr>
            <a:r>
              <a:rPr lang="en-US" sz="1600" i="1" dirty="0"/>
              <a:t>JPSS GOES PGRR summit, College Park, MA</a:t>
            </a:r>
            <a:endParaRPr sz="1600" i="1" dirty="0"/>
          </a:p>
        </p:txBody>
      </p:sp>
      <p:pic>
        <p:nvPicPr>
          <p:cNvPr id="57" name="image2.png"/>
          <p:cNvPicPr/>
          <p:nvPr/>
        </p:nvPicPr>
        <p:blipFill>
          <a:blip r:embed="rId4"/>
          <a:stretch>
            <a:fillRect/>
          </a:stretch>
        </p:blipFill>
        <p:spPr>
          <a:xfrm>
            <a:off x="7812360" y="2666999"/>
            <a:ext cx="1190873" cy="1190873"/>
          </a:xfrm>
          <a:prstGeom prst="rect">
            <a:avLst/>
          </a:prstGeom>
          <a:ln w="12700">
            <a:miter lim="400000"/>
          </a:ln>
        </p:spPr>
      </p:pic>
      <p:sp>
        <p:nvSpPr>
          <p:cNvPr id="58" name="Shape 58"/>
          <p:cNvSpPr>
            <a:spLocks noGrp="1"/>
          </p:cNvSpPr>
          <p:nvPr>
            <p:ph type="sldNum" sz="quarter" idx="2"/>
          </p:nvPr>
        </p:nvSpPr>
        <p:spPr>
          <a:xfrm>
            <a:off x="6562822" y="6365972"/>
            <a:ext cx="2133600" cy="365125"/>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1</a:t>
            </a:fld>
            <a:endParaRPr sz="1200" dirty="0">
              <a:solidFill>
                <a:srgbClr val="888888"/>
              </a:solidFill>
            </a:endParaRPr>
          </a:p>
        </p:txBody>
      </p:sp>
    </p:spTree>
    <p:extLst>
      <p:ext uri="{BB962C8B-B14F-4D97-AF65-F5344CB8AC3E}">
        <p14:creationId xmlns:p14="http://schemas.microsoft.com/office/powerpoint/2010/main" val="55269997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p:nvPr/>
        </p:nvSpPr>
        <p:spPr>
          <a:xfrm>
            <a:off x="-2" y="1268412"/>
            <a:ext cx="9144003" cy="2"/>
          </a:xfrm>
          <a:prstGeom prst="line">
            <a:avLst/>
          </a:prstGeom>
          <a:ln w="57150">
            <a:solidFill>
              <a:srgbClr val="C00000"/>
            </a:solidFill>
            <a:round/>
          </a:ln>
        </p:spPr>
        <p:txBody>
          <a:bodyPr lIns="0" tIns="0" rIns="0" bIns="0"/>
          <a:lstStyle/>
          <a:p>
            <a:pPr lvl="0" defTabSz="457200">
              <a:defRPr sz="1200">
                <a:latin typeface="+mn-lt"/>
                <a:ea typeface="+mn-ea"/>
                <a:cs typeface="+mn-cs"/>
                <a:sym typeface="Helvetica"/>
              </a:defRPr>
            </a:pPr>
            <a:endParaRPr/>
          </a:p>
        </p:txBody>
      </p:sp>
      <p:pic>
        <p:nvPicPr>
          <p:cNvPr id="61" name="image3.jpeg" descr="ou_logo_400x560.jpg"/>
          <p:cNvPicPr/>
          <p:nvPr/>
        </p:nvPicPr>
        <p:blipFill>
          <a:blip r:embed="rId3"/>
          <a:stretch>
            <a:fillRect/>
          </a:stretch>
        </p:blipFill>
        <p:spPr>
          <a:xfrm>
            <a:off x="165100" y="79375"/>
            <a:ext cx="657225" cy="919163"/>
          </a:xfrm>
          <a:prstGeom prst="rect">
            <a:avLst/>
          </a:prstGeom>
          <a:ln w="12700">
            <a:miter lim="400000"/>
          </a:ln>
        </p:spPr>
      </p:pic>
      <p:sp>
        <p:nvSpPr>
          <p:cNvPr id="62" name="Shape 62"/>
          <p:cNvSpPr/>
          <p:nvPr/>
        </p:nvSpPr>
        <p:spPr>
          <a:xfrm>
            <a:off x="822325" y="188640"/>
            <a:ext cx="6959838" cy="98488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4000">
                <a:solidFill>
                  <a:srgbClr val="C00000"/>
                </a:solidFill>
                <a:latin typeface="Arial"/>
                <a:ea typeface="Arial"/>
                <a:cs typeface="Arial"/>
                <a:sym typeface="Arial"/>
              </a:defRPr>
            </a:lvl1pPr>
          </a:lstStyle>
          <a:p>
            <a:pPr lvl="0">
              <a:defRPr sz="1800">
                <a:solidFill>
                  <a:srgbClr val="000000"/>
                </a:solidFill>
              </a:defRPr>
            </a:pPr>
            <a:r>
              <a:rPr lang="en-US" sz="3200" b="1" dirty="0">
                <a:solidFill>
                  <a:srgbClr val="C00000"/>
                </a:solidFill>
              </a:rPr>
              <a:t>Impact of adaptive obs. error estimation</a:t>
            </a:r>
            <a:endParaRPr sz="3200" b="1" dirty="0">
              <a:solidFill>
                <a:srgbClr val="C00000"/>
              </a:solidFill>
            </a:endParaRPr>
          </a:p>
        </p:txBody>
      </p:sp>
      <p:pic>
        <p:nvPicPr>
          <p:cNvPr id="64" name="image4.png"/>
          <p:cNvPicPr/>
          <p:nvPr/>
        </p:nvPicPr>
        <p:blipFill>
          <a:blip r:embed="rId4"/>
          <a:stretch>
            <a:fillRect/>
          </a:stretch>
        </p:blipFill>
        <p:spPr>
          <a:xfrm>
            <a:off x="7956550" y="79375"/>
            <a:ext cx="1085355" cy="1080851"/>
          </a:xfrm>
          <a:prstGeom prst="rect">
            <a:avLst/>
          </a:prstGeom>
          <a:ln w="12700">
            <a:miter lim="400000"/>
          </a:ln>
        </p:spPr>
      </p:pic>
      <p:sp>
        <p:nvSpPr>
          <p:cNvPr id="65" name="Shape 65"/>
          <p:cNvSpPr>
            <a:spLocks noGrp="1"/>
          </p:cNvSpPr>
          <p:nvPr>
            <p:ph type="sldNum" sz="quarter" idx="2"/>
          </p:nvPr>
        </p:nvSpPr>
        <p:spPr>
          <a:xfrm>
            <a:off x="6553200" y="6356350"/>
            <a:ext cx="2133600" cy="365125"/>
          </a:xfrm>
          <a:prstGeom prst="rect">
            <a:avLst/>
          </a:prstGeom>
          <a:extLst>
            <a:ext uri="{C572A759-6A51-4108-AA02-DFA0A04FC94B}">
              <ma14:wrappingTextBoxFlag xmlns=""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10</a:t>
            </a:fld>
            <a:endParaRPr sz="1200">
              <a:solidFill>
                <a:srgbClr val="888888"/>
              </a:solidFill>
            </a:endParaRPr>
          </a:p>
        </p:txBody>
      </p:sp>
      <p:sp>
        <p:nvSpPr>
          <p:cNvPr id="8" name="Shape 63"/>
          <p:cNvSpPr/>
          <p:nvPr/>
        </p:nvSpPr>
        <p:spPr>
          <a:xfrm>
            <a:off x="341694" y="5274037"/>
            <a:ext cx="7397495" cy="121058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457200" lvl="0" indent="-457200">
              <a:lnSpc>
                <a:spcPct val="80000"/>
              </a:lnSpc>
              <a:spcBef>
                <a:spcPts val="400"/>
              </a:spcBef>
              <a:buClr>
                <a:srgbClr val="C00000"/>
              </a:buClr>
              <a:buSzPct val="100000"/>
              <a:buFont typeface="Arial"/>
              <a:buChar char="•"/>
            </a:pPr>
            <a:r>
              <a:rPr lang="en-US" dirty="0">
                <a:solidFill>
                  <a:schemeClr val="tx1"/>
                </a:solidFill>
              </a:rPr>
              <a:t>Ob erro</a:t>
            </a:r>
            <a:r>
              <a:rPr lang="en-US" dirty="0"/>
              <a:t>r estimated from o-b as a function of symmetric cloud amount</a:t>
            </a:r>
            <a:endParaRPr lang="en-US" dirty="0">
              <a:solidFill>
                <a:schemeClr val="tx1"/>
              </a:solidFill>
            </a:endParaRPr>
          </a:p>
          <a:p>
            <a:pPr marL="457200" lvl="0" indent="-457200">
              <a:lnSpc>
                <a:spcPct val="80000"/>
              </a:lnSpc>
              <a:spcBef>
                <a:spcPts val="400"/>
              </a:spcBef>
              <a:buClr>
                <a:srgbClr val="C00000"/>
              </a:buClr>
              <a:buSzPct val="100000"/>
              <a:buFont typeface="Arial"/>
              <a:buChar char="•"/>
            </a:pPr>
            <a:r>
              <a:rPr lang="en-US" dirty="0">
                <a:solidFill>
                  <a:schemeClr val="tx1"/>
                </a:solidFill>
              </a:rPr>
              <a:t>The forecasts are generally improved by </a:t>
            </a:r>
            <a:r>
              <a:rPr lang="en-US" dirty="0"/>
              <a:t>using adaptive </a:t>
            </a:r>
            <a:r>
              <a:rPr lang="en-US" dirty="0" err="1"/>
              <a:t>ob</a:t>
            </a:r>
            <a:r>
              <a:rPr lang="en-US" dirty="0"/>
              <a:t> error estimation</a:t>
            </a:r>
            <a:r>
              <a:rPr lang="en-US" dirty="0">
                <a:solidFill>
                  <a:schemeClr val="tx1"/>
                </a:solidFill>
              </a:rPr>
              <a:t>, especially in the southern storm.</a:t>
            </a:r>
          </a:p>
          <a:p>
            <a:pPr marL="457200" lvl="0" indent="-457200">
              <a:lnSpc>
                <a:spcPct val="80000"/>
              </a:lnSpc>
              <a:spcBef>
                <a:spcPts val="400"/>
              </a:spcBef>
              <a:buClr>
                <a:srgbClr val="C00000"/>
              </a:buClr>
              <a:buSzPct val="100000"/>
              <a:buFont typeface="Arial"/>
              <a:buChar char="•"/>
            </a:pPr>
            <a:endParaRPr lang="en-US" dirty="0">
              <a:solidFill>
                <a:schemeClr val="tx1"/>
              </a:solidFill>
            </a:endParaRPr>
          </a:p>
        </p:txBody>
      </p:sp>
      <p:pic>
        <p:nvPicPr>
          <p:cNvPr id="5" name="Picture 4">
            <a:extLst>
              <a:ext uri="{FF2B5EF4-FFF2-40B4-BE49-F238E27FC236}">
                <a16:creationId xmlns:a16="http://schemas.microsoft.com/office/drawing/2014/main" id="{18E35FA3-1346-1F4D-BBD1-5AC312830F7C}"/>
              </a:ext>
            </a:extLst>
          </p:cNvPr>
          <p:cNvPicPr>
            <a:picLocks noChangeAspect="1"/>
          </p:cNvPicPr>
          <p:nvPr/>
        </p:nvPicPr>
        <p:blipFill>
          <a:blip r:embed="rId5"/>
          <a:stretch>
            <a:fillRect/>
          </a:stretch>
        </p:blipFill>
        <p:spPr>
          <a:xfrm>
            <a:off x="1953069" y="3007422"/>
            <a:ext cx="1596873" cy="1596873"/>
          </a:xfrm>
          <a:prstGeom prst="rect">
            <a:avLst/>
          </a:prstGeom>
        </p:spPr>
      </p:pic>
      <p:pic>
        <p:nvPicPr>
          <p:cNvPr id="6" name="Picture 5">
            <a:extLst>
              <a:ext uri="{FF2B5EF4-FFF2-40B4-BE49-F238E27FC236}">
                <a16:creationId xmlns:a16="http://schemas.microsoft.com/office/drawing/2014/main" id="{8097516D-FD06-C44D-9402-61AEB144560A}"/>
              </a:ext>
            </a:extLst>
          </p:cNvPr>
          <p:cNvPicPr>
            <a:picLocks noChangeAspect="1"/>
          </p:cNvPicPr>
          <p:nvPr/>
        </p:nvPicPr>
        <p:blipFill>
          <a:blip r:embed="rId6"/>
          <a:stretch>
            <a:fillRect/>
          </a:stretch>
        </p:blipFill>
        <p:spPr>
          <a:xfrm>
            <a:off x="3544868" y="3020805"/>
            <a:ext cx="1583479" cy="1583479"/>
          </a:xfrm>
          <a:prstGeom prst="rect">
            <a:avLst/>
          </a:prstGeom>
        </p:spPr>
      </p:pic>
      <p:pic>
        <p:nvPicPr>
          <p:cNvPr id="7" name="Picture 6">
            <a:extLst>
              <a:ext uri="{FF2B5EF4-FFF2-40B4-BE49-F238E27FC236}">
                <a16:creationId xmlns:a16="http://schemas.microsoft.com/office/drawing/2014/main" id="{EA9ADDF6-0D96-5E4C-8E94-C9467A307BB1}"/>
              </a:ext>
            </a:extLst>
          </p:cNvPr>
          <p:cNvPicPr>
            <a:picLocks noChangeAspect="1"/>
          </p:cNvPicPr>
          <p:nvPr/>
        </p:nvPicPr>
        <p:blipFill>
          <a:blip r:embed="rId7"/>
          <a:stretch>
            <a:fillRect/>
          </a:stretch>
        </p:blipFill>
        <p:spPr>
          <a:xfrm>
            <a:off x="2530361" y="4772999"/>
            <a:ext cx="3370282" cy="228339"/>
          </a:xfrm>
          <a:prstGeom prst="rect">
            <a:avLst/>
          </a:prstGeom>
        </p:spPr>
      </p:pic>
      <p:pic>
        <p:nvPicPr>
          <p:cNvPr id="9" name="Picture 8">
            <a:extLst>
              <a:ext uri="{FF2B5EF4-FFF2-40B4-BE49-F238E27FC236}">
                <a16:creationId xmlns:a16="http://schemas.microsoft.com/office/drawing/2014/main" id="{287B576A-36BF-DB40-B726-E5DEB6BD0207}"/>
              </a:ext>
            </a:extLst>
          </p:cNvPr>
          <p:cNvPicPr>
            <a:picLocks noChangeAspect="1"/>
          </p:cNvPicPr>
          <p:nvPr/>
        </p:nvPicPr>
        <p:blipFill>
          <a:blip r:embed="rId8"/>
          <a:stretch>
            <a:fillRect/>
          </a:stretch>
        </p:blipFill>
        <p:spPr>
          <a:xfrm>
            <a:off x="5107453" y="3022424"/>
            <a:ext cx="1586380" cy="1581860"/>
          </a:xfrm>
          <a:prstGeom prst="rect">
            <a:avLst/>
          </a:prstGeom>
        </p:spPr>
      </p:pic>
      <p:sp>
        <p:nvSpPr>
          <p:cNvPr id="15" name="TextBox 14">
            <a:extLst>
              <a:ext uri="{FF2B5EF4-FFF2-40B4-BE49-F238E27FC236}">
                <a16:creationId xmlns:a16="http://schemas.microsoft.com/office/drawing/2014/main" id="{BD3F5800-FAE4-3743-AAFD-298CDE02F3CC}"/>
              </a:ext>
            </a:extLst>
          </p:cNvPr>
          <p:cNvSpPr txBox="1"/>
          <p:nvPr/>
        </p:nvSpPr>
        <p:spPr>
          <a:xfrm rot="16200000">
            <a:off x="552904" y="3683456"/>
            <a:ext cx="1208534" cy="3231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500" b="0" i="0" u="none" strike="noStrike" cap="none" spc="0" normalizeH="0" baseline="0" dirty="0">
                <a:ln>
                  <a:noFill/>
                </a:ln>
                <a:solidFill>
                  <a:srgbClr val="000000"/>
                </a:solidFill>
                <a:effectLst/>
                <a:uFillTx/>
                <a:latin typeface="Calibri"/>
                <a:ea typeface="Calibri"/>
                <a:cs typeface="Calibri"/>
                <a:sym typeface="Calibri"/>
              </a:rPr>
              <a:t>Ch10</a:t>
            </a:r>
            <a:r>
              <a:rPr lang="en-US" sz="1500" dirty="0">
                <a:solidFill>
                  <a:srgbClr val="000000"/>
                </a:solidFill>
                <a:latin typeface="Calibri"/>
                <a:ea typeface="Calibri"/>
                <a:cs typeface="Calibri"/>
                <a:sym typeface="Calibri"/>
              </a:rPr>
              <a:t> adaptive</a:t>
            </a:r>
            <a:endParaRPr kumimoji="0" lang="en-US" sz="15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6" name="TextBox 15">
            <a:extLst>
              <a:ext uri="{FF2B5EF4-FFF2-40B4-BE49-F238E27FC236}">
                <a16:creationId xmlns:a16="http://schemas.microsoft.com/office/drawing/2014/main" id="{BF5CAF5B-C7E3-B74F-864D-89BA18E5F366}"/>
              </a:ext>
            </a:extLst>
          </p:cNvPr>
          <p:cNvSpPr txBox="1"/>
          <p:nvPr/>
        </p:nvSpPr>
        <p:spPr>
          <a:xfrm rot="16200000">
            <a:off x="915129" y="2008717"/>
            <a:ext cx="491479" cy="3231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500" b="0" i="0" u="none" strike="noStrike" cap="none" spc="0" normalizeH="0" baseline="0" dirty="0">
                <a:ln>
                  <a:noFill/>
                </a:ln>
                <a:solidFill>
                  <a:srgbClr val="000000"/>
                </a:solidFill>
                <a:effectLst/>
                <a:uFillTx/>
                <a:latin typeface="Calibri"/>
                <a:ea typeface="Calibri"/>
                <a:cs typeface="Calibri"/>
                <a:sym typeface="Calibri"/>
              </a:rPr>
              <a:t>Ch10</a:t>
            </a:r>
          </a:p>
        </p:txBody>
      </p:sp>
      <p:pic>
        <p:nvPicPr>
          <p:cNvPr id="11" name="Picture 10">
            <a:extLst>
              <a:ext uri="{FF2B5EF4-FFF2-40B4-BE49-F238E27FC236}">
                <a16:creationId xmlns:a16="http://schemas.microsoft.com/office/drawing/2014/main" id="{14D6CCB0-341E-FF48-9734-FAA83FDE7142}"/>
              </a:ext>
            </a:extLst>
          </p:cNvPr>
          <p:cNvPicPr>
            <a:picLocks noChangeAspect="1"/>
          </p:cNvPicPr>
          <p:nvPr/>
        </p:nvPicPr>
        <p:blipFill>
          <a:blip r:embed="rId9"/>
          <a:stretch>
            <a:fillRect/>
          </a:stretch>
        </p:blipFill>
        <p:spPr>
          <a:xfrm>
            <a:off x="1960116" y="1423943"/>
            <a:ext cx="1583129" cy="1587652"/>
          </a:xfrm>
          <a:prstGeom prst="rect">
            <a:avLst/>
          </a:prstGeom>
        </p:spPr>
      </p:pic>
      <p:pic>
        <p:nvPicPr>
          <p:cNvPr id="12" name="Picture 11">
            <a:extLst>
              <a:ext uri="{FF2B5EF4-FFF2-40B4-BE49-F238E27FC236}">
                <a16:creationId xmlns:a16="http://schemas.microsoft.com/office/drawing/2014/main" id="{A75ADA5F-2CBF-804E-8B63-19220E2EA27E}"/>
              </a:ext>
            </a:extLst>
          </p:cNvPr>
          <p:cNvPicPr>
            <a:picLocks noChangeAspect="1"/>
          </p:cNvPicPr>
          <p:nvPr/>
        </p:nvPicPr>
        <p:blipFill>
          <a:blip r:embed="rId10"/>
          <a:stretch>
            <a:fillRect/>
          </a:stretch>
        </p:blipFill>
        <p:spPr>
          <a:xfrm>
            <a:off x="3563685" y="1423942"/>
            <a:ext cx="1586363" cy="1581844"/>
          </a:xfrm>
          <a:prstGeom prst="rect">
            <a:avLst/>
          </a:prstGeom>
        </p:spPr>
      </p:pic>
      <p:pic>
        <p:nvPicPr>
          <p:cNvPr id="13" name="Picture 12">
            <a:extLst>
              <a:ext uri="{FF2B5EF4-FFF2-40B4-BE49-F238E27FC236}">
                <a16:creationId xmlns:a16="http://schemas.microsoft.com/office/drawing/2014/main" id="{EFD0FACA-D52B-0347-AEEF-C7FC043CD935}"/>
              </a:ext>
            </a:extLst>
          </p:cNvPr>
          <p:cNvPicPr>
            <a:picLocks noChangeAspect="1"/>
          </p:cNvPicPr>
          <p:nvPr/>
        </p:nvPicPr>
        <p:blipFill>
          <a:blip r:embed="rId11"/>
          <a:stretch>
            <a:fillRect/>
          </a:stretch>
        </p:blipFill>
        <p:spPr>
          <a:xfrm>
            <a:off x="5141741" y="1423400"/>
            <a:ext cx="1588195" cy="1588195"/>
          </a:xfrm>
          <a:prstGeom prst="rect">
            <a:avLst/>
          </a:prstGeom>
        </p:spPr>
      </p:pic>
      <p:sp>
        <p:nvSpPr>
          <p:cNvPr id="22" name="TextBox 21">
            <a:extLst>
              <a:ext uri="{FF2B5EF4-FFF2-40B4-BE49-F238E27FC236}">
                <a16:creationId xmlns:a16="http://schemas.microsoft.com/office/drawing/2014/main" id="{0B8D097B-C71A-3042-AA2D-ED2ACD3AF06C}"/>
              </a:ext>
            </a:extLst>
          </p:cNvPr>
          <p:cNvSpPr txBox="1"/>
          <p:nvPr/>
        </p:nvSpPr>
        <p:spPr>
          <a:xfrm>
            <a:off x="5385699" y="1226567"/>
            <a:ext cx="1206418" cy="3231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500" b="1" i="0" u="none" strike="noStrike" cap="none" spc="0" normalizeH="0" baseline="0" dirty="0">
                <a:ln>
                  <a:noFill/>
                </a:ln>
                <a:solidFill>
                  <a:srgbClr val="000000"/>
                </a:solidFill>
                <a:effectLst/>
                <a:uFillTx/>
                <a:latin typeface="Calibri"/>
                <a:ea typeface="Calibri"/>
                <a:cs typeface="Calibri"/>
                <a:sym typeface="Calibri"/>
              </a:rPr>
              <a:t>1830 UTC </a:t>
            </a:r>
            <a:r>
              <a:rPr kumimoji="0" lang="en-US" sz="1500" b="1" i="0" u="none" strike="noStrike" cap="none" spc="0" normalizeH="0" baseline="0" dirty="0" err="1">
                <a:ln>
                  <a:noFill/>
                </a:ln>
                <a:solidFill>
                  <a:srgbClr val="000000"/>
                </a:solidFill>
                <a:effectLst/>
                <a:uFillTx/>
                <a:latin typeface="Calibri"/>
                <a:ea typeface="Calibri"/>
                <a:cs typeface="Calibri"/>
                <a:sym typeface="Calibri"/>
              </a:rPr>
              <a:t>init.</a:t>
            </a:r>
            <a:endParaRPr kumimoji="0" lang="en-US" sz="1500" b="1" i="0" u="none" strike="noStrike" cap="none" spc="0" normalizeH="0" baseline="0" dirty="0">
              <a:ln>
                <a:noFill/>
              </a:ln>
              <a:solidFill>
                <a:srgbClr val="000000"/>
              </a:solidFill>
              <a:effectLst/>
              <a:uFillTx/>
              <a:latin typeface="Calibri"/>
              <a:ea typeface="Calibri"/>
              <a:cs typeface="Calibri"/>
              <a:sym typeface="Calibri"/>
            </a:endParaRPr>
          </a:p>
        </p:txBody>
      </p:sp>
      <p:sp>
        <p:nvSpPr>
          <p:cNvPr id="23" name="TextBox 22">
            <a:extLst>
              <a:ext uri="{FF2B5EF4-FFF2-40B4-BE49-F238E27FC236}">
                <a16:creationId xmlns:a16="http://schemas.microsoft.com/office/drawing/2014/main" id="{279D4265-CAE6-A949-966E-A514131613AC}"/>
              </a:ext>
            </a:extLst>
          </p:cNvPr>
          <p:cNvSpPr txBox="1"/>
          <p:nvPr/>
        </p:nvSpPr>
        <p:spPr>
          <a:xfrm>
            <a:off x="3835431" y="1216438"/>
            <a:ext cx="1206418" cy="3231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500" b="1" i="0" u="none" strike="noStrike" cap="none" spc="0" normalizeH="0" baseline="0" dirty="0">
                <a:ln>
                  <a:noFill/>
                </a:ln>
                <a:solidFill>
                  <a:srgbClr val="000000"/>
                </a:solidFill>
                <a:effectLst/>
                <a:uFillTx/>
                <a:latin typeface="Calibri"/>
                <a:ea typeface="Calibri"/>
                <a:cs typeface="Calibri"/>
                <a:sym typeface="Calibri"/>
              </a:rPr>
              <a:t>1820 UTC </a:t>
            </a:r>
            <a:r>
              <a:rPr kumimoji="0" lang="en-US" sz="1500" b="1" i="0" u="none" strike="noStrike" cap="none" spc="0" normalizeH="0" baseline="0" dirty="0" err="1">
                <a:ln>
                  <a:noFill/>
                </a:ln>
                <a:solidFill>
                  <a:srgbClr val="000000"/>
                </a:solidFill>
                <a:effectLst/>
                <a:uFillTx/>
                <a:latin typeface="Calibri"/>
                <a:ea typeface="Calibri"/>
                <a:cs typeface="Calibri"/>
                <a:sym typeface="Calibri"/>
              </a:rPr>
              <a:t>init.</a:t>
            </a:r>
            <a:endParaRPr kumimoji="0" lang="en-US" sz="1500" b="1" i="0" u="none" strike="noStrike" cap="none" spc="0" normalizeH="0" baseline="0" dirty="0">
              <a:ln>
                <a:noFill/>
              </a:ln>
              <a:solidFill>
                <a:srgbClr val="000000"/>
              </a:solidFill>
              <a:effectLst/>
              <a:uFillTx/>
              <a:latin typeface="Calibri"/>
              <a:ea typeface="Calibri"/>
              <a:cs typeface="Calibri"/>
              <a:sym typeface="Calibri"/>
            </a:endParaRPr>
          </a:p>
        </p:txBody>
      </p:sp>
      <p:sp>
        <p:nvSpPr>
          <p:cNvPr id="24" name="TextBox 23">
            <a:extLst>
              <a:ext uri="{FF2B5EF4-FFF2-40B4-BE49-F238E27FC236}">
                <a16:creationId xmlns:a16="http://schemas.microsoft.com/office/drawing/2014/main" id="{A9D400DD-428D-9149-A93B-8F5A66180D0F}"/>
              </a:ext>
            </a:extLst>
          </p:cNvPr>
          <p:cNvSpPr txBox="1"/>
          <p:nvPr/>
        </p:nvSpPr>
        <p:spPr>
          <a:xfrm>
            <a:off x="2185342" y="1214568"/>
            <a:ext cx="1206418" cy="3231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500" b="1" i="0" u="none" strike="noStrike" cap="none" spc="0" normalizeH="0" baseline="0" dirty="0">
                <a:ln>
                  <a:noFill/>
                </a:ln>
                <a:solidFill>
                  <a:srgbClr val="000000"/>
                </a:solidFill>
                <a:effectLst/>
                <a:uFillTx/>
                <a:latin typeface="Calibri"/>
                <a:ea typeface="Calibri"/>
                <a:cs typeface="Calibri"/>
                <a:sym typeface="Calibri"/>
              </a:rPr>
              <a:t>1810 UTC </a:t>
            </a:r>
            <a:r>
              <a:rPr kumimoji="0" lang="en-US" sz="1500" b="1" i="0" u="none" strike="noStrike" cap="none" spc="0" normalizeH="0" baseline="0" dirty="0" err="1">
                <a:ln>
                  <a:noFill/>
                </a:ln>
                <a:solidFill>
                  <a:srgbClr val="000000"/>
                </a:solidFill>
                <a:effectLst/>
                <a:uFillTx/>
                <a:latin typeface="Calibri"/>
                <a:ea typeface="Calibri"/>
                <a:cs typeface="Calibri"/>
                <a:sym typeface="Calibri"/>
              </a:rPr>
              <a:t>init.</a:t>
            </a:r>
            <a:endParaRPr kumimoji="0" lang="en-US" sz="1500" b="1" i="0" u="none" strike="noStrike" cap="none" spc="0" normalizeH="0" baseline="0" dirty="0">
              <a:ln>
                <a:noFill/>
              </a:ln>
              <a:solidFill>
                <a:srgbClr val="000000"/>
              </a:solidFill>
              <a:effectLst/>
              <a:uFillTx/>
              <a:latin typeface="Calibri"/>
              <a:ea typeface="Calibri"/>
              <a:cs typeface="Calibri"/>
              <a:sym typeface="Calibri"/>
            </a:endParaRPr>
          </a:p>
        </p:txBody>
      </p:sp>
      <p:sp>
        <p:nvSpPr>
          <p:cNvPr id="25" name="TextBox 24">
            <a:extLst>
              <a:ext uri="{FF2B5EF4-FFF2-40B4-BE49-F238E27FC236}">
                <a16:creationId xmlns:a16="http://schemas.microsoft.com/office/drawing/2014/main" id="{65B64AE9-0A06-5847-A707-6DCD80394A70}"/>
              </a:ext>
            </a:extLst>
          </p:cNvPr>
          <p:cNvSpPr txBox="1"/>
          <p:nvPr/>
        </p:nvSpPr>
        <p:spPr>
          <a:xfrm>
            <a:off x="7204305" y="1559950"/>
            <a:ext cx="1531188" cy="369332"/>
          </a:xfrm>
          <a:prstGeom prst="rect">
            <a:avLst/>
          </a:prstGeom>
          <a:noFill/>
        </p:spPr>
        <p:txBody>
          <a:bodyPr wrap="none" rtlCol="0">
            <a:spAutoFit/>
          </a:bodyPr>
          <a:lstStyle/>
          <a:p>
            <a:r>
              <a:rPr lang="en-US" b="1" dirty="0">
                <a:solidFill>
                  <a:srgbClr val="FF0000"/>
                </a:solidFill>
              </a:rPr>
              <a:t>Observation</a:t>
            </a:r>
          </a:p>
        </p:txBody>
      </p:sp>
      <p:pic>
        <p:nvPicPr>
          <p:cNvPr id="26" name="Picture 25">
            <a:extLst>
              <a:ext uri="{FF2B5EF4-FFF2-40B4-BE49-F238E27FC236}">
                <a16:creationId xmlns:a16="http://schemas.microsoft.com/office/drawing/2014/main" id="{0D17DB96-64D0-894F-80DD-B8E23473CD85}"/>
              </a:ext>
            </a:extLst>
          </p:cNvPr>
          <p:cNvPicPr>
            <a:picLocks noChangeAspect="1"/>
          </p:cNvPicPr>
          <p:nvPr/>
        </p:nvPicPr>
        <p:blipFill>
          <a:blip r:embed="rId12"/>
          <a:stretch>
            <a:fillRect/>
          </a:stretch>
        </p:blipFill>
        <p:spPr>
          <a:xfrm>
            <a:off x="7035213" y="1904919"/>
            <a:ext cx="1869371" cy="1866882"/>
          </a:xfrm>
          <a:prstGeom prst="rect">
            <a:avLst/>
          </a:prstGeom>
        </p:spPr>
      </p:pic>
      <p:sp>
        <p:nvSpPr>
          <p:cNvPr id="27" name="TextBox 26">
            <a:extLst>
              <a:ext uri="{FF2B5EF4-FFF2-40B4-BE49-F238E27FC236}">
                <a16:creationId xmlns:a16="http://schemas.microsoft.com/office/drawing/2014/main" id="{61BAE399-5516-3F47-AF94-5633F5CD1808}"/>
              </a:ext>
            </a:extLst>
          </p:cNvPr>
          <p:cNvSpPr txBox="1"/>
          <p:nvPr/>
        </p:nvSpPr>
        <p:spPr>
          <a:xfrm>
            <a:off x="7491258" y="2491773"/>
            <a:ext cx="284052" cy="307777"/>
          </a:xfrm>
          <a:prstGeom prst="rect">
            <a:avLst/>
          </a:prstGeom>
          <a:noFill/>
        </p:spPr>
        <p:txBody>
          <a:bodyPr wrap="none" rtlCol="0">
            <a:spAutoFit/>
          </a:bodyPr>
          <a:lstStyle/>
          <a:p>
            <a:r>
              <a:rPr lang="en-US" sz="1400" b="1" dirty="0"/>
              <a:t>1</a:t>
            </a:r>
          </a:p>
        </p:txBody>
      </p:sp>
      <p:sp>
        <p:nvSpPr>
          <p:cNvPr id="28" name="TextBox 27">
            <a:extLst>
              <a:ext uri="{FF2B5EF4-FFF2-40B4-BE49-F238E27FC236}">
                <a16:creationId xmlns:a16="http://schemas.microsoft.com/office/drawing/2014/main" id="{CE743E4E-3BD0-7C43-A4A1-0BED029A87DC}"/>
              </a:ext>
            </a:extLst>
          </p:cNvPr>
          <p:cNvSpPr txBox="1"/>
          <p:nvPr/>
        </p:nvSpPr>
        <p:spPr>
          <a:xfrm>
            <a:off x="7298894" y="2966961"/>
            <a:ext cx="284052" cy="307777"/>
          </a:xfrm>
          <a:prstGeom prst="rect">
            <a:avLst/>
          </a:prstGeom>
          <a:noFill/>
        </p:spPr>
        <p:txBody>
          <a:bodyPr wrap="none" rtlCol="0">
            <a:spAutoFit/>
          </a:bodyPr>
          <a:lstStyle/>
          <a:p>
            <a:r>
              <a:rPr lang="en-US" sz="1400" b="1" dirty="0"/>
              <a:t>2</a:t>
            </a:r>
          </a:p>
        </p:txBody>
      </p:sp>
      <p:sp>
        <p:nvSpPr>
          <p:cNvPr id="30" name="TextBox 29">
            <a:extLst>
              <a:ext uri="{FF2B5EF4-FFF2-40B4-BE49-F238E27FC236}">
                <a16:creationId xmlns:a16="http://schemas.microsoft.com/office/drawing/2014/main" id="{DE41C1CF-0A0A-574E-A0DB-FDB1851034F9}"/>
              </a:ext>
            </a:extLst>
          </p:cNvPr>
          <p:cNvSpPr txBox="1"/>
          <p:nvPr/>
        </p:nvSpPr>
        <p:spPr>
          <a:xfrm>
            <a:off x="7396598" y="2656745"/>
            <a:ext cx="284052" cy="307777"/>
          </a:xfrm>
          <a:prstGeom prst="rect">
            <a:avLst/>
          </a:prstGeom>
          <a:noFill/>
        </p:spPr>
        <p:txBody>
          <a:bodyPr wrap="none" rtlCol="0">
            <a:spAutoFit/>
          </a:bodyPr>
          <a:lstStyle/>
          <a:p>
            <a:r>
              <a:rPr lang="en-US" sz="1400" b="1" dirty="0"/>
              <a:t>3</a:t>
            </a:r>
          </a:p>
        </p:txBody>
      </p:sp>
      <p:sp>
        <p:nvSpPr>
          <p:cNvPr id="31" name="TextBox 30">
            <a:extLst>
              <a:ext uri="{FF2B5EF4-FFF2-40B4-BE49-F238E27FC236}">
                <a16:creationId xmlns:a16="http://schemas.microsoft.com/office/drawing/2014/main" id="{AA9271F4-DF22-E348-9EFE-24D7F14C7DB3}"/>
              </a:ext>
            </a:extLst>
          </p:cNvPr>
          <p:cNvSpPr txBox="1"/>
          <p:nvPr/>
        </p:nvSpPr>
        <p:spPr>
          <a:xfrm>
            <a:off x="7204305" y="3917358"/>
            <a:ext cx="1700279" cy="584775"/>
          </a:xfrm>
          <a:prstGeom prst="rect">
            <a:avLst/>
          </a:prstGeom>
          <a:noFill/>
        </p:spPr>
        <p:txBody>
          <a:bodyPr wrap="square" rtlCol="0">
            <a:spAutoFit/>
          </a:bodyPr>
          <a:lstStyle/>
          <a:p>
            <a:pPr algn="ctr"/>
            <a:r>
              <a:rPr lang="en-US" sz="1600" dirty="0"/>
              <a:t>1830 to 1900 UTC</a:t>
            </a:r>
          </a:p>
        </p:txBody>
      </p:sp>
    </p:spTree>
    <p:extLst>
      <p:ext uri="{BB962C8B-B14F-4D97-AF65-F5344CB8AC3E}">
        <p14:creationId xmlns:p14="http://schemas.microsoft.com/office/powerpoint/2010/main" val="10294549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F1FF84-A7CC-6746-80CF-A5E330AACFF2}"/>
              </a:ext>
            </a:extLst>
          </p:cNvPr>
          <p:cNvPicPr>
            <a:picLocks noChangeAspect="1"/>
          </p:cNvPicPr>
          <p:nvPr/>
        </p:nvPicPr>
        <p:blipFill>
          <a:blip r:embed="rId3"/>
          <a:stretch>
            <a:fillRect/>
          </a:stretch>
        </p:blipFill>
        <p:spPr>
          <a:xfrm>
            <a:off x="1449110" y="1828611"/>
            <a:ext cx="1869371" cy="1866882"/>
          </a:xfrm>
          <a:prstGeom prst="rect">
            <a:avLst/>
          </a:prstGeom>
        </p:spPr>
      </p:pic>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23554" name="Picture 7" descr="ou_logo_400x56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5" name="TextBox 5"/>
          <p:cNvSpPr txBox="1">
            <a:spLocks noChangeArrowheads="1"/>
          </p:cNvSpPr>
          <p:nvPr/>
        </p:nvSpPr>
        <p:spPr bwMode="auto">
          <a:xfrm>
            <a:off x="1040606" y="263997"/>
            <a:ext cx="669766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dirty="0">
                <a:solidFill>
                  <a:srgbClr val="C00000"/>
                </a:solidFill>
              </a:rPr>
              <a:t>Ch9 vs Ch10 ABI DA impact</a:t>
            </a:r>
          </a:p>
        </p:txBody>
      </p:sp>
      <p:sp>
        <p:nvSpPr>
          <p:cNvPr id="23556"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AD37AF3-B944-D84C-8714-F40CCC1CD6AD}" type="slidenum">
              <a:rPr lang="en-US" altLang="zh-CN" sz="1200">
                <a:solidFill>
                  <a:srgbClr val="898989"/>
                </a:solidFill>
                <a:latin typeface="Calibri" charset="0"/>
              </a:rPr>
              <a:pPr/>
              <a:t>11</a:t>
            </a:fld>
            <a:endParaRPr lang="en-US" altLang="zh-CN" sz="1200">
              <a:solidFill>
                <a:srgbClr val="898989"/>
              </a:solidFill>
              <a:latin typeface="Calibri" charset="0"/>
            </a:endParaRPr>
          </a:p>
        </p:txBody>
      </p:sp>
      <p:pic>
        <p:nvPicPr>
          <p:cNvPr id="23558" name="Picture 6" descr="hres2.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956550" y="58738"/>
            <a:ext cx="10414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762B6B1-22DE-3F48-8260-B37B73F169FD}"/>
              </a:ext>
            </a:extLst>
          </p:cNvPr>
          <p:cNvPicPr>
            <a:picLocks noChangeAspect="1"/>
          </p:cNvPicPr>
          <p:nvPr/>
        </p:nvPicPr>
        <p:blipFill>
          <a:blip r:embed="rId6"/>
          <a:stretch>
            <a:fillRect/>
          </a:stretch>
        </p:blipFill>
        <p:spPr>
          <a:xfrm>
            <a:off x="2218095" y="3796928"/>
            <a:ext cx="4546600" cy="279400"/>
          </a:xfrm>
          <a:prstGeom prst="rect">
            <a:avLst/>
          </a:prstGeom>
        </p:spPr>
      </p:pic>
      <p:sp>
        <p:nvSpPr>
          <p:cNvPr id="10" name="TextBox 9">
            <a:extLst>
              <a:ext uri="{FF2B5EF4-FFF2-40B4-BE49-F238E27FC236}">
                <a16:creationId xmlns:a16="http://schemas.microsoft.com/office/drawing/2014/main" id="{C1C922C2-E688-8C4A-9E50-C06C31FE3870}"/>
              </a:ext>
            </a:extLst>
          </p:cNvPr>
          <p:cNvSpPr txBox="1"/>
          <p:nvPr/>
        </p:nvSpPr>
        <p:spPr>
          <a:xfrm>
            <a:off x="2970090" y="4118883"/>
            <a:ext cx="2779928" cy="246221"/>
          </a:xfrm>
          <a:prstGeom prst="rect">
            <a:avLst/>
          </a:prstGeom>
          <a:noFill/>
        </p:spPr>
        <p:txBody>
          <a:bodyPr wrap="none" rtlCol="0">
            <a:spAutoFit/>
          </a:bodyPr>
          <a:lstStyle/>
          <a:p>
            <a:r>
              <a:rPr lang="en-US" sz="1000" i="1" dirty="0"/>
              <a:t>Forecast time-maximum composite reflectivity</a:t>
            </a:r>
          </a:p>
        </p:txBody>
      </p:sp>
      <p:sp>
        <p:nvSpPr>
          <p:cNvPr id="28" name="TextBox 27">
            <a:extLst>
              <a:ext uri="{FF2B5EF4-FFF2-40B4-BE49-F238E27FC236}">
                <a16:creationId xmlns:a16="http://schemas.microsoft.com/office/drawing/2014/main" id="{46DF0473-30AC-C443-8223-67D1E5E0C674}"/>
              </a:ext>
            </a:extLst>
          </p:cNvPr>
          <p:cNvSpPr txBox="1"/>
          <p:nvPr/>
        </p:nvSpPr>
        <p:spPr>
          <a:xfrm>
            <a:off x="1929602" y="2403284"/>
            <a:ext cx="284052" cy="307777"/>
          </a:xfrm>
          <a:prstGeom prst="rect">
            <a:avLst/>
          </a:prstGeom>
          <a:noFill/>
        </p:spPr>
        <p:txBody>
          <a:bodyPr wrap="none" rtlCol="0">
            <a:spAutoFit/>
          </a:bodyPr>
          <a:lstStyle/>
          <a:p>
            <a:r>
              <a:rPr lang="en-US" sz="1400" b="1" dirty="0"/>
              <a:t>1</a:t>
            </a:r>
          </a:p>
        </p:txBody>
      </p:sp>
      <p:sp>
        <p:nvSpPr>
          <p:cNvPr id="30" name="TextBox 29">
            <a:extLst>
              <a:ext uri="{FF2B5EF4-FFF2-40B4-BE49-F238E27FC236}">
                <a16:creationId xmlns:a16="http://schemas.microsoft.com/office/drawing/2014/main" id="{D0B71A40-8EFA-A748-BCE2-CD32E1989B63}"/>
              </a:ext>
            </a:extLst>
          </p:cNvPr>
          <p:cNvSpPr txBox="1"/>
          <p:nvPr/>
        </p:nvSpPr>
        <p:spPr>
          <a:xfrm>
            <a:off x="1779992" y="2573325"/>
            <a:ext cx="284052" cy="307777"/>
          </a:xfrm>
          <a:prstGeom prst="rect">
            <a:avLst/>
          </a:prstGeom>
          <a:noFill/>
        </p:spPr>
        <p:txBody>
          <a:bodyPr wrap="none" rtlCol="0">
            <a:spAutoFit/>
          </a:bodyPr>
          <a:lstStyle/>
          <a:p>
            <a:r>
              <a:rPr lang="en-US" sz="1400" b="1" dirty="0"/>
              <a:t>3</a:t>
            </a:r>
          </a:p>
        </p:txBody>
      </p:sp>
      <p:sp>
        <p:nvSpPr>
          <p:cNvPr id="31" name="TextBox 30">
            <a:extLst>
              <a:ext uri="{FF2B5EF4-FFF2-40B4-BE49-F238E27FC236}">
                <a16:creationId xmlns:a16="http://schemas.microsoft.com/office/drawing/2014/main" id="{97661ECB-51B6-1242-AD26-A65D826CBE9B}"/>
              </a:ext>
            </a:extLst>
          </p:cNvPr>
          <p:cNvSpPr txBox="1"/>
          <p:nvPr/>
        </p:nvSpPr>
        <p:spPr>
          <a:xfrm>
            <a:off x="1906547" y="2941581"/>
            <a:ext cx="284052" cy="307777"/>
          </a:xfrm>
          <a:prstGeom prst="rect">
            <a:avLst/>
          </a:prstGeom>
          <a:noFill/>
        </p:spPr>
        <p:txBody>
          <a:bodyPr wrap="none" rtlCol="0">
            <a:spAutoFit/>
          </a:bodyPr>
          <a:lstStyle/>
          <a:p>
            <a:r>
              <a:rPr lang="en-US" sz="1400" b="1" dirty="0"/>
              <a:t>4</a:t>
            </a:r>
          </a:p>
        </p:txBody>
      </p:sp>
      <p:sp>
        <p:nvSpPr>
          <p:cNvPr id="33" name="TextBox 32">
            <a:extLst>
              <a:ext uri="{FF2B5EF4-FFF2-40B4-BE49-F238E27FC236}">
                <a16:creationId xmlns:a16="http://schemas.microsoft.com/office/drawing/2014/main" id="{4CEF7CA7-B52D-A641-9D35-9EEFF4596120}"/>
              </a:ext>
            </a:extLst>
          </p:cNvPr>
          <p:cNvSpPr txBox="1"/>
          <p:nvPr/>
        </p:nvSpPr>
        <p:spPr>
          <a:xfrm>
            <a:off x="1689716" y="2864950"/>
            <a:ext cx="284052" cy="307777"/>
          </a:xfrm>
          <a:prstGeom prst="rect">
            <a:avLst/>
          </a:prstGeom>
          <a:noFill/>
        </p:spPr>
        <p:txBody>
          <a:bodyPr wrap="none" rtlCol="0">
            <a:spAutoFit/>
          </a:bodyPr>
          <a:lstStyle/>
          <a:p>
            <a:r>
              <a:rPr lang="en-US" sz="1400" b="1" dirty="0"/>
              <a:t>2</a:t>
            </a:r>
          </a:p>
        </p:txBody>
      </p:sp>
      <p:sp>
        <p:nvSpPr>
          <p:cNvPr id="2" name="TextBox 1">
            <a:extLst>
              <a:ext uri="{FF2B5EF4-FFF2-40B4-BE49-F238E27FC236}">
                <a16:creationId xmlns:a16="http://schemas.microsoft.com/office/drawing/2014/main" id="{31E7B2B7-A2B3-DB45-823B-9A5F5B142101}"/>
              </a:ext>
            </a:extLst>
          </p:cNvPr>
          <p:cNvSpPr txBox="1"/>
          <p:nvPr/>
        </p:nvSpPr>
        <p:spPr>
          <a:xfrm>
            <a:off x="1649140" y="1512706"/>
            <a:ext cx="1428596" cy="369332"/>
          </a:xfrm>
          <a:prstGeom prst="rect">
            <a:avLst/>
          </a:prstGeom>
          <a:noFill/>
        </p:spPr>
        <p:txBody>
          <a:bodyPr wrap="none" rtlCol="0">
            <a:spAutoFit/>
          </a:bodyPr>
          <a:lstStyle/>
          <a:p>
            <a:r>
              <a:rPr lang="en-US" dirty="0">
                <a:solidFill>
                  <a:srgbClr val="FF0000"/>
                </a:solidFill>
              </a:rPr>
              <a:t>Observation</a:t>
            </a:r>
          </a:p>
        </p:txBody>
      </p:sp>
      <p:sp>
        <p:nvSpPr>
          <p:cNvPr id="35" name="TextBox 34">
            <a:extLst>
              <a:ext uri="{FF2B5EF4-FFF2-40B4-BE49-F238E27FC236}">
                <a16:creationId xmlns:a16="http://schemas.microsoft.com/office/drawing/2014/main" id="{3EBD10B2-9B22-C641-A0D3-9A6F5978CF0D}"/>
              </a:ext>
            </a:extLst>
          </p:cNvPr>
          <p:cNvSpPr txBox="1"/>
          <p:nvPr/>
        </p:nvSpPr>
        <p:spPr>
          <a:xfrm>
            <a:off x="3560008" y="1459279"/>
            <a:ext cx="1646605" cy="369332"/>
          </a:xfrm>
          <a:prstGeom prst="rect">
            <a:avLst/>
          </a:prstGeom>
          <a:noFill/>
        </p:spPr>
        <p:txBody>
          <a:bodyPr wrap="none" rtlCol="0">
            <a:spAutoFit/>
          </a:bodyPr>
          <a:lstStyle/>
          <a:p>
            <a:r>
              <a:rPr lang="en-US" dirty="0">
                <a:solidFill>
                  <a:srgbClr val="FF0000"/>
                </a:solidFill>
              </a:rPr>
              <a:t>Radar &amp; Ch. 9</a:t>
            </a:r>
          </a:p>
        </p:txBody>
      </p:sp>
      <p:sp>
        <p:nvSpPr>
          <p:cNvPr id="36" name="TextBox 35">
            <a:extLst>
              <a:ext uri="{FF2B5EF4-FFF2-40B4-BE49-F238E27FC236}">
                <a16:creationId xmlns:a16="http://schemas.microsoft.com/office/drawing/2014/main" id="{F329A202-3DBA-CC46-B848-9F7CF30C42F3}"/>
              </a:ext>
            </a:extLst>
          </p:cNvPr>
          <p:cNvSpPr txBox="1"/>
          <p:nvPr/>
        </p:nvSpPr>
        <p:spPr>
          <a:xfrm>
            <a:off x="5460743" y="1459279"/>
            <a:ext cx="1774845" cy="369332"/>
          </a:xfrm>
          <a:prstGeom prst="rect">
            <a:avLst/>
          </a:prstGeom>
          <a:noFill/>
        </p:spPr>
        <p:txBody>
          <a:bodyPr wrap="none" rtlCol="0">
            <a:spAutoFit/>
          </a:bodyPr>
          <a:lstStyle/>
          <a:p>
            <a:r>
              <a:rPr lang="en-US" dirty="0">
                <a:solidFill>
                  <a:srgbClr val="FF0000"/>
                </a:solidFill>
              </a:rPr>
              <a:t>Radar &amp; Ch. 10</a:t>
            </a:r>
          </a:p>
        </p:txBody>
      </p:sp>
      <p:pic>
        <p:nvPicPr>
          <p:cNvPr id="27" name="Picture 26">
            <a:extLst>
              <a:ext uri="{FF2B5EF4-FFF2-40B4-BE49-F238E27FC236}">
                <a16:creationId xmlns:a16="http://schemas.microsoft.com/office/drawing/2014/main" id="{CCA99D59-B36D-0B4D-B660-8494997485DA}"/>
              </a:ext>
            </a:extLst>
          </p:cNvPr>
          <p:cNvPicPr>
            <a:picLocks noChangeAspect="1"/>
          </p:cNvPicPr>
          <p:nvPr/>
        </p:nvPicPr>
        <p:blipFill>
          <a:blip r:embed="rId7"/>
          <a:stretch>
            <a:fillRect/>
          </a:stretch>
        </p:blipFill>
        <p:spPr>
          <a:xfrm>
            <a:off x="3390489" y="1815992"/>
            <a:ext cx="1882182" cy="1879501"/>
          </a:xfrm>
          <a:prstGeom prst="rect">
            <a:avLst/>
          </a:prstGeom>
        </p:spPr>
      </p:pic>
      <p:pic>
        <p:nvPicPr>
          <p:cNvPr id="29" name="Picture 28">
            <a:extLst>
              <a:ext uri="{FF2B5EF4-FFF2-40B4-BE49-F238E27FC236}">
                <a16:creationId xmlns:a16="http://schemas.microsoft.com/office/drawing/2014/main" id="{48D859BF-1A31-694C-A220-F27DB8DE7BF5}"/>
              </a:ext>
            </a:extLst>
          </p:cNvPr>
          <p:cNvPicPr>
            <a:picLocks noChangeAspect="1"/>
          </p:cNvPicPr>
          <p:nvPr/>
        </p:nvPicPr>
        <p:blipFill>
          <a:blip r:embed="rId8"/>
          <a:stretch>
            <a:fillRect/>
          </a:stretch>
        </p:blipFill>
        <p:spPr>
          <a:xfrm>
            <a:off x="5442674" y="1813976"/>
            <a:ext cx="1865630" cy="1857669"/>
          </a:xfrm>
          <a:prstGeom prst="rect">
            <a:avLst/>
          </a:prstGeom>
        </p:spPr>
      </p:pic>
      <p:sp>
        <p:nvSpPr>
          <p:cNvPr id="23" name="TextBox 22">
            <a:extLst>
              <a:ext uri="{FF2B5EF4-FFF2-40B4-BE49-F238E27FC236}">
                <a16:creationId xmlns:a16="http://schemas.microsoft.com/office/drawing/2014/main" id="{0AC49EF4-6DED-AA4F-AFE9-472A7A4CA0EE}"/>
              </a:ext>
            </a:extLst>
          </p:cNvPr>
          <p:cNvSpPr txBox="1"/>
          <p:nvPr/>
        </p:nvSpPr>
        <p:spPr>
          <a:xfrm>
            <a:off x="5920743" y="2403283"/>
            <a:ext cx="284052" cy="307777"/>
          </a:xfrm>
          <a:prstGeom prst="rect">
            <a:avLst/>
          </a:prstGeom>
          <a:noFill/>
        </p:spPr>
        <p:txBody>
          <a:bodyPr wrap="none" rtlCol="0">
            <a:spAutoFit/>
          </a:bodyPr>
          <a:lstStyle/>
          <a:p>
            <a:r>
              <a:rPr lang="en-US" sz="1400" b="1" dirty="0"/>
              <a:t>1</a:t>
            </a:r>
          </a:p>
        </p:txBody>
      </p:sp>
      <p:sp>
        <p:nvSpPr>
          <p:cNvPr id="24" name="TextBox 23">
            <a:extLst>
              <a:ext uri="{FF2B5EF4-FFF2-40B4-BE49-F238E27FC236}">
                <a16:creationId xmlns:a16="http://schemas.microsoft.com/office/drawing/2014/main" id="{C0E34B53-FDAF-2D45-9405-46665D6BD5C5}"/>
              </a:ext>
            </a:extLst>
          </p:cNvPr>
          <p:cNvSpPr txBox="1"/>
          <p:nvPr/>
        </p:nvSpPr>
        <p:spPr>
          <a:xfrm>
            <a:off x="3820842" y="2425650"/>
            <a:ext cx="284052" cy="307777"/>
          </a:xfrm>
          <a:prstGeom prst="rect">
            <a:avLst/>
          </a:prstGeom>
          <a:noFill/>
        </p:spPr>
        <p:txBody>
          <a:bodyPr wrap="none" rtlCol="0">
            <a:spAutoFit/>
          </a:bodyPr>
          <a:lstStyle/>
          <a:p>
            <a:r>
              <a:rPr lang="en-US" sz="1400" b="1" dirty="0"/>
              <a:t>1</a:t>
            </a:r>
          </a:p>
        </p:txBody>
      </p:sp>
      <p:sp>
        <p:nvSpPr>
          <p:cNvPr id="25" name="TextBox 24">
            <a:extLst>
              <a:ext uri="{FF2B5EF4-FFF2-40B4-BE49-F238E27FC236}">
                <a16:creationId xmlns:a16="http://schemas.microsoft.com/office/drawing/2014/main" id="{C582682F-BF50-4647-A3F3-6E41D31157BE}"/>
              </a:ext>
            </a:extLst>
          </p:cNvPr>
          <p:cNvSpPr txBox="1"/>
          <p:nvPr/>
        </p:nvSpPr>
        <p:spPr>
          <a:xfrm>
            <a:off x="5778717" y="2588921"/>
            <a:ext cx="284052" cy="307777"/>
          </a:xfrm>
          <a:prstGeom prst="rect">
            <a:avLst/>
          </a:prstGeom>
          <a:noFill/>
        </p:spPr>
        <p:txBody>
          <a:bodyPr wrap="none" rtlCol="0">
            <a:spAutoFit/>
          </a:bodyPr>
          <a:lstStyle/>
          <a:p>
            <a:r>
              <a:rPr lang="en-US" sz="1400" b="1" dirty="0"/>
              <a:t>3</a:t>
            </a:r>
          </a:p>
        </p:txBody>
      </p:sp>
      <p:sp>
        <p:nvSpPr>
          <p:cNvPr id="26" name="TextBox 25">
            <a:extLst>
              <a:ext uri="{FF2B5EF4-FFF2-40B4-BE49-F238E27FC236}">
                <a16:creationId xmlns:a16="http://schemas.microsoft.com/office/drawing/2014/main" id="{A1387AC2-6360-0641-A561-8556B8D221C4}"/>
              </a:ext>
            </a:extLst>
          </p:cNvPr>
          <p:cNvSpPr txBox="1"/>
          <p:nvPr/>
        </p:nvSpPr>
        <p:spPr>
          <a:xfrm>
            <a:off x="3767083" y="2568744"/>
            <a:ext cx="284052" cy="307777"/>
          </a:xfrm>
          <a:prstGeom prst="rect">
            <a:avLst/>
          </a:prstGeom>
          <a:noFill/>
        </p:spPr>
        <p:txBody>
          <a:bodyPr wrap="none" rtlCol="0">
            <a:spAutoFit/>
          </a:bodyPr>
          <a:lstStyle/>
          <a:p>
            <a:r>
              <a:rPr lang="en-US" sz="1400" b="1" dirty="0"/>
              <a:t>3</a:t>
            </a:r>
          </a:p>
        </p:txBody>
      </p:sp>
      <p:sp>
        <p:nvSpPr>
          <p:cNvPr id="32" name="TextBox 31">
            <a:extLst>
              <a:ext uri="{FF2B5EF4-FFF2-40B4-BE49-F238E27FC236}">
                <a16:creationId xmlns:a16="http://schemas.microsoft.com/office/drawing/2014/main" id="{2E641210-1416-844E-86C7-D0C0B281A3E6}"/>
              </a:ext>
            </a:extLst>
          </p:cNvPr>
          <p:cNvSpPr txBox="1"/>
          <p:nvPr/>
        </p:nvSpPr>
        <p:spPr>
          <a:xfrm>
            <a:off x="5692880" y="2883575"/>
            <a:ext cx="284052" cy="307777"/>
          </a:xfrm>
          <a:prstGeom prst="rect">
            <a:avLst/>
          </a:prstGeom>
          <a:noFill/>
        </p:spPr>
        <p:txBody>
          <a:bodyPr wrap="none" rtlCol="0">
            <a:spAutoFit/>
          </a:bodyPr>
          <a:lstStyle/>
          <a:p>
            <a:r>
              <a:rPr lang="en-US" sz="1400" b="1" dirty="0"/>
              <a:t>2</a:t>
            </a:r>
          </a:p>
        </p:txBody>
      </p:sp>
      <p:sp>
        <p:nvSpPr>
          <p:cNvPr id="37" name="TextBox 36">
            <a:extLst>
              <a:ext uri="{FF2B5EF4-FFF2-40B4-BE49-F238E27FC236}">
                <a16:creationId xmlns:a16="http://schemas.microsoft.com/office/drawing/2014/main" id="{3D8B3537-FBD6-F245-A963-1E0367CF7B7B}"/>
              </a:ext>
            </a:extLst>
          </p:cNvPr>
          <p:cNvSpPr txBox="1"/>
          <p:nvPr/>
        </p:nvSpPr>
        <p:spPr>
          <a:xfrm>
            <a:off x="3580097" y="2863343"/>
            <a:ext cx="284052" cy="307777"/>
          </a:xfrm>
          <a:prstGeom prst="rect">
            <a:avLst/>
          </a:prstGeom>
          <a:noFill/>
        </p:spPr>
        <p:txBody>
          <a:bodyPr wrap="none" rtlCol="0">
            <a:spAutoFit/>
          </a:bodyPr>
          <a:lstStyle/>
          <a:p>
            <a:r>
              <a:rPr lang="en-US" sz="1400" b="1" dirty="0"/>
              <a:t>2</a:t>
            </a:r>
          </a:p>
        </p:txBody>
      </p:sp>
      <p:sp>
        <p:nvSpPr>
          <p:cNvPr id="38" name="TextBox 37">
            <a:extLst>
              <a:ext uri="{FF2B5EF4-FFF2-40B4-BE49-F238E27FC236}">
                <a16:creationId xmlns:a16="http://schemas.microsoft.com/office/drawing/2014/main" id="{4297B32F-4566-C448-8C0C-D11078C8AFFA}"/>
              </a:ext>
            </a:extLst>
          </p:cNvPr>
          <p:cNvSpPr txBox="1"/>
          <p:nvPr/>
        </p:nvSpPr>
        <p:spPr>
          <a:xfrm>
            <a:off x="4191553" y="3239464"/>
            <a:ext cx="284052" cy="307777"/>
          </a:xfrm>
          <a:prstGeom prst="rect">
            <a:avLst/>
          </a:prstGeom>
          <a:noFill/>
        </p:spPr>
        <p:txBody>
          <a:bodyPr wrap="none" rtlCol="0">
            <a:spAutoFit/>
          </a:bodyPr>
          <a:lstStyle/>
          <a:p>
            <a:r>
              <a:rPr lang="en-US" sz="1400" b="1" dirty="0"/>
              <a:t>4</a:t>
            </a:r>
          </a:p>
        </p:txBody>
      </p:sp>
      <p:sp>
        <p:nvSpPr>
          <p:cNvPr id="40" name="TextBox 39">
            <a:extLst>
              <a:ext uri="{FF2B5EF4-FFF2-40B4-BE49-F238E27FC236}">
                <a16:creationId xmlns:a16="http://schemas.microsoft.com/office/drawing/2014/main" id="{DC59BC73-0101-2048-964C-0640EDCE2DD2}"/>
              </a:ext>
            </a:extLst>
          </p:cNvPr>
          <p:cNvSpPr txBox="1"/>
          <p:nvPr/>
        </p:nvSpPr>
        <p:spPr>
          <a:xfrm>
            <a:off x="6204795" y="3285732"/>
            <a:ext cx="284052" cy="307777"/>
          </a:xfrm>
          <a:prstGeom prst="rect">
            <a:avLst/>
          </a:prstGeom>
          <a:noFill/>
        </p:spPr>
        <p:txBody>
          <a:bodyPr wrap="none" rtlCol="0">
            <a:spAutoFit/>
          </a:bodyPr>
          <a:lstStyle/>
          <a:p>
            <a:r>
              <a:rPr lang="en-US" sz="1400" b="1" dirty="0"/>
              <a:t>4</a:t>
            </a:r>
          </a:p>
        </p:txBody>
      </p:sp>
      <p:cxnSp>
        <p:nvCxnSpPr>
          <p:cNvPr id="8" name="Straight Arrow Connector 7">
            <a:extLst>
              <a:ext uri="{FF2B5EF4-FFF2-40B4-BE49-F238E27FC236}">
                <a16:creationId xmlns:a16="http://schemas.microsoft.com/office/drawing/2014/main" id="{0CB54ECF-7C43-A242-9D94-677B44C614A6}"/>
              </a:ext>
            </a:extLst>
          </p:cNvPr>
          <p:cNvCxnSpPr>
            <a:cxnSpLocks/>
          </p:cNvCxnSpPr>
          <p:nvPr/>
        </p:nvCxnSpPr>
        <p:spPr>
          <a:xfrm flipH="1" flipV="1">
            <a:off x="6004910" y="3017232"/>
            <a:ext cx="284051" cy="36679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2F6E96C-60B9-8849-BB7A-40ADED333A8A}"/>
              </a:ext>
            </a:extLst>
          </p:cNvPr>
          <p:cNvCxnSpPr>
            <a:cxnSpLocks/>
          </p:cNvCxnSpPr>
          <p:nvPr/>
        </p:nvCxnSpPr>
        <p:spPr>
          <a:xfrm flipH="1" flipV="1">
            <a:off x="4021549" y="2973012"/>
            <a:ext cx="284051" cy="36679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Shape 63">
            <a:extLst>
              <a:ext uri="{FF2B5EF4-FFF2-40B4-BE49-F238E27FC236}">
                <a16:creationId xmlns:a16="http://schemas.microsoft.com/office/drawing/2014/main" id="{CD1A8DED-C744-3A42-97E4-97EC641384FA}"/>
              </a:ext>
            </a:extLst>
          </p:cNvPr>
          <p:cNvSpPr/>
          <p:nvPr/>
        </p:nvSpPr>
        <p:spPr>
          <a:xfrm>
            <a:off x="1040606" y="4747132"/>
            <a:ext cx="7059786" cy="241091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342900" indent="-342900">
              <a:lnSpc>
                <a:spcPct val="80000"/>
              </a:lnSpc>
              <a:spcBef>
                <a:spcPts val="400"/>
              </a:spcBef>
              <a:buClr>
                <a:srgbClr val="C00000"/>
              </a:buClr>
              <a:buSzPct val="100000"/>
              <a:buFont typeface="Arial" panose="020B0604020202020204" pitchFamily="34" charset="0"/>
              <a:buChar char="•"/>
            </a:pPr>
            <a:r>
              <a:rPr lang="en-US" sz="2000" dirty="0"/>
              <a:t>Ch10 better captures cell 3 likely because Ch10 can see the early stages of low-level cloud development more clearly than Ch 9.</a:t>
            </a:r>
          </a:p>
          <a:p>
            <a:pPr marL="342900" lvl="0" indent="-342900">
              <a:lnSpc>
                <a:spcPct val="80000"/>
              </a:lnSpc>
              <a:spcBef>
                <a:spcPts val="400"/>
              </a:spcBef>
              <a:buClr>
                <a:srgbClr val="C00000"/>
              </a:buClr>
              <a:buSzPct val="100000"/>
              <a:buFont typeface="Arial" panose="020B0604020202020204" pitchFamily="34" charset="0"/>
              <a:buChar char="•"/>
            </a:pPr>
            <a:endParaRPr lang="en-US" sz="2000" dirty="0"/>
          </a:p>
          <a:p>
            <a:pPr marL="342900" indent="-342900">
              <a:lnSpc>
                <a:spcPct val="80000"/>
              </a:lnSpc>
              <a:spcBef>
                <a:spcPts val="400"/>
              </a:spcBef>
              <a:buClr>
                <a:srgbClr val="C00000"/>
              </a:buClr>
              <a:buSzPct val="100000"/>
              <a:buFont typeface="Arial" panose="020B0604020202020204" pitchFamily="34" charset="0"/>
              <a:buChar char="•"/>
            </a:pPr>
            <a:r>
              <a:rPr lang="en-US" sz="2000" dirty="0"/>
              <a:t>Ch9 better captures cell 1&amp; 2 likely because of better spun-up ensemble covariance structure</a:t>
            </a:r>
          </a:p>
          <a:p>
            <a:pPr marL="342900" indent="-342900">
              <a:lnSpc>
                <a:spcPct val="80000"/>
              </a:lnSpc>
              <a:spcBef>
                <a:spcPts val="400"/>
              </a:spcBef>
              <a:buClr>
                <a:srgbClr val="C00000"/>
              </a:buClr>
              <a:buSzPct val="100000"/>
              <a:buFont typeface="Arial" panose="020B0604020202020204" pitchFamily="34" charset="0"/>
              <a:buChar char="•"/>
            </a:pPr>
            <a:endParaRPr lang="en-US" sz="2000" dirty="0"/>
          </a:p>
          <a:p>
            <a:pPr lvl="0" algn="ctr">
              <a:lnSpc>
                <a:spcPct val="80000"/>
              </a:lnSpc>
              <a:spcBef>
                <a:spcPts val="400"/>
              </a:spcBef>
              <a:buClr>
                <a:srgbClr val="C00000"/>
              </a:buClr>
              <a:buSzPct val="100000"/>
            </a:pPr>
            <a:endParaRPr lang="en-US" sz="2000" dirty="0"/>
          </a:p>
          <a:p>
            <a:pPr lvl="0" algn="ctr">
              <a:lnSpc>
                <a:spcPct val="80000"/>
              </a:lnSpc>
              <a:spcBef>
                <a:spcPts val="400"/>
              </a:spcBef>
              <a:buClr>
                <a:srgbClr val="C00000"/>
              </a:buClr>
              <a:buSzPct val="100000"/>
            </a:pPr>
            <a:endParaRPr lang="en-US" sz="1500" dirty="0">
              <a:solidFill>
                <a:schemeClr val="tx1"/>
              </a:solidFill>
            </a:endParaRPr>
          </a:p>
        </p:txBody>
      </p:sp>
    </p:spTree>
    <p:extLst>
      <p:ext uri="{BB962C8B-B14F-4D97-AF65-F5344CB8AC3E}">
        <p14:creationId xmlns:p14="http://schemas.microsoft.com/office/powerpoint/2010/main" val="3426691351"/>
      </p:ext>
    </p:extLst>
  </p:cSld>
  <p:clrMapOvr>
    <a:masterClrMapping/>
  </p:clrMapOvr>
  <p:transition spd="slow" advTm="37092"/>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23554" name="Picture 7"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5" name="TextBox 5"/>
          <p:cNvSpPr txBox="1">
            <a:spLocks noChangeArrowheads="1"/>
          </p:cNvSpPr>
          <p:nvPr/>
        </p:nvSpPr>
        <p:spPr bwMode="auto">
          <a:xfrm>
            <a:off x="1040606" y="188640"/>
            <a:ext cx="669766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dirty="0">
                <a:solidFill>
                  <a:srgbClr val="C00000"/>
                </a:solidFill>
              </a:rPr>
              <a:t>Challenge of bias correction</a:t>
            </a:r>
          </a:p>
        </p:txBody>
      </p:sp>
      <p:pic>
        <p:nvPicPr>
          <p:cNvPr id="23558" name="Picture 6" descr="hres2.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56550" y="58738"/>
            <a:ext cx="10414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Slide Number Placeholder 2">
            <a:extLst>
              <a:ext uri="{FF2B5EF4-FFF2-40B4-BE49-F238E27FC236}">
                <a16:creationId xmlns:a16="http://schemas.microsoft.com/office/drawing/2014/main" id="{B91E21CB-69C7-8240-8FF2-EC6E750333D3}"/>
              </a:ext>
            </a:extLst>
          </p:cNvPr>
          <p:cNvSpPr>
            <a:spLocks noGrp="1"/>
          </p:cNvSpPr>
          <p:nvPr>
            <p:ph type="sldNum" sz="quarter" idx="12"/>
          </p:nvPr>
        </p:nvSpPr>
        <p:spPr>
          <a:xfrm>
            <a:off x="6553200" y="6356350"/>
            <a:ext cx="2133600" cy="365125"/>
          </a:xfrm>
        </p:spPr>
        <p:txBody>
          <a:bodyPr/>
          <a:lstStyle/>
          <a:p>
            <a:pPr>
              <a:defRPr/>
            </a:pPr>
            <a:fld id="{93CFFD3B-8D0D-B645-8CDF-B4C6609EAAF5}" type="slidenum">
              <a:rPr lang="en-US" altLang="zh-CN" smtClean="0"/>
              <a:pPr>
                <a:defRPr/>
              </a:pPr>
              <a:t>12</a:t>
            </a:fld>
            <a:endParaRPr lang="en-US" altLang="zh-CN"/>
          </a:p>
        </p:txBody>
      </p:sp>
      <p:pic>
        <p:nvPicPr>
          <p:cNvPr id="32" name="Picture 31" descr="A close up of a logo&#10;&#10;Description automatically generated">
            <a:extLst>
              <a:ext uri="{FF2B5EF4-FFF2-40B4-BE49-F238E27FC236}">
                <a16:creationId xmlns:a16="http://schemas.microsoft.com/office/drawing/2014/main" id="{A582CAD6-3826-5644-ABF4-F9809D0821A2}"/>
              </a:ext>
            </a:extLst>
          </p:cNvPr>
          <p:cNvPicPr>
            <a:picLocks noChangeAspect="1"/>
          </p:cNvPicPr>
          <p:nvPr/>
        </p:nvPicPr>
        <p:blipFill rotWithShape="1">
          <a:blip r:embed="rId5">
            <a:extLst>
              <a:ext uri="{28A0092B-C50C-407E-A947-70E740481C1C}">
                <a14:useLocalDpi xmlns:a14="http://schemas.microsoft.com/office/drawing/2010/main" val="0"/>
              </a:ext>
            </a:extLst>
          </a:blip>
          <a:srcRect t="42721" b="46205"/>
          <a:stretch/>
        </p:blipFill>
        <p:spPr>
          <a:xfrm>
            <a:off x="0" y="1643821"/>
            <a:ext cx="8989066" cy="1368152"/>
          </a:xfrm>
          <a:prstGeom prst="rect">
            <a:avLst/>
          </a:prstGeom>
        </p:spPr>
      </p:pic>
      <p:pic>
        <p:nvPicPr>
          <p:cNvPr id="33" name="Picture 32" descr="A close up of a device&#10;&#10;Description automatically generated">
            <a:extLst>
              <a:ext uri="{FF2B5EF4-FFF2-40B4-BE49-F238E27FC236}">
                <a16:creationId xmlns:a16="http://schemas.microsoft.com/office/drawing/2014/main" id="{2F556EFB-72B6-9944-B905-41913B5675AD}"/>
              </a:ext>
            </a:extLst>
          </p:cNvPr>
          <p:cNvPicPr>
            <a:picLocks noChangeAspect="1"/>
          </p:cNvPicPr>
          <p:nvPr/>
        </p:nvPicPr>
        <p:blipFill rotWithShape="1">
          <a:blip r:embed="rId6">
            <a:extLst>
              <a:ext uri="{28A0092B-C50C-407E-A947-70E740481C1C}">
                <a14:useLocalDpi xmlns:a14="http://schemas.microsoft.com/office/drawing/2010/main" val="0"/>
              </a:ext>
            </a:extLst>
          </a:blip>
          <a:srcRect t="43897" b="46136"/>
          <a:stretch/>
        </p:blipFill>
        <p:spPr>
          <a:xfrm>
            <a:off x="29417" y="3346755"/>
            <a:ext cx="8989065" cy="1368152"/>
          </a:xfrm>
          <a:prstGeom prst="rect">
            <a:avLst/>
          </a:prstGeom>
        </p:spPr>
      </p:pic>
      <p:pic>
        <p:nvPicPr>
          <p:cNvPr id="34" name="Picture 33">
            <a:extLst>
              <a:ext uri="{FF2B5EF4-FFF2-40B4-BE49-F238E27FC236}">
                <a16:creationId xmlns:a16="http://schemas.microsoft.com/office/drawing/2014/main" id="{50A88E9B-5F3B-E649-9DE1-A8A9460BEA66}"/>
              </a:ext>
            </a:extLst>
          </p:cNvPr>
          <p:cNvPicPr>
            <a:picLocks noChangeAspect="1"/>
          </p:cNvPicPr>
          <p:nvPr/>
        </p:nvPicPr>
        <p:blipFill rotWithShape="1">
          <a:blip r:embed="rId7">
            <a:extLst>
              <a:ext uri="{28A0092B-C50C-407E-A947-70E740481C1C}">
                <a14:useLocalDpi xmlns:a14="http://schemas.microsoft.com/office/drawing/2010/main" val="0"/>
              </a:ext>
            </a:extLst>
          </a:blip>
          <a:srcRect t="43991" b="42720"/>
          <a:stretch/>
        </p:blipFill>
        <p:spPr>
          <a:xfrm>
            <a:off x="29417" y="5076694"/>
            <a:ext cx="8989064" cy="1671786"/>
          </a:xfrm>
          <a:prstGeom prst="rect">
            <a:avLst/>
          </a:prstGeom>
        </p:spPr>
      </p:pic>
      <p:sp>
        <p:nvSpPr>
          <p:cNvPr id="35" name="TextBox 34">
            <a:extLst>
              <a:ext uri="{FF2B5EF4-FFF2-40B4-BE49-F238E27FC236}">
                <a16:creationId xmlns:a16="http://schemas.microsoft.com/office/drawing/2014/main" id="{367A2281-6349-3D46-9D13-ED9D8E27445C}"/>
              </a:ext>
            </a:extLst>
          </p:cNvPr>
          <p:cNvSpPr txBox="1"/>
          <p:nvPr/>
        </p:nvSpPr>
        <p:spPr>
          <a:xfrm>
            <a:off x="1979712" y="1384400"/>
            <a:ext cx="5370055" cy="307777"/>
          </a:xfrm>
          <a:prstGeom prst="rect">
            <a:avLst/>
          </a:prstGeom>
          <a:noFill/>
        </p:spPr>
        <p:txBody>
          <a:bodyPr wrap="square" rtlCol="0">
            <a:spAutoFit/>
          </a:bodyPr>
          <a:lstStyle/>
          <a:p>
            <a:pPr algn="ctr"/>
            <a:r>
              <a:rPr lang="en-US" sz="1400" dirty="0"/>
              <a:t>Channel 9 BT Observation at times from 1710 to 1830 UTC</a:t>
            </a:r>
          </a:p>
        </p:txBody>
      </p:sp>
      <p:sp>
        <p:nvSpPr>
          <p:cNvPr id="36" name="TextBox 35">
            <a:extLst>
              <a:ext uri="{FF2B5EF4-FFF2-40B4-BE49-F238E27FC236}">
                <a16:creationId xmlns:a16="http://schemas.microsoft.com/office/drawing/2014/main" id="{DCD66B9E-329E-5841-9F5F-86319069F9BF}"/>
              </a:ext>
            </a:extLst>
          </p:cNvPr>
          <p:cNvSpPr txBox="1"/>
          <p:nvPr/>
        </p:nvSpPr>
        <p:spPr>
          <a:xfrm>
            <a:off x="1115500" y="3025475"/>
            <a:ext cx="6912993" cy="307777"/>
          </a:xfrm>
          <a:prstGeom prst="rect">
            <a:avLst/>
          </a:prstGeom>
          <a:noFill/>
        </p:spPr>
        <p:txBody>
          <a:bodyPr wrap="square" rtlCol="0">
            <a:spAutoFit/>
          </a:bodyPr>
          <a:lstStyle/>
          <a:p>
            <a:pPr algn="ctr"/>
            <a:r>
              <a:rPr lang="en-US" sz="1400" dirty="0"/>
              <a:t>Channel 9 BT analysis : Observed BT predictor at times from 1710 to 1830 UTC</a:t>
            </a:r>
          </a:p>
        </p:txBody>
      </p:sp>
      <p:sp>
        <p:nvSpPr>
          <p:cNvPr id="37" name="TextBox 36">
            <a:extLst>
              <a:ext uri="{FF2B5EF4-FFF2-40B4-BE49-F238E27FC236}">
                <a16:creationId xmlns:a16="http://schemas.microsoft.com/office/drawing/2014/main" id="{FDB9CB12-9750-0642-95E2-8F0519D609FC}"/>
              </a:ext>
            </a:extLst>
          </p:cNvPr>
          <p:cNvSpPr txBox="1"/>
          <p:nvPr/>
        </p:nvSpPr>
        <p:spPr>
          <a:xfrm>
            <a:off x="1125890" y="4714907"/>
            <a:ext cx="6796117" cy="307777"/>
          </a:xfrm>
          <a:prstGeom prst="rect">
            <a:avLst/>
          </a:prstGeom>
          <a:noFill/>
        </p:spPr>
        <p:txBody>
          <a:bodyPr wrap="square" rtlCol="0">
            <a:spAutoFit/>
          </a:bodyPr>
          <a:lstStyle/>
          <a:p>
            <a:pPr algn="ctr"/>
            <a:r>
              <a:rPr lang="en-US" sz="1400" dirty="0"/>
              <a:t>Channel 9 BT analysis : Simulated BT predictor at times from 1710 to 1830 UTC</a:t>
            </a:r>
          </a:p>
        </p:txBody>
      </p:sp>
      <p:sp>
        <p:nvSpPr>
          <p:cNvPr id="2" name="TextBox 1">
            <a:extLst>
              <a:ext uri="{FF2B5EF4-FFF2-40B4-BE49-F238E27FC236}">
                <a16:creationId xmlns:a16="http://schemas.microsoft.com/office/drawing/2014/main" id="{3367BA50-DF43-334A-883B-3F8C856C2358}"/>
              </a:ext>
            </a:extLst>
          </p:cNvPr>
          <p:cNvSpPr txBox="1"/>
          <p:nvPr/>
        </p:nvSpPr>
        <p:spPr>
          <a:xfrm>
            <a:off x="8316416" y="6381328"/>
            <a:ext cx="216024" cy="369332"/>
          </a:xfrm>
          <a:prstGeom prst="rect">
            <a:avLst/>
          </a:prstGeom>
          <a:noFill/>
        </p:spPr>
        <p:txBody>
          <a:bodyPr wrap="square" rtlCol="0">
            <a:spAutoFit/>
          </a:bodyPr>
          <a:lstStyle/>
          <a:p>
            <a:r>
              <a:rPr lang="en-US" dirty="0"/>
              <a:t>k</a:t>
            </a:r>
          </a:p>
        </p:txBody>
      </p:sp>
    </p:spTree>
    <p:extLst>
      <p:ext uri="{BB962C8B-B14F-4D97-AF65-F5344CB8AC3E}">
        <p14:creationId xmlns:p14="http://schemas.microsoft.com/office/powerpoint/2010/main" val="2199026006"/>
      </p:ext>
    </p:extLst>
  </p:cSld>
  <p:clrMapOvr>
    <a:masterClrMapping/>
  </p:clrMapOvr>
  <p:transition spd="slow" advTm="37092"/>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p:nvPr/>
        </p:nvSpPr>
        <p:spPr>
          <a:xfrm>
            <a:off x="-2" y="1268412"/>
            <a:ext cx="9144003" cy="2"/>
          </a:xfrm>
          <a:prstGeom prst="line">
            <a:avLst/>
          </a:prstGeom>
          <a:ln w="57150">
            <a:solidFill>
              <a:srgbClr val="C00000"/>
            </a:solidFill>
            <a:round/>
          </a:ln>
        </p:spPr>
        <p:txBody>
          <a:bodyPr lIns="0" tIns="0" rIns="0" bIns="0"/>
          <a:lstStyle/>
          <a:p>
            <a:pPr lvl="0" defTabSz="457200">
              <a:defRPr sz="1200">
                <a:latin typeface="+mn-lt"/>
                <a:ea typeface="+mn-ea"/>
                <a:cs typeface="+mn-cs"/>
                <a:sym typeface="Helvetica"/>
              </a:defRPr>
            </a:pPr>
            <a:endParaRPr/>
          </a:p>
        </p:txBody>
      </p:sp>
      <p:pic>
        <p:nvPicPr>
          <p:cNvPr id="61" name="image3.jpeg" descr="ou_logo_400x560.jpg"/>
          <p:cNvPicPr/>
          <p:nvPr/>
        </p:nvPicPr>
        <p:blipFill>
          <a:blip r:embed="rId3"/>
          <a:stretch>
            <a:fillRect/>
          </a:stretch>
        </p:blipFill>
        <p:spPr>
          <a:xfrm>
            <a:off x="165100" y="79375"/>
            <a:ext cx="657225" cy="919163"/>
          </a:xfrm>
          <a:prstGeom prst="rect">
            <a:avLst/>
          </a:prstGeom>
          <a:ln w="12700">
            <a:miter lim="400000"/>
          </a:ln>
        </p:spPr>
      </p:pic>
      <p:sp>
        <p:nvSpPr>
          <p:cNvPr id="62" name="Shape 62"/>
          <p:cNvSpPr/>
          <p:nvPr/>
        </p:nvSpPr>
        <p:spPr>
          <a:xfrm>
            <a:off x="1040606" y="256313"/>
            <a:ext cx="6697663" cy="58477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4000">
                <a:solidFill>
                  <a:srgbClr val="C00000"/>
                </a:solidFill>
                <a:latin typeface="Arial"/>
                <a:ea typeface="Arial"/>
                <a:cs typeface="Arial"/>
                <a:sym typeface="Arial"/>
              </a:defRPr>
            </a:lvl1pPr>
          </a:lstStyle>
          <a:p>
            <a:pPr lvl="0">
              <a:defRPr sz="1800">
                <a:solidFill>
                  <a:srgbClr val="000000"/>
                </a:solidFill>
              </a:defRPr>
            </a:pPr>
            <a:r>
              <a:rPr lang="en-US" sz="3800" dirty="0">
                <a:solidFill>
                  <a:srgbClr val="C00000"/>
                </a:solidFill>
              </a:rPr>
              <a:t>Background and motivation</a:t>
            </a:r>
            <a:endParaRPr sz="3800" dirty="0">
              <a:solidFill>
                <a:srgbClr val="C00000"/>
              </a:solidFill>
            </a:endParaRPr>
          </a:p>
        </p:txBody>
      </p:sp>
      <p:pic>
        <p:nvPicPr>
          <p:cNvPr id="64" name="image4.png"/>
          <p:cNvPicPr/>
          <p:nvPr/>
        </p:nvPicPr>
        <p:blipFill>
          <a:blip r:embed="rId4"/>
          <a:stretch>
            <a:fillRect/>
          </a:stretch>
        </p:blipFill>
        <p:spPr>
          <a:xfrm>
            <a:off x="7956550" y="79375"/>
            <a:ext cx="1085355" cy="1080851"/>
          </a:xfrm>
          <a:prstGeom prst="rect">
            <a:avLst/>
          </a:prstGeom>
          <a:ln w="12700">
            <a:miter lim="400000"/>
          </a:ln>
        </p:spPr>
      </p:pic>
      <p:sp>
        <p:nvSpPr>
          <p:cNvPr id="65" name="Shape 65"/>
          <p:cNvSpPr>
            <a:spLocks noGrp="1"/>
          </p:cNvSpPr>
          <p:nvPr>
            <p:ph type="sldNum" sz="quarter" idx="2"/>
          </p:nvPr>
        </p:nvSpPr>
        <p:spPr>
          <a:xfrm>
            <a:off x="6553200" y="6356350"/>
            <a:ext cx="2133600" cy="365125"/>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2</a:t>
            </a:fld>
            <a:endParaRPr sz="1200">
              <a:solidFill>
                <a:srgbClr val="888888"/>
              </a:solidFill>
            </a:endParaRPr>
          </a:p>
        </p:txBody>
      </p:sp>
      <p:sp>
        <p:nvSpPr>
          <p:cNvPr id="8" name="Shape 63"/>
          <p:cNvSpPr/>
          <p:nvPr/>
        </p:nvSpPr>
        <p:spPr>
          <a:xfrm>
            <a:off x="133597" y="1418598"/>
            <a:ext cx="3268790" cy="49880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731520" lvl="0" indent="-274320">
              <a:lnSpc>
                <a:spcPct val="80000"/>
              </a:lnSpc>
              <a:spcBef>
                <a:spcPts val="400"/>
              </a:spcBef>
              <a:buClr>
                <a:srgbClr val="C00000"/>
              </a:buClr>
              <a:buSzPct val="100000"/>
              <a:buFont typeface="Arial"/>
              <a:buChar char="•"/>
            </a:pPr>
            <a:endParaRPr lang="en-US" dirty="0">
              <a:solidFill>
                <a:schemeClr val="tx1"/>
              </a:solidFill>
            </a:endParaRPr>
          </a:p>
          <a:p>
            <a:pPr marL="457200" lvl="0">
              <a:lnSpc>
                <a:spcPct val="80000"/>
              </a:lnSpc>
              <a:spcBef>
                <a:spcPts val="400"/>
              </a:spcBef>
              <a:buClr>
                <a:srgbClr val="C00000"/>
              </a:buClr>
              <a:buSzPct val="100000"/>
            </a:pPr>
            <a:endParaRPr lang="en-US" dirty="0">
              <a:solidFill>
                <a:schemeClr val="tx1"/>
              </a:solidFill>
            </a:endParaRPr>
          </a:p>
          <a:p>
            <a:pPr marL="457200" lvl="0" indent="-457200">
              <a:lnSpc>
                <a:spcPct val="80000"/>
              </a:lnSpc>
              <a:spcBef>
                <a:spcPts val="400"/>
              </a:spcBef>
              <a:buClr>
                <a:srgbClr val="C00000"/>
              </a:buClr>
              <a:buSzPct val="100000"/>
              <a:buFont typeface="Arial"/>
              <a:buChar char="•"/>
            </a:pPr>
            <a:r>
              <a:rPr lang="en-US" dirty="0">
                <a:solidFill>
                  <a:schemeClr val="tx1"/>
                </a:solidFill>
              </a:rPr>
              <a:t>Direct radar reflectivity assimilation has shown good results for already-initiated storms (e.g., Dowell et al. 2011; Johnson et al. 2015; Wang and Wang 2017).</a:t>
            </a:r>
          </a:p>
          <a:p>
            <a:pPr marL="457200" lvl="0" indent="-457200">
              <a:lnSpc>
                <a:spcPct val="80000"/>
              </a:lnSpc>
              <a:spcBef>
                <a:spcPts val="400"/>
              </a:spcBef>
              <a:buClr>
                <a:srgbClr val="C00000"/>
              </a:buClr>
              <a:buSzPct val="100000"/>
              <a:buFont typeface="Arial"/>
              <a:buChar char="•"/>
            </a:pPr>
            <a:endParaRPr lang="en-US" dirty="0"/>
          </a:p>
          <a:p>
            <a:pPr lvl="0">
              <a:lnSpc>
                <a:spcPct val="80000"/>
              </a:lnSpc>
              <a:spcBef>
                <a:spcPts val="400"/>
              </a:spcBef>
              <a:buClr>
                <a:srgbClr val="C00000"/>
              </a:buClr>
              <a:buSzPct val="100000"/>
            </a:pPr>
            <a:endParaRPr lang="en-US" dirty="0"/>
          </a:p>
          <a:p>
            <a:pPr marL="457200" lvl="0" indent="-457200">
              <a:lnSpc>
                <a:spcPct val="80000"/>
              </a:lnSpc>
              <a:spcBef>
                <a:spcPts val="400"/>
              </a:spcBef>
              <a:buClr>
                <a:srgbClr val="C00000"/>
              </a:buClr>
              <a:buSzPct val="100000"/>
              <a:buFont typeface="Arial"/>
              <a:buChar char="•"/>
            </a:pPr>
            <a:r>
              <a:rPr lang="en-US" dirty="0"/>
              <a:t>High resolution </a:t>
            </a:r>
            <a:r>
              <a:rPr lang="en-US" dirty="0">
                <a:solidFill>
                  <a:schemeClr val="tx1"/>
                </a:solidFill>
              </a:rPr>
              <a:t>ABI </a:t>
            </a:r>
            <a:r>
              <a:rPr lang="en-US" dirty="0" err="1"/>
              <a:t>obsrvation</a:t>
            </a:r>
            <a:r>
              <a:rPr lang="en-US" dirty="0" err="1">
                <a:solidFill>
                  <a:schemeClr val="tx1"/>
                </a:solidFill>
              </a:rPr>
              <a:t>s</a:t>
            </a:r>
            <a:r>
              <a:rPr lang="en-US" dirty="0">
                <a:solidFill>
                  <a:schemeClr val="tx1"/>
                </a:solidFill>
              </a:rPr>
              <a:t> can be complementary to radar observations and if assimilated can add lead time to NWP of rapidly developing storms (e.g., </a:t>
            </a:r>
            <a:r>
              <a:rPr lang="en-US" dirty="0" err="1">
                <a:solidFill>
                  <a:schemeClr val="tx1"/>
                </a:solidFill>
              </a:rPr>
              <a:t>Cintineo</a:t>
            </a:r>
            <a:r>
              <a:rPr lang="en-US" dirty="0">
                <a:solidFill>
                  <a:schemeClr val="tx1"/>
                </a:solidFill>
              </a:rPr>
              <a:t> et al. 2016).</a:t>
            </a:r>
          </a:p>
          <a:p>
            <a:pPr marL="457200" lvl="0" indent="-457200">
              <a:lnSpc>
                <a:spcPct val="80000"/>
              </a:lnSpc>
              <a:spcBef>
                <a:spcPts val="400"/>
              </a:spcBef>
              <a:buClr>
                <a:srgbClr val="C00000"/>
              </a:buClr>
              <a:buSzPct val="100000"/>
              <a:buFont typeface="Arial"/>
              <a:buChar char="•"/>
            </a:pPr>
            <a:endParaRPr lang="en-US" dirty="0">
              <a:solidFill>
                <a:schemeClr val="tx1"/>
              </a:solidFill>
            </a:endParaRPr>
          </a:p>
          <a:p>
            <a:pPr marL="457200" lvl="0" indent="-457200">
              <a:lnSpc>
                <a:spcPct val="80000"/>
              </a:lnSpc>
              <a:spcBef>
                <a:spcPts val="400"/>
              </a:spcBef>
              <a:buClr>
                <a:srgbClr val="C00000"/>
              </a:buClr>
              <a:buSzPct val="100000"/>
              <a:buFont typeface="Arial"/>
              <a:buChar char="•"/>
            </a:pPr>
            <a:endParaRPr lang="en-US" sz="1600" dirty="0">
              <a:solidFill>
                <a:schemeClr val="tx1"/>
              </a:solidFill>
            </a:endParaRPr>
          </a:p>
        </p:txBody>
      </p:sp>
      <p:pic>
        <p:nvPicPr>
          <p:cNvPr id="9" name="Picture 8">
            <a:extLst>
              <a:ext uri="{FF2B5EF4-FFF2-40B4-BE49-F238E27FC236}">
                <a16:creationId xmlns:a16="http://schemas.microsoft.com/office/drawing/2014/main" id="{938DEFCD-3FEF-0342-B5B3-C23DC95D0A3B}"/>
              </a:ext>
            </a:extLst>
          </p:cNvPr>
          <p:cNvPicPr>
            <a:picLocks noChangeAspect="1"/>
          </p:cNvPicPr>
          <p:nvPr/>
        </p:nvPicPr>
        <p:blipFill>
          <a:blip r:embed="rId5"/>
          <a:stretch>
            <a:fillRect/>
          </a:stretch>
        </p:blipFill>
        <p:spPr>
          <a:xfrm>
            <a:off x="4602710" y="1844824"/>
            <a:ext cx="1979621" cy="2071117"/>
          </a:xfrm>
          <a:prstGeom prst="rect">
            <a:avLst/>
          </a:prstGeom>
        </p:spPr>
      </p:pic>
      <p:pic>
        <p:nvPicPr>
          <p:cNvPr id="10" name="Picture 9">
            <a:extLst>
              <a:ext uri="{FF2B5EF4-FFF2-40B4-BE49-F238E27FC236}">
                <a16:creationId xmlns:a16="http://schemas.microsoft.com/office/drawing/2014/main" id="{56F2B6B4-B7A0-CE4C-BACE-439901CC7A0B}"/>
              </a:ext>
            </a:extLst>
          </p:cNvPr>
          <p:cNvPicPr>
            <a:picLocks noChangeAspect="1"/>
          </p:cNvPicPr>
          <p:nvPr/>
        </p:nvPicPr>
        <p:blipFill>
          <a:blip r:embed="rId6"/>
          <a:stretch>
            <a:fillRect/>
          </a:stretch>
        </p:blipFill>
        <p:spPr>
          <a:xfrm>
            <a:off x="6618934" y="1844824"/>
            <a:ext cx="1940281" cy="2029583"/>
          </a:xfrm>
          <a:prstGeom prst="rect">
            <a:avLst/>
          </a:prstGeom>
        </p:spPr>
      </p:pic>
      <p:sp>
        <p:nvSpPr>
          <p:cNvPr id="11" name="TextBox 10">
            <a:extLst>
              <a:ext uri="{FF2B5EF4-FFF2-40B4-BE49-F238E27FC236}">
                <a16:creationId xmlns:a16="http://schemas.microsoft.com/office/drawing/2014/main" id="{D50060AB-AFDE-8542-B1B5-175BFF0B08B7}"/>
              </a:ext>
            </a:extLst>
          </p:cNvPr>
          <p:cNvSpPr txBox="1"/>
          <p:nvPr/>
        </p:nvSpPr>
        <p:spPr>
          <a:xfrm>
            <a:off x="4603448" y="3519981"/>
            <a:ext cx="100283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FF00"/>
                </a:solidFill>
                <a:effectLst/>
                <a:uFillTx/>
                <a:latin typeface="Calibri"/>
                <a:ea typeface="Calibri"/>
                <a:cs typeface="Calibri"/>
                <a:sym typeface="Calibri"/>
              </a:rPr>
              <a:t>1745 UTC</a:t>
            </a:r>
          </a:p>
        </p:txBody>
      </p:sp>
      <p:sp>
        <p:nvSpPr>
          <p:cNvPr id="12" name="TextBox 11">
            <a:extLst>
              <a:ext uri="{FF2B5EF4-FFF2-40B4-BE49-F238E27FC236}">
                <a16:creationId xmlns:a16="http://schemas.microsoft.com/office/drawing/2014/main" id="{26D3A789-7E74-B14C-A67A-221F67AE0BCA}"/>
              </a:ext>
            </a:extLst>
          </p:cNvPr>
          <p:cNvSpPr txBox="1"/>
          <p:nvPr/>
        </p:nvSpPr>
        <p:spPr>
          <a:xfrm>
            <a:off x="6633940" y="3491718"/>
            <a:ext cx="100283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FF00"/>
                </a:solidFill>
                <a:effectLst/>
                <a:uFillTx/>
                <a:latin typeface="Calibri"/>
                <a:ea typeface="Calibri"/>
                <a:cs typeface="Calibri"/>
                <a:sym typeface="Calibri"/>
              </a:rPr>
              <a:t>1815 UTC</a:t>
            </a:r>
          </a:p>
        </p:txBody>
      </p:sp>
      <p:sp>
        <p:nvSpPr>
          <p:cNvPr id="13" name="Oval 12">
            <a:extLst>
              <a:ext uri="{FF2B5EF4-FFF2-40B4-BE49-F238E27FC236}">
                <a16:creationId xmlns:a16="http://schemas.microsoft.com/office/drawing/2014/main" id="{03E5414D-9D30-884B-AA78-1AE22E55B31A}"/>
              </a:ext>
            </a:extLst>
          </p:cNvPr>
          <p:cNvSpPr/>
          <p:nvPr/>
        </p:nvSpPr>
        <p:spPr>
          <a:xfrm>
            <a:off x="5191703" y="2693825"/>
            <a:ext cx="914400" cy="914400"/>
          </a:xfrm>
          <a:prstGeom prst="ellipse">
            <a:avLst/>
          </a:prstGeom>
          <a:noFill/>
          <a:ln w="38100" cap="flat">
            <a:solidFill>
              <a:srgbClr val="FF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pic>
        <p:nvPicPr>
          <p:cNvPr id="14" name="Picture 13">
            <a:extLst>
              <a:ext uri="{FF2B5EF4-FFF2-40B4-BE49-F238E27FC236}">
                <a16:creationId xmlns:a16="http://schemas.microsoft.com/office/drawing/2014/main" id="{3EDA0CD8-4ACD-A94A-903F-2A6D8834C97B}"/>
              </a:ext>
            </a:extLst>
          </p:cNvPr>
          <p:cNvPicPr>
            <a:picLocks noChangeAspect="1"/>
          </p:cNvPicPr>
          <p:nvPr/>
        </p:nvPicPr>
        <p:blipFill>
          <a:blip r:embed="rId7"/>
          <a:stretch>
            <a:fillRect/>
          </a:stretch>
        </p:blipFill>
        <p:spPr>
          <a:xfrm>
            <a:off x="7229273" y="3965216"/>
            <a:ext cx="1663207" cy="2190565"/>
          </a:xfrm>
          <a:prstGeom prst="rect">
            <a:avLst/>
          </a:prstGeom>
        </p:spPr>
      </p:pic>
      <p:pic>
        <p:nvPicPr>
          <p:cNvPr id="15" name="Picture 14">
            <a:extLst>
              <a:ext uri="{FF2B5EF4-FFF2-40B4-BE49-F238E27FC236}">
                <a16:creationId xmlns:a16="http://schemas.microsoft.com/office/drawing/2014/main" id="{43C03D8B-8733-234B-AAEF-A24E7298F0ED}"/>
              </a:ext>
            </a:extLst>
          </p:cNvPr>
          <p:cNvPicPr>
            <a:picLocks noChangeAspect="1"/>
          </p:cNvPicPr>
          <p:nvPr/>
        </p:nvPicPr>
        <p:blipFill>
          <a:blip r:embed="rId8"/>
          <a:stretch>
            <a:fillRect/>
          </a:stretch>
        </p:blipFill>
        <p:spPr>
          <a:xfrm>
            <a:off x="5530724" y="3965215"/>
            <a:ext cx="1664274" cy="2200089"/>
          </a:xfrm>
          <a:prstGeom prst="rect">
            <a:avLst/>
          </a:prstGeom>
        </p:spPr>
      </p:pic>
      <p:pic>
        <p:nvPicPr>
          <p:cNvPr id="16" name="Picture 15">
            <a:extLst>
              <a:ext uri="{FF2B5EF4-FFF2-40B4-BE49-F238E27FC236}">
                <a16:creationId xmlns:a16="http://schemas.microsoft.com/office/drawing/2014/main" id="{4AEC7DE1-AEB9-4D46-8EE6-FD7D80B7B796}"/>
              </a:ext>
            </a:extLst>
          </p:cNvPr>
          <p:cNvPicPr>
            <a:picLocks noChangeAspect="1"/>
          </p:cNvPicPr>
          <p:nvPr/>
        </p:nvPicPr>
        <p:blipFill>
          <a:blip r:embed="rId9"/>
          <a:stretch>
            <a:fillRect/>
          </a:stretch>
        </p:blipFill>
        <p:spPr>
          <a:xfrm>
            <a:off x="3878614" y="3954377"/>
            <a:ext cx="1637724" cy="2210927"/>
          </a:xfrm>
          <a:prstGeom prst="rect">
            <a:avLst/>
          </a:prstGeom>
        </p:spPr>
      </p:pic>
      <p:sp>
        <p:nvSpPr>
          <p:cNvPr id="17" name="TextBox 16">
            <a:extLst>
              <a:ext uri="{FF2B5EF4-FFF2-40B4-BE49-F238E27FC236}">
                <a16:creationId xmlns:a16="http://schemas.microsoft.com/office/drawing/2014/main" id="{4A9636FE-8CB0-2F4E-8348-E2A71E3C298C}"/>
              </a:ext>
            </a:extLst>
          </p:cNvPr>
          <p:cNvSpPr txBox="1"/>
          <p:nvPr/>
        </p:nvSpPr>
        <p:spPr>
          <a:xfrm>
            <a:off x="5555059" y="5821514"/>
            <a:ext cx="906362"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1"/>
                </a:solidFill>
                <a:effectLst/>
                <a:uFillTx/>
                <a:latin typeface="Calibri"/>
                <a:ea typeface="Calibri"/>
                <a:cs typeface="Calibri"/>
                <a:sym typeface="Calibri"/>
              </a:rPr>
              <a:t>1800 UTC</a:t>
            </a:r>
          </a:p>
        </p:txBody>
      </p:sp>
      <p:sp>
        <p:nvSpPr>
          <p:cNvPr id="18" name="TextBox 17">
            <a:extLst>
              <a:ext uri="{FF2B5EF4-FFF2-40B4-BE49-F238E27FC236}">
                <a16:creationId xmlns:a16="http://schemas.microsoft.com/office/drawing/2014/main" id="{57DBD6A9-9193-BD43-89E3-195A67590CE2}"/>
              </a:ext>
            </a:extLst>
          </p:cNvPr>
          <p:cNvSpPr txBox="1"/>
          <p:nvPr/>
        </p:nvSpPr>
        <p:spPr>
          <a:xfrm>
            <a:off x="7194998" y="5814281"/>
            <a:ext cx="906362"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1"/>
                </a:solidFill>
                <a:effectLst/>
                <a:uFillTx/>
                <a:latin typeface="Calibri"/>
                <a:ea typeface="Calibri"/>
                <a:cs typeface="Calibri"/>
                <a:sym typeface="Calibri"/>
              </a:rPr>
              <a:t>1830 UTC</a:t>
            </a:r>
          </a:p>
        </p:txBody>
      </p:sp>
      <p:sp>
        <p:nvSpPr>
          <p:cNvPr id="19" name="TextBox 18">
            <a:extLst>
              <a:ext uri="{FF2B5EF4-FFF2-40B4-BE49-F238E27FC236}">
                <a16:creationId xmlns:a16="http://schemas.microsoft.com/office/drawing/2014/main" id="{3BEBB908-C930-EC42-8BED-3279AED18186}"/>
              </a:ext>
            </a:extLst>
          </p:cNvPr>
          <p:cNvSpPr txBox="1"/>
          <p:nvPr/>
        </p:nvSpPr>
        <p:spPr>
          <a:xfrm>
            <a:off x="3843732" y="5808310"/>
            <a:ext cx="906362"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1"/>
                </a:solidFill>
                <a:effectLst/>
                <a:uFillTx/>
                <a:latin typeface="Calibri"/>
                <a:ea typeface="Calibri"/>
                <a:cs typeface="Calibri"/>
                <a:sym typeface="Calibri"/>
              </a:rPr>
              <a:t>1730 UTC</a:t>
            </a:r>
          </a:p>
        </p:txBody>
      </p:sp>
      <p:sp>
        <p:nvSpPr>
          <p:cNvPr id="20" name="TextBox 19">
            <a:extLst>
              <a:ext uri="{FF2B5EF4-FFF2-40B4-BE49-F238E27FC236}">
                <a16:creationId xmlns:a16="http://schemas.microsoft.com/office/drawing/2014/main" id="{66346D2A-9272-CF4D-8818-B11399C49CFF}"/>
              </a:ext>
            </a:extLst>
          </p:cNvPr>
          <p:cNvSpPr txBox="1"/>
          <p:nvPr/>
        </p:nvSpPr>
        <p:spPr>
          <a:xfrm>
            <a:off x="5807543" y="1840202"/>
            <a:ext cx="149906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0" i="1" u="none" strike="noStrike" cap="none" spc="0" normalizeH="0" baseline="0" dirty="0">
                <a:ln>
                  <a:noFill/>
                </a:ln>
                <a:solidFill>
                  <a:srgbClr val="FFFF00"/>
                </a:solidFill>
                <a:effectLst/>
                <a:uFillTx/>
                <a:latin typeface="Calibri"/>
                <a:ea typeface="Calibri"/>
                <a:cs typeface="Calibri"/>
                <a:sym typeface="Calibri"/>
              </a:rPr>
              <a:t>Visible satellite</a:t>
            </a:r>
          </a:p>
        </p:txBody>
      </p:sp>
      <p:sp>
        <p:nvSpPr>
          <p:cNvPr id="21" name="TextBox 20">
            <a:extLst>
              <a:ext uri="{FF2B5EF4-FFF2-40B4-BE49-F238E27FC236}">
                <a16:creationId xmlns:a16="http://schemas.microsoft.com/office/drawing/2014/main" id="{5814252B-0099-B141-954A-CB0DA0090B86}"/>
              </a:ext>
            </a:extLst>
          </p:cNvPr>
          <p:cNvSpPr txBox="1"/>
          <p:nvPr/>
        </p:nvSpPr>
        <p:spPr>
          <a:xfrm>
            <a:off x="5335383" y="4006749"/>
            <a:ext cx="2158218"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0" i="1" u="none" strike="noStrike" cap="none" spc="0" normalizeH="0" baseline="0" dirty="0">
                <a:ln>
                  <a:noFill/>
                </a:ln>
                <a:solidFill>
                  <a:schemeClr val="bg1"/>
                </a:solidFill>
                <a:effectLst/>
                <a:uFillTx/>
                <a:latin typeface="Calibri"/>
                <a:ea typeface="Calibri"/>
                <a:cs typeface="Calibri"/>
                <a:sym typeface="Calibri"/>
              </a:rPr>
              <a:t>Composite Reflectivity</a:t>
            </a:r>
          </a:p>
        </p:txBody>
      </p:sp>
      <p:sp>
        <p:nvSpPr>
          <p:cNvPr id="2" name="TextBox 1">
            <a:extLst>
              <a:ext uri="{FF2B5EF4-FFF2-40B4-BE49-F238E27FC236}">
                <a16:creationId xmlns:a16="http://schemas.microsoft.com/office/drawing/2014/main" id="{6D8DE53F-0D54-3740-8EA7-5B263C1FB6A4}"/>
              </a:ext>
            </a:extLst>
          </p:cNvPr>
          <p:cNvSpPr txBox="1"/>
          <p:nvPr/>
        </p:nvSpPr>
        <p:spPr>
          <a:xfrm>
            <a:off x="5807543" y="6356350"/>
            <a:ext cx="2293817" cy="369332"/>
          </a:xfrm>
          <a:prstGeom prst="rect">
            <a:avLst/>
          </a:prstGeom>
          <a:noFill/>
        </p:spPr>
        <p:txBody>
          <a:bodyPr wrap="square" rtlCol="0">
            <a:spAutoFit/>
          </a:bodyPr>
          <a:lstStyle/>
          <a:p>
            <a:r>
              <a:rPr lang="en-US" dirty="0"/>
              <a:t>May 18 2017</a:t>
            </a:r>
          </a:p>
        </p:txBody>
      </p:sp>
    </p:spTree>
    <p:extLst>
      <p:ext uri="{BB962C8B-B14F-4D97-AF65-F5344CB8AC3E}">
        <p14:creationId xmlns:p14="http://schemas.microsoft.com/office/powerpoint/2010/main" val="260849017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p:nvPr/>
        </p:nvSpPr>
        <p:spPr>
          <a:xfrm>
            <a:off x="-2" y="1268412"/>
            <a:ext cx="9144003" cy="2"/>
          </a:xfrm>
          <a:prstGeom prst="line">
            <a:avLst/>
          </a:prstGeom>
          <a:ln w="57150">
            <a:solidFill>
              <a:srgbClr val="C00000"/>
            </a:solidFill>
            <a:round/>
          </a:ln>
        </p:spPr>
        <p:txBody>
          <a:bodyPr lIns="0" tIns="0" rIns="0" bIns="0"/>
          <a:lstStyle/>
          <a:p>
            <a:pPr lvl="0" defTabSz="457200">
              <a:defRPr sz="1200">
                <a:latin typeface="+mn-lt"/>
                <a:ea typeface="+mn-ea"/>
                <a:cs typeface="+mn-cs"/>
                <a:sym typeface="Helvetica"/>
              </a:defRPr>
            </a:pPr>
            <a:endParaRPr/>
          </a:p>
        </p:txBody>
      </p:sp>
      <p:pic>
        <p:nvPicPr>
          <p:cNvPr id="61" name="image3.jpeg" descr="ou_logo_400x560.jpg"/>
          <p:cNvPicPr/>
          <p:nvPr/>
        </p:nvPicPr>
        <p:blipFill>
          <a:blip r:embed="rId3"/>
          <a:stretch>
            <a:fillRect/>
          </a:stretch>
        </p:blipFill>
        <p:spPr>
          <a:xfrm>
            <a:off x="165100" y="79375"/>
            <a:ext cx="657225" cy="919163"/>
          </a:xfrm>
          <a:prstGeom prst="rect">
            <a:avLst/>
          </a:prstGeom>
          <a:ln w="12700">
            <a:miter lim="400000"/>
          </a:ln>
        </p:spPr>
      </p:pic>
      <p:sp>
        <p:nvSpPr>
          <p:cNvPr id="62" name="Shape 62"/>
          <p:cNvSpPr/>
          <p:nvPr/>
        </p:nvSpPr>
        <p:spPr>
          <a:xfrm>
            <a:off x="1040606" y="256313"/>
            <a:ext cx="6697663" cy="67710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4000">
                <a:solidFill>
                  <a:srgbClr val="C00000"/>
                </a:solidFill>
                <a:latin typeface="Arial"/>
                <a:ea typeface="Arial"/>
                <a:cs typeface="Arial"/>
                <a:sym typeface="Arial"/>
              </a:defRPr>
            </a:lvl1pPr>
          </a:lstStyle>
          <a:p>
            <a:pPr lvl="0">
              <a:defRPr sz="1800">
                <a:solidFill>
                  <a:srgbClr val="000000"/>
                </a:solidFill>
              </a:defRPr>
            </a:pPr>
            <a:r>
              <a:rPr lang="en-US" sz="2200" dirty="0">
                <a:solidFill>
                  <a:srgbClr val="C00000"/>
                </a:solidFill>
              </a:rPr>
              <a:t>Challenges of assimilating GOES-16 clear air and cloudy radiances in convection allowing models</a:t>
            </a:r>
            <a:endParaRPr sz="2200" dirty="0">
              <a:solidFill>
                <a:srgbClr val="C00000"/>
              </a:solidFill>
            </a:endParaRPr>
          </a:p>
        </p:txBody>
      </p:sp>
      <p:pic>
        <p:nvPicPr>
          <p:cNvPr id="64" name="image4.png"/>
          <p:cNvPicPr/>
          <p:nvPr/>
        </p:nvPicPr>
        <p:blipFill>
          <a:blip r:embed="rId4"/>
          <a:stretch>
            <a:fillRect/>
          </a:stretch>
        </p:blipFill>
        <p:spPr>
          <a:xfrm>
            <a:off x="7956550" y="79375"/>
            <a:ext cx="1085355" cy="1080851"/>
          </a:xfrm>
          <a:prstGeom prst="rect">
            <a:avLst/>
          </a:prstGeom>
          <a:ln w="12700">
            <a:miter lim="400000"/>
          </a:ln>
        </p:spPr>
      </p:pic>
      <p:sp>
        <p:nvSpPr>
          <p:cNvPr id="65" name="Shape 65"/>
          <p:cNvSpPr>
            <a:spLocks noGrp="1"/>
          </p:cNvSpPr>
          <p:nvPr>
            <p:ph type="sldNum" sz="quarter" idx="2"/>
          </p:nvPr>
        </p:nvSpPr>
        <p:spPr>
          <a:xfrm>
            <a:off x="6553200" y="6356350"/>
            <a:ext cx="2133600" cy="365125"/>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3</a:t>
            </a:fld>
            <a:endParaRPr sz="1200">
              <a:solidFill>
                <a:srgbClr val="888888"/>
              </a:solidFill>
            </a:endParaRPr>
          </a:p>
        </p:txBody>
      </p:sp>
      <p:sp>
        <p:nvSpPr>
          <p:cNvPr id="8" name="Shape 63"/>
          <p:cNvSpPr/>
          <p:nvPr/>
        </p:nvSpPr>
        <p:spPr>
          <a:xfrm>
            <a:off x="133596" y="1418598"/>
            <a:ext cx="8876805" cy="462690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457200" lvl="0" indent="-457200">
              <a:lnSpc>
                <a:spcPct val="80000"/>
              </a:lnSpc>
              <a:spcBef>
                <a:spcPts val="400"/>
              </a:spcBef>
              <a:buClr>
                <a:srgbClr val="C00000"/>
              </a:buClr>
              <a:buSzPct val="100000"/>
              <a:buFont typeface="Arial"/>
              <a:buChar char="•"/>
            </a:pPr>
            <a:endParaRPr lang="en-US" dirty="0">
              <a:solidFill>
                <a:schemeClr val="tx1"/>
              </a:solidFill>
            </a:endParaRPr>
          </a:p>
          <a:p>
            <a:pPr marL="457200" indent="-457200">
              <a:lnSpc>
                <a:spcPct val="80000"/>
              </a:lnSpc>
              <a:spcBef>
                <a:spcPts val="400"/>
              </a:spcBef>
              <a:buClr>
                <a:srgbClr val="C00000"/>
              </a:buClr>
              <a:buSzPct val="100000"/>
              <a:buFont typeface="Wingdings" pitchFamily="2" charset="2"/>
              <a:buChar char="q"/>
            </a:pPr>
            <a:r>
              <a:rPr lang="en-US" sz="2400" dirty="0"/>
              <a:t>Issues of numerical models</a:t>
            </a:r>
          </a:p>
          <a:p>
            <a:pPr marL="457200" lvl="0" indent="-457200">
              <a:lnSpc>
                <a:spcPct val="80000"/>
              </a:lnSpc>
              <a:spcBef>
                <a:spcPts val="400"/>
              </a:spcBef>
              <a:buClr>
                <a:srgbClr val="C00000"/>
              </a:buClr>
              <a:buSzPct val="100000"/>
              <a:buFont typeface="Wingdings" pitchFamily="2" charset="2"/>
              <a:buChar char="q"/>
            </a:pPr>
            <a:endParaRPr lang="en-US" sz="2400" dirty="0"/>
          </a:p>
          <a:p>
            <a:pPr marL="457200" lvl="0" indent="-457200">
              <a:lnSpc>
                <a:spcPct val="80000"/>
              </a:lnSpc>
              <a:spcBef>
                <a:spcPts val="400"/>
              </a:spcBef>
              <a:buClr>
                <a:srgbClr val="C00000"/>
              </a:buClr>
              <a:buSzPct val="100000"/>
              <a:buFont typeface="Wingdings" pitchFamily="2" charset="2"/>
              <a:buChar char="q"/>
            </a:pPr>
            <a:r>
              <a:rPr lang="en-US" sz="2400" dirty="0"/>
              <a:t>Bias (model and obs.) correction</a:t>
            </a:r>
          </a:p>
          <a:p>
            <a:pPr marL="457200" lvl="0" indent="-457200">
              <a:lnSpc>
                <a:spcPct val="80000"/>
              </a:lnSpc>
              <a:spcBef>
                <a:spcPts val="400"/>
              </a:spcBef>
              <a:buClr>
                <a:srgbClr val="C00000"/>
              </a:buClr>
              <a:buSzPct val="100000"/>
              <a:buFont typeface="Arial"/>
              <a:buChar char="•"/>
            </a:pPr>
            <a:endParaRPr lang="en-US" sz="2400" dirty="0"/>
          </a:p>
          <a:p>
            <a:pPr marL="457200" lvl="0" indent="-457200">
              <a:lnSpc>
                <a:spcPct val="80000"/>
              </a:lnSpc>
              <a:spcBef>
                <a:spcPts val="400"/>
              </a:spcBef>
              <a:buClr>
                <a:srgbClr val="C00000"/>
              </a:buClr>
              <a:buSzPct val="100000"/>
              <a:buFont typeface="Wingdings" pitchFamily="2" charset="2"/>
              <a:buChar char="q"/>
            </a:pPr>
            <a:r>
              <a:rPr lang="en-US" sz="2400" dirty="0"/>
              <a:t>Observation error estimation (operator error, representativeness error, etc.)</a:t>
            </a:r>
          </a:p>
          <a:p>
            <a:pPr lvl="0">
              <a:lnSpc>
                <a:spcPct val="80000"/>
              </a:lnSpc>
              <a:spcBef>
                <a:spcPts val="400"/>
              </a:spcBef>
              <a:buClr>
                <a:srgbClr val="C00000"/>
              </a:buClr>
              <a:buSzPct val="100000"/>
            </a:pPr>
            <a:endParaRPr lang="en-US" sz="2400" dirty="0"/>
          </a:p>
          <a:p>
            <a:pPr marL="457200" lvl="0" indent="-457200">
              <a:lnSpc>
                <a:spcPct val="80000"/>
              </a:lnSpc>
              <a:spcBef>
                <a:spcPts val="400"/>
              </a:spcBef>
              <a:buClr>
                <a:srgbClr val="C00000"/>
              </a:buClr>
              <a:buSzPct val="100000"/>
              <a:buFont typeface="Wingdings" pitchFamily="2" charset="2"/>
              <a:buChar char="q"/>
            </a:pPr>
            <a:r>
              <a:rPr lang="en-US" sz="2400" dirty="0"/>
              <a:t>Effective assimilation of multiple channels</a:t>
            </a:r>
          </a:p>
          <a:p>
            <a:pPr marL="457200" lvl="0" indent="-457200">
              <a:lnSpc>
                <a:spcPct val="80000"/>
              </a:lnSpc>
              <a:spcBef>
                <a:spcPts val="400"/>
              </a:spcBef>
              <a:buClr>
                <a:srgbClr val="C00000"/>
              </a:buClr>
              <a:buSzPct val="100000"/>
              <a:buFont typeface="Wingdings" pitchFamily="2" charset="2"/>
              <a:buChar char="q"/>
            </a:pPr>
            <a:endParaRPr lang="en-US" sz="2400" dirty="0"/>
          </a:p>
          <a:p>
            <a:pPr marL="457200" lvl="0" indent="-457200">
              <a:lnSpc>
                <a:spcPct val="80000"/>
              </a:lnSpc>
              <a:spcBef>
                <a:spcPts val="400"/>
              </a:spcBef>
              <a:buClr>
                <a:srgbClr val="C00000"/>
              </a:buClr>
              <a:buSzPct val="100000"/>
              <a:buFont typeface="Wingdings" pitchFamily="2" charset="2"/>
              <a:buChar char="q"/>
            </a:pPr>
            <a:r>
              <a:rPr lang="en-US" sz="2400" dirty="0"/>
              <a:t>QC during DA</a:t>
            </a:r>
          </a:p>
          <a:p>
            <a:pPr marL="457200" lvl="0" indent="-457200">
              <a:lnSpc>
                <a:spcPct val="80000"/>
              </a:lnSpc>
              <a:spcBef>
                <a:spcPts val="400"/>
              </a:spcBef>
              <a:buClr>
                <a:srgbClr val="C00000"/>
              </a:buClr>
              <a:buSzPct val="100000"/>
              <a:buFont typeface="Arial"/>
              <a:buChar char="•"/>
            </a:pPr>
            <a:endParaRPr lang="en-US" sz="2400" dirty="0">
              <a:solidFill>
                <a:schemeClr val="tx1"/>
              </a:solidFill>
            </a:endParaRPr>
          </a:p>
          <a:p>
            <a:pPr marL="457200" lvl="0" indent="-457200">
              <a:lnSpc>
                <a:spcPct val="80000"/>
              </a:lnSpc>
              <a:spcBef>
                <a:spcPts val="400"/>
              </a:spcBef>
              <a:buClr>
                <a:srgbClr val="C00000"/>
              </a:buClr>
              <a:buSzPct val="100000"/>
              <a:buFont typeface="Wingdings" pitchFamily="2" charset="2"/>
              <a:buChar char="q"/>
            </a:pPr>
            <a:r>
              <a:rPr lang="en-US" sz="2400" dirty="0"/>
              <a:t>Data assimilation algorithm advancement to treat nonlinearity and multiscale</a:t>
            </a:r>
            <a:endParaRPr lang="en-US" sz="2400" dirty="0">
              <a:solidFill>
                <a:schemeClr val="tx1"/>
              </a:solidFill>
            </a:endParaRPr>
          </a:p>
        </p:txBody>
      </p:sp>
    </p:spTree>
    <p:extLst>
      <p:ext uri="{BB962C8B-B14F-4D97-AF65-F5344CB8AC3E}">
        <p14:creationId xmlns:p14="http://schemas.microsoft.com/office/powerpoint/2010/main" val="297016056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p:nvPr/>
        </p:nvSpPr>
        <p:spPr>
          <a:xfrm>
            <a:off x="-2" y="1268412"/>
            <a:ext cx="9144003" cy="2"/>
          </a:xfrm>
          <a:prstGeom prst="line">
            <a:avLst/>
          </a:prstGeom>
          <a:ln w="57150">
            <a:solidFill>
              <a:srgbClr val="C00000"/>
            </a:solidFill>
            <a:round/>
          </a:ln>
        </p:spPr>
        <p:txBody>
          <a:bodyPr lIns="0" tIns="0" rIns="0" bIns="0"/>
          <a:lstStyle/>
          <a:p>
            <a:pPr lvl="0" defTabSz="457200">
              <a:defRPr sz="1200">
                <a:latin typeface="+mn-lt"/>
                <a:ea typeface="+mn-ea"/>
                <a:cs typeface="+mn-cs"/>
                <a:sym typeface="Helvetica"/>
              </a:defRPr>
            </a:pPr>
            <a:endParaRPr/>
          </a:p>
        </p:txBody>
      </p:sp>
      <p:pic>
        <p:nvPicPr>
          <p:cNvPr id="61" name="image3.jpeg" descr="ou_logo_400x560.jpg"/>
          <p:cNvPicPr/>
          <p:nvPr/>
        </p:nvPicPr>
        <p:blipFill>
          <a:blip r:embed="rId3"/>
          <a:stretch>
            <a:fillRect/>
          </a:stretch>
        </p:blipFill>
        <p:spPr>
          <a:xfrm>
            <a:off x="165100" y="79375"/>
            <a:ext cx="657225" cy="919163"/>
          </a:xfrm>
          <a:prstGeom prst="rect">
            <a:avLst/>
          </a:prstGeom>
          <a:ln w="12700">
            <a:miter lim="400000"/>
          </a:ln>
        </p:spPr>
      </p:pic>
      <p:sp>
        <p:nvSpPr>
          <p:cNvPr id="62" name="Shape 62"/>
          <p:cNvSpPr/>
          <p:nvPr/>
        </p:nvSpPr>
        <p:spPr>
          <a:xfrm>
            <a:off x="1040606" y="256313"/>
            <a:ext cx="6697663" cy="43088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4000">
                <a:solidFill>
                  <a:srgbClr val="C00000"/>
                </a:solidFill>
                <a:latin typeface="Arial"/>
                <a:ea typeface="Arial"/>
                <a:cs typeface="Arial"/>
                <a:sym typeface="Arial"/>
              </a:defRPr>
            </a:lvl1pPr>
          </a:lstStyle>
          <a:p>
            <a:pPr lvl="0">
              <a:defRPr sz="1800">
                <a:solidFill>
                  <a:srgbClr val="000000"/>
                </a:solidFill>
              </a:defRPr>
            </a:pPr>
            <a:r>
              <a:rPr lang="en-US" sz="2800" dirty="0">
                <a:solidFill>
                  <a:srgbClr val="C00000"/>
                </a:solidFill>
              </a:rPr>
              <a:t>Research and Development made so far</a:t>
            </a:r>
            <a:endParaRPr sz="2800" dirty="0">
              <a:solidFill>
                <a:srgbClr val="C00000"/>
              </a:solidFill>
            </a:endParaRPr>
          </a:p>
        </p:txBody>
      </p:sp>
      <p:pic>
        <p:nvPicPr>
          <p:cNvPr id="64" name="image4.png"/>
          <p:cNvPicPr/>
          <p:nvPr/>
        </p:nvPicPr>
        <p:blipFill>
          <a:blip r:embed="rId4"/>
          <a:stretch>
            <a:fillRect/>
          </a:stretch>
        </p:blipFill>
        <p:spPr>
          <a:xfrm>
            <a:off x="7956550" y="79375"/>
            <a:ext cx="1085355" cy="1080851"/>
          </a:xfrm>
          <a:prstGeom prst="rect">
            <a:avLst/>
          </a:prstGeom>
          <a:ln w="12700">
            <a:miter lim="400000"/>
          </a:ln>
        </p:spPr>
      </p:pic>
      <p:sp>
        <p:nvSpPr>
          <p:cNvPr id="65" name="Shape 65"/>
          <p:cNvSpPr>
            <a:spLocks noGrp="1"/>
          </p:cNvSpPr>
          <p:nvPr>
            <p:ph type="sldNum" sz="quarter" idx="2"/>
          </p:nvPr>
        </p:nvSpPr>
        <p:spPr>
          <a:xfrm>
            <a:off x="6553200" y="6356350"/>
            <a:ext cx="2133600" cy="365125"/>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4</a:t>
            </a:fld>
            <a:endParaRPr sz="1200">
              <a:solidFill>
                <a:srgbClr val="888888"/>
              </a:solidFill>
            </a:endParaRPr>
          </a:p>
        </p:txBody>
      </p:sp>
      <p:sp>
        <p:nvSpPr>
          <p:cNvPr id="8" name="Shape 63"/>
          <p:cNvSpPr/>
          <p:nvPr/>
        </p:nvSpPr>
        <p:spPr>
          <a:xfrm>
            <a:off x="504310" y="1432840"/>
            <a:ext cx="7822954" cy="373230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457200" lvl="0" indent="-457200">
              <a:lnSpc>
                <a:spcPct val="80000"/>
              </a:lnSpc>
              <a:spcBef>
                <a:spcPts val="400"/>
              </a:spcBef>
              <a:buClr>
                <a:srgbClr val="C00000"/>
              </a:buClr>
              <a:buSzPct val="100000"/>
              <a:buFont typeface="Arial"/>
              <a:buChar char="•"/>
            </a:pPr>
            <a:endParaRPr lang="en-US" dirty="0">
              <a:solidFill>
                <a:schemeClr val="tx1"/>
              </a:solidFill>
            </a:endParaRPr>
          </a:p>
          <a:p>
            <a:pPr marL="457200" lvl="0" indent="-457200">
              <a:lnSpc>
                <a:spcPct val="80000"/>
              </a:lnSpc>
              <a:spcBef>
                <a:spcPts val="400"/>
              </a:spcBef>
              <a:buClr>
                <a:srgbClr val="C00000"/>
              </a:buClr>
              <a:buSzPct val="100000"/>
              <a:buFont typeface="Wingdings" pitchFamily="2" charset="2"/>
              <a:buChar char="q"/>
            </a:pPr>
            <a:r>
              <a:rPr lang="en-US" sz="2400" dirty="0"/>
              <a:t>We have implemented ABI clear air and cloudy radiance assimilation in GSI-</a:t>
            </a:r>
            <a:r>
              <a:rPr lang="en-US" sz="2400" dirty="0" err="1"/>
              <a:t>EnKF</a:t>
            </a:r>
            <a:r>
              <a:rPr lang="en-US" sz="2400" dirty="0"/>
              <a:t> with various methods to enhance the assimilation.</a:t>
            </a:r>
          </a:p>
          <a:p>
            <a:pPr marL="457200" lvl="0" indent="-457200">
              <a:lnSpc>
                <a:spcPct val="80000"/>
              </a:lnSpc>
              <a:spcBef>
                <a:spcPts val="400"/>
              </a:spcBef>
              <a:buClr>
                <a:srgbClr val="C00000"/>
              </a:buClr>
              <a:buSzPct val="100000"/>
              <a:buFont typeface="Arial"/>
              <a:buChar char="•"/>
            </a:pPr>
            <a:endParaRPr lang="en-US" sz="2400" dirty="0"/>
          </a:p>
          <a:p>
            <a:pPr marL="457200" lvl="0" indent="-457200">
              <a:lnSpc>
                <a:spcPct val="80000"/>
              </a:lnSpc>
              <a:spcBef>
                <a:spcPts val="400"/>
              </a:spcBef>
              <a:buClr>
                <a:srgbClr val="C00000"/>
              </a:buClr>
              <a:buSzPct val="100000"/>
              <a:buFont typeface="Wingdings" pitchFamily="2" charset="2"/>
              <a:buChar char="Ø"/>
            </a:pPr>
            <a:r>
              <a:rPr lang="en-US" sz="2400" dirty="0"/>
              <a:t>additive noise inflation to treat model issue</a:t>
            </a:r>
          </a:p>
          <a:p>
            <a:pPr marL="457200" lvl="0" indent="-457200">
              <a:lnSpc>
                <a:spcPct val="80000"/>
              </a:lnSpc>
              <a:spcBef>
                <a:spcPts val="400"/>
              </a:spcBef>
              <a:buClr>
                <a:srgbClr val="C00000"/>
              </a:buClr>
              <a:buSzPct val="100000"/>
              <a:buFont typeface="Wingdings" pitchFamily="2" charset="2"/>
              <a:buChar char="Ø"/>
            </a:pPr>
            <a:r>
              <a:rPr lang="en-US" sz="2400" dirty="0"/>
              <a:t>adaptive obs. error estimation</a:t>
            </a:r>
          </a:p>
          <a:p>
            <a:pPr marL="457200" lvl="0" indent="-457200">
              <a:lnSpc>
                <a:spcPct val="80000"/>
              </a:lnSpc>
              <a:spcBef>
                <a:spcPts val="400"/>
              </a:spcBef>
              <a:buClr>
                <a:srgbClr val="C00000"/>
              </a:buClr>
              <a:buSzPct val="100000"/>
              <a:buFont typeface="Wingdings" pitchFamily="2" charset="2"/>
              <a:buChar char="Ø"/>
            </a:pPr>
            <a:r>
              <a:rPr lang="en-US" sz="2400" dirty="0"/>
              <a:t>understanding impact of assimilating different ABI channels (channel 9 vs. channel 10)</a:t>
            </a:r>
          </a:p>
          <a:p>
            <a:pPr marL="457200" lvl="0" indent="-457200">
              <a:lnSpc>
                <a:spcPct val="80000"/>
              </a:lnSpc>
              <a:spcBef>
                <a:spcPts val="400"/>
              </a:spcBef>
              <a:buClr>
                <a:srgbClr val="C00000"/>
              </a:buClr>
              <a:buSzPct val="100000"/>
              <a:buFont typeface="Wingdings" pitchFamily="2" charset="2"/>
              <a:buChar char="Ø"/>
            </a:pPr>
            <a:r>
              <a:rPr lang="en-US" sz="2400" dirty="0"/>
              <a:t>comparing different bias correction predictors/methods.</a:t>
            </a:r>
          </a:p>
          <a:p>
            <a:pPr marL="457200" lvl="0" indent="-457200">
              <a:lnSpc>
                <a:spcPct val="80000"/>
              </a:lnSpc>
              <a:spcBef>
                <a:spcPts val="400"/>
              </a:spcBef>
              <a:buClr>
                <a:srgbClr val="C00000"/>
              </a:buClr>
              <a:buSzPct val="100000"/>
              <a:buFont typeface="Arial"/>
              <a:buChar char="•"/>
            </a:pPr>
            <a:endParaRPr lang="en-US" sz="1600" dirty="0">
              <a:solidFill>
                <a:schemeClr val="tx1"/>
              </a:solidFill>
            </a:endParaRPr>
          </a:p>
        </p:txBody>
      </p:sp>
    </p:spTree>
    <p:extLst>
      <p:ext uri="{BB962C8B-B14F-4D97-AF65-F5344CB8AC3E}">
        <p14:creationId xmlns:p14="http://schemas.microsoft.com/office/powerpoint/2010/main" val="316224461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p:nvPr/>
        </p:nvSpPr>
        <p:spPr>
          <a:xfrm>
            <a:off x="-2" y="1268412"/>
            <a:ext cx="9144003" cy="2"/>
          </a:xfrm>
          <a:prstGeom prst="line">
            <a:avLst/>
          </a:prstGeom>
          <a:ln w="57150">
            <a:solidFill>
              <a:srgbClr val="C00000"/>
            </a:solidFill>
            <a:round/>
          </a:ln>
        </p:spPr>
        <p:txBody>
          <a:bodyPr lIns="0" tIns="0" rIns="0" bIns="0"/>
          <a:lstStyle/>
          <a:p>
            <a:pPr lvl="0" defTabSz="457200">
              <a:defRPr sz="1200">
                <a:latin typeface="+mn-lt"/>
                <a:ea typeface="+mn-ea"/>
                <a:cs typeface="+mn-cs"/>
                <a:sym typeface="Helvetica"/>
              </a:defRPr>
            </a:pPr>
            <a:endParaRPr/>
          </a:p>
        </p:txBody>
      </p:sp>
      <p:pic>
        <p:nvPicPr>
          <p:cNvPr id="61" name="image3.jpeg" descr="ou_logo_400x560.jpg"/>
          <p:cNvPicPr/>
          <p:nvPr/>
        </p:nvPicPr>
        <p:blipFill>
          <a:blip r:embed="rId3"/>
          <a:stretch>
            <a:fillRect/>
          </a:stretch>
        </p:blipFill>
        <p:spPr>
          <a:xfrm>
            <a:off x="165100" y="79375"/>
            <a:ext cx="657225" cy="919163"/>
          </a:xfrm>
          <a:prstGeom prst="rect">
            <a:avLst/>
          </a:prstGeom>
          <a:ln w="12700">
            <a:miter lim="400000"/>
          </a:ln>
        </p:spPr>
      </p:pic>
      <p:pic>
        <p:nvPicPr>
          <p:cNvPr id="64" name="image4.png"/>
          <p:cNvPicPr/>
          <p:nvPr/>
        </p:nvPicPr>
        <p:blipFill>
          <a:blip r:embed="rId4"/>
          <a:stretch>
            <a:fillRect/>
          </a:stretch>
        </p:blipFill>
        <p:spPr>
          <a:xfrm>
            <a:off x="7956550" y="79375"/>
            <a:ext cx="1085355" cy="1080851"/>
          </a:xfrm>
          <a:prstGeom prst="rect">
            <a:avLst/>
          </a:prstGeom>
          <a:ln w="12700">
            <a:miter lim="400000"/>
          </a:ln>
        </p:spPr>
      </p:pic>
      <p:sp>
        <p:nvSpPr>
          <p:cNvPr id="65" name="Shape 65"/>
          <p:cNvSpPr>
            <a:spLocks noGrp="1"/>
          </p:cNvSpPr>
          <p:nvPr>
            <p:ph type="sldNum" sz="quarter" idx="2"/>
          </p:nvPr>
        </p:nvSpPr>
        <p:spPr>
          <a:xfrm>
            <a:off x="6553200" y="6356350"/>
            <a:ext cx="2133600" cy="365125"/>
          </a:xfrm>
          <a:prstGeom prst="rect">
            <a:avLst/>
          </a:prstGeom>
          <a:extLst>
            <a:ext uri="{C572A759-6A51-4108-AA02-DFA0A04FC94B}">
              <ma14:wrappingTextBoxFlag xmlns=""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5</a:t>
            </a:fld>
            <a:endParaRPr sz="1200">
              <a:solidFill>
                <a:srgbClr val="888888"/>
              </a:solidFill>
            </a:endParaRPr>
          </a:p>
        </p:txBody>
      </p:sp>
      <p:pic>
        <p:nvPicPr>
          <p:cNvPr id="2" name="Picture 1">
            <a:extLst>
              <a:ext uri="{FF2B5EF4-FFF2-40B4-BE49-F238E27FC236}">
                <a16:creationId xmlns:a16="http://schemas.microsoft.com/office/drawing/2014/main" id="{92124B51-A174-5F4B-9AC3-5A4B084D6422}"/>
              </a:ext>
            </a:extLst>
          </p:cNvPr>
          <p:cNvPicPr>
            <a:picLocks noChangeAspect="1"/>
          </p:cNvPicPr>
          <p:nvPr/>
        </p:nvPicPr>
        <p:blipFill>
          <a:blip r:embed="rId5"/>
          <a:stretch>
            <a:fillRect/>
          </a:stretch>
        </p:blipFill>
        <p:spPr>
          <a:xfrm>
            <a:off x="282477" y="2533568"/>
            <a:ext cx="3916368" cy="2557628"/>
          </a:xfrm>
          <a:prstGeom prst="rect">
            <a:avLst/>
          </a:prstGeom>
        </p:spPr>
      </p:pic>
      <p:sp>
        <p:nvSpPr>
          <p:cNvPr id="3" name="Oval 2">
            <a:extLst>
              <a:ext uri="{FF2B5EF4-FFF2-40B4-BE49-F238E27FC236}">
                <a16:creationId xmlns:a16="http://schemas.microsoft.com/office/drawing/2014/main" id="{105F607B-A342-654A-8FAB-49274F7DE172}"/>
              </a:ext>
            </a:extLst>
          </p:cNvPr>
          <p:cNvSpPr/>
          <p:nvPr/>
        </p:nvSpPr>
        <p:spPr>
          <a:xfrm>
            <a:off x="165101" y="4007796"/>
            <a:ext cx="4348852" cy="204271"/>
          </a:xfrm>
          <a:prstGeom prst="ellipse">
            <a:avLst/>
          </a:prstGeom>
          <a:noFill/>
          <a:ln w="25400" cap="flat">
            <a:solidFill>
              <a:srgbClr val="FF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0" name="Oval 9">
            <a:extLst>
              <a:ext uri="{FF2B5EF4-FFF2-40B4-BE49-F238E27FC236}">
                <a16:creationId xmlns:a16="http://schemas.microsoft.com/office/drawing/2014/main" id="{A64AD672-2C53-914E-A058-E6715F183C7B}"/>
              </a:ext>
            </a:extLst>
          </p:cNvPr>
          <p:cNvSpPr/>
          <p:nvPr/>
        </p:nvSpPr>
        <p:spPr>
          <a:xfrm>
            <a:off x="146946" y="4164442"/>
            <a:ext cx="4348853" cy="204271"/>
          </a:xfrm>
          <a:prstGeom prst="ellipse">
            <a:avLst/>
          </a:prstGeom>
          <a:noFill/>
          <a:ln w="25400" cap="flat">
            <a:solidFill>
              <a:srgbClr val="FF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pic>
        <p:nvPicPr>
          <p:cNvPr id="4" name="Picture 3">
            <a:extLst>
              <a:ext uri="{FF2B5EF4-FFF2-40B4-BE49-F238E27FC236}">
                <a16:creationId xmlns:a16="http://schemas.microsoft.com/office/drawing/2014/main" id="{989A7185-F0BE-D348-ACAC-2EF912E11D50}"/>
              </a:ext>
            </a:extLst>
          </p:cNvPr>
          <p:cNvPicPr>
            <a:picLocks noChangeAspect="1"/>
          </p:cNvPicPr>
          <p:nvPr/>
        </p:nvPicPr>
        <p:blipFill>
          <a:blip r:embed="rId6"/>
          <a:stretch>
            <a:fillRect/>
          </a:stretch>
        </p:blipFill>
        <p:spPr>
          <a:xfrm>
            <a:off x="4571999" y="1607496"/>
            <a:ext cx="4559300" cy="4800600"/>
          </a:xfrm>
          <a:prstGeom prst="rect">
            <a:avLst/>
          </a:prstGeom>
        </p:spPr>
      </p:pic>
      <p:sp>
        <p:nvSpPr>
          <p:cNvPr id="5" name="TextBox 4">
            <a:extLst>
              <a:ext uri="{FF2B5EF4-FFF2-40B4-BE49-F238E27FC236}">
                <a16:creationId xmlns:a16="http://schemas.microsoft.com/office/drawing/2014/main" id="{31A33698-8ABF-9440-BD6B-10D8914D330F}"/>
              </a:ext>
            </a:extLst>
          </p:cNvPr>
          <p:cNvSpPr txBox="1"/>
          <p:nvPr/>
        </p:nvSpPr>
        <p:spPr>
          <a:xfrm>
            <a:off x="282477" y="5616576"/>
            <a:ext cx="120321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Calibri"/>
                <a:ea typeface="Calibri"/>
                <a:cs typeface="Calibri"/>
                <a:sym typeface="Calibri"/>
              </a:rPr>
              <a:t>Assimilated</a:t>
            </a:r>
          </a:p>
        </p:txBody>
      </p:sp>
      <p:cxnSp>
        <p:nvCxnSpPr>
          <p:cNvPr id="7" name="Straight Arrow Connector 6">
            <a:extLst>
              <a:ext uri="{FF2B5EF4-FFF2-40B4-BE49-F238E27FC236}">
                <a16:creationId xmlns:a16="http://schemas.microsoft.com/office/drawing/2014/main" id="{8C22FAFE-767F-164A-B9C0-726B5E27E856}"/>
              </a:ext>
            </a:extLst>
          </p:cNvPr>
          <p:cNvCxnSpPr>
            <a:cxnSpLocks/>
            <a:stCxn id="5" idx="1"/>
            <a:endCxn id="3" idx="2"/>
          </p:cNvCxnSpPr>
          <p:nvPr/>
        </p:nvCxnSpPr>
        <p:spPr>
          <a:xfrm flipH="1" flipV="1">
            <a:off x="165101" y="4109932"/>
            <a:ext cx="117376" cy="1691309"/>
          </a:xfrm>
          <a:prstGeom prst="straightConnector1">
            <a:avLst/>
          </a:prstGeom>
          <a:noFill/>
          <a:ln w="25400"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1" name="Straight Arrow Connector 10">
            <a:extLst>
              <a:ext uri="{FF2B5EF4-FFF2-40B4-BE49-F238E27FC236}">
                <a16:creationId xmlns:a16="http://schemas.microsoft.com/office/drawing/2014/main" id="{1ABD1532-7B3F-1442-86C3-75A10F63D7D8}"/>
              </a:ext>
            </a:extLst>
          </p:cNvPr>
          <p:cNvCxnSpPr>
            <a:cxnSpLocks/>
            <a:stCxn id="5" idx="1"/>
          </p:cNvCxnSpPr>
          <p:nvPr/>
        </p:nvCxnSpPr>
        <p:spPr>
          <a:xfrm flipV="1">
            <a:off x="282477" y="4293565"/>
            <a:ext cx="0" cy="1507676"/>
          </a:xfrm>
          <a:prstGeom prst="straightConnector1">
            <a:avLst/>
          </a:prstGeom>
          <a:noFill/>
          <a:ln w="25400"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6" name="Oval 15">
            <a:extLst>
              <a:ext uri="{FF2B5EF4-FFF2-40B4-BE49-F238E27FC236}">
                <a16:creationId xmlns:a16="http://schemas.microsoft.com/office/drawing/2014/main" id="{05EA3E13-0819-CD45-AE28-60FEC3D6010F}"/>
              </a:ext>
            </a:extLst>
          </p:cNvPr>
          <p:cNvSpPr/>
          <p:nvPr/>
        </p:nvSpPr>
        <p:spPr>
          <a:xfrm>
            <a:off x="4571999" y="6086475"/>
            <a:ext cx="723901" cy="269875"/>
          </a:xfrm>
          <a:prstGeom prst="ellipse">
            <a:avLst/>
          </a:prstGeom>
          <a:noFill/>
          <a:ln w="25400" cap="flat">
            <a:solidFill>
              <a:srgbClr val="FF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7" name="Oval 16">
            <a:extLst>
              <a:ext uri="{FF2B5EF4-FFF2-40B4-BE49-F238E27FC236}">
                <a16:creationId xmlns:a16="http://schemas.microsoft.com/office/drawing/2014/main" id="{ACA1B490-2E26-2244-99F1-A7F223BDEC62}"/>
              </a:ext>
            </a:extLst>
          </p:cNvPr>
          <p:cNvSpPr/>
          <p:nvPr/>
        </p:nvSpPr>
        <p:spPr>
          <a:xfrm>
            <a:off x="4513953" y="3819525"/>
            <a:ext cx="886722" cy="290407"/>
          </a:xfrm>
          <a:prstGeom prst="ellipse">
            <a:avLst/>
          </a:prstGeom>
          <a:noFill/>
          <a:ln w="25400" cap="flat">
            <a:solidFill>
              <a:srgbClr val="FF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8" name="Oval 17">
            <a:extLst>
              <a:ext uri="{FF2B5EF4-FFF2-40B4-BE49-F238E27FC236}">
                <a16:creationId xmlns:a16="http://schemas.microsoft.com/office/drawing/2014/main" id="{363E7C9E-BD9E-0846-8F0C-628E62A1A94C}"/>
              </a:ext>
            </a:extLst>
          </p:cNvPr>
          <p:cNvSpPr/>
          <p:nvPr/>
        </p:nvSpPr>
        <p:spPr>
          <a:xfrm>
            <a:off x="4562473" y="2971800"/>
            <a:ext cx="847727" cy="276225"/>
          </a:xfrm>
          <a:prstGeom prst="ellipse">
            <a:avLst/>
          </a:prstGeom>
          <a:noFill/>
          <a:ln w="25400" cap="flat">
            <a:solidFill>
              <a:srgbClr val="FF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9" name="TextBox 18">
            <a:extLst>
              <a:ext uri="{FF2B5EF4-FFF2-40B4-BE49-F238E27FC236}">
                <a16:creationId xmlns:a16="http://schemas.microsoft.com/office/drawing/2014/main" id="{3B76A4EB-7594-E441-8726-1002A6DB3985}"/>
              </a:ext>
            </a:extLst>
          </p:cNvPr>
          <p:cNvSpPr txBox="1"/>
          <p:nvPr/>
        </p:nvSpPr>
        <p:spPr>
          <a:xfrm>
            <a:off x="3782541" y="6457955"/>
            <a:ext cx="314124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b="1" dirty="0">
                <a:solidFill>
                  <a:srgbClr val="000000"/>
                </a:solidFill>
              </a:rPr>
              <a:t>Removal of partial cloudy pixels</a:t>
            </a:r>
            <a:endParaRPr kumimoji="0" lang="en-US" sz="1800" b="1" i="0" u="none" strike="noStrike" cap="none" spc="0" normalizeH="0" baseline="0" dirty="0">
              <a:ln>
                <a:noFill/>
              </a:ln>
              <a:solidFill>
                <a:srgbClr val="000000"/>
              </a:solidFill>
              <a:effectLst/>
              <a:uFillTx/>
              <a:latin typeface="Calibri"/>
              <a:ea typeface="Calibri"/>
              <a:cs typeface="Calibri"/>
              <a:sym typeface="Calibri"/>
            </a:endParaRPr>
          </a:p>
        </p:txBody>
      </p:sp>
      <p:sp>
        <p:nvSpPr>
          <p:cNvPr id="20" name="TextBox 19">
            <a:extLst>
              <a:ext uri="{FF2B5EF4-FFF2-40B4-BE49-F238E27FC236}">
                <a16:creationId xmlns:a16="http://schemas.microsoft.com/office/drawing/2014/main" id="{E66BAA65-87DA-444F-98D5-B819A33EA3D4}"/>
              </a:ext>
            </a:extLst>
          </p:cNvPr>
          <p:cNvSpPr txBox="1"/>
          <p:nvPr/>
        </p:nvSpPr>
        <p:spPr>
          <a:xfrm>
            <a:off x="1936677" y="1780701"/>
            <a:ext cx="244874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Calibri"/>
                <a:ea typeface="Calibri"/>
                <a:cs typeface="Calibri"/>
                <a:sym typeface="Calibri"/>
              </a:rPr>
              <a:t>Bias correction predictor</a:t>
            </a:r>
          </a:p>
        </p:txBody>
      </p:sp>
      <p:sp>
        <p:nvSpPr>
          <p:cNvPr id="21" name="TextBox 20">
            <a:extLst>
              <a:ext uri="{FF2B5EF4-FFF2-40B4-BE49-F238E27FC236}">
                <a16:creationId xmlns:a16="http://schemas.microsoft.com/office/drawing/2014/main" id="{EC4907C7-D92B-854A-85D7-EF18516DAE87}"/>
              </a:ext>
            </a:extLst>
          </p:cNvPr>
          <p:cNvSpPr txBox="1"/>
          <p:nvPr/>
        </p:nvSpPr>
        <p:spPr>
          <a:xfrm>
            <a:off x="2715083" y="5031021"/>
            <a:ext cx="1307407"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200" b="0" i="1" u="none" strike="noStrike" cap="none" spc="0" normalizeH="0" baseline="0" dirty="0" err="1">
                <a:ln>
                  <a:noFill/>
                </a:ln>
                <a:solidFill>
                  <a:srgbClr val="000000"/>
                </a:solidFill>
                <a:effectLst/>
                <a:uFillTx/>
                <a:latin typeface="Calibri"/>
                <a:ea typeface="Calibri"/>
                <a:cs typeface="Calibri"/>
                <a:sym typeface="Calibri"/>
              </a:rPr>
              <a:t>Schmit</a:t>
            </a:r>
            <a:r>
              <a:rPr kumimoji="0" lang="en-US" sz="1200" b="0" i="1" u="none" strike="noStrike" cap="none" spc="0" normalizeH="0" baseline="0" dirty="0">
                <a:ln>
                  <a:noFill/>
                </a:ln>
                <a:solidFill>
                  <a:srgbClr val="000000"/>
                </a:solidFill>
                <a:effectLst/>
                <a:uFillTx/>
                <a:latin typeface="Calibri"/>
                <a:ea typeface="Calibri"/>
                <a:cs typeface="Calibri"/>
                <a:sym typeface="Calibri"/>
              </a:rPr>
              <a:t> et al. (2017)</a:t>
            </a:r>
          </a:p>
        </p:txBody>
      </p:sp>
      <p:sp>
        <p:nvSpPr>
          <p:cNvPr id="27" name="TextBox 26">
            <a:extLst>
              <a:ext uri="{FF2B5EF4-FFF2-40B4-BE49-F238E27FC236}">
                <a16:creationId xmlns:a16="http://schemas.microsoft.com/office/drawing/2014/main" id="{53B9361B-58A8-4D43-9481-D426E9836295}"/>
              </a:ext>
            </a:extLst>
          </p:cNvPr>
          <p:cNvSpPr txBox="1"/>
          <p:nvPr/>
        </p:nvSpPr>
        <p:spPr>
          <a:xfrm>
            <a:off x="7379393" y="6365623"/>
            <a:ext cx="1307407"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200" b="0" i="1" u="none" strike="noStrike" cap="none" spc="0" normalizeH="0" baseline="0" dirty="0" err="1">
                <a:ln>
                  <a:noFill/>
                </a:ln>
                <a:solidFill>
                  <a:srgbClr val="000000"/>
                </a:solidFill>
                <a:effectLst/>
                <a:uFillTx/>
                <a:latin typeface="Calibri"/>
                <a:ea typeface="Calibri"/>
                <a:cs typeface="Calibri"/>
                <a:sym typeface="Calibri"/>
              </a:rPr>
              <a:t>Schmit</a:t>
            </a:r>
            <a:r>
              <a:rPr kumimoji="0" lang="en-US" sz="1200" b="0" i="1" u="none" strike="noStrike" cap="none" spc="0" normalizeH="0" baseline="0" dirty="0">
                <a:ln>
                  <a:noFill/>
                </a:ln>
                <a:solidFill>
                  <a:srgbClr val="000000"/>
                </a:solidFill>
                <a:effectLst/>
                <a:uFillTx/>
                <a:latin typeface="Calibri"/>
                <a:ea typeface="Calibri"/>
                <a:cs typeface="Calibri"/>
                <a:sym typeface="Calibri"/>
              </a:rPr>
              <a:t> et al. (2017)</a:t>
            </a:r>
          </a:p>
        </p:txBody>
      </p:sp>
      <p:sp>
        <p:nvSpPr>
          <p:cNvPr id="22" name="TextBox 21">
            <a:extLst>
              <a:ext uri="{FF2B5EF4-FFF2-40B4-BE49-F238E27FC236}">
                <a16:creationId xmlns:a16="http://schemas.microsoft.com/office/drawing/2014/main" id="{80C8258A-3B34-9346-AA24-BFB20E0189E5}"/>
              </a:ext>
            </a:extLst>
          </p:cNvPr>
          <p:cNvSpPr txBox="1"/>
          <p:nvPr/>
        </p:nvSpPr>
        <p:spPr>
          <a:xfrm>
            <a:off x="2500025" y="5530462"/>
            <a:ext cx="188769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Calibri"/>
                <a:ea typeface="Calibri"/>
                <a:cs typeface="Calibri"/>
                <a:sym typeface="Calibri"/>
              </a:rPr>
              <a:t>Parallax correction</a:t>
            </a:r>
          </a:p>
        </p:txBody>
      </p:sp>
      <p:cxnSp>
        <p:nvCxnSpPr>
          <p:cNvPr id="24" name="Straight Arrow Connector 23">
            <a:extLst>
              <a:ext uri="{FF2B5EF4-FFF2-40B4-BE49-F238E27FC236}">
                <a16:creationId xmlns:a16="http://schemas.microsoft.com/office/drawing/2014/main" id="{8336354A-E41E-8A42-B3E5-4CC8C5CE3358}"/>
              </a:ext>
            </a:extLst>
          </p:cNvPr>
          <p:cNvCxnSpPr>
            <a:endCxn id="17" idx="2"/>
          </p:cNvCxnSpPr>
          <p:nvPr/>
        </p:nvCxnSpPr>
        <p:spPr>
          <a:xfrm flipV="1">
            <a:off x="4022490" y="3964729"/>
            <a:ext cx="491463" cy="1516770"/>
          </a:xfrm>
          <a:prstGeom prst="straightConnector1">
            <a:avLst/>
          </a:prstGeom>
          <a:noFill/>
          <a:ln w="25400"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6" name="Straight Arrow Connector 25">
            <a:extLst>
              <a:ext uri="{FF2B5EF4-FFF2-40B4-BE49-F238E27FC236}">
                <a16:creationId xmlns:a16="http://schemas.microsoft.com/office/drawing/2014/main" id="{527EDF5D-8F5A-8149-A8F6-045977740144}"/>
              </a:ext>
            </a:extLst>
          </p:cNvPr>
          <p:cNvCxnSpPr>
            <a:endCxn id="18" idx="2"/>
          </p:cNvCxnSpPr>
          <p:nvPr/>
        </p:nvCxnSpPr>
        <p:spPr>
          <a:xfrm>
            <a:off x="3524250" y="2150031"/>
            <a:ext cx="1038223" cy="959882"/>
          </a:xfrm>
          <a:prstGeom prst="straightConnector1">
            <a:avLst/>
          </a:prstGeom>
          <a:noFill/>
          <a:ln w="25400"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9" name="Straight Arrow Connector 28">
            <a:extLst>
              <a:ext uri="{FF2B5EF4-FFF2-40B4-BE49-F238E27FC236}">
                <a16:creationId xmlns:a16="http://schemas.microsoft.com/office/drawing/2014/main" id="{01C29A25-5884-6D4F-902E-A1FD6840015D}"/>
              </a:ext>
            </a:extLst>
          </p:cNvPr>
          <p:cNvCxnSpPr>
            <a:endCxn id="16" idx="2"/>
          </p:cNvCxnSpPr>
          <p:nvPr/>
        </p:nvCxnSpPr>
        <p:spPr>
          <a:xfrm flipV="1">
            <a:off x="4256891" y="6221413"/>
            <a:ext cx="315108" cy="282708"/>
          </a:xfrm>
          <a:prstGeom prst="straightConnector1">
            <a:avLst/>
          </a:prstGeom>
          <a:noFill/>
          <a:ln w="25400"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25" name="Shape 62">
            <a:extLst>
              <a:ext uri="{FF2B5EF4-FFF2-40B4-BE49-F238E27FC236}">
                <a16:creationId xmlns:a16="http://schemas.microsoft.com/office/drawing/2014/main" id="{C86410D4-368E-3D4B-9F60-7D57AD10860C}"/>
              </a:ext>
            </a:extLst>
          </p:cNvPr>
          <p:cNvSpPr/>
          <p:nvPr/>
        </p:nvSpPr>
        <p:spPr>
          <a:xfrm>
            <a:off x="1040606" y="256313"/>
            <a:ext cx="6697663" cy="43088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4000">
                <a:solidFill>
                  <a:srgbClr val="C00000"/>
                </a:solidFill>
                <a:latin typeface="Arial"/>
                <a:ea typeface="Arial"/>
                <a:cs typeface="Arial"/>
                <a:sym typeface="Arial"/>
              </a:defRPr>
            </a:lvl1pPr>
          </a:lstStyle>
          <a:p>
            <a:pPr lvl="0">
              <a:defRPr sz="1800">
                <a:solidFill>
                  <a:srgbClr val="000000"/>
                </a:solidFill>
              </a:defRPr>
            </a:pPr>
            <a:r>
              <a:rPr lang="en-US" sz="2800" dirty="0">
                <a:solidFill>
                  <a:srgbClr val="C00000"/>
                </a:solidFill>
              </a:rPr>
              <a:t>GOES-16 products used</a:t>
            </a:r>
            <a:endParaRPr sz="2800" dirty="0">
              <a:solidFill>
                <a:srgbClr val="C00000"/>
              </a:solidFill>
            </a:endParaRPr>
          </a:p>
        </p:txBody>
      </p:sp>
    </p:spTree>
    <p:extLst>
      <p:ext uri="{BB962C8B-B14F-4D97-AF65-F5344CB8AC3E}">
        <p14:creationId xmlns:p14="http://schemas.microsoft.com/office/powerpoint/2010/main" val="181510845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23554" name="Picture 7"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6"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AD37AF3-B944-D84C-8714-F40CCC1CD6AD}" type="slidenum">
              <a:rPr lang="en-US" altLang="zh-CN" sz="1200">
                <a:solidFill>
                  <a:srgbClr val="898989"/>
                </a:solidFill>
                <a:latin typeface="Calibri" charset="0"/>
              </a:rPr>
              <a:pPr/>
              <a:t>6</a:t>
            </a:fld>
            <a:endParaRPr lang="en-US" altLang="zh-CN" sz="1200">
              <a:solidFill>
                <a:srgbClr val="898989"/>
              </a:solidFill>
              <a:latin typeface="Calibri" charset="0"/>
            </a:endParaRPr>
          </a:p>
        </p:txBody>
      </p:sp>
      <p:pic>
        <p:nvPicPr>
          <p:cNvPr id="23558" name="Picture 6" descr="hres2.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56550" y="58738"/>
            <a:ext cx="10414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Shape 63">
            <a:extLst>
              <a:ext uri="{FF2B5EF4-FFF2-40B4-BE49-F238E27FC236}">
                <a16:creationId xmlns:a16="http://schemas.microsoft.com/office/drawing/2014/main" id="{BF9584EE-BF6C-954D-9A90-74102C555768}"/>
              </a:ext>
            </a:extLst>
          </p:cNvPr>
          <p:cNvSpPr/>
          <p:nvPr/>
        </p:nvSpPr>
        <p:spPr>
          <a:xfrm>
            <a:off x="179298" y="5163611"/>
            <a:ext cx="8964702" cy="136447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457200" lvl="0" indent="-457200">
              <a:lnSpc>
                <a:spcPct val="80000"/>
              </a:lnSpc>
              <a:spcBef>
                <a:spcPts val="400"/>
              </a:spcBef>
              <a:buClr>
                <a:srgbClr val="C00000"/>
              </a:buClr>
              <a:buSzPct val="100000"/>
              <a:buFont typeface="Arial"/>
              <a:buChar char="•"/>
            </a:pPr>
            <a:r>
              <a:rPr lang="en-US" sz="1500" dirty="0"/>
              <a:t>Two long-track supercells were observed in southwestern OK and north-central TX.</a:t>
            </a:r>
          </a:p>
          <a:p>
            <a:pPr marL="457200" lvl="0" indent="-457200">
              <a:lnSpc>
                <a:spcPct val="80000"/>
              </a:lnSpc>
              <a:spcBef>
                <a:spcPts val="400"/>
              </a:spcBef>
              <a:buClr>
                <a:srgbClr val="C00000"/>
              </a:buClr>
              <a:buSzPct val="100000"/>
              <a:buFont typeface="Arial"/>
              <a:buChar char="•"/>
            </a:pPr>
            <a:r>
              <a:rPr lang="en-US" sz="1500" dirty="0"/>
              <a:t>Interested in predicting storm scale details and individual convective cells.</a:t>
            </a:r>
          </a:p>
          <a:p>
            <a:pPr marL="457200" lvl="0" indent="-457200">
              <a:lnSpc>
                <a:spcPct val="80000"/>
              </a:lnSpc>
              <a:spcBef>
                <a:spcPts val="400"/>
              </a:spcBef>
              <a:buClr>
                <a:srgbClr val="C00000"/>
              </a:buClr>
              <a:buSzPct val="100000"/>
              <a:buFont typeface="Arial"/>
              <a:buChar char="•"/>
            </a:pPr>
            <a:r>
              <a:rPr lang="en-US" sz="1500" dirty="0"/>
              <a:t>Cell 1 initiated first and had the longest track and a tornado.</a:t>
            </a:r>
          </a:p>
          <a:p>
            <a:pPr marL="457200" lvl="0" indent="-457200">
              <a:lnSpc>
                <a:spcPct val="80000"/>
              </a:lnSpc>
              <a:spcBef>
                <a:spcPts val="400"/>
              </a:spcBef>
              <a:buClr>
                <a:srgbClr val="C00000"/>
              </a:buClr>
              <a:buSzPct val="100000"/>
              <a:buFont typeface="Arial"/>
              <a:buChar char="•"/>
            </a:pPr>
            <a:r>
              <a:rPr lang="en-US" sz="1500" dirty="0"/>
              <a:t>Cell 2 developed next, and also intensified quickly into a long-lived supercell.</a:t>
            </a:r>
          </a:p>
          <a:p>
            <a:pPr marL="457200" lvl="0" indent="-457200">
              <a:lnSpc>
                <a:spcPct val="80000"/>
              </a:lnSpc>
              <a:spcBef>
                <a:spcPts val="400"/>
              </a:spcBef>
              <a:buClr>
                <a:srgbClr val="C00000"/>
              </a:buClr>
              <a:buSzPct val="100000"/>
              <a:buFont typeface="Arial"/>
              <a:buChar char="•"/>
            </a:pPr>
            <a:r>
              <a:rPr lang="en-US" sz="1500" dirty="0"/>
              <a:t>Cell 3 developed last, eventually weakening as it followed the path of cell 1 and ingested cooler air.</a:t>
            </a:r>
          </a:p>
          <a:p>
            <a:pPr marL="457200" lvl="0" indent="-457200">
              <a:lnSpc>
                <a:spcPct val="80000"/>
              </a:lnSpc>
              <a:spcBef>
                <a:spcPts val="400"/>
              </a:spcBef>
              <a:buClr>
                <a:srgbClr val="C00000"/>
              </a:buClr>
              <a:buSzPct val="100000"/>
              <a:buFont typeface="Arial"/>
              <a:buChar char="•"/>
            </a:pPr>
            <a:endParaRPr lang="en-US" sz="1500" dirty="0">
              <a:solidFill>
                <a:schemeClr val="tx1"/>
              </a:solidFill>
            </a:endParaRPr>
          </a:p>
        </p:txBody>
      </p:sp>
      <p:pic>
        <p:nvPicPr>
          <p:cNvPr id="2" name="Picture 1">
            <a:extLst>
              <a:ext uri="{FF2B5EF4-FFF2-40B4-BE49-F238E27FC236}">
                <a16:creationId xmlns:a16="http://schemas.microsoft.com/office/drawing/2014/main" id="{E2FDD18E-C2BE-BE45-9ED6-07A1A49E7149}"/>
              </a:ext>
            </a:extLst>
          </p:cNvPr>
          <p:cNvPicPr>
            <a:picLocks noChangeAspect="1"/>
          </p:cNvPicPr>
          <p:nvPr/>
        </p:nvPicPr>
        <p:blipFill>
          <a:blip r:embed="rId5"/>
          <a:stretch>
            <a:fillRect/>
          </a:stretch>
        </p:blipFill>
        <p:spPr>
          <a:xfrm>
            <a:off x="251520" y="1413678"/>
            <a:ext cx="2808312" cy="3239709"/>
          </a:xfrm>
          <a:prstGeom prst="rect">
            <a:avLst/>
          </a:prstGeom>
        </p:spPr>
      </p:pic>
      <p:sp>
        <p:nvSpPr>
          <p:cNvPr id="3" name="TextBox 2">
            <a:extLst>
              <a:ext uri="{FF2B5EF4-FFF2-40B4-BE49-F238E27FC236}">
                <a16:creationId xmlns:a16="http://schemas.microsoft.com/office/drawing/2014/main" id="{579C7354-75C7-5E49-9A41-7B34226DA62C}"/>
              </a:ext>
            </a:extLst>
          </p:cNvPr>
          <p:cNvSpPr txBox="1"/>
          <p:nvPr/>
        </p:nvSpPr>
        <p:spPr>
          <a:xfrm>
            <a:off x="480369" y="4589670"/>
            <a:ext cx="2229212" cy="400110"/>
          </a:xfrm>
          <a:prstGeom prst="rect">
            <a:avLst/>
          </a:prstGeom>
          <a:noFill/>
        </p:spPr>
        <p:txBody>
          <a:bodyPr wrap="square" rtlCol="0">
            <a:spAutoFit/>
          </a:bodyPr>
          <a:lstStyle/>
          <a:p>
            <a:r>
              <a:rPr lang="en-US" sz="1000" i="1" dirty="0"/>
              <a:t>Observed maximum composite reflectivity during </a:t>
            </a:r>
            <a:r>
              <a:rPr lang="en-US" sz="1000" b="1" i="1" dirty="0"/>
              <a:t>1800-2000 </a:t>
            </a:r>
            <a:r>
              <a:rPr lang="en-US" sz="1000" i="1" dirty="0"/>
              <a:t>UTC</a:t>
            </a:r>
          </a:p>
        </p:txBody>
      </p:sp>
      <p:pic>
        <p:nvPicPr>
          <p:cNvPr id="15" name="Picture 14">
            <a:extLst>
              <a:ext uri="{FF2B5EF4-FFF2-40B4-BE49-F238E27FC236}">
                <a16:creationId xmlns:a16="http://schemas.microsoft.com/office/drawing/2014/main" id="{E6F52045-23B6-874E-8712-58087D139995}"/>
              </a:ext>
            </a:extLst>
          </p:cNvPr>
          <p:cNvPicPr>
            <a:picLocks noChangeAspect="1"/>
          </p:cNvPicPr>
          <p:nvPr/>
        </p:nvPicPr>
        <p:blipFill>
          <a:blip r:embed="rId6"/>
          <a:stretch>
            <a:fillRect/>
          </a:stretch>
        </p:blipFill>
        <p:spPr>
          <a:xfrm>
            <a:off x="3278892" y="1401656"/>
            <a:ext cx="2280786" cy="3188013"/>
          </a:xfrm>
          <a:prstGeom prst="rect">
            <a:avLst/>
          </a:prstGeom>
        </p:spPr>
      </p:pic>
      <p:pic>
        <p:nvPicPr>
          <p:cNvPr id="20" name="Picture 19">
            <a:extLst>
              <a:ext uri="{FF2B5EF4-FFF2-40B4-BE49-F238E27FC236}">
                <a16:creationId xmlns:a16="http://schemas.microsoft.com/office/drawing/2014/main" id="{F85C510C-0157-954A-AB80-5A846B1F5AC2}"/>
              </a:ext>
            </a:extLst>
          </p:cNvPr>
          <p:cNvPicPr>
            <a:picLocks noChangeAspect="1"/>
          </p:cNvPicPr>
          <p:nvPr/>
        </p:nvPicPr>
        <p:blipFill>
          <a:blip r:embed="rId7"/>
          <a:stretch>
            <a:fillRect/>
          </a:stretch>
        </p:blipFill>
        <p:spPr>
          <a:xfrm>
            <a:off x="6082678" y="1401657"/>
            <a:ext cx="2280786" cy="3188013"/>
          </a:xfrm>
          <a:prstGeom prst="rect">
            <a:avLst/>
          </a:prstGeom>
        </p:spPr>
      </p:pic>
      <p:sp>
        <p:nvSpPr>
          <p:cNvPr id="25" name="TextBox 24">
            <a:extLst>
              <a:ext uri="{FF2B5EF4-FFF2-40B4-BE49-F238E27FC236}">
                <a16:creationId xmlns:a16="http://schemas.microsoft.com/office/drawing/2014/main" id="{E17A5590-4681-904B-98AE-2F2009B7B89B}"/>
              </a:ext>
            </a:extLst>
          </p:cNvPr>
          <p:cNvSpPr txBox="1"/>
          <p:nvPr/>
        </p:nvSpPr>
        <p:spPr>
          <a:xfrm>
            <a:off x="6267449" y="4594093"/>
            <a:ext cx="2229212" cy="400110"/>
          </a:xfrm>
          <a:prstGeom prst="rect">
            <a:avLst/>
          </a:prstGeom>
          <a:noFill/>
        </p:spPr>
        <p:txBody>
          <a:bodyPr wrap="square" rtlCol="0">
            <a:spAutoFit/>
          </a:bodyPr>
          <a:lstStyle/>
          <a:p>
            <a:r>
              <a:rPr lang="en-US" sz="1000" i="1" dirty="0"/>
              <a:t>Observed maximum composite reflectivity during </a:t>
            </a:r>
            <a:r>
              <a:rPr lang="en-US" sz="1000" b="1" i="1" dirty="0"/>
              <a:t>1830-1900</a:t>
            </a:r>
            <a:r>
              <a:rPr lang="en-US" sz="1000" i="1" dirty="0"/>
              <a:t> UTC</a:t>
            </a:r>
          </a:p>
        </p:txBody>
      </p:sp>
      <p:sp>
        <p:nvSpPr>
          <p:cNvPr id="26" name="TextBox 25">
            <a:extLst>
              <a:ext uri="{FF2B5EF4-FFF2-40B4-BE49-F238E27FC236}">
                <a16:creationId xmlns:a16="http://schemas.microsoft.com/office/drawing/2014/main" id="{34A32A3B-D70B-2340-804D-B61DA5CBF92D}"/>
              </a:ext>
            </a:extLst>
          </p:cNvPr>
          <p:cNvSpPr txBox="1"/>
          <p:nvPr/>
        </p:nvSpPr>
        <p:spPr>
          <a:xfrm>
            <a:off x="3373909" y="4616933"/>
            <a:ext cx="2229212" cy="400110"/>
          </a:xfrm>
          <a:prstGeom prst="rect">
            <a:avLst/>
          </a:prstGeom>
          <a:noFill/>
        </p:spPr>
        <p:txBody>
          <a:bodyPr wrap="square" rtlCol="0">
            <a:spAutoFit/>
          </a:bodyPr>
          <a:lstStyle/>
          <a:p>
            <a:r>
              <a:rPr lang="en-US" sz="1000" i="1" dirty="0"/>
              <a:t>Observed maximum composite reflectivity during </a:t>
            </a:r>
            <a:r>
              <a:rPr lang="en-US" sz="1000" b="1" i="1" dirty="0"/>
              <a:t>1800-1830</a:t>
            </a:r>
            <a:r>
              <a:rPr lang="en-US" sz="1000" i="1" dirty="0"/>
              <a:t> UTC</a:t>
            </a:r>
          </a:p>
        </p:txBody>
      </p:sp>
      <p:sp>
        <p:nvSpPr>
          <p:cNvPr id="21" name="TextBox 20">
            <a:extLst>
              <a:ext uri="{FF2B5EF4-FFF2-40B4-BE49-F238E27FC236}">
                <a16:creationId xmlns:a16="http://schemas.microsoft.com/office/drawing/2014/main" id="{4C2C4CE2-5D8D-D640-9749-79E54ADDFC75}"/>
              </a:ext>
            </a:extLst>
          </p:cNvPr>
          <p:cNvSpPr txBox="1"/>
          <p:nvPr/>
        </p:nvSpPr>
        <p:spPr>
          <a:xfrm>
            <a:off x="4207745" y="2634896"/>
            <a:ext cx="284052" cy="307777"/>
          </a:xfrm>
          <a:prstGeom prst="rect">
            <a:avLst/>
          </a:prstGeom>
          <a:noFill/>
        </p:spPr>
        <p:txBody>
          <a:bodyPr wrap="none" rtlCol="0">
            <a:spAutoFit/>
          </a:bodyPr>
          <a:lstStyle/>
          <a:p>
            <a:r>
              <a:rPr lang="en-US" sz="1400" b="1" dirty="0"/>
              <a:t>1</a:t>
            </a:r>
          </a:p>
        </p:txBody>
      </p:sp>
      <p:sp>
        <p:nvSpPr>
          <p:cNvPr id="28" name="TextBox 27">
            <a:extLst>
              <a:ext uri="{FF2B5EF4-FFF2-40B4-BE49-F238E27FC236}">
                <a16:creationId xmlns:a16="http://schemas.microsoft.com/office/drawing/2014/main" id="{82BFA790-52FC-4643-8BA1-97FADA462166}"/>
              </a:ext>
            </a:extLst>
          </p:cNvPr>
          <p:cNvSpPr txBox="1"/>
          <p:nvPr/>
        </p:nvSpPr>
        <p:spPr>
          <a:xfrm>
            <a:off x="3870966" y="3275111"/>
            <a:ext cx="284052" cy="307777"/>
          </a:xfrm>
          <a:prstGeom prst="rect">
            <a:avLst/>
          </a:prstGeom>
          <a:noFill/>
        </p:spPr>
        <p:txBody>
          <a:bodyPr wrap="none" rtlCol="0">
            <a:spAutoFit/>
          </a:bodyPr>
          <a:lstStyle/>
          <a:p>
            <a:r>
              <a:rPr lang="en-US" sz="1400" b="1" dirty="0"/>
              <a:t>2</a:t>
            </a:r>
          </a:p>
        </p:txBody>
      </p:sp>
      <p:sp>
        <p:nvSpPr>
          <p:cNvPr id="29" name="TextBox 28">
            <a:extLst>
              <a:ext uri="{FF2B5EF4-FFF2-40B4-BE49-F238E27FC236}">
                <a16:creationId xmlns:a16="http://schemas.microsoft.com/office/drawing/2014/main" id="{53A067BC-A956-744D-9820-EE204FE4FB4D}"/>
              </a:ext>
            </a:extLst>
          </p:cNvPr>
          <p:cNvSpPr txBox="1"/>
          <p:nvPr/>
        </p:nvSpPr>
        <p:spPr>
          <a:xfrm>
            <a:off x="6876256" y="2777365"/>
            <a:ext cx="284052" cy="307777"/>
          </a:xfrm>
          <a:prstGeom prst="rect">
            <a:avLst/>
          </a:prstGeom>
          <a:noFill/>
        </p:spPr>
        <p:txBody>
          <a:bodyPr wrap="none" rtlCol="0">
            <a:spAutoFit/>
          </a:bodyPr>
          <a:lstStyle/>
          <a:p>
            <a:r>
              <a:rPr lang="en-US" sz="1400" b="1" dirty="0"/>
              <a:t>3</a:t>
            </a:r>
          </a:p>
        </p:txBody>
      </p:sp>
      <p:sp>
        <p:nvSpPr>
          <p:cNvPr id="31" name="TextBox 30">
            <a:extLst>
              <a:ext uri="{FF2B5EF4-FFF2-40B4-BE49-F238E27FC236}">
                <a16:creationId xmlns:a16="http://schemas.microsoft.com/office/drawing/2014/main" id="{25028DC9-32FB-4E44-A197-C5E78025067A}"/>
              </a:ext>
            </a:extLst>
          </p:cNvPr>
          <p:cNvSpPr txBox="1"/>
          <p:nvPr/>
        </p:nvSpPr>
        <p:spPr>
          <a:xfrm>
            <a:off x="3986218" y="2921866"/>
            <a:ext cx="284052" cy="307777"/>
          </a:xfrm>
          <a:prstGeom prst="rect">
            <a:avLst/>
          </a:prstGeom>
          <a:noFill/>
        </p:spPr>
        <p:txBody>
          <a:bodyPr wrap="none" rtlCol="0">
            <a:spAutoFit/>
          </a:bodyPr>
          <a:lstStyle/>
          <a:p>
            <a:r>
              <a:rPr lang="en-US" sz="1400" b="1" dirty="0"/>
              <a:t>3</a:t>
            </a:r>
          </a:p>
        </p:txBody>
      </p:sp>
      <p:sp>
        <p:nvSpPr>
          <p:cNvPr id="32" name="TextBox 31">
            <a:extLst>
              <a:ext uri="{FF2B5EF4-FFF2-40B4-BE49-F238E27FC236}">
                <a16:creationId xmlns:a16="http://schemas.microsoft.com/office/drawing/2014/main" id="{986D37A6-633D-5E46-9C44-E67D539C801A}"/>
              </a:ext>
            </a:extLst>
          </p:cNvPr>
          <p:cNvSpPr txBox="1"/>
          <p:nvPr/>
        </p:nvSpPr>
        <p:spPr>
          <a:xfrm>
            <a:off x="6654967" y="3340645"/>
            <a:ext cx="284052" cy="307777"/>
          </a:xfrm>
          <a:prstGeom prst="rect">
            <a:avLst/>
          </a:prstGeom>
          <a:noFill/>
        </p:spPr>
        <p:txBody>
          <a:bodyPr wrap="none" rtlCol="0">
            <a:spAutoFit/>
          </a:bodyPr>
          <a:lstStyle/>
          <a:p>
            <a:r>
              <a:rPr lang="en-US" sz="1400" b="1" dirty="0"/>
              <a:t>2</a:t>
            </a:r>
          </a:p>
        </p:txBody>
      </p:sp>
      <p:sp>
        <p:nvSpPr>
          <p:cNvPr id="33" name="TextBox 32">
            <a:extLst>
              <a:ext uri="{FF2B5EF4-FFF2-40B4-BE49-F238E27FC236}">
                <a16:creationId xmlns:a16="http://schemas.microsoft.com/office/drawing/2014/main" id="{0408713C-D84F-0E4A-A67B-7D3CA6A385E6}"/>
              </a:ext>
            </a:extLst>
          </p:cNvPr>
          <p:cNvSpPr txBox="1"/>
          <p:nvPr/>
        </p:nvSpPr>
        <p:spPr>
          <a:xfrm>
            <a:off x="7019695" y="2623476"/>
            <a:ext cx="284052" cy="307777"/>
          </a:xfrm>
          <a:prstGeom prst="rect">
            <a:avLst/>
          </a:prstGeom>
          <a:noFill/>
        </p:spPr>
        <p:txBody>
          <a:bodyPr wrap="none" rtlCol="0">
            <a:spAutoFit/>
          </a:bodyPr>
          <a:lstStyle/>
          <a:p>
            <a:r>
              <a:rPr lang="en-US" sz="1400" b="1" dirty="0"/>
              <a:t>1</a:t>
            </a:r>
          </a:p>
        </p:txBody>
      </p:sp>
      <p:sp>
        <p:nvSpPr>
          <p:cNvPr id="34" name="Shape 62">
            <a:extLst>
              <a:ext uri="{FF2B5EF4-FFF2-40B4-BE49-F238E27FC236}">
                <a16:creationId xmlns:a16="http://schemas.microsoft.com/office/drawing/2014/main" id="{FDCD38A1-AD99-084D-9101-6BD8E789D2EC}"/>
              </a:ext>
            </a:extLst>
          </p:cNvPr>
          <p:cNvSpPr/>
          <p:nvPr/>
        </p:nvSpPr>
        <p:spPr>
          <a:xfrm>
            <a:off x="1075070" y="260787"/>
            <a:ext cx="6697663" cy="58477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4000">
                <a:solidFill>
                  <a:srgbClr val="C00000"/>
                </a:solidFill>
                <a:latin typeface="Arial"/>
                <a:ea typeface="Arial"/>
                <a:cs typeface="Arial"/>
                <a:sym typeface="Arial"/>
              </a:defRPr>
            </a:lvl1pPr>
          </a:lstStyle>
          <a:p>
            <a:pPr lvl="0">
              <a:defRPr sz="1800">
                <a:solidFill>
                  <a:srgbClr val="000000"/>
                </a:solidFill>
              </a:defRPr>
            </a:pPr>
            <a:r>
              <a:rPr lang="en-US" sz="3800" dirty="0">
                <a:solidFill>
                  <a:srgbClr val="C00000"/>
                </a:solidFill>
              </a:rPr>
              <a:t>Case Overview</a:t>
            </a:r>
            <a:endParaRPr sz="3800" dirty="0">
              <a:solidFill>
                <a:srgbClr val="C00000"/>
              </a:solidFill>
            </a:endParaRPr>
          </a:p>
        </p:txBody>
      </p:sp>
      <p:sp>
        <p:nvSpPr>
          <p:cNvPr id="22" name="TextBox 21">
            <a:extLst>
              <a:ext uri="{FF2B5EF4-FFF2-40B4-BE49-F238E27FC236}">
                <a16:creationId xmlns:a16="http://schemas.microsoft.com/office/drawing/2014/main" id="{0A128637-D0B4-6947-AFAA-F2538E428C01}"/>
              </a:ext>
            </a:extLst>
          </p:cNvPr>
          <p:cNvSpPr txBox="1"/>
          <p:nvPr/>
        </p:nvSpPr>
        <p:spPr>
          <a:xfrm>
            <a:off x="3788861" y="1464278"/>
            <a:ext cx="2293817" cy="369332"/>
          </a:xfrm>
          <a:prstGeom prst="rect">
            <a:avLst/>
          </a:prstGeom>
          <a:noFill/>
        </p:spPr>
        <p:txBody>
          <a:bodyPr wrap="square" rtlCol="0">
            <a:spAutoFit/>
          </a:bodyPr>
          <a:lstStyle/>
          <a:p>
            <a:r>
              <a:rPr lang="en-US" dirty="0"/>
              <a:t>May 18 2017</a:t>
            </a:r>
          </a:p>
        </p:txBody>
      </p:sp>
    </p:spTree>
    <p:extLst>
      <p:ext uri="{BB962C8B-B14F-4D97-AF65-F5344CB8AC3E}">
        <p14:creationId xmlns:p14="http://schemas.microsoft.com/office/powerpoint/2010/main" val="3857191501"/>
      </p:ext>
    </p:extLst>
  </p:cSld>
  <p:clrMapOvr>
    <a:masterClrMapping/>
  </p:clrMapOvr>
  <p:transition spd="slow" advTm="37092"/>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23554" name="Picture 7"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5" name="TextBox 5"/>
          <p:cNvSpPr txBox="1">
            <a:spLocks noChangeArrowheads="1"/>
          </p:cNvSpPr>
          <p:nvPr/>
        </p:nvSpPr>
        <p:spPr bwMode="auto">
          <a:xfrm>
            <a:off x="1040606" y="116632"/>
            <a:ext cx="6697662"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dirty="0">
                <a:solidFill>
                  <a:srgbClr val="C00000"/>
                </a:solidFill>
              </a:rPr>
              <a:t>Additive Noise Inflation Implementation</a:t>
            </a:r>
          </a:p>
        </p:txBody>
      </p:sp>
      <p:sp>
        <p:nvSpPr>
          <p:cNvPr id="23556"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AD37AF3-B944-D84C-8714-F40CCC1CD6AD}" type="slidenum">
              <a:rPr lang="en-US" altLang="zh-CN" sz="1200">
                <a:solidFill>
                  <a:srgbClr val="898989"/>
                </a:solidFill>
                <a:latin typeface="Calibri" charset="0"/>
              </a:rPr>
              <a:pPr/>
              <a:t>7</a:t>
            </a:fld>
            <a:endParaRPr lang="en-US" altLang="zh-CN" sz="1200">
              <a:solidFill>
                <a:srgbClr val="898989"/>
              </a:solidFill>
              <a:latin typeface="Calibri" charset="0"/>
            </a:endParaRPr>
          </a:p>
        </p:txBody>
      </p:sp>
      <p:pic>
        <p:nvPicPr>
          <p:cNvPr id="23558" name="Picture 6" descr="hres2.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56550" y="58738"/>
            <a:ext cx="10414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20BEE90-0ED4-8047-8C09-731C3740E827}"/>
              </a:ext>
            </a:extLst>
          </p:cNvPr>
          <p:cNvPicPr>
            <a:picLocks noChangeAspect="1"/>
          </p:cNvPicPr>
          <p:nvPr/>
        </p:nvPicPr>
        <p:blipFill>
          <a:blip r:embed="rId5"/>
          <a:stretch>
            <a:fillRect/>
          </a:stretch>
        </p:blipFill>
        <p:spPr>
          <a:xfrm>
            <a:off x="165100" y="1700635"/>
            <a:ext cx="4472065" cy="3222357"/>
          </a:xfrm>
          <a:prstGeom prst="rect">
            <a:avLst/>
          </a:prstGeom>
        </p:spPr>
      </p:pic>
      <p:sp>
        <p:nvSpPr>
          <p:cNvPr id="9" name="TextBox 8">
            <a:extLst>
              <a:ext uri="{FF2B5EF4-FFF2-40B4-BE49-F238E27FC236}">
                <a16:creationId xmlns:a16="http://schemas.microsoft.com/office/drawing/2014/main" id="{4FCBA533-03D8-ED4E-8BF6-5B54A3DDB529}"/>
              </a:ext>
            </a:extLst>
          </p:cNvPr>
          <p:cNvSpPr txBox="1"/>
          <p:nvPr/>
        </p:nvSpPr>
        <p:spPr>
          <a:xfrm>
            <a:off x="456227" y="1331303"/>
            <a:ext cx="4160113" cy="369332"/>
          </a:xfrm>
          <a:prstGeom prst="rect">
            <a:avLst/>
          </a:prstGeom>
          <a:noFill/>
        </p:spPr>
        <p:txBody>
          <a:bodyPr wrap="none" rtlCol="0">
            <a:spAutoFit/>
          </a:bodyPr>
          <a:lstStyle/>
          <a:p>
            <a:r>
              <a:rPr lang="en-US" dirty="0">
                <a:solidFill>
                  <a:srgbClr val="FF0000"/>
                </a:solidFill>
              </a:rPr>
              <a:t>Radar and Ch. 10 DA: 1830 UTC cycle</a:t>
            </a:r>
          </a:p>
        </p:txBody>
      </p:sp>
      <p:sp>
        <p:nvSpPr>
          <p:cNvPr id="3" name="TextBox 2">
            <a:extLst>
              <a:ext uri="{FF2B5EF4-FFF2-40B4-BE49-F238E27FC236}">
                <a16:creationId xmlns:a16="http://schemas.microsoft.com/office/drawing/2014/main" id="{60477487-7871-974E-81CD-B15D99B82CE1}"/>
              </a:ext>
            </a:extLst>
          </p:cNvPr>
          <p:cNvSpPr txBox="1"/>
          <p:nvPr/>
        </p:nvSpPr>
        <p:spPr>
          <a:xfrm>
            <a:off x="0" y="4893548"/>
            <a:ext cx="4817166" cy="646331"/>
          </a:xfrm>
          <a:prstGeom prst="rect">
            <a:avLst/>
          </a:prstGeom>
          <a:noFill/>
        </p:spPr>
        <p:txBody>
          <a:bodyPr wrap="square" rtlCol="0">
            <a:spAutoFit/>
          </a:bodyPr>
          <a:lstStyle/>
          <a:p>
            <a:r>
              <a:rPr lang="en-US" sz="1200" i="1" dirty="0"/>
              <a:t>Ensemble mean background of reflectivity (shaded, potential temperature (red contour), water vapor (green contour), and total cloud (black contour).</a:t>
            </a:r>
          </a:p>
        </p:txBody>
      </p:sp>
      <p:sp>
        <p:nvSpPr>
          <p:cNvPr id="5" name="Rectangle 4">
            <a:extLst>
              <a:ext uri="{FF2B5EF4-FFF2-40B4-BE49-F238E27FC236}">
                <a16:creationId xmlns:a16="http://schemas.microsoft.com/office/drawing/2014/main" id="{BA0007C6-F885-7641-AAF5-842534E6B55D}"/>
              </a:ext>
            </a:extLst>
          </p:cNvPr>
          <p:cNvSpPr/>
          <p:nvPr/>
        </p:nvSpPr>
        <p:spPr>
          <a:xfrm>
            <a:off x="4524981" y="1636381"/>
            <a:ext cx="4572000" cy="4883388"/>
          </a:xfrm>
          <a:prstGeom prst="rect">
            <a:avLst/>
          </a:prstGeom>
        </p:spPr>
        <p:txBody>
          <a:bodyPr>
            <a:spAutoFit/>
          </a:bodyPr>
          <a:lstStyle/>
          <a:p>
            <a:pPr marL="457200" lvl="0" indent="-457200">
              <a:lnSpc>
                <a:spcPct val="80000"/>
              </a:lnSpc>
              <a:spcBef>
                <a:spcPts val="400"/>
              </a:spcBef>
              <a:buClr>
                <a:srgbClr val="C00000"/>
              </a:buClr>
              <a:buSzPct val="100000"/>
              <a:buFont typeface="Arial"/>
              <a:buChar char="•"/>
            </a:pPr>
            <a:r>
              <a:rPr lang="en-US" dirty="0"/>
              <a:t>Ensemble based DA cannot add cloud or precipitation hydrometeors to locations where all first guess members predicted zero values of these variables, even if they are implied by the radiance observations.</a:t>
            </a:r>
          </a:p>
          <a:p>
            <a:pPr marL="457200" lvl="0" indent="-457200">
              <a:lnSpc>
                <a:spcPct val="80000"/>
              </a:lnSpc>
              <a:spcBef>
                <a:spcPts val="400"/>
              </a:spcBef>
              <a:buClr>
                <a:srgbClr val="C00000"/>
              </a:buClr>
              <a:buSzPct val="100000"/>
              <a:buFont typeface="Arial"/>
              <a:buChar char="•"/>
            </a:pPr>
            <a:endParaRPr lang="en-US" dirty="0"/>
          </a:p>
          <a:p>
            <a:pPr marL="457200" lvl="0" indent="-457200">
              <a:lnSpc>
                <a:spcPct val="80000"/>
              </a:lnSpc>
              <a:spcBef>
                <a:spcPts val="400"/>
              </a:spcBef>
              <a:buClr>
                <a:srgbClr val="C00000"/>
              </a:buClr>
              <a:buSzPct val="100000"/>
              <a:buFont typeface="Arial"/>
              <a:buChar char="•"/>
            </a:pPr>
            <a:r>
              <a:rPr lang="en-US" dirty="0"/>
              <a:t>Zero background error variance for these variables prevents the southern storm(s) (e.g. cell 2) from being produced during ABI DA cycling</a:t>
            </a:r>
          </a:p>
          <a:p>
            <a:pPr marL="457200" lvl="0" indent="-457200">
              <a:lnSpc>
                <a:spcPct val="80000"/>
              </a:lnSpc>
              <a:spcBef>
                <a:spcPts val="400"/>
              </a:spcBef>
              <a:buClr>
                <a:srgbClr val="C00000"/>
              </a:buClr>
              <a:buSzPct val="100000"/>
              <a:buFont typeface="Arial"/>
              <a:buChar char="•"/>
            </a:pPr>
            <a:endParaRPr lang="en-US" dirty="0"/>
          </a:p>
          <a:p>
            <a:pPr marL="457200" lvl="0" indent="-457200">
              <a:lnSpc>
                <a:spcPct val="80000"/>
              </a:lnSpc>
              <a:spcBef>
                <a:spcPts val="400"/>
              </a:spcBef>
              <a:buClr>
                <a:srgbClr val="C00000"/>
              </a:buClr>
              <a:buSzPct val="100000"/>
              <a:buFont typeface="Arial"/>
              <a:buChar char="•"/>
            </a:pPr>
            <a:r>
              <a:rPr lang="en-US" dirty="0"/>
              <a:t>Analogous approach to radar reflectivity DA,  an additive noise inflation approach is adopted where observations indicate cloud but background indicates clear air.</a:t>
            </a:r>
          </a:p>
          <a:p>
            <a:pPr marL="457200" lvl="0" indent="-457200">
              <a:lnSpc>
                <a:spcPct val="80000"/>
              </a:lnSpc>
              <a:spcBef>
                <a:spcPts val="400"/>
              </a:spcBef>
              <a:buClr>
                <a:srgbClr val="C00000"/>
              </a:buClr>
              <a:buSzPct val="100000"/>
              <a:buFont typeface="Arial"/>
              <a:buChar char="•"/>
            </a:pPr>
            <a:endParaRPr lang="en-US" dirty="0"/>
          </a:p>
          <a:p>
            <a:pPr marL="457200" lvl="0" indent="-457200">
              <a:lnSpc>
                <a:spcPct val="80000"/>
              </a:lnSpc>
              <a:spcBef>
                <a:spcPts val="400"/>
              </a:spcBef>
              <a:buClr>
                <a:srgbClr val="C00000"/>
              </a:buClr>
              <a:buSzPct val="100000"/>
              <a:buFont typeface="Arial"/>
              <a:buChar char="•"/>
            </a:pPr>
            <a:endParaRPr lang="en-US" dirty="0"/>
          </a:p>
          <a:p>
            <a:pPr marL="457200" lvl="0" indent="-457200">
              <a:lnSpc>
                <a:spcPct val="80000"/>
              </a:lnSpc>
              <a:spcBef>
                <a:spcPts val="400"/>
              </a:spcBef>
              <a:buClr>
                <a:srgbClr val="C00000"/>
              </a:buClr>
              <a:buSzPct val="100000"/>
              <a:buFont typeface="Arial"/>
              <a:buChar char="•"/>
            </a:pPr>
            <a:endParaRPr lang="en-US" dirty="0"/>
          </a:p>
        </p:txBody>
      </p:sp>
      <p:sp>
        <p:nvSpPr>
          <p:cNvPr id="6" name="Oval 5">
            <a:extLst>
              <a:ext uri="{FF2B5EF4-FFF2-40B4-BE49-F238E27FC236}">
                <a16:creationId xmlns:a16="http://schemas.microsoft.com/office/drawing/2014/main" id="{CB04D2B2-923B-8646-ADED-D32087BA8A49}"/>
              </a:ext>
            </a:extLst>
          </p:cNvPr>
          <p:cNvSpPr/>
          <p:nvPr/>
        </p:nvSpPr>
        <p:spPr>
          <a:xfrm>
            <a:off x="3707904" y="2854850"/>
            <a:ext cx="432048" cy="1854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127079-0824-EC42-A5E6-40B2C2A19418}"/>
              </a:ext>
            </a:extLst>
          </p:cNvPr>
          <p:cNvSpPr/>
          <p:nvPr/>
        </p:nvSpPr>
        <p:spPr>
          <a:xfrm>
            <a:off x="2917407" y="2854850"/>
            <a:ext cx="432048" cy="1854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048A452-5CE2-3F4A-91FE-ABCBCE8D8129}"/>
              </a:ext>
            </a:extLst>
          </p:cNvPr>
          <p:cNvSpPr/>
          <p:nvPr/>
        </p:nvSpPr>
        <p:spPr>
          <a:xfrm>
            <a:off x="2320259" y="2855053"/>
            <a:ext cx="432048" cy="1854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03AFB64-5E0F-2145-9D6F-6FF0755BE927}"/>
              </a:ext>
            </a:extLst>
          </p:cNvPr>
          <p:cNvSpPr txBox="1"/>
          <p:nvPr/>
        </p:nvSpPr>
        <p:spPr>
          <a:xfrm>
            <a:off x="3561873" y="2608629"/>
            <a:ext cx="662361" cy="307777"/>
          </a:xfrm>
          <a:prstGeom prst="rect">
            <a:avLst/>
          </a:prstGeom>
          <a:noFill/>
        </p:spPr>
        <p:txBody>
          <a:bodyPr wrap="none" rtlCol="0">
            <a:spAutoFit/>
          </a:bodyPr>
          <a:lstStyle/>
          <a:p>
            <a:r>
              <a:rPr lang="en-US" sz="1400" b="1" dirty="0"/>
              <a:t>Cell 1</a:t>
            </a:r>
          </a:p>
        </p:txBody>
      </p:sp>
      <p:sp>
        <p:nvSpPr>
          <p:cNvPr id="15" name="TextBox 14">
            <a:extLst>
              <a:ext uri="{FF2B5EF4-FFF2-40B4-BE49-F238E27FC236}">
                <a16:creationId xmlns:a16="http://schemas.microsoft.com/office/drawing/2014/main" id="{98E06484-428F-E34D-AEEE-0D9B0C4BE0E6}"/>
              </a:ext>
            </a:extLst>
          </p:cNvPr>
          <p:cNvSpPr txBox="1"/>
          <p:nvPr/>
        </p:nvSpPr>
        <p:spPr>
          <a:xfrm>
            <a:off x="2208368" y="2616759"/>
            <a:ext cx="662361" cy="307777"/>
          </a:xfrm>
          <a:prstGeom prst="rect">
            <a:avLst/>
          </a:prstGeom>
          <a:noFill/>
        </p:spPr>
        <p:txBody>
          <a:bodyPr wrap="none" rtlCol="0">
            <a:spAutoFit/>
          </a:bodyPr>
          <a:lstStyle/>
          <a:p>
            <a:r>
              <a:rPr lang="en-US" sz="1400" b="1" dirty="0"/>
              <a:t>Cell 2</a:t>
            </a:r>
          </a:p>
        </p:txBody>
      </p:sp>
      <p:sp>
        <p:nvSpPr>
          <p:cNvPr id="16" name="TextBox 15">
            <a:extLst>
              <a:ext uri="{FF2B5EF4-FFF2-40B4-BE49-F238E27FC236}">
                <a16:creationId xmlns:a16="http://schemas.microsoft.com/office/drawing/2014/main" id="{5F81DC08-6005-854F-9D6B-96D20317C41B}"/>
              </a:ext>
            </a:extLst>
          </p:cNvPr>
          <p:cNvSpPr txBox="1"/>
          <p:nvPr/>
        </p:nvSpPr>
        <p:spPr>
          <a:xfrm>
            <a:off x="2845663" y="2616759"/>
            <a:ext cx="662361" cy="307777"/>
          </a:xfrm>
          <a:prstGeom prst="rect">
            <a:avLst/>
          </a:prstGeom>
          <a:noFill/>
        </p:spPr>
        <p:txBody>
          <a:bodyPr wrap="none" rtlCol="0">
            <a:spAutoFit/>
          </a:bodyPr>
          <a:lstStyle/>
          <a:p>
            <a:r>
              <a:rPr lang="en-US" sz="1400" b="1" dirty="0"/>
              <a:t>Cell 3</a:t>
            </a:r>
          </a:p>
        </p:txBody>
      </p:sp>
    </p:spTree>
    <p:extLst>
      <p:ext uri="{BB962C8B-B14F-4D97-AF65-F5344CB8AC3E}">
        <p14:creationId xmlns:p14="http://schemas.microsoft.com/office/powerpoint/2010/main" val="1196457399"/>
      </p:ext>
    </p:extLst>
  </p:cSld>
  <p:clrMapOvr>
    <a:masterClrMapping/>
  </p:clrMapOvr>
  <p:transition spd="slow" advTm="37092"/>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3CBC20-4888-B14B-9C85-8042200D5568}"/>
              </a:ext>
            </a:extLst>
          </p:cNvPr>
          <p:cNvPicPr>
            <a:picLocks noChangeAspect="1"/>
          </p:cNvPicPr>
          <p:nvPr/>
        </p:nvPicPr>
        <p:blipFill>
          <a:blip r:embed="rId3"/>
          <a:stretch>
            <a:fillRect/>
          </a:stretch>
        </p:blipFill>
        <p:spPr>
          <a:xfrm>
            <a:off x="537699" y="2959388"/>
            <a:ext cx="1654655" cy="1659383"/>
          </a:xfrm>
          <a:prstGeom prst="rect">
            <a:avLst/>
          </a:prstGeom>
        </p:spPr>
      </p:pic>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23554" name="Picture 7" descr="ou_logo_400x56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5" name="TextBox 5"/>
          <p:cNvSpPr txBox="1">
            <a:spLocks noChangeArrowheads="1"/>
          </p:cNvSpPr>
          <p:nvPr/>
        </p:nvSpPr>
        <p:spPr bwMode="auto">
          <a:xfrm>
            <a:off x="822325" y="170637"/>
            <a:ext cx="6915943"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solidFill>
                  <a:srgbClr val="C00000"/>
                </a:solidFill>
              </a:rPr>
              <a:t>Additive Noise Inflation Impact on Channel 10 ABI DA</a:t>
            </a:r>
          </a:p>
        </p:txBody>
      </p:sp>
      <p:sp>
        <p:nvSpPr>
          <p:cNvPr id="23556"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AD37AF3-B944-D84C-8714-F40CCC1CD6AD}" type="slidenum">
              <a:rPr lang="en-US" altLang="zh-CN" sz="1200">
                <a:solidFill>
                  <a:srgbClr val="898989"/>
                </a:solidFill>
                <a:latin typeface="Calibri" charset="0"/>
              </a:rPr>
              <a:pPr/>
              <a:t>8</a:t>
            </a:fld>
            <a:endParaRPr lang="en-US" altLang="zh-CN" sz="1200">
              <a:solidFill>
                <a:srgbClr val="898989"/>
              </a:solidFill>
              <a:latin typeface="Calibri" charset="0"/>
            </a:endParaRPr>
          </a:p>
        </p:txBody>
      </p:sp>
      <p:pic>
        <p:nvPicPr>
          <p:cNvPr id="23558" name="Picture 6" descr="hres2.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956550" y="58738"/>
            <a:ext cx="10414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Shape 63">
            <a:extLst>
              <a:ext uri="{FF2B5EF4-FFF2-40B4-BE49-F238E27FC236}">
                <a16:creationId xmlns:a16="http://schemas.microsoft.com/office/drawing/2014/main" id="{BF9584EE-BF6C-954D-9A90-74102C555768}"/>
              </a:ext>
            </a:extLst>
          </p:cNvPr>
          <p:cNvSpPr/>
          <p:nvPr/>
        </p:nvSpPr>
        <p:spPr>
          <a:xfrm>
            <a:off x="152929" y="1409394"/>
            <a:ext cx="8352677" cy="149784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457200" indent="-457200">
              <a:lnSpc>
                <a:spcPct val="80000"/>
              </a:lnSpc>
              <a:spcBef>
                <a:spcPts val="400"/>
              </a:spcBef>
              <a:buClr>
                <a:srgbClr val="C00000"/>
              </a:buClr>
              <a:buSzPct val="100000"/>
              <a:buFont typeface="Arial"/>
              <a:buChar char="•"/>
            </a:pPr>
            <a:r>
              <a:rPr lang="en-US" sz="1500" dirty="0"/>
              <a:t>Verification of time-maximum (using output files every 5 minutes) composite reflectivity during the 1830 to 1900 UTC period.</a:t>
            </a:r>
            <a:endParaRPr lang="en-US" sz="1500" dirty="0">
              <a:solidFill>
                <a:schemeClr val="tx1"/>
              </a:solidFill>
            </a:endParaRPr>
          </a:p>
          <a:p>
            <a:pPr marL="457200" lvl="0" indent="-457200">
              <a:lnSpc>
                <a:spcPct val="80000"/>
              </a:lnSpc>
              <a:spcBef>
                <a:spcPts val="400"/>
              </a:spcBef>
              <a:buClr>
                <a:srgbClr val="C00000"/>
              </a:buClr>
              <a:buSzPct val="100000"/>
              <a:buFont typeface="Arial"/>
              <a:buChar char="•"/>
            </a:pPr>
            <a:r>
              <a:rPr lang="en-US" sz="1500" dirty="0">
                <a:solidFill>
                  <a:schemeClr val="tx1"/>
                </a:solidFill>
              </a:rPr>
              <a:t>The implementation of AN allows all storms be well forecast in the 1830 UTC initialization.</a:t>
            </a:r>
          </a:p>
          <a:p>
            <a:pPr marL="457200" lvl="0" indent="-457200">
              <a:lnSpc>
                <a:spcPct val="80000"/>
              </a:lnSpc>
              <a:spcBef>
                <a:spcPts val="400"/>
              </a:spcBef>
              <a:buClr>
                <a:srgbClr val="C00000"/>
              </a:buClr>
              <a:buSzPct val="100000"/>
              <a:buFont typeface="Arial"/>
              <a:buChar char="•"/>
            </a:pPr>
            <a:r>
              <a:rPr lang="en-US" sz="1500" dirty="0"/>
              <a:t>The northern storms are able to be forecast with greater lead time. Southern storms captured at 1830 </a:t>
            </a:r>
            <a:r>
              <a:rPr lang="en-US" sz="1500" dirty="0" err="1"/>
              <a:t>init.</a:t>
            </a:r>
            <a:endParaRPr lang="en-US" sz="1500" dirty="0"/>
          </a:p>
          <a:p>
            <a:pPr marL="457200" lvl="0" indent="-457200">
              <a:lnSpc>
                <a:spcPct val="80000"/>
              </a:lnSpc>
              <a:spcBef>
                <a:spcPts val="400"/>
              </a:spcBef>
              <a:buClr>
                <a:srgbClr val="C00000"/>
              </a:buClr>
              <a:buSzPct val="100000"/>
              <a:buFont typeface="Arial"/>
              <a:buChar char="•"/>
            </a:pPr>
            <a:r>
              <a:rPr lang="en-US" sz="1500" dirty="0">
                <a:solidFill>
                  <a:schemeClr val="tx1"/>
                </a:solidFill>
              </a:rPr>
              <a:t>Further optimizations to the AN implementation is still ongoing.</a:t>
            </a:r>
          </a:p>
          <a:p>
            <a:pPr lvl="0">
              <a:lnSpc>
                <a:spcPct val="80000"/>
              </a:lnSpc>
              <a:spcBef>
                <a:spcPts val="400"/>
              </a:spcBef>
              <a:buClr>
                <a:srgbClr val="C00000"/>
              </a:buClr>
              <a:buSzPct val="100000"/>
            </a:pPr>
            <a:endParaRPr lang="en-US" sz="1500" dirty="0">
              <a:solidFill>
                <a:schemeClr val="tx1"/>
              </a:solidFill>
            </a:endParaRPr>
          </a:p>
        </p:txBody>
      </p:sp>
      <p:pic>
        <p:nvPicPr>
          <p:cNvPr id="9" name="Picture 8">
            <a:extLst>
              <a:ext uri="{FF2B5EF4-FFF2-40B4-BE49-F238E27FC236}">
                <a16:creationId xmlns:a16="http://schemas.microsoft.com/office/drawing/2014/main" id="{E762B6B1-22DE-3F48-8260-B37B73F169FD}"/>
              </a:ext>
            </a:extLst>
          </p:cNvPr>
          <p:cNvPicPr>
            <a:picLocks noChangeAspect="1"/>
          </p:cNvPicPr>
          <p:nvPr/>
        </p:nvPicPr>
        <p:blipFill>
          <a:blip r:embed="rId6"/>
          <a:stretch>
            <a:fillRect/>
          </a:stretch>
        </p:blipFill>
        <p:spPr>
          <a:xfrm>
            <a:off x="1581260" y="6356350"/>
            <a:ext cx="4546600" cy="279400"/>
          </a:xfrm>
          <a:prstGeom prst="rect">
            <a:avLst/>
          </a:prstGeom>
        </p:spPr>
      </p:pic>
      <p:sp>
        <p:nvSpPr>
          <p:cNvPr id="10" name="TextBox 9">
            <a:extLst>
              <a:ext uri="{FF2B5EF4-FFF2-40B4-BE49-F238E27FC236}">
                <a16:creationId xmlns:a16="http://schemas.microsoft.com/office/drawing/2014/main" id="{C1C922C2-E688-8C4A-9E50-C06C31FE3870}"/>
              </a:ext>
            </a:extLst>
          </p:cNvPr>
          <p:cNvSpPr txBox="1"/>
          <p:nvPr/>
        </p:nvSpPr>
        <p:spPr>
          <a:xfrm>
            <a:off x="2166460" y="6611779"/>
            <a:ext cx="3687228" cy="246221"/>
          </a:xfrm>
          <a:prstGeom prst="rect">
            <a:avLst/>
          </a:prstGeom>
          <a:noFill/>
        </p:spPr>
        <p:txBody>
          <a:bodyPr wrap="none" rtlCol="0">
            <a:spAutoFit/>
          </a:bodyPr>
          <a:lstStyle/>
          <a:p>
            <a:r>
              <a:rPr lang="en-US" sz="1000" i="1" dirty="0"/>
              <a:t>1830-1900 UTC Forecast time-maximum composite reflectivity</a:t>
            </a:r>
          </a:p>
        </p:txBody>
      </p:sp>
      <p:sp>
        <p:nvSpPr>
          <p:cNvPr id="41" name="TextBox 40">
            <a:extLst>
              <a:ext uri="{FF2B5EF4-FFF2-40B4-BE49-F238E27FC236}">
                <a16:creationId xmlns:a16="http://schemas.microsoft.com/office/drawing/2014/main" id="{97E958E8-A32F-C140-85E6-80EEF4CFC7D2}"/>
              </a:ext>
            </a:extLst>
          </p:cNvPr>
          <p:cNvSpPr txBox="1"/>
          <p:nvPr/>
        </p:nvSpPr>
        <p:spPr>
          <a:xfrm rot="16200000">
            <a:off x="-131651" y="3563044"/>
            <a:ext cx="881395" cy="369332"/>
          </a:xfrm>
          <a:prstGeom prst="rect">
            <a:avLst/>
          </a:prstGeom>
          <a:noFill/>
        </p:spPr>
        <p:txBody>
          <a:bodyPr wrap="none" rtlCol="0">
            <a:spAutoFit/>
          </a:bodyPr>
          <a:lstStyle/>
          <a:p>
            <a:r>
              <a:rPr lang="en-US" b="1" dirty="0">
                <a:solidFill>
                  <a:srgbClr val="FF0000"/>
                </a:solidFill>
              </a:rPr>
              <a:t>No AN</a:t>
            </a:r>
          </a:p>
        </p:txBody>
      </p:sp>
      <p:sp>
        <p:nvSpPr>
          <p:cNvPr id="42" name="TextBox 41">
            <a:extLst>
              <a:ext uri="{FF2B5EF4-FFF2-40B4-BE49-F238E27FC236}">
                <a16:creationId xmlns:a16="http://schemas.microsoft.com/office/drawing/2014/main" id="{1218AAAF-3CEF-1542-A719-FE1816FACAE1}"/>
              </a:ext>
            </a:extLst>
          </p:cNvPr>
          <p:cNvSpPr txBox="1"/>
          <p:nvPr/>
        </p:nvSpPr>
        <p:spPr>
          <a:xfrm rot="16200000">
            <a:off x="17941" y="5103574"/>
            <a:ext cx="582211" cy="369332"/>
          </a:xfrm>
          <a:prstGeom prst="rect">
            <a:avLst/>
          </a:prstGeom>
          <a:noFill/>
        </p:spPr>
        <p:txBody>
          <a:bodyPr wrap="none" rtlCol="0">
            <a:spAutoFit/>
          </a:bodyPr>
          <a:lstStyle/>
          <a:p>
            <a:r>
              <a:rPr lang="en-US" dirty="0"/>
              <a:t> </a:t>
            </a:r>
            <a:r>
              <a:rPr lang="en-US" b="1" dirty="0">
                <a:solidFill>
                  <a:srgbClr val="FF0000"/>
                </a:solidFill>
              </a:rPr>
              <a:t>AN</a:t>
            </a:r>
          </a:p>
        </p:txBody>
      </p:sp>
      <p:sp>
        <p:nvSpPr>
          <p:cNvPr id="43" name="TextBox 42">
            <a:extLst>
              <a:ext uri="{FF2B5EF4-FFF2-40B4-BE49-F238E27FC236}">
                <a16:creationId xmlns:a16="http://schemas.microsoft.com/office/drawing/2014/main" id="{45224DF0-ED23-D844-8D14-ED3FF480A392}"/>
              </a:ext>
            </a:extLst>
          </p:cNvPr>
          <p:cNvSpPr txBox="1"/>
          <p:nvPr/>
        </p:nvSpPr>
        <p:spPr>
          <a:xfrm>
            <a:off x="6805327" y="3156624"/>
            <a:ext cx="1531188" cy="369332"/>
          </a:xfrm>
          <a:prstGeom prst="rect">
            <a:avLst/>
          </a:prstGeom>
          <a:noFill/>
        </p:spPr>
        <p:txBody>
          <a:bodyPr wrap="none" rtlCol="0">
            <a:spAutoFit/>
          </a:bodyPr>
          <a:lstStyle/>
          <a:p>
            <a:r>
              <a:rPr lang="en-US" b="1" dirty="0">
                <a:solidFill>
                  <a:srgbClr val="FF0000"/>
                </a:solidFill>
              </a:rPr>
              <a:t>Observation</a:t>
            </a:r>
          </a:p>
        </p:txBody>
      </p:sp>
      <p:pic>
        <p:nvPicPr>
          <p:cNvPr id="22" name="Picture 21">
            <a:extLst>
              <a:ext uri="{FF2B5EF4-FFF2-40B4-BE49-F238E27FC236}">
                <a16:creationId xmlns:a16="http://schemas.microsoft.com/office/drawing/2014/main" id="{8AFFB2DB-19B0-D148-BCA6-517CB3588A7A}"/>
              </a:ext>
            </a:extLst>
          </p:cNvPr>
          <p:cNvPicPr>
            <a:picLocks noChangeAspect="1"/>
          </p:cNvPicPr>
          <p:nvPr/>
        </p:nvPicPr>
        <p:blipFill>
          <a:blip r:embed="rId7"/>
          <a:stretch>
            <a:fillRect/>
          </a:stretch>
        </p:blipFill>
        <p:spPr>
          <a:xfrm>
            <a:off x="6636235" y="3501593"/>
            <a:ext cx="1869371" cy="1866882"/>
          </a:xfrm>
          <a:prstGeom prst="rect">
            <a:avLst/>
          </a:prstGeom>
        </p:spPr>
      </p:pic>
      <p:sp>
        <p:nvSpPr>
          <p:cNvPr id="29" name="TextBox 28">
            <a:extLst>
              <a:ext uri="{FF2B5EF4-FFF2-40B4-BE49-F238E27FC236}">
                <a16:creationId xmlns:a16="http://schemas.microsoft.com/office/drawing/2014/main" id="{174996D2-4ACD-CA4B-9E49-9E553DB3A886}"/>
              </a:ext>
            </a:extLst>
          </p:cNvPr>
          <p:cNvSpPr txBox="1"/>
          <p:nvPr/>
        </p:nvSpPr>
        <p:spPr>
          <a:xfrm>
            <a:off x="4131674" y="2665371"/>
            <a:ext cx="1172116" cy="369332"/>
          </a:xfrm>
          <a:prstGeom prst="rect">
            <a:avLst/>
          </a:prstGeom>
          <a:noFill/>
        </p:spPr>
        <p:txBody>
          <a:bodyPr wrap="none" rtlCol="0">
            <a:spAutoFit/>
          </a:bodyPr>
          <a:lstStyle/>
          <a:p>
            <a:r>
              <a:rPr lang="en-US" b="1" dirty="0">
                <a:solidFill>
                  <a:srgbClr val="FF0000"/>
                </a:solidFill>
              </a:rPr>
              <a:t>1830 </a:t>
            </a:r>
            <a:r>
              <a:rPr lang="en-US" b="1" dirty="0" err="1">
                <a:solidFill>
                  <a:srgbClr val="FF0000"/>
                </a:solidFill>
              </a:rPr>
              <a:t>init.</a:t>
            </a:r>
            <a:endParaRPr lang="en-US" b="1" dirty="0">
              <a:solidFill>
                <a:srgbClr val="FF0000"/>
              </a:solidFill>
            </a:endParaRPr>
          </a:p>
        </p:txBody>
      </p:sp>
      <p:sp>
        <p:nvSpPr>
          <p:cNvPr id="27" name="TextBox 26">
            <a:extLst>
              <a:ext uri="{FF2B5EF4-FFF2-40B4-BE49-F238E27FC236}">
                <a16:creationId xmlns:a16="http://schemas.microsoft.com/office/drawing/2014/main" id="{5189B35F-6331-6E4D-9B37-B16B0764789C}"/>
              </a:ext>
            </a:extLst>
          </p:cNvPr>
          <p:cNvSpPr txBox="1"/>
          <p:nvPr/>
        </p:nvSpPr>
        <p:spPr>
          <a:xfrm>
            <a:off x="2409108" y="2664633"/>
            <a:ext cx="1172116" cy="369332"/>
          </a:xfrm>
          <a:prstGeom prst="rect">
            <a:avLst/>
          </a:prstGeom>
          <a:noFill/>
        </p:spPr>
        <p:txBody>
          <a:bodyPr wrap="none" rtlCol="0">
            <a:spAutoFit/>
          </a:bodyPr>
          <a:lstStyle/>
          <a:p>
            <a:r>
              <a:rPr lang="en-US" b="1" dirty="0">
                <a:solidFill>
                  <a:srgbClr val="FF0000"/>
                </a:solidFill>
              </a:rPr>
              <a:t>1820 </a:t>
            </a:r>
            <a:r>
              <a:rPr lang="en-US" b="1" dirty="0" err="1">
                <a:solidFill>
                  <a:srgbClr val="FF0000"/>
                </a:solidFill>
              </a:rPr>
              <a:t>init.</a:t>
            </a:r>
            <a:endParaRPr lang="en-US" b="1" dirty="0">
              <a:solidFill>
                <a:srgbClr val="FF0000"/>
              </a:solidFill>
            </a:endParaRPr>
          </a:p>
        </p:txBody>
      </p:sp>
      <p:sp>
        <p:nvSpPr>
          <p:cNvPr id="5" name="TextBox 4">
            <a:extLst>
              <a:ext uri="{FF2B5EF4-FFF2-40B4-BE49-F238E27FC236}">
                <a16:creationId xmlns:a16="http://schemas.microsoft.com/office/drawing/2014/main" id="{3AB9E63D-19AA-B241-904F-BD22D0BD51E2}"/>
              </a:ext>
            </a:extLst>
          </p:cNvPr>
          <p:cNvSpPr txBox="1"/>
          <p:nvPr/>
        </p:nvSpPr>
        <p:spPr>
          <a:xfrm>
            <a:off x="766300" y="2664633"/>
            <a:ext cx="1172116" cy="369332"/>
          </a:xfrm>
          <a:prstGeom prst="rect">
            <a:avLst/>
          </a:prstGeom>
          <a:noFill/>
        </p:spPr>
        <p:txBody>
          <a:bodyPr wrap="none" rtlCol="0">
            <a:spAutoFit/>
          </a:bodyPr>
          <a:lstStyle/>
          <a:p>
            <a:r>
              <a:rPr lang="en-US" b="1" dirty="0">
                <a:solidFill>
                  <a:srgbClr val="FF0000"/>
                </a:solidFill>
              </a:rPr>
              <a:t>1810 </a:t>
            </a:r>
            <a:r>
              <a:rPr lang="en-US" b="1" dirty="0" err="1">
                <a:solidFill>
                  <a:srgbClr val="FF0000"/>
                </a:solidFill>
              </a:rPr>
              <a:t>init.</a:t>
            </a:r>
            <a:endParaRPr lang="en-US" b="1" dirty="0">
              <a:solidFill>
                <a:srgbClr val="FF0000"/>
              </a:solidFill>
            </a:endParaRPr>
          </a:p>
        </p:txBody>
      </p:sp>
      <p:pic>
        <p:nvPicPr>
          <p:cNvPr id="3" name="Picture 2">
            <a:extLst>
              <a:ext uri="{FF2B5EF4-FFF2-40B4-BE49-F238E27FC236}">
                <a16:creationId xmlns:a16="http://schemas.microsoft.com/office/drawing/2014/main" id="{024C9FE2-39BA-7240-A782-882B448D6E31}"/>
              </a:ext>
            </a:extLst>
          </p:cNvPr>
          <p:cNvPicPr>
            <a:picLocks noChangeAspect="1"/>
          </p:cNvPicPr>
          <p:nvPr/>
        </p:nvPicPr>
        <p:blipFill>
          <a:blip r:embed="rId8"/>
          <a:stretch>
            <a:fillRect/>
          </a:stretch>
        </p:blipFill>
        <p:spPr>
          <a:xfrm>
            <a:off x="2195737" y="2964648"/>
            <a:ext cx="1661237" cy="1665983"/>
          </a:xfrm>
          <a:prstGeom prst="rect">
            <a:avLst/>
          </a:prstGeom>
        </p:spPr>
      </p:pic>
      <p:pic>
        <p:nvPicPr>
          <p:cNvPr id="15" name="Picture 14">
            <a:extLst>
              <a:ext uri="{FF2B5EF4-FFF2-40B4-BE49-F238E27FC236}">
                <a16:creationId xmlns:a16="http://schemas.microsoft.com/office/drawing/2014/main" id="{2D96E785-D389-5247-873B-D8B275194B3D}"/>
              </a:ext>
            </a:extLst>
          </p:cNvPr>
          <p:cNvPicPr>
            <a:picLocks noChangeAspect="1"/>
          </p:cNvPicPr>
          <p:nvPr/>
        </p:nvPicPr>
        <p:blipFill>
          <a:blip r:embed="rId9"/>
          <a:stretch>
            <a:fillRect/>
          </a:stretch>
        </p:blipFill>
        <p:spPr>
          <a:xfrm>
            <a:off x="3864931" y="2959388"/>
            <a:ext cx="1665983" cy="1665983"/>
          </a:xfrm>
          <a:prstGeom prst="rect">
            <a:avLst/>
          </a:prstGeom>
        </p:spPr>
      </p:pic>
      <p:pic>
        <p:nvPicPr>
          <p:cNvPr id="16" name="Picture 15">
            <a:extLst>
              <a:ext uri="{FF2B5EF4-FFF2-40B4-BE49-F238E27FC236}">
                <a16:creationId xmlns:a16="http://schemas.microsoft.com/office/drawing/2014/main" id="{907EC130-CEB3-0941-B977-30147108DC3A}"/>
              </a:ext>
            </a:extLst>
          </p:cNvPr>
          <p:cNvPicPr>
            <a:picLocks noChangeAspect="1"/>
          </p:cNvPicPr>
          <p:nvPr/>
        </p:nvPicPr>
        <p:blipFill>
          <a:blip r:embed="rId10"/>
          <a:stretch>
            <a:fillRect/>
          </a:stretch>
        </p:blipFill>
        <p:spPr>
          <a:xfrm>
            <a:off x="537699" y="4612841"/>
            <a:ext cx="1665984" cy="1665984"/>
          </a:xfrm>
          <a:prstGeom prst="rect">
            <a:avLst/>
          </a:prstGeom>
        </p:spPr>
      </p:pic>
      <p:pic>
        <p:nvPicPr>
          <p:cNvPr id="17" name="Picture 16">
            <a:extLst>
              <a:ext uri="{FF2B5EF4-FFF2-40B4-BE49-F238E27FC236}">
                <a16:creationId xmlns:a16="http://schemas.microsoft.com/office/drawing/2014/main" id="{77C2F421-2AA8-004F-AE98-7C11744C0F2E}"/>
              </a:ext>
            </a:extLst>
          </p:cNvPr>
          <p:cNvPicPr>
            <a:picLocks noChangeAspect="1"/>
          </p:cNvPicPr>
          <p:nvPr/>
        </p:nvPicPr>
        <p:blipFill>
          <a:blip r:embed="rId11"/>
          <a:stretch>
            <a:fillRect/>
          </a:stretch>
        </p:blipFill>
        <p:spPr>
          <a:xfrm>
            <a:off x="2195737" y="4608504"/>
            <a:ext cx="1669194" cy="1664438"/>
          </a:xfrm>
          <a:prstGeom prst="rect">
            <a:avLst/>
          </a:prstGeom>
        </p:spPr>
      </p:pic>
      <p:pic>
        <p:nvPicPr>
          <p:cNvPr id="18" name="Picture 17">
            <a:extLst>
              <a:ext uri="{FF2B5EF4-FFF2-40B4-BE49-F238E27FC236}">
                <a16:creationId xmlns:a16="http://schemas.microsoft.com/office/drawing/2014/main" id="{643622DA-42B4-4A4C-84F9-55D51ADDDB08}"/>
              </a:ext>
            </a:extLst>
          </p:cNvPr>
          <p:cNvPicPr>
            <a:picLocks noChangeAspect="1"/>
          </p:cNvPicPr>
          <p:nvPr/>
        </p:nvPicPr>
        <p:blipFill>
          <a:blip r:embed="rId12"/>
          <a:stretch>
            <a:fillRect/>
          </a:stretch>
        </p:blipFill>
        <p:spPr>
          <a:xfrm>
            <a:off x="3863207" y="4607828"/>
            <a:ext cx="1661237" cy="1665984"/>
          </a:xfrm>
          <a:prstGeom prst="rect">
            <a:avLst/>
          </a:prstGeom>
        </p:spPr>
      </p:pic>
      <p:sp>
        <p:nvSpPr>
          <p:cNvPr id="30" name="TextBox 29">
            <a:extLst>
              <a:ext uri="{FF2B5EF4-FFF2-40B4-BE49-F238E27FC236}">
                <a16:creationId xmlns:a16="http://schemas.microsoft.com/office/drawing/2014/main" id="{EA005C14-0977-804F-B443-845EDAC16A48}"/>
              </a:ext>
            </a:extLst>
          </p:cNvPr>
          <p:cNvSpPr txBox="1"/>
          <p:nvPr/>
        </p:nvSpPr>
        <p:spPr>
          <a:xfrm>
            <a:off x="1155010" y="5238750"/>
            <a:ext cx="284052" cy="307777"/>
          </a:xfrm>
          <a:prstGeom prst="rect">
            <a:avLst/>
          </a:prstGeom>
          <a:noFill/>
        </p:spPr>
        <p:txBody>
          <a:bodyPr wrap="none" rtlCol="0">
            <a:spAutoFit/>
          </a:bodyPr>
          <a:lstStyle/>
          <a:p>
            <a:r>
              <a:rPr lang="en-US" sz="1400" b="1" dirty="0"/>
              <a:t>1</a:t>
            </a:r>
          </a:p>
        </p:txBody>
      </p:sp>
      <p:sp>
        <p:nvSpPr>
          <p:cNvPr id="31" name="TextBox 30">
            <a:extLst>
              <a:ext uri="{FF2B5EF4-FFF2-40B4-BE49-F238E27FC236}">
                <a16:creationId xmlns:a16="http://schemas.microsoft.com/office/drawing/2014/main" id="{5C9486AE-DC52-4B47-8FE8-8593A4B1E07A}"/>
              </a:ext>
            </a:extLst>
          </p:cNvPr>
          <p:cNvSpPr txBox="1"/>
          <p:nvPr/>
        </p:nvSpPr>
        <p:spPr>
          <a:xfrm>
            <a:off x="2550853" y="5120513"/>
            <a:ext cx="284052" cy="307777"/>
          </a:xfrm>
          <a:prstGeom prst="rect">
            <a:avLst/>
          </a:prstGeom>
          <a:noFill/>
        </p:spPr>
        <p:txBody>
          <a:bodyPr wrap="none" rtlCol="0">
            <a:spAutoFit/>
          </a:bodyPr>
          <a:lstStyle/>
          <a:p>
            <a:r>
              <a:rPr lang="en-US" sz="1400" b="1" dirty="0"/>
              <a:t>1</a:t>
            </a:r>
          </a:p>
        </p:txBody>
      </p:sp>
      <p:sp>
        <p:nvSpPr>
          <p:cNvPr id="32" name="TextBox 31">
            <a:extLst>
              <a:ext uri="{FF2B5EF4-FFF2-40B4-BE49-F238E27FC236}">
                <a16:creationId xmlns:a16="http://schemas.microsoft.com/office/drawing/2014/main" id="{B829FF99-EB08-ED46-A289-32D27AA7B41F}"/>
              </a:ext>
            </a:extLst>
          </p:cNvPr>
          <p:cNvSpPr txBox="1"/>
          <p:nvPr/>
        </p:nvSpPr>
        <p:spPr>
          <a:xfrm>
            <a:off x="956347" y="3436669"/>
            <a:ext cx="284052" cy="307777"/>
          </a:xfrm>
          <a:prstGeom prst="rect">
            <a:avLst/>
          </a:prstGeom>
          <a:noFill/>
        </p:spPr>
        <p:txBody>
          <a:bodyPr wrap="none" rtlCol="0">
            <a:spAutoFit/>
          </a:bodyPr>
          <a:lstStyle/>
          <a:p>
            <a:r>
              <a:rPr lang="en-US" sz="1400" b="1" dirty="0"/>
              <a:t>1</a:t>
            </a:r>
          </a:p>
        </p:txBody>
      </p:sp>
      <p:sp>
        <p:nvSpPr>
          <p:cNvPr id="33" name="TextBox 32">
            <a:extLst>
              <a:ext uri="{FF2B5EF4-FFF2-40B4-BE49-F238E27FC236}">
                <a16:creationId xmlns:a16="http://schemas.microsoft.com/office/drawing/2014/main" id="{E1695E53-0EFE-D346-AF7E-16BECC253B77}"/>
              </a:ext>
            </a:extLst>
          </p:cNvPr>
          <p:cNvSpPr txBox="1"/>
          <p:nvPr/>
        </p:nvSpPr>
        <p:spPr>
          <a:xfrm>
            <a:off x="2617584" y="3420618"/>
            <a:ext cx="284052" cy="307777"/>
          </a:xfrm>
          <a:prstGeom prst="rect">
            <a:avLst/>
          </a:prstGeom>
          <a:noFill/>
        </p:spPr>
        <p:txBody>
          <a:bodyPr wrap="none" rtlCol="0">
            <a:spAutoFit/>
          </a:bodyPr>
          <a:lstStyle/>
          <a:p>
            <a:r>
              <a:rPr lang="en-US" sz="1400" b="1" dirty="0"/>
              <a:t>1</a:t>
            </a:r>
          </a:p>
        </p:txBody>
      </p:sp>
      <p:sp>
        <p:nvSpPr>
          <p:cNvPr id="34" name="TextBox 33">
            <a:extLst>
              <a:ext uri="{FF2B5EF4-FFF2-40B4-BE49-F238E27FC236}">
                <a16:creationId xmlns:a16="http://schemas.microsoft.com/office/drawing/2014/main" id="{41B02B16-4E88-4D47-9716-FF37091D1F1E}"/>
              </a:ext>
            </a:extLst>
          </p:cNvPr>
          <p:cNvSpPr txBox="1"/>
          <p:nvPr/>
        </p:nvSpPr>
        <p:spPr>
          <a:xfrm>
            <a:off x="4533397" y="3513488"/>
            <a:ext cx="284052" cy="307777"/>
          </a:xfrm>
          <a:prstGeom prst="rect">
            <a:avLst/>
          </a:prstGeom>
          <a:noFill/>
        </p:spPr>
        <p:txBody>
          <a:bodyPr wrap="square" rtlCol="0">
            <a:spAutoFit/>
          </a:bodyPr>
          <a:lstStyle/>
          <a:p>
            <a:r>
              <a:rPr lang="en-US" sz="1400" b="1" dirty="0"/>
              <a:t>1</a:t>
            </a:r>
          </a:p>
        </p:txBody>
      </p:sp>
      <p:sp>
        <p:nvSpPr>
          <p:cNvPr id="35" name="TextBox 34">
            <a:extLst>
              <a:ext uri="{FF2B5EF4-FFF2-40B4-BE49-F238E27FC236}">
                <a16:creationId xmlns:a16="http://schemas.microsoft.com/office/drawing/2014/main" id="{0DFB3DC5-8DE1-2648-A0E8-15CA7FAC4BD1}"/>
              </a:ext>
            </a:extLst>
          </p:cNvPr>
          <p:cNvSpPr txBox="1"/>
          <p:nvPr/>
        </p:nvSpPr>
        <p:spPr>
          <a:xfrm>
            <a:off x="4253735" y="5062031"/>
            <a:ext cx="284052" cy="307777"/>
          </a:xfrm>
          <a:prstGeom prst="rect">
            <a:avLst/>
          </a:prstGeom>
          <a:noFill/>
        </p:spPr>
        <p:txBody>
          <a:bodyPr wrap="none" rtlCol="0">
            <a:spAutoFit/>
          </a:bodyPr>
          <a:lstStyle/>
          <a:p>
            <a:r>
              <a:rPr lang="en-US" sz="1400" b="1" dirty="0"/>
              <a:t>1</a:t>
            </a:r>
          </a:p>
        </p:txBody>
      </p:sp>
      <p:sp>
        <p:nvSpPr>
          <p:cNvPr id="36" name="TextBox 35">
            <a:extLst>
              <a:ext uri="{FF2B5EF4-FFF2-40B4-BE49-F238E27FC236}">
                <a16:creationId xmlns:a16="http://schemas.microsoft.com/office/drawing/2014/main" id="{8F0CE70A-3EF1-CB4B-9EE7-7DA67E1DCEAA}"/>
              </a:ext>
            </a:extLst>
          </p:cNvPr>
          <p:cNvSpPr txBox="1"/>
          <p:nvPr/>
        </p:nvSpPr>
        <p:spPr>
          <a:xfrm>
            <a:off x="7092280" y="4088447"/>
            <a:ext cx="284052" cy="307777"/>
          </a:xfrm>
          <a:prstGeom prst="rect">
            <a:avLst/>
          </a:prstGeom>
          <a:noFill/>
        </p:spPr>
        <p:txBody>
          <a:bodyPr wrap="none" rtlCol="0">
            <a:spAutoFit/>
          </a:bodyPr>
          <a:lstStyle/>
          <a:p>
            <a:r>
              <a:rPr lang="en-US" sz="1400" b="1" dirty="0"/>
              <a:t>1</a:t>
            </a:r>
          </a:p>
        </p:txBody>
      </p:sp>
      <p:sp>
        <p:nvSpPr>
          <p:cNvPr id="37" name="TextBox 36">
            <a:extLst>
              <a:ext uri="{FF2B5EF4-FFF2-40B4-BE49-F238E27FC236}">
                <a16:creationId xmlns:a16="http://schemas.microsoft.com/office/drawing/2014/main" id="{324C12E4-17DA-F247-A2EA-3E505DBE384F}"/>
              </a:ext>
            </a:extLst>
          </p:cNvPr>
          <p:cNvSpPr txBox="1"/>
          <p:nvPr/>
        </p:nvSpPr>
        <p:spPr>
          <a:xfrm>
            <a:off x="6899916" y="4563635"/>
            <a:ext cx="284052" cy="307777"/>
          </a:xfrm>
          <a:prstGeom prst="rect">
            <a:avLst/>
          </a:prstGeom>
          <a:noFill/>
        </p:spPr>
        <p:txBody>
          <a:bodyPr wrap="none" rtlCol="0">
            <a:spAutoFit/>
          </a:bodyPr>
          <a:lstStyle/>
          <a:p>
            <a:r>
              <a:rPr lang="en-US" sz="1400" b="1" dirty="0"/>
              <a:t>2</a:t>
            </a:r>
          </a:p>
        </p:txBody>
      </p:sp>
      <p:sp>
        <p:nvSpPr>
          <p:cNvPr id="38" name="TextBox 37">
            <a:extLst>
              <a:ext uri="{FF2B5EF4-FFF2-40B4-BE49-F238E27FC236}">
                <a16:creationId xmlns:a16="http://schemas.microsoft.com/office/drawing/2014/main" id="{A2E5DAA9-9ABB-6B47-A2D8-98AA67C60E6A}"/>
              </a:ext>
            </a:extLst>
          </p:cNvPr>
          <p:cNvSpPr txBox="1"/>
          <p:nvPr/>
        </p:nvSpPr>
        <p:spPr>
          <a:xfrm>
            <a:off x="4046026" y="5514032"/>
            <a:ext cx="284052" cy="307777"/>
          </a:xfrm>
          <a:prstGeom prst="rect">
            <a:avLst/>
          </a:prstGeom>
          <a:noFill/>
        </p:spPr>
        <p:txBody>
          <a:bodyPr wrap="none" rtlCol="0">
            <a:spAutoFit/>
          </a:bodyPr>
          <a:lstStyle/>
          <a:p>
            <a:r>
              <a:rPr lang="en-US" sz="1400" b="1" dirty="0"/>
              <a:t>2</a:t>
            </a:r>
          </a:p>
        </p:txBody>
      </p:sp>
      <p:sp>
        <p:nvSpPr>
          <p:cNvPr id="45" name="TextBox 44">
            <a:extLst>
              <a:ext uri="{FF2B5EF4-FFF2-40B4-BE49-F238E27FC236}">
                <a16:creationId xmlns:a16="http://schemas.microsoft.com/office/drawing/2014/main" id="{0A623479-DABB-9F4E-8889-0280F67A8147}"/>
              </a:ext>
            </a:extLst>
          </p:cNvPr>
          <p:cNvSpPr txBox="1"/>
          <p:nvPr/>
        </p:nvSpPr>
        <p:spPr>
          <a:xfrm>
            <a:off x="4178062" y="3565279"/>
            <a:ext cx="284052" cy="307777"/>
          </a:xfrm>
          <a:prstGeom prst="rect">
            <a:avLst/>
          </a:prstGeom>
          <a:noFill/>
        </p:spPr>
        <p:txBody>
          <a:bodyPr wrap="none" rtlCol="0">
            <a:spAutoFit/>
          </a:bodyPr>
          <a:lstStyle/>
          <a:p>
            <a:r>
              <a:rPr lang="en-US" sz="1400" b="1" dirty="0"/>
              <a:t>3</a:t>
            </a:r>
          </a:p>
        </p:txBody>
      </p:sp>
      <p:sp>
        <p:nvSpPr>
          <p:cNvPr id="46" name="TextBox 45">
            <a:extLst>
              <a:ext uri="{FF2B5EF4-FFF2-40B4-BE49-F238E27FC236}">
                <a16:creationId xmlns:a16="http://schemas.microsoft.com/office/drawing/2014/main" id="{C091585C-66D3-4743-BEDA-12BAAB7E558C}"/>
              </a:ext>
            </a:extLst>
          </p:cNvPr>
          <p:cNvSpPr txBox="1"/>
          <p:nvPr/>
        </p:nvSpPr>
        <p:spPr>
          <a:xfrm>
            <a:off x="4178062" y="5254096"/>
            <a:ext cx="284052" cy="307777"/>
          </a:xfrm>
          <a:prstGeom prst="rect">
            <a:avLst/>
          </a:prstGeom>
          <a:noFill/>
        </p:spPr>
        <p:txBody>
          <a:bodyPr wrap="none" rtlCol="0">
            <a:spAutoFit/>
          </a:bodyPr>
          <a:lstStyle/>
          <a:p>
            <a:r>
              <a:rPr lang="en-US" sz="1400" b="1" dirty="0"/>
              <a:t>3</a:t>
            </a:r>
          </a:p>
        </p:txBody>
      </p:sp>
      <p:sp>
        <p:nvSpPr>
          <p:cNvPr id="47" name="TextBox 46">
            <a:extLst>
              <a:ext uri="{FF2B5EF4-FFF2-40B4-BE49-F238E27FC236}">
                <a16:creationId xmlns:a16="http://schemas.microsoft.com/office/drawing/2014/main" id="{A5C2E8F2-6066-564C-A643-062EA9A3CFC5}"/>
              </a:ext>
            </a:extLst>
          </p:cNvPr>
          <p:cNvSpPr txBox="1"/>
          <p:nvPr/>
        </p:nvSpPr>
        <p:spPr>
          <a:xfrm>
            <a:off x="6997620" y="4253419"/>
            <a:ext cx="284052" cy="307777"/>
          </a:xfrm>
          <a:prstGeom prst="rect">
            <a:avLst/>
          </a:prstGeom>
          <a:noFill/>
        </p:spPr>
        <p:txBody>
          <a:bodyPr wrap="none" rtlCol="0">
            <a:spAutoFit/>
          </a:bodyPr>
          <a:lstStyle/>
          <a:p>
            <a:r>
              <a:rPr lang="en-US" sz="1400" b="1" dirty="0"/>
              <a:t>3</a:t>
            </a:r>
          </a:p>
        </p:txBody>
      </p:sp>
      <p:sp>
        <p:nvSpPr>
          <p:cNvPr id="48" name="TextBox 47">
            <a:extLst>
              <a:ext uri="{FF2B5EF4-FFF2-40B4-BE49-F238E27FC236}">
                <a16:creationId xmlns:a16="http://schemas.microsoft.com/office/drawing/2014/main" id="{BA54B26C-2F1F-E448-B8CB-9B596FD87FFC}"/>
              </a:ext>
            </a:extLst>
          </p:cNvPr>
          <p:cNvSpPr txBox="1"/>
          <p:nvPr/>
        </p:nvSpPr>
        <p:spPr>
          <a:xfrm>
            <a:off x="2499375" y="5360143"/>
            <a:ext cx="284052" cy="307777"/>
          </a:xfrm>
          <a:prstGeom prst="rect">
            <a:avLst/>
          </a:prstGeom>
          <a:noFill/>
        </p:spPr>
        <p:txBody>
          <a:bodyPr wrap="none" rtlCol="0">
            <a:spAutoFit/>
          </a:bodyPr>
          <a:lstStyle/>
          <a:p>
            <a:r>
              <a:rPr lang="en-US" sz="1400" b="1" dirty="0"/>
              <a:t>3</a:t>
            </a:r>
          </a:p>
        </p:txBody>
      </p:sp>
      <p:sp>
        <p:nvSpPr>
          <p:cNvPr id="6" name="TextBox 5">
            <a:extLst>
              <a:ext uri="{FF2B5EF4-FFF2-40B4-BE49-F238E27FC236}">
                <a16:creationId xmlns:a16="http://schemas.microsoft.com/office/drawing/2014/main" id="{38B1D8FE-7FA6-B444-B82D-0A6FF4394084}"/>
              </a:ext>
            </a:extLst>
          </p:cNvPr>
          <p:cNvSpPr txBox="1"/>
          <p:nvPr/>
        </p:nvSpPr>
        <p:spPr>
          <a:xfrm>
            <a:off x="6805327" y="5514032"/>
            <a:ext cx="1700279" cy="584775"/>
          </a:xfrm>
          <a:prstGeom prst="rect">
            <a:avLst/>
          </a:prstGeom>
          <a:noFill/>
        </p:spPr>
        <p:txBody>
          <a:bodyPr wrap="square" rtlCol="0">
            <a:spAutoFit/>
          </a:bodyPr>
          <a:lstStyle/>
          <a:p>
            <a:pPr algn="ctr"/>
            <a:r>
              <a:rPr lang="en-US" sz="1600" dirty="0"/>
              <a:t>1830 to 1900 UTC</a:t>
            </a:r>
          </a:p>
        </p:txBody>
      </p:sp>
    </p:spTree>
    <p:extLst>
      <p:ext uri="{BB962C8B-B14F-4D97-AF65-F5344CB8AC3E}">
        <p14:creationId xmlns:p14="http://schemas.microsoft.com/office/powerpoint/2010/main" val="1794418303"/>
      </p:ext>
    </p:extLst>
  </p:cSld>
  <p:clrMapOvr>
    <a:masterClrMapping/>
  </p:clrMapOvr>
  <p:transition spd="slow" advTm="37092"/>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23554" name="Picture 7"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5" name="TextBox 5"/>
          <p:cNvSpPr txBox="1">
            <a:spLocks noChangeArrowheads="1"/>
          </p:cNvSpPr>
          <p:nvPr/>
        </p:nvSpPr>
        <p:spPr bwMode="auto">
          <a:xfrm>
            <a:off x="1040606" y="119534"/>
            <a:ext cx="6697662"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dirty="0">
                <a:solidFill>
                  <a:srgbClr val="C00000"/>
                </a:solidFill>
              </a:rPr>
              <a:t>Cross Section Diagnostics on Additive Noise Inflation (Ch10)</a:t>
            </a:r>
          </a:p>
        </p:txBody>
      </p:sp>
      <p:sp>
        <p:nvSpPr>
          <p:cNvPr id="23556"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AD37AF3-B944-D84C-8714-F40CCC1CD6AD}" type="slidenum">
              <a:rPr lang="en-US" altLang="zh-CN" sz="1200">
                <a:solidFill>
                  <a:srgbClr val="898989"/>
                </a:solidFill>
                <a:latin typeface="Calibri" charset="0"/>
              </a:rPr>
              <a:pPr/>
              <a:t>9</a:t>
            </a:fld>
            <a:endParaRPr lang="en-US" altLang="zh-CN" sz="1200">
              <a:solidFill>
                <a:srgbClr val="898989"/>
              </a:solidFill>
              <a:latin typeface="Calibri" charset="0"/>
            </a:endParaRPr>
          </a:p>
        </p:txBody>
      </p:sp>
      <p:pic>
        <p:nvPicPr>
          <p:cNvPr id="23558" name="Picture 6" descr="hres2.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56550" y="58738"/>
            <a:ext cx="10414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Shape 63">
            <a:extLst>
              <a:ext uri="{FF2B5EF4-FFF2-40B4-BE49-F238E27FC236}">
                <a16:creationId xmlns:a16="http://schemas.microsoft.com/office/drawing/2014/main" id="{BF9584EE-BF6C-954D-9A90-74102C555768}"/>
              </a:ext>
            </a:extLst>
          </p:cNvPr>
          <p:cNvSpPr/>
          <p:nvPr/>
        </p:nvSpPr>
        <p:spPr>
          <a:xfrm>
            <a:off x="206504" y="5211421"/>
            <a:ext cx="8321675" cy="228985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457200" lvl="0" indent="-457200">
              <a:lnSpc>
                <a:spcPct val="80000"/>
              </a:lnSpc>
              <a:spcBef>
                <a:spcPts val="400"/>
              </a:spcBef>
              <a:buClr>
                <a:srgbClr val="C00000"/>
              </a:buClr>
              <a:buSzPct val="100000"/>
              <a:buFont typeface="Arial"/>
              <a:buChar char="•"/>
            </a:pPr>
            <a:r>
              <a:rPr lang="en-US" sz="2000" dirty="0"/>
              <a:t>Additive noise allows the increments to produce deeper storms in northern two cells.</a:t>
            </a:r>
          </a:p>
          <a:p>
            <a:pPr marL="457200" lvl="0" indent="-457200">
              <a:lnSpc>
                <a:spcPct val="80000"/>
              </a:lnSpc>
              <a:spcBef>
                <a:spcPts val="400"/>
              </a:spcBef>
              <a:buClr>
                <a:srgbClr val="C00000"/>
              </a:buClr>
              <a:buSzPct val="100000"/>
              <a:buFont typeface="Arial"/>
              <a:buChar char="•"/>
            </a:pPr>
            <a:endParaRPr lang="en-US" sz="2000" dirty="0"/>
          </a:p>
          <a:p>
            <a:pPr marL="457200" lvl="0" indent="-457200">
              <a:lnSpc>
                <a:spcPct val="80000"/>
              </a:lnSpc>
              <a:spcBef>
                <a:spcPts val="400"/>
              </a:spcBef>
              <a:buClr>
                <a:srgbClr val="C00000"/>
              </a:buClr>
              <a:buSzPct val="100000"/>
              <a:buFont typeface="Arial"/>
              <a:buChar char="•"/>
            </a:pPr>
            <a:r>
              <a:rPr lang="en-US" sz="2000" dirty="0"/>
              <a:t>Additive noise allows DA to start spinning up the southern storm in the 1820 UTC cycle </a:t>
            </a:r>
          </a:p>
          <a:p>
            <a:pPr marL="457200" lvl="0" indent="-457200">
              <a:lnSpc>
                <a:spcPct val="80000"/>
              </a:lnSpc>
              <a:spcBef>
                <a:spcPts val="400"/>
              </a:spcBef>
              <a:buClr>
                <a:srgbClr val="C00000"/>
              </a:buClr>
              <a:buSzPct val="100000"/>
              <a:buFont typeface="Arial"/>
              <a:buChar char="•"/>
            </a:pPr>
            <a:endParaRPr lang="en-US" sz="1500" dirty="0">
              <a:solidFill>
                <a:schemeClr val="tx1"/>
              </a:solidFill>
            </a:endParaRPr>
          </a:p>
          <a:p>
            <a:pPr marL="457200" indent="-457200">
              <a:lnSpc>
                <a:spcPct val="80000"/>
              </a:lnSpc>
              <a:spcBef>
                <a:spcPts val="400"/>
              </a:spcBef>
              <a:buClr>
                <a:srgbClr val="C00000"/>
              </a:buClr>
              <a:buSzPct val="100000"/>
              <a:buFont typeface="Arial"/>
              <a:buChar char="•"/>
            </a:pPr>
            <a:endParaRPr lang="en-US" sz="1600" dirty="0"/>
          </a:p>
          <a:p>
            <a:pPr marL="457200" lvl="0" indent="-457200">
              <a:lnSpc>
                <a:spcPct val="80000"/>
              </a:lnSpc>
              <a:spcBef>
                <a:spcPts val="400"/>
              </a:spcBef>
              <a:buClr>
                <a:srgbClr val="C00000"/>
              </a:buClr>
              <a:buSzPct val="100000"/>
              <a:buFont typeface="Arial"/>
              <a:buChar char="•"/>
            </a:pPr>
            <a:endParaRPr lang="en-US" sz="1500" dirty="0">
              <a:solidFill>
                <a:schemeClr val="tx1"/>
              </a:solidFill>
            </a:endParaRPr>
          </a:p>
          <a:p>
            <a:pPr lvl="0">
              <a:lnSpc>
                <a:spcPct val="80000"/>
              </a:lnSpc>
              <a:spcBef>
                <a:spcPts val="400"/>
              </a:spcBef>
              <a:buClr>
                <a:srgbClr val="C00000"/>
              </a:buClr>
              <a:buSzPct val="100000"/>
            </a:pPr>
            <a:endParaRPr lang="en-US" sz="1500" dirty="0">
              <a:solidFill>
                <a:schemeClr val="tx1"/>
              </a:solidFill>
            </a:endParaRPr>
          </a:p>
        </p:txBody>
      </p:sp>
      <p:pic>
        <p:nvPicPr>
          <p:cNvPr id="8" name="Picture 7">
            <a:extLst>
              <a:ext uri="{FF2B5EF4-FFF2-40B4-BE49-F238E27FC236}">
                <a16:creationId xmlns:a16="http://schemas.microsoft.com/office/drawing/2014/main" id="{9BB84EB1-B4BA-1C47-8029-E6087E997E48}"/>
              </a:ext>
            </a:extLst>
          </p:cNvPr>
          <p:cNvPicPr>
            <a:picLocks noChangeAspect="1"/>
          </p:cNvPicPr>
          <p:nvPr/>
        </p:nvPicPr>
        <p:blipFill>
          <a:blip r:embed="rId5"/>
          <a:stretch>
            <a:fillRect/>
          </a:stretch>
        </p:blipFill>
        <p:spPr>
          <a:xfrm>
            <a:off x="1347323" y="2593505"/>
            <a:ext cx="2954842" cy="2131638"/>
          </a:xfrm>
          <a:prstGeom prst="rect">
            <a:avLst/>
          </a:prstGeom>
        </p:spPr>
      </p:pic>
      <p:sp>
        <p:nvSpPr>
          <p:cNvPr id="11" name="TextBox 10">
            <a:extLst>
              <a:ext uri="{FF2B5EF4-FFF2-40B4-BE49-F238E27FC236}">
                <a16:creationId xmlns:a16="http://schemas.microsoft.com/office/drawing/2014/main" id="{FC091D26-37AC-F54C-9913-5F866B8743D4}"/>
              </a:ext>
            </a:extLst>
          </p:cNvPr>
          <p:cNvSpPr txBox="1"/>
          <p:nvPr/>
        </p:nvSpPr>
        <p:spPr>
          <a:xfrm rot="16200000">
            <a:off x="477235" y="3354474"/>
            <a:ext cx="1236236" cy="369332"/>
          </a:xfrm>
          <a:prstGeom prst="rect">
            <a:avLst/>
          </a:prstGeom>
          <a:noFill/>
        </p:spPr>
        <p:txBody>
          <a:bodyPr wrap="none" rtlCol="0">
            <a:spAutoFit/>
          </a:bodyPr>
          <a:lstStyle/>
          <a:p>
            <a:r>
              <a:rPr lang="en-US" b="1" dirty="0">
                <a:solidFill>
                  <a:srgbClr val="FF0000"/>
                </a:solidFill>
              </a:rPr>
              <a:t>1820 UTC</a:t>
            </a:r>
          </a:p>
        </p:txBody>
      </p:sp>
      <p:sp>
        <p:nvSpPr>
          <p:cNvPr id="3" name="TextBox 2">
            <a:extLst>
              <a:ext uri="{FF2B5EF4-FFF2-40B4-BE49-F238E27FC236}">
                <a16:creationId xmlns:a16="http://schemas.microsoft.com/office/drawing/2014/main" id="{439DA5B5-7F6F-5D4D-A29C-64177DB5F287}"/>
              </a:ext>
            </a:extLst>
          </p:cNvPr>
          <p:cNvSpPr txBox="1"/>
          <p:nvPr/>
        </p:nvSpPr>
        <p:spPr>
          <a:xfrm>
            <a:off x="1806363" y="2143619"/>
            <a:ext cx="2125325" cy="369332"/>
          </a:xfrm>
          <a:prstGeom prst="rect">
            <a:avLst/>
          </a:prstGeom>
          <a:noFill/>
        </p:spPr>
        <p:txBody>
          <a:bodyPr wrap="none" rtlCol="0">
            <a:spAutoFit/>
          </a:bodyPr>
          <a:lstStyle/>
          <a:p>
            <a:r>
              <a:rPr lang="en-US" b="1" dirty="0">
                <a:solidFill>
                  <a:srgbClr val="FF0000"/>
                </a:solidFill>
              </a:rPr>
              <a:t>No Additive noise</a:t>
            </a:r>
          </a:p>
        </p:txBody>
      </p:sp>
      <p:sp>
        <p:nvSpPr>
          <p:cNvPr id="14" name="TextBox 13">
            <a:extLst>
              <a:ext uri="{FF2B5EF4-FFF2-40B4-BE49-F238E27FC236}">
                <a16:creationId xmlns:a16="http://schemas.microsoft.com/office/drawing/2014/main" id="{DCE9A810-3951-3942-968B-AD42A6606615}"/>
              </a:ext>
            </a:extLst>
          </p:cNvPr>
          <p:cNvSpPr txBox="1"/>
          <p:nvPr/>
        </p:nvSpPr>
        <p:spPr>
          <a:xfrm>
            <a:off x="5238269" y="2143619"/>
            <a:ext cx="1762021" cy="369332"/>
          </a:xfrm>
          <a:prstGeom prst="rect">
            <a:avLst/>
          </a:prstGeom>
          <a:noFill/>
        </p:spPr>
        <p:txBody>
          <a:bodyPr wrap="none" rtlCol="0">
            <a:spAutoFit/>
          </a:bodyPr>
          <a:lstStyle/>
          <a:p>
            <a:r>
              <a:rPr lang="en-US" b="1" dirty="0">
                <a:solidFill>
                  <a:srgbClr val="FF0000"/>
                </a:solidFill>
              </a:rPr>
              <a:t>Additive noise</a:t>
            </a:r>
          </a:p>
        </p:txBody>
      </p:sp>
      <p:pic>
        <p:nvPicPr>
          <p:cNvPr id="6" name="Picture 5">
            <a:extLst>
              <a:ext uri="{FF2B5EF4-FFF2-40B4-BE49-F238E27FC236}">
                <a16:creationId xmlns:a16="http://schemas.microsoft.com/office/drawing/2014/main" id="{55C02B40-5D7D-134D-9ACC-CF1C56A62C00}"/>
              </a:ext>
            </a:extLst>
          </p:cNvPr>
          <p:cNvPicPr>
            <a:picLocks noChangeAspect="1"/>
          </p:cNvPicPr>
          <p:nvPr/>
        </p:nvPicPr>
        <p:blipFill>
          <a:blip r:embed="rId6"/>
          <a:stretch>
            <a:fillRect/>
          </a:stretch>
        </p:blipFill>
        <p:spPr>
          <a:xfrm>
            <a:off x="4571901" y="2593506"/>
            <a:ext cx="2952427" cy="2131638"/>
          </a:xfrm>
          <a:prstGeom prst="rect">
            <a:avLst/>
          </a:prstGeom>
        </p:spPr>
      </p:pic>
      <p:sp>
        <p:nvSpPr>
          <p:cNvPr id="17" name="TextBox 16">
            <a:extLst>
              <a:ext uri="{FF2B5EF4-FFF2-40B4-BE49-F238E27FC236}">
                <a16:creationId xmlns:a16="http://schemas.microsoft.com/office/drawing/2014/main" id="{C45AF0EC-C5B6-264E-B5B3-B05BBED55044}"/>
              </a:ext>
            </a:extLst>
          </p:cNvPr>
          <p:cNvSpPr txBox="1"/>
          <p:nvPr/>
        </p:nvSpPr>
        <p:spPr>
          <a:xfrm>
            <a:off x="206504" y="1404800"/>
            <a:ext cx="8135450" cy="553998"/>
          </a:xfrm>
          <a:prstGeom prst="rect">
            <a:avLst/>
          </a:prstGeom>
          <a:noFill/>
        </p:spPr>
        <p:txBody>
          <a:bodyPr wrap="square" rtlCol="0">
            <a:spAutoFit/>
          </a:bodyPr>
          <a:lstStyle/>
          <a:p>
            <a:pPr algn="ctr"/>
            <a:r>
              <a:rPr lang="en-US" sz="1500" i="1" dirty="0"/>
              <a:t>Cross sections of DA increment to potential temperature (shaded), water vapor (green contour), and total cloud hydrometeor (black contour)</a:t>
            </a:r>
          </a:p>
        </p:txBody>
      </p:sp>
      <p:sp>
        <p:nvSpPr>
          <p:cNvPr id="21" name="Oval 20">
            <a:extLst>
              <a:ext uri="{FF2B5EF4-FFF2-40B4-BE49-F238E27FC236}">
                <a16:creationId xmlns:a16="http://schemas.microsoft.com/office/drawing/2014/main" id="{2FA62285-EC86-A448-9EF0-6C36C1453EA6}"/>
              </a:ext>
            </a:extLst>
          </p:cNvPr>
          <p:cNvSpPr/>
          <p:nvPr/>
        </p:nvSpPr>
        <p:spPr>
          <a:xfrm>
            <a:off x="3499640" y="2641129"/>
            <a:ext cx="432048" cy="1854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1EE00F4-61AA-2442-A04E-80F5C3AD010B}"/>
              </a:ext>
            </a:extLst>
          </p:cNvPr>
          <p:cNvSpPr/>
          <p:nvPr/>
        </p:nvSpPr>
        <p:spPr>
          <a:xfrm>
            <a:off x="5540083" y="2641129"/>
            <a:ext cx="432048" cy="1854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3ACD5B5-FBBC-2F46-935C-C6F47A201706}"/>
              </a:ext>
            </a:extLst>
          </p:cNvPr>
          <p:cNvSpPr/>
          <p:nvPr/>
        </p:nvSpPr>
        <p:spPr>
          <a:xfrm>
            <a:off x="3030266" y="2621860"/>
            <a:ext cx="270973" cy="1854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0B57773-311F-2247-86AC-B627B04A453E}"/>
              </a:ext>
            </a:extLst>
          </p:cNvPr>
          <p:cNvSpPr/>
          <p:nvPr/>
        </p:nvSpPr>
        <p:spPr>
          <a:xfrm>
            <a:off x="6246380" y="2612124"/>
            <a:ext cx="215583" cy="1854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B79F668-1ABE-6D42-AD85-DA0BDFA9B1DB}"/>
              </a:ext>
            </a:extLst>
          </p:cNvPr>
          <p:cNvSpPr/>
          <p:nvPr/>
        </p:nvSpPr>
        <p:spPr>
          <a:xfrm>
            <a:off x="6726041" y="2612124"/>
            <a:ext cx="432048" cy="1854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8AFE691-5F77-9F4B-AD45-29349C47FE56}"/>
              </a:ext>
            </a:extLst>
          </p:cNvPr>
          <p:cNvSpPr/>
          <p:nvPr/>
        </p:nvSpPr>
        <p:spPr>
          <a:xfrm>
            <a:off x="2313682" y="2642198"/>
            <a:ext cx="432048" cy="1854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F24048A-1138-BA4B-85B4-6A00043C2F71}"/>
              </a:ext>
            </a:extLst>
          </p:cNvPr>
          <p:cNvSpPr txBox="1"/>
          <p:nvPr/>
        </p:nvSpPr>
        <p:spPr>
          <a:xfrm>
            <a:off x="3396595" y="2396706"/>
            <a:ext cx="662361" cy="307777"/>
          </a:xfrm>
          <a:prstGeom prst="rect">
            <a:avLst/>
          </a:prstGeom>
          <a:noFill/>
        </p:spPr>
        <p:txBody>
          <a:bodyPr wrap="none" rtlCol="0">
            <a:spAutoFit/>
          </a:bodyPr>
          <a:lstStyle/>
          <a:p>
            <a:r>
              <a:rPr lang="en-US" sz="1400" b="1" dirty="0"/>
              <a:t>Cell 1</a:t>
            </a:r>
          </a:p>
        </p:txBody>
      </p:sp>
      <p:sp>
        <p:nvSpPr>
          <p:cNvPr id="35" name="TextBox 34">
            <a:extLst>
              <a:ext uri="{FF2B5EF4-FFF2-40B4-BE49-F238E27FC236}">
                <a16:creationId xmlns:a16="http://schemas.microsoft.com/office/drawing/2014/main" id="{F6A1E5BB-56B0-9E43-B66D-40D10BDFB78E}"/>
              </a:ext>
            </a:extLst>
          </p:cNvPr>
          <p:cNvSpPr txBox="1"/>
          <p:nvPr/>
        </p:nvSpPr>
        <p:spPr>
          <a:xfrm>
            <a:off x="6614889" y="2377680"/>
            <a:ext cx="662361" cy="307777"/>
          </a:xfrm>
          <a:prstGeom prst="rect">
            <a:avLst/>
          </a:prstGeom>
          <a:noFill/>
        </p:spPr>
        <p:txBody>
          <a:bodyPr wrap="none" rtlCol="0">
            <a:spAutoFit/>
          </a:bodyPr>
          <a:lstStyle/>
          <a:p>
            <a:r>
              <a:rPr lang="en-US" sz="1400" b="1" dirty="0"/>
              <a:t>Cell 1</a:t>
            </a:r>
          </a:p>
        </p:txBody>
      </p:sp>
      <p:sp>
        <p:nvSpPr>
          <p:cNvPr id="38" name="TextBox 37">
            <a:extLst>
              <a:ext uri="{FF2B5EF4-FFF2-40B4-BE49-F238E27FC236}">
                <a16:creationId xmlns:a16="http://schemas.microsoft.com/office/drawing/2014/main" id="{400B407F-E801-8544-AB7A-D827E662873D}"/>
              </a:ext>
            </a:extLst>
          </p:cNvPr>
          <p:cNvSpPr txBox="1"/>
          <p:nvPr/>
        </p:nvSpPr>
        <p:spPr>
          <a:xfrm>
            <a:off x="2214995" y="2396606"/>
            <a:ext cx="662361" cy="307777"/>
          </a:xfrm>
          <a:prstGeom prst="rect">
            <a:avLst/>
          </a:prstGeom>
          <a:noFill/>
        </p:spPr>
        <p:txBody>
          <a:bodyPr wrap="none" rtlCol="0">
            <a:spAutoFit/>
          </a:bodyPr>
          <a:lstStyle/>
          <a:p>
            <a:r>
              <a:rPr lang="en-US" sz="1400" b="1" dirty="0"/>
              <a:t>Cell 2</a:t>
            </a:r>
          </a:p>
        </p:txBody>
      </p:sp>
      <p:sp>
        <p:nvSpPr>
          <p:cNvPr id="40" name="TextBox 39">
            <a:extLst>
              <a:ext uri="{FF2B5EF4-FFF2-40B4-BE49-F238E27FC236}">
                <a16:creationId xmlns:a16="http://schemas.microsoft.com/office/drawing/2014/main" id="{DBABF7CF-F8C9-FD4B-A375-9B6DA1D62FDD}"/>
              </a:ext>
            </a:extLst>
          </p:cNvPr>
          <p:cNvSpPr txBox="1"/>
          <p:nvPr/>
        </p:nvSpPr>
        <p:spPr>
          <a:xfrm>
            <a:off x="5435576" y="2389037"/>
            <a:ext cx="662361" cy="307777"/>
          </a:xfrm>
          <a:prstGeom prst="rect">
            <a:avLst/>
          </a:prstGeom>
          <a:noFill/>
        </p:spPr>
        <p:txBody>
          <a:bodyPr wrap="none" rtlCol="0">
            <a:spAutoFit/>
          </a:bodyPr>
          <a:lstStyle/>
          <a:p>
            <a:r>
              <a:rPr lang="en-US" sz="1400" b="1" dirty="0"/>
              <a:t>Cell 2</a:t>
            </a:r>
          </a:p>
        </p:txBody>
      </p:sp>
      <p:sp>
        <p:nvSpPr>
          <p:cNvPr id="43" name="TextBox 42">
            <a:extLst>
              <a:ext uri="{FF2B5EF4-FFF2-40B4-BE49-F238E27FC236}">
                <a16:creationId xmlns:a16="http://schemas.microsoft.com/office/drawing/2014/main" id="{71BA70A5-BA3F-7B46-9EF1-94CCE4019263}"/>
              </a:ext>
            </a:extLst>
          </p:cNvPr>
          <p:cNvSpPr txBox="1"/>
          <p:nvPr/>
        </p:nvSpPr>
        <p:spPr>
          <a:xfrm>
            <a:off x="2847117" y="2398501"/>
            <a:ext cx="662361" cy="307777"/>
          </a:xfrm>
          <a:prstGeom prst="rect">
            <a:avLst/>
          </a:prstGeom>
          <a:noFill/>
        </p:spPr>
        <p:txBody>
          <a:bodyPr wrap="none" rtlCol="0">
            <a:spAutoFit/>
          </a:bodyPr>
          <a:lstStyle/>
          <a:p>
            <a:r>
              <a:rPr lang="en-US" sz="1400" b="1" dirty="0"/>
              <a:t>Cell 3</a:t>
            </a:r>
          </a:p>
        </p:txBody>
      </p:sp>
      <p:sp>
        <p:nvSpPr>
          <p:cNvPr id="44" name="TextBox 43">
            <a:extLst>
              <a:ext uri="{FF2B5EF4-FFF2-40B4-BE49-F238E27FC236}">
                <a16:creationId xmlns:a16="http://schemas.microsoft.com/office/drawing/2014/main" id="{16E95ECF-5CB6-3541-B6EB-9A5F807E4182}"/>
              </a:ext>
            </a:extLst>
          </p:cNvPr>
          <p:cNvSpPr txBox="1"/>
          <p:nvPr/>
        </p:nvSpPr>
        <p:spPr>
          <a:xfrm>
            <a:off x="6051572" y="2381875"/>
            <a:ext cx="662361" cy="307777"/>
          </a:xfrm>
          <a:prstGeom prst="rect">
            <a:avLst/>
          </a:prstGeom>
          <a:noFill/>
        </p:spPr>
        <p:txBody>
          <a:bodyPr wrap="none" rtlCol="0">
            <a:spAutoFit/>
          </a:bodyPr>
          <a:lstStyle/>
          <a:p>
            <a:r>
              <a:rPr lang="en-US" sz="1400" b="1" dirty="0"/>
              <a:t>Cell 3</a:t>
            </a:r>
          </a:p>
        </p:txBody>
      </p:sp>
    </p:spTree>
    <p:extLst>
      <p:ext uri="{BB962C8B-B14F-4D97-AF65-F5344CB8AC3E}">
        <p14:creationId xmlns:p14="http://schemas.microsoft.com/office/powerpoint/2010/main" val="1398677477"/>
      </p:ext>
    </p:extLst>
  </p:cSld>
  <p:clrMapOvr>
    <a:masterClrMapping/>
  </p:clrMapOvr>
  <p:transition spd="slow" advTm="37092"/>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45274</TotalTime>
  <Words>953</Words>
  <Application>Microsoft Office PowerPoint</Application>
  <PresentationFormat>On-screen Show (4:3)</PresentationFormat>
  <Paragraphs>188</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ＭＳ Ｐゴシック</vt:lpstr>
      <vt:lpstr>Arial</vt:lpstr>
      <vt:lpstr>Calibri</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Assimilation of TDR radial velocity using the unified GSI-based hybrid ensemble-variational data assimilation system for HWRF</dc:title>
  <dc:creator>xwang</dc:creator>
  <cp:lastModifiedBy>ncoav</cp:lastModifiedBy>
  <cp:revision>3289</cp:revision>
  <dcterms:created xsi:type="dcterms:W3CDTF">2006-08-16T00:00:00Z</dcterms:created>
  <dcterms:modified xsi:type="dcterms:W3CDTF">2020-02-24T20:31:50Z</dcterms:modified>
</cp:coreProperties>
</file>