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AF"/>
    <a:srgbClr val="00C8C8"/>
    <a:srgbClr val="FF00FF"/>
    <a:srgbClr val="BC98B7"/>
    <a:srgbClr val="9D94FA"/>
    <a:srgbClr val="B9D398"/>
    <a:srgbClr val="C5C4E5"/>
    <a:srgbClr val="9FB4B7"/>
    <a:srgbClr val="F1988D"/>
    <a:srgbClr val="BAD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99"/>
    <p:restoredTop sz="94646"/>
  </p:normalViewPr>
  <p:slideViewPr>
    <p:cSldViewPr snapToGrid="0" snapToObjects="1" showGuides="1">
      <p:cViewPr varScale="1">
        <p:scale>
          <a:sx n="100" d="100"/>
          <a:sy n="100" d="100"/>
        </p:scale>
        <p:origin x="102" y="84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1A1A-8FD3-F845-9B57-D41A00896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2EAC3-1027-8A49-932C-A66C2AF77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FF437-4D3E-1049-937F-D66C78A1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7151-83A1-8D48-8F05-2FB181AED98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53719-934E-8A49-97AC-C90A1666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984A3-7477-AA47-85B6-8528C098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09BE-FA58-E347-8DAA-0F5B2096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0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16F8-9250-2143-8B0C-025F988A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1E076-1106-2B4A-93C3-F649B7936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D5D93-52E3-5A45-A5F3-53FED823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7151-83A1-8D48-8F05-2FB181AED98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4D20-676D-D746-BE1E-B3A35A2F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39DDA-274B-F24E-BF18-FDC8510A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09BE-FA58-E347-8DAA-0F5B2096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8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141765-B1C5-8847-B504-122F4A0E7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8F6A8-7A88-E744-977F-862960BB3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CC48F-9ED8-E940-BC46-5B8A5F81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7151-83A1-8D48-8F05-2FB181AED98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CD23D-2489-C647-9FE8-0936F7CA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B0E0A-5D06-2741-B169-C5B4392B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09BE-FA58-E347-8DAA-0F5B2096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4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2AD3-58F1-994A-A535-F7126F4A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FD90E-3076-ED47-A27B-AC917F772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2C70A-FB90-494B-92CB-2EAB73D3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7151-83A1-8D48-8F05-2FB181AED98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B2265-D0EF-BD4C-9D95-54BCF160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3686A-9910-9A46-B7BA-A1C65C46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09BE-FA58-E347-8DAA-0F5B2096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2884-F267-5846-8202-3CC46C34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3A220-4524-E540-911A-62F0C98C5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521FE-2A1F-D74B-A202-1FB08147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7151-83A1-8D48-8F05-2FB181AED98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ACB21-BE91-C341-8203-5AD928D9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2C31A-F6B5-844B-B897-BD018632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09BE-FA58-E347-8DAA-0F5B2096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1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FF89-D622-504D-A6CD-77E0DEE0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E1B0C-E4DA-2B41-B9D4-CB796CC50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C6874-476D-F54F-860F-F02B390DD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5CCDD-60E5-764C-9F46-3C178EE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7151-83A1-8D48-8F05-2FB181AED98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8DA2E-9EE3-6D48-B4F7-CD748D1D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4352E-8808-AF42-A6A4-C2E29600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09BE-FA58-E347-8DAA-0F5B2096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0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988D-5E51-644B-BD90-2417C798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43095-DD34-954D-A489-93A58F992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AD8A7-F773-7543-84D2-C317F5E91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606BD-855A-E044-A6F0-C45A2F23A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010AE-384E-C14B-885A-0B3E3A066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F41CBF-FF4A-5542-882D-BF414189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7151-83A1-8D48-8F05-2FB181AED98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C706B-9013-2C47-920F-543A72FE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CDF60B-B700-FC40-B0AB-54AC85B4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09BE-FA58-E347-8DAA-0F5B2096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5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80AB-E8A5-924C-9FA1-5EAB5B2E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AB05-B44E-F441-8783-139F570D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7151-83A1-8D48-8F05-2FB181AED98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F0052-AEC2-7D42-ADA3-898B5B3D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22481-19E4-6D48-B21F-E69ECA62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09BE-FA58-E347-8DAA-0F5B2096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6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08A5B-ADB0-DA46-B128-A5C0DFF1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7151-83A1-8D48-8F05-2FB181AED98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95D8D-87F3-2F46-AD61-8736874C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4E78E-5B42-0D45-8DD1-639CA0B5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09BE-FA58-E347-8DAA-0F5B2096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0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676E-FF29-5643-8316-9DB73526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32BD-CB8B-CC45-84B1-FF3A6F3A2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235FF-87EB-D844-B39C-B8C610B0F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C9F0B-A131-4840-A763-757D5D34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7151-83A1-8D48-8F05-2FB181AED98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7FBD5-81D7-4646-B9C2-CB908094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62647-0961-4746-BCA8-4E7FE2C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09BE-FA58-E347-8DAA-0F5B2096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0AFD-490C-0740-BF6D-C5F3425E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9B26E-95B4-CD43-B3A1-106CBA96F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86600-B070-CE4F-ADE5-44E9020C8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0EBDE-9BE1-834A-A182-0D440EF0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7151-83A1-8D48-8F05-2FB181AED98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8AFB0-B6BB-F344-A8E7-A46491C8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DD00E-4CD7-E54F-9814-4680D74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09BE-FA58-E347-8DAA-0F5B2096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7C2A6C-B88F-7442-8615-03052EA6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8E93-22F4-6648-B69D-3D8079AAF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93149-1CA6-2147-9E4C-BAB8F903D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57151-83A1-8D48-8F05-2FB181AED98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3E789-5BF9-A949-8DE4-A6A3EE545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FF43F-464B-5442-9B9F-70B9EF98F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09BE-FA58-E347-8DAA-0F5B2096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3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9098D03-492A-254E-96F8-9EDD3AC1257B}"/>
              </a:ext>
            </a:extLst>
          </p:cNvPr>
          <p:cNvSpPr/>
          <p:nvPr/>
        </p:nvSpPr>
        <p:spPr>
          <a:xfrm>
            <a:off x="-16990" y="6314514"/>
            <a:ext cx="7538721" cy="579265"/>
          </a:xfrm>
          <a:prstGeom prst="rect">
            <a:avLst/>
          </a:prstGeom>
          <a:solidFill>
            <a:srgbClr val="9F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210898-EE64-AA4A-9CA0-D58A7678B98A}"/>
              </a:ext>
            </a:extLst>
          </p:cNvPr>
          <p:cNvSpPr/>
          <p:nvPr/>
        </p:nvSpPr>
        <p:spPr>
          <a:xfrm>
            <a:off x="6352762" y="1163230"/>
            <a:ext cx="5359516" cy="2417688"/>
          </a:xfrm>
          <a:prstGeom prst="rect">
            <a:avLst/>
          </a:prstGeom>
          <a:solidFill>
            <a:srgbClr val="C5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D7AD2A-5DDA-1E40-9B03-5F8BC3692B56}"/>
              </a:ext>
            </a:extLst>
          </p:cNvPr>
          <p:cNvSpPr/>
          <p:nvPr/>
        </p:nvSpPr>
        <p:spPr>
          <a:xfrm>
            <a:off x="116235" y="1470671"/>
            <a:ext cx="5359516" cy="1958329"/>
          </a:xfrm>
          <a:prstGeom prst="rect">
            <a:avLst/>
          </a:prstGeom>
          <a:solidFill>
            <a:srgbClr val="C5E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C20A93-01E9-D74D-9668-DE24CEC8498F}"/>
              </a:ext>
            </a:extLst>
          </p:cNvPr>
          <p:cNvSpPr/>
          <p:nvPr/>
        </p:nvSpPr>
        <p:spPr>
          <a:xfrm>
            <a:off x="116236" y="3832167"/>
            <a:ext cx="5757989" cy="1956670"/>
          </a:xfrm>
          <a:prstGeom prst="rect">
            <a:avLst/>
          </a:prstGeom>
          <a:solidFill>
            <a:srgbClr val="D5B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8447D-264B-F441-A498-FAB83E55A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546" y="433115"/>
            <a:ext cx="7853748" cy="693359"/>
          </a:xfrm>
        </p:spPr>
        <p:txBody>
          <a:bodyPr>
            <a:noAutofit/>
          </a:bodyPr>
          <a:lstStyle/>
          <a:p>
            <a:r>
              <a:rPr lang="en-US" sz="3600" b="1" dirty="0"/>
              <a:t>Satellite data use at NOAA/ESRL for Rapid Refresh analysis and forecast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AF033-E09C-0148-AAB6-9853FA402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313" y="63795"/>
            <a:ext cx="1915617" cy="872044"/>
          </a:xfrm>
          <a:prstGeom prst="rect">
            <a:avLst/>
          </a:prstGeom>
        </p:spPr>
      </p:pic>
      <p:pic>
        <p:nvPicPr>
          <p:cNvPr id="5" name="Picture 9" descr="C:\Documents and Settings\osborn.FSL-NT.000\Desktop\My Documents\Misc. Graphics-Text\logos\NOAA-Logo_CircleWhite_RestTrans.png">
            <a:extLst>
              <a:ext uri="{FF2B5EF4-FFF2-40B4-BE49-F238E27FC236}">
                <a16:creationId xmlns:a16="http://schemas.microsoft.com/office/drawing/2014/main" id="{F8C149A9-1EAE-DE4F-87E6-264B0D0B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9705"/>
            <a:ext cx="951397" cy="9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oc_logo">
            <a:extLst>
              <a:ext uri="{FF2B5EF4-FFF2-40B4-BE49-F238E27FC236}">
                <a16:creationId xmlns:a16="http://schemas.microsoft.com/office/drawing/2014/main" id="{06A31C96-A6C9-A344-A8E6-CDAA6BE7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35" y="49842"/>
            <a:ext cx="919543" cy="940647"/>
          </a:xfrm>
          <a:prstGeom prst="rect">
            <a:avLst/>
          </a:prstGeom>
          <a:noFill/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66BFEB4-0C8F-E943-AA7E-4621A9419A56}"/>
              </a:ext>
            </a:extLst>
          </p:cNvPr>
          <p:cNvSpPr txBox="1">
            <a:spLocks/>
          </p:cNvSpPr>
          <p:nvPr/>
        </p:nvSpPr>
        <p:spPr>
          <a:xfrm>
            <a:off x="439556" y="3968152"/>
            <a:ext cx="5514350" cy="2504266"/>
          </a:xfrm>
          <a:prstGeom prst="rect">
            <a:avLst/>
          </a:prstGeom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Orbiters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VIIRS Fire Radiative Power*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VIIRS Green Vegetation Fractions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 snow cover product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39C0C21-D2A3-E844-A00F-E10CD4F2C83F}"/>
              </a:ext>
            </a:extLst>
          </p:cNvPr>
          <p:cNvSpPr txBox="1">
            <a:spLocks/>
          </p:cNvSpPr>
          <p:nvPr/>
        </p:nvSpPr>
        <p:spPr>
          <a:xfrm>
            <a:off x="359074" y="1482608"/>
            <a:ext cx="5207117" cy="1795307"/>
          </a:xfrm>
          <a:prstGeom prst="rect">
            <a:avLst/>
          </a:prstGeom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Geostationary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cloud-top pressure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AMVs (GOES16*)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 snow cover product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C2634-FF70-B14E-95A0-62F1F2E1337A}"/>
              </a:ext>
            </a:extLst>
          </p:cNvPr>
          <p:cNvSpPr txBox="1"/>
          <p:nvPr/>
        </p:nvSpPr>
        <p:spPr>
          <a:xfrm>
            <a:off x="-77949" y="6389356"/>
            <a:ext cx="7538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Amanda Back, CIRA NOAA/ESRL (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amanda.back@noaa.gov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503979E9-3358-764F-947F-29B99F8C6B4B}"/>
              </a:ext>
            </a:extLst>
          </p:cNvPr>
          <p:cNvSpPr txBox="1">
            <a:spLocks/>
          </p:cNvSpPr>
          <p:nvPr/>
        </p:nvSpPr>
        <p:spPr>
          <a:xfrm>
            <a:off x="6437821" y="1162620"/>
            <a:ext cx="5207117" cy="2103162"/>
          </a:xfrm>
          <a:prstGeom prst="rect">
            <a:avLst/>
          </a:prstGeom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/ future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 lightning data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Cloud-top cooling rate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orbiter cloud products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AOD, Smoke Mask (NESDIS)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moisture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E71CCA1E-D723-E644-BCC8-D114F5DF67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0" t="29061" r="16742" b="15026"/>
          <a:stretch/>
        </p:blipFill>
        <p:spPr>
          <a:xfrm>
            <a:off x="6238294" y="3758086"/>
            <a:ext cx="1724980" cy="210316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52E54989-3BF5-5C41-B26C-18D0CDA2B3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2" t="26496" r="16900" b="24000"/>
          <a:stretch/>
        </p:blipFill>
        <p:spPr>
          <a:xfrm>
            <a:off x="8050640" y="3759181"/>
            <a:ext cx="1728966" cy="210316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FFC6AB4E-BC2A-944B-BBE7-49EDD3BE0A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8" t="25333" r="16564" b="24286"/>
          <a:stretch/>
        </p:blipFill>
        <p:spPr>
          <a:xfrm>
            <a:off x="9888836" y="3757380"/>
            <a:ext cx="1730676" cy="213207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541691-B469-634D-9B47-205F0A548FCD}"/>
              </a:ext>
            </a:extLst>
          </p:cNvPr>
          <p:cNvSpPr txBox="1"/>
          <p:nvPr/>
        </p:nvSpPr>
        <p:spPr>
          <a:xfrm>
            <a:off x="7202906" y="3661128"/>
            <a:ext cx="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</a:rPr>
              <a:t>CTL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6A84E-AA92-AD4E-8809-8F7E60052D3F}"/>
              </a:ext>
            </a:extLst>
          </p:cNvPr>
          <p:cNvSpPr txBox="1"/>
          <p:nvPr/>
        </p:nvSpPr>
        <p:spPr>
          <a:xfrm>
            <a:off x="8854153" y="3653108"/>
            <a:ext cx="109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</a:rPr>
              <a:t>GLM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9339C-FDE1-274E-97DD-9A9E91F97E68}"/>
              </a:ext>
            </a:extLst>
          </p:cNvPr>
          <p:cNvSpPr txBox="1"/>
          <p:nvPr/>
        </p:nvSpPr>
        <p:spPr>
          <a:xfrm>
            <a:off x="10347158" y="3629045"/>
            <a:ext cx="149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</a:rPr>
              <a:t>MRMS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7AC275-9A2A-494E-96AA-366764D9BE63}"/>
              </a:ext>
            </a:extLst>
          </p:cNvPr>
          <p:cNvSpPr txBox="1"/>
          <p:nvPr/>
        </p:nvSpPr>
        <p:spPr>
          <a:xfrm>
            <a:off x="10250905" y="5818794"/>
            <a:ext cx="116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FAF"/>
                </a:solidFill>
              </a:rPr>
              <a:t>OBS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AFF33-A460-ED43-866E-266AC930DF69}"/>
              </a:ext>
            </a:extLst>
          </p:cNvPr>
          <p:cNvSpPr txBox="1"/>
          <p:nvPr/>
        </p:nvSpPr>
        <p:spPr>
          <a:xfrm>
            <a:off x="6713620" y="5794732"/>
            <a:ext cx="30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FAF"/>
                </a:solidFill>
              </a:rPr>
              <a:t>4-H FORECASTS</a:t>
            </a:r>
          </a:p>
        </p:txBody>
      </p:sp>
    </p:spTree>
    <p:extLst>
      <p:ext uri="{BB962C8B-B14F-4D97-AF65-F5344CB8AC3E}">
        <p14:creationId xmlns:p14="http://schemas.microsoft.com/office/powerpoint/2010/main" val="214225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F5ECEF-6157-E547-BC65-875992E0BA96}"/>
              </a:ext>
            </a:extLst>
          </p:cNvPr>
          <p:cNvSpPr/>
          <p:nvPr/>
        </p:nvSpPr>
        <p:spPr>
          <a:xfrm>
            <a:off x="847706" y="1131199"/>
            <a:ext cx="6716876" cy="822960"/>
          </a:xfrm>
          <a:prstGeom prst="rect">
            <a:avLst/>
          </a:prstGeom>
          <a:solidFill>
            <a:srgbClr val="C5C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F53A87-9CD5-2E4A-8E20-177A79CFF277}"/>
              </a:ext>
            </a:extLst>
          </p:cNvPr>
          <p:cNvSpPr/>
          <p:nvPr/>
        </p:nvSpPr>
        <p:spPr>
          <a:xfrm>
            <a:off x="116236" y="2110811"/>
            <a:ext cx="11838200" cy="4754880"/>
          </a:xfrm>
          <a:prstGeom prst="rect">
            <a:avLst/>
          </a:prstGeom>
          <a:solidFill>
            <a:srgbClr val="BC9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8447D-264B-F441-A498-FAB83E55A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546" y="433115"/>
            <a:ext cx="7853748" cy="693359"/>
          </a:xfrm>
        </p:spPr>
        <p:txBody>
          <a:bodyPr>
            <a:noAutofit/>
          </a:bodyPr>
          <a:lstStyle/>
          <a:p>
            <a:r>
              <a:rPr lang="en-US" sz="3600" b="1" dirty="0"/>
              <a:t>Satellite data use at NOAA/ESRL for Rapid Refresh analysis and forecast systems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66BFEB4-0C8F-E943-AA7E-4621A9419A56}"/>
              </a:ext>
            </a:extLst>
          </p:cNvPr>
          <p:cNvSpPr txBox="1">
            <a:spLocks/>
          </p:cNvSpPr>
          <p:nvPr/>
        </p:nvSpPr>
        <p:spPr>
          <a:xfrm>
            <a:off x="305398" y="1257805"/>
            <a:ext cx="11649038" cy="4764894"/>
          </a:xfrm>
          <a:prstGeom prst="rect">
            <a:avLst/>
          </a:prstGeom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Decision-making for new data inclusion</a:t>
            </a:r>
            <a:endParaRPr lang="en-US" sz="600" b="1" u="sng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this product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data be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operationally available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latency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use of the data increase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 time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(e.g., expensive pre-processing)?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evidence indicate its use will be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impactful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(e.g., inclusion in global model)?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have the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data, and, if applicable,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algorithms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tests indicate the data ingest is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(improved skill score; improved forecasts for stakeholders, such as aviation)?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data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7E3731-FBC1-BD4C-8BD9-9273287E4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313" y="63795"/>
            <a:ext cx="1915617" cy="872044"/>
          </a:xfrm>
          <a:prstGeom prst="rect">
            <a:avLst/>
          </a:prstGeom>
        </p:spPr>
      </p:pic>
      <p:pic>
        <p:nvPicPr>
          <p:cNvPr id="11" name="Picture 9" descr="C:\Documents and Settings\osborn.FSL-NT.000\Desktop\My Documents\Misc. Graphics-Text\logos\NOAA-Logo_CircleWhite_RestTrans.png">
            <a:extLst>
              <a:ext uri="{FF2B5EF4-FFF2-40B4-BE49-F238E27FC236}">
                <a16:creationId xmlns:a16="http://schemas.microsoft.com/office/drawing/2014/main" id="{4B9FFC83-28CF-C14C-89CE-2B6E2DC15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9705"/>
            <a:ext cx="951397" cy="9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oc_logo">
            <a:extLst>
              <a:ext uri="{FF2B5EF4-FFF2-40B4-BE49-F238E27FC236}">
                <a16:creationId xmlns:a16="http://schemas.microsoft.com/office/drawing/2014/main" id="{3B95FCA2-D1A0-AC4B-B623-B3573E9B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35" y="49842"/>
            <a:ext cx="919543" cy="940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16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F80D0F-54D0-E141-832A-EC314F9B37DF}"/>
              </a:ext>
            </a:extLst>
          </p:cNvPr>
          <p:cNvSpPr/>
          <p:nvPr/>
        </p:nvSpPr>
        <p:spPr>
          <a:xfrm>
            <a:off x="199571" y="1195974"/>
            <a:ext cx="7459142" cy="3376051"/>
          </a:xfrm>
          <a:prstGeom prst="rect">
            <a:avLst/>
          </a:prstGeom>
          <a:solidFill>
            <a:srgbClr val="BAD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CB47DF5-C6F3-F64D-8AB7-FAE25C409CEC}"/>
              </a:ext>
            </a:extLst>
          </p:cNvPr>
          <p:cNvSpPr txBox="1">
            <a:spLocks/>
          </p:cNvSpPr>
          <p:nvPr/>
        </p:nvSpPr>
        <p:spPr>
          <a:xfrm>
            <a:off x="287466" y="1136835"/>
            <a:ext cx="7318679" cy="3520889"/>
          </a:xfrm>
          <a:prstGeom prst="rect">
            <a:avLst/>
          </a:prstGeom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time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to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thoroughly test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products, even those that already exist/are known to 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products come online but much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 leverage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(bias/error, obs. operator/adjustment scheme, long testing time periods, 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D23DE-F7DC-0447-8C14-C1228B8423E4}"/>
              </a:ext>
            </a:extLst>
          </p:cNvPr>
          <p:cNvSpPr/>
          <p:nvPr/>
        </p:nvSpPr>
        <p:spPr>
          <a:xfrm>
            <a:off x="223669" y="4632076"/>
            <a:ext cx="5736223" cy="2103120"/>
          </a:xfrm>
          <a:prstGeom prst="rect">
            <a:avLst/>
          </a:prstGeom>
          <a:solidFill>
            <a:srgbClr val="BC9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95E741-5205-9647-B5E7-886AE11193A4}"/>
              </a:ext>
            </a:extLst>
          </p:cNvPr>
          <p:cNvSpPr/>
          <p:nvPr/>
        </p:nvSpPr>
        <p:spPr>
          <a:xfrm>
            <a:off x="6396315" y="4395987"/>
            <a:ext cx="5691688" cy="2398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8447D-264B-F441-A498-FAB83E55A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546" y="433115"/>
            <a:ext cx="7853748" cy="693359"/>
          </a:xfrm>
        </p:spPr>
        <p:txBody>
          <a:bodyPr>
            <a:noAutofit/>
          </a:bodyPr>
          <a:lstStyle/>
          <a:p>
            <a:r>
              <a:rPr lang="en-US" sz="3600" b="1" dirty="0"/>
              <a:t>Satellite data use at NOAA/ESRL for Rapid Refresh analysis and forecast systems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B6B120B-060E-624C-8336-F041F24C31E2}"/>
              </a:ext>
            </a:extLst>
          </p:cNvPr>
          <p:cNvSpPr txBox="1">
            <a:spLocks/>
          </p:cNvSpPr>
          <p:nvPr/>
        </p:nvSpPr>
        <p:spPr>
          <a:xfrm>
            <a:off x="287466" y="4562576"/>
            <a:ext cx="5691687" cy="1963270"/>
          </a:xfrm>
          <a:prstGeom prst="rect">
            <a:avLst/>
          </a:prstGeom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Quality/bias correction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 to develop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own bias correction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reporting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(esp. retrievals)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/QC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62E6AB9-460B-494D-A498-C7A885CC8873}"/>
              </a:ext>
            </a:extLst>
          </p:cNvPr>
          <p:cNvSpPr txBox="1">
            <a:spLocks/>
          </p:cNvSpPr>
          <p:nvPr/>
        </p:nvSpPr>
        <p:spPr>
          <a:xfrm>
            <a:off x="6415576" y="4430397"/>
            <a:ext cx="6108849" cy="2242632"/>
          </a:xfrm>
          <a:prstGeom prst="rect">
            <a:avLst/>
          </a:prstGeom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location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share new products; not “ad hoc”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all products including </a:t>
            </a: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algn="l"/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7533DB-03DF-3749-ACC1-9E26532F2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313" y="63795"/>
            <a:ext cx="1915617" cy="872044"/>
          </a:xfrm>
          <a:prstGeom prst="rect">
            <a:avLst/>
          </a:prstGeom>
        </p:spPr>
      </p:pic>
      <p:pic>
        <p:nvPicPr>
          <p:cNvPr id="17" name="Picture 9" descr="C:\Documents and Settings\osborn.FSL-NT.000\Desktop\My Documents\Misc. Graphics-Text\logos\NOAA-Logo_CircleWhite_RestTrans.png">
            <a:extLst>
              <a:ext uri="{FF2B5EF4-FFF2-40B4-BE49-F238E27FC236}">
                <a16:creationId xmlns:a16="http://schemas.microsoft.com/office/drawing/2014/main" id="{14EEB065-8FC7-FA43-AD35-CB0594FE2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9705"/>
            <a:ext cx="951397" cy="9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doc_logo">
            <a:extLst>
              <a:ext uri="{FF2B5EF4-FFF2-40B4-BE49-F238E27FC236}">
                <a16:creationId xmlns:a16="http://schemas.microsoft.com/office/drawing/2014/main" id="{92C86919-00A7-054F-A427-E44C6F7CA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35" y="49842"/>
            <a:ext cx="919543" cy="940647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CF5B70F-7F5A-2B47-A017-7B35DC47EBDF}"/>
              </a:ext>
            </a:extLst>
          </p:cNvPr>
          <p:cNvSpPr/>
          <p:nvPr/>
        </p:nvSpPr>
        <p:spPr>
          <a:xfrm>
            <a:off x="7517567" y="1020149"/>
            <a:ext cx="4347885" cy="3530284"/>
          </a:xfrm>
          <a:prstGeom prst="ellipse">
            <a:avLst/>
          </a:prstGeom>
          <a:solidFill>
            <a:srgbClr val="FAD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66BFEB4-0C8F-E943-AA7E-4621A9419A56}"/>
              </a:ext>
            </a:extLst>
          </p:cNvPr>
          <p:cNvSpPr txBox="1">
            <a:spLocks/>
          </p:cNvSpPr>
          <p:nvPr/>
        </p:nvSpPr>
        <p:spPr>
          <a:xfrm>
            <a:off x="7658713" y="1282886"/>
            <a:ext cx="4020371" cy="2191870"/>
          </a:xfrm>
          <a:prstGeom prst="rect">
            <a:avLst/>
          </a:prstGeom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Ongoing or future needs for satellite data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9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31625F8-E23E-4647-802E-F77964EE861F}"/>
              </a:ext>
            </a:extLst>
          </p:cNvPr>
          <p:cNvSpPr txBox="1">
            <a:spLocks/>
          </p:cNvSpPr>
          <p:nvPr/>
        </p:nvSpPr>
        <p:spPr>
          <a:xfrm>
            <a:off x="147658" y="1308489"/>
            <a:ext cx="4849757" cy="256032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Land/sea surface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high-res, real-time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1-km 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cover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Higher-resolution 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green. fraction</a:t>
            </a:r>
          </a:p>
          <a:p>
            <a:pPr algn="l"/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A3263C-7426-6E4C-89BF-2E8AFED51C44}"/>
              </a:ext>
            </a:extLst>
          </p:cNvPr>
          <p:cNvSpPr/>
          <p:nvPr/>
        </p:nvSpPr>
        <p:spPr>
          <a:xfrm>
            <a:off x="8016948" y="1176561"/>
            <a:ext cx="4114800" cy="30430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A44A03-CDD1-4D45-886E-AE8726A7AE02}"/>
              </a:ext>
            </a:extLst>
          </p:cNvPr>
          <p:cNvSpPr/>
          <p:nvPr/>
        </p:nvSpPr>
        <p:spPr>
          <a:xfrm>
            <a:off x="78784" y="4020238"/>
            <a:ext cx="6328788" cy="2592998"/>
          </a:xfrm>
          <a:prstGeom prst="rect">
            <a:avLst/>
          </a:prstGeom>
          <a:solidFill>
            <a:srgbClr val="9D9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004B3-C41F-9B49-9A26-43FBC3328F90}"/>
              </a:ext>
            </a:extLst>
          </p:cNvPr>
          <p:cNvSpPr/>
          <p:nvPr/>
        </p:nvSpPr>
        <p:spPr>
          <a:xfrm>
            <a:off x="6539928" y="4446164"/>
            <a:ext cx="5652450" cy="2286000"/>
          </a:xfrm>
          <a:prstGeom prst="rect">
            <a:avLst/>
          </a:prstGeom>
          <a:solidFill>
            <a:srgbClr val="9F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CDFA54-72B2-C948-B11C-755E049409E4}"/>
              </a:ext>
            </a:extLst>
          </p:cNvPr>
          <p:cNvSpPr/>
          <p:nvPr/>
        </p:nvSpPr>
        <p:spPr>
          <a:xfrm>
            <a:off x="4078418" y="1035744"/>
            <a:ext cx="4347885" cy="3530284"/>
          </a:xfrm>
          <a:prstGeom prst="ellipse">
            <a:avLst/>
          </a:prstGeom>
          <a:solidFill>
            <a:srgbClr val="FAD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03FAE8C4-3E54-2441-974B-171C7DC4327E}"/>
              </a:ext>
            </a:extLst>
          </p:cNvPr>
          <p:cNvSpPr txBox="1">
            <a:spLocks/>
          </p:cNvSpPr>
          <p:nvPr/>
        </p:nvSpPr>
        <p:spPr>
          <a:xfrm>
            <a:off x="4219564" y="1298481"/>
            <a:ext cx="4020371" cy="2191870"/>
          </a:xfrm>
          <a:prstGeom prst="rect">
            <a:avLst/>
          </a:prstGeom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Ongoing or future needs for satellite data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8447D-264B-F441-A498-FAB83E55A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546" y="433115"/>
            <a:ext cx="7853748" cy="693359"/>
          </a:xfrm>
        </p:spPr>
        <p:txBody>
          <a:bodyPr>
            <a:noAutofit/>
          </a:bodyPr>
          <a:lstStyle/>
          <a:p>
            <a:r>
              <a:rPr lang="en-US" sz="3600" b="1" dirty="0"/>
              <a:t>Satellite data use at NOAA/ESRL for Rapid Refresh analysis and forecast systems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CB47DF5-C6F3-F64D-8AB7-FAE25C409CEC}"/>
              </a:ext>
            </a:extLst>
          </p:cNvPr>
          <p:cNvSpPr txBox="1">
            <a:spLocks/>
          </p:cNvSpPr>
          <p:nvPr/>
        </p:nvSpPr>
        <p:spPr>
          <a:xfrm>
            <a:off x="6520596" y="4562304"/>
            <a:ext cx="5703092" cy="2046548"/>
          </a:xfrm>
          <a:prstGeom prst="rect">
            <a:avLst/>
          </a:prstGeom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Global, Convective-scale products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RR-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RR-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IOPs/field campaigns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satellite products?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6E95F01-FB65-454E-A132-3D7AE9BDC7DA}"/>
              </a:ext>
            </a:extLst>
          </p:cNvPr>
          <p:cNvSpPr txBox="1">
            <a:spLocks/>
          </p:cNvSpPr>
          <p:nvPr/>
        </p:nvSpPr>
        <p:spPr>
          <a:xfrm>
            <a:off x="8088891" y="1314044"/>
            <a:ext cx="4134797" cy="1376082"/>
          </a:xfrm>
          <a:prstGeom prst="rect">
            <a:avLst/>
          </a:prstGeom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Info. in the vertical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sat. products are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fields are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Cloud-top pressure (for ex.) 2D but gives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height info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BCBF3DC-D2CE-CD42-B1CD-A9891EC3B691}"/>
              </a:ext>
            </a:extLst>
          </p:cNvPr>
          <p:cNvSpPr txBox="1">
            <a:spLocks/>
          </p:cNvSpPr>
          <p:nvPr/>
        </p:nvSpPr>
        <p:spPr>
          <a:xfrm>
            <a:off x="340808" y="4036992"/>
            <a:ext cx="6248242" cy="2618085"/>
          </a:xfrm>
          <a:prstGeom prst="rect">
            <a:avLst/>
          </a:prstGeom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assessment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needed for </a:t>
            </a: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models 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Classification/ML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for, e.g., stratiform vs. convective precipitation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error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D3BCBC-B971-5F40-9288-3024A43C7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313" y="63795"/>
            <a:ext cx="1915617" cy="872044"/>
          </a:xfrm>
          <a:prstGeom prst="rect">
            <a:avLst/>
          </a:prstGeom>
        </p:spPr>
      </p:pic>
      <p:pic>
        <p:nvPicPr>
          <p:cNvPr id="24" name="Picture 9" descr="C:\Documents and Settings\osborn.FSL-NT.000\Desktop\My Documents\Misc. Graphics-Text\logos\NOAA-Logo_CircleWhite_RestTrans.png">
            <a:extLst>
              <a:ext uri="{FF2B5EF4-FFF2-40B4-BE49-F238E27FC236}">
                <a16:creationId xmlns:a16="http://schemas.microsoft.com/office/drawing/2014/main" id="{9C07CA20-32AA-D240-A1EA-7CEE4572D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9705"/>
            <a:ext cx="951397" cy="9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doc_logo">
            <a:extLst>
              <a:ext uri="{FF2B5EF4-FFF2-40B4-BE49-F238E27FC236}">
                <a16:creationId xmlns:a16="http://schemas.microsoft.com/office/drawing/2014/main" id="{4D037441-BC47-BF43-9D4D-EEC6DACB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35" y="49842"/>
            <a:ext cx="919543" cy="940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567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012637-C646-A34A-AB9F-63257D77604C}"/>
              </a:ext>
            </a:extLst>
          </p:cNvPr>
          <p:cNvSpPr/>
          <p:nvPr/>
        </p:nvSpPr>
        <p:spPr>
          <a:xfrm>
            <a:off x="265091" y="1296548"/>
            <a:ext cx="11691574" cy="766168"/>
          </a:xfrm>
          <a:prstGeom prst="rect">
            <a:avLst/>
          </a:prstGeom>
          <a:solidFill>
            <a:srgbClr val="BC9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8447D-264B-F441-A498-FAB83E55A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546" y="433115"/>
            <a:ext cx="7853748" cy="693359"/>
          </a:xfrm>
        </p:spPr>
        <p:txBody>
          <a:bodyPr>
            <a:noAutofit/>
          </a:bodyPr>
          <a:lstStyle/>
          <a:p>
            <a:r>
              <a:rPr lang="en-US" sz="3600" b="1" dirty="0"/>
              <a:t>Satellite data use at NOAA/ESRL for Rapid Refresh analysis and forecast systems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C99034-0B27-364C-BAA4-AB530BDCED93}"/>
              </a:ext>
            </a:extLst>
          </p:cNvPr>
          <p:cNvSpPr/>
          <p:nvPr/>
        </p:nvSpPr>
        <p:spPr>
          <a:xfrm>
            <a:off x="265091" y="2165261"/>
            <a:ext cx="11649038" cy="4572000"/>
          </a:xfrm>
          <a:prstGeom prst="rect">
            <a:avLst/>
          </a:prstGeom>
          <a:solidFill>
            <a:srgbClr val="C5C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66BFEB4-0C8F-E943-AA7E-4621A9419A56}"/>
              </a:ext>
            </a:extLst>
          </p:cNvPr>
          <p:cNvSpPr txBox="1">
            <a:spLocks/>
          </p:cNvSpPr>
          <p:nvPr/>
        </p:nvSpPr>
        <p:spPr>
          <a:xfrm>
            <a:off x="326663" y="1381608"/>
            <a:ext cx="11649038" cy="4764894"/>
          </a:xfrm>
          <a:prstGeom prst="rect">
            <a:avLst/>
          </a:prstGeom>
        </p:spPr>
        <p:txBody>
          <a:bodyPr/>
          <a:lstStyle>
            <a:lvl1pPr algn="ctr" defTabSz="1371600" rtl="0" eaLnBrk="1" latinLnBrk="0" hangingPunct="1">
              <a:spcBef>
                <a:spcPct val="0"/>
              </a:spcBef>
              <a:buNone/>
              <a:defRPr sz="1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chances to learn about satellite data use for RR systems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Tues, 1:15 pm: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 and Fire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(R.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Ahmadov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Weds, 10:30 am: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 and Winds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(S. Weygandt)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Weds, 4:45 pm, poster session: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satellite cloud product data for HRRR and RTMA cloud analysis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(S. Weygandt)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Assimilation of GOES-16 ABI, N20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-FSR/ATMS (including Direct Broadcast) in RAP version 5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(H. Lin)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Assimilation of GOES-R GLM Lightning Data and Cloud-Top Cooling Information in HRRR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(A. Back)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rapidrefresh.noaa.gov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E9E28-E2BB-C34A-B005-B379FCB5F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313" y="63795"/>
            <a:ext cx="1915617" cy="872044"/>
          </a:xfrm>
          <a:prstGeom prst="rect">
            <a:avLst/>
          </a:prstGeom>
        </p:spPr>
      </p:pic>
      <p:pic>
        <p:nvPicPr>
          <p:cNvPr id="10" name="Picture 9" descr="C:\Documents and Settings\osborn.FSL-NT.000\Desktop\My Documents\Misc. Graphics-Text\logos\NOAA-Logo_CircleWhite_RestTrans.png">
            <a:extLst>
              <a:ext uri="{FF2B5EF4-FFF2-40B4-BE49-F238E27FC236}">
                <a16:creationId xmlns:a16="http://schemas.microsoft.com/office/drawing/2014/main" id="{97FC605F-53C3-F34C-BC4B-076C43B35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9705"/>
            <a:ext cx="951397" cy="9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c_logo">
            <a:extLst>
              <a:ext uri="{FF2B5EF4-FFF2-40B4-BE49-F238E27FC236}">
                <a16:creationId xmlns:a16="http://schemas.microsoft.com/office/drawing/2014/main" id="{3F43597E-DFE7-B248-A929-CDD4F432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35" y="49842"/>
            <a:ext cx="919543" cy="940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67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508</Words>
  <Application>Microsoft Office PowerPoint</Application>
  <PresentationFormat>Widescreen</PresentationFormat>
  <Paragraphs>79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Satellite data use at NOAA/ESRL for Rapid Refresh analysis and forecast systems</vt:lpstr>
      <vt:lpstr>Satellite data use at NOAA/ESRL for Rapid Refresh analysis and forecast systems</vt:lpstr>
      <vt:lpstr>Satellite data use at NOAA/ESRL for Rapid Refresh analysis and forecast systems</vt:lpstr>
      <vt:lpstr>Satellite data use at NOAA/ESRL for Rapid Refresh analysis and forecast systems</vt:lpstr>
      <vt:lpstr>Satellite data use at NOAA/ESRL for Rapid Refresh analysis and forecast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data use at NOAA/ESRL for Rapid Refresh analysis and forecast systems</dc:title>
  <dc:creator>Back,Amanda</dc:creator>
  <cp:lastModifiedBy>ncoav</cp:lastModifiedBy>
  <cp:revision>43</cp:revision>
  <dcterms:created xsi:type="dcterms:W3CDTF">2020-02-21T20:14:24Z</dcterms:created>
  <dcterms:modified xsi:type="dcterms:W3CDTF">2020-02-24T20:30:54Z</dcterms:modified>
</cp:coreProperties>
</file>