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9" r:id="rId4"/>
    <p:sldId id="278" r:id="rId5"/>
    <p:sldId id="280" r:id="rId6"/>
    <p:sldId id="281" r:id="rId7"/>
    <p:sldId id="285" r:id="rId8"/>
    <p:sldId id="262" r:id="rId9"/>
    <p:sldId id="284" r:id="rId10"/>
    <p:sldId id="283" r:id="rId11"/>
    <p:sldId id="287" r:id="rId12"/>
    <p:sldId id="286" r:id="rId13"/>
    <p:sldId id="267" r:id="rId14"/>
    <p:sldId id="273" r:id="rId15"/>
    <p:sldId id="289" r:id="rId16"/>
    <p:sldId id="291" r:id="rId17"/>
    <p:sldId id="279" r:id="rId18"/>
  </p:sldIdLst>
  <p:sldSz cx="9144000" cy="6858000" type="screen4x3"/>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 uri="http://customooxmlschemas.google.com/">
      <go:slidesCustomData xmlns="" xmlns:p15="http://schemas.microsoft.com/office/powerpoint/2012/main" xmlns:go="http://customooxmlschemas.google.com/" roundtripDataSignature="AMtx7miXVI6NkVODA87fLihxfB3+5uhIPg==" r:id="rId29"/>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FE00F4-4FE1-4A0D-A15B-BC6CD455DABC}">
  <a:tblStyle styleId="{5FFE00F4-4FE1-4A0D-A15B-BC6CD455DABC}"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95" autoAdjust="0"/>
  </p:normalViewPr>
  <p:slideViewPr>
    <p:cSldViewPr snapToGrid="0">
      <p:cViewPr varScale="1">
        <p:scale>
          <a:sx n="111" d="100"/>
          <a:sy n="111" d="100"/>
        </p:scale>
        <p:origin x="1614" y="9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457798038403097E-2"/>
          <c:y val="4.9792531120331947E-2"/>
          <c:w val="0.93554220196159688"/>
          <c:h val="0.82540181439975602"/>
        </c:manualLayout>
      </c:layout>
      <c:barChart>
        <c:barDir val="col"/>
        <c:grouping val="clustered"/>
        <c:varyColors val="0"/>
        <c:ser>
          <c:idx val="0"/>
          <c:order val="0"/>
          <c:tx>
            <c:strRef>
              <c:f>'FY17-FY19'!$A$2</c:f>
              <c:strCache>
                <c:ptCount val="1"/>
                <c:pt idx="0">
                  <c:v>FY17</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'FY17-FY19'!$B$1:$M$1</c:f>
              <c:strCache>
                <c:ptCount val="12"/>
                <c:pt idx="0">
                  <c:v>OCT</c:v>
                </c:pt>
                <c:pt idx="1">
                  <c:v>NOV</c:v>
                </c:pt>
                <c:pt idx="2">
                  <c:v>DEC</c:v>
                </c:pt>
                <c:pt idx="3">
                  <c:v>JAN</c:v>
                </c:pt>
                <c:pt idx="4">
                  <c:v>FEB</c:v>
                </c:pt>
                <c:pt idx="5">
                  <c:v>MAR</c:v>
                </c:pt>
                <c:pt idx="6">
                  <c:v>APR</c:v>
                </c:pt>
                <c:pt idx="7">
                  <c:v>MAY</c:v>
                </c:pt>
                <c:pt idx="8">
                  <c:v>JUNE</c:v>
                </c:pt>
                <c:pt idx="9">
                  <c:v>JUL</c:v>
                </c:pt>
                <c:pt idx="10">
                  <c:v>AUG</c:v>
                </c:pt>
                <c:pt idx="11">
                  <c:v>SEPT</c:v>
                </c:pt>
              </c:strCache>
            </c:strRef>
          </c:cat>
          <c:val>
            <c:numRef>
              <c:f>'FY17-FY19'!$B$2:$M$2</c:f>
              <c:numCache>
                <c:formatCode>General</c:formatCode>
                <c:ptCount val="12"/>
                <c:pt idx="0">
                  <c:v>1401</c:v>
                </c:pt>
                <c:pt idx="1">
                  <c:v>1303</c:v>
                </c:pt>
                <c:pt idx="2">
                  <c:v>1525</c:v>
                </c:pt>
                <c:pt idx="3">
                  <c:v>1833</c:v>
                </c:pt>
                <c:pt idx="4">
                  <c:v>1725</c:v>
                </c:pt>
                <c:pt idx="5">
                  <c:v>1680</c:v>
                </c:pt>
                <c:pt idx="6">
                  <c:v>1572</c:v>
                </c:pt>
                <c:pt idx="7">
                  <c:v>1402</c:v>
                </c:pt>
                <c:pt idx="8">
                  <c:v>1270</c:v>
                </c:pt>
                <c:pt idx="9">
                  <c:v>1646</c:v>
                </c:pt>
                <c:pt idx="10">
                  <c:v>1609</c:v>
                </c:pt>
                <c:pt idx="11">
                  <c:v>1460</c:v>
                </c:pt>
              </c:numCache>
            </c:numRef>
          </c:val>
          <c:extLst>
            <c:ext xmlns:c16="http://schemas.microsoft.com/office/drawing/2014/chart" uri="{C3380CC4-5D6E-409C-BE32-E72D297353CC}">
              <c16:uniqueId val="{00000000-A1D0-4137-AC12-0C1CD99D77BA}"/>
            </c:ext>
          </c:extLst>
        </c:ser>
        <c:ser>
          <c:idx val="1"/>
          <c:order val="1"/>
          <c:tx>
            <c:strRef>
              <c:f>'FY17-FY19'!$A$3</c:f>
              <c:strCache>
                <c:ptCount val="1"/>
                <c:pt idx="0">
                  <c:v>FY18</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'FY17-FY19'!$B$1:$M$1</c:f>
              <c:strCache>
                <c:ptCount val="12"/>
                <c:pt idx="0">
                  <c:v>OCT</c:v>
                </c:pt>
                <c:pt idx="1">
                  <c:v>NOV</c:v>
                </c:pt>
                <c:pt idx="2">
                  <c:v>DEC</c:v>
                </c:pt>
                <c:pt idx="3">
                  <c:v>JAN</c:v>
                </c:pt>
                <c:pt idx="4">
                  <c:v>FEB</c:v>
                </c:pt>
                <c:pt idx="5">
                  <c:v>MAR</c:v>
                </c:pt>
                <c:pt idx="6">
                  <c:v>APR</c:v>
                </c:pt>
                <c:pt idx="7">
                  <c:v>MAY</c:v>
                </c:pt>
                <c:pt idx="8">
                  <c:v>JUNE</c:v>
                </c:pt>
                <c:pt idx="9">
                  <c:v>JUL</c:v>
                </c:pt>
                <c:pt idx="10">
                  <c:v>AUG</c:v>
                </c:pt>
                <c:pt idx="11">
                  <c:v>SEPT</c:v>
                </c:pt>
              </c:strCache>
            </c:strRef>
          </c:cat>
          <c:val>
            <c:numRef>
              <c:f>'FY17-FY19'!$B$3:$M$3</c:f>
              <c:numCache>
                <c:formatCode>General</c:formatCode>
                <c:ptCount val="12"/>
                <c:pt idx="0">
                  <c:v>1402</c:v>
                </c:pt>
                <c:pt idx="1">
                  <c:v>1514</c:v>
                </c:pt>
                <c:pt idx="2">
                  <c:v>1799</c:v>
                </c:pt>
                <c:pt idx="3">
                  <c:v>2039</c:v>
                </c:pt>
                <c:pt idx="4">
                  <c:v>1752</c:v>
                </c:pt>
                <c:pt idx="5">
                  <c:v>2045</c:v>
                </c:pt>
                <c:pt idx="6">
                  <c:v>1750</c:v>
                </c:pt>
                <c:pt idx="7">
                  <c:v>1657</c:v>
                </c:pt>
                <c:pt idx="8">
                  <c:v>1318</c:v>
                </c:pt>
                <c:pt idx="9">
                  <c:v>1609</c:v>
                </c:pt>
                <c:pt idx="10">
                  <c:v>1696</c:v>
                </c:pt>
                <c:pt idx="11">
                  <c:v>1536</c:v>
                </c:pt>
              </c:numCache>
            </c:numRef>
          </c:val>
          <c:extLst>
            <c:ext xmlns:c16="http://schemas.microsoft.com/office/drawing/2014/chart" uri="{C3380CC4-5D6E-409C-BE32-E72D297353CC}">
              <c16:uniqueId val="{00000001-A1D0-4137-AC12-0C1CD99D77BA}"/>
            </c:ext>
          </c:extLst>
        </c:ser>
        <c:ser>
          <c:idx val="2"/>
          <c:order val="2"/>
          <c:tx>
            <c:strRef>
              <c:f>'FY17-FY19'!$A$4</c:f>
              <c:strCache>
                <c:ptCount val="1"/>
                <c:pt idx="0">
                  <c:v>FY19</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'FY17-FY19'!$B$1:$M$1</c:f>
              <c:strCache>
                <c:ptCount val="12"/>
                <c:pt idx="0">
                  <c:v>OCT</c:v>
                </c:pt>
                <c:pt idx="1">
                  <c:v>NOV</c:v>
                </c:pt>
                <c:pt idx="2">
                  <c:v>DEC</c:v>
                </c:pt>
                <c:pt idx="3">
                  <c:v>JAN</c:v>
                </c:pt>
                <c:pt idx="4">
                  <c:v>FEB</c:v>
                </c:pt>
                <c:pt idx="5">
                  <c:v>MAR</c:v>
                </c:pt>
                <c:pt idx="6">
                  <c:v>APR</c:v>
                </c:pt>
                <c:pt idx="7">
                  <c:v>MAY</c:v>
                </c:pt>
                <c:pt idx="8">
                  <c:v>JUNE</c:v>
                </c:pt>
                <c:pt idx="9">
                  <c:v>JUL</c:v>
                </c:pt>
                <c:pt idx="10">
                  <c:v>AUG</c:v>
                </c:pt>
                <c:pt idx="11">
                  <c:v>SEPT</c:v>
                </c:pt>
              </c:strCache>
            </c:strRef>
          </c:cat>
          <c:val>
            <c:numRef>
              <c:f>'FY17-FY19'!$B$4:$M$4</c:f>
              <c:numCache>
                <c:formatCode>General</c:formatCode>
                <c:ptCount val="12"/>
                <c:pt idx="0">
                  <c:v>1598</c:v>
                </c:pt>
                <c:pt idx="1">
                  <c:v>1735</c:v>
                </c:pt>
                <c:pt idx="2">
                  <c:v>2007</c:v>
                </c:pt>
                <c:pt idx="3">
                  <c:v>2199</c:v>
                </c:pt>
                <c:pt idx="4">
                  <c:v>1857</c:v>
                </c:pt>
                <c:pt idx="5">
                  <c:v>2017</c:v>
                </c:pt>
                <c:pt idx="6">
                  <c:v>1892</c:v>
                </c:pt>
                <c:pt idx="7">
                  <c:v>1888</c:v>
                </c:pt>
                <c:pt idx="8">
                  <c:v>1495</c:v>
                </c:pt>
                <c:pt idx="9">
                  <c:v>1757</c:v>
                </c:pt>
                <c:pt idx="10">
                  <c:v>1744</c:v>
                </c:pt>
                <c:pt idx="11">
                  <c:v>1581</c:v>
                </c:pt>
              </c:numCache>
            </c:numRef>
          </c:val>
          <c:extLst>
            <c:ext xmlns:c16="http://schemas.microsoft.com/office/drawing/2014/chart" uri="{C3380CC4-5D6E-409C-BE32-E72D297353CC}">
              <c16:uniqueId val="{00000002-A1D0-4137-AC12-0C1CD99D77BA}"/>
            </c:ext>
          </c:extLst>
        </c:ser>
        <c:dLbls>
          <c:showLegendKey val="0"/>
          <c:showVal val="0"/>
          <c:showCatName val="0"/>
          <c:showSerName val="0"/>
          <c:showPercent val="0"/>
          <c:showBubbleSize val="0"/>
        </c:dLbls>
        <c:gapWidth val="100"/>
        <c:overlap val="-24"/>
        <c:axId val="227710687"/>
        <c:axId val="227714015"/>
      </c:barChart>
      <c:catAx>
        <c:axId val="22771068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7714015"/>
        <c:crosses val="autoZero"/>
        <c:auto val="1"/>
        <c:lblAlgn val="ctr"/>
        <c:lblOffset val="100"/>
        <c:noMultiLvlLbl val="0"/>
      </c:catAx>
      <c:valAx>
        <c:axId val="227714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771068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00000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15" y="4387141"/>
            <a:ext cx="5560059" cy="4156233"/>
          </a:xfrm>
          <a:prstGeom prst="rect">
            <a:avLst/>
          </a:prstGeom>
          <a:noFill/>
          <a:ln>
            <a:noFill/>
          </a:ln>
        </p:spPr>
        <p:txBody>
          <a:bodyPr spcFirstLastPara="1" wrap="square" lIns="90722" tIns="90722" rIns="90722" bIns="90722"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 name="Google Shape;35;p1:notes"/>
          <p:cNvSpPr txBox="1">
            <a:spLocks noGrp="1"/>
          </p:cNvSpPr>
          <p:nvPr>
            <p:ph type="body" idx="1"/>
          </p:nvPr>
        </p:nvSpPr>
        <p:spPr>
          <a:xfrm>
            <a:off x="695015" y="4387141"/>
            <a:ext cx="5560059" cy="4156233"/>
          </a:xfrm>
          <a:prstGeom prst="rect">
            <a:avLst/>
          </a:prstGeom>
          <a:noFill/>
          <a:ln>
            <a:noFill/>
          </a:ln>
        </p:spPr>
        <p:txBody>
          <a:bodyPr spcFirstLastPara="1" wrap="square" lIns="90722" tIns="90722" rIns="90722" bIns="90722" anchor="t" anchorCtr="0">
            <a:noAutofit/>
          </a:bodyPr>
          <a:lstStyle/>
          <a:p>
            <a:pPr marL="0" indent="0"/>
            <a:endParaRPr sz="1000"/>
          </a:p>
        </p:txBody>
      </p:sp>
      <p:sp>
        <p:nvSpPr>
          <p:cNvPr id="36" name="Google Shape;36;p1:notes"/>
          <p:cNvSpPr txBox="1">
            <a:spLocks noGrp="1"/>
          </p:cNvSpPr>
          <p:nvPr>
            <p:ph type="sldNum" idx="12"/>
          </p:nvPr>
        </p:nvSpPr>
        <p:spPr>
          <a:xfrm>
            <a:off x="3937215" y="8773318"/>
            <a:ext cx="3011276" cy="461168"/>
          </a:xfrm>
          <a:prstGeom prst="rect">
            <a:avLst/>
          </a:prstGeom>
          <a:noFill/>
          <a:ln>
            <a:noFill/>
          </a:ln>
        </p:spPr>
        <p:txBody>
          <a:bodyPr spcFirstLastPara="1" wrap="square" lIns="91509" tIns="45755" rIns="91509" bIns="45755" anchor="t" anchorCtr="0">
            <a:noAutofit/>
          </a:bodyPr>
          <a:lstStyle/>
          <a:p>
            <a:pPr>
              <a:buSzPts val="1400"/>
            </a:pPr>
            <a:fld id="{00000000-1234-1234-1234-123412341234}" type="slidenum">
              <a:rPr lang="en-US"/>
              <a:pP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f3f106790_0_132: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6f3f106790_0_132:notes"/>
          <p:cNvSpPr txBox="1">
            <a:spLocks noGrp="1"/>
          </p:cNvSpPr>
          <p:nvPr>
            <p:ph type="body" idx="1"/>
          </p:nvPr>
        </p:nvSpPr>
        <p:spPr>
          <a:xfrm>
            <a:off x="695015" y="4387141"/>
            <a:ext cx="5560001" cy="4156348"/>
          </a:xfrm>
          <a:prstGeom prst="rect">
            <a:avLst/>
          </a:prstGeom>
          <a:noFill/>
          <a:ln>
            <a:noFill/>
          </a:ln>
        </p:spPr>
        <p:txBody>
          <a:bodyPr spcFirstLastPara="1" wrap="square" lIns="90722" tIns="90722" rIns="90722" bIns="90722" anchor="t" anchorCtr="0">
            <a:noAutofit/>
          </a:bodyPr>
          <a:lstStyle/>
          <a:p>
            <a:pPr marL="450113" indent="-225057"/>
            <a:r>
              <a:rPr lang="en-US" dirty="0" smtClean="0"/>
              <a:t>Verify accuracy.  Good resource for understanding near constant contrast (NCC) </a:t>
            </a:r>
          </a:p>
          <a:p>
            <a:pPr marL="450113" indent="-225057"/>
            <a:r>
              <a:rPr lang="en-US" dirty="0" smtClean="0"/>
              <a:t>http://rammb.cira.colostate.edu/training/visit/quick_guides/VIIRS_Near-Constant_Contrast_Quick_Guide_20180709.pdf</a:t>
            </a:r>
            <a:endParaRPr dirty="0"/>
          </a:p>
        </p:txBody>
      </p:sp>
    </p:spTree>
    <p:extLst>
      <p:ext uri="{BB962C8B-B14F-4D97-AF65-F5344CB8AC3E}">
        <p14:creationId xmlns:p14="http://schemas.microsoft.com/office/powerpoint/2010/main" val="231622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f3f106790_0_132: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6f3f106790_0_132:notes"/>
          <p:cNvSpPr txBox="1">
            <a:spLocks noGrp="1"/>
          </p:cNvSpPr>
          <p:nvPr>
            <p:ph type="body" idx="1"/>
          </p:nvPr>
        </p:nvSpPr>
        <p:spPr>
          <a:xfrm>
            <a:off x="695015" y="4387141"/>
            <a:ext cx="5560001" cy="4156348"/>
          </a:xfrm>
          <a:prstGeom prst="rect">
            <a:avLst/>
          </a:prstGeom>
          <a:noFill/>
          <a:ln>
            <a:noFill/>
          </a:ln>
        </p:spPr>
        <p:txBody>
          <a:bodyPr spcFirstLastPara="1" wrap="square" lIns="90722" tIns="90722" rIns="90722" bIns="90722" anchor="t" anchorCtr="0">
            <a:noAutofit/>
          </a:bodyPr>
          <a:lstStyle/>
          <a:p>
            <a:pPr marL="450113" indent="-225057"/>
            <a:r>
              <a:rPr lang="en-US" dirty="0" smtClean="0"/>
              <a:t>http://rammb.cira.colostate.edu/training/visit/quick_guides/VIIRS_Near-Constant_Contrast_Quick_Guide_20180709.pdf</a:t>
            </a:r>
            <a:endParaRPr dirty="0"/>
          </a:p>
        </p:txBody>
      </p:sp>
    </p:spTree>
    <p:extLst>
      <p:ext uri="{BB962C8B-B14F-4D97-AF65-F5344CB8AC3E}">
        <p14:creationId xmlns:p14="http://schemas.microsoft.com/office/powerpoint/2010/main" val="1780692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f3f106790_0_217: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6f3f106790_0_217:notes"/>
          <p:cNvSpPr txBox="1">
            <a:spLocks noGrp="1"/>
          </p:cNvSpPr>
          <p:nvPr>
            <p:ph type="body" idx="1"/>
          </p:nvPr>
        </p:nvSpPr>
        <p:spPr>
          <a:xfrm>
            <a:off x="695015" y="4387141"/>
            <a:ext cx="5560001" cy="4156348"/>
          </a:xfrm>
          <a:prstGeom prst="rect">
            <a:avLst/>
          </a:prstGeom>
          <a:noFill/>
          <a:ln>
            <a:noFill/>
          </a:ln>
        </p:spPr>
        <p:txBody>
          <a:bodyPr spcFirstLastPara="1" wrap="square" lIns="90722" tIns="90722" rIns="90722" bIns="90722" anchor="t" anchorCtr="0">
            <a:noAutofit/>
          </a:bodyPr>
          <a:lstStyle/>
          <a:p>
            <a:pPr marL="450113" indent="-22505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txBox="1">
            <a:spLocks noGrp="1"/>
          </p:cNvSpPr>
          <p:nvPr>
            <p:ph type="body" idx="1"/>
          </p:nvPr>
        </p:nvSpPr>
        <p:spPr>
          <a:xfrm>
            <a:off x="695015" y="4387141"/>
            <a:ext cx="5560059" cy="4156233"/>
          </a:xfrm>
          <a:prstGeom prst="rect">
            <a:avLst/>
          </a:prstGeom>
          <a:noFill/>
          <a:ln>
            <a:noFill/>
          </a:ln>
        </p:spPr>
        <p:txBody>
          <a:bodyPr spcFirstLastPara="1" wrap="square" lIns="92445" tIns="92445" rIns="92445" bIns="92445" anchor="ctr" anchorCtr="0">
            <a:noAutofit/>
          </a:bodyPr>
          <a:lstStyle/>
          <a:p>
            <a:pPr marL="0" indent="0"/>
            <a:endParaRPr sz="1100"/>
          </a:p>
        </p:txBody>
      </p:sp>
      <p:sp>
        <p:nvSpPr>
          <p:cNvPr id="242" name="Google Shape;242;p16: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f3f106790_0_97: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6f3f106790_0_97:notes"/>
          <p:cNvSpPr txBox="1">
            <a:spLocks noGrp="1"/>
          </p:cNvSpPr>
          <p:nvPr>
            <p:ph type="body" idx="1"/>
          </p:nvPr>
        </p:nvSpPr>
        <p:spPr>
          <a:xfrm>
            <a:off x="695007" y="4387136"/>
            <a:ext cx="5560001" cy="4156348"/>
          </a:xfrm>
          <a:prstGeom prst="rect">
            <a:avLst/>
          </a:prstGeom>
          <a:noFill/>
          <a:ln>
            <a:noFill/>
          </a:ln>
        </p:spPr>
        <p:txBody>
          <a:bodyPr spcFirstLastPara="1" wrap="square" lIns="92641" tIns="92641" rIns="92641" bIns="92641" anchor="t" anchorCtr="0">
            <a:noAutofit/>
          </a:bodyPr>
          <a:lstStyle/>
          <a:p>
            <a:pPr marL="0" indent="0">
              <a:buSzPts val="1100"/>
            </a:pPr>
            <a:endParaRPr/>
          </a:p>
        </p:txBody>
      </p:sp>
    </p:spTree>
    <p:extLst>
      <p:ext uri="{BB962C8B-B14F-4D97-AF65-F5344CB8AC3E}">
        <p14:creationId xmlns:p14="http://schemas.microsoft.com/office/powerpoint/2010/main" val="3291925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6:notes"/>
          <p:cNvSpPr txBox="1">
            <a:spLocks noGrp="1"/>
          </p:cNvSpPr>
          <p:nvPr>
            <p:ph type="body" idx="1"/>
          </p:nvPr>
        </p:nvSpPr>
        <p:spPr>
          <a:xfrm>
            <a:off x="689378" y="4360343"/>
            <a:ext cx="5515146" cy="4130849"/>
          </a:xfrm>
          <a:prstGeom prst="rect">
            <a:avLst/>
          </a:prstGeom>
        </p:spPr>
        <p:txBody>
          <a:bodyPr spcFirstLastPara="1" wrap="square" lIns="90008" tIns="90008" rIns="90008" bIns="90008" anchor="t" anchorCtr="0">
            <a:noAutofit/>
          </a:bodyPr>
          <a:lstStyle/>
          <a:p>
            <a:pPr marL="0" indent="0"/>
            <a:endParaRPr dirty="0"/>
          </a:p>
        </p:txBody>
      </p:sp>
      <p:sp>
        <p:nvSpPr>
          <p:cNvPr id="546" name="Google Shape;546;p16:notes"/>
          <p:cNvSpPr>
            <a:spLocks noGrp="1" noRot="1" noChangeAspect="1"/>
          </p:cNvSpPr>
          <p:nvPr>
            <p:ph type="sldImg" idx="2"/>
          </p:nvPr>
        </p:nvSpPr>
        <p:spPr>
          <a:xfrm>
            <a:off x="1154113" y="688975"/>
            <a:ext cx="4586287" cy="3441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517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95015" y="4387141"/>
            <a:ext cx="5560059" cy="4156233"/>
          </a:xfrm>
          <a:prstGeom prst="rect">
            <a:avLst/>
          </a:prstGeom>
          <a:noFill/>
          <a:ln>
            <a:noFill/>
          </a:ln>
        </p:spPr>
        <p:txBody>
          <a:bodyPr spcFirstLastPara="1" wrap="square" lIns="90722" tIns="90722" rIns="90722" bIns="90722" anchor="t" anchorCtr="0">
            <a:noAutofit/>
          </a:bodyPr>
          <a:lstStyle/>
          <a:p>
            <a:pPr marL="0" indent="0"/>
            <a:endParaRPr dirty="0"/>
          </a:p>
        </p:txBody>
      </p:sp>
      <p:sp>
        <p:nvSpPr>
          <p:cNvPr id="52" name="Google Shape;52;p2:notes"/>
          <p:cNvSpPr txBox="1">
            <a:spLocks noGrp="1"/>
          </p:cNvSpPr>
          <p:nvPr>
            <p:ph type="sldNum" idx="12"/>
          </p:nvPr>
        </p:nvSpPr>
        <p:spPr>
          <a:xfrm>
            <a:off x="3937212" y="8773318"/>
            <a:ext cx="3011276" cy="461168"/>
          </a:xfrm>
          <a:prstGeom prst="rect">
            <a:avLst/>
          </a:prstGeom>
          <a:noFill/>
          <a:ln>
            <a:noFill/>
          </a:ln>
        </p:spPr>
        <p:txBody>
          <a:bodyPr spcFirstLastPara="1" wrap="square" lIns="91509" tIns="45755" rIns="91509" bIns="45755" anchor="t" anchorCtr="0">
            <a:noAutofit/>
          </a:bodyPr>
          <a:lstStyle/>
          <a:p>
            <a:pPr>
              <a:buSzPts val="1400"/>
            </a:pPr>
            <a:fld id="{00000000-1234-1234-1234-123412341234}" type="slidenum">
              <a:rPr lang="en-US"/>
              <a:pPr>
                <a:buSzPts val="1400"/>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4:notes"/>
          <p:cNvSpPr txBox="1">
            <a:spLocks noGrp="1"/>
          </p:cNvSpPr>
          <p:nvPr>
            <p:ph type="body" idx="1"/>
          </p:nvPr>
        </p:nvSpPr>
        <p:spPr>
          <a:xfrm>
            <a:off x="695015" y="4387141"/>
            <a:ext cx="5560001" cy="4156348"/>
          </a:xfrm>
          <a:prstGeom prst="rect">
            <a:avLst/>
          </a:prstGeom>
          <a:noFill/>
          <a:ln>
            <a:noFill/>
          </a:ln>
        </p:spPr>
        <p:txBody>
          <a:bodyPr spcFirstLastPara="1" wrap="square" lIns="90722" tIns="90722" rIns="90722" bIns="90722" anchor="t" anchorCtr="0">
            <a:noAutofit/>
          </a:bodyPr>
          <a:lstStyle/>
          <a:p>
            <a:pPr marL="0" indent="0"/>
            <a:r>
              <a:rPr lang="en-US"/>
              <a:t>We provide high latitude domain awareness, primarily through interpreting satellite imagery as well as other data sources, and our analysts take that imagery and data and exploit it to create actionable products to meet customer needs. </a:t>
            </a:r>
            <a:endParaRPr/>
          </a:p>
          <a:p>
            <a:pPr marL="0" indent="0"/>
            <a:r>
              <a:rPr lang="en-US"/>
              <a:t>Annotated imagery is they typical support we provide for government funded vessels and autonomous vehicles to provide ice information for safety of navigation. Asset mgmt. products are geared for Coast Guard customers and will be discussed on a later slide. Fractures, Leads, and Polynyas are all forms of cracks in the ice and is something we provide to submarine operating under the ice. Snow and Ice charts are the products created from the IMS system that will also be shown later.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Done..</a:t>
            </a:r>
            <a:r>
              <a:rPr lang="en-US" dirty="0" err="1" smtClean="0"/>
              <a:t>otd</a:t>
            </a:r>
            <a:endParaRPr lang="en-US" dirty="0"/>
          </a:p>
        </p:txBody>
      </p:sp>
    </p:spTree>
    <p:extLst>
      <p:ext uri="{BB962C8B-B14F-4D97-AF65-F5344CB8AC3E}">
        <p14:creationId xmlns:p14="http://schemas.microsoft.com/office/powerpoint/2010/main" val="226133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f3f106790_0_51: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g6f3f106790_0_51:notes"/>
          <p:cNvSpPr txBox="1">
            <a:spLocks noGrp="1"/>
          </p:cNvSpPr>
          <p:nvPr>
            <p:ph type="body" idx="1"/>
          </p:nvPr>
        </p:nvSpPr>
        <p:spPr>
          <a:xfrm>
            <a:off x="695015" y="4387141"/>
            <a:ext cx="5560001" cy="4156348"/>
          </a:xfrm>
          <a:prstGeom prst="rect">
            <a:avLst/>
          </a:prstGeom>
          <a:noFill/>
          <a:ln>
            <a:noFill/>
          </a:ln>
        </p:spPr>
        <p:txBody>
          <a:bodyPr spcFirstLastPara="1" wrap="square" lIns="90722" tIns="90722" rIns="90722" bIns="90722" anchor="t" anchorCtr="0">
            <a:noAutofit/>
          </a:bodyPr>
          <a:lstStyle/>
          <a:p>
            <a:pPr marL="450113" indent="-225057"/>
            <a:r>
              <a:rPr lang="en-US" dirty="0"/>
              <a:t>Both of these are recent examples of USNIC support for entities associated with NOAA’s Blue Economy initiative in the Arctic</a:t>
            </a:r>
            <a:endParaRPr dirty="0"/>
          </a:p>
          <a:p>
            <a:pPr marL="450113" indent="-225057"/>
            <a:endParaRPr dirty="0"/>
          </a:p>
          <a:p>
            <a:pPr marL="450113" indent="-225057"/>
            <a:r>
              <a:rPr lang="en-US" dirty="0"/>
              <a:t>Note on </a:t>
            </a:r>
            <a:r>
              <a:rPr lang="en-US" dirty="0" err="1"/>
              <a:t>Saildrone</a:t>
            </a:r>
            <a:r>
              <a:rPr lang="en-US" dirty="0"/>
              <a:t> Pic:  </a:t>
            </a:r>
            <a:r>
              <a:rPr lang="en-US" dirty="0" err="1"/>
              <a:t>Saildrone</a:t>
            </a:r>
            <a:r>
              <a:rPr lang="en-US" dirty="0"/>
              <a:t> only recently produced a mapping </a:t>
            </a:r>
            <a:r>
              <a:rPr lang="en-US" dirty="0" err="1"/>
              <a:t>saildrone</a:t>
            </a:r>
            <a:r>
              <a:rPr lang="en-US" dirty="0"/>
              <a:t>.  (Tested in GOMEX in AUG2019).  The intent is to deploy in the Arctic but this has not yet been done.  Up until this point, </a:t>
            </a:r>
            <a:r>
              <a:rPr lang="en-US" dirty="0" err="1"/>
              <a:t>saildrone</a:t>
            </a:r>
            <a:r>
              <a:rPr lang="en-US" dirty="0"/>
              <a:t> in the Arctic has been exclusively looking at the upper water column / at the air-sea interface.</a:t>
            </a:r>
            <a:endParaRPr dirty="0"/>
          </a:p>
          <a:p>
            <a:pPr marL="450113" indent="-225057"/>
            <a:endParaRPr dirty="0"/>
          </a:p>
          <a:p>
            <a:pPr marL="450113" indent="-225057"/>
            <a:r>
              <a:rPr lang="en-US" dirty="0"/>
              <a:t>Products:  Annotated satellite imagery (model and/or analyst forecasts, sea ice thickness / stage of development, winds, </a:t>
            </a:r>
            <a:r>
              <a:rPr lang="en-US" dirty="0" err="1"/>
              <a:t>etc</a:t>
            </a:r>
            <a:r>
              <a:rPr lang="en-US" dirty="0"/>
              <a:t> </a:t>
            </a:r>
            <a:r>
              <a:rPr lang="en-US" dirty="0" err="1"/>
              <a:t>overlayed</a:t>
            </a:r>
            <a:r>
              <a:rPr lang="en-US" dirty="0"/>
              <a:t> on imagery), products for ingest into ECDIS; other graphic, text, or GIS products as requested by the user</a:t>
            </a:r>
            <a:endParaRPr dirty="0"/>
          </a:p>
          <a:p>
            <a:pPr marL="450113" indent="-225057"/>
            <a:endParaRPr dirty="0"/>
          </a:p>
          <a:p>
            <a:pPr marL="450113" indent="-225057"/>
            <a:r>
              <a:rPr lang="en-US" dirty="0"/>
              <a:t>Services: embedded analyst </a:t>
            </a:r>
            <a:r>
              <a:rPr lang="en-US" dirty="0" smtClean="0"/>
              <a:t>support</a:t>
            </a:r>
          </a:p>
          <a:p>
            <a:pPr marL="450113" indent="-225057"/>
            <a:endParaRPr lang="en-US" dirty="0" smtClean="0"/>
          </a:p>
          <a:p>
            <a:pPr marL="450113" indent="-225057"/>
            <a:r>
              <a:rPr lang="en-US" dirty="0" smtClean="0"/>
              <a:t>2</a:t>
            </a:r>
            <a:r>
              <a:rPr lang="en-US" baseline="30000" dirty="0" smtClean="0"/>
              <a:t>nd</a:t>
            </a:r>
            <a:r>
              <a:rPr lang="en-US" dirty="0" smtClean="0"/>
              <a:t> Picture: Note use of VIIRS mosaic when RS2 or Sentinel was not sufficient to cover area of interest.</a:t>
            </a:r>
            <a:endParaRPr dirty="0"/>
          </a:p>
        </p:txBody>
      </p:sp>
    </p:spTree>
    <p:extLst>
      <p:ext uri="{BB962C8B-B14F-4D97-AF65-F5344CB8AC3E}">
        <p14:creationId xmlns:p14="http://schemas.microsoft.com/office/powerpoint/2010/main" val="586688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f3f106790_0_127: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f3f106790_0_127:notes"/>
          <p:cNvSpPr txBox="1">
            <a:spLocks noGrp="1"/>
          </p:cNvSpPr>
          <p:nvPr>
            <p:ph type="body" idx="1"/>
          </p:nvPr>
        </p:nvSpPr>
        <p:spPr>
          <a:xfrm>
            <a:off x="695015" y="4387141"/>
            <a:ext cx="5560001" cy="4156348"/>
          </a:xfrm>
          <a:prstGeom prst="rect">
            <a:avLst/>
          </a:prstGeom>
        </p:spPr>
        <p:txBody>
          <a:bodyPr spcFirstLastPara="1" wrap="square" lIns="90722" tIns="90722" rIns="90722" bIns="90722" anchor="t" anchorCtr="0">
            <a:noAutofit/>
          </a:bodyPr>
          <a:lstStyle/>
          <a:p>
            <a:pPr marL="0" indent="0"/>
            <a:endParaRPr/>
          </a:p>
        </p:txBody>
      </p:sp>
    </p:spTree>
    <p:extLst>
      <p:ext uri="{BB962C8B-B14F-4D97-AF65-F5344CB8AC3E}">
        <p14:creationId xmlns:p14="http://schemas.microsoft.com/office/powerpoint/2010/main" val="2532242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f3f106790_0_132: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6f3f106790_0_132:notes"/>
          <p:cNvSpPr txBox="1">
            <a:spLocks noGrp="1"/>
          </p:cNvSpPr>
          <p:nvPr>
            <p:ph type="body" idx="1"/>
          </p:nvPr>
        </p:nvSpPr>
        <p:spPr>
          <a:xfrm>
            <a:off x="695015" y="4387141"/>
            <a:ext cx="5560001" cy="4156348"/>
          </a:xfrm>
          <a:prstGeom prst="rect">
            <a:avLst/>
          </a:prstGeom>
          <a:noFill/>
          <a:ln>
            <a:noFill/>
          </a:ln>
        </p:spPr>
        <p:txBody>
          <a:bodyPr spcFirstLastPara="1" wrap="square" lIns="90722" tIns="90722" rIns="90722" bIns="90722" anchor="t" anchorCtr="0">
            <a:noAutofit/>
          </a:bodyPr>
          <a:lstStyle/>
          <a:p>
            <a:pPr marL="450113" indent="-225057"/>
            <a:r>
              <a:rPr lang="en-US" dirty="0" smtClean="0"/>
              <a:t>Verify accuracy.  Good resource for understanding near constant contrast (NCC) </a:t>
            </a:r>
          </a:p>
          <a:p>
            <a:pPr marL="450113" indent="-225057"/>
            <a:r>
              <a:rPr lang="en-US" dirty="0" smtClean="0"/>
              <a:t>http://rammb.cira.colostate.edu/training/visit/quick_guides/VIIRS_Near-Constant_Contrast_Quick_Guide_20180709.pdf</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f3f106790_0_132: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6f3f106790_0_132:notes"/>
          <p:cNvSpPr txBox="1">
            <a:spLocks noGrp="1"/>
          </p:cNvSpPr>
          <p:nvPr>
            <p:ph type="body" idx="1"/>
          </p:nvPr>
        </p:nvSpPr>
        <p:spPr>
          <a:xfrm>
            <a:off x="695015" y="4387141"/>
            <a:ext cx="5560001" cy="4156348"/>
          </a:xfrm>
          <a:prstGeom prst="rect">
            <a:avLst/>
          </a:prstGeom>
          <a:noFill/>
          <a:ln>
            <a:noFill/>
          </a:ln>
        </p:spPr>
        <p:txBody>
          <a:bodyPr spcFirstLastPara="1" wrap="square" lIns="90722" tIns="90722" rIns="90722" bIns="90722" anchor="t" anchorCtr="0">
            <a:noAutofit/>
          </a:bodyPr>
          <a:lstStyle/>
          <a:p>
            <a:pPr marL="450113" indent="-225057"/>
            <a:r>
              <a:rPr lang="en-US" dirty="0" smtClean="0"/>
              <a:t>Verify accuracy.  Good resource for understanding near constant contrast (NCC) </a:t>
            </a:r>
          </a:p>
          <a:p>
            <a:pPr marL="450113" indent="-225057"/>
            <a:r>
              <a:rPr lang="en-US" dirty="0" smtClean="0"/>
              <a:t>http://rammb.cira.colostate.edu/training/visit/quick_guides/VIIRS_Near-Constant_Contrast_Quick_Guide_20180709.pdf</a:t>
            </a:r>
            <a:endParaRPr dirty="0"/>
          </a:p>
        </p:txBody>
      </p:sp>
    </p:spTree>
    <p:extLst>
      <p:ext uri="{BB962C8B-B14F-4D97-AF65-F5344CB8AC3E}">
        <p14:creationId xmlns:p14="http://schemas.microsoft.com/office/powerpoint/2010/main" val="2057008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6f3f106790_0_189: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6f3f106790_0_189:notes"/>
          <p:cNvSpPr txBox="1">
            <a:spLocks noGrp="1"/>
          </p:cNvSpPr>
          <p:nvPr>
            <p:ph type="body" idx="1"/>
          </p:nvPr>
        </p:nvSpPr>
        <p:spPr>
          <a:xfrm>
            <a:off x="695015" y="4387141"/>
            <a:ext cx="5560001" cy="4156348"/>
          </a:xfrm>
          <a:prstGeom prst="rect">
            <a:avLst/>
          </a:prstGeom>
          <a:noFill/>
          <a:ln>
            <a:noFill/>
          </a:ln>
        </p:spPr>
        <p:txBody>
          <a:bodyPr spcFirstLastPara="1" wrap="square" lIns="90722" tIns="90722" rIns="90722" bIns="90722" anchor="t" anchorCtr="0">
            <a:noAutofit/>
          </a:bodyPr>
          <a:lstStyle/>
          <a:p>
            <a:pPr marL="450113" indent="-225057" defTabSz="900227">
              <a:defRPr/>
            </a:pPr>
            <a:r>
              <a:rPr lang="en-US" dirty="0" smtClean="0"/>
              <a:t>Increased temporal, spectral and spatial resolution has led to product quality increases at the Center. Animation implemented…</a:t>
            </a:r>
          </a:p>
          <a:p>
            <a:pPr marL="450113" indent="-225057"/>
            <a:endParaRPr dirty="0"/>
          </a:p>
        </p:txBody>
      </p:sp>
    </p:spTree>
    <p:extLst>
      <p:ext uri="{BB962C8B-B14F-4D97-AF65-F5344CB8AC3E}">
        <p14:creationId xmlns:p14="http://schemas.microsoft.com/office/powerpoint/2010/main" val="37443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
        <p:nvSpPr>
          <p:cNvPr id="15" name="Google Shape;15;p18"/>
          <p:cNvSpPr txBox="1">
            <a:spLocks noGrp="1"/>
          </p:cNvSpPr>
          <p:nvPr>
            <p:ph type="body" idx="1"/>
          </p:nvPr>
        </p:nvSpPr>
        <p:spPr>
          <a:xfrm>
            <a:off x="152399" y="1447800"/>
            <a:ext cx="8839201" cy="50419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1" i="1"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 name="Google Shape;16;p18"/>
          <p:cNvSpPr txBox="1">
            <a:spLocks noGrp="1"/>
          </p:cNvSpPr>
          <p:nvPr>
            <p:ph type="title"/>
          </p:nvPr>
        </p:nvSpPr>
        <p:spPr>
          <a:xfrm>
            <a:off x="990600" y="0"/>
            <a:ext cx="7162800" cy="10668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20"/>
          <p:cNvSpPr txBox="1">
            <a:spLocks noGrp="1"/>
          </p:cNvSpPr>
          <p:nvPr>
            <p:ph type="title"/>
          </p:nvPr>
        </p:nvSpPr>
        <p:spPr>
          <a:xfrm>
            <a:off x="990600" y="0"/>
            <a:ext cx="7162800" cy="10668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ad Slide">
  <p:cSld name="Quad Slide">
    <p:spTree>
      <p:nvGrpSpPr>
        <p:cNvPr id="1" name="Shape 22"/>
        <p:cNvGrpSpPr/>
        <p:nvPr/>
      </p:nvGrpSpPr>
      <p:grpSpPr>
        <a:xfrm>
          <a:off x="0" y="0"/>
          <a:ext cx="0" cy="0"/>
          <a:chOff x="0" y="0"/>
          <a:chExt cx="0" cy="0"/>
        </a:xfrm>
      </p:grpSpPr>
      <p:sp>
        <p:nvSpPr>
          <p:cNvPr id="23" name="Google Shape;23;p21"/>
          <p:cNvSpPr txBox="1">
            <a:spLocks noGrp="1"/>
          </p:cNvSpPr>
          <p:nvPr>
            <p:ph type="body" idx="1"/>
          </p:nvPr>
        </p:nvSpPr>
        <p:spPr>
          <a:xfrm>
            <a:off x="0" y="1329441"/>
            <a:ext cx="4568952" cy="256032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1pPr>
            <a:lvl2pPr marL="914400" marR="0" lvl="1" indent="-330200" algn="l" rtl="0">
              <a:lnSpc>
                <a:spcPct val="100000"/>
              </a:lnSpc>
              <a:spcBef>
                <a:spcPts val="0"/>
              </a:spcBef>
              <a:spcAft>
                <a:spcPts val="0"/>
              </a:spcAft>
              <a:buClr>
                <a:schemeClr val="dk1"/>
              </a:buClr>
              <a:buSzPts val="1600"/>
              <a:buFont typeface="Arial"/>
              <a:buChar char="–"/>
              <a:defRPr sz="1600" b="1" i="1" u="none" strike="noStrike" cap="none">
                <a:solidFill>
                  <a:schemeClr val="dk1"/>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1" i="0" u="none" strike="noStrike" cap="none">
                <a:solidFill>
                  <a:schemeClr val="dk1"/>
                </a:solidFill>
                <a:latin typeface="Arial"/>
                <a:ea typeface="Arial"/>
                <a:cs typeface="Arial"/>
                <a:sym typeface="Arial"/>
              </a:defRPr>
            </a:lvl3pPr>
            <a:lvl4pPr marL="1828800" marR="0" lvl="3"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21"/>
          <p:cNvSpPr txBox="1">
            <a:spLocks noGrp="1"/>
          </p:cNvSpPr>
          <p:nvPr>
            <p:ph type="body" idx="2"/>
          </p:nvPr>
        </p:nvSpPr>
        <p:spPr>
          <a:xfrm>
            <a:off x="4572000" y="1329440"/>
            <a:ext cx="4568952" cy="256032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1pPr>
            <a:lvl2pPr marL="914400" marR="0" lvl="1" indent="-330200" algn="l" rtl="0">
              <a:lnSpc>
                <a:spcPct val="100000"/>
              </a:lnSpc>
              <a:spcBef>
                <a:spcPts val="0"/>
              </a:spcBef>
              <a:spcAft>
                <a:spcPts val="0"/>
              </a:spcAft>
              <a:buClr>
                <a:schemeClr val="dk1"/>
              </a:buClr>
              <a:buSzPts val="1600"/>
              <a:buFont typeface="Arial"/>
              <a:buChar char="–"/>
              <a:defRPr sz="1600" b="1" i="1" u="none" strike="noStrike" cap="none">
                <a:solidFill>
                  <a:schemeClr val="dk1"/>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1" i="0" u="none" strike="noStrike" cap="none">
                <a:solidFill>
                  <a:schemeClr val="dk1"/>
                </a:solidFill>
                <a:latin typeface="Arial"/>
                <a:ea typeface="Arial"/>
                <a:cs typeface="Arial"/>
                <a:sym typeface="Arial"/>
              </a:defRPr>
            </a:lvl3pPr>
            <a:lvl4pPr marL="1828800" marR="0" lvl="3"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21"/>
          <p:cNvSpPr txBox="1">
            <a:spLocks noGrp="1"/>
          </p:cNvSpPr>
          <p:nvPr>
            <p:ph type="title"/>
          </p:nvPr>
        </p:nvSpPr>
        <p:spPr>
          <a:xfrm>
            <a:off x="990600" y="0"/>
            <a:ext cx="7162800" cy="10668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22"/>
          <p:cNvSpPr txBox="1">
            <a:spLocks noGrp="1"/>
          </p:cNvSpPr>
          <p:nvPr>
            <p:ph type="title"/>
          </p:nvPr>
        </p:nvSpPr>
        <p:spPr>
          <a:xfrm>
            <a:off x="990600" y="0"/>
            <a:ext cx="7162800" cy="10668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9pPr>
          </a:lstStyle>
          <a:p>
            <a:endParaRPr/>
          </a:p>
        </p:txBody>
      </p:sp>
      <p:sp>
        <p:nvSpPr>
          <p:cNvPr id="28" name="Google Shape;28;p22"/>
          <p:cNvSpPr txBox="1">
            <a:spLocks noGrp="1"/>
          </p:cNvSpPr>
          <p:nvPr>
            <p:ph type="body" idx="1"/>
          </p:nvPr>
        </p:nvSpPr>
        <p:spPr>
          <a:xfrm>
            <a:off x="152399" y="1447800"/>
            <a:ext cx="4343401" cy="50419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1" i="1"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Google Shape;29;p22"/>
          <p:cNvSpPr txBox="1">
            <a:spLocks noGrp="1"/>
          </p:cNvSpPr>
          <p:nvPr>
            <p:ph type="body" idx="2"/>
          </p:nvPr>
        </p:nvSpPr>
        <p:spPr>
          <a:xfrm>
            <a:off x="4648200" y="1447800"/>
            <a:ext cx="4343401" cy="50419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1" i="1"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
        <p:cNvGrpSpPr/>
        <p:nvPr/>
      </p:nvGrpSpPr>
      <p:grpSpPr>
        <a:xfrm>
          <a:off x="0" y="0"/>
          <a:ext cx="0" cy="0"/>
          <a:chOff x="0" y="0"/>
          <a:chExt cx="0" cy="0"/>
        </a:xfrm>
      </p:grpSpPr>
      <p:sp>
        <p:nvSpPr>
          <p:cNvPr id="31" name="Google Shape;31;g6f3f106790_0_177"/>
          <p:cNvSpPr txBox="1">
            <a:spLocks noGrp="1"/>
          </p:cNvSpPr>
          <p:nvPr>
            <p:ph type="body" idx="1"/>
          </p:nvPr>
        </p:nvSpPr>
        <p:spPr>
          <a:xfrm>
            <a:off x="152399" y="1447800"/>
            <a:ext cx="8839200" cy="5041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6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g6f3f106790_0_177"/>
          <p:cNvSpPr txBox="1">
            <a:spLocks noGrp="1"/>
          </p:cNvSpPr>
          <p:nvPr>
            <p:ph type="title"/>
          </p:nvPr>
        </p:nvSpPr>
        <p:spPr>
          <a:xfrm>
            <a:off x="990600" y="228600"/>
            <a:ext cx="7162800" cy="838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1" i="1">
                <a:solidFill>
                  <a:srgbClr val="000066"/>
                </a:solidFill>
                <a:latin typeface="Arial"/>
                <a:cs typeface="Arial"/>
              </a:defRPr>
            </a:lvl1pPr>
          </a:lstStyle>
          <a:p>
            <a:pPr marL="12700">
              <a:lnSpc>
                <a:spcPts val="1650"/>
              </a:lnSpc>
            </a:pPr>
            <a:r>
              <a:rPr spc="-5" dirty="0"/>
              <a:t>US National </a:t>
            </a:r>
            <a:r>
              <a:rPr dirty="0"/>
              <a:t>Ice</a:t>
            </a:r>
            <a:r>
              <a:rPr spc="-95" dirty="0"/>
              <a:t> </a:t>
            </a:r>
            <a:r>
              <a:rPr spc="-5" dirty="0"/>
              <a:t>Center</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2/26/2020</a:t>
            </a:fld>
            <a:endParaRPr lang="en-US"/>
          </a:p>
        </p:txBody>
      </p:sp>
      <p:sp>
        <p:nvSpPr>
          <p:cNvPr id="7" name="Holder 7"/>
          <p:cNvSpPr>
            <a:spLocks noGrp="1"/>
          </p:cNvSpPr>
          <p:nvPr>
            <p:ph type="sldNum" sz="quarter" idx="7"/>
          </p:nvPr>
        </p:nvSpPr>
        <p:spPr/>
        <p:txBody>
          <a:bodyPr lIns="0" tIns="0" rIns="0" bIns="0"/>
          <a:lstStyle>
            <a:lvl1pPr>
              <a:defRPr sz="1200" b="1" i="0">
                <a:solidFill>
                  <a:srgbClr val="110189"/>
                </a:solidFill>
                <a:latin typeface="Arial"/>
                <a:cs typeface="Arial"/>
              </a:defRPr>
            </a:lvl1pPr>
          </a:lstStyle>
          <a:p>
            <a:pPr marL="254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1335337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p:nvPr/>
        </p:nvSpPr>
        <p:spPr>
          <a:xfrm>
            <a:off x="8797863" y="6560869"/>
            <a:ext cx="369887" cy="238125"/>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110189"/>
              </a:buClr>
              <a:buSzPts val="1200"/>
              <a:buFont typeface="Arial"/>
              <a:buNone/>
            </a:pPr>
            <a:fld id="{00000000-1234-1234-1234-123412341234}" type="slidenum">
              <a:rPr lang="en-US" sz="1200" b="1" i="0" u="none" strike="noStrike" cap="none">
                <a:solidFill>
                  <a:srgbClr val="110189"/>
                </a:solidFill>
                <a:latin typeface="Arial"/>
                <a:ea typeface="Arial"/>
                <a:cs typeface="Arial"/>
                <a:sym typeface="Arial"/>
              </a:rPr>
              <a:t>‹#›</a:t>
            </a:fld>
            <a:endParaRPr sz="1200" b="1" i="0" u="none" strike="noStrike" cap="none">
              <a:solidFill>
                <a:srgbClr val="110189"/>
              </a:solidFill>
              <a:latin typeface="Arial"/>
              <a:ea typeface="Arial"/>
              <a:cs typeface="Arial"/>
              <a:sym typeface="Arial"/>
            </a:endParaRPr>
          </a:p>
        </p:txBody>
      </p:sp>
      <p:sp>
        <p:nvSpPr>
          <p:cNvPr id="7" name="Google Shape;7;p17"/>
          <p:cNvSpPr/>
          <p:nvPr/>
        </p:nvSpPr>
        <p:spPr>
          <a:xfrm>
            <a:off x="0" y="6629400"/>
            <a:ext cx="8839200" cy="95250"/>
          </a:xfrm>
          <a:prstGeom prst="rect">
            <a:avLst/>
          </a:prstGeom>
          <a:solidFill>
            <a:srgbClr val="000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1" u="none" strike="noStrike" cap="none">
              <a:solidFill>
                <a:srgbClr val="000000"/>
              </a:solidFill>
              <a:latin typeface="Arial"/>
              <a:ea typeface="Arial"/>
              <a:cs typeface="Arial"/>
              <a:sym typeface="Arial"/>
            </a:endParaRPr>
          </a:p>
        </p:txBody>
      </p:sp>
      <p:sp>
        <p:nvSpPr>
          <p:cNvPr id="8" name="Google Shape;8;p17"/>
          <p:cNvSpPr txBox="1"/>
          <p:nvPr/>
        </p:nvSpPr>
        <p:spPr>
          <a:xfrm>
            <a:off x="381000" y="6567716"/>
            <a:ext cx="2533650" cy="215444"/>
          </a:xfrm>
          <a:prstGeom prst="rect">
            <a:avLst/>
          </a:prstGeom>
          <a:solidFill>
            <a:schemeClr val="lt1"/>
          </a:solidFill>
          <a:ln>
            <a:noFill/>
          </a:ln>
        </p:spPr>
        <p:txBody>
          <a:bodyPr spcFirstLastPara="1" wrap="square" lIns="91425" tIns="0" rIns="91425" bIns="0" anchor="ctr" anchorCtr="1">
            <a:noAutofit/>
          </a:bodyPr>
          <a:lstStyle/>
          <a:p>
            <a:pPr marL="0" marR="0" lvl="0" indent="0" algn="ctr" rtl="0">
              <a:lnSpc>
                <a:spcPct val="100000"/>
              </a:lnSpc>
              <a:spcBef>
                <a:spcPts val="0"/>
              </a:spcBef>
              <a:spcAft>
                <a:spcPts val="0"/>
              </a:spcAft>
              <a:buClr>
                <a:srgbClr val="000066"/>
              </a:buClr>
              <a:buSzPts val="1400"/>
              <a:buFont typeface="Arial"/>
              <a:buNone/>
            </a:pPr>
            <a:r>
              <a:rPr lang="en-US" sz="1400" b="1" i="1" u="none" strike="noStrike" cap="none">
                <a:solidFill>
                  <a:srgbClr val="000066"/>
                </a:solidFill>
                <a:latin typeface="Arial"/>
                <a:ea typeface="Arial"/>
                <a:cs typeface="Arial"/>
                <a:sym typeface="Arial"/>
              </a:rPr>
              <a:t>US National Ice Center</a:t>
            </a:r>
            <a:endParaRPr sz="1400" b="1" i="1" u="none" strike="noStrike" cap="none">
              <a:solidFill>
                <a:srgbClr val="000066"/>
              </a:solidFill>
              <a:latin typeface="Arial"/>
              <a:ea typeface="Arial"/>
              <a:cs typeface="Arial"/>
              <a:sym typeface="Arial"/>
            </a:endParaRPr>
          </a:p>
        </p:txBody>
      </p:sp>
      <p:sp>
        <p:nvSpPr>
          <p:cNvPr id="9" name="Google Shape;9;p17"/>
          <p:cNvSpPr/>
          <p:nvPr/>
        </p:nvSpPr>
        <p:spPr>
          <a:xfrm>
            <a:off x="0" y="6781800"/>
            <a:ext cx="9144000" cy="76200"/>
          </a:xfrm>
          <a:prstGeom prst="rect">
            <a:avLst/>
          </a:prstGeom>
          <a:gradFill>
            <a:gsLst>
              <a:gs pos="0">
                <a:srgbClr val="B38F00"/>
              </a:gs>
              <a:gs pos="50000">
                <a:srgbClr val="FFCC00"/>
              </a:gs>
              <a:gs pos="100000">
                <a:srgbClr val="B38F00"/>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1" u="none" strike="noStrike" cap="none">
              <a:solidFill>
                <a:srgbClr val="000000"/>
              </a:solidFill>
              <a:latin typeface="Arial"/>
              <a:ea typeface="Arial"/>
              <a:cs typeface="Arial"/>
              <a:sym typeface="Arial"/>
            </a:endParaRPr>
          </a:p>
        </p:txBody>
      </p:sp>
      <p:sp>
        <p:nvSpPr>
          <p:cNvPr id="10" name="Google Shape;10;p17"/>
          <p:cNvSpPr/>
          <p:nvPr/>
        </p:nvSpPr>
        <p:spPr>
          <a:xfrm>
            <a:off x="0" y="1027113"/>
            <a:ext cx="9144000" cy="95250"/>
          </a:xfrm>
          <a:prstGeom prst="rect">
            <a:avLst/>
          </a:prstGeom>
          <a:solidFill>
            <a:srgbClr val="000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1" u="none" strike="noStrike" cap="none">
              <a:solidFill>
                <a:srgbClr val="000000"/>
              </a:solidFill>
              <a:latin typeface="Arial"/>
              <a:ea typeface="Arial"/>
              <a:cs typeface="Arial"/>
              <a:sym typeface="Arial"/>
            </a:endParaRPr>
          </a:p>
        </p:txBody>
      </p:sp>
      <p:sp>
        <p:nvSpPr>
          <p:cNvPr id="11" name="Google Shape;11;p17"/>
          <p:cNvSpPr/>
          <p:nvPr/>
        </p:nvSpPr>
        <p:spPr>
          <a:xfrm>
            <a:off x="0" y="1179513"/>
            <a:ext cx="9144000" cy="76200"/>
          </a:xfrm>
          <a:prstGeom prst="rect">
            <a:avLst/>
          </a:prstGeom>
          <a:gradFill>
            <a:gsLst>
              <a:gs pos="0">
                <a:srgbClr val="B38F00"/>
              </a:gs>
              <a:gs pos="50000">
                <a:srgbClr val="FFCC00"/>
              </a:gs>
              <a:gs pos="100000">
                <a:srgbClr val="B38F00"/>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1" u="none" strike="noStrike" cap="none">
              <a:solidFill>
                <a:srgbClr val="000000"/>
              </a:solidFill>
              <a:latin typeface="Arial"/>
              <a:ea typeface="Arial"/>
              <a:cs typeface="Arial"/>
              <a:sym typeface="Arial"/>
            </a:endParaRPr>
          </a:p>
        </p:txBody>
      </p:sp>
      <p:pic>
        <p:nvPicPr>
          <p:cNvPr id="12" name="Google Shape;12;p17"/>
          <p:cNvPicPr preferRelativeResize="0"/>
          <p:nvPr/>
        </p:nvPicPr>
        <p:blipFill rotWithShape="1">
          <a:blip r:embed="rId8">
            <a:alphaModFix/>
          </a:blip>
          <a:srcRect/>
          <a:stretch/>
        </p:blipFill>
        <p:spPr>
          <a:xfrm>
            <a:off x="76200" y="76200"/>
            <a:ext cx="914930" cy="914400"/>
          </a:xfrm>
          <a:prstGeom prst="rect">
            <a:avLst/>
          </a:prstGeom>
          <a:noFill/>
          <a:ln>
            <a:noFill/>
          </a:ln>
        </p:spPr>
      </p:pic>
      <p:pic>
        <p:nvPicPr>
          <p:cNvPr id="13" name="Google Shape;13;p17"/>
          <p:cNvPicPr preferRelativeResize="0"/>
          <p:nvPr/>
        </p:nvPicPr>
        <p:blipFill rotWithShape="1">
          <a:blip r:embed="rId9">
            <a:alphaModFix/>
          </a:blip>
          <a:srcRect/>
          <a:stretch/>
        </p:blipFill>
        <p:spPr>
          <a:xfrm>
            <a:off x="8067525" y="16181"/>
            <a:ext cx="1076475" cy="99073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9.gif"/></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facebook.com/nationalnavalicecenter" TargetMode="External"/><Relationship Id="rId5" Type="http://schemas.openxmlformats.org/officeDocument/2006/relationships/hyperlink" Target="http://www.natice.noaa.gov/" TargetMode="External"/><Relationship Id="rId4" Type="http://schemas.openxmlformats.org/officeDocument/2006/relationships/hyperlink" Target="mailto:nic.cdo@noaa.go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gif"/><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9.png"/><Relationship Id="rId7" Type="http://schemas.openxmlformats.org/officeDocument/2006/relationships/image" Target="../media/image23.gif"/><Relationship Id="rId12"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gif"/><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gif"/><Relationship Id="rId4" Type="http://schemas.openxmlformats.org/officeDocument/2006/relationships/image" Target="../media/image20.png"/><Relationship Id="rId9" Type="http://schemas.openxmlformats.org/officeDocument/2006/relationships/image" Target="../media/image25.gif"/></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1"/>
          <p:cNvSpPr txBox="1">
            <a:spLocks noGrp="1"/>
          </p:cNvSpPr>
          <p:nvPr>
            <p:ph type="body" idx="1"/>
          </p:nvPr>
        </p:nvSpPr>
        <p:spPr>
          <a:xfrm>
            <a:off x="823546" y="1371600"/>
            <a:ext cx="7496908" cy="990600"/>
          </a:xfrm>
          <a:prstGeom prst="rect">
            <a:avLst/>
          </a:prstGeom>
          <a:noFill/>
          <a:ln>
            <a:noFill/>
          </a:ln>
        </p:spPr>
        <p:txBody>
          <a:bodyPr spcFirstLastPara="1" wrap="square" lIns="91425" tIns="91425" rIns="91425" bIns="91425" anchor="ctr" anchorCtr="0">
            <a:noAutofit/>
          </a:bodyPr>
          <a:lstStyle/>
          <a:p>
            <a:pPr marL="0" indent="0" algn="ctr">
              <a:spcBef>
                <a:spcPts val="0"/>
              </a:spcBef>
              <a:buSzPts val="2400"/>
              <a:buNone/>
            </a:pPr>
            <a:r>
              <a:rPr lang="en-US" sz="2400" i="1" dirty="0">
                <a:solidFill>
                  <a:srgbClr val="002060"/>
                </a:solidFill>
                <a:latin typeface="Times New Roman" panose="02020603050405020304" pitchFamily="18" charset="0"/>
                <a:cs typeface="Times New Roman" panose="02020603050405020304" pitchFamily="18" charset="0"/>
              </a:rPr>
              <a:t>Providing Domain Awareness at High Latitudes</a:t>
            </a:r>
          </a:p>
        </p:txBody>
      </p:sp>
      <p:sp>
        <p:nvSpPr>
          <p:cNvPr id="39" name="Google Shape;39;p1"/>
          <p:cNvSpPr txBox="1"/>
          <p:nvPr/>
        </p:nvSpPr>
        <p:spPr>
          <a:xfrm>
            <a:off x="662761" y="4844143"/>
            <a:ext cx="77724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Times New Roman"/>
              <a:buNone/>
            </a:pPr>
            <a:r>
              <a:rPr lang="en-US" sz="1600" b="1" i="1" u="none" strike="noStrike" cap="none" dirty="0" smtClean="0">
                <a:solidFill>
                  <a:srgbClr val="002060"/>
                </a:solidFill>
                <a:latin typeface="Times New Roman"/>
                <a:ea typeface="Times New Roman"/>
                <a:cs typeface="Times New Roman"/>
                <a:sym typeface="Times New Roman"/>
              </a:rPr>
              <a:t>Director: CDR Heather </a:t>
            </a:r>
            <a:r>
              <a:rPr lang="en-US" sz="1600" b="1" i="1" u="none" strike="noStrike" cap="none" dirty="0" err="1" smtClean="0">
                <a:solidFill>
                  <a:srgbClr val="002060"/>
                </a:solidFill>
                <a:latin typeface="Times New Roman"/>
                <a:ea typeface="Times New Roman"/>
                <a:cs typeface="Times New Roman"/>
                <a:sym typeface="Times New Roman"/>
              </a:rPr>
              <a:t>Quilenderino</a:t>
            </a:r>
            <a:r>
              <a:rPr lang="en-US" sz="1600" b="1" i="1" u="none" strike="noStrike" cap="none" dirty="0" smtClean="0">
                <a:solidFill>
                  <a:srgbClr val="002060"/>
                </a:solidFill>
                <a:latin typeface="Times New Roman"/>
                <a:ea typeface="Times New Roman"/>
                <a:cs typeface="Times New Roman"/>
                <a:sym typeface="Times New Roman"/>
              </a:rPr>
              <a:t>, USN</a:t>
            </a:r>
            <a:endParaRPr sz="1600" b="0" i="0" u="none" strike="noStrike" cap="none" dirty="0" smtClean="0">
              <a:solidFill>
                <a:srgbClr val="000000"/>
              </a:solidFill>
              <a:sym typeface="Arial"/>
            </a:endParaRPr>
          </a:p>
          <a:p>
            <a:pPr marL="0" marR="0" lvl="0" indent="0" algn="ctr" rtl="0">
              <a:lnSpc>
                <a:spcPct val="100000"/>
              </a:lnSpc>
              <a:spcBef>
                <a:spcPts val="0"/>
              </a:spcBef>
              <a:spcAft>
                <a:spcPts val="0"/>
              </a:spcAft>
              <a:buClr>
                <a:srgbClr val="002060"/>
              </a:buClr>
              <a:buSzPts val="2000"/>
              <a:buFont typeface="Times New Roman"/>
              <a:buNone/>
            </a:pPr>
            <a:r>
              <a:rPr lang="en-US" sz="1600" b="1" i="1" u="none" strike="noStrike" cap="none" dirty="0" smtClean="0">
                <a:solidFill>
                  <a:srgbClr val="002060"/>
                </a:solidFill>
                <a:latin typeface="Times New Roman"/>
                <a:ea typeface="Times New Roman"/>
                <a:cs typeface="Times New Roman"/>
                <a:sym typeface="Times New Roman"/>
              </a:rPr>
              <a:t>Deputy Director: Mr. Kevin Berberich, NOAA</a:t>
            </a:r>
            <a:br>
              <a:rPr lang="en-US" sz="1600" b="1" i="1" u="none" strike="noStrike" cap="none" dirty="0" smtClean="0">
                <a:solidFill>
                  <a:srgbClr val="002060"/>
                </a:solidFill>
                <a:latin typeface="Times New Roman"/>
                <a:ea typeface="Times New Roman"/>
                <a:cs typeface="Times New Roman"/>
                <a:sym typeface="Times New Roman"/>
              </a:rPr>
            </a:br>
            <a:r>
              <a:rPr lang="en-US" sz="1600" b="1" i="1" u="none" strike="noStrike" cap="none" dirty="0" smtClean="0">
                <a:solidFill>
                  <a:srgbClr val="002060"/>
                </a:solidFill>
                <a:latin typeface="Times New Roman"/>
                <a:ea typeface="Times New Roman"/>
                <a:cs typeface="Times New Roman"/>
                <a:sym typeface="Times New Roman"/>
              </a:rPr>
              <a:t>27 February 2020</a:t>
            </a:r>
          </a:p>
          <a:p>
            <a:pPr marL="0" marR="0" lvl="0" indent="0" algn="ctr" rtl="0">
              <a:lnSpc>
                <a:spcPct val="100000"/>
              </a:lnSpc>
              <a:spcBef>
                <a:spcPts val="0"/>
              </a:spcBef>
              <a:spcAft>
                <a:spcPts val="0"/>
              </a:spcAft>
              <a:buClr>
                <a:srgbClr val="002060"/>
              </a:buClr>
              <a:buSzPts val="2000"/>
              <a:buFont typeface="Times New Roman"/>
              <a:buNone/>
            </a:pPr>
            <a:endParaRPr lang="en-US" sz="1600" b="1" i="1" dirty="0" smtClean="0">
              <a:solidFill>
                <a:srgbClr val="00206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2060"/>
              </a:buClr>
              <a:buSzPts val="2000"/>
              <a:buFont typeface="Times New Roman"/>
              <a:buNone/>
            </a:pPr>
            <a:r>
              <a:rPr lang="en-US" sz="1800" b="1" i="1" u="none" strike="noStrike" cap="none" dirty="0" smtClean="0">
                <a:solidFill>
                  <a:srgbClr val="002060"/>
                </a:solidFill>
                <a:latin typeface="Times New Roman"/>
                <a:ea typeface="Times New Roman"/>
                <a:cs typeface="Times New Roman"/>
                <a:sym typeface="Times New Roman"/>
              </a:rPr>
              <a:t>JPSS/GOES Joint Proving Ground/Risk Reduction Summit</a:t>
            </a:r>
            <a:br>
              <a:rPr lang="en-US" sz="1800" b="1" i="1" u="none" strike="noStrike" cap="none" dirty="0" smtClean="0">
                <a:solidFill>
                  <a:srgbClr val="002060"/>
                </a:solidFill>
                <a:latin typeface="Times New Roman"/>
                <a:ea typeface="Times New Roman"/>
                <a:cs typeface="Times New Roman"/>
                <a:sym typeface="Times New Roman"/>
              </a:rPr>
            </a:br>
            <a:r>
              <a:rPr lang="en-US" sz="1800" b="1" i="1" u="none" strike="noStrike" cap="none" dirty="0" smtClean="0">
                <a:solidFill>
                  <a:srgbClr val="002060"/>
                </a:solidFill>
                <a:latin typeface="Times New Roman"/>
                <a:ea typeface="Times New Roman"/>
                <a:cs typeface="Times New Roman"/>
                <a:sym typeface="Times New Roman"/>
              </a:rPr>
              <a:t>Application Area: Arctic/Cryosphere</a:t>
            </a:r>
            <a:endParaRPr sz="1800" b="1" i="1" u="none" strike="noStrike" cap="none" dirty="0">
              <a:solidFill>
                <a:srgbClr val="002060"/>
              </a:solidFill>
              <a:latin typeface="Times New Roman"/>
              <a:ea typeface="Times New Roman"/>
              <a:cs typeface="Times New Roman"/>
              <a:sym typeface="Times New Roman"/>
            </a:endParaRPr>
          </a:p>
        </p:txBody>
      </p:sp>
      <p:grpSp>
        <p:nvGrpSpPr>
          <p:cNvPr id="40" name="Google Shape;40;p1"/>
          <p:cNvGrpSpPr/>
          <p:nvPr/>
        </p:nvGrpSpPr>
        <p:grpSpPr>
          <a:xfrm>
            <a:off x="461260" y="2514600"/>
            <a:ext cx="8221481" cy="2286000"/>
            <a:chOff x="461260" y="2514600"/>
            <a:chExt cx="8221481" cy="2286000"/>
          </a:xfrm>
        </p:grpSpPr>
        <p:grpSp>
          <p:nvGrpSpPr>
            <p:cNvPr id="41" name="Google Shape;41;p1"/>
            <p:cNvGrpSpPr/>
            <p:nvPr/>
          </p:nvGrpSpPr>
          <p:grpSpPr>
            <a:xfrm>
              <a:off x="461260" y="2514600"/>
              <a:ext cx="8221481" cy="1828800"/>
              <a:chOff x="461260" y="2514600"/>
              <a:chExt cx="8221481" cy="1828800"/>
            </a:xfrm>
          </p:grpSpPr>
          <p:pic>
            <p:nvPicPr>
              <p:cNvPr id="42" name="Google Shape;42;p1"/>
              <p:cNvPicPr preferRelativeResize="0"/>
              <p:nvPr/>
            </p:nvPicPr>
            <p:blipFill rotWithShape="1">
              <a:blip r:embed="rId3">
                <a:alphaModFix/>
              </a:blip>
              <a:srcRect l="13356" t="4051" r="10906"/>
              <a:stretch/>
            </p:blipFill>
            <p:spPr>
              <a:xfrm>
                <a:off x="461260" y="2514600"/>
                <a:ext cx="2702389" cy="1828800"/>
              </a:xfrm>
              <a:prstGeom prst="rect">
                <a:avLst/>
              </a:prstGeom>
              <a:noFill/>
              <a:ln w="15875" cap="flat" cmpd="sng">
                <a:solidFill>
                  <a:srgbClr val="002060"/>
                </a:solidFill>
                <a:prstDash val="solid"/>
                <a:round/>
                <a:headEnd type="none" w="sm" len="sm"/>
                <a:tailEnd type="none" w="sm" len="sm"/>
              </a:ln>
            </p:spPr>
          </p:pic>
          <p:pic>
            <p:nvPicPr>
              <p:cNvPr id="43" name="Google Shape;43;p1"/>
              <p:cNvPicPr preferRelativeResize="0"/>
              <p:nvPr/>
            </p:nvPicPr>
            <p:blipFill rotWithShape="1">
              <a:blip r:embed="rId4">
                <a:alphaModFix/>
              </a:blip>
              <a:srcRect/>
              <a:stretch/>
            </p:blipFill>
            <p:spPr>
              <a:xfrm>
                <a:off x="3178048" y="2514600"/>
                <a:ext cx="2741829" cy="1828800"/>
              </a:xfrm>
              <a:prstGeom prst="rect">
                <a:avLst/>
              </a:prstGeom>
              <a:noFill/>
              <a:ln w="15875" cap="flat" cmpd="sng">
                <a:solidFill>
                  <a:srgbClr val="002060"/>
                </a:solidFill>
                <a:prstDash val="solid"/>
                <a:round/>
                <a:headEnd type="none" w="sm" len="sm"/>
                <a:tailEnd type="none" w="sm" len="sm"/>
              </a:ln>
            </p:spPr>
          </p:pic>
          <p:pic>
            <p:nvPicPr>
              <p:cNvPr id="44" name="Google Shape;44;p1"/>
              <p:cNvPicPr preferRelativeResize="0"/>
              <p:nvPr/>
            </p:nvPicPr>
            <p:blipFill rotWithShape="1">
              <a:blip r:embed="rId5">
                <a:alphaModFix/>
              </a:blip>
              <a:srcRect t="3823" b="7287"/>
              <a:stretch/>
            </p:blipFill>
            <p:spPr>
              <a:xfrm>
                <a:off x="5939541" y="2514600"/>
                <a:ext cx="2743200" cy="1828800"/>
              </a:xfrm>
              <a:prstGeom prst="rect">
                <a:avLst/>
              </a:prstGeom>
              <a:noFill/>
              <a:ln w="15875" cap="flat" cmpd="sng">
                <a:solidFill>
                  <a:srgbClr val="002060"/>
                </a:solidFill>
                <a:prstDash val="solid"/>
                <a:round/>
                <a:headEnd type="none" w="sm" len="sm"/>
                <a:tailEnd type="none" w="sm" len="sm"/>
              </a:ln>
            </p:spPr>
          </p:pic>
        </p:grpSp>
        <p:grpSp>
          <p:nvGrpSpPr>
            <p:cNvPr id="45" name="Google Shape;45;p1"/>
            <p:cNvGrpSpPr/>
            <p:nvPr/>
          </p:nvGrpSpPr>
          <p:grpSpPr>
            <a:xfrm>
              <a:off x="461261" y="4343400"/>
              <a:ext cx="8221479" cy="457200"/>
              <a:chOff x="461260" y="4343400"/>
              <a:chExt cx="8221479" cy="457200"/>
            </a:xfrm>
          </p:grpSpPr>
          <p:sp>
            <p:nvSpPr>
              <p:cNvPr id="46" name="Google Shape;46;p1"/>
              <p:cNvSpPr txBox="1"/>
              <p:nvPr/>
            </p:nvSpPr>
            <p:spPr>
              <a:xfrm>
                <a:off x="461260" y="4343400"/>
                <a:ext cx="2697124" cy="45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002060"/>
                    </a:solidFill>
                    <a:latin typeface="Times New Roman"/>
                    <a:ea typeface="Times New Roman"/>
                    <a:cs typeface="Times New Roman"/>
                    <a:sym typeface="Times New Roman"/>
                  </a:rPr>
                  <a:t>USN</a:t>
                </a:r>
                <a:endParaRPr sz="2000" b="1" i="0" u="none" strike="noStrike" cap="none">
                  <a:solidFill>
                    <a:srgbClr val="002060"/>
                  </a:solidFill>
                  <a:latin typeface="Arial"/>
                  <a:ea typeface="Arial"/>
                  <a:cs typeface="Arial"/>
                  <a:sym typeface="Arial"/>
                </a:endParaRPr>
              </a:p>
            </p:txBody>
          </p:sp>
          <p:sp>
            <p:nvSpPr>
              <p:cNvPr id="47" name="Google Shape;47;p1"/>
              <p:cNvSpPr txBox="1"/>
              <p:nvPr/>
            </p:nvSpPr>
            <p:spPr>
              <a:xfrm>
                <a:off x="3178046" y="4343400"/>
                <a:ext cx="2741829" cy="45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dirty="0">
                    <a:solidFill>
                      <a:srgbClr val="002060"/>
                    </a:solidFill>
                    <a:latin typeface="Times New Roman"/>
                    <a:ea typeface="Times New Roman"/>
                    <a:cs typeface="Times New Roman"/>
                    <a:sym typeface="Times New Roman"/>
                  </a:rPr>
                  <a:t>USCG</a:t>
                </a:r>
                <a:endParaRPr sz="2000" b="1" i="0" u="none" strike="noStrike" cap="none" dirty="0">
                  <a:solidFill>
                    <a:srgbClr val="002060"/>
                  </a:solidFill>
                  <a:latin typeface="Arial"/>
                  <a:ea typeface="Arial"/>
                  <a:cs typeface="Arial"/>
                  <a:sym typeface="Arial"/>
                </a:endParaRPr>
              </a:p>
            </p:txBody>
          </p:sp>
          <p:sp>
            <p:nvSpPr>
              <p:cNvPr id="48" name="Google Shape;48;p1"/>
              <p:cNvSpPr txBox="1"/>
              <p:nvPr/>
            </p:nvSpPr>
            <p:spPr>
              <a:xfrm>
                <a:off x="5934275" y="4343400"/>
                <a:ext cx="2748464" cy="45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002060"/>
                    </a:solidFill>
                    <a:latin typeface="Times New Roman"/>
                    <a:ea typeface="Times New Roman"/>
                    <a:cs typeface="Times New Roman"/>
                    <a:sym typeface="Times New Roman"/>
                  </a:rPr>
                  <a:t>NOAA</a:t>
                </a:r>
                <a:endParaRPr sz="2000" b="1" i="0" u="none" strike="noStrike" cap="none">
                  <a:solidFill>
                    <a:srgbClr val="002060"/>
                  </a:solidFill>
                  <a:latin typeface="Arial"/>
                  <a:ea typeface="Arial"/>
                  <a:cs typeface="Arial"/>
                  <a:sym typeface="Arial"/>
                </a:endParaRPr>
              </a:p>
            </p:txBody>
          </p:sp>
        </p:grpSp>
      </p:grpSp>
      <p:sp>
        <p:nvSpPr>
          <p:cNvPr id="13" name="Google Shape;38;p1"/>
          <p:cNvSpPr txBox="1">
            <a:spLocks/>
          </p:cNvSpPr>
          <p:nvPr/>
        </p:nvSpPr>
        <p:spPr>
          <a:xfrm>
            <a:off x="823546" y="228600"/>
            <a:ext cx="7496908" cy="990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1" i="1"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lgn="ctr">
              <a:spcBef>
                <a:spcPts val="0"/>
              </a:spcBef>
              <a:buSzPts val="2400"/>
              <a:buFont typeface="Calibri"/>
              <a:buNone/>
            </a:pPr>
            <a:r>
              <a:rPr lang="en-US" sz="3200" i="1" dirty="0" smtClean="0">
                <a:solidFill>
                  <a:srgbClr val="002060"/>
                </a:solidFill>
                <a:latin typeface="Times New Roman"/>
                <a:ea typeface="Times New Roman"/>
                <a:cs typeface="Times New Roman"/>
                <a:sym typeface="Times New Roman"/>
              </a:rPr>
              <a:t>U.S. National Ice Center</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6f3f106790_0_189"/>
          <p:cNvSpPr txBox="1">
            <a:spLocks noGrp="1"/>
          </p:cNvSpPr>
          <p:nvPr>
            <p:ph type="title"/>
          </p:nvPr>
        </p:nvSpPr>
        <p:spPr>
          <a:xfrm>
            <a:off x="990600" y="269421"/>
            <a:ext cx="7162800" cy="79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smtClean="0"/>
              <a:t>GOES-R Series Satellite Observations</a:t>
            </a:r>
            <a:r>
              <a:rPr lang="en-US" sz="2400" dirty="0" smtClean="0"/>
              <a:t/>
            </a:r>
            <a:br>
              <a:rPr lang="en-US" sz="2400" dirty="0" smtClean="0"/>
            </a:br>
            <a:r>
              <a:rPr lang="en-US" sz="1600" i="1" dirty="0" smtClean="0"/>
              <a:t>Animations of </a:t>
            </a:r>
            <a:r>
              <a:rPr lang="en-US" sz="1600" i="1" dirty="0"/>
              <a:t>d</a:t>
            </a:r>
            <a:r>
              <a:rPr lang="en-US" sz="1600" i="1" dirty="0" smtClean="0"/>
              <a:t>ata within SIPAS/ArcGIS environment</a:t>
            </a:r>
            <a:endParaRPr sz="1600" i="1" dirty="0"/>
          </a:p>
        </p:txBody>
      </p:sp>
      <p:grpSp>
        <p:nvGrpSpPr>
          <p:cNvPr id="4" name="Group 3"/>
          <p:cNvGrpSpPr/>
          <p:nvPr/>
        </p:nvGrpSpPr>
        <p:grpSpPr>
          <a:xfrm>
            <a:off x="46652" y="1446518"/>
            <a:ext cx="9050696" cy="4939637"/>
            <a:chOff x="62190" y="1446518"/>
            <a:chExt cx="9050696" cy="4939637"/>
          </a:xfrm>
        </p:grpSpPr>
        <p:sp>
          <p:nvSpPr>
            <p:cNvPr id="16" name="TextBox 15"/>
            <p:cNvSpPr txBox="1"/>
            <p:nvPr/>
          </p:nvSpPr>
          <p:spPr>
            <a:xfrm>
              <a:off x="3767047" y="4681130"/>
              <a:ext cx="5345839" cy="292388"/>
            </a:xfrm>
            <a:prstGeom prst="rect">
              <a:avLst/>
            </a:prstGeom>
            <a:noFill/>
          </p:spPr>
          <p:txBody>
            <a:bodyPr wrap="square" rtlCol="0">
              <a:spAutoFit/>
            </a:bodyPr>
            <a:lstStyle/>
            <a:p>
              <a:pPr algn="ctr"/>
              <a:r>
                <a:rPr lang="en-US" sz="1300" b="1" dirty="0">
                  <a:solidFill>
                    <a:schemeClr val="accent4"/>
                  </a:solidFill>
                  <a:latin typeface="Arial" panose="020B0604020202020204" pitchFamily="34" charset="0"/>
                  <a:cs typeface="Arial" panose="020B0604020202020204" pitchFamily="34" charset="0"/>
                </a:rPr>
                <a:t>GOES-16 ABI channel 2 on Sep 12, </a:t>
              </a:r>
              <a:r>
                <a:rPr lang="en-US" sz="1300" b="1" dirty="0" smtClean="0">
                  <a:solidFill>
                    <a:schemeClr val="accent4"/>
                  </a:solidFill>
                  <a:latin typeface="Arial" panose="020B0604020202020204" pitchFamily="34" charset="0"/>
                  <a:cs typeface="Arial" panose="020B0604020202020204" pitchFamily="34" charset="0"/>
                </a:rPr>
                <a:t>2017 (10hr loop) </a:t>
              </a:r>
              <a:endParaRPr lang="en-US" sz="1300" b="1" dirty="0">
                <a:solidFill>
                  <a:schemeClr val="accent4"/>
                </a:solidFill>
                <a:latin typeface="Arial" panose="020B0604020202020204" pitchFamily="34" charset="0"/>
                <a:cs typeface="Arial" panose="020B0604020202020204" pitchFamily="34" charset="0"/>
              </a:endParaRPr>
            </a:p>
          </p:txBody>
        </p:sp>
        <p:grpSp>
          <p:nvGrpSpPr>
            <p:cNvPr id="2" name="Group 1"/>
            <p:cNvGrpSpPr/>
            <p:nvPr/>
          </p:nvGrpSpPr>
          <p:grpSpPr>
            <a:xfrm>
              <a:off x="62190" y="1446518"/>
              <a:ext cx="9050696" cy="4919846"/>
              <a:chOff x="62190" y="1627493"/>
              <a:chExt cx="9050696" cy="4919846"/>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7047" y="1627493"/>
                <a:ext cx="5345839" cy="3214139"/>
              </a:xfrm>
              <a:prstGeom prst="rect">
                <a:avLst/>
              </a:prstGeom>
              <a:ln>
                <a:solidFill>
                  <a:schemeClr val="tx1"/>
                </a:solid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0" y="1627493"/>
                <a:ext cx="3659885" cy="4919846"/>
              </a:xfrm>
              <a:prstGeom prst="rect">
                <a:avLst/>
              </a:prstGeom>
              <a:ln>
                <a:solidFill>
                  <a:schemeClr val="tx1"/>
                </a:solidFill>
              </a:ln>
            </p:spPr>
          </p:pic>
        </p:grpSp>
        <p:grpSp>
          <p:nvGrpSpPr>
            <p:cNvPr id="3" name="Group 2"/>
            <p:cNvGrpSpPr/>
            <p:nvPr/>
          </p:nvGrpSpPr>
          <p:grpSpPr>
            <a:xfrm>
              <a:off x="3733799" y="5310554"/>
              <a:ext cx="5231351" cy="1075601"/>
              <a:chOff x="3733799" y="5462954"/>
              <a:chExt cx="5231351" cy="1075601"/>
            </a:xfrm>
          </p:grpSpPr>
          <p:sp>
            <p:nvSpPr>
              <p:cNvPr id="17" name="TextBox 16"/>
              <p:cNvSpPr txBox="1"/>
              <p:nvPr/>
            </p:nvSpPr>
            <p:spPr>
              <a:xfrm>
                <a:off x="3733799" y="5646003"/>
                <a:ext cx="5231351" cy="892552"/>
              </a:xfrm>
              <a:prstGeom prst="rect">
                <a:avLst/>
              </a:prstGeom>
              <a:noFill/>
            </p:spPr>
            <p:txBody>
              <a:bodyPr wrap="square" rtlCol="0">
                <a:spAutoFit/>
              </a:bodyPr>
              <a:lstStyle/>
              <a:p>
                <a:r>
                  <a:rPr lang="en-US" sz="1300" b="1" dirty="0">
                    <a:solidFill>
                      <a:schemeClr val="accent4"/>
                    </a:solidFill>
                    <a:latin typeface="Arial" panose="020B0604020202020204" pitchFamily="34" charset="0"/>
                    <a:cs typeface="Arial" panose="020B0604020202020204" pitchFamily="34" charset="0"/>
                  </a:rPr>
                  <a:t>GOES-16 </a:t>
                </a:r>
                <a:r>
                  <a:rPr lang="en-US" sz="1300" b="1" dirty="0" smtClean="0">
                    <a:solidFill>
                      <a:schemeClr val="accent4"/>
                    </a:solidFill>
                    <a:latin typeface="Arial" panose="020B0604020202020204" pitchFamily="34" charset="0"/>
                    <a:cs typeface="Arial" panose="020B0604020202020204" pitchFamily="34" charset="0"/>
                  </a:rPr>
                  <a:t>ABI Image using channels 5, 3, and 2. The </a:t>
                </a:r>
                <a:r>
                  <a:rPr lang="en-US" sz="1300" b="1" dirty="0">
                    <a:solidFill>
                      <a:schemeClr val="accent4"/>
                    </a:solidFill>
                    <a:latin typeface="Arial" panose="020B0604020202020204" pitchFamily="34" charset="0"/>
                    <a:cs typeface="Arial" panose="020B0604020202020204" pitchFamily="34" charset="0"/>
                  </a:rPr>
                  <a:t>red line traces the overall ice edge not fully seen in any individual still </a:t>
                </a:r>
                <a:r>
                  <a:rPr lang="en-US" sz="1300" b="1" dirty="0" smtClean="0">
                    <a:solidFill>
                      <a:schemeClr val="accent4"/>
                    </a:solidFill>
                    <a:latin typeface="Arial" panose="020B0604020202020204" pitchFamily="34" charset="0"/>
                    <a:cs typeface="Arial" panose="020B0604020202020204" pitchFamily="34" charset="0"/>
                  </a:rPr>
                  <a:t>image, </a:t>
                </a:r>
                <a:r>
                  <a:rPr lang="en-US" sz="1300" b="1" dirty="0">
                    <a:solidFill>
                      <a:schemeClr val="accent4"/>
                    </a:solidFill>
                    <a:latin typeface="Arial" panose="020B0604020202020204" pitchFamily="34" charset="0"/>
                    <a:cs typeface="Arial" panose="020B0604020202020204" pitchFamily="34" charset="0"/>
                  </a:rPr>
                  <a:t>demonstrating the utility of time animations not only for ice motion but for the mapping and characterization of sea ice. </a:t>
                </a:r>
              </a:p>
            </p:txBody>
          </p:sp>
          <p:cxnSp>
            <p:nvCxnSpPr>
              <p:cNvPr id="20" name="Straight Arrow Connector 19"/>
              <p:cNvCxnSpPr/>
              <p:nvPr/>
            </p:nvCxnSpPr>
            <p:spPr bwMode="auto">
              <a:xfrm flipH="1" flipV="1">
                <a:off x="3767047" y="5462954"/>
                <a:ext cx="359476" cy="1830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spTree>
    <p:extLst>
      <p:ext uri="{BB962C8B-B14F-4D97-AF65-F5344CB8AC3E}">
        <p14:creationId xmlns:p14="http://schemas.microsoft.com/office/powerpoint/2010/main" val="1609772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6f3f106790_0_132"/>
          <p:cNvSpPr txBox="1">
            <a:spLocks noGrp="1"/>
          </p:cNvSpPr>
          <p:nvPr>
            <p:ph type="title"/>
          </p:nvPr>
        </p:nvSpPr>
        <p:spPr>
          <a:xfrm>
            <a:off x="990600" y="266700"/>
            <a:ext cx="7162800" cy="791936"/>
          </a:xfrm>
          <a:prstGeom prst="rect">
            <a:avLst/>
          </a:prstGeom>
          <a:noFill/>
          <a:ln>
            <a:noFill/>
          </a:ln>
        </p:spPr>
        <p:txBody>
          <a:bodyPr spcFirstLastPara="1" wrap="square" lIns="91425" tIns="45700" rIns="91425" bIns="45700" anchor="ctr" anchorCtr="0">
            <a:noAutofit/>
          </a:bodyPr>
          <a:lstStyle/>
          <a:p>
            <a:pPr lvl="0" algn="ctr"/>
            <a:r>
              <a:rPr lang="en-US" sz="2800" b="1" dirty="0"/>
              <a:t>GOES-R Series Satellite Observations </a:t>
            </a:r>
            <a:r>
              <a:rPr lang="en-US" b="1" dirty="0" smtClean="0"/>
              <a:t/>
            </a:r>
            <a:br>
              <a:rPr lang="en-US" b="1" dirty="0" smtClean="0"/>
            </a:br>
            <a:r>
              <a:rPr lang="en-US" sz="1600" b="1" i="1" dirty="0" smtClean="0"/>
              <a:t>Illustrations from USNIC’s IMS</a:t>
            </a:r>
            <a:r>
              <a:rPr lang="en-US" sz="1600" b="1" i="1" dirty="0"/>
              <a:t> </a:t>
            </a:r>
            <a:r>
              <a:rPr lang="en-US" sz="1600" b="1" i="1" dirty="0" smtClean="0"/>
              <a:t>snow and ice analysis system</a:t>
            </a:r>
            <a:endParaRPr sz="1600" i="1" dirty="0"/>
          </a:p>
        </p:txBody>
      </p:sp>
      <p:sp>
        <p:nvSpPr>
          <p:cNvPr id="10" name="Google Shape;153;g6f3f106790_0_132"/>
          <p:cNvSpPr/>
          <p:nvPr/>
        </p:nvSpPr>
        <p:spPr>
          <a:xfrm>
            <a:off x="5458101" y="4496619"/>
            <a:ext cx="3433351" cy="1625444"/>
          </a:xfrm>
          <a:prstGeom prst="rect">
            <a:avLst/>
          </a:prstGeom>
          <a:noFill/>
          <a:ln>
            <a:noFill/>
          </a:ln>
        </p:spPr>
        <p:txBody>
          <a:bodyPr spcFirstLastPara="1" wrap="square" lIns="91425" tIns="45700" rIns="91425" bIns="45700" anchor="t" anchorCtr="0">
            <a:noAutofit/>
          </a:bodyPr>
          <a:lstStyle/>
          <a:p>
            <a:pPr marL="285750" lvl="0" indent="-285750">
              <a:buFont typeface="Wingdings" panose="05000000000000000000" pitchFamily="2" charset="2"/>
              <a:buChar char="v"/>
            </a:pPr>
            <a:r>
              <a:rPr lang="en-US" b="1" i="1" u="none" strike="noStrike" cap="none" dirty="0" smtClean="0">
                <a:solidFill>
                  <a:srgbClr val="002060"/>
                </a:solidFill>
                <a:sym typeface="Arial"/>
              </a:rPr>
              <a:t>Feb 19</a:t>
            </a:r>
            <a:r>
              <a:rPr lang="en-US" b="1" i="1" u="none" strike="noStrike" cap="none" baseline="30000" dirty="0" smtClean="0">
                <a:solidFill>
                  <a:srgbClr val="002060"/>
                </a:solidFill>
                <a:sym typeface="Arial"/>
              </a:rPr>
              <a:t>th</a:t>
            </a:r>
            <a:r>
              <a:rPr lang="en-US" b="1" i="1" dirty="0" smtClean="0">
                <a:solidFill>
                  <a:srgbClr val="002060"/>
                </a:solidFill>
              </a:rPr>
              <a:t>: </a:t>
            </a:r>
            <a:r>
              <a:rPr lang="en-US" b="1" i="1" u="none" strike="noStrike" cap="none" dirty="0" smtClean="0">
                <a:solidFill>
                  <a:srgbClr val="002060"/>
                </a:solidFill>
                <a:sym typeface="Arial"/>
              </a:rPr>
              <a:t>GOES-17 ABI RGB </a:t>
            </a:r>
            <a:r>
              <a:rPr lang="en-US" b="1" i="1" dirty="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Multiband </a:t>
            </a:r>
            <a:r>
              <a:rPr lang="en-US" b="1" i="1" dirty="0" smtClean="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composite</a:t>
            </a:r>
            <a:r>
              <a:rPr lang="en-US" b="1" i="1" dirty="0" smtClean="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r>
            <a:br>
              <a:rPr lang="en-US" b="1" i="1" dirty="0" smtClean="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br>
            <a:endParaRPr lang="en-US" b="1" i="1" dirty="0" smtClean="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285750" indent="-285750">
              <a:buFont typeface="Wingdings" panose="05000000000000000000" pitchFamily="2" charset="2"/>
              <a:buChar char="v"/>
            </a:pPr>
            <a:r>
              <a:rPr lang="en-US" b="1" i="1" dirty="0">
                <a:solidFill>
                  <a:srgbClr val="002060"/>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Used for Snow/No Snow classification by </a:t>
            </a:r>
            <a:r>
              <a:rPr lang="en-US" b="1" i="1" dirty="0" smtClean="0">
                <a:solidFill>
                  <a:srgbClr val="002060"/>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Analyst</a:t>
            </a:r>
          </a:p>
          <a:p>
            <a:pPr marL="285750" indent="-285750">
              <a:buFont typeface="Wingdings" panose="05000000000000000000" pitchFamily="2" charset="2"/>
              <a:buChar char="v"/>
            </a:pPr>
            <a:endParaRPr lang="en-US" b="1" i="1" dirty="0">
              <a:solidFill>
                <a:srgbClr val="002060"/>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endParaRPr>
          </a:p>
          <a:p>
            <a:pPr marL="285750" indent="-285750">
              <a:buFont typeface="Wingdings" panose="05000000000000000000" pitchFamily="2" charset="2"/>
              <a:buChar char="v"/>
            </a:pPr>
            <a:r>
              <a:rPr lang="en-US" b="1" i="1" dirty="0" smtClean="0">
                <a:solidFill>
                  <a:srgbClr val="002060"/>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Location: Western U.S.</a:t>
            </a:r>
            <a:endParaRPr lang="en-US" b="1" i="1" dirty="0">
              <a:solidFill>
                <a:srgbClr val="002060"/>
              </a:solidFill>
            </a:endParaRPr>
          </a:p>
          <a:p>
            <a:pPr marL="285750" lvl="0" indent="-285750">
              <a:buFont typeface="Wingdings" panose="05000000000000000000" pitchFamily="2" charset="2"/>
              <a:buChar char="v"/>
            </a:pPr>
            <a:endParaRPr b="1" i="1" u="none" strike="noStrike" cap="none" dirty="0">
              <a:solidFill>
                <a:srgbClr val="002060"/>
              </a:solidFil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9" y="1276126"/>
            <a:ext cx="4695808" cy="273409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9" y="3828570"/>
            <a:ext cx="4695808" cy="2726993"/>
          </a:xfrm>
          <a:prstGeom prst="rect">
            <a:avLst/>
          </a:prstGeom>
        </p:spPr>
      </p:pic>
      <p:sp>
        <p:nvSpPr>
          <p:cNvPr id="9" name="Google Shape;153;g6f3f106790_0_132"/>
          <p:cNvSpPr/>
          <p:nvPr/>
        </p:nvSpPr>
        <p:spPr>
          <a:xfrm>
            <a:off x="5427614" y="1852995"/>
            <a:ext cx="3463838" cy="1580356"/>
          </a:xfrm>
          <a:prstGeom prst="rect">
            <a:avLst/>
          </a:prstGeom>
          <a:noFill/>
          <a:ln>
            <a:noFill/>
          </a:ln>
        </p:spPr>
        <p:txBody>
          <a:bodyPr spcFirstLastPara="1" wrap="square" lIns="91425" tIns="45700" rIns="91425" bIns="45700" anchor="t" anchorCtr="0">
            <a:noAutofit/>
          </a:bodyPr>
          <a:lstStyle/>
          <a:p>
            <a:pPr marL="285750" lvl="0" indent="-285750">
              <a:buFont typeface="Wingdings" panose="05000000000000000000" pitchFamily="2" charset="2"/>
              <a:buChar char="v"/>
            </a:pPr>
            <a:r>
              <a:rPr lang="en-US" b="1" i="1" u="none" strike="noStrike" cap="none" dirty="0" smtClean="0">
                <a:solidFill>
                  <a:srgbClr val="002060"/>
                </a:solidFill>
                <a:sym typeface="Arial"/>
              </a:rPr>
              <a:t>Feb 19</a:t>
            </a:r>
            <a:r>
              <a:rPr lang="en-US" b="1" i="1" u="none" strike="noStrike" cap="none" baseline="30000" dirty="0" smtClean="0">
                <a:solidFill>
                  <a:srgbClr val="002060"/>
                </a:solidFill>
                <a:sym typeface="Arial"/>
              </a:rPr>
              <a:t>th</a:t>
            </a:r>
            <a:r>
              <a:rPr lang="en-US" b="1" i="1" dirty="0" smtClean="0">
                <a:solidFill>
                  <a:srgbClr val="002060"/>
                </a:solidFill>
              </a:rPr>
              <a:t>: </a:t>
            </a:r>
            <a:r>
              <a:rPr lang="en-US" b="1" i="1" u="none" strike="noStrike" cap="none" dirty="0" smtClean="0">
                <a:solidFill>
                  <a:srgbClr val="002060"/>
                </a:solidFill>
                <a:sym typeface="Arial"/>
              </a:rPr>
              <a:t>GOES-16 ABI RGB </a:t>
            </a:r>
            <a:r>
              <a:rPr lang="en-US" b="1" i="1" dirty="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Multiband </a:t>
            </a:r>
            <a:r>
              <a:rPr lang="en-US" b="1" i="1" dirty="0" smtClean="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composite</a:t>
            </a:r>
          </a:p>
          <a:p>
            <a:pPr marL="285750" lvl="0" indent="-285750">
              <a:buFont typeface="Wingdings" panose="05000000000000000000" pitchFamily="2" charset="2"/>
              <a:buChar char="v"/>
            </a:pPr>
            <a:endParaRPr lang="en-US" b="1" i="1" u="none" strike="noStrike" cap="none" dirty="0">
              <a:solidFill>
                <a:srgbClr val="002060"/>
              </a:solidFil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285750" lvl="0" indent="-285750">
              <a:buFont typeface="Wingdings" panose="05000000000000000000" pitchFamily="2" charset="2"/>
              <a:buChar char="v"/>
            </a:pPr>
            <a:r>
              <a:rPr lang="en-US" b="1" i="1" dirty="0" smtClean="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Used for Snow/No Snow classification by Analyst</a:t>
            </a:r>
          </a:p>
          <a:p>
            <a:pPr marL="285750" lvl="0" indent="-285750">
              <a:buFont typeface="Wingdings" panose="05000000000000000000" pitchFamily="2" charset="2"/>
              <a:buChar char="v"/>
            </a:pPr>
            <a:endParaRPr lang="en-US" b="1" i="1" u="none" strike="noStrike" cap="none" dirty="0">
              <a:solidFill>
                <a:srgbClr val="002060"/>
              </a:solidFil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285750" lvl="0" indent="-285750">
              <a:buFont typeface="Wingdings" panose="05000000000000000000" pitchFamily="2" charset="2"/>
              <a:buChar char="v"/>
            </a:pPr>
            <a:r>
              <a:rPr lang="en-US" b="1" i="1" dirty="0" smtClean="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Location: Midwest U.S./Lake Michigan</a:t>
            </a:r>
            <a:endParaRPr b="1" i="1" u="none" strike="noStrike" cap="none" dirty="0">
              <a:solidFill>
                <a:srgbClr val="002060"/>
              </a:solidFill>
              <a:sym typeface="Arial"/>
            </a:endParaRPr>
          </a:p>
        </p:txBody>
      </p:sp>
      <p:sp>
        <p:nvSpPr>
          <p:cNvPr id="5" name="Right Brace 4"/>
          <p:cNvSpPr/>
          <p:nvPr/>
        </p:nvSpPr>
        <p:spPr>
          <a:xfrm>
            <a:off x="4833257" y="1539685"/>
            <a:ext cx="513806" cy="2078290"/>
          </a:xfrm>
          <a:prstGeom prst="rightBrace">
            <a:avLst/>
          </a:prstGeom>
          <a:solidFill>
            <a:schemeClr val="accent4"/>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a:off x="4848501" y="4174408"/>
            <a:ext cx="513806" cy="2078290"/>
          </a:xfrm>
          <a:prstGeom prst="rightBrace">
            <a:avLst/>
          </a:prstGeom>
          <a:solidFill>
            <a:schemeClr val="accent4"/>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47236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6f3f106790_0_132"/>
          <p:cNvSpPr txBox="1">
            <a:spLocks noGrp="1"/>
          </p:cNvSpPr>
          <p:nvPr>
            <p:ph type="title"/>
          </p:nvPr>
        </p:nvSpPr>
        <p:spPr>
          <a:xfrm>
            <a:off x="990600" y="266700"/>
            <a:ext cx="7162800" cy="791936"/>
          </a:xfrm>
          <a:prstGeom prst="rect">
            <a:avLst/>
          </a:prstGeom>
          <a:noFill/>
          <a:ln>
            <a:noFill/>
          </a:ln>
        </p:spPr>
        <p:txBody>
          <a:bodyPr spcFirstLastPara="1" wrap="square" lIns="91425" tIns="45700" rIns="91425" bIns="45700" anchor="ctr" anchorCtr="0">
            <a:noAutofit/>
          </a:bodyPr>
          <a:lstStyle/>
          <a:p>
            <a:pPr lvl="0" algn="ctr"/>
            <a:r>
              <a:rPr lang="en-US" sz="2800" b="1" dirty="0" smtClean="0"/>
              <a:t>JPSS </a:t>
            </a:r>
            <a:r>
              <a:rPr lang="en-US" sz="2800" b="1" dirty="0"/>
              <a:t>Satellite Observations </a:t>
            </a:r>
            <a:r>
              <a:rPr lang="en-US" b="1" dirty="0" smtClean="0"/>
              <a:t/>
            </a:r>
            <a:br>
              <a:rPr lang="en-US" b="1" dirty="0" smtClean="0"/>
            </a:br>
            <a:r>
              <a:rPr lang="en-US" sz="1600" b="1" i="1" dirty="0"/>
              <a:t>Illustrations from USNIC’s IMS snow and ice analysis system</a:t>
            </a:r>
            <a:endParaRPr sz="1600" i="1" dirty="0"/>
          </a:p>
        </p:txBody>
      </p:sp>
      <p:grpSp>
        <p:nvGrpSpPr>
          <p:cNvPr id="3" name="Group 2"/>
          <p:cNvGrpSpPr/>
          <p:nvPr/>
        </p:nvGrpSpPr>
        <p:grpSpPr>
          <a:xfrm>
            <a:off x="53340" y="1630952"/>
            <a:ext cx="8961120" cy="4468421"/>
            <a:chOff x="0" y="1297577"/>
            <a:chExt cx="8961120" cy="4468421"/>
          </a:xfrm>
        </p:grpSpPr>
        <p:sp>
          <p:nvSpPr>
            <p:cNvPr id="153" name="Google Shape;153;g6f3f106790_0_132"/>
            <p:cNvSpPr/>
            <p:nvPr/>
          </p:nvSpPr>
          <p:spPr>
            <a:xfrm>
              <a:off x="0" y="5106062"/>
              <a:ext cx="3808366" cy="659936"/>
            </a:xfrm>
            <a:prstGeom prst="rect">
              <a:avLst/>
            </a:prstGeom>
            <a:noFill/>
            <a:ln>
              <a:noFill/>
            </a:ln>
          </p:spPr>
          <p:txBody>
            <a:bodyPr spcFirstLastPara="1" wrap="square" lIns="91425" tIns="45700" rIns="91425" bIns="45700" anchor="t" anchorCtr="0">
              <a:noAutofit/>
            </a:bodyPr>
            <a:lstStyle/>
            <a:p>
              <a:pPr lvl="0"/>
              <a:r>
                <a:rPr lang="en-US" sz="1200" b="1" i="1" dirty="0" smtClean="0">
                  <a:solidFill>
                    <a:srgbClr val="002060"/>
                  </a:solidFill>
                </a:rPr>
                <a:t>System: </a:t>
              </a:r>
              <a:r>
                <a:rPr lang="en-US" sz="1200" b="1" i="1" dirty="0" smtClean="0">
                  <a:solidFill>
                    <a:srgbClr val="002060"/>
                  </a:solidFill>
                </a:rPr>
                <a:t>IMS</a:t>
              </a:r>
              <a:r>
                <a:rPr lang="en-US" sz="1200" b="1" i="1" dirty="0" smtClean="0">
                  <a:solidFill>
                    <a:srgbClr val="002060"/>
                  </a:solidFill>
                </a:rPr>
                <a:t/>
              </a:r>
              <a:br>
                <a:rPr lang="en-US" sz="1200" b="1" i="1" dirty="0" smtClean="0">
                  <a:solidFill>
                    <a:srgbClr val="002060"/>
                  </a:solidFill>
                </a:rPr>
              </a:br>
              <a:r>
                <a:rPr lang="en-US" sz="1200" b="1" i="1" dirty="0" smtClean="0">
                  <a:solidFill>
                    <a:srgbClr val="002060"/>
                  </a:solidFill>
                </a:rPr>
                <a:t>NOAA-20 </a:t>
              </a:r>
              <a:r>
                <a:rPr lang="en-US" sz="1200" b="1" i="1" dirty="0">
                  <a:solidFill>
                    <a:srgbClr val="002060"/>
                  </a:solidFill>
                </a:rPr>
                <a:t>VIIRS Imagery, Band </a:t>
              </a:r>
              <a:r>
                <a:rPr lang="en-US" sz="1200" b="1" i="1" dirty="0" smtClean="0">
                  <a:solidFill>
                    <a:srgbClr val="002060"/>
                  </a:solidFill>
                </a:rPr>
                <a:t>I5 </a:t>
              </a:r>
              <a:endParaRPr lang="en-US" sz="1200" b="1" i="1" dirty="0">
                <a:solidFill>
                  <a:srgbClr val="002060"/>
                </a:solidFill>
              </a:endParaRPr>
            </a:p>
          </p:txBody>
        </p:sp>
        <p:grpSp>
          <p:nvGrpSpPr>
            <p:cNvPr id="2" name="Group 1"/>
            <p:cNvGrpSpPr/>
            <p:nvPr/>
          </p:nvGrpSpPr>
          <p:grpSpPr>
            <a:xfrm>
              <a:off x="76091" y="1297577"/>
              <a:ext cx="8885029" cy="3808485"/>
              <a:chOff x="76091" y="1297577"/>
              <a:chExt cx="8885029" cy="3808485"/>
            </a:xfrm>
          </p:grpSpPr>
          <p:pic>
            <p:nvPicPr>
              <p:cNvPr id="8" name="Google Shape;156;g6f3f106790_0_132"/>
              <p:cNvPicPr preferRelativeResize="0"/>
              <p:nvPr/>
            </p:nvPicPr>
            <p:blipFill>
              <a:blip r:embed="rId3">
                <a:alphaModFix/>
              </a:blip>
              <a:stretch>
                <a:fillRect/>
              </a:stretch>
            </p:blipFill>
            <p:spPr>
              <a:xfrm>
                <a:off x="76091" y="1297577"/>
                <a:ext cx="3732275" cy="3808485"/>
              </a:xfrm>
              <a:prstGeom prst="rect">
                <a:avLst/>
              </a:prstGeom>
              <a:noFill/>
              <a:ln>
                <a:noFill/>
              </a:ln>
            </p:spPr>
          </p:pic>
          <p:pic>
            <p:nvPicPr>
              <p:cNvPr id="5" name="Google Shape;170;g6f3f106790_0_212"/>
              <p:cNvPicPr preferRelativeResize="0"/>
              <p:nvPr/>
            </p:nvPicPr>
            <p:blipFill rotWithShape="1">
              <a:blip r:embed="rId4">
                <a:alphaModFix/>
              </a:blip>
              <a:srcRect r="50142"/>
              <a:stretch/>
            </p:blipFill>
            <p:spPr>
              <a:xfrm>
                <a:off x="3910148" y="1297577"/>
                <a:ext cx="5050972" cy="3808485"/>
              </a:xfrm>
              <a:prstGeom prst="rect">
                <a:avLst/>
              </a:prstGeom>
              <a:noFill/>
              <a:ln>
                <a:noFill/>
              </a:ln>
            </p:spPr>
          </p:pic>
        </p:grpSp>
        <p:sp>
          <p:nvSpPr>
            <p:cNvPr id="6" name="Google Shape;153;g6f3f106790_0_132"/>
            <p:cNvSpPr/>
            <p:nvPr/>
          </p:nvSpPr>
          <p:spPr>
            <a:xfrm>
              <a:off x="3910148" y="5106062"/>
              <a:ext cx="5050972" cy="659936"/>
            </a:xfrm>
            <a:prstGeom prst="rect">
              <a:avLst/>
            </a:prstGeom>
            <a:noFill/>
            <a:ln>
              <a:noFill/>
            </a:ln>
          </p:spPr>
          <p:txBody>
            <a:bodyPr spcFirstLastPara="1" wrap="square" lIns="91425" tIns="45700" rIns="91425" bIns="45700" anchor="t" anchorCtr="0">
              <a:noAutofit/>
            </a:bodyPr>
            <a:lstStyle/>
            <a:p>
              <a:pPr lvl="0"/>
              <a:r>
                <a:rPr lang="en-US" sz="1200" b="1" i="1" dirty="0" smtClean="0">
                  <a:solidFill>
                    <a:srgbClr val="002060"/>
                  </a:solidFill>
                </a:rPr>
                <a:t>System: IMS</a:t>
              </a:r>
            </a:p>
            <a:p>
              <a:pPr lvl="0"/>
              <a:r>
                <a:rPr lang="en-US" sz="1200" b="1" i="1" dirty="0" smtClean="0">
                  <a:solidFill>
                    <a:srgbClr val="002060"/>
                  </a:solidFill>
                </a:rPr>
                <a:t>NOAA-20 </a:t>
              </a:r>
              <a:r>
                <a:rPr lang="en-US" sz="1200" b="1" i="1" dirty="0">
                  <a:solidFill>
                    <a:srgbClr val="002060"/>
                  </a:solidFill>
                </a:rPr>
                <a:t>VIIRS Imagery, Band </a:t>
              </a:r>
              <a:r>
                <a:rPr lang="en-US" sz="1200" b="1" i="1" dirty="0" smtClean="0">
                  <a:solidFill>
                    <a:srgbClr val="002060"/>
                  </a:solidFill>
                </a:rPr>
                <a:t>I1, I2 and I3 Composite Image </a:t>
              </a:r>
              <a:r>
                <a:rPr lang="en-US" sz="1200" b="1" i="1" dirty="0">
                  <a:solidFill>
                    <a:srgbClr val="00206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
                    </a:ext>
                  </a:extLst>
                </a:rPr>
                <a:t>composite</a:t>
              </a:r>
              <a:r>
                <a:rPr lang="en-US" sz="1200" b="1" i="1" dirty="0">
                  <a:solidFill>
                    <a:srgbClr val="002060"/>
                  </a:solidFill>
                </a:rPr>
                <a:t> </a:t>
              </a:r>
            </a:p>
          </p:txBody>
        </p:sp>
      </p:grpSp>
    </p:spTree>
    <p:extLst>
      <p:ext uri="{BB962C8B-B14F-4D97-AF65-F5344CB8AC3E}">
        <p14:creationId xmlns:p14="http://schemas.microsoft.com/office/powerpoint/2010/main" val="189429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6f3f106790_0_217"/>
          <p:cNvSpPr txBox="1">
            <a:spLocks noGrp="1"/>
          </p:cNvSpPr>
          <p:nvPr>
            <p:ph type="title"/>
          </p:nvPr>
        </p:nvSpPr>
        <p:spPr>
          <a:xfrm>
            <a:off x="990600" y="0"/>
            <a:ext cx="71628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smtClean="0"/>
              <a:t>Ideas for Satellite Data Improvements for Snow and Ice Analysis</a:t>
            </a:r>
            <a:endParaRPr dirty="0"/>
          </a:p>
        </p:txBody>
      </p:sp>
      <p:sp>
        <p:nvSpPr>
          <p:cNvPr id="193" name="Google Shape;193;g6f3f106790_0_217"/>
          <p:cNvSpPr txBox="1">
            <a:spLocks noGrp="1"/>
          </p:cNvSpPr>
          <p:nvPr>
            <p:ph type="body" idx="2"/>
          </p:nvPr>
        </p:nvSpPr>
        <p:spPr>
          <a:xfrm>
            <a:off x="144854" y="1402702"/>
            <a:ext cx="8812534" cy="4950474"/>
          </a:xfrm>
          <a:prstGeom prst="rect">
            <a:avLst/>
          </a:prstGeom>
        </p:spPr>
        <p:txBody>
          <a:bodyPr spcFirstLastPara="1" wrap="square" lIns="91425" tIns="45700" rIns="91425" bIns="45700" anchor="t" anchorCtr="0">
            <a:noAutofit/>
          </a:bodyPr>
          <a:lstStyle/>
          <a:p>
            <a:pPr marL="342900" indent="-342900">
              <a:spcBef>
                <a:spcPts val="0"/>
              </a:spcBef>
              <a:buFont typeface="Wingdings" panose="05000000000000000000" pitchFamily="2" charset="2"/>
              <a:buChar char="v"/>
            </a:pPr>
            <a:r>
              <a:rPr lang="en-US" dirty="0" smtClean="0">
                <a:solidFill>
                  <a:schemeClr val="accent4"/>
                </a:solidFill>
              </a:rPr>
              <a:t>Continued timely access to not only NOAA data, but also to non-NOAA datasets </a:t>
            </a:r>
            <a:r>
              <a:rPr lang="en-US" i="1" dirty="0" smtClean="0">
                <a:solidFill>
                  <a:schemeClr val="accent4"/>
                </a:solidFill>
              </a:rPr>
              <a:t>(hosting global operations means dependencies on domestic and international data)</a:t>
            </a:r>
          </a:p>
          <a:p>
            <a:pPr marL="342900" indent="-342900">
              <a:spcBef>
                <a:spcPts val="0"/>
              </a:spcBef>
              <a:buFont typeface="Wingdings" panose="05000000000000000000" pitchFamily="2" charset="2"/>
              <a:buChar char="v"/>
            </a:pPr>
            <a:endParaRPr lang="en-US" dirty="0" smtClean="0">
              <a:solidFill>
                <a:schemeClr val="accent4"/>
              </a:solidFill>
            </a:endParaRPr>
          </a:p>
          <a:p>
            <a:pPr marL="342900" indent="-342900">
              <a:spcBef>
                <a:spcPts val="0"/>
              </a:spcBef>
              <a:buFont typeface="Wingdings" panose="05000000000000000000" pitchFamily="2" charset="2"/>
              <a:buChar char="v"/>
            </a:pPr>
            <a:r>
              <a:rPr lang="en-US" dirty="0" smtClean="0">
                <a:solidFill>
                  <a:schemeClr val="accent4"/>
                </a:solidFill>
              </a:rPr>
              <a:t>Incorporate GOES West animation into operations </a:t>
            </a:r>
            <a:r>
              <a:rPr lang="en-US" i="1" dirty="0" smtClean="0">
                <a:solidFill>
                  <a:schemeClr val="accent4"/>
                </a:solidFill>
              </a:rPr>
              <a:t>(will support NWS Alaska Sea Ice Program)</a:t>
            </a:r>
          </a:p>
          <a:p>
            <a:pPr marL="342900" indent="-342900">
              <a:spcBef>
                <a:spcPts val="0"/>
              </a:spcBef>
              <a:buFont typeface="Wingdings" panose="05000000000000000000" pitchFamily="2" charset="2"/>
              <a:buChar char="v"/>
            </a:pPr>
            <a:endParaRPr lang="en-US" dirty="0" smtClean="0">
              <a:solidFill>
                <a:schemeClr val="accent4"/>
              </a:solidFill>
            </a:endParaRPr>
          </a:p>
          <a:p>
            <a:pPr marL="342900" indent="-342900">
              <a:spcBef>
                <a:spcPts val="0"/>
              </a:spcBef>
              <a:buFont typeface="Wingdings" panose="05000000000000000000" pitchFamily="2" charset="2"/>
              <a:buChar char="v"/>
            </a:pPr>
            <a:r>
              <a:rPr lang="en-US" dirty="0" smtClean="0">
                <a:solidFill>
                  <a:schemeClr val="accent4"/>
                </a:solidFill>
              </a:rPr>
              <a:t>Incorporate VIIRS imagery loops near poles for </a:t>
            </a:r>
            <a:r>
              <a:rPr lang="en-US" dirty="0" smtClean="0">
                <a:solidFill>
                  <a:schemeClr val="accent4"/>
                </a:solidFill>
              </a:rPr>
              <a:t>ice </a:t>
            </a:r>
            <a:r>
              <a:rPr lang="en-US" dirty="0" smtClean="0">
                <a:solidFill>
                  <a:schemeClr val="accent4"/>
                </a:solidFill>
              </a:rPr>
              <a:t>detection</a:t>
            </a:r>
          </a:p>
          <a:p>
            <a:pPr marL="342900" indent="-342900">
              <a:spcBef>
                <a:spcPts val="0"/>
              </a:spcBef>
              <a:buFont typeface="Wingdings" panose="05000000000000000000" pitchFamily="2" charset="2"/>
              <a:buChar char="v"/>
            </a:pPr>
            <a:endParaRPr lang="en-US" dirty="0" smtClean="0">
              <a:solidFill>
                <a:schemeClr val="accent4"/>
              </a:solidFill>
            </a:endParaRPr>
          </a:p>
          <a:p>
            <a:pPr marL="342900" indent="-342900">
              <a:spcBef>
                <a:spcPts val="0"/>
              </a:spcBef>
              <a:buFont typeface="Wingdings" panose="05000000000000000000" pitchFamily="2" charset="2"/>
              <a:buChar char="v"/>
            </a:pPr>
            <a:r>
              <a:rPr lang="en-US" dirty="0" smtClean="0">
                <a:solidFill>
                  <a:schemeClr val="accent4"/>
                </a:solidFill>
              </a:rPr>
              <a:t>Explore more satellite derived products for operational value/use</a:t>
            </a:r>
          </a:p>
          <a:p>
            <a:pPr marL="342900" indent="-342900">
              <a:spcBef>
                <a:spcPts val="0"/>
              </a:spcBef>
              <a:buFont typeface="Wingdings" panose="05000000000000000000" pitchFamily="2" charset="2"/>
              <a:buChar char="v"/>
            </a:pPr>
            <a:endParaRPr lang="en-US" dirty="0" smtClean="0">
              <a:solidFill>
                <a:schemeClr val="accent4"/>
              </a:solidFill>
            </a:endParaRPr>
          </a:p>
          <a:p>
            <a:pPr marL="342900" indent="-342900">
              <a:spcBef>
                <a:spcPts val="0"/>
              </a:spcBef>
              <a:buFont typeface="Wingdings" panose="05000000000000000000" pitchFamily="2" charset="2"/>
              <a:buChar char="v"/>
            </a:pPr>
            <a:r>
              <a:rPr lang="en-US" dirty="0" smtClean="0">
                <a:solidFill>
                  <a:schemeClr val="accent4"/>
                </a:solidFill>
              </a:rPr>
              <a:t>Continue to explore use of automation within operations </a:t>
            </a:r>
          </a:p>
          <a:p>
            <a:pPr marL="342900" indent="-342900">
              <a:spcBef>
                <a:spcPts val="0"/>
              </a:spcBef>
              <a:buFont typeface="Wingdings" panose="05000000000000000000" pitchFamily="2" charset="2"/>
              <a:buChar char="v"/>
            </a:pPr>
            <a:endParaRPr lang="en-US" dirty="0" smtClean="0">
              <a:solidFill>
                <a:schemeClr val="accent4"/>
              </a:solidFill>
            </a:endParaRPr>
          </a:p>
          <a:p>
            <a:pPr marL="342900" indent="-342900">
              <a:spcBef>
                <a:spcPts val="0"/>
              </a:spcBef>
              <a:buFont typeface="Wingdings" panose="05000000000000000000" pitchFamily="2" charset="2"/>
              <a:buChar char="v"/>
            </a:pPr>
            <a:r>
              <a:rPr lang="en-US" dirty="0" smtClean="0">
                <a:solidFill>
                  <a:schemeClr val="accent4"/>
                </a:solidFill>
              </a:rPr>
              <a:t>Exploit and capitalize on recent ice forecast modeling </a:t>
            </a:r>
            <a:r>
              <a:rPr lang="en-US" i="1" dirty="0" smtClean="0">
                <a:solidFill>
                  <a:schemeClr val="accent4"/>
                </a:solidFill>
              </a:rPr>
              <a:t>(lots of new science – pros and cons to this from operational perspective)</a:t>
            </a:r>
          </a:p>
          <a:p>
            <a:pPr marL="0" indent="0">
              <a:lnSpc>
                <a:spcPct val="150000"/>
              </a:lnSpc>
              <a:buNone/>
            </a:pPr>
            <a:endParaRPr dirty="0">
              <a:solidFill>
                <a:schemeClr val="accent4"/>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5" name="Google Shape;245;p16"/>
          <p:cNvSpPr txBox="1">
            <a:spLocks noGrp="1"/>
          </p:cNvSpPr>
          <p:nvPr>
            <p:ph type="title"/>
          </p:nvPr>
        </p:nvSpPr>
        <p:spPr>
          <a:xfrm>
            <a:off x="0" y="0"/>
            <a:ext cx="9148761" cy="10667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700"/>
              <a:buFont typeface="Arial"/>
              <a:buNone/>
            </a:pPr>
            <a:r>
              <a:rPr lang="en-US" sz="2800" b="1" i="0" u="none" strike="noStrike" cap="none">
                <a:latin typeface="Arial"/>
                <a:ea typeface="Arial"/>
                <a:cs typeface="Arial"/>
                <a:sym typeface="Arial"/>
              </a:rPr>
              <a:t>Questions and Comments</a:t>
            </a:r>
            <a:endParaRPr sz="2800" b="1" i="0" u="none" strike="noStrike" cap="none">
              <a:latin typeface="Arial"/>
              <a:ea typeface="Arial"/>
              <a:cs typeface="Arial"/>
              <a:sym typeface="Arial"/>
            </a:endParaRPr>
          </a:p>
        </p:txBody>
      </p:sp>
      <p:pic>
        <p:nvPicPr>
          <p:cNvPr id="5" name="Picture 2" descr="C:\Users\Work\Desktop\GOES\ANIMATIONS\Feb_16_GL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2217" y="1271684"/>
            <a:ext cx="8499566" cy="5070556"/>
          </a:xfrm>
          <a:prstGeom prst="rect">
            <a:avLst/>
          </a:prstGeom>
          <a:noFill/>
          <a:extLst>
            <a:ext uri="{909E8E84-426E-40DD-AFC4-6F175D3DCCD1}">
              <a14:hiddenFill xmlns:a14="http://schemas.microsoft.com/office/drawing/2010/main">
                <a:solidFill>
                  <a:srgbClr val="FFFFFF"/>
                </a:solidFill>
              </a14:hiddenFill>
            </a:ext>
          </a:extLst>
        </p:spPr>
      </p:pic>
      <p:sp>
        <p:nvSpPr>
          <p:cNvPr id="244" name="Google Shape;244;p16"/>
          <p:cNvSpPr txBox="1"/>
          <p:nvPr/>
        </p:nvSpPr>
        <p:spPr>
          <a:xfrm>
            <a:off x="0" y="6287588"/>
            <a:ext cx="9143999" cy="57041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dirty="0" smtClean="0">
                <a:solidFill>
                  <a:srgbClr val="333399"/>
                </a:solidFill>
                <a:sym typeface="Arial"/>
              </a:rPr>
              <a:t>Command </a:t>
            </a:r>
            <a:r>
              <a:rPr lang="en-US" sz="1200" b="1" i="0" u="none" strike="noStrike" cap="none" dirty="0">
                <a:solidFill>
                  <a:srgbClr val="333399"/>
                </a:solidFill>
                <a:sym typeface="Arial"/>
              </a:rPr>
              <a:t>Duty </a:t>
            </a:r>
            <a:r>
              <a:rPr lang="en-US" sz="1200" b="1" i="0" u="none" strike="noStrike" cap="none" dirty="0" smtClean="0">
                <a:solidFill>
                  <a:srgbClr val="333399"/>
                </a:solidFill>
                <a:sym typeface="Arial"/>
              </a:rPr>
              <a:t>Officer: </a:t>
            </a:r>
            <a:r>
              <a:rPr lang="en-US" sz="1200" b="1" i="0" u="sng" strike="noStrike" cap="none" dirty="0" smtClean="0">
                <a:solidFill>
                  <a:srgbClr val="333399"/>
                </a:solidFill>
                <a:sym typeface="Arial"/>
                <a:hlinkClick r:id="rId4"/>
              </a:rPr>
              <a:t>nic.cdo@noaa.gov</a:t>
            </a:r>
            <a:r>
              <a:rPr lang="en-US" sz="1200" b="1" i="0" strike="noStrike" cap="none" dirty="0" smtClean="0">
                <a:solidFill>
                  <a:srgbClr val="333399"/>
                </a:solidFill>
                <a:sym typeface="Arial"/>
              </a:rPr>
              <a:t> </a:t>
            </a:r>
            <a:r>
              <a:rPr lang="en-US" sz="1200" b="1" dirty="0" smtClean="0">
                <a:solidFill>
                  <a:srgbClr val="333399"/>
                </a:solidFill>
              </a:rPr>
              <a:t>| </a:t>
            </a:r>
            <a:r>
              <a:rPr lang="en-US" sz="1200" b="1" i="0" u="sng" strike="noStrike" cap="none" dirty="0" smtClean="0">
                <a:solidFill>
                  <a:srgbClr val="333399"/>
                </a:solidFill>
                <a:sym typeface="Arial"/>
                <a:hlinkClick r:id="rId5"/>
              </a:rPr>
              <a:t>www.natice.noaa.gov</a:t>
            </a:r>
            <a:r>
              <a:rPr lang="en-US" sz="1200" b="1" i="0" strike="noStrike" cap="none" dirty="0" smtClean="0">
                <a:solidFill>
                  <a:srgbClr val="333399"/>
                </a:solidFill>
                <a:sym typeface="Arial"/>
              </a:rPr>
              <a:t> | </a:t>
            </a:r>
            <a:r>
              <a:rPr lang="en-US" sz="1200" b="1" i="0" u="sng" strike="noStrike" cap="none" dirty="0" smtClean="0">
                <a:solidFill>
                  <a:srgbClr val="333399"/>
                </a:solidFill>
                <a:sym typeface="Arial"/>
                <a:hlinkClick r:id="rId6"/>
              </a:rPr>
              <a:t>www.facebook.com/nationalnavalicecenter</a:t>
            </a:r>
            <a:endParaRPr sz="1200" b="1" i="0" u="none" strike="noStrike" cap="none" dirty="0">
              <a:solidFill>
                <a:srgbClr val="333399"/>
              </a:solidFill>
              <a:sym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592" y="3004457"/>
            <a:ext cx="7162800" cy="1066800"/>
          </a:xfrm>
        </p:spPr>
        <p:txBody>
          <a:bodyPr/>
          <a:lstStyle/>
          <a:p>
            <a:r>
              <a:rPr lang="en-US" sz="4000" dirty="0" smtClean="0"/>
              <a:t>Backup</a:t>
            </a:r>
            <a:endParaRPr lang="en-US" sz="4000" dirty="0"/>
          </a:p>
        </p:txBody>
      </p:sp>
    </p:spTree>
    <p:extLst>
      <p:ext uri="{BB962C8B-B14F-4D97-AF65-F5344CB8AC3E}">
        <p14:creationId xmlns:p14="http://schemas.microsoft.com/office/powerpoint/2010/main" val="1232741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6f3f106790_0_97"/>
          <p:cNvSpPr txBox="1">
            <a:spLocks noGrp="1"/>
          </p:cNvSpPr>
          <p:nvPr>
            <p:ph type="title"/>
          </p:nvPr>
        </p:nvSpPr>
        <p:spPr>
          <a:xfrm>
            <a:off x="990600" y="167951"/>
            <a:ext cx="7162800" cy="85841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smtClean="0"/>
              <a:t>Hierarchy of Satellites/Sensors </a:t>
            </a:r>
            <a:r>
              <a:rPr lang="en-US" dirty="0"/>
              <a:t>at </a:t>
            </a:r>
            <a:r>
              <a:rPr lang="en-US" dirty="0" smtClean="0"/>
              <a:t>USNIC</a:t>
            </a:r>
            <a:br>
              <a:rPr lang="en-US" dirty="0" smtClean="0"/>
            </a:br>
            <a:r>
              <a:rPr lang="en-US" sz="1600" i="1" dirty="0" smtClean="0"/>
              <a:t>SIPAS Ice Analysis</a:t>
            </a:r>
            <a:endParaRPr sz="1600" i="1" dirty="0"/>
          </a:p>
        </p:txBody>
      </p:sp>
      <p:graphicFrame>
        <p:nvGraphicFramePr>
          <p:cNvPr id="147" name="Google Shape;147;g6f3f106790_0_97"/>
          <p:cNvGraphicFramePr/>
          <p:nvPr>
            <p:extLst>
              <p:ext uri="{D42A27DB-BD31-4B8C-83A1-F6EECF244321}">
                <p14:modId xmlns:p14="http://schemas.microsoft.com/office/powerpoint/2010/main" val="910505863"/>
              </p:ext>
            </p:extLst>
          </p:nvPr>
        </p:nvGraphicFramePr>
        <p:xfrm>
          <a:off x="83974" y="1286520"/>
          <a:ext cx="8964776" cy="4888780"/>
        </p:xfrm>
        <a:graphic>
          <a:graphicData uri="http://schemas.openxmlformats.org/drawingml/2006/table">
            <a:tbl>
              <a:tblPr bandRow="1">
                <a:noFill/>
                <a:tableStyleId>{5FFE00F4-4FE1-4A0D-A15B-BC6CD455DABC}</a:tableStyleId>
              </a:tblPr>
              <a:tblGrid>
                <a:gridCol w="1038118">
                  <a:extLst>
                    <a:ext uri="{9D8B030D-6E8A-4147-A177-3AD203B41FA5}">
                      <a16:colId xmlns:a16="http://schemas.microsoft.com/office/drawing/2014/main" val="20000"/>
                    </a:ext>
                  </a:extLst>
                </a:gridCol>
                <a:gridCol w="916258">
                  <a:extLst>
                    <a:ext uri="{9D8B030D-6E8A-4147-A177-3AD203B41FA5}">
                      <a16:colId xmlns:a16="http://schemas.microsoft.com/office/drawing/2014/main" val="20001"/>
                    </a:ext>
                  </a:extLst>
                </a:gridCol>
                <a:gridCol w="1038225">
                  <a:extLst>
                    <a:ext uri="{9D8B030D-6E8A-4147-A177-3AD203B41FA5}">
                      <a16:colId xmlns:a16="http://schemas.microsoft.com/office/drawing/2014/main" val="20002"/>
                    </a:ext>
                  </a:extLst>
                </a:gridCol>
                <a:gridCol w="952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1247775">
                  <a:extLst>
                    <a:ext uri="{9D8B030D-6E8A-4147-A177-3AD203B41FA5}">
                      <a16:colId xmlns:a16="http://schemas.microsoft.com/office/drawing/2014/main" val="20005"/>
                    </a:ext>
                  </a:extLst>
                </a:gridCol>
                <a:gridCol w="923925">
                  <a:extLst>
                    <a:ext uri="{9D8B030D-6E8A-4147-A177-3AD203B41FA5}">
                      <a16:colId xmlns:a16="http://schemas.microsoft.com/office/drawing/2014/main" val="20006"/>
                    </a:ext>
                  </a:extLst>
                </a:gridCol>
                <a:gridCol w="1219200">
                  <a:extLst>
                    <a:ext uri="{9D8B030D-6E8A-4147-A177-3AD203B41FA5}">
                      <a16:colId xmlns:a16="http://schemas.microsoft.com/office/drawing/2014/main" val="20007"/>
                    </a:ext>
                  </a:extLst>
                </a:gridCol>
                <a:gridCol w="790575">
                  <a:extLst>
                    <a:ext uri="{9D8B030D-6E8A-4147-A177-3AD203B41FA5}">
                      <a16:colId xmlns:a16="http://schemas.microsoft.com/office/drawing/2014/main" val="20008"/>
                    </a:ext>
                  </a:extLst>
                </a:gridCol>
              </a:tblGrid>
              <a:tr h="602086">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1" u="none" strike="noStrike" cap="none">
                          <a:latin typeface="+mn-lt"/>
                          <a:ea typeface="Calibri"/>
                          <a:cs typeface="Calibri"/>
                          <a:sym typeface="Calibri"/>
                        </a:rPr>
                        <a:t>Satellite</a:t>
                      </a:r>
                      <a:endParaRPr sz="1100" b="1" i="1"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1" u="none" strike="noStrike" cap="none">
                          <a:latin typeface="+mn-lt"/>
                          <a:ea typeface="Calibri"/>
                          <a:cs typeface="Calibri"/>
                          <a:sym typeface="Calibri"/>
                        </a:rPr>
                        <a:t>Sensor</a:t>
                      </a:r>
                      <a:endParaRPr sz="1100" b="1" i="1"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1" u="none" strike="noStrike" cap="none" dirty="0">
                          <a:latin typeface="+mn-lt"/>
                          <a:ea typeface="Calibri"/>
                          <a:cs typeface="Calibri"/>
                          <a:sym typeface="Calibri"/>
                        </a:rPr>
                        <a:t>Sensor Type</a:t>
                      </a:r>
                      <a:endParaRPr sz="1100" b="1" i="1"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1" u="none" strike="noStrike" cap="none">
                          <a:latin typeface="+mn-lt"/>
                          <a:ea typeface="Calibri"/>
                          <a:cs typeface="Calibri"/>
                          <a:sym typeface="Calibri"/>
                        </a:rPr>
                        <a:t>Resolution at Nadir</a:t>
                      </a:r>
                      <a:endParaRPr sz="1100" b="1" i="1"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1" u="none" strike="noStrike" cap="none">
                          <a:latin typeface="+mn-lt"/>
                          <a:ea typeface="Calibri"/>
                          <a:cs typeface="Calibri"/>
                          <a:sym typeface="Calibri"/>
                        </a:rPr>
                        <a:t>Swath Width</a:t>
                      </a:r>
                      <a:endParaRPr sz="1100" b="1" i="1"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1" u="none" strike="noStrike" cap="none">
                          <a:latin typeface="+mn-lt"/>
                          <a:ea typeface="Calibri"/>
                          <a:cs typeface="Calibri"/>
                          <a:sym typeface="Calibri"/>
                        </a:rPr>
                        <a:t>Received From</a:t>
                      </a:r>
                      <a:endParaRPr sz="1100" b="1" i="1"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1" u="none" strike="noStrike" cap="none">
                          <a:latin typeface="+mn-lt"/>
                          <a:ea typeface="Calibri"/>
                          <a:cs typeface="Calibri"/>
                          <a:sym typeface="Calibri"/>
                        </a:rPr>
                        <a:t>Satellite Owner</a:t>
                      </a:r>
                      <a:endParaRPr sz="1100" b="1" i="1"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1" u="none" strike="noStrike" cap="none">
                          <a:latin typeface="+mn-lt"/>
                          <a:ea typeface="Calibri"/>
                          <a:cs typeface="Calibri"/>
                          <a:sym typeface="Calibri"/>
                        </a:rPr>
                        <a:t>Orbit Type</a:t>
                      </a:r>
                      <a:endParaRPr sz="1100" b="1" i="1"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1" u="none" strike="noStrike" cap="none">
                          <a:latin typeface="+mn-lt"/>
                          <a:ea typeface="Calibri"/>
                          <a:cs typeface="Calibri"/>
                          <a:sym typeface="Calibri"/>
                        </a:rPr>
                        <a:t>Repeat Cycle</a:t>
                      </a:r>
                      <a:endParaRPr sz="1100" b="1" i="1"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24765">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mn-lt"/>
                          <a:ea typeface="Calibri"/>
                          <a:cs typeface="Calibri"/>
                          <a:sym typeface="Calibri"/>
                        </a:rPr>
                        <a:t>RADARSAT-2</a:t>
                      </a: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C-Band; 5.405GHz</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SAR</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100 - 3m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500km - 50km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MDA </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MDA</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Sun-synchronous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24 days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24765">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mn-lt"/>
                          <a:ea typeface="Calibri"/>
                          <a:cs typeface="Calibri"/>
                          <a:sym typeface="Calibri"/>
                        </a:rPr>
                        <a:t>Sentinel 1A/1B</a:t>
                      </a: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C-Band; 5.405GHz</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SAR</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40 - 5m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400 - 80km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NOAA/STAR </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ESA</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Sun-synchronous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6 days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1853">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Terra/Aqua</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mn-lt"/>
                          <a:ea typeface="Calibri"/>
                          <a:cs typeface="Calibri"/>
                          <a:sym typeface="Calibri"/>
                        </a:rPr>
                        <a:t>MODIS</a:t>
                      </a: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mn-lt"/>
                          <a:ea typeface="Calibri"/>
                          <a:cs typeface="Calibri"/>
                          <a:sym typeface="Calibri"/>
                        </a:rPr>
                        <a:t>Visible; IR</a:t>
                      </a: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500 - 250m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2330km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NOAA/NESDIS </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NASA</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Sun-synchronous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16 days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24765">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NOAA-20 (JPSS-1)</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VIIRS</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Visible; IR</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750 - 375m</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highlight>
                            <a:srgbClr val="FFFF00"/>
                          </a:highlight>
                          <a:latin typeface="+mn-lt"/>
                          <a:ea typeface="Calibri"/>
                          <a:cs typeface="Calibri"/>
                          <a:sym typeface="Calibri"/>
                        </a:rPr>
                        <a:t>3000km</a:t>
                      </a:r>
                      <a:endParaRPr sz="1100" b="1" u="none" strike="noStrike" cap="none">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highlight>
                            <a:srgbClr val="FFFF00"/>
                          </a:highlight>
                          <a:latin typeface="+mn-lt"/>
                          <a:ea typeface="Calibri"/>
                          <a:cs typeface="Calibri"/>
                          <a:sym typeface="Calibri"/>
                        </a:rPr>
                        <a:t>NOAA/NESDIS </a:t>
                      </a:r>
                      <a:endParaRPr sz="1100" b="1" u="none" strike="noStrike" cap="none">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highlight>
                            <a:srgbClr val="FFFF00"/>
                          </a:highlight>
                          <a:latin typeface="+mn-lt"/>
                          <a:ea typeface="Calibri"/>
                          <a:cs typeface="Calibri"/>
                          <a:sym typeface="Calibri"/>
                        </a:rPr>
                        <a:t>NOAA</a:t>
                      </a:r>
                      <a:endParaRPr sz="1100" b="1" u="none" strike="noStrike" cap="none">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highlight>
                            <a:srgbClr val="FFFF00"/>
                          </a:highlight>
                          <a:latin typeface="+mn-lt"/>
                          <a:ea typeface="Calibri"/>
                          <a:cs typeface="Calibri"/>
                          <a:sym typeface="Calibri"/>
                        </a:rPr>
                        <a:t>Sun-synchronous</a:t>
                      </a:r>
                      <a:endParaRPr sz="1100" b="1" u="none" strike="noStrike" cap="none">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highlight>
                            <a:srgbClr val="FFFF00"/>
                          </a:highlight>
                          <a:latin typeface="+mn-lt"/>
                          <a:ea typeface="Calibri"/>
                          <a:cs typeface="Calibri"/>
                          <a:sym typeface="Calibri"/>
                        </a:rPr>
                        <a:t>16 days</a:t>
                      </a:r>
                      <a:endParaRPr sz="1100" b="1" u="none" strike="noStrike" cap="none">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4"/>
                  </a:ext>
                </a:extLst>
              </a:tr>
              <a:tr h="441853">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highlight>
                            <a:srgbClr val="FFFF00"/>
                          </a:highlight>
                          <a:latin typeface="+mn-lt"/>
                          <a:ea typeface="Calibri"/>
                          <a:cs typeface="Calibri"/>
                          <a:sym typeface="Calibri"/>
                        </a:rPr>
                        <a:t>GOES-E/W</a:t>
                      </a:r>
                      <a:endParaRPr sz="1100" b="1" u="none" strike="noStrike" cap="none">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ABI</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Visible; IR</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2000 - 500m</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40km</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NOAA/NESDIS</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NOAA</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Geostationary</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highlight>
                            <a:srgbClr val="FFFF00"/>
                          </a:highlight>
                          <a:latin typeface="+mn-lt"/>
                          <a:ea typeface="Calibri"/>
                          <a:cs typeface="Calibri"/>
                          <a:sym typeface="Calibri"/>
                        </a:rPr>
                        <a:t>Cont.</a:t>
                      </a:r>
                      <a:endParaRPr sz="1100" b="1" u="none" strike="noStrike" cap="none" dirty="0">
                        <a:highlight>
                          <a:srgbClr val="FFFF00"/>
                        </a:highlight>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5"/>
                  </a:ext>
                </a:extLst>
              </a:tr>
              <a:tr h="441853">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mn-lt"/>
                          <a:ea typeface="Calibri"/>
                          <a:cs typeface="Calibri"/>
                          <a:sym typeface="Calibri"/>
                        </a:rPr>
                        <a:t>METOP-A/B</a:t>
                      </a: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AVHRR</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Visible; IR</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1090m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2000km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mn-lt"/>
                          <a:ea typeface="Calibri"/>
                          <a:cs typeface="Calibri"/>
                          <a:sym typeface="Calibri"/>
                        </a:rPr>
                        <a:t>NOAA/NESDIS </a:t>
                      </a: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mn-lt"/>
                          <a:ea typeface="Calibri"/>
                          <a:cs typeface="Calibri"/>
                          <a:sym typeface="Calibri"/>
                        </a:rPr>
                        <a:t>NOAA</a:t>
                      </a: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mn-lt"/>
                          <a:ea typeface="Calibri"/>
                          <a:cs typeface="Calibri"/>
                          <a:sym typeface="Calibri"/>
                        </a:rPr>
                        <a:t>Near-polar</a:t>
                      </a: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29 days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41853">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METOP-A/B</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ASCAT</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Active microwave</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50 - 25km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500km  </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NOAA/NESDIS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EUMETSAT</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Sun-synchronous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29 days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41853">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GCOM-W1</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AMSR-2</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Passive microwave</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10 - 5km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1450km</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NOAA/NESDIS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JAXA</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Sun-synchronous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latin typeface="+mn-lt"/>
                          <a:ea typeface="Calibri"/>
                          <a:cs typeface="Calibri"/>
                          <a:sym typeface="Calibri"/>
                        </a:rPr>
                        <a:t>2 days</a:t>
                      </a:r>
                      <a:endParaRPr sz="1100" u="none" strike="noStrike" cap="none">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41853">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latin typeface="+mn-lt"/>
                        <a:ea typeface="Calibri"/>
                        <a:cs typeface="Calibri"/>
                        <a:sym typeface="Calibri"/>
                      </a:endParaRPr>
                    </a:p>
                  </a:txBody>
                  <a:tcPr marL="73025" marR="73025"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089667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16"/>
          <p:cNvSpPr txBox="1">
            <a:spLocks noGrp="1"/>
          </p:cNvSpPr>
          <p:nvPr>
            <p:ph type="title"/>
          </p:nvPr>
        </p:nvSpPr>
        <p:spPr>
          <a:xfrm>
            <a:off x="0" y="0"/>
            <a:ext cx="9144000"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smtClean="0"/>
              <a:t>U.S. National Ice Center</a:t>
            </a:r>
            <a:br>
              <a:rPr lang="en-US" dirty="0" smtClean="0"/>
            </a:br>
            <a:r>
              <a:rPr lang="en-US" sz="2400" dirty="0" smtClean="0"/>
              <a:t>Increasing </a:t>
            </a:r>
            <a:r>
              <a:rPr lang="en-US" sz="2400" dirty="0"/>
              <a:t>Demand Year Round</a:t>
            </a:r>
            <a:endParaRPr dirty="0"/>
          </a:p>
        </p:txBody>
      </p:sp>
      <p:graphicFrame>
        <p:nvGraphicFramePr>
          <p:cNvPr id="5" name="Chart 4"/>
          <p:cNvGraphicFramePr>
            <a:graphicFrameLocks/>
          </p:cNvGraphicFramePr>
          <p:nvPr>
            <p:extLst/>
          </p:nvPr>
        </p:nvGraphicFramePr>
        <p:xfrm>
          <a:off x="320003" y="1443104"/>
          <a:ext cx="8686800" cy="459105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50725" y="6101227"/>
            <a:ext cx="8842550" cy="307777"/>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buClr>
                <a:srgbClr val="17365D"/>
              </a:buClr>
              <a:buSzPct val="25000"/>
            </a:pPr>
            <a:r>
              <a:rPr lang="en-US" b="1" i="1" dirty="0" smtClean="0">
                <a:solidFill>
                  <a:srgbClr val="002060"/>
                </a:solidFill>
              </a:rPr>
              <a:t>21% growth in operational support since 2017  </a:t>
            </a:r>
            <a:endParaRPr lang="en-US" b="1" i="1" dirty="0">
              <a:solidFill>
                <a:srgbClr val="002060"/>
              </a:solidFill>
            </a:endParaRPr>
          </a:p>
        </p:txBody>
      </p:sp>
      <p:sp>
        <p:nvSpPr>
          <p:cNvPr id="6" name="Rectangle 5"/>
          <p:cNvSpPr/>
          <p:nvPr/>
        </p:nvSpPr>
        <p:spPr>
          <a:xfrm rot="16200000">
            <a:off x="-1408229" y="3584740"/>
            <a:ext cx="3117909" cy="307777"/>
          </a:xfrm>
          <a:prstGeom prst="rect">
            <a:avLst/>
          </a:prstGeom>
        </p:spPr>
        <p:txBody>
          <a:bodyPr wrap="square">
            <a:spAutoFit/>
          </a:bodyPr>
          <a:lstStyle/>
          <a:p>
            <a:r>
              <a:rPr lang="en-US" dirty="0" smtClean="0">
                <a:solidFill>
                  <a:srgbClr val="002060"/>
                </a:solidFill>
              </a:rPr>
              <a:t>Number of Operational Products</a:t>
            </a:r>
            <a:endParaRPr lang="en-US" dirty="0">
              <a:solidFill>
                <a:srgbClr val="002060"/>
              </a:solidFill>
            </a:endParaRPr>
          </a:p>
        </p:txBody>
      </p:sp>
    </p:spTree>
    <p:extLst>
      <p:ext uri="{BB962C8B-B14F-4D97-AF65-F5344CB8AC3E}">
        <p14:creationId xmlns:p14="http://schemas.microsoft.com/office/powerpoint/2010/main" val="3324989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cxnSp>
        <p:nvCxnSpPr>
          <p:cNvPr id="54" name="Google Shape;54;p2"/>
          <p:cNvCxnSpPr>
            <a:stCxn id="55" idx="2"/>
            <a:endCxn id="56" idx="0"/>
          </p:cNvCxnSpPr>
          <p:nvPr/>
        </p:nvCxnSpPr>
        <p:spPr>
          <a:xfrm>
            <a:off x="7751134" y="1781410"/>
            <a:ext cx="0" cy="1531800"/>
          </a:xfrm>
          <a:prstGeom prst="straightConnector1">
            <a:avLst/>
          </a:prstGeom>
          <a:noFill/>
          <a:ln w="9525" cap="flat" cmpd="sng">
            <a:solidFill>
              <a:schemeClr val="dk2"/>
            </a:solidFill>
            <a:prstDash val="solid"/>
            <a:round/>
            <a:headEnd type="none" w="sm" len="sm"/>
            <a:tailEnd type="none" w="sm" len="sm"/>
          </a:ln>
        </p:spPr>
      </p:cxnSp>
      <p:sp>
        <p:nvSpPr>
          <p:cNvPr id="57" name="Google Shape;57;p2"/>
          <p:cNvSpPr txBox="1">
            <a:spLocks noGrp="1"/>
          </p:cNvSpPr>
          <p:nvPr>
            <p:ph type="title"/>
          </p:nvPr>
        </p:nvSpPr>
        <p:spPr>
          <a:xfrm>
            <a:off x="0" y="9525"/>
            <a:ext cx="9143999"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dirty="0"/>
              <a:t>Organizational </a:t>
            </a:r>
            <a:r>
              <a:rPr lang="en-US" sz="2800" dirty="0" smtClean="0"/>
              <a:t>Alignment &amp; Mission</a:t>
            </a:r>
            <a:endParaRPr sz="2800" dirty="0"/>
          </a:p>
        </p:txBody>
      </p:sp>
      <p:sp>
        <p:nvSpPr>
          <p:cNvPr id="61" name="Google Shape;61;p2"/>
          <p:cNvSpPr txBox="1"/>
          <p:nvPr/>
        </p:nvSpPr>
        <p:spPr>
          <a:xfrm>
            <a:off x="660063" y="1364450"/>
            <a:ext cx="1420500" cy="433800"/>
          </a:xfrm>
          <a:prstGeom prst="rect">
            <a:avLst/>
          </a:prstGeom>
          <a:solidFill>
            <a:srgbClr val="3399FF"/>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a:solidFill>
                  <a:schemeClr val="dk2"/>
                </a:solidFill>
              </a:rPr>
              <a:t>National Weather Service</a:t>
            </a:r>
            <a:endParaRPr sz="1000" b="1" i="0" u="none" strike="noStrike" cap="none">
              <a:solidFill>
                <a:schemeClr val="dk2"/>
              </a:solidFill>
              <a:latin typeface="Arial"/>
              <a:ea typeface="Arial"/>
              <a:cs typeface="Arial"/>
              <a:sym typeface="Arial"/>
            </a:endParaRPr>
          </a:p>
        </p:txBody>
      </p:sp>
      <p:sp>
        <p:nvSpPr>
          <p:cNvPr id="55" name="Google Shape;55;p2"/>
          <p:cNvSpPr txBox="1"/>
          <p:nvPr/>
        </p:nvSpPr>
        <p:spPr>
          <a:xfrm>
            <a:off x="7010400" y="1381300"/>
            <a:ext cx="1481468" cy="400110"/>
          </a:xfrm>
          <a:prstGeom prst="rect">
            <a:avLst/>
          </a:prstGeom>
          <a:solidFill>
            <a:srgbClr val="FF66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i="0" u="none" strike="noStrike" cap="none">
                <a:solidFill>
                  <a:schemeClr val="dk2"/>
                </a:solidFill>
                <a:latin typeface="Arial"/>
                <a:ea typeface="Arial"/>
                <a:cs typeface="Arial"/>
                <a:sym typeface="Arial"/>
              </a:rPr>
              <a:t>Asst Commandant for Prevention Policy</a:t>
            </a:r>
            <a:endParaRPr sz="1000" b="1" i="0" u="none" strike="noStrike" cap="none">
              <a:solidFill>
                <a:schemeClr val="dk2"/>
              </a:solidFill>
              <a:latin typeface="Arial"/>
              <a:ea typeface="Arial"/>
              <a:cs typeface="Arial"/>
              <a:sym typeface="Arial"/>
            </a:endParaRPr>
          </a:p>
        </p:txBody>
      </p:sp>
      <p:sp>
        <p:nvSpPr>
          <p:cNvPr id="62" name="Google Shape;62;p2"/>
          <p:cNvSpPr txBox="1"/>
          <p:nvPr/>
        </p:nvSpPr>
        <p:spPr>
          <a:xfrm>
            <a:off x="7010400" y="1960662"/>
            <a:ext cx="1481467" cy="553998"/>
          </a:xfrm>
          <a:prstGeom prst="rect">
            <a:avLst/>
          </a:prstGeom>
          <a:solidFill>
            <a:srgbClr val="FF66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i="0" u="none" strike="noStrike" cap="none">
                <a:solidFill>
                  <a:schemeClr val="dk2"/>
                </a:solidFill>
                <a:latin typeface="Arial"/>
                <a:ea typeface="Arial"/>
                <a:cs typeface="Arial"/>
                <a:sym typeface="Arial"/>
              </a:rPr>
              <a:t>Director of Marine Transportation Systems </a:t>
            </a:r>
            <a:endParaRPr sz="1400" b="0" i="0" u="none" strike="noStrike" cap="none">
              <a:solidFill>
                <a:srgbClr val="000000"/>
              </a:solidFill>
              <a:latin typeface="Arial"/>
              <a:ea typeface="Arial"/>
              <a:cs typeface="Arial"/>
              <a:sym typeface="Arial"/>
            </a:endParaRPr>
          </a:p>
        </p:txBody>
      </p:sp>
      <p:sp>
        <p:nvSpPr>
          <p:cNvPr id="63" name="Google Shape;63;p2"/>
          <p:cNvSpPr txBox="1"/>
          <p:nvPr/>
        </p:nvSpPr>
        <p:spPr>
          <a:xfrm>
            <a:off x="7010400" y="2703552"/>
            <a:ext cx="1481467" cy="400110"/>
          </a:xfrm>
          <a:prstGeom prst="rect">
            <a:avLst/>
          </a:prstGeom>
          <a:solidFill>
            <a:srgbClr val="FF66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i="0" u="none" strike="noStrike" cap="none">
                <a:solidFill>
                  <a:schemeClr val="dk2"/>
                </a:solidFill>
                <a:latin typeface="Arial"/>
                <a:ea typeface="Arial"/>
                <a:cs typeface="Arial"/>
                <a:sym typeface="Arial"/>
              </a:rPr>
              <a:t>Office of Waterways &amp; Ocean Policy</a:t>
            </a:r>
            <a:endParaRPr sz="1400" b="0" i="0" u="none" strike="noStrike" cap="none">
              <a:solidFill>
                <a:srgbClr val="000000"/>
              </a:solidFill>
              <a:latin typeface="Arial"/>
              <a:ea typeface="Arial"/>
              <a:cs typeface="Arial"/>
              <a:sym typeface="Arial"/>
            </a:endParaRPr>
          </a:p>
        </p:txBody>
      </p:sp>
      <p:sp>
        <p:nvSpPr>
          <p:cNvPr id="56" name="Google Shape;56;p2"/>
          <p:cNvSpPr txBox="1"/>
          <p:nvPr/>
        </p:nvSpPr>
        <p:spPr>
          <a:xfrm>
            <a:off x="7010400" y="3313152"/>
            <a:ext cx="1481467" cy="553998"/>
          </a:xfrm>
          <a:prstGeom prst="rect">
            <a:avLst/>
          </a:prstGeom>
          <a:solidFill>
            <a:srgbClr val="FF66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i="0" u="none" strike="noStrike" cap="none">
                <a:solidFill>
                  <a:schemeClr val="dk2"/>
                </a:solidFill>
                <a:latin typeface="Arial"/>
                <a:ea typeface="Arial"/>
                <a:cs typeface="Arial"/>
                <a:sym typeface="Arial"/>
              </a:rPr>
              <a:t>Mobility &amp; Ice Operations Division</a:t>
            </a:r>
            <a:endParaRPr sz="1400" b="0" i="0" u="none" strike="noStrike" cap="none">
              <a:solidFill>
                <a:srgbClr val="000000"/>
              </a:solidFill>
              <a:latin typeface="Arial"/>
              <a:ea typeface="Arial"/>
              <a:cs typeface="Arial"/>
              <a:sym typeface="Arial"/>
            </a:endParaRPr>
          </a:p>
        </p:txBody>
      </p:sp>
      <p:cxnSp>
        <p:nvCxnSpPr>
          <p:cNvPr id="64" name="Google Shape;64;p2"/>
          <p:cNvCxnSpPr>
            <a:stCxn id="65" idx="0"/>
            <a:endCxn id="66" idx="2"/>
          </p:cNvCxnSpPr>
          <p:nvPr/>
        </p:nvCxnSpPr>
        <p:spPr>
          <a:xfrm rot="10800000" flipH="1">
            <a:off x="3817879" y="1627389"/>
            <a:ext cx="753900" cy="187500"/>
          </a:xfrm>
          <a:prstGeom prst="straightConnector1">
            <a:avLst/>
          </a:prstGeom>
          <a:noFill/>
          <a:ln w="9525" cap="flat" cmpd="sng">
            <a:solidFill>
              <a:schemeClr val="dk2"/>
            </a:solidFill>
            <a:prstDash val="solid"/>
            <a:round/>
            <a:headEnd type="none" w="sm" len="sm"/>
            <a:tailEnd type="none" w="sm" len="sm"/>
          </a:ln>
        </p:spPr>
      </p:cxnSp>
      <p:cxnSp>
        <p:nvCxnSpPr>
          <p:cNvPr id="67" name="Google Shape;67;p2"/>
          <p:cNvCxnSpPr>
            <a:stCxn id="66" idx="2"/>
            <a:endCxn id="68" idx="0"/>
          </p:cNvCxnSpPr>
          <p:nvPr/>
        </p:nvCxnSpPr>
        <p:spPr>
          <a:xfrm>
            <a:off x="4571904" y="1627521"/>
            <a:ext cx="702600" cy="187500"/>
          </a:xfrm>
          <a:prstGeom prst="straightConnector1">
            <a:avLst/>
          </a:prstGeom>
          <a:noFill/>
          <a:ln w="9525" cap="flat" cmpd="sng">
            <a:solidFill>
              <a:schemeClr val="dk2"/>
            </a:solidFill>
            <a:prstDash val="solid"/>
            <a:round/>
            <a:headEnd type="none" w="sm" len="sm"/>
            <a:tailEnd type="none" w="sm" len="sm"/>
          </a:ln>
        </p:spPr>
      </p:cxnSp>
      <p:cxnSp>
        <p:nvCxnSpPr>
          <p:cNvPr id="69" name="Google Shape;69;p2"/>
          <p:cNvCxnSpPr>
            <a:stCxn id="70" idx="0"/>
            <a:endCxn id="65" idx="2"/>
          </p:cNvCxnSpPr>
          <p:nvPr/>
        </p:nvCxnSpPr>
        <p:spPr>
          <a:xfrm rot="10800000">
            <a:off x="3818003" y="2214879"/>
            <a:ext cx="753900" cy="190500"/>
          </a:xfrm>
          <a:prstGeom prst="straightConnector1">
            <a:avLst/>
          </a:prstGeom>
          <a:noFill/>
          <a:ln w="9525" cap="flat" cmpd="sng">
            <a:solidFill>
              <a:schemeClr val="dk2"/>
            </a:solidFill>
            <a:prstDash val="solid"/>
            <a:round/>
            <a:headEnd type="none" w="sm" len="sm"/>
            <a:tailEnd type="none" w="sm" len="sm"/>
          </a:ln>
        </p:spPr>
      </p:cxnSp>
      <p:cxnSp>
        <p:nvCxnSpPr>
          <p:cNvPr id="71" name="Google Shape;71;p2"/>
          <p:cNvCxnSpPr>
            <a:stCxn id="70" idx="0"/>
          </p:cNvCxnSpPr>
          <p:nvPr/>
        </p:nvCxnSpPr>
        <p:spPr>
          <a:xfrm rot="10800000" flipH="1">
            <a:off x="4571903" y="2214879"/>
            <a:ext cx="702600" cy="190500"/>
          </a:xfrm>
          <a:prstGeom prst="straightConnector1">
            <a:avLst/>
          </a:prstGeom>
          <a:noFill/>
          <a:ln w="9525" cap="flat" cmpd="sng">
            <a:solidFill>
              <a:schemeClr val="dk2"/>
            </a:solidFill>
            <a:prstDash val="solid"/>
            <a:round/>
            <a:headEnd type="none" w="sm" len="sm"/>
            <a:tailEnd type="none" w="sm" len="sm"/>
          </a:ln>
        </p:spPr>
      </p:cxnSp>
      <p:cxnSp>
        <p:nvCxnSpPr>
          <p:cNvPr id="72" name="Google Shape;72;p2"/>
          <p:cNvCxnSpPr>
            <a:stCxn id="70" idx="2"/>
            <a:endCxn id="73" idx="0"/>
          </p:cNvCxnSpPr>
          <p:nvPr/>
        </p:nvCxnSpPr>
        <p:spPr>
          <a:xfrm flipH="1">
            <a:off x="4569803" y="2805489"/>
            <a:ext cx="2100" cy="152400"/>
          </a:xfrm>
          <a:prstGeom prst="straightConnector1">
            <a:avLst/>
          </a:prstGeom>
          <a:noFill/>
          <a:ln w="9525" cap="flat" cmpd="sng">
            <a:solidFill>
              <a:schemeClr val="dk2"/>
            </a:solidFill>
            <a:prstDash val="solid"/>
            <a:round/>
            <a:headEnd type="none" w="sm" len="sm"/>
            <a:tailEnd type="none" w="sm" len="sm"/>
          </a:ln>
        </p:spPr>
      </p:cxnSp>
      <p:sp>
        <p:nvSpPr>
          <p:cNvPr id="73" name="Google Shape;73;p2"/>
          <p:cNvSpPr txBox="1"/>
          <p:nvPr/>
        </p:nvSpPr>
        <p:spPr>
          <a:xfrm>
            <a:off x="3947002" y="2957889"/>
            <a:ext cx="1245458" cy="400110"/>
          </a:xfrm>
          <a:prstGeom prst="rect">
            <a:avLst/>
          </a:prstGeom>
          <a:solidFill>
            <a:srgbClr val="FFCC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i="0" u="none" strike="noStrike" cap="none">
                <a:solidFill>
                  <a:schemeClr val="dk2"/>
                </a:solidFill>
                <a:latin typeface="Arial"/>
                <a:ea typeface="Arial"/>
                <a:cs typeface="Arial"/>
                <a:sym typeface="Arial"/>
              </a:rPr>
              <a:t>Naval Ice Center</a:t>
            </a:r>
            <a:endParaRPr sz="1400" b="0" i="0" u="none" strike="noStrike" cap="none">
              <a:solidFill>
                <a:srgbClr val="000000"/>
              </a:solidFill>
              <a:latin typeface="Arial"/>
              <a:ea typeface="Arial"/>
              <a:cs typeface="Arial"/>
              <a:sym typeface="Arial"/>
            </a:endParaRPr>
          </a:p>
        </p:txBody>
      </p:sp>
      <p:sp>
        <p:nvSpPr>
          <p:cNvPr id="70" name="Google Shape;70;p2"/>
          <p:cNvSpPr txBox="1"/>
          <p:nvPr/>
        </p:nvSpPr>
        <p:spPr>
          <a:xfrm>
            <a:off x="3950059" y="2405379"/>
            <a:ext cx="1243689" cy="400110"/>
          </a:xfrm>
          <a:prstGeom prst="rect">
            <a:avLst/>
          </a:prstGeom>
          <a:solidFill>
            <a:srgbClr val="FFCC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i="0" u="none" strike="noStrike" cap="none">
                <a:solidFill>
                  <a:schemeClr val="dk2"/>
                </a:solidFill>
                <a:latin typeface="Arial"/>
                <a:ea typeface="Arial"/>
                <a:cs typeface="Arial"/>
                <a:sym typeface="Arial"/>
              </a:rPr>
              <a:t>Fleet Weather Center Norfolk</a:t>
            </a:r>
            <a:endParaRPr sz="1400" b="0" i="0" u="none" strike="noStrike" cap="none">
              <a:solidFill>
                <a:srgbClr val="000000"/>
              </a:solidFill>
              <a:latin typeface="Arial"/>
              <a:ea typeface="Arial"/>
              <a:cs typeface="Arial"/>
              <a:sym typeface="Arial"/>
            </a:endParaRPr>
          </a:p>
        </p:txBody>
      </p:sp>
      <p:sp>
        <p:nvSpPr>
          <p:cNvPr id="68" name="Google Shape;68;p2"/>
          <p:cNvSpPr txBox="1"/>
          <p:nvPr/>
        </p:nvSpPr>
        <p:spPr>
          <a:xfrm>
            <a:off x="4614994" y="1814889"/>
            <a:ext cx="1319086" cy="400110"/>
          </a:xfrm>
          <a:prstGeom prst="rect">
            <a:avLst/>
          </a:prstGeom>
          <a:solidFill>
            <a:srgbClr val="FFCC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i="0" u="none" strike="noStrike" cap="none">
                <a:solidFill>
                  <a:schemeClr val="dk2"/>
                </a:solidFill>
                <a:latin typeface="Arial"/>
                <a:ea typeface="Arial"/>
                <a:cs typeface="Arial"/>
                <a:sym typeface="Arial"/>
              </a:rPr>
              <a:t>Naval Information Forces</a:t>
            </a:r>
            <a:endParaRPr sz="1000" b="1" i="0" u="none" strike="noStrike" cap="none">
              <a:solidFill>
                <a:schemeClr val="dk2"/>
              </a:solidFill>
              <a:latin typeface="Arial"/>
              <a:ea typeface="Arial"/>
              <a:cs typeface="Arial"/>
              <a:sym typeface="Arial"/>
            </a:endParaRPr>
          </a:p>
        </p:txBody>
      </p:sp>
      <p:sp>
        <p:nvSpPr>
          <p:cNvPr id="65" name="Google Shape;65;p2"/>
          <p:cNvSpPr txBox="1"/>
          <p:nvPr/>
        </p:nvSpPr>
        <p:spPr>
          <a:xfrm>
            <a:off x="3127972" y="1814889"/>
            <a:ext cx="1379813" cy="400110"/>
          </a:xfrm>
          <a:prstGeom prst="rect">
            <a:avLst/>
          </a:prstGeom>
          <a:solidFill>
            <a:srgbClr val="FFCC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i="0" u="none" strike="noStrike" cap="none">
                <a:solidFill>
                  <a:schemeClr val="dk2"/>
                </a:solidFill>
                <a:latin typeface="Arial"/>
                <a:ea typeface="Arial"/>
                <a:cs typeface="Arial"/>
                <a:sym typeface="Arial"/>
              </a:rPr>
              <a:t>Commander Naval METOC Command</a:t>
            </a:r>
            <a:endParaRPr sz="1400" b="0" i="0" u="none" strike="noStrike" cap="none">
              <a:solidFill>
                <a:srgbClr val="000000"/>
              </a:solidFill>
              <a:latin typeface="Arial"/>
              <a:ea typeface="Arial"/>
              <a:cs typeface="Arial"/>
              <a:sym typeface="Arial"/>
            </a:endParaRPr>
          </a:p>
        </p:txBody>
      </p:sp>
      <p:sp>
        <p:nvSpPr>
          <p:cNvPr id="66" name="Google Shape;66;p2"/>
          <p:cNvSpPr txBox="1"/>
          <p:nvPr/>
        </p:nvSpPr>
        <p:spPr>
          <a:xfrm>
            <a:off x="3940715" y="1381300"/>
            <a:ext cx="1262378" cy="246221"/>
          </a:xfrm>
          <a:prstGeom prst="rect">
            <a:avLst/>
          </a:prstGeom>
          <a:solidFill>
            <a:srgbClr val="FFCC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i="0" u="none" strike="noStrike" cap="none">
                <a:solidFill>
                  <a:schemeClr val="dk2"/>
                </a:solidFill>
                <a:latin typeface="Arial"/>
                <a:ea typeface="Arial"/>
                <a:cs typeface="Arial"/>
                <a:sym typeface="Arial"/>
              </a:rPr>
              <a:t>US Fleet Forces</a:t>
            </a:r>
            <a:endParaRPr sz="1400" b="0" i="0" u="none" strike="noStrike" cap="none">
              <a:solidFill>
                <a:srgbClr val="000000"/>
              </a:solidFill>
              <a:latin typeface="Arial"/>
              <a:ea typeface="Arial"/>
              <a:cs typeface="Arial"/>
              <a:sym typeface="Arial"/>
            </a:endParaRPr>
          </a:p>
        </p:txBody>
      </p:sp>
      <p:cxnSp>
        <p:nvCxnSpPr>
          <p:cNvPr id="74" name="Google Shape;74;p2"/>
          <p:cNvCxnSpPr>
            <a:stCxn id="61" idx="2"/>
            <a:endCxn id="75" idx="0"/>
          </p:cNvCxnSpPr>
          <p:nvPr/>
        </p:nvCxnSpPr>
        <p:spPr>
          <a:xfrm>
            <a:off x="1370313" y="1798250"/>
            <a:ext cx="851" cy="122832"/>
          </a:xfrm>
          <a:prstGeom prst="straightConnector1">
            <a:avLst/>
          </a:prstGeom>
          <a:noFill/>
          <a:ln w="9525" cap="flat" cmpd="sng">
            <a:solidFill>
              <a:schemeClr val="dk2"/>
            </a:solidFill>
            <a:prstDash val="solid"/>
            <a:round/>
            <a:headEnd type="none" w="sm" len="sm"/>
            <a:tailEnd type="none" w="sm" len="sm"/>
          </a:ln>
        </p:spPr>
      </p:cxnSp>
      <p:sp>
        <p:nvSpPr>
          <p:cNvPr id="76" name="Google Shape;76;p2"/>
          <p:cNvSpPr/>
          <p:nvPr/>
        </p:nvSpPr>
        <p:spPr>
          <a:xfrm rot="5400000">
            <a:off x="4365164" y="3456312"/>
            <a:ext cx="381947" cy="489109"/>
          </a:xfrm>
          <a:prstGeom prst="rightArrow">
            <a:avLst>
              <a:gd name="adj1" fmla="val 50000"/>
              <a:gd name="adj2" fmla="val 50000"/>
            </a:avLst>
          </a:prstGeom>
          <a:solidFill>
            <a:srgbClr val="FFCC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chemeClr val="dk2"/>
              </a:solidFill>
              <a:latin typeface="Arial"/>
              <a:ea typeface="Arial"/>
              <a:cs typeface="Arial"/>
              <a:sym typeface="Arial"/>
            </a:endParaRPr>
          </a:p>
        </p:txBody>
      </p:sp>
      <p:sp>
        <p:nvSpPr>
          <p:cNvPr id="77" name="Google Shape;77;p2"/>
          <p:cNvSpPr/>
          <p:nvPr/>
        </p:nvSpPr>
        <p:spPr>
          <a:xfrm rot="2244958">
            <a:off x="2530120" y="3828795"/>
            <a:ext cx="1293498" cy="489109"/>
          </a:xfrm>
          <a:prstGeom prst="rightArrow">
            <a:avLst>
              <a:gd name="adj1" fmla="val 50000"/>
              <a:gd name="adj2" fmla="val 50000"/>
            </a:avLst>
          </a:prstGeom>
          <a:solidFill>
            <a:srgbClr val="3399FF"/>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chemeClr val="dk2"/>
              </a:solidFill>
              <a:latin typeface="Arial"/>
              <a:ea typeface="Arial"/>
              <a:cs typeface="Arial"/>
              <a:sym typeface="Arial"/>
            </a:endParaRPr>
          </a:p>
        </p:txBody>
      </p:sp>
      <p:sp>
        <p:nvSpPr>
          <p:cNvPr id="78" name="Google Shape;78;p2"/>
          <p:cNvSpPr/>
          <p:nvPr/>
        </p:nvSpPr>
        <p:spPr>
          <a:xfrm rot="8950753">
            <a:off x="5302976" y="3828795"/>
            <a:ext cx="1297141" cy="489109"/>
          </a:xfrm>
          <a:prstGeom prst="rightArrow">
            <a:avLst>
              <a:gd name="adj1" fmla="val 50000"/>
              <a:gd name="adj2" fmla="val 50000"/>
            </a:avLst>
          </a:prstGeom>
          <a:solidFill>
            <a:srgbClr val="FF6600"/>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chemeClr val="dk2"/>
              </a:solidFill>
              <a:latin typeface="Arial"/>
              <a:ea typeface="Arial"/>
              <a:cs typeface="Arial"/>
              <a:sym typeface="Arial"/>
            </a:endParaRPr>
          </a:p>
        </p:txBody>
      </p:sp>
      <p:sp>
        <p:nvSpPr>
          <p:cNvPr id="79" name="Google Shape;79;p2"/>
          <p:cNvSpPr txBox="1"/>
          <p:nvPr/>
        </p:nvSpPr>
        <p:spPr>
          <a:xfrm>
            <a:off x="760710" y="2618275"/>
            <a:ext cx="1219200" cy="472470"/>
          </a:xfrm>
          <a:prstGeom prst="rect">
            <a:avLst/>
          </a:prstGeom>
          <a:solidFill>
            <a:srgbClr val="3399FF"/>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dirty="0">
                <a:solidFill>
                  <a:schemeClr val="dk2"/>
                </a:solidFill>
              </a:rPr>
              <a:t>Ocean Prediction Center</a:t>
            </a:r>
            <a:endParaRPr sz="1400" b="0" i="0" u="none" strike="noStrike" cap="none" dirty="0">
              <a:solidFill>
                <a:srgbClr val="000000"/>
              </a:solidFill>
              <a:latin typeface="Arial"/>
              <a:ea typeface="Arial"/>
              <a:cs typeface="Arial"/>
              <a:sym typeface="Arial"/>
            </a:endParaRPr>
          </a:p>
        </p:txBody>
      </p:sp>
      <p:sp>
        <p:nvSpPr>
          <p:cNvPr id="75" name="Google Shape;75;p2"/>
          <p:cNvSpPr txBox="1"/>
          <p:nvPr/>
        </p:nvSpPr>
        <p:spPr>
          <a:xfrm>
            <a:off x="661764" y="1921082"/>
            <a:ext cx="1418799" cy="554568"/>
          </a:xfrm>
          <a:prstGeom prst="rect">
            <a:avLst/>
          </a:prstGeom>
          <a:solidFill>
            <a:srgbClr val="3399FF"/>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dirty="0">
                <a:solidFill>
                  <a:schemeClr val="dk2"/>
                </a:solidFill>
              </a:rPr>
              <a:t>National Centers for Environmental Prediction</a:t>
            </a:r>
            <a:endParaRPr sz="1400" b="0" i="0" u="none" strike="noStrike" cap="none" dirty="0">
              <a:solidFill>
                <a:srgbClr val="000000"/>
              </a:solidFill>
              <a:latin typeface="Arial"/>
              <a:ea typeface="Arial"/>
              <a:cs typeface="Arial"/>
              <a:sym typeface="Arial"/>
            </a:endParaRPr>
          </a:p>
        </p:txBody>
      </p:sp>
      <p:pic>
        <p:nvPicPr>
          <p:cNvPr id="80" name="Google Shape;80;p2"/>
          <p:cNvPicPr preferRelativeResize="0"/>
          <p:nvPr/>
        </p:nvPicPr>
        <p:blipFill rotWithShape="1">
          <a:blip r:embed="rId3">
            <a:alphaModFix/>
          </a:blip>
          <a:srcRect/>
          <a:stretch/>
        </p:blipFill>
        <p:spPr>
          <a:xfrm>
            <a:off x="3780694" y="3962460"/>
            <a:ext cx="1525825" cy="1524942"/>
          </a:xfrm>
          <a:prstGeom prst="rect">
            <a:avLst/>
          </a:prstGeom>
          <a:noFill/>
          <a:ln>
            <a:noFill/>
          </a:ln>
        </p:spPr>
      </p:pic>
      <p:cxnSp>
        <p:nvCxnSpPr>
          <p:cNvPr id="81" name="Google Shape;81;p2"/>
          <p:cNvCxnSpPr>
            <a:stCxn id="75" idx="2"/>
            <a:endCxn id="79" idx="0"/>
          </p:cNvCxnSpPr>
          <p:nvPr/>
        </p:nvCxnSpPr>
        <p:spPr>
          <a:xfrm flipH="1">
            <a:off x="1370310" y="2475650"/>
            <a:ext cx="854" cy="142625"/>
          </a:xfrm>
          <a:prstGeom prst="straightConnector1">
            <a:avLst/>
          </a:prstGeom>
          <a:noFill/>
          <a:ln w="9525" cap="flat" cmpd="sng">
            <a:solidFill>
              <a:schemeClr val="dk2"/>
            </a:solidFill>
            <a:prstDash val="solid"/>
            <a:round/>
            <a:headEnd type="none" w="med" len="med"/>
            <a:tailEnd type="none" w="med" len="med"/>
          </a:ln>
        </p:spPr>
      </p:cxnSp>
      <p:sp>
        <p:nvSpPr>
          <p:cNvPr id="39" name="Google Shape;79;p2"/>
          <p:cNvSpPr txBox="1"/>
          <p:nvPr/>
        </p:nvSpPr>
        <p:spPr>
          <a:xfrm>
            <a:off x="760710" y="3232843"/>
            <a:ext cx="1219200" cy="483188"/>
          </a:xfrm>
          <a:prstGeom prst="rect">
            <a:avLst/>
          </a:prstGeom>
          <a:solidFill>
            <a:srgbClr val="3399FF"/>
          </a:solidFill>
          <a:ln w="9525" cap="flat" cmpd="sng">
            <a:solidFill>
              <a:schemeClr val="dk2"/>
            </a:solidFill>
            <a:prstDash val="solid"/>
            <a:round/>
            <a:headEnd type="none" w="sm" len="sm"/>
            <a:tailEnd type="none" w="sm" len="sm"/>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000"/>
              <a:buFont typeface="Arial"/>
              <a:buNone/>
            </a:pPr>
            <a:r>
              <a:rPr lang="en-US" sz="1000" b="1" dirty="0" smtClean="0">
                <a:solidFill>
                  <a:schemeClr val="dk2"/>
                </a:solidFill>
              </a:rPr>
              <a:t>Ice Services Branch</a:t>
            </a:r>
            <a:endParaRPr sz="1400" b="0" i="0" u="none" strike="noStrike" cap="none" dirty="0">
              <a:solidFill>
                <a:srgbClr val="000000"/>
              </a:solidFill>
              <a:latin typeface="Arial"/>
              <a:ea typeface="Arial"/>
              <a:cs typeface="Arial"/>
              <a:sym typeface="Arial"/>
            </a:endParaRPr>
          </a:p>
        </p:txBody>
      </p:sp>
      <p:cxnSp>
        <p:nvCxnSpPr>
          <p:cNvPr id="43" name="Google Shape;81;p2"/>
          <p:cNvCxnSpPr/>
          <p:nvPr/>
        </p:nvCxnSpPr>
        <p:spPr>
          <a:xfrm flipH="1">
            <a:off x="1369456" y="3093504"/>
            <a:ext cx="854" cy="142625"/>
          </a:xfrm>
          <a:prstGeom prst="straightConnector1">
            <a:avLst/>
          </a:prstGeom>
          <a:noFill/>
          <a:ln w="9525" cap="flat" cmpd="sng">
            <a:solidFill>
              <a:schemeClr val="dk2"/>
            </a:solidFill>
            <a:prstDash val="solid"/>
            <a:round/>
            <a:headEnd type="none" w="med" len="med"/>
            <a:tailEnd type="none" w="med" len="med"/>
          </a:ln>
        </p:spPr>
      </p:cxnSp>
      <p:sp>
        <p:nvSpPr>
          <p:cNvPr id="33" name="Google Shape;135;p4"/>
          <p:cNvSpPr txBox="1"/>
          <p:nvPr/>
        </p:nvSpPr>
        <p:spPr>
          <a:xfrm>
            <a:off x="880181" y="5586946"/>
            <a:ext cx="7379100" cy="849005"/>
          </a:xfrm>
          <a:prstGeom prst="rect">
            <a:avLst/>
          </a:prstGeom>
          <a:solidFill>
            <a:srgbClr val="BFBF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t" anchorCtr="0">
            <a:noAutofit/>
          </a:bodyPr>
          <a:lstStyle/>
          <a:p>
            <a:pPr algn="ctr">
              <a:buClr>
                <a:srgbClr val="002060"/>
              </a:buClr>
              <a:buSzPts val="1600"/>
            </a:pPr>
            <a:r>
              <a:rPr lang="en-US" sz="1600" b="1" i="1" dirty="0">
                <a:solidFill>
                  <a:schemeClr val="accent4"/>
                </a:solidFill>
              </a:rPr>
              <a:t>Mission: The U.S. National Ice Center provides global to tactical scale </a:t>
            </a:r>
            <a:r>
              <a:rPr lang="en-US" sz="1600" b="1" i="1" u="sng" dirty="0">
                <a:solidFill>
                  <a:schemeClr val="accent4"/>
                </a:solidFill>
              </a:rPr>
              <a:t>ice and snow products</a:t>
            </a:r>
            <a:r>
              <a:rPr lang="en-US" sz="1600" b="1" i="1" dirty="0">
                <a:solidFill>
                  <a:schemeClr val="accent4"/>
                </a:solidFill>
              </a:rPr>
              <a:t>, ice forecasting, and related environmental intelligence services for the United States government.</a:t>
            </a:r>
          </a:p>
          <a:p>
            <a:pPr marL="0" marR="0" lvl="0" indent="0" algn="ctr" rtl="0">
              <a:lnSpc>
                <a:spcPct val="100000"/>
              </a:lnSpc>
              <a:spcBef>
                <a:spcPts val="0"/>
              </a:spcBef>
              <a:spcAft>
                <a:spcPts val="0"/>
              </a:spcAft>
              <a:buClr>
                <a:srgbClr val="002060"/>
              </a:buClr>
              <a:buSzPts val="1600"/>
              <a:buFont typeface="Arial"/>
              <a:buNone/>
            </a:pPr>
            <a:endParaRPr sz="1400" b="0" i="1" u="none" strike="noStrike" cap="none" dirty="0">
              <a:solidFill>
                <a:srgbClr val="00206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
          <p:cNvSpPr/>
          <p:nvPr/>
        </p:nvSpPr>
        <p:spPr>
          <a:xfrm>
            <a:off x="108095" y="3615686"/>
            <a:ext cx="8896837" cy="2317414"/>
          </a:xfrm>
          <a:prstGeom prst="rect">
            <a:avLst/>
          </a:prstGeom>
          <a:solidFill>
            <a:srgbClr val="BFBFBF"/>
          </a:solidFill>
          <a:ln w="9525" cap="flat" cmpd="sng">
            <a:solidFill>
              <a:srgbClr val="002060"/>
            </a:solidFill>
            <a:prstDash val="solid"/>
            <a:round/>
            <a:headEnd type="none" w="sm" len="sm"/>
            <a:tailEnd type="none" w="sm" len="sm"/>
          </a:ln>
          <a:effectLst>
            <a:outerShdw blurRad="44450" dist="27940" dir="5400000" algn="ctr">
              <a:srgbClr val="000000">
                <a:alpha val="313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 name="Google Shape;105;p4"/>
          <p:cNvSpPr/>
          <p:nvPr/>
        </p:nvSpPr>
        <p:spPr>
          <a:xfrm>
            <a:off x="108095" y="1447800"/>
            <a:ext cx="8924100" cy="1732517"/>
          </a:xfrm>
          <a:prstGeom prst="rect">
            <a:avLst/>
          </a:prstGeom>
          <a:solidFill>
            <a:srgbClr val="BFBFBF"/>
          </a:solidFill>
          <a:ln w="9525" cap="flat" cmpd="sng">
            <a:solidFill>
              <a:srgbClr val="002060"/>
            </a:solidFill>
            <a:prstDash val="solid"/>
            <a:round/>
            <a:headEnd type="none" w="sm" len="sm"/>
            <a:tailEnd type="none" w="sm" len="sm"/>
          </a:ln>
          <a:effectLst>
            <a:outerShdw blurRad="44450" dist="27940" dir="5400000" algn="ctr">
              <a:srgbClr val="000000">
                <a:alpha val="313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 name="Google Shape;106;p4"/>
          <p:cNvSpPr txBox="1">
            <a:spLocks noGrp="1"/>
          </p:cNvSpPr>
          <p:nvPr>
            <p:ph type="title"/>
          </p:nvPr>
        </p:nvSpPr>
        <p:spPr>
          <a:xfrm>
            <a:off x="0" y="333375"/>
            <a:ext cx="9144000" cy="679056"/>
          </a:xfrm>
          <a:prstGeom prst="rect">
            <a:avLst/>
          </a:prstGeom>
          <a:noFill/>
          <a:ln>
            <a:noFill/>
          </a:ln>
        </p:spPr>
        <p:txBody>
          <a:bodyPr spcFirstLastPara="1" wrap="square" lIns="91425" tIns="45700" rIns="91425" bIns="45700" anchor="ctr" anchorCtr="0">
            <a:noAutofit/>
          </a:bodyPr>
          <a:lstStyle/>
          <a:p>
            <a:pPr lvl="0"/>
            <a:r>
              <a:rPr lang="en-US" sz="2800" dirty="0" smtClean="0"/>
              <a:t>High-Latitude </a:t>
            </a:r>
            <a:r>
              <a:rPr lang="en-US" sz="2800" dirty="0"/>
              <a:t>Domain </a:t>
            </a:r>
            <a:r>
              <a:rPr lang="en-US" dirty="0"/>
              <a:t>Awareness</a:t>
            </a:r>
            <a:br>
              <a:rPr lang="en-US" dirty="0"/>
            </a:br>
            <a:r>
              <a:rPr lang="en-US" sz="1600" i="1" dirty="0"/>
              <a:t>Global </a:t>
            </a:r>
            <a:r>
              <a:rPr lang="en-US" sz="1600" i="1" dirty="0" smtClean="0"/>
              <a:t>Area </a:t>
            </a:r>
            <a:r>
              <a:rPr lang="en-US" sz="1600" i="1" dirty="0"/>
              <a:t>of Responsibility</a:t>
            </a:r>
            <a:endParaRPr sz="1600" i="1" dirty="0"/>
          </a:p>
        </p:txBody>
      </p:sp>
      <p:sp>
        <p:nvSpPr>
          <p:cNvPr id="107" name="Google Shape;107;p4"/>
          <p:cNvSpPr txBox="1"/>
          <p:nvPr/>
        </p:nvSpPr>
        <p:spPr>
          <a:xfrm>
            <a:off x="1487019" y="1524000"/>
            <a:ext cx="6161700" cy="338700"/>
          </a:xfrm>
          <a:prstGeom prst="rect">
            <a:avLst/>
          </a:prstGeom>
          <a:noFill/>
          <a:ln>
            <a:noFill/>
          </a:ln>
          <a:effectLst>
            <a:outerShdw blurRad="44450" dist="27940" dir="5400000" algn="ctr">
              <a:srgbClr val="000000">
                <a:alpha val="3137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600"/>
              <a:buFont typeface="Arial"/>
              <a:buNone/>
            </a:pPr>
            <a:r>
              <a:rPr lang="en-US" sz="1600" b="1" i="1" u="none" strike="noStrike" cap="none">
                <a:solidFill>
                  <a:srgbClr val="002060"/>
                </a:solidFill>
                <a:latin typeface="Arial"/>
                <a:ea typeface="Arial"/>
                <a:cs typeface="Arial"/>
                <a:sym typeface="Arial"/>
              </a:rPr>
              <a:t>Characterization: Observation, Analysis, and Prediction</a:t>
            </a:r>
            <a:endParaRPr sz="1600" b="1" i="1" u="none" strike="noStrike" cap="none">
              <a:solidFill>
                <a:srgbClr val="002060"/>
              </a:solidFill>
              <a:latin typeface="Arial"/>
              <a:ea typeface="Arial"/>
              <a:cs typeface="Arial"/>
              <a:sym typeface="Arial"/>
            </a:endParaRPr>
          </a:p>
        </p:txBody>
      </p:sp>
      <p:sp>
        <p:nvSpPr>
          <p:cNvPr id="108" name="Google Shape;108;p4"/>
          <p:cNvSpPr txBox="1"/>
          <p:nvPr/>
        </p:nvSpPr>
        <p:spPr>
          <a:xfrm>
            <a:off x="1797904" y="3623846"/>
            <a:ext cx="5552700" cy="338700"/>
          </a:xfrm>
          <a:prstGeom prst="rect">
            <a:avLst/>
          </a:prstGeom>
          <a:noFill/>
          <a:ln>
            <a:noFill/>
          </a:ln>
          <a:effectLst>
            <a:outerShdw blurRad="44450" dist="27940" dir="5400000" algn="ctr">
              <a:srgbClr val="000000">
                <a:alpha val="3137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600"/>
              <a:buFont typeface="Arial"/>
              <a:buNone/>
            </a:pPr>
            <a:r>
              <a:rPr lang="en-US" sz="1600" b="1" i="1" u="none" strike="noStrike" cap="none">
                <a:solidFill>
                  <a:srgbClr val="002060"/>
                </a:solidFill>
                <a:latin typeface="Arial"/>
                <a:ea typeface="Arial"/>
                <a:cs typeface="Arial"/>
                <a:sym typeface="Arial"/>
              </a:rPr>
              <a:t>Exploitation: Tailoring and Integration</a:t>
            </a:r>
            <a:endParaRPr sz="1600" b="1" i="1" u="none" strike="noStrike" cap="none">
              <a:solidFill>
                <a:srgbClr val="002060"/>
              </a:solidFill>
              <a:latin typeface="Arial"/>
              <a:ea typeface="Arial"/>
              <a:cs typeface="Arial"/>
              <a:sym typeface="Arial"/>
            </a:endParaRPr>
          </a:p>
        </p:txBody>
      </p:sp>
      <p:pic>
        <p:nvPicPr>
          <p:cNvPr id="109" name="Google Shape;109;p4"/>
          <p:cNvPicPr preferRelativeResize="0"/>
          <p:nvPr/>
        </p:nvPicPr>
        <p:blipFill rotWithShape="1">
          <a:blip r:embed="rId3">
            <a:alphaModFix/>
          </a:blip>
          <a:srcRect/>
          <a:stretch/>
        </p:blipFill>
        <p:spPr>
          <a:xfrm flipH="1">
            <a:off x="2098158" y="1914895"/>
            <a:ext cx="726161" cy="807008"/>
          </a:xfrm>
          <a:prstGeom prst="rect">
            <a:avLst/>
          </a:prstGeom>
          <a:noFill/>
          <a:ln w="19050" cap="flat" cmpd="sng">
            <a:solidFill>
              <a:srgbClr val="002060"/>
            </a:solidFill>
            <a:prstDash val="solid"/>
            <a:round/>
            <a:headEnd type="none" w="sm" len="sm"/>
            <a:tailEnd type="none" w="sm" len="sm"/>
          </a:ln>
        </p:spPr>
      </p:pic>
      <p:pic>
        <p:nvPicPr>
          <p:cNvPr id="110" name="Google Shape;110;p4" descr="C:\Users\Ruth.Lane\Desktop\Gould_NICSupport_170716.jpg"/>
          <p:cNvPicPr preferRelativeResize="0"/>
          <p:nvPr/>
        </p:nvPicPr>
        <p:blipFill rotWithShape="1">
          <a:blip r:embed="rId4">
            <a:alphaModFix/>
          </a:blip>
          <a:srcRect/>
          <a:stretch/>
        </p:blipFill>
        <p:spPr>
          <a:xfrm>
            <a:off x="2126205" y="4000150"/>
            <a:ext cx="1650837" cy="1307736"/>
          </a:xfrm>
          <a:prstGeom prst="rect">
            <a:avLst/>
          </a:prstGeom>
          <a:noFill/>
          <a:ln w="19050" cap="flat" cmpd="sng">
            <a:solidFill>
              <a:srgbClr val="002060"/>
            </a:solidFill>
            <a:prstDash val="solid"/>
            <a:round/>
            <a:headEnd type="none" w="sm" len="sm"/>
            <a:tailEnd type="none" w="sm" len="sm"/>
          </a:ln>
        </p:spPr>
      </p:pic>
      <p:sp>
        <p:nvSpPr>
          <p:cNvPr id="111" name="Google Shape;111;p4"/>
          <p:cNvSpPr txBox="1"/>
          <p:nvPr/>
        </p:nvSpPr>
        <p:spPr>
          <a:xfrm>
            <a:off x="602262" y="2823369"/>
            <a:ext cx="868200" cy="25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a:solidFill>
                  <a:srgbClr val="002060"/>
                </a:solidFill>
                <a:latin typeface="Arial"/>
                <a:ea typeface="Arial"/>
                <a:cs typeface="Arial"/>
                <a:sym typeface="Arial"/>
              </a:rPr>
              <a:t>Satellites</a:t>
            </a:r>
            <a:endParaRPr sz="1400" b="0" i="0" u="none" strike="noStrike" cap="none">
              <a:solidFill>
                <a:srgbClr val="000000"/>
              </a:solidFill>
              <a:latin typeface="Arial"/>
              <a:ea typeface="Arial"/>
              <a:cs typeface="Arial"/>
              <a:sym typeface="Arial"/>
            </a:endParaRPr>
          </a:p>
        </p:txBody>
      </p:sp>
      <p:sp>
        <p:nvSpPr>
          <p:cNvPr id="112" name="Google Shape;112;p4"/>
          <p:cNvSpPr txBox="1"/>
          <p:nvPr/>
        </p:nvSpPr>
        <p:spPr>
          <a:xfrm>
            <a:off x="2131921" y="2823369"/>
            <a:ext cx="692400" cy="25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a:solidFill>
                  <a:srgbClr val="002060"/>
                </a:solidFill>
                <a:latin typeface="Arial"/>
                <a:ea typeface="Arial"/>
                <a:cs typeface="Arial"/>
                <a:sym typeface="Arial"/>
              </a:rPr>
              <a:t>Buoys</a:t>
            </a:r>
            <a:endParaRPr sz="1400" b="0" i="0" u="none" strike="noStrike" cap="none">
              <a:solidFill>
                <a:srgbClr val="000000"/>
              </a:solidFill>
              <a:latin typeface="Arial"/>
              <a:ea typeface="Arial"/>
              <a:cs typeface="Arial"/>
              <a:sym typeface="Arial"/>
            </a:endParaRPr>
          </a:p>
        </p:txBody>
      </p:sp>
      <p:sp>
        <p:nvSpPr>
          <p:cNvPr id="113" name="Google Shape;113;p4"/>
          <p:cNvSpPr txBox="1"/>
          <p:nvPr/>
        </p:nvSpPr>
        <p:spPr>
          <a:xfrm>
            <a:off x="8212461" y="2823367"/>
            <a:ext cx="767400" cy="25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a:solidFill>
                  <a:srgbClr val="002060"/>
                </a:solidFill>
                <a:latin typeface="Arial"/>
                <a:ea typeface="Arial"/>
                <a:cs typeface="Arial"/>
                <a:sym typeface="Arial"/>
              </a:rPr>
              <a:t>Models</a:t>
            </a:r>
            <a:endParaRPr sz="1400" b="0" i="0" u="none" strike="noStrike" cap="none">
              <a:solidFill>
                <a:srgbClr val="000000"/>
              </a:solidFill>
              <a:latin typeface="Arial"/>
              <a:ea typeface="Arial"/>
              <a:cs typeface="Arial"/>
              <a:sym typeface="Arial"/>
            </a:endParaRPr>
          </a:p>
        </p:txBody>
      </p:sp>
      <p:pic>
        <p:nvPicPr>
          <p:cNvPr id="114" name="Google Shape;114;p4"/>
          <p:cNvPicPr preferRelativeResize="0"/>
          <p:nvPr/>
        </p:nvPicPr>
        <p:blipFill rotWithShape="1">
          <a:blip r:embed="rId5">
            <a:alphaModFix/>
          </a:blip>
          <a:srcRect r="59" b="16268"/>
          <a:stretch/>
        </p:blipFill>
        <p:spPr>
          <a:xfrm>
            <a:off x="3048570" y="1991829"/>
            <a:ext cx="919158" cy="653139"/>
          </a:xfrm>
          <a:prstGeom prst="rect">
            <a:avLst/>
          </a:prstGeom>
          <a:noFill/>
          <a:ln w="15875" cap="rnd" cmpd="sng">
            <a:solidFill>
              <a:srgbClr val="002060"/>
            </a:solidFill>
            <a:prstDash val="solid"/>
            <a:miter lim="8000"/>
            <a:headEnd type="none" w="sm" len="sm"/>
            <a:tailEnd type="none" w="sm" len="sm"/>
          </a:ln>
        </p:spPr>
      </p:pic>
      <p:sp>
        <p:nvSpPr>
          <p:cNvPr id="115" name="Google Shape;115;p4"/>
          <p:cNvSpPr txBox="1"/>
          <p:nvPr/>
        </p:nvSpPr>
        <p:spPr>
          <a:xfrm>
            <a:off x="2922052" y="2792201"/>
            <a:ext cx="1172100" cy="29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a:solidFill>
                  <a:srgbClr val="002060"/>
                </a:solidFill>
                <a:latin typeface="Arial"/>
                <a:ea typeface="Arial"/>
                <a:cs typeface="Arial"/>
                <a:sym typeface="Arial"/>
              </a:rPr>
              <a:t>Ship Observations</a:t>
            </a:r>
            <a:endParaRPr sz="1200" b="1" i="0" u="none" strike="noStrike" cap="none">
              <a:solidFill>
                <a:srgbClr val="002060"/>
              </a:solidFill>
              <a:latin typeface="Arial"/>
              <a:ea typeface="Arial"/>
              <a:cs typeface="Arial"/>
              <a:sym typeface="Arial"/>
            </a:endParaRPr>
          </a:p>
        </p:txBody>
      </p:sp>
      <p:pic>
        <p:nvPicPr>
          <p:cNvPr id="116" name="Google Shape;116;p4"/>
          <p:cNvPicPr preferRelativeResize="0"/>
          <p:nvPr/>
        </p:nvPicPr>
        <p:blipFill rotWithShape="1">
          <a:blip r:embed="rId6">
            <a:alphaModFix/>
          </a:blip>
          <a:srcRect/>
          <a:stretch/>
        </p:blipFill>
        <p:spPr>
          <a:xfrm>
            <a:off x="4170445" y="1991090"/>
            <a:ext cx="890869" cy="654619"/>
          </a:xfrm>
          <a:prstGeom prst="rect">
            <a:avLst/>
          </a:prstGeom>
          <a:noFill/>
          <a:ln w="9525" cap="flat" cmpd="sng">
            <a:solidFill>
              <a:srgbClr val="002060"/>
            </a:solidFill>
            <a:prstDash val="solid"/>
            <a:round/>
            <a:headEnd type="none" w="sm" len="sm"/>
            <a:tailEnd type="none" w="sm" len="sm"/>
          </a:ln>
        </p:spPr>
      </p:pic>
      <p:sp>
        <p:nvSpPr>
          <p:cNvPr id="117" name="Google Shape;117;p4"/>
          <p:cNvSpPr txBox="1"/>
          <p:nvPr/>
        </p:nvSpPr>
        <p:spPr>
          <a:xfrm>
            <a:off x="4216816" y="2796961"/>
            <a:ext cx="798000" cy="30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a:solidFill>
                  <a:srgbClr val="002060"/>
                </a:solidFill>
                <a:latin typeface="Arial"/>
                <a:ea typeface="Arial"/>
                <a:cs typeface="Arial"/>
                <a:sym typeface="Arial"/>
              </a:rPr>
              <a:t>Aircraft</a:t>
            </a:r>
            <a:endParaRPr sz="1400" b="0" i="0" u="none" strike="noStrike" cap="none">
              <a:solidFill>
                <a:srgbClr val="000000"/>
              </a:solidFill>
              <a:latin typeface="Arial"/>
              <a:ea typeface="Arial"/>
              <a:cs typeface="Arial"/>
              <a:sym typeface="Arial"/>
            </a:endParaRPr>
          </a:p>
        </p:txBody>
      </p:sp>
      <p:pic>
        <p:nvPicPr>
          <p:cNvPr id="118" name="Google Shape;118;p4"/>
          <p:cNvPicPr preferRelativeResize="0"/>
          <p:nvPr/>
        </p:nvPicPr>
        <p:blipFill rotWithShape="1">
          <a:blip r:embed="rId7">
            <a:alphaModFix/>
          </a:blip>
          <a:srcRect/>
          <a:stretch/>
        </p:blipFill>
        <p:spPr>
          <a:xfrm>
            <a:off x="6280123" y="1998822"/>
            <a:ext cx="785922" cy="639155"/>
          </a:xfrm>
          <a:prstGeom prst="rect">
            <a:avLst/>
          </a:prstGeom>
          <a:noFill/>
          <a:ln w="9525" cap="flat" cmpd="sng">
            <a:solidFill>
              <a:srgbClr val="002060"/>
            </a:solidFill>
            <a:prstDash val="solid"/>
            <a:round/>
            <a:headEnd type="none" w="sm" len="sm"/>
            <a:tailEnd type="none" w="sm" len="sm"/>
          </a:ln>
        </p:spPr>
      </p:pic>
      <p:sp>
        <p:nvSpPr>
          <p:cNvPr id="119" name="Google Shape;119;p4"/>
          <p:cNvSpPr txBox="1"/>
          <p:nvPr/>
        </p:nvSpPr>
        <p:spPr>
          <a:xfrm>
            <a:off x="6345694" y="2815486"/>
            <a:ext cx="646500" cy="30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a:solidFill>
                  <a:srgbClr val="002060"/>
                </a:solidFill>
                <a:latin typeface="Arial"/>
                <a:ea typeface="Arial"/>
                <a:cs typeface="Arial"/>
                <a:sym typeface="Arial"/>
              </a:rPr>
              <a:t>Radar</a:t>
            </a:r>
            <a:endParaRPr sz="1400" b="0" i="0" u="none" strike="noStrike" cap="none">
              <a:solidFill>
                <a:srgbClr val="000000"/>
              </a:solidFill>
              <a:latin typeface="Arial"/>
              <a:ea typeface="Arial"/>
              <a:cs typeface="Arial"/>
              <a:sym typeface="Arial"/>
            </a:endParaRPr>
          </a:p>
        </p:txBody>
      </p:sp>
      <p:pic>
        <p:nvPicPr>
          <p:cNvPr id="120" name="Google Shape;120;p4"/>
          <p:cNvPicPr preferRelativeResize="0"/>
          <p:nvPr/>
        </p:nvPicPr>
        <p:blipFill rotWithShape="1">
          <a:blip r:embed="rId8">
            <a:alphaModFix/>
          </a:blip>
          <a:srcRect/>
          <a:stretch/>
        </p:blipFill>
        <p:spPr>
          <a:xfrm>
            <a:off x="7267028" y="1957605"/>
            <a:ext cx="772181" cy="721588"/>
          </a:xfrm>
          <a:prstGeom prst="rect">
            <a:avLst/>
          </a:prstGeom>
          <a:noFill/>
          <a:ln w="9525" cap="flat" cmpd="sng">
            <a:solidFill>
              <a:srgbClr val="002060"/>
            </a:solidFill>
            <a:prstDash val="solid"/>
            <a:round/>
            <a:headEnd type="none" w="sm" len="sm"/>
            <a:tailEnd type="none" w="sm" len="sm"/>
          </a:ln>
        </p:spPr>
      </p:pic>
      <p:sp>
        <p:nvSpPr>
          <p:cNvPr id="121" name="Google Shape;121;p4"/>
          <p:cNvSpPr txBox="1"/>
          <p:nvPr/>
        </p:nvSpPr>
        <p:spPr>
          <a:xfrm>
            <a:off x="7034009" y="2799193"/>
            <a:ext cx="1201800" cy="29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a:solidFill>
                  <a:srgbClr val="002060"/>
                </a:solidFill>
                <a:latin typeface="Arial"/>
                <a:ea typeface="Arial"/>
                <a:cs typeface="Arial"/>
                <a:sym typeface="Arial"/>
              </a:rPr>
              <a:t>Surface </a:t>
            </a:r>
            <a:endParaRPr sz="12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a:solidFill>
                  <a:srgbClr val="002060"/>
                </a:solidFill>
                <a:latin typeface="Arial"/>
                <a:ea typeface="Arial"/>
                <a:cs typeface="Arial"/>
                <a:sym typeface="Arial"/>
              </a:rPr>
              <a:t>Observations</a:t>
            </a:r>
            <a:endParaRPr sz="1200" b="1" i="0" u="none" strike="noStrike" cap="none">
              <a:solidFill>
                <a:srgbClr val="002060"/>
              </a:solidFill>
              <a:latin typeface="Arial"/>
              <a:ea typeface="Arial"/>
              <a:cs typeface="Arial"/>
              <a:sym typeface="Arial"/>
            </a:endParaRPr>
          </a:p>
        </p:txBody>
      </p:sp>
      <p:pic>
        <p:nvPicPr>
          <p:cNvPr id="122" name="Google Shape;122;p4"/>
          <p:cNvPicPr preferRelativeResize="0"/>
          <p:nvPr/>
        </p:nvPicPr>
        <p:blipFill rotWithShape="1">
          <a:blip r:embed="rId9">
            <a:alphaModFix/>
          </a:blip>
          <a:srcRect/>
          <a:stretch/>
        </p:blipFill>
        <p:spPr>
          <a:xfrm>
            <a:off x="5248696" y="1994308"/>
            <a:ext cx="827594" cy="648182"/>
          </a:xfrm>
          <a:prstGeom prst="rect">
            <a:avLst/>
          </a:prstGeom>
          <a:noFill/>
          <a:ln w="9525" cap="flat" cmpd="sng">
            <a:solidFill>
              <a:srgbClr val="002060"/>
            </a:solidFill>
            <a:prstDash val="solid"/>
            <a:round/>
            <a:headEnd type="none" w="sm" len="sm"/>
            <a:tailEnd type="none" w="sm" len="sm"/>
          </a:ln>
        </p:spPr>
      </p:pic>
      <p:sp>
        <p:nvSpPr>
          <p:cNvPr id="123" name="Google Shape;123;p4"/>
          <p:cNvSpPr txBox="1"/>
          <p:nvPr/>
        </p:nvSpPr>
        <p:spPr>
          <a:xfrm>
            <a:off x="5237116" y="2815486"/>
            <a:ext cx="857700" cy="30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a:solidFill>
                  <a:srgbClr val="002060"/>
                </a:solidFill>
                <a:latin typeface="Arial"/>
                <a:ea typeface="Arial"/>
                <a:cs typeface="Arial"/>
                <a:sym typeface="Arial"/>
              </a:rPr>
              <a:t>Webcam</a:t>
            </a:r>
            <a:endParaRPr sz="1400" b="0" i="0" u="none" strike="noStrike" cap="none">
              <a:solidFill>
                <a:srgbClr val="000000"/>
              </a:solidFill>
              <a:latin typeface="Arial"/>
              <a:ea typeface="Arial"/>
              <a:cs typeface="Arial"/>
              <a:sym typeface="Arial"/>
            </a:endParaRPr>
          </a:p>
        </p:txBody>
      </p:sp>
      <p:pic>
        <p:nvPicPr>
          <p:cNvPr id="124" name="Google Shape;124;p4"/>
          <p:cNvPicPr preferRelativeResize="0">
            <a:picLocks noGrp="1"/>
          </p:cNvPicPr>
          <p:nvPr>
            <p:ph type="body" idx="1"/>
          </p:nvPr>
        </p:nvPicPr>
        <p:blipFill rotWithShape="1">
          <a:blip r:embed="rId10">
            <a:alphaModFix/>
          </a:blip>
          <a:srcRect/>
          <a:stretch/>
        </p:blipFill>
        <p:spPr>
          <a:xfrm>
            <a:off x="8243042" y="1969696"/>
            <a:ext cx="728100" cy="697500"/>
          </a:xfrm>
          <a:prstGeom prst="rect">
            <a:avLst/>
          </a:prstGeom>
          <a:noFill/>
          <a:ln w="19050" cap="flat" cmpd="sng">
            <a:solidFill>
              <a:srgbClr val="002060"/>
            </a:solidFill>
            <a:prstDash val="solid"/>
            <a:round/>
            <a:headEnd type="none" w="sm" len="sm"/>
            <a:tailEnd type="none" w="sm" len="sm"/>
          </a:ln>
        </p:spPr>
      </p:pic>
      <p:pic>
        <p:nvPicPr>
          <p:cNvPr id="125" name="Google Shape;125;p4"/>
          <p:cNvPicPr preferRelativeResize="0"/>
          <p:nvPr/>
        </p:nvPicPr>
        <p:blipFill rotWithShape="1">
          <a:blip r:embed="rId11">
            <a:alphaModFix/>
          </a:blip>
          <a:srcRect/>
          <a:stretch/>
        </p:blipFill>
        <p:spPr>
          <a:xfrm>
            <a:off x="3937311" y="3991942"/>
            <a:ext cx="1590814" cy="1324151"/>
          </a:xfrm>
          <a:prstGeom prst="rect">
            <a:avLst/>
          </a:prstGeom>
          <a:noFill/>
          <a:ln w="19050" cap="flat" cmpd="sng">
            <a:solidFill>
              <a:srgbClr val="002060"/>
            </a:solidFill>
            <a:prstDash val="solid"/>
            <a:round/>
            <a:headEnd type="none" w="sm" len="sm"/>
            <a:tailEnd type="none" w="sm" len="sm"/>
          </a:ln>
        </p:spPr>
      </p:pic>
      <p:pic>
        <p:nvPicPr>
          <p:cNvPr id="126" name="Google Shape;126;p4"/>
          <p:cNvPicPr preferRelativeResize="0"/>
          <p:nvPr/>
        </p:nvPicPr>
        <p:blipFill rotWithShape="1">
          <a:blip r:embed="rId12">
            <a:alphaModFix/>
          </a:blip>
          <a:srcRect/>
          <a:stretch/>
        </p:blipFill>
        <p:spPr>
          <a:xfrm>
            <a:off x="178328" y="1905000"/>
            <a:ext cx="1715997" cy="826798"/>
          </a:xfrm>
          <a:prstGeom prst="rect">
            <a:avLst/>
          </a:prstGeom>
          <a:noFill/>
          <a:ln w="9525" cap="flat" cmpd="sng">
            <a:solidFill>
              <a:srgbClr val="002060"/>
            </a:solidFill>
            <a:prstDash val="solid"/>
            <a:round/>
            <a:headEnd type="none" w="sm" len="sm"/>
            <a:tailEnd type="none" w="sm" len="sm"/>
          </a:ln>
        </p:spPr>
      </p:pic>
      <p:sp>
        <p:nvSpPr>
          <p:cNvPr id="127" name="Google Shape;127;p4"/>
          <p:cNvSpPr txBox="1"/>
          <p:nvPr/>
        </p:nvSpPr>
        <p:spPr>
          <a:xfrm>
            <a:off x="7444188" y="5401301"/>
            <a:ext cx="1396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200"/>
              <a:buFont typeface="Arial"/>
              <a:buNone/>
            </a:pPr>
            <a:r>
              <a:rPr lang="en-US" sz="1200" b="1" i="0" u="none" strike="noStrike" cap="none" dirty="0" smtClean="0">
                <a:solidFill>
                  <a:srgbClr val="002060"/>
                </a:solidFill>
                <a:latin typeface="Arial"/>
                <a:ea typeface="Arial"/>
                <a:cs typeface="Arial"/>
                <a:sym typeface="Arial"/>
              </a:rPr>
              <a:t>Daily Snow </a:t>
            </a:r>
            <a:r>
              <a:rPr lang="en-US" sz="1200" b="1" i="0" u="none" strike="noStrike" cap="none" dirty="0">
                <a:solidFill>
                  <a:srgbClr val="002060"/>
                </a:solidFill>
                <a:latin typeface="Arial"/>
                <a:ea typeface="Arial"/>
                <a:cs typeface="Arial"/>
                <a:sym typeface="Arial"/>
              </a:rPr>
              <a:t>&amp; </a:t>
            </a:r>
            <a:r>
              <a:rPr lang="en-US" sz="1200" b="1" i="0" u="none" strike="noStrike" cap="none" dirty="0" smtClean="0">
                <a:solidFill>
                  <a:srgbClr val="002060"/>
                </a:solidFill>
                <a:latin typeface="Arial"/>
                <a:ea typeface="Arial"/>
                <a:cs typeface="Arial"/>
                <a:sym typeface="Arial"/>
              </a:rPr>
              <a:t>Ice Charts</a:t>
            </a:r>
            <a:endParaRPr sz="1200" b="1" i="0" u="none" strike="noStrike" cap="none" dirty="0">
              <a:solidFill>
                <a:srgbClr val="002060"/>
              </a:solidFill>
              <a:latin typeface="Arial"/>
              <a:ea typeface="Arial"/>
              <a:cs typeface="Arial"/>
              <a:sym typeface="Arial"/>
            </a:endParaRPr>
          </a:p>
        </p:txBody>
      </p:sp>
      <p:sp>
        <p:nvSpPr>
          <p:cNvPr id="128" name="Google Shape;128;p4"/>
          <p:cNvSpPr txBox="1"/>
          <p:nvPr/>
        </p:nvSpPr>
        <p:spPr>
          <a:xfrm>
            <a:off x="2140850" y="5475796"/>
            <a:ext cx="16215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200"/>
              <a:buFont typeface="Arial"/>
              <a:buNone/>
            </a:pPr>
            <a:r>
              <a:rPr lang="en-US" sz="1200" b="1" i="0" u="none" strike="noStrike" cap="none" dirty="0" smtClean="0">
                <a:solidFill>
                  <a:srgbClr val="002060"/>
                </a:solidFill>
                <a:latin typeface="Arial"/>
                <a:ea typeface="Arial"/>
                <a:cs typeface="Arial"/>
                <a:sym typeface="Arial"/>
              </a:rPr>
              <a:t>Annotated </a:t>
            </a:r>
            <a:r>
              <a:rPr lang="en-US" sz="1200" b="1" i="0" u="none" strike="noStrike" cap="none" dirty="0">
                <a:solidFill>
                  <a:srgbClr val="002060"/>
                </a:solidFill>
                <a:latin typeface="Arial"/>
                <a:ea typeface="Arial"/>
                <a:cs typeface="Arial"/>
                <a:sym typeface="Arial"/>
              </a:rPr>
              <a:t>Imagery</a:t>
            </a:r>
            <a:endParaRPr sz="1200" b="1" i="0" u="none" strike="noStrike" cap="none" dirty="0">
              <a:solidFill>
                <a:srgbClr val="002060"/>
              </a:solidFill>
              <a:latin typeface="Arial"/>
              <a:ea typeface="Arial"/>
              <a:cs typeface="Arial"/>
              <a:sym typeface="Arial"/>
            </a:endParaRPr>
          </a:p>
        </p:txBody>
      </p:sp>
      <p:sp>
        <p:nvSpPr>
          <p:cNvPr id="129" name="Google Shape;129;p4"/>
          <p:cNvSpPr txBox="1"/>
          <p:nvPr/>
        </p:nvSpPr>
        <p:spPr>
          <a:xfrm>
            <a:off x="3943524" y="5462886"/>
            <a:ext cx="16215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200"/>
              <a:buFont typeface="Arial"/>
              <a:buNone/>
            </a:pPr>
            <a:r>
              <a:rPr lang="en-US" sz="1200" b="1" i="0" u="none" strike="noStrike" cap="none">
                <a:solidFill>
                  <a:srgbClr val="002060"/>
                </a:solidFill>
                <a:latin typeface="Arial"/>
                <a:ea typeface="Arial"/>
                <a:cs typeface="Arial"/>
                <a:sym typeface="Arial"/>
              </a:rPr>
              <a:t>Asset Management</a:t>
            </a:r>
            <a:endParaRPr sz="1200" b="1" i="0" u="none" strike="noStrike" cap="none">
              <a:solidFill>
                <a:srgbClr val="002060"/>
              </a:solidFill>
              <a:latin typeface="Arial"/>
              <a:ea typeface="Arial"/>
              <a:cs typeface="Arial"/>
              <a:sym typeface="Arial"/>
            </a:endParaRPr>
          </a:p>
        </p:txBody>
      </p:sp>
      <p:sp>
        <p:nvSpPr>
          <p:cNvPr id="130" name="Google Shape;130;p4"/>
          <p:cNvSpPr txBox="1"/>
          <p:nvPr/>
        </p:nvSpPr>
        <p:spPr>
          <a:xfrm>
            <a:off x="5693856" y="5383460"/>
            <a:ext cx="16215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200"/>
              <a:buFont typeface="Arial"/>
              <a:buNone/>
            </a:pPr>
            <a:r>
              <a:rPr lang="en-US" sz="1200" b="1" i="0" u="none" strike="noStrike" cap="none">
                <a:solidFill>
                  <a:srgbClr val="002060"/>
                </a:solidFill>
                <a:latin typeface="Arial"/>
                <a:ea typeface="Arial"/>
                <a:cs typeface="Arial"/>
                <a:sym typeface="Arial"/>
              </a:rPr>
              <a:t>Fractures, Leads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2060"/>
              </a:buClr>
              <a:buSzPts val="1200"/>
              <a:buFont typeface="Arial"/>
              <a:buNone/>
            </a:pPr>
            <a:r>
              <a:rPr lang="en-US" sz="1200" b="1" i="0" u="none" strike="noStrike" cap="none">
                <a:solidFill>
                  <a:srgbClr val="002060"/>
                </a:solidFill>
                <a:latin typeface="Arial"/>
                <a:ea typeface="Arial"/>
                <a:cs typeface="Arial"/>
                <a:sym typeface="Arial"/>
              </a:rPr>
              <a:t>&amp; Polynyas</a:t>
            </a:r>
            <a:endParaRPr sz="1200" b="1" i="0" u="none" strike="noStrike" cap="none">
              <a:solidFill>
                <a:srgbClr val="002060"/>
              </a:solidFill>
              <a:latin typeface="Arial"/>
              <a:ea typeface="Arial"/>
              <a:cs typeface="Arial"/>
              <a:sym typeface="Arial"/>
            </a:endParaRPr>
          </a:p>
        </p:txBody>
      </p:sp>
      <p:pic>
        <p:nvPicPr>
          <p:cNvPr id="131" name="Google Shape;131;p4"/>
          <p:cNvPicPr preferRelativeResize="0"/>
          <p:nvPr/>
        </p:nvPicPr>
        <p:blipFill rotWithShape="1">
          <a:blip r:embed="rId13">
            <a:alphaModFix/>
          </a:blip>
          <a:srcRect/>
          <a:stretch/>
        </p:blipFill>
        <p:spPr>
          <a:xfrm>
            <a:off x="5688394" y="3984639"/>
            <a:ext cx="1627008" cy="1338757"/>
          </a:xfrm>
          <a:prstGeom prst="rect">
            <a:avLst/>
          </a:prstGeom>
          <a:noFill/>
          <a:ln w="19050" cap="flat" cmpd="sng">
            <a:solidFill>
              <a:srgbClr val="002060"/>
            </a:solidFill>
            <a:prstDash val="solid"/>
            <a:round/>
            <a:headEnd type="none" w="sm" len="sm"/>
            <a:tailEnd type="none" w="sm" len="sm"/>
          </a:ln>
        </p:spPr>
      </p:pic>
      <p:pic>
        <p:nvPicPr>
          <p:cNvPr id="132" name="Google Shape;132;p4"/>
          <p:cNvPicPr preferRelativeResize="0"/>
          <p:nvPr/>
        </p:nvPicPr>
        <p:blipFill rotWithShape="1">
          <a:blip r:embed="rId14">
            <a:alphaModFix/>
          </a:blip>
          <a:srcRect/>
          <a:stretch/>
        </p:blipFill>
        <p:spPr>
          <a:xfrm>
            <a:off x="304800" y="4011996"/>
            <a:ext cx="1661137" cy="1284043"/>
          </a:xfrm>
          <a:prstGeom prst="rect">
            <a:avLst/>
          </a:prstGeom>
          <a:noFill/>
          <a:ln w="19050" cap="flat" cmpd="sng">
            <a:solidFill>
              <a:srgbClr val="002060"/>
            </a:solidFill>
            <a:prstDash val="solid"/>
            <a:miter lim="800000"/>
            <a:headEnd type="none" w="sm" len="sm"/>
            <a:tailEnd type="none" w="sm" len="sm"/>
          </a:ln>
        </p:spPr>
      </p:pic>
      <p:sp>
        <p:nvSpPr>
          <p:cNvPr id="133" name="Google Shape;133;p4"/>
          <p:cNvSpPr txBox="1"/>
          <p:nvPr/>
        </p:nvSpPr>
        <p:spPr>
          <a:xfrm>
            <a:off x="324595" y="5370552"/>
            <a:ext cx="16215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200"/>
              <a:buFont typeface="Arial"/>
              <a:buNone/>
            </a:pPr>
            <a:r>
              <a:rPr lang="en-US" sz="1200" b="1" i="0" u="none" strike="noStrike" cap="none">
                <a:solidFill>
                  <a:srgbClr val="002060"/>
                </a:solidFill>
                <a:latin typeface="Arial"/>
                <a:ea typeface="Arial"/>
                <a:cs typeface="Arial"/>
                <a:sym typeface="Arial"/>
              </a:rPr>
              <a:t>Weekly Hemispheric</a:t>
            </a:r>
            <a:endParaRPr sz="1200" b="1" i="0" u="none" strike="noStrike" cap="none">
              <a:solidFill>
                <a:srgbClr val="002060"/>
              </a:solidFill>
              <a:latin typeface="Arial"/>
              <a:ea typeface="Arial"/>
              <a:cs typeface="Arial"/>
              <a:sym typeface="Arial"/>
            </a:endParaRPr>
          </a:p>
        </p:txBody>
      </p:sp>
      <p:sp>
        <p:nvSpPr>
          <p:cNvPr id="135" name="Google Shape;135;p4"/>
          <p:cNvSpPr txBox="1"/>
          <p:nvPr/>
        </p:nvSpPr>
        <p:spPr>
          <a:xfrm>
            <a:off x="882504" y="6096000"/>
            <a:ext cx="7379100" cy="338700"/>
          </a:xfrm>
          <a:prstGeom prst="rect">
            <a:avLst/>
          </a:prstGeom>
          <a:solidFill>
            <a:srgbClr val="BFBF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600"/>
              <a:buFont typeface="Arial"/>
              <a:buNone/>
            </a:pPr>
            <a:r>
              <a:rPr lang="en-US" sz="1600" b="1" i="1" u="none" strike="noStrike" cap="none">
                <a:solidFill>
                  <a:srgbClr val="002060"/>
                </a:solidFill>
                <a:latin typeface="Arial"/>
                <a:ea typeface="Arial"/>
                <a:cs typeface="Arial"/>
                <a:sym typeface="Arial"/>
              </a:rPr>
              <a:t>Accurate… Timely… Relevant… Consistent</a:t>
            </a:r>
            <a:endParaRPr sz="1400" b="0" i="1" u="none" strike="noStrike" cap="none">
              <a:solidFill>
                <a:srgbClr val="002060"/>
              </a:solidFill>
              <a:latin typeface="Arial"/>
              <a:ea typeface="Arial"/>
              <a:cs typeface="Arial"/>
              <a:sym typeface="Arial"/>
            </a:endParaRPr>
          </a:p>
        </p:txBody>
      </p:sp>
      <p:pic>
        <p:nvPicPr>
          <p:cNvPr id="35" name="Picture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44187" y="3977097"/>
            <a:ext cx="1338663" cy="1338663"/>
          </a:xfrm>
          <a:prstGeom prst="rect">
            <a:avLst/>
          </a:prstGeom>
          <a:ln w="19050">
            <a:solidFill>
              <a:srgbClr val="002060"/>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81800"/>
            <a:ext cx="9144000" cy="762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0" y="1027188"/>
            <a:ext cx="9144000" cy="94615"/>
          </a:xfrm>
          <a:custGeom>
            <a:avLst/>
            <a:gdLst/>
            <a:ahLst/>
            <a:cxnLst/>
            <a:rect l="l" t="t" r="r" b="b"/>
            <a:pathLst>
              <a:path w="9144000" h="94615">
                <a:moveTo>
                  <a:pt x="0" y="94475"/>
                </a:moveTo>
                <a:lnTo>
                  <a:pt x="9144000" y="94475"/>
                </a:lnTo>
                <a:lnTo>
                  <a:pt x="9144000" y="0"/>
                </a:lnTo>
                <a:lnTo>
                  <a:pt x="0" y="0"/>
                </a:lnTo>
                <a:lnTo>
                  <a:pt x="0" y="94475"/>
                </a:lnTo>
                <a:close/>
              </a:path>
            </a:pathLst>
          </a:custGeom>
          <a:solidFill>
            <a:srgbClr val="0000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0" y="1179576"/>
            <a:ext cx="9144000" cy="7619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76200" y="76200"/>
            <a:ext cx="914399" cy="91439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4572761" y="1466850"/>
            <a:ext cx="0" cy="5047615"/>
          </a:xfrm>
          <a:custGeom>
            <a:avLst/>
            <a:gdLst/>
            <a:ahLst/>
            <a:cxnLst/>
            <a:rect l="l" t="t" r="r" b="b"/>
            <a:pathLst>
              <a:path h="5047615">
                <a:moveTo>
                  <a:pt x="0" y="5047488"/>
                </a:moveTo>
                <a:lnTo>
                  <a:pt x="0" y="0"/>
                </a:lnTo>
              </a:path>
            </a:pathLst>
          </a:custGeom>
          <a:ln w="2590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73914" y="3890009"/>
            <a:ext cx="8991600" cy="0"/>
          </a:xfrm>
          <a:custGeom>
            <a:avLst/>
            <a:gdLst/>
            <a:ahLst/>
            <a:cxnLst/>
            <a:rect l="l" t="t" r="r" b="b"/>
            <a:pathLst>
              <a:path w="8991600">
                <a:moveTo>
                  <a:pt x="8991600" y="0"/>
                </a:moveTo>
                <a:lnTo>
                  <a:pt x="0" y="0"/>
                </a:lnTo>
              </a:path>
            </a:pathLst>
          </a:custGeom>
          <a:ln w="2590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txBox="1"/>
          <p:nvPr/>
        </p:nvSpPr>
        <p:spPr>
          <a:xfrm>
            <a:off x="0" y="1223014"/>
            <a:ext cx="4556719" cy="517449"/>
          </a:xfrm>
          <a:prstGeom prst="rect">
            <a:avLst/>
          </a:prstGeom>
        </p:spPr>
        <p:txBody>
          <a:bodyPr vert="horz" wrap="square" lIns="0" tIns="12065" rIns="0" bIns="0" rtlCol="0">
            <a:spAutoFit/>
          </a:bodyPr>
          <a:lstStyle/>
          <a:p>
            <a:pPr marL="850265" marR="5080" lvl="0" indent="-838200" algn="ctr"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ea typeface="+mn-ea"/>
              </a:rPr>
              <a:t>Interactive </a:t>
            </a:r>
            <a:r>
              <a:rPr kumimoji="0" sz="1600" b="1" i="0" u="none" strike="noStrike" kern="1200" cap="none" spc="-5" normalizeH="0" baseline="0" noProof="0" dirty="0" smtClean="0">
                <a:ln>
                  <a:noFill/>
                </a:ln>
                <a:solidFill>
                  <a:prstClr val="black"/>
                </a:solidFill>
                <a:effectLst/>
                <a:uLnTx/>
                <a:uFillTx/>
                <a:ea typeface="+mn-ea"/>
              </a:rPr>
              <a:t>Multi-sensor</a:t>
            </a:r>
            <a:r>
              <a:rPr kumimoji="0" lang="en-US" sz="1600" b="1" i="0" u="none" strike="noStrike" kern="1200" cap="none" spc="-5" normalizeH="0" noProof="0" dirty="0" smtClean="0">
                <a:ln>
                  <a:noFill/>
                </a:ln>
                <a:solidFill>
                  <a:prstClr val="black"/>
                </a:solidFill>
                <a:effectLst/>
                <a:uLnTx/>
                <a:uFillTx/>
                <a:ea typeface="+mn-ea"/>
              </a:rPr>
              <a:t> </a:t>
            </a:r>
          </a:p>
          <a:p>
            <a:pPr marL="850265" marR="5080" lvl="0" indent="-838200" algn="ctr" defTabSz="914400" rtl="0" eaLnBrk="1" fontAlgn="auto" latinLnBrk="0" hangingPunct="1">
              <a:lnSpc>
                <a:spcPct val="100000"/>
              </a:lnSpc>
              <a:spcBef>
                <a:spcPts val="95"/>
              </a:spcBef>
              <a:spcAft>
                <a:spcPts val="0"/>
              </a:spcAft>
              <a:buClrTx/>
              <a:buSzTx/>
              <a:buFontTx/>
              <a:buNone/>
              <a:tabLst/>
              <a:defRPr/>
            </a:pPr>
            <a:r>
              <a:rPr lang="en-US" sz="1600" b="1" kern="1200" spc="-5" baseline="0" dirty="0">
                <a:solidFill>
                  <a:prstClr val="black"/>
                </a:solidFill>
                <a:ea typeface="+mn-ea"/>
              </a:rPr>
              <a:t>S</a:t>
            </a:r>
            <a:r>
              <a:rPr kumimoji="0" sz="1600" b="1" i="0" u="none" strike="noStrike" kern="1200" cap="none" spc="-5" normalizeH="0" baseline="0" noProof="0" dirty="0" smtClean="0">
                <a:ln>
                  <a:noFill/>
                </a:ln>
                <a:solidFill>
                  <a:prstClr val="black"/>
                </a:solidFill>
                <a:effectLst/>
                <a:uLnTx/>
                <a:uFillTx/>
                <a:ea typeface="+mn-ea"/>
              </a:rPr>
              <a:t>now </a:t>
            </a:r>
            <a:r>
              <a:rPr kumimoji="0" lang="en-US" sz="1600" b="1" i="0" u="none" strike="noStrike" kern="1200" cap="none" spc="-5" normalizeH="0" baseline="0" noProof="0" dirty="0" smtClean="0">
                <a:ln>
                  <a:noFill/>
                </a:ln>
                <a:solidFill>
                  <a:prstClr val="black"/>
                </a:solidFill>
                <a:effectLst/>
                <a:uLnTx/>
                <a:uFillTx/>
                <a:ea typeface="+mn-ea"/>
              </a:rPr>
              <a:t>and</a:t>
            </a:r>
            <a:r>
              <a:rPr kumimoji="0" sz="1600" b="1" i="0" u="none" strike="noStrike" kern="1200" cap="none" spc="-5" normalizeH="0" baseline="0" noProof="0" dirty="0" smtClean="0">
                <a:ln>
                  <a:noFill/>
                </a:ln>
                <a:solidFill>
                  <a:prstClr val="black"/>
                </a:solidFill>
                <a:effectLst/>
                <a:uLnTx/>
                <a:uFillTx/>
                <a:ea typeface="+mn-ea"/>
              </a:rPr>
              <a:t> Ice </a:t>
            </a:r>
            <a:r>
              <a:rPr kumimoji="0" sz="1600" b="1" i="0" u="none" strike="noStrike" kern="1200" cap="none" spc="-5" normalizeH="0" baseline="0" noProof="0" dirty="0">
                <a:ln>
                  <a:noFill/>
                </a:ln>
                <a:solidFill>
                  <a:prstClr val="black"/>
                </a:solidFill>
                <a:effectLst/>
                <a:uLnTx/>
                <a:uFillTx/>
                <a:ea typeface="+mn-ea"/>
              </a:rPr>
              <a:t>Mapping</a:t>
            </a:r>
            <a:r>
              <a:rPr kumimoji="0" sz="1600" b="1" i="0" u="none" strike="noStrike" kern="1200" cap="none" spc="-10" normalizeH="0" baseline="0" noProof="0" dirty="0">
                <a:ln>
                  <a:noFill/>
                </a:ln>
                <a:solidFill>
                  <a:prstClr val="black"/>
                </a:solidFill>
                <a:effectLst/>
                <a:uLnTx/>
                <a:uFillTx/>
                <a:ea typeface="+mn-ea"/>
              </a:rPr>
              <a:t> </a:t>
            </a:r>
            <a:r>
              <a:rPr kumimoji="0" sz="1600" b="1" i="0" u="none" strike="noStrike" kern="1200" cap="none" spc="-10" normalizeH="0" baseline="0" noProof="0" dirty="0" smtClean="0">
                <a:ln>
                  <a:noFill/>
                </a:ln>
                <a:solidFill>
                  <a:prstClr val="black"/>
                </a:solidFill>
                <a:effectLst/>
                <a:uLnTx/>
                <a:uFillTx/>
                <a:ea typeface="+mn-ea"/>
              </a:rPr>
              <a:t>System</a:t>
            </a:r>
            <a:r>
              <a:rPr kumimoji="0" lang="en-US" sz="1600" b="1" i="0" u="none" strike="noStrike" kern="1200" cap="none" spc="-10" normalizeH="0" baseline="0" noProof="0" dirty="0" smtClean="0">
                <a:ln>
                  <a:noFill/>
                </a:ln>
                <a:solidFill>
                  <a:prstClr val="black"/>
                </a:solidFill>
                <a:effectLst/>
                <a:uLnTx/>
                <a:uFillTx/>
                <a:ea typeface="+mn-ea"/>
              </a:rPr>
              <a:t> (IMS)</a:t>
            </a:r>
            <a:endParaRPr kumimoji="0" sz="1600" b="1" i="0" u="none" strike="noStrike" kern="1200" cap="none" spc="0" normalizeH="0" baseline="0" noProof="0" dirty="0">
              <a:ln>
                <a:noFill/>
              </a:ln>
              <a:solidFill>
                <a:prstClr val="black"/>
              </a:solidFill>
              <a:effectLst/>
              <a:uLnTx/>
              <a:uFillTx/>
              <a:ea typeface="+mn-ea"/>
            </a:endParaRPr>
          </a:p>
        </p:txBody>
      </p:sp>
      <p:sp>
        <p:nvSpPr>
          <p:cNvPr id="10" name="object 10"/>
          <p:cNvSpPr txBox="1"/>
          <p:nvPr/>
        </p:nvSpPr>
        <p:spPr>
          <a:xfrm>
            <a:off x="4572760" y="1227947"/>
            <a:ext cx="4571239" cy="258404"/>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Arial"/>
                <a:ea typeface="+mn-ea"/>
                <a:cs typeface="Arial"/>
              </a:rPr>
              <a:t>Great</a:t>
            </a:r>
            <a:r>
              <a:rPr kumimoji="0" sz="1600" b="1" i="0" u="none" strike="noStrike" kern="1200" cap="none" spc="-35" normalizeH="0" baseline="0" noProof="0" dirty="0">
                <a:ln>
                  <a:noFill/>
                </a:ln>
                <a:solidFill>
                  <a:prstClr val="black"/>
                </a:solidFill>
                <a:effectLst/>
                <a:uLnTx/>
                <a:uFillTx/>
                <a:latin typeface="Arial"/>
                <a:ea typeface="+mn-ea"/>
                <a:cs typeface="Arial"/>
              </a:rPr>
              <a:t> </a:t>
            </a:r>
            <a:r>
              <a:rPr kumimoji="0" sz="1600" b="1" i="0" u="none" strike="noStrike" kern="1200" cap="none" spc="-5" normalizeH="0" baseline="0" noProof="0" dirty="0">
                <a:ln>
                  <a:noFill/>
                </a:ln>
                <a:solidFill>
                  <a:prstClr val="black"/>
                </a:solidFill>
                <a:effectLst/>
                <a:uLnTx/>
                <a:uFillTx/>
                <a:latin typeface="Arial"/>
                <a:ea typeface="+mn-ea"/>
                <a:cs typeface="Arial"/>
              </a:rPr>
              <a:t>Lakes</a:t>
            </a:r>
            <a:endParaRPr kumimoji="0" sz="1600" b="1"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1"/>
          <p:cNvSpPr txBox="1"/>
          <p:nvPr/>
        </p:nvSpPr>
        <p:spPr>
          <a:xfrm>
            <a:off x="0" y="3886210"/>
            <a:ext cx="4572760" cy="258404"/>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600" b="1" i="0" u="none" strike="noStrike" kern="1200" cap="none" spc="-5" normalizeH="0" baseline="0" noProof="0" dirty="0" smtClean="0">
                <a:ln>
                  <a:noFill/>
                </a:ln>
                <a:solidFill>
                  <a:prstClr val="black"/>
                </a:solidFill>
                <a:effectLst/>
                <a:uLnTx/>
                <a:uFillTx/>
                <a:ea typeface="+mn-ea"/>
              </a:rPr>
              <a:t>Chesa</a:t>
            </a:r>
            <a:r>
              <a:rPr lang="en-US" sz="1600" b="1" kern="1200" spc="-5" noProof="0" dirty="0" smtClean="0">
                <a:solidFill>
                  <a:prstClr val="black"/>
                </a:solidFill>
                <a:ea typeface="+mn-ea"/>
              </a:rPr>
              <a:t>peake and Delaware Bay</a:t>
            </a:r>
            <a:endParaRPr kumimoji="0" sz="1600" b="1" i="0" u="none" strike="noStrike" kern="1200" cap="none" spc="0" normalizeH="0" baseline="0" noProof="0" dirty="0">
              <a:ln>
                <a:noFill/>
              </a:ln>
              <a:solidFill>
                <a:prstClr val="black"/>
              </a:solidFill>
              <a:effectLst/>
              <a:uLnTx/>
              <a:uFillTx/>
              <a:ea typeface="+mn-ea"/>
            </a:endParaRPr>
          </a:p>
        </p:txBody>
      </p:sp>
      <p:sp>
        <p:nvSpPr>
          <p:cNvPr id="12" name="object 12"/>
          <p:cNvSpPr txBox="1"/>
          <p:nvPr/>
        </p:nvSpPr>
        <p:spPr>
          <a:xfrm>
            <a:off x="4588802" y="3886210"/>
            <a:ext cx="4555198" cy="258404"/>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lang="en-US" sz="1600" b="1" i="0" u="none" strike="noStrike" kern="1200" cap="none" spc="-5" normalizeH="0" baseline="0" noProof="0" dirty="0" smtClean="0">
                <a:ln>
                  <a:noFill/>
                </a:ln>
                <a:solidFill>
                  <a:prstClr val="black"/>
                </a:solidFill>
                <a:effectLst/>
                <a:uLnTx/>
                <a:uFillTx/>
                <a:ea typeface="+mn-ea"/>
              </a:rPr>
              <a:t>New England</a:t>
            </a:r>
            <a:endParaRPr kumimoji="0" sz="1600" b="1"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4" name="object 14"/>
          <p:cNvSpPr txBox="1">
            <a:spLocks noGrp="1"/>
          </p:cNvSpPr>
          <p:nvPr>
            <p:ph type="title"/>
          </p:nvPr>
        </p:nvSpPr>
        <p:spPr>
          <a:xfrm>
            <a:off x="0" y="325577"/>
            <a:ext cx="9144000" cy="689291"/>
          </a:xfrm>
          <a:prstGeom prst="rect">
            <a:avLst/>
          </a:prstGeom>
        </p:spPr>
        <p:txBody>
          <a:bodyPr vert="horz" wrap="square" lIns="0" tIns="12065" rIns="0" bIns="0" rtlCol="0">
            <a:spAutoFit/>
          </a:bodyPr>
          <a:lstStyle/>
          <a:p>
            <a:pPr marL="12700" algn="ctr">
              <a:lnSpc>
                <a:spcPct val="100000"/>
              </a:lnSpc>
              <a:spcBef>
                <a:spcPts val="95"/>
              </a:spcBef>
            </a:pPr>
            <a:r>
              <a:rPr spc="-10" dirty="0" smtClean="0">
                <a:solidFill>
                  <a:schemeClr val="bg2"/>
                </a:solidFill>
              </a:rPr>
              <a:t>Snow </a:t>
            </a:r>
            <a:r>
              <a:rPr lang="en-US" spc="-5" dirty="0" smtClean="0">
                <a:solidFill>
                  <a:schemeClr val="bg2"/>
                </a:solidFill>
              </a:rPr>
              <a:t>and</a:t>
            </a:r>
            <a:r>
              <a:rPr spc="-5" dirty="0" smtClean="0">
                <a:solidFill>
                  <a:schemeClr val="bg2"/>
                </a:solidFill>
              </a:rPr>
              <a:t> </a:t>
            </a:r>
            <a:r>
              <a:rPr spc="-5" dirty="0">
                <a:solidFill>
                  <a:schemeClr val="bg2"/>
                </a:solidFill>
              </a:rPr>
              <a:t>Ice</a:t>
            </a:r>
            <a:r>
              <a:rPr spc="25" dirty="0">
                <a:solidFill>
                  <a:schemeClr val="bg2"/>
                </a:solidFill>
              </a:rPr>
              <a:t> </a:t>
            </a:r>
            <a:r>
              <a:rPr lang="en-US" spc="-10" dirty="0" smtClean="0">
                <a:solidFill>
                  <a:schemeClr val="bg2"/>
                </a:solidFill>
              </a:rPr>
              <a:t>Operations</a:t>
            </a:r>
            <a:br>
              <a:rPr lang="en-US" spc="-10" dirty="0" smtClean="0">
                <a:solidFill>
                  <a:schemeClr val="bg2"/>
                </a:solidFill>
              </a:rPr>
            </a:br>
            <a:r>
              <a:rPr lang="en-US" sz="1600" i="1" spc="-10" dirty="0" smtClean="0">
                <a:solidFill>
                  <a:schemeClr val="bg2"/>
                </a:solidFill>
              </a:rPr>
              <a:t>Sample Products</a:t>
            </a:r>
            <a:endParaRPr sz="1600" i="1" spc="-10" dirty="0">
              <a:solidFill>
                <a:schemeClr val="bg2"/>
              </a:solidFill>
            </a:endParaRPr>
          </a:p>
        </p:txBody>
      </p:sp>
      <p:grpSp>
        <p:nvGrpSpPr>
          <p:cNvPr id="15" name="Group 14"/>
          <p:cNvGrpSpPr/>
          <p:nvPr/>
        </p:nvGrpSpPr>
        <p:grpSpPr>
          <a:xfrm>
            <a:off x="82968" y="1806624"/>
            <a:ext cx="4422357" cy="1934433"/>
            <a:chOff x="149643" y="1882824"/>
            <a:chExt cx="4422357" cy="1934433"/>
          </a:xfrm>
        </p:grpSpPr>
        <p:grpSp>
          <p:nvGrpSpPr>
            <p:cNvPr id="5" name="Group 4"/>
            <p:cNvGrpSpPr/>
            <p:nvPr/>
          </p:nvGrpSpPr>
          <p:grpSpPr>
            <a:xfrm>
              <a:off x="152400" y="1882824"/>
              <a:ext cx="4419600" cy="1447800"/>
              <a:chOff x="152400" y="1882824"/>
              <a:chExt cx="4419600" cy="1447800"/>
            </a:xfrm>
          </p:grpSpPr>
          <p:pic>
            <p:nvPicPr>
              <p:cNvPr id="1028" name="Picture 4" descr="C:\Users\walter.clark\Desktop\delme\cursnow_usa.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300" y="1882824"/>
                <a:ext cx="1447800" cy="14478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29" name="Picture 5" descr="C:\Users\walter.clark\Desktop\delme\cursnow_alask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882824"/>
                <a:ext cx="1447800" cy="14478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C:\Users\walter.clark\Desktop\delme\cursnow.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882824"/>
                <a:ext cx="1447800" cy="14478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149643" y="3355592"/>
              <a:ext cx="4291426" cy="461665"/>
            </a:xfrm>
            <a:prstGeom prst="rect">
              <a:avLst/>
            </a:prstGeom>
            <a:noFill/>
          </p:spPr>
          <p:txBody>
            <a:bodyPr wrap="square" rtlCol="0">
              <a:spAutoFit/>
            </a:bodyPr>
            <a:lstStyle/>
            <a:p>
              <a:pPr lvl="0" algn="ctr"/>
              <a:r>
                <a:rPr lang="en-US" sz="1200" kern="1200" spc="-5" dirty="0">
                  <a:solidFill>
                    <a:prstClr val="black"/>
                  </a:solidFill>
                </a:rPr>
                <a:t>Serves as snow and ice initialization for most numerical weather prediction </a:t>
              </a:r>
              <a:r>
                <a:rPr lang="en-US" sz="1200" kern="1200" spc="-5" dirty="0" smtClean="0">
                  <a:solidFill>
                    <a:prstClr val="black"/>
                  </a:solidFill>
                </a:rPr>
                <a:t>models</a:t>
              </a:r>
              <a:endParaRPr lang="en-US" sz="1200" kern="1200" dirty="0">
                <a:solidFill>
                  <a:prstClr val="black"/>
                </a:solidFill>
              </a:endParaRPr>
            </a:p>
          </p:txBody>
        </p:sp>
      </p:grpSp>
      <p:grpSp>
        <p:nvGrpSpPr>
          <p:cNvPr id="22" name="Group 21"/>
          <p:cNvGrpSpPr/>
          <p:nvPr/>
        </p:nvGrpSpPr>
        <p:grpSpPr>
          <a:xfrm>
            <a:off x="4832182" y="1471558"/>
            <a:ext cx="4073693" cy="2462267"/>
            <a:chOff x="4784558" y="1547758"/>
            <a:chExt cx="3902242" cy="2374355"/>
          </a:xfrm>
        </p:grpSpPr>
        <p:pic>
          <p:nvPicPr>
            <p:cNvPr id="1032" name="Picture 8" descr="K:\charts\Great_Lakes\2018-2019_Great_Lakes_Ice_Season\2019\190228\WLakes_CT_28feb2019_1800_S.gif"/>
            <p:cNvPicPr>
              <a:picLocks noChangeAspect="1" noChangeArrowheads="1"/>
            </p:cNvPicPr>
            <p:nvPr/>
          </p:nvPicPr>
          <p:blipFill rotWithShape="1">
            <a:blip r:embed="rId9">
              <a:extLst>
                <a:ext uri="{28A0092B-C50C-407E-A947-70E740481C1C}">
                  <a14:useLocalDpi xmlns:a14="http://schemas.microsoft.com/office/drawing/2010/main" val="0"/>
                </a:ext>
              </a:extLst>
            </a:blip>
            <a:srcRect l="10814" t="8058" r="9572" b="7599"/>
            <a:stretch/>
          </p:blipFill>
          <p:spPr bwMode="auto">
            <a:xfrm>
              <a:off x="4784558" y="1547758"/>
              <a:ext cx="1676400" cy="22983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K:\charts\Great_Lakes\2018-2019_Great_Lakes_Ice_Season\2019\190228\ELakes_CT_28feb2019_1800_S.gif"/>
            <p:cNvPicPr>
              <a:picLocks noChangeAspect="1" noChangeArrowheads="1"/>
            </p:cNvPicPr>
            <p:nvPr/>
          </p:nvPicPr>
          <p:blipFill rotWithShape="1">
            <a:blip r:embed="rId10">
              <a:extLst>
                <a:ext uri="{28A0092B-C50C-407E-A947-70E740481C1C}">
                  <a14:useLocalDpi xmlns:a14="http://schemas.microsoft.com/office/drawing/2010/main" val="0"/>
                </a:ext>
              </a:extLst>
            </a:blip>
            <a:srcRect l="14869" t="10799" r="14404" b="11653"/>
            <a:stretch/>
          </p:blipFill>
          <p:spPr bwMode="auto">
            <a:xfrm>
              <a:off x="6477000" y="1547758"/>
              <a:ext cx="2092884" cy="177318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413196" y="3275782"/>
              <a:ext cx="2273604" cy="646331"/>
            </a:xfrm>
            <a:prstGeom prst="rect">
              <a:avLst/>
            </a:prstGeom>
            <a:noFill/>
          </p:spPr>
          <p:txBody>
            <a:bodyPr wrap="square" rtlCol="0">
              <a:spAutoFit/>
            </a:bodyPr>
            <a:lstStyle/>
            <a:p>
              <a:pPr lvl="0" algn="ctr"/>
              <a:r>
                <a:rPr lang="en-US" sz="1200" kern="1200" spc="-5" dirty="0" smtClean="0">
                  <a:solidFill>
                    <a:prstClr val="black"/>
                  </a:solidFill>
                </a:rPr>
                <a:t>Joint US-Canada effort. Charts and forecasts support USCG, NWS, and industry</a:t>
              </a:r>
              <a:endParaRPr lang="en-US" sz="1200" dirty="0"/>
            </a:p>
          </p:txBody>
        </p:sp>
      </p:grpSp>
      <p:pic>
        <p:nvPicPr>
          <p:cNvPr id="1033" name="Picture 9" descr="K:\charts\Ches_Bay\2018-2019\190131\Ches190131color.jpg"/>
          <p:cNvPicPr>
            <a:picLocks noChangeAspect="1" noChangeArrowheads="1"/>
          </p:cNvPicPr>
          <p:nvPr/>
        </p:nvPicPr>
        <p:blipFill rotWithShape="1">
          <a:blip r:embed="rId11">
            <a:extLst>
              <a:ext uri="{28A0092B-C50C-407E-A947-70E740481C1C}">
                <a14:useLocalDpi xmlns:a14="http://schemas.microsoft.com/office/drawing/2010/main" val="0"/>
              </a:ext>
            </a:extLst>
          </a:blip>
          <a:srcRect l="1861" t="9175" r="4136" b="31653"/>
          <a:stretch/>
        </p:blipFill>
        <p:spPr bwMode="auto">
          <a:xfrm>
            <a:off x="92488" y="4199335"/>
            <a:ext cx="2752106" cy="224189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34" name="Picture 10" descr="K:\charts\Ches_Bay\2018-2019\190131\Ches190131color.jpg"/>
          <p:cNvPicPr>
            <a:picLocks noChangeAspect="1" noChangeArrowheads="1"/>
          </p:cNvPicPr>
          <p:nvPr/>
        </p:nvPicPr>
        <p:blipFill rotWithShape="1">
          <a:blip r:embed="rId11">
            <a:extLst>
              <a:ext uri="{28A0092B-C50C-407E-A947-70E740481C1C}">
                <a14:useLocalDpi xmlns:a14="http://schemas.microsoft.com/office/drawing/2010/main" val="0"/>
              </a:ext>
            </a:extLst>
          </a:blip>
          <a:srcRect l="68769" t="79226" r="12737" b="9603"/>
          <a:stretch/>
        </p:blipFill>
        <p:spPr bwMode="auto">
          <a:xfrm>
            <a:off x="1840831" y="4371232"/>
            <a:ext cx="826168" cy="64581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2805997" y="4627785"/>
            <a:ext cx="1828447" cy="1384995"/>
          </a:xfrm>
          <a:prstGeom prst="rect">
            <a:avLst/>
          </a:prstGeom>
          <a:noFill/>
        </p:spPr>
        <p:txBody>
          <a:bodyPr wrap="square" rtlCol="0">
            <a:spAutoFit/>
          </a:bodyPr>
          <a:lstStyle/>
          <a:p>
            <a:pPr lvl="0" algn="just"/>
            <a:r>
              <a:rPr lang="en-US" sz="1200" kern="1200" spc="-5" dirty="0" smtClean="0">
                <a:solidFill>
                  <a:prstClr val="black"/>
                </a:solidFill>
              </a:rPr>
              <a:t>USNIC forecasts and analyses are considered by the USCG Captain of the Port when making decisions to impose hull restrictions or close regional ports.</a:t>
            </a:r>
            <a:endParaRPr lang="en-US" sz="1200" dirty="0"/>
          </a:p>
        </p:txBody>
      </p:sp>
      <p:grpSp>
        <p:nvGrpSpPr>
          <p:cNvPr id="25" name="Group 24"/>
          <p:cNvGrpSpPr/>
          <p:nvPr/>
        </p:nvGrpSpPr>
        <p:grpSpPr>
          <a:xfrm>
            <a:off x="5276991" y="4138863"/>
            <a:ext cx="3132221" cy="1856874"/>
            <a:chOff x="5181600" y="4191000"/>
            <a:chExt cx="3132221" cy="1856874"/>
          </a:xfrm>
        </p:grpSpPr>
        <p:pic>
          <p:nvPicPr>
            <p:cNvPr id="1035" name="Picture 11" descr="K:\charts\D1\Archive\2017-2018\JAN\D1_NICSupport_180107.jpg"/>
            <p:cNvPicPr>
              <a:picLocks noChangeAspect="1" noChangeArrowheads="1"/>
            </p:cNvPicPr>
            <p:nvPr/>
          </p:nvPicPr>
          <p:blipFill rotWithShape="1">
            <a:blip r:embed="rId12">
              <a:extLst>
                <a:ext uri="{28A0092B-C50C-407E-A947-70E740481C1C}">
                  <a14:useLocalDpi xmlns:a14="http://schemas.microsoft.com/office/drawing/2010/main" val="0"/>
                </a:ext>
              </a:extLst>
            </a:blip>
            <a:srcRect l="3912" t="12276" r="3742" b="16697"/>
            <a:stretch/>
          </p:blipFill>
          <p:spPr bwMode="auto">
            <a:xfrm>
              <a:off x="5181600" y="4191000"/>
              <a:ext cx="3124200" cy="1856874"/>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36" name="Picture 12" descr="K:\charts\D1\Archive\2017-2018\JAN\D1_NICSupport_180107.jpg"/>
            <p:cNvPicPr>
              <a:picLocks noChangeAspect="1" noChangeArrowheads="1"/>
            </p:cNvPicPr>
            <p:nvPr/>
          </p:nvPicPr>
          <p:blipFill rotWithShape="1">
            <a:blip r:embed="rId12">
              <a:extLst>
                <a:ext uri="{28A0092B-C50C-407E-A947-70E740481C1C}">
                  <a14:useLocalDpi xmlns:a14="http://schemas.microsoft.com/office/drawing/2010/main" val="0"/>
                </a:ext>
              </a:extLst>
            </a:blip>
            <a:srcRect l="37116" t="90449" r="46726" b="2042"/>
            <a:stretch/>
          </p:blipFill>
          <p:spPr bwMode="auto">
            <a:xfrm>
              <a:off x="7278529" y="5673806"/>
              <a:ext cx="1035292" cy="371791"/>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p:cNvSpPr txBox="1"/>
          <p:nvPr/>
        </p:nvSpPr>
        <p:spPr>
          <a:xfrm>
            <a:off x="4588803" y="6003441"/>
            <a:ext cx="4555195" cy="646331"/>
          </a:xfrm>
          <a:prstGeom prst="rect">
            <a:avLst/>
          </a:prstGeom>
          <a:noFill/>
        </p:spPr>
        <p:txBody>
          <a:bodyPr wrap="square" rtlCol="0">
            <a:spAutoFit/>
          </a:bodyPr>
          <a:lstStyle/>
          <a:p>
            <a:pPr lvl="0" algn="ctr"/>
            <a:r>
              <a:rPr lang="en-US" sz="1200" kern="1200" spc="-5" dirty="0" smtClean="0">
                <a:solidFill>
                  <a:prstClr val="black"/>
                </a:solidFill>
              </a:rPr>
              <a:t>Though not as common as ice in the Great Lakes or the mid-Atlantic, USNIC supports operators in the critical hubs of New York City and Boston</a:t>
            </a:r>
            <a:endParaRPr lang="en-US" sz="1200" dirty="0"/>
          </a:p>
        </p:txBody>
      </p:sp>
    </p:spTree>
    <p:extLst>
      <p:ext uri="{BB962C8B-B14F-4D97-AF65-F5344CB8AC3E}">
        <p14:creationId xmlns:p14="http://schemas.microsoft.com/office/powerpoint/2010/main" val="2705320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g6f3f106790_0_51"/>
          <p:cNvSpPr txBox="1"/>
          <p:nvPr/>
        </p:nvSpPr>
        <p:spPr>
          <a:xfrm>
            <a:off x="228842" y="5909805"/>
            <a:ext cx="8686200" cy="584700"/>
          </a:xfrm>
          <a:prstGeom prst="rect">
            <a:avLst/>
          </a:prstGeom>
          <a:solidFill>
            <a:srgbClr val="BFBF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i="1" dirty="0">
                <a:solidFill>
                  <a:srgbClr val="002060"/>
                </a:solidFill>
              </a:rPr>
              <a:t>Tailored </a:t>
            </a:r>
            <a:r>
              <a:rPr lang="en-US" sz="1600" b="1" i="1" u="none" strike="noStrike" cap="none" dirty="0">
                <a:solidFill>
                  <a:srgbClr val="002060"/>
                </a:solidFill>
                <a:sym typeface="Arial"/>
              </a:rPr>
              <a:t>Support Program provides critical situational awareness to U.S. interests (national defense, resupply, R&amp;D) in or near sea-ice.</a:t>
            </a:r>
            <a:endParaRPr b="1" i="1" dirty="0"/>
          </a:p>
        </p:txBody>
      </p:sp>
      <p:sp>
        <p:nvSpPr>
          <p:cNvPr id="11" name="object 14"/>
          <p:cNvSpPr txBox="1">
            <a:spLocks/>
          </p:cNvSpPr>
          <p:nvPr/>
        </p:nvSpPr>
        <p:spPr>
          <a:xfrm>
            <a:off x="0" y="303228"/>
            <a:ext cx="9144000" cy="714939"/>
          </a:xfrm>
          <a:prstGeom prst="rect">
            <a:avLst/>
          </a:prstGeom>
          <a:noFill/>
          <a:ln>
            <a:noFill/>
          </a:ln>
        </p:spPr>
        <p:txBody>
          <a:bodyPr spcFirstLastPara="1" vert="horz" wrap="square" lIns="0" tIns="12065" rIns="0" bIns="0" rtlCol="0"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9pPr>
          </a:lstStyle>
          <a:p>
            <a:pPr marL="12700">
              <a:spcBef>
                <a:spcPts val="95"/>
              </a:spcBef>
            </a:pPr>
            <a:r>
              <a:rPr lang="en-US" spc="-10" dirty="0" smtClean="0">
                <a:solidFill>
                  <a:schemeClr val="bg2"/>
                </a:solidFill>
              </a:rPr>
              <a:t>Tailored Support Program</a:t>
            </a:r>
          </a:p>
          <a:p>
            <a:pPr marL="12700">
              <a:spcBef>
                <a:spcPts val="95"/>
              </a:spcBef>
            </a:pPr>
            <a:r>
              <a:rPr lang="en-US" sz="1600" i="1" spc="-10" dirty="0">
                <a:solidFill>
                  <a:srgbClr val="000000"/>
                </a:solidFill>
              </a:rPr>
              <a:t>Sample </a:t>
            </a:r>
            <a:r>
              <a:rPr lang="en-US" sz="1600" i="1" spc="-10" dirty="0" smtClean="0">
                <a:solidFill>
                  <a:srgbClr val="000000"/>
                </a:solidFill>
              </a:rPr>
              <a:t>Products</a:t>
            </a:r>
            <a:endParaRPr lang="en-US" sz="1600" i="1" spc="-10" dirty="0">
              <a:solidFill>
                <a:schemeClr val="bg2"/>
              </a:solidFill>
            </a:endParaRPr>
          </a:p>
        </p:txBody>
      </p:sp>
      <p:sp>
        <p:nvSpPr>
          <p:cNvPr id="14" name="Google Shape;230;p21"/>
          <p:cNvSpPr txBox="1">
            <a:spLocks/>
          </p:cNvSpPr>
          <p:nvPr/>
        </p:nvSpPr>
        <p:spPr>
          <a:xfrm>
            <a:off x="228841" y="4817655"/>
            <a:ext cx="4370561" cy="11727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marR="5080">
              <a:lnSpc>
                <a:spcPct val="150000"/>
              </a:lnSpc>
              <a:spcBef>
                <a:spcPts val="100"/>
              </a:spcBef>
              <a:defRPr/>
            </a:pPr>
            <a:r>
              <a:rPr lang="en-US" sz="1200" kern="1200" spc="-5" dirty="0" smtClean="0">
                <a:solidFill>
                  <a:srgbClr val="002060"/>
                </a:solidFill>
              </a:rPr>
              <a:t>Mission Dates: June – Sep 2019</a:t>
            </a:r>
          </a:p>
          <a:p>
            <a:pPr marL="12700" marR="5080">
              <a:lnSpc>
                <a:spcPct val="150000"/>
              </a:lnSpc>
              <a:spcBef>
                <a:spcPts val="100"/>
              </a:spcBef>
              <a:defRPr/>
            </a:pPr>
            <a:r>
              <a:rPr lang="en-US" sz="1200" kern="1200" spc="-5" dirty="0" smtClean="0">
                <a:solidFill>
                  <a:srgbClr val="002060"/>
                </a:solidFill>
              </a:rPr>
              <a:t>Agency: NOAA Pacific Marine and Environmental Lab (PMEL)</a:t>
            </a:r>
          </a:p>
          <a:p>
            <a:pPr marL="12700" marR="5080">
              <a:spcBef>
                <a:spcPts val="100"/>
              </a:spcBef>
              <a:defRPr/>
            </a:pPr>
            <a:r>
              <a:rPr lang="en-US" sz="1200" kern="1200" spc="-5" dirty="0" smtClean="0">
                <a:solidFill>
                  <a:srgbClr val="002060"/>
                </a:solidFill>
              </a:rPr>
              <a:t>USNIC supported PMEL’s use of autonomous systems in its development of improved sea ice prediction</a:t>
            </a:r>
          </a:p>
          <a:p>
            <a:pPr marL="12700" marR="5080">
              <a:spcBef>
                <a:spcPts val="100"/>
              </a:spcBef>
              <a:defRPr/>
            </a:pPr>
            <a:endParaRPr lang="en-US" sz="1200" dirty="0">
              <a:solidFill>
                <a:schemeClr val="dk2"/>
              </a:solidFill>
            </a:endParaRPr>
          </a:p>
        </p:txBody>
      </p:sp>
      <p:sp>
        <p:nvSpPr>
          <p:cNvPr id="15" name="Google Shape;230;p21"/>
          <p:cNvSpPr txBox="1">
            <a:spLocks/>
          </p:cNvSpPr>
          <p:nvPr/>
        </p:nvSpPr>
        <p:spPr>
          <a:xfrm>
            <a:off x="4673116" y="4817655"/>
            <a:ext cx="4315754" cy="11727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marR="5080">
              <a:lnSpc>
                <a:spcPct val="150000"/>
              </a:lnSpc>
              <a:spcBef>
                <a:spcPts val="100"/>
              </a:spcBef>
              <a:defRPr/>
            </a:pPr>
            <a:r>
              <a:rPr lang="en-US" sz="1200" kern="1200" spc="-5" dirty="0" smtClean="0">
                <a:solidFill>
                  <a:srgbClr val="002060"/>
                </a:solidFill>
              </a:rPr>
              <a:t>Mission Dates: Sep – Oct 2019</a:t>
            </a:r>
          </a:p>
          <a:p>
            <a:pPr marL="12700" marR="5080">
              <a:lnSpc>
                <a:spcPct val="150000"/>
              </a:lnSpc>
              <a:spcBef>
                <a:spcPts val="100"/>
              </a:spcBef>
              <a:defRPr/>
            </a:pPr>
            <a:r>
              <a:rPr lang="en-US" sz="1200" kern="1200" spc="-5" dirty="0" smtClean="0">
                <a:solidFill>
                  <a:srgbClr val="002060"/>
                </a:solidFill>
              </a:rPr>
              <a:t>Agencies: U.S. Coast Guard, National Science Foundation</a:t>
            </a:r>
          </a:p>
          <a:p>
            <a:pPr marL="12700" marR="5080">
              <a:spcBef>
                <a:spcPts val="100"/>
              </a:spcBef>
              <a:defRPr/>
            </a:pPr>
            <a:r>
              <a:rPr lang="en-US" sz="1200" kern="1200" spc="-5" dirty="0" smtClean="0">
                <a:solidFill>
                  <a:srgbClr val="002060"/>
                </a:solidFill>
              </a:rPr>
              <a:t>USNIC supported USCG maritime awareness and NSF ocean exploration and research efforts</a:t>
            </a:r>
          </a:p>
          <a:p>
            <a:pPr marL="12700" marR="5080">
              <a:spcBef>
                <a:spcPts val="100"/>
              </a:spcBef>
              <a:defRPr/>
            </a:pPr>
            <a:endParaRPr lang="en-US" sz="1200" dirty="0">
              <a:solidFill>
                <a:schemeClr val="dk2"/>
              </a:solidFill>
            </a:endParaRPr>
          </a:p>
        </p:txBody>
      </p:sp>
      <p:grpSp>
        <p:nvGrpSpPr>
          <p:cNvPr id="6" name="Group 5"/>
          <p:cNvGrpSpPr/>
          <p:nvPr/>
        </p:nvGrpSpPr>
        <p:grpSpPr>
          <a:xfrm>
            <a:off x="182074" y="1488001"/>
            <a:ext cx="8779853" cy="3387213"/>
            <a:chOff x="182074" y="1488001"/>
            <a:chExt cx="8779853" cy="3387213"/>
          </a:xfrm>
        </p:grpSpPr>
        <p:grpSp>
          <p:nvGrpSpPr>
            <p:cNvPr id="4" name="Group 3"/>
            <p:cNvGrpSpPr/>
            <p:nvPr/>
          </p:nvGrpSpPr>
          <p:grpSpPr>
            <a:xfrm>
              <a:off x="182074" y="1488001"/>
              <a:ext cx="8779853" cy="3387213"/>
              <a:chOff x="175830" y="1488001"/>
              <a:chExt cx="8779853" cy="3387213"/>
            </a:xfrm>
          </p:grpSpPr>
          <p:grpSp>
            <p:nvGrpSpPr>
              <p:cNvPr id="2" name="Group 1"/>
              <p:cNvGrpSpPr/>
              <p:nvPr/>
            </p:nvGrpSpPr>
            <p:grpSpPr>
              <a:xfrm>
                <a:off x="175830" y="1488001"/>
                <a:ext cx="4347991" cy="3387213"/>
                <a:chOff x="175830" y="1488001"/>
                <a:chExt cx="4347991" cy="3387213"/>
              </a:xfrm>
            </p:grpSpPr>
            <p:pic>
              <p:nvPicPr>
                <p:cNvPr id="222" name="Google Shape;222;g6f3f106790_0_51"/>
                <p:cNvPicPr preferRelativeResize="0"/>
                <p:nvPr/>
              </p:nvPicPr>
              <p:blipFill rotWithShape="1">
                <a:blip r:embed="rId3">
                  <a:alphaModFix/>
                </a:blip>
                <a:srcRect/>
                <a:stretch/>
              </p:blipFill>
              <p:spPr>
                <a:xfrm>
                  <a:off x="175830" y="1488001"/>
                  <a:ext cx="4174826" cy="3225999"/>
                </a:xfrm>
                <a:prstGeom prst="rect">
                  <a:avLst/>
                </a:prstGeom>
                <a:noFill/>
                <a:ln w="9525" cap="flat" cmpd="sng">
                  <a:solidFill>
                    <a:schemeClr val="dk2"/>
                  </a:solidFill>
                  <a:prstDash val="solid"/>
                  <a:round/>
                  <a:headEnd type="none" w="sm" len="sm"/>
                  <a:tailEnd type="none" w="sm" len="sm"/>
                </a:ln>
              </p:spPr>
            </p:pic>
            <p:pic>
              <p:nvPicPr>
                <p:cNvPr id="224" name="Google Shape;224;g6f3f106790_0_51" descr="drawing of the Saildrone Surveyor"/>
                <p:cNvPicPr preferRelativeResize="0"/>
                <p:nvPr/>
              </p:nvPicPr>
              <p:blipFill rotWithShape="1">
                <a:blip r:embed="rId4">
                  <a:alphaModFix/>
                </a:blip>
                <a:srcRect/>
                <a:stretch/>
              </p:blipFill>
              <p:spPr>
                <a:xfrm>
                  <a:off x="2550644" y="3512222"/>
                  <a:ext cx="1973177" cy="1362992"/>
                </a:xfrm>
                <a:prstGeom prst="rect">
                  <a:avLst/>
                </a:prstGeom>
                <a:noFill/>
                <a:ln>
                  <a:noFill/>
                </a:ln>
              </p:spPr>
            </p:pic>
          </p:grpSp>
          <p:grpSp>
            <p:nvGrpSpPr>
              <p:cNvPr id="3" name="Group 2"/>
              <p:cNvGrpSpPr/>
              <p:nvPr/>
            </p:nvGrpSpPr>
            <p:grpSpPr>
              <a:xfrm>
                <a:off x="4652341" y="1488001"/>
                <a:ext cx="4303342" cy="3387213"/>
                <a:chOff x="4652341" y="1488001"/>
                <a:chExt cx="4303342" cy="3387213"/>
              </a:xfrm>
            </p:grpSpPr>
            <p:pic>
              <p:nvPicPr>
                <p:cNvPr id="223" name="Google Shape;223;g6f3f106790_0_51"/>
                <p:cNvPicPr preferRelativeResize="0"/>
                <p:nvPr/>
              </p:nvPicPr>
              <p:blipFill rotWithShape="1">
                <a:blip r:embed="rId5">
                  <a:alphaModFix/>
                </a:blip>
                <a:srcRect/>
                <a:stretch/>
              </p:blipFill>
              <p:spPr>
                <a:xfrm>
                  <a:off x="4652341" y="1488001"/>
                  <a:ext cx="4174822" cy="3225999"/>
                </a:xfrm>
                <a:prstGeom prst="rect">
                  <a:avLst/>
                </a:prstGeom>
                <a:noFill/>
                <a:ln w="9525" cap="flat" cmpd="sng">
                  <a:solidFill>
                    <a:schemeClr val="dk2"/>
                  </a:solidFill>
                  <a:prstDash val="solid"/>
                  <a:round/>
                  <a:headEnd type="none" w="sm" len="sm"/>
                  <a:tailEnd type="none" w="sm" len="sm"/>
                </a:ln>
              </p:spPr>
            </p:pic>
            <p:pic>
              <p:nvPicPr>
                <p:cNvPr id="225" name="Google Shape;225;g6f3f106790_0_51" descr="https://the-drive.imgix.net/https%3A%2F%2Fs3.amazonaws.com%2Fthe-drive-staging%2Fmessage-editor%252F1518221419152-healy.jpg?auto=compress%2Cformat&amp;ixlib=js-1.4.1&amp;s=43aa9d4d63b37f268c9e7d1f13de7f77"/>
                <p:cNvPicPr preferRelativeResize="0"/>
                <p:nvPr/>
              </p:nvPicPr>
              <p:blipFill rotWithShape="1">
                <a:blip r:embed="rId6">
                  <a:alphaModFix/>
                </a:blip>
                <a:srcRect/>
                <a:stretch/>
              </p:blipFill>
              <p:spPr>
                <a:xfrm>
                  <a:off x="6918010" y="3512222"/>
                  <a:ext cx="2037673" cy="1362992"/>
                </a:xfrm>
                <a:prstGeom prst="rect">
                  <a:avLst/>
                </a:prstGeom>
                <a:noFill/>
                <a:ln>
                  <a:noFill/>
                </a:ln>
              </p:spPr>
            </p:pic>
          </p:grpSp>
        </p:grpSp>
        <p:sp>
          <p:nvSpPr>
            <p:cNvPr id="5" name="Rectangle 4"/>
            <p:cNvSpPr/>
            <p:nvPr/>
          </p:nvSpPr>
          <p:spPr>
            <a:xfrm>
              <a:off x="8397605" y="1488002"/>
              <a:ext cx="333375" cy="37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921098" y="1488001"/>
              <a:ext cx="333375" cy="280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6435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g6f3f106790_0_127"/>
          <p:cNvSpPr txBox="1">
            <a:spLocks noGrp="1"/>
          </p:cNvSpPr>
          <p:nvPr>
            <p:ph type="title"/>
          </p:nvPr>
        </p:nvSpPr>
        <p:spPr>
          <a:xfrm>
            <a:off x="990600" y="0"/>
            <a:ext cx="71628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smtClean="0"/>
              <a:t>Ice Analysis Process</a:t>
            </a:r>
            <a:endParaRPr dirty="0"/>
          </a:p>
        </p:txBody>
      </p:sp>
      <p:sp>
        <p:nvSpPr>
          <p:cNvPr id="7" name="Rectangle 6"/>
          <p:cNvSpPr/>
          <p:nvPr/>
        </p:nvSpPr>
        <p:spPr>
          <a:xfrm>
            <a:off x="65888" y="1403791"/>
            <a:ext cx="2434086" cy="1077218"/>
          </a:xfrm>
          <a:prstGeom prst="rect">
            <a:avLst/>
          </a:prstGeom>
          <a:ln w="1905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latin typeface="Arial" panose="020B0604020202020204" pitchFamily="34" charset="0"/>
                <a:cs typeface="Arial" panose="020B0604020202020204" pitchFamily="34" charset="0"/>
              </a:rPr>
              <a:t>1) Identify Area of Analysis</a:t>
            </a:r>
          </a:p>
          <a:p>
            <a:pPr marL="171450" indent="-171450">
              <a:buFontTx/>
              <a:buChar char="-"/>
            </a:pPr>
            <a:r>
              <a:rPr lang="en-US" sz="1000" dirty="0" smtClean="0">
                <a:latin typeface="Arial" panose="020B0604020202020204" pitchFamily="34" charset="0"/>
                <a:cs typeface="Arial" panose="020B0604020202020204" pitchFamily="34" charset="0"/>
              </a:rPr>
              <a:t>Check out region within operational software (Satellite Image Processing and Analysis System – SIPAS)</a:t>
            </a:r>
          </a:p>
          <a:p>
            <a:pPr marL="171450" indent="-171450">
              <a:buFontTx/>
              <a:buChar char="-"/>
            </a:pPr>
            <a:r>
              <a:rPr lang="en-US" sz="1000" dirty="0" smtClean="0">
                <a:latin typeface="Arial" panose="020B0604020202020204" pitchFamily="34" charset="0"/>
                <a:cs typeface="Arial" panose="020B0604020202020204" pitchFamily="34" charset="0"/>
              </a:rPr>
              <a:t>Northern Hemisphere: 39 Regions</a:t>
            </a:r>
          </a:p>
          <a:p>
            <a:pPr marL="171450" indent="-171450">
              <a:buFontTx/>
              <a:buChar char="-"/>
            </a:pPr>
            <a:r>
              <a:rPr lang="en-US" sz="1000" dirty="0" smtClean="0">
                <a:latin typeface="Arial" panose="020B0604020202020204" pitchFamily="34" charset="0"/>
                <a:cs typeface="Arial" panose="020B0604020202020204" pitchFamily="34" charset="0"/>
              </a:rPr>
              <a:t>Southern Hemisphere: </a:t>
            </a:r>
            <a:r>
              <a:rPr lang="en-US" sz="1000" dirty="0" smtClean="0">
                <a:latin typeface="Arial" panose="020B0604020202020204" pitchFamily="34" charset="0"/>
                <a:cs typeface="Arial" panose="020B0604020202020204" pitchFamily="34" charset="0"/>
              </a:rPr>
              <a:t>13 Regions </a:t>
            </a:r>
            <a:endParaRPr lang="en-US" sz="1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47" y="2761049"/>
            <a:ext cx="1881220" cy="1813834"/>
          </a:xfrm>
          <a:prstGeom prst="rect">
            <a:avLst/>
          </a:prstGeom>
          <a:ln w="12700">
            <a:solidFill>
              <a:srgbClr val="FF0000"/>
            </a:solidFill>
          </a:ln>
        </p:spPr>
      </p:pic>
      <p:sp>
        <p:nvSpPr>
          <p:cNvPr id="15" name="Rectangle 14"/>
          <p:cNvSpPr/>
          <p:nvPr/>
        </p:nvSpPr>
        <p:spPr>
          <a:xfrm>
            <a:off x="2896250" y="1403791"/>
            <a:ext cx="2225307" cy="1077218"/>
          </a:xfrm>
          <a:prstGeom prst="rect">
            <a:avLst/>
          </a:prstGeom>
          <a:ln w="1905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Import Available Data</a:t>
            </a:r>
          </a:p>
          <a:p>
            <a:pPr marL="171450" indent="-171450">
              <a:buFontTx/>
              <a:buChar char="-"/>
            </a:pPr>
            <a:r>
              <a:rPr lang="en-US" sz="1000" dirty="0" smtClean="0">
                <a:latin typeface="Arial" panose="020B0604020202020204" pitchFamily="34" charset="0"/>
                <a:cs typeface="Arial" panose="020B0604020202020204" pitchFamily="34" charset="0"/>
              </a:rPr>
              <a:t>Identify and select most recent, highest resolution imagery covering assigned region</a:t>
            </a:r>
          </a:p>
          <a:p>
            <a:pPr marL="171450" indent="-171450">
              <a:buFontTx/>
              <a:buChar char="-"/>
            </a:pPr>
            <a:r>
              <a:rPr lang="en-US" sz="1000" dirty="0" smtClean="0">
                <a:latin typeface="Arial" panose="020B0604020202020204" pitchFamily="34" charset="0"/>
                <a:cs typeface="Arial" panose="020B0604020202020204" pitchFamily="34" charset="0"/>
              </a:rPr>
              <a:t>Import any ancillary data such as buoy data, weather, models, etc. </a:t>
            </a:r>
            <a:endParaRPr lang="en-US" sz="1000" dirty="0">
              <a:latin typeface="Arial" panose="020B0604020202020204" pitchFamily="34" charset="0"/>
              <a:cs typeface="Arial" panose="020B0604020202020204" pitchFamily="34" charset="0"/>
            </a:endParaRPr>
          </a:p>
        </p:txBody>
      </p:sp>
      <p:sp>
        <p:nvSpPr>
          <p:cNvPr id="16" name="Rectangle 15"/>
          <p:cNvSpPr/>
          <p:nvPr/>
        </p:nvSpPr>
        <p:spPr>
          <a:xfrm>
            <a:off x="5517833" y="1403791"/>
            <a:ext cx="3209027" cy="1077218"/>
          </a:xfrm>
          <a:prstGeom prst="rect">
            <a:avLst/>
          </a:prstGeom>
          <a:ln w="1905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latin typeface="Arial" panose="020B0604020202020204" pitchFamily="34" charset="0"/>
                <a:cs typeface="Arial" panose="020B0604020202020204" pitchFamily="34" charset="0"/>
              </a:rPr>
              <a:t>3) Perform Ice Analysis</a:t>
            </a:r>
          </a:p>
          <a:p>
            <a:pPr marL="171450" indent="-171450">
              <a:buFontTx/>
              <a:buChar char="-"/>
            </a:pPr>
            <a:r>
              <a:rPr lang="en-US" sz="1000" dirty="0" smtClean="0">
                <a:latin typeface="Arial" panose="020B0604020202020204" pitchFamily="34" charset="0"/>
                <a:cs typeface="Arial" panose="020B0604020202020204" pitchFamily="34" charset="0"/>
              </a:rPr>
              <a:t>Characterize ice, both concentration and stage of development. Complete task by performing polygon analysis </a:t>
            </a:r>
          </a:p>
          <a:p>
            <a:pPr marL="171450" indent="-171450">
              <a:buFontTx/>
              <a:buChar char="-"/>
            </a:pPr>
            <a:r>
              <a:rPr lang="en-US" sz="1000" dirty="0" smtClean="0">
                <a:latin typeface="Arial" panose="020B0604020202020204" pitchFamily="34" charset="0"/>
                <a:cs typeface="Arial" panose="020B0604020202020204" pitchFamily="34" charset="0"/>
              </a:rPr>
              <a:t>Use customized tools within SIPAS to assign attributes in WMO global sea ice code standards </a:t>
            </a:r>
            <a:r>
              <a:rPr lang="en-US" sz="1000" dirty="0" smtClean="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0320" y="2761049"/>
            <a:ext cx="3783057" cy="2554204"/>
          </a:xfrm>
          <a:prstGeom prst="rect">
            <a:avLst/>
          </a:prstGeom>
          <a:ln w="12700">
            <a:solidFill>
              <a:srgbClr val="FF0000"/>
            </a:solidFill>
          </a:ln>
        </p:spPr>
      </p:pic>
      <p:sp>
        <p:nvSpPr>
          <p:cNvPr id="18" name="Rectangle 17"/>
          <p:cNvSpPr/>
          <p:nvPr/>
        </p:nvSpPr>
        <p:spPr>
          <a:xfrm>
            <a:off x="1090335" y="5704610"/>
            <a:ext cx="6963330" cy="769441"/>
          </a:xfrm>
          <a:prstGeom prst="rect">
            <a:avLst/>
          </a:prstGeom>
          <a:ln w="1905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latin typeface="Arial" panose="020B0604020202020204" pitchFamily="34" charset="0"/>
                <a:cs typeface="Arial" panose="020B0604020202020204" pitchFamily="34" charset="0"/>
              </a:rPr>
              <a:t>4) Perform Quality Control (QC)</a:t>
            </a:r>
          </a:p>
          <a:p>
            <a:pPr marL="171450" indent="-171450">
              <a:buFontTx/>
              <a:buChar char="-"/>
            </a:pPr>
            <a:r>
              <a:rPr lang="en-US" sz="1000" dirty="0">
                <a:latin typeface="Arial" panose="020B0604020202020204" pitchFamily="34" charset="0"/>
                <a:cs typeface="Arial" panose="020B0604020202020204" pitchFamily="34" charset="0"/>
              </a:rPr>
              <a:t>QC will check for consistency, correlation with weather factors, degree of ice accretion or melt based on environmental factors, historical ice coverage, ice typing consistent with imagery signature, general pattern as compared to ice drift or other information in </a:t>
            </a:r>
            <a:r>
              <a:rPr lang="en-US" sz="1000" dirty="0" smtClean="0">
                <a:latin typeface="Arial" panose="020B0604020202020204" pitchFamily="34" charset="0"/>
                <a:cs typeface="Arial" panose="020B0604020202020204" pitchFamily="34" charset="0"/>
              </a:rPr>
              <a:t>area</a:t>
            </a:r>
            <a:endParaRPr lang="en-US" sz="1000"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5"/>
          <a:srcRect l="4507" t="29222" r="34313" b="44702"/>
          <a:stretch/>
        </p:blipFill>
        <p:spPr>
          <a:xfrm>
            <a:off x="6349965" y="2761048"/>
            <a:ext cx="2496765" cy="2554205"/>
          </a:xfrm>
          <a:prstGeom prst="rect">
            <a:avLst/>
          </a:prstGeom>
          <a:ln w="12700">
            <a:solidFill>
              <a:srgbClr val="FF0000"/>
            </a:solidFill>
          </a:ln>
        </p:spPr>
      </p:pic>
      <p:sp>
        <p:nvSpPr>
          <p:cNvPr id="3" name="Right Arrow 2"/>
          <p:cNvSpPr/>
          <p:nvPr/>
        </p:nvSpPr>
        <p:spPr>
          <a:xfrm>
            <a:off x="2583647" y="1823723"/>
            <a:ext cx="228930" cy="241187"/>
          </a:xfrm>
          <a:prstGeom prst="rightArrow">
            <a:avLst>
              <a:gd name="adj1" fmla="val 50000"/>
              <a:gd name="adj2" fmla="val 4288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4" name="Right Arrow 23"/>
          <p:cNvSpPr/>
          <p:nvPr/>
        </p:nvSpPr>
        <p:spPr>
          <a:xfrm>
            <a:off x="5205230" y="1823723"/>
            <a:ext cx="228930" cy="241187"/>
          </a:xfrm>
          <a:prstGeom prst="rightArrow">
            <a:avLst>
              <a:gd name="adj1" fmla="val 50000"/>
              <a:gd name="adj2" fmla="val 4288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5" name="Right Arrow 24"/>
          <p:cNvSpPr/>
          <p:nvPr/>
        </p:nvSpPr>
        <p:spPr>
          <a:xfrm>
            <a:off x="8810531" y="1821806"/>
            <a:ext cx="228930" cy="241187"/>
          </a:xfrm>
          <a:prstGeom prst="rightArrow">
            <a:avLst>
              <a:gd name="adj1" fmla="val 50000"/>
              <a:gd name="adj2" fmla="val 4288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6" name="Right Arrow 25"/>
          <p:cNvSpPr/>
          <p:nvPr/>
        </p:nvSpPr>
        <p:spPr>
          <a:xfrm>
            <a:off x="282350" y="5960854"/>
            <a:ext cx="632050" cy="249070"/>
          </a:xfrm>
          <a:prstGeom prst="rightArrow">
            <a:avLst>
              <a:gd name="adj1" fmla="val 50000"/>
              <a:gd name="adj2" fmla="val 4288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107794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Limitations and Inefficiencies </a:t>
            </a:r>
            <a:endParaRPr lang="en-US" dirty="0"/>
          </a:p>
        </p:txBody>
      </p:sp>
      <p:sp>
        <p:nvSpPr>
          <p:cNvPr id="4" name="Google Shape;152;g6f3f106790_0_132"/>
          <p:cNvSpPr txBox="1">
            <a:spLocks/>
          </p:cNvSpPr>
          <p:nvPr/>
        </p:nvSpPr>
        <p:spPr>
          <a:xfrm>
            <a:off x="244150" y="1390259"/>
            <a:ext cx="8675913" cy="47399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8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Times New Roman"/>
                <a:ea typeface="Times New Roman"/>
                <a:cs typeface="Times New Roman"/>
                <a:sym typeface="Times New Roman"/>
              </a:defRPr>
            </a:lvl9pPr>
          </a:lstStyle>
          <a:p>
            <a:pPr marL="285750" indent="-285750" algn="l">
              <a:lnSpc>
                <a:spcPct val="150000"/>
              </a:lnSpc>
              <a:buFont typeface="Wingdings" panose="05000000000000000000" pitchFamily="2" charset="2"/>
              <a:buChar char="v"/>
            </a:pPr>
            <a:r>
              <a:rPr lang="en-US" sz="1800" dirty="0" smtClean="0">
                <a:solidFill>
                  <a:schemeClr val="accent4"/>
                </a:solidFill>
              </a:rPr>
              <a:t>Data latency to the operations floor</a:t>
            </a:r>
          </a:p>
          <a:p>
            <a:pPr marL="285750" indent="-285750" algn="l">
              <a:lnSpc>
                <a:spcPct val="150000"/>
              </a:lnSpc>
              <a:buFont typeface="Wingdings" panose="05000000000000000000" pitchFamily="2" charset="2"/>
              <a:buChar char="v"/>
            </a:pPr>
            <a:r>
              <a:rPr lang="en-US" sz="1800" dirty="0" smtClean="0">
                <a:solidFill>
                  <a:schemeClr val="accent4"/>
                </a:solidFill>
              </a:rPr>
              <a:t>Data formatting </a:t>
            </a:r>
          </a:p>
          <a:p>
            <a:pPr marL="285750" indent="-285750" algn="l">
              <a:lnSpc>
                <a:spcPct val="150000"/>
              </a:lnSpc>
              <a:buFont typeface="Wingdings" panose="05000000000000000000" pitchFamily="2" charset="2"/>
              <a:buChar char="v"/>
            </a:pPr>
            <a:r>
              <a:rPr lang="en-US" sz="1800" dirty="0" smtClean="0">
                <a:solidFill>
                  <a:schemeClr val="accent4"/>
                </a:solidFill>
              </a:rPr>
              <a:t>Imagery and derived products - obscuration from clouds</a:t>
            </a:r>
          </a:p>
          <a:p>
            <a:pPr marL="285750" indent="-285750" algn="l">
              <a:lnSpc>
                <a:spcPct val="150000"/>
              </a:lnSpc>
              <a:buFont typeface="Wingdings" panose="05000000000000000000" pitchFamily="2" charset="2"/>
              <a:buChar char="v"/>
            </a:pPr>
            <a:r>
              <a:rPr lang="en-US" sz="1800" dirty="0" smtClean="0">
                <a:solidFill>
                  <a:schemeClr val="accent4"/>
                </a:solidFill>
              </a:rPr>
              <a:t>File sizes/system lags</a:t>
            </a:r>
          </a:p>
          <a:p>
            <a:pPr marL="285750" indent="-285750" algn="l">
              <a:lnSpc>
                <a:spcPct val="150000"/>
              </a:lnSpc>
              <a:buFont typeface="Wingdings" panose="05000000000000000000" pitchFamily="2" charset="2"/>
              <a:buChar char="v"/>
            </a:pPr>
            <a:r>
              <a:rPr lang="en-US" sz="1800" dirty="0" smtClean="0">
                <a:solidFill>
                  <a:schemeClr val="accent4"/>
                </a:solidFill>
              </a:rPr>
              <a:t>Time to produce </a:t>
            </a:r>
            <a:r>
              <a:rPr lang="en-US" sz="1800" dirty="0">
                <a:solidFill>
                  <a:schemeClr val="accent4"/>
                </a:solidFill>
              </a:rPr>
              <a:t>d</a:t>
            </a:r>
            <a:r>
              <a:rPr lang="en-US" sz="1800" dirty="0" smtClean="0">
                <a:solidFill>
                  <a:schemeClr val="accent4"/>
                </a:solidFill>
              </a:rPr>
              <a:t>aily hemispheric marginal ice zone products</a:t>
            </a:r>
          </a:p>
          <a:p>
            <a:pPr marL="285750" indent="-285750" algn="l">
              <a:lnSpc>
                <a:spcPct val="150000"/>
              </a:lnSpc>
              <a:buFont typeface="Wingdings" panose="05000000000000000000" pitchFamily="2" charset="2"/>
              <a:buChar char="v"/>
            </a:pPr>
            <a:r>
              <a:rPr lang="en-US" sz="1800" dirty="0" smtClean="0">
                <a:solidFill>
                  <a:schemeClr val="accent4"/>
                </a:solidFill>
              </a:rPr>
              <a:t>Time to produce weekly hemispheric analysis – </a:t>
            </a:r>
            <a:r>
              <a:rPr lang="en-US" sz="1800" dirty="0" smtClean="0">
                <a:solidFill>
                  <a:schemeClr val="accent4"/>
                </a:solidFill>
              </a:rPr>
              <a:t>Arctic </a:t>
            </a:r>
            <a:r>
              <a:rPr lang="en-US" sz="1800" dirty="0" smtClean="0">
                <a:solidFill>
                  <a:schemeClr val="accent4"/>
                </a:solidFill>
              </a:rPr>
              <a:t>and Antarctic</a:t>
            </a:r>
          </a:p>
          <a:p>
            <a:pPr marL="285750" indent="-285750" algn="l">
              <a:lnSpc>
                <a:spcPct val="150000"/>
              </a:lnSpc>
              <a:buFont typeface="Wingdings" panose="05000000000000000000" pitchFamily="2" charset="2"/>
              <a:buChar char="v"/>
            </a:pPr>
            <a:endParaRPr lang="en-US" sz="1800" dirty="0" smtClean="0">
              <a:solidFill>
                <a:schemeClr val="accent4"/>
              </a:solidFill>
            </a:endParaRPr>
          </a:p>
          <a:p>
            <a:pPr marL="285750" indent="-285750" algn="l">
              <a:lnSpc>
                <a:spcPct val="150000"/>
              </a:lnSpc>
              <a:buFont typeface="Wingdings" panose="05000000000000000000" pitchFamily="2" charset="2"/>
              <a:buChar char="v"/>
            </a:pPr>
            <a:endParaRPr lang="en-US" sz="1800" dirty="0" smtClean="0">
              <a:solidFill>
                <a:schemeClr val="accent4"/>
              </a:solidFill>
            </a:endParaRPr>
          </a:p>
          <a:p>
            <a:pPr marL="285750" indent="-285750" algn="l">
              <a:lnSpc>
                <a:spcPct val="150000"/>
              </a:lnSpc>
              <a:buFont typeface="Wingdings" panose="05000000000000000000" pitchFamily="2" charset="2"/>
              <a:buChar char="v"/>
            </a:pPr>
            <a:endParaRPr lang="en-US" sz="1800" dirty="0">
              <a:solidFill>
                <a:schemeClr val="accent4"/>
              </a:solidFill>
            </a:endParaRPr>
          </a:p>
        </p:txBody>
      </p:sp>
    </p:spTree>
    <p:extLst>
      <p:ext uri="{BB962C8B-B14F-4D97-AF65-F5344CB8AC3E}">
        <p14:creationId xmlns:p14="http://schemas.microsoft.com/office/powerpoint/2010/main" val="3675146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6f3f106790_0_132"/>
          <p:cNvSpPr txBox="1">
            <a:spLocks noGrp="1"/>
          </p:cNvSpPr>
          <p:nvPr>
            <p:ph type="title"/>
          </p:nvPr>
        </p:nvSpPr>
        <p:spPr>
          <a:xfrm>
            <a:off x="990600" y="3138896"/>
            <a:ext cx="7162800" cy="838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b="1" dirty="0" smtClean="0"/>
              <a:t>Illustrations of GOES and JPSS Satellite Data used within USNIC Production </a:t>
            </a:r>
            <a:r>
              <a:rPr lang="en-US" b="1"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Workflow</a:t>
            </a: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6f3f106790_0_132"/>
          <p:cNvSpPr txBox="1">
            <a:spLocks noGrp="1"/>
          </p:cNvSpPr>
          <p:nvPr>
            <p:ph type="title"/>
          </p:nvPr>
        </p:nvSpPr>
        <p:spPr>
          <a:xfrm>
            <a:off x="990600" y="266700"/>
            <a:ext cx="7162800" cy="791936"/>
          </a:xfrm>
          <a:prstGeom prst="rect">
            <a:avLst/>
          </a:prstGeom>
          <a:noFill/>
          <a:ln>
            <a:noFill/>
          </a:ln>
        </p:spPr>
        <p:txBody>
          <a:bodyPr spcFirstLastPara="1" wrap="square" lIns="91425" tIns="45700" rIns="91425" bIns="45700" anchor="ctr" anchorCtr="0">
            <a:noAutofit/>
          </a:bodyPr>
          <a:lstStyle/>
          <a:p>
            <a:pPr lvl="0" algn="ctr"/>
            <a:r>
              <a:rPr lang="en-US" sz="2800" b="1" dirty="0"/>
              <a:t>GOES-R Series Satellite Observations </a:t>
            </a:r>
            <a:r>
              <a:rPr lang="en-US" b="1" dirty="0" smtClean="0"/>
              <a:t/>
            </a:r>
            <a:br>
              <a:rPr lang="en-US" b="1" dirty="0" smtClean="0"/>
            </a:br>
            <a:r>
              <a:rPr lang="en-US" sz="1600" b="1" i="1" dirty="0" smtClean="0"/>
              <a:t>Illustrations from USNIC’s SIPAS ice analysis system</a:t>
            </a:r>
            <a:endParaRPr sz="1600" i="1" dirty="0"/>
          </a:p>
        </p:txBody>
      </p:sp>
      <p:sp>
        <p:nvSpPr>
          <p:cNvPr id="153" name="Google Shape;153;g6f3f106790_0_132"/>
          <p:cNvSpPr/>
          <p:nvPr/>
        </p:nvSpPr>
        <p:spPr>
          <a:xfrm>
            <a:off x="6562725" y="3410743"/>
            <a:ext cx="2498545"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1200" b="1" i="1" u="none" strike="noStrike" cap="none" dirty="0" smtClean="0">
                <a:solidFill>
                  <a:srgbClr val="002060"/>
                </a:solidFill>
                <a:latin typeface="Arial"/>
                <a:ea typeface="Arial"/>
                <a:cs typeface="Arial"/>
                <a:sym typeface="Arial"/>
              </a:rPr>
              <a:t>12 Feb 2020</a:t>
            </a:r>
            <a:r>
              <a:rPr lang="en-US" sz="1200" b="1" i="1" dirty="0" smtClean="0">
                <a:solidFill>
                  <a:srgbClr val="002060"/>
                </a:solidFill>
              </a:rPr>
              <a:t>: </a:t>
            </a:r>
            <a:r>
              <a:rPr lang="en-US" sz="1200" b="1" i="1" u="none" strike="noStrike" cap="none" dirty="0" smtClean="0">
                <a:solidFill>
                  <a:srgbClr val="002060"/>
                </a:solidFill>
                <a:latin typeface="Arial"/>
                <a:ea typeface="Arial"/>
                <a:cs typeface="Arial"/>
                <a:sym typeface="Arial"/>
              </a:rPr>
              <a:t>GOES-16 </a:t>
            </a:r>
            <a:r>
              <a:rPr lang="en-US" sz="1200" b="1" i="1" u="none" strike="noStrike" cap="none" dirty="0">
                <a:solidFill>
                  <a:srgbClr val="002060"/>
                </a:solidFill>
                <a:latin typeface="Arial"/>
                <a:ea typeface="Arial"/>
                <a:cs typeface="Arial"/>
                <a:sym typeface="Arial"/>
              </a:rPr>
              <a:t>ABI </a:t>
            </a:r>
            <a:r>
              <a:rPr lang="en-US" sz="1200" b="1" i="1" u="none" strike="noStrike" cap="none" dirty="0">
                <a:solidFill>
                  <a:srgbClr val="002060"/>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CH</a:t>
            </a:r>
            <a:r>
              <a:rPr lang="en-US" sz="1200" b="1" i="1" u="none" strike="noStrike" cap="none" dirty="0">
                <a:solidFill>
                  <a:srgbClr val="002060"/>
                </a:solidFill>
                <a:latin typeface="Arial"/>
                <a:ea typeface="Arial"/>
                <a:cs typeface="Arial"/>
                <a:sym typeface="Arial"/>
              </a:rPr>
              <a:t> </a:t>
            </a:r>
            <a:r>
              <a:rPr lang="en-US" sz="1200" b="1" i="1" u="none" strike="noStrike" cap="none" dirty="0" smtClean="0">
                <a:solidFill>
                  <a:srgbClr val="002060"/>
                </a:solidFill>
                <a:latin typeface="Arial"/>
                <a:ea typeface="Arial"/>
                <a:cs typeface="Arial"/>
                <a:sym typeface="Arial"/>
              </a:rPr>
              <a:t>2 </a:t>
            </a:r>
            <a:endParaRPr sz="1200" b="1" i="1" u="none" strike="noStrike" cap="none" dirty="0">
              <a:solidFill>
                <a:srgbClr val="002060"/>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8" y="1314449"/>
            <a:ext cx="5574564" cy="30044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915" y="3687643"/>
            <a:ext cx="5328228" cy="2871692"/>
          </a:xfrm>
          <a:prstGeom prst="rect">
            <a:avLst/>
          </a:prstGeom>
        </p:spPr>
      </p:pic>
      <p:sp>
        <p:nvSpPr>
          <p:cNvPr id="10" name="Google Shape;153;g6f3f106790_0_132"/>
          <p:cNvSpPr/>
          <p:nvPr/>
        </p:nvSpPr>
        <p:spPr>
          <a:xfrm>
            <a:off x="56898" y="4318906"/>
            <a:ext cx="2953001" cy="878872"/>
          </a:xfrm>
          <a:prstGeom prst="rect">
            <a:avLst/>
          </a:prstGeom>
          <a:noFill/>
          <a:ln>
            <a:noFill/>
          </a:ln>
        </p:spPr>
        <p:txBody>
          <a:bodyPr spcFirstLastPara="1" wrap="square" lIns="91425" tIns="45700" rIns="91425" bIns="45700" anchor="t" anchorCtr="0">
            <a:noAutofit/>
          </a:bodyPr>
          <a:lstStyle/>
          <a:p>
            <a:pPr lvl="0"/>
            <a:r>
              <a:rPr lang="en-US" sz="1200" b="1" i="1" u="none" strike="noStrike" cap="none" dirty="0" smtClean="0">
                <a:solidFill>
                  <a:srgbClr val="002060"/>
                </a:solidFill>
                <a:latin typeface="Arial"/>
                <a:ea typeface="Arial"/>
                <a:cs typeface="Arial"/>
                <a:sym typeface="Arial"/>
              </a:rPr>
              <a:t>12 Feb 2020</a:t>
            </a:r>
            <a:r>
              <a:rPr lang="en-US" sz="1200" b="1" i="1" dirty="0" smtClean="0">
                <a:solidFill>
                  <a:srgbClr val="002060"/>
                </a:solidFill>
              </a:rPr>
              <a:t>: </a:t>
            </a:r>
            <a:r>
              <a:rPr lang="en-US" sz="1200" b="1" i="1" u="none" strike="noStrike" cap="none" dirty="0" smtClean="0">
                <a:solidFill>
                  <a:srgbClr val="002060"/>
                </a:solidFill>
                <a:latin typeface="Arial"/>
                <a:ea typeface="Arial"/>
                <a:cs typeface="Arial"/>
                <a:sym typeface="Arial"/>
              </a:rPr>
              <a:t>GOES-16 </a:t>
            </a:r>
            <a:r>
              <a:rPr lang="en-US" sz="1200" b="1" i="1" u="none" strike="noStrike" cap="none" dirty="0">
                <a:solidFill>
                  <a:srgbClr val="002060"/>
                </a:solidFill>
                <a:latin typeface="Arial"/>
                <a:ea typeface="Arial"/>
                <a:cs typeface="Arial"/>
                <a:sym typeface="Arial"/>
              </a:rPr>
              <a:t>ABI </a:t>
            </a:r>
            <a:r>
              <a:rPr lang="en-US" sz="1200" b="1" i="1" dirty="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Multiband composite of the Red Band (Band 02), near-IR snow/ice band (Band 05), near-IR 'Veggie' band (Band 03</a:t>
            </a:r>
            <a:r>
              <a:rPr lang="en-US" sz="1200" b="1" i="1" dirty="0" smtClean="0">
                <a:solidFill>
                  <a:srgbClr val="00206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t>
            </a:r>
            <a:endParaRPr sz="1200" b="1" i="1" u="none" strike="noStrike" cap="none" dirty="0">
              <a:solidFill>
                <a:srgbClr val="002060"/>
              </a:solidFill>
              <a:latin typeface="Arial"/>
              <a:ea typeface="Arial"/>
              <a:cs typeface="Arial"/>
              <a:sym typeface="Arial"/>
            </a:endParaRPr>
          </a:p>
        </p:txBody>
      </p:sp>
      <p:sp>
        <p:nvSpPr>
          <p:cNvPr id="11" name="Google Shape;153;g6f3f106790_0_132"/>
          <p:cNvSpPr/>
          <p:nvPr/>
        </p:nvSpPr>
        <p:spPr>
          <a:xfrm>
            <a:off x="5668831" y="1276126"/>
            <a:ext cx="3475169" cy="3240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u="none" strike="noStrike" cap="none" dirty="0" smtClean="0">
                <a:solidFill>
                  <a:srgbClr val="002060"/>
                </a:solidFill>
                <a:latin typeface="Arial"/>
                <a:ea typeface="Arial"/>
                <a:cs typeface="Arial"/>
                <a:sym typeface="Arial"/>
              </a:rPr>
              <a:t>Great Lakes, Northern Michigan</a:t>
            </a:r>
            <a:endParaRPr sz="1600" b="1" u="none" strike="noStrike" cap="none" dirty="0">
              <a:solidFill>
                <a:srgbClr val="002060"/>
              </a:solidFill>
              <a:latin typeface="Arial"/>
              <a:ea typeface="Arial"/>
              <a:cs typeface="Arial"/>
              <a:sym typeface="Arial"/>
            </a:endParaRPr>
          </a:p>
        </p:txBody>
      </p:sp>
      <p:sp>
        <p:nvSpPr>
          <p:cNvPr id="8" name="Google Shape;153;g6f3f106790_0_132"/>
          <p:cNvSpPr/>
          <p:nvPr/>
        </p:nvSpPr>
        <p:spPr>
          <a:xfrm>
            <a:off x="704480" y="2401328"/>
            <a:ext cx="428669"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1" u="none" strike="noStrike" cap="none" dirty="0" smtClean="0">
                <a:solidFill>
                  <a:schemeClr val="bg1"/>
                </a:solidFill>
                <a:latin typeface="Arial"/>
                <a:ea typeface="Arial"/>
                <a:cs typeface="Arial"/>
                <a:sym typeface="Arial"/>
              </a:rPr>
              <a:t>Ice</a:t>
            </a:r>
            <a:endParaRPr sz="1200" b="1" i="1" u="none" strike="noStrike" cap="none" dirty="0">
              <a:solidFill>
                <a:schemeClr val="bg1"/>
              </a:solidFill>
              <a:latin typeface="Arial"/>
              <a:ea typeface="Arial"/>
              <a:cs typeface="Arial"/>
              <a:sym typeface="Arial"/>
            </a:endParaRPr>
          </a:p>
        </p:txBody>
      </p:sp>
      <p:sp>
        <p:nvSpPr>
          <p:cNvPr id="12" name="Google Shape;153;g6f3f106790_0_132"/>
          <p:cNvSpPr/>
          <p:nvPr/>
        </p:nvSpPr>
        <p:spPr>
          <a:xfrm>
            <a:off x="8153400" y="4920878"/>
            <a:ext cx="428669"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1" u="none" strike="noStrike" cap="none" dirty="0" smtClean="0">
                <a:solidFill>
                  <a:schemeClr val="bg1"/>
                </a:solidFill>
                <a:latin typeface="Arial"/>
                <a:ea typeface="Arial"/>
                <a:cs typeface="Arial"/>
                <a:sym typeface="Arial"/>
              </a:rPr>
              <a:t>Ice</a:t>
            </a:r>
            <a:endParaRPr sz="1200" b="1" i="1" u="none" strike="noStrike" cap="none" dirty="0">
              <a:solidFill>
                <a:schemeClr val="bg1"/>
              </a:solidFill>
              <a:latin typeface="Arial"/>
              <a:ea typeface="Arial"/>
              <a:cs typeface="Arial"/>
              <a:sym typeface="Arial"/>
            </a:endParaRPr>
          </a:p>
        </p:txBody>
      </p:sp>
      <p:sp>
        <p:nvSpPr>
          <p:cNvPr id="13" name="Google Shape;153;g6f3f106790_0_132"/>
          <p:cNvSpPr/>
          <p:nvPr/>
        </p:nvSpPr>
        <p:spPr>
          <a:xfrm>
            <a:off x="4695990" y="2678228"/>
            <a:ext cx="428669"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1" u="none" strike="noStrike" cap="none" dirty="0" smtClean="0">
                <a:solidFill>
                  <a:schemeClr val="bg1"/>
                </a:solidFill>
                <a:latin typeface="Arial"/>
                <a:ea typeface="Arial"/>
                <a:cs typeface="Arial"/>
                <a:sym typeface="Arial"/>
              </a:rPr>
              <a:t>Ice</a:t>
            </a:r>
            <a:endParaRPr sz="1200" b="1" i="1" u="none" strike="noStrike" cap="none" dirty="0">
              <a:solidFill>
                <a:schemeClr val="bg1"/>
              </a:solidFill>
              <a:latin typeface="Arial"/>
              <a:ea typeface="Arial"/>
              <a:cs typeface="Arial"/>
              <a:sym typeface="Arial"/>
            </a:endParaRPr>
          </a:p>
        </p:txBody>
      </p:sp>
      <p:sp>
        <p:nvSpPr>
          <p:cNvPr id="14" name="Google Shape;153;g6f3f106790_0_132"/>
          <p:cNvSpPr/>
          <p:nvPr/>
        </p:nvSpPr>
        <p:spPr>
          <a:xfrm>
            <a:off x="4279349" y="4595806"/>
            <a:ext cx="428669"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1" u="none" strike="noStrike" cap="none" dirty="0" smtClean="0">
                <a:solidFill>
                  <a:schemeClr val="bg1"/>
                </a:solidFill>
                <a:latin typeface="Arial"/>
                <a:ea typeface="Arial"/>
                <a:cs typeface="Arial"/>
                <a:sym typeface="Arial"/>
              </a:rPr>
              <a:t>Ice</a:t>
            </a:r>
            <a:endParaRPr sz="1200" b="1" i="1" u="none" strike="noStrike" cap="none" dirty="0">
              <a:solidFill>
                <a:schemeClr val="bg1"/>
              </a:solidFill>
              <a:latin typeface="Arial"/>
              <a:ea typeface="Arial"/>
              <a:cs typeface="Arial"/>
              <a:sym typeface="Arial"/>
            </a:endParaRPr>
          </a:p>
        </p:txBody>
      </p:sp>
      <p:cxnSp>
        <p:nvCxnSpPr>
          <p:cNvPr id="5" name="Straight Arrow Connector 4"/>
          <p:cNvCxnSpPr/>
          <p:nvPr/>
        </p:nvCxnSpPr>
        <p:spPr>
          <a:xfrm>
            <a:off x="990600" y="2678228"/>
            <a:ext cx="329242" cy="21162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Straight Arrow Connector 15"/>
          <p:cNvCxnSpPr/>
          <p:nvPr/>
        </p:nvCxnSpPr>
        <p:spPr>
          <a:xfrm flipH="1">
            <a:off x="4583966" y="2954773"/>
            <a:ext cx="248104" cy="21162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7" name="Straight Arrow Connector 16"/>
          <p:cNvCxnSpPr/>
          <p:nvPr/>
        </p:nvCxnSpPr>
        <p:spPr>
          <a:xfrm>
            <a:off x="4531369" y="4871995"/>
            <a:ext cx="329242" cy="21162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p:nvPr/>
        </p:nvCxnSpPr>
        <p:spPr>
          <a:xfrm flipH="1">
            <a:off x="8003221" y="5197778"/>
            <a:ext cx="248104" cy="21162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79126234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4">
      <a:dk1>
        <a:srgbClr val="000082"/>
      </a:dk1>
      <a:lt1>
        <a:srgbClr val="FFFFFF"/>
      </a:lt1>
      <a:dk2>
        <a:srgbClr val="000000"/>
      </a:dk2>
      <a:lt2>
        <a:srgbClr val="C0C0C0"/>
      </a:lt2>
      <a:accent1>
        <a:srgbClr val="ECEBB3"/>
      </a:accent1>
      <a:accent2>
        <a:srgbClr val="333399"/>
      </a:accent2>
      <a:accent3>
        <a:srgbClr val="FFFFFF"/>
      </a:accent3>
      <a:accent4>
        <a:srgbClr val="00006E"/>
      </a:accent4>
      <a:accent5>
        <a:srgbClr val="F4F3D6"/>
      </a:accent5>
      <a:accent6>
        <a:srgbClr val="2D2D8A"/>
      </a:accent6>
      <a:hlink>
        <a:srgbClr val="1450C8"/>
      </a:hlink>
      <a:folHlink>
        <a:srgbClr val="FF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1405</TotalTime>
  <Words>1452</Words>
  <Application>Microsoft Office PowerPoint</Application>
  <PresentationFormat>On-screen Show (4:3)</PresentationFormat>
  <Paragraphs>231</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Times New Roman</vt:lpstr>
      <vt:lpstr>Wingdings</vt:lpstr>
      <vt:lpstr>Default Design</vt:lpstr>
      <vt:lpstr>PowerPoint Presentation</vt:lpstr>
      <vt:lpstr>Organizational Alignment &amp; Mission</vt:lpstr>
      <vt:lpstr>High-Latitude Domain Awareness Global Area of Responsibility</vt:lpstr>
      <vt:lpstr>Snow and Ice Operations Sample Products</vt:lpstr>
      <vt:lpstr>PowerPoint Presentation</vt:lpstr>
      <vt:lpstr>Ice Analysis Process</vt:lpstr>
      <vt:lpstr>Process Limitations and Inefficiencies </vt:lpstr>
      <vt:lpstr>Illustrations of GOES and JPSS Satellite Data used within USNIC Production Workflow</vt:lpstr>
      <vt:lpstr>GOES-R Series Satellite Observations  Illustrations from USNIC’s SIPAS ice analysis system</vt:lpstr>
      <vt:lpstr>GOES-R Series Satellite Observations Animations of data within SIPAS/ArcGIS environment</vt:lpstr>
      <vt:lpstr>GOES-R Series Satellite Observations  Illustrations from USNIC’s IMS snow and ice analysis system</vt:lpstr>
      <vt:lpstr>JPSS Satellite Observations  Illustrations from USNIC’s IMS snow and ice analysis system</vt:lpstr>
      <vt:lpstr>Ideas for Satellite Data Improvements for Snow and Ice Analysis</vt:lpstr>
      <vt:lpstr>Questions and Comments</vt:lpstr>
      <vt:lpstr>Backup</vt:lpstr>
      <vt:lpstr>Hierarchy of Satellites/Sensors at USNIC SIPAS Ice Analysis</vt:lpstr>
      <vt:lpstr>U.S. National Ice Center Increasing Demand Year Round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D. Khoury</dc:creator>
  <cp:lastModifiedBy>Kevin Berberich</cp:lastModifiedBy>
  <cp:revision>57</cp:revision>
  <cp:lastPrinted>2020-02-26T23:19:32Z</cp:lastPrinted>
  <dcterms:modified xsi:type="dcterms:W3CDTF">2020-02-26T23:33:07Z</dcterms:modified>
</cp:coreProperties>
</file>