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1" r:id="rId3"/>
    <p:sldMasterId id="2147483673" r:id="rId4"/>
  </p:sldMasterIdLst>
  <p:notesMasterIdLst>
    <p:notesMasterId r:id="rId10"/>
  </p:notesMasterIdLst>
  <p:sldIdLst>
    <p:sldId id="358" r:id="rId5"/>
    <p:sldId id="379" r:id="rId6"/>
    <p:sldId id="468" r:id="rId7"/>
    <p:sldId id="371" r:id="rId8"/>
    <p:sldId id="39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40389-98ED-4F07-A0D0-33FB8920EA7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3B3CA-DD22-4733-BB22-44B3C4F15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6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6F59B-96A9-4F5D-B9CD-6E6617A50B7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9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6F59B-96A9-4F5D-B9CD-6E6617A50B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979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C36154-22D9-4479-BB96-BF4A3C7708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42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open_sanssemibold"/>
              </a:rPr>
              <a:t>Historic Methodology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_sanssemibold"/>
              </a:rPr>
              <a:t>Structure by structure</a:t>
            </a:r>
            <a:endParaRPr lang="en-US" dirty="0">
              <a:solidFill>
                <a:schemeClr val="bg2"/>
              </a:solidFill>
              <a:latin typeface="open_sanssemibold"/>
            </a:endParaRP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_sanssemibold"/>
              </a:rPr>
              <a:t>Inaccessible analysis (transportation outages, flooding)</a:t>
            </a:r>
          </a:p>
          <a:p>
            <a:pPr marL="349415" indent="-349415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b="1" dirty="0"/>
          </a:p>
          <a:p>
            <a:pPr>
              <a:lnSpc>
                <a:spcPct val="107000"/>
              </a:lnSpc>
            </a:pPr>
            <a:r>
              <a:rPr lang="en-US" b="1" dirty="0"/>
              <a:t>Geospatial Damage Assessment Process used in 2017 Hurricanes and Beyond</a:t>
            </a:r>
          </a:p>
          <a:p>
            <a:pPr marL="174708" indent="-174708" defTabSz="931774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open_sanssemibold"/>
              </a:rPr>
              <a:t>Uses data to create Flood Depth Grids and rapidly estimate structures impacted and level of damage</a:t>
            </a:r>
          </a:p>
          <a:p>
            <a:pPr marL="174708" indent="-174708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Results in significantly reducing the time required to complete damage assessments with a high level of consequence and inform decision making on disaster assistance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6F59B-96A9-4F5D-B9CD-6E6617A50B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69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C36154-22D9-4479-BB96-BF4A3C7708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9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D2BD7-A8E5-4256-B70C-07F32A934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3F81D-8F6F-49D2-9E51-2C8EF241D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F17C9-C33D-445A-862D-365FA2100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4848-9290-42D8-B22D-B68A7322C66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219A5-08F6-43A6-B013-634FD832B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C1CA0-18C8-42E9-BC79-FF9B53809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1F98-2EFA-432E-84F6-BCF540D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0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1FD90-C229-4712-8092-98D1E949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2F29C2-3510-4D8B-A84C-64093B5C1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B4C84-E539-486C-AE51-C97DAF408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4848-9290-42D8-B22D-B68A7322C66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EE6A1-A2DE-4E99-89F7-D92816661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A9AD6-F90C-4F33-846B-C0BF5E3E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1F98-2EFA-432E-84F6-BCF540D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5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D2D12C-5962-47B5-88ED-8FD800C57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0A2E9-0A26-4D5C-B805-E9946FB8E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C5836-B232-42D7-9CA6-C3E356A4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4848-9290-42D8-B22D-B68A7322C66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70590-9520-4AB7-B2E3-DB268092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355B5-5645-4D15-B799-D6D90BF0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1F98-2EFA-432E-84F6-BCF540D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39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43000"/>
            <a:ext cx="10363200" cy="2387600"/>
          </a:xfrm>
          <a:prstGeom prst="rect">
            <a:avLst/>
          </a:prstGeom>
        </p:spPr>
        <p:txBody>
          <a:bodyPr anchor="b"/>
          <a:lstStyle>
            <a:lvl1pPr algn="l">
              <a:defRPr sz="4500" cap="small" baseline="0">
                <a:solidFill>
                  <a:schemeClr val="tx1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Enter Title (e.g. FEMAStat)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103632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Enter topic (e.g.  Disaster Closeout)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93501" y="5905500"/>
            <a:ext cx="6384099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1pPr>
            <a:lvl2pPr>
              <a:defRPr sz="18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err="1"/>
              <a:t>Mmm</a:t>
            </a:r>
            <a:r>
              <a:rPr lang="en-US" dirty="0"/>
              <a:t> DD, 201X</a:t>
            </a:r>
          </a:p>
        </p:txBody>
      </p:sp>
    </p:spTree>
    <p:extLst>
      <p:ext uri="{BB962C8B-B14F-4D97-AF65-F5344CB8AC3E}">
        <p14:creationId xmlns:p14="http://schemas.microsoft.com/office/powerpoint/2010/main" val="50778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(FEMASta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14398" y="1143000"/>
            <a:ext cx="6886183" cy="1392763"/>
          </a:xfrm>
          <a:prstGeom prst="rect">
            <a:avLst/>
          </a:prstGeom>
        </p:spPr>
        <p:txBody>
          <a:bodyPr anchor="b"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6000" cap="small" baseline="0">
                <a:solidFill>
                  <a:schemeClr val="tx1">
                    <a:lumMod val="7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sz="6000" dirty="0">
                <a:solidFill>
                  <a:schemeClr val="bg2"/>
                </a:solidFill>
              </a:rPr>
              <a:t>FEMAStat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5084762"/>
            <a:ext cx="7045235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400">
                <a:latin typeface="Georgia" panose="02040502050405020303" pitchFamily="18" charset="0"/>
              </a:defRPr>
            </a:lvl4pPr>
            <a:lvl5pPr>
              <a:defRPr sz="2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err="1"/>
              <a:t>Mmm</a:t>
            </a:r>
            <a:r>
              <a:rPr lang="en-US" dirty="0"/>
              <a:t> DD, 201X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535763"/>
            <a:ext cx="7045235" cy="1427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i="1" baseline="0">
                <a:solidFill>
                  <a:schemeClr val="bg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topic (e.g.  Disaster Closeout)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116385" y="2000919"/>
            <a:ext cx="3300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Contributors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116386" y="2404894"/>
            <a:ext cx="3300551" cy="3137068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24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90864" y="2404895"/>
            <a:ext cx="10186737" cy="1"/>
          </a:xfrm>
          <a:prstGeom prst="line">
            <a:avLst/>
          </a:prstGeom>
          <a:ln w="25400">
            <a:solidFill>
              <a:schemeClr val="bg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659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5084762"/>
            <a:ext cx="7045235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400">
                <a:latin typeface="Georgia" panose="02040502050405020303" pitchFamily="18" charset="0"/>
              </a:defRPr>
            </a:lvl4pPr>
            <a:lvl5pPr>
              <a:defRPr sz="2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err="1"/>
              <a:t>Mmm</a:t>
            </a:r>
            <a:r>
              <a:rPr lang="en-US" dirty="0"/>
              <a:t> DD, 201X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697833"/>
            <a:ext cx="7045235" cy="1813867"/>
          </a:xfrm>
          <a:prstGeom prst="rect">
            <a:avLst/>
          </a:prstGeom>
        </p:spPr>
        <p:txBody>
          <a:bodyPr anchor="b"/>
          <a:lstStyle>
            <a:lvl1pPr algn="l">
              <a:defRPr sz="6000" cap="small" baseline="0">
                <a:solidFill>
                  <a:schemeClr val="bg2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Enter 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535763"/>
            <a:ext cx="7045235" cy="1427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i="1" baseline="0">
                <a:solidFill>
                  <a:schemeClr val="bg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topic (e.g.  Disaster Closeout)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116385" y="2000919"/>
            <a:ext cx="3300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Contributors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116386" y="2404894"/>
            <a:ext cx="3300551" cy="3137068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24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914400" y="2404895"/>
            <a:ext cx="10363200" cy="3325"/>
          </a:xfrm>
          <a:prstGeom prst="line">
            <a:avLst/>
          </a:prstGeom>
          <a:ln w="25400">
            <a:solidFill>
              <a:schemeClr val="bg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136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(FEMASta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103632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i="1" baseline="0">
                <a:solidFill>
                  <a:schemeClr val="bg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topic (e.g.  Disaster Closeout)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93501" y="5905500"/>
            <a:ext cx="6384099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400">
                <a:latin typeface="Georgia" panose="02040502050405020303" pitchFamily="18" charset="0"/>
              </a:defRPr>
            </a:lvl4pPr>
            <a:lvl5pPr>
              <a:defRPr sz="2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err="1"/>
              <a:t>Mmm</a:t>
            </a:r>
            <a:r>
              <a:rPr lang="en-US" dirty="0"/>
              <a:t> DD, 201X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14401" y="2137838"/>
            <a:ext cx="6886183" cy="1392763"/>
          </a:xfrm>
          <a:prstGeom prst="rect">
            <a:avLst/>
          </a:prstGeom>
        </p:spPr>
        <p:txBody>
          <a:bodyPr anchor="b"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6000" cap="small" baseline="0">
                <a:solidFill>
                  <a:schemeClr val="tx1">
                    <a:lumMod val="7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sz="6000" dirty="0">
                <a:solidFill>
                  <a:schemeClr val="bg2"/>
                </a:solidFill>
              </a:rPr>
              <a:t>FEMAStat</a:t>
            </a:r>
          </a:p>
        </p:txBody>
      </p:sp>
    </p:spTree>
    <p:extLst>
      <p:ext uri="{BB962C8B-B14F-4D97-AF65-F5344CB8AC3E}">
        <p14:creationId xmlns:p14="http://schemas.microsoft.com/office/powerpoint/2010/main" val="1094826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43000"/>
            <a:ext cx="103632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cap="small" baseline="0">
                <a:solidFill>
                  <a:schemeClr val="bg2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Enter Title (e.g. FEMAStat)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103632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i="1" baseline="0">
                <a:solidFill>
                  <a:schemeClr val="bg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topic (e.g.  Disaster Closeout)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93501" y="5905500"/>
            <a:ext cx="6384099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400">
                <a:latin typeface="Georgia" panose="02040502050405020303" pitchFamily="18" charset="0"/>
              </a:defRPr>
            </a:lvl4pPr>
            <a:lvl5pPr>
              <a:defRPr sz="2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err="1"/>
              <a:t>Mmm</a:t>
            </a:r>
            <a:r>
              <a:rPr lang="en-US" dirty="0"/>
              <a:t> DD, 201X</a:t>
            </a:r>
          </a:p>
        </p:txBody>
      </p:sp>
    </p:spTree>
    <p:extLst>
      <p:ext uri="{BB962C8B-B14F-4D97-AF65-F5344CB8AC3E}">
        <p14:creationId xmlns:p14="http://schemas.microsoft.com/office/powerpoint/2010/main" val="147770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f worth my time leadership survey" title="image 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79737"/>
            <a:ext cx="4191349" cy="2978063"/>
          </a:xfrm>
          <a:prstGeom prst="rect">
            <a:avLst/>
          </a:prstGeom>
          <a:noFill/>
          <a:ln w="25400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914401" y="914401"/>
            <a:ext cx="1036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2"/>
                </a:solidFill>
                <a:latin typeface="+mj-lt"/>
              </a:rPr>
              <a:t>Check your inbox…</a:t>
            </a: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791199" y="4835048"/>
            <a:ext cx="5486400" cy="6513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i="1" kern="1200" baseline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Thank you!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9C3745C4-DC22-4C7E-B310-E4DD80906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5791199" y="2286001"/>
            <a:ext cx="5486400" cy="10840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i="1" kern="1200" baseline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…to take the senior</a:t>
            </a:r>
            <a:r>
              <a:rPr lang="en-US" sz="3200" baseline="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leadership survey.</a:t>
            </a:r>
            <a:endParaRPr lang="en-US" sz="3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48913" y="2923260"/>
            <a:ext cx="2722324" cy="1691014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Placeholder for updated</a:t>
            </a:r>
            <a:r>
              <a:rPr lang="en-US" sz="1800" baseline="0" dirty="0"/>
              <a:t> survey image.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27770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9C3745C4-DC22-4C7E-B310-E4DD80906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914400" y="2514291"/>
            <a:ext cx="9056317" cy="9062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i="1" kern="1200" baseline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i="0" dirty="0">
                <a:solidFill>
                  <a:schemeClr val="bg2"/>
                </a:solidFill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81087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86001"/>
            <a:ext cx="7924800" cy="210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4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B6AD7-872A-4404-A649-9D94E33A0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18810-54FF-4CD5-9FC4-A42F19E1D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272C1-B28E-4CBA-9E52-1B515E968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4848-9290-42D8-B22D-B68A7322C66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5509F-A85B-443A-A2A4-5D44D2488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B07F5-E50A-41E3-A1E8-0A788D31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1F98-2EFA-432E-84F6-BCF540D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17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5287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8406384" y="2810255"/>
            <a:ext cx="3785616" cy="4047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964944" y="1712977"/>
            <a:ext cx="10227733" cy="3432175"/>
          </a:xfrm>
          <a:custGeom>
            <a:avLst/>
            <a:gdLst/>
            <a:ahLst/>
            <a:cxnLst/>
            <a:rect l="l" t="t" r="r" b="b"/>
            <a:pathLst>
              <a:path w="7670800" h="3432175">
                <a:moveTo>
                  <a:pt x="0" y="3432048"/>
                </a:moveTo>
                <a:lnTo>
                  <a:pt x="7670292" y="3432048"/>
                </a:lnTo>
                <a:lnTo>
                  <a:pt x="7670292" y="0"/>
                </a:lnTo>
                <a:lnTo>
                  <a:pt x="0" y="0"/>
                </a:lnTo>
                <a:lnTo>
                  <a:pt x="0" y="3432048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35036" y="6445963"/>
            <a:ext cx="5918200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/>
              <a:t>FOR</a:t>
            </a:r>
            <a:r>
              <a:rPr lang="en-US" spc="-15"/>
              <a:t> </a:t>
            </a:r>
            <a:r>
              <a:rPr lang="en-US" spc="5"/>
              <a:t>T</a:t>
            </a:r>
            <a:r>
              <a:rPr lang="en-US"/>
              <a:t>R</a:t>
            </a:r>
            <a:r>
              <a:rPr lang="en-US" spc="-5"/>
              <a:t>U</a:t>
            </a:r>
            <a:r>
              <a:rPr lang="en-US"/>
              <a:t>S</a:t>
            </a:r>
            <a:r>
              <a:rPr lang="en-US" spc="5"/>
              <a:t>T</a:t>
            </a:r>
            <a:r>
              <a:rPr lang="en-US"/>
              <a:t>ED</a:t>
            </a:r>
            <a:r>
              <a:rPr lang="en-US" spc="-100"/>
              <a:t> </a:t>
            </a:r>
            <a:r>
              <a:rPr lang="en-US"/>
              <a:t>AGENT</a:t>
            </a:r>
            <a:r>
              <a:rPr lang="en-US" spc="-30"/>
              <a:t> </a:t>
            </a:r>
            <a:r>
              <a:rPr lang="en-US"/>
              <a:t>USE ON</a:t>
            </a:r>
            <a:r>
              <a:rPr lang="en-US" spc="-85"/>
              <a:t>L</a:t>
            </a:r>
            <a:r>
              <a:rPr lang="en-US"/>
              <a:t>Y</a:t>
            </a:r>
            <a:r>
              <a:rPr lang="en-US" spc="-35"/>
              <a:t> </a:t>
            </a:r>
            <a:r>
              <a:rPr lang="en-US"/>
              <a:t>// NOT</a:t>
            </a:r>
            <a:r>
              <a:rPr lang="en-US" spc="-15"/>
              <a:t> </a:t>
            </a:r>
            <a:r>
              <a:rPr lang="en-US"/>
              <a:t>FOR DIS</a:t>
            </a:r>
            <a:r>
              <a:rPr lang="en-US" spc="5"/>
              <a:t>T</a:t>
            </a:r>
            <a:r>
              <a:rPr lang="en-US"/>
              <a:t>RIBU</a:t>
            </a:r>
            <a:r>
              <a:rPr lang="en-US" spc="5"/>
              <a:t>T</a:t>
            </a:r>
            <a:r>
              <a:rPr lang="en-US"/>
              <a:t>ION</a:t>
            </a:r>
            <a:endParaRPr lang="en-US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532615" y="6448707"/>
            <a:ext cx="261620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/>
            <a:fld id="{81D60167-4931-47E6-BA6A-407CBD079E47}" type="slidenum">
              <a:rPr lang="en-US" smtClean="0">
                <a:solidFill>
                  <a:srgbClr val="FFFFFF"/>
                </a:solidFill>
              </a:rPr>
              <a:pPr marL="2540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45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519" y="166091"/>
            <a:ext cx="11126960" cy="92075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19646" y="2915491"/>
            <a:ext cx="6352708" cy="290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35036" y="6445963"/>
            <a:ext cx="5918200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/>
              <a:t>FOR</a:t>
            </a:r>
            <a:r>
              <a:rPr lang="en-US" spc="-15"/>
              <a:t> </a:t>
            </a:r>
            <a:r>
              <a:rPr lang="en-US" spc="5"/>
              <a:t>T</a:t>
            </a:r>
            <a:r>
              <a:rPr lang="en-US"/>
              <a:t>R</a:t>
            </a:r>
            <a:r>
              <a:rPr lang="en-US" spc="-5"/>
              <a:t>U</a:t>
            </a:r>
            <a:r>
              <a:rPr lang="en-US"/>
              <a:t>S</a:t>
            </a:r>
            <a:r>
              <a:rPr lang="en-US" spc="5"/>
              <a:t>T</a:t>
            </a:r>
            <a:r>
              <a:rPr lang="en-US"/>
              <a:t>ED</a:t>
            </a:r>
            <a:r>
              <a:rPr lang="en-US" spc="-100"/>
              <a:t> </a:t>
            </a:r>
            <a:r>
              <a:rPr lang="en-US"/>
              <a:t>AGENT</a:t>
            </a:r>
            <a:r>
              <a:rPr lang="en-US" spc="-30"/>
              <a:t> </a:t>
            </a:r>
            <a:r>
              <a:rPr lang="en-US"/>
              <a:t>USE ON</a:t>
            </a:r>
            <a:r>
              <a:rPr lang="en-US" spc="-85"/>
              <a:t>L</a:t>
            </a:r>
            <a:r>
              <a:rPr lang="en-US"/>
              <a:t>Y</a:t>
            </a:r>
            <a:r>
              <a:rPr lang="en-US" spc="-35"/>
              <a:t> </a:t>
            </a:r>
            <a:r>
              <a:rPr lang="en-US"/>
              <a:t>// NOT</a:t>
            </a:r>
            <a:r>
              <a:rPr lang="en-US" spc="-15"/>
              <a:t> </a:t>
            </a:r>
            <a:r>
              <a:rPr lang="en-US"/>
              <a:t>FOR DIS</a:t>
            </a:r>
            <a:r>
              <a:rPr lang="en-US" spc="5"/>
              <a:t>T</a:t>
            </a:r>
            <a:r>
              <a:rPr lang="en-US"/>
              <a:t>RIBU</a:t>
            </a:r>
            <a:r>
              <a:rPr lang="en-US" spc="5"/>
              <a:t>T</a:t>
            </a:r>
            <a:r>
              <a:rPr lang="en-US"/>
              <a:t>ION</a:t>
            </a:r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32615" y="6448707"/>
            <a:ext cx="261620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/>
            <a:fld id="{81D60167-4931-47E6-BA6A-407CBD079E47}" type="slidenum">
              <a:rPr lang="en-US" smtClean="0">
                <a:solidFill>
                  <a:srgbClr val="FFFFFF"/>
                </a:solidFill>
              </a:rPr>
              <a:pPr marL="2540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65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85CCE00C-251C-48B3-A60E-A85E665BCC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5943600"/>
            <a:ext cx="10363200" cy="557408"/>
          </a:xfrm>
          <a:prstGeom prst="rect">
            <a:avLst/>
          </a:prstGeom>
          <a:noFill/>
          <a:ln cmpd="sng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defRPr>
            </a:lvl1pPr>
            <a:lvl2pPr marL="228600" indent="0">
              <a:buFontTx/>
              <a:buNone/>
              <a:defRPr lang="en-US" sz="1200" smtClean="0">
                <a:solidFill>
                  <a:schemeClr val="bg1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2pPr>
            <a:lvl3pPr marL="685800" indent="0">
              <a:buFontTx/>
              <a:buNone/>
              <a:defRPr lang="en-US" sz="1200" smtClean="0">
                <a:solidFill>
                  <a:schemeClr val="bg1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3pPr>
            <a:lvl4pPr marL="1143000" indent="0">
              <a:buFontTx/>
              <a:buNone/>
              <a:defRPr lang="en-US" sz="1200" smtClean="0">
                <a:solidFill>
                  <a:schemeClr val="bg1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4pPr>
            <a:lvl5pPr marL="1600200" indent="0">
              <a:buFontTx/>
              <a:buNone/>
              <a:defRPr lang="en-US" sz="1200">
                <a:solidFill>
                  <a:schemeClr val="bg1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5pPr>
          </a:lstStyle>
          <a:p>
            <a:pPr marL="0" lvl="0" defTabSz="457200"/>
            <a:r>
              <a:rPr lang="en-US" dirty="0"/>
              <a:t>1 Click  to create footnote (only if needed). Change number format to “superscript.” Maximum three lines of footnotes.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68096" y="538838"/>
            <a:ext cx="10668000" cy="852640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tx2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14400" y="1828800"/>
            <a:ext cx="10363200" cy="41148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+mj-lt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09550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76200"/>
            <a:ext cx="12268200" cy="701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18706"/>
            <a:ext cx="8610600" cy="3486694"/>
          </a:xfrm>
          <a:noFill/>
        </p:spPr>
        <p:txBody>
          <a:bodyPr lIns="457200"/>
          <a:lstStyle>
            <a:lvl1pPr>
              <a:defRPr sz="9600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11" y="6091295"/>
            <a:ext cx="1864316" cy="66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41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,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4343400" cy="685800"/>
          </a:xfrm>
          <a:noFill/>
          <a:ln w="12700">
            <a:noFill/>
          </a:ln>
        </p:spPr>
        <p:txBody>
          <a:bodyPr lIns="457200" tIns="457200" rIns="457200" bIns="457200"/>
          <a:lstStyle>
            <a:lvl1pPr>
              <a:defRPr sz="3200" cap="none" baseline="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6553200"/>
            <a:ext cx="12192000" cy="3048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011" y="6091295"/>
            <a:ext cx="1864316" cy="67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41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4343400" cy="685800"/>
          </a:xfrm>
          <a:noFill/>
          <a:ln w="12700">
            <a:noFill/>
          </a:ln>
        </p:spPr>
        <p:txBody>
          <a:bodyPr lIns="457200" tIns="457200" rIns="457200" bIns="457200"/>
          <a:lstStyle>
            <a:lvl1pPr>
              <a:defRPr sz="3200" cap="none" baseline="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011" y="6091295"/>
            <a:ext cx="1864316" cy="67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74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43000"/>
            <a:ext cx="10363200" cy="2387600"/>
          </a:xfrm>
          <a:prstGeom prst="rect">
            <a:avLst/>
          </a:prstGeom>
        </p:spPr>
        <p:txBody>
          <a:bodyPr anchor="b"/>
          <a:lstStyle>
            <a:lvl1pPr algn="l">
              <a:defRPr sz="4500" cap="small" baseline="0">
                <a:solidFill>
                  <a:schemeClr val="tx1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Enter Title (e.g. FEMAStat)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103632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Enter topic (e.g.  Disaster Closeout)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93501" y="5905500"/>
            <a:ext cx="6384099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1pPr>
            <a:lvl2pPr>
              <a:defRPr sz="18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err="1"/>
              <a:t>Mmm</a:t>
            </a:r>
            <a:r>
              <a:rPr lang="en-US" dirty="0"/>
              <a:t> DD, 201X</a:t>
            </a:r>
          </a:p>
        </p:txBody>
      </p:sp>
    </p:spTree>
    <p:extLst>
      <p:ext uri="{BB962C8B-B14F-4D97-AF65-F5344CB8AC3E}">
        <p14:creationId xmlns:p14="http://schemas.microsoft.com/office/powerpoint/2010/main" val="11254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69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Franklin Gothic Medium Cond"/>
                <a:cs typeface="Franklin Gothic Medium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9719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9B52-CD6F-4FD2-A8BC-1E2BB3705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4267E-E264-4E61-8462-9624F07BA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B34F9-AA04-47A7-86EC-E6FFD2EE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CA67-7BE2-4ED4-9A41-654C2CC81733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01D96-E3F3-4038-9CF2-2CF617A1F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CBCB8-4393-4C9A-B737-C85BEB37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A8CF-21EA-4567-8884-7B3747E53C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3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A725F-B916-4145-A9AD-FD4910F38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8CF43-3622-4518-BBE6-B884BFCC0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0955B-A41B-4740-94CF-4ABD5D61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4848-9290-42D8-B22D-B68A7322C66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46877-7FA6-48FA-B263-0688ACB85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EC599-861B-45CC-B168-FD06415BC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1F98-2EFA-432E-84F6-BCF540D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7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96FD7-B48C-4DCA-893F-2121D57D5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FD9F2-C887-420D-8A4F-01AF16457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A5AE2-F658-4043-A4BF-6FAC3BEC5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56531-8CD6-455B-B973-098C2EB25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4848-9290-42D8-B22D-B68A7322C66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D5F10-A1DB-4DE9-8AEA-CBE352C0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4C4EC-2B94-4587-A776-190D58F2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1F98-2EFA-432E-84F6-BCF540D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8BB9E-75B1-4643-80DD-1A0C360C5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9ADEF-750D-4EC3-A8BA-825534902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3906B-3AA2-4C7B-9D41-0EFFA7FB5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D82508-6B52-411A-B31D-E6069DA74A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E51F49-E766-4E14-A4B0-B24EE6466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9674B7-58B5-4B4E-B112-B70E80A4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4848-9290-42D8-B22D-B68A7322C66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F2DA9-8C11-44E6-8027-0075CF33A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90A10D-509A-4537-A95F-BF793BB75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1F98-2EFA-432E-84F6-BCF540D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6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5198F-6542-4826-A2BA-D8D6F1200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3620C-F86E-4E03-9C05-4A380BD4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4848-9290-42D8-B22D-B68A7322C66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EE9B1-716E-4E20-BB9E-162E81CF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FDDDB-F0C3-408A-BABD-FE940B388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1F98-2EFA-432E-84F6-BCF540D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866268-09AA-4C04-A5F1-4A737983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4848-9290-42D8-B22D-B68A7322C66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F53AC8-7D41-4E1D-875B-925CBCDB8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3C42A-551D-40B1-BBAA-8ACF8812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1F98-2EFA-432E-84F6-BCF540D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6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5E87-D81D-43B9-A950-981B5DC35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057A9-01C2-4E56-AE32-B07CC8876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31FF7-6A68-4D76-B559-022460756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887F9-E023-4153-B9A9-85D8AE6AD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4848-9290-42D8-B22D-B68A7322C66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CCD67-32C2-4C21-8D12-E02701C93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3A2F1-530F-49AD-B643-BE4DEA16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1F98-2EFA-432E-84F6-BCF540D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0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81DA6-4AD4-4A21-A71A-BA1B14DA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4F2364-9362-4FE3-A15B-D95917EA10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07268-AB68-4DA3-99AD-1A0C15475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8CCE3-3B94-4EA1-8ABB-C6D7A7F7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4848-9290-42D8-B22D-B68A7322C66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6B65E-DE68-460D-AB40-6B656DCFE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DC9EB-AABD-41B8-A153-0AB67D95B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1F98-2EFA-432E-84F6-BCF540D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2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FCD1AC-E8E7-48B8-BF15-3AE05EEB3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8B26A-DF74-4339-AB68-214B9905F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7615B-1E70-4188-9513-9DA0904B9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34848-9290-42D8-B22D-B68A7322C66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642BC-47E0-4555-BBB5-737FE352A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C8FB0-31CA-43A8-B332-1202458D4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21F98-2EFA-432E-84F6-BCF540DD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9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54" y="5715000"/>
            <a:ext cx="258524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90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</a:schemeClr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4977" y="-3175"/>
            <a:ext cx="587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E00C-251C-48B3-A60E-A85E665BC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kern="1200" baseline="0">
          <a:solidFill>
            <a:schemeClr val="tx2">
              <a:lumMod val="50000"/>
            </a:schemeClr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10972800" cy="4754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5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13716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>
              <a:lumMod val="6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13716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>
              <a:lumMod val="6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13716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>
              <a:lumMod val="6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C87FDB8-6DC3-493D-A940-775C075C5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5CA4DE9-E3E4-48AA-94A7-B5E43E767C59}"/>
              </a:ext>
            </a:extLst>
          </p:cNvPr>
          <p:cNvSpPr txBox="1">
            <a:spLocks/>
          </p:cNvSpPr>
          <p:nvPr/>
        </p:nvSpPr>
        <p:spPr>
          <a:xfrm>
            <a:off x="221673" y="1199436"/>
            <a:ext cx="6560127" cy="15744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1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chemeClr val="bg1"/>
                </a:solidFill>
              </a:rPr>
              <a:t>Science, Technology, and Data Applications for  Disaster Operations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AA8432B-6D99-4BAF-85F9-11192CDABA83}"/>
              </a:ext>
            </a:extLst>
          </p:cNvPr>
          <p:cNvSpPr txBox="1">
            <a:spLocks/>
          </p:cNvSpPr>
          <p:nvPr/>
        </p:nvSpPr>
        <p:spPr>
          <a:xfrm>
            <a:off x="221674" y="3795252"/>
            <a:ext cx="4402825" cy="179584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2020 JPSS/GOES Proving Ground / Risk Reduction (PGRR) Summit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February 27, 2020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9DA923C-8CD8-4FF5-A206-A5BFEC9B3066}"/>
              </a:ext>
            </a:extLst>
          </p:cNvPr>
          <p:cNvSpPr txBox="1">
            <a:spLocks/>
          </p:cNvSpPr>
          <p:nvPr/>
        </p:nvSpPr>
        <p:spPr>
          <a:xfrm>
            <a:off x="221673" y="5786397"/>
            <a:ext cx="2667000" cy="82609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bg1"/>
                </a:solidFill>
              </a:rPr>
              <a:t>Adam Barker, PhD</a:t>
            </a:r>
          </a:p>
          <a:p>
            <a:pPr algn="l"/>
            <a:r>
              <a:rPr lang="en-US" sz="1400" dirty="0">
                <a:solidFill>
                  <a:schemeClr val="bg1"/>
                </a:solidFill>
              </a:rPr>
              <a:t>Geospatial Analyst</a:t>
            </a:r>
          </a:p>
          <a:p>
            <a:pPr algn="l"/>
            <a:r>
              <a:rPr lang="en-US" sz="1400" dirty="0">
                <a:solidFill>
                  <a:schemeClr val="bg1"/>
                </a:solidFill>
              </a:rPr>
              <a:t>Response Geospatial Office</a:t>
            </a:r>
          </a:p>
        </p:txBody>
      </p:sp>
    </p:spTree>
    <p:extLst>
      <p:ext uri="{BB962C8B-B14F-4D97-AF65-F5344CB8AC3E}">
        <p14:creationId xmlns:p14="http://schemas.microsoft.com/office/powerpoint/2010/main" val="383465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7" t="19630" r="11476" b="60041"/>
          <a:stretch/>
        </p:blipFill>
        <p:spPr>
          <a:xfrm>
            <a:off x="2116665" y="1320801"/>
            <a:ext cx="8162946" cy="27601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96006" y="366694"/>
            <a:ext cx="7719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srgbClr val="002F80"/>
                </a:solidFill>
                <a:latin typeface="Franklin Gothic Medium Cond"/>
              </a:rPr>
              <a:t>Geospatial Analysis Informs Decisions throughout the Disaster Lifecycle</a:t>
            </a:r>
            <a:endParaRPr lang="en-US" sz="2400" dirty="0">
              <a:solidFill>
                <a:srgbClr val="002F80"/>
              </a:solidFill>
              <a:latin typeface="Franklin Gothic Medium C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8867" y="1320800"/>
            <a:ext cx="2523066" cy="338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55534" y="3742267"/>
            <a:ext cx="5190066" cy="338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03401" y="3750734"/>
            <a:ext cx="1693333" cy="338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75505" y="4235704"/>
            <a:ext cx="5404106" cy="248016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defTabSz="457200">
              <a:spcBef>
                <a:spcPts val="450"/>
              </a:spcBef>
              <a:buClr>
                <a:srgbClr val="333333"/>
              </a:buClr>
            </a:pPr>
            <a:r>
              <a:rPr lang="en-US" sz="140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Geospatial analysis is typically delivered within days. Conventional approaches (e.g., site inspections) may take months</a:t>
            </a:r>
            <a:endParaRPr lang="en-US" altLang="en-US" sz="1400" b="1" dirty="0">
              <a:solidFill>
                <a:prstClr val="white"/>
              </a:solidFill>
              <a:latin typeface="Franklin Gothic Medium Cond" panose="020B0606030402020204" pitchFamily="34" charset="0"/>
            </a:endParaRPr>
          </a:p>
          <a:p>
            <a:pPr lvl="1" defTabSz="457200">
              <a:spcBef>
                <a:spcPts val="450"/>
              </a:spcBef>
              <a:buClr>
                <a:srgbClr val="333333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Expedited rental assistance</a:t>
            </a:r>
          </a:p>
          <a:p>
            <a:pPr lvl="1" defTabSz="457200">
              <a:spcBef>
                <a:spcPts val="450"/>
              </a:spcBef>
              <a:buClr>
                <a:srgbClr val="333333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Help determine where to deploy Survivor Assistance teams</a:t>
            </a:r>
          </a:p>
          <a:p>
            <a:pPr lvl="1" defTabSz="457200">
              <a:spcBef>
                <a:spcPts val="450"/>
              </a:spcBef>
              <a:buClr>
                <a:srgbClr val="333333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Help determine where to locate Disaster Recovery Centers</a:t>
            </a:r>
          </a:p>
          <a:p>
            <a:pPr lvl="1" defTabSz="457200">
              <a:spcBef>
                <a:spcPts val="450"/>
              </a:spcBef>
              <a:buClr>
                <a:srgbClr val="333333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Help to allocate shelter and resource needs</a:t>
            </a:r>
            <a:endParaRPr lang="en-US" sz="1400" b="1" dirty="0">
              <a:solidFill>
                <a:prstClr val="white"/>
              </a:solidFill>
              <a:latin typeface="Franklin Gothic Medium Cond" panose="020B0606030402020204" pitchFamily="34" charset="0"/>
            </a:endParaRPr>
          </a:p>
          <a:p>
            <a:pPr lvl="1" defTabSz="457200">
              <a:spcBef>
                <a:spcPts val="450"/>
              </a:spcBef>
              <a:buClr>
                <a:srgbClr val="333333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Prioritize and expedite debris removal</a:t>
            </a:r>
          </a:p>
          <a:p>
            <a:pPr lvl="1" defTabSz="457200">
              <a:spcBef>
                <a:spcPts val="450"/>
              </a:spcBef>
              <a:buClr>
                <a:srgbClr val="333333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May assist in the Presidential declaration process</a:t>
            </a:r>
          </a:p>
          <a:p>
            <a:pPr lvl="1" defTabSz="457200">
              <a:spcBef>
                <a:spcPts val="450"/>
              </a:spcBef>
              <a:buClr>
                <a:srgbClr val="333333"/>
              </a:buClr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prstClr val="black"/>
                </a:solidFill>
                <a:latin typeface="Franklin Gothic Medium Cond" panose="020B0606030402020204" pitchFamily="34" charset="0"/>
              </a:rPr>
              <a:t>Force allocations and right-sizing</a:t>
            </a:r>
          </a:p>
        </p:txBody>
      </p:sp>
    </p:spTree>
    <p:extLst>
      <p:ext uri="{BB962C8B-B14F-4D97-AF65-F5344CB8AC3E}">
        <p14:creationId xmlns:p14="http://schemas.microsoft.com/office/powerpoint/2010/main" val="426756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D182138-3A3A-4E98-A4EA-946AF2E9C5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33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0031FE-6C22-495F-903D-5FE51499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5CCE00C-251C-48B3-A60E-A85E665BCC2D}" type="slidenum">
              <a:rPr lang="en-US">
                <a:solidFill>
                  <a:prstClr val="white">
                    <a:lumMod val="75000"/>
                  </a:prstClr>
                </a:solidFill>
                <a:latin typeface="Georgia"/>
              </a:rPr>
              <a:pPr defTabSz="457200"/>
              <a:t>4</a:t>
            </a:fld>
            <a:endParaRPr lang="en-US" dirty="0">
              <a:solidFill>
                <a:prstClr val="white">
                  <a:lumMod val="75000"/>
                </a:prstClr>
              </a:solidFill>
              <a:latin typeface="Georgia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55B00B-8120-4F8E-B2CC-5B6A17B6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618" y="361950"/>
            <a:ext cx="8272697" cy="852640"/>
          </a:xfrm>
        </p:spPr>
        <p:txBody>
          <a:bodyPr/>
          <a:lstStyle/>
          <a:p>
            <a:r>
              <a:rPr lang="en-US" sz="4000" dirty="0"/>
              <a:t>How do we identify damage?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490946-C26F-48B7-9FA5-AA78A78EF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55" y="5765813"/>
            <a:ext cx="5078221" cy="955133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E9BAC6F-A89C-4146-BAF5-4767F0A27F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99231" y="943711"/>
            <a:ext cx="7623184" cy="78545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Modeling and imagery helps to determine level of damage</a:t>
            </a:r>
          </a:p>
          <a:p>
            <a:pPr marL="0" indent="0">
              <a:buNone/>
            </a:pPr>
            <a:endParaRPr lang="en-US" dirty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r="22307"/>
          <a:stretch/>
        </p:blipFill>
        <p:spPr>
          <a:xfrm>
            <a:off x="1447693" y="0"/>
            <a:ext cx="871955" cy="6858000"/>
          </a:xfrm>
          <a:prstGeom prst="rect">
            <a:avLst/>
          </a:prstGeom>
          <a:ln>
            <a:noFill/>
          </a:ln>
          <a:effectLst>
            <a:outerShdw blurRad="266700" dist="76200" sx="101000" sy="101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2577406" y="1796350"/>
            <a:ext cx="7775118" cy="3631990"/>
            <a:chOff x="927927" y="3164245"/>
            <a:chExt cx="7775118" cy="363199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3802" y="5168263"/>
              <a:ext cx="2135878" cy="1627972"/>
            </a:xfrm>
            <a:prstGeom prst="round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41653" y="3408471"/>
              <a:ext cx="1614376" cy="1200090"/>
            </a:xfrm>
            <a:prstGeom prst="round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99140" y="3756374"/>
              <a:ext cx="1615634" cy="1197659"/>
            </a:xfrm>
            <a:prstGeom prst="round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63714" y="5458012"/>
              <a:ext cx="1424160" cy="1327228"/>
            </a:xfrm>
            <a:prstGeom prst="round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9"/>
            <a:srcRect l="6047" t="20000" r="27149" b="14052"/>
            <a:stretch/>
          </p:blipFill>
          <p:spPr>
            <a:xfrm>
              <a:off x="6116057" y="3634301"/>
              <a:ext cx="2183543" cy="1535401"/>
            </a:xfrm>
            <a:prstGeom prst="round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63203" y="4579947"/>
              <a:ext cx="1955524" cy="172141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sp>
          <p:nvSpPr>
            <p:cNvPr id="25" name="Round Diagonal Corner Rectangle 24"/>
            <p:cNvSpPr/>
            <p:nvPr/>
          </p:nvSpPr>
          <p:spPr>
            <a:xfrm>
              <a:off x="1045264" y="5031886"/>
              <a:ext cx="1126251" cy="635187"/>
            </a:xfrm>
            <a:prstGeom prst="round2Diag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kern="0" dirty="0">
                  <a:solidFill>
                    <a:prstClr val="white"/>
                  </a:solidFill>
                  <a:latin typeface="Franklin Gothic Medium" charset="0"/>
                  <a:ea typeface="Franklin Gothic Medium" charset="0"/>
                  <a:cs typeface="Franklin Gothic Medium" charset="0"/>
                </a:rPr>
                <a:t>Structural Dataset</a:t>
              </a:r>
            </a:p>
          </p:txBody>
        </p:sp>
        <p:cxnSp>
          <p:nvCxnSpPr>
            <p:cNvPr id="27" name="Elbow Connector 26"/>
            <p:cNvCxnSpPr>
              <a:endCxn id="47" idx="3"/>
            </p:cNvCxnSpPr>
            <p:nvPr/>
          </p:nvCxnSpPr>
          <p:spPr>
            <a:xfrm>
              <a:off x="2116441" y="3327300"/>
              <a:ext cx="2901826" cy="776677"/>
            </a:xfrm>
            <a:prstGeom prst="bentConnector2">
              <a:avLst/>
            </a:prstGeom>
            <a:noFill/>
            <a:ln w="28575" cap="rnd" cmpd="sng" algn="ctr">
              <a:solidFill>
                <a:schemeClr val="accent6">
                  <a:lumMod val="75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28" name="Elbow Connector 27"/>
            <p:cNvCxnSpPr>
              <a:stCxn id="47" idx="0"/>
            </p:cNvCxnSpPr>
            <p:nvPr/>
          </p:nvCxnSpPr>
          <p:spPr>
            <a:xfrm>
              <a:off x="5628423" y="4421571"/>
              <a:ext cx="1618262" cy="927908"/>
            </a:xfrm>
            <a:prstGeom prst="bentConnector3">
              <a:avLst>
                <a:gd name="adj1" fmla="val 24251"/>
              </a:avLst>
            </a:prstGeom>
            <a:noFill/>
            <a:ln w="28575" cap="rnd" cmpd="sng" algn="ctr">
              <a:solidFill>
                <a:schemeClr val="accent6">
                  <a:lumMod val="75000"/>
                </a:schemeClr>
              </a:solidFill>
              <a:prstDash val="solid"/>
              <a:tailEnd type="triangle"/>
            </a:ln>
            <a:effectLst/>
          </p:spPr>
        </p:cxnSp>
        <p:cxnSp>
          <p:nvCxnSpPr>
            <p:cNvPr id="31" name="Elbow Connector 30"/>
            <p:cNvCxnSpPr>
              <a:endCxn id="47" idx="3"/>
            </p:cNvCxnSpPr>
            <p:nvPr/>
          </p:nvCxnSpPr>
          <p:spPr>
            <a:xfrm rot="10800000" flipV="1">
              <a:off x="5018267" y="3564583"/>
              <a:ext cx="2513578" cy="539394"/>
            </a:xfrm>
            <a:prstGeom prst="bentConnector2">
              <a:avLst/>
            </a:prstGeom>
            <a:noFill/>
            <a:ln w="28575" cap="rnd" cmpd="sng" algn="ctr">
              <a:solidFill>
                <a:schemeClr val="accent6">
                  <a:lumMod val="75000"/>
                </a:schemeClr>
              </a:solidFill>
              <a:prstDash val="solid"/>
              <a:tailEnd type="triangle"/>
            </a:ln>
            <a:effectLst/>
          </p:spPr>
        </p:cxnSp>
        <p:sp>
          <p:nvSpPr>
            <p:cNvPr id="36" name="Round Diagonal Corner Rectangle 35"/>
            <p:cNvSpPr/>
            <p:nvPr/>
          </p:nvSpPr>
          <p:spPr>
            <a:xfrm>
              <a:off x="927927" y="3164245"/>
              <a:ext cx="1196068" cy="635187"/>
            </a:xfrm>
            <a:prstGeom prst="round2Diag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kern="0" dirty="0">
                  <a:solidFill>
                    <a:prstClr val="white"/>
                  </a:solidFill>
                  <a:latin typeface="Franklin Gothic Medium" charset="0"/>
                  <a:ea typeface="Franklin Gothic Medium" charset="0"/>
                  <a:cs typeface="Franklin Gothic Medium" charset="0"/>
                </a:rPr>
                <a:t>Stream Gauge Data</a:t>
              </a:r>
            </a:p>
          </p:txBody>
        </p:sp>
        <p:sp>
          <p:nvSpPr>
            <p:cNvPr id="42" name="Round Diagonal Corner Rectangle 41"/>
            <p:cNvSpPr/>
            <p:nvPr/>
          </p:nvSpPr>
          <p:spPr>
            <a:xfrm>
              <a:off x="7246685" y="5245689"/>
              <a:ext cx="1126251" cy="635187"/>
            </a:xfrm>
            <a:prstGeom prst="round2Diag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kern="0" dirty="0">
                  <a:solidFill>
                    <a:prstClr val="white"/>
                  </a:solidFill>
                  <a:latin typeface="Franklin Gothic Medium" charset="0"/>
                  <a:ea typeface="Franklin Gothic Medium" charset="0"/>
                  <a:cs typeface="Franklin Gothic Medium" charset="0"/>
                </a:rPr>
                <a:t>Modeled Impacts</a:t>
              </a:r>
            </a:p>
          </p:txBody>
        </p:sp>
        <p:sp>
          <p:nvSpPr>
            <p:cNvPr id="44" name="Round Diagonal Corner Rectangle 43"/>
            <p:cNvSpPr/>
            <p:nvPr/>
          </p:nvSpPr>
          <p:spPr>
            <a:xfrm>
              <a:off x="7396480" y="3300586"/>
              <a:ext cx="1306565" cy="635187"/>
            </a:xfrm>
            <a:prstGeom prst="round2Diag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kern="0" dirty="0">
                  <a:solidFill>
                    <a:prstClr val="white"/>
                  </a:solidFill>
                  <a:latin typeface="Franklin Gothic Medium" charset="0"/>
                  <a:ea typeface="Franklin Gothic Medium" charset="0"/>
                  <a:cs typeface="Franklin Gothic Medium" charset="0"/>
                </a:rPr>
                <a:t>Remote Sensing Data</a:t>
              </a:r>
            </a:p>
          </p:txBody>
        </p:sp>
        <p:sp>
          <p:nvSpPr>
            <p:cNvPr id="47" name="Round Diagonal Corner Rectangle 46"/>
            <p:cNvSpPr/>
            <p:nvPr/>
          </p:nvSpPr>
          <p:spPr>
            <a:xfrm>
              <a:off x="4408111" y="4103977"/>
              <a:ext cx="1220312" cy="635187"/>
            </a:xfrm>
            <a:prstGeom prst="round2Diag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kern="0" dirty="0">
                  <a:solidFill>
                    <a:prstClr val="white"/>
                  </a:solidFill>
                  <a:latin typeface="Franklin Gothic Medium" charset="0"/>
                  <a:ea typeface="Franklin Gothic Medium" charset="0"/>
                  <a:cs typeface="Franklin Gothic Medium" charset="0"/>
                </a:rPr>
                <a:t>Flood Extent / Depth Grid</a:t>
              </a:r>
            </a:p>
          </p:txBody>
        </p:sp>
        <p:cxnSp>
          <p:nvCxnSpPr>
            <p:cNvPr id="65" name="Elbow Connector 64"/>
            <p:cNvCxnSpPr/>
            <p:nvPr/>
          </p:nvCxnSpPr>
          <p:spPr>
            <a:xfrm flipV="1">
              <a:off x="2171515" y="4468187"/>
              <a:ext cx="2236596" cy="881292"/>
            </a:xfrm>
            <a:prstGeom prst="bentConnector3">
              <a:avLst>
                <a:gd name="adj1" fmla="val 73806"/>
              </a:avLst>
            </a:prstGeom>
            <a:ln w="254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52" y="387731"/>
            <a:ext cx="432114" cy="51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9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7550" y="1981635"/>
            <a:ext cx="5105400" cy="685800"/>
          </a:xfrm>
        </p:spPr>
        <p:txBody>
          <a:bodyPr/>
          <a:lstStyle/>
          <a:p>
            <a:r>
              <a:rPr lang="en-US" sz="1800" dirty="0"/>
              <a:t>Debris Estimation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5598525"/>
            <a:ext cx="2438400" cy="12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 Cond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148946"/>
            <a:ext cx="103632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 Cond"/>
                <a:ea typeface="+mn-ea"/>
                <a:cs typeface="+mn-cs"/>
              </a:rPr>
              <a:t>  REMOTE SENSING |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B5352A">
                    <a:lumMod val="40000"/>
                    <a:lumOff val="60000"/>
                  </a:srgbClr>
                </a:solidFill>
                <a:effectLst/>
                <a:uLnTx/>
                <a:uFillTx/>
                <a:latin typeface="Franklin Gothic Medium Cond"/>
                <a:ea typeface="+mn-ea"/>
                <a:cs typeface="+mn-cs"/>
              </a:rPr>
              <a:t>FOCUS AREAS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F79A4E-3A85-49C4-B51F-F1C6C7A6072F}"/>
              </a:ext>
            </a:extLst>
          </p:cNvPr>
          <p:cNvGrpSpPr/>
          <p:nvPr/>
        </p:nvGrpSpPr>
        <p:grpSpPr>
          <a:xfrm>
            <a:off x="411429" y="1885510"/>
            <a:ext cx="11384513" cy="3713015"/>
            <a:chOff x="289458" y="782785"/>
            <a:chExt cx="9453052" cy="2900047"/>
          </a:xfrm>
        </p:grpSpPr>
        <p:pic>
          <p:nvPicPr>
            <p:cNvPr id="10" name="Content Placeholder 4">
              <a:extLst>
                <a:ext uri="{FF2B5EF4-FFF2-40B4-BE49-F238E27FC236}">
                  <a16:creationId xmlns:a16="http://schemas.microsoft.com/office/drawing/2014/main" id="{0644D4D3-1DD8-4454-906D-0F2ADDA41B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8202"/>
            <a:stretch/>
          </p:blipFill>
          <p:spPr>
            <a:xfrm>
              <a:off x="448299" y="1360245"/>
              <a:ext cx="2642208" cy="2163055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289458" y="914400"/>
              <a:ext cx="2970502" cy="2768432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 Cond"/>
                <a:ea typeface="+mn-ea"/>
                <a:cs typeface="+mn-cs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9B7CD91-68E1-426B-B632-A42CA40D3630}"/>
                </a:ext>
              </a:extLst>
            </p:cNvPr>
            <p:cNvGrpSpPr/>
            <p:nvPr/>
          </p:nvGrpSpPr>
          <p:grpSpPr>
            <a:xfrm>
              <a:off x="3330310" y="782785"/>
              <a:ext cx="5482895" cy="2898614"/>
              <a:chOff x="5166301" y="744923"/>
              <a:chExt cx="5482895" cy="2898614"/>
            </a:xfrm>
          </p:grpSpPr>
          <p:sp>
            <p:nvSpPr>
              <p:cNvPr id="14" name="Title 1"/>
              <p:cNvSpPr txBox="1">
                <a:spLocks/>
              </p:cNvSpPr>
              <p:nvPr/>
            </p:nvSpPr>
            <p:spPr>
              <a:xfrm>
                <a:off x="5166301" y="744923"/>
                <a:ext cx="5482895" cy="685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457200" tIns="457200" rIns="457200" bIns="457200" rtlCol="0" anchor="ctr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b="1" kern="1200" cap="none" baseline="0">
                    <a:solidFill>
                      <a:schemeClr val="accent6"/>
                    </a:solidFill>
                    <a:latin typeface="+mj-lt"/>
                    <a:ea typeface="+mj-ea"/>
                    <a:cs typeface="Arial" pitchFamily="34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C3E50"/>
                    </a:solidFill>
                    <a:effectLst/>
                    <a:uLnTx/>
                    <a:uFillTx/>
                    <a:latin typeface="Franklin Gothic Demi"/>
                    <a:ea typeface="+mj-ea"/>
                    <a:cs typeface="Arial" pitchFamily="34" charset="0"/>
                  </a:rPr>
                  <a:t>Transportation Impacts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EE4E0AD-54ED-4377-B55B-58E40742BBD3}"/>
                  </a:ext>
                </a:extLst>
              </p:cNvPr>
              <p:cNvGrpSpPr/>
              <p:nvPr/>
            </p:nvGrpSpPr>
            <p:grpSpPr>
              <a:xfrm>
                <a:off x="5542892" y="1333373"/>
                <a:ext cx="2465183" cy="2152065"/>
                <a:chOff x="4198714" y="1220778"/>
                <a:chExt cx="2898239" cy="2759401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BA2E88E-80C1-42D1-9BA4-1B32D5B298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198714" y="1220778"/>
                  <a:ext cx="2898239" cy="275940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8D31FD6-52C0-4F26-B45F-7C14A7063F42}"/>
                    </a:ext>
                  </a:extLst>
                </p:cNvPr>
                <p:cNvSpPr/>
                <p:nvPr/>
              </p:nvSpPr>
              <p:spPr>
                <a:xfrm>
                  <a:off x="4719166" y="2230632"/>
                  <a:ext cx="1392478" cy="811346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Medium Cond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5337382" y="875105"/>
                <a:ext cx="2903794" cy="276843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Medium Cond"/>
                  <a:ea typeface="+mn-ea"/>
                  <a:cs typeface="+mn-cs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5C0DEA5-76B1-4D13-96E0-3B1AC8DB1E0A}"/>
                </a:ext>
              </a:extLst>
            </p:cNvPr>
            <p:cNvGrpSpPr/>
            <p:nvPr/>
          </p:nvGrpSpPr>
          <p:grpSpPr>
            <a:xfrm>
              <a:off x="6465911" y="782785"/>
              <a:ext cx="3276599" cy="2898614"/>
              <a:chOff x="5016492" y="3833245"/>
              <a:chExt cx="3276599" cy="2898614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F777403-FED5-42A3-9CF1-3C50E7345ACF}"/>
                  </a:ext>
                </a:extLst>
              </p:cNvPr>
              <p:cNvSpPr/>
              <p:nvPr/>
            </p:nvSpPr>
            <p:spPr>
              <a:xfrm>
                <a:off x="5202895" y="3963427"/>
                <a:ext cx="2903794" cy="276843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Medium Cond"/>
                  <a:ea typeface="+mn-ea"/>
                  <a:cs typeface="+mn-cs"/>
                </a:endParaRPr>
              </a:p>
            </p:txBody>
          </p:sp>
          <p:sp>
            <p:nvSpPr>
              <p:cNvPr id="38" name="Title 1">
                <a:extLst>
                  <a:ext uri="{FF2B5EF4-FFF2-40B4-BE49-F238E27FC236}">
                    <a16:creationId xmlns:a16="http://schemas.microsoft.com/office/drawing/2014/main" id="{8DC7ACC1-3DCC-4433-80D3-11EFD378A3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16492" y="3833245"/>
                <a:ext cx="3276599" cy="6858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457200" tIns="457200" rIns="457200" bIns="457200" rtlCol="0" anchor="ctr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b="1" kern="1200" cap="none" baseline="0">
                    <a:solidFill>
                      <a:schemeClr val="accent6"/>
                    </a:solidFill>
                    <a:latin typeface="+mj-lt"/>
                    <a:ea typeface="+mj-ea"/>
                    <a:cs typeface="Arial" pitchFamily="34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C3E50"/>
                    </a:solidFill>
                    <a:effectLst/>
                    <a:uLnTx/>
                    <a:uFillTx/>
                    <a:latin typeface="Franklin Gothic Demi"/>
                    <a:ea typeface="+mj-ea"/>
                    <a:cs typeface="Arial" pitchFamily="34" charset="0"/>
                  </a:rPr>
                  <a:t>Damage Assessments</a:t>
                </a:r>
              </a:p>
            </p:txBody>
          </p:sp>
          <p:pic>
            <p:nvPicPr>
              <p:cNvPr id="40" name="Content Placeholder 4">
                <a:extLst>
                  <a:ext uri="{FF2B5EF4-FFF2-40B4-BE49-F238E27FC236}">
                    <a16:creationId xmlns:a16="http://schemas.microsoft.com/office/drawing/2014/main" id="{3928CE84-703C-4513-B0A0-BFA09717D6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5" t="8888" r="38587" b="31111"/>
              <a:stretch/>
            </p:blipFill>
            <p:spPr>
              <a:xfrm>
                <a:off x="5412788" y="4410705"/>
                <a:ext cx="2458483" cy="21630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72394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okend Slides">
  <a:themeElements>
    <a:clrScheme name="EAD Template Mon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19334C"/>
      </a:accent1>
      <a:accent2>
        <a:srgbClr val="336699"/>
      </a:accent2>
      <a:accent3>
        <a:srgbClr val="75A3D1"/>
      </a:accent3>
      <a:accent4>
        <a:srgbClr val="A3C1E0"/>
      </a:accent4>
      <a:accent5>
        <a:srgbClr val="CBCBCB"/>
      </a:accent5>
      <a:accent6>
        <a:srgbClr val="989898"/>
      </a:accent6>
      <a:hlink>
        <a:srgbClr val="323232"/>
      </a:hlink>
      <a:folHlink>
        <a:srgbClr val="656565"/>
      </a:folHlink>
    </a:clrScheme>
    <a:fontScheme name="EAD Fonts">
      <a:majorFont>
        <a:latin typeface="Franklin Gothic Medium Cond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Key Slides">
  <a:themeElements>
    <a:clrScheme name="EAD Template Mon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19334C"/>
      </a:accent1>
      <a:accent2>
        <a:srgbClr val="336699"/>
      </a:accent2>
      <a:accent3>
        <a:srgbClr val="75A3D1"/>
      </a:accent3>
      <a:accent4>
        <a:srgbClr val="A3C1E0"/>
      </a:accent4>
      <a:accent5>
        <a:srgbClr val="CBCBCB"/>
      </a:accent5>
      <a:accent6>
        <a:srgbClr val="989898"/>
      </a:accent6>
      <a:hlink>
        <a:srgbClr val="323232"/>
      </a:hlink>
      <a:folHlink>
        <a:srgbClr val="656565"/>
      </a:folHlink>
    </a:clrScheme>
    <a:fontScheme name="EAD Fonts">
      <a:majorFont>
        <a:latin typeface="Franklin Gothic Medium Cond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2"/>
          </a:solidFill>
        </a:ln>
      </a:spPr>
      <a:bodyPr rtlCol="0" anchor="ctr"/>
      <a:lstStyle>
        <a:defPPr algn="ctr">
          <a:defRPr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FEMA">
      <a:dk1>
        <a:sysClr val="windowText" lastClr="000000"/>
      </a:dk1>
      <a:lt1>
        <a:sysClr val="window" lastClr="FFFFFF"/>
      </a:lt1>
      <a:dk2>
        <a:srgbClr val="646464"/>
      </a:dk2>
      <a:lt2>
        <a:srgbClr val="F2F2F2"/>
      </a:lt2>
      <a:accent1>
        <a:srgbClr val="B5352A"/>
      </a:accent1>
      <a:accent2>
        <a:srgbClr val="082D4A"/>
      </a:accent2>
      <a:accent3>
        <a:srgbClr val="1F5479"/>
      </a:accent3>
      <a:accent4>
        <a:srgbClr val="4D7232"/>
      </a:accent4>
      <a:accent5>
        <a:srgbClr val="414042"/>
      </a:accent5>
      <a:accent6>
        <a:srgbClr val="2C3E50"/>
      </a:accent6>
      <a:hlink>
        <a:srgbClr val="0271B2"/>
      </a:hlink>
      <a:folHlink>
        <a:srgbClr val="25397A"/>
      </a:folHlink>
    </a:clrScheme>
    <a:fontScheme name="FEMA">
      <a:majorFont>
        <a:latin typeface="Franklin Gothic Demi"/>
        <a:ea typeface=""/>
        <a:cs typeface=""/>
      </a:majorFont>
      <a:minorFont>
        <a:latin typeface="Franklin Gothic Medium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218</Words>
  <Application>Microsoft Office PowerPoint</Application>
  <PresentationFormat>Widescreen</PresentationFormat>
  <Paragraphs>39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Franklin Gothic Medium Cond</vt:lpstr>
      <vt:lpstr>Georgia</vt:lpstr>
      <vt:lpstr>open_sanssemibold</vt:lpstr>
      <vt:lpstr>Symbol</vt:lpstr>
      <vt:lpstr>Wingdings</vt:lpstr>
      <vt:lpstr>Office Theme</vt:lpstr>
      <vt:lpstr>Bookend Slides</vt:lpstr>
      <vt:lpstr>Key Slides</vt:lpstr>
      <vt:lpstr>1_Office Theme</vt:lpstr>
      <vt:lpstr>PowerPoint Presentation</vt:lpstr>
      <vt:lpstr>PowerPoint Presentation</vt:lpstr>
      <vt:lpstr>PowerPoint Presentation</vt:lpstr>
      <vt:lpstr>How do we identify damage? </vt:lpstr>
      <vt:lpstr>Debris Estimation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Barker, Adam</dc:creator>
  <cp:lastModifiedBy>Barker, Adam</cp:lastModifiedBy>
  <cp:revision>4</cp:revision>
  <dcterms:created xsi:type="dcterms:W3CDTF">2020-02-20T17:33:44Z</dcterms:created>
  <dcterms:modified xsi:type="dcterms:W3CDTF">2020-02-21T20:00:53Z</dcterms:modified>
</cp:coreProperties>
</file>