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5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8" r:id="rId2"/>
    <p:sldId id="259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61" autoAdjust="0"/>
    <p:restoredTop sz="73652" autoAdjust="0"/>
  </p:normalViewPr>
  <p:slideViewPr>
    <p:cSldViewPr snapToGrid="0">
      <p:cViewPr varScale="1">
        <p:scale>
          <a:sx n="84" d="100"/>
          <a:sy n="84" d="100"/>
        </p:scale>
        <p:origin x="-11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88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6BA93-B674-476B-A6D5-F7EC76DDC314}" type="datetimeFigureOut">
              <a:rPr lang="en-US" smtClean="0"/>
              <a:t>2/23/20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AD750-7DEE-473F-8D0F-1381A8C5E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72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</a:t>
            </a:r>
            <a:r>
              <a:rPr lang="en-US" dirty="0" smtClean="0"/>
              <a:t>(stream flows, antecedent conditions, snowpack conditions for #3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AD750-7DEE-473F-8D0F-1381A8C5EB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74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FFFFFF"/>
                </a:solidFill>
              </a:rPr>
              <a:t>Public / Marine Responsibility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US" sz="1200" dirty="0" smtClean="0">
                <a:solidFill>
                  <a:srgbClr val="FFFFFF"/>
                </a:solidFill>
              </a:rPr>
              <a:t>Land: ~185,000 square miles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US" sz="1200" dirty="0" smtClean="0">
                <a:solidFill>
                  <a:srgbClr val="FFFFFF"/>
                </a:solidFill>
              </a:rPr>
              <a:t>Water: ~840,000 square miles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FFFFFF"/>
                </a:solidFill>
              </a:rPr>
              <a:t>~1,025,000 million square miles of responsibility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US" sz="1200" dirty="0" smtClean="0">
                <a:solidFill>
                  <a:srgbClr val="FFFFFF"/>
                </a:solidFill>
              </a:rPr>
              <a:t>~475,000 grids </a:t>
            </a:r>
            <a:r>
              <a:rPr lang="en-US" sz="900" dirty="0" smtClean="0">
                <a:solidFill>
                  <a:srgbClr val="FFFFFF"/>
                </a:solidFill>
              </a:rPr>
              <a:t>[ALU/AER]</a:t>
            </a:r>
            <a:endParaRPr lang="en-US" sz="1200" dirty="0" smtClean="0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US" sz="1200" dirty="0" smtClean="0">
                <a:solidFill>
                  <a:srgbClr val="FFFFFF"/>
                </a:solidFill>
              </a:rPr>
              <a:t>22x increase over standard WFO</a:t>
            </a:r>
            <a:endParaRPr lang="en-US" sz="900" dirty="0" smtClean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FFFFFF"/>
                </a:solidFill>
              </a:rPr>
              <a:t>Standard WFO ~45,000 square miles and ~21,000 grids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stations for 38,750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mi= 1 station per 570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 (stations mostly around cities)</a:t>
            </a:r>
          </a:p>
          <a:p>
            <a:endParaRPr lang="en-US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 1/2 of stations are poor in winter(non-heated)</a:t>
            </a:r>
          </a:p>
          <a:p>
            <a:endParaRPr lang="en-US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LOTS OF GAPS</a:t>
            </a:r>
            <a:endParaRPr lang="en-US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AD750-7DEE-473F-8D0F-1381A8C5EB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AD750-7DEE-473F-8D0F-1381A8C5EB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69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6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62820" name="Freeform 4"/>
          <p:cNvSpPr>
            <a:spLocks/>
          </p:cNvSpPr>
          <p:nvPr/>
        </p:nvSpPr>
        <p:spPr bwMode="auto">
          <a:xfrm>
            <a:off x="381000" y="2803526"/>
            <a:ext cx="2117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C70CF31-C04C-47A4-913A-DB64CD0614B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62823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33442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09BBE-D56F-44E9-A171-DB6890A5EA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56404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92101"/>
            <a:ext cx="27432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92101"/>
            <a:ext cx="8026400" cy="57277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7C32F-C9DB-42D6-B4CD-BED2EC094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623790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1"/>
            <a:ext cx="109728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461A06E7-3676-452D-A086-028985DE17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9704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 - White+Seal">
    <p:bg>
      <p:bgPr>
        <a:solidFill>
          <a:srgbClr val="1329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63" y="6160583"/>
            <a:ext cx="4167383" cy="520924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-140757" y="6095999"/>
            <a:ext cx="878861" cy="863463"/>
          </a:xfrm>
          <a:custGeom>
            <a:avLst/>
            <a:gdLst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4868985 w 5899869"/>
              <a:gd name="connsiteY2" fmla="*/ 5120730 h 5796501"/>
              <a:gd name="connsiteX3" fmla="*/ 2527325 w 5899869"/>
              <a:gd name="connsiteY3" fmla="*/ 5100851 h 5796501"/>
              <a:gd name="connsiteX4" fmla="*/ 1554481 w 5899869"/>
              <a:gd name="connsiteY4" fmla="*/ 282360 h 5796501"/>
              <a:gd name="connsiteX5" fmla="*/ 2743201 w 5899869"/>
              <a:gd name="connsiteY5" fmla="*/ 1471081 h 5796501"/>
              <a:gd name="connsiteX6" fmla="*/ 799106 w 5899869"/>
              <a:gd name="connsiteY6" fmla="*/ 3423126 h 5796501"/>
              <a:gd name="connsiteX7" fmla="*/ 795130 w 5899869"/>
              <a:gd name="connsiteY7" fmla="*/ 1041710 h 5796501"/>
              <a:gd name="connsiteX8" fmla="*/ 4711149 w 5899869"/>
              <a:gd name="connsiteY8" fmla="*/ 0 h 5796501"/>
              <a:gd name="connsiteX9" fmla="*/ 5899869 w 5899869"/>
              <a:gd name="connsiteY9" fmla="*/ 1188721 h 5796501"/>
              <a:gd name="connsiteX10" fmla="*/ 1307990 w 5899869"/>
              <a:gd name="connsiteY10" fmla="*/ 5796501 h 5796501"/>
              <a:gd name="connsiteX11" fmla="*/ 0 w 5899869"/>
              <a:gd name="connsiteY11" fmla="*/ 4735002 h 579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99869" h="5796501">
                <a:moveTo>
                  <a:pt x="4431664" y="3180611"/>
                </a:moveTo>
                <a:lnTo>
                  <a:pt x="5620384" y="4369332"/>
                </a:lnTo>
                <a:lnTo>
                  <a:pt x="4868985" y="5120730"/>
                </a:lnTo>
                <a:lnTo>
                  <a:pt x="2527325" y="510085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close/>
              </a:path>
            </a:pathLst>
          </a:custGeom>
          <a:solidFill>
            <a:srgbClr val="007DBA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8573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4999"/>
            <a:ext cx="10972800" cy="4834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16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F6A91-1993-498E-826E-C9D852257F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52725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5B604-EA72-4BF4-836B-DFAD2653FF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5598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49F6-006B-4158-9E48-969A98A5F6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9631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04C89-64D2-43B7-AB83-992F9BE44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92463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6582E-8AE1-47C1-B5B5-773162FBC5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57293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9CC72-ED73-445F-961F-EBEB6E9EB2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37535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3C910-9689-4F0E-9F1D-4D3C07C6B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39651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68547" y="292101"/>
            <a:ext cx="10153471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054B2C48-559E-49E3-8660-660783B5EAC0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6" descr="http://www.nssl.noaa.gov/news/logos/noaa_white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330" y="27941"/>
            <a:ext cx="952217" cy="952217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218" y="61041"/>
            <a:ext cx="938159" cy="902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62685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" Type="http://schemas.microsoft.com/office/2007/relationships/media" Target="../media/media1.gif"/><Relationship Id="rId2" Type="http://schemas.openxmlformats.org/officeDocument/2006/relationships/video" Target="../media/media1.gif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514" y="1495426"/>
            <a:ext cx="10153471" cy="1384300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WFO </a:t>
            </a:r>
            <a:r>
              <a:rPr lang="en-US" sz="6000" dirty="0" smtClean="0">
                <a:solidFill>
                  <a:srgbClr val="FFFF00"/>
                </a:solidFill>
              </a:rPr>
              <a:t>Perspective on </a:t>
            </a:r>
            <a:r>
              <a:rPr lang="en-US" sz="6000" dirty="0" smtClean="0">
                <a:solidFill>
                  <a:srgbClr val="FFFF00"/>
                </a:solidFill>
              </a:rPr>
              <a:t/>
            </a:r>
            <a:br>
              <a:rPr lang="en-US" sz="6000" dirty="0" smtClean="0">
                <a:solidFill>
                  <a:srgbClr val="FFFF00"/>
                </a:solidFill>
              </a:rPr>
            </a:br>
            <a:r>
              <a:rPr lang="en-US" sz="6000" dirty="0" smtClean="0">
                <a:solidFill>
                  <a:srgbClr val="FFFF00"/>
                </a:solidFill>
              </a:rPr>
              <a:t>JPSS</a:t>
            </a:r>
            <a:r>
              <a:rPr lang="en-US" sz="6000" dirty="0" smtClean="0">
                <a:solidFill>
                  <a:srgbClr val="FFFF00"/>
                </a:solidFill>
              </a:rPr>
              <a:t>/GOES-R Products For </a:t>
            </a:r>
            <a:r>
              <a:rPr lang="en-US" sz="6000" dirty="0" smtClean="0">
                <a:solidFill>
                  <a:srgbClr val="FFFF00"/>
                </a:solidFill>
              </a:rPr>
              <a:t/>
            </a:r>
            <a:br>
              <a:rPr lang="en-US" sz="6000" dirty="0" smtClean="0">
                <a:solidFill>
                  <a:srgbClr val="FFFF00"/>
                </a:solidFill>
              </a:rPr>
            </a:br>
            <a:r>
              <a:rPr lang="en-US" sz="6000" dirty="0" smtClean="0">
                <a:solidFill>
                  <a:srgbClr val="FFFF00"/>
                </a:solidFill>
              </a:rPr>
              <a:t>Use </a:t>
            </a:r>
            <a:r>
              <a:rPr lang="en-US" sz="6000" dirty="0" smtClean="0">
                <a:solidFill>
                  <a:srgbClr val="FFFF00"/>
                </a:solidFill>
              </a:rPr>
              <a:t>in </a:t>
            </a:r>
            <a:r>
              <a:rPr lang="en-US" sz="6000" dirty="0" smtClean="0">
                <a:solidFill>
                  <a:srgbClr val="FFFF00"/>
                </a:solidFill>
              </a:rPr>
              <a:t>Hydrology</a:t>
            </a:r>
            <a:br>
              <a:rPr lang="en-US" sz="60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JPSS/GOES-R Proving Ground/Risk Reduction Summit College Park, MD 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Feb 24</a:t>
            </a:r>
            <a:r>
              <a:rPr lang="en-US" sz="3200" baseline="30000" dirty="0" smtClean="0">
                <a:solidFill>
                  <a:srgbClr val="FFFF00"/>
                </a:solidFill>
              </a:rPr>
              <a:t>th</a:t>
            </a:r>
            <a:r>
              <a:rPr lang="en-US" sz="3200" dirty="0" smtClean="0">
                <a:solidFill>
                  <a:srgbClr val="FFFF00"/>
                </a:solidFill>
              </a:rPr>
              <a:t>-28</a:t>
            </a:r>
            <a:r>
              <a:rPr lang="en-US" sz="3200" baseline="30000" dirty="0" smtClean="0">
                <a:solidFill>
                  <a:srgbClr val="FFFF00"/>
                </a:solidFill>
              </a:rPr>
              <a:t>th</a:t>
            </a:r>
            <a:r>
              <a:rPr lang="en-US" sz="3200" dirty="0" smtClean="0">
                <a:solidFill>
                  <a:srgbClr val="FFFF00"/>
                </a:solidFill>
              </a:rPr>
              <a:t>, 2020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98842" y="4416161"/>
            <a:ext cx="9947806" cy="319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13" indent="-285737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2942" indent="-228589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120" indent="-228589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298" indent="-228589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Aaron Jacobs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Senior Service Hydrologist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NOAA/National Weather Service Forecast Office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Juneau, Alaska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 descr="Image result for jpss EMBLE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27" y="3640353"/>
            <a:ext cx="2055047" cy="174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s://www.goes-r.gov/imagesContent/multimedia/goesSeriesLogos/goesRLogos/color/smal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576853"/>
            <a:ext cx="1939925" cy="1550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726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73" y="-129005"/>
            <a:ext cx="10153471" cy="13843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WFO’s </a:t>
            </a:r>
            <a:r>
              <a:rPr lang="en-US" dirty="0" smtClean="0">
                <a:solidFill>
                  <a:srgbClr val="FFFF00"/>
                </a:solidFill>
              </a:rPr>
              <a:t>in Alaska: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Forecasters Hydrologic Responsibilities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5295"/>
            <a:ext cx="12192000" cy="4834467"/>
          </a:xfrm>
        </p:spPr>
        <p:txBody>
          <a:bodyPr/>
          <a:lstStyle/>
          <a:p>
            <a:pPr algn="ctr"/>
            <a:r>
              <a:rPr lang="en-US" sz="2200" dirty="0" smtClean="0">
                <a:effectLst>
                  <a:outerShdw blurRad="38100" dist="38100" sx="0" sy="0" algn="tl">
                    <a:srgbClr val="000000"/>
                  </a:outerShdw>
                </a:effectLst>
              </a:rPr>
              <a:t>Maintain a constant weather watch to keep situational awareness of any impactful hydrologic events that could affect their area of responsibility(AOR) </a:t>
            </a:r>
            <a:r>
              <a:rPr lang="en-US" sz="2200" dirty="0" smtClean="0">
                <a:effectLst>
                  <a:outerShdw blurRad="38100" dist="38100" sx="0" sy="0" algn="tl">
                    <a:srgbClr val="000000"/>
                  </a:outerShdw>
                </a:effectLst>
              </a:rPr>
              <a:t>with </a:t>
            </a:r>
            <a:r>
              <a:rPr lang="en-US" sz="2200" dirty="0" smtClean="0">
                <a:effectLst>
                  <a:outerShdw blurRad="38100" dist="38100" sx="0" sy="0" algn="tl">
                    <a:srgbClr val="000000"/>
                  </a:outerShdw>
                </a:effectLst>
              </a:rPr>
              <a:t>a 7 day time frame. </a:t>
            </a:r>
          </a:p>
          <a:p>
            <a:pPr algn="ctr"/>
            <a:r>
              <a:rPr lang="en-US" sz="2200" dirty="0" smtClean="0">
                <a:effectLst>
                  <a:outerShdw blurRad="38100" dist="38100" sx="0" sy="0" algn="tl">
                    <a:srgbClr val="000000"/>
                  </a:outerShdw>
                </a:effectLst>
              </a:rPr>
              <a:t>Issue statements(</a:t>
            </a:r>
            <a:r>
              <a:rPr lang="en-US" sz="2200" dirty="0" err="1" smtClean="0">
                <a:effectLst>
                  <a:outerShdw blurRad="38100" dist="38100" sx="0" sy="0" algn="tl">
                    <a:srgbClr val="000000"/>
                  </a:outerShdw>
                </a:effectLst>
              </a:rPr>
              <a:t>outlooks,watch,advisory,warning</a:t>
            </a:r>
            <a:r>
              <a:rPr lang="en-US" sz="2200" dirty="0" smtClean="0">
                <a:effectLst>
                  <a:outerShdw blurRad="38100" dist="38100" sx="0" sy="0" algn="tl">
                    <a:srgbClr val="000000"/>
                  </a:outerShdw>
                </a:effectLst>
              </a:rPr>
              <a:t>) to provide Impacted Base Decision Support Services (IDSS) to Emergency Management of impending impactful hydrologic events. </a:t>
            </a:r>
            <a:r>
              <a:rPr lang="en-US" sz="2200" dirty="0" smtClean="0">
                <a:effectLst>
                  <a:outerShdw blurRad="38100" dist="38100" sx="0" sy="0" algn="tl">
                    <a:srgbClr val="000000"/>
                  </a:outerShdw>
                </a:effectLst>
              </a:rPr>
              <a:t>Including long/short term drought(even in a rainforest)</a:t>
            </a:r>
          </a:p>
          <a:p>
            <a:pPr algn="ctr"/>
            <a:r>
              <a:rPr lang="en-US" sz="2200" dirty="0" smtClean="0">
                <a:effectLst>
                  <a:outerShdw blurRad="38100" dist="38100" sx="0" sy="0" algn="tl">
                    <a:srgbClr val="000000"/>
                  </a:outerShdw>
                </a:effectLst>
              </a:rPr>
              <a:t>Send out social media (twitter/</a:t>
            </a:r>
            <a:r>
              <a:rPr lang="en-US" sz="2200" dirty="0" err="1" smtClean="0">
                <a:effectLst>
                  <a:outerShdw blurRad="38100" dist="38100" sx="0" sy="0" algn="tl">
                    <a:srgbClr val="000000"/>
                  </a:outerShdw>
                </a:effectLst>
              </a:rPr>
              <a:t>facebook</a:t>
            </a:r>
            <a:r>
              <a:rPr lang="en-US" sz="2200" dirty="0" smtClean="0">
                <a:effectLst>
                  <a:outerShdw blurRad="38100" dist="38100" sx="0" sy="0" algn="tl">
                    <a:srgbClr val="000000"/>
                  </a:outerShdw>
                </a:effectLst>
              </a:rPr>
              <a:t>) to inform the general public</a:t>
            </a:r>
            <a:endParaRPr lang="en-US" sz="2200" dirty="0" smtClean="0">
              <a:effectLst>
                <a:outerShdw blurRad="38100" dist="38100" sx="0" sy="0" algn="tl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652" y="3683428"/>
            <a:ext cx="1073216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What is important to the Forecasters:</a:t>
            </a:r>
          </a:p>
          <a:p>
            <a:pPr marL="342891" lvl="0" indent="-342891" algn="ct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Total and layered </a:t>
            </a:r>
            <a:r>
              <a:rPr lang="en-US" sz="2400" dirty="0" err="1">
                <a:solidFill>
                  <a:srgbClr val="FFFFFF"/>
                </a:solidFill>
              </a:rPr>
              <a:t>Precipitable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Water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91" lvl="0" indent="-342891" algn="ct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How does weather elements compared to normal</a:t>
            </a:r>
          </a:p>
          <a:p>
            <a:pPr marL="342891" lvl="0" indent="-342891" algn="ct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Rain Rates/Amounts (In data spare areas)</a:t>
            </a:r>
          </a:p>
          <a:p>
            <a:pPr marL="342891" lvl="0" indent="-342891" algn="ct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Snow Water Equivalent on the ground</a:t>
            </a:r>
          </a:p>
          <a:p>
            <a:pPr marL="342891" lvl="0" indent="-342891" algn="ct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Integrated Water Vapor Transport</a:t>
            </a:r>
          </a:p>
        </p:txBody>
      </p:sp>
    </p:spTree>
    <p:extLst>
      <p:ext uri="{BB962C8B-B14F-4D97-AF65-F5344CB8AC3E}">
        <p14:creationId xmlns:p14="http://schemas.microsoft.com/office/powerpoint/2010/main" val="206380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297" y="323851"/>
            <a:ext cx="10153471" cy="13843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/>
              </a:rPr>
              <a:t>Steps Forecasters Take to </a:t>
            </a:r>
            <a:br>
              <a:rPr lang="en-US" dirty="0" smtClean="0">
                <a:solidFill>
                  <a:srgbClr val="FFFF00"/>
                </a:solidFill>
                <a:effectLst/>
              </a:rPr>
            </a:br>
            <a:r>
              <a:rPr lang="en-US" dirty="0" smtClean="0">
                <a:solidFill>
                  <a:srgbClr val="FFFF00"/>
                </a:solidFill>
                <a:effectLst/>
              </a:rPr>
              <a:t>Make Decisions &amp; Complete Tasks</a:t>
            </a:r>
            <a:br>
              <a:rPr lang="en-US" dirty="0" smtClean="0">
                <a:solidFill>
                  <a:srgbClr val="FFFF00"/>
                </a:solidFill>
                <a:effectLst/>
              </a:rPr>
            </a:br>
            <a:r>
              <a:rPr lang="en-US" sz="2400" dirty="0" smtClean="0">
                <a:solidFill>
                  <a:srgbClr val="FFFF00"/>
                </a:solidFill>
                <a:effectLst/>
              </a:rPr>
              <a:t>(Issue Hydrologic Products)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>
                <a:effectLst/>
              </a:rPr>
              <a:t/>
            </a:r>
            <a:br>
              <a:rPr lang="en-US" sz="2400" dirty="0">
                <a:effectLst/>
              </a:rPr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787" y="2247901"/>
            <a:ext cx="10972800" cy="483446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Identify developing atmospheric events that can produce hydrologic </a:t>
            </a:r>
            <a:r>
              <a:rPr lang="en-US" sz="2400" dirty="0" smtClean="0"/>
              <a:t>impacts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How anomalous is the impending atmospheric </a:t>
            </a:r>
            <a:r>
              <a:rPr lang="en-US" sz="2400" dirty="0" smtClean="0"/>
              <a:t>event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Assessing current hydrologic </a:t>
            </a:r>
            <a:r>
              <a:rPr lang="en-US" sz="2400" dirty="0" smtClean="0"/>
              <a:t>conditions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Forecaster’s </a:t>
            </a:r>
            <a:r>
              <a:rPr lang="en-US" sz="2400" dirty="0" smtClean="0"/>
              <a:t>gain enough</a:t>
            </a:r>
            <a:r>
              <a:rPr lang="en-US" sz="2400" dirty="0" smtClean="0"/>
              <a:t> </a:t>
            </a:r>
            <a:r>
              <a:rPr lang="en-US" sz="2400" dirty="0" smtClean="0"/>
              <a:t>confidence from current atmospheric conditions(</a:t>
            </a:r>
            <a:r>
              <a:rPr lang="en-US" sz="2400" dirty="0" smtClean="0"/>
              <a:t>Sat </a:t>
            </a:r>
            <a:r>
              <a:rPr lang="en-US" sz="2400" dirty="0" smtClean="0"/>
              <a:t>information) and projected </a:t>
            </a:r>
            <a:r>
              <a:rPr lang="en-US" sz="2400" dirty="0" smtClean="0"/>
              <a:t>NWP </a:t>
            </a:r>
            <a:r>
              <a:rPr lang="en-US" sz="2400" dirty="0" smtClean="0"/>
              <a:t>output(</a:t>
            </a:r>
            <a:r>
              <a:rPr lang="en-US" sz="2400" dirty="0" err="1" smtClean="0"/>
              <a:t>QPF,Temp</a:t>
            </a:r>
            <a:r>
              <a:rPr lang="en-US" sz="2400" dirty="0" smtClean="0"/>
              <a:t>) </a:t>
            </a:r>
            <a:r>
              <a:rPr lang="en-US" sz="2400" dirty="0" smtClean="0"/>
              <a:t>to issue hydrologic flood products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7115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547" y="133351"/>
            <a:ext cx="10153471" cy="13843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/>
              </a:rPr>
              <a:t>Issues </a:t>
            </a:r>
            <a:r>
              <a:rPr lang="en-US" dirty="0">
                <a:solidFill>
                  <a:srgbClr val="FFFF00"/>
                </a:solidFill>
                <a:effectLst/>
              </a:rPr>
              <a:t>that make tasks time-consuming, unpredictable, or inefficient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5097"/>
            <a:ext cx="7661819" cy="4834467"/>
          </a:xfrm>
        </p:spPr>
        <p:txBody>
          <a:bodyPr/>
          <a:lstStyle/>
          <a:p>
            <a:r>
              <a:rPr lang="en-US" sz="2400" dirty="0"/>
              <a:t>Alaska WFOs-Very large area of responsibility most over </a:t>
            </a:r>
            <a:r>
              <a:rPr lang="en-US" sz="2400" dirty="0" smtClean="0"/>
              <a:t>water</a:t>
            </a:r>
            <a:endParaRPr lang="en-US" sz="2400" dirty="0"/>
          </a:p>
          <a:p>
            <a:r>
              <a:rPr lang="en-US" sz="2400" dirty="0"/>
              <a:t>Very complex terrain with little ground truth(lots of data gaps), not much radar </a:t>
            </a:r>
            <a:r>
              <a:rPr lang="en-US" sz="2400" dirty="0" smtClean="0"/>
              <a:t>coverage</a:t>
            </a:r>
            <a:endParaRPr lang="en-US" sz="2400" dirty="0" smtClean="0"/>
          </a:p>
          <a:p>
            <a:r>
              <a:rPr lang="en-US" sz="2400" dirty="0" smtClean="0"/>
              <a:t>Getting new microwave (MV) derived products </a:t>
            </a:r>
            <a:r>
              <a:rPr lang="en-US" sz="2400" dirty="0" smtClean="0"/>
              <a:t>in front of the forecasters(security issues within NOAA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r>
              <a:rPr lang="en-US" sz="2400" dirty="0" smtClean="0"/>
              <a:t>Latency of MV </a:t>
            </a:r>
            <a:r>
              <a:rPr lang="en-US" sz="2400" dirty="0" smtClean="0"/>
              <a:t>derived products </a:t>
            </a:r>
            <a:r>
              <a:rPr lang="en-US" sz="2400" dirty="0" smtClean="0"/>
              <a:t>from time of satellite </a:t>
            </a:r>
            <a:r>
              <a:rPr lang="en-US" sz="2400" dirty="0" smtClean="0"/>
              <a:t>pass</a:t>
            </a:r>
            <a:endParaRPr lang="en-US" sz="2400" dirty="0"/>
          </a:p>
          <a:p>
            <a:r>
              <a:rPr lang="en-US" sz="2400" dirty="0" smtClean="0"/>
              <a:t>Lack of accurate hi-res current ana</a:t>
            </a:r>
            <a:r>
              <a:rPr lang="en-US" sz="2400" dirty="0" smtClean="0"/>
              <a:t>lysis (QPE,SWE, for drought, flood potential)</a:t>
            </a:r>
            <a:r>
              <a:rPr lang="en-US" sz="2400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730" y="1910321"/>
            <a:ext cx="4320269" cy="27954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798262" y="1563944"/>
            <a:ext cx="4393738" cy="3127887"/>
            <a:chOff x="585975" y="1019225"/>
            <a:chExt cx="8161103" cy="5280726"/>
          </a:xfrm>
        </p:grpSpPr>
        <p:pic>
          <p:nvPicPr>
            <p:cNvPr id="8" name="Google Shape;779;p9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5975" y="1019225"/>
              <a:ext cx="8161103" cy="52807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9" name="Google Shape;780;p92"/>
            <p:cNvPicPr preferRelativeResize="0"/>
            <p:nvPr/>
          </p:nvPicPr>
          <p:blipFill rotWithShape="1">
            <a:blip r:embed="rId5">
              <a:alphaModFix/>
            </a:blip>
            <a:srcRect t="-3100" b="3100"/>
            <a:stretch/>
          </p:blipFill>
          <p:spPr>
            <a:xfrm rot="464259">
              <a:off x="3522976" y="1813744"/>
              <a:ext cx="3682797" cy="350481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7724792" y="1574441"/>
            <a:ext cx="4467208" cy="3211858"/>
            <a:chOff x="585975" y="1019225"/>
            <a:chExt cx="8161103" cy="5280726"/>
          </a:xfrm>
        </p:grpSpPr>
        <p:pic>
          <p:nvPicPr>
            <p:cNvPr id="11" name="Google Shape;789;p9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5975" y="1019225"/>
              <a:ext cx="8161103" cy="52807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2" name="Google Shape;790;p93"/>
            <p:cNvPicPr preferRelativeResize="0"/>
            <p:nvPr/>
          </p:nvPicPr>
          <p:blipFill rotWithShape="1">
            <a:blip r:embed="rId5">
              <a:alphaModFix amt="62000"/>
            </a:blip>
            <a:srcRect t="-3100" b="3100"/>
            <a:stretch/>
          </p:blipFill>
          <p:spPr>
            <a:xfrm rot="464259">
              <a:off x="3522976" y="1813744"/>
              <a:ext cx="3682797" cy="350481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70003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imictpw_alaska_latest_sitka_mudslide_09042017.gif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7693876" y="1081116"/>
            <a:ext cx="4498124" cy="249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672" y="-317500"/>
            <a:ext cx="10153471" cy="13843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/>
              </a:rPr>
              <a:t>Satellite </a:t>
            </a:r>
            <a:r>
              <a:rPr lang="en-US" dirty="0">
                <a:solidFill>
                  <a:srgbClr val="FFFF00"/>
                </a:solidFill>
                <a:effectLst/>
              </a:rPr>
              <a:t>D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ata </a:t>
            </a:r>
            <a:r>
              <a:rPr lang="en-US" dirty="0">
                <a:solidFill>
                  <a:srgbClr val="FFFF00"/>
                </a:solidFill>
                <a:effectLst/>
              </a:rPr>
              <a:t>C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urrently </a:t>
            </a:r>
            <a:r>
              <a:rPr lang="en-US" dirty="0">
                <a:solidFill>
                  <a:srgbClr val="FFFF00"/>
                </a:solidFill>
                <a:effectLst/>
              </a:rPr>
              <a:t>B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eing </a:t>
            </a:r>
            <a:r>
              <a:rPr lang="en-US" dirty="0">
                <a:solidFill>
                  <a:srgbClr val="FFFF00"/>
                </a:solidFill>
                <a:effectLst/>
              </a:rPr>
              <a:t>U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sed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-1127125" y="3627490"/>
            <a:ext cx="13319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Needs From Satellite Data </a:t>
            </a:r>
            <a:r>
              <a:rPr lang="en-US" sz="4000" dirty="0">
                <a:solidFill>
                  <a:srgbClr val="FFFF00"/>
                </a:solidFill>
              </a:rPr>
              <a:t>F</a:t>
            </a:r>
            <a:r>
              <a:rPr lang="en-US" sz="4000" dirty="0" smtClean="0">
                <a:solidFill>
                  <a:srgbClr val="FFFF00"/>
                </a:solidFill>
              </a:rPr>
              <a:t>or Use in Hydrology</a:t>
            </a:r>
            <a:endParaRPr lang="en-US" sz="4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90134" y="4220430"/>
            <a:ext cx="11786046" cy="281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32" indent="-285744" algn="l" rtl="0" fontAlgn="base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C00"/>
              </a:buClr>
            </a:pPr>
            <a:r>
              <a:rPr lang="en-US" sz="1800" dirty="0" smtClean="0">
                <a:solidFill>
                  <a:srgbClr val="FFFFFF"/>
                </a:solidFill>
              </a:rPr>
              <a:t>Continue to decrease latency of products(utilize DB), Streamline getting new products to forecasters in AWIPS!</a:t>
            </a:r>
          </a:p>
          <a:p>
            <a:pPr>
              <a:buClr>
                <a:srgbClr val="FFCC00"/>
              </a:buClr>
            </a:pPr>
            <a:r>
              <a:rPr lang="en-US" sz="1800" dirty="0" smtClean="0">
                <a:solidFill>
                  <a:srgbClr val="FFFFFF"/>
                </a:solidFill>
              </a:rPr>
              <a:t>Get CMORPHv2 to WFOs </a:t>
            </a:r>
          </a:p>
          <a:p>
            <a:pPr>
              <a:buClr>
                <a:srgbClr val="FFCC00"/>
              </a:buClr>
            </a:pPr>
            <a:r>
              <a:rPr lang="en-US" sz="1800" dirty="0" smtClean="0">
                <a:solidFill>
                  <a:srgbClr val="FFFFFF"/>
                </a:solidFill>
              </a:rPr>
              <a:t>Need a LIS for AK (in development) for drought and flood potentia</a:t>
            </a:r>
            <a:r>
              <a:rPr lang="en-US" sz="1800" dirty="0">
                <a:solidFill>
                  <a:srgbClr val="FFFFFF"/>
                </a:solidFill>
              </a:rPr>
              <a:t>l</a:t>
            </a:r>
            <a:endParaRPr lang="en-US" sz="1800" dirty="0" smtClean="0">
              <a:solidFill>
                <a:srgbClr val="FFFFFF"/>
              </a:solidFill>
            </a:endParaRPr>
          </a:p>
          <a:p>
            <a:pPr>
              <a:buClr>
                <a:srgbClr val="FFCC00"/>
              </a:buClr>
            </a:pPr>
            <a:r>
              <a:rPr lang="en-US" sz="1800" dirty="0" smtClean="0">
                <a:solidFill>
                  <a:srgbClr val="FFFFFF"/>
                </a:solidFill>
              </a:rPr>
              <a:t>Updated data for % of normal PW, provide POR to forecasters </a:t>
            </a:r>
          </a:p>
          <a:p>
            <a:pPr>
              <a:buClr>
                <a:srgbClr val="FFCC00"/>
              </a:buClr>
            </a:pPr>
            <a:r>
              <a:rPr lang="en-US" sz="1800" dirty="0" smtClean="0">
                <a:solidFill>
                  <a:srgbClr val="FFFFFF"/>
                </a:solidFill>
              </a:rPr>
              <a:t>Provide a </a:t>
            </a:r>
            <a:r>
              <a:rPr lang="en-US" sz="1800" dirty="0">
                <a:solidFill>
                  <a:srgbClr val="FFFFFF"/>
                </a:solidFill>
              </a:rPr>
              <a:t>c</a:t>
            </a:r>
            <a:r>
              <a:rPr lang="en-US" sz="1800" dirty="0" smtClean="0">
                <a:solidFill>
                  <a:srgbClr val="FFFFFF"/>
                </a:solidFill>
              </a:rPr>
              <a:t>omposite of GOES-17 and </a:t>
            </a:r>
            <a:r>
              <a:rPr lang="en-US" sz="1800" dirty="0" err="1" smtClean="0">
                <a:solidFill>
                  <a:srgbClr val="FFFFFF"/>
                </a:solidFill>
              </a:rPr>
              <a:t>Himawari</a:t>
            </a:r>
            <a:r>
              <a:rPr lang="en-US" sz="1800" dirty="0" smtClean="0">
                <a:solidFill>
                  <a:srgbClr val="FFFFFF"/>
                </a:solidFill>
              </a:rPr>
              <a:t> into AWIPS</a:t>
            </a:r>
          </a:p>
          <a:p>
            <a:r>
              <a:rPr lang="en-US" sz="1800" dirty="0" smtClean="0"/>
              <a:t>Provide </a:t>
            </a:r>
            <a:r>
              <a:rPr lang="en-US" sz="1800" dirty="0"/>
              <a:t>near term verification </a:t>
            </a:r>
            <a:r>
              <a:rPr lang="en-US" sz="1800" dirty="0" smtClean="0"/>
              <a:t>of MV </a:t>
            </a:r>
            <a:r>
              <a:rPr lang="en-US" sz="1800" dirty="0"/>
              <a:t>derived products</a:t>
            </a:r>
          </a:p>
          <a:p>
            <a:pPr lvl="1"/>
            <a:r>
              <a:rPr lang="en-US" sz="1400" dirty="0"/>
              <a:t>Gain forecaster confidence in these products</a:t>
            </a:r>
          </a:p>
          <a:p>
            <a:pPr>
              <a:buClr>
                <a:srgbClr val="FFCC00"/>
              </a:buClr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Standardized color scale and units for RR &amp; TPW products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3" b="5611"/>
          <a:stretch/>
        </p:blipFill>
        <p:spPr>
          <a:xfrm>
            <a:off x="9720799" y="1208139"/>
            <a:ext cx="2471201" cy="1877011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66"/>
          <a:stretch/>
        </p:blipFill>
        <p:spPr bwMode="auto">
          <a:xfrm>
            <a:off x="7298740" y="1238558"/>
            <a:ext cx="2438149" cy="188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0" t="9672" r="38065" b="9119"/>
          <a:stretch/>
        </p:blipFill>
        <p:spPr bwMode="auto">
          <a:xfrm>
            <a:off x="7255107" y="1060122"/>
            <a:ext cx="3480585" cy="232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75" y="1102108"/>
            <a:ext cx="3982690" cy="22402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02" y="910875"/>
            <a:ext cx="4729598" cy="2836336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8824" y="1030358"/>
            <a:ext cx="5223176" cy="254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0"/>
          <a:stretch/>
        </p:blipFill>
        <p:spPr bwMode="auto">
          <a:xfrm>
            <a:off x="7923266" y="756143"/>
            <a:ext cx="3313901" cy="288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9006"/>
            <a:ext cx="7430914" cy="2733358"/>
          </a:xfrm>
        </p:spPr>
        <p:txBody>
          <a:bodyPr/>
          <a:lstStyle/>
          <a:p>
            <a:pPr>
              <a:buClr>
                <a:srgbClr val="FFCC00"/>
              </a:buClr>
            </a:pPr>
            <a:r>
              <a:rPr lang="en-US" sz="1600" dirty="0" smtClean="0"/>
              <a:t>MIMIC TPW</a:t>
            </a:r>
          </a:p>
          <a:p>
            <a:pPr>
              <a:buClr>
                <a:srgbClr val="FFCC00"/>
              </a:buClr>
            </a:pPr>
            <a:r>
              <a:rPr lang="en-US" sz="1600" dirty="0" smtClean="0">
                <a:solidFill>
                  <a:srgbClr val="FFFFFF"/>
                </a:solidFill>
              </a:rPr>
              <a:t>Blended Total </a:t>
            </a:r>
            <a:r>
              <a:rPr lang="en-US" sz="1600" dirty="0" err="1" smtClean="0">
                <a:solidFill>
                  <a:srgbClr val="FFFFFF"/>
                </a:solidFill>
              </a:rPr>
              <a:t>Precipitable</a:t>
            </a:r>
            <a:r>
              <a:rPr lang="en-US" sz="1600" dirty="0" smtClean="0">
                <a:solidFill>
                  <a:srgbClr val="FFFFFF"/>
                </a:solidFill>
              </a:rPr>
              <a:t> Water(</a:t>
            </a:r>
            <a:r>
              <a:rPr lang="en-US" sz="1600" dirty="0" smtClean="0">
                <a:solidFill>
                  <a:srgbClr val="FFFFFF"/>
                </a:solidFill>
              </a:rPr>
              <a:t>TPW) &amp; % of normal TPW (NESDIS)</a:t>
            </a:r>
          </a:p>
          <a:p>
            <a:pPr lvl="0">
              <a:buClr>
                <a:srgbClr val="FFCC00"/>
              </a:buClr>
            </a:pPr>
            <a:r>
              <a:rPr lang="en-US" sz="1600" dirty="0" smtClean="0">
                <a:solidFill>
                  <a:srgbClr val="FFFFFF"/>
                </a:solidFill>
              </a:rPr>
              <a:t>TPW (MIRS) </a:t>
            </a:r>
          </a:p>
          <a:p>
            <a:pPr lvl="0">
              <a:buClr>
                <a:srgbClr val="FFCC00"/>
              </a:buClr>
            </a:pPr>
            <a:r>
              <a:rPr lang="en-US" sz="1600" dirty="0" err="1" smtClean="0">
                <a:solidFill>
                  <a:srgbClr val="FFFFFF"/>
                </a:solidFill>
              </a:rPr>
              <a:t>Advected</a:t>
            </a:r>
            <a:r>
              <a:rPr lang="en-US" sz="1600" dirty="0" smtClean="0">
                <a:solidFill>
                  <a:srgbClr val="FFFFFF"/>
                </a:solidFill>
              </a:rPr>
              <a:t> Layer </a:t>
            </a:r>
            <a:r>
              <a:rPr lang="en-US" sz="1600" dirty="0" err="1" smtClean="0">
                <a:solidFill>
                  <a:srgbClr val="FFFFFF"/>
                </a:solidFill>
              </a:rPr>
              <a:t>Precipitable</a:t>
            </a:r>
            <a:r>
              <a:rPr lang="en-US" sz="1600" dirty="0" smtClean="0">
                <a:solidFill>
                  <a:srgbClr val="FFFFFF"/>
                </a:solidFill>
              </a:rPr>
              <a:t> Water (ALPW)   </a:t>
            </a:r>
          </a:p>
          <a:p>
            <a:pPr lvl="0">
              <a:buClr>
                <a:srgbClr val="FFCC00"/>
              </a:buClr>
            </a:pPr>
            <a:r>
              <a:rPr lang="en-US" sz="1600" dirty="0" smtClean="0">
                <a:solidFill>
                  <a:srgbClr val="FFFFFF"/>
                </a:solidFill>
              </a:rPr>
              <a:t>Rain Rate products(MIRS &amp; GPM), Blended </a:t>
            </a:r>
            <a:r>
              <a:rPr lang="en-US" sz="1600" dirty="0" err="1" smtClean="0">
                <a:solidFill>
                  <a:srgbClr val="FFFFFF"/>
                </a:solidFill>
              </a:rPr>
              <a:t>RainRate</a:t>
            </a:r>
            <a:r>
              <a:rPr lang="en-US" sz="1600" dirty="0" smtClean="0">
                <a:solidFill>
                  <a:srgbClr val="FFFFFF"/>
                </a:solidFill>
              </a:rPr>
              <a:t>(NESDIS)</a:t>
            </a:r>
          </a:p>
          <a:p>
            <a:pPr lvl="0">
              <a:buClr>
                <a:srgbClr val="FFCC00"/>
              </a:buClr>
            </a:pPr>
            <a:r>
              <a:rPr lang="en-US" sz="1600" dirty="0" smtClean="0">
                <a:solidFill>
                  <a:srgbClr val="FFFFFF"/>
                </a:solidFill>
              </a:rPr>
              <a:t>GPM IMERG QPE (NASA </a:t>
            </a:r>
            <a:r>
              <a:rPr lang="en-US" sz="1600" dirty="0" err="1" smtClean="0">
                <a:solidFill>
                  <a:srgbClr val="FFFFFF"/>
                </a:solidFill>
              </a:rPr>
              <a:t>SPoRT</a:t>
            </a:r>
            <a:r>
              <a:rPr lang="en-US" sz="1600" dirty="0" smtClean="0">
                <a:solidFill>
                  <a:srgbClr val="FFFFFF"/>
                </a:solidFill>
              </a:rPr>
              <a:t>)</a:t>
            </a:r>
          </a:p>
          <a:p>
            <a:pPr lvl="0">
              <a:buClr>
                <a:srgbClr val="FFCC00"/>
              </a:buClr>
            </a:pPr>
            <a:r>
              <a:rPr lang="en-US" sz="1600" dirty="0" smtClean="0">
                <a:solidFill>
                  <a:srgbClr val="FFFFFF"/>
                </a:solidFill>
              </a:rPr>
              <a:t>MIRS SWE and Snowfall Rate Product(SRF)</a:t>
            </a:r>
            <a:endParaRPr lang="en-US" sz="1600" dirty="0" smtClean="0">
              <a:solidFill>
                <a:srgbClr val="FFFFFF"/>
              </a:solidFill>
            </a:endParaRPr>
          </a:p>
          <a:p>
            <a:pPr lvl="0">
              <a:buClr>
                <a:srgbClr val="FFCC00"/>
              </a:buClr>
            </a:pPr>
            <a:r>
              <a:rPr lang="en-US" sz="1600" dirty="0" smtClean="0"/>
              <a:t>GOES-17 Rain Rate product (not much)</a:t>
            </a:r>
          </a:p>
          <a:p>
            <a:r>
              <a:rPr lang="en-US" sz="1600" dirty="0" smtClean="0"/>
              <a:t>Combined GEO with LEO products overlay (to limit parallax issues from GEO)</a:t>
            </a:r>
          </a:p>
          <a:p>
            <a:r>
              <a:rPr lang="en-US" sz="1600" dirty="0" smtClean="0"/>
              <a:t>All GOES-17 RGB products and WV bands</a:t>
            </a:r>
            <a:endParaRPr lang="en-US" sz="1600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60" b="9491"/>
          <a:stretch/>
        </p:blipFill>
        <p:spPr bwMode="auto">
          <a:xfrm>
            <a:off x="7320447" y="737145"/>
            <a:ext cx="3812350" cy="275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837" y="1061686"/>
            <a:ext cx="4618534" cy="24621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180439" y="4552867"/>
            <a:ext cx="3290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CC00"/>
              </a:buClr>
            </a:pPr>
            <a:r>
              <a:rPr lang="en-US" sz="2400" dirty="0" smtClean="0">
                <a:solidFill>
                  <a:srgbClr val="FFFFFF"/>
                </a:solidFill>
              </a:rPr>
              <a:t>Forecaster Challenges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000" dirty="0">
                <a:solidFill>
                  <a:srgbClr val="FFFF00"/>
                </a:solidFill>
              </a:rPr>
              <a:t>AWIPS memory issues with all the Sat imagery, data </a:t>
            </a:r>
            <a:r>
              <a:rPr lang="en-US" sz="2000" dirty="0" smtClean="0">
                <a:solidFill>
                  <a:srgbClr val="FFFF00"/>
                </a:solidFill>
              </a:rPr>
              <a:t>overload, training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33792" y="5835379"/>
            <a:ext cx="48582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Challenge for developers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Develop a satellite IVT product to determine strength of atmospheric river events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785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4471</TotalTime>
  <Words>597</Words>
  <Application>Microsoft Macintosh PowerPoint</Application>
  <PresentationFormat>Custom</PresentationFormat>
  <Paragraphs>73</Paragraphs>
  <Slides>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Ocean</vt:lpstr>
      <vt:lpstr>WFO Perspective on  JPSS/GOES-R Products For  Use in Hydrology JPSS/GOES-R Proving Ground/Risk Reduction Summit College Park, MD  Feb 24th-28th, 2020</vt:lpstr>
      <vt:lpstr>WFO’s in Alaska: Forecasters Hydrologic Responsibilities</vt:lpstr>
      <vt:lpstr>Steps Forecasters Take to  Make Decisions &amp; Complete Tasks (Issue Hydrologic Products)  </vt:lpstr>
      <vt:lpstr>Issues that make tasks time-consuming, unpredictable, or inefficient</vt:lpstr>
      <vt:lpstr>Satellite Data Currently Being Used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Aaron.Jacobs</dc:creator>
  <cp:lastModifiedBy>Aaron Jacobs</cp:lastModifiedBy>
  <cp:revision>54</cp:revision>
  <dcterms:created xsi:type="dcterms:W3CDTF">2020-02-21T19:26:16Z</dcterms:created>
  <dcterms:modified xsi:type="dcterms:W3CDTF">2020-02-26T16:15:13Z</dcterms:modified>
</cp:coreProperties>
</file>