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027" r:id="rId3"/>
    <p:sldId id="1011" r:id="rId4"/>
    <p:sldId id="1029" r:id="rId5"/>
    <p:sldId id="1030" r:id="rId6"/>
    <p:sldId id="1031" r:id="rId7"/>
    <p:sldId id="1022" r:id="rId8"/>
    <p:sldId id="1016" r:id="rId9"/>
    <p:sldId id="845" r:id="rId10"/>
    <p:sldId id="1048" r:id="rId11"/>
    <p:sldId id="1047" r:id="rId12"/>
    <p:sldId id="1006" r:id="rId13"/>
    <p:sldId id="1051" r:id="rId14"/>
    <p:sldId id="1008" r:id="rId15"/>
    <p:sldId id="856" r:id="rId16"/>
    <p:sldId id="1010" r:id="rId17"/>
    <p:sldId id="1053" r:id="rId18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F8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0506" autoAdjust="0"/>
  </p:normalViewPr>
  <p:slideViewPr>
    <p:cSldViewPr>
      <p:cViewPr varScale="1">
        <p:scale>
          <a:sx n="100" d="100"/>
          <a:sy n="100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855" tIns="45928" rIns="91855" bIns="459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6" y="0"/>
            <a:ext cx="2987622" cy="459026"/>
          </a:xfrm>
          <a:prstGeom prst="rect">
            <a:avLst/>
          </a:prstGeom>
        </p:spPr>
        <p:txBody>
          <a:bodyPr vert="horz" lIns="91855" tIns="45928" rIns="91855" bIns="45928" rtlCol="0"/>
          <a:lstStyle>
            <a:lvl1pPr algn="r">
              <a:defRPr sz="1200"/>
            </a:lvl1pPr>
          </a:lstStyle>
          <a:p>
            <a:fld id="{E9F41C23-1EFD-4FB7-953A-894539EF08C0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3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5" tIns="45928" rIns="91855" bIns="459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4"/>
            <a:ext cx="5515610" cy="4131231"/>
          </a:xfrm>
          <a:prstGeom prst="rect">
            <a:avLst/>
          </a:prstGeom>
        </p:spPr>
        <p:txBody>
          <a:bodyPr vert="horz" lIns="91855" tIns="45928" rIns="91855" bIns="459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855" tIns="45928" rIns="91855" bIns="459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6" y="8719894"/>
            <a:ext cx="2987622" cy="459026"/>
          </a:xfrm>
          <a:prstGeom prst="rect">
            <a:avLst/>
          </a:prstGeom>
        </p:spPr>
        <p:txBody>
          <a:bodyPr vert="horz" lIns="91855" tIns="45928" rIns="91855" bIns="45928" rtlCol="0" anchor="b"/>
          <a:lstStyle>
            <a:lvl1pPr algn="r">
              <a:defRPr sz="1200"/>
            </a:lvl1pPr>
          </a:lstStyle>
          <a:p>
            <a:fld id="{EC1D370C-4603-4E1A-B190-A2EB8038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D370C-4603-4E1A-B190-A2EB80384A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6DAFD-44EA-43CB-97A3-25A5FE94EB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76450" y="609600"/>
            <a:ext cx="47593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4DB1-3E4D-4BD6-8AFE-ECBE936E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682A-AE5B-4E19-9C02-8BDD50DB0FA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33671-21EC-4754-B351-CB5EFED73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emb/vci/VH/vh_browse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1"/>
            <a:ext cx="8763000" cy="2209800"/>
          </a:xfrm>
        </p:spPr>
        <p:txBody>
          <a:bodyPr>
            <a:normAutofit/>
          </a:bodyPr>
          <a:lstStyle/>
          <a:p>
            <a:r>
              <a:rPr lang="en-US" b="1" dirty="0"/>
              <a:t>Vegetation Health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1981-2020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APLICATIONS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763000" cy="18288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Felix </a:t>
            </a:r>
            <a:r>
              <a:rPr lang="en-US" sz="2000" b="1" dirty="0" smtClean="0">
                <a:solidFill>
                  <a:schemeClr val="tx1"/>
                </a:solidFill>
              </a:rPr>
              <a:t>Kogan, Wei </a:t>
            </a:r>
            <a:r>
              <a:rPr lang="en-US" sz="2000" b="1" dirty="0" err="1" smtClean="0">
                <a:solidFill>
                  <a:schemeClr val="tx1"/>
                </a:solidFill>
              </a:rPr>
              <a:t>Guo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Wenze</a:t>
            </a:r>
            <a:r>
              <a:rPr lang="en-US" sz="2000" b="1" dirty="0" smtClean="0">
                <a:solidFill>
                  <a:schemeClr val="tx1"/>
                </a:solidFill>
              </a:rPr>
              <a:t> Yang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714999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</a:t>
            </a:r>
            <a:r>
              <a:rPr lang="en-US" sz="2400" b="1" dirty="0" smtClean="0"/>
              <a:t>Feb</a:t>
            </a:r>
            <a:r>
              <a:rPr lang="en-US" sz="2400" b="1" dirty="0" smtClean="0"/>
              <a:t> 25,  2020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3276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3276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661A5-A472-4F1C-9C50-DD19F8CAB76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VH Predicted vs Observed Wheat Yield</a:t>
            </a:r>
          </a:p>
        </p:txBody>
      </p:sp>
      <p:pic>
        <p:nvPicPr>
          <p:cNvPr id="38916" name="Picture 3" descr="ArgRusC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4724400" cy="51562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2590800" y="2971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63880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ARGENTINA</a:t>
            </a:r>
          </a:p>
          <a:p>
            <a:endParaRPr lang="en-US" dirty="0"/>
          </a:p>
        </p:txBody>
      </p:sp>
      <p:pic>
        <p:nvPicPr>
          <p:cNvPr id="9" name="Picture 3" descr="RajWWva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295400"/>
            <a:ext cx="4191000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0" y="106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INDIA, Rajasthan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RUSSIA</a:t>
            </a:r>
            <a:endParaRPr lang="en-US" sz="3600" dirty="0"/>
          </a:p>
        </p:txBody>
      </p:sp>
      <p:pic>
        <p:nvPicPr>
          <p:cNvPr id="53250" name="Picture 2" descr="C:\Users\fkogan\Documents\Home\FKogan\FK-doc\ppt\Yield\KazYLDvsVCI91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4267200" cy="2667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29200" y="419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KAZAKHSTAN</a:t>
            </a:r>
          </a:p>
        </p:txBody>
      </p:sp>
    </p:spTree>
    <p:extLst>
      <p:ext uri="{BB962C8B-B14F-4D97-AF65-F5344CB8AC3E}">
        <p14:creationId xmlns:p14="http://schemas.microsoft.com/office/powerpoint/2010/main" val="248939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VH-Biomass &amp; Corn Yield Modeling &amp; Prediction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B4DB1-3E4D-4BD6-8AFE-ECBE936EBE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10" descr="MongBiomas-VC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16000"/>
            <a:ext cx="8686800" cy="2603500"/>
          </a:xfrm>
        </p:spPr>
      </p:pic>
      <p:pic>
        <p:nvPicPr>
          <p:cNvPr id="9" name="Picture 11" descr="ZimbabY-VCIcor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" y="3733800"/>
            <a:ext cx="9144001" cy="3124200"/>
          </a:xfrm>
        </p:spPr>
      </p:pic>
      <p:sp>
        <p:nvSpPr>
          <p:cNvPr id="10" name="TextBox 9"/>
          <p:cNvSpPr txBox="1"/>
          <p:nvPr/>
        </p:nvSpPr>
        <p:spPr>
          <a:xfrm>
            <a:off x="419100" y="1041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Pasture biomass </a:t>
            </a:r>
            <a:r>
              <a:rPr lang="en-US" b="1" dirty="0" err="1"/>
              <a:t>vs</a:t>
            </a:r>
            <a:r>
              <a:rPr lang="en-US" b="1" dirty="0"/>
              <a:t> VCI,   MONGOLIA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9200" y="3467100"/>
            <a:ext cx="595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Corn yield </a:t>
            </a:r>
            <a:r>
              <a:rPr lang="en-US" b="1" dirty="0" err="1">
                <a:solidFill>
                  <a:srgbClr val="C00000"/>
                </a:solidFill>
              </a:rPr>
              <a:t>vs</a:t>
            </a:r>
            <a:r>
              <a:rPr lang="en-US" b="1" dirty="0">
                <a:solidFill>
                  <a:srgbClr val="C00000"/>
                </a:solidFill>
              </a:rPr>
              <a:t> VCI,  ZIMBABWE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13716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MONGOLIA</a:t>
            </a:r>
          </a:p>
          <a:p>
            <a:r>
              <a:rPr lang="en-US" sz="2800" b="1" dirty="0"/>
              <a:t>     Biomass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4114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ZIMBABWE</a:t>
            </a:r>
          </a:p>
          <a:p>
            <a:r>
              <a:rPr lang="en-US" sz="2400" b="1" dirty="0"/>
              <a:t>           Corn</a:t>
            </a:r>
          </a:p>
        </p:txBody>
      </p:sp>
    </p:spTree>
    <p:extLst>
      <p:ext uri="{BB962C8B-B14F-4D97-AF65-F5344CB8AC3E}">
        <p14:creationId xmlns:p14="http://schemas.microsoft.com/office/powerpoint/2010/main" val="68861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562600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WEB Usage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000" b="1" dirty="0" err="1"/>
              <a:t>Gl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9067800" cy="6324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"/>
            <a:ext cx="8991600" cy="6324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3400"/>
            <a:ext cx="8991600" cy="632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81400"/>
            <a:ext cx="89916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S-NPP/VIIRS Vegetation Health</a:t>
            </a:r>
          </a:p>
        </p:txBody>
      </p:sp>
      <p:pic>
        <p:nvPicPr>
          <p:cNvPr id="6146" name="Picture 2" descr="C:\Users\fkogan\Documents\Home\FKogan\FK-doc\COUNTRIES\USA\Califor\Dr11-15\#CalifCentralVal-500_12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9916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34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0.5 km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E6173C-D9F5-444C-9016-427E6FE5C4C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300" b="1" dirty="0">
                <a:solidFill>
                  <a:srgbClr val="FF0000"/>
                </a:solidFill>
              </a:rPr>
              <a:t>Vegetation Health WEB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66CCFF"/>
          </a:solidFill>
        </p:spPr>
        <p:txBody>
          <a:bodyPr/>
          <a:lstStyle/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://www.star.nesdis.noaa.gov/smcd/emb/vci/VH/vh_browse.php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765300" y="4699000"/>
            <a:ext cx="440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Every </a:t>
            </a:r>
            <a:r>
              <a:rPr lang="en-US" b="1" dirty="0" smtClean="0"/>
              <a:t>week start counting from January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144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/>
              <a:t>2018 World Population </a:t>
            </a:r>
            <a:r>
              <a:rPr lang="en-US" sz="2400" b="1" dirty="0"/>
              <a:t>7.6 </a:t>
            </a:r>
            <a:r>
              <a:rPr lang="en-US" sz="2400" b="1" dirty="0" err="1"/>
              <a:t>bil</a:t>
            </a:r>
            <a:r>
              <a:rPr lang="en-US" sz="2400" b="1" dirty="0"/>
              <a:t>. Increases with </a:t>
            </a:r>
            <a:r>
              <a:rPr lang="en-US" sz="2400" b="1" dirty="0">
                <a:solidFill>
                  <a:srgbClr val="0070C0"/>
                </a:solidFill>
              </a:rPr>
              <a:t>Accelerating</a:t>
            </a:r>
            <a:r>
              <a:rPr lang="en-US" sz="2400" b="1" dirty="0"/>
              <a:t> Rate;               World Grain Production  Increases with </a:t>
            </a:r>
            <a:r>
              <a:rPr lang="en-US" sz="2400" b="1" dirty="0">
                <a:solidFill>
                  <a:srgbClr val="FF0000"/>
                </a:solidFill>
              </a:rPr>
              <a:t>Decelerating</a:t>
            </a:r>
            <a:r>
              <a:rPr lang="en-US" sz="2400" b="1" dirty="0"/>
              <a:t> Rate </a:t>
            </a:r>
          </a:p>
          <a:p>
            <a:pPr>
              <a:buNone/>
            </a:pPr>
            <a:r>
              <a:rPr lang="en-US" sz="2400" b="1" u="sng" dirty="0"/>
              <a:t>Grain Supply dropped below Demands </a:t>
            </a:r>
            <a:r>
              <a:rPr lang="en-US" sz="2400" b="1" dirty="0"/>
              <a:t>(in 2001-2017 - 8 years)</a:t>
            </a:r>
          </a:p>
          <a:p>
            <a:pPr>
              <a:buNone/>
            </a:pPr>
            <a:r>
              <a:rPr lang="en-US" sz="2400" b="1" u="sng" dirty="0"/>
              <a:t>Severe Droughts </a:t>
            </a:r>
            <a:r>
              <a:rPr lang="en-US" sz="2400" b="1" dirty="0"/>
              <a:t>- Reduces Global Grain Production 4-7% every 3-5 years; Moderate Drought – Reduces Grain 1-3% every 1-3 years</a:t>
            </a:r>
          </a:p>
          <a:p>
            <a:pPr>
              <a:buNone/>
            </a:pPr>
            <a:r>
              <a:rPr lang="en-US" sz="2400" b="1" u="sng" dirty="0"/>
              <a:t>Satellite-based Vegetation Health (VH) </a:t>
            </a:r>
            <a:r>
              <a:rPr lang="en-US" sz="2400" b="1" dirty="0"/>
              <a:t>Technology Provide Tools for Drought Monitoring &amp; 2-5 Weeks Advance Prediction of its Start/End, Area, Intensity, Duration and Impacts</a:t>
            </a:r>
          </a:p>
          <a:p>
            <a:pPr>
              <a:buNone/>
            </a:pPr>
            <a:r>
              <a:rPr lang="en-US" sz="2400" b="1" u="sng" dirty="0"/>
              <a:t>VH</a:t>
            </a:r>
            <a:r>
              <a:rPr lang="en-US" sz="2400" b="1" dirty="0"/>
              <a:t> Provide Prediction of Drought-related Crop &amp; Pasture Losses: (a) 1-3 Months in Advance of Harvest, (b) During ENSO years 3-4 months prediction</a:t>
            </a:r>
          </a:p>
          <a:p>
            <a:pPr>
              <a:buNone/>
            </a:pPr>
            <a:r>
              <a:rPr lang="en-US" sz="2400" b="1" u="sng" dirty="0"/>
              <a:t>VH</a:t>
            </a:r>
            <a:r>
              <a:rPr lang="en-US" sz="2400" b="1" dirty="0"/>
              <a:t> Predicts Food Security Problem 3-5 Months in Advance the Developing Nations Need Assistance</a:t>
            </a:r>
          </a:p>
          <a:p>
            <a:pPr>
              <a:buNone/>
            </a:pPr>
            <a:r>
              <a:rPr lang="en-US" sz="2400" b="1" u="sng" dirty="0"/>
              <a:t>Drought Area &amp; Intensity </a:t>
            </a:r>
            <a:r>
              <a:rPr lang="en-US" sz="2400" b="1" dirty="0"/>
              <a:t>has not Changed Globally &amp; in USA’s Grain Area during Global Warming since 1981 </a:t>
            </a:r>
          </a:p>
        </p:txBody>
      </p:sp>
    </p:spTree>
    <p:extLst>
      <p:ext uri="{BB962C8B-B14F-4D97-AF65-F5344CB8AC3E}">
        <p14:creationId xmlns:p14="http://schemas.microsoft.com/office/powerpoint/2010/main" val="307399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43756-E005-420C-9A53-DC1D5EB607C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96400" cy="9785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accent2"/>
                </a:solidFill>
              </a:rPr>
              <a:t>Vegetation </a:t>
            </a:r>
            <a:r>
              <a:rPr lang="en-US" sz="4000" b="1" dirty="0" smtClean="0">
                <a:solidFill>
                  <a:schemeClr val="accent2"/>
                </a:solidFill>
              </a:rPr>
              <a:t>Health</a:t>
            </a:r>
            <a:r>
              <a:rPr lang="en-US" sz="4000" b="1" dirty="0">
                <a:solidFill>
                  <a:schemeClr val="accent2"/>
                </a:solidFill>
              </a:rPr>
              <a:t/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3100" b="1" dirty="0" smtClean="0">
                <a:solidFill>
                  <a:schemeClr val="accent2"/>
                </a:solidFill>
              </a:rPr>
              <a:t>COVERAGE</a:t>
            </a:r>
            <a:endParaRPr lang="en-US" sz="3100" b="1" u="sng" dirty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0" y="114300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0" y="1543110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kern="0" dirty="0" smtClean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B050"/>
                </a:solidFill>
              </a:rPr>
              <a:t>	40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-year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	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(1981-2018)–Blended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AVHRR-VIIRS (4, 16 km)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B050"/>
                </a:solidFill>
              </a:rPr>
              <a:t>	 </a:t>
            </a:r>
            <a:r>
              <a:rPr lang="en-US" sz="3200" b="1" kern="0" dirty="0" smtClean="0">
                <a:solidFill>
                  <a:srgbClr val="00B050"/>
                </a:solidFill>
              </a:rPr>
              <a:t>	</a:t>
            </a:r>
            <a:r>
              <a:rPr lang="en-US" sz="3200" b="1" kern="0" dirty="0" smtClean="0">
                <a:solidFill>
                  <a:schemeClr val="tx2"/>
                </a:solidFill>
              </a:rPr>
              <a:t>32-Year   </a:t>
            </a:r>
            <a:r>
              <a:rPr lang="en-US" sz="2000" b="1" kern="0" dirty="0" smtClean="0">
                <a:solidFill>
                  <a:schemeClr val="tx2"/>
                </a:solidFill>
              </a:rPr>
              <a:t>(</a:t>
            </a:r>
            <a:r>
              <a:rPr lang="en-US" sz="2000" b="1" kern="0" dirty="0">
                <a:solidFill>
                  <a:schemeClr val="tx2"/>
                </a:solidFill>
              </a:rPr>
              <a:t>1981-2012) –AVHRR noaa7-19 (4, 16 km)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      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	</a:t>
            </a:r>
            <a:r>
              <a:rPr lang="en-US" sz="3200" b="1" kern="0" noProof="0" dirty="0" smtClean="0">
                <a:solidFill>
                  <a:srgbClr val="FF0000"/>
                </a:solidFill>
              </a:rPr>
              <a:t>8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-year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(2013-2018) -VIIRS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s-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npp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(1, 4 km)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*Next 25-year  (2022-2043) –VIIRS </a:t>
            </a:r>
            <a:r>
              <a:rPr lang="en-US" sz="2000" b="1" kern="0" dirty="0">
                <a:solidFill>
                  <a:srgbClr val="FF0000"/>
                </a:solidFill>
              </a:rPr>
              <a:t>noaa21-24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Coverage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World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	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Indices	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NDVI, BT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,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VCI, TCI, VHI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1905000" y="1543110"/>
            <a:ext cx="5017168" cy="1203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3124200"/>
            <a:ext cx="228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1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8216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Vegetation Health &amp; Applications 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965186"/>
            <a:ext cx="7010399" cy="485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81801" y="1828800"/>
            <a:ext cx="2362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Vegetation Health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Drought </a:t>
            </a:r>
          </a:p>
          <a:p>
            <a:pPr lvl="1"/>
            <a:r>
              <a:rPr lang="en-US" b="1" dirty="0"/>
              <a:t>     Area </a:t>
            </a:r>
          </a:p>
          <a:p>
            <a:pPr lvl="1"/>
            <a:r>
              <a:rPr lang="en-US" b="1" dirty="0"/>
              <a:t>     Intensity </a:t>
            </a:r>
          </a:p>
          <a:p>
            <a:pPr lvl="1"/>
            <a:r>
              <a:rPr lang="en-US" b="1" dirty="0"/>
              <a:t>     Duration </a:t>
            </a:r>
          </a:p>
          <a:p>
            <a:pPr lvl="1"/>
            <a:r>
              <a:rPr lang="en-US" b="1" dirty="0"/>
              <a:t>     Start/End </a:t>
            </a:r>
          </a:p>
          <a:p>
            <a:pPr lvl="1"/>
            <a:r>
              <a:rPr lang="en-US" b="1" dirty="0"/>
              <a:t>      Impacts</a:t>
            </a:r>
          </a:p>
          <a:p>
            <a:pPr lvl="1"/>
            <a:r>
              <a:rPr lang="en-US" b="1" dirty="0"/>
              <a:t>Moisture Stress</a:t>
            </a:r>
          </a:p>
          <a:p>
            <a:pPr lvl="1"/>
            <a:r>
              <a:rPr lang="en-US" b="1" dirty="0"/>
              <a:t>Thermal Stress</a:t>
            </a:r>
          </a:p>
          <a:p>
            <a:pPr lvl="1"/>
            <a:r>
              <a:rPr lang="en-US" b="1" dirty="0"/>
              <a:t>Healthy veg.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Crop/pasture  pr.</a:t>
            </a:r>
          </a:p>
          <a:p>
            <a:pPr lvl="1"/>
            <a:r>
              <a:rPr lang="en-US" b="1" dirty="0"/>
              <a:t>Fire Risk</a:t>
            </a:r>
          </a:p>
          <a:p>
            <a:pPr lvl="1"/>
            <a:r>
              <a:rPr lang="en-US" b="1" dirty="0"/>
              <a:t>Soil Saturation</a:t>
            </a:r>
          </a:p>
          <a:p>
            <a:pPr lvl="1"/>
            <a:r>
              <a:rPr lang="en-US" b="1" dirty="0"/>
              <a:t>Malaria         </a:t>
            </a:r>
          </a:p>
          <a:p>
            <a:pPr lvl="1"/>
            <a:r>
              <a:rPr lang="en-US" b="1" dirty="0"/>
              <a:t>Land greenness</a:t>
            </a:r>
          </a:p>
          <a:p>
            <a:pPr lvl="1"/>
            <a:r>
              <a:rPr lang="en-US" b="1" dirty="0"/>
              <a:t>Landslides</a:t>
            </a:r>
          </a:p>
          <a:p>
            <a:pPr lvl="1"/>
            <a:r>
              <a:rPr lang="en-US" b="1" dirty="0"/>
              <a:t>Food security</a:t>
            </a:r>
          </a:p>
          <a:p>
            <a:pPr lvl="1"/>
            <a:r>
              <a:rPr lang="en-US" b="1" dirty="0"/>
              <a:t>Climate change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47941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Vegetation Health (VH) is an indicator of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toAApplications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82160"/>
            <a:ext cx="6934199" cy="55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a. World Grain Production-Consumption, 1970-2013</a:t>
            </a:r>
            <a:endParaRPr lang="en-US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70103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1295400"/>
            <a:ext cx="2209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Droughts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</a:t>
            </a:r>
            <a:r>
              <a:rPr lang="en-US" b="1" dirty="0" smtClean="0">
                <a:solidFill>
                  <a:srgbClr val="C00000"/>
                </a:solidFill>
              </a:rPr>
              <a:t> – USA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2011</a:t>
            </a:r>
            <a:r>
              <a:rPr lang="en-US" b="1" dirty="0" smtClean="0">
                <a:solidFill>
                  <a:srgbClr val="C00000"/>
                </a:solidFill>
              </a:rPr>
              <a:t> – USA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</a:t>
            </a:r>
            <a:r>
              <a:rPr lang="en-US" b="1" dirty="0" smtClean="0">
                <a:solidFill>
                  <a:srgbClr val="C00000"/>
                </a:solidFill>
              </a:rPr>
              <a:t> – Russia, Ukraine, Kazakhstan, Argentina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2007</a:t>
            </a:r>
            <a:r>
              <a:rPr lang="en-US" b="1" dirty="0" smtClean="0">
                <a:solidFill>
                  <a:srgbClr val="C00000"/>
                </a:solidFill>
              </a:rPr>
              <a:t> – Australia, China, Argentina, Brazil, Ukraine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2003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– USA, Europe, Australia, India, China, Ukraine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1996</a:t>
            </a:r>
            <a:r>
              <a:rPr lang="en-US" b="1" dirty="0" smtClean="0">
                <a:solidFill>
                  <a:srgbClr val="C00000"/>
                </a:solidFill>
              </a:rPr>
              <a:t> – USA, Russia, Argentina, Kazakhstan Australia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1988 </a:t>
            </a:r>
            <a:r>
              <a:rPr lang="en-US" b="1" dirty="0" smtClean="0">
                <a:solidFill>
                  <a:srgbClr val="C00000"/>
                </a:solidFill>
              </a:rPr>
              <a:t>– USA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00800" y="1447800"/>
            <a:ext cx="76200" cy="45720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77000" y="1371600"/>
            <a:ext cx="152400" cy="76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400800" y="1447800"/>
            <a:ext cx="228600" cy="76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Drought Crop Losses in 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2014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600200"/>
            <a:ext cx="6934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98135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VCI</a:t>
            </a:r>
            <a:endParaRPr lang="en-US" sz="4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352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Moisture Conditions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56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Thermal Conditions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TCI</a:t>
            </a:r>
            <a:endParaRPr lang="en-US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AUGUST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3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VH-drought </a:t>
            </a:r>
            <a:r>
              <a:rPr lang="en-US" sz="2000" b="1" dirty="0"/>
              <a:t>stress &amp; USDA pasture &amp; winter wheat condition, May 6, 2013 </a:t>
            </a:r>
          </a:p>
        </p:txBody>
      </p:sp>
      <p:pic>
        <p:nvPicPr>
          <p:cNvPr id="13314" name="Picture 2" descr="C:\Users\fkogan\Documents\Home\FKogan\FK-doc\COUNTRIES\USA\2013\Dr&amp;%Past_P-V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611008" cy="3200400"/>
          </a:xfrm>
          <a:prstGeom prst="rect">
            <a:avLst/>
          </a:prstGeom>
          <a:noFill/>
        </p:spPr>
      </p:pic>
      <p:pic>
        <p:nvPicPr>
          <p:cNvPr id="13315" name="Picture 3" descr="C:\Users\fkogan\Documents\Home\FKogan\FK-doc\COUNTRIES\USA\2013\DrVH&amp;%WW_P-VP_13my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5476875" cy="3429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81600" y="838200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43434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Winter Wheat</a:t>
            </a:r>
            <a:endParaRPr lang="en-US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Pasture</a:t>
            </a:r>
            <a:endParaRPr lang="en-US" sz="2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/>
            </a:r>
            <a:br>
              <a:rPr lang="en-US" sz="2200" b="1" dirty="0"/>
            </a:br>
            <a:r>
              <a:rPr lang="en-US" sz="4000" b="1" dirty="0">
                <a:solidFill>
                  <a:srgbClr val="FF0000"/>
                </a:solidFill>
              </a:rPr>
              <a:t>VH Applications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2700" b="1" dirty="0"/>
              <a:t>http://www.orbit.nesdis.noaa.gov/smcd/emb/vci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D:\Home\FKogan\FK-doc\PapSub\EOS-11\Hazartds\PpapFin\KoganF2_Dr01-12_12my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082" y="914400"/>
            <a:ext cx="5906917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APPLICATIONS</a:t>
            </a:r>
          </a:p>
          <a:p>
            <a:pPr marL="342900" indent="-342900">
              <a:buAutoNum type="alphaUcParenBoth"/>
            </a:pPr>
            <a:endParaRPr lang="en-US" sz="1400" b="1" dirty="0"/>
          </a:p>
          <a:p>
            <a:pPr marL="342900" indent="-342900">
              <a:buAutoNum type="alphaUcParenBoth"/>
            </a:pPr>
            <a:r>
              <a:rPr lang="en-US" sz="1400" b="1" dirty="0"/>
              <a:t>Moisture &amp; Thermal stress</a:t>
            </a:r>
          </a:p>
          <a:p>
            <a:pPr marL="342900" indent="-342900">
              <a:buAutoNum type="alphaUcParenBoth"/>
            </a:pPr>
            <a:r>
              <a:rPr lang="en-US" sz="1400" b="1" dirty="0"/>
              <a:t>Drought area</a:t>
            </a:r>
          </a:p>
          <a:p>
            <a:pPr marL="342900" indent="-342900">
              <a:buAutoNum type="alphaUcParenBoth"/>
            </a:pPr>
            <a:r>
              <a:rPr lang="en-US" sz="1400" b="1" dirty="0"/>
              <a:t>Intensity of vegetation stress</a:t>
            </a:r>
          </a:p>
          <a:p>
            <a:pPr marL="342900" indent="-342900">
              <a:buAutoNum type="alphaUcParenBoth"/>
            </a:pPr>
            <a:r>
              <a:rPr lang="en-US" sz="1400" b="1" dirty="0"/>
              <a:t>Fire risk</a:t>
            </a:r>
          </a:p>
          <a:p>
            <a:pPr marL="342900" indent="-342900">
              <a:buAutoNum type="alphaUcParenBoth"/>
            </a:pPr>
            <a:r>
              <a:rPr lang="en-US" sz="1400" b="1" dirty="0"/>
              <a:t>Drought duration</a:t>
            </a:r>
          </a:p>
          <a:p>
            <a:pPr marL="342900" indent="-342900">
              <a:buAutoNum type="alphaUcParenBoth"/>
            </a:pPr>
            <a:r>
              <a:rPr lang="en-US" sz="1400" b="1" dirty="0"/>
              <a:t>Drought detection/prediction</a:t>
            </a:r>
          </a:p>
        </p:txBody>
      </p:sp>
    </p:spTree>
    <p:extLst>
      <p:ext uri="{BB962C8B-B14F-4D97-AF65-F5344CB8AC3E}">
        <p14:creationId xmlns:p14="http://schemas.microsoft.com/office/powerpoint/2010/main" val="379137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Nov 25, 2017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Moisture (VCI) and </a:t>
            </a:r>
            <a:r>
              <a:rPr lang="en-US" sz="2800" b="1" dirty="0">
                <a:latin typeface="Arial Black" panose="020B0A04020102020204" pitchFamily="34" charset="0"/>
              </a:rPr>
              <a:t>Thermal</a:t>
            </a:r>
            <a:r>
              <a:rPr lang="en-US" sz="2800" b="1" dirty="0"/>
              <a:t> (TCI) Vegetation Stress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685800"/>
            <a:ext cx="7772399" cy="601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228598" y="1600201"/>
            <a:ext cx="11430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VCI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46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219200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Crop Yield Actual and VH-Model Predicted in Kansas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36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109047</TotalTime>
  <Words>500</Words>
  <Application>Microsoft Office PowerPoint</Application>
  <PresentationFormat>On-screen Show (4:3)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Vegetation Health  1981-2020 APLICATIONS</vt:lpstr>
      <vt:lpstr>Vegetation Health  COVERAGE</vt:lpstr>
      <vt:lpstr> Vegetation Health &amp; Applications  </vt:lpstr>
      <vt:lpstr>a. World Grain Production-Consumption, 1970-2013</vt:lpstr>
      <vt:lpstr>Drought Crop Losses in 2014</vt:lpstr>
      <vt:lpstr>VH-drought stress &amp; USDA pasture &amp; winter wheat condition, May 6, 2013 </vt:lpstr>
      <vt:lpstr> VH Applications http://www.orbit.nesdis.noaa.gov/smcd/emb/vci </vt:lpstr>
      <vt:lpstr>Nov 25, 2017 Moisture (VCI) and Thermal (TCI) Vegetation Stress</vt:lpstr>
      <vt:lpstr> Crop Yield Actual and VH-Model Predicted in Kansas </vt:lpstr>
      <vt:lpstr>VH Predicted vs Observed Wheat Yield</vt:lpstr>
      <vt:lpstr>VH-Biomass &amp; Corn Yield Modeling &amp; Prediction</vt:lpstr>
      <vt:lpstr>WEB Usage Gl</vt:lpstr>
      <vt:lpstr>S-NPP/VIIRS Vegetation Health</vt:lpstr>
      <vt:lpstr>0.5 km </vt:lpstr>
      <vt:lpstr>Vegetation Health WEB </vt:lpstr>
      <vt:lpstr>BACK UP</vt:lpstr>
      <vt:lpstr>Conclusions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SERVICES from SPACE &amp; In Situ OBSERVATIONS</dc:title>
  <dc:creator>fkogan</dc:creator>
  <cp:lastModifiedBy>Felix Kogan</cp:lastModifiedBy>
  <cp:revision>2718</cp:revision>
  <cp:lastPrinted>2018-02-12T13:39:32Z</cp:lastPrinted>
  <dcterms:created xsi:type="dcterms:W3CDTF">2011-05-25T15:28:52Z</dcterms:created>
  <dcterms:modified xsi:type="dcterms:W3CDTF">2020-02-19T16:16:36Z</dcterms:modified>
</cp:coreProperties>
</file>