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76" r:id="rId3"/>
    <p:sldId id="257" r:id="rId4"/>
    <p:sldId id="286" r:id="rId5"/>
    <p:sldId id="279" r:id="rId6"/>
    <p:sldId id="280" r:id="rId7"/>
    <p:sldId id="283" r:id="rId8"/>
    <p:sldId id="285" r:id="rId9"/>
    <p:sldId id="281" r:id="rId10"/>
    <p:sldId id="282" r:id="rId11"/>
    <p:sldId id="293" r:id="rId12"/>
    <p:sldId id="284" r:id="rId13"/>
    <p:sldId id="294" r:id="rId14"/>
    <p:sldId id="287" r:id="rId15"/>
    <p:sldId id="289" r:id="rId16"/>
    <p:sldId id="290" r:id="rId17"/>
    <p:sldId id="291" r:id="rId18"/>
    <p:sldId id="292" r:id="rId19"/>
    <p:sldId id="288" r:id="rId20"/>
    <p:sldId id="295" r:id="rId21"/>
    <p:sldId id="26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96" y="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71213-662A-4530-B852-A0A57B3957F8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B03129-C685-4410-A336-00DB98B78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05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988-DF8B-49D6-9C89-63134317AC9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0BB6-3A1F-4179-8760-CB649CFC1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25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988-DF8B-49D6-9C89-63134317AC9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0BB6-3A1F-4179-8760-CB649CFC1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64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988-DF8B-49D6-9C89-63134317AC9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0BB6-3A1F-4179-8760-CB649CFC1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25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988-DF8B-49D6-9C89-63134317AC9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0BB6-3A1F-4179-8760-CB649CFC1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75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988-DF8B-49D6-9C89-63134317AC9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0BB6-3A1F-4179-8760-CB649CFC1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336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988-DF8B-49D6-9C89-63134317AC9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0BB6-3A1F-4179-8760-CB649CFC1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641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988-DF8B-49D6-9C89-63134317AC9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0BB6-3A1F-4179-8760-CB649CFC1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69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988-DF8B-49D6-9C89-63134317AC9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0BB6-3A1F-4179-8760-CB649CFC1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4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988-DF8B-49D6-9C89-63134317AC9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0BB6-3A1F-4179-8760-CB649CFC1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42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988-DF8B-49D6-9C89-63134317AC9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0BB6-3A1F-4179-8760-CB649CFC1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614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1A988-DF8B-49D6-9C89-63134317AC9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A0BB6-3A1F-4179-8760-CB649CFC1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463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1A988-DF8B-49D6-9C89-63134317AC9D}" type="datetimeFigureOut">
              <a:rPr lang="en-US" smtClean="0"/>
              <a:t>2/24/2020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A0BB6-3A1F-4179-8760-CB649CFC11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37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10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28600"/>
            <a:ext cx="8686800" cy="1295400"/>
          </a:xfrm>
          <a:solidFill>
            <a:schemeClr val="accent1">
              <a:alpha val="67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WFO (LWX) Perspective: Satellite Imaging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  <a:solidFill>
            <a:schemeClr val="accent1">
              <a:alpha val="11000"/>
            </a:schemeClr>
          </a:solidFill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Steve </a:t>
            </a:r>
            <a:r>
              <a:rPr lang="en-US" dirty="0" smtClean="0">
                <a:solidFill>
                  <a:srgbClr val="FFFF00"/>
                </a:solidFill>
              </a:rPr>
              <a:t>Zubrick WFO </a:t>
            </a:r>
            <a:r>
              <a:rPr lang="en-US" dirty="0" smtClean="0">
                <a:solidFill>
                  <a:srgbClr val="FFFF00"/>
                </a:solidFill>
              </a:rPr>
              <a:t>Sterling, </a:t>
            </a:r>
            <a:r>
              <a:rPr lang="en-US" dirty="0" smtClean="0">
                <a:solidFill>
                  <a:srgbClr val="FFFF00"/>
                </a:solidFill>
              </a:rPr>
              <a:t>VA</a:t>
            </a:r>
          </a:p>
          <a:p>
            <a:r>
              <a:rPr lang="en-US" sz="2400" i="1" dirty="0" smtClean="0">
                <a:solidFill>
                  <a:srgbClr val="FFFF00"/>
                </a:solidFill>
              </a:rPr>
              <a:t>For</a:t>
            </a:r>
            <a:endParaRPr lang="en-US" sz="2400" dirty="0" smtClean="0">
              <a:solidFill>
                <a:srgbClr val="FFFF00"/>
              </a:solidFill>
            </a:endParaRPr>
          </a:p>
          <a:p>
            <a:r>
              <a:rPr lang="en-US" sz="2400" i="1" dirty="0" smtClean="0">
                <a:solidFill>
                  <a:srgbClr val="FFFF00"/>
                </a:solidFill>
              </a:rPr>
              <a:t>2020 JPSS/GOES Proving Ground / Risk Reduction (PGRR) Summit</a:t>
            </a:r>
          </a:p>
          <a:p>
            <a:r>
              <a:rPr lang="en-US" sz="2400" i="1" dirty="0" smtClean="0">
                <a:solidFill>
                  <a:srgbClr val="FFFF00"/>
                </a:solidFill>
              </a:rPr>
              <a:t>Feb 25, 2020</a:t>
            </a:r>
          </a:p>
          <a:p>
            <a:r>
              <a:rPr lang="en-US" sz="2400" i="1" dirty="0" smtClean="0"/>
              <a:t>College Park, MD</a:t>
            </a:r>
            <a:endParaRPr lang="en-US" sz="2400" i="1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23426" y="6396522"/>
            <a:ext cx="893367" cy="442433"/>
            <a:chOff x="23426" y="6396522"/>
            <a:chExt cx="893367" cy="442433"/>
          </a:xfrm>
        </p:grpSpPr>
        <p:pic>
          <p:nvPicPr>
            <p:cNvPr id="5" name="Picture 2" descr="Image result for noaa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6" y="6408150"/>
              <a:ext cx="429397" cy="42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6" descr="Image result for nws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60" y="6396522"/>
              <a:ext cx="442433" cy="44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2080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2823" y="0"/>
            <a:ext cx="8229600" cy="830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WFO/LWX – Satellite Uses: RGBs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830802"/>
            <a:ext cx="6450561" cy="625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8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2823" y="0"/>
            <a:ext cx="8229600" cy="830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WFO/LWX – Satellite Uses: Rapid Updates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452823" y="630747"/>
            <a:ext cx="3236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Rapid Updates (1/5 minutes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048442"/>
            <a:ext cx="8534400" cy="55607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7600" y="1524000"/>
            <a:ext cx="1325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Day Cloud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Phase RGB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9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2823" y="0"/>
            <a:ext cx="8229600" cy="830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WFO/LWX – Satellite Uses: Convection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1524000"/>
            <a:ext cx="1325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Day Cloud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Phase RGB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46" y="633046"/>
            <a:ext cx="8081577" cy="608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2823" y="0"/>
            <a:ext cx="8229600" cy="830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WFO/LWX – Satellite Uses: Social Media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7467600" y="1524000"/>
            <a:ext cx="1325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Day Cloud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Phase RGB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315200" cy="592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14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23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WFO/LWX – Satellite Imaging - Examples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570" y="609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RGB and Derived products: Air Mass RGB and GLM FED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426" y="6396522"/>
            <a:ext cx="893367" cy="442433"/>
            <a:chOff x="23426" y="6396522"/>
            <a:chExt cx="893367" cy="442433"/>
          </a:xfrm>
        </p:grpSpPr>
        <p:pic>
          <p:nvPicPr>
            <p:cNvPr id="6" name="Picture 2" descr="Image result for noaa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6" y="6408150"/>
              <a:ext cx="429397" cy="42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mage result for nws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60" y="6396522"/>
              <a:ext cx="442433" cy="44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2999"/>
            <a:ext cx="7757337" cy="556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6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23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WFO/LWX – Satellite Imaging - Examples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570" y="609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RGB and Derived products: 24-hr Microphysics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426" y="6396522"/>
            <a:ext cx="893367" cy="442433"/>
            <a:chOff x="23426" y="6396522"/>
            <a:chExt cx="893367" cy="442433"/>
          </a:xfrm>
        </p:grpSpPr>
        <p:pic>
          <p:nvPicPr>
            <p:cNvPr id="6" name="Picture 2" descr="Image result for noaa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6" y="6408150"/>
              <a:ext cx="429397" cy="42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mage result for nws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60" y="6396522"/>
              <a:ext cx="442433" cy="44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42999"/>
            <a:ext cx="7696200" cy="553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03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23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WFO/LWX – Satellite Imaging - Examples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570" y="609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RGB and Derived products: Daytime Composite (#1) RGB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426" y="6396522"/>
            <a:ext cx="893367" cy="442433"/>
            <a:chOff x="23426" y="6396522"/>
            <a:chExt cx="893367" cy="442433"/>
          </a:xfrm>
        </p:grpSpPr>
        <p:pic>
          <p:nvPicPr>
            <p:cNvPr id="6" name="Picture 2" descr="Image result for noaa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6" y="6408150"/>
              <a:ext cx="429397" cy="42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mage result for nws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60" y="6396522"/>
              <a:ext cx="442433" cy="44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54722"/>
            <a:ext cx="7686424" cy="553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6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23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WFO/LWX – Satellite Imaging - Examples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570" y="609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RGB and Derived products: NPP VIIRS Constant Contrast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426" y="6396522"/>
            <a:ext cx="893367" cy="442433"/>
            <a:chOff x="23426" y="6396522"/>
            <a:chExt cx="893367" cy="442433"/>
          </a:xfrm>
        </p:grpSpPr>
        <p:pic>
          <p:nvPicPr>
            <p:cNvPr id="6" name="Picture 2" descr="Image result for noaa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6" y="6408150"/>
              <a:ext cx="429397" cy="42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mage result for nws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60" y="6396522"/>
              <a:ext cx="442433" cy="44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52" y="990600"/>
            <a:ext cx="790532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963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23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WFO/LWX – Satellite Imaging - Examples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570" y="609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RGB/Derived products: Natural Color RGB (Channels 6/3/2)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426" y="6396522"/>
            <a:ext cx="893367" cy="442433"/>
            <a:chOff x="23426" y="6396522"/>
            <a:chExt cx="893367" cy="442433"/>
          </a:xfrm>
        </p:grpSpPr>
        <p:pic>
          <p:nvPicPr>
            <p:cNvPr id="6" name="Picture 2" descr="Image result for noaa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6" y="6408150"/>
              <a:ext cx="429397" cy="42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mage result for nws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60" y="6396522"/>
              <a:ext cx="442433" cy="44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84" y="1071614"/>
            <a:ext cx="7750789" cy="5558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89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23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WFO/LWX – Satellite Imaging - Examples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570" y="609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RGB and Derived products: High Res Visible RGB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426" y="6396522"/>
            <a:ext cx="893367" cy="442433"/>
            <a:chOff x="23426" y="6396522"/>
            <a:chExt cx="893367" cy="442433"/>
          </a:xfrm>
        </p:grpSpPr>
        <p:pic>
          <p:nvPicPr>
            <p:cNvPr id="6" name="Picture 2" descr="Image result for noaa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6" y="6408150"/>
              <a:ext cx="429397" cy="42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mage result for nws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60" y="6396522"/>
              <a:ext cx="442433" cy="44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76" y="1015131"/>
            <a:ext cx="7700134" cy="5690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WFO LWX/Sterling – Perspective</a:t>
            </a:r>
            <a:br>
              <a:rPr lang="en-US" dirty="0" smtClean="0"/>
            </a:br>
            <a:r>
              <a:rPr lang="en-US" dirty="0" smtClean="0"/>
              <a:t>Steve Zubrick, SOO-LWX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3426" y="6396522"/>
            <a:ext cx="893367" cy="442433"/>
            <a:chOff x="23426" y="6396522"/>
            <a:chExt cx="893367" cy="442433"/>
          </a:xfrm>
        </p:grpSpPr>
        <p:pic>
          <p:nvPicPr>
            <p:cNvPr id="6" name="Picture 2" descr="Image result for noaa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6" y="6408150"/>
              <a:ext cx="429397" cy="42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mage result for nws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60" y="6396522"/>
              <a:ext cx="442433" cy="44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08869"/>
            <a:ext cx="7580232" cy="54205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728" y="1137138"/>
            <a:ext cx="2158145" cy="5628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203858"/>
            <a:ext cx="2688063" cy="358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4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062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WFO/LWX – Satellite Use -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062" y="1219200"/>
            <a:ext cx="8382000" cy="5029200"/>
          </a:xfrm>
        </p:spPr>
        <p:txBody>
          <a:bodyPr/>
          <a:lstStyle/>
          <a:p>
            <a:r>
              <a:rPr lang="en-US" dirty="0" smtClean="0"/>
              <a:t>Satellite imagery vital to supporting WFO forecast and warning operations</a:t>
            </a:r>
          </a:p>
          <a:p>
            <a:r>
              <a:rPr lang="en-US" dirty="0" smtClean="0"/>
              <a:t>Time for training is a challenge in light of other training needs (e.g., IDSS, Forecast Builder,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pPr lvl="1"/>
            <a:r>
              <a:rPr lang="en-US" i="1" dirty="0" smtClean="0"/>
              <a:t>Especially for new hires</a:t>
            </a:r>
          </a:p>
          <a:p>
            <a:r>
              <a:rPr lang="en-US" dirty="0" smtClean="0"/>
              <a:t>AWIPS workstation slow response in plotting complex Sat. RGB/derived/multi-panel products needs to be addressed</a:t>
            </a:r>
          </a:p>
          <a:p>
            <a:pPr lvl="1"/>
            <a:r>
              <a:rPr lang="en-US" i="1" dirty="0" smtClean="0"/>
              <a:t>System lockups also occur requiring reset/reboot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1516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90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END </a:t>
            </a:r>
            <a:r>
              <a:rPr lang="en-US" dirty="0" smtClean="0"/>
              <a:t>– WFO/LWX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Perspective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23426" y="6396522"/>
            <a:ext cx="893367" cy="442433"/>
            <a:chOff x="23426" y="6396522"/>
            <a:chExt cx="893367" cy="442433"/>
          </a:xfrm>
        </p:grpSpPr>
        <p:pic>
          <p:nvPicPr>
            <p:cNvPr id="9" name="Picture 2" descr="Image result for noaa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6" y="6408150"/>
              <a:ext cx="429397" cy="42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6" descr="Image result for nws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60" y="6396522"/>
              <a:ext cx="442433" cy="44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37395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23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WFO/LWX – Satellite Imaging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823" y="93459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GOES/JPSS support local Weather Forecast Office (WFO) mission in a multitude of way</a:t>
            </a:r>
          </a:p>
          <a:p>
            <a:r>
              <a:rPr lang="en-US" dirty="0" smtClean="0"/>
              <a:t>WFO/LWX  uses Satellite observations to support all key mission tasks involving warning and forecast operations</a:t>
            </a:r>
          </a:p>
          <a:p>
            <a:r>
              <a:rPr lang="en-US" dirty="0" smtClean="0"/>
              <a:t>Satellite analysis is part of daily forecaster routine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3426" y="6396522"/>
            <a:ext cx="893367" cy="442433"/>
            <a:chOff x="23426" y="6396522"/>
            <a:chExt cx="893367" cy="442433"/>
          </a:xfrm>
        </p:grpSpPr>
        <p:pic>
          <p:nvPicPr>
            <p:cNvPr id="6" name="Picture 2" descr="Image result for noaa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6" y="6408150"/>
              <a:ext cx="429397" cy="42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mage result for nws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60" y="6396522"/>
              <a:ext cx="442433" cy="44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42183"/>
            <a:ext cx="3547966" cy="18659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281" y="4115005"/>
            <a:ext cx="4162142" cy="269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39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23" y="-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WFO/LWX – Satellite Issues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856" y="762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Training (time for it!)</a:t>
            </a:r>
          </a:p>
          <a:p>
            <a:pPr lvl="1"/>
            <a:r>
              <a:rPr lang="en-US" i="1" dirty="0" smtClean="0"/>
              <a:t>New hires require lots of training </a:t>
            </a:r>
          </a:p>
          <a:p>
            <a:r>
              <a:rPr lang="en-US" dirty="0" smtClean="0"/>
              <a:t>Slow response (10s sec) in AWIPS plotting complex RGB, derived, and multi-panel satellite products</a:t>
            </a:r>
          </a:p>
          <a:p>
            <a:pPr lvl="1"/>
            <a:r>
              <a:rPr lang="en-US" i="1" dirty="0"/>
              <a:t>System lockups </a:t>
            </a:r>
            <a:r>
              <a:rPr lang="en-US" i="1" dirty="0" smtClean="0"/>
              <a:t>do </a:t>
            </a:r>
            <a:r>
              <a:rPr lang="en-US" i="1" dirty="0"/>
              <a:t>occur requiring reset/reboot</a:t>
            </a:r>
          </a:p>
          <a:p>
            <a:pPr lvl="1"/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23426" y="6396522"/>
            <a:ext cx="893367" cy="442433"/>
            <a:chOff x="23426" y="6396522"/>
            <a:chExt cx="893367" cy="442433"/>
          </a:xfrm>
        </p:grpSpPr>
        <p:pic>
          <p:nvPicPr>
            <p:cNvPr id="6" name="Picture 2" descr="Image result for noaa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6" y="6408150"/>
              <a:ext cx="429397" cy="42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mage result for nws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60" y="6396522"/>
              <a:ext cx="442433" cy="44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56" y="3894330"/>
            <a:ext cx="3803344" cy="2582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1" y="3901359"/>
            <a:ext cx="3583391" cy="257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5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823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Key Issue</a:t>
            </a:r>
            <a:r>
              <a:rPr lang="en-US" sz="3600" dirty="0" smtClean="0"/>
              <a:t> – Satellite Training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238" y="838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Satellite training is a continual (and never-ending!) process:</a:t>
            </a:r>
          </a:p>
          <a:p>
            <a:pPr lvl="1"/>
            <a:r>
              <a:rPr lang="en-US" sz="2000" dirty="0" smtClean="0"/>
              <a:t>Local in-house training (Satellite Program Leader) and guest experts</a:t>
            </a:r>
          </a:p>
          <a:p>
            <a:pPr lvl="1"/>
            <a:r>
              <a:rPr lang="en-US" sz="2000" dirty="0"/>
              <a:t>O</a:t>
            </a:r>
            <a:r>
              <a:rPr lang="en-US" sz="2000" dirty="0" smtClean="0"/>
              <a:t>nline resources</a:t>
            </a:r>
            <a:r>
              <a:rPr lang="en-US" sz="2000" dirty="0"/>
              <a:t> </a:t>
            </a:r>
            <a:r>
              <a:rPr lang="en-US" sz="2000" dirty="0" smtClean="0"/>
              <a:t>(including CLC/COMET modules, blogs)</a:t>
            </a:r>
          </a:p>
          <a:p>
            <a:pPr lvl="1"/>
            <a:r>
              <a:rPr lang="en-US" sz="2000" dirty="0" smtClean="0"/>
              <a:t>Attending conferences/workshops</a:t>
            </a:r>
            <a:endParaRPr lang="en-US" sz="2000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23426" y="6396522"/>
            <a:ext cx="893367" cy="442433"/>
            <a:chOff x="23426" y="6396522"/>
            <a:chExt cx="893367" cy="442433"/>
          </a:xfrm>
        </p:grpSpPr>
        <p:pic>
          <p:nvPicPr>
            <p:cNvPr id="6" name="Picture 2" descr="Image result for noaa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26" y="6408150"/>
              <a:ext cx="429397" cy="429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Image result for nws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360" y="6396522"/>
              <a:ext cx="442433" cy="442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791061"/>
            <a:ext cx="4383617" cy="32877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86261"/>
            <a:ext cx="5111253" cy="389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46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06482"/>
            <a:ext cx="4649795" cy="48006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2823" y="0"/>
            <a:ext cx="8229600" cy="8947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WFO/LWX – Satellite Imaging: Training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114" y="1116622"/>
            <a:ext cx="4543571" cy="444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2823" y="0"/>
            <a:ext cx="8229600" cy="830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WFO/LWX – Satellite Imaging: Training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362" y="830802"/>
            <a:ext cx="8720521" cy="592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1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2823" y="0"/>
            <a:ext cx="8229600" cy="830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WFO/LWX – Satellite Imaging: Training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3" y="819079"/>
            <a:ext cx="8839200" cy="5759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67600" y="1524000"/>
            <a:ext cx="1325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Day Cloud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Phase RGB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591" y="152400"/>
            <a:ext cx="7802064" cy="61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2823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WFO/LWX – Satellite Uses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6" y="838200"/>
            <a:ext cx="8947254" cy="590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06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394</Words>
  <Application>Microsoft Office PowerPoint</Application>
  <PresentationFormat>On-screen Show (4:3)</PresentationFormat>
  <Paragraphs>57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WFO (LWX) Perspective: Satellite Imaging</vt:lpstr>
      <vt:lpstr>WFO LWX/Sterling – Perspective Steve Zubrick, SOO-LWX</vt:lpstr>
      <vt:lpstr>WFO/LWX – Satellite Imaging</vt:lpstr>
      <vt:lpstr>WFO/LWX – Satellite Issues</vt:lpstr>
      <vt:lpstr>Key Issue – Satellite Training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WFO/LWX – Satellite Imaging - Examples</vt:lpstr>
      <vt:lpstr>WFO/LWX – Satellite Imaging - Examples</vt:lpstr>
      <vt:lpstr>WFO/LWX – Satellite Imaging - Examples</vt:lpstr>
      <vt:lpstr>WFO/LWX – Satellite Imaging - Examples</vt:lpstr>
      <vt:lpstr>WFO/LWX – Satellite Imaging - Examples</vt:lpstr>
      <vt:lpstr>WFO/LWX – Satellite Imaging - Examples</vt:lpstr>
      <vt:lpstr>WFO/LWX – Satellite Use - Summary</vt:lpstr>
      <vt:lpstr>END – WFO/LWX  Perspective</vt:lpstr>
    </vt:vector>
  </TitlesOfParts>
  <Company>National Weather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Snow Streamers/Squalls : Overhead Message Signs</dc:title>
  <dc:creator>Steven Zubrick</dc:creator>
  <cp:lastModifiedBy>Steven Zubrick</cp:lastModifiedBy>
  <cp:revision>45</cp:revision>
  <dcterms:created xsi:type="dcterms:W3CDTF">2014-12-18T17:07:36Z</dcterms:created>
  <dcterms:modified xsi:type="dcterms:W3CDTF">2020-02-25T01:52:06Z</dcterms:modified>
</cp:coreProperties>
</file>