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0"/>
  </p:notesMasterIdLst>
  <p:sldIdLst>
    <p:sldId id="256" r:id="rId2"/>
    <p:sldId id="308" r:id="rId3"/>
    <p:sldId id="309" r:id="rId4"/>
    <p:sldId id="314" r:id="rId5"/>
    <p:sldId id="315" r:id="rId6"/>
    <p:sldId id="310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0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67C2E8"/>
    <a:srgbClr val="4B4B55"/>
    <a:srgbClr val="505A64"/>
    <a:srgbClr val="363D46"/>
    <a:srgbClr val="41414B"/>
    <a:srgbClr val="BFBFBF"/>
    <a:srgbClr val="646464"/>
    <a:srgbClr val="0B4596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2"/>
    <p:restoredTop sz="96192"/>
  </p:normalViewPr>
  <p:slideViewPr>
    <p:cSldViewPr snapToGrid="0">
      <p:cViewPr varScale="1">
        <p:scale>
          <a:sx n="110" d="100"/>
          <a:sy n="110" d="100"/>
        </p:scale>
        <p:origin x="176" y="8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d788979d_2_138:notes"/>
          <p:cNvSpPr txBox="1">
            <a:spLocks noGrp="1"/>
          </p:cNvSpPr>
          <p:nvPr>
            <p:ph type="body" idx="1"/>
          </p:nvPr>
        </p:nvSpPr>
        <p:spPr>
          <a:xfrm>
            <a:off x="670891" y="4572000"/>
            <a:ext cx="5367130" cy="374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" name="Google Shape;96;g33d788979d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888" y="374650"/>
            <a:ext cx="7194551" cy="404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2272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749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61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32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073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754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0416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551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23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11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95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99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266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347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22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845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d788979d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3d788979d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4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ommerce.gov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2" name="Google Shape;62;p12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6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5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NATIONAL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WEATHER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SERVICE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chemeClr val="dk1"/>
                </a:solidFill>
              </a:rPr>
              <a:t>NATIONAL WEATHER SERVICE</a:t>
            </a:r>
            <a:endParaRPr sz="1867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" name="Google Shape;72;p13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B4596"/>
                </a:buClr>
                <a:buSzPts val="1000"/>
                <a:buFont typeface="Arial Narrow"/>
                <a:buNone/>
              </a:p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20711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B4596"/>
                </a:buClr>
                <a:buSzPts val="1000"/>
                <a:buFont typeface="Arial Narrow"/>
                <a:buNone/>
              </a:p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chemeClr val="dk1"/>
                </a:solidFill>
              </a:rPr>
              <a:t>NATIONAL WEATHER SERVICE</a:t>
            </a:r>
            <a:endParaRPr sz="1867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2388325" y="359842"/>
            <a:ext cx="6452559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3200" dirty="0"/>
              <a:t>Preliminary Findings from the NWCG Satellite Data Task Team</a:t>
            </a:r>
            <a:endParaRPr sz="1400" b="0" dirty="0">
              <a:solidFill>
                <a:srgbClr val="D6F5FF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3"/>
          </p:nvPr>
        </p:nvSpPr>
        <p:spPr>
          <a:xfrm>
            <a:off x="2393377" y="2172165"/>
            <a:ext cx="68325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800" b="1" dirty="0">
                <a:solidFill>
                  <a:schemeClr val="tx2">
                    <a:lumMod val="90000"/>
                  </a:schemeClr>
                </a:solidFill>
              </a:rPr>
              <a:t>FEBRUARY 25, 2020 – Satellite Proving Ground Risk Reduction Summit</a:t>
            </a:r>
            <a:endParaRPr sz="1800" b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" sz="1800" dirty="0">
                <a:solidFill>
                  <a:schemeClr val="tx2">
                    <a:lumMod val="90000"/>
                  </a:schemeClr>
                </a:solidFill>
              </a:rPr>
              <a:t>Presenter: Chad Gravelle, Tech Dev Met, NWS Southern Region HQ</a:t>
            </a:r>
            <a:endParaRPr sz="18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76" y="3056925"/>
            <a:ext cx="8823925" cy="208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4" name="Picture 3" descr="H:\Private Drive\Private\Docs2\Fire Weather\VISITView_HOT SPOT Notification\Feb2017_360Fire_Rogers Co.jpg">
            <a:extLst>
              <a:ext uri="{FF2B5EF4-FFF2-40B4-BE49-F238E27FC236}">
                <a16:creationId xmlns:a16="http://schemas.microsoft.com/office/drawing/2014/main" id="{2CF930FB-D150-2045-A1A3-FDE31732F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41781" b="24692"/>
          <a:stretch/>
        </p:blipFill>
        <p:spPr bwMode="auto">
          <a:xfrm>
            <a:off x="502640" y="1068611"/>
            <a:ext cx="2499292" cy="2729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61941-101E-1147-8E83-19CA93897F7B}"/>
              </a:ext>
            </a:extLst>
          </p:cNvPr>
          <p:cNvSpPr txBox="1"/>
          <p:nvPr/>
        </p:nvSpPr>
        <p:spPr>
          <a:xfrm>
            <a:off x="710084" y="2485669"/>
            <a:ext cx="155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~1.9 miles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0FC885-67F6-944D-A495-D11C8EDFD8E1}"/>
              </a:ext>
            </a:extLst>
          </p:cNvPr>
          <p:cNvCxnSpPr>
            <a:cxnSpLocks/>
          </p:cNvCxnSpPr>
          <p:nvPr/>
        </p:nvCxnSpPr>
        <p:spPr>
          <a:xfrm>
            <a:off x="1010395" y="2095443"/>
            <a:ext cx="1308683" cy="57884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6376D7-8BC6-B34D-9D0F-C06653558CAF}"/>
              </a:ext>
            </a:extLst>
          </p:cNvPr>
          <p:cNvSpPr txBox="1"/>
          <p:nvPr/>
        </p:nvSpPr>
        <p:spPr>
          <a:xfrm>
            <a:off x="502640" y="3768283"/>
            <a:ext cx="249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2017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629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4" name="Picture 3" descr="H:\Private Drive\Private\Docs2\Fire Weather\VISITView_HOT SPOT Notification\Feb2017_360Fire_Rogers Co.jpg">
            <a:extLst>
              <a:ext uri="{FF2B5EF4-FFF2-40B4-BE49-F238E27FC236}">
                <a16:creationId xmlns:a16="http://schemas.microsoft.com/office/drawing/2014/main" id="{2CF930FB-D150-2045-A1A3-FDE31732F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41781" b="24692"/>
          <a:stretch/>
        </p:blipFill>
        <p:spPr bwMode="auto">
          <a:xfrm>
            <a:off x="502640" y="1068611"/>
            <a:ext cx="2499292" cy="2729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61941-101E-1147-8E83-19CA93897F7B}"/>
              </a:ext>
            </a:extLst>
          </p:cNvPr>
          <p:cNvSpPr txBox="1"/>
          <p:nvPr/>
        </p:nvSpPr>
        <p:spPr>
          <a:xfrm>
            <a:off x="710084" y="2485669"/>
            <a:ext cx="155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~1.9 miles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0FC885-67F6-944D-A495-D11C8EDFD8E1}"/>
              </a:ext>
            </a:extLst>
          </p:cNvPr>
          <p:cNvCxnSpPr>
            <a:cxnSpLocks/>
          </p:cNvCxnSpPr>
          <p:nvPr/>
        </p:nvCxnSpPr>
        <p:spPr>
          <a:xfrm>
            <a:off x="1010395" y="2095443"/>
            <a:ext cx="1308683" cy="57884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3AFE673-8BDE-9249-B06C-16487555A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26226" r="33804" b="24237"/>
          <a:stretch/>
        </p:blipFill>
        <p:spPr>
          <a:xfrm>
            <a:off x="3099043" y="1935318"/>
            <a:ext cx="3176895" cy="1862318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83C07A-F27D-ED4D-BCC2-26911256C6BB}"/>
              </a:ext>
            </a:extLst>
          </p:cNvPr>
          <p:cNvCxnSpPr>
            <a:cxnSpLocks/>
          </p:cNvCxnSpPr>
          <p:nvPr/>
        </p:nvCxnSpPr>
        <p:spPr>
          <a:xfrm>
            <a:off x="4019813" y="2720112"/>
            <a:ext cx="1269817" cy="56673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08CC70-C13B-1F46-9785-5FFF48820536}"/>
              </a:ext>
            </a:extLst>
          </p:cNvPr>
          <p:cNvSpPr txBox="1"/>
          <p:nvPr/>
        </p:nvSpPr>
        <p:spPr>
          <a:xfrm>
            <a:off x="3640408" y="3117570"/>
            <a:ext cx="155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~1600 ft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6376D7-8BC6-B34D-9D0F-C06653558CAF}"/>
              </a:ext>
            </a:extLst>
          </p:cNvPr>
          <p:cNvSpPr txBox="1"/>
          <p:nvPr/>
        </p:nvSpPr>
        <p:spPr>
          <a:xfrm>
            <a:off x="502640" y="3768283"/>
            <a:ext cx="249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2017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EFE342-E52F-A843-87F1-0E3C58215788}"/>
              </a:ext>
            </a:extLst>
          </p:cNvPr>
          <p:cNvSpPr txBox="1"/>
          <p:nvPr/>
        </p:nvSpPr>
        <p:spPr>
          <a:xfrm>
            <a:off x="3099042" y="3765635"/>
            <a:ext cx="317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2018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933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4" name="Picture 3" descr="H:\Private Drive\Private\Docs2\Fire Weather\VISITView_HOT SPOT Notification\Feb2017_360Fire_Rogers Co.jpg">
            <a:extLst>
              <a:ext uri="{FF2B5EF4-FFF2-40B4-BE49-F238E27FC236}">
                <a16:creationId xmlns:a16="http://schemas.microsoft.com/office/drawing/2014/main" id="{2CF930FB-D150-2045-A1A3-FDE31732F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41781" b="24692"/>
          <a:stretch/>
        </p:blipFill>
        <p:spPr bwMode="auto">
          <a:xfrm>
            <a:off x="502640" y="1068611"/>
            <a:ext cx="2499292" cy="2729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61941-101E-1147-8E83-19CA93897F7B}"/>
              </a:ext>
            </a:extLst>
          </p:cNvPr>
          <p:cNvSpPr txBox="1"/>
          <p:nvPr/>
        </p:nvSpPr>
        <p:spPr>
          <a:xfrm>
            <a:off x="710084" y="2485669"/>
            <a:ext cx="155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~1.9 miles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0FC885-67F6-944D-A495-D11C8EDFD8E1}"/>
              </a:ext>
            </a:extLst>
          </p:cNvPr>
          <p:cNvCxnSpPr>
            <a:cxnSpLocks/>
          </p:cNvCxnSpPr>
          <p:nvPr/>
        </p:nvCxnSpPr>
        <p:spPr>
          <a:xfrm>
            <a:off x="1010395" y="2095443"/>
            <a:ext cx="1308683" cy="57884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3AFE673-8BDE-9249-B06C-16487555A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26226" r="33804" b="24237"/>
          <a:stretch/>
        </p:blipFill>
        <p:spPr>
          <a:xfrm>
            <a:off x="3099043" y="1935318"/>
            <a:ext cx="3176895" cy="1862318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7ED6FB-0061-5244-99A1-1FBC971F3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17505" r="54896" b="20971"/>
          <a:stretch/>
        </p:blipFill>
        <p:spPr>
          <a:xfrm>
            <a:off x="6373049" y="1068611"/>
            <a:ext cx="2552579" cy="272902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 contourW="6350" prstMaterial="matte">
            <a:contourClr>
              <a:srgbClr val="969696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83C07A-F27D-ED4D-BCC2-26911256C6BB}"/>
              </a:ext>
            </a:extLst>
          </p:cNvPr>
          <p:cNvCxnSpPr>
            <a:cxnSpLocks/>
          </p:cNvCxnSpPr>
          <p:nvPr/>
        </p:nvCxnSpPr>
        <p:spPr>
          <a:xfrm>
            <a:off x="4019813" y="2720112"/>
            <a:ext cx="1269817" cy="56673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08CC70-C13B-1F46-9785-5FFF48820536}"/>
              </a:ext>
            </a:extLst>
          </p:cNvPr>
          <p:cNvSpPr txBox="1"/>
          <p:nvPr/>
        </p:nvSpPr>
        <p:spPr>
          <a:xfrm>
            <a:off x="3640408" y="3117570"/>
            <a:ext cx="155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~1600 ft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CBD66-6239-9F4A-80AE-C9A41CD4AEF4}"/>
              </a:ext>
            </a:extLst>
          </p:cNvPr>
          <p:cNvSpPr txBox="1"/>
          <p:nvPr/>
        </p:nvSpPr>
        <p:spPr>
          <a:xfrm>
            <a:off x="6871668" y="3251528"/>
            <a:ext cx="155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~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215 ft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6376D7-8BC6-B34D-9D0F-C06653558CAF}"/>
              </a:ext>
            </a:extLst>
          </p:cNvPr>
          <p:cNvSpPr txBox="1"/>
          <p:nvPr/>
        </p:nvSpPr>
        <p:spPr>
          <a:xfrm>
            <a:off x="502640" y="3768283"/>
            <a:ext cx="249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2017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EFE342-E52F-A843-87F1-0E3C58215788}"/>
              </a:ext>
            </a:extLst>
          </p:cNvPr>
          <p:cNvSpPr txBox="1"/>
          <p:nvPr/>
        </p:nvSpPr>
        <p:spPr>
          <a:xfrm>
            <a:off x="3099042" y="3765635"/>
            <a:ext cx="317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2018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42D27-7D58-E647-8B92-A800D2B0B539}"/>
              </a:ext>
            </a:extLst>
          </p:cNvPr>
          <p:cNvSpPr txBox="1"/>
          <p:nvPr/>
        </p:nvSpPr>
        <p:spPr>
          <a:xfrm>
            <a:off x="6373047" y="3767328"/>
            <a:ext cx="249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+mn-lt"/>
              </a:rPr>
              <a:t>2019</a:t>
            </a:r>
            <a:endParaRPr lang="en-US" sz="1400" b="1" i="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06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BFD28-07F9-CC44-9B95-88B74FFCB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49173" b="45037"/>
          <a:stretch/>
        </p:blipFill>
        <p:spPr>
          <a:xfrm>
            <a:off x="1865376" y="877824"/>
            <a:ext cx="5729832" cy="295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0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8B231-4C11-5149-B77A-564605006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 r="49168" b="45108"/>
          <a:stretch/>
        </p:blipFill>
        <p:spPr>
          <a:xfrm>
            <a:off x="1863375" y="878702"/>
            <a:ext cx="5733288" cy="2953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D818C-4A03-D648-9B41-DE0106C2E0C6}"/>
              </a:ext>
            </a:extLst>
          </p:cNvPr>
          <p:cNvSpPr txBox="1"/>
          <p:nvPr/>
        </p:nvSpPr>
        <p:spPr>
          <a:xfrm>
            <a:off x="512810" y="3915289"/>
            <a:ext cx="843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90000"/>
                  </a:schemeClr>
                </a:solidFill>
              </a:rPr>
              <a:t>Finding: A LEO/GEO fused machine learning-based algorithm, analogous to ProbSevere, is needed that provides probabilistic characteristics of wildland fire (e.g., volatility, direction).</a:t>
            </a:r>
            <a:endParaRPr lang="en-US" sz="1600" i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3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Extended Attack</a:t>
            </a:r>
            <a:endParaRPr sz="2800" dirty="0">
              <a:latin typeface="+mj-lt"/>
            </a:endParaRPr>
          </a:p>
        </p:txBody>
      </p:sp>
      <p:pic>
        <p:nvPicPr>
          <p:cNvPr id="4" name="Rim_fire_20130819_20130912_BT.mp4">
            <a:hlinkClick r:id="" action="ppaction://media"/>
            <a:extLst>
              <a:ext uri="{FF2B5EF4-FFF2-40B4-BE49-F238E27FC236}">
                <a16:creationId xmlns:a16="http://schemas.microsoft.com/office/drawing/2014/main" id="{0B864B84-BFCE-9848-80CE-F0ACF07E7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421" r="14243"/>
          <a:stretch/>
        </p:blipFill>
        <p:spPr>
          <a:xfrm>
            <a:off x="648179" y="659743"/>
            <a:ext cx="4082931" cy="32194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BB171-C0C9-BA4B-AF56-7EA3F62DB505}"/>
              </a:ext>
            </a:extLst>
          </p:cNvPr>
          <p:cNvSpPr txBox="1"/>
          <p:nvPr/>
        </p:nvSpPr>
        <p:spPr>
          <a:xfrm>
            <a:off x="512810" y="3915289"/>
            <a:ext cx="855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90000"/>
                  </a:schemeClr>
                </a:solidFill>
              </a:rPr>
              <a:t>Finding: Wildland fire behavior intelligence (e.g., rate of spread, burn area, fire radiative power), based on polar orbiters, can provide added information to NIROPS.  </a:t>
            </a:r>
            <a:endParaRPr lang="en-US" sz="1600" i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47282-CA04-5C4E-8157-74A89DA50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186" y="2067367"/>
            <a:ext cx="4190408" cy="1833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9954F-63D0-9A4E-B8C6-7D8980B86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09" y="1099582"/>
            <a:ext cx="4159825" cy="96778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7767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Smoke/Air Quality</a:t>
            </a:r>
            <a:endParaRPr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BB171-C0C9-BA4B-AF56-7EA3F62DB505}"/>
              </a:ext>
            </a:extLst>
          </p:cNvPr>
          <p:cNvSpPr txBox="1"/>
          <p:nvPr/>
        </p:nvSpPr>
        <p:spPr>
          <a:xfrm>
            <a:off x="512810" y="4112058"/>
            <a:ext cx="855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90000"/>
                  </a:schemeClr>
                </a:solidFill>
              </a:rPr>
              <a:t>Finding: Information on the vertical distribution of smoke is unavailable from GEO/LEO satellites.</a:t>
            </a:r>
            <a:endParaRPr lang="en-US" sz="1600" i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67A32-49A4-E04F-9322-B8FCC4431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38" y="643436"/>
            <a:ext cx="5474129" cy="34686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90EF3F-11F1-6B46-9FC0-878F232D23CF}"/>
              </a:ext>
            </a:extLst>
          </p:cNvPr>
          <p:cNvSpPr txBox="1"/>
          <p:nvPr/>
        </p:nvSpPr>
        <p:spPr>
          <a:xfrm>
            <a:off x="1939487" y="608711"/>
            <a:ext cx="5063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J-P. Vernier and Amber </a:t>
            </a:r>
            <a:r>
              <a:rPr lang="en-US" sz="1100" i="1" dirty="0" err="1">
                <a:solidFill>
                  <a:schemeClr val="bg1"/>
                </a:solidFill>
              </a:rPr>
              <a:t>Soja</a:t>
            </a:r>
            <a:r>
              <a:rPr lang="en-US" sz="1100" i="1" dirty="0">
                <a:solidFill>
                  <a:schemeClr val="bg1"/>
                </a:solidFill>
              </a:rPr>
              <a:t>, NASA Disaster Response</a:t>
            </a:r>
          </a:p>
        </p:txBody>
      </p:sp>
    </p:spTree>
    <p:extLst>
      <p:ext uri="{BB962C8B-B14F-4D97-AF65-F5344CB8AC3E}">
        <p14:creationId xmlns:p14="http://schemas.microsoft.com/office/powerpoint/2010/main" val="366014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Recovery</a:t>
            </a:r>
            <a:endParaRPr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BB171-C0C9-BA4B-AF56-7EA3F62DB505}"/>
              </a:ext>
            </a:extLst>
          </p:cNvPr>
          <p:cNvSpPr txBox="1"/>
          <p:nvPr/>
        </p:nvSpPr>
        <p:spPr>
          <a:xfrm>
            <a:off x="512810" y="4112058"/>
            <a:ext cx="855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90000"/>
                  </a:schemeClr>
                </a:solidFill>
              </a:rPr>
              <a:t>Finding: Polar orbiter wildland fire mapping information from the Burn Intensity Delta Greenness Estimate (BRIDGE) is critical for developing an initial burn scar polygon.</a:t>
            </a:r>
            <a:endParaRPr lang="en-US" sz="1600" i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5BDB30-A857-864D-AE5F-E4871E6E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42" y="752313"/>
            <a:ext cx="2583137" cy="3346704"/>
          </a:xfrm>
          <a:prstGeom prst="rect">
            <a:avLst/>
          </a:prstGeom>
        </p:spPr>
      </p:pic>
      <p:pic>
        <p:nvPicPr>
          <p:cNvPr id="11" name="Picture 8" descr="https://gm1.ggpht.com/AiOapLfglGb4xkkSKxeR27H_JTqAIGOoSOrz9uKXaPxkIq4H6Df8_mm5MMyhLoGt_E7Z5mGLTmD68EN0i3AMBiOzu-kRca-_Jfdnn-aJF_1TqcgF_wS56AHGUlEGRf2yUMMclOGB5_le6qRx9Jm8TiG8NmQG99vDnsgnHzOkuyqlcWniIMhoBRV0VNtNHVlF7R-AoH8u42YhwgeUyDOlAUb0NjbEHn1UbxDoKfPK-1c0x-cZiwKTGMw83SOA-j4cj-jrVGRwXZT_uGHRLl52JR1b0hBVrR58edElVab5ty1J26VEUg19o2rLbCfrw8IjY3FVEuXnhBBWxJwsqXze9mky1e_mDJZkUPTsGb1zP3pcwuBk6LIcus1Gl3nGB85sOCgMV8yQD38Vtd_AL2EZyBpwWliCjsoGyxyqmFTxVE-CX1MvkWhIzxuncia--jh82jV4eL51U6Mdgs5yB-RmCePACY6fl-th1b5yf8S9nyU4g43ufZ8NRZ-8rP-DEFFqxtM23JiLtaqVvtzoZu4CuwGkXqeZQ3nqhgNLhHt1RAWupDG6eSMhIoJDONRoplcMLZYadgsO80BfgVvzAC1UEk6BH_tgpK9J2FPaey6dWq8y33eQ_DKlXiQtx8NyGN8iMIkNt2lRB5YXzBVNMW6ipwSU5jGrpjG-EQvPAfjG2HMDmhMtpIK3yUKJHtqQjP61zCPityABhTFyosVQ8wmpkMq-Wr1fNWuF6hc0ZWc=s0-l75-ft-l75-ft">
            <a:extLst>
              <a:ext uri="{FF2B5EF4-FFF2-40B4-BE49-F238E27FC236}">
                <a16:creationId xmlns:a16="http://schemas.microsoft.com/office/drawing/2014/main" id="{55951659-259D-674B-AF0B-5E996C004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8"/>
          <a:stretch/>
        </p:blipFill>
        <p:spPr bwMode="auto">
          <a:xfrm>
            <a:off x="2099209" y="752314"/>
            <a:ext cx="2574090" cy="33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67ACD3-A222-D849-B0A7-CAEA8661F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084" y="3773891"/>
            <a:ext cx="276225" cy="2762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1744A3-ECA9-5F4B-9CF1-85A9081AE8F6}"/>
              </a:ext>
            </a:extLst>
          </p:cNvPr>
          <p:cNvSpPr txBox="1"/>
          <p:nvPr/>
        </p:nvSpPr>
        <p:spPr>
          <a:xfrm>
            <a:off x="2377003" y="3711948"/>
            <a:ext cx="229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= greater difference</a:t>
            </a:r>
          </a:p>
          <a:p>
            <a:r>
              <a:rPr lang="en-US" sz="1000" b="1" dirty="0"/>
              <a:t>= greater loss of vegetation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6B4CFA-1823-9C42-9426-6113580E5FCD}"/>
              </a:ext>
            </a:extLst>
          </p:cNvPr>
          <p:cNvSpPr txBox="1"/>
          <p:nvPr/>
        </p:nvSpPr>
        <p:spPr>
          <a:xfrm>
            <a:off x="2099209" y="703385"/>
            <a:ext cx="2574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BRIDGE Map</a:t>
            </a:r>
          </a:p>
          <a:p>
            <a:pPr algn="ctr"/>
            <a:r>
              <a:rPr lang="en-US" sz="1000" b="1" dirty="0"/>
              <a:t>18 June 2018 NDVI – 28 July 2018 NDVI</a:t>
            </a:r>
          </a:p>
        </p:txBody>
      </p:sp>
    </p:spTree>
    <p:extLst>
      <p:ext uri="{BB962C8B-B14F-4D97-AF65-F5344CB8AC3E}">
        <p14:creationId xmlns:p14="http://schemas.microsoft.com/office/powerpoint/2010/main" val="128408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8273" y="1256144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 err="1">
                <a:latin typeface="+mj-lt"/>
                <a:ea typeface="Libre Franklin Medium"/>
                <a:cs typeface="Libre Franklin Medium"/>
                <a:sym typeface="Libre Franklin Medium"/>
              </a:rPr>
              <a:t>chad.gravelle@noaa.gov</a:t>
            </a:r>
            <a:b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</a:br>
            <a:b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</a:br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NWS Southern Region HQ</a:t>
            </a:r>
            <a:b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</a:br>
            <a:r>
              <a:rPr lang="en" sz="2800" i="1" dirty="0">
                <a:latin typeface="+mj-lt"/>
                <a:ea typeface="Libre Franklin Medium"/>
                <a:cs typeface="Libre Franklin Medium"/>
                <a:sym typeface="Libre Franklin Medium"/>
              </a:rPr>
              <a:t>Science Technology Services Division</a:t>
            </a:r>
            <a:br>
              <a:rPr lang="en" sz="2800" i="1" dirty="0">
                <a:latin typeface="+mj-lt"/>
                <a:ea typeface="Libre Franklin Medium"/>
                <a:cs typeface="Libre Franklin Medium"/>
                <a:sym typeface="Libre Franklin Medium"/>
              </a:rPr>
            </a:br>
            <a:r>
              <a:rPr lang="en" sz="2800" i="1" dirty="0">
                <a:latin typeface="+mj-lt"/>
                <a:ea typeface="Libre Franklin Medium"/>
                <a:cs typeface="Libre Franklin Medium"/>
                <a:sym typeface="Libre Franklin Medium"/>
              </a:rPr>
              <a:t>Techniques Development Meteorologist</a:t>
            </a:r>
            <a:b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</a:b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918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National Wildfire Coordinating Group Task</a:t>
            </a:r>
            <a:endParaRPr sz="2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D25B3-A6A2-D84D-BF9A-73933D3853D3}"/>
              </a:ext>
            </a:extLst>
          </p:cNvPr>
          <p:cNvSpPr txBox="1"/>
          <p:nvPr/>
        </p:nvSpPr>
        <p:spPr>
          <a:xfrm>
            <a:off x="3912691" y="570530"/>
            <a:ext cx="5231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Todd Lindley (Chair) – NOAA/NWS Norman, OK</a:t>
            </a:r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9EEB64-093A-B047-95E5-F68EB1B2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47" y="650460"/>
            <a:ext cx="3295818" cy="40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National Wildfire Coordinating Group Task</a:t>
            </a:r>
            <a:endParaRPr sz="2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D25B3-A6A2-D84D-BF9A-73933D3853D3}"/>
              </a:ext>
            </a:extLst>
          </p:cNvPr>
          <p:cNvSpPr txBox="1"/>
          <p:nvPr/>
        </p:nvSpPr>
        <p:spPr>
          <a:xfrm>
            <a:off x="3912691" y="570530"/>
            <a:ext cx="5231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Todd Lindley (Chair) – NOAA/NWS Norman, OK</a:t>
            </a:r>
          </a:p>
          <a:p>
            <a:pPr marL="0" indent="0">
              <a:buNone/>
            </a:pPr>
            <a:endParaRPr lang="en-US" sz="16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Drew Daily – Oklahoma Forestry Services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Dr. Chad Gravelle – NOAA/NWS Southern Region HQ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Susan O’Neill – US Forest Service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Sean Triplett – NWCG Geospatial Subcommittee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Cole </a:t>
            </a:r>
            <a:r>
              <a:rPr lang="en-US" sz="1600" i="1" dirty="0" err="1">
                <a:solidFill>
                  <a:schemeClr val="tx2">
                    <a:lumMod val="90000"/>
                  </a:schemeClr>
                </a:solidFill>
              </a:rPr>
              <a:t>Belognie</a:t>
            </a: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 – NWCG Data Management Committee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Billy </a:t>
            </a:r>
            <a:r>
              <a:rPr lang="en-US" sz="1600" i="1" dirty="0" err="1">
                <a:solidFill>
                  <a:schemeClr val="tx2">
                    <a:lumMod val="90000"/>
                  </a:schemeClr>
                </a:solidFill>
              </a:rPr>
              <a:t>Gardunio</a:t>
            </a: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 – Predictive Services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Craig Thompson – Office of Wildland Fire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Dr. Wilfrid Schroeder – NOAA/NESDIS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tx2">
                    <a:lumMod val="90000"/>
                  </a:schemeClr>
                </a:solidFill>
              </a:rPr>
              <a:t>Hal Bromley – Bureau of Indian Affairs (recused)</a:t>
            </a:r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9EEB64-093A-B047-95E5-F68EB1B2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47" y="650460"/>
            <a:ext cx="3295818" cy="40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0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9118B-8B31-5F43-B068-C0585DB97C80}"/>
              </a:ext>
            </a:extLst>
          </p:cNvPr>
          <p:cNvSpPr txBox="1"/>
          <p:nvPr/>
        </p:nvSpPr>
        <p:spPr>
          <a:xfrm>
            <a:off x="582260" y="662810"/>
            <a:ext cx="83996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i="1" dirty="0">
                <a:solidFill>
                  <a:schemeClr val="tx2">
                    <a:lumMod val="90000"/>
                  </a:schemeClr>
                </a:solidFill>
              </a:rPr>
              <a:t>29 Findings and 32 Recommendations that fit broadly into five categories…</a:t>
            </a:r>
          </a:p>
          <a:p>
            <a:pPr marL="0" indent="0">
              <a:buNone/>
            </a:pPr>
            <a:endParaRPr lang="en-US" sz="18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>
                    <a:lumMod val="90000"/>
                  </a:schemeClr>
                </a:solidFill>
              </a:rPr>
              <a:t>Preparedness</a:t>
            </a:r>
          </a:p>
          <a:p>
            <a:pPr marL="0" indent="0">
              <a:buNone/>
            </a:pPr>
            <a:endParaRPr lang="en-US" sz="18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>
                    <a:lumMod val="90000"/>
                  </a:schemeClr>
                </a:solidFill>
              </a:rPr>
              <a:t>Support of Initial Attack</a:t>
            </a:r>
          </a:p>
          <a:p>
            <a:pPr marL="0" indent="0">
              <a:buNone/>
            </a:pPr>
            <a:endParaRPr lang="en-US" sz="18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>
                    <a:lumMod val="90000"/>
                  </a:schemeClr>
                </a:solidFill>
              </a:rPr>
              <a:t>Support of Extended Attack</a:t>
            </a:r>
          </a:p>
          <a:p>
            <a:pPr marL="0" indent="0">
              <a:buNone/>
            </a:pPr>
            <a:endParaRPr lang="en-US" sz="18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>
                    <a:lumMod val="90000"/>
                  </a:schemeClr>
                </a:solidFill>
              </a:rPr>
              <a:t>Smoke/Air Quality</a:t>
            </a:r>
          </a:p>
          <a:p>
            <a:pPr marL="0" indent="0">
              <a:buNone/>
            </a:pPr>
            <a:endParaRPr lang="en-US" sz="18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>
                    <a:lumMod val="90000"/>
                  </a:schemeClr>
                </a:solidFill>
              </a:rPr>
              <a:t>Recovery</a:t>
            </a:r>
          </a:p>
        </p:txBody>
      </p:sp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Preliminary Findings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40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9118B-8B31-5F43-B068-C0585DB97C80}"/>
              </a:ext>
            </a:extLst>
          </p:cNvPr>
          <p:cNvSpPr txBox="1"/>
          <p:nvPr/>
        </p:nvSpPr>
        <p:spPr>
          <a:xfrm>
            <a:off x="512810" y="4007889"/>
            <a:ext cx="843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90000"/>
                  </a:schemeClr>
                </a:solidFill>
              </a:rPr>
              <a:t>Finding: Applied wildland fire remote sensing research (Lindley et al. 2016) has shown 1-min satellite imagery provides critical information to wildland fire agencies.</a:t>
            </a:r>
            <a:endParaRPr lang="en-US" sz="1600" i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Preparedness</a:t>
            </a:r>
            <a:endParaRPr sz="2800" dirty="0">
              <a:latin typeface="+mj-lt"/>
            </a:endParaRPr>
          </a:p>
        </p:txBody>
      </p:sp>
      <p:pic>
        <p:nvPicPr>
          <p:cNvPr id="8" name="Picture 7" descr="A picture containing umbrella, dome, building, boat&#10;&#10;Description automatically generated">
            <a:extLst>
              <a:ext uri="{FF2B5EF4-FFF2-40B4-BE49-F238E27FC236}">
                <a16:creationId xmlns:a16="http://schemas.microsoft.com/office/drawing/2014/main" id="{BBAE9CF1-488E-5D4A-9542-F4F07BC5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9" y="691878"/>
            <a:ext cx="8389468" cy="31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9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C38B7A-D533-B341-A9FB-E7E08951F785}"/>
              </a:ext>
            </a:extLst>
          </p:cNvPr>
          <p:cNvSpPr txBox="1"/>
          <p:nvPr/>
        </p:nvSpPr>
        <p:spPr>
          <a:xfrm>
            <a:off x="582260" y="1552044"/>
            <a:ext cx="829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tx2">
                    <a:lumMod val="90000"/>
                  </a:schemeClr>
                </a:solidFill>
              </a:rPr>
              <a:t>“Fact that never changes: The safest and least costly fires are the ones that receive strong initial attack and are suppressed while still small”.... </a:t>
            </a:r>
          </a:p>
          <a:p>
            <a:endParaRPr lang="en-US" sz="1800" b="1" i="1" dirty="0">
              <a:solidFill>
                <a:schemeClr val="tx2">
                  <a:lumMod val="90000"/>
                </a:schemeClr>
              </a:solidFill>
            </a:endParaRPr>
          </a:p>
          <a:p>
            <a:pPr algn="r"/>
            <a:r>
              <a:rPr lang="en-US" sz="1800" b="1" i="1" dirty="0">
                <a:solidFill>
                  <a:schemeClr val="tx2">
                    <a:lumMod val="90000"/>
                  </a:schemeClr>
                </a:solidFill>
              </a:rPr>
              <a:t>Dr. Stephen J. </a:t>
            </a:r>
            <a:r>
              <a:rPr lang="en-US" sz="1800" b="1" i="1" dirty="0" err="1">
                <a:solidFill>
                  <a:schemeClr val="tx2">
                    <a:lumMod val="90000"/>
                  </a:schemeClr>
                </a:solidFill>
              </a:rPr>
              <a:t>Pyne</a:t>
            </a:r>
            <a:r>
              <a:rPr lang="en-US" sz="1800" b="1" i="1" dirty="0">
                <a:solidFill>
                  <a:schemeClr val="tx2">
                    <a:lumMod val="90000"/>
                  </a:schemeClr>
                </a:solidFill>
              </a:rPr>
              <a:t>, Between Two Fires</a:t>
            </a:r>
          </a:p>
          <a:p>
            <a:endParaRPr lang="en-US" sz="1800" i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8CFCF618-2127-9C47-84EC-04491C78DC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250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CDE75-274C-2F4E-A677-32DEA700A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075" r="3333" b="5555"/>
          <a:stretch/>
        </p:blipFill>
        <p:spPr>
          <a:xfrm>
            <a:off x="1007278" y="623546"/>
            <a:ext cx="7441789" cy="39820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248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325DB-0332-8040-AE6D-DE01D99E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075" r="3333" b="5555"/>
          <a:stretch/>
        </p:blipFill>
        <p:spPr>
          <a:xfrm>
            <a:off x="1007278" y="623546"/>
            <a:ext cx="7441789" cy="39820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F56AB0-D66F-B842-BF9C-7E263DEC0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86" y="1106911"/>
            <a:ext cx="4822099" cy="2697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BD226-16A8-CB4B-A721-3CA6B215FA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 t="33334" r="7037" b="4444"/>
          <a:stretch/>
        </p:blipFill>
        <p:spPr>
          <a:xfrm>
            <a:off x="1271422" y="847287"/>
            <a:ext cx="1924183" cy="35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4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20">
            <a:extLst>
              <a:ext uri="{FF2B5EF4-FFF2-40B4-BE49-F238E27FC236}">
                <a16:creationId xmlns:a16="http://schemas.microsoft.com/office/drawing/2014/main" id="{3354C357-5CA6-2C49-9EBA-B6E199458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73" y="0"/>
            <a:ext cx="8825728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800" dirty="0">
                <a:latin typeface="+mj-lt"/>
                <a:ea typeface="Libre Franklin Medium"/>
                <a:cs typeface="Libre Franklin Medium"/>
                <a:sym typeface="Libre Franklin Medium"/>
              </a:rPr>
              <a:t>Support of Initial Attack</a:t>
            </a:r>
            <a:endParaRPr sz="2800" dirty="0">
              <a:latin typeface="+mj-lt"/>
            </a:endParaRPr>
          </a:p>
        </p:txBody>
      </p:sp>
      <p:sp>
        <p:nvSpPr>
          <p:cNvPr id="8" name="Google Shape;111;p20">
            <a:extLst>
              <a:ext uri="{FF2B5EF4-FFF2-40B4-BE49-F238E27FC236}">
                <a16:creationId xmlns:a16="http://schemas.microsoft.com/office/drawing/2014/main" id="{593A7212-A861-9E4D-AA7C-6F97B967223A}"/>
              </a:ext>
            </a:extLst>
          </p:cNvPr>
          <p:cNvSpPr txBox="1">
            <a:spLocks/>
          </p:cNvSpPr>
          <p:nvPr/>
        </p:nvSpPr>
        <p:spPr>
          <a:xfrm>
            <a:off x="914398" y="1256144"/>
            <a:ext cx="7633983" cy="7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+mn-lt"/>
                <a:ea typeface="Libre Franklin Medium"/>
                <a:cs typeface="Libre Franklin Medium"/>
                <a:sym typeface="Libre Franklin Medium"/>
              </a:rPr>
              <a:t>How good are NWS forecasters at identifying the locations of these wildfires?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386059"/>
      </p:ext>
    </p:extLst>
  </p:cSld>
  <p:clrMapOvr>
    <a:masterClrMapping/>
  </p:clrMapOvr>
</p:sld>
</file>

<file path=ppt/theme/theme1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30226</TotalTime>
  <Words>473</Words>
  <Application>Microsoft Macintosh PowerPoint</Application>
  <PresentationFormat>On-screen Show (16:9)</PresentationFormat>
  <Paragraphs>69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Arial Narrow</vt:lpstr>
      <vt:lpstr>Calibri</vt:lpstr>
      <vt:lpstr>3. Content Slide - no icon</vt:lpstr>
      <vt:lpstr>PowerPoint Presentation</vt:lpstr>
      <vt:lpstr>National Wildfire Coordinating Group Task</vt:lpstr>
      <vt:lpstr>National Wildfire Coordinating Group Task</vt:lpstr>
      <vt:lpstr>Preliminary Findings</vt:lpstr>
      <vt:lpstr>Preparedness</vt:lpstr>
      <vt:lpstr>Support of Initial Attack</vt:lpstr>
      <vt:lpstr>Support of Initial Attack</vt:lpstr>
      <vt:lpstr>Support of Initial Attack</vt:lpstr>
      <vt:lpstr>Support of Initial Attack</vt:lpstr>
      <vt:lpstr>Support of Initial Attack</vt:lpstr>
      <vt:lpstr>Support of Initial Attack</vt:lpstr>
      <vt:lpstr>Support of Initial Attack</vt:lpstr>
      <vt:lpstr>Support of Initial Attack</vt:lpstr>
      <vt:lpstr>Support of Initial Attack</vt:lpstr>
      <vt:lpstr>Support of Extended Attack</vt:lpstr>
      <vt:lpstr>Smoke/Air Quality</vt:lpstr>
      <vt:lpstr>Recovery</vt:lpstr>
      <vt:lpstr>chad.gravelle@noaa.gov  NWS Southern Region HQ Science Technology Services Division Techniques Development Meteorologist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Runk</dc:creator>
  <cp:lastModifiedBy>Chad Gravelle</cp:lastModifiedBy>
  <cp:revision>117</cp:revision>
  <dcterms:modified xsi:type="dcterms:W3CDTF">2020-02-25T04:53:13Z</dcterms:modified>
</cp:coreProperties>
</file>