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Arial Narrow" panose="020B060602020203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5" d="100"/>
          <a:sy n="125" d="100"/>
        </p:scale>
        <p:origin x="68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6fdb6d021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6fdb6d021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New Feed - Mention TOWR-S.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fdb6d021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fdb6d021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feac359b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6feac359b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Make the point of GOES dtections vs. VIIRS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6feac359b8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6feac359b8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feac359b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feac359b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feac359b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6feac359b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6feac359b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6feac359b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6fdb6d02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6fdb6d02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Make the point of the FRP creating point location for the HRRR Smoke - indirect use of the data.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6fdb6d021f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6fdb6d021f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HHRR Smoke assisting in local media and social media post wrt high-impact smoke events.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fe96b7e97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fe96b7e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High detail in temperatrues off the west coast can reveal currents, upwelling maxima, and other...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feac359b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6feac359b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High detail in temperatrues off the west coast can reveal currents, upwelling maxima, and other...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6fe96b7e9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6fe96b7e9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fe96b7e97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6fe96b7e97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fe96b7e9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6fe96b7e97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fdb6d02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6fdb6d021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Start example of IMET in the field - 1st actions of the day.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fdb6d021f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6fdb6d021f_2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Relate the geography. ½ hr from MFR to GP.</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fe96b7e9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6fe96b7e97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High Impact Smoke in Summer 2018</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a:t>This slide answers the question, “</a:t>
            </a:r>
            <a:r>
              <a:rPr lang="en-US" sz="1100">
                <a:latin typeface="Arial"/>
                <a:ea typeface="Arial"/>
                <a:cs typeface="Arial"/>
                <a:sym typeface="Arial"/>
              </a:rPr>
              <a:t>What was the R2O problem or challenge that your project team(s) tried to solve?”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 Often training development occurs without intimate field involvement. This STAT team and process facilitated that. This team started before the Myrick SOO–DOH Projects had begin, then became one of the projects.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commerce.gov/" TargetMode="Externa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www.noaa.gov/"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457200" y="1597838"/>
            <a:ext cx="8229600" cy="11025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None/>
              <a:defRPr sz="4400" i="0" u="none" strike="noStrike" cap="none">
                <a:solidFill>
                  <a:schemeClr val="dk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4" name="Google Shape;14;p2"/>
          <p:cNvSpPr txBox="1">
            <a:spLocks noGrp="1"/>
          </p:cNvSpPr>
          <p:nvPr>
            <p:ph type="subTitle" idx="1"/>
          </p:nvPr>
        </p:nvSpPr>
        <p:spPr>
          <a:xfrm>
            <a:off x="1371600" y="2914650"/>
            <a:ext cx="6400800" cy="1314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Arial"/>
                <a:ea typeface="Arial"/>
                <a:cs typeface="Arial"/>
                <a:sym typeface="Arial"/>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15" name="Google Shape;15;p2"/>
          <p:cNvSpPr txBox="1"/>
          <p:nvPr/>
        </p:nvSpPr>
        <p:spPr>
          <a:xfrm>
            <a:off x="2045325" y="-1757"/>
            <a:ext cx="7089600" cy="101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Arial"/>
                <a:ea typeface="Arial"/>
                <a:cs typeface="Arial"/>
                <a:sym typeface="Arial"/>
              </a:rPr>
              <a:t>NATIONAL WEATHER SERVICE</a:t>
            </a:r>
            <a:endParaRPr sz="3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Narrow"/>
                <a:ea typeface="Arial Narrow"/>
                <a:cs typeface="Arial Narrow"/>
                <a:sym typeface="Arial Narrow"/>
              </a:rPr>
              <a:t>Building a Weather-Ready Nation</a:t>
            </a:r>
            <a:endParaRPr sz="2400" b="1" i="0" u="none" strike="noStrike" cap="none">
              <a:solidFill>
                <a:schemeClr val="dk1"/>
              </a:solidFill>
              <a:latin typeface="Arial Narrow"/>
              <a:ea typeface="Arial Narrow"/>
              <a:cs typeface="Arial Narrow"/>
              <a:sym typeface="Arial Narrow"/>
            </a:endParaRPr>
          </a:p>
        </p:txBody>
      </p:sp>
      <p:pic>
        <p:nvPicPr>
          <p:cNvPr id="16" name="Google Shape;16;p2"/>
          <p:cNvPicPr preferRelativeResize="0"/>
          <p:nvPr/>
        </p:nvPicPr>
        <p:blipFill rotWithShape="1">
          <a:blip r:embed="rId2">
            <a:alphaModFix/>
          </a:blip>
          <a:srcRect/>
          <a:stretch/>
        </p:blipFill>
        <p:spPr>
          <a:xfrm>
            <a:off x="170475" y="92324"/>
            <a:ext cx="838444" cy="838444"/>
          </a:xfrm>
          <a:prstGeom prst="rect">
            <a:avLst/>
          </a:prstGeom>
          <a:noFill/>
          <a:ln>
            <a:noFill/>
          </a:ln>
        </p:spPr>
      </p:pic>
      <p:pic>
        <p:nvPicPr>
          <p:cNvPr id="17" name="Google Shape;17;p2"/>
          <p:cNvPicPr preferRelativeResize="0"/>
          <p:nvPr/>
        </p:nvPicPr>
        <p:blipFill rotWithShape="1">
          <a:blip r:embed="rId3">
            <a:alphaModFix/>
          </a:blip>
          <a:srcRect/>
          <a:stretch/>
        </p:blipFill>
        <p:spPr>
          <a:xfrm>
            <a:off x="1107900" y="92325"/>
            <a:ext cx="838444" cy="838444"/>
          </a:xfrm>
          <a:prstGeom prst="rect">
            <a:avLst/>
          </a:prstGeom>
          <a:noFill/>
          <a:ln>
            <a:noFill/>
          </a:ln>
        </p:spPr>
      </p:pic>
      <p:sp>
        <p:nvSpPr>
          <p:cNvPr id="18" name="Google Shape;18;p2"/>
          <p:cNvSpPr/>
          <p:nvPr/>
        </p:nvSpPr>
        <p:spPr>
          <a:xfrm>
            <a:off x="-7400" y="4637750"/>
            <a:ext cx="4323300" cy="505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p:nvPr/>
        </p:nvSpPr>
        <p:spPr>
          <a:xfrm>
            <a:off x="6281575" y="4689475"/>
            <a:ext cx="2862300" cy="453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 Column, Wide Pic Bottom">
  <p:cSld name="1 Column, Wide Pic Bottom">
    <p:spTree>
      <p:nvGrpSpPr>
        <p:cNvPr id="1" name="Shape 49"/>
        <p:cNvGrpSpPr/>
        <p:nvPr/>
      </p:nvGrpSpPr>
      <p:grpSpPr>
        <a:xfrm>
          <a:off x="0" y="0"/>
          <a:ext cx="0" cy="0"/>
          <a:chOff x="0" y="0"/>
          <a:chExt cx="0" cy="0"/>
        </a:xfrm>
      </p:grpSpPr>
      <p:sp>
        <p:nvSpPr>
          <p:cNvPr id="50" name="Google Shape;50;p11"/>
          <p:cNvSpPr>
            <a:spLocks noGrp="1"/>
          </p:cNvSpPr>
          <p:nvPr>
            <p:ph type="pic" idx="2"/>
          </p:nvPr>
        </p:nvSpPr>
        <p:spPr>
          <a:xfrm>
            <a:off x="762000" y="3314700"/>
            <a:ext cx="7921800" cy="13146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 name="Google Shape;51;p11"/>
          <p:cNvSpPr txBox="1">
            <a:spLocks noGrp="1"/>
          </p:cNvSpPr>
          <p:nvPr>
            <p:ph type="body" idx="1"/>
          </p:nvPr>
        </p:nvSpPr>
        <p:spPr>
          <a:xfrm>
            <a:off x="752888" y="914400"/>
            <a:ext cx="7933800" cy="2286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 name="Google Shape;52;p11"/>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 Column, 2 Pic">
  <p:cSld name="2 Column, 2 Pic">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5" name="Google Shape;55;p12"/>
          <p:cNvSpPr>
            <a:spLocks noGrp="1"/>
          </p:cNvSpPr>
          <p:nvPr>
            <p:ph type="pic" idx="2"/>
          </p:nvPr>
        </p:nvSpPr>
        <p:spPr>
          <a:xfrm>
            <a:off x="762001" y="914400"/>
            <a:ext cx="37338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Google Shape;56;p12"/>
          <p:cNvSpPr>
            <a:spLocks noGrp="1"/>
          </p:cNvSpPr>
          <p:nvPr>
            <p:ph type="pic" idx="3"/>
          </p:nvPr>
        </p:nvSpPr>
        <p:spPr>
          <a:xfrm>
            <a:off x="4953000" y="914400"/>
            <a:ext cx="37338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12"/>
          <p:cNvSpPr txBox="1">
            <a:spLocks noGrp="1"/>
          </p:cNvSpPr>
          <p:nvPr>
            <p:ph type="body" idx="1"/>
          </p:nvPr>
        </p:nvSpPr>
        <p:spPr>
          <a:xfrm>
            <a:off x="752888" y="2286000"/>
            <a:ext cx="37428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 name="Google Shape;58;p12"/>
          <p:cNvSpPr txBox="1">
            <a:spLocks noGrp="1"/>
          </p:cNvSpPr>
          <p:nvPr>
            <p:ph type="body" idx="4"/>
          </p:nvPr>
        </p:nvSpPr>
        <p:spPr>
          <a:xfrm>
            <a:off x="4953000" y="2286000"/>
            <a:ext cx="37428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1" name="Google Shape;61;p13"/>
          <p:cNvSpPr txBox="1">
            <a:spLocks noGrp="1"/>
          </p:cNvSpPr>
          <p:nvPr>
            <p:ph type="body" idx="1"/>
          </p:nvPr>
        </p:nvSpPr>
        <p:spPr>
          <a:xfrm>
            <a:off x="752888" y="914400"/>
            <a:ext cx="24474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13"/>
          <p:cNvSpPr txBox="1">
            <a:spLocks noGrp="1"/>
          </p:cNvSpPr>
          <p:nvPr>
            <p:ph type="body" idx="2"/>
          </p:nvPr>
        </p:nvSpPr>
        <p:spPr>
          <a:xfrm>
            <a:off x="6248400" y="914400"/>
            <a:ext cx="24474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body" idx="3"/>
          </p:nvPr>
        </p:nvSpPr>
        <p:spPr>
          <a:xfrm>
            <a:off x="3500644" y="914400"/>
            <a:ext cx="24474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Column, 3 Pic">
  <p:cSld name="3 Column, 3 Pic">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6" name="Google Shape;66;p14"/>
          <p:cNvSpPr>
            <a:spLocks noGrp="1"/>
          </p:cNvSpPr>
          <p:nvPr>
            <p:ph type="pic" idx="2"/>
          </p:nvPr>
        </p:nvSpPr>
        <p:spPr>
          <a:xfrm>
            <a:off x="762000" y="914400"/>
            <a:ext cx="24354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 name="Google Shape;67;p14"/>
          <p:cNvSpPr>
            <a:spLocks noGrp="1"/>
          </p:cNvSpPr>
          <p:nvPr>
            <p:ph type="pic" idx="3"/>
          </p:nvPr>
        </p:nvSpPr>
        <p:spPr>
          <a:xfrm>
            <a:off x="3508162" y="914400"/>
            <a:ext cx="24354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Google Shape;68;p14"/>
          <p:cNvSpPr>
            <a:spLocks noGrp="1"/>
          </p:cNvSpPr>
          <p:nvPr>
            <p:ph type="pic" idx="4"/>
          </p:nvPr>
        </p:nvSpPr>
        <p:spPr>
          <a:xfrm>
            <a:off x="6251362" y="914400"/>
            <a:ext cx="2435400" cy="12000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14"/>
          <p:cNvSpPr txBox="1">
            <a:spLocks noGrp="1"/>
          </p:cNvSpPr>
          <p:nvPr>
            <p:ph type="body" idx="1"/>
          </p:nvPr>
        </p:nvSpPr>
        <p:spPr>
          <a:xfrm>
            <a:off x="752888" y="2286000"/>
            <a:ext cx="24474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 name="Google Shape;70;p14"/>
          <p:cNvSpPr txBox="1">
            <a:spLocks noGrp="1"/>
          </p:cNvSpPr>
          <p:nvPr>
            <p:ph type="body" idx="5"/>
          </p:nvPr>
        </p:nvSpPr>
        <p:spPr>
          <a:xfrm>
            <a:off x="6248400" y="2286000"/>
            <a:ext cx="24474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Google Shape;71;p14"/>
          <p:cNvSpPr txBox="1">
            <a:spLocks noGrp="1"/>
          </p:cNvSpPr>
          <p:nvPr>
            <p:ph type="body" idx="6"/>
          </p:nvPr>
        </p:nvSpPr>
        <p:spPr>
          <a:xfrm>
            <a:off x="3500644" y="2286000"/>
            <a:ext cx="2447400" cy="2343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k Blue 1">
  <p:cSld name="Dk Blue 1">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605100" y="808162"/>
            <a:ext cx="7933800" cy="971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B4596"/>
              </a:buClr>
              <a:buSzPts val="4400"/>
              <a:buFont typeface="Arial"/>
              <a:buNone/>
              <a:defRPr sz="4400" b="1" i="0" u="none" strike="noStrike" cap="none">
                <a:solidFill>
                  <a:srgbClr val="0B4596"/>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4" name="Google Shape;74;p15"/>
          <p:cNvSpPr txBox="1"/>
          <p:nvPr/>
        </p:nvSpPr>
        <p:spPr>
          <a:xfrm>
            <a:off x="1447800" y="4913784"/>
            <a:ext cx="7239000" cy="1155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B4596"/>
              </a:buClr>
              <a:buSzPts val="1000"/>
              <a:buFont typeface="Arial Narrow"/>
              <a:buNone/>
            </a:pPr>
            <a:r>
              <a:rPr lang="en-US" sz="1200" b="0" i="0" u="none" strike="noStrike" cap="none">
                <a:solidFill>
                  <a:srgbClr val="0B4596"/>
                </a:solidFill>
                <a:latin typeface="Arial Narrow"/>
                <a:ea typeface="Arial Narrow"/>
                <a:cs typeface="Arial Narrow"/>
                <a:sym typeface="Arial Narrow"/>
              </a:rPr>
              <a:t>Building a Weather-Ready Nation  //  </a:t>
            </a:r>
            <a:fld id="{00000000-1234-1234-1234-123412341234}" type="slidenum">
              <a:rPr lang="en-US" sz="1200" b="0" i="0" u="none" strike="noStrike" cap="none">
                <a:solidFill>
                  <a:srgbClr val="0B4596"/>
                </a:solidFill>
                <a:latin typeface="Arial Narrow"/>
                <a:ea typeface="Arial Narrow"/>
                <a:cs typeface="Arial Narrow"/>
                <a:sym typeface="Arial Narrow"/>
              </a:rPr>
              <a:t>‹#›</a:t>
            </a:fld>
            <a:endParaRPr sz="1200" b="0" i="0" u="none" strike="noStrike" cap="none">
              <a:solidFill>
                <a:srgbClr val="0B4596"/>
              </a:solidFill>
              <a:latin typeface="Arial Narrow"/>
              <a:ea typeface="Arial Narrow"/>
              <a:cs typeface="Arial Narrow"/>
              <a:sym typeface="Arial Narrow"/>
            </a:endParaRPr>
          </a:p>
          <a:p>
            <a:pPr marL="0" marR="0" lvl="0" indent="0" algn="r" rtl="0">
              <a:lnSpc>
                <a:spcPct val="100000"/>
              </a:lnSpc>
              <a:spcBef>
                <a:spcPts val="0"/>
              </a:spcBef>
              <a:spcAft>
                <a:spcPts val="0"/>
              </a:spcAft>
              <a:buClr>
                <a:srgbClr val="0B4596"/>
              </a:buClr>
              <a:buSzPts val="1000"/>
              <a:buFont typeface="Arial Narrow"/>
              <a:buNone/>
            </a:pPr>
            <a:endParaRPr sz="1000" b="0" i="0" u="none" strike="noStrike" cap="none">
              <a:solidFill>
                <a:srgbClr val="0B4596"/>
              </a:solidFill>
              <a:latin typeface="Arial Narrow"/>
              <a:ea typeface="Arial Narrow"/>
              <a:cs typeface="Arial Narrow"/>
              <a:sym typeface="Arial Narrow"/>
            </a:endParaRPr>
          </a:p>
        </p:txBody>
      </p:sp>
      <p:pic>
        <p:nvPicPr>
          <p:cNvPr id="75" name="Google Shape;75;p15">
            <a:hlinkClick r:id="rId2"/>
          </p:cNvPr>
          <p:cNvPicPr preferRelativeResize="0"/>
          <p:nvPr/>
        </p:nvPicPr>
        <p:blipFill rotWithShape="1">
          <a:blip r:embed="rId3">
            <a:alphaModFix/>
          </a:blip>
          <a:srcRect/>
          <a:stretch/>
        </p:blipFill>
        <p:spPr>
          <a:xfrm>
            <a:off x="228600" y="4832593"/>
            <a:ext cx="278917" cy="278917"/>
          </a:xfrm>
          <a:prstGeom prst="rect">
            <a:avLst/>
          </a:prstGeom>
          <a:noFill/>
          <a:ln>
            <a:noFill/>
          </a:ln>
        </p:spPr>
      </p:pic>
      <p:pic>
        <p:nvPicPr>
          <p:cNvPr id="76" name="Google Shape;76;p15">
            <a:hlinkClick r:id="rId4"/>
          </p:cNvPr>
          <p:cNvPicPr preferRelativeResize="0"/>
          <p:nvPr/>
        </p:nvPicPr>
        <p:blipFill rotWithShape="1">
          <a:blip r:embed="rId5">
            <a:alphaModFix/>
          </a:blip>
          <a:srcRect/>
          <a:stretch/>
        </p:blipFill>
        <p:spPr>
          <a:xfrm>
            <a:off x="639827" y="4836939"/>
            <a:ext cx="270223" cy="27022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p:cSld name="CUSTOM">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1" name="Google Shape;81;p17"/>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7"/>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7"/>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469900" y="971550"/>
            <a:ext cx="8305800" cy="37149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Lg Pic">
  <p:cSld name="1 Lg Pic">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5" name="Google Shape;25;p4"/>
          <p:cNvSpPr>
            <a:spLocks noGrp="1"/>
          </p:cNvSpPr>
          <p:nvPr>
            <p:ph type="pic" idx="2"/>
          </p:nvPr>
        </p:nvSpPr>
        <p:spPr>
          <a:xfrm>
            <a:off x="762000" y="914400"/>
            <a:ext cx="7924800" cy="37149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8" name="Google Shape;28;p5"/>
          <p:cNvSpPr txBox="1">
            <a:spLocks noGrp="1"/>
          </p:cNvSpPr>
          <p:nvPr>
            <p:ph type="body" idx="1"/>
          </p:nvPr>
        </p:nvSpPr>
        <p:spPr>
          <a:xfrm>
            <a:off x="762000" y="914400"/>
            <a:ext cx="37428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body" idx="2"/>
          </p:nvPr>
        </p:nvSpPr>
        <p:spPr>
          <a:xfrm>
            <a:off x="4953000" y="914400"/>
            <a:ext cx="37428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Column, Tall Pic Right">
  <p:cSld name="1 Column, Tall Pic Righ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2" name="Google Shape;32;p6"/>
          <p:cNvSpPr>
            <a:spLocks noGrp="1"/>
          </p:cNvSpPr>
          <p:nvPr>
            <p:ph type="pic" idx="2"/>
          </p:nvPr>
        </p:nvSpPr>
        <p:spPr>
          <a:xfrm>
            <a:off x="6096000" y="914400"/>
            <a:ext cx="2590800" cy="37149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1"/>
          </p:nvPr>
        </p:nvSpPr>
        <p:spPr>
          <a:xfrm>
            <a:off x="752888" y="914400"/>
            <a:ext cx="51906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752888" y="914400"/>
            <a:ext cx="7933800" cy="3714900"/>
          </a:xfrm>
          <a:prstGeom prst="rect">
            <a:avLst/>
          </a:prstGeom>
          <a:noFill/>
          <a:ln>
            <a:noFill/>
          </a:ln>
        </p:spPr>
        <p:txBody>
          <a:bodyPr spcFirstLastPara="1" wrap="square" lIns="91425" tIns="91425" rIns="91425" bIns="91425"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42900" algn="l">
              <a:lnSpc>
                <a:spcPct val="100000"/>
              </a:lnSpc>
              <a:spcBef>
                <a:spcPts val="360"/>
              </a:spcBef>
              <a:spcAft>
                <a:spcPts val="0"/>
              </a:spcAft>
              <a:buSzPts val="1800"/>
              <a:buChar char="•"/>
              <a:defRPr/>
            </a:lvl5pPr>
            <a:lvl6pPr marL="2743200" lvl="5" indent="-330200" algn="l">
              <a:lnSpc>
                <a:spcPct val="100000"/>
              </a:lnSpc>
              <a:spcBef>
                <a:spcPts val="320"/>
              </a:spcBef>
              <a:spcAft>
                <a:spcPts val="0"/>
              </a:spcAft>
              <a:buSzPts val="16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37" name="Google Shape;37;p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8" name="Google Shape;38;p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9" name="Google Shape;39;p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Column, Tall Pic Left">
  <p:cSld name="1 Column, Tall Pic Left">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3" name="Google Shape;43;p9"/>
          <p:cNvSpPr>
            <a:spLocks noGrp="1"/>
          </p:cNvSpPr>
          <p:nvPr>
            <p:ph type="pic" idx="2"/>
          </p:nvPr>
        </p:nvSpPr>
        <p:spPr>
          <a:xfrm>
            <a:off x="762000" y="914400"/>
            <a:ext cx="2590800" cy="37149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 name="Google Shape;44;p9"/>
          <p:cNvSpPr txBox="1">
            <a:spLocks noGrp="1"/>
          </p:cNvSpPr>
          <p:nvPr>
            <p:ph type="body" idx="1"/>
          </p:nvPr>
        </p:nvSpPr>
        <p:spPr>
          <a:xfrm>
            <a:off x="3505200" y="914400"/>
            <a:ext cx="51906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Column, Wide Pic Top">
  <p:cSld name="1 Column, Wide Pic Top">
    <p:spTree>
      <p:nvGrpSpPr>
        <p:cNvPr id="1" name="Shape 45"/>
        <p:cNvGrpSpPr/>
        <p:nvPr/>
      </p:nvGrpSpPr>
      <p:grpSpPr>
        <a:xfrm>
          <a:off x="0" y="0"/>
          <a:ext cx="0" cy="0"/>
          <a:chOff x="0" y="0"/>
          <a:chExt cx="0" cy="0"/>
        </a:xfrm>
      </p:grpSpPr>
      <p:sp>
        <p:nvSpPr>
          <p:cNvPr id="46" name="Google Shape;46;p10"/>
          <p:cNvSpPr>
            <a:spLocks noGrp="1"/>
          </p:cNvSpPr>
          <p:nvPr>
            <p:ph type="pic" idx="2"/>
          </p:nvPr>
        </p:nvSpPr>
        <p:spPr>
          <a:xfrm>
            <a:off x="762000" y="914400"/>
            <a:ext cx="7921800" cy="13146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Google Shape;47;p10"/>
          <p:cNvSpPr txBox="1">
            <a:spLocks noGrp="1"/>
          </p:cNvSpPr>
          <p:nvPr>
            <p:ph type="body" idx="1"/>
          </p:nvPr>
        </p:nvSpPr>
        <p:spPr>
          <a:xfrm>
            <a:off x="752888" y="2343150"/>
            <a:ext cx="7933800" cy="22860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10"/>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commerce.gov/" TargetMode="Externa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http://www.noaa.gov/"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752888" y="914400"/>
            <a:ext cx="7933800" cy="37149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371600" marR="0" lvl="2"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828800" marR="0" lvl="3"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286000" marR="0" lvl="4"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 name="Google Shape;8;p1">
            <a:hlinkClick r:id="rId18"/>
          </p:cNvPr>
          <p:cNvPicPr preferRelativeResize="0"/>
          <p:nvPr/>
        </p:nvPicPr>
        <p:blipFill rotWithShape="1">
          <a:blip r:embed="rId19">
            <a:alphaModFix/>
          </a:blip>
          <a:srcRect b="10"/>
          <a:stretch/>
        </p:blipFill>
        <p:spPr>
          <a:xfrm>
            <a:off x="176727" y="4780748"/>
            <a:ext cx="330799" cy="330774"/>
          </a:xfrm>
          <a:prstGeom prst="rect">
            <a:avLst/>
          </a:prstGeom>
          <a:noFill/>
          <a:ln>
            <a:noFill/>
          </a:ln>
        </p:spPr>
      </p:pic>
      <p:pic>
        <p:nvPicPr>
          <p:cNvPr id="9" name="Google Shape;9;p1">
            <a:hlinkClick r:id="rId20"/>
          </p:cNvPr>
          <p:cNvPicPr preferRelativeResize="0"/>
          <p:nvPr/>
        </p:nvPicPr>
        <p:blipFill rotWithShape="1">
          <a:blip r:embed="rId21">
            <a:alphaModFix/>
          </a:blip>
          <a:srcRect/>
          <a:stretch/>
        </p:blipFill>
        <p:spPr>
          <a:xfrm>
            <a:off x="563625" y="4776375"/>
            <a:ext cx="330801" cy="330775"/>
          </a:xfrm>
          <a:prstGeom prst="rect">
            <a:avLst/>
          </a:prstGeom>
          <a:noFill/>
          <a:ln>
            <a:noFill/>
          </a:ln>
        </p:spPr>
      </p:pic>
      <p:sp>
        <p:nvSpPr>
          <p:cNvPr id="10" name="Google Shape;10;p1"/>
          <p:cNvSpPr txBox="1"/>
          <p:nvPr/>
        </p:nvSpPr>
        <p:spPr>
          <a:xfrm>
            <a:off x="1673525" y="4846692"/>
            <a:ext cx="7239000" cy="1155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B4596"/>
              </a:buClr>
              <a:buSzPts val="1000"/>
              <a:buFont typeface="Arial Narrow"/>
              <a:buNone/>
            </a:pPr>
            <a:r>
              <a:rPr lang="en-US" sz="1300" b="1" i="0" u="none" strike="noStrike" cap="none">
                <a:solidFill>
                  <a:srgbClr val="0B4596"/>
                </a:solidFill>
                <a:latin typeface="Arial Narrow"/>
                <a:ea typeface="Arial Narrow"/>
                <a:cs typeface="Arial Narrow"/>
                <a:sym typeface="Arial Narrow"/>
              </a:rPr>
              <a:t>Building a Weather-Ready Nation  //  </a:t>
            </a:r>
            <a:fld id="{00000000-1234-1234-1234-123412341234}" type="slidenum">
              <a:rPr lang="en-US" sz="1300" b="1" i="0" u="none" strike="noStrike" cap="none">
                <a:solidFill>
                  <a:srgbClr val="0B4596"/>
                </a:solidFill>
                <a:latin typeface="Arial Narrow"/>
                <a:ea typeface="Arial Narrow"/>
                <a:cs typeface="Arial Narrow"/>
                <a:sym typeface="Arial Narrow"/>
              </a:rPr>
              <a:t>‹#›</a:t>
            </a:fld>
            <a:endParaRPr sz="1300" b="1" i="0" u="none" strike="noStrike" cap="none">
              <a:solidFill>
                <a:srgbClr val="0B4596"/>
              </a:solidFill>
              <a:latin typeface="Arial Narrow"/>
              <a:ea typeface="Arial Narrow"/>
              <a:cs typeface="Arial Narrow"/>
              <a:sym typeface="Arial Narrow"/>
            </a:endParaRPr>
          </a:p>
        </p:txBody>
      </p:sp>
      <p:sp>
        <p:nvSpPr>
          <p:cNvPr id="11" name="Google Shape;11;p1"/>
          <p:cNvSpPr txBox="1"/>
          <p:nvPr/>
        </p:nvSpPr>
        <p:spPr>
          <a:xfrm>
            <a:off x="904423" y="4737584"/>
            <a:ext cx="3976800" cy="46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NATIONAL WEATHER SERVICE</a:t>
            </a:r>
            <a:endParaRPr sz="1400" b="1"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ctrTitle"/>
          </p:nvPr>
        </p:nvSpPr>
        <p:spPr>
          <a:xfrm>
            <a:off x="457200" y="1597838"/>
            <a:ext cx="8229600" cy="1102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400"/>
              <a:buNone/>
            </a:pPr>
            <a:r>
              <a:rPr lang="en-US"/>
              <a:t>JPSS in Western Region</a:t>
            </a:r>
            <a:endParaRPr/>
          </a:p>
        </p:txBody>
      </p:sp>
      <p:sp>
        <p:nvSpPr>
          <p:cNvPr id="89" name="Google Shape;89;p18"/>
          <p:cNvSpPr txBox="1">
            <a:spLocks noGrp="1"/>
          </p:cNvSpPr>
          <p:nvPr>
            <p:ph type="subTitle" idx="1"/>
          </p:nvPr>
        </p:nvSpPr>
        <p:spPr>
          <a:xfrm>
            <a:off x="195943" y="2973161"/>
            <a:ext cx="8752114" cy="1314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640"/>
              </a:spcBef>
              <a:spcAft>
                <a:spcPts val="0"/>
              </a:spcAft>
              <a:buSzPts val="3200"/>
              <a:buNone/>
            </a:pPr>
            <a:r>
              <a:rPr lang="en-US" sz="2400"/>
              <a:t>Mike Stavish, SOO, NWS Medford</a:t>
            </a:r>
            <a:endParaRPr/>
          </a:p>
        </p:txBody>
      </p:sp>
      <p:pic>
        <p:nvPicPr>
          <p:cNvPr id="90" name="Google Shape;90;p18" descr="Image result for goes-r"/>
          <p:cNvPicPr preferRelativeResize="0"/>
          <p:nvPr/>
        </p:nvPicPr>
        <p:blipFill rotWithShape="1">
          <a:blip r:embed="rId3">
            <a:alphaModFix/>
          </a:blip>
          <a:srcRect/>
          <a:stretch/>
        </p:blipFill>
        <p:spPr>
          <a:xfrm>
            <a:off x="0" y="4004242"/>
            <a:ext cx="1313689" cy="1139258"/>
          </a:xfrm>
          <a:prstGeom prst="rect">
            <a:avLst/>
          </a:prstGeom>
          <a:noFill/>
          <a:ln>
            <a:noFill/>
          </a:ln>
        </p:spPr>
      </p:pic>
      <p:pic>
        <p:nvPicPr>
          <p:cNvPr id="91" name="Google Shape;91;p18" descr="Image result for jpss satellite"/>
          <p:cNvPicPr preferRelativeResize="0"/>
          <p:nvPr/>
        </p:nvPicPr>
        <p:blipFill rotWithShape="1">
          <a:blip r:embed="rId4">
            <a:alphaModFix/>
          </a:blip>
          <a:srcRect/>
          <a:stretch/>
        </p:blipFill>
        <p:spPr>
          <a:xfrm>
            <a:off x="7946231" y="4004242"/>
            <a:ext cx="1132455" cy="11324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VIIRS Active Fires in AWIPS</a:t>
            </a:r>
            <a:endParaRPr/>
          </a:p>
        </p:txBody>
      </p:sp>
      <p:sp>
        <p:nvSpPr>
          <p:cNvPr id="148" name="Google Shape;148;p27"/>
          <p:cNvSpPr>
            <a:spLocks noGrp="1"/>
          </p:cNvSpPr>
          <p:nvPr>
            <p:ph type="pic" idx="2"/>
          </p:nvPr>
        </p:nvSpPr>
        <p:spPr>
          <a:xfrm>
            <a:off x="762000" y="914400"/>
            <a:ext cx="7924800" cy="3714900"/>
          </a:xfrm>
          <a:prstGeom prst="rect">
            <a:avLst/>
          </a:prstGeom>
        </p:spPr>
        <p:txBody>
          <a:bodyPr spcFirstLastPara="1" wrap="square" lIns="91425" tIns="91425" rIns="91425" bIns="91425" anchor="ctr" anchorCtr="0">
            <a:noAutofit/>
          </a:bodyPr>
          <a:lstStyle/>
          <a:p>
            <a:pPr marL="0" lvl="0" indent="0" algn="ctr" rtl="0">
              <a:spcBef>
                <a:spcPts val="400"/>
              </a:spcBef>
              <a:spcAft>
                <a:spcPts val="0"/>
              </a:spcAft>
              <a:buNone/>
            </a:pPr>
            <a:endParaRPr/>
          </a:p>
        </p:txBody>
      </p:sp>
      <p:pic>
        <p:nvPicPr>
          <p:cNvPr id="149" name="Google Shape;149;p27"/>
          <p:cNvPicPr preferRelativeResize="0"/>
          <p:nvPr/>
        </p:nvPicPr>
        <p:blipFill rotWithShape="1">
          <a:blip r:embed="rId3">
            <a:alphaModFix/>
          </a:blip>
          <a:srcRect l="38916"/>
          <a:stretch/>
        </p:blipFill>
        <p:spPr>
          <a:xfrm>
            <a:off x="1196112" y="857350"/>
            <a:ext cx="6756714" cy="382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VIIRS Active Fires in AWIPS</a:t>
            </a:r>
            <a:endParaRPr/>
          </a:p>
        </p:txBody>
      </p:sp>
      <p:sp>
        <p:nvSpPr>
          <p:cNvPr id="155" name="Google Shape;155;p28"/>
          <p:cNvSpPr>
            <a:spLocks noGrp="1"/>
          </p:cNvSpPr>
          <p:nvPr>
            <p:ph type="pic" idx="2"/>
          </p:nvPr>
        </p:nvSpPr>
        <p:spPr>
          <a:xfrm>
            <a:off x="762000" y="914400"/>
            <a:ext cx="7924800" cy="3714900"/>
          </a:xfrm>
          <a:prstGeom prst="rect">
            <a:avLst/>
          </a:prstGeom>
        </p:spPr>
        <p:txBody>
          <a:bodyPr spcFirstLastPara="1" wrap="square" lIns="91425" tIns="91425" rIns="91425" bIns="91425" anchor="ctr" anchorCtr="0">
            <a:noAutofit/>
          </a:bodyPr>
          <a:lstStyle/>
          <a:p>
            <a:pPr marL="0" lvl="0" indent="0" algn="ctr" rtl="0">
              <a:spcBef>
                <a:spcPts val="400"/>
              </a:spcBef>
              <a:spcAft>
                <a:spcPts val="0"/>
              </a:spcAft>
              <a:buNone/>
            </a:pPr>
            <a:endParaRPr/>
          </a:p>
        </p:txBody>
      </p:sp>
      <p:pic>
        <p:nvPicPr>
          <p:cNvPr id="156" name="Google Shape;156;p28"/>
          <p:cNvPicPr preferRelativeResize="0"/>
          <p:nvPr/>
        </p:nvPicPr>
        <p:blipFill rotWithShape="1">
          <a:blip r:embed="rId3">
            <a:alphaModFix/>
          </a:blip>
          <a:srcRect l="39342"/>
          <a:stretch/>
        </p:blipFill>
        <p:spPr>
          <a:xfrm>
            <a:off x="1267088" y="800300"/>
            <a:ext cx="6609814" cy="3771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9"/>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Prescribed Burns - GOES vs. VIIRS</a:t>
            </a:r>
            <a:endParaRPr/>
          </a:p>
        </p:txBody>
      </p:sp>
      <p:sp>
        <p:nvSpPr>
          <p:cNvPr id="162" name="Google Shape;162;p29"/>
          <p:cNvSpPr>
            <a:spLocks noGrp="1"/>
          </p:cNvSpPr>
          <p:nvPr>
            <p:ph type="pic" idx="2"/>
          </p:nvPr>
        </p:nvSpPr>
        <p:spPr>
          <a:xfrm>
            <a:off x="762000" y="914400"/>
            <a:ext cx="7924800" cy="3714900"/>
          </a:xfrm>
          <a:prstGeom prst="rect">
            <a:avLst/>
          </a:prstGeom>
        </p:spPr>
        <p:txBody>
          <a:bodyPr spcFirstLastPara="1" wrap="square" lIns="91425" tIns="91425" rIns="91425" bIns="91425" anchor="ctr" anchorCtr="0">
            <a:noAutofit/>
          </a:bodyPr>
          <a:lstStyle/>
          <a:p>
            <a:pPr marL="0" lvl="0" indent="0" algn="ctr" rtl="0">
              <a:spcBef>
                <a:spcPts val="400"/>
              </a:spcBef>
              <a:spcAft>
                <a:spcPts val="0"/>
              </a:spcAft>
              <a:buNone/>
            </a:pPr>
            <a:endParaRPr/>
          </a:p>
        </p:txBody>
      </p:sp>
      <p:pic>
        <p:nvPicPr>
          <p:cNvPr id="163" name="Google Shape;163;p29"/>
          <p:cNvPicPr preferRelativeResize="0"/>
          <p:nvPr/>
        </p:nvPicPr>
        <p:blipFill>
          <a:blip r:embed="rId3">
            <a:alphaModFix/>
          </a:blip>
          <a:stretch>
            <a:fillRect/>
          </a:stretch>
        </p:blipFill>
        <p:spPr>
          <a:xfrm>
            <a:off x="1118324" y="914400"/>
            <a:ext cx="6907352" cy="3608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0"/>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accent1"/>
                </a:solidFill>
              </a:rPr>
              <a:t>Prescribed </a:t>
            </a:r>
            <a:r>
              <a:rPr lang="en-US"/>
              <a:t>Burns - GOES vs. VIIRS</a:t>
            </a:r>
            <a:endParaRPr/>
          </a:p>
        </p:txBody>
      </p:sp>
      <p:sp>
        <p:nvSpPr>
          <p:cNvPr id="169" name="Google Shape;169;p30"/>
          <p:cNvSpPr>
            <a:spLocks noGrp="1"/>
          </p:cNvSpPr>
          <p:nvPr>
            <p:ph type="pic" idx="2"/>
          </p:nvPr>
        </p:nvSpPr>
        <p:spPr>
          <a:xfrm>
            <a:off x="762000" y="914400"/>
            <a:ext cx="7924800" cy="3714900"/>
          </a:xfrm>
          <a:prstGeom prst="rect">
            <a:avLst/>
          </a:prstGeom>
        </p:spPr>
        <p:txBody>
          <a:bodyPr spcFirstLastPara="1" wrap="square" lIns="91425" tIns="91425" rIns="91425" bIns="91425" anchor="ctr" anchorCtr="0">
            <a:noAutofit/>
          </a:bodyPr>
          <a:lstStyle/>
          <a:p>
            <a:pPr marL="0" lvl="0" indent="0" algn="ctr" rtl="0">
              <a:spcBef>
                <a:spcPts val="400"/>
              </a:spcBef>
              <a:spcAft>
                <a:spcPts val="0"/>
              </a:spcAft>
              <a:buNone/>
            </a:pPr>
            <a:endParaRPr/>
          </a:p>
        </p:txBody>
      </p:sp>
      <p:pic>
        <p:nvPicPr>
          <p:cNvPr id="170" name="Google Shape;170;p30"/>
          <p:cNvPicPr preferRelativeResize="0"/>
          <p:nvPr/>
        </p:nvPicPr>
        <p:blipFill rotWithShape="1">
          <a:blip r:embed="rId3">
            <a:alphaModFix/>
          </a:blip>
          <a:srcRect r="49135" b="47429"/>
          <a:stretch/>
        </p:blipFill>
        <p:spPr>
          <a:xfrm>
            <a:off x="1118325" y="914400"/>
            <a:ext cx="6879263" cy="37149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accent1"/>
                </a:solidFill>
              </a:rPr>
              <a:t>Prescribed</a:t>
            </a:r>
            <a:r>
              <a:rPr lang="en-US"/>
              <a:t> Burns - GOES vs. VIIRS</a:t>
            </a:r>
            <a:endParaRPr/>
          </a:p>
        </p:txBody>
      </p:sp>
      <p:sp>
        <p:nvSpPr>
          <p:cNvPr id="176" name="Google Shape;176;p31"/>
          <p:cNvSpPr>
            <a:spLocks noGrp="1"/>
          </p:cNvSpPr>
          <p:nvPr>
            <p:ph type="pic" idx="2"/>
          </p:nvPr>
        </p:nvSpPr>
        <p:spPr>
          <a:xfrm>
            <a:off x="762000" y="914400"/>
            <a:ext cx="7924800" cy="3714900"/>
          </a:xfrm>
          <a:prstGeom prst="rect">
            <a:avLst/>
          </a:prstGeom>
        </p:spPr>
        <p:txBody>
          <a:bodyPr spcFirstLastPara="1" wrap="square" lIns="91425" tIns="91425" rIns="91425" bIns="91425" anchor="ctr" anchorCtr="0">
            <a:noAutofit/>
          </a:bodyPr>
          <a:lstStyle/>
          <a:p>
            <a:pPr marL="0" lvl="0" indent="0" algn="ctr" rtl="0">
              <a:spcBef>
                <a:spcPts val="400"/>
              </a:spcBef>
              <a:spcAft>
                <a:spcPts val="0"/>
              </a:spcAft>
              <a:buNone/>
            </a:pPr>
            <a:endParaRPr/>
          </a:p>
        </p:txBody>
      </p:sp>
      <p:pic>
        <p:nvPicPr>
          <p:cNvPr id="177" name="Google Shape;177;p31"/>
          <p:cNvPicPr preferRelativeResize="0"/>
          <p:nvPr/>
        </p:nvPicPr>
        <p:blipFill rotWithShape="1">
          <a:blip r:embed="rId3">
            <a:alphaModFix/>
          </a:blip>
          <a:srcRect l="50700" b="48057"/>
          <a:stretch/>
        </p:blipFill>
        <p:spPr>
          <a:xfrm>
            <a:off x="1277155" y="914400"/>
            <a:ext cx="6748524" cy="37149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2"/>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accent1"/>
                </a:solidFill>
              </a:rPr>
              <a:t>Prescribed</a:t>
            </a:r>
            <a:r>
              <a:rPr lang="en-US"/>
              <a:t> Burns - GOES vs. VIIRS</a:t>
            </a:r>
            <a:endParaRPr/>
          </a:p>
        </p:txBody>
      </p:sp>
      <p:sp>
        <p:nvSpPr>
          <p:cNvPr id="183" name="Google Shape;183;p32"/>
          <p:cNvSpPr>
            <a:spLocks noGrp="1"/>
          </p:cNvSpPr>
          <p:nvPr>
            <p:ph type="pic" idx="2"/>
          </p:nvPr>
        </p:nvSpPr>
        <p:spPr>
          <a:xfrm>
            <a:off x="762000" y="914400"/>
            <a:ext cx="7924800" cy="3714900"/>
          </a:xfrm>
          <a:prstGeom prst="rect">
            <a:avLst/>
          </a:prstGeom>
        </p:spPr>
        <p:txBody>
          <a:bodyPr spcFirstLastPara="1" wrap="square" lIns="91425" tIns="91425" rIns="91425" bIns="91425" anchor="ctr" anchorCtr="0">
            <a:noAutofit/>
          </a:bodyPr>
          <a:lstStyle/>
          <a:p>
            <a:pPr marL="0" lvl="0" indent="0" algn="ctr" rtl="0">
              <a:spcBef>
                <a:spcPts val="400"/>
              </a:spcBef>
              <a:spcAft>
                <a:spcPts val="0"/>
              </a:spcAft>
              <a:buNone/>
            </a:pPr>
            <a:endParaRPr/>
          </a:p>
        </p:txBody>
      </p:sp>
      <p:pic>
        <p:nvPicPr>
          <p:cNvPr id="184" name="Google Shape;184;p32"/>
          <p:cNvPicPr preferRelativeResize="0"/>
          <p:nvPr/>
        </p:nvPicPr>
        <p:blipFill rotWithShape="1">
          <a:blip r:embed="rId3">
            <a:alphaModFix/>
          </a:blip>
          <a:srcRect t="52255" r="49135"/>
          <a:stretch/>
        </p:blipFill>
        <p:spPr>
          <a:xfrm>
            <a:off x="1118325" y="991001"/>
            <a:ext cx="7202775" cy="35323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chemeClr val="accent1"/>
                </a:solidFill>
              </a:rPr>
              <a:t>Prescribed </a:t>
            </a:r>
            <a:r>
              <a:rPr lang="en-US"/>
              <a:t>Burns - GOES vs. VIIRS</a:t>
            </a:r>
            <a:endParaRPr/>
          </a:p>
        </p:txBody>
      </p:sp>
      <p:sp>
        <p:nvSpPr>
          <p:cNvPr id="190" name="Google Shape;190;p33"/>
          <p:cNvSpPr>
            <a:spLocks noGrp="1"/>
          </p:cNvSpPr>
          <p:nvPr>
            <p:ph type="pic" idx="2"/>
          </p:nvPr>
        </p:nvSpPr>
        <p:spPr>
          <a:xfrm>
            <a:off x="762000" y="914400"/>
            <a:ext cx="7924800" cy="3714900"/>
          </a:xfrm>
          <a:prstGeom prst="rect">
            <a:avLst/>
          </a:prstGeom>
        </p:spPr>
        <p:txBody>
          <a:bodyPr spcFirstLastPara="1" wrap="square" lIns="91425" tIns="91425" rIns="91425" bIns="91425" anchor="ctr" anchorCtr="0">
            <a:noAutofit/>
          </a:bodyPr>
          <a:lstStyle/>
          <a:p>
            <a:pPr marL="0" lvl="0" indent="0" algn="ctr" rtl="0">
              <a:spcBef>
                <a:spcPts val="400"/>
              </a:spcBef>
              <a:spcAft>
                <a:spcPts val="0"/>
              </a:spcAft>
              <a:buNone/>
            </a:pPr>
            <a:endParaRPr/>
          </a:p>
        </p:txBody>
      </p:sp>
      <p:pic>
        <p:nvPicPr>
          <p:cNvPr id="191" name="Google Shape;191;p33"/>
          <p:cNvPicPr preferRelativeResize="0"/>
          <p:nvPr/>
        </p:nvPicPr>
        <p:blipFill rotWithShape="1">
          <a:blip r:embed="rId3">
            <a:alphaModFix/>
          </a:blip>
          <a:srcRect l="50700" t="52570"/>
          <a:stretch/>
        </p:blipFill>
        <p:spPr>
          <a:xfrm>
            <a:off x="762001" y="872312"/>
            <a:ext cx="7263676" cy="365106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t>Fire Radiative Power (FRP) in HRRR SMOKE</a:t>
            </a:r>
            <a:endParaRPr sz="3000"/>
          </a:p>
        </p:txBody>
      </p:sp>
      <p:sp>
        <p:nvSpPr>
          <p:cNvPr id="197" name="Google Shape;197;p34"/>
          <p:cNvSpPr>
            <a:spLocks noGrp="1"/>
          </p:cNvSpPr>
          <p:nvPr>
            <p:ph type="pic" idx="2"/>
          </p:nvPr>
        </p:nvSpPr>
        <p:spPr>
          <a:xfrm>
            <a:off x="762000" y="914400"/>
            <a:ext cx="7924800" cy="3714900"/>
          </a:xfrm>
          <a:prstGeom prst="rect">
            <a:avLst/>
          </a:prstGeom>
        </p:spPr>
        <p:txBody>
          <a:bodyPr spcFirstLastPara="1" wrap="square" lIns="91425" tIns="91425" rIns="91425" bIns="91425" anchor="ctr" anchorCtr="0">
            <a:noAutofit/>
          </a:bodyPr>
          <a:lstStyle/>
          <a:p>
            <a:pPr marL="0" lvl="0" indent="0" algn="ctr" rtl="0">
              <a:spcBef>
                <a:spcPts val="400"/>
              </a:spcBef>
              <a:spcAft>
                <a:spcPts val="0"/>
              </a:spcAft>
              <a:buNone/>
            </a:pPr>
            <a:endParaRPr/>
          </a:p>
        </p:txBody>
      </p:sp>
      <p:pic>
        <p:nvPicPr>
          <p:cNvPr id="198" name="Google Shape;198;p34"/>
          <p:cNvPicPr preferRelativeResize="0"/>
          <p:nvPr/>
        </p:nvPicPr>
        <p:blipFill>
          <a:blip r:embed="rId3">
            <a:alphaModFix/>
          </a:blip>
          <a:stretch>
            <a:fillRect/>
          </a:stretch>
        </p:blipFill>
        <p:spPr>
          <a:xfrm>
            <a:off x="2023525" y="806238"/>
            <a:ext cx="5287550" cy="3931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5"/>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t>Fire Radiative Power (FRP) in HRRR SMOKE</a:t>
            </a:r>
            <a:endParaRPr sz="3000"/>
          </a:p>
        </p:txBody>
      </p:sp>
      <p:sp>
        <p:nvSpPr>
          <p:cNvPr id="204" name="Google Shape;204;p35"/>
          <p:cNvSpPr>
            <a:spLocks noGrp="1"/>
          </p:cNvSpPr>
          <p:nvPr>
            <p:ph type="pic" idx="2"/>
          </p:nvPr>
        </p:nvSpPr>
        <p:spPr>
          <a:xfrm>
            <a:off x="762000" y="914400"/>
            <a:ext cx="7924800" cy="3714900"/>
          </a:xfrm>
          <a:prstGeom prst="rect">
            <a:avLst/>
          </a:prstGeom>
        </p:spPr>
        <p:txBody>
          <a:bodyPr spcFirstLastPara="1" wrap="square" lIns="91425" tIns="91425" rIns="91425" bIns="91425" anchor="ctr" anchorCtr="0">
            <a:noAutofit/>
          </a:bodyPr>
          <a:lstStyle/>
          <a:p>
            <a:pPr marL="0" lvl="0" indent="0" algn="ctr" rtl="0">
              <a:spcBef>
                <a:spcPts val="400"/>
              </a:spcBef>
              <a:spcAft>
                <a:spcPts val="0"/>
              </a:spcAft>
              <a:buNone/>
            </a:pPr>
            <a:endParaRPr/>
          </a:p>
        </p:txBody>
      </p:sp>
      <p:pic>
        <p:nvPicPr>
          <p:cNvPr id="205" name="Google Shape;205;p35"/>
          <p:cNvPicPr preferRelativeResize="0"/>
          <p:nvPr/>
        </p:nvPicPr>
        <p:blipFill>
          <a:blip r:embed="rId3">
            <a:alphaModFix/>
          </a:blip>
          <a:stretch>
            <a:fillRect/>
          </a:stretch>
        </p:blipFill>
        <p:spPr>
          <a:xfrm>
            <a:off x="389625" y="914388"/>
            <a:ext cx="5732151" cy="3907976"/>
          </a:xfrm>
          <a:prstGeom prst="rect">
            <a:avLst/>
          </a:prstGeom>
          <a:noFill/>
          <a:ln>
            <a:noFill/>
          </a:ln>
        </p:spPr>
      </p:pic>
      <p:pic>
        <p:nvPicPr>
          <p:cNvPr id="206" name="Google Shape;206;p35"/>
          <p:cNvPicPr preferRelativeResize="0"/>
          <p:nvPr/>
        </p:nvPicPr>
        <p:blipFill>
          <a:blip r:embed="rId4">
            <a:alphaModFix/>
          </a:blip>
          <a:stretch>
            <a:fillRect/>
          </a:stretch>
        </p:blipFill>
        <p:spPr>
          <a:xfrm>
            <a:off x="5808699" y="1396262"/>
            <a:ext cx="3335300" cy="2751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6"/>
          <p:cNvSpPr txBox="1">
            <a:spLocks noGrp="1"/>
          </p:cNvSpPr>
          <p:nvPr>
            <p:ph type="title"/>
          </p:nvPr>
        </p:nvSpPr>
        <p:spPr>
          <a:xfrm>
            <a:off x="462225" y="205988"/>
            <a:ext cx="82245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Sea Surface Temperatures</a:t>
            </a:r>
            <a:endParaRPr/>
          </a:p>
        </p:txBody>
      </p:sp>
      <p:sp>
        <p:nvSpPr>
          <p:cNvPr id="212" name="Google Shape;212;p36"/>
          <p:cNvSpPr>
            <a:spLocks noGrp="1"/>
          </p:cNvSpPr>
          <p:nvPr>
            <p:ph type="pic" idx="2"/>
          </p:nvPr>
        </p:nvSpPr>
        <p:spPr>
          <a:xfrm>
            <a:off x="762000" y="914400"/>
            <a:ext cx="3087600" cy="3714900"/>
          </a:xfrm>
          <a:prstGeom prst="rect">
            <a:avLst/>
          </a:prstGeom>
        </p:spPr>
        <p:txBody>
          <a:bodyPr spcFirstLastPara="1" wrap="square" lIns="91425" tIns="91425" rIns="91425" bIns="91425" anchor="ctr" anchorCtr="0">
            <a:noAutofit/>
          </a:bodyPr>
          <a:lstStyle/>
          <a:p>
            <a:pPr marL="457200" lvl="0" indent="-355600" algn="l" rtl="0">
              <a:spcBef>
                <a:spcPts val="400"/>
              </a:spcBef>
              <a:spcAft>
                <a:spcPts val="0"/>
              </a:spcAft>
              <a:buClr>
                <a:srgbClr val="000000"/>
              </a:buClr>
              <a:buSzPts val="2000"/>
              <a:buChar char="●"/>
            </a:pPr>
            <a:r>
              <a:rPr lang="en-US">
                <a:solidFill>
                  <a:srgbClr val="000000"/>
                </a:solidFill>
              </a:rPr>
              <a:t>SST use operationally is variable</a:t>
            </a:r>
            <a:endParaRPr>
              <a:solidFill>
                <a:srgbClr val="000000"/>
              </a:solidFill>
            </a:endParaRPr>
          </a:p>
          <a:p>
            <a:pPr marL="457200" lvl="0" indent="0" algn="l" rtl="0">
              <a:spcBef>
                <a:spcPts val="400"/>
              </a:spcBef>
              <a:spcAft>
                <a:spcPts val="0"/>
              </a:spcAft>
              <a:buNone/>
            </a:pPr>
            <a:endParaRPr>
              <a:solidFill>
                <a:srgbClr val="000000"/>
              </a:solidFill>
            </a:endParaRPr>
          </a:p>
          <a:p>
            <a:pPr marL="457200" lvl="0" indent="-355600" algn="l" rtl="0">
              <a:spcBef>
                <a:spcPts val="400"/>
              </a:spcBef>
              <a:spcAft>
                <a:spcPts val="0"/>
              </a:spcAft>
              <a:buClr>
                <a:srgbClr val="000000"/>
              </a:buClr>
              <a:buSzPts val="2000"/>
              <a:buChar char="●"/>
            </a:pPr>
            <a:r>
              <a:rPr lang="en-US">
                <a:solidFill>
                  <a:srgbClr val="000000"/>
                </a:solidFill>
              </a:rPr>
              <a:t>The prettier the better</a:t>
            </a:r>
            <a:endParaRPr>
              <a:solidFill>
                <a:srgbClr val="000000"/>
              </a:solidFill>
            </a:endParaRPr>
          </a:p>
          <a:p>
            <a:pPr marL="457200" lvl="0" indent="0" algn="l" rtl="0">
              <a:spcBef>
                <a:spcPts val="400"/>
              </a:spcBef>
              <a:spcAft>
                <a:spcPts val="0"/>
              </a:spcAft>
              <a:buNone/>
            </a:pPr>
            <a:endParaRPr>
              <a:solidFill>
                <a:srgbClr val="000000"/>
              </a:solidFill>
            </a:endParaRPr>
          </a:p>
          <a:p>
            <a:pPr marL="457200" lvl="0" indent="-355600" algn="l" rtl="0">
              <a:spcBef>
                <a:spcPts val="400"/>
              </a:spcBef>
              <a:spcAft>
                <a:spcPts val="0"/>
              </a:spcAft>
              <a:buClr>
                <a:srgbClr val="000000"/>
              </a:buClr>
              <a:buSzPts val="2000"/>
              <a:buChar char="●"/>
            </a:pPr>
            <a:r>
              <a:rPr lang="en-US">
                <a:solidFill>
                  <a:srgbClr val="000000"/>
                </a:solidFill>
              </a:rPr>
              <a:t>Mariners are savvy and appreciate this type of data  </a:t>
            </a:r>
            <a:endParaRPr>
              <a:solidFill>
                <a:srgbClr val="000000"/>
              </a:solidFill>
            </a:endParaRPr>
          </a:p>
        </p:txBody>
      </p:sp>
      <p:grpSp>
        <p:nvGrpSpPr>
          <p:cNvPr id="213" name="Google Shape;213;p36"/>
          <p:cNvGrpSpPr/>
          <p:nvPr/>
        </p:nvGrpSpPr>
        <p:grpSpPr>
          <a:xfrm>
            <a:off x="3951300" y="845067"/>
            <a:ext cx="3993949" cy="3853570"/>
            <a:chOff x="0" y="679029"/>
            <a:chExt cx="3993949" cy="3853570"/>
          </a:xfrm>
        </p:grpSpPr>
        <p:pic>
          <p:nvPicPr>
            <p:cNvPr id="214" name="Google Shape;214;p36"/>
            <p:cNvPicPr preferRelativeResize="0"/>
            <p:nvPr/>
          </p:nvPicPr>
          <p:blipFill rotWithShape="1">
            <a:blip r:embed="rId3">
              <a:alphaModFix/>
            </a:blip>
            <a:srcRect r="74042"/>
            <a:stretch/>
          </p:blipFill>
          <p:spPr>
            <a:xfrm>
              <a:off x="0" y="724450"/>
              <a:ext cx="2373451" cy="3808150"/>
            </a:xfrm>
            <a:prstGeom prst="rect">
              <a:avLst/>
            </a:prstGeom>
            <a:noFill/>
            <a:ln>
              <a:noFill/>
            </a:ln>
          </p:spPr>
        </p:pic>
        <p:pic>
          <p:nvPicPr>
            <p:cNvPr id="215" name="Google Shape;215;p36"/>
            <p:cNvPicPr preferRelativeResize="0"/>
            <p:nvPr/>
          </p:nvPicPr>
          <p:blipFill rotWithShape="1">
            <a:blip r:embed="rId3">
              <a:alphaModFix/>
            </a:blip>
            <a:srcRect l="90472" t="-1190" r="-8194" b="1189"/>
            <a:stretch/>
          </p:blipFill>
          <p:spPr>
            <a:xfrm>
              <a:off x="2373450" y="679029"/>
              <a:ext cx="1620499" cy="380815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Question for Western Region Science and Operations Officers (SOOs)</a:t>
            </a:r>
            <a:endParaRPr/>
          </a:p>
        </p:txBody>
      </p:sp>
      <p:sp>
        <p:nvSpPr>
          <p:cNvPr id="97" name="Google Shape;97;p19"/>
          <p:cNvSpPr txBox="1">
            <a:spLocks noGrp="1"/>
          </p:cNvSpPr>
          <p:nvPr>
            <p:ph type="body" idx="1"/>
          </p:nvPr>
        </p:nvSpPr>
        <p:spPr>
          <a:xfrm>
            <a:off x="419100" y="1908500"/>
            <a:ext cx="8305800" cy="2869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360"/>
              </a:spcBef>
              <a:spcAft>
                <a:spcPts val="0"/>
              </a:spcAft>
              <a:buNone/>
            </a:pPr>
            <a:r>
              <a:rPr lang="en-US" sz="2400" i="1">
                <a:solidFill>
                  <a:srgbClr val="222222"/>
                </a:solidFill>
                <a:highlight>
                  <a:srgbClr val="FFFFFF"/>
                </a:highlight>
              </a:rPr>
              <a:t>“The ATMS and VIIRS are 2 primary instruments on NOAA-20 we are making use of - ATMS provides the NUCAPS imagery, and VIIRS includes the DNB imagery, SSTs, and Active Fires. How have you or any of your staff been making use of this data?”</a:t>
            </a:r>
            <a:endParaRPr sz="2400"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7"/>
          <p:cNvSpPr txBox="1">
            <a:spLocks noGrp="1"/>
          </p:cNvSpPr>
          <p:nvPr>
            <p:ph type="title"/>
          </p:nvPr>
        </p:nvSpPr>
        <p:spPr>
          <a:xfrm>
            <a:off x="2931550" y="1833250"/>
            <a:ext cx="2860800" cy="59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body" idx="1"/>
          </p:nvPr>
        </p:nvSpPr>
        <p:spPr>
          <a:xfrm>
            <a:off x="469900" y="295875"/>
            <a:ext cx="8305800" cy="43905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800" i="1">
                <a:solidFill>
                  <a:srgbClr val="222222"/>
                </a:solidFill>
                <a:highlight>
                  <a:srgbClr val="FFFFFF"/>
                </a:highlight>
              </a:rPr>
              <a:t>“I don't think this gets used much here, especially during the winter. The passes are relatively infrequent, it's like we get a twice per day snap-shot so there's not much use in winter. I know a few will look at NUCAPS for pre-convective initiation soundings in the summer if we get a pass around 18-21z.”</a:t>
            </a:r>
            <a:endParaRPr sz="1800" i="1">
              <a:solidFill>
                <a:srgbClr val="222222"/>
              </a:solidFill>
              <a:highlight>
                <a:srgbClr val="FFFFFF"/>
              </a:highlight>
            </a:endParaRPr>
          </a:p>
          <a:p>
            <a:pPr marL="0" lvl="0" indent="0" algn="ctr" rtl="0">
              <a:spcBef>
                <a:spcPts val="360"/>
              </a:spcBef>
              <a:spcAft>
                <a:spcPts val="0"/>
              </a:spcAft>
              <a:buNone/>
            </a:pPr>
            <a:r>
              <a:rPr lang="en-US" sz="1800" i="1">
                <a:solidFill>
                  <a:srgbClr val="222222"/>
                </a:solidFill>
                <a:highlight>
                  <a:srgbClr val="FFFFFF"/>
                </a:highlight>
              </a:rPr>
              <a:t>----</a:t>
            </a:r>
            <a:endParaRPr sz="1800" i="1">
              <a:solidFill>
                <a:srgbClr val="222222"/>
              </a:solidFill>
              <a:highlight>
                <a:srgbClr val="FFFFFF"/>
              </a:highlight>
            </a:endParaRPr>
          </a:p>
          <a:p>
            <a:pPr marL="0" lvl="0" indent="0" algn="ctr" rtl="0">
              <a:spcBef>
                <a:spcPts val="360"/>
              </a:spcBef>
              <a:spcAft>
                <a:spcPts val="0"/>
              </a:spcAft>
              <a:buNone/>
            </a:pPr>
            <a:r>
              <a:rPr lang="en-US" sz="1800" i="1">
                <a:solidFill>
                  <a:srgbClr val="222222"/>
                </a:solidFill>
                <a:highlight>
                  <a:srgbClr val="FFFFFF"/>
                </a:highlight>
              </a:rPr>
              <a:t>“I would say NUCAPS is only used once every blue moon here.  We don't use the VIIRS active fires here since GOES East/West works fairly well and being a geostationary satellite is a huge plus.  “</a:t>
            </a:r>
            <a:endParaRPr sz="1800" i="1">
              <a:solidFill>
                <a:srgbClr val="222222"/>
              </a:solidFill>
              <a:highlight>
                <a:srgbClr val="FFFFFF"/>
              </a:highlight>
            </a:endParaRPr>
          </a:p>
          <a:p>
            <a:pPr marL="0" lvl="0" indent="0" algn="ctr" rtl="0">
              <a:spcBef>
                <a:spcPts val="360"/>
              </a:spcBef>
              <a:spcAft>
                <a:spcPts val="0"/>
              </a:spcAft>
              <a:buNone/>
            </a:pPr>
            <a:r>
              <a:rPr lang="en-US" sz="1800" i="1">
                <a:solidFill>
                  <a:srgbClr val="222222"/>
                </a:solidFill>
                <a:highlight>
                  <a:srgbClr val="FFFFFF"/>
                </a:highlight>
              </a:rPr>
              <a:t>----</a:t>
            </a:r>
            <a:endParaRPr sz="1800" i="1">
              <a:solidFill>
                <a:srgbClr val="222222"/>
              </a:solidFill>
              <a:highlight>
                <a:srgbClr val="FFFFFF"/>
              </a:highlight>
            </a:endParaRPr>
          </a:p>
          <a:p>
            <a:pPr marL="0" lvl="0" indent="0" algn="ctr" rtl="0">
              <a:spcBef>
                <a:spcPts val="360"/>
              </a:spcBef>
              <a:spcAft>
                <a:spcPts val="0"/>
              </a:spcAft>
              <a:buNone/>
            </a:pPr>
            <a:r>
              <a:rPr lang="en-US" sz="1800" i="1">
                <a:solidFill>
                  <a:srgbClr val="222222"/>
                </a:solidFill>
                <a:highlight>
                  <a:srgbClr val="FFFFFF"/>
                </a:highlight>
              </a:rPr>
              <a:t>“We're not using it operationally. We're currently not getting the Active Fires in AWIPS either. We've had some people take a look the DNB imagery and NUCAPS imagery early on, but it hasn't become part of the forecasters repertoire.“</a:t>
            </a:r>
            <a:endParaRPr sz="1800" i="1">
              <a:solidFill>
                <a:srgbClr val="222222"/>
              </a:solidFill>
              <a:highlight>
                <a:srgbClr val="FFFFFF"/>
              </a:highlight>
            </a:endParaRPr>
          </a:p>
          <a:p>
            <a:pPr marL="0" lvl="0" indent="0" algn="l" rtl="0">
              <a:spcBef>
                <a:spcPts val="360"/>
              </a:spcBef>
              <a:spcAft>
                <a:spcPts val="0"/>
              </a:spcAft>
              <a:buNone/>
            </a:pPr>
            <a:endParaRPr sz="1800" i="1">
              <a:solidFill>
                <a:srgbClr val="222222"/>
              </a:solidFill>
              <a:highlight>
                <a:srgbClr val="FFFFFF"/>
              </a:highlight>
            </a:endParaRPr>
          </a:p>
          <a:p>
            <a:pPr marL="0" lvl="0" indent="0" algn="l" rtl="0">
              <a:spcBef>
                <a:spcPts val="360"/>
              </a:spcBef>
              <a:spcAft>
                <a:spcPts val="0"/>
              </a:spcAft>
              <a:buNone/>
            </a:pPr>
            <a:endParaRPr sz="1100">
              <a:solidFill>
                <a:srgbClr val="222222"/>
              </a:solidFill>
              <a:highlight>
                <a:srgbClr val="FFFFFF"/>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1"/>
          <p:cNvSpPr txBox="1">
            <a:spLocks noGrp="1"/>
          </p:cNvSpPr>
          <p:nvPr>
            <p:ph type="body" idx="1"/>
          </p:nvPr>
        </p:nvSpPr>
        <p:spPr>
          <a:xfrm>
            <a:off x="469900" y="774800"/>
            <a:ext cx="8305800" cy="3911400"/>
          </a:xfrm>
          <a:prstGeom prst="rect">
            <a:avLst/>
          </a:prstGeom>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US" sz="1800" i="1">
                <a:solidFill>
                  <a:srgbClr val="222222"/>
                </a:solidFill>
              </a:rPr>
              <a:t>“I think we've used the SSTs for a lake temperature program we use for the Great Salt Lake, but I didn't write the program and the forecaster who did is not in for several days. I have looked at the day-night band for geez-whiz factor but not for anything operational. Otherwise, I don't know of us using it. Our local satellite folks are cc'ed here.”</a:t>
            </a:r>
            <a:endParaRPr sz="1800" i="1">
              <a:solidFill>
                <a:srgbClr val="222222"/>
              </a:solidFill>
              <a:highlight>
                <a:srgbClr val="FFFFFF"/>
              </a:highlight>
            </a:endParaRPr>
          </a:p>
          <a:p>
            <a:pPr marL="0" lvl="0" indent="0" algn="ctr" rtl="0">
              <a:spcBef>
                <a:spcPts val="360"/>
              </a:spcBef>
              <a:spcAft>
                <a:spcPts val="0"/>
              </a:spcAft>
              <a:buNone/>
            </a:pPr>
            <a:r>
              <a:rPr lang="en-US" sz="1800" i="1">
                <a:solidFill>
                  <a:srgbClr val="222222"/>
                </a:solidFill>
                <a:highlight>
                  <a:srgbClr val="FFFFFF"/>
                </a:highlight>
              </a:rPr>
              <a:t>----</a:t>
            </a:r>
            <a:endParaRPr sz="1800" i="1">
              <a:solidFill>
                <a:srgbClr val="222222"/>
              </a:solidFill>
              <a:highlight>
                <a:srgbClr val="FFFFFF"/>
              </a:highlight>
            </a:endParaRPr>
          </a:p>
          <a:p>
            <a:pPr marL="0" lvl="0" indent="0" algn="ctr" rtl="0">
              <a:lnSpc>
                <a:spcPct val="115000"/>
              </a:lnSpc>
              <a:spcBef>
                <a:spcPts val="0"/>
              </a:spcBef>
              <a:spcAft>
                <a:spcPts val="0"/>
              </a:spcAft>
              <a:buNone/>
            </a:pPr>
            <a:r>
              <a:rPr lang="en-US" sz="1800" i="1">
                <a:solidFill>
                  <a:srgbClr val="222222"/>
                </a:solidFill>
              </a:rPr>
              <a:t>“We are getting the VIIRS active fire data into AWIPS.  I can't say it's used a lot. We do use the HRRR Smoke forecasts, from they web and on AWIPS. I have a tool I'm experimenting with to create PotHaze/PotSmoke from HRRR smoke for the short term.”</a:t>
            </a:r>
            <a:endParaRPr sz="1800" i="1">
              <a:solidFill>
                <a:srgbClr val="222222"/>
              </a:solidFill>
              <a:highlight>
                <a:srgbClr val="FFFFFF"/>
              </a:highlight>
            </a:endParaRPr>
          </a:p>
          <a:p>
            <a:pPr marL="0" lvl="0" indent="0" algn="ctr" rtl="0">
              <a:spcBef>
                <a:spcPts val="360"/>
              </a:spcBef>
              <a:spcAft>
                <a:spcPts val="0"/>
              </a:spcAft>
              <a:buNone/>
            </a:pPr>
            <a:r>
              <a:rPr lang="en-US" sz="1800" i="1">
                <a:solidFill>
                  <a:srgbClr val="222222"/>
                </a:solidFill>
                <a:highlight>
                  <a:srgbClr val="FFFFFF"/>
                </a:highlight>
              </a:rPr>
              <a:t> </a:t>
            </a:r>
            <a:endParaRPr sz="1800" i="1">
              <a:solidFill>
                <a:srgbClr val="222222"/>
              </a:solidFill>
              <a:highlight>
                <a:srgbClr val="FFFFFF"/>
              </a:highlight>
            </a:endParaRPr>
          </a:p>
          <a:p>
            <a:pPr marL="0" lvl="0" indent="0" algn="ctr" rtl="0">
              <a:spcBef>
                <a:spcPts val="360"/>
              </a:spcBef>
              <a:spcAft>
                <a:spcPts val="0"/>
              </a:spcAft>
              <a:buNone/>
            </a:pPr>
            <a:endParaRPr sz="1800" i="1">
              <a:solidFill>
                <a:srgbClr val="222222"/>
              </a:solidFill>
              <a:highlight>
                <a:srgbClr val="FFFFFF"/>
              </a:highlight>
            </a:endParaRPr>
          </a:p>
          <a:p>
            <a:pPr marL="0" lvl="0" indent="0" algn="ctr" rtl="0">
              <a:spcBef>
                <a:spcPts val="360"/>
              </a:spcBef>
              <a:spcAft>
                <a:spcPts val="0"/>
              </a:spcAft>
              <a:buNone/>
            </a:pPr>
            <a:endParaRPr sz="1800" i="1">
              <a:solidFill>
                <a:srgbClr val="222222"/>
              </a:solidFill>
              <a:highlight>
                <a:srgbClr val="FFFFFF"/>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Key Items</a:t>
            </a:r>
            <a:endParaRPr/>
          </a:p>
        </p:txBody>
      </p:sp>
      <p:sp>
        <p:nvSpPr>
          <p:cNvPr id="113" name="Google Shape;113;p22"/>
          <p:cNvSpPr txBox="1">
            <a:spLocks noGrp="1"/>
          </p:cNvSpPr>
          <p:nvPr>
            <p:ph type="body" idx="1"/>
          </p:nvPr>
        </p:nvSpPr>
        <p:spPr>
          <a:xfrm>
            <a:off x="419100" y="1063375"/>
            <a:ext cx="8305800" cy="3714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000">
                <a:solidFill>
                  <a:srgbClr val="222222"/>
                </a:solidFill>
                <a:highlight>
                  <a:srgbClr val="FFFFFF"/>
                </a:highlight>
              </a:rPr>
              <a:t>How are we using it? ...most common</a:t>
            </a:r>
            <a:endParaRPr sz="3000">
              <a:solidFill>
                <a:srgbClr val="222222"/>
              </a:solidFill>
              <a:highlight>
                <a:srgbClr val="FFFFFF"/>
              </a:highlight>
            </a:endParaRPr>
          </a:p>
          <a:p>
            <a:pPr marL="0" lvl="0" indent="0" algn="l" rtl="0">
              <a:lnSpc>
                <a:spcPct val="100000"/>
              </a:lnSpc>
              <a:spcBef>
                <a:spcPts val="360"/>
              </a:spcBef>
              <a:spcAft>
                <a:spcPts val="0"/>
              </a:spcAft>
              <a:buSzPts val="1800"/>
              <a:buNone/>
            </a:pPr>
            <a:endParaRPr sz="1100">
              <a:solidFill>
                <a:srgbClr val="222222"/>
              </a:solidFill>
              <a:highlight>
                <a:srgbClr val="FFFFFF"/>
              </a:highlight>
            </a:endParaRPr>
          </a:p>
          <a:p>
            <a:pPr marL="0" lvl="0" indent="0" algn="l" rtl="0">
              <a:lnSpc>
                <a:spcPct val="100000"/>
              </a:lnSpc>
              <a:spcBef>
                <a:spcPts val="360"/>
              </a:spcBef>
              <a:spcAft>
                <a:spcPts val="0"/>
              </a:spcAft>
              <a:buSzPts val="1800"/>
              <a:buNone/>
            </a:pPr>
            <a:r>
              <a:rPr lang="en-US" sz="1800" u="sng">
                <a:solidFill>
                  <a:srgbClr val="222222"/>
                </a:solidFill>
                <a:highlight>
                  <a:srgbClr val="FFFFFF"/>
                </a:highlight>
              </a:rPr>
              <a:t>ATMS</a:t>
            </a:r>
            <a:r>
              <a:rPr lang="en-US" sz="1800">
                <a:solidFill>
                  <a:srgbClr val="222222"/>
                </a:solidFill>
                <a:highlight>
                  <a:srgbClr val="FFFFFF"/>
                </a:highlight>
              </a:rPr>
              <a:t> </a:t>
            </a:r>
            <a:endParaRPr sz="1800">
              <a:solidFill>
                <a:srgbClr val="222222"/>
              </a:solidFill>
              <a:highlight>
                <a:srgbClr val="FFFFFF"/>
              </a:highlight>
            </a:endParaRPr>
          </a:p>
          <a:p>
            <a:pPr marL="457200" lvl="0" indent="-342900" algn="l" rtl="0">
              <a:lnSpc>
                <a:spcPct val="100000"/>
              </a:lnSpc>
              <a:spcBef>
                <a:spcPts val="360"/>
              </a:spcBef>
              <a:spcAft>
                <a:spcPts val="0"/>
              </a:spcAft>
              <a:buClr>
                <a:srgbClr val="222222"/>
              </a:buClr>
              <a:buSzPts val="1800"/>
              <a:buChar char="•"/>
            </a:pPr>
            <a:r>
              <a:rPr lang="en-US" sz="1800">
                <a:solidFill>
                  <a:srgbClr val="222222"/>
                </a:solidFill>
                <a:highlight>
                  <a:srgbClr val="FFFFFF"/>
                </a:highlight>
              </a:rPr>
              <a:t>NUCAPS</a:t>
            </a:r>
            <a:endParaRPr sz="1800">
              <a:solidFill>
                <a:srgbClr val="222222"/>
              </a:solidFill>
              <a:highlight>
                <a:srgbClr val="FFFFFF"/>
              </a:highlight>
            </a:endParaRPr>
          </a:p>
          <a:p>
            <a:pPr marL="0" lvl="0" indent="0" algn="l" rtl="0">
              <a:lnSpc>
                <a:spcPct val="100000"/>
              </a:lnSpc>
              <a:spcBef>
                <a:spcPts val="360"/>
              </a:spcBef>
              <a:spcAft>
                <a:spcPts val="0"/>
              </a:spcAft>
              <a:buSzPts val="1800"/>
              <a:buNone/>
            </a:pPr>
            <a:endParaRPr sz="1800">
              <a:solidFill>
                <a:srgbClr val="222222"/>
              </a:solidFill>
              <a:highlight>
                <a:srgbClr val="FFFFFF"/>
              </a:highlight>
            </a:endParaRPr>
          </a:p>
          <a:p>
            <a:pPr marL="0" lvl="0" indent="0" algn="l" rtl="0">
              <a:lnSpc>
                <a:spcPct val="100000"/>
              </a:lnSpc>
              <a:spcBef>
                <a:spcPts val="360"/>
              </a:spcBef>
              <a:spcAft>
                <a:spcPts val="0"/>
              </a:spcAft>
              <a:buSzPts val="1800"/>
              <a:buNone/>
            </a:pPr>
            <a:r>
              <a:rPr lang="en-US" sz="1800" u="sng">
                <a:solidFill>
                  <a:srgbClr val="222222"/>
                </a:solidFill>
                <a:highlight>
                  <a:srgbClr val="FFFFFF"/>
                </a:highlight>
              </a:rPr>
              <a:t>VIIRS</a:t>
            </a:r>
            <a:r>
              <a:rPr lang="en-US" sz="1800">
                <a:solidFill>
                  <a:srgbClr val="222222"/>
                </a:solidFill>
                <a:highlight>
                  <a:srgbClr val="FFFFFF"/>
                </a:highlight>
              </a:rPr>
              <a:t> </a:t>
            </a:r>
            <a:endParaRPr sz="1800">
              <a:solidFill>
                <a:srgbClr val="222222"/>
              </a:solidFill>
              <a:highlight>
                <a:srgbClr val="FFFFFF"/>
              </a:highlight>
            </a:endParaRPr>
          </a:p>
          <a:p>
            <a:pPr marL="457200" lvl="0" indent="-342900" algn="l" rtl="0">
              <a:lnSpc>
                <a:spcPct val="100000"/>
              </a:lnSpc>
              <a:spcBef>
                <a:spcPts val="360"/>
              </a:spcBef>
              <a:spcAft>
                <a:spcPts val="0"/>
              </a:spcAft>
              <a:buClr>
                <a:srgbClr val="222222"/>
              </a:buClr>
              <a:buSzPts val="1800"/>
              <a:buChar char="•"/>
            </a:pPr>
            <a:r>
              <a:rPr lang="en-US" sz="1800">
                <a:solidFill>
                  <a:srgbClr val="222222"/>
                </a:solidFill>
                <a:highlight>
                  <a:srgbClr val="FFFFFF"/>
                </a:highlight>
              </a:rPr>
              <a:t>Day Night Band (DNB) imagery</a:t>
            </a:r>
            <a:endParaRPr sz="1800">
              <a:solidFill>
                <a:srgbClr val="222222"/>
              </a:solidFill>
              <a:highlight>
                <a:srgbClr val="FFFFFF"/>
              </a:highlight>
            </a:endParaRPr>
          </a:p>
          <a:p>
            <a:pPr marL="457200" lvl="0" indent="-342900" algn="l" rtl="0">
              <a:lnSpc>
                <a:spcPct val="100000"/>
              </a:lnSpc>
              <a:spcBef>
                <a:spcPts val="0"/>
              </a:spcBef>
              <a:spcAft>
                <a:spcPts val="0"/>
              </a:spcAft>
              <a:buClr>
                <a:srgbClr val="222222"/>
              </a:buClr>
              <a:buSzPts val="1800"/>
              <a:buChar char="•"/>
            </a:pPr>
            <a:r>
              <a:rPr lang="en-US" sz="1800">
                <a:solidFill>
                  <a:srgbClr val="222222"/>
                </a:solidFill>
                <a:highlight>
                  <a:srgbClr val="FFFFFF"/>
                </a:highlight>
              </a:rPr>
              <a:t>SSTs</a:t>
            </a:r>
            <a:endParaRPr sz="1800">
              <a:solidFill>
                <a:srgbClr val="222222"/>
              </a:solidFill>
              <a:highlight>
                <a:srgbClr val="FFFFFF"/>
              </a:highlight>
            </a:endParaRPr>
          </a:p>
          <a:p>
            <a:pPr marL="457200" lvl="0" indent="-342900" algn="l" rtl="0">
              <a:lnSpc>
                <a:spcPct val="100000"/>
              </a:lnSpc>
              <a:spcBef>
                <a:spcPts val="0"/>
              </a:spcBef>
              <a:spcAft>
                <a:spcPts val="0"/>
              </a:spcAft>
              <a:buClr>
                <a:srgbClr val="222222"/>
              </a:buClr>
              <a:buSzPts val="1800"/>
              <a:buChar char="•"/>
            </a:pPr>
            <a:r>
              <a:rPr lang="en-US" sz="1800">
                <a:solidFill>
                  <a:srgbClr val="222222"/>
                </a:solidFill>
                <a:highlight>
                  <a:srgbClr val="FFFFFF"/>
                </a:highlight>
              </a:rPr>
              <a:t>Active Fires</a:t>
            </a:r>
            <a:endParaRPr sz="1800"/>
          </a:p>
        </p:txBody>
      </p:sp>
      <p:pic>
        <p:nvPicPr>
          <p:cNvPr id="114" name="Google Shape;114;p22"/>
          <p:cNvPicPr preferRelativeResize="0"/>
          <p:nvPr/>
        </p:nvPicPr>
        <p:blipFill>
          <a:blip r:embed="rId3">
            <a:alphaModFix/>
          </a:blip>
          <a:stretch>
            <a:fillRect/>
          </a:stretch>
        </p:blipFill>
        <p:spPr>
          <a:xfrm>
            <a:off x="4513494" y="1727325"/>
            <a:ext cx="2375825" cy="1441175"/>
          </a:xfrm>
          <a:prstGeom prst="rect">
            <a:avLst/>
          </a:prstGeom>
          <a:noFill/>
          <a:ln>
            <a:noFill/>
          </a:ln>
        </p:spPr>
      </p:pic>
      <p:pic>
        <p:nvPicPr>
          <p:cNvPr id="115" name="Google Shape;115;p22"/>
          <p:cNvPicPr preferRelativeResize="0"/>
          <p:nvPr/>
        </p:nvPicPr>
        <p:blipFill>
          <a:blip r:embed="rId4">
            <a:alphaModFix/>
          </a:blip>
          <a:stretch>
            <a:fillRect/>
          </a:stretch>
        </p:blipFill>
        <p:spPr>
          <a:xfrm>
            <a:off x="6164100" y="2187020"/>
            <a:ext cx="2522700" cy="1620125"/>
          </a:xfrm>
          <a:prstGeom prst="rect">
            <a:avLst/>
          </a:prstGeom>
          <a:noFill/>
          <a:ln w="9525" cap="flat" cmpd="sng">
            <a:solidFill>
              <a:srgbClr val="000000"/>
            </a:solidFill>
            <a:prstDash val="solid"/>
            <a:round/>
            <a:headEnd type="none" w="sm" len="sm"/>
            <a:tailEnd type="none" w="sm" len="sm"/>
          </a:ln>
        </p:spPr>
      </p:pic>
      <p:pic>
        <p:nvPicPr>
          <p:cNvPr id="116" name="Google Shape;116;p22"/>
          <p:cNvPicPr preferRelativeResize="0"/>
          <p:nvPr/>
        </p:nvPicPr>
        <p:blipFill>
          <a:blip r:embed="rId5">
            <a:alphaModFix/>
          </a:blip>
          <a:stretch>
            <a:fillRect/>
          </a:stretch>
        </p:blipFill>
        <p:spPr>
          <a:xfrm>
            <a:off x="4737926" y="2844700"/>
            <a:ext cx="2199949" cy="168132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VIIRS Active Fires Online - NWCG</a:t>
            </a:r>
            <a:endParaRPr/>
          </a:p>
        </p:txBody>
      </p:sp>
      <p:pic>
        <p:nvPicPr>
          <p:cNvPr id="122" name="Google Shape;122;p23"/>
          <p:cNvPicPr preferRelativeResize="0"/>
          <p:nvPr/>
        </p:nvPicPr>
        <p:blipFill>
          <a:blip r:embed="rId3">
            <a:alphaModFix/>
          </a:blip>
          <a:stretch>
            <a:fillRect/>
          </a:stretch>
        </p:blipFill>
        <p:spPr>
          <a:xfrm>
            <a:off x="3404775" y="933988"/>
            <a:ext cx="4654825" cy="3726925"/>
          </a:xfrm>
          <a:prstGeom prst="rect">
            <a:avLst/>
          </a:prstGeom>
          <a:noFill/>
          <a:ln>
            <a:noFill/>
          </a:ln>
        </p:spPr>
      </p:pic>
      <p:sp>
        <p:nvSpPr>
          <p:cNvPr id="123" name="Google Shape;123;p23"/>
          <p:cNvSpPr txBox="1"/>
          <p:nvPr/>
        </p:nvSpPr>
        <p:spPr>
          <a:xfrm>
            <a:off x="270125" y="1604500"/>
            <a:ext cx="2814000" cy="2784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1800" b="1"/>
              <a:t>NIROPS IR versus VIIRS for 1st morning update on fire progress</a:t>
            </a:r>
            <a:endParaRPr sz="1800"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VIIRS Active Fires Online - NWCG</a:t>
            </a:r>
            <a:endParaRPr/>
          </a:p>
        </p:txBody>
      </p:sp>
      <p:pic>
        <p:nvPicPr>
          <p:cNvPr id="129" name="Google Shape;129;p24"/>
          <p:cNvPicPr preferRelativeResize="0"/>
          <p:nvPr/>
        </p:nvPicPr>
        <p:blipFill>
          <a:blip r:embed="rId3">
            <a:alphaModFix/>
          </a:blip>
          <a:stretch>
            <a:fillRect/>
          </a:stretch>
        </p:blipFill>
        <p:spPr>
          <a:xfrm>
            <a:off x="2238025" y="1000903"/>
            <a:ext cx="6448785" cy="3775323"/>
          </a:xfrm>
          <a:prstGeom prst="rect">
            <a:avLst/>
          </a:prstGeom>
          <a:noFill/>
          <a:ln>
            <a:noFill/>
          </a:ln>
        </p:spPr>
      </p:pic>
      <p:sp>
        <p:nvSpPr>
          <p:cNvPr id="130" name="Google Shape;130;p24"/>
          <p:cNvSpPr txBox="1"/>
          <p:nvPr/>
        </p:nvSpPr>
        <p:spPr>
          <a:xfrm>
            <a:off x="156325" y="1000900"/>
            <a:ext cx="2081700" cy="3775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sz="1800" b="1"/>
              <a:t>KMZ file download</a:t>
            </a:r>
            <a:endParaRPr sz="1800" b="1"/>
          </a:p>
          <a:p>
            <a:pPr marL="457200" lvl="0" indent="0" algn="l" rtl="0">
              <a:spcBef>
                <a:spcPts val="0"/>
              </a:spcBef>
              <a:spcAft>
                <a:spcPts val="0"/>
              </a:spcAft>
              <a:buNone/>
            </a:pPr>
            <a:endParaRPr sz="1800" b="1"/>
          </a:p>
          <a:p>
            <a:pPr marL="457200" lvl="0" indent="-342900" algn="l" rtl="0">
              <a:spcBef>
                <a:spcPts val="0"/>
              </a:spcBef>
              <a:spcAft>
                <a:spcPts val="0"/>
              </a:spcAft>
              <a:buSzPts val="1800"/>
              <a:buChar char="●"/>
            </a:pPr>
            <a:r>
              <a:rPr lang="en-US" sz="1800" b="1"/>
              <a:t>Dislays in Google Earth</a:t>
            </a:r>
            <a:endParaRPr sz="1800" b="1"/>
          </a:p>
          <a:p>
            <a:pPr marL="457200" lvl="0" indent="0" algn="l" rtl="0">
              <a:spcBef>
                <a:spcPts val="0"/>
              </a:spcBef>
              <a:spcAft>
                <a:spcPts val="0"/>
              </a:spcAft>
              <a:buNone/>
            </a:pPr>
            <a:endParaRPr sz="1800" b="1"/>
          </a:p>
          <a:p>
            <a:pPr marL="457200" lvl="0" indent="-342900" algn="l" rtl="0">
              <a:spcBef>
                <a:spcPts val="0"/>
              </a:spcBef>
              <a:spcAft>
                <a:spcPts val="0"/>
              </a:spcAft>
              <a:buSzPts val="1800"/>
              <a:buChar char="●"/>
            </a:pPr>
            <a:r>
              <a:rPr lang="en-US" sz="1800" b="1"/>
              <a:t>Useful for situational awareness, briefings, social media.</a:t>
            </a:r>
            <a:endParaRPr sz="18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VIIRS Active Fires Online - NWCG</a:t>
            </a:r>
            <a:endParaRPr/>
          </a:p>
        </p:txBody>
      </p:sp>
      <p:pic>
        <p:nvPicPr>
          <p:cNvPr id="136" name="Google Shape;136;p25"/>
          <p:cNvPicPr preferRelativeResize="0"/>
          <p:nvPr/>
        </p:nvPicPr>
        <p:blipFill>
          <a:blip r:embed="rId3">
            <a:alphaModFix/>
          </a:blip>
          <a:stretch>
            <a:fillRect/>
          </a:stretch>
        </p:blipFill>
        <p:spPr>
          <a:xfrm>
            <a:off x="1163001" y="1063375"/>
            <a:ext cx="6818001" cy="35785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462225" y="205988"/>
            <a:ext cx="8224500" cy="594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US"/>
              <a:t>CalTopo</a:t>
            </a:r>
            <a:endParaRPr/>
          </a:p>
        </p:txBody>
      </p:sp>
      <p:pic>
        <p:nvPicPr>
          <p:cNvPr id="142" name="Google Shape;142;p26"/>
          <p:cNvPicPr preferRelativeResize="0"/>
          <p:nvPr/>
        </p:nvPicPr>
        <p:blipFill>
          <a:blip r:embed="rId3">
            <a:alphaModFix/>
          </a:blip>
          <a:stretch>
            <a:fillRect/>
          </a:stretch>
        </p:blipFill>
        <p:spPr>
          <a:xfrm>
            <a:off x="1309288" y="909788"/>
            <a:ext cx="6530373" cy="3807375"/>
          </a:xfrm>
          <a:prstGeom prst="rect">
            <a:avLst/>
          </a:prstGeom>
          <a:noFill/>
          <a:ln>
            <a:noFill/>
          </a:ln>
        </p:spPr>
      </p:pic>
    </p:spTree>
  </p:cSld>
  <p:clrMapOvr>
    <a:masterClrMapping/>
  </p:clrMapOvr>
</p:sld>
</file>

<file path=ppt/theme/theme1.xml><?xml version="1.0" encoding="utf-8"?>
<a:theme xmlns:a="http://schemas.openxmlformats.org/drawingml/2006/main"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680</Words>
  <Application>Microsoft Office PowerPoint</Application>
  <PresentationFormat>On-screen Show (16:9)</PresentationFormat>
  <Paragraphs>62</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 Narrow</vt:lpstr>
      <vt:lpstr>Arial</vt:lpstr>
      <vt:lpstr>Calibri</vt:lpstr>
      <vt:lpstr>3. Content Slide - no icon</vt:lpstr>
      <vt:lpstr>JPSS in Western Region</vt:lpstr>
      <vt:lpstr>Question for Western Region Science and Operations Officers (SOOs)</vt:lpstr>
      <vt:lpstr>PowerPoint Presentation</vt:lpstr>
      <vt:lpstr>PowerPoint Presentation</vt:lpstr>
      <vt:lpstr>Key Items</vt:lpstr>
      <vt:lpstr>VIIRS Active Fires Online - NWCG</vt:lpstr>
      <vt:lpstr>VIIRS Active Fires Online - NWCG</vt:lpstr>
      <vt:lpstr>VIIRS Active Fires Online - NWCG</vt:lpstr>
      <vt:lpstr>CalTopo</vt:lpstr>
      <vt:lpstr>VIIRS Active Fires in AWIPS</vt:lpstr>
      <vt:lpstr>VIIRS Active Fires in AWIPS</vt:lpstr>
      <vt:lpstr>Prescribed Burns - GOES vs. VIIRS</vt:lpstr>
      <vt:lpstr>Prescribed Burns - GOES vs. VIIRS</vt:lpstr>
      <vt:lpstr>Prescribed Burns - GOES vs. VIIRS</vt:lpstr>
      <vt:lpstr>Prescribed Burns - GOES vs. VIIRS</vt:lpstr>
      <vt:lpstr>Prescribed Burns - GOES vs. VIIRS</vt:lpstr>
      <vt:lpstr>Fire Radiative Power (FRP) in HRRR SMOKE</vt:lpstr>
      <vt:lpstr>Fire Radiative Power (FRP) in HRRR SMOKE</vt:lpstr>
      <vt:lpstr>Sea Surface Temperatures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JPSS in Western Region</dc:title>
  <dc:creator>ncoav</dc:creator>
  <cp:lastModifiedBy>ncoav</cp:lastModifiedBy>
  <cp:revision>1</cp:revision>
  <dcterms:modified xsi:type="dcterms:W3CDTF">2020-02-25T20:21:53Z</dcterms:modified>
</cp:coreProperties>
</file>