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  <p:sldMasterId id="2147483696" r:id="rId3"/>
  </p:sldMasterIdLst>
  <p:notesMasterIdLst>
    <p:notesMasterId r:id="rId18"/>
  </p:notesMasterIdLst>
  <p:sldIdLst>
    <p:sldId id="257" r:id="rId4"/>
    <p:sldId id="370" r:id="rId5"/>
    <p:sldId id="405" r:id="rId6"/>
    <p:sldId id="340" r:id="rId7"/>
    <p:sldId id="406" r:id="rId8"/>
    <p:sldId id="384" r:id="rId9"/>
    <p:sldId id="393" r:id="rId10"/>
    <p:sldId id="377" r:id="rId11"/>
    <p:sldId id="392" r:id="rId12"/>
    <p:sldId id="407" r:id="rId13"/>
    <p:sldId id="408" r:id="rId14"/>
    <p:sldId id="409" r:id="rId15"/>
    <p:sldId id="410" r:id="rId16"/>
    <p:sldId id="364" r:id="rId17"/>
  </p:sldIdLst>
  <p:sldSz cx="9144000" cy="5143500" type="screen16x9"/>
  <p:notesSz cx="6858000" cy="9144000"/>
  <p:defaultTextStyle>
    <a:defPPr>
      <a:defRPr lang="en-US"/>
    </a:defPPr>
    <a:lvl1pPr marL="0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0256"/>
    <a:srgbClr val="FBBE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0" autoAdjust="0"/>
    <p:restoredTop sz="94660"/>
  </p:normalViewPr>
  <p:slideViewPr>
    <p:cSldViewPr snapToGrid="0" snapToObjects="1">
      <p:cViewPr varScale="1">
        <p:scale>
          <a:sx n="86" d="100"/>
          <a:sy n="86" d="100"/>
        </p:scale>
        <p:origin x="36" y="23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87048C-472C-4E86-9955-975499F54031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2E31FA-71F7-46E6-8546-B492C880B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75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1675" y="1152525"/>
            <a:ext cx="5530850" cy="3111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5A3B1-C1FF-4231-9AFF-33F4E2BE77D0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289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8E7FC-0D06-5746-ACD2-382B85715E82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383EF-49D2-1B41-8C7D-9D347A7E2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648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8E7FC-0D06-5746-ACD2-382B85715E82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383EF-49D2-1B41-8C7D-9D347A7E2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310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8E7FC-0D06-5746-ACD2-382B85715E82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383EF-49D2-1B41-8C7D-9D347A7E2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6436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8E7FC-0D06-5746-ACD2-382B85715E82}" type="datetimeFigureOut">
              <a:rPr lang="en-US" smtClean="0">
                <a:solidFill>
                  <a:srgbClr val="172A56">
                    <a:tint val="75000"/>
                  </a:srgbClr>
                </a:solidFill>
              </a:rPr>
              <a:pPr/>
              <a:t>2/25/2020</a:t>
            </a:fld>
            <a:endParaRPr lang="en-US" dirty="0">
              <a:solidFill>
                <a:srgbClr val="172A56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72A56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383EF-49D2-1B41-8C7D-9D347A7E21C1}" type="slidenum">
              <a:rPr lang="en-US" smtClean="0">
                <a:solidFill>
                  <a:srgbClr val="172A56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72A5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6109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8E7FC-0D06-5746-ACD2-382B85715E82}" type="datetimeFigureOut">
              <a:rPr lang="en-US" smtClean="0">
                <a:solidFill>
                  <a:srgbClr val="172A56">
                    <a:tint val="75000"/>
                  </a:srgbClr>
                </a:solidFill>
              </a:rPr>
              <a:pPr/>
              <a:t>2/25/2020</a:t>
            </a:fld>
            <a:endParaRPr lang="en-US" dirty="0">
              <a:solidFill>
                <a:srgbClr val="172A56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72A56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383EF-49D2-1B41-8C7D-9D347A7E21C1}" type="slidenum">
              <a:rPr lang="en-US" smtClean="0">
                <a:solidFill>
                  <a:srgbClr val="172A56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72A5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07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0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0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0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0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0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8E7FC-0D06-5746-ACD2-382B85715E82}" type="datetimeFigureOut">
              <a:rPr lang="en-US" smtClean="0">
                <a:solidFill>
                  <a:srgbClr val="172A56">
                    <a:tint val="75000"/>
                  </a:srgbClr>
                </a:solidFill>
              </a:rPr>
              <a:pPr/>
              <a:t>2/25/2020</a:t>
            </a:fld>
            <a:endParaRPr lang="en-US" dirty="0">
              <a:solidFill>
                <a:srgbClr val="172A56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72A56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383EF-49D2-1B41-8C7D-9D347A7E21C1}" type="slidenum">
              <a:rPr lang="en-US" smtClean="0">
                <a:solidFill>
                  <a:srgbClr val="172A56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72A5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3045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8E7FC-0D06-5746-ACD2-382B85715E82}" type="datetimeFigureOut">
              <a:rPr lang="en-US" smtClean="0">
                <a:solidFill>
                  <a:srgbClr val="172A56">
                    <a:tint val="75000"/>
                  </a:srgbClr>
                </a:solidFill>
              </a:rPr>
              <a:pPr/>
              <a:t>2/25/2020</a:t>
            </a:fld>
            <a:endParaRPr lang="en-US" dirty="0">
              <a:solidFill>
                <a:srgbClr val="172A56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72A56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383EF-49D2-1B41-8C7D-9D347A7E21C1}" type="slidenum">
              <a:rPr lang="en-US" smtClean="0">
                <a:solidFill>
                  <a:srgbClr val="172A56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72A5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1200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000" b="1"/>
            </a:lvl2pPr>
            <a:lvl3pPr marL="914006" indent="0">
              <a:buNone/>
              <a:defRPr sz="1800" b="1"/>
            </a:lvl3pPr>
            <a:lvl4pPr marL="1371008" indent="0">
              <a:buNone/>
              <a:defRPr sz="1600" b="1"/>
            </a:lvl4pPr>
            <a:lvl5pPr marL="1828010" indent="0">
              <a:buNone/>
              <a:defRPr sz="1600" b="1"/>
            </a:lvl5pPr>
            <a:lvl6pPr marL="2285013" indent="0">
              <a:buNone/>
              <a:defRPr sz="1600" b="1"/>
            </a:lvl6pPr>
            <a:lvl7pPr marL="2742016" indent="0">
              <a:buNone/>
              <a:defRPr sz="1600" b="1"/>
            </a:lvl7pPr>
            <a:lvl8pPr marL="3199018" indent="0">
              <a:buNone/>
              <a:defRPr sz="1600" b="1"/>
            </a:lvl8pPr>
            <a:lvl9pPr marL="365602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000" b="1"/>
            </a:lvl2pPr>
            <a:lvl3pPr marL="914006" indent="0">
              <a:buNone/>
              <a:defRPr sz="1800" b="1"/>
            </a:lvl3pPr>
            <a:lvl4pPr marL="1371008" indent="0">
              <a:buNone/>
              <a:defRPr sz="1600" b="1"/>
            </a:lvl4pPr>
            <a:lvl5pPr marL="1828010" indent="0">
              <a:buNone/>
              <a:defRPr sz="1600" b="1"/>
            </a:lvl5pPr>
            <a:lvl6pPr marL="2285013" indent="0">
              <a:buNone/>
              <a:defRPr sz="1600" b="1"/>
            </a:lvl6pPr>
            <a:lvl7pPr marL="2742016" indent="0">
              <a:buNone/>
              <a:defRPr sz="1600" b="1"/>
            </a:lvl7pPr>
            <a:lvl8pPr marL="3199018" indent="0">
              <a:buNone/>
              <a:defRPr sz="1600" b="1"/>
            </a:lvl8pPr>
            <a:lvl9pPr marL="365602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8E7FC-0D06-5746-ACD2-382B85715E82}" type="datetimeFigureOut">
              <a:rPr lang="en-US" smtClean="0">
                <a:solidFill>
                  <a:srgbClr val="172A56">
                    <a:tint val="75000"/>
                  </a:srgbClr>
                </a:solidFill>
              </a:rPr>
              <a:pPr/>
              <a:t>2/25/2020</a:t>
            </a:fld>
            <a:endParaRPr lang="en-US" dirty="0">
              <a:solidFill>
                <a:srgbClr val="172A56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72A56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383EF-49D2-1B41-8C7D-9D347A7E21C1}" type="slidenum">
              <a:rPr lang="en-US" smtClean="0">
                <a:solidFill>
                  <a:srgbClr val="172A56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72A5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921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8E7FC-0D06-5746-ACD2-382B85715E82}" type="datetimeFigureOut">
              <a:rPr lang="en-US" smtClean="0">
                <a:solidFill>
                  <a:srgbClr val="172A56">
                    <a:tint val="75000"/>
                  </a:srgbClr>
                </a:solidFill>
              </a:rPr>
              <a:pPr/>
              <a:t>2/25/2020</a:t>
            </a:fld>
            <a:endParaRPr lang="en-US" dirty="0">
              <a:solidFill>
                <a:srgbClr val="172A56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72A56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383EF-49D2-1B41-8C7D-9D347A7E21C1}" type="slidenum">
              <a:rPr lang="en-US" smtClean="0">
                <a:solidFill>
                  <a:srgbClr val="172A56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72A5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9021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8E7FC-0D06-5746-ACD2-382B85715E82}" type="datetimeFigureOut">
              <a:rPr lang="en-US" smtClean="0">
                <a:solidFill>
                  <a:srgbClr val="172A56">
                    <a:tint val="75000"/>
                  </a:srgbClr>
                </a:solidFill>
              </a:rPr>
              <a:pPr/>
              <a:t>2/25/2020</a:t>
            </a:fld>
            <a:endParaRPr lang="en-US" dirty="0">
              <a:solidFill>
                <a:srgbClr val="172A56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72A56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383EF-49D2-1B41-8C7D-9D347A7E21C1}" type="slidenum">
              <a:rPr lang="en-US" smtClean="0">
                <a:solidFill>
                  <a:srgbClr val="172A56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72A5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0559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03" indent="0">
              <a:buNone/>
              <a:defRPr sz="1200"/>
            </a:lvl2pPr>
            <a:lvl3pPr marL="914006" indent="0">
              <a:buNone/>
              <a:defRPr sz="1000"/>
            </a:lvl3pPr>
            <a:lvl4pPr marL="1371008" indent="0">
              <a:buNone/>
              <a:defRPr sz="900"/>
            </a:lvl4pPr>
            <a:lvl5pPr marL="1828010" indent="0">
              <a:buNone/>
              <a:defRPr sz="900"/>
            </a:lvl5pPr>
            <a:lvl6pPr marL="2285013" indent="0">
              <a:buNone/>
              <a:defRPr sz="900"/>
            </a:lvl6pPr>
            <a:lvl7pPr marL="2742016" indent="0">
              <a:buNone/>
              <a:defRPr sz="900"/>
            </a:lvl7pPr>
            <a:lvl8pPr marL="3199018" indent="0">
              <a:buNone/>
              <a:defRPr sz="900"/>
            </a:lvl8pPr>
            <a:lvl9pPr marL="365602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8E7FC-0D06-5746-ACD2-382B85715E82}" type="datetimeFigureOut">
              <a:rPr lang="en-US" smtClean="0">
                <a:solidFill>
                  <a:srgbClr val="172A56">
                    <a:tint val="75000"/>
                  </a:srgbClr>
                </a:solidFill>
              </a:rPr>
              <a:pPr/>
              <a:t>2/25/2020</a:t>
            </a:fld>
            <a:endParaRPr lang="en-US" dirty="0">
              <a:solidFill>
                <a:srgbClr val="172A56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72A56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383EF-49D2-1B41-8C7D-9D347A7E21C1}" type="slidenum">
              <a:rPr lang="en-US" smtClean="0">
                <a:solidFill>
                  <a:srgbClr val="172A56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72A5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128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8E7FC-0D06-5746-ACD2-382B85715E82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383EF-49D2-1B41-8C7D-9D347A7E2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5146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03" indent="0">
              <a:buNone/>
              <a:defRPr sz="2800"/>
            </a:lvl2pPr>
            <a:lvl3pPr marL="914006" indent="0">
              <a:buNone/>
              <a:defRPr sz="2400"/>
            </a:lvl3pPr>
            <a:lvl4pPr marL="1371008" indent="0">
              <a:buNone/>
              <a:defRPr sz="2000"/>
            </a:lvl4pPr>
            <a:lvl5pPr marL="1828010" indent="0">
              <a:buNone/>
              <a:defRPr sz="2000"/>
            </a:lvl5pPr>
            <a:lvl6pPr marL="2285013" indent="0">
              <a:buNone/>
              <a:defRPr sz="2000"/>
            </a:lvl6pPr>
            <a:lvl7pPr marL="2742016" indent="0">
              <a:buNone/>
              <a:defRPr sz="2000"/>
            </a:lvl7pPr>
            <a:lvl8pPr marL="3199018" indent="0">
              <a:buNone/>
              <a:defRPr sz="2000"/>
            </a:lvl8pPr>
            <a:lvl9pPr marL="3656021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03" indent="0">
              <a:buNone/>
              <a:defRPr sz="1200"/>
            </a:lvl2pPr>
            <a:lvl3pPr marL="914006" indent="0">
              <a:buNone/>
              <a:defRPr sz="1000"/>
            </a:lvl3pPr>
            <a:lvl4pPr marL="1371008" indent="0">
              <a:buNone/>
              <a:defRPr sz="900"/>
            </a:lvl4pPr>
            <a:lvl5pPr marL="1828010" indent="0">
              <a:buNone/>
              <a:defRPr sz="900"/>
            </a:lvl5pPr>
            <a:lvl6pPr marL="2285013" indent="0">
              <a:buNone/>
              <a:defRPr sz="900"/>
            </a:lvl6pPr>
            <a:lvl7pPr marL="2742016" indent="0">
              <a:buNone/>
              <a:defRPr sz="900"/>
            </a:lvl7pPr>
            <a:lvl8pPr marL="3199018" indent="0">
              <a:buNone/>
              <a:defRPr sz="900"/>
            </a:lvl8pPr>
            <a:lvl9pPr marL="365602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8E7FC-0D06-5746-ACD2-382B85715E82}" type="datetimeFigureOut">
              <a:rPr lang="en-US" smtClean="0">
                <a:solidFill>
                  <a:srgbClr val="172A56">
                    <a:tint val="75000"/>
                  </a:srgbClr>
                </a:solidFill>
              </a:rPr>
              <a:pPr/>
              <a:t>2/25/2020</a:t>
            </a:fld>
            <a:endParaRPr lang="en-US" dirty="0">
              <a:solidFill>
                <a:srgbClr val="172A56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72A56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383EF-49D2-1B41-8C7D-9D347A7E21C1}" type="slidenum">
              <a:rPr lang="en-US" smtClean="0">
                <a:solidFill>
                  <a:srgbClr val="172A56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72A5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8693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8E7FC-0D06-5746-ACD2-382B85715E82}" type="datetimeFigureOut">
              <a:rPr lang="en-US" smtClean="0">
                <a:solidFill>
                  <a:srgbClr val="172A56">
                    <a:tint val="75000"/>
                  </a:srgbClr>
                </a:solidFill>
              </a:rPr>
              <a:pPr/>
              <a:t>2/25/2020</a:t>
            </a:fld>
            <a:endParaRPr lang="en-US" dirty="0">
              <a:solidFill>
                <a:srgbClr val="172A56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72A56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383EF-49D2-1B41-8C7D-9D347A7E21C1}" type="slidenum">
              <a:rPr lang="en-US" smtClean="0">
                <a:solidFill>
                  <a:srgbClr val="172A56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72A5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6139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8E7FC-0D06-5746-ACD2-382B85715E82}" type="datetimeFigureOut">
              <a:rPr lang="en-US" smtClean="0">
                <a:solidFill>
                  <a:srgbClr val="172A56">
                    <a:tint val="75000"/>
                  </a:srgbClr>
                </a:solidFill>
              </a:rPr>
              <a:pPr/>
              <a:t>2/25/2020</a:t>
            </a:fld>
            <a:endParaRPr lang="en-US" dirty="0">
              <a:solidFill>
                <a:srgbClr val="172A56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72A56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383EF-49D2-1B41-8C7D-9D347A7E21C1}" type="slidenum">
              <a:rPr lang="en-US" smtClean="0">
                <a:solidFill>
                  <a:srgbClr val="172A56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72A5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048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Presentation Title  |  </a:t>
            </a:r>
            <a:fld id="{EC78876D-F60F-416A-9AB8-0484C938732F}" type="slidenum">
              <a:rPr lang="en-US" b="1" smtClean="0">
                <a:solidFill>
                  <a:srgbClr val="1B365D"/>
                </a:solidFill>
              </a:rPr>
              <a:pPr/>
              <a:t>‹#›</a:t>
            </a:fld>
            <a:endParaRPr lang="en-US" b="1" dirty="0" smtClean="0">
              <a:solidFill>
                <a:srgbClr val="1B365D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U.S. Naval Research Laboratory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8"/>
          <a:stretch/>
        </p:blipFill>
        <p:spPr>
          <a:xfrm>
            <a:off x="0" y="3"/>
            <a:ext cx="9144000" cy="816909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870364" y="423584"/>
            <a:ext cx="6650182" cy="302559"/>
          </a:xfrm>
        </p:spPr>
        <p:txBody>
          <a:bodyPr>
            <a:normAutofit/>
          </a:bodyPr>
          <a:lstStyle>
            <a:lvl1pPr>
              <a:defRPr sz="2700" b="1">
                <a:solidFill>
                  <a:srgbClr val="FABE0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44" y="155491"/>
            <a:ext cx="803563" cy="505934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15646" y="1166814"/>
            <a:ext cx="8291945" cy="3479426"/>
          </a:xfrm>
        </p:spPr>
        <p:txBody>
          <a:bodyPr/>
          <a:lstStyle>
            <a:lvl1pPr>
              <a:lnSpc>
                <a:spcPts val="1614"/>
              </a:lnSpc>
              <a:spcAft>
                <a:spcPts val="538"/>
              </a:spcAft>
              <a:defRPr sz="1300"/>
            </a:lvl1pPr>
            <a:lvl2pPr>
              <a:lnSpc>
                <a:spcPts val="1614"/>
              </a:lnSpc>
              <a:spcAft>
                <a:spcPts val="538"/>
              </a:spcAft>
              <a:defRPr sz="1300"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>
              <a:lnSpc>
                <a:spcPts val="1614"/>
              </a:lnSpc>
              <a:defRPr sz="1300"/>
            </a:lvl3pPr>
            <a:lvl4pPr>
              <a:lnSpc>
                <a:spcPts val="2369"/>
              </a:lnSpc>
              <a:spcAft>
                <a:spcPts val="1614"/>
              </a:spcAft>
              <a:defRPr sz="2000">
                <a:solidFill>
                  <a:schemeClr val="tx2"/>
                </a:solidFill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9" descr="ONR blue red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907" y="208048"/>
            <a:ext cx="823119" cy="40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281477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624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8E7FC-0D06-5746-ACD2-382B85715E82}" type="datetimeFigureOut">
              <a:rPr lang="en-US" smtClean="0">
                <a:solidFill>
                  <a:srgbClr val="172A56">
                    <a:tint val="75000"/>
                  </a:srgbClr>
                </a:solidFill>
              </a:rPr>
              <a:pPr/>
              <a:t>2/25/2020</a:t>
            </a:fld>
            <a:endParaRPr lang="en-US">
              <a:solidFill>
                <a:srgbClr val="172A56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72A56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383EF-49D2-1B41-8C7D-9D347A7E21C1}" type="slidenum">
              <a:rPr lang="en-US" smtClean="0">
                <a:solidFill>
                  <a:srgbClr val="172A5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172A5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1463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8E7FC-0D06-5746-ACD2-382B85715E82}" type="datetimeFigureOut">
              <a:rPr lang="en-US" smtClean="0">
                <a:solidFill>
                  <a:srgbClr val="172A56">
                    <a:tint val="75000"/>
                  </a:srgbClr>
                </a:solidFill>
              </a:rPr>
              <a:pPr/>
              <a:t>2/25/2020</a:t>
            </a:fld>
            <a:endParaRPr lang="en-US">
              <a:solidFill>
                <a:srgbClr val="172A56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72A56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383EF-49D2-1B41-8C7D-9D347A7E21C1}" type="slidenum">
              <a:rPr lang="en-US" smtClean="0">
                <a:solidFill>
                  <a:srgbClr val="172A5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172A5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1051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8E7FC-0D06-5746-ACD2-382B85715E82}" type="datetimeFigureOut">
              <a:rPr lang="en-US" smtClean="0">
                <a:solidFill>
                  <a:srgbClr val="172A56">
                    <a:tint val="75000"/>
                  </a:srgbClr>
                </a:solidFill>
              </a:rPr>
              <a:pPr/>
              <a:t>2/25/2020</a:t>
            </a:fld>
            <a:endParaRPr lang="en-US">
              <a:solidFill>
                <a:srgbClr val="172A56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72A56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383EF-49D2-1B41-8C7D-9D347A7E21C1}" type="slidenum">
              <a:rPr lang="en-US" smtClean="0">
                <a:solidFill>
                  <a:srgbClr val="172A5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172A5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2429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8E7FC-0D06-5746-ACD2-382B85715E82}" type="datetimeFigureOut">
              <a:rPr lang="en-US" smtClean="0">
                <a:solidFill>
                  <a:srgbClr val="172A56">
                    <a:tint val="75000"/>
                  </a:srgbClr>
                </a:solidFill>
              </a:rPr>
              <a:pPr/>
              <a:t>2/25/2020</a:t>
            </a:fld>
            <a:endParaRPr lang="en-US">
              <a:solidFill>
                <a:srgbClr val="172A56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72A56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383EF-49D2-1B41-8C7D-9D347A7E21C1}" type="slidenum">
              <a:rPr lang="en-US" smtClean="0">
                <a:solidFill>
                  <a:srgbClr val="172A5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172A5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1693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8E7FC-0D06-5746-ACD2-382B85715E82}" type="datetimeFigureOut">
              <a:rPr lang="en-US" smtClean="0">
                <a:solidFill>
                  <a:srgbClr val="172A56">
                    <a:tint val="75000"/>
                  </a:srgbClr>
                </a:solidFill>
              </a:rPr>
              <a:pPr/>
              <a:t>2/25/2020</a:t>
            </a:fld>
            <a:endParaRPr lang="en-US">
              <a:solidFill>
                <a:srgbClr val="172A56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72A56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383EF-49D2-1B41-8C7D-9D347A7E21C1}" type="slidenum">
              <a:rPr lang="en-US" smtClean="0">
                <a:solidFill>
                  <a:srgbClr val="172A5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172A5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1263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8E7FC-0D06-5746-ACD2-382B85715E82}" type="datetimeFigureOut">
              <a:rPr lang="en-US" smtClean="0">
                <a:solidFill>
                  <a:srgbClr val="172A56">
                    <a:tint val="75000"/>
                  </a:srgbClr>
                </a:solidFill>
              </a:rPr>
              <a:pPr/>
              <a:t>2/25/2020</a:t>
            </a:fld>
            <a:endParaRPr lang="en-US">
              <a:solidFill>
                <a:srgbClr val="172A56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72A56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383EF-49D2-1B41-8C7D-9D347A7E21C1}" type="slidenum">
              <a:rPr lang="en-US" smtClean="0">
                <a:solidFill>
                  <a:srgbClr val="172A5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172A5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849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8E7FC-0D06-5746-ACD2-382B85715E82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383EF-49D2-1B41-8C7D-9D347A7E2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2036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8E7FC-0D06-5746-ACD2-382B85715E82}" type="datetimeFigureOut">
              <a:rPr lang="en-US" smtClean="0">
                <a:solidFill>
                  <a:srgbClr val="172A56">
                    <a:tint val="75000"/>
                  </a:srgbClr>
                </a:solidFill>
              </a:rPr>
              <a:pPr/>
              <a:t>2/25/2020</a:t>
            </a:fld>
            <a:endParaRPr lang="en-US">
              <a:solidFill>
                <a:srgbClr val="172A56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72A56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383EF-49D2-1B41-8C7D-9D347A7E21C1}" type="slidenum">
              <a:rPr lang="en-US" smtClean="0">
                <a:solidFill>
                  <a:srgbClr val="172A5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172A5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8252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8E7FC-0D06-5746-ACD2-382B85715E82}" type="datetimeFigureOut">
              <a:rPr lang="en-US" smtClean="0">
                <a:solidFill>
                  <a:srgbClr val="172A56">
                    <a:tint val="75000"/>
                  </a:srgbClr>
                </a:solidFill>
              </a:rPr>
              <a:pPr/>
              <a:t>2/25/2020</a:t>
            </a:fld>
            <a:endParaRPr lang="en-US">
              <a:solidFill>
                <a:srgbClr val="172A56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72A56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383EF-49D2-1B41-8C7D-9D347A7E21C1}" type="slidenum">
              <a:rPr lang="en-US" smtClean="0">
                <a:solidFill>
                  <a:srgbClr val="172A5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172A5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8186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8E7FC-0D06-5746-ACD2-382B85715E82}" type="datetimeFigureOut">
              <a:rPr lang="en-US" smtClean="0">
                <a:solidFill>
                  <a:srgbClr val="172A56">
                    <a:tint val="75000"/>
                  </a:srgbClr>
                </a:solidFill>
              </a:rPr>
              <a:pPr/>
              <a:t>2/25/2020</a:t>
            </a:fld>
            <a:endParaRPr lang="en-US">
              <a:solidFill>
                <a:srgbClr val="172A56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72A56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383EF-49D2-1B41-8C7D-9D347A7E21C1}" type="slidenum">
              <a:rPr lang="en-US" smtClean="0">
                <a:solidFill>
                  <a:srgbClr val="172A5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172A5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2250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8E7FC-0D06-5746-ACD2-382B85715E82}" type="datetimeFigureOut">
              <a:rPr lang="en-US" smtClean="0">
                <a:solidFill>
                  <a:srgbClr val="172A56">
                    <a:tint val="75000"/>
                  </a:srgbClr>
                </a:solidFill>
              </a:rPr>
              <a:pPr/>
              <a:t>2/25/2020</a:t>
            </a:fld>
            <a:endParaRPr lang="en-US">
              <a:solidFill>
                <a:srgbClr val="172A56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72A56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383EF-49D2-1B41-8C7D-9D347A7E21C1}" type="slidenum">
              <a:rPr lang="en-US" smtClean="0">
                <a:solidFill>
                  <a:srgbClr val="172A5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172A5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7894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8E7FC-0D06-5746-ACD2-382B85715E82}" type="datetimeFigureOut">
              <a:rPr lang="en-US" smtClean="0">
                <a:solidFill>
                  <a:srgbClr val="172A56">
                    <a:tint val="75000"/>
                  </a:srgbClr>
                </a:solidFill>
              </a:rPr>
              <a:pPr/>
              <a:t>2/25/2020</a:t>
            </a:fld>
            <a:endParaRPr lang="en-US">
              <a:solidFill>
                <a:srgbClr val="172A56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72A56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383EF-49D2-1B41-8C7D-9D347A7E21C1}" type="slidenum">
              <a:rPr lang="en-US" smtClean="0">
                <a:solidFill>
                  <a:srgbClr val="172A5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172A5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035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8E7FC-0D06-5746-ACD2-382B85715E82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383EF-49D2-1B41-8C7D-9D347A7E2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508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8E7FC-0D06-5746-ACD2-382B85715E82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383EF-49D2-1B41-8C7D-9D347A7E2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54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8E7FC-0D06-5746-ACD2-382B85715E82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383EF-49D2-1B41-8C7D-9D347A7E2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475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8E7FC-0D06-5746-ACD2-382B85715E82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383EF-49D2-1B41-8C7D-9D347A7E2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673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8E7FC-0D06-5746-ACD2-382B85715E82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383EF-49D2-1B41-8C7D-9D347A7E2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935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8E7FC-0D06-5746-ACD2-382B85715E82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383EF-49D2-1B41-8C7D-9D347A7E2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648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8E7FC-0D06-5746-ACD2-382B85715E82}" type="datetimeFigureOut">
              <a:rPr lang="en-US" smtClean="0"/>
              <a:t>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383EF-49D2-1B41-8C7D-9D347A7E2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6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01" tIns="45701" rIns="91401" bIns="4570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01" tIns="45701" rIns="91401" bIns="4570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01" tIns="45701" rIns="91401" bIns="4570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03"/>
            <a:fld id="{12F8E7FC-0D06-5746-ACD2-382B85715E82}" type="datetimeFigureOut">
              <a:rPr lang="en-US" smtClean="0">
                <a:solidFill>
                  <a:srgbClr val="172A56">
                    <a:tint val="75000"/>
                  </a:srgbClr>
                </a:solidFill>
              </a:rPr>
              <a:pPr defTabSz="457003"/>
              <a:t>2/25/2020</a:t>
            </a:fld>
            <a:endParaRPr lang="en-US" dirty="0">
              <a:solidFill>
                <a:srgbClr val="172A56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4767264"/>
            <a:ext cx="2895600" cy="273844"/>
          </a:xfrm>
          <a:prstGeom prst="rect">
            <a:avLst/>
          </a:prstGeom>
        </p:spPr>
        <p:txBody>
          <a:bodyPr vert="horz" lIns="91401" tIns="45701" rIns="91401" bIns="4570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03"/>
            <a:endParaRPr lang="en-US" dirty="0">
              <a:solidFill>
                <a:srgbClr val="172A56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01" tIns="45701" rIns="91401" bIns="4570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03"/>
            <a:fld id="{1A7383EF-49D2-1B41-8C7D-9D347A7E21C1}" type="slidenum">
              <a:rPr lang="en-US" smtClean="0">
                <a:solidFill>
                  <a:srgbClr val="172A56">
                    <a:tint val="75000"/>
                  </a:srgbClr>
                </a:solidFill>
              </a:rPr>
              <a:pPr defTabSz="457003"/>
              <a:t>‹#›</a:t>
            </a:fld>
            <a:endParaRPr lang="en-US" dirty="0">
              <a:solidFill>
                <a:srgbClr val="172A5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802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708" r:id="rId12"/>
  </p:sldLayoutIdLst>
  <p:txStyles>
    <p:titleStyle>
      <a:lvl1pPr algn="ctr" defTabSz="45700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53" indent="-342753" algn="l" defTabSz="457003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28" indent="-285626" algn="l" defTabSz="457003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07" indent="-228501" algn="l" defTabSz="457003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09" indent="-228501" algn="l" defTabSz="457003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11" indent="-228501" algn="l" defTabSz="457003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14" indent="-228501" algn="l" defTabSz="45700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17" indent="-228501" algn="l" defTabSz="45700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20" indent="-228501" algn="l" defTabSz="45700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520" indent="-228501" algn="l" defTabSz="45700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03" algn="l" defTabSz="4570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06" algn="l" defTabSz="4570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08" algn="l" defTabSz="4570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10" algn="l" defTabSz="4570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13" algn="l" defTabSz="4570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16" algn="l" defTabSz="4570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18" algn="l" defTabSz="4570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21" algn="l" defTabSz="4570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8E7FC-0D06-5746-ACD2-382B85715E82}" type="datetimeFigureOut">
              <a:rPr lang="en-US" smtClean="0">
                <a:solidFill>
                  <a:srgbClr val="172A56">
                    <a:tint val="75000"/>
                  </a:srgbClr>
                </a:solidFill>
              </a:rPr>
              <a:pPr/>
              <a:t>2/25/2020</a:t>
            </a:fld>
            <a:endParaRPr lang="en-US">
              <a:solidFill>
                <a:srgbClr val="172A56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172A56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383EF-49D2-1B41-8C7D-9D347A7E21C1}" type="slidenum">
              <a:rPr lang="en-US" smtClean="0">
                <a:solidFill>
                  <a:srgbClr val="172A56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172A5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43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image" Target="../media/image46.png"/><Relationship Id="rId7" Type="http://schemas.openxmlformats.org/officeDocument/2006/relationships/image" Target="../media/image50.gi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6.GIF"/><Relationship Id="rId4" Type="http://schemas.openxmlformats.org/officeDocument/2006/relationships/image" Target="../media/image47.png"/><Relationship Id="rId9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7.emf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jpeg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gif"/><Relationship Id="rId4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hyperlink" Target="https://github.com/USNavalResearchLaboratory/GeoIPS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-1"/>
            <a:ext cx="9144000" cy="3264196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821" y="1701008"/>
            <a:ext cx="8545430" cy="127645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FBBE08"/>
                </a:solidFill>
                <a:latin typeface="Arial"/>
                <a:cs typeface="Arial"/>
              </a:rPr>
              <a:t>A Navy perspective on Tropical Weather Applications and Research</a:t>
            </a:r>
          </a:p>
        </p:txBody>
      </p:sp>
      <p:pic>
        <p:nvPicPr>
          <p:cNvPr id="4" name="Picture 3" descr="NRL_logo_Revers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715" y="168055"/>
            <a:ext cx="1725514" cy="1152888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4572000" y="3591906"/>
            <a:ext cx="4310898" cy="994381"/>
          </a:xfrm>
          <a:prstGeom prst="rect">
            <a:avLst/>
          </a:prstGeom>
        </p:spPr>
        <p:txBody>
          <a:bodyPr vert="horz" lIns="91438" tIns="45719" rIns="91438" bIns="45719" rtlCol="0">
            <a:normAutofit lnSpcReduction="10000"/>
          </a:bodyPr>
          <a:lstStyle>
            <a:lvl1pPr marL="0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8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2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800" i="1" dirty="0">
                <a:solidFill>
                  <a:schemeClr val="bg1"/>
                </a:solidFill>
                <a:latin typeface="Arial"/>
                <a:cs typeface="Arial"/>
              </a:rPr>
              <a:t>Josh </a:t>
            </a:r>
            <a:r>
              <a:rPr lang="en-US" sz="1800" i="1" dirty="0" smtClean="0">
                <a:solidFill>
                  <a:schemeClr val="bg1"/>
                </a:solidFill>
                <a:latin typeface="Arial"/>
                <a:cs typeface="Arial"/>
              </a:rPr>
              <a:t>Cossuth</a:t>
            </a:r>
          </a:p>
          <a:p>
            <a:pPr algn="r"/>
            <a:r>
              <a:rPr lang="en-US" sz="1800" b="1" dirty="0" smtClean="0">
                <a:solidFill>
                  <a:schemeClr val="bg1"/>
                </a:solidFill>
                <a:latin typeface="Arial"/>
                <a:cs typeface="Arial"/>
              </a:rPr>
              <a:t>U.S. Naval Research Laboratory</a:t>
            </a:r>
          </a:p>
          <a:p>
            <a:pPr algn="r"/>
            <a:r>
              <a:rPr lang="en-US" sz="1800" b="1" dirty="0" smtClean="0">
                <a:solidFill>
                  <a:schemeClr val="bg1"/>
                </a:solidFill>
                <a:latin typeface="Arial"/>
                <a:cs typeface="Arial"/>
              </a:rPr>
              <a:t>Office of Naval Research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216821" y="3727118"/>
            <a:ext cx="4158595" cy="723956"/>
          </a:xfrm>
          <a:prstGeom prst="rect">
            <a:avLst/>
          </a:prstGeom>
        </p:spPr>
        <p:txBody>
          <a:bodyPr vert="horz" lIns="91438" tIns="45719" rIns="91438" bIns="45719" rtlCol="0">
            <a:noAutofit/>
          </a:bodyPr>
          <a:lstStyle>
            <a:lvl1pPr marL="0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8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2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i="1" dirty="0" smtClean="0">
                <a:solidFill>
                  <a:schemeClr val="bg1"/>
                </a:solidFill>
                <a:latin typeface="Arial"/>
                <a:cs typeface="Arial"/>
              </a:rPr>
              <a:t>26 February 2020</a:t>
            </a:r>
          </a:p>
          <a:p>
            <a:pPr algn="l"/>
            <a:r>
              <a:rPr lang="en-US" sz="1800" b="1" dirty="0" smtClean="0">
                <a:solidFill>
                  <a:schemeClr val="bg1"/>
                </a:solidFill>
                <a:latin typeface="Arial"/>
                <a:cs typeface="Arial"/>
              </a:rPr>
              <a:t>NOAA JPSS/GOES-R PGRR Summit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86" y="197684"/>
            <a:ext cx="2433018" cy="109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06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745332" y="2457094"/>
            <a:ext cx="276225" cy="128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8" rIns="91413" bIns="4570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090008"/>
            <a:ext cx="5504436" cy="342946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28235" y="4567751"/>
            <a:ext cx="5610957" cy="538585"/>
          </a:xfrm>
          <a:prstGeom prst="rect">
            <a:avLst/>
          </a:prstGeom>
          <a:ln w="28575">
            <a:noFill/>
          </a:ln>
        </p:spPr>
        <p:txBody>
          <a:bodyPr wrap="square" lIns="91413" tIns="45708" rIns="91413" bIns="45708">
            <a:spAutoFit/>
          </a:bodyPr>
          <a:lstStyle/>
          <a:p>
            <a:pPr algn="ctr"/>
            <a:r>
              <a:rPr lang="en-US" sz="1200" dirty="0">
                <a:solidFill>
                  <a:prstClr val="black"/>
                </a:solidFill>
              </a:rPr>
              <a:t>0-10°N OLR anomalies shaded from (a) NOAA obs. and (b) 45 d NESM forecast. MJO-filtered OLR anomalies are contoured in red every 15 W m</a:t>
            </a:r>
            <a:r>
              <a:rPr lang="en-US" sz="1200" baseline="30000" dirty="0">
                <a:solidFill>
                  <a:prstClr val="black"/>
                </a:solidFill>
              </a:rPr>
              <a:t>-2 </a:t>
            </a:r>
            <a:r>
              <a:rPr lang="en-US" sz="1200" dirty="0">
                <a:solidFill>
                  <a:prstClr val="black"/>
                </a:solidFill>
              </a:rPr>
              <a:t>.</a:t>
            </a:r>
          </a:p>
          <a:p>
            <a:pPr algn="ctr"/>
            <a:endParaRPr lang="en-US" sz="500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0800000">
            <a:off x="5612466" y="1311941"/>
            <a:ext cx="430833" cy="1085850"/>
          </a:xfrm>
          <a:prstGeom prst="rect">
            <a:avLst/>
          </a:prstGeom>
          <a:noFill/>
        </p:spPr>
        <p:txBody>
          <a:bodyPr vert="vert270" wrap="square" lIns="91413" tIns="45708" rIns="91413" bIns="45708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TIME	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 rot="5400000">
            <a:off x="5527151" y="2101628"/>
            <a:ext cx="592220" cy="277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8" rIns="91413" bIns="4570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8" y="1090008"/>
            <a:ext cx="2947181" cy="646307"/>
          </a:xfrm>
          <a:prstGeom prst="rect">
            <a:avLst/>
          </a:prstGeom>
          <a:noFill/>
        </p:spPr>
        <p:txBody>
          <a:bodyPr wrap="square" lIns="91413" tIns="45708" rIns="91413" bIns="45708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1B365D"/>
                </a:solidFill>
              </a:rPr>
              <a:t>Navy ESPC </a:t>
            </a:r>
            <a:r>
              <a:rPr lang="en-US" b="1" dirty="0" smtClean="0">
                <a:solidFill>
                  <a:srgbClr val="1B365D"/>
                </a:solidFill>
              </a:rPr>
              <a:t>45-day forecast from 2015060112</a:t>
            </a:r>
            <a:endParaRPr lang="en-US" b="1" dirty="0">
              <a:solidFill>
                <a:srgbClr val="1B365D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923011" y="3046337"/>
            <a:ext cx="6993568" cy="1790706"/>
            <a:chOff x="1923003" y="4061780"/>
            <a:chExt cx="6993568" cy="2387608"/>
          </a:xfrm>
        </p:grpSpPr>
        <p:sp>
          <p:nvSpPr>
            <p:cNvPr id="17" name="TextBox 16"/>
            <p:cNvSpPr txBox="1"/>
            <p:nvPr/>
          </p:nvSpPr>
          <p:spPr>
            <a:xfrm>
              <a:off x="6222608" y="5344488"/>
              <a:ext cx="2693963" cy="1104900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 rtlCol="0">
              <a:noAutofit/>
            </a:bodyPr>
            <a:lstStyle/>
            <a:p>
              <a:pPr algn="ctr"/>
              <a:r>
                <a:rPr lang="en-US" b="1" dirty="0">
                  <a:solidFill>
                    <a:prstClr val="white"/>
                  </a:solidFill>
                </a:rPr>
                <a:t>TC genesis more common during active MJO phase</a:t>
              </a:r>
            </a:p>
            <a:p>
              <a:pPr algn="ctr"/>
              <a:endParaRPr lang="en-US" b="1" dirty="0">
                <a:solidFill>
                  <a:prstClr val="white"/>
                </a:solidFill>
              </a:endParaRPr>
            </a:p>
            <a:p>
              <a:pPr algn="ctr"/>
              <a:endParaRPr lang="en-US" b="1" dirty="0">
                <a:solidFill>
                  <a:prstClr val="white"/>
                </a:solidFill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 flipV="1">
              <a:off x="1923003" y="4061780"/>
              <a:ext cx="4117609" cy="139933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4572000" y="2021519"/>
            <a:ext cx="4344579" cy="1040906"/>
            <a:chOff x="4571995" y="3157006"/>
            <a:chExt cx="4344579" cy="1387874"/>
          </a:xfrm>
        </p:grpSpPr>
        <p:sp>
          <p:nvSpPr>
            <p:cNvPr id="13" name="TextBox 12"/>
            <p:cNvSpPr txBox="1"/>
            <p:nvPr/>
          </p:nvSpPr>
          <p:spPr>
            <a:xfrm>
              <a:off x="6222611" y="3157006"/>
              <a:ext cx="2693963" cy="1366423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 rtlCol="0">
              <a:noAutofit/>
            </a:bodyPr>
            <a:lstStyle/>
            <a:p>
              <a:pPr algn="ctr"/>
              <a:r>
                <a:rPr lang="en-US" b="1" dirty="0" smtClean="0">
                  <a:solidFill>
                    <a:prstClr val="white"/>
                  </a:solidFill>
                </a:rPr>
                <a:t>45-day </a:t>
              </a:r>
              <a:r>
                <a:rPr lang="en-US" b="1" dirty="0">
                  <a:solidFill>
                    <a:prstClr val="white"/>
                  </a:solidFill>
                </a:rPr>
                <a:t>forecast captures both MJO and elevated TC </a:t>
              </a:r>
              <a:r>
                <a:rPr lang="en-US" b="1" dirty="0" smtClean="0">
                  <a:solidFill>
                    <a:prstClr val="white"/>
                  </a:solidFill>
                </a:rPr>
                <a:t>genesis in this example  </a:t>
              </a:r>
              <a:endParaRPr lang="en-US" b="1" dirty="0">
                <a:solidFill>
                  <a:prstClr val="white"/>
                </a:solidFill>
              </a:endParaRPr>
            </a:p>
            <a:p>
              <a:pPr algn="ctr"/>
              <a:endParaRPr lang="en-US" b="1" dirty="0">
                <a:solidFill>
                  <a:prstClr val="white"/>
                </a:solidFill>
              </a:endParaRPr>
            </a:p>
            <a:p>
              <a:pPr algn="ctr"/>
              <a:endParaRPr lang="en-US" b="1" dirty="0">
                <a:solidFill>
                  <a:prstClr val="white"/>
                </a:solidFill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H="1">
              <a:off x="4571995" y="4147696"/>
              <a:ext cx="1584960" cy="39718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Slide Number Placeholder 1"/>
          <p:cNvSpPr txBox="1">
            <a:spLocks/>
          </p:cNvSpPr>
          <p:nvPr/>
        </p:nvSpPr>
        <p:spPr>
          <a:xfrm>
            <a:off x="7010400" y="4869658"/>
            <a:ext cx="2133600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820295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10147" algn="l" defTabSz="820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0295" algn="l" defTabSz="820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0442" algn="l" defTabSz="820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0589" algn="l" defTabSz="820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0736" algn="l" defTabSz="820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0885" algn="l" defTabSz="820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71031" algn="l" defTabSz="820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81178" algn="l" defTabSz="820295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724A9CE-D52B-4DB5-BE20-7222A791BBF0}" type="slidenum">
              <a:rPr lang="en-US" sz="1400" b="1">
                <a:solidFill>
                  <a:prstClr val="black"/>
                </a:solidFill>
              </a:rPr>
              <a:pPr/>
              <a:t>10</a:t>
            </a:fld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1177476" y="12703"/>
            <a:ext cx="7966524" cy="857250"/>
          </a:xfrm>
        </p:spPr>
        <p:txBody>
          <a:bodyPr/>
          <a:lstStyle/>
          <a:p>
            <a:r>
              <a:rPr lang="en-US" dirty="0" smtClean="0"/>
              <a:t>TC Prediction using Navy ESPC</a:t>
            </a:r>
            <a:endParaRPr lang="en-US" dirty="0"/>
          </a:p>
        </p:txBody>
      </p:sp>
      <p:pic>
        <p:nvPicPr>
          <p:cNvPr id="22" name="Picture 21" descr="NRL_logo_4CP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49" y="141365"/>
            <a:ext cx="1026429" cy="685800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0" y="915893"/>
            <a:ext cx="9144000" cy="0"/>
          </a:xfrm>
          <a:prstGeom prst="line">
            <a:avLst/>
          </a:prstGeom>
          <a:ln>
            <a:solidFill>
              <a:srgbClr val="FBBE0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24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7475" y="55640"/>
            <a:ext cx="7966525" cy="857250"/>
          </a:xfrm>
        </p:spPr>
        <p:txBody>
          <a:bodyPr>
            <a:noAutofit/>
          </a:bodyPr>
          <a:lstStyle/>
          <a:p>
            <a:r>
              <a:rPr lang="en-US" sz="2800" dirty="0" smtClean="0"/>
              <a:t>More Tropical Weath</a:t>
            </a:r>
            <a:r>
              <a:rPr lang="en-US" sz="2800" dirty="0" smtClean="0"/>
              <a:t>er Satellite Research at NRL</a:t>
            </a:r>
            <a:endParaRPr lang="en-US" sz="2800" dirty="0"/>
          </a:p>
        </p:txBody>
      </p:sp>
      <p:pic>
        <p:nvPicPr>
          <p:cNvPr id="4" name="Picture 3" descr="NRL_logo_4CP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49" y="141365"/>
            <a:ext cx="1026429" cy="6858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0" y="915893"/>
            <a:ext cx="9144000" cy="0"/>
          </a:xfrm>
          <a:prstGeom prst="line">
            <a:avLst/>
          </a:prstGeom>
          <a:ln>
            <a:solidFill>
              <a:srgbClr val="FBBE0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5419" y="3096844"/>
            <a:ext cx="6168794" cy="2046656"/>
          </a:xfrm>
          <a:prstGeom prst="rect">
            <a:avLst/>
          </a:prstGeom>
        </p:spPr>
      </p:pic>
      <p:sp>
        <p:nvSpPr>
          <p:cNvPr id="20" name="Content Placeholder 19"/>
          <p:cNvSpPr>
            <a:spLocks noGrp="1"/>
          </p:cNvSpPr>
          <p:nvPr>
            <p:ph idx="1"/>
          </p:nvPr>
        </p:nvSpPr>
        <p:spPr>
          <a:xfrm>
            <a:off x="144088" y="1106277"/>
            <a:ext cx="4217323" cy="1702382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(Right) </a:t>
            </a:r>
            <a:r>
              <a:rPr lang="en-US" dirty="0" err="1" smtClean="0"/>
              <a:t>NexSat</a:t>
            </a:r>
            <a:r>
              <a:rPr lang="en-US" dirty="0" smtClean="0"/>
              <a:t>: demonstration website for real-time new product testing with partners and field campaigns</a:t>
            </a:r>
          </a:p>
          <a:p>
            <a:pPr lvl="4"/>
            <a:endParaRPr lang="en-US" dirty="0" smtClean="0"/>
          </a:p>
          <a:p>
            <a:r>
              <a:rPr lang="en-US" dirty="0" smtClean="0"/>
              <a:t>(Below) Atmospheric Rivers: comparing structural signature between TPW and GOES water vapor channels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049" y="2897387"/>
            <a:ext cx="2485028" cy="2149324"/>
          </a:xfrm>
          <a:prstGeom prst="rect">
            <a:avLst/>
          </a:prstGeom>
        </p:spPr>
      </p:pic>
      <p:pic>
        <p:nvPicPr>
          <p:cNvPr id="22" name="Picture 6" descr="Thumbnail modi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714" y="1045418"/>
            <a:ext cx="2394599" cy="136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211" y="1452666"/>
            <a:ext cx="1477227" cy="144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360" y="1201075"/>
            <a:ext cx="1460643" cy="1428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692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7475" y="55640"/>
            <a:ext cx="7966525" cy="857250"/>
          </a:xfrm>
        </p:spPr>
        <p:txBody>
          <a:bodyPr>
            <a:noAutofit/>
          </a:bodyPr>
          <a:lstStyle/>
          <a:p>
            <a:r>
              <a:rPr lang="en-US" sz="4000" dirty="0" smtClean="0"/>
              <a:t>ONR’s Tropical Cyclone Programs</a:t>
            </a:r>
            <a:endParaRPr lang="en-US" sz="40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915893"/>
            <a:ext cx="9144000" cy="0"/>
          </a:xfrm>
          <a:prstGeom prst="line">
            <a:avLst/>
          </a:prstGeom>
          <a:ln>
            <a:solidFill>
              <a:srgbClr val="FBBE0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119856" y="4653361"/>
            <a:ext cx="8904288" cy="449485"/>
          </a:xfrm>
          <a:prstGeom prst="roundRect">
            <a:avLst/>
          </a:prstGeom>
          <a:solidFill>
            <a:srgbClr val="99CCFF"/>
          </a:solidFill>
          <a:ln w="127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smtClean="0">
                <a:solidFill>
                  <a:srgbClr val="000000"/>
                </a:solidFill>
                <a:cs typeface="Arial" pitchFamily="34" charset="0"/>
              </a:rPr>
              <a:t>Programmatic Formula: Focused research efforts tying state-of-the-science theory with targeting observing methods can successfully improve numerical representation of tropical cyclones towards more accurate prediction.</a:t>
            </a:r>
            <a:endParaRPr lang="en-US" sz="1200" b="1" dirty="0">
              <a:solidFill>
                <a:srgbClr val="000000"/>
              </a:solidFill>
              <a:cs typeface="Arial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42383" y="2423542"/>
            <a:ext cx="8847864" cy="952286"/>
            <a:chOff x="132019" y="3572294"/>
            <a:chExt cx="8847864" cy="2563829"/>
          </a:xfrm>
        </p:grpSpPr>
        <p:sp>
          <p:nvSpPr>
            <p:cNvPr id="33" name="Rectangle 32"/>
            <p:cNvSpPr/>
            <p:nvPr/>
          </p:nvSpPr>
          <p:spPr>
            <a:xfrm>
              <a:off x="132019" y="3572294"/>
              <a:ext cx="8847864" cy="2563829"/>
            </a:xfrm>
            <a:prstGeom prst="rect">
              <a:avLst/>
            </a:prstGeom>
            <a:solidFill>
              <a:srgbClr val="FFFFCC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TextBox 14"/>
            <p:cNvSpPr txBox="1">
              <a:spLocks noChangeArrowheads="1"/>
            </p:cNvSpPr>
            <p:nvPr/>
          </p:nvSpPr>
          <p:spPr bwMode="auto">
            <a:xfrm>
              <a:off x="154327" y="3630020"/>
              <a:ext cx="7328298" cy="948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300"/>
                </a:lnSpc>
                <a:spcBef>
                  <a:spcPts val="400"/>
                </a:spcBef>
              </a:pPr>
              <a:r>
                <a:rPr lang="en-US" sz="1400" b="1" dirty="0" smtClean="0">
                  <a:solidFill>
                    <a:srgbClr val="000000"/>
                  </a:solidFill>
                  <a:cs typeface="Arial" pitchFamily="34" charset="0"/>
                </a:rPr>
                <a:t>FY07-11: </a:t>
              </a:r>
              <a:r>
                <a:rPr lang="en-US" sz="1400" b="1" dirty="0">
                  <a:solidFill>
                    <a:srgbClr val="000000"/>
                  </a:solidFill>
                  <a:cs typeface="Arial" pitchFamily="34" charset="0"/>
                </a:rPr>
                <a:t>Tropical Cyclone Structure (TCS</a:t>
              </a:r>
              <a:r>
                <a:rPr lang="en-US" sz="1400" b="1" dirty="0" smtClean="0">
                  <a:solidFill>
                    <a:srgbClr val="000000"/>
                  </a:solidFill>
                  <a:cs typeface="Arial" pitchFamily="34" charset="0"/>
                </a:rPr>
                <a:t>)</a:t>
              </a:r>
              <a:endParaRPr lang="en-US" sz="1100" b="1" dirty="0" smtClean="0">
                <a:solidFill>
                  <a:srgbClr val="000000"/>
                </a:solidFill>
                <a:cs typeface="Arial" pitchFamily="34" charset="0"/>
              </a:endParaRPr>
            </a:p>
            <a:p>
              <a:pPr marL="117475" indent="-117475">
                <a:lnSpc>
                  <a:spcPts val="1300"/>
                </a:lnSpc>
                <a:spcBef>
                  <a:spcPts val="600"/>
                </a:spcBef>
                <a:buFont typeface="Arial" charset="0"/>
                <a:buChar char="•"/>
              </a:pPr>
              <a:r>
                <a:rPr lang="en-US" sz="1100" b="1" dirty="0">
                  <a:solidFill>
                    <a:srgbClr val="C00000"/>
                  </a:solidFill>
                  <a:cs typeface="Arial" pitchFamily="34" charset="0"/>
                </a:rPr>
                <a:t>Focused on storm scale </a:t>
              </a:r>
              <a:r>
                <a:rPr lang="en-US" sz="1100" b="1" dirty="0" smtClean="0">
                  <a:solidFill>
                    <a:srgbClr val="C00000"/>
                  </a:solidFill>
                  <a:cs typeface="Arial" pitchFamily="34" charset="0"/>
                </a:rPr>
                <a:t>processes that produced increasingly </a:t>
              </a:r>
              <a:r>
                <a:rPr lang="en-US" sz="1100" b="1" dirty="0">
                  <a:solidFill>
                    <a:srgbClr val="C00000"/>
                  </a:solidFill>
                  <a:cs typeface="Arial" pitchFamily="34" charset="0"/>
                </a:rPr>
                <a:t>reliable intensity and surface wind radii predictions (structure). Applied research </a:t>
              </a:r>
              <a:r>
                <a:rPr lang="en-US" sz="1100" b="1" dirty="0" smtClean="0">
                  <a:solidFill>
                    <a:srgbClr val="C00000"/>
                  </a:solidFill>
                  <a:cs typeface="Arial" pitchFamily="34" charset="0"/>
                </a:rPr>
                <a:t>(ONR 6.2 </a:t>
              </a:r>
              <a:r>
                <a:rPr lang="en-US" sz="1100" b="1" dirty="0">
                  <a:solidFill>
                    <a:srgbClr val="C00000"/>
                  </a:solidFill>
                  <a:cs typeface="Arial" pitchFamily="34" charset="0"/>
                </a:rPr>
                <a:t>core) developed and transitioned COAMPS-TC; first skillful operational mesoscale TC </a:t>
              </a:r>
              <a:r>
                <a:rPr lang="en-US" sz="1100" b="1" dirty="0" smtClean="0">
                  <a:solidFill>
                    <a:srgbClr val="C00000"/>
                  </a:solidFill>
                  <a:cs typeface="Arial" pitchFamily="34" charset="0"/>
                </a:rPr>
                <a:t>model.</a:t>
              </a:r>
              <a:r>
                <a:rPr lang="en-US" sz="1100" b="1" dirty="0">
                  <a:solidFill>
                    <a:srgbClr val="C00000"/>
                  </a:solidFill>
                  <a:cs typeface="Arial" pitchFamily="34" charset="0"/>
                </a:rPr>
                <a:t> </a:t>
              </a:r>
              <a:r>
                <a:rPr lang="en-US" sz="1100" b="1" dirty="0" smtClean="0">
                  <a:cs typeface="Arial" pitchFamily="34" charset="0"/>
                </a:rPr>
                <a:t>Two </a:t>
              </a:r>
              <a:r>
                <a:rPr lang="en-US" sz="1100" b="1" dirty="0" smtClean="0">
                  <a:cs typeface="Arial" pitchFamily="34" charset="0"/>
                </a:rPr>
                <a:t>Field Campaign </a:t>
              </a:r>
              <a:r>
                <a:rPr lang="en-US" sz="1100" b="1" dirty="0" smtClean="0">
                  <a:cs typeface="Arial" pitchFamily="34" charset="0"/>
                </a:rPr>
                <a:t>Years with T-PARC and ITOP.</a:t>
              </a:r>
              <a:endParaRPr lang="en-US" sz="1100" b="1" dirty="0" smtClean="0">
                <a:cs typeface="Arial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47925" y="982765"/>
            <a:ext cx="8829501" cy="1595961"/>
            <a:chOff x="132019" y="2365252"/>
            <a:chExt cx="8829501" cy="1595961"/>
          </a:xfrm>
        </p:grpSpPr>
        <p:sp>
          <p:nvSpPr>
            <p:cNvPr id="31" name="Rectangle 30"/>
            <p:cNvSpPr/>
            <p:nvPr/>
          </p:nvSpPr>
          <p:spPr>
            <a:xfrm>
              <a:off x="132019" y="2365252"/>
              <a:ext cx="8829501" cy="1392071"/>
            </a:xfrm>
            <a:prstGeom prst="rect">
              <a:avLst/>
            </a:prstGeom>
            <a:solidFill>
              <a:srgbClr val="FFFFCC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Box 15"/>
            <p:cNvSpPr txBox="1">
              <a:spLocks noChangeArrowheads="1"/>
            </p:cNvSpPr>
            <p:nvPr/>
          </p:nvSpPr>
          <p:spPr bwMode="auto">
            <a:xfrm>
              <a:off x="154327" y="2394117"/>
              <a:ext cx="7149594" cy="15670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100"/>
                </a:lnSpc>
                <a:spcBef>
                  <a:spcPts val="400"/>
                </a:spcBef>
              </a:pPr>
              <a:r>
                <a:rPr lang="en-US" sz="1400" b="1" dirty="0" smtClean="0">
                  <a:solidFill>
                    <a:srgbClr val="000000"/>
                  </a:solidFill>
                  <a:cs typeface="Arial" pitchFamily="34" charset="0"/>
                </a:rPr>
                <a:t>FY00-04: </a:t>
              </a:r>
              <a:r>
                <a:rPr lang="en-US" sz="1400" b="1" dirty="0">
                  <a:solidFill>
                    <a:srgbClr val="000000"/>
                  </a:solidFill>
                  <a:cs typeface="Arial" pitchFamily="34" charset="0"/>
                </a:rPr>
                <a:t>Coupled Boundary Layers/Air-Sea Transfer </a:t>
              </a:r>
              <a:r>
                <a:rPr lang="en-US" sz="1400" b="1" dirty="0" smtClean="0">
                  <a:solidFill>
                    <a:srgbClr val="000000"/>
                  </a:solidFill>
                  <a:cs typeface="Arial" pitchFamily="34" charset="0"/>
                </a:rPr>
                <a:t>(CBLAST) </a:t>
              </a:r>
            </a:p>
            <a:p>
              <a:pPr marL="112713" indent="-112713">
                <a:lnSpc>
                  <a:spcPts val="1100"/>
                </a:lnSpc>
                <a:spcBef>
                  <a:spcPts val="400"/>
                </a:spcBef>
                <a:buFont typeface="Arial" charset="0"/>
                <a:buChar char="•"/>
              </a:pPr>
              <a:r>
                <a:rPr lang="en-US" sz="1100" b="1" dirty="0" smtClean="0">
                  <a:solidFill>
                    <a:srgbClr val="000000"/>
                  </a:solidFill>
                  <a:cs typeface="Arial" pitchFamily="34" charset="0"/>
                </a:rPr>
                <a:t>Focused </a:t>
              </a:r>
              <a:r>
                <a:rPr lang="en-US" sz="1100" b="1" dirty="0">
                  <a:solidFill>
                    <a:srgbClr val="000000"/>
                  </a:solidFill>
                  <a:cs typeface="Arial" pitchFamily="34" charset="0"/>
                </a:rPr>
                <a:t>on processes that occur in the oceanic and atmospheric wave boundary </a:t>
              </a:r>
              <a:r>
                <a:rPr lang="en-US" sz="1100" b="1" dirty="0" smtClean="0">
                  <a:solidFill>
                    <a:srgbClr val="000000"/>
                  </a:solidFill>
                  <a:cs typeface="Arial" pitchFamily="34" charset="0"/>
                </a:rPr>
                <a:t>layers.</a:t>
              </a:r>
              <a:r>
                <a:rPr lang="en-US" sz="1100" b="1" dirty="0">
                  <a:solidFill>
                    <a:srgbClr val="000000"/>
                  </a:solidFill>
                  <a:cs typeface="Arial" pitchFamily="34" charset="0"/>
                </a:rPr>
                <a:t> </a:t>
              </a:r>
              <a:r>
                <a:rPr lang="en-US" sz="1100" b="1" dirty="0" smtClean="0">
                  <a:cs typeface="Arial" pitchFamily="34" charset="0"/>
                </a:rPr>
                <a:t>Re-examined </a:t>
              </a:r>
              <a:r>
                <a:rPr lang="en-US" sz="1100" b="1" dirty="0">
                  <a:cs typeface="Arial" pitchFamily="34" charset="0"/>
                </a:rPr>
                <a:t>existing observations of hurricane-ocean boundary layer, wave condition, and hurricane </a:t>
              </a:r>
              <a:r>
                <a:rPr lang="en-US" sz="1100" b="1" dirty="0" smtClean="0">
                  <a:cs typeface="Arial" pitchFamily="34" charset="0"/>
                </a:rPr>
                <a:t>energetics.</a:t>
              </a:r>
            </a:p>
            <a:p>
              <a:pPr marL="112713" indent="-112713">
                <a:lnSpc>
                  <a:spcPts val="1100"/>
                </a:lnSpc>
                <a:spcBef>
                  <a:spcPts val="400"/>
                </a:spcBef>
                <a:buFont typeface="Arial" charset="0"/>
                <a:buChar char="•"/>
              </a:pPr>
              <a:r>
                <a:rPr lang="en-US" sz="1100" b="1" dirty="0" smtClean="0">
                  <a:solidFill>
                    <a:srgbClr val="C00000"/>
                  </a:solidFill>
                  <a:cs typeface="Arial" pitchFamily="34" charset="0"/>
                </a:rPr>
                <a:t>FY03</a:t>
              </a:r>
              <a:r>
                <a:rPr lang="en-US" sz="1100" b="1" dirty="0">
                  <a:solidFill>
                    <a:srgbClr val="C00000"/>
                  </a:solidFill>
                  <a:cs typeface="Arial" pitchFamily="34" charset="0"/>
                </a:rPr>
                <a:t>: </a:t>
              </a:r>
              <a:r>
                <a:rPr lang="en-US" sz="1100" b="1" dirty="0" smtClean="0">
                  <a:solidFill>
                    <a:srgbClr val="C00000"/>
                  </a:solidFill>
                  <a:cs typeface="Arial" pitchFamily="34" charset="0"/>
                </a:rPr>
                <a:t>A coordinated field campaign of </a:t>
              </a:r>
              <a:r>
                <a:rPr lang="en-US" sz="1100" b="1" dirty="0">
                  <a:solidFill>
                    <a:srgbClr val="C00000"/>
                  </a:solidFill>
                  <a:cs typeface="Arial" pitchFamily="34" charset="0"/>
                </a:rPr>
                <a:t>coincident airborne in situ and remote sensing measurements, together with air-deployed, in-situ </a:t>
              </a:r>
              <a:r>
                <a:rPr lang="en-US" sz="1100" b="1" dirty="0" smtClean="0">
                  <a:solidFill>
                    <a:srgbClr val="C00000"/>
                  </a:solidFill>
                  <a:cs typeface="Arial" pitchFamily="34" charset="0"/>
                </a:rPr>
                <a:t>measurements using </a:t>
              </a:r>
              <a:r>
                <a:rPr lang="en-US" sz="1100" b="1" dirty="0">
                  <a:solidFill>
                    <a:srgbClr val="C00000"/>
                  </a:solidFill>
                  <a:cs typeface="Arial" pitchFamily="34" charset="0"/>
                </a:rPr>
                <a:t>a refinement of observing </a:t>
              </a:r>
              <a:r>
                <a:rPr lang="en-US" sz="1100" b="1" dirty="0" smtClean="0">
                  <a:solidFill>
                    <a:srgbClr val="C00000"/>
                  </a:solidFill>
                  <a:cs typeface="Arial" pitchFamily="34" charset="0"/>
                </a:rPr>
                <a:t>strategies to better understand the air-sea interfacial boundary layer under high winds and strong shear.</a:t>
              </a:r>
            </a:p>
            <a:p>
              <a:pPr marL="112713" indent="-112713">
                <a:lnSpc>
                  <a:spcPts val="1100"/>
                </a:lnSpc>
                <a:spcBef>
                  <a:spcPts val="400"/>
                </a:spcBef>
                <a:buFont typeface="Arial" charset="0"/>
                <a:buChar char="•"/>
              </a:pPr>
              <a:r>
                <a:rPr lang="en-US" sz="1100" b="1" dirty="0">
                  <a:solidFill>
                    <a:srgbClr val="C00000"/>
                  </a:solidFill>
                  <a:cs typeface="Arial" pitchFamily="34" charset="0"/>
                </a:rPr>
                <a:t>Improved understanding of drag at surface led to first realistic pressure/wind relationship in mesoscale </a:t>
              </a:r>
              <a:r>
                <a:rPr lang="en-US" sz="1100" b="1" dirty="0" smtClean="0">
                  <a:solidFill>
                    <a:srgbClr val="C00000"/>
                  </a:solidFill>
                  <a:cs typeface="Arial" pitchFamily="34" charset="0"/>
                </a:rPr>
                <a:t>models.</a:t>
              </a:r>
              <a:endParaRPr lang="en-US" sz="1100" b="1" dirty="0">
                <a:solidFill>
                  <a:srgbClr val="C00000"/>
                </a:solidFill>
                <a:cs typeface="Arial" pitchFamily="34" charset="0"/>
              </a:endParaRPr>
            </a:p>
            <a:p>
              <a:pPr marL="112713" indent="-112713">
                <a:lnSpc>
                  <a:spcPts val="1100"/>
                </a:lnSpc>
                <a:spcBef>
                  <a:spcPts val="400"/>
                </a:spcBef>
                <a:buFont typeface="Arial" charset="0"/>
                <a:buChar char="•"/>
              </a:pPr>
              <a:endParaRPr lang="en-US" sz="1100" b="1" dirty="0">
                <a:solidFill>
                  <a:srgbClr val="C00000"/>
                </a:solidFill>
                <a:cs typeface="Arial" pitchFamily="34" charset="0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151564" y="3417217"/>
            <a:ext cx="8829501" cy="1174710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4" descr="https://www.whoi.edu/science/AOPE/dept/cb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133" y="1090294"/>
            <a:ext cx="934078" cy="645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9955" t="6635" r="8082"/>
          <a:stretch/>
        </p:blipFill>
        <p:spPr>
          <a:xfrm>
            <a:off x="7263034" y="3550942"/>
            <a:ext cx="804152" cy="540076"/>
          </a:xfrm>
          <a:prstGeom prst="rect">
            <a:avLst/>
          </a:prstGeom>
        </p:spPr>
      </p:pic>
      <p:sp>
        <p:nvSpPr>
          <p:cNvPr id="17" name="TextBox 15"/>
          <p:cNvSpPr txBox="1">
            <a:spLocks noChangeArrowheads="1"/>
          </p:cNvSpPr>
          <p:nvPr/>
        </p:nvSpPr>
        <p:spPr bwMode="auto">
          <a:xfrm>
            <a:off x="226635" y="3468587"/>
            <a:ext cx="7149594" cy="1284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lnSpc>
                <a:spcPts val="1100"/>
              </a:lnSpc>
              <a:spcBef>
                <a:spcPts val="400"/>
              </a:spcBef>
            </a:pPr>
            <a:r>
              <a:rPr lang="en-US" sz="1400" b="1" dirty="0">
                <a:solidFill>
                  <a:srgbClr val="000000"/>
                </a:solidFill>
                <a:cs typeface="Arial" pitchFamily="34" charset="0"/>
              </a:rPr>
              <a:t>FY14-18: Understanding and Predicting the Impact of Outflow on</a:t>
            </a:r>
          </a:p>
          <a:p>
            <a:pPr algn="ctr">
              <a:lnSpc>
                <a:spcPts val="1100"/>
              </a:lnSpc>
              <a:spcBef>
                <a:spcPts val="400"/>
              </a:spcBef>
            </a:pPr>
            <a:r>
              <a:rPr lang="en-US" sz="1400" b="1" dirty="0">
                <a:solidFill>
                  <a:srgbClr val="000000"/>
                </a:solidFill>
                <a:cs typeface="Arial" pitchFamily="34" charset="0"/>
              </a:rPr>
              <a:t>Tropical Cyclone Intensification </a:t>
            </a:r>
            <a:r>
              <a:rPr lang="en-US" sz="1400" b="1" dirty="0" smtClean="0">
                <a:solidFill>
                  <a:srgbClr val="000000"/>
                </a:solidFill>
                <a:cs typeface="Arial" pitchFamily="34" charset="0"/>
              </a:rPr>
              <a:t>(</a:t>
            </a:r>
            <a:r>
              <a:rPr lang="en-US" sz="1400" b="1" dirty="0">
                <a:solidFill>
                  <a:srgbClr val="000000"/>
                </a:solidFill>
                <a:cs typeface="Arial" pitchFamily="34" charset="0"/>
              </a:rPr>
              <a:t>TCI</a:t>
            </a:r>
            <a:r>
              <a:rPr lang="en-US" sz="1400" b="1" dirty="0" smtClean="0">
                <a:solidFill>
                  <a:srgbClr val="000000"/>
                </a:solidFill>
                <a:cs typeface="Arial" pitchFamily="34" charset="0"/>
              </a:rPr>
              <a:t>)</a:t>
            </a:r>
          </a:p>
          <a:p>
            <a:pPr marL="112713" indent="-112713">
              <a:lnSpc>
                <a:spcPts val="1100"/>
              </a:lnSpc>
              <a:spcBef>
                <a:spcPts val="400"/>
              </a:spcBef>
              <a:buFont typeface="Arial" charset="0"/>
              <a:buChar char="•"/>
            </a:pPr>
            <a:r>
              <a:rPr lang="en-US" sz="1100" b="1" dirty="0" smtClean="0">
                <a:solidFill>
                  <a:srgbClr val="000000"/>
                </a:solidFill>
                <a:cs typeface="Arial" pitchFamily="34" charset="0"/>
              </a:rPr>
              <a:t>Focused on enhancing the </a:t>
            </a:r>
            <a:r>
              <a:rPr lang="en-US" sz="1100" b="1" dirty="0">
                <a:solidFill>
                  <a:srgbClr val="000000"/>
                </a:solidFill>
                <a:cs typeface="Arial" pitchFamily="34" charset="0"/>
              </a:rPr>
              <a:t>understanding of dynamics of the upper-level outflow of tropical cyclones (TCs) and its connection to the larger-scale environment</a:t>
            </a:r>
            <a:r>
              <a:rPr lang="en-US" sz="1100" b="1" dirty="0" smtClean="0">
                <a:solidFill>
                  <a:srgbClr val="000000"/>
                </a:solidFill>
                <a:cs typeface="Arial" pitchFamily="34" charset="0"/>
              </a:rPr>
              <a:t>.</a:t>
            </a:r>
            <a:endParaRPr lang="en-US" sz="1100" b="1" dirty="0" smtClean="0">
              <a:cs typeface="Arial" pitchFamily="34" charset="0"/>
            </a:endParaRPr>
          </a:p>
          <a:p>
            <a:pPr marL="112713" indent="-112713">
              <a:lnSpc>
                <a:spcPts val="1100"/>
              </a:lnSpc>
              <a:spcBef>
                <a:spcPts val="400"/>
              </a:spcBef>
              <a:buFont typeface="Arial" charset="0"/>
              <a:buChar char="•"/>
            </a:pPr>
            <a:r>
              <a:rPr lang="en-US" sz="1100" b="1" dirty="0" smtClean="0">
                <a:solidFill>
                  <a:srgbClr val="C00000"/>
                </a:solidFill>
                <a:cs typeface="Arial" pitchFamily="34" charset="0"/>
              </a:rPr>
              <a:t>Improved </a:t>
            </a:r>
            <a:r>
              <a:rPr lang="en-US" sz="1100" b="1" dirty="0">
                <a:solidFill>
                  <a:srgbClr val="C00000"/>
                </a:solidFill>
                <a:cs typeface="Arial" pitchFamily="34" charset="0"/>
              </a:rPr>
              <a:t>upper level </a:t>
            </a:r>
            <a:r>
              <a:rPr lang="en-US" sz="1100" b="1" dirty="0" smtClean="0">
                <a:solidFill>
                  <a:srgbClr val="C00000"/>
                </a:solidFill>
                <a:cs typeface="Arial" pitchFamily="34" charset="0"/>
              </a:rPr>
              <a:t>physics; demonstrated </a:t>
            </a:r>
            <a:r>
              <a:rPr lang="en-US" sz="1100" b="1" dirty="0">
                <a:solidFill>
                  <a:srgbClr val="C00000"/>
                </a:solidFill>
                <a:cs typeface="Arial" pitchFamily="34" charset="0"/>
              </a:rPr>
              <a:t>value of in-situ observations for better model initialization and </a:t>
            </a:r>
            <a:r>
              <a:rPr lang="en-US" sz="1100" b="1" dirty="0" smtClean="0">
                <a:solidFill>
                  <a:srgbClr val="C00000"/>
                </a:solidFill>
                <a:cs typeface="Arial" pitchFamily="34" charset="0"/>
              </a:rPr>
              <a:t>DA; improved </a:t>
            </a:r>
            <a:r>
              <a:rPr lang="en-US" sz="1100" b="1" dirty="0">
                <a:solidFill>
                  <a:srgbClr val="C00000"/>
                </a:solidFill>
                <a:cs typeface="Arial" pitchFamily="34" charset="0"/>
              </a:rPr>
              <a:t>the ensemble through initial condition sensitivity</a:t>
            </a:r>
          </a:p>
          <a:p>
            <a:pPr marL="112713" indent="-112713">
              <a:lnSpc>
                <a:spcPts val="1100"/>
              </a:lnSpc>
              <a:spcBef>
                <a:spcPts val="400"/>
              </a:spcBef>
              <a:buFont typeface="Arial" charset="0"/>
              <a:buChar char="•"/>
            </a:pPr>
            <a:endParaRPr lang="en-US" sz="1100" b="1" dirty="0">
              <a:solidFill>
                <a:srgbClr val="C00000"/>
              </a:solidFill>
              <a:cs typeface="Arial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7927" y="2457100"/>
            <a:ext cx="1201892" cy="90141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9677" y="2485460"/>
            <a:ext cx="1121301" cy="840976"/>
          </a:xfrm>
          <a:prstGeom prst="rect">
            <a:avLst/>
          </a:prstGeom>
        </p:spPr>
      </p:pic>
      <p:pic>
        <p:nvPicPr>
          <p:cNvPr id="27" name="Picture 26" descr="https://www.eol.ucar.edu/system/files/images/field_project/TCI/tc_schemati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189" y="4014356"/>
            <a:ext cx="813385" cy="51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Figur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670" y="3461756"/>
            <a:ext cx="795512" cy="71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1576" y="1125425"/>
            <a:ext cx="834944" cy="788910"/>
          </a:xfrm>
          <a:prstGeom prst="rect">
            <a:avLst/>
          </a:prstGeom>
        </p:spPr>
      </p:pic>
      <p:pic>
        <p:nvPicPr>
          <p:cNvPr id="30" name="Picture 29" descr="https://journals.ametsoc.org/na101/home/literatum/publisher/ams/journals/content/atsc/2012/15200469-69.11/jas-d-11-0276.1/20121023/images/large/jas-d-11-0276.1-f19.jpe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135" y="1821748"/>
            <a:ext cx="1408617" cy="46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56" y="136725"/>
            <a:ext cx="1546327" cy="69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6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4033"/>
            <a:ext cx="8229600" cy="857250"/>
          </a:xfrm>
        </p:spPr>
        <p:txBody>
          <a:bodyPr>
            <a:noAutofit/>
          </a:bodyPr>
          <a:lstStyle/>
          <a:p>
            <a:r>
              <a:rPr lang="en-US" sz="4000" dirty="0" smtClean="0"/>
              <a:t>ONR: Toward the Future</a:t>
            </a:r>
            <a:endParaRPr lang="en-US" sz="4000" dirty="0"/>
          </a:p>
        </p:txBody>
      </p:sp>
      <p:pic>
        <p:nvPicPr>
          <p:cNvPr id="23" name="Content Placeholder 2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345" y="1191491"/>
            <a:ext cx="3703388" cy="3601634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281281" y="1113904"/>
            <a:ext cx="4922486" cy="381831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Programmatic Goals:</a:t>
            </a:r>
          </a:p>
          <a:p>
            <a:pPr lvl="1"/>
            <a:r>
              <a:rPr lang="en-US" dirty="0" smtClean="0"/>
              <a:t>Tropical Cyclone Rapid Intensification (TCRI) initiative FY20-FY24</a:t>
            </a:r>
          </a:p>
          <a:p>
            <a:pPr lvl="2"/>
            <a:r>
              <a:rPr lang="en-US" dirty="0" smtClean="0"/>
              <a:t>Leverage high resolution models, field campaign, satellite data, and AI for understanding physical processes that modulate intensity change</a:t>
            </a:r>
          </a:p>
          <a:p>
            <a:pPr lvl="1"/>
            <a:r>
              <a:rPr lang="en-US" dirty="0" err="1" smtClean="0"/>
              <a:t>Geolocated</a:t>
            </a:r>
            <a:r>
              <a:rPr lang="en-US" dirty="0" smtClean="0"/>
              <a:t> Information Processing System (</a:t>
            </a:r>
            <a:r>
              <a:rPr lang="en-US" dirty="0" err="1" smtClean="0"/>
              <a:t>GeoIPS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Expand initial seed effort by NRL to joint community development with </a:t>
            </a:r>
            <a:r>
              <a:rPr lang="en-US" dirty="0" err="1" smtClean="0"/>
              <a:t>SatPy</a:t>
            </a:r>
            <a:endParaRPr lang="en-US" dirty="0"/>
          </a:p>
          <a:p>
            <a:pPr lvl="2"/>
            <a:r>
              <a:rPr lang="en-US" dirty="0" smtClean="0"/>
              <a:t>Interface with other community packages and AWIPS-2 visualization systems</a:t>
            </a:r>
          </a:p>
          <a:p>
            <a:pPr lvl="2"/>
            <a:r>
              <a:rPr lang="en-US" dirty="0" smtClean="0"/>
              <a:t>Develop standards for sharing satellite products, algorithms, and accelerating transition into operations 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915893"/>
            <a:ext cx="9144000" cy="0"/>
          </a:xfrm>
          <a:prstGeom prst="line">
            <a:avLst/>
          </a:prstGeom>
          <a:ln>
            <a:solidFill>
              <a:srgbClr val="FBBE0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60" y="136725"/>
            <a:ext cx="1546327" cy="69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1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-1"/>
            <a:ext cx="9144000" cy="3264196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9593" y="1808404"/>
            <a:ext cx="8545430" cy="1102519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BBE08"/>
                </a:solidFill>
                <a:latin typeface="Arial"/>
                <a:cs typeface="Arial"/>
              </a:rPr>
              <a:t>Thanks!</a:t>
            </a:r>
            <a:endParaRPr lang="en-US" b="1" dirty="0">
              <a:solidFill>
                <a:srgbClr val="FBBE08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759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7476" y="55640"/>
            <a:ext cx="6742524" cy="85725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936" y="1190357"/>
            <a:ext cx="4098562" cy="371475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Current </a:t>
            </a:r>
            <a:r>
              <a:rPr lang="en-US" dirty="0"/>
              <a:t>state of Navy tropical weather forecasting </a:t>
            </a:r>
            <a:endParaRPr lang="en-US" dirty="0" smtClean="0"/>
          </a:p>
          <a:p>
            <a:pPr lvl="3"/>
            <a:endParaRPr lang="en-US" dirty="0"/>
          </a:p>
          <a:p>
            <a:r>
              <a:rPr lang="en-US" dirty="0" smtClean="0"/>
              <a:t>Current </a:t>
            </a:r>
            <a:r>
              <a:rPr lang="en-US" dirty="0"/>
              <a:t>NRL satellite research projects and </a:t>
            </a:r>
            <a:r>
              <a:rPr lang="en-US" dirty="0" smtClean="0"/>
              <a:t>efforts</a:t>
            </a:r>
          </a:p>
          <a:p>
            <a:pPr lvl="3"/>
            <a:endParaRPr lang="en-US" dirty="0" smtClean="0"/>
          </a:p>
          <a:p>
            <a:r>
              <a:rPr lang="en-US" dirty="0" smtClean="0"/>
              <a:t>Related </a:t>
            </a:r>
            <a:r>
              <a:rPr lang="en-US" dirty="0"/>
              <a:t>ONR research programs and directions</a:t>
            </a:r>
          </a:p>
          <a:p>
            <a:pPr lvl="1"/>
            <a:endParaRPr lang="en-US" dirty="0"/>
          </a:p>
        </p:txBody>
      </p:sp>
      <p:pic>
        <p:nvPicPr>
          <p:cNvPr id="4" name="Picture 3" descr="NRL_logo_4CP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49" y="141365"/>
            <a:ext cx="1026429" cy="6858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0" y="915893"/>
            <a:ext cx="9144000" cy="0"/>
          </a:xfrm>
          <a:prstGeom prst="line">
            <a:avLst/>
          </a:prstGeom>
          <a:ln>
            <a:solidFill>
              <a:srgbClr val="FBBE0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C:\Users\cossuth\Desktop\201810100720_AL142018_amsr2_89H_115.0_covg99p3_res1k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506" y="1231953"/>
            <a:ext cx="1177663" cy="125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84506" y="2482520"/>
            <a:ext cx="1177663" cy="115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94482" y="2482520"/>
            <a:ext cx="1177663" cy="115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75017" y="1231953"/>
            <a:ext cx="1177663" cy="1250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94481" y="3634333"/>
            <a:ext cx="1177663" cy="115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16819" y="3634246"/>
            <a:ext cx="1177663" cy="1250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/>
          <p:cNvGrpSpPr>
            <a:grpSpLocks noChangeAspect="1"/>
          </p:cNvGrpSpPr>
          <p:nvPr/>
        </p:nvGrpSpPr>
        <p:grpSpPr>
          <a:xfrm>
            <a:off x="4833699" y="1047673"/>
            <a:ext cx="4024049" cy="4000119"/>
            <a:chOff x="4572000" y="0"/>
            <a:chExt cx="6858000" cy="6858000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572000" y="2286000"/>
              <a:ext cx="2286000" cy="2286000"/>
            </a:xfrm>
            <a:prstGeom prst="rect">
              <a:avLst/>
            </a:prstGeom>
          </p:spPr>
        </p:pic>
        <p:pic>
          <p:nvPicPr>
            <p:cNvPr id="27" name="Picture 26" descr="http://www.nrlmry.navy.mil/TC/tc05/ATL/12L.KATRINA/tmi/tmi_37h/20050828.2133.trmm.x.tmi_37h.12LKATRINA.140kts-904mb-272N-891W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0" y="4572000"/>
              <a:ext cx="2286000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572000" y="4572000"/>
              <a:ext cx="2286000" cy="2286000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858000" y="2286000"/>
              <a:ext cx="2286000" cy="2286000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144000" y="2286000"/>
              <a:ext cx="2286000" cy="2286000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858001" y="0"/>
              <a:ext cx="2286001" cy="228600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144000" y="0"/>
              <a:ext cx="2286000" cy="228600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572000" y="0"/>
              <a:ext cx="2286000" cy="228600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858000" y="4572000"/>
              <a:ext cx="2286000" cy="228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764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7476" y="55640"/>
            <a:ext cx="7966524" cy="857250"/>
          </a:xfrm>
        </p:spPr>
        <p:txBody>
          <a:bodyPr>
            <a:normAutofit/>
          </a:bodyPr>
          <a:lstStyle/>
          <a:p>
            <a:r>
              <a:rPr lang="en-US" dirty="0" smtClean="0"/>
              <a:t>Cutting-edge Product Access?</a:t>
            </a:r>
            <a:endParaRPr lang="en-US" dirty="0"/>
          </a:p>
        </p:txBody>
      </p:sp>
      <p:pic>
        <p:nvPicPr>
          <p:cNvPr id="4" name="Picture 3" descr="NRL_logo_4CP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49" y="141365"/>
            <a:ext cx="1026429" cy="6858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0" y="915893"/>
            <a:ext cx="9144000" cy="0"/>
          </a:xfrm>
          <a:prstGeom prst="line">
            <a:avLst/>
          </a:prstGeom>
          <a:ln>
            <a:solidFill>
              <a:srgbClr val="FBBE0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7" y="987454"/>
            <a:ext cx="2703967" cy="28713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025" y="2423131"/>
            <a:ext cx="3709788" cy="24778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123" y="1074075"/>
            <a:ext cx="4051069" cy="2214584"/>
          </a:xfrm>
          <a:prstGeom prst="rect">
            <a:avLst/>
          </a:prstGeom>
        </p:spPr>
      </p:pic>
      <p:pic>
        <p:nvPicPr>
          <p:cNvPr id="1026" name="Picture 2" descr="https://i1.wp.com/www.gulfcoaststormcenter.com/wp-content/uploads/2019/04/michael-sat-pic-10-10-18-5.jpg?fit=1200%2C906&amp;ssl=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250" y="2914475"/>
            <a:ext cx="2688102" cy="2029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177476" y="1955075"/>
            <a:ext cx="7065169" cy="2308324"/>
          </a:xfrm>
          <a:prstGeom prst="rect">
            <a:avLst/>
          </a:prstGeom>
          <a:solidFill>
            <a:schemeClr val="accent1">
              <a:alpha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Navy users 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of new tropical products (JTWC and FWC forecasters) overwhelmingly use ‘bookmark meteorology’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6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7476" y="55640"/>
            <a:ext cx="6742524" cy="857250"/>
          </a:xfrm>
        </p:spPr>
        <p:txBody>
          <a:bodyPr/>
          <a:lstStyle/>
          <a:p>
            <a:r>
              <a:rPr lang="en-US" dirty="0" smtClean="0"/>
              <a:t>JTWC Forecasting Set-up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026" y="1038337"/>
            <a:ext cx="3739328" cy="3714750"/>
          </a:xfrm>
        </p:spPr>
        <p:txBody>
          <a:bodyPr>
            <a:noAutofit/>
          </a:bodyPr>
          <a:lstStyle/>
          <a:p>
            <a:r>
              <a:rPr lang="en-US" sz="1600" dirty="0" smtClean="0"/>
              <a:t>Formation</a:t>
            </a:r>
            <a:r>
              <a:rPr lang="en-US" sz="1600" dirty="0" smtClean="0"/>
              <a:t>:</a:t>
            </a:r>
          </a:p>
          <a:p>
            <a:pPr lvl="1"/>
            <a:r>
              <a:rPr lang="en-US" sz="1200" dirty="0" smtClean="0"/>
              <a:t>Long range: models, MJO, OLR</a:t>
            </a:r>
          </a:p>
          <a:p>
            <a:pPr lvl="1"/>
            <a:r>
              <a:rPr lang="en-US" sz="1200" dirty="0" smtClean="0"/>
              <a:t>Short range: models, visible and infrared Geo</a:t>
            </a:r>
          </a:p>
          <a:p>
            <a:pPr lvl="2"/>
            <a:endParaRPr lang="en-US" sz="800" dirty="0"/>
          </a:p>
          <a:p>
            <a:r>
              <a:rPr lang="en-US" sz="1600" dirty="0" smtClean="0"/>
              <a:t>Once formed, most tropical cyclone analysis and forecasting occurs within the Automated Tropical Cyclone Forecasting (ATCF) environment</a:t>
            </a:r>
          </a:p>
          <a:p>
            <a:pPr lvl="1"/>
            <a:r>
              <a:rPr lang="en-US" sz="1200" dirty="0" smtClean="0"/>
              <a:t>Increasing concurrent testing of AWIPS-2</a:t>
            </a:r>
            <a:endParaRPr lang="en-US" sz="1200" dirty="0" smtClean="0"/>
          </a:p>
          <a:p>
            <a:endParaRPr lang="en-US" sz="800" dirty="0"/>
          </a:p>
          <a:p>
            <a:r>
              <a:rPr lang="en-US" sz="1600" dirty="0" smtClean="0"/>
              <a:t>To maximize utility of satellite products, JTWC forecasters need to access to information within the ATCF</a:t>
            </a:r>
            <a:endParaRPr lang="en-US" sz="1600" dirty="0" smtClean="0"/>
          </a:p>
          <a:p>
            <a:pPr lvl="2"/>
            <a:endParaRPr lang="en-US" sz="800" dirty="0"/>
          </a:p>
          <a:p>
            <a:r>
              <a:rPr lang="en-US" sz="1600" dirty="0" smtClean="0"/>
              <a:t>While using NRL TC webpage (and CIMSS, CIRA, etc.) helpful, it is not integrated into operations</a:t>
            </a:r>
            <a:endParaRPr lang="en-US" sz="1600" dirty="0"/>
          </a:p>
          <a:p>
            <a:pPr lvl="1"/>
            <a:endParaRPr lang="en-US" sz="1200" dirty="0"/>
          </a:p>
        </p:txBody>
      </p:sp>
      <p:pic>
        <p:nvPicPr>
          <p:cNvPr id="4" name="Picture 3" descr="NRL_logo_4CP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49" y="141365"/>
            <a:ext cx="1026429" cy="6858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0" y="915893"/>
            <a:ext cx="9144000" cy="0"/>
          </a:xfrm>
          <a:prstGeom prst="line">
            <a:avLst/>
          </a:prstGeom>
          <a:ln>
            <a:solidFill>
              <a:srgbClr val="FBBE0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ttps://www.cpc.ncep.noaa.gov/products/precip/CWlink/ghazards/images/gth_ful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353" y="1043713"/>
            <a:ext cx="4781402" cy="369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metoc.navy.mil/jtwc/products/abpwsai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783" y="1668450"/>
            <a:ext cx="4679846" cy="3342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624" y="1482456"/>
            <a:ext cx="4897068" cy="325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188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7476" y="55640"/>
            <a:ext cx="6742524" cy="857250"/>
          </a:xfrm>
        </p:spPr>
        <p:txBody>
          <a:bodyPr>
            <a:normAutofit/>
          </a:bodyPr>
          <a:lstStyle/>
          <a:p>
            <a:r>
              <a:rPr lang="en-US" dirty="0" smtClean="0"/>
              <a:t>Relevant User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527" y="1134811"/>
            <a:ext cx="4284612" cy="3714750"/>
          </a:xfrm>
        </p:spPr>
        <p:txBody>
          <a:bodyPr>
            <a:noAutofit/>
          </a:bodyPr>
          <a:lstStyle/>
          <a:p>
            <a:r>
              <a:rPr lang="en-US" sz="1600" dirty="0" smtClean="0"/>
              <a:t>NOAA satellite data and products are essential toward fulfilling the Navy’s mission</a:t>
            </a:r>
          </a:p>
          <a:p>
            <a:r>
              <a:rPr lang="en-US" sz="1600" dirty="0" smtClean="0"/>
              <a:t>Need better integration of tools and products into decision making systems</a:t>
            </a:r>
          </a:p>
          <a:p>
            <a:pPr lvl="1"/>
            <a:r>
              <a:rPr lang="en-US" sz="1200" dirty="0" smtClean="0"/>
              <a:t>For tropical cyclones, that is ATCF</a:t>
            </a:r>
          </a:p>
          <a:p>
            <a:pPr lvl="1"/>
            <a:r>
              <a:rPr lang="en-US" sz="1200" dirty="0" smtClean="0"/>
              <a:t>Websites are great as proving grounds and prototypes, but useful products should be transitioned into operational software for their potential to be fully realized</a:t>
            </a:r>
          </a:p>
          <a:p>
            <a:r>
              <a:rPr lang="en-US" sz="1600" dirty="0" smtClean="0"/>
              <a:t>For existing products, difficulties occur with:</a:t>
            </a:r>
          </a:p>
          <a:p>
            <a:pPr lvl="1"/>
            <a:r>
              <a:rPr lang="en-US" sz="1200" dirty="0"/>
              <a:t>Reliance on research tools that have not be operationalized</a:t>
            </a:r>
          </a:p>
          <a:p>
            <a:pPr lvl="1"/>
            <a:r>
              <a:rPr lang="en-US" sz="1200" dirty="0" smtClean="0"/>
              <a:t>High latency (especially for polar orbiters)</a:t>
            </a:r>
          </a:p>
          <a:p>
            <a:pPr lvl="1"/>
            <a:r>
              <a:rPr lang="en-US" sz="1200" dirty="0" smtClean="0"/>
              <a:t>Improper planning for new satellite feeds</a:t>
            </a:r>
          </a:p>
          <a:p>
            <a:pPr lvl="1"/>
            <a:r>
              <a:rPr lang="en-US" sz="1200" dirty="0" smtClean="0"/>
              <a:t>Lack of continuity or training for product replacements</a:t>
            </a:r>
          </a:p>
          <a:p>
            <a:pPr lvl="1"/>
            <a:endParaRPr lang="en-US" sz="1200" dirty="0"/>
          </a:p>
        </p:txBody>
      </p:sp>
      <p:pic>
        <p:nvPicPr>
          <p:cNvPr id="4" name="Picture 3" descr="NRL_logo_4CP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49" y="141365"/>
            <a:ext cx="1026429" cy="6858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0" y="915893"/>
            <a:ext cx="9144000" cy="0"/>
          </a:xfrm>
          <a:prstGeom prst="line">
            <a:avLst/>
          </a:prstGeom>
          <a:ln>
            <a:solidFill>
              <a:srgbClr val="FBBE0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ATCF display showing typical interactive graphics and dialog boxes used by hurricane specialists to analyze tropical cyclone ''fix'' observations and model guidance, and to construct NHC forecast products.  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622" y="3247956"/>
            <a:ext cx="3045966" cy="178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899" y="1134811"/>
            <a:ext cx="3093266" cy="207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24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7476" y="55640"/>
            <a:ext cx="7966524" cy="857250"/>
          </a:xfrm>
        </p:spPr>
        <p:txBody>
          <a:bodyPr/>
          <a:lstStyle/>
          <a:p>
            <a:r>
              <a:rPr lang="en-US" dirty="0" smtClean="0"/>
              <a:t>Towards Unified Processing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048" y="1202575"/>
            <a:ext cx="3944701" cy="3829268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NRL has been developing a python-based, open source satellite process package –  </a:t>
            </a:r>
            <a:r>
              <a:rPr lang="en-US" dirty="0" err="1" smtClean="0"/>
              <a:t>GeoIPS</a:t>
            </a:r>
            <a:r>
              <a:rPr lang="en-US" dirty="0" smtClean="0"/>
              <a:t> (the </a:t>
            </a:r>
            <a:r>
              <a:rPr lang="en-US" dirty="0" err="1" smtClean="0"/>
              <a:t>Geolocated</a:t>
            </a:r>
            <a:r>
              <a:rPr lang="en-US" dirty="0" smtClean="0"/>
              <a:t> Information Processing System) </a:t>
            </a:r>
            <a:r>
              <a:rPr lang="en-US" dirty="0"/>
              <a:t>to drive </a:t>
            </a:r>
            <a:r>
              <a:rPr lang="en-US" dirty="0" smtClean="0"/>
              <a:t>near real-time product </a:t>
            </a:r>
            <a:r>
              <a:rPr lang="en-US" dirty="0" smtClean="0"/>
              <a:t>generation. Goals: </a:t>
            </a:r>
          </a:p>
          <a:p>
            <a:pPr lvl="1"/>
            <a:r>
              <a:rPr lang="en-US" dirty="0" smtClean="0"/>
              <a:t>Share </a:t>
            </a:r>
            <a:r>
              <a:rPr lang="en-US" dirty="0" smtClean="0"/>
              <a:t>NRL </a:t>
            </a:r>
            <a:r>
              <a:rPr lang="en-US" dirty="0" smtClean="0"/>
              <a:t>product knowledge with </a:t>
            </a:r>
            <a:r>
              <a:rPr lang="en-US" dirty="0" smtClean="0"/>
              <a:t>meteorology </a:t>
            </a:r>
            <a:r>
              <a:rPr lang="en-US" dirty="0" smtClean="0"/>
              <a:t>community</a:t>
            </a:r>
          </a:p>
          <a:p>
            <a:pPr lvl="1"/>
            <a:r>
              <a:rPr lang="en-US" dirty="0" smtClean="0"/>
              <a:t>Le</a:t>
            </a:r>
            <a:r>
              <a:rPr lang="en-US" dirty="0" smtClean="0"/>
              <a:t>verage new developments back into Navy operations usin</a:t>
            </a:r>
            <a:r>
              <a:rPr lang="en-US" dirty="0" smtClean="0"/>
              <a:t>g the same platform for research, development, and operational processing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Base prototype </a:t>
            </a:r>
            <a:r>
              <a:rPr lang="en-US" dirty="0" smtClean="0"/>
              <a:t>code now available on GitHub:</a:t>
            </a:r>
          </a:p>
          <a:p>
            <a:pPr lvl="1"/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github.com/USNavalResearchLaboratory/GeoIPS</a:t>
            </a:r>
            <a:endParaRPr lang="en-US" dirty="0" smtClean="0"/>
          </a:p>
        </p:txBody>
      </p:sp>
      <p:pic>
        <p:nvPicPr>
          <p:cNvPr id="4" name="Picture 3" descr="NRL_logo_4CP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49" y="141365"/>
            <a:ext cx="1026429" cy="6858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0" y="915893"/>
            <a:ext cx="9144000" cy="0"/>
          </a:xfrm>
          <a:prstGeom prst="line">
            <a:avLst/>
          </a:prstGeom>
          <a:ln>
            <a:solidFill>
              <a:srgbClr val="FBBE0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4"/>
          <p:cNvPicPr>
            <a:picLocks noGrp="1"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341" y="1018872"/>
            <a:ext cx="2588708" cy="2588708"/>
          </a:xfrm>
          <a:prstGeom prst="rect">
            <a:avLst/>
          </a:prstGeom>
        </p:spPr>
      </p:pic>
      <p:pic>
        <p:nvPicPr>
          <p:cNvPr id="8" name="Content Placeholder 5"/>
          <p:cNvPicPr>
            <a:picLocks noGrp="1"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493" y="2313226"/>
            <a:ext cx="2856972" cy="27497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768727" y="4866501"/>
            <a:ext cx="375274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fld id="{E4C6E9A5-048B-497A-ACC2-5EE12E3D911A}" type="slidenum"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6</a:t>
            </a:fld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69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7478" y="58643"/>
            <a:ext cx="7966522" cy="857250"/>
          </a:xfrm>
        </p:spPr>
        <p:txBody>
          <a:bodyPr>
            <a:noAutofit/>
          </a:bodyPr>
          <a:lstStyle/>
          <a:p>
            <a:r>
              <a:rPr lang="en-US" sz="3300" dirty="0" smtClean="0"/>
              <a:t>Developer Goal: New products for new needs</a:t>
            </a:r>
            <a:endParaRPr lang="en-US" sz="33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9003" y="1067144"/>
            <a:ext cx="3678349" cy="4009852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Desirable to leverage a developer platform that is shared with the operational system</a:t>
            </a:r>
          </a:p>
          <a:p>
            <a:pPr lvl="1"/>
            <a:r>
              <a:rPr lang="en-US" dirty="0"/>
              <a:t>Current vision is toward sharing python libraries</a:t>
            </a:r>
          </a:p>
          <a:p>
            <a:r>
              <a:rPr lang="en-US" dirty="0"/>
              <a:t>Work with users to mitigate largest operational shortfalls and anticipate upcoming needs:</a:t>
            </a:r>
          </a:p>
          <a:p>
            <a:pPr lvl="1"/>
            <a:r>
              <a:rPr lang="en-US" dirty="0"/>
              <a:t>Need to be agile </a:t>
            </a:r>
            <a:r>
              <a:rPr lang="en-US" dirty="0" smtClean="0"/>
              <a:t>with available observing constellation</a:t>
            </a:r>
          </a:p>
          <a:p>
            <a:pPr lvl="1"/>
            <a:r>
              <a:rPr lang="en-US" dirty="0" smtClean="0"/>
              <a:t>Get ahead of current capabilities – focusing on storm structure as track and intensity metrics become saturated</a:t>
            </a:r>
          </a:p>
          <a:p>
            <a:r>
              <a:rPr lang="en-US" dirty="0" smtClean="0"/>
              <a:t>Develop and validate new visualizations that describe highly evolving situations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descr="NRL_logo_4CP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49" y="141365"/>
            <a:ext cx="1026429" cy="6858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0" y="915893"/>
            <a:ext cx="9144000" cy="0"/>
          </a:xfrm>
          <a:prstGeom prst="line">
            <a:avLst/>
          </a:prstGeom>
          <a:ln>
            <a:solidFill>
              <a:srgbClr val="FBBE0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551" y="1006398"/>
            <a:ext cx="5439936" cy="4079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631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RL_logo_4CP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49" y="141365"/>
            <a:ext cx="1026429" cy="6858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1618" y="3048915"/>
            <a:ext cx="4425351" cy="1980287"/>
          </a:xfrm>
        </p:spPr>
        <p:txBody>
          <a:bodyPr>
            <a:normAutofit lnSpcReduction="10000"/>
          </a:bodyPr>
          <a:lstStyle/>
          <a:p>
            <a:pPr marL="171372" indent="-171372" defTabSz="685487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ED7D31">
                    <a:lumMod val="50000"/>
                  </a:srgbClr>
                </a:solidFill>
              </a:rPr>
              <a:t>Interpretation:</a:t>
            </a:r>
          </a:p>
          <a:p>
            <a:pPr marL="514115" lvl="1" indent="-171372" defTabSz="685487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FF0000"/>
                </a:solidFill>
              </a:rPr>
              <a:t>Red</a:t>
            </a:r>
            <a:r>
              <a:rPr lang="en-US" sz="1500" dirty="0">
                <a:solidFill>
                  <a:srgbClr val="ED7D31">
                    <a:lumMod val="50000"/>
                  </a:srgbClr>
                </a:solidFill>
              </a:rPr>
              <a:t> pixels represent convective ice only</a:t>
            </a:r>
          </a:p>
          <a:p>
            <a:pPr marL="514115" lvl="1" indent="-171372" defTabSz="685487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00B050"/>
                </a:solidFill>
              </a:rPr>
              <a:t>Green</a:t>
            </a:r>
            <a:r>
              <a:rPr lang="en-US" sz="1500" dirty="0">
                <a:solidFill>
                  <a:srgbClr val="00B050"/>
                </a:solidFill>
              </a:rPr>
              <a:t> </a:t>
            </a:r>
            <a:r>
              <a:rPr lang="en-US" sz="1500" dirty="0">
                <a:solidFill>
                  <a:srgbClr val="ED7D31">
                    <a:lumMod val="50000"/>
                  </a:srgbClr>
                </a:solidFill>
              </a:rPr>
              <a:t>pixels show low level precipitating liquid water and land</a:t>
            </a:r>
          </a:p>
          <a:p>
            <a:pPr marL="514115" lvl="1" indent="-171372" defTabSz="685487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D0D01E"/>
                </a:solidFill>
              </a:rPr>
              <a:t>Yellowish</a:t>
            </a:r>
            <a:r>
              <a:rPr lang="en-US" sz="1500" dirty="0">
                <a:solidFill>
                  <a:srgbClr val="ED7D31">
                    <a:lumMod val="50000"/>
                  </a:srgbClr>
                </a:solidFill>
              </a:rPr>
              <a:t>/</a:t>
            </a:r>
            <a:r>
              <a:rPr lang="en-US" sz="1500" b="1" dirty="0">
                <a:solidFill>
                  <a:srgbClr val="FFC000"/>
                </a:solidFill>
              </a:rPr>
              <a:t>orange</a:t>
            </a:r>
            <a:r>
              <a:rPr lang="en-US" sz="1500" dirty="0">
                <a:solidFill>
                  <a:srgbClr val="ED7D31">
                    <a:lumMod val="50000"/>
                  </a:srgbClr>
                </a:solidFill>
              </a:rPr>
              <a:t> pixels show varying combinations of both convective liquid and ice</a:t>
            </a:r>
          </a:p>
          <a:p>
            <a:pPr marL="514115" lvl="1" indent="-171372" defTabSz="685487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5B9BD5">
                    <a:lumMod val="60000"/>
                    <a:lumOff val="40000"/>
                  </a:srgbClr>
                </a:solidFill>
              </a:rPr>
              <a:t>Lighter blue </a:t>
            </a:r>
            <a:r>
              <a:rPr lang="en-US" sz="1500" dirty="0">
                <a:solidFill>
                  <a:srgbClr val="ED7D31">
                    <a:lumMod val="50000"/>
                  </a:srgbClr>
                </a:solidFill>
              </a:rPr>
              <a:t>to </a:t>
            </a:r>
            <a:r>
              <a:rPr lang="en-US" sz="1500" b="1" dirty="0">
                <a:solidFill>
                  <a:srgbClr val="002060"/>
                </a:solidFill>
              </a:rPr>
              <a:t>dark blue </a:t>
            </a:r>
            <a:r>
              <a:rPr lang="en-US" sz="1500" dirty="0">
                <a:solidFill>
                  <a:srgbClr val="ED7D31">
                    <a:lumMod val="50000"/>
                  </a:srgbClr>
                </a:solidFill>
              </a:rPr>
              <a:t>colors show shallow non-precipitating liquid water/moist air to drier cloud free areas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920" y="962951"/>
            <a:ext cx="4265873" cy="417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4511618" y="1095030"/>
            <a:ext cx="4425351" cy="1971136"/>
          </a:xfrm>
          <a:prstGeom prst="rect">
            <a:avLst/>
          </a:prstGeom>
        </p:spPr>
        <p:txBody>
          <a:bodyPr vert="horz" lIns="91401" tIns="45701" rIns="91401" bIns="45701" rtlCol="0">
            <a:normAutofit fontScale="92500"/>
          </a:bodyPr>
          <a:lstStyle>
            <a:lvl1pPr marL="342892" indent="-342892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372" indent="-171372" defTabSz="685487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B9BD5">
                    <a:lumMod val="50000"/>
                  </a:srgbClr>
                </a:solidFill>
              </a:rPr>
              <a:t>Ice scattering and liquid emission signals are combined to provide diagnosis of microphysics</a:t>
            </a:r>
          </a:p>
          <a:p>
            <a:pPr marL="514115" lvl="1" indent="-171372" defTabSz="685487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5B9BD5">
                    <a:lumMod val="50000"/>
                  </a:srgbClr>
                </a:solidFill>
              </a:rPr>
              <a:t>Used to discriminate vertical convective structure and its symmetry.</a:t>
            </a:r>
          </a:p>
          <a:p>
            <a:pPr marL="114241" indent="-171372" defTabSz="685487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B9BD5">
                    <a:lumMod val="50000"/>
                  </a:srgbClr>
                </a:solidFill>
              </a:rPr>
              <a:t>In this case:</a:t>
            </a:r>
          </a:p>
          <a:p>
            <a:pPr marL="456980" lvl="1" indent="-171372" defTabSz="685487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5B9BD5">
                    <a:lumMod val="50000"/>
                  </a:srgbClr>
                </a:solidFill>
              </a:rPr>
              <a:t>Relative shading of yellow/orange indicates vertical alignment of concentric eyewalls and banding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177476" y="55640"/>
            <a:ext cx="6742524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>
            <a:lvl1pPr algn="ctr" defTabSz="45718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72A56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Hydrometeor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172A56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False</a:t>
            </a:r>
            <a:r>
              <a:rPr lang="en-US" dirty="0" smtClean="0">
                <a:solidFill>
                  <a:srgbClr val="172A56"/>
                </a:solidFill>
                <a:latin typeface="Calibri"/>
              </a:rPr>
              <a:t> Color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172A56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915893"/>
            <a:ext cx="9144000" cy="0"/>
          </a:xfrm>
          <a:prstGeom prst="line">
            <a:avLst/>
          </a:prstGeom>
          <a:noFill/>
          <a:ln w="25400" cap="flat" cmpd="sng" algn="ctr">
            <a:solidFill>
              <a:srgbClr val="FBBE08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8" name="TextBox 7"/>
          <p:cNvSpPr txBox="1"/>
          <p:nvPr/>
        </p:nvSpPr>
        <p:spPr>
          <a:xfrm>
            <a:off x="8768727" y="4866501"/>
            <a:ext cx="375274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fld id="{E4C6E9A5-048B-497A-ACC2-5EE12E3D911A}" type="slidenum"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8</a:t>
            </a:fld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40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7476" y="55640"/>
            <a:ext cx="6742524" cy="857250"/>
          </a:xfrm>
        </p:spPr>
        <p:txBody>
          <a:bodyPr>
            <a:normAutofit/>
          </a:bodyPr>
          <a:lstStyle/>
          <a:p>
            <a:r>
              <a:rPr lang="en-US" dirty="0" smtClean="0"/>
              <a:t>Parallax Analysis</a:t>
            </a:r>
            <a:endParaRPr lang="en-US" dirty="0"/>
          </a:p>
        </p:txBody>
      </p:sp>
      <p:pic>
        <p:nvPicPr>
          <p:cNvPr id="4" name="Picture 3" descr="NRL_logo_4CP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49" y="141365"/>
            <a:ext cx="1026429" cy="6858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0" y="915893"/>
            <a:ext cx="9144000" cy="0"/>
          </a:xfrm>
          <a:prstGeom prst="line">
            <a:avLst/>
          </a:prstGeom>
          <a:ln>
            <a:solidFill>
              <a:srgbClr val="FBBE0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6210" y="1070372"/>
            <a:ext cx="4268998" cy="1708029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Combining frequencies also demonstrates magnitude of </a:t>
            </a:r>
            <a:r>
              <a:rPr lang="en-US" dirty="0"/>
              <a:t>p</a:t>
            </a:r>
            <a:r>
              <a:rPr lang="en-US" dirty="0" smtClean="0"/>
              <a:t>arallax between ice and liquid convective cores</a:t>
            </a:r>
          </a:p>
          <a:p>
            <a:r>
              <a:rPr lang="en-US" dirty="0" smtClean="0"/>
              <a:t>Magnitude of parallax error on the order of position error (~10 km). Needs to be accounted for positioning, structure analysis, etc.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263" y="962951"/>
            <a:ext cx="4257188" cy="417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:\Users\jhc\Desktop\parallax1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143" y="2846717"/>
            <a:ext cx="4442604" cy="218571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2848032" y="2120299"/>
            <a:ext cx="392782" cy="871350"/>
          </a:xfrm>
          <a:prstGeom prst="straightConnector1">
            <a:avLst/>
          </a:prstGeom>
          <a:ln w="5080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5" name="Picture 7" descr="http://www.clker.com/cliparts/D/2/r/S/B/9/satelite-h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585" y="2991649"/>
            <a:ext cx="965858" cy="70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lock Arc 5"/>
          <p:cNvSpPr/>
          <p:nvPr/>
        </p:nvSpPr>
        <p:spPr>
          <a:xfrm>
            <a:off x="2496736" y="1889318"/>
            <a:ext cx="547687" cy="357187"/>
          </a:xfrm>
          <a:prstGeom prst="blockArc">
            <a:avLst/>
          </a:prstGeom>
          <a:gradFill>
            <a:gsLst>
              <a:gs pos="0">
                <a:schemeClr val="accent6">
                  <a:lumMod val="50000"/>
                </a:schemeClr>
              </a:gs>
              <a:gs pos="100000">
                <a:schemeClr val="bg2">
                  <a:lumMod val="25000"/>
                </a:schemeClr>
              </a:gs>
            </a:gsLst>
            <a:lin ang="5400000" scaled="0"/>
          </a:gradFill>
          <a:scene3d>
            <a:camera prst="orthographicFront">
              <a:rot lat="0" lon="0" rev="15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34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NRL Brand">
      <a:dk1>
        <a:srgbClr val="172A56"/>
      </a:dk1>
      <a:lt1>
        <a:sysClr val="window" lastClr="FFFFFF"/>
      </a:lt1>
      <a:dk2>
        <a:srgbClr val="2F5690"/>
      </a:dk2>
      <a:lt2>
        <a:srgbClr val="EEECE1"/>
      </a:lt2>
      <a:accent1>
        <a:srgbClr val="FBBE08"/>
      </a:accent1>
      <a:accent2>
        <a:srgbClr val="6DAAD0"/>
      </a:accent2>
      <a:accent3>
        <a:srgbClr val="4D4F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NRL Brand">
      <a:dk1>
        <a:srgbClr val="172A56"/>
      </a:dk1>
      <a:lt1>
        <a:sysClr val="window" lastClr="FFFFFF"/>
      </a:lt1>
      <a:dk2>
        <a:srgbClr val="2F5690"/>
      </a:dk2>
      <a:lt2>
        <a:srgbClr val="EEECE1"/>
      </a:lt2>
      <a:accent1>
        <a:srgbClr val="FBBE08"/>
      </a:accent1>
      <a:accent2>
        <a:srgbClr val="6DAAD0"/>
      </a:accent2>
      <a:accent3>
        <a:srgbClr val="4D4F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4_Office Theme">
  <a:themeElements>
    <a:clrScheme name="NRL Brand">
      <a:dk1>
        <a:srgbClr val="172A56"/>
      </a:dk1>
      <a:lt1>
        <a:sysClr val="window" lastClr="FFFFFF"/>
      </a:lt1>
      <a:dk2>
        <a:srgbClr val="2F5690"/>
      </a:dk2>
      <a:lt2>
        <a:srgbClr val="EEECE1"/>
      </a:lt2>
      <a:accent1>
        <a:srgbClr val="FBBE08"/>
      </a:accent1>
      <a:accent2>
        <a:srgbClr val="6DAAD0"/>
      </a:accent2>
      <a:accent3>
        <a:srgbClr val="4D4F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2681</TotalTime>
  <Words>963</Words>
  <Application>Microsoft Office PowerPoint</Application>
  <PresentationFormat>On-screen Show (16:9)</PresentationFormat>
  <Paragraphs>97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Office Theme</vt:lpstr>
      <vt:lpstr>2_Office Theme</vt:lpstr>
      <vt:lpstr>4_Office Theme</vt:lpstr>
      <vt:lpstr>A Navy perspective on Tropical Weather Applications and Research</vt:lpstr>
      <vt:lpstr>Outline</vt:lpstr>
      <vt:lpstr>Cutting-edge Product Access?</vt:lpstr>
      <vt:lpstr>JTWC Forecasting Set-up</vt:lpstr>
      <vt:lpstr>Relevant User Challenges</vt:lpstr>
      <vt:lpstr>Towards Unified Processing</vt:lpstr>
      <vt:lpstr>Developer Goal: New products for new needs</vt:lpstr>
      <vt:lpstr>PowerPoint Presentation</vt:lpstr>
      <vt:lpstr>Parallax Analysis</vt:lpstr>
      <vt:lpstr>TC Prediction using Navy ESPC</vt:lpstr>
      <vt:lpstr>More Tropical Weather Satellite Research at NRL</vt:lpstr>
      <vt:lpstr>ONR’s Tropical Cyclone Programs</vt:lpstr>
      <vt:lpstr>ONR: Toward the Future</vt:lpstr>
      <vt:lpstr>Thanks!</vt:lpstr>
    </vt:vector>
  </TitlesOfParts>
  <Company>US NRL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Goes Here</dc:title>
  <dc:creator>Joshua.Cossuth@nrlmry.navy.mil</dc:creator>
  <cp:lastModifiedBy>Cossuth, Dr. Joshua</cp:lastModifiedBy>
  <cp:revision>123</cp:revision>
  <cp:lastPrinted>2016-11-18T19:52:22Z</cp:lastPrinted>
  <dcterms:created xsi:type="dcterms:W3CDTF">2016-11-18T18:54:46Z</dcterms:created>
  <dcterms:modified xsi:type="dcterms:W3CDTF">2020-02-25T20:22:15Z</dcterms:modified>
</cp:coreProperties>
</file>