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7" r:id="rId2"/>
    <p:sldId id="265" r:id="rId3"/>
    <p:sldId id="261" r:id="rId4"/>
    <p:sldId id="262" r:id="rId5"/>
    <p:sldId id="263" r:id="rId6"/>
    <p:sldId id="264" r:id="rId7"/>
    <p:sldId id="266" r:id="rId8"/>
    <p:sldId id="268" r:id="rId9"/>
    <p:sldId id="269" r:id="rId10"/>
    <p:sldId id="271" r:id="rId11"/>
    <p:sldId id="272" r:id="rId12"/>
    <p:sldId id="267" r:id="rId13"/>
    <p:sldId id="260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CDE5"/>
    <a:srgbClr val="0C1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0"/>
    <p:restoredTop sz="94663"/>
  </p:normalViewPr>
  <p:slideViewPr>
    <p:cSldViewPr>
      <p:cViewPr>
        <p:scale>
          <a:sx n="117" d="100"/>
          <a:sy n="117" d="100"/>
        </p:scale>
        <p:origin x="208" y="7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4F505-3D54-42D2-82F8-FC4BCDB191B5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6EC77-C416-4A80-890E-A817204C6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8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9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70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69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57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86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85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77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821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7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32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95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40000"/>
                <a:lumOff val="6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857412"/>
            <a:ext cx="9144000" cy="323165"/>
          </a:xfrm>
          <a:prstGeom prst="rect">
            <a:avLst/>
          </a:prstGeom>
          <a:solidFill>
            <a:srgbClr val="0C1B44"/>
          </a:solidFill>
        </p:spPr>
        <p:txBody>
          <a:bodyPr wrap="square" rtlCol="0">
            <a:spAutoFit/>
          </a:bodyPr>
          <a:lstStyle/>
          <a:p>
            <a:r>
              <a:rPr lang="en-US" sz="750" baseline="0" dirty="0">
                <a:solidFill>
                  <a:schemeClr val="bg1"/>
                </a:solidFill>
              </a:rPr>
              <a:t>                             </a:t>
            </a:r>
            <a:r>
              <a:rPr lang="en-US" sz="750" dirty="0">
                <a:solidFill>
                  <a:schemeClr val="tx1"/>
                </a:solidFill>
              </a:rPr>
              <a:t>Space Science and Engineering Center</a:t>
            </a:r>
          </a:p>
          <a:p>
            <a:r>
              <a:rPr lang="en-US" sz="750" baseline="0" dirty="0">
                <a:solidFill>
                  <a:schemeClr val="tx1"/>
                </a:solidFill>
              </a:rPr>
              <a:t>                             </a:t>
            </a:r>
            <a:r>
              <a:rPr lang="en-US" sz="750" dirty="0">
                <a:solidFill>
                  <a:schemeClr val="tx1"/>
                </a:solidFill>
              </a:rPr>
              <a:t>University of Wisconsin-Madison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880652"/>
            <a:ext cx="459604" cy="253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84967"/>
            <a:ext cx="228600" cy="2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8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285750"/>
            <a:ext cx="6800850" cy="616619"/>
          </a:xfrm>
        </p:spPr>
        <p:txBody>
          <a:bodyPr>
            <a:noAutofit/>
          </a:bodyPr>
          <a:lstStyle/>
          <a:p>
            <a:r>
              <a:rPr lang="en-US" sz="2100" dirty="0"/>
              <a:t>Why are hurricanes so important to Wisconsin anyway?</a:t>
            </a:r>
            <a:br>
              <a:rPr lang="en-US" sz="2100" dirty="0"/>
            </a:br>
            <a:r>
              <a:rPr lang="en-US" sz="2100" dirty="0"/>
              <a:t>Developing satellite-based TC applications at CIMSS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19738" y="1123950"/>
            <a:ext cx="613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Anthony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Wimmers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Chris Velden, Tim Olander, Derrick Herndon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FD861D-079D-E141-9325-C7FD2EE3A170}"/>
              </a:ext>
            </a:extLst>
          </p:cNvPr>
          <p:cNvSpPr txBox="1"/>
          <p:nvPr/>
        </p:nvSpPr>
        <p:spPr>
          <a:xfrm>
            <a:off x="1502819" y="1591576"/>
            <a:ext cx="6138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2">
                    <a:lumMod val="50000"/>
                  </a:schemeClr>
                </a:solidFill>
              </a:rPr>
              <a:t>Cooperative Institute for Meteorological Satellite Studies (CIMSS)</a:t>
            </a:r>
          </a:p>
          <a:p>
            <a:pPr algn="ctr"/>
            <a:r>
              <a:rPr lang="en-US" sz="1500" dirty="0">
                <a:solidFill>
                  <a:schemeClr val="accent2">
                    <a:lumMod val="50000"/>
                  </a:schemeClr>
                </a:solidFill>
              </a:rPr>
              <a:t>University of Wisconsin - Madison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75930-8A76-F94A-B6FF-88EB92300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10" y="2833859"/>
            <a:ext cx="2086003" cy="1547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8A57F-505B-2A47-BE68-23058AF1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2243868"/>
            <a:ext cx="2274818" cy="25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70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Other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110" y="589548"/>
            <a:ext cx="3534942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AI-based TC intensity estimation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3486150"/>
            <a:ext cx="3670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Summary:</a:t>
            </a:r>
          </a:p>
          <a:p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Demonstrates the ability of AI to produce a probabilistic, near </a:t>
            </a:r>
            <a:r>
              <a:rPr lang="en-US" sz="1500" dirty="0" err="1">
                <a:solidFill>
                  <a:prstClr val="black"/>
                </a:solidFill>
              </a:rPr>
              <a:t>SoTA</a:t>
            </a:r>
            <a:r>
              <a:rPr lang="en-US" sz="1500" dirty="0">
                <a:solidFill>
                  <a:prstClr val="black"/>
                </a:solidFill>
              </a:rPr>
              <a:t> estimate of TC intensity from PMW imagery (</a:t>
            </a:r>
            <a:r>
              <a:rPr lang="en-US" sz="1500" dirty="0" err="1">
                <a:solidFill>
                  <a:prstClr val="black"/>
                </a:solidFill>
              </a:rPr>
              <a:t>Wimmers</a:t>
            </a:r>
            <a:r>
              <a:rPr lang="en-US" sz="1500" dirty="0">
                <a:solidFill>
                  <a:prstClr val="black"/>
                </a:solidFill>
              </a:rPr>
              <a:t> et al. 2019).</a:t>
            </a:r>
            <a:endParaRPr lang="en-US" sz="1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 descr="Macintosh HD:Users:wimmers:Dropbox:Apps:euler_uploader:dmnet:out:98_00e_copy:imgs_btrack4:paper_Cat5.png">
            <a:extLst>
              <a:ext uri="{FF2B5EF4-FFF2-40B4-BE49-F238E27FC236}">
                <a16:creationId xmlns:a16="http://schemas.microsoft.com/office/drawing/2014/main" id="{EAEC8733-B1D4-F648-A6A9-524ECCD2BBE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8" b="27950"/>
          <a:stretch/>
        </p:blipFill>
        <p:spPr bwMode="auto">
          <a:xfrm>
            <a:off x="265045" y="1006773"/>
            <a:ext cx="8700745" cy="22507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5E84BB-9BA5-6148-8557-CB2AACEF8EB4}"/>
              </a:ext>
            </a:extLst>
          </p:cNvPr>
          <p:cNvSpPr txBox="1"/>
          <p:nvPr/>
        </p:nvSpPr>
        <p:spPr>
          <a:xfrm>
            <a:off x="979740" y="2949773"/>
            <a:ext cx="330009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EDA9F-FC23-974D-AA08-E060C5A58A20}"/>
              </a:ext>
            </a:extLst>
          </p:cNvPr>
          <p:cNvSpPr txBox="1"/>
          <p:nvPr/>
        </p:nvSpPr>
        <p:spPr>
          <a:xfrm>
            <a:off x="5017073" y="1006773"/>
            <a:ext cx="330009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CFBE9-E9F0-874B-858D-FD49575DB6A5}"/>
              </a:ext>
            </a:extLst>
          </p:cNvPr>
          <p:cNvSpPr txBox="1"/>
          <p:nvPr/>
        </p:nvSpPr>
        <p:spPr>
          <a:xfrm>
            <a:off x="7518430" y="1564677"/>
            <a:ext cx="47556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90AB58-C1C0-0E46-8CBB-420CD41184C1}"/>
              </a:ext>
            </a:extLst>
          </p:cNvPr>
          <p:cNvSpPr txBox="1"/>
          <p:nvPr/>
        </p:nvSpPr>
        <p:spPr>
          <a:xfrm>
            <a:off x="7414430" y="1480214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Truth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2C697-0DE6-134F-9C35-71553BD3B25B}"/>
              </a:ext>
            </a:extLst>
          </p:cNvPr>
          <p:cNvSpPr txBox="1"/>
          <p:nvPr/>
        </p:nvSpPr>
        <p:spPr>
          <a:xfrm>
            <a:off x="5589778" y="984686"/>
            <a:ext cx="2463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Model estimate PDF, knots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2FAEAA-1F3E-0B43-8FFF-A6B9401424C4}"/>
              </a:ext>
            </a:extLst>
          </p:cNvPr>
          <p:cNvSpPr txBox="1"/>
          <p:nvPr/>
        </p:nvSpPr>
        <p:spPr>
          <a:xfrm>
            <a:off x="1181348" y="2876657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37 GHz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8E0555-7377-E344-B1AA-5B15D4B9FCF8}"/>
              </a:ext>
            </a:extLst>
          </p:cNvPr>
          <p:cNvSpPr txBox="1"/>
          <p:nvPr/>
        </p:nvSpPr>
        <p:spPr>
          <a:xfrm>
            <a:off x="3152424" y="2871597"/>
            <a:ext cx="90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89 GHz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F422E5-0708-A847-872F-34C1849D8D01}"/>
              </a:ext>
            </a:extLst>
          </p:cNvPr>
          <p:cNvSpPr txBox="1"/>
          <p:nvPr/>
        </p:nvSpPr>
        <p:spPr>
          <a:xfrm>
            <a:off x="4636047" y="3486150"/>
            <a:ext cx="367023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Future Work:</a:t>
            </a:r>
          </a:p>
          <a:p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Supported by ONR for further development to use more complicated inputs and structured results.</a:t>
            </a:r>
            <a:endParaRPr lang="en-US" sz="1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Other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0129" y="589548"/>
            <a:ext cx="5720926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Next steps: Managing a crowdsourced AI competition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895350"/>
            <a:ext cx="2986646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Purpose:</a:t>
            </a:r>
          </a:p>
          <a:p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Use the wisdom of the crowd to determine the best TC intensity ML method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Partnering with Kaggle and NCEI</a:t>
            </a:r>
            <a:endParaRPr lang="en-US" sz="1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sz="1500" b="1" dirty="0">
              <a:solidFill>
                <a:srgbClr val="C00000"/>
              </a:solidFill>
            </a:endParaRPr>
          </a:p>
          <a:p>
            <a:r>
              <a:rPr lang="en-US" sz="1500" b="1" dirty="0">
                <a:solidFill>
                  <a:srgbClr val="C00000"/>
                </a:solidFill>
              </a:rPr>
              <a:t>Details:</a:t>
            </a:r>
          </a:p>
          <a:p>
            <a:endParaRPr lang="en-US" sz="6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NCEI provides a training dataset (HURSAT)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Kaggle members develop ML models to estimate TC intensity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Models are validated with a </a:t>
            </a:r>
            <a:r>
              <a:rPr lang="en-US" sz="1500" i="1" dirty="0">
                <a:solidFill>
                  <a:schemeClr val="bg1"/>
                </a:solidFill>
              </a:rPr>
              <a:t>subsequent</a:t>
            </a:r>
            <a:r>
              <a:rPr lang="en-US" sz="1500" dirty="0">
                <a:solidFill>
                  <a:schemeClr val="bg1"/>
                </a:solidFill>
              </a:rPr>
              <a:t> TC season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i="1" dirty="0">
                <a:solidFill>
                  <a:schemeClr val="bg1"/>
                </a:solidFill>
              </a:rPr>
              <a:t>The Kaggle site remains active for years afterwards, for future ML model </a:t>
            </a:r>
            <a:r>
              <a:rPr lang="en-US" sz="1500" i="1" dirty="0" err="1">
                <a:solidFill>
                  <a:schemeClr val="bg1"/>
                </a:solidFill>
              </a:rPr>
              <a:t>intercomparison</a:t>
            </a:r>
            <a:endParaRPr lang="en-US" sz="1500" i="1" dirty="0"/>
          </a:p>
        </p:txBody>
      </p:sp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FBA04AE-7BF0-2F42-8543-264C37D66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43" y="1301376"/>
            <a:ext cx="5197356" cy="29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9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13CBB7-63BF-BF40-9759-E5D61B5D9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0" y="1200151"/>
            <a:ext cx="3143250" cy="339447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75" y="1809750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001185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13CBB7-63BF-BF40-9759-E5D61B5D9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0" y="1200151"/>
            <a:ext cx="3143250" cy="339447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GOES-16/17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8596" y="589548"/>
            <a:ext cx="636392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Hurricane Vortex-scale Atmospheric Motion Vectors (AMVs)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085351"/>
            <a:ext cx="83058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Attributes of the enhanced AMV product for TC apps include:</a:t>
            </a:r>
          </a:p>
          <a:p>
            <a:br>
              <a:rPr lang="en-US" sz="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1) Uses</a:t>
            </a:r>
            <a:r>
              <a:rPr lang="en-US" sz="1500" dirty="0">
                <a:solidFill>
                  <a:prstClr val="black"/>
                </a:solidFill>
              </a:rPr>
              <a:t> regional (‘MESO’) scans of VIS/IR/WV with 1-min. sampling that can be pointed at targeted regions like hurricanes within view of GOES-16.</a:t>
            </a:r>
          </a:p>
          <a:p>
            <a:br>
              <a:rPr lang="en-US" sz="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2) Tailors the AMV processing to optimize coverage to capture smaller-scale TC flow fields (e.g., use full spatial res imagery, increase target density, relax QC constraints) </a:t>
            </a:r>
          </a:p>
          <a:p>
            <a:endParaRPr lang="en-US" sz="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3) Employs novel optical-flow tracking methodology to further enhance the TC cold cloud central dense overcast region (CDO--storm top)</a:t>
            </a:r>
          </a:p>
          <a:p>
            <a:endParaRPr lang="en-US" sz="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4) Datasets can be produced in real time at 15-min intervals for rapid info refresh</a:t>
            </a:r>
          </a:p>
          <a:p>
            <a:endParaRPr lang="en-US" sz="1500" b="1" dirty="0">
              <a:solidFill>
                <a:srgbClr val="C00000"/>
              </a:solidFill>
            </a:endParaRPr>
          </a:p>
          <a:p>
            <a:r>
              <a:rPr lang="en-US" sz="1500" b="1" dirty="0">
                <a:solidFill>
                  <a:srgbClr val="C00000"/>
                </a:solidFill>
              </a:rPr>
              <a:t>Potential future product upgrades and solutions:</a:t>
            </a:r>
          </a:p>
          <a:p>
            <a:endParaRPr lang="en-US" sz="600" b="1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-- Document/validate the enhanced vector quality, refine QA procedures/thresholds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r>
              <a:rPr lang="en-US" sz="1500" dirty="0">
                <a:solidFill>
                  <a:schemeClr val="bg1"/>
                </a:solidFill>
              </a:rPr>
              <a:t>-- Explore novel DA methods (dynamic initialization, Hybrid Ens.) to better exploit the increased information content on hurricane scales to improve model predictions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9136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436" y="31242"/>
            <a:ext cx="1828800" cy="616619"/>
          </a:xfrm>
        </p:spPr>
        <p:txBody>
          <a:bodyPr>
            <a:noAutofit/>
          </a:bodyPr>
          <a:lstStyle/>
          <a:p>
            <a:pPr algn="l"/>
            <a:r>
              <a:rPr lang="en-US" sz="2850" b="1" dirty="0"/>
              <a:t>GOES-R: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5186" y="444622"/>
            <a:ext cx="5703934" cy="946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Advanced Dvorak Technique (ADT v9.0)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Hurricane vortex-scale atmospheric motion vectors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4362979-A783-5F44-8B60-6C89A3EF7E15}"/>
              </a:ext>
            </a:extLst>
          </p:cNvPr>
          <p:cNvSpPr txBox="1">
            <a:spLocks/>
          </p:cNvSpPr>
          <p:nvPr/>
        </p:nvSpPr>
        <p:spPr>
          <a:xfrm>
            <a:off x="1539436" y="1492430"/>
            <a:ext cx="1828800" cy="6166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50" b="1" dirty="0"/>
              <a:t>JPSS: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7C62C-B845-9A4B-8818-25C1C3CDF8EF}"/>
              </a:ext>
            </a:extLst>
          </p:cNvPr>
          <p:cNvSpPr txBox="1"/>
          <p:nvPr/>
        </p:nvSpPr>
        <p:spPr>
          <a:xfrm>
            <a:off x="1825186" y="1881918"/>
            <a:ext cx="6061514" cy="1396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ARCHER center-fixing, integration to AWIPS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 err="1">
                <a:solidFill>
                  <a:schemeClr val="accent2">
                    <a:lumMod val="75000"/>
                  </a:schemeClr>
                </a:solidFill>
              </a:rPr>
              <a:t>SATellite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950" dirty="0" err="1">
                <a:solidFill>
                  <a:schemeClr val="accent2">
                    <a:lumMod val="75000"/>
                  </a:schemeClr>
                </a:solidFill>
              </a:rPr>
              <a:t>CONsensus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 intensity estimate (SATCON)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Merged TPW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6B45ED4-8417-6945-889D-FF1E33E4CE15}"/>
              </a:ext>
            </a:extLst>
          </p:cNvPr>
          <p:cNvSpPr txBox="1">
            <a:spLocks/>
          </p:cNvSpPr>
          <p:nvPr/>
        </p:nvSpPr>
        <p:spPr>
          <a:xfrm>
            <a:off x="1539436" y="3314154"/>
            <a:ext cx="1828800" cy="6166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50" b="1" dirty="0"/>
              <a:t>Other: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C134FD-07FD-2149-A682-241A233B4E56}"/>
              </a:ext>
            </a:extLst>
          </p:cNvPr>
          <p:cNvSpPr txBox="1"/>
          <p:nvPr/>
        </p:nvSpPr>
        <p:spPr>
          <a:xfrm>
            <a:off x="1825186" y="3759322"/>
            <a:ext cx="3798604" cy="946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AI-based TC intensity estimation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accent2">
                    <a:lumMod val="75000"/>
                  </a:schemeClr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4565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7" grpId="0"/>
      <p:bldP spid="9" grpId="0" build="p"/>
      <p:bldP spid="11" grpId="0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GOES-16/17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7300" y="589548"/>
            <a:ext cx="6741717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Recent Upgrades to the Advanced Dvorak Technique (ADT v9.0)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1862" y="1047750"/>
            <a:ext cx="680085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Product Description:</a:t>
            </a:r>
            <a:r>
              <a:rPr lang="en-US" sz="1500" b="1" dirty="0">
                <a:solidFill>
                  <a:schemeClr val="bg1"/>
                </a:solidFill>
              </a:rPr>
              <a:t>  </a:t>
            </a:r>
            <a:r>
              <a:rPr lang="en-US" sz="1500" dirty="0">
                <a:solidFill>
                  <a:schemeClr val="bg1"/>
                </a:solidFill>
              </a:rPr>
              <a:t>ADT is a computer-based algorithm that provides rapid-refresh objective estimates of TC intensity derived from geostationary satellite IR imagery.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500" b="1" dirty="0">
                <a:solidFill>
                  <a:srgbClr val="C00000"/>
                </a:solidFill>
              </a:rPr>
              <a:t>Users:</a:t>
            </a:r>
            <a:r>
              <a:rPr lang="en-US" sz="1500" b="1" dirty="0">
                <a:solidFill>
                  <a:schemeClr val="bg1"/>
                </a:solidFill>
              </a:rPr>
              <a:t>  </a:t>
            </a:r>
            <a:r>
              <a:rPr lang="en-US" sz="1500" dirty="0">
                <a:solidFill>
                  <a:schemeClr val="bg1"/>
                </a:solidFill>
              </a:rPr>
              <a:t>-- Operational TC community:  NHC, CPHC, JTWC, RSMCs (WMO Regional TC forecast centers), National TC forecast centers</a:t>
            </a:r>
          </a:p>
          <a:p>
            <a:r>
              <a:rPr lang="en-US" sz="1500" dirty="0">
                <a:solidFill>
                  <a:schemeClr val="bg1"/>
                </a:solidFill>
              </a:rPr>
              <a:t>              -- TC Research community:  ADT is an archive for studies of TC intensity behavior and long-term trends, and a benchmark for new sat-based methods (SATCON, AI-based methods, etc.)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B05FB0A-CA2D-6746-8D2E-CED7D8F7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35" y="3097892"/>
            <a:ext cx="1572054" cy="1572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B8D99-5F65-8149-A9B2-24E45F7AC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34" y="3097893"/>
            <a:ext cx="1802517" cy="164555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80D79BA4-CE3E-F548-A2B5-553BFDF09C45}"/>
              </a:ext>
            </a:extLst>
          </p:cNvPr>
          <p:cNvGrpSpPr>
            <a:grpSpLocks/>
          </p:cNvGrpSpPr>
          <p:nvPr/>
        </p:nvGrpSpPr>
        <p:grpSpPr bwMode="auto">
          <a:xfrm>
            <a:off x="5942041" y="3204490"/>
            <a:ext cx="1409996" cy="1432362"/>
            <a:chOff x="33" y="1641"/>
            <a:chExt cx="2976" cy="2387"/>
          </a:xfrm>
        </p:grpSpPr>
        <p:pic>
          <p:nvPicPr>
            <p:cNvPr id="12" name="Picture 6" descr="dollyRingEx">
              <a:extLst>
                <a:ext uri="{FF2B5EF4-FFF2-40B4-BE49-F238E27FC236}">
                  <a16:creationId xmlns:a16="http://schemas.microsoft.com/office/drawing/2014/main" id="{15555E73-8977-434D-890C-A712E798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" y="1641"/>
              <a:ext cx="2976" cy="2387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6F5FEDC4-983F-3448-8E72-11B56ECBC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4" y="2814"/>
              <a:ext cx="88" cy="2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CD6153A4-B45B-6E4F-8DBF-4AFB5C08E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4" y="2898"/>
              <a:ext cx="88" cy="2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16FEB02D-1D7C-A143-996B-AD1386BA9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22" y="2836"/>
              <a:ext cx="18" cy="8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33A17940-BE9D-8240-87E9-4F6A57F977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36" y="2814"/>
              <a:ext cx="18" cy="8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defRPr/>
              </a:pPr>
              <a:endParaRPr lang="en-US" sz="1350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1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13CBB7-63BF-BF40-9759-E5D61B5D9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0" y="1200151"/>
            <a:ext cx="3143250" cy="339447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GOES-16/17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7300" y="589548"/>
            <a:ext cx="6741717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Recent Upgrades to the Advanced Dvorak Technique (ADT v9.0)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978277"/>
            <a:ext cx="8686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Current Development Status:  </a:t>
            </a:r>
            <a:r>
              <a:rPr lang="en-US" sz="1400" dirty="0">
                <a:solidFill>
                  <a:schemeClr val="bg1"/>
                </a:solidFill>
              </a:rPr>
              <a:t>Latest version (9.0) is being transitioned into NESDIS Ops. with the goal to have operational ADT estimates available for the 2020 TC season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(GOES-16, Atlantic; GOES-17, East/Cent Pacific): 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https://www.ssd.noaa.gov/PS/TROP/adt.html </a:t>
            </a: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b="1" dirty="0">
                <a:solidFill>
                  <a:srgbClr val="C00000"/>
                </a:solidFill>
              </a:rPr>
              <a:t>Based on prior user feedback, added functionalities in v9.0 include:</a:t>
            </a:r>
          </a:p>
          <a:p>
            <a:br>
              <a:rPr lang="en-US" sz="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1) </a:t>
            </a:r>
            <a:r>
              <a:rPr lang="en-US" sz="1400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ARCHER 2.0 for auto TC center fixing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--Employs VIS/IR/SWIR from GEO and 37/85GHz from LEO (SSMIS/AMSR2/GMI) to arrive at best estimate</a:t>
            </a:r>
          </a:p>
          <a:p>
            <a:br>
              <a:rPr lang="en-US" sz="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2) Improved operability on Sub-Tropical systems, and storms undergoing Extratropical Transition (ET)</a:t>
            </a:r>
          </a:p>
          <a:p>
            <a:br>
              <a:rPr lang="en-US" sz="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3) Addition of TC surface wind radii estimates based on </a:t>
            </a:r>
            <a:r>
              <a:rPr lang="en-US" sz="1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Knaff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et al. methodology</a:t>
            </a:r>
          </a:p>
          <a:p>
            <a:br>
              <a:rPr lang="en-US" sz="6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4) Operability with </a:t>
            </a:r>
            <a:r>
              <a:rPr lang="en-US" sz="1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Himawari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and GOES-R series (will function through GOES-17 heat pipe anomaly periods with minimal impacts)</a:t>
            </a:r>
          </a:p>
          <a:p>
            <a:endParaRPr lang="en-US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>
                <a:solidFill>
                  <a:srgbClr val="C00000"/>
                </a:solidFill>
              </a:rPr>
              <a:t>Potential future ADT science upgrades and solutions: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-- Develop a quality indicator for the current intensity estimates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-- Explore AI/Deep Learning approaches to augment the ADT image analysis and retrieval of TC intensity (SSEC2022)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59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13CBB7-63BF-BF40-9759-E5D61B5D9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0" y="1200151"/>
            <a:ext cx="3143250" cy="339447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GOES-16/17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1809750"/>
            <a:ext cx="32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Enhanced (high spatiotemporal) wind vector estimates around TCs derived from GEO satellite rapid-scan (meso sector) multispectral imagery using the NESDIS operational GOES-R tracking algorithm.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8596" y="589548"/>
            <a:ext cx="636392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Hurricane Vortex-scale Atmospheric Motion Vectors (AMVs)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8F0203-F415-B142-AFF6-7910E823D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82" y="1055632"/>
            <a:ext cx="3649718" cy="36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4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GOES-16/17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374161"/>
            <a:ext cx="800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Users:</a:t>
            </a:r>
            <a:r>
              <a:rPr lang="en-US" sz="1500" b="1" dirty="0">
                <a:solidFill>
                  <a:schemeClr val="bg1"/>
                </a:solidFill>
              </a:rPr>
              <a:t>  </a:t>
            </a:r>
            <a:r>
              <a:rPr lang="en-US" sz="1500" dirty="0">
                <a:solidFill>
                  <a:schemeClr val="bg1"/>
                </a:solidFill>
              </a:rPr>
              <a:t>-- Operational TC community:  TC analysis centers (NHC, CPHC, JTWC, RSMCs) and NWP centers (e.g. NCEP/EMC HWRF model, FNMOC/NRL COAMPS-TC model) </a:t>
            </a:r>
          </a:p>
          <a:p>
            <a:r>
              <a:rPr lang="en-US" sz="1500" dirty="0">
                <a:solidFill>
                  <a:schemeClr val="bg1"/>
                </a:solidFill>
              </a:rPr>
              <a:t>              -- TC Research community:  For studies of TC-</a:t>
            </a:r>
            <a:r>
              <a:rPr lang="en-US" sz="1500" dirty="0" err="1">
                <a:solidFill>
                  <a:schemeClr val="bg1"/>
                </a:solidFill>
              </a:rPr>
              <a:t>env</a:t>
            </a:r>
            <a:r>
              <a:rPr lang="en-US" sz="1500" dirty="0">
                <a:solidFill>
                  <a:schemeClr val="bg1"/>
                </a:solidFill>
              </a:rPr>
              <a:t>. interactions (e.g. outflow, vertical wind shear), storm-top diagnostics, TC modeling 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500" b="1" dirty="0">
                <a:solidFill>
                  <a:srgbClr val="C00000"/>
                </a:solidFill>
              </a:rPr>
              <a:t>User Apps:  </a:t>
            </a:r>
            <a:r>
              <a:rPr lang="en-US" sz="1500" u="sng" dirty="0">
                <a:solidFill>
                  <a:schemeClr val="bg1"/>
                </a:solidFill>
              </a:rPr>
              <a:t>TC analysis</a:t>
            </a:r>
            <a:r>
              <a:rPr lang="en-US" sz="1500" dirty="0">
                <a:solidFill>
                  <a:schemeClr val="bg1"/>
                </a:solidFill>
              </a:rPr>
              <a:t>--Enhanced wind information to assess TC structure/health </a:t>
            </a:r>
          </a:p>
          <a:p>
            <a:r>
              <a:rPr lang="en-US" sz="1500" dirty="0">
                <a:solidFill>
                  <a:schemeClr val="bg1"/>
                </a:solidFill>
              </a:rPr>
              <a:t>                      </a:t>
            </a:r>
            <a:r>
              <a:rPr lang="en-US" sz="1500" u="sng" dirty="0">
                <a:solidFill>
                  <a:schemeClr val="bg1"/>
                </a:solidFill>
              </a:rPr>
              <a:t>Data assimilation</a:t>
            </a:r>
            <a:r>
              <a:rPr lang="en-US" sz="1500" dirty="0">
                <a:solidFill>
                  <a:schemeClr val="bg1"/>
                </a:solidFill>
              </a:rPr>
              <a:t>--to better initialize TC NWP models  </a:t>
            </a:r>
          </a:p>
          <a:p>
            <a:endParaRPr lang="en-US" sz="1350" b="1" dirty="0">
              <a:solidFill>
                <a:schemeClr val="bg1"/>
              </a:solidFill>
            </a:endParaRPr>
          </a:p>
          <a:p>
            <a:r>
              <a:rPr lang="en-US" sz="1500" b="1" dirty="0">
                <a:solidFill>
                  <a:srgbClr val="C00000"/>
                </a:solidFill>
              </a:rPr>
              <a:t>Current Development Status:  </a:t>
            </a:r>
            <a:r>
              <a:rPr lang="en-US" sz="1500" dirty="0">
                <a:solidFill>
                  <a:schemeClr val="bg1"/>
                </a:solidFill>
              </a:rPr>
              <a:t>Product is in beta testing at UW-CIMSS. Real-time demonstration (GOES-16) planned for the 2020 Atlantic TC season. Proposal is pending to transition the product (in collaboration with NESDIS/STAR) into NESDIS Ops for routine dataset processing and dissemination. </a:t>
            </a:r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8596" y="589548"/>
            <a:ext cx="636392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Hurricane Vortex-scale Atmospheric Motion Vectors (AMVs)</a:t>
            </a:r>
          </a:p>
        </p:txBody>
      </p:sp>
    </p:spTree>
    <p:extLst>
      <p:ext uri="{BB962C8B-B14F-4D97-AF65-F5344CB8AC3E}">
        <p14:creationId xmlns:p14="http://schemas.microsoft.com/office/powerpoint/2010/main" val="2430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29200" y="4912744"/>
            <a:ext cx="28575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25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13CBB7-63BF-BF40-9759-E5D61B5D9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0" y="1200151"/>
            <a:ext cx="3143250" cy="339447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JPSS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7890" y="589548"/>
            <a:ext cx="3625351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ARCHER (rotational center-fixing)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" y="1085351"/>
            <a:ext cx="42481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Purpose:</a:t>
            </a:r>
          </a:p>
          <a:p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Resolves a TC rotational center automatically from multi-platform satellite imagery (Geo, JPSS, scatt.)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Includes </a:t>
            </a:r>
            <a:r>
              <a:rPr lang="en-US" sz="1500" u="sng" dirty="0">
                <a:solidFill>
                  <a:prstClr val="black"/>
                </a:solidFill>
              </a:rPr>
              <a:t>uncertainty</a:t>
            </a:r>
            <a:r>
              <a:rPr lang="en-US" sz="1500" dirty="0">
                <a:solidFill>
                  <a:prstClr val="black"/>
                </a:solidFill>
              </a:rPr>
              <a:t> estimates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Used as a starting point for many other algorithms</a:t>
            </a:r>
          </a:p>
          <a:p>
            <a:endParaRPr lang="en-US" sz="1500" b="1" dirty="0">
              <a:solidFill>
                <a:srgbClr val="C00000"/>
              </a:solidFill>
            </a:endParaRPr>
          </a:p>
          <a:p>
            <a:r>
              <a:rPr lang="en-US" sz="1500" b="1" dirty="0">
                <a:solidFill>
                  <a:srgbClr val="C00000"/>
                </a:solidFill>
              </a:rPr>
              <a:t>Development in JPSS</a:t>
            </a:r>
          </a:p>
          <a:p>
            <a:endParaRPr lang="en-US" sz="6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Integrate ATMS and VIIRS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Incorporate into the </a:t>
            </a:r>
            <a:r>
              <a:rPr lang="en-US" sz="1500" dirty="0" err="1">
                <a:solidFill>
                  <a:schemeClr val="bg1"/>
                </a:solidFill>
              </a:rPr>
              <a:t>GeoIPS</a:t>
            </a:r>
            <a:r>
              <a:rPr lang="en-US" sz="1500" dirty="0">
                <a:solidFill>
                  <a:schemeClr val="bg1"/>
                </a:solidFill>
              </a:rPr>
              <a:t> platform, which will bring this product output to AWIPS in an open-source, standardized format.</a:t>
            </a:r>
            <a:endParaRPr lang="en-US" sz="1500" dirty="0"/>
          </a:p>
        </p:txBody>
      </p:sp>
      <p:pic>
        <p:nvPicPr>
          <p:cNvPr id="10" name="Picture 9" descr="2011_05L_20110802T141559_0909.png">
            <a:extLst>
              <a:ext uri="{FF2B5EF4-FFF2-40B4-BE49-F238E27FC236}">
                <a16:creationId xmlns:a16="http://schemas.microsoft.com/office/drawing/2014/main" id="{5A879989-E8E2-0546-ABE8-65AC8E477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3724" r="17392" b="2681"/>
          <a:stretch/>
        </p:blipFill>
        <p:spPr>
          <a:xfrm>
            <a:off x="6211184" y="1748260"/>
            <a:ext cx="2893831" cy="3022601"/>
          </a:xfrm>
          <a:prstGeom prst="rect">
            <a:avLst/>
          </a:prstGeom>
        </p:spPr>
      </p:pic>
      <p:pic>
        <p:nvPicPr>
          <p:cNvPr id="9" name="Picture 2" descr="arNP_02_20080716T091500_100.png">
            <a:extLst>
              <a:ext uri="{FF2B5EF4-FFF2-40B4-BE49-F238E27FC236}">
                <a16:creationId xmlns:a16="http://schemas.microsoft.com/office/drawing/2014/main" id="{4DC2065D-AF51-3A47-AE2B-40F8AE369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9" t="5700" r="8199" b="7402"/>
          <a:stretch/>
        </p:blipFill>
        <p:spPr bwMode="auto">
          <a:xfrm>
            <a:off x="4737292" y="1047750"/>
            <a:ext cx="1993515" cy="180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0120914T204316_ssmis17.png">
            <a:extLst>
              <a:ext uri="{FF2B5EF4-FFF2-40B4-BE49-F238E27FC236}">
                <a16:creationId xmlns:a16="http://schemas.microsoft.com/office/drawing/2014/main" id="{709C3F3A-1B4C-3E44-BF7C-1C76646D1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r="50231" b="52638"/>
          <a:stretch/>
        </p:blipFill>
        <p:spPr>
          <a:xfrm>
            <a:off x="4419600" y="3168825"/>
            <a:ext cx="2038350" cy="1841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625F2A-16D7-8B4B-9EDA-8A72FCE4E78F}"/>
              </a:ext>
            </a:extLst>
          </p:cNvPr>
          <p:cNvSpPr txBox="1"/>
          <p:nvPr/>
        </p:nvSpPr>
        <p:spPr>
          <a:xfrm>
            <a:off x="4847201" y="2364484"/>
            <a:ext cx="803425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Geo 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8E535F-C098-5D4D-92A6-E3A49F1053DC}"/>
              </a:ext>
            </a:extLst>
          </p:cNvPr>
          <p:cNvSpPr txBox="1"/>
          <p:nvPr/>
        </p:nvSpPr>
        <p:spPr>
          <a:xfrm>
            <a:off x="4637349" y="4369286"/>
            <a:ext cx="1255472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89GHz MW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29C9F-6D14-7849-8018-64B56DCC02E7}"/>
              </a:ext>
            </a:extLst>
          </p:cNvPr>
          <p:cNvSpPr txBox="1"/>
          <p:nvPr/>
        </p:nvSpPr>
        <p:spPr>
          <a:xfrm>
            <a:off x="8141214" y="4253618"/>
            <a:ext cx="774186" cy="36933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ASCAT</a:t>
            </a:r>
          </a:p>
        </p:txBody>
      </p:sp>
    </p:spTree>
    <p:extLst>
      <p:ext uri="{BB962C8B-B14F-4D97-AF65-F5344CB8AC3E}">
        <p14:creationId xmlns:p14="http://schemas.microsoft.com/office/powerpoint/2010/main" val="340629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12031"/>
            <a:ext cx="680085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Applications-CIMSS: JPSS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1113" y="589548"/>
            <a:ext cx="5658921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b="1" dirty="0">
                <a:solidFill>
                  <a:schemeClr val="accent2">
                    <a:lumMod val="75000"/>
                  </a:schemeClr>
                </a:solidFill>
              </a:rPr>
              <a:t>SATCON (Satellite Consensus TC intensity estimation)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" y="1085350"/>
            <a:ext cx="234315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Purpose:</a:t>
            </a:r>
          </a:p>
          <a:p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Produces an optimized estimate of TC intensity by incorporating ADT, MW-derived estimates.</a:t>
            </a:r>
            <a:endParaRPr lang="en-US" sz="1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sz="1500" b="1" dirty="0">
              <a:solidFill>
                <a:srgbClr val="C00000"/>
              </a:solidFill>
            </a:endParaRPr>
          </a:p>
          <a:p>
            <a:r>
              <a:rPr lang="en-US" sz="1500" b="1" dirty="0">
                <a:solidFill>
                  <a:srgbClr val="C00000"/>
                </a:solidFill>
              </a:rPr>
              <a:t>Development in JPSS</a:t>
            </a:r>
          </a:p>
          <a:p>
            <a:endParaRPr lang="en-US" sz="6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Incorporate JPSS-1+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Reconfigure to work as a backend on </a:t>
            </a:r>
            <a:r>
              <a:rPr lang="en-US" sz="1500" dirty="0" err="1">
                <a:solidFill>
                  <a:schemeClr val="bg1"/>
                </a:solidFill>
              </a:rPr>
              <a:t>GeoIPS</a:t>
            </a:r>
            <a:endParaRPr 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694E5-26B4-554C-9650-21787744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791" y="1085351"/>
            <a:ext cx="6471018" cy="39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1839AA-86B0-5E4D-82EC-8A8561C3F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31"/>
            <a:ext cx="8458200" cy="616619"/>
          </a:xfrm>
        </p:spPr>
        <p:txBody>
          <a:bodyPr>
            <a:noAutofit/>
          </a:bodyPr>
          <a:lstStyle/>
          <a:p>
            <a:r>
              <a:rPr lang="en-US" sz="2850" dirty="0"/>
              <a:t>Selected TC Applications-CIMSS/CIRA: </a:t>
            </a:r>
            <a:r>
              <a:rPr lang="en-US" sz="2850" dirty="0">
                <a:solidFill>
                  <a:schemeClr val="accent2">
                    <a:lumMod val="75000"/>
                  </a:schemeClr>
                </a:solidFill>
              </a:rPr>
              <a:t>Merged TPW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" y="1085350"/>
            <a:ext cx="302895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</a:rPr>
              <a:t>Purpose:</a:t>
            </a:r>
          </a:p>
          <a:p>
            <a:endParaRPr lang="en-US" sz="5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Present tropical weather environment, show critical moisture thresholds for TC growth/decay, atmospheric rivers, stability (layered)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(More in the Hydrology session)</a:t>
            </a:r>
            <a:endParaRPr lang="en-US" sz="1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sz="1500" b="1" dirty="0">
              <a:solidFill>
                <a:srgbClr val="C00000"/>
              </a:solidFill>
            </a:endParaRPr>
          </a:p>
          <a:p>
            <a:r>
              <a:rPr lang="en-US" sz="1500" b="1" dirty="0">
                <a:solidFill>
                  <a:srgbClr val="C00000"/>
                </a:solidFill>
              </a:rPr>
              <a:t>Development in JPSS</a:t>
            </a:r>
          </a:p>
          <a:p>
            <a:endParaRPr lang="en-US" sz="6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Incorporate JPSS-1+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Merge CIMSS’s MIMIC-TPW and CIRA’s Blended TPW, for the best of both worlds</a:t>
            </a:r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F548C-A189-3947-9EBC-D871CFFB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0" y="1352550"/>
            <a:ext cx="6031149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8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SSEC powerpoint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SSEC powerpoint template 2</Template>
  <TotalTime>4710</TotalTime>
  <Words>797</Words>
  <Application>Microsoft Macintosh PowerPoint</Application>
  <PresentationFormat>On-screen Show (16:9)</PresentationFormat>
  <Paragraphs>124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SSEC powerpoint template 2</vt:lpstr>
      <vt:lpstr>Why are hurricanes so important to Wisconsin anyway? Developing satellite-based TC applications at CIMSS</vt:lpstr>
      <vt:lpstr>GOES-R:</vt:lpstr>
      <vt:lpstr>Selected TC Applications-CIMSS: GOES-16/17</vt:lpstr>
      <vt:lpstr>Selected TC Applications-CIMSS: GOES-16/17</vt:lpstr>
      <vt:lpstr>Selected TC Applications-CIMSS: GOES-16/17</vt:lpstr>
      <vt:lpstr>Selected TC Applications-CIMSS: GOES-16/17</vt:lpstr>
      <vt:lpstr>Selected TC Applications-CIMSS: JPSS</vt:lpstr>
      <vt:lpstr>Selected TC Applications-CIMSS: JPSS</vt:lpstr>
      <vt:lpstr>Selected TC Applications-CIMSS/CIRA: Merged TPW</vt:lpstr>
      <vt:lpstr>Selected TC Applications-CIMSS: Other</vt:lpstr>
      <vt:lpstr>Selected TC Applications-CIMSS: Other</vt:lpstr>
      <vt:lpstr>Extras</vt:lpstr>
      <vt:lpstr>Selected TC Applications-CIMSS: GOES-16/17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Winiecki</dc:creator>
  <cp:lastModifiedBy>Anthony Wimmers</cp:lastModifiedBy>
  <cp:revision>127</cp:revision>
  <dcterms:created xsi:type="dcterms:W3CDTF">2016-11-22T14:50:34Z</dcterms:created>
  <dcterms:modified xsi:type="dcterms:W3CDTF">2020-02-25T21:41:51Z</dcterms:modified>
</cp:coreProperties>
</file>