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32" r:id="rId2"/>
    <p:sldMasterId id="2147483744" r:id="rId3"/>
  </p:sldMasterIdLst>
  <p:notesMasterIdLst>
    <p:notesMasterId r:id="rId46"/>
  </p:notesMasterIdLst>
  <p:sldIdLst>
    <p:sldId id="277" r:id="rId4"/>
    <p:sldId id="308" r:id="rId5"/>
    <p:sldId id="307" r:id="rId6"/>
    <p:sldId id="309" r:id="rId7"/>
    <p:sldId id="310" r:id="rId8"/>
    <p:sldId id="311" r:id="rId9"/>
    <p:sldId id="314" r:id="rId10"/>
    <p:sldId id="313" r:id="rId11"/>
    <p:sldId id="316" r:id="rId12"/>
    <p:sldId id="317" r:id="rId13"/>
    <p:sldId id="315" r:id="rId14"/>
    <p:sldId id="291" r:id="rId15"/>
    <p:sldId id="305" r:id="rId16"/>
    <p:sldId id="292" r:id="rId17"/>
    <p:sldId id="302" r:id="rId18"/>
    <p:sldId id="295" r:id="rId19"/>
    <p:sldId id="294" r:id="rId20"/>
    <p:sldId id="299" r:id="rId21"/>
    <p:sldId id="293" r:id="rId22"/>
    <p:sldId id="296" r:id="rId23"/>
    <p:sldId id="300" r:id="rId24"/>
    <p:sldId id="301" r:id="rId25"/>
    <p:sldId id="303" r:id="rId26"/>
    <p:sldId id="304" r:id="rId27"/>
    <p:sldId id="280" r:id="rId28"/>
    <p:sldId id="279" r:id="rId29"/>
    <p:sldId id="306" r:id="rId30"/>
    <p:sldId id="260" r:id="rId31"/>
    <p:sldId id="261" r:id="rId32"/>
    <p:sldId id="262" r:id="rId33"/>
    <p:sldId id="263" r:id="rId34"/>
    <p:sldId id="264" r:id="rId35"/>
    <p:sldId id="265" r:id="rId36"/>
    <p:sldId id="266" r:id="rId37"/>
    <p:sldId id="276" r:id="rId38"/>
    <p:sldId id="267" r:id="rId39"/>
    <p:sldId id="275" r:id="rId40"/>
    <p:sldId id="268" r:id="rId41"/>
    <p:sldId id="269" r:id="rId42"/>
    <p:sldId id="270" r:id="rId43"/>
    <p:sldId id="271" r:id="rId44"/>
    <p:sldId id="273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0" autoAdjust="0"/>
    <p:restoredTop sz="94660"/>
  </p:normalViewPr>
  <p:slideViewPr>
    <p:cSldViewPr snapToGrid="0">
      <p:cViewPr>
        <p:scale>
          <a:sx n="98" d="100"/>
          <a:sy n="98" d="100"/>
        </p:scale>
        <p:origin x="428" y="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0A3010-49FE-48F8-8095-5BE1CB9DFD61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707031-6511-43B1-87BB-B233F057F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425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2/26/2020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JPSS/GOES Proving Ground / Risk Reduction Summit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C5507-EFEE-41A5-ACFE-5827262145C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23256"/>
            <a:ext cx="1371600" cy="1371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240" y="23256"/>
            <a:ext cx="1371600" cy="1371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15" y="39801"/>
            <a:ext cx="1397213" cy="1371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707" y="39801"/>
            <a:ext cx="3233056" cy="129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36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2/26/2020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JPSS/GOES Proving Ground / Risk Reduction Summit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C5507-EFEE-41A5-ACFE-5827262145C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6289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2/26/2020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JPSS/GOES Proving Ground / Risk Reduction Summit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C5507-EFEE-41A5-ACFE-5827262145C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64020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2/26/2020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JPSS/GOES Proving Ground / Risk Reduction Summit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C5507-EFEE-41A5-ACFE-5827262145C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23256"/>
            <a:ext cx="1371600" cy="1371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240" y="23256"/>
            <a:ext cx="1371600" cy="1371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15" y="39801"/>
            <a:ext cx="1397213" cy="1371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707" y="39801"/>
            <a:ext cx="3233056" cy="129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193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2/26/2020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JPSS/GOES Proving Ground / Risk Reduction Summit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C5507-EFEE-41A5-ACFE-5827262145C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603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2/26/2020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JPSS/GOES Proving Ground / Risk Reduction Summit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C5507-EFEE-41A5-ACFE-5827262145C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6225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2/26/2020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JPSS/GOES Proving Ground / Risk Reduction Summit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C5507-EFEE-41A5-ACFE-5827262145C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7642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2/26/2020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JPSS/GOES Proving Ground / Risk Reduction Summit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C5507-EFEE-41A5-ACFE-5827262145C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8834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2/26/2020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JPSS/GOES Proving Ground / Risk Reduction Summit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C5507-EFEE-41A5-ACFE-5827262145C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34143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2/26/2020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JPSS/GOES Proving Ground / Risk Reduction Summit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C5507-EFEE-41A5-ACFE-5827262145C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5449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2/26/2020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JPSS/GOES Proving Ground / Risk Reduction Summit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24285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C5507-EFEE-41A5-ACFE-5827262145C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24285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344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2/26/2020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JPSS/GOES Proving Ground / Risk Reduction Summit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C5507-EFEE-41A5-ACFE-5827262145C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893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2/26/2020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JPSS/GOES Proving Ground / Risk Reduction Summit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C5507-EFEE-41A5-ACFE-5827262145C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227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2/26/2020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JPSS/GOES Proving Ground / Risk Reduction Summit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C5507-EFEE-41A5-ACFE-5827262145C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6878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2/26/2020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JPSS/GOES Proving Ground / Risk Reduction Summit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C5507-EFEE-41A5-ACFE-5827262145C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04603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2/26/2020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JPSS/GOES Proving Ground / Risk Reduction Summit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C5507-EFEE-41A5-ACFE-5827262145C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23256"/>
            <a:ext cx="1371600" cy="1371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240" y="23256"/>
            <a:ext cx="1371600" cy="1371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15" y="39801"/>
            <a:ext cx="1397213" cy="1371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707" y="39801"/>
            <a:ext cx="3233056" cy="129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384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2/26/2020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JPSS/GOES Proving Ground / Risk Reduction Summit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C5507-EFEE-41A5-ACFE-5827262145C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3082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2/26/2020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JPSS/GOES Proving Ground / Risk Reduction Summit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C5507-EFEE-41A5-ACFE-5827262145C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43861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2/26/2020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JPSS/GOES Proving Ground / Risk Reduction Summit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C5507-EFEE-41A5-ACFE-5827262145C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32768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2/26/2020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JPSS/GOES Proving Ground / Risk Reduction Summit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C5507-EFEE-41A5-ACFE-5827262145C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8199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2/26/2020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JPSS/GOES Proving Ground / Risk Reduction Summit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C5507-EFEE-41A5-ACFE-5827262145C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0195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2/26/2020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JPSS/GOES Proving Ground / Risk Reduction Summit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C5507-EFEE-41A5-ACFE-5827262145C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1953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2/26/2020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JPSS/GOES Proving Ground / Risk Reduction Summit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C5507-EFEE-41A5-ACFE-5827262145C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53265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2/26/2020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JPSS/GOES Proving Ground / Risk Reduction Summit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24285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C5507-EFEE-41A5-ACFE-5827262145C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24285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44849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2/26/2020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JPSS/GOES Proving Ground / Risk Reduction Summit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C5507-EFEE-41A5-ACFE-5827262145C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4140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2/26/2020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JPSS/GOES Proving Ground / Risk Reduction Summit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C5507-EFEE-41A5-ACFE-5827262145C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07581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2/26/2020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JPSS/GOES Proving Ground / Risk Reduction Summit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C5507-EFEE-41A5-ACFE-5827262145C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857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2/26/2020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JPSS/GOES Proving Ground / Risk Reduction Summit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C5507-EFEE-41A5-ACFE-5827262145C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4384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2/26/2020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JPSS/GOES Proving Ground / Risk Reduction Summit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C5507-EFEE-41A5-ACFE-5827262145C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453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2/26/2020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JPSS/GOES Proving Ground / Risk Reduction Summit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C5507-EFEE-41A5-ACFE-5827262145C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617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2/26/2020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JPSS/GOES Proving Ground / Risk Reduction Summit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C5507-EFEE-41A5-ACFE-5827262145C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681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2/26/2020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JPSS/GOES Proving Ground / Risk Reduction Summit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24285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C5507-EFEE-41A5-ACFE-5827262145C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24285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1540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2/26/2020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JPSS/GOES Proving Ground / Risk Reduction Summit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C5507-EFEE-41A5-ACFE-5827262145C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211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2/26/2020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JPSS/GOES Proving Ground / Risk Reduction Summit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C5507-EFEE-41A5-ACFE-5827262145C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6833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2/26/2020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JPSS/GOES Proving Ground / Risk Reduction Summit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C5507-EFEE-41A5-ACFE-5827262145C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0659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2/26/2020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JPSS/GOES Proving Ground / Risk Reduction Summit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C5507-EFEE-41A5-ACFE-5827262145C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4570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75/WAF-D-10-05010.1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rlmry.navy.mil/atcf_web/docs/pdf/WAF-D-18-0012.pdf" TargetMode="External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gif"/><Relationship Id="rId5" Type="http://schemas.openxmlformats.org/officeDocument/2006/relationships/image" Target="../media/image46.png"/><Relationship Id="rId4" Type="http://schemas.openxmlformats.org/officeDocument/2006/relationships/image" Target="../media/image45.gi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Tropical Weather</a:t>
            </a:r>
            <a:br>
              <a:rPr lang="en-US" dirty="0" smtClean="0"/>
            </a:br>
            <a:r>
              <a:rPr lang="en-US" sz="4000" dirty="0" smtClean="0"/>
              <a:t>A Developer Perspective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J. Knaff, CORP, RAMMB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JPSS/GOES Proving Ground / Risk Reduction Summit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C5507-EFEE-41A5-ACFE-5827262145C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06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61351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SAR Winds for TCs is in the works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429" y="838994"/>
            <a:ext cx="10605196" cy="5965423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JPSS/GOES Proving Ground / Risk Reduction Summit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C5507-EFEE-41A5-ACFE-5827262145C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65256" y="2228850"/>
            <a:ext cx="285148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Collaboratively designed by: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Sean Helfrich’s Group (STAR)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Buck Sampson (NRLMRY)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Alexis </a:t>
            </a:r>
            <a:r>
              <a:rPr lang="en-US" dirty="0" err="1" smtClean="0">
                <a:solidFill>
                  <a:schemeClr val="bg1"/>
                </a:solidFill>
              </a:rPr>
              <a:t>Mouche</a:t>
            </a:r>
            <a:r>
              <a:rPr lang="en-US" dirty="0" smtClean="0">
                <a:solidFill>
                  <a:schemeClr val="bg1"/>
                </a:solidFill>
              </a:rPr>
              <a:t> (IFERMER)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John Knaff (STAR)</a:t>
            </a:r>
          </a:p>
        </p:txBody>
      </p:sp>
    </p:spTree>
    <p:extLst>
      <p:ext uri="{BB962C8B-B14F-4D97-AF65-F5344CB8AC3E}">
        <p14:creationId xmlns:p14="http://schemas.microsoft.com/office/powerpoint/2010/main" val="4069191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JPSS/GOES Proving Ground / Risk Reduction Summit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C5507-EFEE-41A5-ACFE-5827262145C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17615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7B9CF-A180-4CD8-A173-41F38DB39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541260"/>
            <a:ext cx="8763000" cy="420920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/>
              <a:t>Moisture In-Flux Storm Tool (MIST) </a:t>
            </a:r>
            <a:r>
              <a:rPr lang="en-US" sz="1600" b="1" dirty="0">
                <a:solidFill>
                  <a:srgbClr val="C00000"/>
                </a:solidFill>
              </a:rPr>
              <a:t>(Fall 2019, TC-REALTIME)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JPSS/GOES Proving Ground / Risk Reduction Summit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DBE2FD-3CF8-4263-B311-979B87A42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CFAFB7-4118-4253-83FC-F08310100C6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595614C-770C-4C31-9955-54EC9D1AF8D2}"/>
              </a:ext>
            </a:extLst>
          </p:cNvPr>
          <p:cNvSpPr txBox="1">
            <a:spLocks/>
          </p:cNvSpPr>
          <p:nvPr/>
        </p:nvSpPr>
        <p:spPr>
          <a:xfrm>
            <a:off x="1807266" y="1217433"/>
            <a:ext cx="8567530" cy="101428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Purpose: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use ATMS-MiRS SNPP and NOAA-20 data to </a:t>
            </a:r>
          </a:p>
          <a:p>
            <a:pPr marL="548640" marR="0" lvl="0" indent="-342900" algn="l" defTabSz="914400" rtl="0" eaLnBrk="1" fontAlgn="auto" latinLnBrk="0" hangingPunct="1">
              <a:lnSpc>
                <a:spcPct val="8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develop standalone applications for tracking dry-air intrusions </a:t>
            </a:r>
          </a:p>
          <a:p>
            <a:pPr marL="548640" marR="0" lvl="0" indent="-342900" algn="l" defTabSz="914400" rtl="0" eaLnBrk="1" fontAlgn="auto" latinLnBrk="0" hangingPunct="1">
              <a:lnSpc>
                <a:spcPct val="8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develop dry-air intrusions quantitative parameters for statistical TC intensity forecast models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Status: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work in progress on setting up real-time demo for all TC basins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87CFC6-9400-4206-8C8B-108B1747A8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688" y="2204702"/>
            <a:ext cx="6965004" cy="40436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0" y="6324600"/>
            <a:ext cx="191590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POC: Galina Chirokova</a:t>
            </a:r>
          </a:p>
        </p:txBody>
      </p:sp>
    </p:spTree>
    <p:extLst>
      <p:ext uri="{BB962C8B-B14F-4D97-AF65-F5344CB8AC3E}">
        <p14:creationId xmlns:p14="http://schemas.microsoft.com/office/powerpoint/2010/main" val="224204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Develop estimates of the 3-D winds in hurricanes using AI, IR imagery and TC vitals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Justification and Plan	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2880" y="2502820"/>
            <a:ext cx="4481885" cy="390460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Justification:</a:t>
            </a:r>
          </a:p>
          <a:p>
            <a:r>
              <a:rPr lang="en-US" dirty="0" smtClean="0"/>
              <a:t>Improved model initialization</a:t>
            </a:r>
            <a:endParaRPr lang="en-US" dirty="0"/>
          </a:p>
          <a:p>
            <a:r>
              <a:rPr lang="en-US" dirty="0" smtClean="0"/>
              <a:t>Plan: </a:t>
            </a:r>
          </a:p>
          <a:p>
            <a:r>
              <a:rPr lang="en-US" dirty="0" smtClean="0"/>
              <a:t>Use methods developed with GOES-R risk reduction to estimate the 3-D winds using the method </a:t>
            </a:r>
            <a:r>
              <a:rPr lang="en-US" dirty="0"/>
              <a:t>of single field principle component analysis (SFPCA) </a:t>
            </a:r>
            <a:endParaRPr lang="en-US" dirty="0" smtClean="0"/>
          </a:p>
          <a:p>
            <a:r>
              <a:rPr lang="en-US" dirty="0" smtClean="0"/>
              <a:t>Development inputs would be HWRF/HAFS simulated ABI imagery and 3-D winds, storm intensity and motion</a:t>
            </a:r>
          </a:p>
          <a:p>
            <a:r>
              <a:rPr lang="en-US" dirty="0" smtClean="0"/>
              <a:t>In application, observed imagery, storm motion and storm intensity would be used to estimate the winds.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033132" y="1846052"/>
            <a:ext cx="3158868" cy="736282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Example from Hurricane DORIAN (HWRF v2014) 12 UTC 29 Aug, 75 knot intensity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805" y="1793042"/>
            <a:ext cx="3890612" cy="5036391"/>
          </a:xfr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JPSS/GOES Proving Ground / Risk Reduction Summit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C5507-EFEE-41A5-ACFE-5827262145C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481990" y="2813147"/>
            <a:ext cx="286456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INPUT: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Brightness Temp (first panel)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335 @ 11 knots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75 knot intensity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7030A0"/>
                </a:solidFill>
              </a:rPr>
              <a:t>Winds (barbs)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Rel. Vorticity (contour)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91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4695" y="39097"/>
            <a:ext cx="8526163" cy="838200"/>
          </a:xfrm>
        </p:spPr>
        <p:txBody>
          <a:bodyPr>
            <a:noAutofit/>
          </a:bodyPr>
          <a:lstStyle/>
          <a:p>
            <a:pPr algn="ctr"/>
            <a:r>
              <a:rPr lang="en-US" sz="2200" b="1" dirty="0"/>
              <a:t>Hurricane Intensity and Structure Algorithm </a:t>
            </a:r>
            <a:br>
              <a:rPr lang="en-US" sz="2200" b="1" dirty="0"/>
            </a:br>
            <a:r>
              <a:rPr lang="en-US" sz="2200" b="1" dirty="0"/>
              <a:t>(HISA)</a:t>
            </a: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JPSS/GOES Proving Ground / Risk Reduction Summit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534400" y="6492876"/>
            <a:ext cx="2133600" cy="365125"/>
          </a:xfrm>
        </p:spPr>
        <p:txBody>
          <a:bodyPr/>
          <a:lstStyle/>
          <a:p>
            <a:pPr>
              <a:defRPr/>
            </a:pPr>
            <a:fld id="{08CB632D-DAF2-40EF-B573-99E184237F06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78482" y="1761790"/>
            <a:ext cx="5457329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HISA provides MW-based TC Intensity estimates:</a:t>
            </a:r>
          </a:p>
          <a:p>
            <a:pPr marL="571500" indent="-171450">
              <a:buFont typeface="Arial" panose="020B0604020202020204" pitchFamily="34" charset="0"/>
              <a:buChar char="•"/>
            </a:pPr>
            <a:r>
              <a:rPr lang="en-US" sz="1400" dirty="0"/>
              <a:t>Global</a:t>
            </a:r>
          </a:p>
          <a:p>
            <a:pPr marL="571500" indent="-171450">
              <a:buFont typeface="Arial" panose="020B0604020202020204" pitchFamily="34" charset="0"/>
              <a:buChar char="•"/>
            </a:pPr>
            <a:r>
              <a:rPr lang="en-US" sz="1400" dirty="0"/>
              <a:t>Objective</a:t>
            </a:r>
          </a:p>
          <a:p>
            <a:pPr marL="571500" indent="-171450">
              <a:buFont typeface="Arial" panose="020B0604020202020204" pitchFamily="34" charset="0"/>
              <a:buChar char="•"/>
            </a:pPr>
            <a:r>
              <a:rPr lang="en-US" sz="1400" dirty="0"/>
              <a:t>Independent of Dvorak </a:t>
            </a:r>
          </a:p>
          <a:p>
            <a:r>
              <a:rPr lang="en-US" sz="1400" dirty="0"/>
              <a:t>Input: </a:t>
            </a:r>
          </a:p>
          <a:p>
            <a:pPr marL="571500" lvl="2" indent="-171450">
              <a:buFont typeface="Arial" panose="020B0604020202020204" pitchFamily="34" charset="0"/>
              <a:buChar char="•"/>
            </a:pPr>
            <a:r>
              <a:rPr lang="en-US" sz="1400" dirty="0"/>
              <a:t>Temperature profile, CLW  from </a:t>
            </a:r>
            <a:r>
              <a:rPr lang="en-US" sz="1400" b="1" dirty="0" smtClean="0"/>
              <a:t>TROPICS-MIRS</a:t>
            </a:r>
            <a:r>
              <a:rPr lang="en-US" sz="1400" dirty="0" smtClean="0"/>
              <a:t> </a:t>
            </a:r>
            <a:r>
              <a:rPr lang="en-US" sz="1400" dirty="0"/>
              <a:t>or statistical retrievals</a:t>
            </a:r>
          </a:p>
          <a:p>
            <a:pPr marL="571500" lvl="2" indent="-171450">
              <a:buFont typeface="Arial" panose="020B0604020202020204" pitchFamily="34" charset="0"/>
              <a:buChar char="•"/>
            </a:pPr>
            <a:r>
              <a:rPr lang="en-US" sz="1400" dirty="0"/>
              <a:t>GFS boundary conditions</a:t>
            </a:r>
          </a:p>
          <a:p>
            <a:pPr marL="571500" lvl="2" indent="-171450">
              <a:buFont typeface="Arial" panose="020B0604020202020204" pitchFamily="34" charset="0"/>
              <a:buChar char="•"/>
            </a:pPr>
            <a:r>
              <a:rPr lang="en-US" sz="1400" dirty="0"/>
              <a:t>ATCF TC track data</a:t>
            </a:r>
          </a:p>
          <a:p>
            <a:r>
              <a:rPr lang="en-US" sz="1400" dirty="0"/>
              <a:t>Output:</a:t>
            </a:r>
          </a:p>
          <a:p>
            <a:pPr marL="365760" algn="just"/>
            <a:r>
              <a:rPr lang="en-US" sz="1400" kern="50" dirty="0">
                <a:ea typeface="Times New Roman" panose="02020603050405020304" pitchFamily="18" charset="0"/>
                <a:cs typeface="Arial" panose="020B0604020202020204" pitchFamily="34" charset="0"/>
              </a:rPr>
              <a:t>1) Intensity estimates, provided via f-deck</a:t>
            </a:r>
          </a:p>
          <a:p>
            <a:pPr marL="800100" lvl="2" indent="-171450" algn="just">
              <a:buFont typeface="Arial" panose="020B0604020202020204" pitchFamily="34" charset="0"/>
              <a:buChar char="•"/>
            </a:pPr>
            <a:r>
              <a:rPr lang="en-US" sz="1400" kern="50" dirty="0">
                <a:ea typeface="Times New Roman" panose="02020603050405020304" pitchFamily="18" charset="0"/>
                <a:cs typeface="Arial" panose="020B0604020202020204" pitchFamily="34" charset="0"/>
              </a:rPr>
              <a:t>Maximum sustained wind (Vmax, kt)</a:t>
            </a:r>
          </a:p>
          <a:p>
            <a:pPr marL="800100" lvl="2" indent="-171450" algn="just">
              <a:buFont typeface="Arial" panose="020B0604020202020204" pitchFamily="34" charset="0"/>
              <a:buChar char="•"/>
            </a:pPr>
            <a:r>
              <a:rPr lang="en-US" sz="1400" kern="50" dirty="0">
                <a:ea typeface="Times New Roman" panose="02020603050405020304" pitchFamily="18" charset="0"/>
                <a:cs typeface="Arial" panose="020B0604020202020204" pitchFamily="34" charset="0"/>
              </a:rPr>
              <a:t>Minimum Sea Level Pressure (MSLP, hPa)</a:t>
            </a:r>
          </a:p>
          <a:p>
            <a:pPr marL="365760" lvl="2" algn="just"/>
            <a:r>
              <a:rPr lang="en-US" sz="1400" kern="50" dirty="0">
                <a:ea typeface="Times New Roman" panose="02020603050405020304" pitchFamily="18" charset="0"/>
                <a:cs typeface="Arial" panose="020B0604020202020204" pitchFamily="34" charset="0"/>
              </a:rPr>
              <a:t>2) Surface Wind Radii Estimates (nmi),  provided via f-deck</a:t>
            </a:r>
          </a:p>
          <a:p>
            <a:pPr marL="537210" lvl="2" indent="-171450" algn="just">
              <a:buFont typeface="Arial" panose="020B0604020202020204" pitchFamily="34" charset="0"/>
              <a:buChar char="•"/>
            </a:pPr>
            <a:r>
              <a:rPr lang="en-US" sz="1400" kern="50" dirty="0">
                <a:ea typeface="Times New Roman" panose="02020603050405020304" pitchFamily="18" charset="0"/>
                <a:cs typeface="Arial" panose="020B0604020202020204" pitchFamily="34" charset="0"/>
              </a:rPr>
              <a:t>	R34, R50, R64 for  </a:t>
            </a:r>
            <a:r>
              <a:rPr lang="en-US" sz="1400" dirty="0">
                <a:cs typeface="Arial" panose="020B0604020202020204" pitchFamily="34" charset="0"/>
              </a:rPr>
              <a:t>NE, NW, SE, and SW TC quadrants</a:t>
            </a:r>
          </a:p>
          <a:p>
            <a:pPr marL="365760"/>
            <a:r>
              <a:rPr lang="en-US" sz="1400" dirty="0">
                <a:cs typeface="Arial" panose="020B0604020202020204" pitchFamily="34" charset="0"/>
              </a:rPr>
              <a:t>3) Azimuthally-averaged gradient winds as a function of geopotential height and distance from TC center.</a:t>
            </a:r>
          </a:p>
          <a:p>
            <a:pPr marL="365760"/>
            <a:r>
              <a:rPr lang="en-US" sz="1400" dirty="0">
                <a:cs typeface="Arial" panose="020B0604020202020204" pitchFamily="34" charset="0"/>
              </a:rPr>
              <a:t>4)</a:t>
            </a:r>
            <a:r>
              <a:rPr lang="en-US" sz="1400" i="1" dirty="0">
                <a:cs typeface="Arial" panose="020B0604020202020204" pitchFamily="34" charset="0"/>
              </a:rPr>
              <a:t> </a:t>
            </a:r>
            <a:r>
              <a:rPr lang="en-US" sz="1400" dirty="0">
                <a:cs typeface="Arial" panose="020B0604020202020204" pitchFamily="34" charset="0"/>
              </a:rPr>
              <a:t>Horizontal 2-D balanced winds (kt) for the local TC environment </a:t>
            </a:r>
          </a:p>
          <a:p>
            <a:r>
              <a:rPr lang="en-US" sz="1400" dirty="0">
                <a:cs typeface="Arial" panose="020B0604020202020204" pitchFamily="34" charset="0"/>
              </a:rPr>
              <a:t>Operational </a:t>
            </a:r>
            <a:r>
              <a:rPr lang="en-US" sz="1400" dirty="0"/>
              <a:t>on ATMS and AMSU on 7 satellites, is 	upgraded to work with NOAA20 ATMS</a:t>
            </a:r>
          </a:p>
          <a:p>
            <a:r>
              <a:rPr lang="en-US" sz="1400" dirty="0"/>
              <a:t>Users: NHC, CPHC, JTWC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6AC2A8A-6639-4599-85F0-4CEEFC9836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1" r="23164"/>
          <a:stretch/>
        </p:blipFill>
        <p:spPr>
          <a:xfrm>
            <a:off x="6248401" y="895174"/>
            <a:ext cx="3926151" cy="21750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867003-B755-409C-AB80-01F999E0AB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01" t="8416" b="61282"/>
          <a:stretch/>
        </p:blipFill>
        <p:spPr>
          <a:xfrm>
            <a:off x="6248401" y="3051694"/>
            <a:ext cx="1027263" cy="609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2FDCE58-E808-46EF-9724-74A0E48CDA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01" t="38217" b="32700"/>
          <a:stretch/>
        </p:blipFill>
        <p:spPr>
          <a:xfrm>
            <a:off x="7275663" y="3050574"/>
            <a:ext cx="1037018" cy="61538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46D0C9B-D6E2-4293-8AEB-0AA548763A9D}"/>
              </a:ext>
            </a:extLst>
          </p:cNvPr>
          <p:cNvSpPr txBox="1"/>
          <p:nvPr/>
        </p:nvSpPr>
        <p:spPr>
          <a:xfrm>
            <a:off x="6657889" y="992341"/>
            <a:ext cx="787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Vmax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E5EE48B-C40A-4A00-A699-31360E9CC594}"/>
              </a:ext>
            </a:extLst>
          </p:cNvPr>
          <p:cNvSpPr txBox="1"/>
          <p:nvPr/>
        </p:nvSpPr>
        <p:spPr>
          <a:xfrm>
            <a:off x="7772401" y="2447833"/>
            <a:ext cx="22219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TC Marcus 2018 (SH15)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657DC08-B205-4E9E-A10C-BE8FF49D4B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7"/>
          <a:stretch/>
        </p:blipFill>
        <p:spPr>
          <a:xfrm>
            <a:off x="5888677" y="4002522"/>
            <a:ext cx="2624989" cy="224055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AD31735-9AA1-461F-A245-7C0CBC684411}"/>
              </a:ext>
            </a:extLst>
          </p:cNvPr>
          <p:cNvSpPr txBox="1"/>
          <p:nvPr/>
        </p:nvSpPr>
        <p:spPr>
          <a:xfrm>
            <a:off x="5880973" y="4070114"/>
            <a:ext cx="243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00"/>
                </a:solidFill>
              </a:rPr>
              <a:t>TC Marcus 2018 (SH15)</a:t>
            </a:r>
          </a:p>
        </p:txBody>
      </p:sp>
      <p:sp>
        <p:nvSpPr>
          <p:cNvPr id="30" name="Shape 90">
            <a:extLst>
              <a:ext uri="{FF2B5EF4-FFF2-40B4-BE49-F238E27FC236}">
                <a16:creationId xmlns:a16="http://schemas.microsoft.com/office/drawing/2014/main" id="{6C4D1C9B-B2E9-4C2E-A1A6-296CEA52E668}"/>
              </a:ext>
            </a:extLst>
          </p:cNvPr>
          <p:cNvSpPr txBox="1">
            <a:spLocks/>
          </p:cNvSpPr>
          <p:nvPr/>
        </p:nvSpPr>
        <p:spPr>
          <a:xfrm>
            <a:off x="6099811" y="5770804"/>
            <a:ext cx="1783581" cy="4246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ctr" anchorCtr="0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SzPct val="25000"/>
            </a:pPr>
            <a:r>
              <a:rPr lang="en-US" sz="1200" b="1" dirty="0">
                <a:solidFill>
                  <a:srgbClr val="FFFF00"/>
                </a:solidFill>
                <a:sym typeface="Arial"/>
              </a:rPr>
              <a:t>2-D Winds ATMS-MiRS S-NPP</a:t>
            </a:r>
            <a:endParaRPr lang="en-US" sz="1200" b="1" dirty="0">
              <a:solidFill>
                <a:srgbClr val="FFFF00"/>
              </a:solidFill>
              <a:ea typeface="Lucida Sans"/>
              <a:cs typeface="Lucida Sans"/>
              <a:sym typeface="Lucida Sans"/>
            </a:endParaRPr>
          </a:p>
        </p:txBody>
      </p:sp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1AB37CBE-7E03-46EF-B94C-79296210EE5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603871" y="3404540"/>
          <a:ext cx="1956831" cy="2947251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5799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84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84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61251"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219456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438912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658368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877824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1097280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1316736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1536192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1755648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US" sz="1200" b="0" dirty="0">
                        <a:ln>
                          <a:solidFill>
                            <a:schemeClr val="accent1">
                              <a:lumMod val="50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219456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438912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658368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877824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1097280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1316736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1536192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1755648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200" b="0" dirty="0" smtClean="0">
                          <a:ln>
                            <a:solidFill>
                              <a:schemeClr val="accent1">
                                <a:lumMod val="50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ATMS-MIRS</a:t>
                      </a:r>
                      <a:endParaRPr lang="en-US" sz="1200" b="0" dirty="0">
                        <a:ln>
                          <a:solidFill>
                            <a:schemeClr val="accent1">
                              <a:lumMod val="50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200" b="0" dirty="0">
                          <a:ln>
                            <a:solidFill>
                              <a:schemeClr val="accent1">
                                <a:lumMod val="50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219456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438912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658368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877824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1097280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1316736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1536192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1755648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200" b="0" dirty="0" smtClean="0">
                          <a:ln>
                            <a:solidFill>
                              <a:schemeClr val="accent1">
                                <a:lumMod val="50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AMSU-MIRS</a:t>
                      </a:r>
                      <a:endParaRPr lang="en-US" sz="1200" b="0" dirty="0">
                        <a:ln>
                          <a:solidFill>
                            <a:schemeClr val="accent1">
                              <a:lumMod val="50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200" b="0" dirty="0">
                          <a:ln>
                            <a:solidFill>
                              <a:schemeClr val="accent1">
                                <a:lumMod val="50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452"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21945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43891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65836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877824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097280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31673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153619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175564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200" b="0" dirty="0">
                          <a:ln>
                            <a:solidFill>
                              <a:schemeClr val="accent1">
                                <a:lumMod val="50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Vmax (kts)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21945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43891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65836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877824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097280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31673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153619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175564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200" b="1" dirty="0">
                          <a:ln w="0">
                            <a:noFill/>
                          </a:ln>
                          <a:solidFill>
                            <a:srgbClr val="0E74C8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11.1</a:t>
                      </a:r>
                      <a:r>
                        <a:rPr lang="en-US" sz="1200" b="1" baseline="0" dirty="0">
                          <a:ln w="0">
                            <a:noFill/>
                          </a:ln>
                          <a:solidFill>
                            <a:srgbClr val="0E74C8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(1565)</a:t>
                      </a:r>
                      <a:endParaRPr lang="en-US" sz="1200" b="1" dirty="0">
                        <a:ln w="0">
                          <a:noFill/>
                        </a:ln>
                        <a:solidFill>
                          <a:srgbClr val="0E74C8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21945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43891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65836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877824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097280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31673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153619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175564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200" b="0" dirty="0">
                          <a:ln>
                            <a:solidFill>
                              <a:schemeClr val="accent1">
                                <a:lumMod val="50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13.2</a:t>
                      </a:r>
                      <a:r>
                        <a:rPr lang="en-US" sz="1200" b="0" baseline="0" dirty="0">
                          <a:ln>
                            <a:solidFill>
                              <a:schemeClr val="accent1">
                                <a:lumMod val="50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(4346)</a:t>
                      </a:r>
                      <a:endParaRPr lang="en-US" sz="1200" b="0" dirty="0">
                        <a:ln>
                          <a:solidFill>
                            <a:schemeClr val="accent1">
                              <a:lumMod val="50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3370"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21945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43891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65836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877824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097280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31673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153619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175564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200" b="0" dirty="0">
                          <a:ln>
                            <a:solidFill>
                              <a:schemeClr val="accent1">
                                <a:lumMod val="50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Pmin (hPa)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21945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43891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65836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877824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097280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31673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153619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175564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200" b="1" baseline="0" dirty="0">
                          <a:ln w="0">
                            <a:noFill/>
                          </a:ln>
                          <a:solidFill>
                            <a:srgbClr val="0E74C8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7.0 (1565)</a:t>
                      </a:r>
                      <a:endParaRPr lang="en-US" sz="1200" b="1" dirty="0">
                        <a:ln w="0">
                          <a:noFill/>
                        </a:ln>
                        <a:solidFill>
                          <a:srgbClr val="0E74C8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21945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43891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65836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877824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097280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31673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153619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175564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algn="ctr" defTabSz="4389120" rtl="0" eaLnBrk="1" latinLnBrk="0" hangingPunct="1"/>
                      <a:r>
                        <a:rPr lang="en-US" sz="1200" b="1" kern="1200" baseline="0" dirty="0">
                          <a:ln w="0">
                            <a:noFill/>
                          </a:ln>
                          <a:solidFill>
                            <a:srgbClr val="0E74C8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8.4 (4347)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452"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21945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43891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65836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877824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097280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31673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153619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175564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200" b="0" dirty="0">
                          <a:ln>
                            <a:solidFill>
                              <a:schemeClr val="accent1">
                                <a:lumMod val="50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R34 (nmi)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21945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43891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65836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877824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097280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31673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153619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175564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200" b="1" baseline="0" dirty="0">
                          <a:ln w="0">
                            <a:noFill/>
                          </a:ln>
                          <a:solidFill>
                            <a:srgbClr val="0E74C8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20.0 (344)</a:t>
                      </a:r>
                      <a:endParaRPr lang="en-US" sz="1200" b="1" dirty="0">
                        <a:ln w="0">
                          <a:noFill/>
                        </a:ln>
                        <a:solidFill>
                          <a:srgbClr val="0E74C8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21945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43891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65836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877824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097280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31673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153619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175564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200" b="0" baseline="0" dirty="0">
                          <a:ln>
                            <a:solidFill>
                              <a:schemeClr val="accent1">
                                <a:lumMod val="50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24.9 (1044)</a:t>
                      </a:r>
                      <a:endParaRPr lang="en-US" sz="1200" b="0" dirty="0">
                        <a:ln>
                          <a:solidFill>
                            <a:schemeClr val="accent1">
                              <a:lumMod val="50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452"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21945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43891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65836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877824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097280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31673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153619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175564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200" b="0" dirty="0">
                          <a:ln>
                            <a:solidFill>
                              <a:schemeClr val="accent1">
                                <a:lumMod val="50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R50 (nmi)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21945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43891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65836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877824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097280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31673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153619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175564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200" b="1" baseline="0" dirty="0">
                          <a:ln w="0">
                            <a:noFill/>
                          </a:ln>
                          <a:solidFill>
                            <a:srgbClr val="0E74C8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12.0 (215)</a:t>
                      </a:r>
                      <a:endParaRPr lang="en-US" sz="1200" b="1" dirty="0">
                        <a:ln w="0">
                          <a:noFill/>
                        </a:ln>
                        <a:solidFill>
                          <a:srgbClr val="0E74C8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21945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43891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65836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877824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097280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31673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153619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175564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algn="ctr" defTabSz="4389120" rtl="0" eaLnBrk="1" latinLnBrk="0" hangingPunct="1"/>
                      <a:r>
                        <a:rPr lang="en-US" sz="1200" b="1" kern="1200" baseline="0" dirty="0">
                          <a:ln w="0">
                            <a:noFill/>
                          </a:ln>
                          <a:solidFill>
                            <a:srgbClr val="0E74C8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10.6 (601)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452"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21945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43891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65836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877824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097280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31673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153619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175564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200" b="0" dirty="0">
                          <a:ln>
                            <a:solidFill>
                              <a:schemeClr val="accent1">
                                <a:lumMod val="50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R64 (nmi)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21945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43891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65836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877824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097280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31673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153619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175564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200" b="1" baseline="0" dirty="0">
                          <a:ln w="0">
                            <a:noFill/>
                          </a:ln>
                          <a:solidFill>
                            <a:srgbClr val="0E74C8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12.0 (134)</a:t>
                      </a:r>
                      <a:endParaRPr lang="en-US" sz="1200" b="1" dirty="0">
                        <a:ln w="0">
                          <a:noFill/>
                        </a:ln>
                        <a:solidFill>
                          <a:srgbClr val="0E74C8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21945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43891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65836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877824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097280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31673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153619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175564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200" b="0" baseline="0" dirty="0">
                          <a:ln>
                            <a:solidFill>
                              <a:schemeClr val="accent1">
                                <a:lumMod val="50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8.9 (336)</a:t>
                      </a:r>
                      <a:endParaRPr lang="en-US" sz="1200" b="0" dirty="0">
                        <a:ln>
                          <a:solidFill>
                            <a:schemeClr val="accent1">
                              <a:lumMod val="50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7" name="Title 1"/>
          <p:cNvSpPr txBox="1">
            <a:spLocks/>
          </p:cNvSpPr>
          <p:nvPr/>
        </p:nvSpPr>
        <p:spPr>
          <a:xfrm>
            <a:off x="1276486" y="6643542"/>
            <a:ext cx="8305800" cy="2308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00" dirty="0">
                <a:solidFill>
                  <a:srgbClr val="002060"/>
                </a:solidFill>
                <a:latin typeface="+mn-lt"/>
              </a:rPr>
              <a:t>Galina Chirokova (CIRA), John Knaff (NOAA/NESDIS), Scott Longmore (CIRA), Mark DeMaria (NOAA/NWS/NHC), Jack Dostalek (CIRA)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306836" y="1873541"/>
            <a:ext cx="15973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Results from AMSU and ATMS retrievals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28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AI/ML to track cold lows in imagery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Justification and Plan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Justification: </a:t>
            </a:r>
          </a:p>
          <a:p>
            <a:r>
              <a:rPr lang="en-US" dirty="0" smtClean="0"/>
              <a:t>These features are still poorly forecasted in global NWP and often impact TC track and intensity forecasts.</a:t>
            </a:r>
          </a:p>
          <a:p>
            <a:r>
              <a:rPr lang="en-US" dirty="0" smtClean="0"/>
              <a:t>Plan: </a:t>
            </a:r>
          </a:p>
          <a:p>
            <a:r>
              <a:rPr lang="en-US" dirty="0" smtClean="0"/>
              <a:t>Use an 11 year track (manual) to train AI/ML to automate the tracking using GOES imagery and AMVs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Tracks we would use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218238" y="3054139"/>
            <a:ext cx="4937125" cy="2435648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JPSS/GOES Proving Ground / Risk Reduction Summit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C5507-EFEE-41A5-ACFE-5827262145C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657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4CEAE67-0505-40A7-A105-CF45E9DD6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0515600" cy="66278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ABI/AHI Synthetic 89-GHz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AE2DD17-2DDB-47E0-85CF-4C854EB6E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516" y="742031"/>
            <a:ext cx="6689872" cy="484062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Purpose:</a:t>
            </a:r>
          </a:p>
          <a:p>
            <a:r>
              <a:rPr lang="en-US" dirty="0"/>
              <a:t>Provide microwave-like data when polar-orbiting data is missing</a:t>
            </a:r>
          </a:p>
          <a:p>
            <a:pPr marL="0" indent="0">
              <a:buNone/>
            </a:pPr>
            <a:r>
              <a:rPr lang="en-US" dirty="0"/>
              <a:t>How:</a:t>
            </a:r>
          </a:p>
          <a:p>
            <a:r>
              <a:rPr lang="en-US" dirty="0"/>
              <a:t>Supervised machine learning that is trained on features from GOES-16/17 &amp; Himawari-8/9 L1b &amp; L2 products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JPSS/GOES Proving Ground / Risk Reduction Summit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C5507-EFEE-41A5-ACFE-5827262145C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EC03CF7-610A-488C-841C-533F86C9F4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702" y="1208"/>
            <a:ext cx="5118928" cy="35024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35D3A29-0B02-44F9-8287-02487877D3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534" y="3331696"/>
            <a:ext cx="5118928" cy="35024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BD93074-867B-4A5A-AD77-D6953493E2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21" y="2785498"/>
            <a:ext cx="4974006" cy="34032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D53C85-A40B-4B93-894B-B39647D8AF50}"/>
              </a:ext>
            </a:extLst>
          </p:cNvPr>
          <p:cNvSpPr txBox="1"/>
          <p:nvPr/>
        </p:nvSpPr>
        <p:spPr>
          <a:xfrm>
            <a:off x="10318422" y="2960607"/>
            <a:ext cx="1677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AMSR-2 89 GHz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CD0201-5911-4AC1-8475-9E0EEC1DD445}"/>
              </a:ext>
            </a:extLst>
          </p:cNvPr>
          <p:cNvSpPr txBox="1"/>
          <p:nvPr/>
        </p:nvSpPr>
        <p:spPr>
          <a:xfrm>
            <a:off x="10002052" y="6466545"/>
            <a:ext cx="2161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Synthetic from GOES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96F361-A08A-41DF-B9BF-26DF48CC31E6}"/>
              </a:ext>
            </a:extLst>
          </p:cNvPr>
          <p:cNvSpPr txBox="1"/>
          <p:nvPr/>
        </p:nvSpPr>
        <p:spPr>
          <a:xfrm>
            <a:off x="1721770" y="4113230"/>
            <a:ext cx="1373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Water vapor</a:t>
            </a:r>
          </a:p>
        </p:txBody>
      </p:sp>
    </p:spTree>
    <p:extLst>
      <p:ext uri="{BB962C8B-B14F-4D97-AF65-F5344CB8AC3E}">
        <p14:creationId xmlns:p14="http://schemas.microsoft.com/office/powerpoint/2010/main" val="34970225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Tropical Cyclone Formation Product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FY20	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This product provides global probabilistic forecasts of 24 and 48 tropical cyclone formation</a:t>
            </a:r>
          </a:p>
          <a:p>
            <a:r>
              <a:rPr lang="en-US" dirty="0" smtClean="0"/>
              <a:t>Update to use all geostationary inputs </a:t>
            </a:r>
          </a:p>
          <a:p>
            <a:pPr lvl="1"/>
            <a:r>
              <a:rPr lang="en-US" dirty="0" smtClean="0"/>
              <a:t>Currently degraded</a:t>
            </a:r>
          </a:p>
          <a:p>
            <a:pPr lvl="1"/>
            <a:r>
              <a:rPr lang="en-US" dirty="0" smtClean="0"/>
              <a:t>Enable logic/code to access GOES-17/16 data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218238" y="3069330"/>
            <a:ext cx="4937125" cy="2405266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JPSS/GOES Proving Ground / Risk Reduction Summit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C5507-EFEE-41A5-ACFE-5827262145C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36327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7755172" cy="1450757"/>
          </a:xfrm>
        </p:spPr>
        <p:txBody>
          <a:bodyPr>
            <a:normAutofit fontScale="90000"/>
          </a:bodyPr>
          <a:lstStyle/>
          <a:p>
            <a:r>
              <a:rPr lang="en-US" dirty="0"/>
              <a:t>Improving short-term TC intensity forecasting (Rapid/Unexpected change)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Justification and Plan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Improving forecasts of rapid </a:t>
            </a:r>
            <a:r>
              <a:rPr lang="en-US" dirty="0"/>
              <a:t>c</a:t>
            </a:r>
            <a:r>
              <a:rPr lang="en-US" dirty="0" smtClean="0"/>
              <a:t>hanges in TC intensity are a high NOAA priority</a:t>
            </a:r>
          </a:p>
          <a:p>
            <a:r>
              <a:rPr lang="en-US" dirty="0" smtClean="0"/>
              <a:t>Currently models have been developed for rapid intensification (RI)</a:t>
            </a:r>
          </a:p>
          <a:p>
            <a:pPr marL="0" indent="0">
              <a:buNone/>
            </a:pPr>
            <a:r>
              <a:rPr lang="en-US" dirty="0" smtClean="0"/>
              <a:t>PLAN:</a:t>
            </a:r>
          </a:p>
          <a:p>
            <a:r>
              <a:rPr lang="en-US" dirty="0" smtClean="0"/>
              <a:t>Improve current RI guidance</a:t>
            </a:r>
          </a:p>
          <a:p>
            <a:r>
              <a:rPr lang="en-US" dirty="0" smtClean="0"/>
              <a:t>Develop models for Rapid Weakening, Convective decoupling, and extratropical transition	</a:t>
            </a:r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2283350" cy="2242244"/>
          </a:xfrm>
        </p:spPr>
        <p:txBody>
          <a:bodyPr>
            <a:normAutofit/>
          </a:bodyPr>
          <a:lstStyle/>
          <a:p>
            <a:r>
              <a:rPr lang="en-US" dirty="0" smtClean="0"/>
              <a:t>Probabilities for Hurricane Dorian (8/29 12 UTC)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8501270" y="180228"/>
            <a:ext cx="3034747" cy="6095307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JPSS/GOES Proving Ground / Risk Reduction Summit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C5507-EFEE-41A5-ACFE-5827262145C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4270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3289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/>
              <a:t>JPSS-PGRR-NUCAPS-DATAFUSION</a:t>
            </a:r>
            <a:r>
              <a:rPr lang="en-US" sz="2400" b="1" dirty="0"/>
              <a:t/>
            </a:r>
            <a:br>
              <a:rPr lang="en-US" sz="2400" b="1" dirty="0"/>
            </a:br>
            <a:r>
              <a:rPr lang="en-US" sz="1800" dirty="0">
                <a:solidFill>
                  <a:srgbClr val="002060"/>
                </a:solidFill>
              </a:rPr>
              <a:t>Jack Dostalek, John Haynes</a:t>
            </a:r>
            <a:endParaRPr lang="en-US" sz="3600" b="1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JPSS/GOES Proving Ground / Risk Reduction Summit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534400" y="6492876"/>
            <a:ext cx="2133600" cy="365125"/>
          </a:xfrm>
        </p:spPr>
        <p:txBody>
          <a:bodyPr/>
          <a:lstStyle/>
          <a:p>
            <a:pPr>
              <a:defRPr/>
            </a:pPr>
            <a:fld id="{08CB632D-DAF2-40EF-B573-99E184237F06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482" y="76200"/>
            <a:ext cx="1481519" cy="685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253947"/>
            <a:ext cx="4114800" cy="25260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28259"/>
            <a:ext cx="4114800" cy="27685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7826" y="1978649"/>
            <a:ext cx="598998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 use NUCAPS retrievals, forecasters often need to modify the surface layer(s) to match observed T and Td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Automated modification using GOES-16 and RTMA data to create surface and boundary layer T and Td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Overall positive feedback from Hazardous Weather Testbed.  From blog post:  “</a:t>
            </a:r>
            <a:r>
              <a:rPr lang="en-US" i="1" dirty="0"/>
              <a:t>The modified NUCAPS soundings have shown significant improvement when compared to the operational NUCAPS soundings …”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Example at left from Southwestern Kansas 20 June 2017</a:t>
            </a:r>
            <a:r>
              <a:rPr lang="en-US" i="1" dirty="0"/>
              <a:t/>
            </a:r>
            <a:br>
              <a:rPr lang="en-US" i="1" dirty="0"/>
            </a:br>
            <a:endParaRPr lang="en-US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17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71352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Needs Current Products Address?	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b="1" dirty="0" smtClean="0"/>
              <a:t>TC Intensity estimation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 smtClean="0"/>
              <a:t>TC wind structure estimation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 smtClean="0"/>
              <a:t>TC intensification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 smtClean="0"/>
              <a:t>TC Formation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 smtClean="0"/>
              <a:t>TC environmental monitoring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 smtClean="0"/>
              <a:t>Forecaster efficiency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C00000"/>
                </a:solidFill>
              </a:rPr>
              <a:t>Reduce number of products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C00000"/>
                </a:solidFill>
              </a:rPr>
              <a:t>Outputs go directly into operational workstations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JPSS/GOES Proving Ground / Risk Reduction Summit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C5507-EFEE-41A5-ACFE-5827262145C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97529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3-D hurricane winds via AI/ML</a:t>
            </a:r>
            <a:br>
              <a:rPr lang="en-US" dirty="0"/>
            </a:b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Potential Hurricane Supplemental	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Motivation:    </a:t>
            </a:r>
          </a:p>
          <a:p>
            <a:pPr lvl="1"/>
            <a:r>
              <a:rPr lang="en-US" dirty="0"/>
              <a:t>Use routinely available information to </a:t>
            </a:r>
          </a:p>
          <a:p>
            <a:pPr lvl="1"/>
            <a:r>
              <a:rPr lang="en-US" dirty="0"/>
              <a:t>Improving numerical model initialization </a:t>
            </a:r>
          </a:p>
          <a:p>
            <a:pPr lvl="1"/>
            <a:r>
              <a:rPr lang="en-US" dirty="0"/>
              <a:t>Estimates of tropical cyclone (TC) wind fields.   </a:t>
            </a:r>
          </a:p>
          <a:p>
            <a:r>
              <a:rPr lang="en-US" dirty="0"/>
              <a:t>Proposition:  </a:t>
            </a:r>
          </a:p>
          <a:p>
            <a:pPr lvl="1"/>
            <a:r>
              <a:rPr lang="en-US" dirty="0"/>
              <a:t>Given a single Infrared (IR) image, and routinely produced TC advisory information, that a synthetic 3-D vortex could be estimated. </a:t>
            </a:r>
            <a:endParaRPr lang="en-US" dirty="0" smtClean="0"/>
          </a:p>
          <a:p>
            <a:r>
              <a:rPr lang="en-US" dirty="0" smtClean="0"/>
              <a:t>Method: </a:t>
            </a:r>
          </a:p>
          <a:p>
            <a:pPr lvl="1"/>
            <a:r>
              <a:rPr lang="en-US" dirty="0" smtClean="0"/>
              <a:t>Use HWRF forecast fields and synthetic imagery (+48h) as training</a:t>
            </a:r>
          </a:p>
          <a:p>
            <a:pPr lvl="1"/>
            <a:r>
              <a:rPr lang="en-US" dirty="0"/>
              <a:t>Use single field principle component analysis (SFPCA</a:t>
            </a:r>
            <a:r>
              <a:rPr lang="en-US" dirty="0" smtClean="0"/>
              <a:t>) to estimate the winds</a:t>
            </a:r>
          </a:p>
          <a:p>
            <a:pPr lvl="1"/>
            <a:r>
              <a:rPr lang="en-US" dirty="0" smtClean="0"/>
              <a:t>In application use the observed TC vitals &amp; observe IR imagery.  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Example for Hurricane Edouard (2014)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 rotWithShape="1">
          <a:blip r:embed="rId2"/>
          <a:srcRect l="48066" t="17645" r="3833" b="8213"/>
          <a:stretch/>
        </p:blipFill>
        <p:spPr>
          <a:xfrm>
            <a:off x="6606209" y="2691026"/>
            <a:ext cx="4134677" cy="3587847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JPSS/GOES Proving Ground / Risk Reduction Summit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C5507-EFEE-41A5-ACFE-5827262145C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999304" y="5347252"/>
            <a:ext cx="7649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HWRF</a:t>
            </a:r>
          </a:p>
          <a:p>
            <a:r>
              <a:rPr lang="en-US" dirty="0" smtClean="0"/>
              <a:t>Truth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772388" y="3114261"/>
            <a:ext cx="1079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Statistical</a:t>
            </a:r>
          </a:p>
          <a:p>
            <a:r>
              <a:rPr lang="en-US" dirty="0" smtClean="0"/>
              <a:t>Estimate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5531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295" y="10574"/>
            <a:ext cx="11485409" cy="1143000"/>
          </a:xfrm>
        </p:spPr>
        <p:txBody>
          <a:bodyPr>
            <a:noAutofit/>
          </a:bodyPr>
          <a:lstStyle/>
          <a:p>
            <a:r>
              <a:rPr lang="en-US" sz="4000" dirty="0"/>
              <a:t>Understand diurnal oscillations of deep convection in TCs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609600" y="990600"/>
            <a:ext cx="5386917" cy="659352"/>
          </a:xfrm>
        </p:spPr>
        <p:txBody>
          <a:bodyPr/>
          <a:lstStyle/>
          <a:p>
            <a:r>
              <a:rPr lang="en-US" dirty="0" smtClean="0"/>
              <a:t>Quantification: IR Imagery</a:t>
            </a:r>
            <a:endParaRPr lang="en-US" dirty="0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719636" y="2626568"/>
            <a:ext cx="2448463" cy="2407655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6193368" y="995110"/>
            <a:ext cx="5389033" cy="654843"/>
          </a:xfrm>
        </p:spPr>
        <p:txBody>
          <a:bodyPr/>
          <a:lstStyle/>
          <a:p>
            <a:r>
              <a:rPr lang="en-US" dirty="0" smtClean="0"/>
              <a:t>Justification and Plan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6193368" y="1649952"/>
            <a:ext cx="5541432" cy="4750848"/>
          </a:xfrm>
        </p:spPr>
        <p:txBody>
          <a:bodyPr>
            <a:normAutofit fontScale="92500"/>
          </a:bodyPr>
          <a:lstStyle/>
          <a:p>
            <a:pPr marL="0" lvl="0" indent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A66AC"/>
              </a:buClr>
              <a:buSzPct val="100000"/>
              <a:buNone/>
            </a:pPr>
            <a:r>
              <a:rPr lang="en-US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Diurnal Oscillations of deep convection in TCs  often determine timing of intensification/weakening, effect satellite intensity estimates, and are yet fully understood</a:t>
            </a: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  <a:p>
            <a:pPr marL="0" lvl="0" indent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A66AC"/>
              </a:buClr>
              <a:buSzPct val="100000"/>
              <a:buNone/>
            </a:pPr>
            <a:r>
              <a:rPr lang="en-US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Plan:</a:t>
            </a:r>
          </a:p>
          <a:p>
            <a:pPr>
              <a:buClr>
                <a:srgbClr val="4A66AC"/>
              </a:buClr>
            </a:pPr>
            <a:r>
              <a:rPr lang="en-US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Use the unique satellite dataset, model analyses, and field campaign data to determine causes and effects of </a:t>
            </a: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d</a:t>
            </a:r>
            <a:r>
              <a:rPr lang="en-US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iurnal oscillations</a:t>
            </a:r>
          </a:p>
          <a:p>
            <a:pPr lvl="1">
              <a:buClr>
                <a:srgbClr val="4A66AC"/>
              </a:buClr>
            </a:pPr>
            <a:r>
              <a:rPr lang="en-US" sz="2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ABI to determine strength of oscillations </a:t>
            </a:r>
          </a:p>
          <a:p>
            <a:pPr lvl="1">
              <a:buClr>
                <a:srgbClr val="4A66AC"/>
              </a:buClr>
            </a:pPr>
            <a:r>
              <a:rPr lang="en-US" sz="2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COSMIC to examine variation of boundary layer</a:t>
            </a:r>
          </a:p>
          <a:p>
            <a:pPr lvl="1">
              <a:buClr>
                <a:srgbClr val="4A66AC"/>
              </a:buClr>
            </a:pPr>
            <a:r>
              <a:rPr lang="en-US" sz="2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MIRS, NUCAPS to determine environmental oscillations</a:t>
            </a:r>
          </a:p>
          <a:p>
            <a:pPr lvl="1">
              <a:buClr>
                <a:srgbClr val="4A66AC"/>
              </a:buClr>
            </a:pPr>
            <a:r>
              <a:rPr lang="en-US" sz="2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Simple models to test hypotheses</a:t>
            </a:r>
            <a:endParaRPr lang="en-US" sz="22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  <a:p>
            <a:pPr marL="0" lvl="0" indent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A66AC"/>
              </a:buClr>
              <a:buSzPct val="100000"/>
              <a:buNone/>
            </a:pP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  <a:p>
            <a:pPr marL="457200" lvl="0" indent="-4572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A66AC"/>
              </a:buClr>
              <a:buSzPct val="100000"/>
              <a:buFont typeface="+mj-lt"/>
              <a:buAutoNum type="arabicPeriod"/>
            </a:pP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  <a:p>
            <a:pPr marL="457200" lvl="0" indent="-4572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A66AC"/>
              </a:buClr>
              <a:buSzPct val="100000"/>
              <a:buFont typeface="+mj-lt"/>
              <a:buAutoNum type="arabicPeriod"/>
            </a:pP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JPSS/GOES Proving Ground / Risk Reduction Summit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C5507-EFEE-41A5-ACFE-5827262145C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10000" y="1800196"/>
            <a:ext cx="246529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prstClr val="black"/>
                </a:solidFill>
                <a:latin typeface="Constantia"/>
              </a:rPr>
              <a:t>EOF -4</a:t>
            </a:r>
          </a:p>
          <a:p>
            <a:pPr>
              <a:defRPr/>
            </a:pPr>
            <a:r>
              <a:rPr lang="en-US" sz="1400" dirty="0">
                <a:solidFill>
                  <a:prstClr val="black"/>
                </a:solidFill>
                <a:latin typeface="Constantia"/>
              </a:rPr>
              <a:t>Pulsing symmetric Variability</a:t>
            </a:r>
          </a:p>
          <a:p>
            <a:pPr>
              <a:defRPr/>
            </a:pPr>
            <a:r>
              <a:rPr lang="en-US" sz="1400" dirty="0">
                <a:solidFill>
                  <a:prstClr val="black"/>
                </a:solidFill>
                <a:latin typeface="Constantia"/>
              </a:rPr>
              <a:t>8.9% of the variance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5" y="4138136"/>
            <a:ext cx="3567235" cy="18530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8" y="2286000"/>
            <a:ext cx="3567236" cy="17202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85922" y="1831912"/>
            <a:ext cx="2026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series of PC4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854451" y="5154505"/>
            <a:ext cx="18616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GFS used for environmental diagnosis 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90365" y="6312403"/>
            <a:ext cx="11887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Knaff, J.A., C.J. Slocum, and K.D. Musgrave, </a:t>
            </a:r>
            <a:r>
              <a:rPr lang="en-US" sz="1600" dirty="0" smtClean="0">
                <a:solidFill>
                  <a:srgbClr val="0000FF"/>
                </a:solidFill>
              </a:rPr>
              <a:t>2019: </a:t>
            </a:r>
            <a:r>
              <a:rPr lang="en-US" sz="1600" dirty="0">
                <a:solidFill>
                  <a:srgbClr val="0000FF"/>
                </a:solidFill>
              </a:rPr>
              <a:t>Quantification and Exploration of Diurnal Oscillations in Tropical Cyclones. Mon. Wea. Rev., </a:t>
            </a:r>
            <a:r>
              <a:rPr lang="en-US" sz="1600" dirty="0" smtClean="0">
                <a:solidFill>
                  <a:srgbClr val="0000FF"/>
                </a:solidFill>
              </a:rPr>
              <a:t>in press, </a:t>
            </a:r>
            <a:r>
              <a:rPr lang="en-US" sz="1600" dirty="0">
                <a:solidFill>
                  <a:srgbClr val="0000FF"/>
                </a:solidFill>
              </a:rPr>
              <a:t>https://doi.org/10.1175/MWR-D-18-0379.1 </a:t>
            </a:r>
          </a:p>
        </p:txBody>
      </p:sp>
    </p:spTree>
    <p:extLst>
      <p:ext uri="{BB962C8B-B14F-4D97-AF65-F5344CB8AC3E}">
        <p14:creationId xmlns:p14="http://schemas.microsoft.com/office/powerpoint/2010/main" val="232625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 synthetic Microwave imagery using AI and ML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Justification and Plan	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Justification:</a:t>
            </a:r>
          </a:p>
          <a:p>
            <a:r>
              <a:rPr lang="en-US" dirty="0" smtClean="0"/>
              <a:t>Microwave imagery is often used to estimate TC intensity, location and convective structure</a:t>
            </a:r>
          </a:p>
          <a:p>
            <a:r>
              <a:rPr lang="en-US" dirty="0" smtClean="0"/>
              <a:t>Microwave imagery is a key input to precipitation algorithms</a:t>
            </a:r>
          </a:p>
          <a:p>
            <a:r>
              <a:rPr lang="en-US" dirty="0" smtClean="0"/>
              <a:t>Microwave data are latent and often miss TCs</a:t>
            </a:r>
          </a:p>
          <a:p>
            <a:r>
              <a:rPr lang="en-US" dirty="0" smtClean="0"/>
              <a:t>Geostationary data is not latent and could act as risk reduction as microwave imager/sounders phase out of operations</a:t>
            </a:r>
          </a:p>
          <a:p>
            <a:pPr marL="0" indent="0">
              <a:buNone/>
            </a:pPr>
            <a:r>
              <a:rPr lang="en-US" dirty="0" smtClean="0"/>
              <a:t>PLAN:</a:t>
            </a:r>
          </a:p>
          <a:p>
            <a:r>
              <a:rPr lang="en-US" dirty="0" smtClean="0"/>
              <a:t>AI/ML has shown ability to estimate 89GHz during the day </a:t>
            </a:r>
          </a:p>
          <a:p>
            <a:r>
              <a:rPr lang="en-US" dirty="0" smtClean="0"/>
              <a:t>We will expand on this ability to night</a:t>
            </a:r>
          </a:p>
          <a:p>
            <a:r>
              <a:rPr lang="en-US" dirty="0" smtClean="0"/>
              <a:t>We will expand this ability to other microwave frequencies, those most useful for TCs and precipitation estimation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Example Hurricane Michael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7418092" y="2582863"/>
            <a:ext cx="2537417" cy="3378200"/>
          </a:xfrm>
          <a:prstGeom prst="rect">
            <a:avLst/>
          </a:prstGeom>
        </p:spPr>
      </p:pic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JPSS/GOES Proving Ground / Risk Reduction Summit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C5507-EFEE-41A5-ACFE-5827262145C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42713" y="3021496"/>
            <a:ext cx="11882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OBSERVED</a:t>
            </a:r>
          </a:p>
          <a:p>
            <a:r>
              <a:rPr lang="en-US" dirty="0" smtClean="0"/>
              <a:t>GMI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502348" y="4810539"/>
            <a:ext cx="10521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Synthetic</a:t>
            </a:r>
          </a:p>
          <a:p>
            <a:r>
              <a:rPr lang="en-US" dirty="0" smtClean="0"/>
              <a:t>GMI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654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 a Monti Carlo TC precipitation exceedance probability product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Justification and Plan	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Justification:</a:t>
            </a:r>
          </a:p>
          <a:p>
            <a:r>
              <a:rPr lang="en-US" dirty="0" smtClean="0"/>
              <a:t>TC rainfall, especially inland rainfall, remains a under forecasted hazard where track and intensity errors in deterministic forecasts fail to provide the full range of possibilities</a:t>
            </a:r>
          </a:p>
          <a:p>
            <a:r>
              <a:rPr lang="en-US" dirty="0" smtClean="0"/>
              <a:t>Global model ensembles are under disperse and do not capture the intensities variations of TC</a:t>
            </a:r>
          </a:p>
          <a:p>
            <a:r>
              <a:rPr lang="en-US" dirty="0" smtClean="0"/>
              <a:t>This would improve on Ensemble TRAP</a:t>
            </a:r>
          </a:p>
          <a:p>
            <a:pPr marL="0" indent="0">
              <a:buNone/>
            </a:pPr>
            <a:r>
              <a:rPr lang="en-US" dirty="0" smtClean="0"/>
              <a:t>Plan:</a:t>
            </a:r>
          </a:p>
          <a:p>
            <a:r>
              <a:rPr lang="en-US" dirty="0" smtClean="0"/>
              <a:t>Use the track and intensity realizations from the existing Monte Carlo wind probability product (NHC) along with a climatology of rainfall (TC size, TC intensity) to provide probabilities forecasts for rainfall exceedance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Example of MC-generated track and intensities for Joaquin (2015) 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284412" y="2582863"/>
            <a:ext cx="2804777" cy="3378200"/>
          </a:xfr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JPSS/GOES Proving Ground / Risk Reduction Summit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C5507-EFEE-41A5-ACFE-5827262145C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38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Improved utilization of GOES/H8 data for TC environmental monitoring, targeting the 0-6h period between global model runs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Justification and Plan	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Justification: </a:t>
            </a:r>
          </a:p>
          <a:p>
            <a:r>
              <a:rPr lang="en-US" dirty="0" smtClean="0"/>
              <a:t>TC NWP is considered late guidance (i.e. the currently available model run is 6h old)</a:t>
            </a:r>
          </a:p>
          <a:p>
            <a:r>
              <a:rPr lang="en-US" dirty="0" smtClean="0"/>
              <a:t>Much can change in the TC environment in this 6h period; effecting intensity forecasts</a:t>
            </a:r>
          </a:p>
          <a:p>
            <a:pPr marL="0" indent="0">
              <a:buNone/>
            </a:pPr>
            <a:r>
              <a:rPr lang="en-US" dirty="0" smtClean="0"/>
              <a:t>Plan: </a:t>
            </a:r>
          </a:p>
          <a:p>
            <a:pPr marL="0" indent="0">
              <a:buNone/>
            </a:pPr>
            <a:r>
              <a:rPr lang="en-US" dirty="0" smtClean="0"/>
              <a:t>Use GOES AMV’s and ABI water vapor images to develop products specifically targeted to monitor vertical wind shear, upper-level divergence, and mid-level moisture to fill in the 6 to 9h gap in information.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Details	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Shear can be calculated from upper-level winds and storm motion; calibration would be needed</a:t>
            </a:r>
          </a:p>
          <a:p>
            <a:r>
              <a:rPr lang="en-US" dirty="0" smtClean="0"/>
              <a:t>Divergence would be calculated using AMVs</a:t>
            </a:r>
          </a:p>
          <a:p>
            <a:r>
              <a:rPr lang="en-US" dirty="0" smtClean="0"/>
              <a:t>Moisture in the 700 to 500 mb layer would be calculated (a quantitative value)using radiative transfer. 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JPSS/GOES Proving Ground / Risk Reduction Summit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C5507-EFEE-41A5-ACFE-5827262145C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12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7B9CF-A180-4CD8-A173-41F38DB39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541260"/>
            <a:ext cx="8763000" cy="420920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/>
              <a:t>Moisture In-Flux Storm Tool (MIST) </a:t>
            </a:r>
            <a:r>
              <a:rPr lang="en-US" sz="1600" b="1" dirty="0">
                <a:solidFill>
                  <a:srgbClr val="C00000"/>
                </a:solidFill>
              </a:rPr>
              <a:t>(Fall 2019, TC-REALTIME)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JPSS/GOES Proving Ground / Risk Reduction Summit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DBE2FD-3CF8-4263-B311-979B87A42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CFAFB7-4118-4253-83FC-F08310100C6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595614C-770C-4C31-9955-54EC9D1AF8D2}"/>
              </a:ext>
            </a:extLst>
          </p:cNvPr>
          <p:cNvSpPr txBox="1">
            <a:spLocks/>
          </p:cNvSpPr>
          <p:nvPr/>
        </p:nvSpPr>
        <p:spPr>
          <a:xfrm>
            <a:off x="1807266" y="1217433"/>
            <a:ext cx="8567530" cy="101428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Purpose: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use ATMS-MiRS SNPP and NOAA-20 data to </a:t>
            </a:r>
          </a:p>
          <a:p>
            <a:pPr marL="548640" marR="0" lvl="0" indent="-342900" algn="l" defTabSz="914400" rtl="0" eaLnBrk="1" fontAlgn="auto" latinLnBrk="0" hangingPunct="1">
              <a:lnSpc>
                <a:spcPct val="8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develop standalone applications for tracking dry-air intrusions </a:t>
            </a:r>
          </a:p>
          <a:p>
            <a:pPr marL="548640" marR="0" lvl="0" indent="-342900" algn="l" defTabSz="914400" rtl="0" eaLnBrk="1" fontAlgn="auto" latinLnBrk="0" hangingPunct="1">
              <a:lnSpc>
                <a:spcPct val="8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develop dry-air intrusions quantitative parameters for statistical TC intensity forecast models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Status: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work in progress on setting up real-time demo for all TC basins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87CFC6-9400-4206-8C8B-108B1747A8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688" y="2204702"/>
            <a:ext cx="6965004" cy="40436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0" y="6324600"/>
            <a:ext cx="191590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POC: Galina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Chirokova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640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3-D hurricane winds via AI/ML</a:t>
            </a:r>
            <a:br>
              <a:rPr lang="en-US" dirty="0"/>
            </a:b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Potential Hurricane Supplemental	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Motivation:    </a:t>
            </a:r>
          </a:p>
          <a:p>
            <a:pPr lvl="1"/>
            <a:r>
              <a:rPr lang="en-US" dirty="0"/>
              <a:t>Use routinely available information to </a:t>
            </a:r>
          </a:p>
          <a:p>
            <a:pPr lvl="1"/>
            <a:r>
              <a:rPr lang="en-US" dirty="0"/>
              <a:t>Improving numerical model initialization </a:t>
            </a:r>
          </a:p>
          <a:p>
            <a:pPr lvl="1"/>
            <a:r>
              <a:rPr lang="en-US" dirty="0"/>
              <a:t>Estimates of tropical cyclone (TC) wind fields.   </a:t>
            </a:r>
          </a:p>
          <a:p>
            <a:r>
              <a:rPr lang="en-US" dirty="0"/>
              <a:t>Proposition:  </a:t>
            </a:r>
          </a:p>
          <a:p>
            <a:pPr lvl="1"/>
            <a:r>
              <a:rPr lang="en-US" dirty="0"/>
              <a:t>Given a single Infrared (IR) image, and routinely produced TC advisory information, that a synthetic 3-D vortex could be estimated. </a:t>
            </a:r>
            <a:endParaRPr lang="en-US" dirty="0" smtClean="0"/>
          </a:p>
          <a:p>
            <a:r>
              <a:rPr lang="en-US" dirty="0" smtClean="0"/>
              <a:t>Method: </a:t>
            </a:r>
          </a:p>
          <a:p>
            <a:pPr lvl="1"/>
            <a:r>
              <a:rPr lang="en-US" dirty="0" smtClean="0"/>
              <a:t>Use HWRF forecast fields and synthetic imagery (+48h) as training</a:t>
            </a:r>
          </a:p>
          <a:p>
            <a:pPr lvl="1"/>
            <a:r>
              <a:rPr lang="en-US" dirty="0"/>
              <a:t>Use single field principle component analysis (SFPCA</a:t>
            </a:r>
            <a:r>
              <a:rPr lang="en-US" dirty="0" smtClean="0"/>
              <a:t>) to estimate the winds</a:t>
            </a:r>
          </a:p>
          <a:p>
            <a:pPr lvl="1"/>
            <a:r>
              <a:rPr lang="en-US" dirty="0" smtClean="0"/>
              <a:t>In application use the observed TC vitals &amp; observe IR imagery.  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 rotWithShape="1">
          <a:blip r:embed="rId2"/>
          <a:srcRect l="48066" t="17645" r="3833" b="8213"/>
          <a:stretch/>
        </p:blipFill>
        <p:spPr>
          <a:xfrm>
            <a:off x="6606209" y="2691026"/>
            <a:ext cx="4134677" cy="3587847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JPSS/GOES Proving Ground / Risk Reduction Summit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C5507-EFEE-41A5-ACFE-5827262145C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999304" y="5347252"/>
            <a:ext cx="7649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HWRF</a:t>
            </a:r>
          </a:p>
          <a:p>
            <a:r>
              <a:rPr lang="en-US" dirty="0" smtClean="0"/>
              <a:t>Truth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772388" y="3114261"/>
            <a:ext cx="1079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Statistical</a:t>
            </a:r>
          </a:p>
          <a:p>
            <a:r>
              <a:rPr lang="en-US" dirty="0" smtClean="0"/>
              <a:t>Estimate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01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Radius of Maximum Winds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Experiments (example Dorian)		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8749" y="2582862"/>
            <a:ext cx="5368037" cy="3700173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Microwave imagery</a:t>
            </a:r>
          </a:p>
          <a:p>
            <a:r>
              <a:rPr lang="en-US" dirty="0" smtClean="0"/>
              <a:t>L-Band</a:t>
            </a:r>
          </a:p>
          <a:p>
            <a:r>
              <a:rPr lang="en-US" dirty="0" smtClean="0"/>
              <a:t>SAR</a:t>
            </a:r>
          </a:p>
          <a:p>
            <a:r>
              <a:rPr lang="en-US" dirty="0" smtClean="0"/>
              <a:t>AMSR2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JPSS/GOES Proving Ground / Risk Reduction Summit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C5507-EFEE-41A5-ACFE-5827262145C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208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generalized vertical wind shear metric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/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𝐺𝑆𝐻𝑅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=4.0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nary>
                      <m:naryPr>
                        <m:chr m:val="∑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=850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𝑚𝑏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=200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𝑚𝑏</m:t>
                        </m:r>
                      </m:sup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</m:acc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acc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e>
                    </m:nary>
                  </m:oMath>
                </a14:m>
                <a:r>
                  <a:rPr lang="en-US" dirty="0" smtClean="0"/>
                  <a:t>,</a:t>
                </a:r>
              </a:p>
              <a:p>
                <a:r>
                  <a:rPr lang="en-US" dirty="0" smtClean="0"/>
                  <a:t>Where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𝑎𝑛𝑑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</m:oMath>
                </a14:m>
                <a:r>
                  <a:rPr lang="en-US" dirty="0" smtClean="0"/>
                  <a:t>  are the mass weighted deep-layer (850 – 200 </a:t>
                </a:r>
                <a:r>
                  <a:rPr lang="en-US" dirty="0" err="1" smtClean="0"/>
                  <a:t>mb</a:t>
                </a:r>
                <a:r>
                  <a:rPr lang="en-US" dirty="0" smtClean="0"/>
                  <a:t>) flow </a:t>
                </a:r>
              </a:p>
              <a:p>
                <a:r>
                  <a:rPr lang="en-US" dirty="0" smtClean="0"/>
                  <a:t>And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/>
                  <a:t>are pressure weights</a:t>
                </a:r>
                <a:endParaRPr lang="en-US" dirty="0"/>
              </a:p>
            </p:txBody>
          </p:sp>
        </mc:Choice>
        <mc:Fallback xmlns="">
          <p:sp>
            <p:nvSpPr>
              <p:cNvPr id="8" name="Content Placeholder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3"/>
                <a:stretch>
                  <a:fillRect l="-3086" t="-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Content Placeholder 14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244257" y="1845734"/>
            <a:ext cx="3422046" cy="402272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369175" y="6459538"/>
            <a:ext cx="4822825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JPSS/GOES Proving Ground / Risk Reduction Summit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80725" y="6459538"/>
            <a:ext cx="1311275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C5507-EFEE-41A5-ACFE-5827262145C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111740" y="2841751"/>
            <a:ext cx="1548181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850 to 200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mb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Shear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 knots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850 to 200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mb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GSHR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20.6 knots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Deep layer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-1.1knots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90600" y="5499127"/>
            <a:ext cx="451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Smaller values are favorable for intensification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183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850-700 </a:t>
            </a:r>
            <a:r>
              <a:rPr lang="en-US" dirty="0" err="1" smtClean="0"/>
              <a:t>mb</a:t>
            </a:r>
            <a:r>
              <a:rPr lang="en-US" dirty="0" smtClean="0"/>
              <a:t> Temperature advection 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3578" r="12980"/>
          <a:stretch/>
        </p:blipFill>
        <p:spPr>
          <a:xfrm>
            <a:off x="678448" y="1973352"/>
            <a:ext cx="4716512" cy="1590927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Cold air advection is generally disruptive to TCs</a:t>
            </a:r>
          </a:p>
          <a:p>
            <a:r>
              <a:rPr lang="en-US" dirty="0" smtClean="0"/>
              <a:t>Slight warm air advection is typical in TCs</a:t>
            </a:r>
          </a:p>
          <a:p>
            <a:r>
              <a:rPr lang="en-US" dirty="0" smtClean="0"/>
              <a:t>Larger warm air advection helps generate rainfall (upward motion / solenoids)  and may lead to intensification</a:t>
            </a:r>
          </a:p>
          <a:p>
            <a:r>
              <a:rPr lang="en-US" dirty="0" smtClean="0"/>
              <a:t>Very large warm air advection is typically associated with extra tropical transition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369175" y="6459538"/>
            <a:ext cx="4822825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JPSS/GOES Proving Ground / Risk Reduction Summit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80725" y="6459538"/>
            <a:ext cx="1311275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C5507-EFEE-41A5-ACFE-5827262145C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367" y="3446597"/>
            <a:ext cx="1400756" cy="51606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96340" y="5021580"/>
            <a:ext cx="29201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r>
              <a:rPr kumimoji="0" lang="en-US" sz="18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at  850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mb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r>
              <a:rPr kumimoji="0" lang="en-US" sz="18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at  700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mb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 the model or reanalysis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62700" y="5113913"/>
            <a:ext cx="4545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positive values are favorable for intensification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448" y="4271946"/>
            <a:ext cx="3225064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78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JPSS/GOES Proving Ground / Risk Reduction Summit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C5507-EFEE-41A5-ACFE-5827262145C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253333231"/>
              </p:ext>
            </p:extLst>
          </p:nvPr>
        </p:nvGraphicFramePr>
        <p:xfrm>
          <a:off x="1587" y="0"/>
          <a:ext cx="12192000" cy="6749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0231713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2142289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19939509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794421830"/>
                    </a:ext>
                  </a:extLst>
                </a:gridCol>
              </a:tblGrid>
              <a:tr h="37556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i="0" dirty="0" smtClean="0"/>
                        <a:t>Product</a:t>
                      </a:r>
                      <a:endParaRPr lang="en-US" sz="1400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i="0" dirty="0" smtClean="0"/>
                        <a:t>Purpose</a:t>
                      </a:r>
                      <a:endParaRPr lang="en-US" sz="1400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i="0" dirty="0" smtClean="0"/>
                        <a:t>Development</a:t>
                      </a:r>
                      <a:r>
                        <a:rPr lang="en-US" sz="1400" b="0" i="0" baseline="0" dirty="0" smtClean="0"/>
                        <a:t> Inputs</a:t>
                      </a:r>
                      <a:endParaRPr lang="en-US" sz="1400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i="0" dirty="0" smtClean="0"/>
                        <a:t>Product Inputs</a:t>
                      </a:r>
                      <a:endParaRPr lang="en-US" sz="1400" b="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9780697"/>
                  </a:ext>
                </a:extLst>
              </a:tr>
              <a:tr h="14816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i="0" dirty="0" smtClean="0"/>
                        <a:t>Hurricane</a:t>
                      </a:r>
                      <a:r>
                        <a:rPr lang="en-US" sz="1400" b="0" i="0" baseline="0" dirty="0" smtClean="0"/>
                        <a:t> Intensity and Structure Algorithm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i="0" baseline="0" dirty="0" smtClean="0"/>
                        <a:t>(</a:t>
                      </a:r>
                      <a:r>
                        <a:rPr lang="en-US" sz="1400" b="1" i="0" baseline="0" dirty="0" smtClean="0"/>
                        <a:t>HISA</a:t>
                      </a:r>
                      <a:r>
                        <a:rPr lang="en-US" sz="1400" b="0" i="0" baseline="0" dirty="0" smtClean="0"/>
                        <a:t>)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i="0" baseline="0" dirty="0" smtClean="0">
                          <a:solidFill>
                            <a:srgbClr val="FF0000"/>
                          </a:solidFill>
                        </a:rPr>
                        <a:t>OSPO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i="0" baseline="0" dirty="0" smtClean="0">
                          <a:solidFill>
                            <a:srgbClr val="FF0000"/>
                          </a:solidFill>
                        </a:rPr>
                        <a:t>NDE</a:t>
                      </a:r>
                      <a:endParaRPr lang="en-US" sz="1400" b="0" i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00000"/>
                        </a:lnSpc>
                        <a:buFont typeface="+mj-lt"/>
                        <a:buAutoNum type="arabicPeriod"/>
                      </a:pPr>
                      <a:r>
                        <a:rPr lang="en-US" sz="1400" b="0" i="0" dirty="0" smtClean="0"/>
                        <a:t>1-min</a:t>
                      </a:r>
                      <a:r>
                        <a:rPr lang="en-US" sz="1400" b="0" i="0" baseline="0" dirty="0" smtClean="0"/>
                        <a:t> maximum winds</a:t>
                      </a:r>
                    </a:p>
                    <a:p>
                      <a:pPr marL="342900" indent="-342900">
                        <a:lnSpc>
                          <a:spcPct val="100000"/>
                        </a:lnSpc>
                        <a:buFont typeface="+mj-lt"/>
                        <a:buAutoNum type="arabicPeriod"/>
                      </a:pPr>
                      <a:r>
                        <a:rPr lang="en-US" sz="1400" b="0" i="0" baseline="0" dirty="0" smtClean="0"/>
                        <a:t>34-, 50-, 64- knot wind radii</a:t>
                      </a:r>
                    </a:p>
                    <a:p>
                      <a:pPr marL="342900" indent="-342900">
                        <a:lnSpc>
                          <a:spcPct val="100000"/>
                        </a:lnSpc>
                        <a:buFont typeface="+mj-lt"/>
                        <a:buAutoNum type="arabicPeriod"/>
                      </a:pPr>
                      <a:r>
                        <a:rPr lang="en-US" sz="1400" b="0" i="0" baseline="0" dirty="0" smtClean="0"/>
                        <a:t>2-D winds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buFont typeface="+mj-lt"/>
                        <a:buNone/>
                      </a:pPr>
                      <a:r>
                        <a:rPr lang="en-US" sz="1400" b="0" i="0" baseline="0" dirty="0" smtClean="0">
                          <a:solidFill>
                            <a:srgbClr val="FF0000"/>
                          </a:solidFill>
                        </a:rPr>
                        <a:t>ATCF FIX</a:t>
                      </a:r>
                      <a:endParaRPr lang="en-US" sz="1400" b="0" i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i="0" dirty="0" smtClean="0"/>
                        <a:t>MIRS Retrievals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dirty="0" smtClean="0"/>
                        <a:t>ATMS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baseline="0" dirty="0" smtClean="0"/>
                        <a:t>AMSU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0" i="0" baseline="0" dirty="0" smtClean="0"/>
                        <a:t>Best Tracks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0" i="0" baseline="0" dirty="0" smtClean="0"/>
                        <a:t>Aircraft times</a:t>
                      </a:r>
                      <a:endParaRPr lang="en-US" sz="1400" b="0" i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i="0" dirty="0" smtClean="0"/>
                        <a:t>MIRS Retrievals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dirty="0" smtClean="0"/>
                        <a:t>ATMS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dirty="0" smtClean="0"/>
                        <a:t>AMSU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i="0" dirty="0" smtClean="0"/>
                        <a:t>TC Location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i="0" dirty="0" smtClean="0"/>
                        <a:t>TC intensity (wind radii)</a:t>
                      </a:r>
                      <a:endParaRPr lang="en-US" sz="1400" b="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4881390"/>
                  </a:ext>
                </a:extLst>
              </a:tr>
              <a:tr h="171460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i="0" dirty="0" smtClean="0"/>
                        <a:t>Multi-Platform TC Surface</a:t>
                      </a:r>
                      <a:r>
                        <a:rPr lang="en-US" sz="1400" b="0" i="0" baseline="0" dirty="0" smtClean="0"/>
                        <a:t> Wind Analysis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i="0" baseline="0" dirty="0" smtClean="0"/>
                        <a:t>(</a:t>
                      </a:r>
                      <a:r>
                        <a:rPr lang="en-US" sz="1400" b="1" i="0" baseline="0" dirty="0" smtClean="0"/>
                        <a:t>MTCSWA</a:t>
                      </a:r>
                      <a:r>
                        <a:rPr lang="en-US" sz="1400" b="0" i="0" baseline="0" dirty="0" smtClean="0"/>
                        <a:t>)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i="0" baseline="0" dirty="0" smtClean="0">
                          <a:solidFill>
                            <a:srgbClr val="FF0000"/>
                          </a:solidFill>
                        </a:rPr>
                        <a:t>OSPO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i="0" baseline="0" dirty="0" smtClean="0">
                          <a:solidFill>
                            <a:srgbClr val="FF0000"/>
                          </a:solidFill>
                        </a:rPr>
                        <a:t>NDE (ongoing)</a:t>
                      </a:r>
                      <a:endParaRPr lang="en-US" sz="1400" b="0" i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i="0" dirty="0" smtClean="0"/>
                        <a:t>3-hourly 2-D</a:t>
                      </a:r>
                      <a:r>
                        <a:rPr lang="en-US" sz="1400" b="0" i="0" baseline="0" dirty="0" smtClean="0"/>
                        <a:t> surface winds with TCs</a:t>
                      </a:r>
                    </a:p>
                    <a:p>
                      <a:pPr marL="342900" indent="-342900">
                        <a:lnSpc>
                          <a:spcPct val="100000"/>
                        </a:lnSpc>
                        <a:buFont typeface="+mj-lt"/>
                        <a:buAutoNum type="arabicPeriod"/>
                      </a:pPr>
                      <a:r>
                        <a:rPr lang="en-US" sz="1400" b="0" i="0" baseline="0" dirty="0" smtClean="0"/>
                        <a:t>Radius of Maximum Winds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34-, 50-, 64- knot wind radii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buFont typeface="+mj-lt"/>
                        <a:buNone/>
                      </a:pPr>
                      <a:r>
                        <a:rPr lang="en-US" sz="1400" b="0" i="0" baseline="0" dirty="0" smtClean="0">
                          <a:solidFill>
                            <a:srgbClr val="FF0000"/>
                          </a:solidFill>
                        </a:rPr>
                        <a:t>ATCF FIX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buFont typeface="+mj-lt"/>
                        <a:buNone/>
                      </a:pPr>
                      <a:r>
                        <a:rPr lang="en-US" sz="1400" b="0" i="0" baseline="0" dirty="0" err="1" smtClean="0">
                          <a:solidFill>
                            <a:srgbClr val="FF0000"/>
                          </a:solidFill>
                        </a:rPr>
                        <a:t>NetCDF</a:t>
                      </a:r>
                      <a:endParaRPr lang="en-US" sz="1400" b="0" i="0" baseline="0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0" indent="0">
                        <a:lnSpc>
                          <a:spcPct val="100000"/>
                        </a:lnSpc>
                        <a:buFont typeface="+mj-lt"/>
                        <a:buNone/>
                      </a:pPr>
                      <a:r>
                        <a:rPr lang="en-US" sz="1400" b="0" i="0" baseline="0" dirty="0" smtClean="0">
                          <a:solidFill>
                            <a:srgbClr val="FF0000"/>
                          </a:solidFill>
                        </a:rPr>
                        <a:t>GRAPHIC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i="0" dirty="0" smtClean="0"/>
                        <a:t>IR-based</a:t>
                      </a:r>
                      <a:r>
                        <a:rPr lang="en-US" sz="1400" b="0" i="0" baseline="0" dirty="0" smtClean="0"/>
                        <a:t> proxy for flight-level winds </a:t>
                      </a:r>
                      <a:r>
                        <a:rPr lang="en-US" sz="1400" b="0" i="0" dirty="0" smtClean="0"/>
                        <a:t>AMSU/ATMS 2-D winds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i="0" dirty="0" smtClean="0"/>
                        <a:t>ASCAT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i="0" dirty="0" smtClean="0"/>
                        <a:t>AMVs (global)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i="0" dirty="0" smtClean="0"/>
                        <a:t>TC Best</a:t>
                      </a:r>
                      <a:r>
                        <a:rPr lang="en-US" sz="1400" b="0" i="0" baseline="0" dirty="0" smtClean="0"/>
                        <a:t> Tracks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i="0" baseline="0" dirty="0" smtClean="0"/>
                        <a:t>Aircraft for validation</a:t>
                      </a:r>
                      <a:endParaRPr lang="en-US" sz="1400" b="0" i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i="0" dirty="0" smtClean="0"/>
                        <a:t>TC intensity (estimated)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i="0" dirty="0" smtClean="0"/>
                        <a:t>TC location (estimated)Global Constipation of Geostationary satellites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i="0" dirty="0" smtClean="0"/>
                        <a:t>AMSU/ATMS 2-D winds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i="0" dirty="0" smtClean="0"/>
                        <a:t>ASCAT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i="0" dirty="0" smtClean="0"/>
                        <a:t>AMVs (global)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sz="1400" b="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6181278"/>
                  </a:ext>
                </a:extLst>
              </a:tr>
              <a:tr h="125018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i="0" dirty="0" smtClean="0"/>
                        <a:t>Rapid</a:t>
                      </a:r>
                      <a:r>
                        <a:rPr lang="en-US" sz="1400" b="0" i="0" baseline="0" dirty="0" smtClean="0"/>
                        <a:t> Intensification Prediction Aid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i="0" baseline="0" dirty="0" smtClean="0"/>
                        <a:t>(</a:t>
                      </a:r>
                      <a:r>
                        <a:rPr lang="en-US" sz="1400" b="1" i="0" baseline="0" dirty="0" smtClean="0"/>
                        <a:t>RIPA</a:t>
                      </a:r>
                      <a:r>
                        <a:rPr lang="en-US" sz="1400" b="0" i="0" baseline="0" dirty="0" smtClean="0"/>
                        <a:t>)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i="0" baseline="0" dirty="0" smtClean="0">
                          <a:solidFill>
                            <a:srgbClr val="FF0000"/>
                          </a:solidFill>
                        </a:rPr>
                        <a:t>Operational at JTWC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i="0" baseline="0" dirty="0" smtClean="0">
                          <a:solidFill>
                            <a:srgbClr val="FF0000"/>
                          </a:solidFill>
                        </a:rPr>
                        <a:t>Web for NHC/CPHC</a:t>
                      </a:r>
                      <a:endParaRPr lang="en-US" sz="1400" b="0" i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i="0" baseline="0" dirty="0" smtClean="0"/>
                        <a:t>Global forecasts of probabilities associated with Rapid Intensification (various threshold and lead times)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i="0" baseline="0" dirty="0" smtClean="0"/>
                        <a:t>Deterministic forecast for Intensity Consensus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i="0" baseline="0" dirty="0" smtClean="0">
                          <a:solidFill>
                            <a:srgbClr val="FF0000"/>
                          </a:solidFill>
                        </a:rPr>
                        <a:t>ATCF AID </a:t>
                      </a:r>
                      <a:endParaRPr lang="en-US" sz="1400" b="0" i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i="0" dirty="0" smtClean="0"/>
                        <a:t>SHIPS/LGEM Large-Scale Diagnostics (Developmental)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dirty="0" smtClean="0"/>
                        <a:t>IR-based convective</a:t>
                      </a:r>
                      <a:r>
                        <a:rPr lang="en-US" sz="1400" b="0" i="0" baseline="0" dirty="0" smtClean="0"/>
                        <a:t> vigor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baseline="0" dirty="0" smtClean="0"/>
                        <a:t>IR-based size</a:t>
                      </a:r>
                      <a:endParaRPr lang="en-US" sz="1400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i="0" dirty="0" smtClean="0"/>
                        <a:t>Real-time SHIPS/LGEM Large-Scale Diagnostics (NHC,</a:t>
                      </a:r>
                      <a:r>
                        <a:rPr lang="en-US" sz="1400" b="0" i="0" baseline="0" dirty="0" smtClean="0"/>
                        <a:t> CPHC, JTWC)</a:t>
                      </a:r>
                      <a:endParaRPr lang="en-US" sz="1400" b="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9826633"/>
                  </a:ext>
                </a:extLst>
              </a:tr>
              <a:tr h="10186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i="0" dirty="0" smtClean="0"/>
                        <a:t>Tropical Cyclone Formation Product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i="0" dirty="0" smtClean="0"/>
                        <a:t>(</a:t>
                      </a:r>
                      <a:r>
                        <a:rPr lang="en-US" sz="1400" b="1" i="0" dirty="0" smtClean="0"/>
                        <a:t>TCFP</a:t>
                      </a:r>
                      <a:r>
                        <a:rPr lang="en-US" sz="1400" b="0" i="0" dirty="0" smtClean="0"/>
                        <a:t>)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i="0" dirty="0" smtClean="0">
                          <a:solidFill>
                            <a:srgbClr val="FF0000"/>
                          </a:solidFill>
                        </a:rPr>
                        <a:t>OSPO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i="0" dirty="0" smtClean="0">
                          <a:solidFill>
                            <a:srgbClr val="FF0000"/>
                          </a:solidFill>
                        </a:rPr>
                        <a:t>NDE (ongoing)</a:t>
                      </a:r>
                      <a:endParaRPr lang="en-US" sz="1400" b="0" i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i="0" dirty="0" smtClean="0"/>
                        <a:t>Global forecasts of probability of TC formation (34-kt) for 0-24h,</a:t>
                      </a:r>
                      <a:r>
                        <a:rPr lang="en-US" sz="1400" b="0" i="0" baseline="0" dirty="0" smtClean="0"/>
                        <a:t> 24-48h, 0-48h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i="0" baseline="0" dirty="0" smtClean="0">
                          <a:solidFill>
                            <a:srgbClr val="FF0000"/>
                          </a:solidFill>
                        </a:rPr>
                        <a:t>Web</a:t>
                      </a:r>
                      <a:endParaRPr lang="en-US" sz="1400" b="0" i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i="0" dirty="0" smtClean="0"/>
                        <a:t>Global Water Vapor Imagery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i="0" dirty="0" smtClean="0"/>
                        <a:t>GFS analyses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i="0" dirty="0" smtClean="0"/>
                        <a:t>TC</a:t>
                      </a:r>
                      <a:r>
                        <a:rPr lang="en-US" sz="1400" b="0" i="0" baseline="0" dirty="0" smtClean="0"/>
                        <a:t> Best Tracks</a:t>
                      </a:r>
                      <a:endParaRPr lang="en-US" sz="1400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i="0" dirty="0" smtClean="0"/>
                        <a:t>Global Water Vapor Imagery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i="0" dirty="0" smtClean="0"/>
                        <a:t>GFS forecasts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i="0" dirty="0" smtClean="0"/>
                        <a:t>TC Locations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7941332"/>
                  </a:ext>
                </a:extLst>
              </a:tr>
              <a:tr h="78715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i="0" dirty="0" smtClean="0"/>
                        <a:t>Proxy Visible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i="0" dirty="0" smtClean="0">
                          <a:solidFill>
                            <a:srgbClr val="FF0000"/>
                          </a:solidFill>
                        </a:rPr>
                        <a:t>CIRA</a:t>
                      </a:r>
                      <a:r>
                        <a:rPr lang="en-US" sz="1400" b="0" i="0" baseline="0" dirty="0" smtClean="0">
                          <a:solidFill>
                            <a:srgbClr val="FF0000"/>
                          </a:solidFill>
                        </a:rPr>
                        <a:t> via LDM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i="0" baseline="0" dirty="0" smtClean="0">
                          <a:solidFill>
                            <a:srgbClr val="FF0000"/>
                          </a:solidFill>
                        </a:rPr>
                        <a:t>ISATSS (NHC –AWIPS-2)</a:t>
                      </a:r>
                      <a:endParaRPr lang="en-US" sz="1400" b="0" i="0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i="0" dirty="0" smtClean="0"/>
                        <a:t>Nighttime</a:t>
                      </a:r>
                      <a:r>
                        <a:rPr lang="en-US" sz="1400" b="0" i="0" baseline="0" dirty="0" smtClean="0"/>
                        <a:t> visible imagery proxy, seamless night-to-day capability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i="0" baseline="0" dirty="0" smtClean="0">
                          <a:solidFill>
                            <a:srgbClr val="FF0000"/>
                          </a:solidFill>
                        </a:rPr>
                        <a:t>IMAGE</a:t>
                      </a:r>
                      <a:endParaRPr lang="en-US" sz="1400" b="0" i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i="0" dirty="0" smtClean="0"/>
                        <a:t>VIIRS</a:t>
                      </a:r>
                      <a:r>
                        <a:rPr lang="en-US" sz="1400" b="0" i="0" baseline="0" dirty="0" smtClean="0"/>
                        <a:t>  </a:t>
                      </a:r>
                      <a:endParaRPr lang="en-US" sz="1400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i="0" dirty="0" smtClean="0"/>
                        <a:t>ABI 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sz="1400" b="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421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422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Normalized R5 (FR5)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389121" cy="402336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R5 is the radius where the tangential wind associated with a TC is nearly equal to  the background flow.</a:t>
            </a:r>
          </a:p>
          <a:p>
            <a:r>
              <a:rPr lang="en-US" dirty="0" smtClean="0"/>
              <a:t>It is estimated via infrared imagery following Knaff et al. (2014)</a:t>
            </a:r>
          </a:p>
          <a:p>
            <a:r>
              <a:rPr lang="en-US" dirty="0" smtClean="0"/>
              <a:t>FR5 = R5/R5</a:t>
            </a:r>
            <a:r>
              <a:rPr lang="en-US" baseline="-25000" dirty="0" smtClean="0"/>
              <a:t>c</a:t>
            </a:r>
            <a:r>
              <a:rPr lang="en-US" dirty="0" smtClean="0"/>
              <a:t>,  where</a:t>
            </a:r>
          </a:p>
          <a:p>
            <a:r>
              <a:rPr lang="en-US" dirty="0" smtClean="0"/>
              <a:t>R5</a:t>
            </a:r>
            <a:r>
              <a:rPr lang="en-US" baseline="-25000" dirty="0" smtClean="0"/>
              <a:t>c</a:t>
            </a:r>
            <a:r>
              <a:rPr lang="en-US" dirty="0" smtClean="0"/>
              <a:t> is the climatological value of R5 as a function of TC intensity (Knaff et al. 2017)</a:t>
            </a:r>
          </a:p>
          <a:p>
            <a:endParaRPr lang="en-US" dirty="0"/>
          </a:p>
          <a:p>
            <a:r>
              <a:rPr lang="en-US" dirty="0" smtClean="0"/>
              <a:t>A combination of R5 and Intensity can be used to estimate wind radii (Knaff et al. 2016).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73239" y="1845734"/>
            <a:ext cx="5906512" cy="3259666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369175" y="6459538"/>
            <a:ext cx="4822825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JPSS/GOES Proving Ground / Risk Reduction Summit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880725" y="6459538"/>
            <a:ext cx="1311275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C5507-EFEE-41A5-ACFE-5827262145C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73239" y="5113020"/>
            <a:ext cx="60579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Figure: (top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Example of the 3-hourly time series of TC size, R5, </a:t>
            </a: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normalized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TC size FR5, for </a:t>
            </a: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Hurricane Amanda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(2014). (bottom) Daily, color enhanced IR images (8C) corresponding to the estimates of R5 beginning </a:t>
            </a: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 0000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UTC 23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May.Ayellow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circle is located at a range of 500 km from the TC center, and the color enhancement </a:t>
            </a: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provided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below the images</a:t>
            </a: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(Knaff et al. 2017)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34586" y="5869094"/>
            <a:ext cx="451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Smaller values are favorable for intensification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33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98220" y="286603"/>
            <a:ext cx="10218420" cy="1450757"/>
          </a:xfrm>
        </p:spPr>
        <p:txBody>
          <a:bodyPr/>
          <a:lstStyle/>
          <a:p>
            <a:r>
              <a:rPr lang="en-US" dirty="0" smtClean="0"/>
              <a:t>Inner core size and recent intensity trends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Radius of minimum Temperature (RMNT)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7309" t="23469" r="28179" b="22171"/>
          <a:stretch/>
        </p:blipFill>
        <p:spPr>
          <a:xfrm>
            <a:off x="1097280" y="2691026"/>
            <a:ext cx="3018648" cy="356616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12-h intensity Tends (capped for ops)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DV≡ The 12-h intensity change [knots]</a:t>
            </a:r>
          </a:p>
          <a:p>
            <a:endParaRPr lang="en-US" dirty="0" smtClean="0"/>
          </a:p>
          <a:p>
            <a:r>
              <a:rPr lang="en-US" dirty="0" smtClean="0"/>
              <a:t>This upward trends are capped following the concepts/constraints discussed in Dvorak (1984, 1975) ~ 1 to 2 T-numbers per day</a:t>
            </a:r>
            <a:endParaRPr lang="en-US" dirty="0"/>
          </a:p>
          <a:p>
            <a:r>
              <a:rPr lang="en-US" dirty="0" smtClean="0"/>
              <a:t>𝐷𝑉</a:t>
            </a:r>
            <a:r>
              <a:rPr lang="en-US" dirty="0"/>
              <a:t>=𝑚𝑖𝑛(𝑚𝑖𝑛(𝑉𝑀𝐴𝑋∗0.33, 17.5), 𝐷𝑉)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Sometime operations is behind the intensity trend and have to break constraints to catch up this results in a noisy predictor, which is undesirable in development and in operations.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JPSS/GOES Proving Ground / Risk Reduction Summit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C5507-EFEE-41A5-ACFE-5827262145C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606604" y="4373880"/>
            <a:ext cx="510540" cy="594360"/>
          </a:xfrm>
          <a:prstGeom prst="ellipse">
            <a:avLst/>
          </a:prstGeom>
          <a:noFill/>
          <a:ln w="730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15928" y="4373880"/>
            <a:ext cx="1459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RMNT=28 km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15928" y="4946201"/>
            <a:ext cx="15093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Smaller values are favorable for intensification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17920" y="5961864"/>
            <a:ext cx="4355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larger values are favorable for intensification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704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Statistical Methods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28650" y="1757416"/>
            <a:ext cx="5406390" cy="736282"/>
          </a:xfrm>
        </p:spPr>
        <p:txBody>
          <a:bodyPr/>
          <a:lstStyle/>
          <a:p>
            <a:r>
              <a:rPr lang="en-US" dirty="0" smtClean="0"/>
              <a:t>Linear Discriminant Analysis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28650" y="2263140"/>
            <a:ext cx="5406390" cy="3897630"/>
          </a:xfrm>
        </p:spPr>
        <p:txBody>
          <a:bodyPr>
            <a:normAutofit/>
          </a:bodyPr>
          <a:lstStyle/>
          <a:p>
            <a:r>
              <a:rPr lang="en-US" dirty="0"/>
              <a:t>Linear Discriminant Analysis (LDA) is a classification method originally developed in Fisher (1936). </a:t>
            </a:r>
            <a:endParaRPr lang="en-US" dirty="0" smtClean="0"/>
          </a:p>
          <a:p>
            <a:r>
              <a:rPr lang="en-US" dirty="0" smtClean="0"/>
              <a:t>In </a:t>
            </a:r>
            <a:r>
              <a:rPr lang="en-US" dirty="0"/>
              <a:t>LDA, a linear combination of variables that best separates two or more groups is </a:t>
            </a:r>
            <a:r>
              <a:rPr lang="en-US" dirty="0" smtClean="0"/>
              <a:t>developed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/>
              <a:t>This is formalized as the discriminant function (δ), which is the scalar projection of the data vector (x) in the direction of maximum separation (i.e., </a:t>
            </a:r>
            <a:r>
              <a:rPr lang="en-US" dirty="0" err="1"/>
              <a:t>Mahalanobis</a:t>
            </a:r>
            <a:r>
              <a:rPr lang="en-US" dirty="0"/>
              <a:t> distance), which is called the discriminant vector,(a).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solidFill>
                  <a:srgbClr val="333333"/>
                </a:solidFill>
              </a:rPr>
              <a:t>Probabilities are based on prior performance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217920" y="1743182"/>
            <a:ext cx="5360670" cy="736282"/>
          </a:xfrm>
        </p:spPr>
        <p:txBody>
          <a:bodyPr/>
          <a:lstStyle/>
          <a:p>
            <a:r>
              <a:rPr lang="en-US" dirty="0" smtClean="0"/>
              <a:t>Logistic regression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217920" y="2263140"/>
            <a:ext cx="5360670" cy="3897630"/>
          </a:xfrm>
        </p:spPr>
        <p:txBody>
          <a:bodyPr>
            <a:normAutofit/>
          </a:bodyPr>
          <a:lstStyle/>
          <a:p>
            <a:r>
              <a:rPr lang="en-US" sz="1800" dirty="0"/>
              <a:t>Logistic regression (</a:t>
            </a:r>
            <a:r>
              <a:rPr lang="en-US" sz="1800" dirty="0" smtClean="0"/>
              <a:t>LR) </a:t>
            </a:r>
            <a:r>
              <a:rPr lang="en-US" sz="1800" dirty="0"/>
              <a:t>is a model where the dependent variable is a defined </a:t>
            </a:r>
            <a:r>
              <a:rPr lang="en-US" sz="1800" dirty="0" smtClean="0"/>
              <a:t>category (1 or 0).  </a:t>
            </a:r>
          </a:p>
          <a:p>
            <a:r>
              <a:rPr lang="en-US" sz="1800" dirty="0" smtClean="0"/>
              <a:t>LRE </a:t>
            </a:r>
            <a:r>
              <a:rPr lang="en-US" sz="1800" dirty="0"/>
              <a:t>is a special </a:t>
            </a:r>
            <a:r>
              <a:rPr lang="en-US" sz="1800" dirty="0" smtClean="0"/>
              <a:t>generalized </a:t>
            </a:r>
            <a:r>
              <a:rPr lang="en-US" sz="1800" dirty="0"/>
              <a:t>linear model, where the natural log of the odds ratio </a:t>
            </a:r>
            <a:r>
              <a:rPr lang="en-US" sz="1800" dirty="0" smtClean="0"/>
              <a:t>based </a:t>
            </a:r>
            <a:r>
              <a:rPr lang="en-US" sz="1800" dirty="0"/>
              <a:t>on categorical data is fit to a linear combination of independent predictors (</a:t>
            </a:r>
            <a:r>
              <a:rPr lang="en-US" sz="1800" i="1" dirty="0"/>
              <a:t>x</a:t>
            </a:r>
            <a:r>
              <a:rPr lang="en-US" sz="1800" i="1" baseline="-25000" dirty="0"/>
              <a:t>1</a:t>
            </a:r>
            <a:r>
              <a:rPr lang="en-US" sz="1800" i="1" dirty="0"/>
              <a:t>, …, </a:t>
            </a:r>
            <a:r>
              <a:rPr lang="en-US" sz="1800" i="1" dirty="0" err="1"/>
              <a:t>x</a:t>
            </a:r>
            <a:r>
              <a:rPr lang="en-US" sz="1800" i="1" baseline="-25000" dirty="0" err="1"/>
              <a:t>n</a:t>
            </a:r>
            <a:r>
              <a:rPr lang="en-US" sz="1800" dirty="0"/>
              <a:t>) with intercept </a:t>
            </a:r>
            <a:r>
              <a:rPr lang="en-US" sz="1800" dirty="0" err="1"/>
              <a:t>b</a:t>
            </a:r>
            <a:r>
              <a:rPr lang="en-US" sz="1800" baseline="-25000" dirty="0" err="1"/>
              <a:t>o</a:t>
            </a:r>
            <a:r>
              <a:rPr lang="en-US" sz="1800" baseline="-25000" dirty="0"/>
              <a:t> </a:t>
            </a:r>
            <a:r>
              <a:rPr lang="en-US" sz="1800" dirty="0"/>
              <a:t>and weights (</a:t>
            </a:r>
            <a:r>
              <a:rPr lang="en-US" sz="1800" i="1" dirty="0"/>
              <a:t>b</a:t>
            </a:r>
            <a:r>
              <a:rPr lang="en-US" sz="1800" i="1" baseline="-25000" dirty="0"/>
              <a:t>1 </a:t>
            </a:r>
            <a:r>
              <a:rPr lang="en-US" sz="1800" i="1" dirty="0"/>
              <a:t>... </a:t>
            </a:r>
            <a:r>
              <a:rPr lang="en-US" sz="1800" i="1" dirty="0" err="1"/>
              <a:t>b</a:t>
            </a:r>
            <a:r>
              <a:rPr lang="en-US" sz="1800" i="1" baseline="-25000" dirty="0" err="1"/>
              <a:t>n</a:t>
            </a:r>
            <a:r>
              <a:rPr lang="en-US" sz="1800" dirty="0" smtClean="0"/>
              <a:t>), and </a:t>
            </a:r>
            <a:r>
              <a:rPr lang="en-US" sz="1800" i="1" dirty="0" err="1" smtClean="0"/>
              <a:t>p</a:t>
            </a:r>
            <a:r>
              <a:rPr lang="en-US" sz="1800" i="1" baseline="-25000" dirty="0" err="1" smtClean="0"/>
              <a:t>e</a:t>
            </a:r>
            <a:r>
              <a:rPr lang="en-US" sz="1800" dirty="0" smtClean="0"/>
              <a:t> (event), </a:t>
            </a:r>
            <a:r>
              <a:rPr lang="en-US" sz="1800" b="1" i="1" dirty="0" err="1" smtClean="0"/>
              <a:t>p</a:t>
            </a:r>
            <a:r>
              <a:rPr lang="en-US" sz="1800" b="1" i="1" baseline="-25000" dirty="0" err="1" smtClean="0"/>
              <a:t>n</a:t>
            </a:r>
            <a:r>
              <a:rPr lang="en-US" sz="1800" dirty="0" smtClean="0"/>
              <a:t> (non-event)</a:t>
            </a:r>
            <a:endParaRPr lang="en-US" sz="1800" dirty="0"/>
          </a:p>
          <a:p>
            <a:r>
              <a:rPr lang="en-US" sz="1800" dirty="0" smtClean="0"/>
              <a:t>        </a:t>
            </a:r>
            <a:endParaRPr lang="en-US" sz="1800" dirty="0"/>
          </a:p>
          <a:p>
            <a:r>
              <a:rPr lang="en-US" sz="1800" dirty="0" smtClean="0"/>
              <a:t>The conditional </a:t>
            </a:r>
            <a:r>
              <a:rPr lang="en-US" sz="1800" dirty="0"/>
              <a:t>distribution is a Bernoulli distribution </a:t>
            </a:r>
            <a:endParaRPr lang="en-US" sz="1800" dirty="0" smtClean="0"/>
          </a:p>
          <a:p>
            <a:r>
              <a:rPr lang="en-US" sz="1800" dirty="0" smtClean="0"/>
              <a:t>The LR model predicts probabilities in the form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JPSS/GOES Proving Ground / Risk Reduction Summit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C5507-EFEE-41A5-ACFE-5827262145C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4944" y="4284508"/>
            <a:ext cx="3596952" cy="4877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0173" y="5512387"/>
            <a:ext cx="2609314" cy="5425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280" y="5195296"/>
            <a:ext cx="1048603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79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7170" y="594359"/>
            <a:ext cx="3440430" cy="1097281"/>
          </a:xfrm>
        </p:spPr>
        <p:txBody>
          <a:bodyPr/>
          <a:lstStyle/>
          <a:p>
            <a:r>
              <a:rPr lang="en-US" dirty="0" smtClean="0"/>
              <a:t>Deterministic RI Forecasts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idx="1"/>
          </p:nvPr>
        </p:nvSpPr>
        <p:spPr>
          <a:xfrm>
            <a:off x="4800600" y="217170"/>
            <a:ext cx="6492240" cy="5772150"/>
          </a:xfrm>
        </p:spPr>
        <p:txBody>
          <a:bodyPr/>
          <a:lstStyle/>
          <a:p>
            <a:r>
              <a:rPr lang="en-US" dirty="0" smtClean="0"/>
              <a:t>Trigger Sensitivity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type="body" sz="half" idx="2"/>
          </p:nvPr>
        </p:nvSpPr>
        <p:spPr>
          <a:xfrm>
            <a:off x="217170" y="1794510"/>
            <a:ext cx="3440430" cy="4510694"/>
          </a:xfrm>
        </p:spPr>
        <p:txBody>
          <a:bodyPr>
            <a:noAutofit/>
          </a:bodyPr>
          <a:lstStyle/>
          <a:p>
            <a:r>
              <a:rPr lang="en-US" sz="2400" dirty="0"/>
              <a:t>Triggered if the consensus probability exceeds 40%</a:t>
            </a:r>
          </a:p>
          <a:p>
            <a:r>
              <a:rPr lang="en-US" sz="2400" dirty="0"/>
              <a:t>Largest intensity change threshold for each lead time is created</a:t>
            </a:r>
          </a:p>
          <a:p>
            <a:r>
              <a:rPr lang="en-US" sz="2400" dirty="0"/>
              <a:t>Deterministic forecasts for 24, 36, and 48 h, if triggered are added to the intensity consensus.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JPSS/GOES Proving Ground / Risk Reduction Summit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24285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C5507-EFEE-41A5-ACFE-5827262145C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24285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613" y="593725"/>
            <a:ext cx="4751387" cy="5807075"/>
          </a:xfrm>
        </p:spPr>
      </p:pic>
      <p:sp>
        <p:nvSpPr>
          <p:cNvPr id="10" name="TextBox 9"/>
          <p:cNvSpPr txBox="1"/>
          <p:nvPr/>
        </p:nvSpPr>
        <p:spPr>
          <a:xfrm>
            <a:off x="9635490" y="1303020"/>
            <a:ext cx="232272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Rapid Aids  (RAPID)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IVCN (CONSENSUS)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IVCN + RAPID (CONSENSUS with Rapid Aids)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684995" y="4001586"/>
            <a:ext cx="199646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Take-Away: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Increasing the threshold improves the consensus with rapid aids (very little) and increases the biases (a lot)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573372" y="6151419"/>
            <a:ext cx="2219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Sampson et al. (2011)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4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522353" y="-2553084"/>
            <a:ext cx="5149219" cy="116841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57450" y="2583180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RI25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83530" y="2583180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RI30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06950" y="2583180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RI35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230370" y="2583180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RI40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83530" y="5132070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RI45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06950" y="5168146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RI55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230370" y="5154930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RI70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4390" y="3954601"/>
            <a:ext cx="84196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LDA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71123" y="111234"/>
            <a:ext cx="40545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Independent Reliability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58262" y="5887973"/>
            <a:ext cx="9677400" cy="954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CCBF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Full details are described in Knaff et al. (2018)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ACCBF9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ACCBF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Knaff, J. A., C. R. Sampson, and K. D. Musgrave, 2018: An Operational Rapid Intensification Prediction Aid for the Western North Pacific.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ACCBF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ACCBF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Forecasting, 33(3), 799–811,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ACCBF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ACCBF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/10.1175/WAF-D-18-0012.1.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JPSS/GOES Proving Ground / Risk Reduction Summit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C5507-EFEE-41A5-ACFE-5827262145C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97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4" t="-139" r="43738" b="3601"/>
          <a:stretch/>
        </p:blipFill>
        <p:spPr bwMode="auto">
          <a:xfrm>
            <a:off x="6139611" y="594360"/>
            <a:ext cx="3103449" cy="5633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0" y="28575"/>
            <a:ext cx="8580120" cy="649605"/>
          </a:xfrm>
        </p:spPr>
        <p:txBody>
          <a:bodyPr>
            <a:normAutofit fontScale="90000"/>
          </a:bodyPr>
          <a:lstStyle/>
          <a:p>
            <a:r>
              <a:rPr lang="en-US" sz="2400" b="1" dirty="0"/>
              <a:t>Rapid Intensity Guidance</a:t>
            </a:r>
            <a:br>
              <a:rPr lang="en-US" sz="2400" b="1" dirty="0"/>
            </a:br>
            <a:r>
              <a:rPr lang="en-US" sz="2400" b="1" dirty="0"/>
              <a:t>(RIPA</a:t>
            </a:r>
            <a:r>
              <a:rPr lang="en-US" sz="2400" b="1" dirty="0" smtClean="0"/>
              <a:t>) </a:t>
            </a:r>
            <a:r>
              <a:rPr lang="en-US" sz="2400" b="1" dirty="0" smtClean="0">
                <a:solidFill>
                  <a:srgbClr val="C00000"/>
                </a:solidFill>
              </a:rPr>
              <a:t>–BASED ON 2017 MODEL VERSIONS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940" y="876299"/>
            <a:ext cx="6271260" cy="5743575"/>
          </a:xfrm>
        </p:spPr>
        <p:txBody>
          <a:bodyPr>
            <a:noAutofit/>
          </a:bodyPr>
          <a:lstStyle/>
          <a:p>
            <a:r>
              <a:rPr lang="en-US" sz="1200" dirty="0">
                <a:latin typeface="Arial Black" panose="020B0A04020102020204" pitchFamily="34" charset="0"/>
              </a:rPr>
              <a:t>Based on synoptic conditions and Infrared imagery</a:t>
            </a:r>
          </a:p>
          <a:p>
            <a:r>
              <a:rPr lang="en-US" sz="1200" dirty="0">
                <a:latin typeface="Arial Black" panose="020B0A04020102020204" pitchFamily="34" charset="0"/>
              </a:rPr>
              <a:t>Produces RI guidance when conditions are favorable</a:t>
            </a:r>
          </a:p>
          <a:p>
            <a:r>
              <a:rPr lang="en-US" sz="1200" dirty="0">
                <a:latin typeface="Arial Black" panose="020B0A04020102020204" pitchFamily="34" charset="0"/>
              </a:rPr>
              <a:t>Gave solid intensity guidance for RI event, especially early</a:t>
            </a:r>
          </a:p>
          <a:p>
            <a:r>
              <a:rPr lang="en-US" sz="1200" dirty="0">
                <a:latin typeface="Arial Black" panose="020B0A04020102020204" pitchFamily="34" charset="0"/>
              </a:rPr>
              <a:t>Not available to NHC forecasters … yet.</a:t>
            </a:r>
          </a:p>
          <a:p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r>
              <a:rPr lang="en-US" sz="1200" dirty="0">
                <a:latin typeface="Arial Black" panose="020B0A04020102020204" pitchFamily="34" charset="0"/>
              </a:rPr>
              <a:t>Operational at JTWC, more information at: </a:t>
            </a:r>
          </a:p>
          <a:p>
            <a:r>
              <a:rPr lang="en-US" sz="1200" dirty="0">
                <a:latin typeface="Arial Black" panose="020B0A04020102020204" pitchFamily="34" charset="0"/>
                <a:hlinkClick r:id="rId3"/>
              </a:rPr>
              <a:t>https://www.nrlmry.navy.mil/atcf_web/docs/pdf/WAF-D-18-0012.pdf</a:t>
            </a:r>
            <a:endParaRPr lang="en-US" sz="1200" dirty="0">
              <a:latin typeface="Arial Black" panose="020B0A040201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326" r="52851" b="1578"/>
          <a:stretch/>
        </p:blipFill>
        <p:spPr bwMode="auto">
          <a:xfrm>
            <a:off x="801107" y="2211704"/>
            <a:ext cx="2047875" cy="3329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7" r="50000" b="1430"/>
          <a:stretch/>
        </p:blipFill>
        <p:spPr bwMode="auto">
          <a:xfrm>
            <a:off x="3100442" y="2225655"/>
            <a:ext cx="2133600" cy="330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74406" y="2270760"/>
            <a:ext cx="11951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29DD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RIPA (40%)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29DD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65795" y="2270760"/>
            <a:ext cx="60144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D9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29"/>
          <a:stretch/>
        </p:blipFill>
        <p:spPr>
          <a:xfrm>
            <a:off x="9243060" y="2211704"/>
            <a:ext cx="1911385" cy="33299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547182" y="2270760"/>
            <a:ext cx="16033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D9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SHIPS RII (40%)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D9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JPSS/GOES Proving Ground / Risk Reduction Summit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C5507-EFEE-41A5-ACFE-5827262145C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125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Updates and improvements (2019)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second try… going towards the charm…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JPSS/GOES Proving Ground / Risk Reduction Summit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C5507-EFEE-41A5-ACFE-5827262145C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21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Engineering fixes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Initial intensity has to be at least 35 </a:t>
            </a:r>
            <a:r>
              <a:rPr lang="en-US" dirty="0" err="1" smtClean="0"/>
              <a:t>kt</a:t>
            </a:r>
            <a:r>
              <a:rPr lang="en-US" dirty="0" smtClean="0"/>
              <a:t> to trigger deterministic forecasts</a:t>
            </a:r>
          </a:p>
          <a:p>
            <a:r>
              <a:rPr lang="en-US" dirty="0" smtClean="0"/>
              <a:t>Deterministic forecasts truncated at landfall</a:t>
            </a:r>
          </a:p>
          <a:p>
            <a:r>
              <a:rPr lang="en-US" dirty="0" smtClean="0"/>
              <a:t>Probabilities from the various models are forced to be consistent (e.g., RI30 cannot exceed RI25)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JPSS/GOES Proving Ground / Risk Reduction Summit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C5507-EFEE-41A5-ACFE-5827262145C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48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Targeted changes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Data and data treatment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780366"/>
          </a:xfrm>
        </p:spPr>
        <p:txBody>
          <a:bodyPr/>
          <a:lstStyle/>
          <a:p>
            <a:r>
              <a:rPr lang="en-US" dirty="0" smtClean="0"/>
              <a:t>Use developmental data from all JTWC’s basins (2000-2017)</a:t>
            </a:r>
          </a:p>
          <a:p>
            <a:r>
              <a:rPr lang="en-US" dirty="0" smtClean="0"/>
              <a:t>Rectify the predictor co-linearity (Potential intensity vs. current intensity)</a:t>
            </a:r>
          </a:p>
          <a:p>
            <a:r>
              <a:rPr lang="en-US" dirty="0" smtClean="0"/>
              <a:t>Fix issues that showed up in the independent verifications (IR-based predictors)</a:t>
            </a:r>
          </a:p>
          <a:p>
            <a:r>
              <a:rPr lang="en-US" dirty="0" smtClean="0"/>
              <a:t>Use independent verifications  from all basins to guide our development</a:t>
            </a:r>
          </a:p>
          <a:p>
            <a:r>
              <a:rPr lang="en-US" dirty="0" smtClean="0"/>
              <a:t>Adding NHC’s thresholds…. 20kt/12h, 55kt/48h, 65kt/72h</a:t>
            </a:r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Summary of changes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673686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-Bigger and more comprehensive dataset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-Cap current intensity at 75 knots… this answers the question of how close to eye formation is the storm?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-Removal of the infrared standard deviations at longer leads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-This concept worked, especially with the examination of infrared predictors and treatment of potential intensity (east Pacific)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-methods still work </a:t>
            </a:r>
            <a:r>
              <a:rPr lang="en-US" smtClean="0">
                <a:solidFill>
                  <a:srgbClr val="C00000"/>
                </a:solidFill>
              </a:rPr>
              <a:t>very well!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JPSS/GOES Proving Ground / Risk Reduction Summit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C5507-EFEE-41A5-ACFE-5827262145C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98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models (weights)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Lda</a:t>
            </a: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97280" y="2409758"/>
            <a:ext cx="4327887" cy="3932669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Logistic regression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832349" y="2582863"/>
            <a:ext cx="3708903" cy="3378200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JPSS/GOES Proving Ground / Risk Reduction Summit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C5507-EFEE-41A5-ACFE-5827262145C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91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61351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Improvements to existing products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50031" y="850109"/>
            <a:ext cx="11715750" cy="5860503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b="1" dirty="0" smtClean="0"/>
              <a:t>HISA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b="1" dirty="0" smtClean="0"/>
              <a:t>Create a </a:t>
            </a:r>
            <a:r>
              <a:rPr lang="en-US" b="1" dirty="0" smtClean="0">
                <a:solidFill>
                  <a:srgbClr val="C00000"/>
                </a:solidFill>
              </a:rPr>
              <a:t>TC version of </a:t>
            </a:r>
            <a:r>
              <a:rPr lang="en-US" dirty="0" smtClean="0">
                <a:solidFill>
                  <a:srgbClr val="C00000"/>
                </a:solidFill>
              </a:rPr>
              <a:t>MIRS </a:t>
            </a:r>
            <a:r>
              <a:rPr lang="en-US" dirty="0" smtClean="0"/>
              <a:t>that uses a TC climatology as the first guess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 smtClean="0"/>
              <a:t>This will result in better convergence in the cloudy scenes near the TC center (i.e., the warm core)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C00000"/>
                </a:solidFill>
              </a:rPr>
              <a:t>Re-consider deconvolution </a:t>
            </a:r>
            <a:r>
              <a:rPr lang="en-US" dirty="0" smtClean="0"/>
              <a:t>to arrive at higher resolution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MTCSWA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/>
              <a:t>Add L-Band winds (</a:t>
            </a:r>
            <a:r>
              <a:rPr lang="en-US" dirty="0" smtClean="0">
                <a:solidFill>
                  <a:srgbClr val="C00000"/>
                </a:solidFill>
              </a:rPr>
              <a:t>SMAP, SMOS</a:t>
            </a:r>
            <a:r>
              <a:rPr lang="en-US" dirty="0" smtClean="0"/>
              <a:t>) to the Analysis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/>
              <a:t>Add C-Band (</a:t>
            </a:r>
            <a:r>
              <a:rPr lang="en-US" dirty="0" smtClean="0">
                <a:solidFill>
                  <a:srgbClr val="C00000"/>
                </a:solidFill>
              </a:rPr>
              <a:t>AMSR2</a:t>
            </a:r>
            <a:r>
              <a:rPr lang="en-US" dirty="0" smtClean="0"/>
              <a:t>)  and Synthetic Aperture Radar (</a:t>
            </a:r>
            <a:r>
              <a:rPr lang="en-US" dirty="0" smtClean="0">
                <a:solidFill>
                  <a:srgbClr val="C00000"/>
                </a:solidFill>
              </a:rPr>
              <a:t>SAR</a:t>
            </a:r>
            <a:r>
              <a:rPr lang="en-US" dirty="0" smtClean="0"/>
              <a:t>) winds to the analysis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 smtClean="0"/>
              <a:t>RIPA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/>
              <a:t>Add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C00000"/>
                </a:solidFill>
              </a:rPr>
              <a:t>microwave imagery/products </a:t>
            </a:r>
            <a:r>
              <a:rPr lang="en-US" b="1" dirty="0" smtClean="0"/>
              <a:t>to the mix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/>
              <a:t>Examine additional </a:t>
            </a:r>
            <a:r>
              <a:rPr lang="en-US" b="1" dirty="0" smtClean="0">
                <a:solidFill>
                  <a:srgbClr val="C00000"/>
                </a:solidFill>
              </a:rPr>
              <a:t>satellite-based, and aperture independent metrics  </a:t>
            </a:r>
            <a:r>
              <a:rPr lang="en-US" b="1" dirty="0" smtClean="0"/>
              <a:t>for size and intensity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b="1" dirty="0" smtClean="0"/>
              <a:t>Add </a:t>
            </a:r>
            <a:r>
              <a:rPr lang="en-US" b="1" dirty="0" smtClean="0">
                <a:solidFill>
                  <a:srgbClr val="C00000"/>
                </a:solidFill>
              </a:rPr>
              <a:t>subjective </a:t>
            </a:r>
            <a:r>
              <a:rPr lang="en-US" b="1" dirty="0" smtClean="0">
                <a:solidFill>
                  <a:srgbClr val="C00000"/>
                </a:solidFill>
              </a:rPr>
              <a:t>information</a:t>
            </a:r>
            <a:r>
              <a:rPr lang="en-US" dirty="0" smtClean="0"/>
              <a:t>, which historically has been/is </a:t>
            </a:r>
            <a:r>
              <a:rPr lang="en-US" dirty="0" smtClean="0"/>
              <a:t>available in real time.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TCFP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/>
              <a:t>Follow and track suspect disturbances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b="1" dirty="0" smtClean="0"/>
              <a:t>Extend to </a:t>
            </a:r>
            <a:r>
              <a:rPr lang="en-US" b="1" dirty="0" smtClean="0">
                <a:solidFill>
                  <a:srgbClr val="C00000"/>
                </a:solidFill>
              </a:rPr>
              <a:t>5-days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/>
              <a:t>Utilize model Ensembles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Proxy Visible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/>
              <a:t>Improve the </a:t>
            </a:r>
            <a:r>
              <a:rPr lang="en-US" dirty="0" smtClean="0">
                <a:solidFill>
                  <a:srgbClr val="C00000"/>
                </a:solidFill>
              </a:rPr>
              <a:t>representation of cold/high clouds </a:t>
            </a:r>
            <a:r>
              <a:rPr lang="en-US" dirty="0" smtClean="0"/>
              <a:t>by using more ABI channels or more advanced statistical methods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JPSS/GOES Proving Ground / Risk Reduction Summit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C5507-EFEE-41A5-ACFE-5827262145C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5977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Constructing independent forecast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the operationally generated SHIPS large-scale diagnostics files</a:t>
            </a:r>
          </a:p>
          <a:p>
            <a:pPr lvl="1"/>
            <a:r>
              <a:rPr lang="en-US" dirty="0" smtClean="0"/>
              <a:t>These files will produce what the forecasters would receive in operations</a:t>
            </a:r>
          </a:p>
          <a:p>
            <a:pPr lvl="1"/>
            <a:r>
              <a:rPr lang="en-US" dirty="0" smtClean="0"/>
              <a:t>6-hour old GFS forecasts</a:t>
            </a:r>
          </a:p>
          <a:p>
            <a:pPr lvl="1"/>
            <a:r>
              <a:rPr lang="en-US" dirty="0" smtClean="0"/>
              <a:t>Real-time track errors</a:t>
            </a:r>
          </a:p>
          <a:p>
            <a:pPr lvl="1"/>
            <a:r>
              <a:rPr lang="en-US" dirty="0" smtClean="0"/>
              <a:t>Real-time position and intensity errors (CARQ)</a:t>
            </a:r>
          </a:p>
          <a:p>
            <a:pPr lvl="1"/>
            <a:r>
              <a:rPr lang="en-US" dirty="0" smtClean="0"/>
              <a:t>Any other issues with operational data</a:t>
            </a:r>
          </a:p>
          <a:p>
            <a:pPr marL="201168" lvl="1" indent="0">
              <a:buNone/>
            </a:pPr>
            <a:endParaRPr lang="en-US" dirty="0" smtClean="0"/>
          </a:p>
          <a:p>
            <a:pPr marL="201168" lvl="1" indent="0">
              <a:buNone/>
            </a:pPr>
            <a:r>
              <a:rPr lang="en-US" dirty="0" smtClean="0"/>
              <a:t>Verification was conducted using these files during 2018 and 2019 through April. 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JPSS/GOES Proving Ground / Risk Reduction Summit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C5507-EFEE-41A5-ACFE-5827262145C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25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9170" y="3486002"/>
            <a:ext cx="2504448" cy="283464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3939" y="3483820"/>
            <a:ext cx="2504444" cy="28346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5209" y="3500248"/>
            <a:ext cx="2504444" cy="28346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9172" y="634552"/>
            <a:ext cx="2504444" cy="28346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3939" y="634552"/>
            <a:ext cx="2504444" cy="28346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5209" y="655079"/>
            <a:ext cx="2504444" cy="28346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470" y="688389"/>
            <a:ext cx="2504444" cy="28346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57450" y="2583180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RI25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83530" y="2583180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RI30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06950" y="2583180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RI35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230370" y="2583180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RI40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83530" y="5132070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RI45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06950" y="5168146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RI55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230370" y="5154930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RI70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4390" y="3954601"/>
            <a:ext cx="84196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LDA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71123" y="111234"/>
            <a:ext cx="72326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Independent Reliability (this year’s model)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JPSS/GOES Proving Ground / Risk Reduction Summit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C5507-EFEE-41A5-ACFE-5827262145C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368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322997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Independent Verification (Atlantic) with NHC’s thresholds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609600"/>
            <a:ext cx="2504444" cy="28346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0369" y="609600"/>
            <a:ext cx="2423657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2752" y="609600"/>
            <a:ext cx="2504444" cy="28346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5922" y="609600"/>
            <a:ext cx="2504446" cy="28346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925" y="3444240"/>
            <a:ext cx="2504444" cy="28346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9339" y="3444240"/>
            <a:ext cx="2504444" cy="28346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99529" y="3451860"/>
            <a:ext cx="2504446" cy="28346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5923" y="3436620"/>
            <a:ext cx="2504444" cy="283464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728210" y="2659380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RI25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04553" y="2659380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RI20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72665" y="2659380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RI30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888132" y="2661404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RI35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96556" y="4777740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RI40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86746" y="4777740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RI45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18003" y="4779764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RI55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270143" y="4777740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RI65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236835" y="5204460"/>
            <a:ext cx="82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48 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615311" y="5311378"/>
            <a:ext cx="82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72 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JPSS/GOES Proving Ground / Risk Reduction Summit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C5507-EFEE-41A5-ACFE-5827262145C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64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 hanging improvements… big reward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IMPROVE MIRS Retrievals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JPSS/GOES Proving Ground / Risk Reduction Summit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C5507-EFEE-41A5-ACFE-5827262145C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" y="2441963"/>
            <a:ext cx="11615743" cy="234705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07656" y="4819371"/>
            <a:ext cx="37861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Operational MIRS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Fails </a:t>
            </a:r>
            <a:r>
              <a:rPr lang="en-US" dirty="0"/>
              <a:t>to converge to a solution near the center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Warm core poorly estimated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is not a systematic error!</a:t>
            </a:r>
          </a:p>
          <a:p>
            <a:endParaRPr lang="en-US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7893844" y="4897391"/>
            <a:ext cx="42412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MIRS using a COSMIC TC climatology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Convergence in the core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More realistic warm core 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Better </a:t>
            </a:r>
            <a:r>
              <a:rPr lang="en-US" dirty="0" err="1" smtClean="0"/>
              <a:t>climatologies</a:t>
            </a:r>
            <a:r>
              <a:rPr lang="en-US" dirty="0" smtClean="0"/>
              <a:t> could be developed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09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134874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Low hanging improvements… big reward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457200" y="2090261"/>
            <a:ext cx="3200400" cy="3379124"/>
          </a:xfrm>
        </p:spPr>
        <p:txBody>
          <a:bodyPr>
            <a:normAutofit/>
          </a:bodyPr>
          <a:lstStyle/>
          <a:p>
            <a:r>
              <a:rPr lang="en-US" sz="1800" dirty="0"/>
              <a:t>MTCSWA with SMAP, SMOS, AMSR, SAR </a:t>
            </a:r>
            <a:r>
              <a:rPr lang="en-US" sz="1800" dirty="0" smtClean="0"/>
              <a:t>winds</a:t>
            </a:r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r>
              <a:rPr lang="en-US" sz="1800" dirty="0" smtClean="0"/>
              <a:t>Image credit: N. </a:t>
            </a:r>
            <a:r>
              <a:rPr lang="en-US" sz="1800" dirty="0" err="1" smtClean="0"/>
              <a:t>Reul</a:t>
            </a:r>
            <a:r>
              <a:rPr lang="en-US" sz="1800" dirty="0" smtClean="0"/>
              <a:t>, A. </a:t>
            </a:r>
            <a:r>
              <a:rPr lang="en-US" sz="1800" dirty="0" err="1" smtClean="0"/>
              <a:t>Mouche</a:t>
            </a:r>
            <a:r>
              <a:rPr lang="en-US" sz="1800" dirty="0" smtClean="0"/>
              <a:t> (IFERMER)</a:t>
            </a:r>
            <a:endParaRPr lang="en-US" sz="1800" dirty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JPSS/GOES Proving Ground / Risk Reduction Summit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C5507-EFEE-41A5-ACFE-5827262145C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663" y="0"/>
            <a:ext cx="80054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93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69405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Problems I think should be addressed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22028" y="980662"/>
            <a:ext cx="9578430" cy="553940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b="1" dirty="0" smtClean="0"/>
              <a:t>Understanding GLM Lightning</a:t>
            </a:r>
            <a:r>
              <a:rPr lang="en-US" dirty="0" smtClean="0"/>
              <a:t>… what is seen, when, and what it means?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 smtClean="0"/>
              <a:t>Improving the </a:t>
            </a:r>
            <a:r>
              <a:rPr lang="en-US" b="1" dirty="0" smtClean="0"/>
              <a:t>use of </a:t>
            </a:r>
            <a:r>
              <a:rPr lang="en-US" b="1" dirty="0" smtClean="0"/>
              <a:t>GOES Atmospheric Motion Vectors </a:t>
            </a:r>
            <a:r>
              <a:rPr lang="en-US" dirty="0" smtClean="0"/>
              <a:t>to monitor the TC environment in the 0 to 8h period when models are still running</a:t>
            </a:r>
          </a:p>
          <a:p>
            <a:pPr marL="749808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Calibrated with model </a:t>
            </a:r>
            <a:r>
              <a:rPr lang="en-US" dirty="0" smtClean="0"/>
              <a:t>based </a:t>
            </a:r>
            <a:r>
              <a:rPr lang="en-US" dirty="0" smtClean="0"/>
              <a:t>measures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Using AI/ML to develop </a:t>
            </a:r>
            <a:r>
              <a:rPr lang="en-US" b="1" dirty="0" smtClean="0"/>
              <a:t>ABI-based estimates of </a:t>
            </a:r>
            <a:r>
              <a:rPr lang="en-US" b="1" dirty="0" smtClean="0"/>
              <a:t>LEO </a:t>
            </a:r>
            <a:r>
              <a:rPr lang="en-US" b="1" dirty="0"/>
              <a:t>i</a:t>
            </a:r>
            <a:r>
              <a:rPr lang="en-US" b="1" dirty="0" smtClean="0"/>
              <a:t>magery/products</a:t>
            </a:r>
            <a:endParaRPr lang="en-US" b="1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Use satellite-data to provide accurate (+/- 100%) estimates of the </a:t>
            </a:r>
            <a:r>
              <a:rPr lang="en-US" b="1" dirty="0" smtClean="0"/>
              <a:t>ra</a:t>
            </a:r>
            <a:r>
              <a:rPr lang="en-US" b="1" dirty="0" smtClean="0"/>
              <a:t>dius </a:t>
            </a:r>
            <a:r>
              <a:rPr lang="en-US" b="1" dirty="0" smtClean="0"/>
              <a:t>of </a:t>
            </a:r>
            <a:r>
              <a:rPr lang="en-US" b="1" dirty="0" smtClean="0"/>
              <a:t>maximum </a:t>
            </a:r>
            <a:r>
              <a:rPr lang="en-US" b="1" dirty="0"/>
              <a:t>w</a:t>
            </a:r>
            <a:r>
              <a:rPr lang="en-US" b="1" dirty="0" smtClean="0"/>
              <a:t>ind</a:t>
            </a:r>
            <a:endParaRPr lang="en-US" b="1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ABI-based estimates of </a:t>
            </a:r>
            <a:r>
              <a:rPr lang="en-US" b="1" dirty="0" smtClean="0"/>
              <a:t>mid-level moisture and deep layer vertical wind shear</a:t>
            </a:r>
            <a:endParaRPr lang="en-US" b="1" dirty="0" smtClean="0"/>
          </a:p>
          <a:p>
            <a:pPr marL="457200" indent="-457200">
              <a:buFont typeface="+mj-lt"/>
              <a:buAutoNum type="arabicPeriod"/>
            </a:pPr>
            <a:r>
              <a:rPr lang="en-US" b="1" dirty="0" smtClean="0"/>
              <a:t>Automatically track weather disturbances </a:t>
            </a:r>
            <a:r>
              <a:rPr lang="en-US" dirty="0" smtClean="0"/>
              <a:t>(pre-depression, cold lows, squalls etc…)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Start estimating </a:t>
            </a:r>
            <a:r>
              <a:rPr lang="en-US" b="1" dirty="0" smtClean="0"/>
              <a:t>winds associated with all surface cyclones</a:t>
            </a:r>
            <a:r>
              <a:rPr lang="en-US" dirty="0" smtClean="0"/>
              <a:t> (extra-tropical cyclones, transitioning tropical cyclones, and overland cyclones</a:t>
            </a:r>
            <a:r>
              <a:rPr lang="en-US" dirty="0" smtClean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 smtClean="0"/>
              <a:t>Operational access to relevant LEO data </a:t>
            </a:r>
            <a:r>
              <a:rPr lang="en-US" dirty="0" smtClean="0"/>
              <a:t>(e.g., 89 GHz &amp; 37 GHz imagery, and SMAP, SMOS, &amp; SAR winds)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AI/ML, DA or data fitting techniques to estimate of </a:t>
            </a:r>
            <a:r>
              <a:rPr lang="en-US" b="1" dirty="0"/>
              <a:t>3-D TC winds </a:t>
            </a:r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JPSS/GOES Proving Ground / Risk Reduction Summit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24285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C5507-EFEE-41A5-ACFE-5827262145C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24285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819861" y="2199861"/>
            <a:ext cx="194144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For many of these  items there is a implicit need for labeled data sets</a:t>
            </a:r>
          </a:p>
          <a:p>
            <a:r>
              <a:rPr lang="en-US" dirty="0">
                <a:solidFill>
                  <a:srgbClr val="C00000"/>
                </a:solidFill>
              </a:rPr>
              <a:t> </a:t>
            </a:r>
            <a:endParaRPr lang="en-US" dirty="0" smtClean="0">
              <a:solidFill>
                <a:srgbClr val="C00000"/>
              </a:solidFill>
            </a:endParaRPr>
          </a:p>
          <a:p>
            <a:r>
              <a:rPr lang="en-US" dirty="0" smtClean="0">
                <a:solidFill>
                  <a:srgbClr val="C00000"/>
                </a:solidFill>
              </a:rPr>
              <a:t>This is where researchers and forecasters can interact 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1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67066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New Products: Synthetic 89GHz imagery  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7273" y="1103313"/>
            <a:ext cx="6626175" cy="5126037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dirty="0" smtClean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JPSS/GOES Proving Ground / Risk Reduction Summit</a:t>
            </a:r>
            <a:endParaRPr kumimoji="0" lang="en-US" sz="900" b="0" i="0" u="none" strike="noStrike" kern="1200" cap="all" spc="0" normalizeH="0" baseline="0" noProof="0" dirty="0">
              <a:ln>
                <a:noFill/>
              </a:ln>
              <a:solidFill>
                <a:srgbClr val="24285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C5507-EFEE-41A5-ACFE-5827262145C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24285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23449" y="5243512"/>
            <a:ext cx="47828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More information during sunlit hours</a:t>
            </a:r>
            <a:endParaRPr lang="en-US" dirty="0" smtClean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/>
              <a:t>Image Credit: Chris Slocum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523448" y="1985963"/>
            <a:ext cx="41219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Provides continuity for forecasters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Provides rapid updates for forecasters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Can be used as input to other products (e.g., precipitation algorithms)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Improves the utilization of ABI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23448" y="4257675"/>
            <a:ext cx="4370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Could be applied to other LEO channels or products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64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79" y="286604"/>
            <a:ext cx="11004233" cy="61351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New Products: Radius of Maximum winds  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Dorian (2019)	</a:t>
            </a:r>
            <a:endParaRPr lang="en-US" dirty="0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115852" y="2582863"/>
            <a:ext cx="4900934" cy="3378200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Florence (2018)</a:t>
            </a:r>
            <a:endParaRPr lang="en-US" dirty="0"/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236333" y="2582863"/>
            <a:ext cx="4900934" cy="3378200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smtClean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JPSS/GOES Proving Ground / Risk Reduction Summit</a:t>
            </a: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24285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C5507-EFEE-41A5-ACFE-5827262145C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24285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15852" y="885665"/>
            <a:ext cx="33896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For improved initiation of NWP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For Storm Surge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For wind hazards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24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Retrospec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5_Retrospec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6_Retrospec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13063</TotalTime>
  <Words>3629</Words>
  <Application>Microsoft Office PowerPoint</Application>
  <PresentationFormat>Widescreen</PresentationFormat>
  <Paragraphs>605</Paragraphs>
  <Slides>42</Slides>
  <Notes>0</Notes>
  <HiddenSlides>4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42</vt:i4>
      </vt:variant>
    </vt:vector>
  </HeadingPairs>
  <TitlesOfParts>
    <vt:vector size="55" baseType="lpstr">
      <vt:lpstr>Arial</vt:lpstr>
      <vt:lpstr>Arial Black</vt:lpstr>
      <vt:lpstr>Calibri</vt:lpstr>
      <vt:lpstr>Calibri Light</vt:lpstr>
      <vt:lpstr>Cambria Math</vt:lpstr>
      <vt:lpstr>Constantia</vt:lpstr>
      <vt:lpstr>Helvetica</vt:lpstr>
      <vt:lpstr>Lucida Sans</vt:lpstr>
      <vt:lpstr>Times New Roman</vt:lpstr>
      <vt:lpstr>Wingdings</vt:lpstr>
      <vt:lpstr>3_Retrospect</vt:lpstr>
      <vt:lpstr>5_Retrospect</vt:lpstr>
      <vt:lpstr>6_Retrospect</vt:lpstr>
      <vt:lpstr>Tropical Weather A Developer Perspective</vt:lpstr>
      <vt:lpstr>What Needs Current Products Address? </vt:lpstr>
      <vt:lpstr>PowerPoint Presentation</vt:lpstr>
      <vt:lpstr>Improvements to existing products</vt:lpstr>
      <vt:lpstr>Low hanging improvements… big reward</vt:lpstr>
      <vt:lpstr>Low hanging improvements… big reward</vt:lpstr>
      <vt:lpstr>Problems I think should be addressed</vt:lpstr>
      <vt:lpstr>New Products: Synthetic 89GHz imagery  </vt:lpstr>
      <vt:lpstr>New Products: Radius of Maximum winds  </vt:lpstr>
      <vt:lpstr>SAR Winds for TCs is in the works</vt:lpstr>
      <vt:lpstr>Extra slides</vt:lpstr>
      <vt:lpstr>Moisture In-Flux Storm Tool (MIST) (Fall 2019, TC-REALTIME)</vt:lpstr>
      <vt:lpstr>Develop estimates of the 3-D winds in hurricanes using AI, IR imagery and TC vitals </vt:lpstr>
      <vt:lpstr>Hurricane Intensity and Structure Algorithm  (HISA)</vt:lpstr>
      <vt:lpstr>AI/ML to track cold lows in imagery </vt:lpstr>
      <vt:lpstr>ABI/AHI Synthetic 89-GHz</vt:lpstr>
      <vt:lpstr>Tropical Cyclone Formation Product</vt:lpstr>
      <vt:lpstr>Improving short-term TC intensity forecasting (Rapid/Unexpected change) </vt:lpstr>
      <vt:lpstr>JPSS-PGRR-NUCAPS-DATAFUSION Jack Dostalek, John Haynes</vt:lpstr>
      <vt:lpstr>3-D hurricane winds via AI/ML </vt:lpstr>
      <vt:lpstr>Understand diurnal oscillations of deep convection in TCs </vt:lpstr>
      <vt:lpstr>Develop synthetic Microwave imagery using AI and ML </vt:lpstr>
      <vt:lpstr>Develop a Monti Carlo TC precipitation exceedance probability product </vt:lpstr>
      <vt:lpstr>Improved utilization of GOES/H8 data for TC environmental monitoring, targeting the 0-6h period between global model runs </vt:lpstr>
      <vt:lpstr>Moisture In-Flux Storm Tool (MIST) (Fall 2019, TC-REALTIME)</vt:lpstr>
      <vt:lpstr>3-D hurricane winds via AI/ML </vt:lpstr>
      <vt:lpstr>Radius of Maximum Winds</vt:lpstr>
      <vt:lpstr>A generalized vertical wind shear metric</vt:lpstr>
      <vt:lpstr>850-700 mb Temperature advection </vt:lpstr>
      <vt:lpstr>Normalized R5 (FR5)</vt:lpstr>
      <vt:lpstr>Inner core size and recent intensity trends</vt:lpstr>
      <vt:lpstr>Statistical Methods</vt:lpstr>
      <vt:lpstr>Deterministic RI Forecasts </vt:lpstr>
      <vt:lpstr>PowerPoint Presentation</vt:lpstr>
      <vt:lpstr>Rapid Intensity Guidance (RIPA) –BASED ON 2017 MODEL VERSIONS</vt:lpstr>
      <vt:lpstr>Updates and improvements (2019)</vt:lpstr>
      <vt:lpstr>Engineering fixes </vt:lpstr>
      <vt:lpstr>Targeted changes</vt:lpstr>
      <vt:lpstr>New models (weights)</vt:lpstr>
      <vt:lpstr>Constructing independent forecast</vt:lpstr>
      <vt:lpstr>PowerPoint Presentation</vt:lpstr>
      <vt:lpstr>Independent Verification (Atlantic) with NHC’s thresholds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Recent Efforts: Rapid Intensity Prediction Aid (RIPA)</dc:title>
  <dc:creator>Knaff,John</dc:creator>
  <cp:lastModifiedBy>Knaff,John</cp:lastModifiedBy>
  <cp:revision>57</cp:revision>
  <dcterms:created xsi:type="dcterms:W3CDTF">2019-08-28T14:05:23Z</dcterms:created>
  <dcterms:modified xsi:type="dcterms:W3CDTF">2020-02-24T15:49:19Z</dcterms:modified>
</cp:coreProperties>
</file>