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8" r:id="rId3"/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7010400" cy="9296400"/>
  <p:embeddedFontLst>
    <p:embeddedFont>
      <p:font typeface="Arimo"/>
      <p:regular r:id="rId21"/>
      <p:bold r:id="rId22"/>
      <p:italic r:id="rId23"/>
      <p:boldItalic r:id="rId24"/>
    </p:embeddedFont>
    <p:embeddedFont>
      <p:font typeface="Arial Narrow"/>
      <p:regular r:id="rId25"/>
      <p:bold r:id="rId26"/>
      <p:italic r:id="rId27"/>
      <p:boldItalic r:id="rId28"/>
    </p:embeddedFont>
    <p:embeddedFont>
      <p:font typeface="Candara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Arimo-bold.fntdata"/><Relationship Id="rId21" Type="http://schemas.openxmlformats.org/officeDocument/2006/relationships/font" Target="fonts/Arimo-regular.fntdata"/><Relationship Id="rId24" Type="http://schemas.openxmlformats.org/officeDocument/2006/relationships/font" Target="fonts/Arimo-boldItalic.fntdata"/><Relationship Id="rId23" Type="http://schemas.openxmlformats.org/officeDocument/2006/relationships/font" Target="fonts/Arimo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ArialNarrow-bold.fntdata"/><Relationship Id="rId25" Type="http://schemas.openxmlformats.org/officeDocument/2006/relationships/font" Target="fonts/ArialNarrow-regular.fntdata"/><Relationship Id="rId28" Type="http://schemas.openxmlformats.org/officeDocument/2006/relationships/font" Target="fonts/ArialNarrow-boldItalic.fntdata"/><Relationship Id="rId27" Type="http://schemas.openxmlformats.org/officeDocument/2006/relationships/font" Target="fonts/ArialNarrow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andar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andara-italic.fntdata"/><Relationship Id="rId30" Type="http://schemas.openxmlformats.org/officeDocument/2006/relationships/font" Target="fonts/Candara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Candara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5423604c5_2_16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g65423604c5_2_16:notes"/>
          <p:cNvSpPr txBox="1"/>
          <p:nvPr>
            <p:ph idx="1" type="body"/>
          </p:nvPr>
        </p:nvSpPr>
        <p:spPr>
          <a:xfrm>
            <a:off x="804458" y="4962915"/>
            <a:ext cx="53535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65423604c5_2_16:notes"/>
          <p:cNvSpPr txBox="1"/>
          <p:nvPr>
            <p:ph idx="12" type="sldNum"/>
          </p:nvPr>
        </p:nvSpPr>
        <p:spPr>
          <a:xfrm>
            <a:off x="6078274" y="8884832"/>
            <a:ext cx="798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e95b865ff_0_30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7e95b865ff_0_30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7e95b865ff_0_30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e95b865ff_0_36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e95b865ff_0_36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7e95b865ff_0_36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dc0a5865a_0_8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dc0a5865a_0_8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7dc0a5865a_0_8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f4a1c5473_0_0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f4a1c5473_0_0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6f4a1c5473_0_0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7dc0a5865a_0_15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7dc0a5865a_0_15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7dc0a5865a_0_15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7dc0a5865a_1_0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93275" lIns="93275" spcFirstLastPara="1" rIns="93275" wrap="square" tIns="93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98" name="Google Shape;298;g7dc0a5865a_1_0:notes"/>
          <p:cNvSpPr/>
          <p:nvPr>
            <p:ph idx="2" type="sldImg"/>
          </p:nvPr>
        </p:nvSpPr>
        <p:spPr>
          <a:xfrm>
            <a:off x="1168630" y="697230"/>
            <a:ext cx="4673907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cb72a4e70_2_59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7cb72a4e70_2_59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ea51ea6d4_1_3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ea51ea6d4_1_3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7ea51ea6d4_1_3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e8b76e60b_0_0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e8b76e60b_0_0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7e8b76e60b_0_0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e95b865ff_0_3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7e95b865ff_0_3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7e95b865ff_0_3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e95b865ff_0_24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e95b865ff_0_24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7e95b865ff_0_24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dc0a5865a_8_17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dc0a5865a_8_17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7dc0a5865a_8_17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dc0a5865a_8_0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dc0a5865a_8_0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7dc0a5865a_8_0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dc0a5865a_0_0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7dc0a5865a_0_0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7dc0a5865a_0_0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hyperlink" Target="http://www.noaa.gov/fisheries" TargetMode="External"/><Relationship Id="rId13" Type="http://schemas.openxmlformats.org/officeDocument/2006/relationships/image" Target="../media/image6.png"/><Relationship Id="rId12" Type="http://schemas.openxmlformats.org/officeDocument/2006/relationships/hyperlink" Target="http://www.noaa.gov/oceans-coasts" TargetMode="External"/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noaa.gov/" TargetMode="External"/><Relationship Id="rId3" Type="http://schemas.openxmlformats.org/officeDocument/2006/relationships/image" Target="../media/image10.png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3.png"/><Relationship Id="rId15" Type="http://schemas.openxmlformats.org/officeDocument/2006/relationships/image" Target="../media/image7.png"/><Relationship Id="rId14" Type="http://schemas.openxmlformats.org/officeDocument/2006/relationships/hyperlink" Target="http://www.noaa.gov/weather" TargetMode="External"/><Relationship Id="rId16" Type="http://schemas.openxmlformats.org/officeDocument/2006/relationships/image" Target="../media/image11.jpg"/><Relationship Id="rId5" Type="http://schemas.openxmlformats.org/officeDocument/2006/relationships/image" Target="../media/image1.png"/><Relationship Id="rId6" Type="http://schemas.openxmlformats.org/officeDocument/2006/relationships/hyperlink" Target="http://www.noaa.gov/research" TargetMode="External"/><Relationship Id="rId7" Type="http://schemas.openxmlformats.org/officeDocument/2006/relationships/image" Target="../media/image2.png"/><Relationship Id="rId8" Type="http://schemas.openxmlformats.org/officeDocument/2006/relationships/hyperlink" Target="http://www.noaa.gov/satellites" TargetMode="Externa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hyperlink" Target="http://www.noaa.gov/oceans-coasts" TargetMode="External"/><Relationship Id="rId13" Type="http://schemas.openxmlformats.org/officeDocument/2006/relationships/image" Target="../media/image15.png"/><Relationship Id="rId12" Type="http://schemas.openxmlformats.org/officeDocument/2006/relationships/hyperlink" Target="http://www.noaa.gov/weather" TargetMode="External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noaa.gov/marine-aviation" TargetMode="External"/><Relationship Id="rId3" Type="http://schemas.openxmlformats.org/officeDocument/2006/relationships/image" Target="../media/image12.png"/><Relationship Id="rId4" Type="http://schemas.openxmlformats.org/officeDocument/2006/relationships/hyperlink" Target="http://www.noaa.gov/research" TargetMode="External"/><Relationship Id="rId9" Type="http://schemas.openxmlformats.org/officeDocument/2006/relationships/image" Target="../media/image16.png"/><Relationship Id="rId15" Type="http://schemas.openxmlformats.org/officeDocument/2006/relationships/image" Target="../media/image18.png"/><Relationship Id="rId14" Type="http://schemas.openxmlformats.org/officeDocument/2006/relationships/image" Target="../media/image21.jpg"/><Relationship Id="rId17" Type="http://schemas.openxmlformats.org/officeDocument/2006/relationships/image" Target="../media/image19.png"/><Relationship Id="rId16" Type="http://schemas.openxmlformats.org/officeDocument/2006/relationships/image" Target="../media/image20.png"/><Relationship Id="rId5" Type="http://schemas.openxmlformats.org/officeDocument/2006/relationships/image" Target="../media/image13.png"/><Relationship Id="rId6" Type="http://schemas.openxmlformats.org/officeDocument/2006/relationships/hyperlink" Target="http://www.noaa.gov/satellites" TargetMode="External"/><Relationship Id="rId7" Type="http://schemas.openxmlformats.org/officeDocument/2006/relationships/image" Target="../media/image14.png"/><Relationship Id="rId8" Type="http://schemas.openxmlformats.org/officeDocument/2006/relationships/hyperlink" Target="http://www.noaa.gov/fisheries" TargetMode="Externa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>
  <p:cSld name="Title Slid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"/>
          <p:cNvSpPr/>
          <p:nvPr/>
        </p:nvSpPr>
        <p:spPr>
          <a:xfrm>
            <a:off x="410810" y="0"/>
            <a:ext cx="87309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3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" name="Google Shape;37;p2"/>
          <p:cNvCxnSpPr/>
          <p:nvPr/>
        </p:nvCxnSpPr>
        <p:spPr>
          <a:xfrm>
            <a:off x="2285999" y="457200"/>
            <a:ext cx="0" cy="2605200"/>
          </a:xfrm>
          <a:prstGeom prst="straightConnector1">
            <a:avLst/>
          </a:prstGeom>
          <a:noFill/>
          <a:ln cap="flat" cmpd="sng" w="12700">
            <a:solidFill>
              <a:srgbClr val="3687F3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8" name="Google Shape;38;p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400050"/>
            <a:ext cx="1321602" cy="16004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2"/>
          <p:cNvGrpSpPr/>
          <p:nvPr/>
        </p:nvGrpSpPr>
        <p:grpSpPr>
          <a:xfrm>
            <a:off x="-30388" y="0"/>
            <a:ext cx="472440" cy="5143500"/>
            <a:chOff x="-15240" y="0"/>
            <a:chExt cx="472440" cy="6858000"/>
          </a:xfrm>
        </p:grpSpPr>
        <p:sp>
          <p:nvSpPr>
            <p:cNvPr id="40" name="Google Shape;40;p2"/>
            <p:cNvSpPr/>
            <p:nvPr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632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632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:\Users\jacqui.fenner\Desktop\PTT templates\images\noaa icons\noaa_icons-04.png" id="42" name="Google Shape;42;p2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5.png" id="43" name="Google Shape;43;p2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6.png" id="44" name="Google Shape;44;p2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7.png" id="45" name="Google Shape;45;p2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8.png" id="46" name="Google Shape;46;p2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10.png" id="47" name="Google Shape;47;p2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" name="Google Shape;48;p2"/>
            <p:cNvGrpSpPr/>
            <p:nvPr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49" name="Google Shape;49;p2"/>
              <p:cNvGrpSpPr/>
              <p:nvPr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50" name="Google Shape;50;p2"/>
                <p:cNvCxnSpPr/>
                <p:nvPr/>
              </p:nvCxnSpPr>
              <p:spPr>
                <a:xfrm>
                  <a:off x="15148" y="42672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1" name="Google Shape;51;p2"/>
                <p:cNvCxnSpPr/>
                <p:nvPr/>
              </p:nvCxnSpPr>
              <p:spPr>
                <a:xfrm>
                  <a:off x="15148" y="32004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2" name="Google Shape;52;p2"/>
                <p:cNvCxnSpPr/>
                <p:nvPr/>
              </p:nvCxnSpPr>
              <p:spPr>
                <a:xfrm>
                  <a:off x="15148" y="21336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3" name="Google Shape;53;p2"/>
                <p:cNvCxnSpPr/>
                <p:nvPr/>
              </p:nvCxnSpPr>
              <p:spPr>
                <a:xfrm>
                  <a:off x="15148" y="53340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4" name="Google Shape;54;p2"/>
                <p:cNvCxnSpPr/>
                <p:nvPr/>
              </p:nvCxnSpPr>
              <p:spPr>
                <a:xfrm>
                  <a:off x="15148" y="10668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5" name="Google Shape;55;p2"/>
                <p:cNvCxnSpPr/>
                <p:nvPr/>
              </p:nvCxnSpPr>
              <p:spPr>
                <a:xfrm>
                  <a:off x="15148" y="64008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56" name="Google Shape;56;p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40000"/>
                  </a:schemeClr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57" name="Google Shape;57;p2"/>
          <p:cNvSpPr txBox="1"/>
          <p:nvPr>
            <p:ph type="ctrTitle"/>
          </p:nvPr>
        </p:nvSpPr>
        <p:spPr>
          <a:xfrm>
            <a:off x="2514600" y="400050"/>
            <a:ext cx="6275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"/>
          <p:cNvSpPr txBox="1"/>
          <p:nvPr>
            <p:ph idx="1" type="subTitle"/>
          </p:nvPr>
        </p:nvSpPr>
        <p:spPr>
          <a:xfrm>
            <a:off x="2534520" y="1653582"/>
            <a:ext cx="6358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 cap="none">
                <a:solidFill>
                  <a:schemeClr val="lt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Char char="•"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60"/>
              <a:buChar char="–"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9pPr>
          </a:lstStyle>
          <a:p/>
        </p:txBody>
      </p:sp>
      <p:pic>
        <p:nvPicPr>
          <p:cNvPr id="59" name="Google Shape;59;p2"/>
          <p:cNvPicPr preferRelativeResize="0"/>
          <p:nvPr/>
        </p:nvPicPr>
        <p:blipFill rotWithShape="1">
          <a:blip r:embed="rId16">
            <a:alphaModFix/>
          </a:blip>
          <a:srcRect b="18876" l="0" r="0" t="18877"/>
          <a:stretch/>
        </p:blipFill>
        <p:spPr>
          <a:xfrm>
            <a:off x="412576" y="3200400"/>
            <a:ext cx="8729078" cy="194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/>
          <p:nvPr>
            <p:ph type="title"/>
          </p:nvPr>
        </p:nvSpPr>
        <p:spPr>
          <a:xfrm>
            <a:off x="513085" y="176148"/>
            <a:ext cx="75387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ndara"/>
                <a:ea typeface="Candara"/>
                <a:cs typeface="Candara"/>
                <a:sym typeface="Candar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/>
          <p:nvPr>
            <p:ph type="title"/>
          </p:nvPr>
        </p:nvSpPr>
        <p:spPr>
          <a:xfrm>
            <a:off x="513085" y="176148"/>
            <a:ext cx="75210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"/>
          <p:cNvSpPr txBox="1"/>
          <p:nvPr>
            <p:ph idx="1" type="body"/>
          </p:nvPr>
        </p:nvSpPr>
        <p:spPr>
          <a:xfrm>
            <a:off x="1482155" y="1443223"/>
            <a:ext cx="43509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371475" lvl="1" marL="914400" algn="l">
              <a:spcBef>
                <a:spcPts val="0"/>
              </a:spcBef>
              <a:spcAft>
                <a:spcPts val="0"/>
              </a:spcAft>
              <a:buSzPts val="225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–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indent="-330326" lvl="4" marL="2286000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5pPr>
            <a:lvl6pPr indent="-330326" lvl="5" marL="2743200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6pPr>
            <a:lvl7pPr indent="-330326" lvl="6" marL="3200400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7pPr>
            <a:lvl8pPr indent="-330327" lvl="7" marL="3657600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8pPr>
            <a:lvl9pPr indent="-330327" lvl="8" marL="4114800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 txBox="1"/>
          <p:nvPr>
            <p:ph idx="1" type="body"/>
          </p:nvPr>
        </p:nvSpPr>
        <p:spPr>
          <a:xfrm>
            <a:off x="457200" y="114300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7"/>
          <p:cNvSpPr/>
          <p:nvPr/>
        </p:nvSpPr>
        <p:spPr>
          <a:xfrm>
            <a:off x="0" y="514350"/>
            <a:ext cx="8686800" cy="1380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72" name="Google Shape;72;p7"/>
          <p:cNvSpPr txBox="1"/>
          <p:nvPr>
            <p:ph type="title"/>
          </p:nvPr>
        </p:nvSpPr>
        <p:spPr>
          <a:xfrm>
            <a:off x="685800" y="57150"/>
            <a:ext cx="6925500" cy="36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None/>
              <a:defRPr b="1" i="0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3" name="Google Shape;73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/>
          <p:nvPr>
            <p:ph type="title"/>
          </p:nvPr>
        </p:nvSpPr>
        <p:spPr>
          <a:xfrm>
            <a:off x="513085" y="176148"/>
            <a:ext cx="75210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9"/>
          <p:cNvSpPr txBox="1"/>
          <p:nvPr>
            <p:ph idx="1" type="body"/>
          </p:nvPr>
        </p:nvSpPr>
        <p:spPr>
          <a:xfrm>
            <a:off x="1482155" y="1443223"/>
            <a:ext cx="43509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371475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Char char="•"/>
              <a:defRPr/>
            </a:lvl2pPr>
            <a:lvl3pPr indent="-36576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indent="-330326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5pPr>
            <a:lvl6pPr indent="-330326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6pPr>
            <a:lvl7pPr indent="-330326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7pPr>
            <a:lvl8pPr indent="-330327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8pPr>
            <a:lvl9pPr indent="-330327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>
  <p:cSld name="Title Slide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/>
          <p:nvPr/>
        </p:nvSpPr>
        <p:spPr>
          <a:xfrm>
            <a:off x="410810" y="0"/>
            <a:ext cx="87309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32"/>
              <a:buFont typeface="Arial"/>
              <a:buNone/>
            </a:pPr>
            <a:r>
              <a:t/>
            </a:r>
            <a:endParaRPr b="0" i="0" sz="163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10"/>
          <p:cNvCxnSpPr/>
          <p:nvPr/>
        </p:nvCxnSpPr>
        <p:spPr>
          <a:xfrm>
            <a:off x="2285999" y="457200"/>
            <a:ext cx="0" cy="2605200"/>
          </a:xfrm>
          <a:prstGeom prst="straightConnector1">
            <a:avLst/>
          </a:prstGeom>
          <a:noFill/>
          <a:ln cap="flat" cmpd="sng" w="12700">
            <a:solidFill>
              <a:srgbClr val="3687F3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4" name="Google Shape;104;p10"/>
          <p:cNvGrpSpPr/>
          <p:nvPr/>
        </p:nvGrpSpPr>
        <p:grpSpPr>
          <a:xfrm>
            <a:off x="-30388" y="0"/>
            <a:ext cx="472440" cy="5143500"/>
            <a:chOff x="-15240" y="0"/>
            <a:chExt cx="472440" cy="6858000"/>
          </a:xfrm>
        </p:grpSpPr>
        <p:sp>
          <p:nvSpPr>
            <p:cNvPr id="105" name="Google Shape;105;p10"/>
            <p:cNvSpPr/>
            <p:nvPr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32"/>
                <a:buFont typeface="Arial"/>
                <a:buNone/>
              </a:pPr>
              <a:r>
                <a:t/>
              </a:r>
              <a:endParaRPr b="0" i="0" sz="1632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32"/>
                <a:buFont typeface="Arial"/>
                <a:buNone/>
              </a:pPr>
              <a:r>
                <a:t/>
              </a:r>
              <a:endParaRPr b="0" i="0" sz="1632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:\Users\jacqui.fenner\Desktop\PTT templates\images\noaa icons\noaa_icons-04.png" id="107" name="Google Shape;107;p10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5.png" id="108" name="Google Shape;108;p10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6.png" id="109" name="Google Shape;109;p10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7.png" id="110" name="Google Shape;110;p10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8.png" id="111" name="Google Shape;111;p10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10.png" id="112" name="Google Shape;112;p10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3" name="Google Shape;113;p10"/>
            <p:cNvGrpSpPr/>
            <p:nvPr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114" name="Google Shape;114;p10"/>
              <p:cNvGrpSpPr/>
              <p:nvPr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115" name="Google Shape;115;p10"/>
                <p:cNvCxnSpPr/>
                <p:nvPr/>
              </p:nvCxnSpPr>
              <p:spPr>
                <a:xfrm>
                  <a:off x="15148" y="42672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6" name="Google Shape;116;p10"/>
                <p:cNvCxnSpPr/>
                <p:nvPr/>
              </p:nvCxnSpPr>
              <p:spPr>
                <a:xfrm>
                  <a:off x="15148" y="32004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7" name="Google Shape;117;p10"/>
                <p:cNvCxnSpPr/>
                <p:nvPr/>
              </p:nvCxnSpPr>
              <p:spPr>
                <a:xfrm>
                  <a:off x="15148" y="21336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8" name="Google Shape;118;p10"/>
                <p:cNvCxnSpPr/>
                <p:nvPr/>
              </p:nvCxnSpPr>
              <p:spPr>
                <a:xfrm>
                  <a:off x="15148" y="53340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9" name="Google Shape;119;p10"/>
                <p:cNvCxnSpPr/>
                <p:nvPr/>
              </p:nvCxnSpPr>
              <p:spPr>
                <a:xfrm>
                  <a:off x="15148" y="10668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0" name="Google Shape;120;p10"/>
                <p:cNvCxnSpPr/>
                <p:nvPr/>
              </p:nvCxnSpPr>
              <p:spPr>
                <a:xfrm>
                  <a:off x="15148" y="64008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121" name="Google Shape;121;p10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40000"/>
                  </a:schemeClr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122" name="Google Shape;122;p10"/>
          <p:cNvSpPr txBox="1"/>
          <p:nvPr>
            <p:ph type="ctrTitle"/>
          </p:nvPr>
        </p:nvSpPr>
        <p:spPr>
          <a:xfrm>
            <a:off x="2514600" y="400050"/>
            <a:ext cx="6275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0"/>
          <p:cNvSpPr txBox="1"/>
          <p:nvPr>
            <p:ph idx="1" type="subTitle"/>
          </p:nvPr>
        </p:nvSpPr>
        <p:spPr>
          <a:xfrm>
            <a:off x="2534520" y="1653582"/>
            <a:ext cx="6358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 cap="none">
                <a:solidFill>
                  <a:schemeClr val="lt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"/>
              <a:buChar char="–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9pPr>
          </a:lstStyle>
          <a:p/>
        </p:txBody>
      </p:sp>
      <p:pic>
        <p:nvPicPr>
          <p:cNvPr id="124" name="Google Shape;124;p10"/>
          <p:cNvPicPr preferRelativeResize="0"/>
          <p:nvPr/>
        </p:nvPicPr>
        <p:blipFill rotWithShape="1">
          <a:blip r:embed="rId14">
            <a:alphaModFix/>
          </a:blip>
          <a:srcRect b="18876" l="0" r="0" t="18877"/>
          <a:stretch/>
        </p:blipFill>
        <p:spPr>
          <a:xfrm>
            <a:off x="412576" y="3200400"/>
            <a:ext cx="8729078" cy="194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42050" y="272131"/>
            <a:ext cx="1682425" cy="59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31300" y="1192305"/>
            <a:ext cx="1754700" cy="385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55950" y="1843619"/>
            <a:ext cx="1816148" cy="10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1"/>
          <p:cNvSpPr txBox="1"/>
          <p:nvPr>
            <p:ph type="title"/>
          </p:nvPr>
        </p:nvSpPr>
        <p:spPr>
          <a:xfrm>
            <a:off x="513085" y="176148"/>
            <a:ext cx="75387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ndara"/>
                <a:ea typeface="Candara"/>
                <a:cs typeface="Candara"/>
                <a:sym typeface="Candar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.xml"/><Relationship Id="rId11" Type="http://schemas.openxmlformats.org/officeDocument/2006/relationships/hyperlink" Target="http://www.noaa.gov/weather" TargetMode="External"/><Relationship Id="rId22" Type="http://schemas.openxmlformats.org/officeDocument/2006/relationships/slideLayout" Target="../slideLayouts/slideLayout5.xml"/><Relationship Id="rId10" Type="http://schemas.openxmlformats.org/officeDocument/2006/relationships/image" Target="../media/image6.png"/><Relationship Id="rId21" Type="http://schemas.openxmlformats.org/officeDocument/2006/relationships/slideLayout" Target="../slideLayouts/slideLayout4.xml"/><Relationship Id="rId13" Type="http://schemas.openxmlformats.org/officeDocument/2006/relationships/hyperlink" Target="https://www.commerce.gov/" TargetMode="External"/><Relationship Id="rId24" Type="http://schemas.openxmlformats.org/officeDocument/2006/relationships/theme" Target="../theme/theme2.xml"/><Relationship Id="rId12" Type="http://schemas.openxmlformats.org/officeDocument/2006/relationships/image" Target="../media/image7.png"/><Relationship Id="rId23" Type="http://schemas.openxmlformats.org/officeDocument/2006/relationships/slideLayout" Target="../slideLayouts/slideLayout6.xml"/><Relationship Id="rId1" Type="http://schemas.openxmlformats.org/officeDocument/2006/relationships/hyperlink" Target="http://www.noaa.gov/marine-aviation" TargetMode="External"/><Relationship Id="rId2" Type="http://schemas.openxmlformats.org/officeDocument/2006/relationships/image" Target="../media/image1.png"/><Relationship Id="rId3" Type="http://schemas.openxmlformats.org/officeDocument/2006/relationships/hyperlink" Target="http://www.noaa.gov/research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www.noaa.gov/oceans-coasts" TargetMode="External"/><Relationship Id="rId15" Type="http://schemas.openxmlformats.org/officeDocument/2006/relationships/hyperlink" Target="http://www.noaa.gov/" TargetMode="External"/><Relationship Id="rId14" Type="http://schemas.openxmlformats.org/officeDocument/2006/relationships/image" Target="../media/image5.png"/><Relationship Id="rId17" Type="http://schemas.openxmlformats.org/officeDocument/2006/relationships/image" Target="../media/image9.jpg"/><Relationship Id="rId16" Type="http://schemas.openxmlformats.org/officeDocument/2006/relationships/image" Target="../media/image4.png"/><Relationship Id="rId5" Type="http://schemas.openxmlformats.org/officeDocument/2006/relationships/hyperlink" Target="http://www.noaa.gov/satellites" TargetMode="External"/><Relationship Id="rId19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8" Type="http://schemas.openxmlformats.org/officeDocument/2006/relationships/slideLayout" Target="../slideLayouts/slideLayout1.xml"/><Relationship Id="rId7" Type="http://schemas.openxmlformats.org/officeDocument/2006/relationships/hyperlink" Target="http://www.noaa.gov/fisheries" TargetMode="External"/><Relationship Id="rId8" Type="http://schemas.openxmlformats.org/officeDocument/2006/relationships/image" Target="../media/image8.png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hyperlink" Target="http://www.noaa.gov/weather" TargetMode="External"/><Relationship Id="rId10" Type="http://schemas.openxmlformats.org/officeDocument/2006/relationships/image" Target="../media/image22.png"/><Relationship Id="rId13" Type="http://schemas.openxmlformats.org/officeDocument/2006/relationships/image" Target="../media/image17.jpg"/><Relationship Id="rId12" Type="http://schemas.openxmlformats.org/officeDocument/2006/relationships/image" Target="../media/image15.png"/><Relationship Id="rId1" Type="http://schemas.openxmlformats.org/officeDocument/2006/relationships/hyperlink" Target="http://www.noaa.gov/marine-aviation" TargetMode="External"/><Relationship Id="rId2" Type="http://schemas.openxmlformats.org/officeDocument/2006/relationships/image" Target="../media/image12.png"/><Relationship Id="rId3" Type="http://schemas.openxmlformats.org/officeDocument/2006/relationships/hyperlink" Target="http://www.noaa.gov/research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://www.noaa.gov/oceans-coasts" TargetMode="External"/><Relationship Id="rId15" Type="http://schemas.openxmlformats.org/officeDocument/2006/relationships/slideLayout" Target="../slideLayouts/slideLayout8.xml"/><Relationship Id="rId14" Type="http://schemas.openxmlformats.org/officeDocument/2006/relationships/slideLayout" Target="../slideLayouts/slideLayout7.xml"/><Relationship Id="rId17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9.xml"/><Relationship Id="rId5" Type="http://schemas.openxmlformats.org/officeDocument/2006/relationships/hyperlink" Target="http://www.noaa.gov/satellites" TargetMode="External"/><Relationship Id="rId6" Type="http://schemas.openxmlformats.org/officeDocument/2006/relationships/image" Target="../media/image14.png"/><Relationship Id="rId18" Type="http://schemas.openxmlformats.org/officeDocument/2006/relationships/theme" Target="../theme/theme3.xml"/><Relationship Id="rId7" Type="http://schemas.openxmlformats.org/officeDocument/2006/relationships/hyperlink" Target="http://www.noaa.gov/fisheries" TargetMode="External"/><Relationship Id="rId8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30388" y="0"/>
            <a:ext cx="472440" cy="5143500"/>
            <a:chOff x="-15240" y="0"/>
            <a:chExt cx="472440" cy="6858000"/>
          </a:xfrm>
        </p:grpSpPr>
        <p:sp>
          <p:nvSpPr>
            <p:cNvPr id="11" name="Google Shape;11;p1"/>
            <p:cNvSpPr/>
            <p:nvPr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632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632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:\Users\jacqui.fenner\Desktop\PTT templates\images\noaa icons\noaa_icons-04.png" id="13" name="Google Shape;13;p1">
              <a:hlinkClick r:id="rId1"/>
            </p:cNvPr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5.png" id="14" name="Google Shape;14;p1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6.png" id="15" name="Google Shape;15;p1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7.png" id="16" name="Google Shape;16;p1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8.png" id="17" name="Google Shape;17;p1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10.png" id="18" name="Google Shape;18;p1">
              <a:hlinkClick r:id="rId11"/>
            </p:cNvPr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" name="Google Shape;19;p1"/>
            <p:cNvGrpSpPr/>
            <p:nvPr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20" name="Google Shape;20;p1"/>
              <p:cNvGrpSpPr/>
              <p:nvPr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21" name="Google Shape;21;p1"/>
                <p:cNvCxnSpPr/>
                <p:nvPr/>
              </p:nvCxnSpPr>
              <p:spPr>
                <a:xfrm>
                  <a:off x="15148" y="42672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" name="Google Shape;22;p1"/>
                <p:cNvCxnSpPr/>
                <p:nvPr/>
              </p:nvCxnSpPr>
              <p:spPr>
                <a:xfrm>
                  <a:off x="15148" y="32004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" name="Google Shape;23;p1"/>
                <p:cNvCxnSpPr/>
                <p:nvPr/>
              </p:nvCxnSpPr>
              <p:spPr>
                <a:xfrm>
                  <a:off x="15148" y="21336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4" name="Google Shape;24;p1"/>
                <p:cNvCxnSpPr/>
                <p:nvPr/>
              </p:nvCxnSpPr>
              <p:spPr>
                <a:xfrm>
                  <a:off x="15148" y="53340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5" name="Google Shape;25;p1"/>
                <p:cNvCxnSpPr/>
                <p:nvPr/>
              </p:nvCxnSpPr>
              <p:spPr>
                <a:xfrm>
                  <a:off x="15148" y="10668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6" name="Google Shape;26;p1"/>
                <p:cNvCxnSpPr/>
                <p:nvPr/>
              </p:nvCxnSpPr>
              <p:spPr>
                <a:xfrm>
                  <a:off x="15148" y="64008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27" name="Google Shape;27;p1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40000"/>
                  </a:schemeClr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28" name="Google Shape;28;p1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3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:\STALL\ST Comms\Templates &amp; Resources\Logos\Other Emblems\DOC Logo\DOC Color.png" id="29" name="Google Shape;29;p1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39827" y="4836939"/>
            <a:ext cx="270224" cy="27022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"/>
          <p:cNvSpPr txBox="1"/>
          <p:nvPr/>
        </p:nvSpPr>
        <p:spPr>
          <a:xfrm>
            <a:off x="1447800" y="491378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PGRR Summit 2020</a:t>
            </a:r>
            <a:fld id="{00000000-1234-1234-1234-123412341234}" type="slidenum">
              <a:rPr b="0" i="0" lang="en-US" sz="10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000" u="none" cap="none" strike="noStrik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2" name="Google Shape;32;p1"/>
          <p:cNvSpPr txBox="1"/>
          <p:nvPr>
            <p:ph type="title"/>
          </p:nvPr>
        </p:nvSpPr>
        <p:spPr>
          <a:xfrm>
            <a:off x="513085" y="176148"/>
            <a:ext cx="75210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accen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1"/>
          <p:cNvSpPr txBox="1"/>
          <p:nvPr>
            <p:ph idx="1" type="body"/>
          </p:nvPr>
        </p:nvSpPr>
        <p:spPr>
          <a:xfrm>
            <a:off x="1482155" y="1443223"/>
            <a:ext cx="43509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-350519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-330200" lvl="3" marL="18288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-319023" lvl="4" marL="22860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-319023" lvl="5" marL="2743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-319023" lvl="6" marL="3200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-319023" lvl="7" marL="36576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-319023" lvl="8" marL="41148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pic>
        <p:nvPicPr>
          <p:cNvPr id="34" name="Google Shape;34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798821" y="-1"/>
            <a:ext cx="1345176" cy="8628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8"/>
    <p:sldLayoutId id="2147483649" r:id="rId19"/>
    <p:sldLayoutId id="2147483650" r:id="rId20"/>
    <p:sldLayoutId id="2147483651" r:id="rId21"/>
    <p:sldLayoutId id="2147483652" r:id="rId22"/>
    <p:sldLayoutId id="2147483653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8"/>
          <p:cNvGrpSpPr/>
          <p:nvPr/>
        </p:nvGrpSpPr>
        <p:grpSpPr>
          <a:xfrm>
            <a:off x="-30388" y="0"/>
            <a:ext cx="472440" cy="5143500"/>
            <a:chOff x="-15240" y="0"/>
            <a:chExt cx="472440" cy="6858000"/>
          </a:xfrm>
        </p:grpSpPr>
        <p:sp>
          <p:nvSpPr>
            <p:cNvPr id="76" name="Google Shape;76;p8"/>
            <p:cNvSpPr/>
            <p:nvPr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32"/>
                <a:buFont typeface="Arial"/>
                <a:buNone/>
              </a:pPr>
              <a:r>
                <a:t/>
              </a:r>
              <a:endParaRPr b="0" i="0" sz="1632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32"/>
                <a:buFont typeface="Arial"/>
                <a:buNone/>
              </a:pPr>
              <a:r>
                <a:t/>
              </a:r>
              <a:endParaRPr b="0" i="0" sz="1632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:\Users\jacqui.fenner\Desktop\PTT templates\images\noaa icons\noaa_icons-04.png" id="78" name="Google Shape;78;p8">
              <a:hlinkClick r:id="rId1"/>
            </p:cNvPr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5.png" id="79" name="Google Shape;79;p8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6.png" id="80" name="Google Shape;80;p8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7.png" id="81" name="Google Shape;81;p8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8.png" id="82" name="Google Shape;82;p8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10.png" id="83" name="Google Shape;83;p8">
              <a:hlinkClick r:id="rId11"/>
            </p:cNvPr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" name="Google Shape;84;p8"/>
            <p:cNvGrpSpPr/>
            <p:nvPr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85" name="Google Shape;85;p8"/>
              <p:cNvGrpSpPr/>
              <p:nvPr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86" name="Google Shape;86;p8"/>
                <p:cNvCxnSpPr/>
                <p:nvPr/>
              </p:nvCxnSpPr>
              <p:spPr>
                <a:xfrm>
                  <a:off x="15148" y="42672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87" name="Google Shape;87;p8"/>
                <p:cNvCxnSpPr/>
                <p:nvPr/>
              </p:nvCxnSpPr>
              <p:spPr>
                <a:xfrm>
                  <a:off x="15148" y="32004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88" name="Google Shape;88;p8"/>
                <p:cNvCxnSpPr/>
                <p:nvPr/>
              </p:nvCxnSpPr>
              <p:spPr>
                <a:xfrm>
                  <a:off x="15148" y="21336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89" name="Google Shape;89;p8"/>
                <p:cNvCxnSpPr/>
                <p:nvPr/>
              </p:nvCxnSpPr>
              <p:spPr>
                <a:xfrm>
                  <a:off x="15148" y="53340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0" name="Google Shape;90;p8"/>
                <p:cNvCxnSpPr/>
                <p:nvPr/>
              </p:nvCxnSpPr>
              <p:spPr>
                <a:xfrm>
                  <a:off x="15148" y="10668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1" name="Google Shape;91;p8"/>
                <p:cNvCxnSpPr/>
                <p:nvPr/>
              </p:nvCxnSpPr>
              <p:spPr>
                <a:xfrm>
                  <a:off x="15148" y="64008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92" name="Google Shape;92;p8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40000"/>
                  </a:schemeClr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93" name="Google Shape;93;p8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32"/>
              <a:buFont typeface="Arial"/>
              <a:buNone/>
            </a:pPr>
            <a:r>
              <a:t/>
            </a:r>
            <a:endParaRPr b="0" i="0" sz="163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8"/>
          <p:cNvSpPr txBox="1"/>
          <p:nvPr/>
        </p:nvSpPr>
        <p:spPr>
          <a:xfrm>
            <a:off x="1447800" y="491378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PGRR Summit</a:t>
            </a:r>
            <a:endParaRPr b="0" i="0" sz="1000" u="none" cap="none" strike="noStrik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5" name="Google Shape;95;p8"/>
          <p:cNvSpPr txBox="1"/>
          <p:nvPr>
            <p:ph type="title"/>
          </p:nvPr>
        </p:nvSpPr>
        <p:spPr>
          <a:xfrm>
            <a:off x="513085" y="176148"/>
            <a:ext cx="75210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accen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8"/>
          <p:cNvSpPr txBox="1"/>
          <p:nvPr>
            <p:ph idx="1" type="body"/>
          </p:nvPr>
        </p:nvSpPr>
        <p:spPr>
          <a:xfrm>
            <a:off x="1482155" y="1443223"/>
            <a:ext cx="43509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-35051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-319023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-319023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-319023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-319023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-319023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pic>
        <p:nvPicPr>
          <p:cNvPr id="97" name="Google Shape;97;p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34073" y="-1"/>
            <a:ext cx="1107078" cy="6858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4"/>
    <p:sldLayoutId id="2147483655" r:id="rId15"/>
    <p:sldLayoutId id="2147483656" r:id="rId16"/>
    <p:sldLayoutId id="2147483657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Relationship Id="rId4" Type="http://schemas.openxmlformats.org/officeDocument/2006/relationships/image" Target="../media/image35.png"/><Relationship Id="rId5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8.png"/><Relationship Id="rId6" Type="http://schemas.openxmlformats.org/officeDocument/2006/relationships/image" Target="../media/image27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gif"/><Relationship Id="rId4" Type="http://schemas.openxmlformats.org/officeDocument/2006/relationships/image" Target="../media/image39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gif"/><Relationship Id="rId4" Type="http://schemas.openxmlformats.org/officeDocument/2006/relationships/image" Target="../media/image41.gif"/><Relationship Id="rId5" Type="http://schemas.openxmlformats.org/officeDocument/2006/relationships/image" Target="../media/image3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"/>
          <p:cNvSpPr txBox="1"/>
          <p:nvPr>
            <p:ph idx="1" type="subTitle"/>
          </p:nvPr>
        </p:nvSpPr>
        <p:spPr>
          <a:xfrm>
            <a:off x="2440675" y="1525755"/>
            <a:ext cx="63585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Andrew Heidinger, NOAA/NESDIS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Cloud Team comprised of NESDIS, CIMSS &amp; CIRA Scientists </a:t>
            </a:r>
            <a:endParaRPr/>
          </a:p>
        </p:txBody>
      </p:sp>
      <p:sp>
        <p:nvSpPr>
          <p:cNvPr id="139" name="Google Shape;139;p13"/>
          <p:cNvSpPr txBox="1"/>
          <p:nvPr/>
        </p:nvSpPr>
        <p:spPr>
          <a:xfrm>
            <a:off x="2534520" y="2676282"/>
            <a:ext cx="6358500" cy="165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ndara"/>
                <a:ea typeface="Candara"/>
                <a:cs typeface="Candara"/>
                <a:sym typeface="Candara"/>
              </a:rPr>
              <a:t>PGRR Summit, Feb 22-25, 2020 NCWCP</a:t>
            </a:r>
            <a:endParaRPr b="0" i="0" sz="1400" u="none" cap="none" strike="noStrike">
              <a:solidFill>
                <a:schemeClr val="lt2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0" name="Google Shape;140;p13"/>
          <p:cNvSpPr txBox="1"/>
          <p:nvPr>
            <p:ph type="ctrTitle"/>
          </p:nvPr>
        </p:nvSpPr>
        <p:spPr>
          <a:xfrm>
            <a:off x="2406000" y="153250"/>
            <a:ext cx="6275100" cy="13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User Engagement from the Cloud Product Team Developers</a:t>
            </a: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2"/>
          <p:cNvSpPr txBox="1"/>
          <p:nvPr>
            <p:ph type="title"/>
          </p:nvPr>
        </p:nvSpPr>
        <p:spPr>
          <a:xfrm>
            <a:off x="513085" y="176148"/>
            <a:ext cx="7521000" cy="2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Conclusions</a:t>
            </a:r>
            <a:endParaRPr/>
          </a:p>
        </p:txBody>
      </p:sp>
      <p:sp>
        <p:nvSpPr>
          <p:cNvPr id="262" name="Google Shape;262;p22"/>
          <p:cNvSpPr txBox="1"/>
          <p:nvPr>
            <p:ph idx="1" type="body"/>
          </p:nvPr>
        </p:nvSpPr>
        <p:spPr>
          <a:xfrm>
            <a:off x="1013350" y="894050"/>
            <a:ext cx="7335000" cy="29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Cloud team makes many foundational products and several applications.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have many users outside of NOAA including the research community.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place a large priority on our impact on Winds and the All-Sky Radiance Products since the impact NWP.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very much want to build on this with use of cloud properties by users such as ESRL and the Aviation Weather Center.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"/>
          <p:cNvSpPr txBox="1"/>
          <p:nvPr>
            <p:ph type="title"/>
          </p:nvPr>
        </p:nvSpPr>
        <p:spPr>
          <a:xfrm>
            <a:off x="1544000" y="1724200"/>
            <a:ext cx="8520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4"/>
          <p:cNvSpPr txBox="1"/>
          <p:nvPr>
            <p:ph type="title"/>
          </p:nvPr>
        </p:nvSpPr>
        <p:spPr>
          <a:xfrm>
            <a:off x="513075" y="106276"/>
            <a:ext cx="7521000" cy="34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User Interfaces (NOAA versus NASA)</a:t>
            </a:r>
            <a:endParaRPr/>
          </a:p>
        </p:txBody>
      </p:sp>
      <p:sp>
        <p:nvSpPr>
          <p:cNvPr id="275" name="Google Shape;275;p24"/>
          <p:cNvSpPr txBox="1"/>
          <p:nvPr/>
        </p:nvSpPr>
        <p:spPr>
          <a:xfrm>
            <a:off x="837325" y="2208200"/>
            <a:ext cx="42681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76" name="Google Shape;27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450" y="1292648"/>
            <a:ext cx="4227027" cy="298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3600" y="1292650"/>
            <a:ext cx="4139850" cy="31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5850" y="4024575"/>
            <a:ext cx="1710225" cy="760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4"/>
          <p:cNvSpPr txBox="1"/>
          <p:nvPr/>
        </p:nvSpPr>
        <p:spPr>
          <a:xfrm>
            <a:off x="548275" y="489675"/>
            <a:ext cx="77715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ndara"/>
              <a:buChar char="●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There is benefit to having an easy and appealing interface to the public.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ndara"/>
              <a:buChar char="●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NASA invests a lot of funds for this and benefits from increased public usage.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ndara"/>
              <a:buChar char="●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NOAA should consider a new front-end to CLASS that is more appealing and straightforward.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80" name="Google Shape;280;p24"/>
          <p:cNvSpPr txBox="1"/>
          <p:nvPr/>
        </p:nvSpPr>
        <p:spPr>
          <a:xfrm>
            <a:off x="4733600" y="4508025"/>
            <a:ext cx="40254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JPSS products (JPSS_Gran) are #80 out of 112 in the drop-down menu.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81" name="Google Shape;281;p24"/>
          <p:cNvSpPr txBox="1"/>
          <p:nvPr/>
        </p:nvSpPr>
        <p:spPr>
          <a:xfrm>
            <a:off x="394900" y="4641425"/>
            <a:ext cx="42270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NASA interface allows viewing of imagery and products and direct download. 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"/>
          <p:cNvSpPr txBox="1"/>
          <p:nvPr>
            <p:ph type="title"/>
          </p:nvPr>
        </p:nvSpPr>
        <p:spPr>
          <a:xfrm>
            <a:off x="513085" y="176148"/>
            <a:ext cx="7521000" cy="2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WMO CGMS High Level Priority Plan (HLPP 2019 - 2023)</a:t>
            </a:r>
            <a:endParaRPr/>
          </a:p>
        </p:txBody>
      </p:sp>
      <p:sp>
        <p:nvSpPr>
          <p:cNvPr id="288" name="Google Shape;288;p25"/>
          <p:cNvSpPr txBox="1"/>
          <p:nvPr>
            <p:ph idx="1" type="body"/>
          </p:nvPr>
        </p:nvSpPr>
        <p:spPr>
          <a:xfrm>
            <a:off x="513075" y="605250"/>
            <a:ext cx="8631000" cy="421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High Level Priority Tasks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-US"/>
              <a:t>4.3 - Foster the continuous improvement of products through validation and inter-comparison through international working groups and SCOPE-type mechanisms.</a:t>
            </a:r>
            <a:endParaRPr/>
          </a:p>
          <a:p>
            <a:pPr indent="-371475" lvl="1" marL="914400" rtl="0" algn="l">
              <a:spcBef>
                <a:spcPts val="0"/>
              </a:spcBef>
              <a:spcAft>
                <a:spcPts val="0"/>
              </a:spcAft>
              <a:buSzPts val="2250"/>
              <a:buChar char="◆"/>
            </a:pPr>
            <a:r>
              <a:rPr lang="en-US"/>
              <a:t>Continuous improvement of products is achieved via the ICWG inter-comparisons.</a:t>
            </a:r>
            <a:endParaRPr/>
          </a:p>
          <a:p>
            <a:pPr indent="-371475" lvl="1" marL="914400" rtl="0" algn="l">
              <a:spcBef>
                <a:spcPts val="0"/>
              </a:spcBef>
              <a:spcAft>
                <a:spcPts val="0"/>
              </a:spcAft>
              <a:buSzPts val="2250"/>
              <a:buChar char="◆"/>
            </a:pPr>
            <a:r>
              <a:rPr lang="en-US"/>
              <a:t>SCOPE-CM is set up to facilitate international activities to generate Climate Data Records.</a:t>
            </a:r>
            <a:endParaRPr/>
          </a:p>
          <a:p>
            <a:pPr indent="-365760" lvl="2" marL="1371600" rtl="0" algn="l">
              <a:spcBef>
                <a:spcPts val="0"/>
              </a:spcBef>
              <a:spcAft>
                <a:spcPts val="0"/>
              </a:spcAft>
              <a:buSzPts val="2160"/>
              <a:buChar char="●"/>
            </a:pPr>
            <a:r>
              <a:rPr lang="en-US"/>
              <a:t>NOAA is under-represented in this community.</a:t>
            </a:r>
            <a:endParaRPr/>
          </a:p>
          <a:p>
            <a:pPr indent="-365760" lvl="2" marL="1371600" rtl="0" algn="l">
              <a:spcBef>
                <a:spcPts val="0"/>
              </a:spcBef>
              <a:spcAft>
                <a:spcPts val="0"/>
              </a:spcAft>
              <a:buSzPts val="2160"/>
              <a:buChar char="●"/>
            </a:pPr>
            <a:r>
              <a:rPr lang="en-US"/>
              <a:t>SEP 14 Meeting (7-8 February 2019) [Most recent meeting]</a:t>
            </a:r>
            <a:endParaRPr/>
          </a:p>
          <a:p>
            <a:pPr indent="-342900" lvl="3" marL="18288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SCOPE-CM #10 - AMV and CSR/ASR</a:t>
            </a:r>
            <a:endParaRPr/>
          </a:p>
          <a:p>
            <a:pPr indent="-342900" lvl="3" marL="18288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Partners include NOAA/CIMSS</a:t>
            </a:r>
            <a:endParaRPr/>
          </a:p>
          <a:p>
            <a:pPr indent="-342900" lvl="3" marL="18288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Project lead is JMA, but never contacted NOAA or CIMSS for input.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6"/>
          <p:cNvSpPr txBox="1"/>
          <p:nvPr>
            <p:ph type="title"/>
          </p:nvPr>
        </p:nvSpPr>
        <p:spPr>
          <a:xfrm>
            <a:off x="513085" y="176148"/>
            <a:ext cx="7521000" cy="2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Cloud Climate Users</a:t>
            </a:r>
            <a:endParaRPr/>
          </a:p>
        </p:txBody>
      </p:sp>
      <p:sp>
        <p:nvSpPr>
          <p:cNvPr id="295" name="Google Shape;295;p26"/>
          <p:cNvSpPr txBox="1"/>
          <p:nvPr>
            <p:ph idx="1" type="body"/>
          </p:nvPr>
        </p:nvSpPr>
        <p:spPr>
          <a:xfrm>
            <a:off x="943300" y="596475"/>
            <a:ext cx="7723800" cy="407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In terms of numbers, the climate community is very large.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NOAA Enterprise Cloud Algorithms have two climate activities</a:t>
            </a:r>
            <a:endParaRPr/>
          </a:p>
          <a:p>
            <a:pPr indent="-371475" lvl="1" marL="914400" rtl="0" algn="l">
              <a:spcBef>
                <a:spcPts val="0"/>
              </a:spcBef>
              <a:spcAft>
                <a:spcPts val="0"/>
              </a:spcAft>
              <a:buSzPts val="2250"/>
              <a:buChar char="○"/>
            </a:pPr>
            <a:r>
              <a:rPr lang="en-US"/>
              <a:t>The Pathfinder Atmospheres Extended (PATMOS-x) on AVHRR (40+ years).</a:t>
            </a:r>
            <a:endParaRPr/>
          </a:p>
          <a:p>
            <a:pPr indent="-371475" lvl="1" marL="914400" rtl="0" algn="l">
              <a:spcBef>
                <a:spcPts val="0"/>
              </a:spcBef>
              <a:spcAft>
                <a:spcPts val="0"/>
              </a:spcAft>
              <a:buSzPts val="2250"/>
              <a:buChar char="○"/>
            </a:pPr>
            <a:r>
              <a:rPr lang="en-US"/>
              <a:t>The NASA SNPP MODIS/VIIRS Continuity Project  uses the NOAA Enterprise Cloud Height Suite of Products.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NASA is also developing climate-centric products for the advanced Geostationary Imagers.</a:t>
            </a:r>
            <a:endParaRPr/>
          </a:p>
          <a:p>
            <a:pPr indent="-371475" lvl="1" marL="914400" rtl="0" algn="l">
              <a:spcBef>
                <a:spcPts val="0"/>
              </a:spcBef>
              <a:spcAft>
                <a:spcPts val="0"/>
              </a:spcAft>
              <a:buSzPts val="2250"/>
              <a:buChar char="○"/>
            </a:pPr>
            <a:r>
              <a:rPr lang="en-US"/>
              <a:t>What is the NOAA role?  We can’t compete with their reprocessing infrastructure.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International Satellite Cloud Climatology Project (ISCCP) is being reimagined on the new advanced geostationary imagers.  This will bring together research and space agencies.  </a:t>
            </a:r>
            <a:endParaRPr/>
          </a:p>
          <a:p>
            <a:pPr indent="-371475" lvl="1" marL="914400" rtl="0" algn="l">
              <a:spcBef>
                <a:spcPts val="0"/>
              </a:spcBef>
              <a:spcAft>
                <a:spcPts val="0"/>
              </a:spcAft>
              <a:buSzPts val="2250"/>
              <a:buChar char="○"/>
            </a:pPr>
            <a:r>
              <a:rPr lang="en-US"/>
              <a:t>I expect Reanalysis and Climate Users will gravitate to this for clouds and maybe aerosol climate products. 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7"/>
          <p:cNvSpPr txBox="1"/>
          <p:nvPr>
            <p:ph type="title"/>
          </p:nvPr>
        </p:nvSpPr>
        <p:spPr>
          <a:xfrm>
            <a:off x="685800" y="57150"/>
            <a:ext cx="6925500" cy="369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Cloud Algorithm Dependency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“The first algorithms in the chain”</a:t>
            </a:r>
            <a:endParaRPr sz="2400"/>
          </a:p>
        </p:txBody>
      </p:sp>
      <p:pic>
        <p:nvPicPr>
          <p:cNvPr id="301" name="Google Shape;30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75" y="588150"/>
            <a:ext cx="5853049" cy="436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7"/>
          <p:cNvSpPr txBox="1"/>
          <p:nvPr/>
        </p:nvSpPr>
        <p:spPr>
          <a:xfrm>
            <a:off x="5995275" y="636100"/>
            <a:ext cx="3053400" cy="4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U</a:t>
            </a:r>
            <a:r>
              <a:rPr b="1" lang="en-US"/>
              <a:t>sers of VIIRS Cloud Products outside of processing system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NCEP (ECM)</a:t>
            </a:r>
            <a:br>
              <a:rPr lang="en-US" sz="1200"/>
            </a:b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VIIRS Polar Winds (ACHA)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USAF (ECM, indirectly via snow cover)</a:t>
            </a:r>
            <a:br>
              <a:rPr lang="en-US" sz="1200"/>
            </a:b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GINA/NWS (ACHA, CCL)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Field Campaigns </a:t>
            </a:r>
            <a:br>
              <a:rPr lang="en-US" sz="1200"/>
            </a:b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Any downstream users of algorithms dependent on the cloud products</a:t>
            </a:r>
            <a:endParaRPr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/>
          <p:nvPr>
            <p:ph type="title"/>
          </p:nvPr>
        </p:nvSpPr>
        <p:spPr>
          <a:xfrm>
            <a:off x="459125" y="0"/>
            <a:ext cx="37734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NOAA Enterprise Cloud Products.</a:t>
            </a:r>
            <a:endParaRPr/>
          </a:p>
        </p:txBody>
      </p:sp>
      <p:sp>
        <p:nvSpPr>
          <p:cNvPr id="146" name="Google Shape;146;p14"/>
          <p:cNvSpPr txBox="1"/>
          <p:nvPr/>
        </p:nvSpPr>
        <p:spPr>
          <a:xfrm>
            <a:off x="459125" y="1898200"/>
            <a:ext cx="12759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ndara"/>
                <a:ea typeface="Candara"/>
                <a:cs typeface="Candara"/>
                <a:sym typeface="Candara"/>
              </a:rPr>
              <a:t>Cloud Vertical Structure</a:t>
            </a:r>
            <a:endParaRPr b="1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7" name="Google Shape;147;p14"/>
          <p:cNvSpPr txBox="1"/>
          <p:nvPr/>
        </p:nvSpPr>
        <p:spPr>
          <a:xfrm>
            <a:off x="459125" y="3408350"/>
            <a:ext cx="1547100" cy="11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ndara"/>
                <a:ea typeface="Candara"/>
                <a:cs typeface="Candara"/>
                <a:sym typeface="Candara"/>
              </a:rPr>
              <a:t>Cloud Optical and Microphysical Properties</a:t>
            </a:r>
            <a:endParaRPr b="1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8" name="Google Shape;148;p14"/>
          <p:cNvSpPr txBox="1"/>
          <p:nvPr/>
        </p:nvSpPr>
        <p:spPr>
          <a:xfrm>
            <a:off x="472100" y="868200"/>
            <a:ext cx="11463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ndara"/>
                <a:ea typeface="Candara"/>
                <a:cs typeface="Candara"/>
                <a:sym typeface="Candara"/>
              </a:rPr>
              <a:t>Cloud Presence</a:t>
            </a:r>
            <a:endParaRPr b="1"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49" name="Google Shape;14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5025" y="524888"/>
            <a:ext cx="1371600" cy="1385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6449" y="473038"/>
            <a:ext cx="1437750" cy="142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1975" y="3603600"/>
            <a:ext cx="1371600" cy="135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07475" y="3603600"/>
            <a:ext cx="1371600" cy="135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35025" y="2091950"/>
            <a:ext cx="1371599" cy="135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99525" y="2091950"/>
            <a:ext cx="1371600" cy="13578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14"/>
          <p:cNvCxnSpPr/>
          <p:nvPr/>
        </p:nvCxnSpPr>
        <p:spPr>
          <a:xfrm flipH="1">
            <a:off x="4947350" y="524375"/>
            <a:ext cx="6900" cy="426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6" name="Google Shape;156;p14"/>
          <p:cNvSpPr txBox="1"/>
          <p:nvPr/>
        </p:nvSpPr>
        <p:spPr>
          <a:xfrm>
            <a:off x="5282875" y="2704725"/>
            <a:ext cx="19644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7" name="Google Shape;157;p14"/>
          <p:cNvSpPr txBox="1"/>
          <p:nvPr/>
        </p:nvSpPr>
        <p:spPr>
          <a:xfrm>
            <a:off x="6794975" y="363005"/>
            <a:ext cx="2072700" cy="209190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ndara"/>
                <a:ea typeface="Candara"/>
                <a:cs typeface="Candara"/>
                <a:sym typeface="Candara"/>
              </a:rPr>
              <a:t>NOAA Users</a:t>
            </a:r>
            <a:endParaRPr b="1" sz="18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Internal NESDIS 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Applications/Algorithms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Derived Motion Winds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NCEP/All-Sky Radiance Products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8" name="Google Shape;158;p14"/>
          <p:cNvSpPr txBox="1"/>
          <p:nvPr/>
        </p:nvSpPr>
        <p:spPr>
          <a:xfrm>
            <a:off x="5060600" y="2778075"/>
            <a:ext cx="2072700" cy="184530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ndara"/>
                <a:ea typeface="Candara"/>
                <a:cs typeface="Candara"/>
                <a:sym typeface="Candara"/>
              </a:rPr>
              <a:t>Non-NOAA Users</a:t>
            </a:r>
            <a:endParaRPr b="1" sz="18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Airlines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PGRR Demos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DOE/NREL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NASA SNPP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Taiwan CWB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9" name="Google Shape;159;p14"/>
          <p:cNvSpPr txBox="1"/>
          <p:nvPr/>
        </p:nvSpPr>
        <p:spPr>
          <a:xfrm>
            <a:off x="8456100" y="2596900"/>
            <a:ext cx="597600" cy="4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ndara"/>
                <a:ea typeface="Candara"/>
                <a:cs typeface="Candara"/>
                <a:sym typeface="Candara"/>
              </a:rPr>
              <a:t>NWP</a:t>
            </a:r>
            <a:endParaRPr b="1"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60" name="Google Shape;160;p14"/>
          <p:cNvCxnSpPr>
            <a:endCxn id="159" idx="1"/>
          </p:cNvCxnSpPr>
          <p:nvPr/>
        </p:nvCxnSpPr>
        <p:spPr>
          <a:xfrm>
            <a:off x="7723800" y="2297200"/>
            <a:ext cx="732300" cy="53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1" name="Google Shape;161;p14"/>
          <p:cNvCxnSpPr>
            <a:endCxn id="159" idx="0"/>
          </p:cNvCxnSpPr>
          <p:nvPr/>
        </p:nvCxnSpPr>
        <p:spPr>
          <a:xfrm>
            <a:off x="8423400" y="1873300"/>
            <a:ext cx="331500" cy="72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2" name="Google Shape;162;p14"/>
          <p:cNvSpPr txBox="1"/>
          <p:nvPr/>
        </p:nvSpPr>
        <p:spPr>
          <a:xfrm>
            <a:off x="1341075" y="1484575"/>
            <a:ext cx="5976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Mask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3" name="Google Shape;163;p14"/>
          <p:cNvSpPr txBox="1"/>
          <p:nvPr/>
        </p:nvSpPr>
        <p:spPr>
          <a:xfrm>
            <a:off x="2984075" y="1484575"/>
            <a:ext cx="5976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Type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4" name="Google Shape;164;p14"/>
          <p:cNvSpPr txBox="1"/>
          <p:nvPr/>
        </p:nvSpPr>
        <p:spPr>
          <a:xfrm>
            <a:off x="961925" y="2730375"/>
            <a:ext cx="9228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Top-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Pressure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5" name="Google Shape;165;p14"/>
          <p:cNvSpPr txBox="1"/>
          <p:nvPr/>
        </p:nvSpPr>
        <p:spPr>
          <a:xfrm>
            <a:off x="2954638" y="2951500"/>
            <a:ext cx="9228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Geo-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Thickness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6" name="Google Shape;166;p14"/>
          <p:cNvSpPr txBox="1"/>
          <p:nvPr/>
        </p:nvSpPr>
        <p:spPr>
          <a:xfrm>
            <a:off x="961925" y="4379625"/>
            <a:ext cx="9228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Optical Depth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7" name="Google Shape;167;p14"/>
          <p:cNvSpPr txBox="1"/>
          <p:nvPr/>
        </p:nvSpPr>
        <p:spPr>
          <a:xfrm>
            <a:off x="2869325" y="4595625"/>
            <a:ext cx="9228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Particle Size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68" name="Google Shape;168;p14"/>
          <p:cNvCxnSpPr/>
          <p:nvPr/>
        </p:nvCxnSpPr>
        <p:spPr>
          <a:xfrm>
            <a:off x="469175" y="1918050"/>
            <a:ext cx="4482000" cy="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" name="Google Shape;169;p14"/>
          <p:cNvCxnSpPr/>
          <p:nvPr/>
        </p:nvCxnSpPr>
        <p:spPr>
          <a:xfrm>
            <a:off x="472250" y="3449825"/>
            <a:ext cx="4482000" cy="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0" name="Google Shape;170;p14"/>
          <p:cNvSpPr txBox="1"/>
          <p:nvPr/>
        </p:nvSpPr>
        <p:spPr>
          <a:xfrm>
            <a:off x="7322625" y="3296000"/>
            <a:ext cx="1605300" cy="135780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ndara"/>
                <a:ea typeface="Candara"/>
                <a:cs typeface="Candara"/>
                <a:sym typeface="Candara"/>
              </a:rPr>
              <a:t>Unmet  </a:t>
            </a:r>
            <a:r>
              <a:rPr b="1" lang="en-US" sz="1800">
                <a:latin typeface="Candara"/>
                <a:ea typeface="Candara"/>
                <a:cs typeface="Candara"/>
                <a:sym typeface="Candara"/>
              </a:rPr>
              <a:t>Users</a:t>
            </a:r>
            <a:endParaRPr b="1" sz="18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ESRL/HRRR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NWS/AWC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1" name="Google Shape;171;p14"/>
          <p:cNvSpPr txBox="1"/>
          <p:nvPr/>
        </p:nvSpPr>
        <p:spPr>
          <a:xfrm>
            <a:off x="5154125" y="594050"/>
            <a:ext cx="1437900" cy="1497900"/>
          </a:xfrm>
          <a:prstGeom prst="rect">
            <a:avLst/>
          </a:prstGeom>
          <a:noFill/>
          <a:ln cap="flat" cmpd="sng" w="9525">
            <a:solidFill>
              <a:srgbClr val="0099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ndara"/>
                <a:ea typeface="Candara"/>
                <a:cs typeface="Candara"/>
                <a:sym typeface="Candara"/>
              </a:rPr>
              <a:t>Applications</a:t>
            </a:r>
            <a:endParaRPr b="1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Cross-Sections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ASOS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Sky Cover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Icing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Precipitation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2" name="Google Shape;172;p14"/>
          <p:cNvSpPr txBox="1"/>
          <p:nvPr/>
        </p:nvSpPr>
        <p:spPr>
          <a:xfrm>
            <a:off x="5176700" y="86350"/>
            <a:ext cx="7728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ndara"/>
                <a:ea typeface="Candara"/>
                <a:cs typeface="Candara"/>
                <a:sym typeface="Candara"/>
              </a:rPr>
              <a:t>Users</a:t>
            </a:r>
            <a:endParaRPr b="1" sz="18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3" name="Google Shape;173;p14"/>
          <p:cNvSpPr txBox="1"/>
          <p:nvPr/>
        </p:nvSpPr>
        <p:spPr>
          <a:xfrm>
            <a:off x="357875" y="254175"/>
            <a:ext cx="21309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ndara"/>
                <a:ea typeface="Candara"/>
                <a:cs typeface="Candara"/>
                <a:sym typeface="Candara"/>
              </a:rPr>
              <a:t>Foundational Products</a:t>
            </a:r>
            <a:endParaRPr b="1"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"/>
          <p:cNvSpPr txBox="1"/>
          <p:nvPr>
            <p:ph type="title"/>
          </p:nvPr>
        </p:nvSpPr>
        <p:spPr>
          <a:xfrm>
            <a:off x="474960" y="-2"/>
            <a:ext cx="7521000" cy="2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JPSS/VIIRS Example of Cloud Vertical Structure (CVS) Over Arctic</a:t>
            </a:r>
            <a:endParaRPr/>
          </a:p>
        </p:txBody>
      </p:sp>
      <p:pic>
        <p:nvPicPr>
          <p:cNvPr id="180" name="Google Shape;1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50" y="691450"/>
            <a:ext cx="4137101" cy="413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2050" y="691450"/>
            <a:ext cx="4137101" cy="41371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5"/>
          <p:cNvSpPr txBox="1"/>
          <p:nvPr/>
        </p:nvSpPr>
        <p:spPr>
          <a:xfrm>
            <a:off x="474950" y="349750"/>
            <a:ext cx="4216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ndara"/>
                <a:ea typeface="Candara"/>
                <a:cs typeface="Candara"/>
                <a:sym typeface="Candara"/>
              </a:rPr>
              <a:t>1.38 and 1.6 micron RGB (ice=red,water=blue, clear = black)</a:t>
            </a:r>
            <a:endParaRPr sz="12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83" name="Google Shape;183;p15"/>
          <p:cNvSpPr txBox="1"/>
          <p:nvPr/>
        </p:nvSpPr>
        <p:spPr>
          <a:xfrm>
            <a:off x="4657675" y="349750"/>
            <a:ext cx="4216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ndara"/>
                <a:ea typeface="Candara"/>
                <a:cs typeface="Candara"/>
                <a:sym typeface="Candara"/>
              </a:rPr>
              <a:t>RGB made from CVS.  (blue = low only, red=high only)</a:t>
            </a:r>
            <a:endParaRPr sz="12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84" name="Google Shape;184;p15"/>
          <p:cNvSpPr txBox="1"/>
          <p:nvPr/>
        </p:nvSpPr>
        <p:spPr>
          <a:xfrm>
            <a:off x="0" y="4782350"/>
            <a:ext cx="70389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Acknowledge: Jeff Weinrich, Carl Dierking and Jay Cable for the Alaskan Cloud Demo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"/>
          <p:cNvSpPr txBox="1"/>
          <p:nvPr>
            <p:ph type="title"/>
          </p:nvPr>
        </p:nvSpPr>
        <p:spPr>
          <a:xfrm>
            <a:off x="476810" y="38323"/>
            <a:ext cx="7521000" cy="2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NESDIS Cloud Product Status  (NESDIS/CIMSS/CIRA)</a:t>
            </a:r>
            <a:endParaRPr/>
          </a:p>
        </p:txBody>
      </p:sp>
      <p:sp>
        <p:nvSpPr>
          <p:cNvPr id="191" name="Google Shape;191;p16"/>
          <p:cNvSpPr txBox="1"/>
          <p:nvPr>
            <p:ph idx="1" type="body"/>
          </p:nvPr>
        </p:nvSpPr>
        <p:spPr>
          <a:xfrm>
            <a:off x="534825" y="398925"/>
            <a:ext cx="4978500" cy="444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JPSS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NOAA Enterprise Versions 2.1 is operational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Cloud Mask LUT just updated to resolved a snow detection </a:t>
            </a:r>
            <a:r>
              <a:rPr lang="en-US" sz="1500"/>
              <a:t>issue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GOES-R LWP versions will be implemented soon.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GOES-R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GOES-R Baseline still operational on GOES-16 and GOES-17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NOAA Enterprise Version modified to handle GOES-17 LHP delivered and moving through ASSISTT into GOES-R GS. </a:t>
            </a:r>
            <a:r>
              <a:rPr lang="en-US" sz="1500"/>
              <a:t>Implementation</a:t>
            </a:r>
            <a:r>
              <a:rPr lang="en-US" sz="1500"/>
              <a:t> into DE ~March 2020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POES, GOES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Older versions of NOAA Enterprise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EPS-SG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We are starting to evolve NOAA Enterprise for MetImage</a:t>
            </a:r>
            <a:endParaRPr sz="1500"/>
          </a:p>
        </p:txBody>
      </p:sp>
      <p:sp>
        <p:nvSpPr>
          <p:cNvPr id="192" name="Google Shape;192;p16"/>
          <p:cNvSpPr txBox="1"/>
          <p:nvPr/>
        </p:nvSpPr>
        <p:spPr>
          <a:xfrm>
            <a:off x="5738375" y="710950"/>
            <a:ext cx="3000000" cy="35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Future</a:t>
            </a:r>
            <a:endParaRPr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Multiple Enterprise algorithms are already employing Machine Learning and more advanced techniques are being explored.</a:t>
            </a:r>
            <a:endParaRPr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Char char="●"/>
            </a:pP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Fusing Sounders and Imagers</a:t>
            </a:r>
            <a:endParaRPr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Char char="●"/>
            </a:pP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Pushing GOES-R/VIIRS clouds to highest spatial resolution possible.</a:t>
            </a:r>
            <a:endParaRPr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Char char="●"/>
            </a:pP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Cloud products are part of AWS Cloud Pilot.</a:t>
            </a:r>
            <a:endParaRPr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"/>
          <p:cNvSpPr txBox="1"/>
          <p:nvPr>
            <p:ph type="title"/>
          </p:nvPr>
        </p:nvSpPr>
        <p:spPr>
          <a:xfrm>
            <a:off x="513085" y="176148"/>
            <a:ext cx="7521000" cy="2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Developmental Path Example (Cloud Mask)</a:t>
            </a:r>
            <a:endParaRPr/>
          </a:p>
        </p:txBody>
      </p:sp>
      <p:sp>
        <p:nvSpPr>
          <p:cNvPr id="199" name="Google Shape;199;p17"/>
          <p:cNvSpPr txBox="1"/>
          <p:nvPr>
            <p:ph idx="1" type="body"/>
          </p:nvPr>
        </p:nvSpPr>
        <p:spPr>
          <a:xfrm>
            <a:off x="513075" y="933575"/>
            <a:ext cx="1602900" cy="561000"/>
          </a:xfrm>
          <a:prstGeom prst="rect">
            <a:avLst/>
          </a:prstGeom>
          <a:ln cap="flat" cmpd="sng" w="28575">
            <a:solidFill>
              <a:srgbClr val="3FA8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POES/GOES Operational</a:t>
            </a:r>
            <a:endParaRPr/>
          </a:p>
        </p:txBody>
      </p:sp>
      <p:sp>
        <p:nvSpPr>
          <p:cNvPr id="200" name="Google Shape;200;p17"/>
          <p:cNvSpPr txBox="1"/>
          <p:nvPr>
            <p:ph idx="1" type="body"/>
          </p:nvPr>
        </p:nvSpPr>
        <p:spPr>
          <a:xfrm>
            <a:off x="3964300" y="2328559"/>
            <a:ext cx="1602900" cy="637500"/>
          </a:xfrm>
          <a:prstGeom prst="rect">
            <a:avLst/>
          </a:prstGeom>
          <a:ln cap="flat" cmpd="sng" w="28575">
            <a:solidFill>
              <a:srgbClr val="3FA8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NOAA Enterprise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Machine Learning</a:t>
            </a:r>
            <a:endParaRPr/>
          </a:p>
        </p:txBody>
      </p:sp>
      <p:sp>
        <p:nvSpPr>
          <p:cNvPr id="201" name="Google Shape;201;p17"/>
          <p:cNvSpPr txBox="1"/>
          <p:nvPr>
            <p:ph idx="1" type="body"/>
          </p:nvPr>
        </p:nvSpPr>
        <p:spPr>
          <a:xfrm>
            <a:off x="2174425" y="1755700"/>
            <a:ext cx="1602900" cy="401400"/>
          </a:xfrm>
          <a:prstGeom prst="rect">
            <a:avLst/>
          </a:prstGeom>
          <a:ln cap="flat" cmpd="sng" w="28575">
            <a:solidFill>
              <a:srgbClr val="3FA8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GOES-R Baseline</a:t>
            </a:r>
            <a:endParaRPr/>
          </a:p>
        </p:txBody>
      </p:sp>
      <p:sp>
        <p:nvSpPr>
          <p:cNvPr id="202" name="Google Shape;202;p17"/>
          <p:cNvSpPr txBox="1"/>
          <p:nvPr>
            <p:ph idx="1" type="body"/>
          </p:nvPr>
        </p:nvSpPr>
        <p:spPr>
          <a:xfrm>
            <a:off x="5781525" y="2966047"/>
            <a:ext cx="1602900" cy="810300"/>
          </a:xfrm>
          <a:prstGeom prst="rect">
            <a:avLst/>
          </a:prstGeom>
          <a:ln cap="flat" cmpd="sng" w="28575">
            <a:solidFill>
              <a:srgbClr val="3FA8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NOAA Enterprise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Deeper Machine Learning</a:t>
            </a:r>
            <a:endParaRPr/>
          </a:p>
        </p:txBody>
      </p:sp>
      <p:sp>
        <p:nvSpPr>
          <p:cNvPr id="203" name="Google Shape;203;p17"/>
          <p:cNvSpPr txBox="1"/>
          <p:nvPr>
            <p:ph idx="1" type="body"/>
          </p:nvPr>
        </p:nvSpPr>
        <p:spPr>
          <a:xfrm>
            <a:off x="7485900" y="3701472"/>
            <a:ext cx="1602900" cy="810300"/>
          </a:xfrm>
          <a:prstGeom prst="rect">
            <a:avLst/>
          </a:prstGeom>
          <a:ln cap="flat" cmpd="sng" w="28575">
            <a:solidFill>
              <a:srgbClr val="3FA8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NOAA Enterprise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Arti. Intell (AI)</a:t>
            </a:r>
            <a:endParaRPr/>
          </a:p>
        </p:txBody>
      </p:sp>
      <p:cxnSp>
        <p:nvCxnSpPr>
          <p:cNvPr id="204" name="Google Shape;204;p17"/>
          <p:cNvCxnSpPr>
            <a:stCxn id="199" idx="2"/>
            <a:endCxn id="201" idx="1"/>
          </p:cNvCxnSpPr>
          <p:nvPr/>
        </p:nvCxnSpPr>
        <p:spPr>
          <a:xfrm flipH="1" rot="-5400000">
            <a:off x="1513575" y="1295525"/>
            <a:ext cx="461700" cy="8598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" name="Google Shape;205;p17"/>
          <p:cNvCxnSpPr>
            <a:stCxn id="201" idx="2"/>
            <a:endCxn id="200" idx="1"/>
          </p:cNvCxnSpPr>
          <p:nvPr/>
        </p:nvCxnSpPr>
        <p:spPr>
          <a:xfrm flipH="1" rot="-5400000">
            <a:off x="3225025" y="1907950"/>
            <a:ext cx="490200" cy="988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6" name="Google Shape;206;p17"/>
          <p:cNvCxnSpPr>
            <a:stCxn id="200" idx="2"/>
            <a:endCxn id="202" idx="1"/>
          </p:cNvCxnSpPr>
          <p:nvPr/>
        </p:nvCxnSpPr>
        <p:spPr>
          <a:xfrm flipH="1" rot="-5400000">
            <a:off x="5071150" y="2660659"/>
            <a:ext cx="405000" cy="10158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7" name="Google Shape;207;p17"/>
          <p:cNvCxnSpPr>
            <a:stCxn id="202" idx="2"/>
            <a:endCxn id="203" idx="1"/>
          </p:cNvCxnSpPr>
          <p:nvPr/>
        </p:nvCxnSpPr>
        <p:spPr>
          <a:xfrm flipH="1" rot="-5400000">
            <a:off x="6869325" y="3489997"/>
            <a:ext cx="330300" cy="9030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8" name="Google Shape;208;p17"/>
          <p:cNvSpPr txBox="1"/>
          <p:nvPr/>
        </p:nvSpPr>
        <p:spPr>
          <a:xfrm>
            <a:off x="566025" y="1554225"/>
            <a:ext cx="6417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2000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09" name="Google Shape;209;p17"/>
          <p:cNvSpPr txBox="1"/>
          <p:nvPr/>
        </p:nvSpPr>
        <p:spPr>
          <a:xfrm>
            <a:off x="2211925" y="2249100"/>
            <a:ext cx="6417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2006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0" name="Google Shape;210;p17"/>
          <p:cNvSpPr txBox="1"/>
          <p:nvPr/>
        </p:nvSpPr>
        <p:spPr>
          <a:xfrm>
            <a:off x="3964375" y="3084625"/>
            <a:ext cx="6417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2011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1" name="Google Shape;211;p17"/>
          <p:cNvSpPr txBox="1"/>
          <p:nvPr/>
        </p:nvSpPr>
        <p:spPr>
          <a:xfrm>
            <a:off x="5824575" y="3881625"/>
            <a:ext cx="6417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2020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2" name="Google Shape;212;p17"/>
          <p:cNvSpPr txBox="1"/>
          <p:nvPr/>
        </p:nvSpPr>
        <p:spPr>
          <a:xfrm>
            <a:off x="6844200" y="4268450"/>
            <a:ext cx="6417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2020+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3" name="Google Shape;213;p17"/>
          <p:cNvSpPr txBox="1"/>
          <p:nvPr/>
        </p:nvSpPr>
        <p:spPr>
          <a:xfrm>
            <a:off x="808000" y="3069175"/>
            <a:ext cx="2336700" cy="13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our goal has always been to stay as close as we can to state of the art while remaining fast enough for real-time generation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4" name="Google Shape;214;p17"/>
          <p:cNvSpPr txBox="1"/>
          <p:nvPr/>
        </p:nvSpPr>
        <p:spPr>
          <a:xfrm>
            <a:off x="4496975" y="830375"/>
            <a:ext cx="4121100" cy="1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We support: 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ndara"/>
              <a:buChar char="●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AVHRR, MODIS, VIIRS, Fy3DI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ndara"/>
              <a:buChar char="●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ABI,AHI,GOES-I/P,MSG,MTSAT,COMS, Fy4A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ndara"/>
              <a:buChar char="●"/>
            </a:pPr>
            <a:r>
              <a:rPr b="1" i="1" lang="en-US">
                <a:latin typeface="Candara"/>
                <a:ea typeface="Candara"/>
                <a:cs typeface="Candara"/>
                <a:sym typeface="Candara"/>
              </a:rPr>
              <a:t>Source and ground system agnostic</a:t>
            </a:r>
            <a:endParaRPr b="1" i="1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5" name="Google Shape;215;p17"/>
          <p:cNvSpPr txBox="1"/>
          <p:nvPr/>
        </p:nvSpPr>
        <p:spPr>
          <a:xfrm>
            <a:off x="3015100" y="4039500"/>
            <a:ext cx="25521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Roughly new version every 5 years but development is continual  and driven by user feedback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"/>
          <p:cNvSpPr txBox="1"/>
          <p:nvPr>
            <p:ph type="title"/>
          </p:nvPr>
        </p:nvSpPr>
        <p:spPr>
          <a:xfrm>
            <a:off x="1605425" y="1488725"/>
            <a:ext cx="6660300" cy="129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Cloud Product User Examples That Fall Outside This Panel</a:t>
            </a:r>
            <a:endParaRPr sz="3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"/>
          <p:cNvSpPr txBox="1"/>
          <p:nvPr>
            <p:ph type="title"/>
          </p:nvPr>
        </p:nvSpPr>
        <p:spPr>
          <a:xfrm>
            <a:off x="513085" y="176148"/>
            <a:ext cx="7521000" cy="2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Field Campaign Support</a:t>
            </a:r>
            <a:endParaRPr/>
          </a:p>
        </p:txBody>
      </p:sp>
      <p:pic>
        <p:nvPicPr>
          <p:cNvPr id="228" name="Google Shape;228;p19"/>
          <p:cNvPicPr preferRelativeResize="0"/>
          <p:nvPr/>
        </p:nvPicPr>
        <p:blipFill rotWithShape="1">
          <a:blip r:embed="rId3">
            <a:alphaModFix/>
          </a:blip>
          <a:srcRect b="3679" l="0" r="3984" t="0"/>
          <a:stretch/>
        </p:blipFill>
        <p:spPr>
          <a:xfrm>
            <a:off x="6400802" y="1248"/>
            <a:ext cx="2743200" cy="275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7600" y="4685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9300" y="2751300"/>
            <a:ext cx="4512624" cy="2369124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9"/>
          <p:cNvSpPr txBox="1"/>
          <p:nvPr/>
        </p:nvSpPr>
        <p:spPr>
          <a:xfrm>
            <a:off x="475025" y="831275"/>
            <a:ext cx="3019800" cy="39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ndara"/>
              <a:buChar char="●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The Cloud Team participates regularly in provided satellite cloud products to Field Campaigns.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ndara"/>
              <a:buChar char="●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We just finished supporting the NOAA/OAR ATOMIC mission centered over Barbados.  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ndara"/>
              <a:buChar char="●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We benefit for exposing researchers to our latest algorithms.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ndara"/>
              <a:buChar char="●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We need to run these ourselves to provide highest resolution.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ndara"/>
              <a:buChar char="●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Support for this comes from leveraging the AWG and JPSS projects.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0"/>
          <p:cNvSpPr txBox="1"/>
          <p:nvPr>
            <p:ph type="title"/>
          </p:nvPr>
        </p:nvSpPr>
        <p:spPr>
          <a:xfrm>
            <a:off x="513085" y="176148"/>
            <a:ext cx="7521000" cy="2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User Example: National Solar Radiation Database</a:t>
            </a:r>
            <a:endParaRPr/>
          </a:p>
        </p:txBody>
      </p:sp>
      <p:sp>
        <p:nvSpPr>
          <p:cNvPr id="238" name="Google Shape;238;p20"/>
          <p:cNvSpPr txBox="1"/>
          <p:nvPr/>
        </p:nvSpPr>
        <p:spPr>
          <a:xfrm>
            <a:off x="419100" y="612325"/>
            <a:ext cx="8524500" cy="9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342900" rtl="0" algn="l">
              <a:lnSpc>
                <a:spcPct val="102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ndara"/>
              <a:buChar char="•"/>
            </a:pPr>
            <a:r>
              <a:rPr lang="en-US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DOE/NREL uses GOES-16/17 Cloud Optical Properties as an input to their National Solar Radiation Database.</a:t>
            </a:r>
            <a:endParaRPr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0200" lvl="0" marL="342900" rtl="0" algn="l">
              <a:lnSpc>
                <a:spcPct val="102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ndara"/>
              <a:buChar char="•"/>
            </a:pPr>
            <a:r>
              <a:rPr lang="en-US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NSRDB has 60,000 users per year</a:t>
            </a:r>
            <a:r>
              <a:rPr lang="en-US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.  GOES-R GS Cloud Optical Depth is too coarse spatially (4km FD).</a:t>
            </a:r>
            <a:endParaRPr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0200" lvl="0" marL="342900" rtl="0" algn="l">
              <a:lnSpc>
                <a:spcPct val="102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andara"/>
              <a:buChar char="•"/>
            </a:pPr>
            <a:r>
              <a:rPr lang="en-US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lang="en-US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Should we migrate them to GOESR-GS?  Is it ok to serve data like this long-term?  More than PGRR.</a:t>
            </a:r>
            <a:endParaRPr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28600" lvl="0" marL="342900" rtl="0" algn="l">
              <a:lnSpc>
                <a:spcPct val="102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28600" lvl="0" marL="342900" rtl="0" algn="l">
              <a:lnSpc>
                <a:spcPct val="102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39" name="Google Shape;23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4375" y="1610450"/>
            <a:ext cx="4179625" cy="3129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" name="Google Shape;240;p20"/>
          <p:cNvGrpSpPr/>
          <p:nvPr/>
        </p:nvGrpSpPr>
        <p:grpSpPr>
          <a:xfrm>
            <a:off x="513080" y="1568907"/>
            <a:ext cx="4404803" cy="3212397"/>
            <a:chOff x="2159544" y="1643653"/>
            <a:chExt cx="4834598" cy="3877833"/>
          </a:xfrm>
        </p:grpSpPr>
        <p:pic>
          <p:nvPicPr>
            <p:cNvPr id="241" name="Google Shape;241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00471" y="2303981"/>
              <a:ext cx="3993671" cy="321750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2" name="Google Shape;242;p20"/>
            <p:cNvGrpSpPr/>
            <p:nvPr/>
          </p:nvGrpSpPr>
          <p:grpSpPr>
            <a:xfrm>
              <a:off x="2159544" y="1643653"/>
              <a:ext cx="1083055" cy="1321042"/>
              <a:chOff x="12426117" y="5855738"/>
              <a:chExt cx="1656300" cy="1549428"/>
            </a:xfrm>
          </p:grpSpPr>
          <p:sp>
            <p:nvSpPr>
              <p:cNvPr id="243" name="Google Shape;243;p20"/>
              <p:cNvSpPr txBox="1"/>
              <p:nvPr/>
            </p:nvSpPr>
            <p:spPr>
              <a:xfrm>
                <a:off x="12426117" y="5855738"/>
                <a:ext cx="1656300" cy="926100"/>
              </a:xfrm>
              <a:prstGeom prst="rect">
                <a:avLst/>
              </a:prstGeom>
              <a:solidFill>
                <a:srgbClr val="3FA8D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000" u="none" cap="none" strike="noStrike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NOAA Enterprise Algorithms/  </a:t>
                </a:r>
                <a:endParaRPr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in CLAVR-x</a:t>
                </a:r>
                <a:endParaRPr/>
              </a:p>
            </p:txBody>
          </p:sp>
          <p:cxnSp>
            <p:nvCxnSpPr>
              <p:cNvPr id="244" name="Google Shape;244;p20"/>
              <p:cNvCxnSpPr/>
              <p:nvPr/>
            </p:nvCxnSpPr>
            <p:spPr>
              <a:xfrm>
                <a:off x="13150044" y="6594427"/>
                <a:ext cx="12600" cy="8028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3FA8DD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45" name="Google Shape;245;p20"/>
              <p:cNvCxnSpPr/>
              <p:nvPr/>
            </p:nvCxnSpPr>
            <p:spPr>
              <a:xfrm flipH="1" rot="10800000">
                <a:off x="13162548" y="7397066"/>
                <a:ext cx="834000" cy="81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3FA8DD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1"/>
          <p:cNvSpPr txBox="1"/>
          <p:nvPr>
            <p:ph type="title"/>
          </p:nvPr>
        </p:nvSpPr>
        <p:spPr>
          <a:xfrm>
            <a:off x="471075" y="29200"/>
            <a:ext cx="7521000" cy="28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Direct Broadcast Users</a:t>
            </a:r>
            <a:endParaRPr/>
          </a:p>
        </p:txBody>
      </p:sp>
      <p:pic>
        <p:nvPicPr>
          <p:cNvPr id="252" name="Google Shape;25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899" y="1733375"/>
            <a:ext cx="5749448" cy="287472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1"/>
          <p:cNvSpPr txBox="1"/>
          <p:nvPr/>
        </p:nvSpPr>
        <p:spPr>
          <a:xfrm>
            <a:off x="471075" y="333950"/>
            <a:ext cx="6150900" cy="12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ndara"/>
              <a:buChar char="●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GOES-R and JPSS Support for Direct Broadcast has been successful in getting NOAA Cloud Algorithms into a global and diverse community.  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ndara"/>
              <a:buChar char="●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Developers receive no specific support for this.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ndara"/>
              <a:buChar char="●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We have benefited from these interactions - no formal or funded interactions.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54" name="Google Shape;254;p21"/>
          <p:cNvPicPr preferRelativeResize="0"/>
          <p:nvPr/>
        </p:nvPicPr>
        <p:blipFill rotWithShape="1">
          <a:blip r:embed="rId4">
            <a:alphaModFix/>
          </a:blip>
          <a:srcRect b="0" l="58053" r="0" t="0"/>
          <a:stretch/>
        </p:blipFill>
        <p:spPr>
          <a:xfrm>
            <a:off x="6385918" y="2103025"/>
            <a:ext cx="2704876" cy="25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1"/>
          <p:cNvSpPr txBox="1"/>
          <p:nvPr/>
        </p:nvSpPr>
        <p:spPr>
          <a:xfrm>
            <a:off x="6491300" y="1065975"/>
            <a:ext cx="25995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latin typeface="Candara"/>
                <a:ea typeface="Candara"/>
                <a:cs typeface="Candara"/>
                <a:sym typeface="Candara"/>
              </a:rPr>
              <a:t>Example of a Russian Modification of NOAA Enterprise Cloud Properties using CSPP/LEO. (Met. Cloud Types)</a:t>
            </a:r>
            <a:endParaRPr b="1" i="1"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CM020_CF">
  <a:themeElements>
    <a:clrScheme name="Custom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808080"/>
      </a:accent6>
      <a:hlink>
        <a:srgbClr val="34C8C9"/>
      </a:hlink>
      <a:folHlink>
        <a:srgbClr val="CC9C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CM020_CF">
  <a:themeElements>
    <a:clrScheme name="Custom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808080"/>
      </a:accent6>
      <a:hlink>
        <a:srgbClr val="34C8C9"/>
      </a:hlink>
      <a:folHlink>
        <a:srgbClr val="CC9C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